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89" r:id="rId4"/>
    <p:sldId id="298" r:id="rId5"/>
    <p:sldId id="321" r:id="rId6"/>
    <p:sldId id="322" r:id="rId7"/>
    <p:sldId id="329" r:id="rId8"/>
    <p:sldId id="323" r:id="rId9"/>
    <p:sldId id="327" r:id="rId10"/>
    <p:sldId id="324" r:id="rId11"/>
    <p:sldId id="325" r:id="rId12"/>
    <p:sldId id="328" r:id="rId13"/>
    <p:sldId id="311" r:id="rId14"/>
    <p:sldId id="313" r:id="rId15"/>
    <p:sldId id="315" r:id="rId16"/>
    <p:sldId id="316" r:id="rId17"/>
    <p:sldId id="317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9"/>
            <p14:sldId id="298"/>
            <p14:sldId id="321"/>
            <p14:sldId id="322"/>
            <p14:sldId id="329"/>
            <p14:sldId id="323"/>
            <p14:sldId id="327"/>
            <p14:sldId id="324"/>
            <p14:sldId id="325"/>
            <p14:sldId id="328"/>
            <p14:sldId id="311"/>
            <p14:sldId id="313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24725"/>
    <a:srgbClr val="DD462F"/>
    <a:srgbClr val="D24726"/>
    <a:srgbClr val="EFD5A2"/>
    <a:srgbClr val="D2B4A6"/>
    <a:srgbClr val="734F29"/>
    <a:srgbClr val="AEB785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5" autoAdjust="0"/>
    <p:restoredTop sz="95109" autoAdjust="0"/>
  </p:normalViewPr>
  <p:slideViewPr>
    <p:cSldViewPr snapToGrid="0">
      <p:cViewPr varScale="1">
        <p:scale>
          <a:sx n="105" d="100"/>
          <a:sy n="105" d="100"/>
        </p:scale>
        <p:origin x="1902" y="0"/>
      </p:cViewPr>
      <p:guideLst>
        <p:guide orient="horz" pos="21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29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简单介绍需要实现的内容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863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91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4617986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2021/5/27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400-A3FE-B946-A3A4-47ACBF263EE2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160" y="2837519"/>
            <a:ext cx="5635671" cy="846162"/>
          </a:xfrm>
        </p:spPr>
        <p:txBody>
          <a:bodyPr>
            <a:normAutofit/>
          </a:bodyPr>
          <a:lstStyle/>
          <a:p>
            <a:r>
              <a:rPr lang="zh-CN" altLang="en-US" dirty="0"/>
              <a:t>实验四：表达式计算器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42A03C-AE92-48F0-9BB1-EB88FD434596}"/>
              </a:ext>
            </a:extLst>
          </p:cNvPr>
          <p:cNvSpPr txBox="1"/>
          <p:nvPr/>
        </p:nvSpPr>
        <p:spPr>
          <a:xfrm>
            <a:off x="702127" y="2020824"/>
            <a:ext cx="7635240" cy="133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除了计算表达式之外还需要实现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SHOW VAR</a:t>
            </a:r>
            <a:r>
              <a:rPr lang="zh-CN" altLang="en-US" dirty="0"/>
              <a:t>查看所有定义的变量以及它们的表达式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SHOW FUNC</a:t>
            </a:r>
            <a:r>
              <a:rPr lang="zh-CN" altLang="en-US" dirty="0"/>
              <a:t>查看所有定义的函数以及它们的表达式</a:t>
            </a:r>
          </a:p>
        </p:txBody>
      </p:sp>
    </p:spTree>
    <p:extLst>
      <p:ext uri="{BB962C8B-B14F-4D97-AF65-F5344CB8AC3E}">
        <p14:creationId xmlns:p14="http://schemas.microsoft.com/office/powerpoint/2010/main" val="393532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9E1C0-E691-4AF1-B233-B522E514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E4C2CB-562D-4AEE-AB18-CB0D7E35CE1D}"/>
              </a:ext>
            </a:extLst>
          </p:cNvPr>
          <p:cNvSpPr txBox="1"/>
          <p:nvPr/>
        </p:nvSpPr>
        <p:spPr>
          <a:xfrm>
            <a:off x="702127" y="2020824"/>
            <a:ext cx="7635240" cy="234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变量长度小于</a:t>
            </a:r>
            <a:r>
              <a:rPr lang="en-US" altLang="zh-CN" sz="2000" dirty="0"/>
              <a:t>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整个表达式长度小于</a:t>
            </a:r>
            <a:r>
              <a:rPr lang="en-US" altLang="zh-CN" sz="2000" dirty="0"/>
              <a:t>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正确的表达式或定义中不会出现没有定义过的符号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783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2517" y="1559859"/>
            <a:ext cx="76805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、运行你的程序，进入命令行界面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、开始输入表达式、定义变量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函数语句或者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命令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、输出结果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、循环执行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步。直到输入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exit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指令退出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3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拓展功能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562516" y="1421664"/>
            <a:ext cx="8133427" cy="5667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拓展功能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实现三目运算符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 :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三目运算符的语义：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expr1?expr2:expr3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expr1!=0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，表达式取值为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expr2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，否则为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expr3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三目运算符优先级介于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之间，例如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1+3*4?2:1+2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等价于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1+(3*4?2:1)+2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支持递归函数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既可以作为二元运算符也可以作为一元运算符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即：若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为表达式，则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+expr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-expr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也为表达式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注意：根据定义，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+++--+--expr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是合法的表达式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288EEE-6AEC-49AA-AF1C-81CA7A2B6903}"/>
              </a:ext>
            </a:extLst>
          </p:cNvPr>
          <p:cNvSpPr/>
          <p:nvPr/>
        </p:nvSpPr>
        <p:spPr>
          <a:xfrm>
            <a:off x="2517934" y="4768639"/>
            <a:ext cx="528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 Fib(x)=x?(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s-E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x-1)?</a:t>
            </a:r>
            <a:r>
              <a:rPr lang="es-E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Fib(x-1)+Fib(x-2):1):0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31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展示完整的程序设计、功能，详细介绍你所实现的拓展功能。助教会根据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检查你所实现的拓展功能。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周五中午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:00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为提交时间点，时间点后系统关闭。无法提交，无法修改。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每周照例，助教会抽取一个晚上作为答疑时间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3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答疑说明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4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如果有题目理解相关的问题，请仔细阅读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，若还不清楚询问助教，助教会对问题进行整理，后续在群里补充说明。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如何检查以及时间节点等其余问题，询问助教。</a:t>
            </a:r>
          </a:p>
          <a:p>
            <a:pPr marL="342900" lvl="1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3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要做什么？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0032" y="1584233"/>
            <a:ext cx="7886700" cy="4617986"/>
          </a:xfrm>
        </p:spPr>
        <p:txBody>
          <a:bodyPr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实验环境</a:t>
            </a:r>
            <a:r>
              <a:rPr lang="zh-CN" altLang="en-US" sz="2000" dirty="0">
                <a:cs typeface="Times New Roman" panose="02020603050405020304" pitchFamily="18" charset="0"/>
              </a:rPr>
              <a:t>：在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cs typeface="Times New Roman" panose="02020603050405020304" pitchFamily="18" charset="0"/>
              </a:rPr>
              <a:t>下完成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cs typeface="Times New Roman" panose="02020603050405020304" pitchFamily="18" charset="0"/>
              </a:rPr>
              <a:t>实验内容</a:t>
            </a:r>
            <a:r>
              <a:rPr lang="zh-CN" altLang="en-US" sz="2000" dirty="0">
                <a:cs typeface="Times New Roman" panose="02020603050405020304" pitchFamily="18" charset="0"/>
              </a:rPr>
              <a:t>：实现一个表达式计算器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判断输入是否合法。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合法，输出计算结果；不合法，输出表达式存在错误。</a:t>
            </a:r>
            <a:endParaRPr lang="en-US" altLang="zh-CN" dirty="0"/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6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4A061E-A736-4671-A78E-E7F6C657CEE2}"/>
                  </a:ext>
                </a:extLst>
              </p:cNvPr>
              <p:cNvSpPr txBox="1"/>
              <p:nvPr/>
            </p:nvSpPr>
            <p:spPr>
              <a:xfrm>
                <a:off x="442913" y="1757363"/>
                <a:ext cx="8543925" cy="3912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定义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：表达式中的符号</a:t>
                </a:r>
                <a:endParaRPr lang="en-US" altLang="zh-CN" sz="28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变量符号：变量由</a:t>
                </a:r>
                <a:r>
                  <a:rPr lang="en-US" altLang="zh-CN" sz="2000" dirty="0"/>
                  <a:t>[a-</a:t>
                </a:r>
                <a:r>
                  <a:rPr lang="en-US" altLang="zh-CN" sz="2000" dirty="0" err="1"/>
                  <a:t>zA</a:t>
                </a:r>
                <a:r>
                  <a:rPr lang="en-US" altLang="zh-CN" sz="2000" dirty="0"/>
                  <a:t>-Z]+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（即任意英文字符串）</a:t>
                </a:r>
                <a:endParaRPr lang="en-US" altLang="zh-CN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常量符号：常量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（有理数）</a:t>
                </a:r>
                <a:endParaRPr lang="en-US" altLang="zh-CN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二元运算符：</a:t>
                </a:r>
                <a:r>
                  <a:rPr lang="en-US" altLang="zh-CN" sz="2000" dirty="0"/>
                  <a:t>+(</a:t>
                </a:r>
                <a:r>
                  <a:rPr lang="zh-CN" altLang="en-US" sz="2000" dirty="0"/>
                  <a:t>加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-(</a:t>
                </a:r>
                <a:r>
                  <a:rPr lang="zh-CN" altLang="en-US" sz="2000" dirty="0"/>
                  <a:t>减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*(</a:t>
                </a:r>
                <a:r>
                  <a:rPr lang="zh-CN" altLang="en-US" sz="2000" dirty="0"/>
                  <a:t>乘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/(</a:t>
                </a:r>
                <a:r>
                  <a:rPr lang="zh-CN" altLang="en-US" sz="2000" dirty="0"/>
                  <a:t>除</a:t>
                </a:r>
                <a:r>
                  <a:rPr lang="en-US" altLang="zh-CN" sz="2000" dirty="0"/>
                  <a:t>)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函数：形如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(⋅,⋅,⋯,⋅)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（函数名为任意字符串，参数数量为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括号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： （、）</a:t>
                </a:r>
                <a:endParaRPr lang="en-US" altLang="zh-CN" sz="28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4A061E-A736-4671-A78E-E7F6C657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1757363"/>
                <a:ext cx="8543925" cy="3912097"/>
              </a:xfrm>
              <a:prstGeom prst="rect">
                <a:avLst/>
              </a:prstGeom>
              <a:blipFill>
                <a:blip r:embed="rId2"/>
                <a:stretch>
                  <a:fillRect l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2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4A061E-A736-4671-A78E-E7F6C657CEE2}"/>
                  </a:ext>
                </a:extLst>
              </p:cNvPr>
              <p:cNvSpPr txBox="1"/>
              <p:nvPr/>
            </p:nvSpPr>
            <p:spPr>
              <a:xfrm>
                <a:off x="442913" y="1473304"/>
                <a:ext cx="10565606" cy="530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定义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：表达式</a:t>
                </a:r>
                <a:endParaRPr lang="en-US" altLang="zh-CN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表达式集合是满足以下条件的最小集合 （归纳定义）</a:t>
                </a:r>
                <a:endParaRPr lang="en-US" altLang="zh-CN" sz="2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变量是表达式</a:t>
                </a: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常量是表达式</a:t>
                </a: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表达式经运算符运算后仍为表达式</a:t>
                </a: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元函数符，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个表达式，则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仍为</m:t>
                    </m:r>
                  </m:oMath>
                </a14:m>
                <a:r>
                  <a:rPr lang="zh-CN" altLang="en-US" dirty="0"/>
                  <a:t>表达式</a:t>
                </a: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被一对括号包围的表达式仍为表达式</a:t>
                </a: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4A061E-A736-4671-A78E-E7F6C657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1473304"/>
                <a:ext cx="10565606" cy="5304786"/>
              </a:xfrm>
              <a:prstGeom prst="rect">
                <a:avLst/>
              </a:prstGeo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1E9B89-C9D4-4444-90FD-C531CE05D7C5}"/>
                  </a:ext>
                </a:extLst>
              </p:cNvPr>
              <p:cNvSpPr txBox="1"/>
              <p:nvPr/>
            </p:nvSpPr>
            <p:spPr>
              <a:xfrm>
                <a:off x="2799587" y="2993712"/>
                <a:ext cx="1971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1E9B89-C9D4-4444-90FD-C531CE05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587" y="2993712"/>
                <a:ext cx="1971676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3DE196-C6D3-4768-8791-B92A5C09F060}"/>
                  </a:ext>
                </a:extLst>
              </p:cNvPr>
              <p:cNvSpPr txBox="1"/>
              <p:nvPr/>
            </p:nvSpPr>
            <p:spPr>
              <a:xfrm>
                <a:off x="2880286" y="3815062"/>
                <a:ext cx="172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 2, 0.5,⋯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3DE196-C6D3-4768-8791-B92A5C09F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6" y="3815062"/>
                <a:ext cx="1728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05B807-31D0-438F-A7DD-2CF99EF7FACC}"/>
                  </a:ext>
                </a:extLst>
              </p:cNvPr>
              <p:cNvSpPr txBox="1"/>
              <p:nvPr/>
            </p:nvSpPr>
            <p:spPr>
              <a:xfrm>
                <a:off x="2156079" y="4698786"/>
                <a:ext cx="3669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+1, 1+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1+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05B807-31D0-438F-A7DD-2CF99EF7F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079" y="4698786"/>
                <a:ext cx="366950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3C80A3-C28F-4BF8-A897-B9A878BE014D}"/>
                  </a:ext>
                </a:extLst>
              </p:cNvPr>
              <p:cNvSpPr txBox="1"/>
              <p:nvPr/>
            </p:nvSpPr>
            <p:spPr>
              <a:xfrm>
                <a:off x="2561892" y="5553772"/>
                <a:ext cx="3669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,2),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,2,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),⋯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3C80A3-C28F-4BF8-A897-B9A878BE0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92" y="5553772"/>
                <a:ext cx="3669505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BC0F3A-C006-4710-A3E6-3ED8279E4C07}"/>
                  </a:ext>
                </a:extLst>
              </p:cNvPr>
              <p:cNvSpPr txBox="1"/>
              <p:nvPr/>
            </p:nvSpPr>
            <p:spPr>
              <a:xfrm>
                <a:off x="1516329" y="6309894"/>
                <a:ext cx="3989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3−4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(3)−4)⋯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BC0F3A-C006-4710-A3E6-3ED8279E4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29" y="6309894"/>
                <a:ext cx="3989787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9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DFDAF-7D8C-4D9B-830A-AC107D3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6E243-4783-4767-8211-430117AD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44CF9-7FD7-415F-8152-ED2E69336F5C}"/>
              </a:ext>
            </a:extLst>
          </p:cNvPr>
          <p:cNvSpPr txBox="1"/>
          <p:nvPr/>
        </p:nvSpPr>
        <p:spPr>
          <a:xfrm>
            <a:off x="914400" y="2372181"/>
            <a:ext cx="552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Var [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]=[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518449-1C8F-430C-B26D-B4AA646A9231}"/>
              </a:ext>
            </a:extLst>
          </p:cNvPr>
          <p:cNvSpPr txBox="1"/>
          <p:nvPr/>
        </p:nvSpPr>
        <p:spPr>
          <a:xfrm>
            <a:off x="1042987" y="3554717"/>
            <a:ext cx="552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 [</a:t>
            </a:r>
            <a:r>
              <a:rPr lang="zh-CN" altLang="en-US" dirty="0">
                <a:solidFill>
                  <a:srgbClr val="FF0000"/>
                </a:solidFill>
              </a:rPr>
              <a:t>函数名</a:t>
            </a:r>
            <a:r>
              <a:rPr lang="en-US" altLang="zh-CN" dirty="0">
                <a:solidFill>
                  <a:srgbClr val="FF0000"/>
                </a:solidFill>
              </a:rPr>
              <a:t>](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1,…,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n)=[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8BDBD5-5D02-40D7-BD04-D019685BB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9" r="26014"/>
          <a:stretch/>
        </p:blipFill>
        <p:spPr>
          <a:xfrm>
            <a:off x="435962" y="4765674"/>
            <a:ext cx="2900169" cy="13255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6F79E5-3669-42AE-BE59-8870623DCA76}"/>
              </a:ext>
            </a:extLst>
          </p:cNvPr>
          <p:cNvSpPr txBox="1"/>
          <p:nvPr/>
        </p:nvSpPr>
        <p:spPr>
          <a:xfrm>
            <a:off x="178594" y="4264819"/>
            <a:ext cx="20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126201-909D-4B64-8AB8-A3F1017A3299}"/>
              </a:ext>
            </a:extLst>
          </p:cNvPr>
          <p:cNvSpPr txBox="1"/>
          <p:nvPr/>
        </p:nvSpPr>
        <p:spPr>
          <a:xfrm>
            <a:off x="3950209" y="5105289"/>
            <a:ext cx="475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为了避免混淆，定义的变量名、函数名及函数参数名互相不重复</a:t>
            </a:r>
          </a:p>
        </p:txBody>
      </p:sp>
    </p:spTree>
    <p:extLst>
      <p:ext uri="{BB962C8B-B14F-4D97-AF65-F5344CB8AC3E}">
        <p14:creationId xmlns:p14="http://schemas.microsoft.com/office/powerpoint/2010/main" val="387530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DFDAF-7D8C-4D9B-830A-AC107D3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6E243-4783-4767-8211-430117AD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变量赋值：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44CF9-7FD7-415F-8152-ED2E69336F5C}"/>
              </a:ext>
            </a:extLst>
          </p:cNvPr>
          <p:cNvSpPr txBox="1"/>
          <p:nvPr/>
        </p:nvSpPr>
        <p:spPr>
          <a:xfrm>
            <a:off x="914400" y="2372181"/>
            <a:ext cx="552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]=[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126201-909D-4B64-8AB8-A3F1017A3299}"/>
              </a:ext>
            </a:extLst>
          </p:cNvPr>
          <p:cNvSpPr txBox="1"/>
          <p:nvPr/>
        </p:nvSpPr>
        <p:spPr>
          <a:xfrm>
            <a:off x="238018" y="3059668"/>
            <a:ext cx="475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即变量的值在定义后还可以被改变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B89B85-59AF-4241-8708-2BD68E8D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30534"/>
            <a:ext cx="1652116" cy="16305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9AB795-51F1-4E22-9C10-5BC27491C89C}"/>
              </a:ext>
            </a:extLst>
          </p:cNvPr>
          <p:cNvSpPr txBox="1"/>
          <p:nvPr/>
        </p:nvSpPr>
        <p:spPr>
          <a:xfrm>
            <a:off x="178594" y="3821248"/>
            <a:ext cx="20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A50A2D-2B88-4B9D-9374-402004E0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2" y="4330534"/>
            <a:ext cx="2209524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DFDAF-7D8C-4D9B-830A-AC107D3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6E243-4783-4767-8211-430117AD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175572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当输入为定义变量、定义函数语句时，程序记录定义的变量和函数，没有输出</a:t>
            </a:r>
            <a:endParaRPr lang="en-US" altLang="zh-CN" sz="2000" dirty="0"/>
          </a:p>
          <a:p>
            <a:r>
              <a:rPr lang="zh-CN" altLang="en-US" sz="2000" dirty="0"/>
              <a:t>当输入为表达式时，程序计算表达式的值并输出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8751A1-EDD9-459A-A6BF-8F821CC1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89" y="3314700"/>
            <a:ext cx="2438095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9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9E303-61B2-446B-ACDB-482A1BF3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A78B9-C4D5-409E-94AB-73BFEBCC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表达式求值程序是一个从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有理数</a:t>
            </a:r>
            <a:r>
              <a:rPr lang="zh-CN" altLang="en-US" sz="2000" dirty="0">
                <a:sym typeface="Wingdings" panose="05000000000000000000" pitchFamily="2" charset="2"/>
              </a:rPr>
              <a:t>的映射</a:t>
            </a:r>
            <a:r>
              <a:rPr lang="en-US" altLang="zh-CN" sz="2000" dirty="0">
                <a:sym typeface="Wingdings" panose="05000000000000000000" pitchFamily="2" charset="2"/>
              </a:rPr>
              <a:t>eval(·)</a:t>
            </a:r>
            <a:endParaRPr lang="en-US" altLang="zh-CN" sz="2000" dirty="0"/>
          </a:p>
          <a:p>
            <a:r>
              <a:rPr lang="zh-CN" altLang="en-US" sz="2000" dirty="0"/>
              <a:t>表达式为常量时，直接将常量转为浮点数</a:t>
            </a:r>
            <a:endParaRPr lang="en-US" altLang="zh-CN" sz="2000" dirty="0"/>
          </a:p>
          <a:p>
            <a:r>
              <a:rPr lang="zh-CN" altLang="en-US" sz="2000" dirty="0"/>
              <a:t>表达式为变量时，表达式的值等于变量的定义的表达式的值</a:t>
            </a:r>
            <a:endParaRPr lang="en-US" altLang="zh-CN" sz="2000" dirty="0"/>
          </a:p>
          <a:p>
            <a:r>
              <a:rPr lang="zh-CN" altLang="en-US" sz="2000" dirty="0"/>
              <a:t>表达式由运算符或函数运算连接时：</a:t>
            </a:r>
            <a:endParaRPr lang="en-US" altLang="zh-CN" sz="2000" dirty="0"/>
          </a:p>
          <a:p>
            <a:pPr lvl="1"/>
            <a:r>
              <a:rPr lang="zh-CN" altLang="en-US" sz="1800" dirty="0"/>
              <a:t>例如：</a:t>
            </a:r>
            <a:r>
              <a:rPr lang="en-US" altLang="zh-CN" sz="1800" dirty="0"/>
              <a:t>expr1 + expr2</a:t>
            </a:r>
            <a:r>
              <a:rPr lang="zh-CN" altLang="en-US" sz="1800" dirty="0"/>
              <a:t>，值等于 </a:t>
            </a:r>
            <a:r>
              <a:rPr lang="en-US" altLang="zh-CN" sz="1800" dirty="0"/>
              <a:t>eval(expr1)+eval(expr2)</a:t>
            </a:r>
          </a:p>
          <a:p>
            <a:pPr lvl="1"/>
            <a:r>
              <a:rPr lang="zh-CN" altLang="en-US" sz="1800" dirty="0"/>
              <a:t>例如：函数</a:t>
            </a:r>
            <a:r>
              <a:rPr lang="en-US" altLang="zh-CN" sz="1800" dirty="0"/>
              <a:t>f(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)=</a:t>
            </a:r>
            <a:r>
              <a:rPr lang="en-US" altLang="zh-CN" sz="1800" dirty="0" err="1"/>
              <a:t>expr_f</a:t>
            </a:r>
            <a:r>
              <a:rPr lang="zh-CN" altLang="en-US" sz="1800" dirty="0"/>
              <a:t>，</a:t>
            </a:r>
            <a:r>
              <a:rPr lang="en-US" altLang="zh-CN" sz="1800" dirty="0"/>
              <a:t>f(expr1,expr2)</a:t>
            </a:r>
            <a:r>
              <a:rPr lang="zh-CN" altLang="en-US" sz="1800" dirty="0"/>
              <a:t>的值等于</a:t>
            </a:r>
            <a:r>
              <a:rPr lang="en-US" altLang="zh-CN" sz="1800" dirty="0"/>
              <a:t>eval(</a:t>
            </a:r>
            <a:r>
              <a:rPr lang="en-US" altLang="zh-CN" sz="1800" dirty="0" err="1"/>
              <a:t>expr_f</a:t>
            </a:r>
            <a:r>
              <a:rPr lang="en-US" altLang="zh-CN" sz="1800" dirty="0"/>
              <a:t>[x:expr1,y:expr2])</a:t>
            </a:r>
            <a:r>
              <a:rPr lang="zh-CN" altLang="en-US" sz="1800" dirty="0"/>
              <a:t>，其中</a:t>
            </a:r>
            <a:r>
              <a:rPr lang="es-ES" altLang="zh-CN" sz="1800" dirty="0"/>
              <a:t>expr_f[x:expr1,y:expr2]</a:t>
            </a:r>
            <a:r>
              <a:rPr lang="zh-CN" altLang="en-US" sz="1800" dirty="0"/>
              <a:t>表示用</a:t>
            </a:r>
            <a:r>
              <a:rPr lang="en-US" altLang="zh-CN" sz="1800" dirty="0"/>
              <a:t>expr1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FF0000"/>
                </a:solidFill>
              </a:rPr>
              <a:t>值</a:t>
            </a:r>
            <a:r>
              <a:rPr lang="zh-CN" altLang="en-US" sz="1800" dirty="0"/>
              <a:t>替换</a:t>
            </a:r>
            <a:r>
              <a:rPr lang="en-US" altLang="zh-CN" sz="1800" dirty="0"/>
              <a:t>x</a:t>
            </a:r>
            <a:r>
              <a:rPr lang="zh-CN" altLang="en-US" sz="1800" dirty="0"/>
              <a:t>，用</a:t>
            </a:r>
            <a:r>
              <a:rPr lang="en-US" altLang="zh-CN" sz="1800" dirty="0"/>
              <a:t>expr2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FF0000"/>
                </a:solidFill>
              </a:rPr>
              <a:t>值</a:t>
            </a:r>
            <a:r>
              <a:rPr lang="zh-CN" altLang="en-US" sz="1800" dirty="0"/>
              <a:t>替换</a:t>
            </a:r>
            <a:r>
              <a:rPr lang="en-US" altLang="zh-CN" sz="1800" dirty="0"/>
              <a:t>y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FAFCE5-ACDC-474B-88ED-6F79959CA549}"/>
              </a:ext>
            </a:extLst>
          </p:cNvPr>
          <p:cNvSpPr txBox="1"/>
          <p:nvPr/>
        </p:nvSpPr>
        <p:spPr>
          <a:xfrm>
            <a:off x="392049" y="6218420"/>
            <a:ext cx="835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表达式的定义是递归的，求值可以使用递归实现</a:t>
            </a:r>
          </a:p>
        </p:txBody>
      </p:sp>
    </p:spTree>
    <p:extLst>
      <p:ext uri="{BB962C8B-B14F-4D97-AF65-F5344CB8AC3E}">
        <p14:creationId xmlns:p14="http://schemas.microsoft.com/office/powerpoint/2010/main" val="220531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DFDAF-7D8C-4D9B-830A-AC107D3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6E243-4783-4767-8211-430117AD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0729"/>
            <a:ext cx="7886700" cy="175572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如果除数为</a:t>
            </a:r>
            <a:r>
              <a:rPr lang="en-US" altLang="zh-CN" sz="2000" dirty="0"/>
              <a:t>0</a:t>
            </a:r>
            <a:r>
              <a:rPr lang="zh-CN" altLang="en-US" sz="2000" dirty="0"/>
              <a:t>（如果</a:t>
            </a:r>
            <a:r>
              <a:rPr lang="en-US" altLang="zh-CN" sz="2000" dirty="0"/>
              <a:t>|x|&lt;1e-6</a:t>
            </a:r>
            <a:r>
              <a:rPr lang="zh-CN" altLang="en-US" sz="2000" dirty="0"/>
              <a:t>，则认为</a:t>
            </a:r>
            <a:r>
              <a:rPr lang="en-US" altLang="zh-CN" sz="2000" dirty="0"/>
              <a:t>x=0</a:t>
            </a:r>
            <a:r>
              <a:rPr lang="zh-CN" altLang="en-US" sz="2000" dirty="0"/>
              <a:t>），需要返回错误并告知出现除数为</a:t>
            </a:r>
            <a:r>
              <a:rPr lang="en-US" altLang="zh-CN" sz="2000" dirty="0"/>
              <a:t>0</a:t>
            </a:r>
            <a:r>
              <a:rPr lang="zh-CN" altLang="en-US" sz="2000" dirty="0"/>
              <a:t>的错误</a:t>
            </a:r>
            <a:endParaRPr lang="en-US" altLang="zh-CN" sz="2000" dirty="0"/>
          </a:p>
          <a:p>
            <a:r>
              <a:rPr lang="zh-CN" altLang="en-US" sz="2000" dirty="0"/>
              <a:t>如果表达式不合法，直接输出出现错误</a:t>
            </a:r>
          </a:p>
        </p:txBody>
      </p:sp>
    </p:spTree>
    <p:extLst>
      <p:ext uri="{BB962C8B-B14F-4D97-AF65-F5344CB8AC3E}">
        <p14:creationId xmlns:p14="http://schemas.microsoft.com/office/powerpoint/2010/main" val="176900102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全屏显示(4:3)</PresentationFormat>
  <Paragraphs>106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Microsoft YaHei UI</vt:lpstr>
      <vt:lpstr>宋体</vt:lpstr>
      <vt:lpstr>Microsoft YaHei</vt:lpstr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Wingdings</vt:lpstr>
      <vt:lpstr>WelcomeDoc</vt:lpstr>
      <vt:lpstr>自定义设计方案</vt:lpstr>
      <vt:lpstr>实验四：表达式计算器</vt:lpstr>
      <vt:lpstr>要做什么？</vt:lpstr>
      <vt:lpstr>定义</vt:lpstr>
      <vt:lpstr>定义</vt:lpstr>
      <vt:lpstr>输入</vt:lpstr>
      <vt:lpstr>输入</vt:lpstr>
      <vt:lpstr>输入</vt:lpstr>
      <vt:lpstr>如何实现？</vt:lpstr>
      <vt:lpstr>错误处理</vt:lpstr>
      <vt:lpstr>功能</vt:lpstr>
      <vt:lpstr>其他</vt:lpstr>
      <vt:lpstr>实验流程</vt:lpstr>
      <vt:lpstr>拓展功能</vt:lpstr>
      <vt:lpstr>实验周期</vt:lpstr>
      <vt:lpstr>实验提交与检查</vt:lpstr>
      <vt:lpstr>答疑说明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2014-12-21T12:02:00Z</dcterms:created>
  <dcterms:modified xsi:type="dcterms:W3CDTF">2021-05-28T02:11:52Z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2052-10.1.0.5511</vt:lpwstr>
  </property>
</Properties>
</file>