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64" r:id="rId3"/>
    <p:sldId id="368" r:id="rId4"/>
    <p:sldId id="274" r:id="rId5"/>
    <p:sldId id="285" r:id="rId6"/>
    <p:sldId id="286" r:id="rId7"/>
    <p:sldId id="287" r:id="rId8"/>
    <p:sldId id="288" r:id="rId9"/>
    <p:sldId id="290" r:id="rId10"/>
    <p:sldId id="370" r:id="rId11"/>
    <p:sldId id="291" r:id="rId12"/>
    <p:sldId id="319" r:id="rId13"/>
    <p:sldId id="320" r:id="rId14"/>
    <p:sldId id="321" r:id="rId15"/>
    <p:sldId id="322" r:id="rId16"/>
    <p:sldId id="371" r:id="rId17"/>
    <p:sldId id="372" r:id="rId18"/>
    <p:sldId id="391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37" r:id="rId38"/>
    <p:sldId id="338" r:id="rId39"/>
    <p:sldId id="36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" y="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CFE44-777F-4B99-B370-3C6185ADE067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C97AA-DFC1-4D7B-A36F-DE3051F1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9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dirty="0"/>
              <a:t>•Avro™: A data serialization system.</a:t>
            </a:r>
          </a:p>
          <a:p>
            <a:pPr>
              <a:defRPr/>
            </a:pPr>
            <a:r>
              <a:rPr lang="en-US" altLang="zh-CN" dirty="0"/>
              <a:t>•Cassandra™: A scalable multi-master database with no single points of failure.</a:t>
            </a:r>
          </a:p>
          <a:p>
            <a:pPr>
              <a:defRPr/>
            </a:pPr>
            <a:r>
              <a:rPr lang="en-US" altLang="zh-CN" dirty="0"/>
              <a:t>•</a:t>
            </a:r>
            <a:r>
              <a:rPr lang="en-US" altLang="zh-CN" dirty="0" err="1"/>
              <a:t>Chukwa</a:t>
            </a:r>
            <a:r>
              <a:rPr lang="en-US" altLang="zh-CN" dirty="0"/>
              <a:t>™: A data collection system for managing large distributed systems.</a:t>
            </a:r>
          </a:p>
          <a:p>
            <a:pPr>
              <a:defRPr/>
            </a:pPr>
            <a:r>
              <a:rPr lang="en-US" altLang="zh-CN" dirty="0"/>
              <a:t>•</a:t>
            </a:r>
            <a:r>
              <a:rPr lang="en-US" altLang="zh-CN" dirty="0" err="1"/>
              <a:t>HBase</a:t>
            </a:r>
            <a:r>
              <a:rPr lang="en-US" altLang="zh-CN" dirty="0"/>
              <a:t>™: A scalable, distributed database that supports structured data storage for large tables.</a:t>
            </a:r>
          </a:p>
          <a:p>
            <a:pPr>
              <a:defRPr/>
            </a:pPr>
            <a:r>
              <a:rPr lang="en-US" altLang="zh-CN" dirty="0"/>
              <a:t>•Hive™: A data warehouse infrastructure that provides data summarization and ad hoc querying.</a:t>
            </a:r>
          </a:p>
          <a:p>
            <a:pPr>
              <a:defRPr/>
            </a:pPr>
            <a:r>
              <a:rPr lang="en-US" altLang="zh-CN" dirty="0"/>
              <a:t>•Mahout™: A Scalable machine learning and data mining library.</a:t>
            </a:r>
          </a:p>
          <a:p>
            <a:pPr>
              <a:defRPr/>
            </a:pPr>
            <a:r>
              <a:rPr lang="en-US" altLang="zh-CN" dirty="0"/>
              <a:t>•Pig™: A high-level data-flow language and execution framework for parallel computation.</a:t>
            </a:r>
          </a:p>
          <a:p>
            <a:pPr>
              <a:defRPr/>
            </a:pPr>
            <a:r>
              <a:rPr lang="en-US" altLang="zh-CN" dirty="0"/>
              <a:t>•Spark™: A fast and general compute engine for Hadoop data. Spark provides a simple and expressive programming model that supports a wide range of applications, including ETL, machine learning, stream processing, and graph computation.</a:t>
            </a:r>
          </a:p>
          <a:p>
            <a:pPr>
              <a:defRPr/>
            </a:pPr>
            <a:r>
              <a:rPr lang="en-US" altLang="zh-CN" dirty="0"/>
              <a:t>•</a:t>
            </a:r>
            <a:r>
              <a:rPr lang="en-US" altLang="zh-CN" dirty="0" err="1"/>
              <a:t>Tez</a:t>
            </a:r>
            <a:r>
              <a:rPr lang="en-US" altLang="zh-CN" dirty="0"/>
              <a:t>™: A generalized data-flow programming framework, built on Hadoop YARN, which provides a powerful and flexible engine to execute an arbitrary DAG of tasks to process data for both batch and interactive use-cases. </a:t>
            </a:r>
            <a:r>
              <a:rPr lang="en-US" altLang="zh-CN" dirty="0" err="1"/>
              <a:t>Tez</a:t>
            </a:r>
            <a:r>
              <a:rPr lang="en-US" altLang="zh-CN" dirty="0"/>
              <a:t> is being adopted by Hive™, Pig™ and other frameworks in the Hadoop ecosystem, and also by other commercial software (e.g. ETL tools), to replace Hadoop™ MapReduce as the underlying execution engine.</a:t>
            </a:r>
          </a:p>
          <a:p>
            <a:pPr>
              <a:defRPr/>
            </a:pPr>
            <a:r>
              <a:rPr lang="en-US" altLang="zh-CN" dirty="0"/>
              <a:t>•</a:t>
            </a:r>
            <a:r>
              <a:rPr lang="en-US" altLang="zh-CN" dirty="0" err="1"/>
              <a:t>ZooKeeper</a:t>
            </a:r>
            <a:r>
              <a:rPr lang="en-US" altLang="zh-CN" dirty="0"/>
              <a:t>™: A high-performance coordination service for distributed applications.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EDB500-5E2D-481E-86E4-9C46B4131F7C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6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02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44625"/>
            <a:ext cx="10972800" cy="720081"/>
          </a:xfr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908720"/>
            <a:ext cx="10972800" cy="5760640"/>
          </a:xfrm>
        </p:spPr>
        <p:txBody>
          <a:bodyPr/>
          <a:lstStyle>
            <a:lvl1pPr>
              <a:defRPr b="0">
                <a:effectLst/>
                <a:latin typeface="黑体"/>
                <a:ea typeface="黑体"/>
                <a:cs typeface="黑体"/>
              </a:defRPr>
            </a:lvl1pPr>
            <a:lvl2pPr>
              <a:defRPr sz="2800" b="0">
                <a:effectLst/>
                <a:latin typeface="黑体"/>
                <a:ea typeface="黑体"/>
                <a:cs typeface="黑体"/>
              </a:defRPr>
            </a:lvl2pPr>
            <a:lvl3pPr>
              <a:defRPr sz="2400" b="0">
                <a:effectLst/>
                <a:latin typeface="黑体"/>
                <a:ea typeface="黑体"/>
                <a:cs typeface="黑体"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19864"/>
            <a:ext cx="345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A2F6771D-F1F6-3E4A-A08B-99586B154233}" type="datetime4">
              <a:rPr lang="zh-CN" altLang="en-US" smtClean="0"/>
              <a:pPr>
                <a:defRPr/>
              </a:pPr>
              <a:t>2023年9月11日星期一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19864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 smtClean="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19864"/>
            <a:ext cx="345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7ACB704C-67B1-5043-82BD-6481AE77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0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1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6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9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0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4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A1D-7902-4052-A9B4-2D06B9579B0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7A1D-7902-4052-A9B4-2D06B9579B0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3D55-52C4-4C52-9C42-991305505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5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670" y="1603450"/>
            <a:ext cx="9144000" cy="10787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/>
              <a:t>Hadoop Install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22605"/>
            <a:ext cx="9144000" cy="1517860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Lixin</a:t>
            </a:r>
            <a:r>
              <a:rPr lang="en-US" altLang="zh-CN" sz="3200" b="1"/>
              <a:t> Zhou  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4144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HadoopYARN</a:t>
            </a:r>
            <a:r>
              <a:rPr kumimoji="1" lang="en-US" altLang="zh-CN" dirty="0"/>
              <a:t> </a:t>
            </a:r>
            <a:r>
              <a:rPr kumimoji="1" lang="zh-CN" altLang="en-US" dirty="0"/>
              <a:t>模块组成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ResourceManager</a:t>
            </a:r>
            <a:endParaRPr lang="en-US" altLang="zh-TW" sz="2400" dirty="0"/>
          </a:p>
          <a:p>
            <a:pPr lvl="1"/>
            <a:r>
              <a:rPr lang="zh-TW" altLang="en-US" sz="2400" dirty="0"/>
              <a:t>处理客户端请求</a:t>
            </a:r>
          </a:p>
          <a:p>
            <a:pPr lvl="1"/>
            <a:r>
              <a:rPr lang="zh-TW" altLang="en-US" sz="2400" dirty="0"/>
              <a:t>启动</a:t>
            </a:r>
            <a:r>
              <a:rPr lang="en-US" altLang="zh-TW" sz="2400" dirty="0"/>
              <a:t>/</a:t>
            </a:r>
            <a:r>
              <a:rPr lang="zh-TW" altLang="en-US" sz="2400" dirty="0"/>
              <a:t>监控</a:t>
            </a:r>
            <a:r>
              <a:rPr lang="en-US" altLang="zh-TW" sz="2400" dirty="0" err="1"/>
              <a:t>ApplicationMaster</a:t>
            </a:r>
            <a:endParaRPr lang="en-US" altLang="zh-TW" sz="2400" dirty="0"/>
          </a:p>
          <a:p>
            <a:pPr lvl="1"/>
            <a:r>
              <a:rPr lang="zh-TW" altLang="en-US" sz="2400" dirty="0"/>
              <a:t>监控</a:t>
            </a:r>
            <a:r>
              <a:rPr lang="en-US" altLang="zh-TW" sz="2400" dirty="0" err="1"/>
              <a:t>NodeManager</a:t>
            </a:r>
            <a:endParaRPr lang="en-US" altLang="zh-TW" sz="2400" dirty="0"/>
          </a:p>
          <a:p>
            <a:pPr lvl="1"/>
            <a:r>
              <a:rPr lang="zh-TW" altLang="en-US" sz="2400" dirty="0"/>
              <a:t>资源分配与调度</a:t>
            </a:r>
          </a:p>
          <a:p>
            <a:r>
              <a:rPr lang="en-US" altLang="zh-TW" sz="2400" dirty="0" err="1"/>
              <a:t>NodeManager</a:t>
            </a:r>
            <a:endParaRPr lang="en-US" altLang="zh-TW" sz="2400" dirty="0"/>
          </a:p>
          <a:p>
            <a:pPr lvl="1"/>
            <a:r>
              <a:rPr lang="zh-TW" altLang="en-US" sz="2400" dirty="0"/>
              <a:t>单个节点上的资源管理</a:t>
            </a:r>
          </a:p>
          <a:p>
            <a:pPr lvl="1"/>
            <a:r>
              <a:rPr lang="zh-TW" altLang="en-US" sz="2400" dirty="0"/>
              <a:t>处理来自</a:t>
            </a:r>
            <a:r>
              <a:rPr lang="en-US" altLang="zh-TW" sz="2400" dirty="0" err="1"/>
              <a:t>ResourceManager</a:t>
            </a:r>
            <a:r>
              <a:rPr lang="zh-TW" altLang="en-US" sz="2400" dirty="0"/>
              <a:t>的命令</a:t>
            </a:r>
          </a:p>
          <a:p>
            <a:pPr lvl="1"/>
            <a:r>
              <a:rPr lang="zh-TW" altLang="en-US" sz="2400" dirty="0"/>
              <a:t>处理来自</a:t>
            </a:r>
            <a:r>
              <a:rPr lang="en-US" altLang="zh-TW" sz="2400" dirty="0" err="1"/>
              <a:t>ApplicationMaster</a:t>
            </a:r>
            <a:r>
              <a:rPr lang="zh-TW" altLang="en-US" sz="2400" dirty="0"/>
              <a:t>的命令</a:t>
            </a:r>
          </a:p>
          <a:p>
            <a:r>
              <a:rPr lang="en-US" altLang="zh-TW" sz="2400" dirty="0" err="1"/>
              <a:t>ApplicationMaster</a:t>
            </a:r>
            <a:endParaRPr lang="en-US" altLang="zh-TW" sz="2400" dirty="0"/>
          </a:p>
          <a:p>
            <a:pPr lvl="1"/>
            <a:r>
              <a:rPr lang="zh-TW" altLang="en-US" sz="2400" dirty="0"/>
              <a:t>数据切分</a:t>
            </a:r>
          </a:p>
          <a:p>
            <a:pPr lvl="1"/>
            <a:r>
              <a:rPr lang="zh-TW" altLang="en-US" sz="2400" dirty="0"/>
              <a:t>为应用程序申请资源，并分配给内部任务</a:t>
            </a:r>
          </a:p>
          <a:p>
            <a:pPr lvl="1"/>
            <a:r>
              <a:rPr lang="zh-TW" altLang="en-US" sz="2400" dirty="0"/>
              <a:t>任务监控与容错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663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48" y="1422648"/>
            <a:ext cx="8127501" cy="503068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80547" y="321978"/>
            <a:ext cx="8229600" cy="720081"/>
          </a:xfrm>
        </p:spPr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YARN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MR</a:t>
            </a:r>
            <a:r>
              <a:rPr kumimoji="1" lang="zh-CN" altLang="en-US" dirty="0"/>
              <a:t>调度 </a:t>
            </a:r>
          </a:p>
        </p:txBody>
      </p:sp>
    </p:spTree>
    <p:extLst>
      <p:ext uri="{BB962C8B-B14F-4D97-AF65-F5344CB8AC3E}">
        <p14:creationId xmlns:p14="http://schemas.microsoft.com/office/powerpoint/2010/main" val="178241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576" y="2924945"/>
            <a:ext cx="8229600" cy="720081"/>
          </a:xfrm>
        </p:spPr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安装与配置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82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/>
                <a:cs typeface="Times New Roman"/>
              </a:rPr>
              <a:t>Hadoop</a:t>
            </a:r>
            <a:r>
              <a:rPr kumimoji="1" lang="zh-CN" altLang="en-US" dirty="0">
                <a:latin typeface="Times New Roman"/>
                <a:cs typeface="Times New Roman"/>
              </a:rPr>
              <a:t>系统运行的软件环境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/>
                <a:cs typeface="Times New Roman"/>
              </a:rPr>
              <a:t>Linux</a:t>
            </a:r>
            <a:r>
              <a:rPr kumimoji="1" lang="zh-CN" altLang="en-US" dirty="0">
                <a:latin typeface="Times New Roman"/>
                <a:cs typeface="Times New Roman"/>
              </a:rPr>
              <a:t>操作系统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endParaRPr kumimoji="1"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261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544" y="256783"/>
            <a:ext cx="10515600" cy="903635"/>
          </a:xfrm>
        </p:spPr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系统的安装方式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486442"/>
            <a:ext cx="8229600" cy="504011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/>
                <a:cs typeface="Times New Roman"/>
              </a:rPr>
              <a:t>单机方式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>
                <a:latin typeface="Times New Roman"/>
                <a:cs typeface="Times New Roman"/>
              </a:rPr>
              <a:t>在一台运行</a:t>
            </a:r>
            <a:r>
              <a:rPr kumimoji="1" lang="en-US" altLang="zh-CN" dirty="0">
                <a:latin typeface="Times New Roman"/>
                <a:cs typeface="Times New Roman"/>
              </a:rPr>
              <a:t>Linux</a:t>
            </a:r>
            <a:r>
              <a:rPr kumimoji="1" lang="zh-CN" altLang="en-US" dirty="0">
                <a:latin typeface="Times New Roman"/>
                <a:cs typeface="Times New Roman"/>
              </a:rPr>
              <a:t>或者</a:t>
            </a:r>
            <a:r>
              <a:rPr kumimoji="1" lang="en-US" altLang="zh-CN" dirty="0">
                <a:latin typeface="Times New Roman"/>
                <a:cs typeface="Times New Roman"/>
              </a:rPr>
              <a:t>Windows</a:t>
            </a:r>
            <a:r>
              <a:rPr kumimoji="1" lang="zh-CN" altLang="en-US" dirty="0">
                <a:latin typeface="Times New Roman"/>
                <a:cs typeface="Times New Roman"/>
              </a:rPr>
              <a:t>下虚拟</a:t>
            </a:r>
            <a:r>
              <a:rPr kumimoji="1" lang="en-US" altLang="zh-CN" dirty="0">
                <a:latin typeface="Times New Roman"/>
                <a:cs typeface="Times New Roman"/>
              </a:rPr>
              <a:t>Linux</a:t>
            </a:r>
            <a:r>
              <a:rPr kumimoji="1" lang="zh-CN" altLang="en-US" dirty="0">
                <a:latin typeface="Times New Roman"/>
                <a:cs typeface="Times New Roman"/>
              </a:rPr>
              <a:t>的单机上安装运行</a:t>
            </a:r>
            <a:r>
              <a:rPr kumimoji="1" lang="en-US" altLang="zh-CN" dirty="0">
                <a:latin typeface="Times New Roman"/>
                <a:cs typeface="Times New Roman"/>
              </a:rPr>
              <a:t>Hadoop</a:t>
            </a:r>
            <a:r>
              <a:rPr kumimoji="1" lang="zh-CN" altLang="en-US" dirty="0">
                <a:latin typeface="Times New Roman"/>
                <a:cs typeface="Times New Roman"/>
              </a:rPr>
              <a:t>系统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/>
                <a:cs typeface="Times New Roman"/>
              </a:rPr>
              <a:t>单机伪分布方式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>
                <a:latin typeface="Times New Roman"/>
                <a:cs typeface="Times New Roman"/>
              </a:rPr>
              <a:t>在一台运行</a:t>
            </a:r>
            <a:r>
              <a:rPr kumimoji="1" lang="en-US" altLang="zh-CN" dirty="0">
                <a:latin typeface="Times New Roman"/>
                <a:cs typeface="Times New Roman"/>
              </a:rPr>
              <a:t>Linux</a:t>
            </a:r>
            <a:r>
              <a:rPr kumimoji="1" lang="zh-CN" altLang="en-US" dirty="0">
                <a:latin typeface="Times New Roman"/>
                <a:cs typeface="Times New Roman"/>
              </a:rPr>
              <a:t>或者</a:t>
            </a:r>
            <a:r>
              <a:rPr kumimoji="1" lang="en-US" altLang="zh-CN" dirty="0">
                <a:latin typeface="Times New Roman"/>
                <a:cs typeface="Times New Roman"/>
              </a:rPr>
              <a:t>Windows</a:t>
            </a:r>
            <a:r>
              <a:rPr kumimoji="1" lang="zh-CN" altLang="en-US" dirty="0">
                <a:latin typeface="Times New Roman"/>
                <a:cs typeface="Times New Roman"/>
              </a:rPr>
              <a:t>下虚拟</a:t>
            </a:r>
            <a:r>
              <a:rPr kumimoji="1" lang="en-US" altLang="zh-CN" dirty="0">
                <a:latin typeface="Times New Roman"/>
                <a:cs typeface="Times New Roman"/>
              </a:rPr>
              <a:t>Linux</a:t>
            </a:r>
            <a:r>
              <a:rPr kumimoji="1" lang="zh-CN" altLang="en-US" dirty="0">
                <a:latin typeface="Times New Roman"/>
                <a:cs typeface="Times New Roman"/>
              </a:rPr>
              <a:t>的单机上，用伪分布方式，用不同的进程模拟分布运行下的</a:t>
            </a:r>
            <a:r>
              <a:rPr kumimoji="1" lang="en-US" altLang="zh-CN" dirty="0" err="1">
                <a:latin typeface="Times New Roman"/>
                <a:cs typeface="Times New Roman"/>
              </a:rPr>
              <a:t>NameNode</a:t>
            </a:r>
            <a:r>
              <a:rPr kumimoji="1" lang="zh-CN" altLang="en-US" dirty="0">
                <a:latin typeface="Times New Roman"/>
                <a:cs typeface="Times New Roman"/>
              </a:rPr>
              <a:t>、</a:t>
            </a:r>
            <a:r>
              <a:rPr kumimoji="1" lang="en-US" altLang="zh-CN" dirty="0" err="1">
                <a:latin typeface="Times New Roman"/>
                <a:cs typeface="Times New Roman"/>
              </a:rPr>
              <a:t>DataNode</a:t>
            </a:r>
            <a:r>
              <a:rPr kumimoji="1" lang="zh-CN" altLang="en-US" dirty="0">
                <a:latin typeface="Times New Roman"/>
                <a:cs typeface="Times New Roman"/>
              </a:rPr>
              <a:t>、</a:t>
            </a:r>
            <a:r>
              <a:rPr kumimoji="1" lang="en-US" altLang="zh-CN" dirty="0" err="1">
                <a:latin typeface="Times New Roman"/>
                <a:cs typeface="Times New Roman"/>
              </a:rPr>
              <a:t>JobTracker</a:t>
            </a:r>
            <a:r>
              <a:rPr kumimoji="1" lang="zh-CN" altLang="en-US" dirty="0">
                <a:latin typeface="Times New Roman"/>
                <a:cs typeface="Times New Roman"/>
              </a:rPr>
              <a:t>、</a:t>
            </a:r>
            <a:r>
              <a:rPr kumimoji="1" lang="en-US" altLang="zh-CN" dirty="0" err="1">
                <a:latin typeface="Times New Roman"/>
                <a:cs typeface="Times New Roman"/>
              </a:rPr>
              <a:t>TaskTracker</a:t>
            </a:r>
            <a:r>
              <a:rPr kumimoji="1" lang="zh-CN" altLang="en-US" dirty="0">
                <a:latin typeface="Times New Roman"/>
                <a:cs typeface="Times New Roman"/>
              </a:rPr>
              <a:t>等各类节点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/>
                <a:cs typeface="Times New Roman"/>
              </a:rPr>
              <a:t>集群分布模式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dirty="0">
                <a:latin typeface="Times New Roman"/>
                <a:cs typeface="Times New Roman"/>
              </a:rPr>
              <a:t>在真实的集群环境下安装运行</a:t>
            </a:r>
            <a:r>
              <a:rPr kumimoji="1" lang="en-US" altLang="zh-CN" dirty="0">
                <a:latin typeface="Times New Roman"/>
                <a:cs typeface="Times New Roman"/>
              </a:rPr>
              <a:t>Hadoop</a:t>
            </a:r>
            <a:r>
              <a:rPr kumimoji="1" lang="zh-CN" altLang="en-US" dirty="0">
                <a:latin typeface="Times New Roman"/>
                <a:cs typeface="Times New Roman"/>
              </a:rPr>
              <a:t>系统，集群的每个节点可以运行</a:t>
            </a:r>
            <a:r>
              <a:rPr kumimoji="1" lang="en-US" altLang="zh-CN" dirty="0">
                <a:latin typeface="Times New Roman"/>
                <a:cs typeface="Times New Roman"/>
              </a:rPr>
              <a:t>Linux</a:t>
            </a:r>
            <a:r>
              <a:rPr kumimoji="1" lang="zh-CN" altLang="en-US" dirty="0">
                <a:latin typeface="Times New Roman"/>
                <a:cs typeface="Times New Roman"/>
              </a:rPr>
              <a:t>或者</a:t>
            </a:r>
            <a:r>
              <a:rPr kumimoji="1" lang="en-US" altLang="zh-CN" dirty="0">
                <a:latin typeface="Times New Roman"/>
                <a:cs typeface="Times New Roman"/>
              </a:rPr>
              <a:t>Windows</a:t>
            </a:r>
            <a:r>
              <a:rPr kumimoji="1" lang="zh-CN" altLang="en-US" dirty="0">
                <a:latin typeface="Times New Roman"/>
                <a:cs typeface="Times New Roman"/>
              </a:rPr>
              <a:t>下虚拟</a:t>
            </a:r>
            <a:r>
              <a:rPr kumimoji="1" lang="en-US" altLang="zh-CN" dirty="0">
                <a:latin typeface="Times New Roman"/>
                <a:cs typeface="Times New Roman"/>
              </a:rPr>
              <a:t>Linux</a:t>
            </a:r>
            <a:r>
              <a:rPr kumimoji="1" lang="zh-CN" altLang="en-US" dirty="0">
                <a:latin typeface="Times New Roman"/>
                <a:cs typeface="Times New Roman"/>
              </a:rPr>
              <a:t>。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endParaRPr kumimoji="1" lang="en-US" altLang="zh-CN" dirty="0">
              <a:latin typeface="Times New Roman"/>
              <a:cs typeface="Times New Roman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Note</a:t>
            </a:r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：单机和伪分布下编写调试完成的程序无需修改即可在真实的分布式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Hadoop</a:t>
            </a:r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集群下运行。</a:t>
            </a:r>
          </a:p>
        </p:txBody>
      </p:sp>
    </p:spTree>
    <p:extLst>
      <p:ext uri="{BB962C8B-B14F-4D97-AF65-F5344CB8AC3E}">
        <p14:creationId xmlns:p14="http://schemas.microsoft.com/office/powerpoint/2010/main" val="315590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伪分布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系统安装介绍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rgbClr val="008000"/>
                </a:solidFill>
              </a:rPr>
              <a:t>基本安装步骤</a:t>
            </a:r>
            <a:endParaRPr kumimoji="1" lang="en-US" altLang="zh-CN" b="1" dirty="0">
              <a:solidFill>
                <a:srgbClr val="008000"/>
              </a:solidFill>
            </a:endParaRPr>
          </a:p>
          <a:p>
            <a:pPr lvl="1"/>
            <a:r>
              <a:rPr kumimoji="1" lang="zh-CN" altLang="en-US" dirty="0"/>
              <a:t>安装</a:t>
            </a:r>
            <a:r>
              <a:rPr kumimoji="1" lang="en-US" altLang="zh-CN" dirty="0"/>
              <a:t>JDK</a:t>
            </a:r>
          </a:p>
          <a:p>
            <a:pPr lvl="1"/>
            <a:r>
              <a:rPr kumimoji="1" lang="zh-CN" altLang="en-US" dirty="0"/>
              <a:t>下载安装</a:t>
            </a:r>
            <a:r>
              <a:rPr kumimoji="1" lang="en-US" altLang="zh-CN" dirty="0"/>
              <a:t>Hadoop</a:t>
            </a:r>
          </a:p>
          <a:p>
            <a:pPr lvl="1"/>
            <a:r>
              <a:rPr kumimoji="1" lang="zh-CN" altLang="en-US" dirty="0"/>
              <a:t>配置</a:t>
            </a:r>
            <a:r>
              <a:rPr kumimoji="1" lang="en-US" altLang="zh-CN" dirty="0"/>
              <a:t>SSH</a:t>
            </a:r>
          </a:p>
          <a:p>
            <a:pPr lvl="1"/>
            <a:r>
              <a:rPr kumimoji="1" lang="zh-CN" altLang="en-US" dirty="0"/>
              <a:t>配置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的环境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格式化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文件系统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启动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启动程序测试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查看集群状态</a:t>
            </a:r>
          </a:p>
        </p:txBody>
      </p:sp>
    </p:spTree>
    <p:extLst>
      <p:ext uri="{BB962C8B-B14F-4D97-AF65-F5344CB8AC3E}">
        <p14:creationId xmlns:p14="http://schemas.microsoft.com/office/powerpoint/2010/main" val="63660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5B1A5-5488-40B3-92FD-B4C5621E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安装虚拟机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7A9A8-FBB5-475D-967E-6BD23CD5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VMware</a:t>
            </a:r>
            <a:r>
              <a:rPr lang="zh-CN" altLang="en-US" dirty="0"/>
              <a:t>，</a:t>
            </a:r>
            <a:r>
              <a:rPr lang="en-US" altLang="zh-CN" dirty="0"/>
              <a:t>VMware-workstation-full-15.5.2-15785246.exe</a:t>
            </a:r>
          </a:p>
          <a:p>
            <a:r>
              <a:rPr lang="zh-CN" altLang="zh-CN" dirty="0"/>
              <a:t>创建虚拟机，安装</a:t>
            </a:r>
            <a:r>
              <a:rPr lang="en-US" altLang="zh-CN" dirty="0"/>
              <a:t>Ubuntu, ubuntu-18.04.5-desktop-amd64.iso</a:t>
            </a:r>
          </a:p>
          <a:p>
            <a:r>
              <a:rPr lang="en-US" altLang="zh-CN" dirty="0"/>
              <a:t>                            ubuntu-20.04.3-desktop-amd64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78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8B434-84CB-45D0-A9CE-25335456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java </a:t>
            </a:r>
            <a:r>
              <a:rPr lang="en-US" altLang="zh-CN" dirty="0" err="1"/>
              <a:t>jdk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2BD7F-BB80-437D-A949-10915DEC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sudo</a:t>
            </a:r>
            <a:r>
              <a:rPr lang="en-US" altLang="zh-CN" dirty="0"/>
              <a:t> apt-get update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default-</a:t>
            </a:r>
            <a:r>
              <a:rPr lang="en-US" altLang="zh-CN" dirty="0" err="1"/>
              <a:t>jdk</a:t>
            </a:r>
            <a:endParaRPr lang="en-US" altLang="zh-CN" dirty="0"/>
          </a:p>
          <a:p>
            <a:r>
              <a:rPr lang="en-US" altLang="zh-CN" dirty="0"/>
              <a:t>java –version</a:t>
            </a:r>
          </a:p>
          <a:p>
            <a:endParaRPr lang="en-US" altLang="zh-CN" dirty="0"/>
          </a:p>
          <a:p>
            <a:r>
              <a:rPr lang="en-US" altLang="zh-CN" dirty="0"/>
              <a:t>update-alternatives --display java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jvm</a:t>
            </a:r>
            <a:r>
              <a:rPr lang="en-US" altLang="zh-CN" dirty="0"/>
              <a:t>/java-11-openjdk-amd64/bin/java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15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13BA9-2222-45F4-87D8-21DC987E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java </a:t>
            </a:r>
            <a:r>
              <a:rPr lang="en-US" altLang="zh-CN" dirty="0" err="1"/>
              <a:t>jdk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152E4-50BE-4C0B-9D7B-5B4D1AE5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cp jdk-8u271-linux-x64.tar.gz 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jvm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tar -</a:t>
            </a:r>
            <a:r>
              <a:rPr lang="en-US" altLang="zh-CN" dirty="0" err="1"/>
              <a:t>zxvf</a:t>
            </a:r>
            <a:r>
              <a:rPr lang="en-US" altLang="zh-CN" dirty="0"/>
              <a:t>  jdk-8u271-linux-x64.tar.gz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/home/</a:t>
            </a:r>
            <a:r>
              <a:rPr lang="en-US" altLang="zh-CN" dirty="0" err="1"/>
              <a:t>hduser</a:t>
            </a:r>
            <a:r>
              <a:rPr lang="en-US" altLang="zh-CN" dirty="0"/>
              <a:t>/.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</a:t>
            </a:r>
          </a:p>
          <a:p>
            <a:r>
              <a:rPr lang="en-US" altLang="zh-CN" dirty="0"/>
              <a:t>export JAVA_HOME=/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jvm</a:t>
            </a:r>
            <a:r>
              <a:rPr lang="en-US" altLang="zh-CN" dirty="0"/>
              <a:t>/jdk1.8.0_271 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jvm</a:t>
            </a:r>
            <a:r>
              <a:rPr lang="en-US" altLang="zh-CN" dirty="0"/>
              <a:t>/java-11-openjdk-amd64/bin/java</a:t>
            </a:r>
          </a:p>
          <a:p>
            <a:r>
              <a:rPr lang="en-US" altLang="zh-CN" dirty="0"/>
              <a:t>export JRE_HOME=$JAVA_HOME/</a:t>
            </a:r>
            <a:r>
              <a:rPr lang="en-US" altLang="zh-CN" dirty="0" err="1"/>
              <a:t>jre</a:t>
            </a:r>
            <a:endParaRPr lang="en-US" altLang="zh-CN" dirty="0"/>
          </a:p>
          <a:p>
            <a:r>
              <a:rPr lang="en-US" altLang="zh-CN" dirty="0"/>
              <a:t>export CLASSPATH=.:$JAVA_HOME/lib:$JRE_HOME/lib</a:t>
            </a:r>
          </a:p>
          <a:p>
            <a:r>
              <a:rPr lang="en-US" altLang="zh-CN" dirty="0"/>
              <a:t>export PATH=$PATH:$JAVA_HOME/bin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source /home/</a:t>
            </a:r>
            <a:r>
              <a:rPr lang="en-US" altLang="zh-CN" dirty="0" err="1"/>
              <a:t>hduser</a:t>
            </a:r>
            <a:r>
              <a:rPr lang="en-US" altLang="zh-CN" dirty="0"/>
              <a:t>/.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bin/</a:t>
            </a:r>
            <a:r>
              <a:rPr lang="en-US" altLang="zh-CN" dirty="0" err="1"/>
              <a:t>jlink</a:t>
            </a:r>
            <a:r>
              <a:rPr lang="en-US" altLang="zh-CN" dirty="0"/>
              <a:t> --module-path </a:t>
            </a:r>
            <a:r>
              <a:rPr lang="en-US" altLang="zh-CN" dirty="0" err="1"/>
              <a:t>jmods</a:t>
            </a:r>
            <a:r>
              <a:rPr lang="en-US" altLang="zh-CN" dirty="0"/>
              <a:t> --add-modules </a:t>
            </a:r>
            <a:r>
              <a:rPr lang="en-US" altLang="zh-CN" dirty="0" err="1"/>
              <a:t>java.desktop</a:t>
            </a:r>
            <a:r>
              <a:rPr lang="en-US" altLang="zh-CN" dirty="0"/>
              <a:t> --output </a:t>
            </a:r>
            <a:r>
              <a:rPr lang="en-US" altLang="zh-CN" dirty="0" err="1"/>
              <a:t>jre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77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4291E-6061-4E0B-AB60-929ADE8E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SSH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0E071-1524-4E3B-9BBD-8E5EAFC9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ssh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ssh</a:t>
            </a:r>
            <a:r>
              <a:rPr lang="en-US" altLang="zh-CN" dirty="0"/>
              <a:t>-keygen -t </a:t>
            </a:r>
            <a:r>
              <a:rPr lang="en-US" altLang="zh-CN" dirty="0" err="1"/>
              <a:t>rsa</a:t>
            </a:r>
            <a:r>
              <a:rPr lang="en-US" altLang="zh-CN" dirty="0"/>
              <a:t>    -P '' -f ~/.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id_rsa</a:t>
            </a:r>
            <a:endParaRPr lang="en-US" altLang="zh-CN" dirty="0"/>
          </a:p>
          <a:p>
            <a:r>
              <a:rPr lang="en-US" altLang="zh-CN" dirty="0"/>
              <a:t>cp ~/.</a:t>
            </a:r>
            <a:r>
              <a:rPr lang="en-US" altLang="zh-CN" dirty="0" err="1"/>
              <a:t>ssh</a:t>
            </a:r>
            <a:r>
              <a:rPr lang="en-US" altLang="zh-CN" dirty="0"/>
              <a:t>/id_rsa.pub ~/.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authorized_keys</a:t>
            </a:r>
            <a:endParaRPr lang="en-US" altLang="zh-CN" dirty="0"/>
          </a:p>
          <a:p>
            <a:r>
              <a:rPr lang="en-US" altLang="zh-CN" dirty="0" err="1"/>
              <a:t>ssh</a:t>
            </a:r>
            <a:r>
              <a:rPr lang="en-US" altLang="zh-CN" dirty="0"/>
              <a:t> localhost</a:t>
            </a:r>
          </a:p>
          <a:p>
            <a:r>
              <a:rPr lang="en-US" altLang="zh-CN" dirty="0" err="1"/>
              <a:t>ll</a:t>
            </a:r>
            <a:r>
              <a:rPr lang="en-US" altLang="zh-CN" dirty="0"/>
              <a:t> ~/.</a:t>
            </a:r>
            <a:r>
              <a:rPr lang="en-US" altLang="zh-CN" dirty="0" err="1"/>
              <a:t>ssh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-t</a:t>
            </a:r>
            <a:r>
              <a:rPr lang="zh-CN" altLang="en-US" dirty="0"/>
              <a:t>参数就是指定要生成的密钥类型，你这里指定的是</a:t>
            </a:r>
            <a:r>
              <a:rPr lang="en-US" altLang="zh-CN" dirty="0" err="1"/>
              <a:t>rsa</a:t>
            </a:r>
            <a:endParaRPr lang="en-US" altLang="zh-CN" dirty="0"/>
          </a:p>
          <a:p>
            <a:r>
              <a:rPr lang="en-US" altLang="zh-CN" dirty="0"/>
              <a:t>-P</a:t>
            </a:r>
            <a:r>
              <a:rPr lang="zh-CN" altLang="en-US" dirty="0"/>
              <a:t>就是你提供的旧密码， ‘’ 表示没有</a:t>
            </a:r>
          </a:p>
          <a:p>
            <a:r>
              <a:rPr lang="en-US" altLang="zh-CN" dirty="0"/>
              <a:t>-f</a:t>
            </a:r>
            <a:r>
              <a:rPr lang="zh-CN" altLang="en-US" dirty="0"/>
              <a:t>是密钥的生成后的保存文件位置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0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3982"/>
          </a:xfrm>
        </p:spPr>
        <p:txBody>
          <a:bodyPr/>
          <a:lstStyle/>
          <a:p>
            <a:pPr eaLnBrk="1" hangingPunct="1"/>
            <a:r>
              <a:rPr lang="en-US" altLang="zh-CN" b="1" dirty="0"/>
              <a:t>Hadoop</a:t>
            </a:r>
            <a:r>
              <a:rPr lang="zh-CN" altLang="en-US" b="1" dirty="0"/>
              <a:t>生态系统</a:t>
            </a:r>
          </a:p>
        </p:txBody>
      </p:sp>
      <p:sp>
        <p:nvSpPr>
          <p:cNvPr id="4" name="矩形 3"/>
          <p:cNvSpPr/>
          <p:nvPr/>
        </p:nvSpPr>
        <p:spPr>
          <a:xfrm>
            <a:off x="3167064" y="5500688"/>
            <a:ext cx="6429375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Common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2875" y="4714875"/>
            <a:ext cx="4071938" cy="64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HDFS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2875" y="3929064"/>
            <a:ext cx="4071938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YARN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2875" y="3143250"/>
            <a:ext cx="2071688" cy="64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MapReduce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67064" y="1571625"/>
            <a:ext cx="6357937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Ambari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2518" y="3571876"/>
            <a:ext cx="3071834" cy="642942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ZooKeeper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2875" y="2357439"/>
            <a:ext cx="1214438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Hive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10189" y="2357439"/>
            <a:ext cx="1214437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Pig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96064" y="2357439"/>
            <a:ext cx="1214437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Mahout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29180" y="2786058"/>
            <a:ext cx="1410074" cy="642942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HBase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24689" y="3143250"/>
            <a:ext cx="1000125" cy="64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Spark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96250" y="4714875"/>
            <a:ext cx="1428750" cy="64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Avro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143250"/>
            <a:ext cx="857250" cy="64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Tez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14998" y="2786058"/>
            <a:ext cx="1392490" cy="642942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Cassandra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96250" y="3929064"/>
            <a:ext cx="142875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Chukwa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578" name="矩形 1"/>
          <p:cNvSpPr>
            <a:spLocks noChangeArrowheads="1"/>
          </p:cNvSpPr>
          <p:nvPr/>
        </p:nvSpPr>
        <p:spPr bwMode="auto">
          <a:xfrm>
            <a:off x="3122613" y="6215064"/>
            <a:ext cx="281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http://hadoop.apache.org/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F19121-791A-442B-A583-4C1BEBCE9A22}" type="datetime8">
              <a:rPr lang="zh-CN" altLang="en-US"/>
              <a:pPr>
                <a:defRPr/>
              </a:pPr>
              <a:t>2023年9月11日11时11分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0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627DB-E7EC-497E-9580-8A8EE58B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环境设置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25E22-76B5-4D30-A548-2E3CE754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发现分辨率降低成了</a:t>
            </a:r>
            <a:r>
              <a:rPr lang="en-US" altLang="zh-CN" dirty="0"/>
              <a:t>800*600</a:t>
            </a:r>
            <a:r>
              <a:rPr lang="zh-CN" altLang="en-US" dirty="0"/>
              <a:t>，安装过程中部分按钮都点不到；</a:t>
            </a:r>
            <a:endParaRPr lang="en-US" altLang="zh-CN" dirty="0"/>
          </a:p>
          <a:p>
            <a:r>
              <a:rPr lang="zh-CN" altLang="en-US" dirty="0"/>
              <a:t>按下</a:t>
            </a:r>
            <a:r>
              <a:rPr lang="en-US" altLang="zh-CN" dirty="0"/>
              <a:t>Alt+F7</a:t>
            </a:r>
            <a:r>
              <a:rPr lang="zh-CN" altLang="en-US" dirty="0"/>
              <a:t>，或者直接在标题栏点右键会看见有一个</a:t>
            </a:r>
            <a:r>
              <a:rPr lang="en-US" altLang="zh-CN" dirty="0"/>
              <a:t>Move</a:t>
            </a:r>
            <a:r>
              <a:rPr lang="zh-CN" altLang="en-US" dirty="0"/>
              <a:t>选项，然后鼠标会变成一个手指的图标，此时你用方向键或者鼠标拖动就能把窗口往上拖出屏幕边缘，下面的部分自然就看得见了。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VMware 15 </a:t>
            </a:r>
            <a:r>
              <a:rPr lang="zh-CN" altLang="en-US" dirty="0"/>
              <a:t>与</a:t>
            </a:r>
            <a:r>
              <a:rPr lang="en-US" altLang="zh-CN" dirty="0"/>
              <a:t>windows </a:t>
            </a:r>
            <a:r>
              <a:rPr lang="zh-CN" altLang="en-US" dirty="0"/>
              <a:t>共享剪贴板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sudo</a:t>
            </a:r>
            <a:r>
              <a:rPr lang="en-US" altLang="zh-CN" dirty="0"/>
              <a:t> apt-get install open-</a:t>
            </a:r>
            <a:r>
              <a:rPr lang="en-US" altLang="zh-CN" dirty="0" err="1"/>
              <a:t>vm</a:t>
            </a:r>
            <a:r>
              <a:rPr lang="en-US" altLang="zh-CN" dirty="0"/>
              <a:t>-tools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sudo</a:t>
            </a:r>
            <a:r>
              <a:rPr lang="en-US" altLang="zh-CN" dirty="0"/>
              <a:t> apt-get install open-</a:t>
            </a:r>
            <a:r>
              <a:rPr lang="en-US" altLang="zh-CN" dirty="0" err="1"/>
              <a:t>vm</a:t>
            </a:r>
            <a:r>
              <a:rPr lang="en-US" altLang="zh-CN" dirty="0"/>
              <a:t>-tools-desktop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#restart the guest operating system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15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627DB-E7EC-497E-9580-8A8EE58B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环境设置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25E22-76B5-4D30-A548-2E3CE754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VMware Tools</a:t>
            </a:r>
          </a:p>
          <a:p>
            <a:r>
              <a:rPr lang="zh-CN" altLang="en-US" dirty="0"/>
              <a:t>请确保您已登录客户机操作系统。在客户机中装载虚拟</a:t>
            </a:r>
            <a:r>
              <a:rPr lang="en-US" altLang="zh-CN" dirty="0"/>
              <a:t>CD</a:t>
            </a:r>
            <a:r>
              <a:rPr lang="zh-CN" altLang="en-US" dirty="0"/>
              <a:t>动器，启动终端，使用</a:t>
            </a:r>
            <a:r>
              <a:rPr lang="en-US" altLang="zh-CN" dirty="0"/>
              <a:t>tar</a:t>
            </a:r>
            <a:r>
              <a:rPr lang="zh-CN" altLang="en-US" dirty="0"/>
              <a:t>解压缩安装程序，然后执行</a:t>
            </a:r>
            <a:r>
              <a:rPr lang="en-US" altLang="zh-CN" dirty="0"/>
              <a:t>vmware-lnstall.pl</a:t>
            </a:r>
            <a:r>
              <a:rPr lang="zh-CN" altLang="en-US" dirty="0"/>
              <a:t>安装</a:t>
            </a:r>
            <a:r>
              <a:rPr lang="en-US" altLang="zh-CN" dirty="0"/>
              <a:t>VMware Tools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./ vmware-install.pl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58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2C929-CC97-4194-A6CE-BCB1A86A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hadoop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F96EC-6DB9-4DA5-970B-124A91D4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 </a:t>
            </a:r>
            <a:r>
              <a:rPr lang="en-US" altLang="zh-CN" dirty="0"/>
              <a:t>hadoop-2.10.0.tar.gz</a:t>
            </a:r>
          </a:p>
          <a:p>
            <a:endParaRPr lang="en-US" altLang="zh-CN" dirty="0"/>
          </a:p>
          <a:p>
            <a:r>
              <a:rPr lang="zh-CN" altLang="en-US" dirty="0"/>
              <a:t>解压 </a:t>
            </a:r>
            <a:r>
              <a:rPr lang="en-US" altLang="zh-CN" dirty="0"/>
              <a:t>hadoop-2.10.0.tar.gz </a:t>
            </a:r>
            <a:r>
              <a:rPr lang="zh-CN" altLang="en-US" dirty="0"/>
              <a:t>安装 </a:t>
            </a:r>
            <a:r>
              <a:rPr lang="en-US" altLang="zh-CN" dirty="0"/>
              <a:t>Hadoop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tar -</a:t>
            </a:r>
            <a:r>
              <a:rPr lang="en-US" altLang="zh-CN" dirty="0" err="1"/>
              <a:t>zxvf</a:t>
            </a:r>
            <a:r>
              <a:rPr lang="en-US" altLang="zh-CN" dirty="0"/>
              <a:t> hadoop-2.10.0.tar.gz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mv hadoop-2.10.0 /</a:t>
            </a:r>
            <a:r>
              <a:rPr lang="en-US" altLang="zh-CN" dirty="0" err="1"/>
              <a:t>usr</a:t>
            </a:r>
            <a:r>
              <a:rPr lang="en-US" altLang="zh-CN" dirty="0"/>
              <a:t>/local/hadoop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194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6CB5-F0C5-4206-8467-83A96190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Hadoop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34C96-36B1-473B-903C-2DE9A98F1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~/.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输入下列内容：</a:t>
            </a:r>
          </a:p>
          <a:p>
            <a:r>
              <a:rPr lang="en-US" altLang="zh-CN" dirty="0"/>
              <a:t>export JAVA_HOME=/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jvm</a:t>
            </a:r>
            <a:r>
              <a:rPr lang="en-US" altLang="zh-CN" dirty="0"/>
              <a:t>/java-11-openjdk-amd64</a:t>
            </a:r>
          </a:p>
          <a:p>
            <a:r>
              <a:rPr lang="en-US" altLang="zh-CN" dirty="0"/>
              <a:t>export HADOOP_HOME=/</a:t>
            </a:r>
            <a:r>
              <a:rPr lang="en-US" altLang="zh-CN" dirty="0" err="1"/>
              <a:t>usr</a:t>
            </a:r>
            <a:r>
              <a:rPr lang="en-US" altLang="zh-CN" dirty="0"/>
              <a:t>/local/hadoop</a:t>
            </a:r>
          </a:p>
          <a:p>
            <a:r>
              <a:rPr lang="en-US" altLang="zh-CN" dirty="0"/>
              <a:t>export PATH=$PATH:$HADOOP_HOME/bin</a:t>
            </a:r>
          </a:p>
          <a:p>
            <a:r>
              <a:rPr lang="en-US" altLang="zh-CN" dirty="0"/>
              <a:t>export PATH=$PATH:$HADOOP_HOME/</a:t>
            </a:r>
            <a:r>
              <a:rPr lang="en-US" altLang="zh-CN" dirty="0" err="1"/>
              <a:t>sbin</a:t>
            </a:r>
            <a:endParaRPr lang="en-US" altLang="zh-CN" dirty="0"/>
          </a:p>
          <a:p>
            <a:r>
              <a:rPr lang="en-US" altLang="zh-CN" dirty="0"/>
              <a:t>export HADOOP_MAPRED_HOME=$HADOOP_HOME</a:t>
            </a:r>
          </a:p>
          <a:p>
            <a:r>
              <a:rPr lang="en-US" altLang="zh-CN" dirty="0"/>
              <a:t>export HADOOP_COMMON_HOME=$HADOOP_HOME</a:t>
            </a:r>
          </a:p>
          <a:p>
            <a:r>
              <a:rPr lang="en-US" altLang="zh-CN" dirty="0"/>
              <a:t>export HADOOP_HDFS_HOME=$HADOOP_HOME</a:t>
            </a:r>
          </a:p>
          <a:p>
            <a:r>
              <a:rPr lang="en-US" altLang="zh-CN" dirty="0"/>
              <a:t>export YARN_HOME=$HADOOP_HOME</a:t>
            </a:r>
          </a:p>
          <a:p>
            <a:r>
              <a:rPr lang="en-US" altLang="zh-CN" dirty="0"/>
              <a:t>export HADOOP_COMMON_LIB_NATIVE_DIR=$HADOOP_HOME/lib/native</a:t>
            </a:r>
          </a:p>
          <a:p>
            <a:r>
              <a:rPr lang="en-US" altLang="zh-CN" dirty="0"/>
              <a:t>export HADOOP_OPTS="-</a:t>
            </a:r>
            <a:r>
              <a:rPr lang="en-US" altLang="zh-CN" dirty="0" err="1"/>
              <a:t>Djava.library.path</a:t>
            </a:r>
            <a:r>
              <a:rPr lang="en-US" altLang="zh-CN" dirty="0"/>
              <a:t>=$HADOOP_HOME/lib"</a:t>
            </a:r>
          </a:p>
          <a:p>
            <a:r>
              <a:rPr lang="en-US" altLang="zh-CN" dirty="0"/>
              <a:t>export JAVA_LIBRARY_PATH=$HADOOP_HOME/lib/native:$JAVA_LIBRARY_PATH</a:t>
            </a:r>
          </a:p>
          <a:p>
            <a:endParaRPr lang="en-US" altLang="zh-CN" dirty="0"/>
          </a:p>
          <a:p>
            <a:r>
              <a:rPr lang="en-US" altLang="zh-CN" dirty="0"/>
              <a:t>source ~/.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641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CFBEF-6C70-4FFA-BE5E-335DCA57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</a:t>
            </a:r>
            <a:r>
              <a:rPr lang="en-US" altLang="zh-CN" dirty="0"/>
              <a:t>Hadoop-env.sh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0E748-B83B-40CF-BFA0-8A5FB8E0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/usr/local/hadoop/etc/hadoop/hadoop-env.sh</a:t>
            </a:r>
          </a:p>
          <a:p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JAVA_HOME</a:t>
            </a:r>
            <a:r>
              <a:rPr lang="zh-CN" altLang="en-US" dirty="0"/>
              <a:t>的设置</a:t>
            </a:r>
          </a:p>
          <a:p>
            <a:r>
              <a:rPr lang="zh-CN" altLang="en-US" dirty="0"/>
              <a:t>原来是：</a:t>
            </a:r>
          </a:p>
          <a:p>
            <a:r>
              <a:rPr lang="en-US" altLang="zh-CN" dirty="0"/>
              <a:t>export JAVA_HOME=${JAVA_HOME}</a:t>
            </a:r>
          </a:p>
          <a:p>
            <a:r>
              <a:rPr lang="zh-CN" altLang="en-US" dirty="0"/>
              <a:t>修改为：</a:t>
            </a:r>
          </a:p>
          <a:p>
            <a:r>
              <a:rPr lang="en-US" altLang="zh-CN" dirty="0"/>
              <a:t>export JAVA_HOME=/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jvm</a:t>
            </a:r>
            <a:r>
              <a:rPr lang="en-US" altLang="zh-CN" dirty="0"/>
              <a:t>/java-11-openjdk-amd64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017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CFF77-7A4A-4F0B-B8F8-E8FCFDC8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core-site.xml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2AB00-582A-4DAA-BE26-999BAFBE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/local/hadoop/</a:t>
            </a:r>
            <a:r>
              <a:rPr lang="en-US" altLang="zh-CN" dirty="0" err="1"/>
              <a:t>etc</a:t>
            </a:r>
            <a:r>
              <a:rPr lang="en-US" altLang="zh-CN" dirty="0"/>
              <a:t>/hadoop/core-site.xml</a:t>
            </a:r>
          </a:p>
          <a:p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HDFS</a:t>
            </a:r>
            <a:r>
              <a:rPr lang="zh-CN" altLang="en-US" dirty="0"/>
              <a:t>的默认名称</a:t>
            </a:r>
          </a:p>
          <a:p>
            <a:r>
              <a:rPr lang="en-US" altLang="zh-CN" dirty="0"/>
              <a:t>&lt;configuration&gt;</a:t>
            </a:r>
          </a:p>
          <a:p>
            <a:r>
              <a:rPr lang="en-US" altLang="zh-CN" dirty="0"/>
              <a:t>  &lt;property&gt;</a:t>
            </a:r>
          </a:p>
          <a:p>
            <a:r>
              <a:rPr lang="en-US" altLang="zh-CN" dirty="0"/>
              <a:t>         &lt;name&gt;fs.default.name&lt;/name&gt;</a:t>
            </a:r>
          </a:p>
          <a:p>
            <a:r>
              <a:rPr lang="en-US" altLang="zh-CN" dirty="0"/>
              <a:t>         &lt;value&gt;hdfs://localhost:9000&lt;/value&gt;</a:t>
            </a:r>
          </a:p>
          <a:p>
            <a:r>
              <a:rPr lang="en-US" altLang="zh-CN" dirty="0"/>
              <a:t>  &lt;/property&gt;</a:t>
            </a:r>
          </a:p>
          <a:p>
            <a:r>
              <a:rPr lang="en-US" altLang="zh-CN" dirty="0"/>
              <a:t>&lt;/configuration&gt;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223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09A39-175F-41A2-982A-0BD27CA6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yarn-site.xml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0066C-2093-4514-BDC4-01CD9E19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/local/hadoop/</a:t>
            </a:r>
            <a:r>
              <a:rPr lang="en-US" altLang="zh-CN" dirty="0" err="1"/>
              <a:t>etc</a:t>
            </a:r>
            <a:r>
              <a:rPr lang="en-US" altLang="zh-CN" dirty="0"/>
              <a:t>/hadoop/yarn-site.xml</a:t>
            </a:r>
          </a:p>
          <a:p>
            <a:r>
              <a:rPr lang="zh-CN" altLang="en-US" dirty="0"/>
              <a:t>输入以下内容：</a:t>
            </a:r>
          </a:p>
          <a:p>
            <a:endParaRPr lang="zh-CN" altLang="en-US" dirty="0"/>
          </a:p>
          <a:p>
            <a:r>
              <a:rPr lang="en-US" altLang="zh-CN" dirty="0"/>
              <a:t>&lt;property&gt; </a:t>
            </a:r>
          </a:p>
          <a:p>
            <a:r>
              <a:rPr lang="en-US" altLang="zh-CN" dirty="0"/>
              <a:t>  &lt;name&gt;</a:t>
            </a:r>
            <a:r>
              <a:rPr lang="en-US" altLang="zh-CN" dirty="0" err="1"/>
              <a:t>yarn.nodemanager.aux</a:t>
            </a:r>
            <a:r>
              <a:rPr lang="en-US" altLang="zh-CN" dirty="0"/>
              <a:t>-services&lt;/name&gt; </a:t>
            </a:r>
          </a:p>
          <a:p>
            <a:r>
              <a:rPr lang="en-US" altLang="zh-CN" dirty="0"/>
              <a:t>  &lt;value&gt;</a:t>
            </a:r>
            <a:r>
              <a:rPr lang="en-US" altLang="zh-CN" dirty="0" err="1"/>
              <a:t>mapreduce_shuffle</a:t>
            </a:r>
            <a:r>
              <a:rPr lang="en-US" altLang="zh-CN" dirty="0"/>
              <a:t>&lt;/value&gt; </a:t>
            </a:r>
          </a:p>
          <a:p>
            <a:r>
              <a:rPr lang="en-US" altLang="zh-CN" dirty="0"/>
              <a:t>&lt;/property&gt; </a:t>
            </a:r>
          </a:p>
          <a:p>
            <a:r>
              <a:rPr lang="en-US" altLang="zh-CN" dirty="0"/>
              <a:t>&lt;property&gt; </a:t>
            </a:r>
          </a:p>
          <a:p>
            <a:r>
              <a:rPr lang="en-US" altLang="zh-CN" dirty="0"/>
              <a:t>  &lt;name&gt;</a:t>
            </a:r>
            <a:r>
              <a:rPr lang="en-US" altLang="zh-CN" dirty="0" err="1"/>
              <a:t>yarn.nodemanager.aux-services.mapreduce.shuffle.class</a:t>
            </a:r>
            <a:r>
              <a:rPr lang="en-US" altLang="zh-CN" dirty="0"/>
              <a:t>&lt;/name&gt; </a:t>
            </a:r>
          </a:p>
          <a:p>
            <a:r>
              <a:rPr lang="en-US" altLang="zh-CN" dirty="0"/>
              <a:t>  &lt;value&gt;</a:t>
            </a:r>
            <a:r>
              <a:rPr lang="en-US" altLang="zh-CN" dirty="0" err="1"/>
              <a:t>org.apache.hadoop.mapred.ShuffleHandler</a:t>
            </a:r>
            <a:r>
              <a:rPr lang="en-US" altLang="zh-CN" dirty="0"/>
              <a:t>&lt;/value&gt; </a:t>
            </a:r>
          </a:p>
          <a:p>
            <a:r>
              <a:rPr lang="en-US" altLang="zh-CN" dirty="0"/>
              <a:t>&lt;/property&gt;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668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2617-EA3F-4DC1-A907-E807F154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mapred-site.xml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497A1-0545-40EB-8A6D-879F1706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cp /</a:t>
            </a:r>
            <a:r>
              <a:rPr lang="en-US" altLang="zh-CN" dirty="0" err="1"/>
              <a:t>usr</a:t>
            </a:r>
            <a:r>
              <a:rPr lang="en-US" altLang="zh-CN" dirty="0"/>
              <a:t>/local/hadoop/</a:t>
            </a:r>
            <a:r>
              <a:rPr lang="en-US" altLang="zh-CN" dirty="0" err="1"/>
              <a:t>etc</a:t>
            </a:r>
            <a:r>
              <a:rPr lang="en-US" altLang="zh-CN" dirty="0"/>
              <a:t>/hadoop/</a:t>
            </a:r>
            <a:r>
              <a:rPr lang="en-US" altLang="zh-CN" dirty="0" err="1"/>
              <a:t>mapred-site.xml.template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/</a:t>
            </a:r>
            <a:r>
              <a:rPr lang="en-US" altLang="zh-CN" dirty="0" err="1"/>
              <a:t>usr</a:t>
            </a:r>
            <a:r>
              <a:rPr lang="en-US" altLang="zh-CN" dirty="0"/>
              <a:t>/local/hadoop/</a:t>
            </a:r>
            <a:r>
              <a:rPr lang="en-US" altLang="zh-CN" dirty="0" err="1"/>
              <a:t>etc</a:t>
            </a:r>
            <a:r>
              <a:rPr lang="en-US" altLang="zh-CN" dirty="0"/>
              <a:t>/hadoop/mapred-site.xml</a:t>
            </a:r>
          </a:p>
          <a:p>
            <a:endParaRPr lang="en-US" altLang="zh-CN" dirty="0"/>
          </a:p>
          <a:p>
            <a:r>
              <a:rPr lang="zh-CN" altLang="en-US" dirty="0"/>
              <a:t>编辑</a:t>
            </a:r>
            <a:r>
              <a:rPr lang="en-US" altLang="zh-CN" dirty="0"/>
              <a:t>mapred-site.xml</a:t>
            </a:r>
          </a:p>
          <a:p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/local/hadoop/</a:t>
            </a:r>
            <a:r>
              <a:rPr lang="en-US" altLang="zh-CN" dirty="0" err="1"/>
              <a:t>etc</a:t>
            </a:r>
            <a:r>
              <a:rPr lang="en-US" altLang="zh-CN" dirty="0"/>
              <a:t>/hadoop/mapred-site.xml</a:t>
            </a:r>
          </a:p>
          <a:p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 err="1"/>
              <a:t>mapreduce</a:t>
            </a:r>
            <a:r>
              <a:rPr lang="zh-CN" altLang="en-US" dirty="0"/>
              <a:t>框架为</a:t>
            </a:r>
            <a:r>
              <a:rPr lang="en-US" altLang="zh-CN" dirty="0"/>
              <a:t>yarn</a:t>
            </a:r>
          </a:p>
          <a:p>
            <a:r>
              <a:rPr lang="en-US" altLang="zh-CN" dirty="0"/>
              <a:t>&lt;property&gt;</a:t>
            </a:r>
          </a:p>
          <a:p>
            <a:r>
              <a:rPr lang="en-US" altLang="zh-CN" dirty="0"/>
              <a:t>   &lt;name&gt;mapreduce.framework.name&lt;/name&gt;</a:t>
            </a:r>
          </a:p>
          <a:p>
            <a:r>
              <a:rPr lang="en-US" altLang="zh-CN" dirty="0"/>
              <a:t>   &lt;value&gt;yarn&lt;/value&gt; </a:t>
            </a:r>
          </a:p>
          <a:p>
            <a:r>
              <a:rPr lang="en-US" altLang="zh-CN" dirty="0"/>
              <a:t>&lt;/property&gt;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256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AA20E-43D5-40C7-810D-1FE601B8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hdfs-site.xml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73EF0-4C39-414F-A57C-146F6336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/local/hadoop/</a:t>
            </a:r>
            <a:r>
              <a:rPr lang="en-US" altLang="zh-CN" dirty="0" err="1"/>
              <a:t>etc</a:t>
            </a:r>
            <a:r>
              <a:rPr lang="en-US" altLang="zh-CN" dirty="0"/>
              <a:t>/hadoop/hdfs-site.xml</a:t>
            </a:r>
          </a:p>
          <a:p>
            <a:r>
              <a:rPr lang="zh-CN" altLang="en-US" dirty="0"/>
              <a:t>输入以下内容：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&lt;property&gt;</a:t>
            </a:r>
          </a:p>
          <a:p>
            <a:r>
              <a:rPr lang="en-US" altLang="zh-CN" dirty="0"/>
              <a:t>     &lt;name&gt;</a:t>
            </a:r>
            <a:r>
              <a:rPr lang="en-US" altLang="zh-CN" dirty="0" err="1"/>
              <a:t>dfs.replication</a:t>
            </a:r>
            <a:r>
              <a:rPr lang="en-US" altLang="zh-CN" dirty="0"/>
              <a:t>&lt;/name&gt;</a:t>
            </a:r>
          </a:p>
          <a:p>
            <a:r>
              <a:rPr lang="en-US" altLang="zh-CN" dirty="0"/>
              <a:t>     &lt;value&gt;3&lt;/value&gt; </a:t>
            </a:r>
          </a:p>
          <a:p>
            <a:r>
              <a:rPr lang="en-US" altLang="zh-CN" dirty="0"/>
              <a:t>  &lt;/property&gt;</a:t>
            </a:r>
          </a:p>
          <a:p>
            <a:r>
              <a:rPr lang="en-US" altLang="zh-CN" dirty="0"/>
              <a:t>  &lt;property&gt;</a:t>
            </a:r>
          </a:p>
          <a:p>
            <a:r>
              <a:rPr lang="en-US" altLang="zh-CN" dirty="0"/>
              <a:t>    &lt;name&gt;</a:t>
            </a:r>
            <a:r>
              <a:rPr lang="en-US" altLang="zh-CN" dirty="0" err="1"/>
              <a:t>dfs.namenode.name.dir</a:t>
            </a:r>
            <a:r>
              <a:rPr lang="en-US" altLang="zh-CN" dirty="0"/>
              <a:t>&lt;/name&gt;</a:t>
            </a:r>
          </a:p>
          <a:p>
            <a:r>
              <a:rPr lang="en-US" altLang="zh-CN" dirty="0"/>
              <a:t>    &lt;value&gt;file:/usr/local/hadoop/hadoop_data/hdfs/namenode&lt;/value&gt;</a:t>
            </a:r>
          </a:p>
          <a:p>
            <a:r>
              <a:rPr lang="en-US" altLang="zh-CN" dirty="0"/>
              <a:t>  &lt;/property&gt;</a:t>
            </a:r>
          </a:p>
          <a:p>
            <a:r>
              <a:rPr lang="en-US" altLang="zh-CN" dirty="0"/>
              <a:t>  &lt;property&gt;</a:t>
            </a:r>
          </a:p>
          <a:p>
            <a:r>
              <a:rPr lang="en-US" altLang="zh-CN" dirty="0"/>
              <a:t>    &lt;name&gt;</a:t>
            </a:r>
            <a:r>
              <a:rPr lang="en-US" altLang="zh-CN" dirty="0" err="1"/>
              <a:t>dfs.datanode.data.dir</a:t>
            </a:r>
            <a:r>
              <a:rPr lang="en-US" altLang="zh-CN" dirty="0"/>
              <a:t>&lt;/name&gt;</a:t>
            </a:r>
          </a:p>
          <a:p>
            <a:r>
              <a:rPr lang="en-US" altLang="zh-CN" dirty="0"/>
              <a:t>    &lt;value&gt;file:/usr/local/hadoop/hadoop_data/hdfs/datanode&lt;/value&gt;</a:t>
            </a:r>
          </a:p>
          <a:p>
            <a:r>
              <a:rPr lang="en-US" altLang="zh-CN" dirty="0"/>
              <a:t>  &lt;/property&gt;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01FAD5-1C24-4E6D-B04B-F1C0BA631942}"/>
              </a:ext>
            </a:extLst>
          </p:cNvPr>
          <p:cNvSpPr/>
          <p:nvPr/>
        </p:nvSpPr>
        <p:spPr>
          <a:xfrm>
            <a:off x="7445828" y="2828835"/>
            <a:ext cx="36837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设置</a:t>
            </a:r>
            <a:r>
              <a:rPr lang="en-US" altLang="zh-CN" sz="2000" dirty="0"/>
              <a:t>blocks</a:t>
            </a:r>
            <a:r>
              <a:rPr lang="zh-CN" altLang="en-US" sz="2000" dirty="0"/>
              <a:t>副本备份数量</a:t>
            </a:r>
          </a:p>
          <a:p>
            <a:r>
              <a:rPr lang="zh-CN" altLang="en-US" sz="2000" dirty="0"/>
              <a:t>设置</a:t>
            </a:r>
            <a:r>
              <a:rPr lang="en-US" altLang="zh-CN" sz="2000" dirty="0" err="1"/>
              <a:t>NameNode</a:t>
            </a:r>
            <a:r>
              <a:rPr lang="zh-CN" altLang="en-US" sz="2000" dirty="0"/>
              <a:t>数据存储目录</a:t>
            </a:r>
          </a:p>
          <a:p>
            <a:r>
              <a:rPr lang="zh-CN" altLang="en-US" sz="2000" dirty="0"/>
              <a:t>设置</a:t>
            </a:r>
            <a:r>
              <a:rPr lang="en-US" altLang="zh-CN" sz="2000" dirty="0" err="1"/>
              <a:t>DataNode</a:t>
            </a:r>
            <a:r>
              <a:rPr lang="zh-CN" altLang="en-US" sz="2000" dirty="0"/>
              <a:t>数据存储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8074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CF28-0EB3-4ED9-913A-ABD6BB69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HDFS</a:t>
            </a:r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D665C-45B7-4A68-8E69-1881CCE13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NameNode</a:t>
            </a:r>
            <a:r>
              <a:rPr lang="zh-CN" altLang="en-US" dirty="0"/>
              <a:t>数据存储目录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-p /</a:t>
            </a:r>
            <a:r>
              <a:rPr lang="en-US" altLang="zh-CN" dirty="0" err="1"/>
              <a:t>usr</a:t>
            </a:r>
            <a:r>
              <a:rPr lang="en-US" altLang="zh-CN" dirty="0"/>
              <a:t>/local/hadoop/</a:t>
            </a:r>
            <a:r>
              <a:rPr lang="en-US" altLang="zh-CN" dirty="0" err="1"/>
              <a:t>hadoop_data</a:t>
            </a:r>
            <a:r>
              <a:rPr lang="en-US" altLang="zh-CN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/</a:t>
            </a:r>
            <a:r>
              <a:rPr lang="en-US" altLang="zh-CN" dirty="0" err="1"/>
              <a:t>namenode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DataNode</a:t>
            </a:r>
            <a:r>
              <a:rPr lang="zh-CN" altLang="en-US" dirty="0"/>
              <a:t>数据存储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-p /</a:t>
            </a:r>
            <a:r>
              <a:rPr lang="en-US" altLang="zh-CN" dirty="0" err="1"/>
              <a:t>usr</a:t>
            </a:r>
            <a:r>
              <a:rPr lang="en-US" altLang="zh-CN" dirty="0"/>
              <a:t>/local/hadoop/</a:t>
            </a:r>
            <a:r>
              <a:rPr lang="en-US" altLang="zh-CN" dirty="0" err="1"/>
              <a:t>hadoop_data</a:t>
            </a:r>
            <a:r>
              <a:rPr lang="en-US" altLang="zh-CN" dirty="0"/>
              <a:t>/</a:t>
            </a:r>
            <a:r>
              <a:rPr lang="en-US" altLang="zh-CN" dirty="0" err="1"/>
              <a:t>hdfs</a:t>
            </a:r>
            <a:r>
              <a:rPr lang="en-US" altLang="zh-CN" dirty="0"/>
              <a:t>/</a:t>
            </a:r>
            <a:r>
              <a:rPr lang="en-US" altLang="zh-CN" dirty="0" err="1"/>
              <a:t>datanode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Hadoop</a:t>
            </a:r>
            <a:r>
              <a:rPr lang="zh-CN" altLang="en-US" dirty="0"/>
              <a:t>目录的所有者更改为</a:t>
            </a:r>
            <a:r>
              <a:rPr lang="en-US" altLang="zh-CN" dirty="0" err="1"/>
              <a:t>hduser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chown</a:t>
            </a:r>
            <a:r>
              <a:rPr lang="en-US" altLang="zh-CN" dirty="0"/>
              <a:t> </a:t>
            </a:r>
            <a:r>
              <a:rPr lang="en-US" altLang="zh-CN" dirty="0" err="1"/>
              <a:t>hduser:hduser</a:t>
            </a:r>
            <a:r>
              <a:rPr lang="en-US" altLang="zh-CN" dirty="0"/>
              <a:t> -R /</a:t>
            </a:r>
            <a:r>
              <a:rPr lang="en-US" altLang="zh-CN" dirty="0" err="1"/>
              <a:t>usr</a:t>
            </a:r>
            <a:r>
              <a:rPr lang="en-US" altLang="zh-CN" dirty="0"/>
              <a:t>/local/hadoop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53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1549" y="512659"/>
            <a:ext cx="8839200" cy="720081"/>
          </a:xfrm>
        </p:spPr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0774" y="1802798"/>
            <a:ext cx="10091625" cy="4866562"/>
          </a:xfrm>
        </p:spPr>
        <p:txBody>
          <a:bodyPr/>
          <a:lstStyle/>
          <a:p>
            <a:r>
              <a:rPr kumimoji="1" lang="zh-CN" altLang="en-US" dirty="0"/>
              <a:t>分布式文件系统</a:t>
            </a:r>
            <a:endParaRPr kumimoji="1" lang="en-US" altLang="zh-CN" dirty="0"/>
          </a:p>
          <a:p>
            <a:r>
              <a:rPr kumimoji="1" lang="zh-CN" altLang="en-US" dirty="0"/>
              <a:t>冗余存储</a:t>
            </a:r>
            <a:endParaRPr kumimoji="1" lang="en-US" altLang="zh-CN" dirty="0"/>
          </a:p>
          <a:p>
            <a:r>
              <a:rPr lang="zh-CN" altLang="en-US" dirty="0"/>
              <a:t>面向大文件存储设计</a:t>
            </a:r>
            <a:endParaRPr lang="en-US" altLang="zh-CN" dirty="0"/>
          </a:p>
          <a:p>
            <a:r>
              <a:rPr kumimoji="1" lang="zh-CN" altLang="en-US" dirty="0"/>
              <a:t>面向批量插入设计</a:t>
            </a:r>
            <a:endParaRPr kumimoji="1" lang="en-US" altLang="zh-CN" dirty="0"/>
          </a:p>
          <a:p>
            <a:r>
              <a:rPr lang="zh-CN" altLang="en-US" dirty="0"/>
              <a:t>基于商用机器提供可靠的数据存储</a:t>
            </a:r>
            <a:endParaRPr lang="en-US" altLang="zh-CN" dirty="0"/>
          </a:p>
          <a:p>
            <a:r>
              <a:rPr lang="zh-CN" altLang="en-US" dirty="0"/>
              <a:t>容忍</a:t>
            </a:r>
            <a:r>
              <a:rPr kumimoji="1" lang="zh-CN" altLang="en-US" dirty="0"/>
              <a:t>部分节点故障</a:t>
            </a:r>
            <a:endParaRPr kumimoji="1"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775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3E779-F5D2-429D-A0F0-42F2662A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</a:t>
            </a:r>
            <a:r>
              <a:rPr lang="en-US" altLang="zh-CN" dirty="0" err="1"/>
              <a:t>namenode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9F90A-0CCF-482B-98DB-7D33EBF2E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HDFS</a:t>
            </a:r>
            <a:r>
              <a:rPr lang="zh-CN" altLang="en-US" dirty="0"/>
              <a:t>格式化</a:t>
            </a:r>
          </a:p>
          <a:p>
            <a:r>
              <a:rPr lang="en-US" altLang="zh-CN" dirty="0"/>
              <a:t>hadoop </a:t>
            </a:r>
            <a:r>
              <a:rPr lang="en-US" altLang="zh-CN" dirty="0" err="1"/>
              <a:t>namenode</a:t>
            </a:r>
            <a:r>
              <a:rPr lang="en-US" altLang="zh-CN" dirty="0"/>
              <a:t> -format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923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0DFF0-B6B9-4C62-9879-E2536D4B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F9192-2DBD-43B8-B9B0-8040F997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HDFS</a:t>
            </a:r>
          </a:p>
          <a:p>
            <a:r>
              <a:rPr lang="en-US" altLang="zh-CN" dirty="0"/>
              <a:t>start-dfs.sh</a:t>
            </a:r>
          </a:p>
          <a:p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YARN</a:t>
            </a:r>
          </a:p>
          <a:p>
            <a:r>
              <a:rPr lang="en-US" altLang="zh-CN" dirty="0"/>
              <a:t>start-yarn.sh</a:t>
            </a:r>
          </a:p>
          <a:p>
            <a:endParaRPr lang="en-US" altLang="zh-CN" dirty="0"/>
          </a:p>
          <a:p>
            <a:r>
              <a:rPr lang="en-US" altLang="zh-CN" dirty="0"/>
              <a:t>start-all.sh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716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07E8F-E7C0-4819-AEF1-D40EC82F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D86B2-3048-436F-88E0-61F16FE9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ps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4290 </a:t>
            </a:r>
            <a:r>
              <a:rPr lang="en-US" altLang="zh-CN" dirty="0" err="1"/>
              <a:t>Jps</a:t>
            </a:r>
            <a:endParaRPr lang="en-US" altLang="zh-CN" dirty="0"/>
          </a:p>
          <a:p>
            <a:r>
              <a:rPr lang="en-US" altLang="zh-CN" dirty="0"/>
              <a:t>3432 </a:t>
            </a:r>
            <a:r>
              <a:rPr lang="en-US" altLang="zh-CN" dirty="0" err="1"/>
              <a:t>DataNode</a:t>
            </a:r>
            <a:endParaRPr lang="en-US" altLang="zh-CN" dirty="0"/>
          </a:p>
          <a:p>
            <a:r>
              <a:rPr lang="en-US" altLang="zh-CN" dirty="0"/>
              <a:t>3978 </a:t>
            </a:r>
            <a:r>
              <a:rPr lang="en-US" altLang="zh-CN" dirty="0" err="1"/>
              <a:t>NodeManager</a:t>
            </a:r>
            <a:endParaRPr lang="en-US" altLang="zh-CN" dirty="0"/>
          </a:p>
          <a:p>
            <a:r>
              <a:rPr lang="en-US" altLang="zh-CN" dirty="0"/>
              <a:t>3658 </a:t>
            </a:r>
            <a:r>
              <a:rPr lang="en-US" altLang="zh-CN" dirty="0" err="1"/>
              <a:t>SecondaryNameNode</a:t>
            </a:r>
            <a:endParaRPr lang="en-US" altLang="zh-CN" dirty="0"/>
          </a:p>
          <a:p>
            <a:r>
              <a:rPr lang="en-US" altLang="zh-CN" dirty="0"/>
              <a:t>3820 </a:t>
            </a:r>
            <a:r>
              <a:rPr lang="en-US" altLang="zh-CN" dirty="0" err="1"/>
              <a:t>ResourceManager</a:t>
            </a:r>
            <a:endParaRPr lang="en-US" altLang="zh-CN" dirty="0"/>
          </a:p>
          <a:p>
            <a:r>
              <a:rPr lang="en-US" altLang="zh-CN" dirty="0"/>
              <a:t>3245 </a:t>
            </a:r>
            <a:r>
              <a:rPr lang="en-US" altLang="zh-CN" dirty="0" err="1"/>
              <a:t>NameNode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http://localhost:8088</a:t>
            </a:r>
          </a:p>
          <a:p>
            <a:r>
              <a:rPr lang="en-US" altLang="zh-CN" dirty="0"/>
              <a:t>http://localhost:50070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835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3EE4D-12FB-4051-B38E-15BAAAD9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http://localhost:8088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F37D6-2916-4306-BC7A-846879EF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AC243-EBBA-4124-8DE6-870699B998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9" y="1690688"/>
            <a:ext cx="10961007" cy="49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77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B0986-07F5-4C5D-B10E-B3DBF538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http://localhost: 50070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4523F-2759-4C03-A32C-D05C8FCD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C2280A-FBAC-49A4-B3D8-636BC7AD67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78774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2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F772B-4CDD-439E-89E7-FF7BC961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多节点</a:t>
            </a:r>
            <a:r>
              <a:rPr lang="en-US" altLang="zh-CN" dirty="0"/>
              <a:t>Install Hadoop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4D152-68B5-46B2-8DD5-7C77A23C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DB5FDD-D676-4A02-ADFC-D4A83305955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10644051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320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9E3B6-0191-443A-A840-CD2F4431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个网卡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980AF-255C-459E-848A-B550CF3A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E42996-60FB-40C1-B7AD-6637D08372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89" y="1536609"/>
            <a:ext cx="10961007" cy="4956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300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6011"/>
            <a:ext cx="10515600" cy="862397"/>
          </a:xfrm>
        </p:spPr>
        <p:txBody>
          <a:bodyPr/>
          <a:lstStyle/>
          <a:p>
            <a:r>
              <a:rPr kumimoji="1" lang="zh-CN" altLang="en-US" dirty="0"/>
              <a:t>集群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系统安装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124744"/>
            <a:ext cx="8229600" cy="51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/>
                <a:cs typeface="Times New Roman"/>
              </a:rPr>
              <a:t>在主节点上修改</a:t>
            </a:r>
            <a:r>
              <a:rPr kumimoji="1" lang="en-US" altLang="zh-CN" dirty="0">
                <a:solidFill>
                  <a:srgbClr val="0000FF"/>
                </a:solidFill>
                <a:latin typeface="Times New Roman"/>
                <a:cs typeface="Times New Roman"/>
              </a:rPr>
              <a:t>Hadoop</a:t>
            </a:r>
            <a:r>
              <a:rPr kumimoji="1" lang="zh-CN" altLang="en-US" dirty="0">
                <a:solidFill>
                  <a:srgbClr val="0000FF"/>
                </a:solidFill>
                <a:latin typeface="Times New Roman"/>
                <a:cs typeface="Times New Roman"/>
              </a:rPr>
              <a:t>配置文件</a:t>
            </a:r>
            <a:endParaRPr kumimoji="1" lang="en-US" altLang="zh-CN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400050" lvl="1" indent="0">
              <a:buNone/>
            </a:pPr>
            <a:r>
              <a:rPr kumimoji="1" lang="en-US" altLang="zh-CN" dirty="0">
                <a:latin typeface="Times New Roman"/>
                <a:cs typeface="Times New Roman"/>
              </a:rPr>
              <a:t>Hadoop</a:t>
            </a:r>
            <a:r>
              <a:rPr kumimoji="1" lang="zh-CN" altLang="en-US" dirty="0">
                <a:latin typeface="Times New Roman"/>
                <a:cs typeface="Times New Roman"/>
              </a:rPr>
              <a:t>的配置文件存放在</a:t>
            </a:r>
            <a:r>
              <a:rPr kumimoji="1" lang="en-US" altLang="zh-CN" dirty="0">
                <a:latin typeface="Times New Roman"/>
                <a:cs typeface="Times New Roman"/>
              </a:rPr>
              <a:t>Hadoop</a:t>
            </a:r>
            <a:r>
              <a:rPr kumimoji="1" lang="zh-CN" altLang="en-US" dirty="0">
                <a:latin typeface="Times New Roman"/>
                <a:cs typeface="Times New Roman"/>
              </a:rPr>
              <a:t>安装目录下的</a:t>
            </a:r>
            <a:r>
              <a:rPr kumimoji="1" lang="en-US" altLang="zh-CN" dirty="0" err="1">
                <a:latin typeface="Times New Roman"/>
                <a:cs typeface="Times New Roman"/>
              </a:rPr>
              <a:t>conf</a:t>
            </a:r>
            <a:r>
              <a:rPr kumimoji="1" lang="zh-CN" altLang="en-US" dirty="0">
                <a:latin typeface="Times New Roman"/>
                <a:cs typeface="Times New Roman"/>
              </a:rPr>
              <a:t>目录中，主要有以下几个配置文件要修改：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 marL="857250" lvl="1" indent="-457200">
              <a:buSzPct val="70000"/>
              <a:buFont typeface="Wingdings" charset="2"/>
              <a:buChar char="l"/>
            </a:pPr>
            <a:r>
              <a:rPr kumimoji="1" lang="en-US" altLang="zh-CN" dirty="0">
                <a:latin typeface="Times New Roman"/>
                <a:cs typeface="Times New Roman"/>
              </a:rPr>
              <a:t>conf/</a:t>
            </a:r>
            <a:r>
              <a:rPr kumimoji="1" lang="en-US" altLang="zh-CN" dirty="0" err="1">
                <a:latin typeface="Times New Roman"/>
                <a:cs typeface="Times New Roman"/>
              </a:rPr>
              <a:t>hadoop_env.sh:Hadoop</a:t>
            </a:r>
            <a:r>
              <a:rPr kumimoji="1" lang="zh-CN" altLang="en-US" dirty="0">
                <a:latin typeface="Times New Roman"/>
                <a:cs typeface="Times New Roman"/>
              </a:rPr>
              <a:t>环境变量设置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 marL="857250" lvl="1" indent="-457200">
              <a:buSzPct val="70000"/>
              <a:buFont typeface="Wingdings" charset="2"/>
              <a:buChar char="l"/>
            </a:pPr>
            <a:r>
              <a:rPr kumimoji="1" lang="en-US" altLang="zh-CN" dirty="0" err="1">
                <a:latin typeface="Times New Roman"/>
                <a:cs typeface="Times New Roman"/>
              </a:rPr>
              <a:t>conf</a:t>
            </a:r>
            <a:r>
              <a:rPr kumimoji="1" lang="en-US" altLang="zh-CN" dirty="0">
                <a:latin typeface="Times New Roman"/>
                <a:cs typeface="Times New Roman"/>
              </a:rPr>
              <a:t>/</a:t>
            </a:r>
            <a:r>
              <a:rPr kumimoji="1" lang="en-US" altLang="zh-CN" dirty="0" err="1">
                <a:latin typeface="Times New Roman"/>
                <a:cs typeface="Times New Roman"/>
              </a:rPr>
              <a:t>core-site.xml:NameNode</a:t>
            </a:r>
            <a:r>
              <a:rPr kumimoji="1" lang="zh-CN" altLang="en-US" dirty="0">
                <a:latin typeface="Times New Roman"/>
                <a:cs typeface="Times New Roman"/>
              </a:rPr>
              <a:t>的</a:t>
            </a:r>
            <a:r>
              <a:rPr kumimoji="1" lang="en-US" altLang="zh-CN" dirty="0">
                <a:latin typeface="Times New Roman"/>
                <a:cs typeface="Times New Roman"/>
              </a:rPr>
              <a:t>IP</a:t>
            </a:r>
            <a:r>
              <a:rPr kumimoji="1" lang="zh-CN" altLang="en-US" dirty="0">
                <a:latin typeface="Times New Roman"/>
                <a:cs typeface="Times New Roman"/>
              </a:rPr>
              <a:t>和端口设置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 marL="857250" lvl="1" indent="-457200">
              <a:buSzPct val="70000"/>
              <a:buFont typeface="Wingdings" charset="2"/>
              <a:buChar char="l"/>
            </a:pPr>
            <a:r>
              <a:rPr kumimoji="1" lang="en-US" altLang="zh-CN" dirty="0" err="1">
                <a:latin typeface="Times New Roman"/>
                <a:cs typeface="Times New Roman"/>
              </a:rPr>
              <a:t>conf</a:t>
            </a:r>
            <a:r>
              <a:rPr kumimoji="1" lang="zh-CN" altLang="en-US" dirty="0">
                <a:latin typeface="Times New Roman"/>
                <a:cs typeface="Times New Roman"/>
              </a:rPr>
              <a:t>/</a:t>
            </a:r>
            <a:r>
              <a:rPr kumimoji="1" lang="en-US" altLang="zh-CN" dirty="0" err="1">
                <a:latin typeface="Times New Roman"/>
                <a:cs typeface="Times New Roman"/>
              </a:rPr>
              <a:t>hdfs-site.xml:HDFS</a:t>
            </a:r>
            <a:r>
              <a:rPr kumimoji="1" lang="zh-CN" altLang="en-US" dirty="0">
                <a:latin typeface="Times New Roman"/>
                <a:cs typeface="Times New Roman"/>
              </a:rPr>
              <a:t>的数据块副本等参数设置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 marL="857250" lvl="1" indent="-457200">
              <a:buSzPct val="70000"/>
              <a:buFont typeface="Wingdings" charset="2"/>
              <a:buChar char="l"/>
            </a:pPr>
            <a:r>
              <a:rPr kumimoji="1" lang="en-US" altLang="zh-CN" dirty="0" err="1">
                <a:latin typeface="Times New Roman"/>
                <a:cs typeface="Times New Roman"/>
              </a:rPr>
              <a:t>conf</a:t>
            </a:r>
            <a:r>
              <a:rPr kumimoji="1" lang="en-US" altLang="zh-CN" dirty="0">
                <a:latin typeface="Times New Roman"/>
                <a:cs typeface="Times New Roman"/>
              </a:rPr>
              <a:t>/</a:t>
            </a:r>
            <a:r>
              <a:rPr kumimoji="1" lang="en-US" altLang="zh-CN" dirty="0" err="1">
                <a:latin typeface="Times New Roman"/>
                <a:cs typeface="Times New Roman"/>
              </a:rPr>
              <a:t>mapred-site.xml:JobTracker</a:t>
            </a:r>
            <a:r>
              <a:rPr kumimoji="1" lang="zh-CN" altLang="en-US" dirty="0">
                <a:latin typeface="Times New Roman"/>
                <a:cs typeface="Times New Roman"/>
              </a:rPr>
              <a:t> </a:t>
            </a:r>
            <a:r>
              <a:rPr kumimoji="1" lang="en-US" altLang="zh-CN" dirty="0">
                <a:latin typeface="Times New Roman"/>
                <a:cs typeface="Times New Roman"/>
              </a:rPr>
              <a:t>IP</a:t>
            </a:r>
            <a:r>
              <a:rPr kumimoji="1" lang="zh-CN" altLang="en-US" dirty="0">
                <a:latin typeface="Times New Roman"/>
                <a:cs typeface="Times New Roman"/>
              </a:rPr>
              <a:t>和端口设置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 marL="857250" lvl="1" indent="-457200">
              <a:buSzPct val="70000"/>
              <a:buFont typeface="Wingdings" charset="2"/>
              <a:buChar char="l"/>
            </a:pPr>
            <a:r>
              <a:rPr kumimoji="1" lang="en-US" altLang="zh-CN" dirty="0" err="1">
                <a:latin typeface="Times New Roman"/>
                <a:cs typeface="Times New Roman"/>
              </a:rPr>
              <a:t>conf</a:t>
            </a:r>
            <a:r>
              <a:rPr kumimoji="1" lang="en-US" altLang="zh-CN" dirty="0">
                <a:latin typeface="Times New Roman"/>
                <a:cs typeface="Times New Roman"/>
              </a:rPr>
              <a:t>/masters:</a:t>
            </a:r>
            <a:r>
              <a:rPr kumimoji="1" lang="zh-CN" altLang="en-US" dirty="0">
                <a:latin typeface="Times New Roman"/>
                <a:cs typeface="Times New Roman"/>
              </a:rPr>
              <a:t> </a:t>
            </a:r>
            <a:r>
              <a:rPr kumimoji="1" lang="en-US" altLang="zh-CN" dirty="0">
                <a:latin typeface="Times New Roman"/>
                <a:cs typeface="Times New Roman"/>
              </a:rPr>
              <a:t>masters</a:t>
            </a:r>
            <a:r>
              <a:rPr kumimoji="1" lang="zh-CN" altLang="en-US" dirty="0">
                <a:latin typeface="Times New Roman"/>
                <a:cs typeface="Times New Roman"/>
              </a:rPr>
              <a:t>节点</a:t>
            </a:r>
            <a:r>
              <a:rPr kumimoji="1" lang="en-US" altLang="zh-CN" dirty="0">
                <a:latin typeface="Times New Roman"/>
                <a:cs typeface="Times New Roman"/>
              </a:rPr>
              <a:t>IP</a:t>
            </a:r>
            <a:r>
              <a:rPr kumimoji="1" lang="zh-CN" altLang="en-US" dirty="0">
                <a:latin typeface="Times New Roman"/>
                <a:cs typeface="Times New Roman"/>
              </a:rPr>
              <a:t>设置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 marL="857250" lvl="1" indent="-457200">
              <a:buSzPct val="70000"/>
              <a:buFont typeface="Wingdings" charset="2"/>
              <a:buChar char="l"/>
            </a:pPr>
            <a:r>
              <a:rPr kumimoji="1" lang="en-US" altLang="zh-CN" dirty="0" err="1">
                <a:latin typeface="Times New Roman"/>
                <a:cs typeface="Times New Roman"/>
              </a:rPr>
              <a:t>conf</a:t>
            </a:r>
            <a:r>
              <a:rPr kumimoji="1" lang="en-US" altLang="zh-CN" dirty="0">
                <a:latin typeface="Times New Roman"/>
                <a:cs typeface="Times New Roman"/>
              </a:rPr>
              <a:t>/slaves:</a:t>
            </a:r>
            <a:r>
              <a:rPr kumimoji="1" lang="zh-CN" altLang="en-US" dirty="0">
                <a:latin typeface="Times New Roman"/>
                <a:cs typeface="Times New Roman"/>
              </a:rPr>
              <a:t> 完成</a:t>
            </a:r>
            <a:r>
              <a:rPr kumimoji="1" lang="en-US" altLang="zh-CN" dirty="0">
                <a:latin typeface="Times New Roman"/>
                <a:cs typeface="Times New Roman"/>
              </a:rPr>
              <a:t>slaves</a:t>
            </a:r>
            <a:r>
              <a:rPr kumimoji="1" lang="zh-CN" altLang="en-US" dirty="0">
                <a:latin typeface="Times New Roman"/>
                <a:cs typeface="Times New Roman"/>
              </a:rPr>
              <a:t>节点</a:t>
            </a:r>
            <a:r>
              <a:rPr kumimoji="1" lang="en-US" altLang="zh-CN" dirty="0">
                <a:latin typeface="Times New Roman"/>
                <a:cs typeface="Times New Roman"/>
              </a:rPr>
              <a:t>IP</a:t>
            </a:r>
            <a:r>
              <a:rPr kumimoji="1" lang="zh-CN" altLang="en-US" dirty="0">
                <a:latin typeface="Times New Roman"/>
                <a:cs typeface="Times New Roman"/>
              </a:rPr>
              <a:t>设置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 marL="857250" lvl="1" indent="-457200">
              <a:buSzPct val="70000"/>
              <a:buFont typeface="Wingdings" charset="2"/>
              <a:buChar char="l"/>
            </a:pPr>
            <a:endParaRPr kumimoji="1" lang="en-US" altLang="zh-CN" dirty="0">
              <a:latin typeface="Times New Roman"/>
              <a:cs typeface="Times New Roman"/>
            </a:endParaRPr>
          </a:p>
          <a:p>
            <a:pPr marL="400050" lvl="1" indent="0"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note: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这个过程仅需在主节点上进行，然后将随着主机上安装好的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Hadoop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目录一起复制到所有从节点</a:t>
            </a:r>
          </a:p>
        </p:txBody>
      </p:sp>
    </p:spTree>
    <p:extLst>
      <p:ext uri="{BB962C8B-B14F-4D97-AF65-F5344CB8AC3E}">
        <p14:creationId xmlns:p14="http://schemas.microsoft.com/office/powerpoint/2010/main" val="1226051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集群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系统安装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2041148"/>
            <a:ext cx="8229600" cy="4308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/>
                <a:cs typeface="Times New Roman"/>
              </a:rPr>
              <a:t>在主节点上修改</a:t>
            </a:r>
            <a:r>
              <a:rPr kumimoji="1" lang="en-US" altLang="zh-CN" dirty="0">
                <a:solidFill>
                  <a:srgbClr val="0000FF"/>
                </a:solidFill>
                <a:latin typeface="Times New Roman"/>
                <a:cs typeface="Times New Roman"/>
              </a:rPr>
              <a:t>Hadoop</a:t>
            </a:r>
            <a:r>
              <a:rPr kumimoji="1" lang="zh-CN" altLang="en-US" dirty="0">
                <a:solidFill>
                  <a:srgbClr val="0000FF"/>
                </a:solidFill>
                <a:latin typeface="Times New Roman"/>
                <a:cs typeface="Times New Roman"/>
              </a:rPr>
              <a:t>配置文件</a:t>
            </a:r>
            <a:endParaRPr kumimoji="1" lang="en-US" altLang="zh-CN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857250" lvl="1" indent="-457200">
              <a:buSzPct val="70000"/>
              <a:buFont typeface="Wingdings" charset="2"/>
              <a:buChar char="l"/>
            </a:pPr>
            <a:r>
              <a:rPr kumimoji="1" lang="en-US" altLang="zh-CN" dirty="0" err="1">
                <a:latin typeface="Times New Roman"/>
                <a:cs typeface="Times New Roman"/>
              </a:rPr>
              <a:t>conf</a:t>
            </a:r>
            <a:r>
              <a:rPr kumimoji="1" lang="en-US" altLang="zh-CN" dirty="0">
                <a:latin typeface="Times New Roman"/>
                <a:cs typeface="Times New Roman"/>
              </a:rPr>
              <a:t>/masters:</a:t>
            </a:r>
            <a:r>
              <a:rPr kumimoji="1" lang="zh-CN" altLang="en-US" dirty="0">
                <a:latin typeface="Times New Roman"/>
                <a:cs typeface="Times New Roman"/>
              </a:rPr>
              <a:t> 修改为主节点的主机名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 marL="857250" lvl="1" indent="-457200">
              <a:buSzPct val="70000"/>
              <a:buFont typeface="Wingdings" charset="2"/>
              <a:buChar char="l"/>
            </a:pPr>
            <a:r>
              <a:rPr kumimoji="1" lang="en-US" altLang="zh-CN" dirty="0" err="1">
                <a:latin typeface="Times New Roman"/>
                <a:cs typeface="Times New Roman"/>
              </a:rPr>
              <a:t>conf</a:t>
            </a:r>
            <a:r>
              <a:rPr kumimoji="1" lang="en-US" altLang="zh-CN" dirty="0">
                <a:latin typeface="Times New Roman"/>
                <a:cs typeface="Times New Roman"/>
              </a:rPr>
              <a:t>/slaves:</a:t>
            </a:r>
            <a:r>
              <a:rPr kumimoji="1" lang="zh-CN" altLang="en-US" dirty="0">
                <a:latin typeface="Times New Roman"/>
                <a:cs typeface="Times New Roman"/>
              </a:rPr>
              <a:t> 列出所有从节点的主机名</a:t>
            </a:r>
            <a:endParaRPr kumimoji="1" lang="en-US" altLang="zh-CN" dirty="0">
              <a:latin typeface="Times New Roman"/>
              <a:cs typeface="Times New Roman"/>
            </a:endParaRPr>
          </a:p>
          <a:p>
            <a:pPr marL="857250" lvl="1" indent="-457200">
              <a:buSzPct val="70000"/>
              <a:buFont typeface="Wingdings" charset="2"/>
              <a:buChar char="l"/>
            </a:pPr>
            <a:endParaRPr kumimoji="1" lang="en-US" altLang="zh-CN" dirty="0">
              <a:latin typeface="Times New Roman"/>
              <a:cs typeface="Times New Roman"/>
            </a:endParaRPr>
          </a:p>
          <a:p>
            <a:pPr marL="400050" lvl="1" indent="0">
              <a:buNone/>
            </a:pPr>
            <a:r>
              <a:rPr kumimoji="1" lang="zh-CN" altLang="en-US" b="1" dirty="0">
                <a:solidFill>
                  <a:srgbClr val="3366FF"/>
                </a:solidFill>
                <a:latin typeface="Times New Roman"/>
                <a:cs typeface="Times New Roman"/>
              </a:rPr>
              <a:t>在</a:t>
            </a:r>
            <a:r>
              <a:rPr kumimoji="1" lang="en-US" altLang="zh-CN" b="1" dirty="0" err="1">
                <a:solidFill>
                  <a:srgbClr val="3366FF"/>
                </a:solidFill>
                <a:latin typeface="Times New Roman"/>
                <a:cs typeface="Times New Roman"/>
              </a:rPr>
              <a:t>NameNode</a:t>
            </a:r>
            <a:r>
              <a:rPr kumimoji="1" lang="zh-CN" altLang="en-US" b="1" dirty="0">
                <a:solidFill>
                  <a:srgbClr val="3366FF"/>
                </a:solidFill>
                <a:latin typeface="Times New Roman"/>
                <a:cs typeface="Times New Roman"/>
              </a:rPr>
              <a:t>和</a:t>
            </a:r>
            <a:r>
              <a:rPr kumimoji="1" lang="en-US" altLang="zh-CN" b="1" dirty="0" err="1">
                <a:solidFill>
                  <a:srgbClr val="3366FF"/>
                </a:solidFill>
                <a:latin typeface="Times New Roman"/>
                <a:cs typeface="Times New Roman"/>
              </a:rPr>
              <a:t>DataNode</a:t>
            </a:r>
            <a:r>
              <a:rPr kumimoji="1" lang="zh-CN" altLang="en-US" b="1" dirty="0">
                <a:solidFill>
                  <a:srgbClr val="3366FF"/>
                </a:solidFill>
                <a:latin typeface="Times New Roman"/>
                <a:cs typeface="Times New Roman"/>
              </a:rPr>
              <a:t>节点上进行主机名和</a:t>
            </a:r>
            <a:r>
              <a:rPr kumimoji="1" lang="en-US" altLang="zh-CN" b="1" dirty="0">
                <a:solidFill>
                  <a:srgbClr val="3366FF"/>
                </a:solidFill>
                <a:latin typeface="Times New Roman"/>
                <a:cs typeface="Times New Roman"/>
              </a:rPr>
              <a:t>IP</a:t>
            </a:r>
            <a:r>
              <a:rPr kumimoji="1" lang="zh-CN" altLang="en-US" b="1" dirty="0">
                <a:solidFill>
                  <a:srgbClr val="3366FF"/>
                </a:solidFill>
                <a:latin typeface="Times New Roman"/>
                <a:cs typeface="Times New Roman"/>
              </a:rPr>
              <a:t>解析配置</a:t>
            </a:r>
            <a:endParaRPr kumimoji="1" lang="en-US" altLang="zh-CN" b="1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pPr marL="400050" lvl="1" indent="0">
              <a:buNone/>
            </a:pPr>
            <a:r>
              <a:rPr kumimoji="1" lang="zh-CN" altLang="en-US" b="1" dirty="0">
                <a:solidFill>
                  <a:schemeClr val="accent2"/>
                </a:solidFill>
                <a:latin typeface="Times New Roman"/>
                <a:cs typeface="Times New Roman"/>
              </a:rPr>
              <a:t>修改每台机器的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/>
                <a:cs typeface="Times New Roman"/>
              </a:rPr>
              <a:t>/</a:t>
            </a:r>
            <a:r>
              <a:rPr kumimoji="1" lang="en-US" altLang="zh-CN" b="1" dirty="0" err="1">
                <a:solidFill>
                  <a:schemeClr val="accent2"/>
                </a:solidFill>
                <a:latin typeface="Times New Roman"/>
                <a:cs typeface="Times New Roman"/>
              </a:rPr>
              <a:t>etc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/>
                <a:cs typeface="Times New Roman"/>
              </a:rPr>
              <a:t>/hosts</a:t>
            </a:r>
            <a:r>
              <a:rPr kumimoji="1" lang="zh-CN" altLang="en-US" b="1" dirty="0">
                <a:solidFill>
                  <a:schemeClr val="accent2"/>
                </a:solidFill>
                <a:latin typeface="Times New Roman"/>
                <a:cs typeface="Times New Roman"/>
              </a:rPr>
              <a:t>设置：</a:t>
            </a:r>
            <a:endParaRPr kumimoji="1" lang="en-US" altLang="zh-CN" b="1" dirty="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pPr lvl="1" indent="-342900"/>
            <a:r>
              <a:rPr kumimoji="1" lang="zh-CN" alt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若为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Times New Roman"/>
                <a:cs typeface="Times New Roman"/>
              </a:rPr>
              <a:t>NameNode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，则需要在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hosts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文件中添加集群中所有节点的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IP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地址机器对应的主机名</a:t>
            </a:r>
          </a:p>
          <a:p>
            <a:pPr lvl="1" indent="-342900"/>
            <a:r>
              <a:rPr kumimoji="1" lang="zh-CN" alt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若为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Times New Roman"/>
                <a:cs typeface="Times New Roman"/>
              </a:rPr>
              <a:t>DataNode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，则只需要在文件中添加本机和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Times New Roman"/>
                <a:cs typeface="Times New Roman"/>
              </a:rPr>
              <a:t>NameNode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的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IP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地址及对应的主机名</a:t>
            </a:r>
            <a:endParaRPr kumimoji="1" lang="en-US" altLang="zh-CN" sz="20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6417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0229" y="2946960"/>
            <a:ext cx="8229600" cy="720081"/>
          </a:xfrm>
        </p:spPr>
        <p:txBody>
          <a:bodyPr/>
          <a:lstStyle/>
          <a:p>
            <a:r>
              <a:rPr lang="en-US" altLang="en-US" dirty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05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系统架构图</a:t>
            </a:r>
          </a:p>
        </p:txBody>
      </p:sp>
      <p:sp>
        <p:nvSpPr>
          <p:cNvPr id="4" name="object 20"/>
          <p:cNvSpPr/>
          <p:nvPr/>
        </p:nvSpPr>
        <p:spPr>
          <a:xfrm>
            <a:off x="4834128" y="1115567"/>
            <a:ext cx="1524000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1"/>
          <p:cNvSpPr/>
          <p:nvPr/>
        </p:nvSpPr>
        <p:spPr>
          <a:xfrm>
            <a:off x="4870704" y="1187197"/>
            <a:ext cx="1508760" cy="390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2"/>
          <p:cNvSpPr/>
          <p:nvPr/>
        </p:nvSpPr>
        <p:spPr>
          <a:xfrm>
            <a:off x="4881549" y="1142987"/>
            <a:ext cx="1428762" cy="500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3"/>
          <p:cNvSpPr/>
          <p:nvPr/>
        </p:nvSpPr>
        <p:spPr>
          <a:xfrm>
            <a:off x="4881549" y="1142975"/>
            <a:ext cx="1428762" cy="500075"/>
          </a:xfrm>
          <a:custGeom>
            <a:avLst/>
            <a:gdLst/>
            <a:ahLst/>
            <a:cxnLst/>
            <a:rect l="l" t="t" r="r" b="b"/>
            <a:pathLst>
              <a:path w="1428762" h="500075">
                <a:moveTo>
                  <a:pt x="0" y="83350"/>
                </a:moveTo>
                <a:lnTo>
                  <a:pt x="1263" y="68812"/>
                </a:lnTo>
                <a:lnTo>
                  <a:pt x="4911" y="55095"/>
                </a:lnTo>
                <a:lnTo>
                  <a:pt x="10729" y="42414"/>
                </a:lnTo>
                <a:lnTo>
                  <a:pt x="18502" y="30983"/>
                </a:lnTo>
                <a:lnTo>
                  <a:pt x="28015" y="21017"/>
                </a:lnTo>
                <a:lnTo>
                  <a:pt x="39055" y="12731"/>
                </a:lnTo>
                <a:lnTo>
                  <a:pt x="51406" y="6340"/>
                </a:lnTo>
                <a:lnTo>
                  <a:pt x="64855" y="2059"/>
                </a:lnTo>
                <a:lnTo>
                  <a:pt x="79186" y="102"/>
                </a:lnTo>
                <a:lnTo>
                  <a:pt x="83350" y="0"/>
                </a:lnTo>
                <a:lnTo>
                  <a:pt x="1345412" y="0"/>
                </a:lnTo>
                <a:lnTo>
                  <a:pt x="1359953" y="1264"/>
                </a:lnTo>
                <a:lnTo>
                  <a:pt x="1397784" y="18506"/>
                </a:lnTo>
                <a:lnTo>
                  <a:pt x="1422423" y="51412"/>
                </a:lnTo>
                <a:lnTo>
                  <a:pt x="1428762" y="83350"/>
                </a:lnTo>
                <a:lnTo>
                  <a:pt x="1428762" y="416725"/>
                </a:lnTo>
                <a:lnTo>
                  <a:pt x="1427499" y="431262"/>
                </a:lnTo>
                <a:lnTo>
                  <a:pt x="1410260" y="469091"/>
                </a:lnTo>
                <a:lnTo>
                  <a:pt x="1377355" y="493734"/>
                </a:lnTo>
                <a:lnTo>
                  <a:pt x="1345412" y="500075"/>
                </a:lnTo>
                <a:lnTo>
                  <a:pt x="83350" y="500075"/>
                </a:lnTo>
                <a:lnTo>
                  <a:pt x="42408" y="489343"/>
                </a:lnTo>
                <a:lnTo>
                  <a:pt x="12728" y="461014"/>
                </a:lnTo>
                <a:lnTo>
                  <a:pt x="102" y="420887"/>
                </a:lnTo>
                <a:lnTo>
                  <a:pt x="0" y="416725"/>
                </a:lnTo>
                <a:lnTo>
                  <a:pt x="0" y="83350"/>
                </a:lnTo>
                <a:close/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4"/>
          <p:cNvSpPr/>
          <p:nvPr/>
        </p:nvSpPr>
        <p:spPr>
          <a:xfrm>
            <a:off x="8596326" y="5197037"/>
            <a:ext cx="1880755" cy="946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5"/>
          <p:cNvSpPr/>
          <p:nvPr/>
        </p:nvSpPr>
        <p:spPr>
          <a:xfrm>
            <a:off x="7239013" y="928674"/>
            <a:ext cx="2428887" cy="685800"/>
          </a:xfrm>
          <a:custGeom>
            <a:avLst/>
            <a:gdLst/>
            <a:ahLst/>
            <a:cxnLst/>
            <a:rect l="l" t="t" r="r" b="b"/>
            <a:pathLst>
              <a:path w="2428887" h="685800">
                <a:moveTo>
                  <a:pt x="2314587" y="685800"/>
                </a:moveTo>
                <a:lnTo>
                  <a:pt x="2337447" y="594360"/>
                </a:lnTo>
                <a:lnTo>
                  <a:pt x="2428887" y="571500"/>
                </a:lnTo>
                <a:lnTo>
                  <a:pt x="2314587" y="685800"/>
                </a:lnTo>
                <a:lnTo>
                  <a:pt x="0" y="685800"/>
                </a:lnTo>
                <a:lnTo>
                  <a:pt x="0" y="0"/>
                </a:lnTo>
                <a:lnTo>
                  <a:pt x="2428887" y="0"/>
                </a:lnTo>
                <a:lnTo>
                  <a:pt x="2428887" y="571500"/>
                </a:lnTo>
              </a:path>
            </a:pathLst>
          </a:custGeom>
          <a:ln w="12700">
            <a:solidFill>
              <a:srgbClr val="385D89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6"/>
          <p:cNvSpPr/>
          <p:nvPr/>
        </p:nvSpPr>
        <p:spPr>
          <a:xfrm>
            <a:off x="6266688" y="1135379"/>
            <a:ext cx="1127760" cy="332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7"/>
          <p:cNvSpPr/>
          <p:nvPr/>
        </p:nvSpPr>
        <p:spPr>
          <a:xfrm>
            <a:off x="6310313" y="1274826"/>
            <a:ext cx="903757" cy="118186"/>
          </a:xfrm>
          <a:custGeom>
            <a:avLst/>
            <a:gdLst/>
            <a:ahLst/>
            <a:cxnLst/>
            <a:rect l="l" t="t" r="r" b="b"/>
            <a:pathLst>
              <a:path w="903757" h="118186">
                <a:moveTo>
                  <a:pt x="0" y="118186"/>
                </a:moveTo>
                <a:lnTo>
                  <a:pt x="903757" y="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28"/>
          <p:cNvSpPr/>
          <p:nvPr/>
        </p:nvSpPr>
        <p:spPr>
          <a:xfrm>
            <a:off x="7132751" y="1240637"/>
            <a:ext cx="81318" cy="88150"/>
          </a:xfrm>
          <a:custGeom>
            <a:avLst/>
            <a:gdLst/>
            <a:ahLst/>
            <a:cxnLst/>
            <a:rect l="l" t="t" r="r" b="b"/>
            <a:pathLst>
              <a:path w="81318" h="88150">
                <a:moveTo>
                  <a:pt x="0" y="0"/>
                </a:moveTo>
                <a:lnTo>
                  <a:pt x="81318" y="34201"/>
                </a:lnTo>
                <a:lnTo>
                  <a:pt x="11518" y="8815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29"/>
          <p:cNvSpPr/>
          <p:nvPr/>
        </p:nvSpPr>
        <p:spPr>
          <a:xfrm>
            <a:off x="2763012" y="1615440"/>
            <a:ext cx="1380744" cy="737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30"/>
          <p:cNvSpPr/>
          <p:nvPr/>
        </p:nvSpPr>
        <p:spPr>
          <a:xfrm>
            <a:off x="2962656" y="1804417"/>
            <a:ext cx="1018032" cy="3139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31"/>
          <p:cNvSpPr/>
          <p:nvPr/>
        </p:nvSpPr>
        <p:spPr>
          <a:xfrm>
            <a:off x="2809850" y="1643050"/>
            <a:ext cx="1285887" cy="6429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32"/>
          <p:cNvSpPr/>
          <p:nvPr/>
        </p:nvSpPr>
        <p:spPr>
          <a:xfrm>
            <a:off x="2809850" y="1643049"/>
            <a:ext cx="1285887" cy="642950"/>
          </a:xfrm>
          <a:custGeom>
            <a:avLst/>
            <a:gdLst/>
            <a:ahLst/>
            <a:cxnLst/>
            <a:rect l="l" t="t" r="r" b="b"/>
            <a:pathLst>
              <a:path w="1285887" h="642950">
                <a:moveTo>
                  <a:pt x="0" y="321475"/>
                </a:moveTo>
                <a:lnTo>
                  <a:pt x="2131" y="295109"/>
                </a:lnTo>
                <a:lnTo>
                  <a:pt x="8415" y="269330"/>
                </a:lnTo>
                <a:lnTo>
                  <a:pt x="18685" y="244220"/>
                </a:lnTo>
                <a:lnTo>
                  <a:pt x="32777" y="219864"/>
                </a:lnTo>
                <a:lnTo>
                  <a:pt x="50525" y="196342"/>
                </a:lnTo>
                <a:lnTo>
                  <a:pt x="71764" y="173738"/>
                </a:lnTo>
                <a:lnTo>
                  <a:pt x="96328" y="152135"/>
                </a:lnTo>
                <a:lnTo>
                  <a:pt x="124051" y="131615"/>
                </a:lnTo>
                <a:lnTo>
                  <a:pt x="154768" y="112262"/>
                </a:lnTo>
                <a:lnTo>
                  <a:pt x="188314" y="94157"/>
                </a:lnTo>
                <a:lnTo>
                  <a:pt x="224522" y="77384"/>
                </a:lnTo>
                <a:lnTo>
                  <a:pt x="263229" y="62025"/>
                </a:lnTo>
                <a:lnTo>
                  <a:pt x="304267" y="48164"/>
                </a:lnTo>
                <a:lnTo>
                  <a:pt x="347473" y="35882"/>
                </a:lnTo>
                <a:lnTo>
                  <a:pt x="392679" y="25263"/>
                </a:lnTo>
                <a:lnTo>
                  <a:pt x="439721" y="16388"/>
                </a:lnTo>
                <a:lnTo>
                  <a:pt x="488433" y="9342"/>
                </a:lnTo>
                <a:lnTo>
                  <a:pt x="538650" y="4207"/>
                </a:lnTo>
                <a:lnTo>
                  <a:pt x="590207" y="1065"/>
                </a:lnTo>
                <a:lnTo>
                  <a:pt x="642937" y="0"/>
                </a:lnTo>
                <a:lnTo>
                  <a:pt x="695669" y="1065"/>
                </a:lnTo>
                <a:lnTo>
                  <a:pt x="747227" y="4207"/>
                </a:lnTo>
                <a:lnTo>
                  <a:pt x="797446" y="9342"/>
                </a:lnTo>
                <a:lnTo>
                  <a:pt x="846159" y="16388"/>
                </a:lnTo>
                <a:lnTo>
                  <a:pt x="893202" y="25263"/>
                </a:lnTo>
                <a:lnTo>
                  <a:pt x="938410" y="35882"/>
                </a:lnTo>
                <a:lnTo>
                  <a:pt x="981616" y="48164"/>
                </a:lnTo>
                <a:lnTo>
                  <a:pt x="1022655" y="62025"/>
                </a:lnTo>
                <a:lnTo>
                  <a:pt x="1061362" y="77384"/>
                </a:lnTo>
                <a:lnTo>
                  <a:pt x="1097572" y="94157"/>
                </a:lnTo>
                <a:lnTo>
                  <a:pt x="1131118" y="112262"/>
                </a:lnTo>
                <a:lnTo>
                  <a:pt x="1161835" y="131615"/>
                </a:lnTo>
                <a:lnTo>
                  <a:pt x="1189559" y="152135"/>
                </a:lnTo>
                <a:lnTo>
                  <a:pt x="1214122" y="173738"/>
                </a:lnTo>
                <a:lnTo>
                  <a:pt x="1235361" y="196342"/>
                </a:lnTo>
                <a:lnTo>
                  <a:pt x="1253109" y="219864"/>
                </a:lnTo>
                <a:lnTo>
                  <a:pt x="1267201" y="244220"/>
                </a:lnTo>
                <a:lnTo>
                  <a:pt x="1277472" y="269330"/>
                </a:lnTo>
                <a:lnTo>
                  <a:pt x="1283756" y="295109"/>
                </a:lnTo>
                <a:lnTo>
                  <a:pt x="1285887" y="321475"/>
                </a:lnTo>
                <a:lnTo>
                  <a:pt x="1283756" y="347841"/>
                </a:lnTo>
                <a:lnTo>
                  <a:pt x="1277472" y="373620"/>
                </a:lnTo>
                <a:lnTo>
                  <a:pt x="1267201" y="398729"/>
                </a:lnTo>
                <a:lnTo>
                  <a:pt x="1253109" y="423086"/>
                </a:lnTo>
                <a:lnTo>
                  <a:pt x="1235361" y="446607"/>
                </a:lnTo>
                <a:lnTo>
                  <a:pt x="1214122" y="469211"/>
                </a:lnTo>
                <a:lnTo>
                  <a:pt x="1189559" y="490814"/>
                </a:lnTo>
                <a:lnTo>
                  <a:pt x="1161835" y="511334"/>
                </a:lnTo>
                <a:lnTo>
                  <a:pt x="1131118" y="530687"/>
                </a:lnTo>
                <a:lnTo>
                  <a:pt x="1097572" y="548792"/>
                </a:lnTo>
                <a:lnTo>
                  <a:pt x="1061362" y="565565"/>
                </a:lnTo>
                <a:lnTo>
                  <a:pt x="1022655" y="580924"/>
                </a:lnTo>
                <a:lnTo>
                  <a:pt x="981616" y="594785"/>
                </a:lnTo>
                <a:lnTo>
                  <a:pt x="938410" y="607067"/>
                </a:lnTo>
                <a:lnTo>
                  <a:pt x="893202" y="617687"/>
                </a:lnTo>
                <a:lnTo>
                  <a:pt x="846159" y="626561"/>
                </a:lnTo>
                <a:lnTo>
                  <a:pt x="797446" y="633607"/>
                </a:lnTo>
                <a:lnTo>
                  <a:pt x="747227" y="638742"/>
                </a:lnTo>
                <a:lnTo>
                  <a:pt x="695669" y="641884"/>
                </a:lnTo>
                <a:lnTo>
                  <a:pt x="642937" y="642950"/>
                </a:lnTo>
                <a:lnTo>
                  <a:pt x="590207" y="641884"/>
                </a:lnTo>
                <a:lnTo>
                  <a:pt x="538650" y="638742"/>
                </a:lnTo>
                <a:lnTo>
                  <a:pt x="488433" y="633607"/>
                </a:lnTo>
                <a:lnTo>
                  <a:pt x="439721" y="626561"/>
                </a:lnTo>
                <a:lnTo>
                  <a:pt x="392679" y="617687"/>
                </a:lnTo>
                <a:lnTo>
                  <a:pt x="347473" y="607067"/>
                </a:lnTo>
                <a:lnTo>
                  <a:pt x="304267" y="594785"/>
                </a:lnTo>
                <a:lnTo>
                  <a:pt x="263229" y="580924"/>
                </a:lnTo>
                <a:lnTo>
                  <a:pt x="224522" y="565565"/>
                </a:lnTo>
                <a:lnTo>
                  <a:pt x="188314" y="548792"/>
                </a:lnTo>
                <a:lnTo>
                  <a:pt x="154768" y="530687"/>
                </a:lnTo>
                <a:lnTo>
                  <a:pt x="124051" y="511334"/>
                </a:lnTo>
                <a:lnTo>
                  <a:pt x="96328" y="490814"/>
                </a:lnTo>
                <a:lnTo>
                  <a:pt x="71764" y="469211"/>
                </a:lnTo>
                <a:lnTo>
                  <a:pt x="50525" y="446607"/>
                </a:lnTo>
                <a:lnTo>
                  <a:pt x="32777" y="423086"/>
                </a:lnTo>
                <a:lnTo>
                  <a:pt x="18685" y="398729"/>
                </a:lnTo>
                <a:lnTo>
                  <a:pt x="8415" y="373620"/>
                </a:lnTo>
                <a:lnTo>
                  <a:pt x="2131" y="347841"/>
                </a:lnTo>
                <a:lnTo>
                  <a:pt x="0" y="321475"/>
                </a:lnTo>
                <a:close/>
              </a:path>
            </a:pathLst>
          </a:custGeom>
          <a:ln w="9525">
            <a:solidFill>
              <a:srgbClr val="7C5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33"/>
          <p:cNvSpPr/>
          <p:nvPr/>
        </p:nvSpPr>
        <p:spPr>
          <a:xfrm>
            <a:off x="4547616" y="5259324"/>
            <a:ext cx="1380744" cy="7376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34"/>
          <p:cNvSpPr/>
          <p:nvPr/>
        </p:nvSpPr>
        <p:spPr>
          <a:xfrm>
            <a:off x="4748784" y="5448300"/>
            <a:ext cx="1019556" cy="3139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35"/>
          <p:cNvSpPr/>
          <p:nvPr/>
        </p:nvSpPr>
        <p:spPr>
          <a:xfrm>
            <a:off x="4595800" y="5286387"/>
            <a:ext cx="1285887" cy="642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36"/>
          <p:cNvSpPr/>
          <p:nvPr/>
        </p:nvSpPr>
        <p:spPr>
          <a:xfrm>
            <a:off x="4595800" y="5286383"/>
            <a:ext cx="1285887" cy="642950"/>
          </a:xfrm>
          <a:custGeom>
            <a:avLst/>
            <a:gdLst/>
            <a:ahLst/>
            <a:cxnLst/>
            <a:rect l="l" t="t" r="r" b="b"/>
            <a:pathLst>
              <a:path w="1285887" h="642950">
                <a:moveTo>
                  <a:pt x="0" y="321475"/>
                </a:moveTo>
                <a:lnTo>
                  <a:pt x="8415" y="269330"/>
                </a:lnTo>
                <a:lnTo>
                  <a:pt x="32777" y="219864"/>
                </a:lnTo>
                <a:lnTo>
                  <a:pt x="71764" y="173738"/>
                </a:lnTo>
                <a:lnTo>
                  <a:pt x="124051" y="131615"/>
                </a:lnTo>
                <a:lnTo>
                  <a:pt x="188314" y="94157"/>
                </a:lnTo>
                <a:lnTo>
                  <a:pt x="224522" y="77384"/>
                </a:lnTo>
                <a:lnTo>
                  <a:pt x="263229" y="62025"/>
                </a:lnTo>
                <a:lnTo>
                  <a:pt x="304267" y="48164"/>
                </a:lnTo>
                <a:lnTo>
                  <a:pt x="347473" y="35882"/>
                </a:lnTo>
                <a:lnTo>
                  <a:pt x="392679" y="25263"/>
                </a:lnTo>
                <a:lnTo>
                  <a:pt x="439721" y="16388"/>
                </a:lnTo>
                <a:lnTo>
                  <a:pt x="488433" y="9342"/>
                </a:lnTo>
                <a:lnTo>
                  <a:pt x="538650" y="4207"/>
                </a:lnTo>
                <a:lnTo>
                  <a:pt x="590207" y="1065"/>
                </a:lnTo>
                <a:lnTo>
                  <a:pt x="642937" y="0"/>
                </a:lnTo>
                <a:lnTo>
                  <a:pt x="695669" y="1065"/>
                </a:lnTo>
                <a:lnTo>
                  <a:pt x="747227" y="4207"/>
                </a:lnTo>
                <a:lnTo>
                  <a:pt x="797446" y="9342"/>
                </a:lnTo>
                <a:lnTo>
                  <a:pt x="846159" y="16388"/>
                </a:lnTo>
                <a:lnTo>
                  <a:pt x="893202" y="25263"/>
                </a:lnTo>
                <a:lnTo>
                  <a:pt x="938410" y="35882"/>
                </a:lnTo>
                <a:lnTo>
                  <a:pt x="981616" y="48164"/>
                </a:lnTo>
                <a:lnTo>
                  <a:pt x="1022655" y="62025"/>
                </a:lnTo>
                <a:lnTo>
                  <a:pt x="1061362" y="77384"/>
                </a:lnTo>
                <a:lnTo>
                  <a:pt x="1097572" y="94157"/>
                </a:lnTo>
                <a:lnTo>
                  <a:pt x="1131118" y="112262"/>
                </a:lnTo>
                <a:lnTo>
                  <a:pt x="1189559" y="152135"/>
                </a:lnTo>
                <a:lnTo>
                  <a:pt x="1235361" y="196342"/>
                </a:lnTo>
                <a:lnTo>
                  <a:pt x="1267201" y="244220"/>
                </a:lnTo>
                <a:lnTo>
                  <a:pt x="1283756" y="295109"/>
                </a:lnTo>
                <a:lnTo>
                  <a:pt x="1285887" y="321475"/>
                </a:lnTo>
                <a:lnTo>
                  <a:pt x="1283756" y="347841"/>
                </a:lnTo>
                <a:lnTo>
                  <a:pt x="1277472" y="373620"/>
                </a:lnTo>
                <a:lnTo>
                  <a:pt x="1253109" y="423086"/>
                </a:lnTo>
                <a:lnTo>
                  <a:pt x="1214122" y="469211"/>
                </a:lnTo>
                <a:lnTo>
                  <a:pt x="1161835" y="511334"/>
                </a:lnTo>
                <a:lnTo>
                  <a:pt x="1097572" y="548792"/>
                </a:lnTo>
                <a:lnTo>
                  <a:pt x="1061362" y="565565"/>
                </a:lnTo>
                <a:lnTo>
                  <a:pt x="1022655" y="580924"/>
                </a:lnTo>
                <a:lnTo>
                  <a:pt x="981616" y="594785"/>
                </a:lnTo>
                <a:lnTo>
                  <a:pt x="938410" y="607067"/>
                </a:lnTo>
                <a:lnTo>
                  <a:pt x="893202" y="617687"/>
                </a:lnTo>
                <a:lnTo>
                  <a:pt x="846159" y="626561"/>
                </a:lnTo>
                <a:lnTo>
                  <a:pt x="797446" y="633607"/>
                </a:lnTo>
                <a:lnTo>
                  <a:pt x="747227" y="638742"/>
                </a:lnTo>
                <a:lnTo>
                  <a:pt x="695669" y="641884"/>
                </a:lnTo>
                <a:lnTo>
                  <a:pt x="642937" y="642950"/>
                </a:lnTo>
                <a:lnTo>
                  <a:pt x="590207" y="641884"/>
                </a:lnTo>
                <a:lnTo>
                  <a:pt x="538650" y="638742"/>
                </a:lnTo>
                <a:lnTo>
                  <a:pt x="488433" y="633607"/>
                </a:lnTo>
                <a:lnTo>
                  <a:pt x="439721" y="626561"/>
                </a:lnTo>
                <a:lnTo>
                  <a:pt x="392679" y="617687"/>
                </a:lnTo>
                <a:lnTo>
                  <a:pt x="347473" y="607067"/>
                </a:lnTo>
                <a:lnTo>
                  <a:pt x="304267" y="594785"/>
                </a:lnTo>
                <a:lnTo>
                  <a:pt x="263229" y="580924"/>
                </a:lnTo>
                <a:lnTo>
                  <a:pt x="224522" y="565565"/>
                </a:lnTo>
                <a:lnTo>
                  <a:pt x="188314" y="548792"/>
                </a:lnTo>
                <a:lnTo>
                  <a:pt x="154768" y="530687"/>
                </a:lnTo>
                <a:lnTo>
                  <a:pt x="96328" y="490814"/>
                </a:lnTo>
                <a:lnTo>
                  <a:pt x="50525" y="446607"/>
                </a:lnTo>
                <a:lnTo>
                  <a:pt x="18685" y="398729"/>
                </a:lnTo>
                <a:lnTo>
                  <a:pt x="2131" y="347841"/>
                </a:lnTo>
                <a:lnTo>
                  <a:pt x="0" y="321475"/>
                </a:lnTo>
                <a:close/>
              </a:path>
            </a:pathLst>
          </a:custGeom>
          <a:ln w="9525">
            <a:solidFill>
              <a:srgbClr val="7C5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37"/>
          <p:cNvSpPr/>
          <p:nvPr/>
        </p:nvSpPr>
        <p:spPr>
          <a:xfrm>
            <a:off x="2309786" y="2979421"/>
            <a:ext cx="2466073" cy="21431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38"/>
          <p:cNvSpPr/>
          <p:nvPr/>
        </p:nvSpPr>
        <p:spPr>
          <a:xfrm>
            <a:off x="5738812" y="2980195"/>
            <a:ext cx="2500972" cy="21416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39"/>
          <p:cNvSpPr/>
          <p:nvPr/>
        </p:nvSpPr>
        <p:spPr>
          <a:xfrm>
            <a:off x="2398877" y="5101069"/>
            <a:ext cx="2286012" cy="214312"/>
          </a:xfrm>
          <a:custGeom>
            <a:avLst/>
            <a:gdLst/>
            <a:ahLst/>
            <a:cxnLst/>
            <a:rect l="l" t="t" r="r" b="b"/>
            <a:pathLst>
              <a:path w="2286012" h="214312">
                <a:moveTo>
                  <a:pt x="2286012" y="0"/>
                </a:moveTo>
                <a:lnTo>
                  <a:pt x="2285145" y="10493"/>
                </a:lnTo>
                <a:lnTo>
                  <a:pt x="2282597" y="20698"/>
                </a:lnTo>
                <a:lnTo>
                  <a:pt x="2278448" y="30568"/>
                </a:lnTo>
                <a:lnTo>
                  <a:pt x="2272780" y="40057"/>
                </a:lnTo>
                <a:lnTo>
                  <a:pt x="2265674" y="49115"/>
                </a:lnTo>
                <a:lnTo>
                  <a:pt x="2257209" y="57697"/>
                </a:lnTo>
                <a:lnTo>
                  <a:pt x="2247468" y="65755"/>
                </a:lnTo>
                <a:lnTo>
                  <a:pt x="2236530" y="73242"/>
                </a:lnTo>
                <a:lnTo>
                  <a:pt x="2224476" y="80110"/>
                </a:lnTo>
                <a:lnTo>
                  <a:pt x="2211388" y="86312"/>
                </a:lnTo>
                <a:lnTo>
                  <a:pt x="2197346" y="91802"/>
                </a:lnTo>
                <a:lnTo>
                  <a:pt x="2182430" y="96531"/>
                </a:lnTo>
                <a:lnTo>
                  <a:pt x="2166721" y="100453"/>
                </a:lnTo>
                <a:lnTo>
                  <a:pt x="2150301" y="103520"/>
                </a:lnTo>
                <a:lnTo>
                  <a:pt x="2133249" y="105685"/>
                </a:lnTo>
                <a:lnTo>
                  <a:pt x="2115647" y="106901"/>
                </a:lnTo>
                <a:lnTo>
                  <a:pt x="2102751" y="107162"/>
                </a:lnTo>
                <a:lnTo>
                  <a:pt x="1326261" y="107162"/>
                </a:lnTo>
                <a:lnTo>
                  <a:pt x="1308316" y="107669"/>
                </a:lnTo>
                <a:lnTo>
                  <a:pt x="1273983" y="111585"/>
                </a:lnTo>
                <a:lnTo>
                  <a:pt x="1242265" y="119054"/>
                </a:lnTo>
                <a:lnTo>
                  <a:pt x="1201005" y="136095"/>
                </a:lnTo>
                <a:lnTo>
                  <a:pt x="1169265" y="159007"/>
                </a:lnTo>
                <a:lnTo>
                  <a:pt x="1149226" y="186514"/>
                </a:lnTo>
                <a:lnTo>
                  <a:pt x="1143000" y="214312"/>
                </a:lnTo>
                <a:lnTo>
                  <a:pt x="1142132" y="203818"/>
                </a:lnTo>
                <a:lnTo>
                  <a:pt x="1139583" y="193612"/>
                </a:lnTo>
                <a:lnTo>
                  <a:pt x="1135434" y="183742"/>
                </a:lnTo>
                <a:lnTo>
                  <a:pt x="1129766" y="174254"/>
                </a:lnTo>
                <a:lnTo>
                  <a:pt x="1122658" y="165195"/>
                </a:lnTo>
                <a:lnTo>
                  <a:pt x="1114193" y="156614"/>
                </a:lnTo>
                <a:lnTo>
                  <a:pt x="1104450" y="148557"/>
                </a:lnTo>
                <a:lnTo>
                  <a:pt x="1093511" y="141071"/>
                </a:lnTo>
                <a:lnTo>
                  <a:pt x="1081456" y="134204"/>
                </a:lnTo>
                <a:lnTo>
                  <a:pt x="1068367" y="128003"/>
                </a:lnTo>
                <a:lnTo>
                  <a:pt x="1054323" y="122514"/>
                </a:lnTo>
                <a:lnTo>
                  <a:pt x="1039407" y="117786"/>
                </a:lnTo>
                <a:lnTo>
                  <a:pt x="1023697" y="113866"/>
                </a:lnTo>
                <a:lnTo>
                  <a:pt x="1007276" y="110800"/>
                </a:lnTo>
                <a:lnTo>
                  <a:pt x="990224" y="108637"/>
                </a:lnTo>
                <a:lnTo>
                  <a:pt x="972622" y="107422"/>
                </a:lnTo>
                <a:lnTo>
                  <a:pt x="959751" y="107162"/>
                </a:lnTo>
                <a:lnTo>
                  <a:pt x="183261" y="107162"/>
                </a:lnTo>
                <a:lnTo>
                  <a:pt x="165314" y="106655"/>
                </a:lnTo>
                <a:lnTo>
                  <a:pt x="147860" y="105165"/>
                </a:lnTo>
                <a:lnTo>
                  <a:pt x="130980" y="102738"/>
                </a:lnTo>
                <a:lnTo>
                  <a:pt x="114754" y="99424"/>
                </a:lnTo>
                <a:lnTo>
                  <a:pt x="99262" y="95268"/>
                </a:lnTo>
                <a:lnTo>
                  <a:pt x="84586" y="90318"/>
                </a:lnTo>
                <a:lnTo>
                  <a:pt x="70806" y="84621"/>
                </a:lnTo>
                <a:lnTo>
                  <a:pt x="58003" y="78225"/>
                </a:lnTo>
                <a:lnTo>
                  <a:pt x="46258" y="71176"/>
                </a:lnTo>
                <a:lnTo>
                  <a:pt x="35652" y="63523"/>
                </a:lnTo>
                <a:lnTo>
                  <a:pt x="26265" y="55311"/>
                </a:lnTo>
                <a:lnTo>
                  <a:pt x="18178" y="46589"/>
                </a:lnTo>
                <a:lnTo>
                  <a:pt x="11472" y="37404"/>
                </a:lnTo>
                <a:lnTo>
                  <a:pt x="6227" y="27802"/>
                </a:lnTo>
                <a:lnTo>
                  <a:pt x="2525" y="17832"/>
                </a:lnTo>
                <a:lnTo>
                  <a:pt x="446" y="7540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40"/>
          <p:cNvSpPr/>
          <p:nvPr/>
        </p:nvSpPr>
        <p:spPr>
          <a:xfrm>
            <a:off x="3860292" y="1257300"/>
            <a:ext cx="1176528" cy="5547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41"/>
          <p:cNvSpPr/>
          <p:nvPr/>
        </p:nvSpPr>
        <p:spPr>
          <a:xfrm>
            <a:off x="3907422" y="1401395"/>
            <a:ext cx="950417" cy="335813"/>
          </a:xfrm>
          <a:custGeom>
            <a:avLst/>
            <a:gdLst/>
            <a:ahLst/>
            <a:cxnLst/>
            <a:rect l="l" t="t" r="r" b="b"/>
            <a:pathLst>
              <a:path w="950417" h="335813">
                <a:moveTo>
                  <a:pt x="0" y="335813"/>
                </a:moveTo>
                <a:lnTo>
                  <a:pt x="950417" y="0"/>
                </a:lnTo>
              </a:path>
            </a:pathLst>
          </a:custGeom>
          <a:ln w="25400">
            <a:solidFill>
              <a:srgbClr val="F79546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42"/>
          <p:cNvSpPr/>
          <p:nvPr/>
        </p:nvSpPr>
        <p:spPr>
          <a:xfrm>
            <a:off x="4771186" y="1384858"/>
            <a:ext cx="86652" cy="83820"/>
          </a:xfrm>
          <a:custGeom>
            <a:avLst/>
            <a:gdLst/>
            <a:ahLst/>
            <a:cxnLst/>
            <a:rect l="l" t="t" r="r" b="b"/>
            <a:pathLst>
              <a:path w="86652" h="83819">
                <a:moveTo>
                  <a:pt x="0" y="0"/>
                </a:moveTo>
                <a:lnTo>
                  <a:pt x="86652" y="16535"/>
                </a:lnTo>
                <a:lnTo>
                  <a:pt x="29616" y="83820"/>
                </a:lnTo>
              </a:path>
            </a:pathLst>
          </a:custGeom>
          <a:ln w="25399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43"/>
          <p:cNvSpPr/>
          <p:nvPr/>
        </p:nvSpPr>
        <p:spPr>
          <a:xfrm>
            <a:off x="4011169" y="4506468"/>
            <a:ext cx="1277111" cy="8519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44"/>
          <p:cNvSpPr/>
          <p:nvPr/>
        </p:nvSpPr>
        <p:spPr>
          <a:xfrm>
            <a:off x="4188740" y="4656378"/>
            <a:ext cx="1049997" cy="630008"/>
          </a:xfrm>
          <a:custGeom>
            <a:avLst/>
            <a:gdLst/>
            <a:ahLst/>
            <a:cxnLst/>
            <a:rect l="l" t="t" r="r" b="b"/>
            <a:pathLst>
              <a:path w="1049997" h="630008">
                <a:moveTo>
                  <a:pt x="1049997" y="6300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45"/>
          <p:cNvSpPr/>
          <p:nvPr/>
        </p:nvSpPr>
        <p:spPr>
          <a:xfrm>
            <a:off x="4188739" y="4656392"/>
            <a:ext cx="88214" cy="77317"/>
          </a:xfrm>
          <a:custGeom>
            <a:avLst/>
            <a:gdLst/>
            <a:ahLst/>
            <a:cxnLst/>
            <a:rect l="l" t="t" r="r" b="b"/>
            <a:pathLst>
              <a:path w="88214" h="77317">
                <a:moveTo>
                  <a:pt x="42481" y="77317"/>
                </a:moveTo>
                <a:lnTo>
                  <a:pt x="0" y="0"/>
                </a:lnTo>
                <a:lnTo>
                  <a:pt x="88214" y="1079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46"/>
          <p:cNvSpPr/>
          <p:nvPr/>
        </p:nvSpPr>
        <p:spPr>
          <a:xfrm>
            <a:off x="5186172" y="4507993"/>
            <a:ext cx="922020" cy="8503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47"/>
          <p:cNvSpPr/>
          <p:nvPr/>
        </p:nvSpPr>
        <p:spPr>
          <a:xfrm>
            <a:off x="5238738" y="4660265"/>
            <a:ext cx="695693" cy="626122"/>
          </a:xfrm>
          <a:custGeom>
            <a:avLst/>
            <a:gdLst/>
            <a:ahLst/>
            <a:cxnLst/>
            <a:rect l="l" t="t" r="r" b="b"/>
            <a:pathLst>
              <a:path w="695693" h="626122">
                <a:moveTo>
                  <a:pt x="0" y="626122"/>
                </a:moveTo>
                <a:lnTo>
                  <a:pt x="695693" y="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48"/>
          <p:cNvSpPr/>
          <p:nvPr/>
        </p:nvSpPr>
        <p:spPr>
          <a:xfrm>
            <a:off x="5848057" y="4660265"/>
            <a:ext cx="86372" cy="84010"/>
          </a:xfrm>
          <a:custGeom>
            <a:avLst/>
            <a:gdLst/>
            <a:ahLst/>
            <a:cxnLst/>
            <a:rect l="l" t="t" r="r" b="b"/>
            <a:pathLst>
              <a:path w="86372" h="84010">
                <a:moveTo>
                  <a:pt x="0" y="17932"/>
                </a:moveTo>
                <a:lnTo>
                  <a:pt x="86372" y="0"/>
                </a:lnTo>
                <a:lnTo>
                  <a:pt x="59474" y="84010"/>
                </a:lnTo>
              </a:path>
            </a:pathLst>
          </a:custGeom>
          <a:ln w="25399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49"/>
          <p:cNvSpPr/>
          <p:nvPr/>
        </p:nvSpPr>
        <p:spPr>
          <a:xfrm>
            <a:off x="2468881" y="2054352"/>
            <a:ext cx="682751" cy="12252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50"/>
          <p:cNvSpPr/>
          <p:nvPr/>
        </p:nvSpPr>
        <p:spPr>
          <a:xfrm>
            <a:off x="2524099" y="2214651"/>
            <a:ext cx="463486" cy="1000036"/>
          </a:xfrm>
          <a:custGeom>
            <a:avLst/>
            <a:gdLst/>
            <a:ahLst/>
            <a:cxnLst/>
            <a:rect l="l" t="t" r="r" b="b"/>
            <a:pathLst>
              <a:path w="463486" h="1000036">
                <a:moveTo>
                  <a:pt x="0" y="1000036"/>
                </a:moveTo>
                <a:lnTo>
                  <a:pt x="463486" y="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51"/>
          <p:cNvSpPr/>
          <p:nvPr/>
        </p:nvSpPr>
        <p:spPr>
          <a:xfrm>
            <a:off x="2915222" y="2214652"/>
            <a:ext cx="80657" cy="87833"/>
          </a:xfrm>
          <a:custGeom>
            <a:avLst/>
            <a:gdLst/>
            <a:ahLst/>
            <a:cxnLst/>
            <a:rect l="l" t="t" r="r" b="b"/>
            <a:pathLst>
              <a:path w="80657" h="87833">
                <a:moveTo>
                  <a:pt x="0" y="50444"/>
                </a:moveTo>
                <a:lnTo>
                  <a:pt x="72377" y="0"/>
                </a:lnTo>
                <a:lnTo>
                  <a:pt x="80657" y="87833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52"/>
          <p:cNvSpPr/>
          <p:nvPr/>
        </p:nvSpPr>
        <p:spPr>
          <a:xfrm>
            <a:off x="5544312" y="1609345"/>
            <a:ext cx="1635252" cy="12100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53"/>
          <p:cNvSpPr/>
          <p:nvPr/>
        </p:nvSpPr>
        <p:spPr>
          <a:xfrm>
            <a:off x="5595938" y="1643049"/>
            <a:ext cx="1408163" cy="985710"/>
          </a:xfrm>
          <a:custGeom>
            <a:avLst/>
            <a:gdLst/>
            <a:ahLst/>
            <a:cxnLst/>
            <a:rect l="l" t="t" r="r" b="b"/>
            <a:pathLst>
              <a:path w="1408163" h="985710">
                <a:moveTo>
                  <a:pt x="0" y="0"/>
                </a:moveTo>
                <a:lnTo>
                  <a:pt x="1408163" y="98571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54"/>
          <p:cNvSpPr/>
          <p:nvPr/>
        </p:nvSpPr>
        <p:spPr>
          <a:xfrm>
            <a:off x="6916179" y="2548649"/>
            <a:ext cx="87909" cy="80111"/>
          </a:xfrm>
          <a:custGeom>
            <a:avLst/>
            <a:gdLst/>
            <a:ahLst/>
            <a:cxnLst/>
            <a:rect l="l" t="t" r="r" b="b"/>
            <a:pathLst>
              <a:path w="87909" h="80111">
                <a:moveTo>
                  <a:pt x="50977" y="0"/>
                </a:moveTo>
                <a:lnTo>
                  <a:pt x="87909" y="80111"/>
                </a:lnTo>
                <a:lnTo>
                  <a:pt x="0" y="72821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55"/>
          <p:cNvSpPr/>
          <p:nvPr/>
        </p:nvSpPr>
        <p:spPr>
          <a:xfrm>
            <a:off x="5854801" y="5101069"/>
            <a:ext cx="2286012" cy="214312"/>
          </a:xfrm>
          <a:custGeom>
            <a:avLst/>
            <a:gdLst/>
            <a:ahLst/>
            <a:cxnLst/>
            <a:rect l="l" t="t" r="r" b="b"/>
            <a:pathLst>
              <a:path w="2286012" h="214312">
                <a:moveTo>
                  <a:pt x="2286012" y="0"/>
                </a:moveTo>
                <a:lnTo>
                  <a:pt x="2272780" y="40057"/>
                </a:lnTo>
                <a:lnTo>
                  <a:pt x="2247468" y="65755"/>
                </a:lnTo>
                <a:lnTo>
                  <a:pt x="2211388" y="86312"/>
                </a:lnTo>
                <a:lnTo>
                  <a:pt x="2166721" y="100453"/>
                </a:lnTo>
                <a:lnTo>
                  <a:pt x="2133249" y="105685"/>
                </a:lnTo>
                <a:lnTo>
                  <a:pt x="2102751" y="107162"/>
                </a:lnTo>
                <a:lnTo>
                  <a:pt x="1326260" y="107162"/>
                </a:lnTo>
                <a:lnTo>
                  <a:pt x="1308316" y="107669"/>
                </a:lnTo>
                <a:lnTo>
                  <a:pt x="1290863" y="109159"/>
                </a:lnTo>
                <a:lnTo>
                  <a:pt x="1273983" y="111585"/>
                </a:lnTo>
                <a:lnTo>
                  <a:pt x="1257757" y="114899"/>
                </a:lnTo>
                <a:lnTo>
                  <a:pt x="1242265" y="119054"/>
                </a:lnTo>
                <a:lnTo>
                  <a:pt x="1227589" y="124003"/>
                </a:lnTo>
                <a:lnTo>
                  <a:pt x="1213809" y="129699"/>
                </a:lnTo>
                <a:lnTo>
                  <a:pt x="1201005" y="136095"/>
                </a:lnTo>
                <a:lnTo>
                  <a:pt x="1189260" y="143143"/>
                </a:lnTo>
                <a:lnTo>
                  <a:pt x="1178653" y="150796"/>
                </a:lnTo>
                <a:lnTo>
                  <a:pt x="1169265" y="159007"/>
                </a:lnTo>
                <a:lnTo>
                  <a:pt x="1161178" y="167728"/>
                </a:lnTo>
                <a:lnTo>
                  <a:pt x="1154471" y="176913"/>
                </a:lnTo>
                <a:lnTo>
                  <a:pt x="1149226" y="186514"/>
                </a:lnTo>
                <a:lnTo>
                  <a:pt x="1145524" y="196485"/>
                </a:lnTo>
                <a:lnTo>
                  <a:pt x="1143446" y="206777"/>
                </a:lnTo>
                <a:lnTo>
                  <a:pt x="1142999" y="214312"/>
                </a:lnTo>
                <a:lnTo>
                  <a:pt x="1142132" y="203818"/>
                </a:lnTo>
                <a:lnTo>
                  <a:pt x="1129766" y="174254"/>
                </a:lnTo>
                <a:lnTo>
                  <a:pt x="1104450" y="148557"/>
                </a:lnTo>
                <a:lnTo>
                  <a:pt x="1068367" y="128003"/>
                </a:lnTo>
                <a:lnTo>
                  <a:pt x="1023697" y="113866"/>
                </a:lnTo>
                <a:lnTo>
                  <a:pt x="990224" y="108637"/>
                </a:lnTo>
                <a:lnTo>
                  <a:pt x="959751" y="107162"/>
                </a:lnTo>
                <a:lnTo>
                  <a:pt x="183260" y="107162"/>
                </a:lnTo>
                <a:lnTo>
                  <a:pt x="165314" y="106655"/>
                </a:lnTo>
                <a:lnTo>
                  <a:pt x="147860" y="105165"/>
                </a:lnTo>
                <a:lnTo>
                  <a:pt x="130980" y="102738"/>
                </a:lnTo>
                <a:lnTo>
                  <a:pt x="114754" y="99424"/>
                </a:lnTo>
                <a:lnTo>
                  <a:pt x="99262" y="95268"/>
                </a:lnTo>
                <a:lnTo>
                  <a:pt x="84586" y="90318"/>
                </a:lnTo>
                <a:lnTo>
                  <a:pt x="70806" y="84621"/>
                </a:lnTo>
                <a:lnTo>
                  <a:pt x="58003" y="78225"/>
                </a:lnTo>
                <a:lnTo>
                  <a:pt x="46258" y="71176"/>
                </a:lnTo>
                <a:lnTo>
                  <a:pt x="35652" y="63523"/>
                </a:lnTo>
                <a:lnTo>
                  <a:pt x="26265" y="55311"/>
                </a:lnTo>
                <a:lnTo>
                  <a:pt x="18178" y="46589"/>
                </a:lnTo>
                <a:lnTo>
                  <a:pt x="11472" y="37404"/>
                </a:lnTo>
                <a:lnTo>
                  <a:pt x="6227" y="27802"/>
                </a:lnTo>
                <a:lnTo>
                  <a:pt x="2525" y="17832"/>
                </a:lnTo>
                <a:lnTo>
                  <a:pt x="446" y="7540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56"/>
          <p:cNvSpPr/>
          <p:nvPr/>
        </p:nvSpPr>
        <p:spPr>
          <a:xfrm>
            <a:off x="4297681" y="3291840"/>
            <a:ext cx="2097023" cy="3124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7"/>
          <p:cNvSpPr/>
          <p:nvPr/>
        </p:nvSpPr>
        <p:spPr>
          <a:xfrm>
            <a:off x="4478070" y="3429026"/>
            <a:ext cx="1735658" cy="1549"/>
          </a:xfrm>
          <a:custGeom>
            <a:avLst/>
            <a:gdLst/>
            <a:ahLst/>
            <a:cxnLst/>
            <a:rect l="l" t="t" r="r" b="b"/>
            <a:pathLst>
              <a:path w="1735658" h="1549">
                <a:moveTo>
                  <a:pt x="0" y="0"/>
                </a:moveTo>
                <a:lnTo>
                  <a:pt x="1735658" y="1549"/>
                </a:lnTo>
              </a:path>
            </a:pathLst>
          </a:custGeom>
          <a:ln w="25400">
            <a:solidFill>
              <a:srgbClr val="F79546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58"/>
          <p:cNvSpPr/>
          <p:nvPr/>
        </p:nvSpPr>
        <p:spPr>
          <a:xfrm>
            <a:off x="6137478" y="3386048"/>
            <a:ext cx="76250" cy="88900"/>
          </a:xfrm>
          <a:custGeom>
            <a:avLst/>
            <a:gdLst/>
            <a:ahLst/>
            <a:cxnLst/>
            <a:rect l="l" t="t" r="r" b="b"/>
            <a:pathLst>
              <a:path w="76250" h="88900">
                <a:moveTo>
                  <a:pt x="88" y="0"/>
                </a:moveTo>
                <a:lnTo>
                  <a:pt x="76250" y="44526"/>
                </a:lnTo>
                <a:lnTo>
                  <a:pt x="0" y="8890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59"/>
          <p:cNvSpPr/>
          <p:nvPr/>
        </p:nvSpPr>
        <p:spPr>
          <a:xfrm>
            <a:off x="4478070" y="3384638"/>
            <a:ext cx="76238" cy="88900"/>
          </a:xfrm>
          <a:custGeom>
            <a:avLst/>
            <a:gdLst/>
            <a:ahLst/>
            <a:cxnLst/>
            <a:rect l="l" t="t" r="r" b="b"/>
            <a:pathLst>
              <a:path w="76238" h="88900">
                <a:moveTo>
                  <a:pt x="76161" y="88900"/>
                </a:moveTo>
                <a:lnTo>
                  <a:pt x="0" y="44386"/>
                </a:lnTo>
                <a:lnTo>
                  <a:pt x="76238" y="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60"/>
          <p:cNvSpPr/>
          <p:nvPr/>
        </p:nvSpPr>
        <p:spPr>
          <a:xfrm>
            <a:off x="8263128" y="2042160"/>
            <a:ext cx="1524000" cy="5958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61"/>
          <p:cNvSpPr/>
          <p:nvPr/>
        </p:nvSpPr>
        <p:spPr>
          <a:xfrm>
            <a:off x="8299705" y="1994915"/>
            <a:ext cx="1508759" cy="6339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62"/>
          <p:cNvSpPr/>
          <p:nvPr/>
        </p:nvSpPr>
        <p:spPr>
          <a:xfrm>
            <a:off x="8310575" y="2071674"/>
            <a:ext cx="1428762" cy="5000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63"/>
          <p:cNvSpPr/>
          <p:nvPr/>
        </p:nvSpPr>
        <p:spPr>
          <a:xfrm>
            <a:off x="8310575" y="2071675"/>
            <a:ext cx="1428762" cy="500075"/>
          </a:xfrm>
          <a:custGeom>
            <a:avLst/>
            <a:gdLst/>
            <a:ahLst/>
            <a:cxnLst/>
            <a:rect l="l" t="t" r="r" b="b"/>
            <a:pathLst>
              <a:path w="1428762" h="500075">
                <a:moveTo>
                  <a:pt x="0" y="83350"/>
                </a:moveTo>
                <a:lnTo>
                  <a:pt x="10729" y="42414"/>
                </a:lnTo>
                <a:lnTo>
                  <a:pt x="39055" y="12731"/>
                </a:lnTo>
                <a:lnTo>
                  <a:pt x="79186" y="102"/>
                </a:lnTo>
                <a:lnTo>
                  <a:pt x="83350" y="0"/>
                </a:lnTo>
                <a:lnTo>
                  <a:pt x="1345412" y="0"/>
                </a:lnTo>
                <a:lnTo>
                  <a:pt x="1386353" y="10731"/>
                </a:lnTo>
                <a:lnTo>
                  <a:pt x="1416034" y="39061"/>
                </a:lnTo>
                <a:lnTo>
                  <a:pt x="1428660" y="79187"/>
                </a:lnTo>
                <a:lnTo>
                  <a:pt x="1428762" y="83350"/>
                </a:lnTo>
                <a:lnTo>
                  <a:pt x="1428762" y="416725"/>
                </a:lnTo>
                <a:lnTo>
                  <a:pt x="1418033" y="457660"/>
                </a:lnTo>
                <a:lnTo>
                  <a:pt x="1389707" y="487343"/>
                </a:lnTo>
                <a:lnTo>
                  <a:pt x="1349576" y="499973"/>
                </a:lnTo>
                <a:lnTo>
                  <a:pt x="1345412" y="500075"/>
                </a:lnTo>
                <a:lnTo>
                  <a:pt x="83350" y="500075"/>
                </a:lnTo>
                <a:lnTo>
                  <a:pt x="42408" y="489343"/>
                </a:lnTo>
                <a:lnTo>
                  <a:pt x="12728" y="461014"/>
                </a:lnTo>
                <a:lnTo>
                  <a:pt x="102" y="420887"/>
                </a:lnTo>
                <a:lnTo>
                  <a:pt x="0" y="416725"/>
                </a:lnTo>
                <a:lnTo>
                  <a:pt x="0" y="8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64"/>
          <p:cNvSpPr/>
          <p:nvPr/>
        </p:nvSpPr>
        <p:spPr>
          <a:xfrm>
            <a:off x="6153912" y="1505711"/>
            <a:ext cx="2203704" cy="8869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65"/>
          <p:cNvSpPr/>
          <p:nvPr/>
        </p:nvSpPr>
        <p:spPr>
          <a:xfrm>
            <a:off x="6334125" y="1651128"/>
            <a:ext cx="1976450" cy="670585"/>
          </a:xfrm>
          <a:custGeom>
            <a:avLst/>
            <a:gdLst/>
            <a:ahLst/>
            <a:cxnLst/>
            <a:rect l="l" t="t" r="r" b="b"/>
            <a:pathLst>
              <a:path w="1976450" h="670585">
                <a:moveTo>
                  <a:pt x="1976450" y="670585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546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66"/>
          <p:cNvSpPr/>
          <p:nvPr/>
        </p:nvSpPr>
        <p:spPr>
          <a:xfrm>
            <a:off x="6334125" y="1633512"/>
            <a:ext cx="86448" cy="84188"/>
          </a:xfrm>
          <a:custGeom>
            <a:avLst/>
            <a:gdLst/>
            <a:ahLst/>
            <a:cxnLst/>
            <a:rect l="l" t="t" r="r" b="b"/>
            <a:pathLst>
              <a:path w="86448" h="84188">
                <a:moveTo>
                  <a:pt x="57886" y="84188"/>
                </a:moveTo>
                <a:lnTo>
                  <a:pt x="0" y="17614"/>
                </a:lnTo>
                <a:lnTo>
                  <a:pt x="86448" y="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16"/>
          <p:cNvSpPr txBox="1"/>
          <p:nvPr/>
        </p:nvSpPr>
        <p:spPr>
          <a:xfrm>
            <a:off x="7354418" y="1060870"/>
            <a:ext cx="2323787" cy="417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2100" spc="-4" baseline="1395" dirty="0">
                <a:latin typeface="Microsoft YaHei"/>
                <a:cs typeface="Microsoft YaHei"/>
              </a:rPr>
              <a:t>Me</a:t>
            </a:r>
            <a:r>
              <a:rPr sz="2100" spc="4" baseline="1395" dirty="0">
                <a:latin typeface="Microsoft YaHei"/>
                <a:cs typeface="Microsoft YaHei"/>
              </a:rPr>
              <a:t>ta</a:t>
            </a:r>
            <a:r>
              <a:rPr sz="2100" baseline="1395" dirty="0">
                <a:latin typeface="Microsoft YaHei"/>
                <a:cs typeface="Microsoft YaHei"/>
              </a:rPr>
              <a:t>d</a:t>
            </a:r>
            <a:r>
              <a:rPr sz="2100" spc="4" baseline="1395" dirty="0">
                <a:latin typeface="Microsoft YaHei"/>
                <a:cs typeface="Microsoft YaHei"/>
              </a:rPr>
              <a:t>ata</a:t>
            </a:r>
            <a:r>
              <a:rPr sz="2100" baseline="1395" dirty="0">
                <a:latin typeface="Microsoft YaHei"/>
                <a:cs typeface="Microsoft YaHei"/>
              </a:rPr>
              <a:t>(N</a:t>
            </a:r>
            <a:r>
              <a:rPr sz="2100" spc="4" baseline="1395" dirty="0">
                <a:latin typeface="Microsoft YaHei"/>
                <a:cs typeface="Microsoft YaHei"/>
              </a:rPr>
              <a:t>am</a:t>
            </a:r>
            <a:r>
              <a:rPr sz="2100" spc="-4" baseline="1395" dirty="0">
                <a:latin typeface="Microsoft YaHei"/>
                <a:cs typeface="Microsoft YaHei"/>
              </a:rPr>
              <a:t>e</a:t>
            </a:r>
            <a:r>
              <a:rPr sz="2100" baseline="1395" dirty="0">
                <a:latin typeface="Microsoft YaHei"/>
                <a:cs typeface="Microsoft YaHei"/>
              </a:rPr>
              <a:t>,</a:t>
            </a:r>
            <a:r>
              <a:rPr sz="2100" spc="-44" baseline="1395" dirty="0">
                <a:latin typeface="Microsoft YaHei"/>
                <a:cs typeface="Microsoft YaHei"/>
              </a:rPr>
              <a:t> </a:t>
            </a:r>
            <a:r>
              <a:rPr sz="2100" spc="-19" baseline="1395" dirty="0">
                <a:latin typeface="Microsoft YaHei"/>
                <a:cs typeface="Microsoft YaHei"/>
              </a:rPr>
              <a:t>r</a:t>
            </a:r>
            <a:r>
              <a:rPr sz="2100" spc="-4" baseline="1395" dirty="0">
                <a:latin typeface="Microsoft YaHei"/>
                <a:cs typeface="Microsoft YaHei"/>
              </a:rPr>
              <a:t>e</a:t>
            </a:r>
            <a:r>
              <a:rPr sz="2100" spc="4" baseline="1395" dirty="0">
                <a:latin typeface="Microsoft YaHei"/>
                <a:cs typeface="Microsoft YaHei"/>
              </a:rPr>
              <a:t>p</a:t>
            </a:r>
            <a:r>
              <a:rPr sz="2100" baseline="1395" dirty="0">
                <a:latin typeface="Microsoft YaHei"/>
                <a:cs typeface="Microsoft YaHei"/>
              </a:rPr>
              <a:t>li</a:t>
            </a:r>
            <a:r>
              <a:rPr sz="2100" spc="4" baseline="1395" dirty="0">
                <a:latin typeface="Microsoft YaHei"/>
                <a:cs typeface="Microsoft YaHei"/>
              </a:rPr>
              <a:t>ca</a:t>
            </a:r>
            <a:r>
              <a:rPr sz="2100" baseline="1395" dirty="0">
                <a:latin typeface="Microsoft YaHei"/>
                <a:cs typeface="Microsoft YaHei"/>
              </a:rPr>
              <a:t>s..)</a:t>
            </a:r>
            <a:endParaRPr sz="1400">
              <a:latin typeface="Microsoft YaHei"/>
              <a:cs typeface="Microsoft YaHei"/>
            </a:endParaRPr>
          </a:p>
          <a:p>
            <a:pPr marL="12700" marR="26746">
              <a:lnSpc>
                <a:spcPts val="1680"/>
              </a:lnSpc>
              <a:spcBef>
                <a:spcPts val="4"/>
              </a:spcBef>
            </a:pPr>
            <a:r>
              <a:rPr sz="2100" baseline="1395" dirty="0">
                <a:latin typeface="Microsoft YaHei"/>
                <a:cs typeface="Microsoft YaHei"/>
              </a:rPr>
              <a:t>(/h</a:t>
            </a:r>
            <a:r>
              <a:rPr sz="2100" spc="-4" baseline="1395" dirty="0">
                <a:latin typeface="Microsoft YaHei"/>
                <a:cs typeface="Microsoft YaHei"/>
              </a:rPr>
              <a:t>o</a:t>
            </a:r>
            <a:r>
              <a:rPr sz="2100" spc="4" baseline="1395" dirty="0">
                <a:latin typeface="Microsoft YaHei"/>
                <a:cs typeface="Microsoft YaHei"/>
              </a:rPr>
              <a:t>m</a:t>
            </a:r>
            <a:r>
              <a:rPr sz="2100" spc="-4" baseline="1395" dirty="0">
                <a:latin typeface="Microsoft YaHei"/>
                <a:cs typeface="Microsoft YaHei"/>
              </a:rPr>
              <a:t>e</a:t>
            </a:r>
            <a:r>
              <a:rPr sz="2100" baseline="1395" dirty="0">
                <a:latin typeface="Microsoft YaHei"/>
                <a:cs typeface="Microsoft YaHei"/>
              </a:rPr>
              <a:t>/</a:t>
            </a:r>
            <a:r>
              <a:rPr sz="2100" spc="4" baseline="1395" dirty="0">
                <a:latin typeface="Microsoft YaHei"/>
                <a:cs typeface="Microsoft YaHei"/>
              </a:rPr>
              <a:t>f</a:t>
            </a:r>
            <a:r>
              <a:rPr sz="2100" spc="-4" baseline="1395" dirty="0">
                <a:latin typeface="Microsoft YaHei"/>
                <a:cs typeface="Microsoft YaHei"/>
              </a:rPr>
              <a:t>oo</a:t>
            </a:r>
            <a:r>
              <a:rPr sz="2100" baseline="1395" dirty="0">
                <a:latin typeface="Microsoft YaHei"/>
                <a:cs typeface="Microsoft YaHei"/>
              </a:rPr>
              <a:t>/d</a:t>
            </a:r>
            <a:r>
              <a:rPr sz="2100" spc="4" baseline="1395" dirty="0">
                <a:latin typeface="Microsoft YaHei"/>
                <a:cs typeface="Microsoft YaHei"/>
              </a:rPr>
              <a:t>ata</a:t>
            </a:r>
            <a:r>
              <a:rPr sz="2100" baseline="1395" dirty="0">
                <a:latin typeface="Microsoft YaHei"/>
                <a:cs typeface="Microsoft YaHei"/>
              </a:rPr>
              <a:t>,</a:t>
            </a:r>
            <a:r>
              <a:rPr sz="2100" spc="4" baseline="1395" dirty="0">
                <a:latin typeface="Microsoft YaHei"/>
                <a:cs typeface="Microsoft YaHei"/>
              </a:rPr>
              <a:t>6</a:t>
            </a:r>
            <a:r>
              <a:rPr sz="2100" baseline="1395" dirty="0">
                <a:latin typeface="Microsoft YaHei"/>
                <a:cs typeface="Microsoft YaHei"/>
              </a:rPr>
              <a:t>.</a:t>
            </a:r>
            <a:r>
              <a:rPr sz="2100" spc="-44" baseline="1395" dirty="0">
                <a:latin typeface="Microsoft YaHei"/>
                <a:cs typeface="Microsoft YaHei"/>
              </a:rPr>
              <a:t> </a:t>
            </a:r>
            <a:r>
              <a:rPr sz="2100" baseline="1395" dirty="0">
                <a:latin typeface="Microsoft YaHei"/>
                <a:cs typeface="Microsoft YaHei"/>
              </a:rPr>
              <a:t>..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52" name="object 15"/>
          <p:cNvSpPr txBox="1"/>
          <p:nvPr/>
        </p:nvSpPr>
        <p:spPr>
          <a:xfrm>
            <a:off x="5022851" y="1290966"/>
            <a:ext cx="11762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aseline="1220" dirty="0">
                <a:latin typeface="Microsoft YaHei"/>
                <a:cs typeface="Microsoft YaHei"/>
              </a:rPr>
              <a:t>N</a:t>
            </a:r>
            <a:r>
              <a:rPr sz="2400" spc="4" baseline="1220" dirty="0">
                <a:latin typeface="Microsoft YaHei"/>
                <a:cs typeface="Microsoft YaHei"/>
              </a:rPr>
              <a:t>am</a:t>
            </a:r>
            <a:r>
              <a:rPr sz="2400" spc="-4" baseline="1220" dirty="0">
                <a:latin typeface="Microsoft YaHei"/>
                <a:cs typeface="Microsoft YaHei"/>
              </a:rPr>
              <a:t>e</a:t>
            </a:r>
            <a:r>
              <a:rPr sz="2400" baseline="1220" dirty="0">
                <a:latin typeface="Microsoft YaHei"/>
                <a:cs typeface="Microsoft YaHei"/>
              </a:rPr>
              <a:t>N</a:t>
            </a:r>
            <a:r>
              <a:rPr sz="2400" spc="4" baseline="1220" dirty="0">
                <a:latin typeface="Microsoft YaHei"/>
                <a:cs typeface="Microsoft YaHei"/>
              </a:rPr>
              <a:t>o</a:t>
            </a:r>
            <a:r>
              <a:rPr sz="2400" baseline="1220" dirty="0">
                <a:latin typeface="Microsoft YaHei"/>
                <a:cs typeface="Microsoft YaHei"/>
              </a:rPr>
              <a:t>de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53" name="object 14"/>
          <p:cNvSpPr txBox="1"/>
          <p:nvPr/>
        </p:nvSpPr>
        <p:spPr>
          <a:xfrm>
            <a:off x="3637089" y="1346684"/>
            <a:ext cx="94368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2100" baseline="1395" dirty="0">
                <a:latin typeface="Microsoft YaHei"/>
                <a:cs typeface="Microsoft YaHei"/>
              </a:rPr>
              <a:t>元数据操作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54" name="object 13"/>
          <p:cNvSpPr txBox="1"/>
          <p:nvPr/>
        </p:nvSpPr>
        <p:spPr>
          <a:xfrm>
            <a:off x="7524166" y="1813079"/>
            <a:ext cx="2104013" cy="75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590"/>
              </a:lnSpc>
              <a:spcBef>
                <a:spcPts val="79"/>
              </a:spcBef>
            </a:pPr>
            <a:r>
              <a:rPr sz="2100" baseline="1395" dirty="0">
                <a:latin typeface="Microsoft YaHei"/>
                <a:cs typeface="Microsoft YaHei"/>
              </a:rPr>
              <a:t>同步元数据和日志</a:t>
            </a:r>
            <a:endParaRPr sz="1400">
              <a:latin typeface="Microsoft YaHei"/>
              <a:cs typeface="Microsoft YaHei"/>
            </a:endParaRPr>
          </a:p>
          <a:p>
            <a:pPr marL="987640" marR="30403">
              <a:lnSpc>
                <a:spcPts val="2450"/>
              </a:lnSpc>
              <a:spcBef>
                <a:spcPts val="43"/>
              </a:spcBef>
            </a:pPr>
            <a:r>
              <a:rPr sz="2400" spc="4" baseline="-1220" dirty="0">
                <a:latin typeface="Microsoft YaHei"/>
                <a:cs typeface="Microsoft YaHei"/>
              </a:rPr>
              <a:t>S</a:t>
            </a:r>
            <a:r>
              <a:rPr sz="2400" spc="-4" baseline="-1220" dirty="0">
                <a:latin typeface="Microsoft YaHei"/>
                <a:cs typeface="Microsoft YaHei"/>
              </a:rPr>
              <a:t>e</a:t>
            </a:r>
            <a:r>
              <a:rPr sz="2400" spc="4" baseline="-1220" dirty="0">
                <a:latin typeface="Microsoft YaHei"/>
                <a:cs typeface="Microsoft YaHei"/>
              </a:rPr>
              <a:t>co</a:t>
            </a:r>
            <a:r>
              <a:rPr sz="2400" baseline="-1220" dirty="0">
                <a:latin typeface="Microsoft YaHei"/>
                <a:cs typeface="Microsoft YaHei"/>
              </a:rPr>
              <a:t>nd</a:t>
            </a:r>
            <a:r>
              <a:rPr sz="2400" spc="4" baseline="-1220" dirty="0">
                <a:latin typeface="Microsoft YaHei"/>
                <a:cs typeface="Microsoft YaHei"/>
              </a:rPr>
              <a:t>a</a:t>
            </a:r>
            <a:r>
              <a:rPr sz="2400" spc="75" baseline="-1220" dirty="0">
                <a:latin typeface="Microsoft YaHei"/>
                <a:cs typeface="Microsoft YaHei"/>
              </a:rPr>
              <a:t>r</a:t>
            </a:r>
            <a:r>
              <a:rPr sz="2400" baseline="-1220" dirty="0">
                <a:latin typeface="Microsoft YaHei"/>
                <a:cs typeface="Microsoft YaHei"/>
              </a:rPr>
              <a:t>y</a:t>
            </a:r>
            <a:endParaRPr sz="1600">
              <a:latin typeface="Microsoft YaHei"/>
              <a:cs typeface="Microsoft YaHei"/>
            </a:endParaRPr>
          </a:p>
          <a:p>
            <a:pPr marL="940422">
              <a:lnSpc>
                <a:spcPts val="1920"/>
              </a:lnSpc>
            </a:pPr>
            <a:r>
              <a:rPr sz="2400" baseline="1220" dirty="0">
                <a:latin typeface="Microsoft YaHei"/>
                <a:cs typeface="Microsoft YaHei"/>
              </a:rPr>
              <a:t>N</a:t>
            </a:r>
            <a:r>
              <a:rPr sz="2400" spc="4" baseline="1220" dirty="0">
                <a:latin typeface="Microsoft YaHei"/>
                <a:cs typeface="Microsoft YaHei"/>
              </a:rPr>
              <a:t>am</a:t>
            </a:r>
            <a:r>
              <a:rPr sz="2400" spc="-4" baseline="1220" dirty="0">
                <a:latin typeface="Microsoft YaHei"/>
                <a:cs typeface="Microsoft YaHei"/>
              </a:rPr>
              <a:t>e</a:t>
            </a:r>
            <a:r>
              <a:rPr sz="2400" baseline="1220" dirty="0">
                <a:latin typeface="Microsoft YaHei"/>
                <a:cs typeface="Microsoft YaHei"/>
              </a:rPr>
              <a:t>N</a:t>
            </a:r>
            <a:r>
              <a:rPr sz="2400" spc="4" baseline="1220" dirty="0">
                <a:latin typeface="Microsoft YaHei"/>
                <a:cs typeface="Microsoft YaHei"/>
              </a:rPr>
              <a:t>o</a:t>
            </a:r>
            <a:r>
              <a:rPr sz="2400" baseline="1220" dirty="0">
                <a:latin typeface="Microsoft YaHei"/>
                <a:cs typeface="Microsoft YaHei"/>
              </a:rPr>
              <a:t>de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55" name="object 12"/>
          <p:cNvSpPr txBox="1"/>
          <p:nvPr/>
        </p:nvSpPr>
        <p:spPr>
          <a:xfrm>
            <a:off x="3086342" y="1884509"/>
            <a:ext cx="75490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baseline="1627" dirty="0">
                <a:latin typeface="Microsoft YaHei"/>
                <a:cs typeface="Microsoft YaHei"/>
              </a:rPr>
              <a:t>D</a:t>
            </a:r>
            <a:r>
              <a:rPr spc="-14" baseline="1627" dirty="0">
                <a:latin typeface="Microsoft YaHei"/>
                <a:cs typeface="Microsoft YaHei"/>
              </a:rPr>
              <a:t>F</a:t>
            </a:r>
            <a:r>
              <a:rPr spc="4" baseline="1627" dirty="0">
                <a:latin typeface="Microsoft YaHei"/>
                <a:cs typeface="Microsoft YaHei"/>
              </a:rPr>
              <a:t>S</a:t>
            </a:r>
            <a:r>
              <a:rPr baseline="1627" dirty="0">
                <a:latin typeface="Microsoft YaHei"/>
                <a:cs typeface="Microsoft YaHei"/>
              </a:rPr>
              <a:t>C</a:t>
            </a:r>
            <a:r>
              <a:rPr spc="4" baseline="1627" dirty="0">
                <a:latin typeface="Microsoft YaHei"/>
                <a:cs typeface="Microsoft YaHei"/>
              </a:rPr>
              <a:t>lient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56" name="object 11"/>
          <p:cNvSpPr txBox="1"/>
          <p:nvPr/>
        </p:nvSpPr>
        <p:spPr>
          <a:xfrm>
            <a:off x="5971501" y="2369987"/>
            <a:ext cx="58707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2100" baseline="1395" dirty="0">
                <a:latin typeface="Microsoft YaHei"/>
                <a:cs typeface="Microsoft YaHei"/>
              </a:rPr>
              <a:t>块操作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57" name="object 10"/>
          <p:cNvSpPr txBox="1"/>
          <p:nvPr/>
        </p:nvSpPr>
        <p:spPr>
          <a:xfrm>
            <a:off x="2138768" y="2550619"/>
            <a:ext cx="58707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2100" baseline="1395" dirty="0">
                <a:latin typeface="Microsoft YaHei"/>
                <a:cs typeface="Microsoft YaHei"/>
              </a:rPr>
              <a:t>读操作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58" name="object 9"/>
          <p:cNvSpPr txBox="1"/>
          <p:nvPr/>
        </p:nvSpPr>
        <p:spPr>
          <a:xfrm>
            <a:off x="3058020" y="2708781"/>
            <a:ext cx="11034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spc="-4" baseline="1220" dirty="0">
                <a:latin typeface="Microsoft YaHei"/>
                <a:cs typeface="Microsoft YaHei"/>
              </a:rPr>
              <a:t>D</a:t>
            </a:r>
            <a:r>
              <a:rPr sz="2400" spc="4" baseline="1220" dirty="0">
                <a:latin typeface="Microsoft YaHei"/>
                <a:cs typeface="Microsoft YaHei"/>
              </a:rPr>
              <a:t>ata</a:t>
            </a:r>
            <a:r>
              <a:rPr sz="2400" baseline="1220" dirty="0">
                <a:latin typeface="Microsoft YaHei"/>
                <a:cs typeface="Microsoft YaHei"/>
              </a:rPr>
              <a:t>n</a:t>
            </a:r>
            <a:r>
              <a:rPr sz="2400" spc="4" baseline="1220" dirty="0">
                <a:latin typeface="Microsoft YaHei"/>
                <a:cs typeface="Microsoft YaHei"/>
              </a:rPr>
              <a:t>o</a:t>
            </a:r>
            <a:r>
              <a:rPr sz="2400" baseline="1220" dirty="0">
                <a:latin typeface="Microsoft YaHei"/>
                <a:cs typeface="Microsoft YaHei"/>
              </a:rPr>
              <a:t>d</a:t>
            </a:r>
            <a:r>
              <a:rPr sz="2400" spc="-4" baseline="1220" dirty="0">
                <a:latin typeface="Microsoft YaHei"/>
                <a:cs typeface="Microsoft YaHei"/>
              </a:rPr>
              <a:t>e</a:t>
            </a:r>
            <a:r>
              <a:rPr sz="2400" baseline="1220" dirty="0">
                <a:latin typeface="Microsoft YaHei"/>
                <a:cs typeface="Microsoft YaHei"/>
              </a:rPr>
              <a:t>s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59" name="object 8"/>
          <p:cNvSpPr txBox="1"/>
          <p:nvPr/>
        </p:nvSpPr>
        <p:spPr>
          <a:xfrm>
            <a:off x="6487033" y="2708781"/>
            <a:ext cx="11034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spc="-4" baseline="1220" dirty="0">
                <a:latin typeface="Microsoft YaHei"/>
                <a:cs typeface="Microsoft YaHei"/>
              </a:rPr>
              <a:t>D</a:t>
            </a:r>
            <a:r>
              <a:rPr sz="2400" spc="4" baseline="1220" dirty="0">
                <a:latin typeface="Microsoft YaHei"/>
                <a:cs typeface="Microsoft YaHei"/>
              </a:rPr>
              <a:t>ata</a:t>
            </a:r>
            <a:r>
              <a:rPr sz="2400" baseline="1220" dirty="0">
                <a:latin typeface="Microsoft YaHei"/>
                <a:cs typeface="Microsoft YaHei"/>
              </a:rPr>
              <a:t>n</a:t>
            </a:r>
            <a:r>
              <a:rPr sz="2400" spc="4" baseline="1220" dirty="0">
                <a:latin typeface="Microsoft YaHei"/>
                <a:cs typeface="Microsoft YaHei"/>
              </a:rPr>
              <a:t>o</a:t>
            </a:r>
            <a:r>
              <a:rPr sz="2400" baseline="1220" dirty="0">
                <a:latin typeface="Microsoft YaHei"/>
                <a:cs typeface="Microsoft YaHei"/>
              </a:rPr>
              <a:t>d</a:t>
            </a:r>
            <a:r>
              <a:rPr sz="2400" spc="-4" baseline="1220" dirty="0">
                <a:latin typeface="Microsoft YaHei"/>
                <a:cs typeface="Microsoft YaHei"/>
              </a:rPr>
              <a:t>e</a:t>
            </a:r>
            <a:r>
              <a:rPr sz="2400" baseline="1220" dirty="0">
                <a:latin typeface="Microsoft YaHei"/>
                <a:cs typeface="Microsoft YaHei"/>
              </a:rPr>
              <a:t>s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60" name="object 7"/>
          <p:cNvSpPr txBox="1"/>
          <p:nvPr/>
        </p:nvSpPr>
        <p:spPr>
          <a:xfrm>
            <a:off x="4934635" y="4861841"/>
            <a:ext cx="58707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2100" baseline="1395" dirty="0">
                <a:latin typeface="Microsoft YaHei"/>
                <a:cs typeface="Microsoft YaHei"/>
              </a:rPr>
              <a:t>写操作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61" name="object 6"/>
          <p:cNvSpPr txBox="1"/>
          <p:nvPr/>
        </p:nvSpPr>
        <p:spPr>
          <a:xfrm>
            <a:off x="3272676" y="5420308"/>
            <a:ext cx="5168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aseline="1085" dirty="0">
                <a:latin typeface="Microsoft YaHei"/>
                <a:cs typeface="Microsoft YaHei"/>
              </a:rPr>
              <a:t>机架</a:t>
            </a:r>
            <a:endParaRPr>
              <a:latin typeface="Microsoft YaHei"/>
              <a:cs typeface="Microsoft YaHei"/>
            </a:endParaRPr>
          </a:p>
        </p:txBody>
      </p:sp>
      <p:sp>
        <p:nvSpPr>
          <p:cNvPr id="62" name="object 5"/>
          <p:cNvSpPr txBox="1"/>
          <p:nvPr/>
        </p:nvSpPr>
        <p:spPr>
          <a:xfrm>
            <a:off x="6433528" y="5420308"/>
            <a:ext cx="12026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aseline="1085" dirty="0">
                <a:latin typeface="Microsoft YaHei"/>
                <a:cs typeface="Microsoft YaHei"/>
              </a:rPr>
              <a:t>另一个机架</a:t>
            </a:r>
            <a:endParaRPr>
              <a:latin typeface="Microsoft YaHei"/>
              <a:cs typeface="Microsoft YaHei"/>
            </a:endParaRPr>
          </a:p>
        </p:txBody>
      </p:sp>
      <p:sp>
        <p:nvSpPr>
          <p:cNvPr id="63" name="object 4"/>
          <p:cNvSpPr txBox="1"/>
          <p:nvPr/>
        </p:nvSpPr>
        <p:spPr>
          <a:xfrm>
            <a:off x="4872292" y="5527843"/>
            <a:ext cx="75490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baseline="1627" dirty="0">
                <a:latin typeface="Microsoft YaHei"/>
                <a:cs typeface="Microsoft YaHei"/>
              </a:rPr>
              <a:t>D</a:t>
            </a:r>
            <a:r>
              <a:rPr spc="-14" baseline="1627" dirty="0">
                <a:latin typeface="Microsoft YaHei"/>
                <a:cs typeface="Microsoft YaHei"/>
              </a:rPr>
              <a:t>F</a:t>
            </a:r>
            <a:r>
              <a:rPr spc="4" baseline="1627" dirty="0">
                <a:latin typeface="Microsoft YaHei"/>
                <a:cs typeface="Microsoft YaHei"/>
              </a:rPr>
              <a:t>S</a:t>
            </a:r>
            <a:r>
              <a:rPr baseline="1627" dirty="0">
                <a:latin typeface="Microsoft YaHei"/>
                <a:cs typeface="Microsoft YaHei"/>
              </a:rPr>
              <a:t>C</a:t>
            </a:r>
            <a:r>
              <a:rPr spc="4" baseline="1627" dirty="0">
                <a:latin typeface="Microsoft YaHei"/>
                <a:cs typeface="Microsoft YaHei"/>
              </a:rPr>
              <a:t>lient</a:t>
            </a:r>
            <a:endParaRPr sz="1200">
              <a:latin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3692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552" y="3068961"/>
            <a:ext cx="8229600" cy="720081"/>
          </a:xfrm>
        </p:spPr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YARN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02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9638" y="434653"/>
            <a:ext cx="10972800" cy="720081"/>
          </a:xfrm>
        </p:spPr>
        <p:txBody>
          <a:bodyPr/>
          <a:lstStyle/>
          <a:p>
            <a:r>
              <a:rPr kumimoji="1" lang="en-US" altLang="zh-CN" dirty="0"/>
              <a:t>Hadoop1.0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Hadoop2.0</a:t>
            </a:r>
            <a:endParaRPr kumimoji="1"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8016" y="1844824"/>
            <a:ext cx="8892480" cy="3740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024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  <a:tabLst>
                <a:tab pos="457200" algn="l"/>
                <a:tab pos="3454400" algn="l"/>
              </a:tabLst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直接源于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MRv1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在几个方面的缺陷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2500"/>
              </a:lnSpc>
              <a:buNone/>
              <a:tabLst>
                <a:tab pos="457200" algn="l"/>
                <a:tab pos="3454400" algn="l"/>
              </a:tabLst>
            </a:pPr>
            <a:r>
              <a:rPr lang="en-US" altLang="zh-CN" dirty="0"/>
              <a:t>	</a:t>
            </a:r>
            <a:r>
              <a:rPr lang="en-US" altLang="zh-CN" dirty="0"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扩展性受限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2400"/>
              </a:lnSpc>
              <a:buNone/>
              <a:tabLst>
                <a:tab pos="457200" algn="l"/>
                <a:tab pos="3454400" algn="l"/>
              </a:tabLst>
            </a:pPr>
            <a:r>
              <a:rPr lang="en-US" altLang="zh-CN" dirty="0"/>
              <a:t>	</a:t>
            </a:r>
            <a:r>
              <a:rPr lang="en-US" altLang="zh-CN" dirty="0"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单点故障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2400"/>
              </a:lnSpc>
              <a:buNone/>
              <a:tabLst>
                <a:tab pos="457200" algn="l"/>
                <a:tab pos="3454400" algn="l"/>
              </a:tabLst>
            </a:pPr>
            <a:r>
              <a:rPr lang="en-US" altLang="zh-CN" dirty="0"/>
              <a:t>	</a:t>
            </a:r>
            <a:r>
              <a:rPr lang="en-US" altLang="zh-CN" dirty="0"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难以支持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之外的计算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457200" algn="l"/>
                <a:tab pos="3454400" algn="l"/>
              </a:tabLst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多计算框架各自为战，数据共享困难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2600"/>
              </a:lnSpc>
              <a:buNone/>
              <a:tabLst>
                <a:tab pos="457200" algn="l"/>
                <a:tab pos="3454400" algn="l"/>
              </a:tabLst>
            </a:pPr>
            <a:r>
              <a:rPr lang="en-US" altLang="zh-CN" dirty="0"/>
              <a:t>	</a:t>
            </a:r>
            <a:r>
              <a:rPr lang="en-US" altLang="zh-CN" dirty="0"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：离线计算框架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2400"/>
              </a:lnSpc>
              <a:buNone/>
              <a:tabLst>
                <a:tab pos="457200" algn="l"/>
                <a:tab pos="3454400" algn="l"/>
              </a:tabLst>
            </a:pPr>
            <a:r>
              <a:rPr lang="en-US" altLang="zh-CN" dirty="0"/>
              <a:t>	</a:t>
            </a:r>
            <a:r>
              <a:rPr lang="en-US" altLang="zh-CN" dirty="0"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Storm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：实时计算框架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2400"/>
              </a:lnSpc>
              <a:buNone/>
              <a:tabLst>
                <a:tab pos="457200" algn="l"/>
                <a:tab pos="3454400" algn="l"/>
              </a:tabLst>
            </a:pPr>
            <a:r>
              <a:rPr lang="en-US" altLang="zh-CN" dirty="0"/>
              <a:t>	</a:t>
            </a:r>
            <a:r>
              <a:rPr lang="en-US" altLang="zh-CN" dirty="0"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：内存计算框架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55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227444"/>
            <a:ext cx="6817816" cy="536990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223884" y="360982"/>
            <a:ext cx="8229600" cy="720081"/>
          </a:xfrm>
        </p:spPr>
        <p:txBody>
          <a:bodyPr/>
          <a:lstStyle/>
          <a:p>
            <a:r>
              <a:rPr kumimoji="1" lang="en-US" altLang="zh-CN" dirty="0"/>
              <a:t>Hadoop1.0 MR</a:t>
            </a:r>
            <a:r>
              <a:rPr kumimoji="1" lang="zh-CN" altLang="en-US" dirty="0"/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182300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2323" y="200636"/>
            <a:ext cx="10972800" cy="720081"/>
          </a:xfrm>
        </p:spPr>
        <p:txBody>
          <a:bodyPr/>
          <a:lstStyle/>
          <a:p>
            <a:r>
              <a:rPr kumimoji="1" lang="en-US" altLang="zh-CN" dirty="0" err="1"/>
              <a:t>MapReduce</a:t>
            </a:r>
            <a:r>
              <a:rPr kumimoji="1" lang="en-US" altLang="zh-CN" dirty="0"/>
              <a:t> 1.0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191754"/>
            <a:ext cx="8712968" cy="547760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 err="1"/>
              <a:t>JobTracker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Map-reduce </a:t>
            </a:r>
            <a:r>
              <a:rPr lang="zh-CN" altLang="en-US" dirty="0"/>
              <a:t>的集中处理点，存在单点故障。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JobTracker</a:t>
            </a:r>
            <a:r>
              <a:rPr lang="en-US" altLang="zh-CN" dirty="0"/>
              <a:t> </a:t>
            </a:r>
            <a:r>
              <a:rPr lang="zh-CN" altLang="en-US" dirty="0"/>
              <a:t>完成了太多的任务，造成了过多的资源消耗，当 </a:t>
            </a:r>
            <a:r>
              <a:rPr lang="en-US" altLang="zh-CN" dirty="0"/>
              <a:t>map-reduce job </a:t>
            </a:r>
            <a:r>
              <a:rPr lang="zh-CN" altLang="en-US" dirty="0"/>
              <a:t>非常多的时候，会造成很大的内存开销。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在 </a:t>
            </a:r>
            <a:r>
              <a:rPr lang="en-US" altLang="zh-CN" dirty="0" err="1"/>
              <a:t>TaskTracker</a:t>
            </a:r>
            <a:r>
              <a:rPr lang="en-US" altLang="zh-CN" dirty="0"/>
              <a:t> </a:t>
            </a:r>
            <a:r>
              <a:rPr lang="zh-CN" altLang="en-US" dirty="0"/>
              <a:t>端，以 </a:t>
            </a:r>
            <a:r>
              <a:rPr lang="en-US" altLang="zh-CN" dirty="0"/>
              <a:t>map/reduce task </a:t>
            </a:r>
            <a:r>
              <a:rPr lang="zh-CN" altLang="en-US" dirty="0"/>
              <a:t>的数目作为资源的表示过于简单，没有考虑到 </a:t>
            </a:r>
            <a:r>
              <a:rPr lang="en-US" altLang="zh-CN" dirty="0" err="1"/>
              <a:t>cpu</a:t>
            </a:r>
            <a:r>
              <a:rPr lang="en-US" altLang="zh-CN" dirty="0"/>
              <a:t>/ </a:t>
            </a:r>
            <a:r>
              <a:rPr lang="zh-CN" altLang="en-US" dirty="0"/>
              <a:t>内存的占用情况。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b="1" dirty="0" err="1"/>
              <a:t>MapReduce</a:t>
            </a:r>
            <a:r>
              <a:rPr lang="zh-CN" altLang="en-US" dirty="0"/>
              <a:t> 框架在有任何重要的或者不重要的变化 </a:t>
            </a:r>
            <a:r>
              <a:rPr lang="en-US" altLang="zh-CN" dirty="0"/>
              <a:t>( </a:t>
            </a:r>
            <a:r>
              <a:rPr lang="zh-CN" altLang="en-US" dirty="0"/>
              <a:t>例如 </a:t>
            </a:r>
            <a:r>
              <a:rPr lang="en-US" altLang="zh-CN" dirty="0"/>
              <a:t>bug </a:t>
            </a:r>
            <a:r>
              <a:rPr lang="zh-CN" altLang="en-US" dirty="0"/>
              <a:t>修复，性能提升和特性化 </a:t>
            </a:r>
            <a:r>
              <a:rPr lang="en-US" altLang="zh-CN" dirty="0"/>
              <a:t>) </a:t>
            </a:r>
            <a:r>
              <a:rPr lang="zh-CN" altLang="en-US" dirty="0"/>
              <a:t>时，都会强制进行系统级别的升级更新。强制让分布式集群系统的每一个用户端同时更新。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47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2094</Words>
  <Application>Microsoft Office PowerPoint</Application>
  <PresentationFormat>宽屏</PresentationFormat>
  <Paragraphs>305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等线</vt:lpstr>
      <vt:lpstr>等线 Light</vt:lpstr>
      <vt:lpstr>黑体</vt:lpstr>
      <vt:lpstr>微软雅黑</vt:lpstr>
      <vt:lpstr>Arial</vt:lpstr>
      <vt:lpstr>Calibri</vt:lpstr>
      <vt:lpstr>Times New Roman</vt:lpstr>
      <vt:lpstr>Wingdings</vt:lpstr>
      <vt:lpstr>Office 主题​​</vt:lpstr>
      <vt:lpstr>Hadoop Install</vt:lpstr>
      <vt:lpstr>Hadoop生态系统</vt:lpstr>
      <vt:lpstr>HDFS是什么</vt:lpstr>
      <vt:lpstr>HDFS系统架构图</vt:lpstr>
      <vt:lpstr>Hadoop YARN</vt:lpstr>
      <vt:lpstr>Hadoop1.0 VS Hadoop2.0</vt:lpstr>
      <vt:lpstr>产生背景</vt:lpstr>
      <vt:lpstr>Hadoop1.0 MR调度</vt:lpstr>
      <vt:lpstr>MapReduce 1.0缺点</vt:lpstr>
      <vt:lpstr>HadoopYARN 模块组成</vt:lpstr>
      <vt:lpstr>Hadoop YARN MR调度 </vt:lpstr>
      <vt:lpstr>Hadoop安装与配置</vt:lpstr>
      <vt:lpstr>Hadoop系统运行的软件环境</vt:lpstr>
      <vt:lpstr>Hadoop系统的安装方式</vt:lpstr>
      <vt:lpstr>伪分布Hadoop系统安装介绍</vt:lpstr>
      <vt:lpstr>安装虚拟机Linux</vt:lpstr>
      <vt:lpstr>Install java jdk</vt:lpstr>
      <vt:lpstr>Install java jdk</vt:lpstr>
      <vt:lpstr>配置SSH</vt:lpstr>
      <vt:lpstr>Linux环境设置</vt:lpstr>
      <vt:lpstr>Linux环境设置</vt:lpstr>
      <vt:lpstr>Install hadoop</vt:lpstr>
      <vt:lpstr>设置Hadoop环境变量</vt:lpstr>
      <vt:lpstr>编辑Hadoop-env.sh</vt:lpstr>
      <vt:lpstr>设置core-site.xml</vt:lpstr>
      <vt:lpstr>设置yarn-site.xml</vt:lpstr>
      <vt:lpstr>设置mapred-site.xml</vt:lpstr>
      <vt:lpstr>设置hdfs-site.xml</vt:lpstr>
      <vt:lpstr>创建HDFS目录</vt:lpstr>
      <vt:lpstr>格式化namenode</vt:lpstr>
      <vt:lpstr>启动HDFS</vt:lpstr>
      <vt:lpstr>查看结果</vt:lpstr>
      <vt:lpstr>http://localhost:8088</vt:lpstr>
      <vt:lpstr>http://localhost: 50070</vt:lpstr>
      <vt:lpstr>多节点Install Hadoop</vt:lpstr>
      <vt:lpstr>第2个网卡</vt:lpstr>
      <vt:lpstr>集群Hadoop系统安装</vt:lpstr>
      <vt:lpstr>集群Hadoop系统安装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HDFS</dc:title>
  <dc:creator>adam zhou</dc:creator>
  <cp:lastModifiedBy>Zhou</cp:lastModifiedBy>
  <cp:revision>46</cp:revision>
  <dcterms:created xsi:type="dcterms:W3CDTF">2018-10-09T18:20:10Z</dcterms:created>
  <dcterms:modified xsi:type="dcterms:W3CDTF">2023-09-11T15:15:54Z</dcterms:modified>
</cp:coreProperties>
</file>