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17">
  <p:sldMasterIdLst>
    <p:sldMasterId id="2147483648" r:id="rId1"/>
    <p:sldMasterId id="2147483661" r:id="rId2"/>
  </p:sldMasterIdLst>
  <p:notesMasterIdLst>
    <p:notesMasterId r:id="rId26"/>
  </p:notesMasterIdLst>
  <p:handoutMasterIdLst>
    <p:handoutMasterId r:id="rId27"/>
  </p:handoutMasterIdLst>
  <p:sldIdLst>
    <p:sldId id="256" r:id="rId3"/>
    <p:sldId id="291" r:id="rId4"/>
    <p:sldId id="827" r:id="rId5"/>
    <p:sldId id="540" r:id="rId6"/>
    <p:sldId id="588" r:id="rId7"/>
    <p:sldId id="524" r:id="rId8"/>
    <p:sldId id="781" r:id="rId9"/>
    <p:sldId id="823" r:id="rId10"/>
    <p:sldId id="788" r:id="rId11"/>
    <p:sldId id="828" r:id="rId12"/>
    <p:sldId id="525" r:id="rId13"/>
    <p:sldId id="792" r:id="rId14"/>
    <p:sldId id="814" r:id="rId15"/>
    <p:sldId id="816" r:id="rId16"/>
    <p:sldId id="830" r:id="rId17"/>
    <p:sldId id="831" r:id="rId18"/>
    <p:sldId id="815" r:id="rId19"/>
    <p:sldId id="832" r:id="rId20"/>
    <p:sldId id="829" r:id="rId21"/>
    <p:sldId id="825" r:id="rId22"/>
    <p:sldId id="820" r:id="rId23"/>
    <p:sldId id="826" r:id="rId24"/>
    <p:sldId id="809" r:id="rId25"/>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9" userDrawn="1">
          <p15:clr>
            <a:srgbClr val="A4A3A4"/>
          </p15:clr>
        </p15:guide>
        <p15:guide id="2" pos="3908" userDrawn="1">
          <p15:clr>
            <a:srgbClr val="A4A3A4"/>
          </p15:clr>
        </p15:guide>
      </p15:sldGuideLst>
    </p:ext>
    <p:ext uri="{2D200454-40CA-4A62-9FC3-DE9A4176ACB9}">
      <p15:notesGuideLst xmlns:p15="http://schemas.microsoft.com/office/powerpoint/2012/main">
        <p15:guide id="1" orient="horz" pos="3079">
          <p15:clr>
            <a:srgbClr val="A4A3A4"/>
          </p15:clr>
        </p15:guide>
        <p15:guide id="2" pos="219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gbin" initials="c" lastIdx="2" clrIdx="0"/>
  <p:cmAuthor id="2" name="77 7" initials="77" lastIdx="1" clrIdx="1">
    <p:extLst>
      <p:ext uri="{19B8F6BF-5375-455C-9EA6-DF929625EA0E}">
        <p15:presenceInfo xmlns:p15="http://schemas.microsoft.com/office/powerpoint/2012/main" userId="52cd5f88ff60f5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D2F5"/>
    <a:srgbClr val="016946"/>
    <a:srgbClr val="6BA743"/>
    <a:srgbClr val="60943C"/>
    <a:srgbClr val="01AF75"/>
    <a:srgbClr val="01A36D"/>
    <a:srgbClr val="01895C"/>
    <a:srgbClr val="FFFFFF"/>
    <a:srgbClr val="00C441"/>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88639" autoAdjust="0"/>
  </p:normalViewPr>
  <p:slideViewPr>
    <p:cSldViewPr snapToGrid="0" showGuides="1">
      <p:cViewPr varScale="1">
        <p:scale>
          <a:sx n="87" d="100"/>
          <a:sy n="87" d="100"/>
        </p:scale>
        <p:origin x="480" y="77"/>
      </p:cViewPr>
      <p:guideLst>
        <p:guide orient="horz" pos="2309"/>
        <p:guide pos="3908"/>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20" d="100"/>
        <a:sy n="120" d="100"/>
      </p:scale>
      <p:origin x="0" y="-3150"/>
    </p:cViewPr>
  </p:sorterViewPr>
  <p:notesViewPr>
    <p:cSldViewPr snapToGrid="0">
      <p:cViewPr varScale="1">
        <p:scale>
          <a:sx n="84" d="100"/>
          <a:sy n="84" d="100"/>
        </p:scale>
        <p:origin x="3912" y="90"/>
      </p:cViewPr>
      <p:guideLst>
        <p:guide orient="horz" pos="3079"/>
        <p:guide pos="219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0BD42F-DD98-4A89-8B12-F773133BABB3}" type="datetime1">
              <a:rPr lang="zh-CN" altLang="en-US" smtClean="0"/>
              <a:t>2023-12-26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532D6F-EEA3-4AC5-8061-8ACC7014113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1">
              <a:rPr lang="zh-CN" altLang="en-US" smtClean="0"/>
              <a:t>2023-12-26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日期占位符 4"/>
          <p:cNvSpPr>
            <a:spLocks noGrp="1"/>
          </p:cNvSpPr>
          <p:nvPr>
            <p:ph type="dt" idx="1"/>
          </p:nvPr>
        </p:nvSpPr>
        <p:spPr/>
        <p:txBody>
          <a:bodyPr/>
          <a:lstStyle/>
          <a:p>
            <a:fld id="{1B2F98C7-9395-4E9A-96EC-DE4C39432AA7}" type="datetime1">
              <a:rPr lang="zh-CN" altLang="en-US" smtClean="0"/>
              <a:t>2023-12-26</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2023-12-26</a:t>
            </a:fld>
            <a:endParaRPr lang="zh-CN" altLang="en-US"/>
          </a:p>
        </p:txBody>
      </p:sp>
    </p:spTree>
    <p:extLst>
      <p:ext uri="{BB962C8B-B14F-4D97-AF65-F5344CB8AC3E}">
        <p14:creationId xmlns:p14="http://schemas.microsoft.com/office/powerpoint/2010/main" val="3096862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2023-12-26</a:t>
            </a:fld>
            <a:endParaRPr lang="zh-CN" altLang="en-US"/>
          </a:p>
        </p:txBody>
      </p:sp>
    </p:spTree>
    <p:extLst>
      <p:ext uri="{BB962C8B-B14F-4D97-AF65-F5344CB8AC3E}">
        <p14:creationId xmlns:p14="http://schemas.microsoft.com/office/powerpoint/2010/main" val="3451894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2023-12-26</a:t>
            </a:fld>
            <a:endParaRPr lang="zh-CN" altLang="en-US"/>
          </a:p>
        </p:txBody>
      </p:sp>
    </p:spTree>
    <p:extLst>
      <p:ext uri="{BB962C8B-B14F-4D97-AF65-F5344CB8AC3E}">
        <p14:creationId xmlns:p14="http://schemas.microsoft.com/office/powerpoint/2010/main" val="3344425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2023-12-26</a:t>
            </a:fld>
            <a:endParaRPr lang="zh-CN" altLang="en-US"/>
          </a:p>
        </p:txBody>
      </p:sp>
    </p:spTree>
    <p:extLst>
      <p:ext uri="{BB962C8B-B14F-4D97-AF65-F5344CB8AC3E}">
        <p14:creationId xmlns:p14="http://schemas.microsoft.com/office/powerpoint/2010/main" val="1002202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当前公证人跨链技术未设立分布式监管者对公证人进行有效监管，</a:t>
            </a:r>
            <a:r>
              <a:rPr lang="zh-CN" altLang="en-US" sz="1200" kern="0" dirty="0">
                <a:latin typeface="微软雅黑" panose="020B0503020204020204" pitchFamily="34" charset="-122"/>
                <a:ea typeface="微软雅黑" panose="020B0503020204020204" pitchFamily="34" charset="-122"/>
                <a:cs typeface="+mn-ea"/>
                <a:sym typeface="+mn-lt"/>
              </a:rPr>
              <a:t>拟解决思路：</a:t>
            </a:r>
            <a:r>
              <a:rPr lang="zh-CN" altLang="en-US" sz="1200" dirty="0">
                <a:sym typeface="+mn-lt"/>
              </a:rPr>
              <a:t>在公证人选举的过程中，不仅一则挑选出公证人来执行跨链交易，此外，还应在候选公证节点中进行投票，选出一组监管组而非单个的中心化的监管者</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kern="0" dirty="0">
              <a:latin typeface="微软雅黑" panose="020B0503020204020204" pitchFamily="34" charset="-122"/>
              <a:ea typeface="微软雅黑" panose="020B0503020204020204" pitchFamily="34" charset="-122"/>
              <a:cs typeface="+mn-ea"/>
              <a:sym typeface="+mn-lt"/>
            </a:endParaRPr>
          </a:p>
          <a:p>
            <a:endParaRPr lang="zh-CN" altLang="en-US" dirty="0"/>
          </a:p>
          <a:p>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2023-12-26</a:t>
            </a:fld>
            <a:endParaRPr lang="zh-CN" altLang="en-US"/>
          </a:p>
        </p:txBody>
      </p:sp>
    </p:spTree>
    <p:extLst>
      <p:ext uri="{BB962C8B-B14F-4D97-AF65-F5344CB8AC3E}">
        <p14:creationId xmlns:p14="http://schemas.microsoft.com/office/powerpoint/2010/main" val="156612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74151"/>
                    </a:solidFill>
                    <a:latin typeface="Söhne"/>
                  </a:rPr>
                  <a:t>使用</a:t>
                </a:r>
                <a:r>
                  <a:rPr lang="zh-CN" altLang="en-US" dirty="0">
                    <a:solidFill>
                      <a:srgbClr val="374151"/>
                    </a:solidFill>
                    <a:latin typeface="Cambria Math" panose="02040503050406030204" pitchFamily="18" charset="0"/>
                  </a:rPr>
                  <a:t>公钥</a:t>
                </a:r>
                <a:r>
                  <a:rPr lang="en-US" altLang="zh-CN" dirty="0">
                    <a:solidFill>
                      <a:srgbClr val="374151"/>
                    </a:solidFill>
                    <a:latin typeface="Cambria Math" panose="02040503050406030204" pitchFamily="18" charset="0"/>
                  </a:rPr>
                  <a:t>D</a:t>
                </a:r>
                <a:r>
                  <a:rPr lang="zh-CN" altLang="en-US" dirty="0">
                    <a:solidFill>
                      <a:srgbClr val="374151"/>
                    </a:solidFill>
                    <a:latin typeface="Cambria Math" panose="02040503050406030204" pitchFamily="18" charset="0"/>
                  </a:rPr>
                  <a:t>验证签名 </a:t>
                </a:r>
                <a:r>
                  <a:rPr lang="en-US" altLang="zh-CN" dirty="0">
                    <a:solidFill>
                      <a:srgbClr val="374151"/>
                    </a:solidFill>
                    <a:latin typeface="Cambria Math" panose="02040503050406030204" pitchFamily="18" charset="0"/>
                  </a:rPr>
                  <a:t>(</a:t>
                </a:r>
                <a:r>
                  <a:rPr lang="zh-CN" altLang="en-US" dirty="0">
                    <a:solidFill>
                      <a:srgbClr val="374151"/>
                    </a:solidFill>
                    <a:latin typeface="Cambria Math" panose="02040503050406030204" pitchFamily="18" charset="0"/>
                  </a:rPr>
                  <a:t>𝑟</a:t>
                </a:r>
                <a:r>
                  <a:rPr lang="en-US" altLang="zh-CN" dirty="0">
                    <a:solidFill>
                      <a:srgbClr val="374151"/>
                    </a:solidFill>
                    <a:latin typeface="Cambria Math" panose="02040503050406030204" pitchFamily="18" charset="0"/>
                  </a:rPr>
                  <a:t>, </a:t>
                </a:r>
                <a:r>
                  <a:rPr lang="zh-CN" altLang="en-US" dirty="0">
                    <a:solidFill>
                      <a:srgbClr val="374151"/>
                    </a:solidFill>
                    <a:latin typeface="Cambria Math" panose="02040503050406030204" pitchFamily="18" charset="0"/>
                  </a:rPr>
                  <a:t>𝑠</a:t>
                </a:r>
                <a:r>
                  <a:rPr lang="en-US" altLang="zh-CN" dirty="0">
                    <a:solidFill>
                      <a:srgbClr val="374151"/>
                    </a:solidFill>
                    <a:latin typeface="Cambria Math" panose="02040503050406030204" pitchFamily="18" charset="0"/>
                  </a:rPr>
                  <a:t>) </a:t>
                </a:r>
                <a:r>
                  <a:rPr lang="zh-CN" altLang="en-US" dirty="0">
                    <a:solidFill>
                      <a:srgbClr val="374151"/>
                    </a:solidFill>
                    <a:latin typeface="Cambria Math" panose="02040503050406030204" pitchFamily="18" charset="0"/>
                  </a:rPr>
                  <a:t>的有效性，生成</a:t>
                </a:r>
                <a:r>
                  <a:rPr lang="en-US" altLang="zh-CN" dirty="0">
                    <a:latin typeface="Cambria Math" panose="02040503050406030204" pitchFamily="18" charset="0"/>
                  </a:rPr>
                  <a:t>(</a:t>
                </a:r>
                <a:r>
                  <a:rPr lang="zh-CN" altLang="en-US" dirty="0">
                    <a:latin typeface="Cambria Math" panose="02040503050406030204" pitchFamily="18" charset="0"/>
                  </a:rPr>
                  <a:t>𝑅</a:t>
                </a:r>
                <a:r>
                  <a:rPr lang="en-US" altLang="zh-CN" dirty="0">
                    <a:latin typeface="Cambria Math" panose="02040503050406030204" pitchFamily="18" charset="0"/>
                  </a:rPr>
                  <a:t>, </a:t>
                </a:r>
                <a:r>
                  <a:rPr lang="zh-CN" altLang="en-US" dirty="0">
                    <a:latin typeface="Cambria Math" panose="02040503050406030204" pitchFamily="18" charset="0"/>
                  </a:rPr>
                  <a:t>𝑆</a:t>
                </a:r>
                <a:r>
                  <a:rPr lang="en-US" altLang="zh-CN" dirty="0">
                    <a:latin typeface="Cambria Math" panose="02040503050406030204" pitchFamily="18" charset="0"/>
                  </a:rPr>
                  <a:t>, </a:t>
                </a:r>
                <a:r>
                  <a:rPr lang="zh-CN" altLang="en-US" dirty="0">
                    <a:latin typeface="Cambria Math" panose="02040503050406030204" pitchFamily="18" charset="0"/>
                  </a:rPr>
                  <a:t>𝑊 </a:t>
                </a:r>
                <a:r>
                  <a:rPr lang="en-US" altLang="zh-CN" dirty="0">
                    <a:latin typeface="Cambria Math" panose="02040503050406030204" pitchFamily="18" charset="0"/>
                  </a:rPr>
                  <a:t>)</a:t>
                </a:r>
                <a:br>
                  <a:rPr lang="en-US" altLang="zh-CN" dirty="0">
                    <a:latin typeface="Cambria Math" panose="02040503050406030204" pitchFamily="18" charset="0"/>
                  </a:rPr>
                </a:br>
                <a14:m>
                  <m:oMathPara xmlns:m="http://schemas.openxmlformats.org/officeDocument/2006/math">
                    <m:oMathParaPr>
                      <m:jc m:val="left"/>
                    </m:oMathParaPr>
                    <m:oMath xmlns:m="http://schemas.openxmlformats.org/officeDocument/2006/math">
                      <m:r>
                        <m:rPr>
                          <m:sty m:val="p"/>
                        </m:rPr>
                        <a:rPr lang="en-US" altLang="zh-CN" sz="1200" smtClean="0">
                          <a:latin typeface="Cambria Math" panose="02040503050406030204" pitchFamily="18" charset="0"/>
                        </a:rPr>
                        <m:t>F</m:t>
                      </m:r>
                      <m:d>
                        <m:dPr>
                          <m:ctrlPr>
                            <a:rPr lang="zh-CN" altLang="en-US" sz="1200" i="1">
                              <a:latin typeface="Cambria Math" panose="02040503050406030204" pitchFamily="18" charset="0"/>
                            </a:rPr>
                          </m:ctrlPr>
                        </m:dPr>
                        <m:e>
                          <m:r>
                            <m:rPr>
                              <m:sty m:val="p"/>
                            </m:rPr>
                            <a:rPr lang="zh-CN" altLang="en-US" sz="1200">
                              <a:latin typeface="Cambria Math" panose="02040503050406030204" pitchFamily="18" charset="0"/>
                            </a:rPr>
                            <m:t>x</m:t>
                          </m:r>
                        </m:e>
                      </m:d>
                      <m:r>
                        <a:rPr lang="zh-CN" altLang="en-US" sz="1200">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𝑎</m:t>
                          </m:r>
                        </m:e>
                        <m:sub>
                          <m:r>
                            <a:rPr lang="zh-CN" altLang="en-US" sz="1200">
                              <a:latin typeface="Cambria Math" panose="02040503050406030204" pitchFamily="18" charset="0"/>
                            </a:rPr>
                            <m:t>0</m:t>
                          </m:r>
                        </m:sub>
                      </m:sSub>
                      <m:r>
                        <a:rPr lang="zh-CN" altLang="en-US" sz="1200">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𝑎</m:t>
                          </m:r>
                        </m:e>
                        <m:sub>
                          <m:r>
                            <a:rPr lang="zh-CN" altLang="en-US" sz="1200">
                              <a:latin typeface="Cambria Math" panose="02040503050406030204" pitchFamily="18" charset="0"/>
                            </a:rPr>
                            <m:t>1</m:t>
                          </m:r>
                        </m:sub>
                      </m:sSub>
                      <m:r>
                        <a:rPr lang="zh-CN" altLang="en-US" sz="1200" i="1">
                          <a:latin typeface="Cambria Math" panose="02040503050406030204" pitchFamily="18" charset="0"/>
                        </a:rPr>
                        <m:t>𝑥</m:t>
                      </m:r>
                      <m:r>
                        <a:rPr lang="zh-CN" altLang="en-US" sz="1200">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𝑎</m:t>
                          </m:r>
                        </m:e>
                        <m:sub>
                          <m:r>
                            <a:rPr lang="zh-CN" altLang="en-US" sz="1200">
                              <a:latin typeface="Cambria Math" panose="02040503050406030204" pitchFamily="18" charset="0"/>
                            </a:rPr>
                            <m:t>2</m:t>
                          </m:r>
                        </m:sub>
                      </m:sSub>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𝑥</m:t>
                          </m:r>
                        </m:e>
                        <m:sup>
                          <m:r>
                            <a:rPr lang="zh-CN" altLang="en-US" sz="1200">
                              <a:latin typeface="Cambria Math" panose="02040503050406030204" pitchFamily="18" charset="0"/>
                            </a:rPr>
                            <m:t>2</m:t>
                          </m:r>
                        </m:sup>
                      </m:sSup>
                      <m:r>
                        <a:rPr lang="zh-CN" altLang="en-US" sz="1200">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𝑎</m:t>
                          </m:r>
                        </m:e>
                        <m:sub>
                          <m:r>
                            <a:rPr lang="zh-CN" altLang="en-US" sz="1200">
                              <a:latin typeface="Cambria Math" panose="02040503050406030204" pitchFamily="18" charset="0"/>
                            </a:rPr>
                            <m:t>3</m:t>
                          </m:r>
                        </m:sub>
                      </m:sSub>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𝑥</m:t>
                          </m:r>
                        </m:e>
                        <m:sup>
                          <m:r>
                            <a:rPr lang="zh-CN" altLang="en-US" sz="1200">
                              <a:latin typeface="Cambria Math" panose="02040503050406030204" pitchFamily="18" charset="0"/>
                            </a:rPr>
                            <m:t>3</m:t>
                          </m:r>
                        </m:sup>
                      </m:sSup>
                      <m:r>
                        <a:rPr lang="zh-CN" altLang="en-US" sz="1200">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𝑎</m:t>
                          </m:r>
                        </m:e>
                        <m:sub>
                          <m:r>
                            <a:rPr lang="zh-CN" altLang="en-US" sz="1200" i="1">
                              <a:latin typeface="Cambria Math" panose="02040503050406030204" pitchFamily="18" charset="0"/>
                            </a:rPr>
                            <m:t>𝑡</m:t>
                          </m:r>
                          <m:r>
                            <a:rPr lang="zh-CN" altLang="en-US" sz="1200">
                              <a:latin typeface="Cambria Math" panose="02040503050406030204" pitchFamily="18" charset="0"/>
                            </a:rPr>
                            <m:t>−1</m:t>
                          </m:r>
                        </m:sub>
                      </m:sSub>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𝑥</m:t>
                          </m:r>
                        </m:e>
                        <m:sup>
                          <m:r>
                            <a:rPr lang="zh-CN" altLang="en-US" sz="1200" i="1">
                              <a:latin typeface="Cambria Math" panose="02040503050406030204" pitchFamily="18" charset="0"/>
                            </a:rPr>
                            <m:t>𝑡</m:t>
                          </m:r>
                          <m:r>
                            <a:rPr lang="zh-CN" altLang="en-US" sz="1200">
                              <a:latin typeface="Cambria Math" panose="02040503050406030204" pitchFamily="18" charset="0"/>
                            </a:rPr>
                            <m:t>−1</m:t>
                          </m:r>
                        </m:sup>
                      </m:sSup>
                    </m:oMath>
                  </m:oMathPara>
                </a14:m>
                <a:endParaRPr lang="zh-CN" altLang="en-US" sz="1200" dirty="0"/>
              </a:p>
              <a:p>
                <a:endParaRPr lang="zh-CN" altLang="en-US" dirty="0"/>
              </a:p>
            </p:txBody>
          </p:sp>
        </mc:Choice>
        <mc:Fallback>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74151"/>
                    </a:solidFill>
                    <a:latin typeface="Söhne"/>
                  </a:rPr>
                  <a:t>使用</a:t>
                </a:r>
                <a:r>
                  <a:rPr lang="zh-CN" altLang="en-US" dirty="0">
                    <a:solidFill>
                      <a:srgbClr val="374151"/>
                    </a:solidFill>
                    <a:latin typeface="Cambria Math" panose="02040503050406030204" pitchFamily="18" charset="0"/>
                  </a:rPr>
                  <a:t>公钥</a:t>
                </a:r>
                <a:r>
                  <a:rPr lang="en-US" altLang="zh-CN" dirty="0">
                    <a:solidFill>
                      <a:srgbClr val="374151"/>
                    </a:solidFill>
                    <a:latin typeface="Cambria Math" panose="02040503050406030204" pitchFamily="18" charset="0"/>
                  </a:rPr>
                  <a:t>D</a:t>
                </a:r>
                <a:r>
                  <a:rPr lang="zh-CN" altLang="en-US" dirty="0">
                    <a:solidFill>
                      <a:srgbClr val="374151"/>
                    </a:solidFill>
                    <a:latin typeface="Cambria Math" panose="02040503050406030204" pitchFamily="18" charset="0"/>
                  </a:rPr>
                  <a:t>验证签名 </a:t>
                </a:r>
                <a:r>
                  <a:rPr lang="en-US" altLang="zh-CN" dirty="0">
                    <a:solidFill>
                      <a:srgbClr val="374151"/>
                    </a:solidFill>
                    <a:latin typeface="Cambria Math" panose="02040503050406030204" pitchFamily="18" charset="0"/>
                  </a:rPr>
                  <a:t>(</a:t>
                </a:r>
                <a:r>
                  <a:rPr lang="zh-CN" altLang="en-US" dirty="0">
                    <a:solidFill>
                      <a:srgbClr val="374151"/>
                    </a:solidFill>
                    <a:latin typeface="Cambria Math" panose="02040503050406030204" pitchFamily="18" charset="0"/>
                  </a:rPr>
                  <a:t>𝑟</a:t>
                </a:r>
                <a:r>
                  <a:rPr lang="en-US" altLang="zh-CN" dirty="0">
                    <a:solidFill>
                      <a:srgbClr val="374151"/>
                    </a:solidFill>
                    <a:latin typeface="Cambria Math" panose="02040503050406030204" pitchFamily="18" charset="0"/>
                  </a:rPr>
                  <a:t>, </a:t>
                </a:r>
                <a:r>
                  <a:rPr lang="zh-CN" altLang="en-US" dirty="0">
                    <a:solidFill>
                      <a:srgbClr val="374151"/>
                    </a:solidFill>
                    <a:latin typeface="Cambria Math" panose="02040503050406030204" pitchFamily="18" charset="0"/>
                  </a:rPr>
                  <a:t>𝑠</a:t>
                </a:r>
                <a:r>
                  <a:rPr lang="en-US" altLang="zh-CN" dirty="0">
                    <a:solidFill>
                      <a:srgbClr val="374151"/>
                    </a:solidFill>
                    <a:latin typeface="Cambria Math" panose="02040503050406030204" pitchFamily="18" charset="0"/>
                  </a:rPr>
                  <a:t>) </a:t>
                </a:r>
                <a:r>
                  <a:rPr lang="zh-CN" altLang="en-US" dirty="0">
                    <a:solidFill>
                      <a:srgbClr val="374151"/>
                    </a:solidFill>
                    <a:latin typeface="Cambria Math" panose="02040503050406030204" pitchFamily="18" charset="0"/>
                  </a:rPr>
                  <a:t>的有效性，生成</a:t>
                </a:r>
                <a:r>
                  <a:rPr lang="en-US" altLang="zh-CN" dirty="0">
                    <a:latin typeface="Cambria Math" panose="02040503050406030204" pitchFamily="18" charset="0"/>
                  </a:rPr>
                  <a:t>(</a:t>
                </a:r>
                <a:r>
                  <a:rPr lang="zh-CN" altLang="en-US" dirty="0">
                    <a:latin typeface="Cambria Math" panose="02040503050406030204" pitchFamily="18" charset="0"/>
                  </a:rPr>
                  <a:t>𝑅</a:t>
                </a:r>
                <a:r>
                  <a:rPr lang="en-US" altLang="zh-CN" dirty="0">
                    <a:latin typeface="Cambria Math" panose="02040503050406030204" pitchFamily="18" charset="0"/>
                  </a:rPr>
                  <a:t>, </a:t>
                </a:r>
                <a:r>
                  <a:rPr lang="zh-CN" altLang="en-US" dirty="0">
                    <a:latin typeface="Cambria Math" panose="02040503050406030204" pitchFamily="18" charset="0"/>
                  </a:rPr>
                  <a:t>𝑆</a:t>
                </a:r>
                <a:r>
                  <a:rPr lang="en-US" altLang="zh-CN" dirty="0">
                    <a:latin typeface="Cambria Math" panose="02040503050406030204" pitchFamily="18" charset="0"/>
                  </a:rPr>
                  <a:t>, </a:t>
                </a:r>
                <a:r>
                  <a:rPr lang="zh-CN" altLang="en-US" dirty="0">
                    <a:latin typeface="Cambria Math" panose="02040503050406030204" pitchFamily="18" charset="0"/>
                  </a:rPr>
                  <a:t>𝑊 </a:t>
                </a:r>
                <a:r>
                  <a:rPr lang="en-US" altLang="zh-CN" dirty="0">
                    <a:latin typeface="Cambria Math" panose="02040503050406030204" pitchFamily="18" charset="0"/>
                  </a:rPr>
                  <a:t>)</a:t>
                </a:r>
                <a:br>
                  <a:rPr lang="en-US" altLang="zh-CN" dirty="0">
                    <a:latin typeface="Cambria Math" panose="02040503050406030204" pitchFamily="18" charset="0"/>
                  </a:rPr>
                </a:br>
                <a:r>
                  <a:rPr lang="en-US" altLang="zh-CN" sz="1200" i="0">
                    <a:latin typeface="Cambria Math" panose="02040503050406030204" pitchFamily="18" charset="0"/>
                  </a:rPr>
                  <a:t>F</a:t>
                </a:r>
                <a:r>
                  <a:rPr lang="zh-CN" altLang="en-US" sz="1200" i="0">
                    <a:latin typeface="Cambria Math" panose="02040503050406030204" pitchFamily="18" charset="0"/>
                  </a:rPr>
                  <a:t>(x)=𝑎_0+𝑎_1 𝑥+𝑎_2 𝑥^2+𝑎_3 𝑥^3+…+𝑎_(𝑡−1) 𝑥^(𝑡−1)</a:t>
                </a:r>
                <a:endParaRPr lang="zh-CN" altLang="en-US" sz="1200" dirty="0"/>
              </a:p>
              <a:p>
                <a:endParaRPr lang="zh-CN" altLang="en-US" dirty="0"/>
              </a:p>
            </p:txBody>
          </p:sp>
        </mc:Fallback>
      </mc:AlternateContent>
      <p:sp>
        <p:nvSpPr>
          <p:cNvPr id="4" name="日期占位符 3"/>
          <p:cNvSpPr>
            <a:spLocks noGrp="1"/>
          </p:cNvSpPr>
          <p:nvPr>
            <p:ph type="dt" idx="1"/>
          </p:nvPr>
        </p:nvSpPr>
        <p:spPr/>
        <p:txBody>
          <a:bodyPr/>
          <a:lstStyle/>
          <a:p>
            <a:fld id="{1B2F98C7-9395-4E9A-96EC-DE4C39432AA7}" type="datetime1">
              <a:rPr lang="zh-CN" altLang="en-US" smtClean="0"/>
              <a:t>2023-12-26</a:t>
            </a:fld>
            <a:endParaRPr lang="zh-CN" altLang="en-US"/>
          </a:p>
        </p:txBody>
      </p:sp>
    </p:spTree>
    <p:extLst>
      <p:ext uri="{BB962C8B-B14F-4D97-AF65-F5344CB8AC3E}">
        <p14:creationId xmlns:p14="http://schemas.microsoft.com/office/powerpoint/2010/main" val="3069657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监管者 </a:t>
            </a:r>
            <a:r>
              <a:rPr lang="en-US" altLang="zh-CN" dirty="0"/>
              <a:t>P </a:t>
            </a:r>
            <a:r>
              <a:rPr lang="zh-CN" altLang="en-US" dirty="0"/>
              <a:t>可以用秘密份额 </a:t>
            </a:r>
            <a:r>
              <a:rPr lang="en-US" altLang="zh-CN" dirty="0"/>
              <a:t>I </a:t>
            </a:r>
            <a:r>
              <a:rPr lang="zh-CN" altLang="en-US" dirty="0"/>
              <a:t>恢复公证人的身份对 </a:t>
            </a:r>
            <a:r>
              <a:rPr lang="en-US" altLang="zh-CN" dirty="0"/>
              <a:t>(ID,ID2)</a:t>
            </a:r>
            <a:r>
              <a:rPr lang="zh-CN" altLang="en-US" dirty="0"/>
              <a:t>，但是这并不意味着他已经知道 </a:t>
            </a:r>
            <a:r>
              <a:rPr lang="en-US" altLang="zh-CN" dirty="0"/>
              <a:t>ID </a:t>
            </a:r>
            <a:r>
              <a:rPr lang="zh-CN" altLang="en-US" dirty="0"/>
              <a:t>是哪个公证人的真实身份。因为 </a:t>
            </a:r>
            <a:r>
              <a:rPr lang="en-US" altLang="zh-CN" dirty="0"/>
              <a:t>ID </a:t>
            </a:r>
            <a:r>
              <a:rPr lang="zh-CN" altLang="en-US" dirty="0"/>
              <a:t>只是一个字符串或者数字，而不是一个公证人的姓名或者其他标识。如果有多个公证人注册了不同的 </a:t>
            </a:r>
            <a:r>
              <a:rPr lang="en-US" altLang="zh-CN" dirty="0"/>
              <a:t>ID</a:t>
            </a:r>
            <a:r>
              <a:rPr lang="zh-CN" altLang="en-US" dirty="0"/>
              <a:t>，那么 </a:t>
            </a:r>
            <a:r>
              <a:rPr lang="en-US" altLang="zh-CN" dirty="0"/>
              <a:t>P </a:t>
            </a:r>
            <a:r>
              <a:rPr lang="zh-CN" altLang="en-US" dirty="0"/>
              <a:t>就无法确定哪个 </a:t>
            </a:r>
            <a:r>
              <a:rPr lang="en-US" altLang="zh-CN" dirty="0"/>
              <a:t>ID </a:t>
            </a:r>
            <a:r>
              <a:rPr lang="zh-CN" altLang="en-US" dirty="0"/>
              <a:t>对应哪个公证人。因为 </a:t>
            </a:r>
            <a:r>
              <a:rPr lang="en-US" altLang="zh-CN" dirty="0"/>
              <a:t>ID </a:t>
            </a:r>
            <a:r>
              <a:rPr lang="zh-CN" altLang="en-US" dirty="0"/>
              <a:t>只是一个字符串或者数字，而不是一个公证人的姓名或者其他标识。如果有多个公证人注册了不同的 </a:t>
            </a:r>
            <a:r>
              <a:rPr lang="en-US" altLang="zh-CN" dirty="0"/>
              <a:t>ID</a:t>
            </a:r>
            <a:r>
              <a:rPr lang="zh-CN" altLang="en-US" dirty="0"/>
              <a:t>，那么 </a:t>
            </a:r>
            <a:r>
              <a:rPr lang="en-US" altLang="zh-CN" dirty="0"/>
              <a:t>P </a:t>
            </a:r>
            <a:r>
              <a:rPr lang="zh-CN" altLang="en-US" dirty="0"/>
              <a:t>就无法确定哪个 </a:t>
            </a:r>
            <a:r>
              <a:rPr lang="en-US" altLang="zh-CN" dirty="0"/>
              <a:t>ID </a:t>
            </a:r>
            <a:r>
              <a:rPr lang="zh-CN" altLang="en-US" dirty="0"/>
              <a:t>对应哪个公证人。</a:t>
            </a:r>
            <a:endParaRPr lang="en-US" altLang="zh-CN" dirty="0"/>
          </a:p>
          <a:p>
            <a:r>
              <a:rPr lang="en-US" altLang="zh-CN" sz="1200" b="0" i="0" kern="1200" dirty="0">
                <a:solidFill>
                  <a:schemeClr val="tx1"/>
                </a:solidFill>
                <a:effectLst/>
                <a:latin typeface="+mn-lt"/>
                <a:ea typeface="+mn-ea"/>
                <a:cs typeface="+mn-cs"/>
              </a:rPr>
              <a:t>P </a:t>
            </a:r>
            <a:r>
              <a:rPr lang="zh-CN" altLang="en-US" sz="1200" b="0" i="0" kern="1200" dirty="0">
                <a:solidFill>
                  <a:schemeClr val="tx1"/>
                </a:solidFill>
                <a:effectLst/>
                <a:latin typeface="+mn-lt"/>
                <a:ea typeface="+mn-ea"/>
                <a:cs typeface="+mn-cs"/>
              </a:rPr>
              <a:t>还需要用区块链中存储的 </a:t>
            </a:r>
            <a:r>
              <a:rPr lang="en-US" altLang="zh-CN" sz="1200" b="0" i="0" kern="1200" dirty="0">
                <a:solidFill>
                  <a:schemeClr val="tx1"/>
                </a:solidFill>
                <a:effectLst/>
                <a:latin typeface="+mn-lt"/>
                <a:ea typeface="+mn-ea"/>
                <a:cs typeface="+mn-cs"/>
              </a:rPr>
              <a:t>(ID2,r,s) </a:t>
            </a:r>
            <a:r>
              <a:rPr lang="zh-CN" altLang="en-US" sz="1200" b="0" i="0" kern="1200" dirty="0">
                <a:solidFill>
                  <a:schemeClr val="tx1"/>
                </a:solidFill>
                <a:effectLst/>
                <a:latin typeface="+mn-lt"/>
                <a:ea typeface="+mn-ea"/>
                <a:cs typeface="+mn-cs"/>
              </a:rPr>
              <a:t>来找到公证人的真实身份 </a:t>
            </a:r>
            <a:r>
              <a:rPr lang="en-US" altLang="zh-CN" sz="1200" b="0" i="0" kern="1200" dirty="0">
                <a:solidFill>
                  <a:schemeClr val="tx1"/>
                </a:solidFill>
                <a:effectLst/>
                <a:latin typeface="+mn-lt"/>
                <a:ea typeface="+mn-ea"/>
                <a:cs typeface="+mn-cs"/>
              </a:rPr>
              <a:t>ID</a:t>
            </a:r>
            <a:r>
              <a:rPr lang="zh-CN" altLang="en-US" sz="1200" b="0" i="0" kern="1200" dirty="0">
                <a:solidFill>
                  <a:schemeClr val="tx1"/>
                </a:solidFill>
                <a:effectLst/>
                <a:latin typeface="+mn-lt"/>
                <a:ea typeface="+mn-ea"/>
                <a:cs typeface="+mn-cs"/>
              </a:rPr>
              <a:t>。这是因为区块链中存储的 </a:t>
            </a:r>
            <a:r>
              <a:rPr lang="en-US" altLang="zh-CN" sz="1200" b="0" i="0" kern="1200" dirty="0">
                <a:solidFill>
                  <a:schemeClr val="tx1"/>
                </a:solidFill>
                <a:effectLst/>
                <a:latin typeface="+mn-lt"/>
                <a:ea typeface="+mn-ea"/>
                <a:cs typeface="+mn-cs"/>
              </a:rPr>
              <a:t>(ID2,r,s) </a:t>
            </a:r>
            <a:r>
              <a:rPr lang="zh-CN" altLang="en-US" sz="1200" b="0" i="0" kern="1200" dirty="0">
                <a:solidFill>
                  <a:schemeClr val="tx1"/>
                </a:solidFill>
                <a:effectLst/>
                <a:latin typeface="+mn-lt"/>
                <a:ea typeface="+mn-ea"/>
                <a:cs typeface="+mn-cs"/>
              </a:rPr>
              <a:t>是公证人用自己的私钥 </a:t>
            </a:r>
            <a:r>
              <a:rPr lang="en-US" altLang="zh-CN" sz="1200" b="0" i="0" kern="1200" dirty="0">
                <a:solidFill>
                  <a:schemeClr val="tx1"/>
                </a:solidFill>
                <a:effectLst/>
                <a:latin typeface="+mn-lt"/>
                <a:ea typeface="+mn-ea"/>
                <a:cs typeface="+mn-cs"/>
              </a:rPr>
              <a:t>d </a:t>
            </a:r>
            <a:r>
              <a:rPr lang="zh-CN" altLang="en-US" sz="1200" b="0" i="0" kern="1200" dirty="0">
                <a:solidFill>
                  <a:schemeClr val="tx1"/>
                </a:solidFill>
                <a:effectLst/>
                <a:latin typeface="+mn-lt"/>
                <a:ea typeface="+mn-ea"/>
                <a:cs typeface="+mn-cs"/>
              </a:rPr>
              <a:t>生成的签名份额。</a:t>
            </a:r>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2023-12-26</a:t>
            </a:fld>
            <a:endParaRPr lang="zh-CN" altLang="en-US"/>
          </a:p>
        </p:txBody>
      </p:sp>
    </p:spTree>
    <p:extLst>
      <p:ext uri="{BB962C8B-B14F-4D97-AF65-F5344CB8AC3E}">
        <p14:creationId xmlns:p14="http://schemas.microsoft.com/office/powerpoint/2010/main" val="3218455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2023-12-26</a:t>
            </a:fld>
            <a:endParaRPr lang="zh-CN" altLang="en-US"/>
          </a:p>
        </p:txBody>
      </p:sp>
    </p:spTree>
    <p:extLst>
      <p:ext uri="{BB962C8B-B14F-4D97-AF65-F5344CB8AC3E}">
        <p14:creationId xmlns:p14="http://schemas.microsoft.com/office/powerpoint/2010/main" val="1155308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2023-12-26</a:t>
            </a:fld>
            <a:endParaRPr lang="zh-CN" altLang="en-US"/>
          </a:p>
        </p:txBody>
      </p:sp>
    </p:spTree>
    <p:extLst>
      <p:ext uri="{BB962C8B-B14F-4D97-AF65-F5344CB8AC3E}">
        <p14:creationId xmlns:p14="http://schemas.microsoft.com/office/powerpoint/2010/main" val="2490454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2023-12-26</a:t>
            </a:fld>
            <a:endParaRPr lang="zh-CN" altLang="en-US"/>
          </a:p>
        </p:txBody>
      </p:sp>
    </p:spTree>
    <p:extLst>
      <p:ext uri="{BB962C8B-B14F-4D97-AF65-F5344CB8AC3E}">
        <p14:creationId xmlns:p14="http://schemas.microsoft.com/office/powerpoint/2010/main" val="1456019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日期占位符 3"/>
          <p:cNvSpPr>
            <a:spLocks noGrp="1"/>
          </p:cNvSpPr>
          <p:nvPr>
            <p:ph type="dt" idx="1"/>
          </p:nvPr>
        </p:nvSpPr>
        <p:spPr/>
        <p:txBody>
          <a:bodyPr/>
          <a:lstStyle/>
          <a:p>
            <a:fld id="{1B2F98C7-9395-4E9A-96EC-DE4C39432AA7}" type="datetime1">
              <a:rPr lang="zh-CN" altLang="en-US" smtClean="0"/>
              <a:t>2023-12-26</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2023-12-26</a:t>
            </a:fld>
            <a:endParaRPr lang="zh-CN" altLang="en-US"/>
          </a:p>
        </p:txBody>
      </p:sp>
    </p:spTree>
    <p:extLst>
      <p:ext uri="{BB962C8B-B14F-4D97-AF65-F5344CB8AC3E}">
        <p14:creationId xmlns:p14="http://schemas.microsoft.com/office/powerpoint/2010/main" val="1832933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1B2F98C7-9395-4E9A-96EC-DE4C39432AA7}" type="datetime1">
              <a:rPr lang="zh-CN" altLang="en-US" smtClean="0"/>
              <a:t>2023-12-26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而公证人跨链机制作为一种常用的实现跨链交互的方法，具有以上的一系列优点，因而受到了广泛关注。</a:t>
            </a:r>
          </a:p>
          <a:p>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引入单个受信任的第三方节点或机构充当区块链之间进行跨链作互操作的公证人。</a:t>
            </a:r>
          </a:p>
          <a:p>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2023-12-26</a:t>
            </a:fld>
            <a:endParaRPr lang="zh-CN" altLang="en-US"/>
          </a:p>
        </p:txBody>
      </p:sp>
    </p:spTree>
    <p:extLst>
      <p:ext uri="{BB962C8B-B14F-4D97-AF65-F5344CB8AC3E}">
        <p14:creationId xmlns:p14="http://schemas.microsoft.com/office/powerpoint/2010/main" val="2569932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该机制通常是在传统的公证人机制上，将单个的公证实体换成多个公证实体组成的公证人小组或者委员会，并在公证组的基础上进行某些优化！</a:t>
            </a:r>
          </a:p>
          <a:p>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2023-12-26</a:t>
            </a:fld>
            <a:endParaRPr lang="zh-CN" altLang="en-US"/>
          </a:p>
        </p:txBody>
      </p:sp>
    </p:spTree>
    <p:extLst>
      <p:ext uri="{BB962C8B-B14F-4D97-AF65-F5344CB8AC3E}">
        <p14:creationId xmlns:p14="http://schemas.microsoft.com/office/powerpoint/2010/main" val="728123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2023-12-26</a:t>
            </a:fld>
            <a:endParaRPr lang="zh-CN" altLang="en-US"/>
          </a:p>
        </p:txBody>
      </p:sp>
    </p:spTree>
    <p:extLst>
      <p:ext uri="{BB962C8B-B14F-4D97-AF65-F5344CB8AC3E}">
        <p14:creationId xmlns:p14="http://schemas.microsoft.com/office/powerpoint/2010/main" val="2678777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、当前公证人跨链技术未设立多个监管者对公证人进行有效的监管。缺乏有效的监管者可能导致公证人组成员的不当行为无法被及时识别和处理，缺乏一定的安全性。</a:t>
            </a:r>
          </a:p>
          <a:p>
            <a:r>
              <a:rPr lang="en-US" altLang="zh-CN" dirty="0"/>
              <a:t>2</a:t>
            </a:r>
            <a:r>
              <a:rPr lang="zh-CN" altLang="en-US" dirty="0"/>
              <a:t>、当前公证人跨链技术对于选出来的的公证人缺乏有条件性的隐私保护。即确保恶意公证人的行为被公开并受到惩罚，同时保护诚实公证节点的隐私，这是维护系统完整性和用户信任的关键</a:t>
            </a:r>
            <a:endParaRPr lang="en-US" altLang="zh-CN" dirty="0"/>
          </a:p>
          <a:p>
            <a:endParaRPr lang="en-US" altLang="zh-CN" dirty="0"/>
          </a:p>
          <a:p>
            <a:r>
              <a:rPr lang="en-US" altLang="zh-CN" dirty="0"/>
              <a:t>3</a:t>
            </a:r>
            <a:r>
              <a:rPr lang="zh-CN" altLang="en-US" dirty="0"/>
              <a:t>、当前公证人跨链技术存在候选公证节点参与度不高的问题，缺乏动态调整和自适应的能力，当公证人节点不及时处理跨链交易时，容易导致交易停滞，从而出现交易资金锁定时间过长、交易超时等问题，缺乏安全性。 </a:t>
            </a:r>
          </a:p>
          <a:p>
            <a:pPr marL="0" marR="0" lvl="0" indent="0" algn="l" defTabSz="914377"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zh-CN" altLang="en-US" sz="1600" b="0" i="0" u="none" strike="noStrike" kern="1200" cap="none" spc="0" normalizeH="0" baseline="0" noProof="0" dirty="0">
                <a:ln>
                  <a:noFill/>
                </a:ln>
                <a:solidFill>
                  <a:srgbClr val="000000"/>
                </a:solidFill>
                <a:effectLst/>
                <a:uLnTx/>
                <a:uFillTx/>
                <a:latin typeface="Arial"/>
                <a:cs typeface="+mn-cs"/>
              </a:rPr>
              <a:t>当前公证人跨链技术中涉及的信誉、奖惩等管理机制通常</a:t>
            </a:r>
            <a:r>
              <a:rPr kumimoji="0" lang="zh-CN" altLang="en-US" sz="1600" b="0" i="0" u="none" strike="noStrike" kern="1200" cap="none" spc="0" normalizeH="0" baseline="0" noProof="0" dirty="0">
                <a:ln>
                  <a:noFill/>
                </a:ln>
                <a:solidFill>
                  <a:srgbClr val="FF0000"/>
                </a:solidFill>
                <a:effectLst/>
                <a:uLnTx/>
                <a:uFillTx/>
                <a:latin typeface="Arial"/>
                <a:cs typeface="+mn-cs"/>
              </a:rPr>
              <a:t>只对处理交易公证节点</a:t>
            </a:r>
            <a:r>
              <a:rPr kumimoji="0" lang="zh-CN" altLang="en-US" sz="1600" b="0" i="0" u="none" strike="noStrike" kern="1200" cap="none" spc="0" normalizeH="0" baseline="0" noProof="0" dirty="0">
                <a:ln>
                  <a:noFill/>
                </a:ln>
                <a:solidFill>
                  <a:srgbClr val="000000"/>
                </a:solidFill>
                <a:effectLst/>
                <a:uLnTx/>
                <a:uFillTx/>
                <a:latin typeface="Arial"/>
                <a:cs typeface="+mn-cs"/>
              </a:rPr>
              <a:t>进行评估，而</a:t>
            </a:r>
            <a:r>
              <a:rPr kumimoji="0" lang="zh-CN" altLang="en-US" sz="1600" b="0" i="0" u="none" strike="noStrike" kern="1200" cap="none" spc="0" normalizeH="0" baseline="0" noProof="0" dirty="0">
                <a:ln>
                  <a:noFill/>
                </a:ln>
                <a:solidFill>
                  <a:srgbClr val="FF0000"/>
                </a:solidFill>
                <a:effectLst/>
                <a:uLnTx/>
                <a:uFillTx/>
                <a:latin typeface="Arial"/>
                <a:cs typeface="+mn-cs"/>
              </a:rPr>
              <a:t>忽视候选节点的信誉、奖惩的管理</a:t>
            </a:r>
            <a:r>
              <a:rPr kumimoji="0" lang="zh-CN" altLang="en-US" sz="1600" b="0" i="0" u="none" strike="noStrike" kern="1200" cap="none" spc="0" normalizeH="0" baseline="0" noProof="0" dirty="0">
                <a:ln>
                  <a:noFill/>
                </a:ln>
                <a:solidFill>
                  <a:srgbClr val="000000"/>
                </a:solidFill>
                <a:effectLst/>
                <a:uLnTx/>
                <a:uFillTx/>
                <a:latin typeface="Arial"/>
                <a:cs typeface="+mn-cs"/>
              </a:rPr>
              <a:t>，这可能导致只有少数公证节点积极参与跨链交易和系统维护，影响系统的安全性和稳定性。</a:t>
            </a:r>
            <a:endParaRPr kumimoji="0" lang="en-US" altLang="zh-CN" sz="1600" b="0" i="0" u="none" strike="noStrike" kern="1200" cap="none" spc="0" normalizeH="0" baseline="0" noProof="0" dirty="0">
              <a:ln>
                <a:noFill/>
              </a:ln>
              <a:solidFill>
                <a:srgbClr val="000000"/>
              </a:solidFill>
              <a:effectLst/>
              <a:uLnTx/>
              <a:uFillTx/>
              <a:latin typeface="Arial"/>
              <a:cs typeface="+mn-cs"/>
            </a:endParaRPr>
          </a:p>
          <a:p>
            <a:endParaRPr lang="zh-CN" altLang="en-US" dirty="0"/>
          </a:p>
          <a:p>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2023-12-26</a:t>
            </a:fld>
            <a:endParaRPr lang="zh-CN" altLang="en-US"/>
          </a:p>
        </p:txBody>
      </p:sp>
    </p:spTree>
    <p:extLst>
      <p:ext uri="{BB962C8B-B14F-4D97-AF65-F5344CB8AC3E}">
        <p14:creationId xmlns:p14="http://schemas.microsoft.com/office/powerpoint/2010/main" val="1230249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2023-12-26</a:t>
            </a:fld>
            <a:endParaRPr lang="zh-CN" altLang="en-US"/>
          </a:p>
        </p:txBody>
      </p:sp>
    </p:spTree>
    <p:extLst>
      <p:ext uri="{BB962C8B-B14F-4D97-AF65-F5344CB8AC3E}">
        <p14:creationId xmlns:p14="http://schemas.microsoft.com/office/powerpoint/2010/main" val="2706467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
    <p:spTree>
      <p:nvGrpSpPr>
        <p:cNvPr id="1" name=""/>
        <p:cNvGrpSpPr/>
        <p:nvPr/>
      </p:nvGrpSpPr>
      <p:grpSpPr>
        <a:xfrm>
          <a:off x="0" y="0"/>
          <a:ext cx="0" cy="0"/>
          <a:chOff x="0" y="0"/>
          <a:chExt cx="0" cy="0"/>
        </a:xfrm>
      </p:grpSpPr>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_过渡1">
    <p:spTree>
      <p:nvGrpSpPr>
        <p:cNvPr id="1" name=""/>
        <p:cNvGrpSpPr/>
        <p:nvPr/>
      </p:nvGrpSpPr>
      <p:grpSpPr>
        <a:xfrm>
          <a:off x="0" y="0"/>
          <a:ext cx="0" cy="0"/>
          <a:chOff x="0" y="0"/>
          <a:chExt cx="0" cy="0"/>
        </a:xfrm>
      </p:grpSpPr>
      <p:cxnSp>
        <p:nvCxnSpPr>
          <p:cNvPr id="19" name="直接连接符 18"/>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userDrawn="1"/>
        </p:nvGrpSpPr>
        <p:grpSpPr>
          <a:xfrm>
            <a:off x="4413285" y="2998778"/>
            <a:ext cx="3881629" cy="828000"/>
            <a:chOff x="5455127" y="2664347"/>
            <a:chExt cx="3881629" cy="828000"/>
          </a:xfrm>
        </p:grpSpPr>
        <p:sp>
          <p:nvSpPr>
            <p:cNvPr id="31" name="文本框 30"/>
            <p:cNvSpPr txBox="1"/>
            <p:nvPr/>
          </p:nvSpPr>
          <p:spPr>
            <a:xfrm>
              <a:off x="6511698" y="2738918"/>
              <a:ext cx="2825058" cy="707886"/>
            </a:xfrm>
            <a:prstGeom prst="rect">
              <a:avLst/>
            </a:prstGeom>
            <a:noFill/>
          </p:spPr>
          <p:txBody>
            <a:bodyPr wrap="square" rtlCol="0">
              <a:spAutoFit/>
            </a:bodyPr>
            <a:lstStyle>
              <a:defPPr>
                <a:defRPr lang="zh-CN"/>
              </a:defPPr>
              <a:lvl1pPr>
                <a:defRPr sz="2800" b="1">
                  <a:latin typeface="微软雅黑" panose="020B0503020204020204" pitchFamily="34" charset="-122"/>
                </a:defRPr>
              </a:lvl1pPr>
            </a:lstStyle>
            <a:p>
              <a:r>
                <a:rPr lang="zh-CN" altLang="en-US" sz="4000" dirty="0"/>
                <a:t>未来计划</a:t>
              </a:r>
            </a:p>
          </p:txBody>
        </p:sp>
        <p:grpSp>
          <p:nvGrpSpPr>
            <p:cNvPr id="32" name="组合 31"/>
            <p:cNvGrpSpPr/>
            <p:nvPr/>
          </p:nvGrpSpPr>
          <p:grpSpPr>
            <a:xfrm>
              <a:off x="5455127" y="2664347"/>
              <a:ext cx="842514" cy="828000"/>
              <a:chOff x="4061756" y="1599690"/>
              <a:chExt cx="842514" cy="828000"/>
            </a:xfrm>
          </p:grpSpPr>
          <p:sp>
            <p:nvSpPr>
              <p:cNvPr id="33" name="文本框 32"/>
              <p:cNvSpPr txBox="1"/>
              <p:nvPr/>
            </p:nvSpPr>
            <p:spPr>
              <a:xfrm>
                <a:off x="4076270" y="1674261"/>
                <a:ext cx="828000" cy="706755"/>
              </a:xfrm>
              <a:prstGeom prst="rect">
                <a:avLst/>
              </a:prstGeom>
              <a:noFill/>
              <a:ln>
                <a:noFill/>
              </a:ln>
            </p:spPr>
            <p:txBody>
              <a:bodyPr wrap="square" rtlCol="0">
                <a:spAutoFit/>
              </a:bodyPr>
              <a:lstStyle/>
              <a:p>
                <a:pPr algn="ctr"/>
                <a:r>
                  <a:rPr lang="en-US" altLang="zh-CN" sz="4000" b="1" dirty="0">
                    <a:solidFill>
                      <a:srgbClr val="016946"/>
                    </a:solidFill>
                    <a:latin typeface="微软雅黑" panose="020B0503020204020204" pitchFamily="34" charset="-122"/>
                    <a:ea typeface="微软雅黑" panose="020B0503020204020204" pitchFamily="34" charset="-122"/>
                  </a:rPr>
                  <a:t>04</a:t>
                </a:r>
              </a:p>
            </p:txBody>
          </p:sp>
          <p:sp>
            <p:nvSpPr>
              <p:cNvPr id="34" name="矩形 33"/>
              <p:cNvSpPr/>
              <p:nvPr/>
            </p:nvSpPr>
            <p:spPr>
              <a:xfrm>
                <a:off x="4061756" y="1599690"/>
                <a:ext cx="828000" cy="828000"/>
              </a:xfrm>
              <a:prstGeom prst="rect">
                <a:avLst/>
              </a:prstGeom>
              <a:noFill/>
              <a:ln>
                <a:solidFill>
                  <a:srgbClr val="016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2" name="组合 51"/>
          <p:cNvGrpSpPr/>
          <p:nvPr/>
        </p:nvGrpSpPr>
        <p:grpSpPr>
          <a:xfrm>
            <a:off x="741045" y="38100"/>
            <a:ext cx="2562860" cy="593090"/>
            <a:chOff x="513303" y="3630864"/>
            <a:chExt cx="9594139" cy="2247422"/>
          </a:xfrm>
        </p:grpSpPr>
        <p:pic>
          <p:nvPicPr>
            <p:cNvPr id="54" name="图片 53"/>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55" name="图片 54"/>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3303" y="3816532"/>
              <a:ext cx="2031435" cy="2061754"/>
            </a:xfrm>
            <a:prstGeom prst="rect">
              <a:avLst/>
            </a:prstGeom>
            <a:ln>
              <a:noFill/>
            </a:ln>
            <a:effectLst/>
          </p:spPr>
        </p:pic>
        <p:pic>
          <p:nvPicPr>
            <p:cNvPr id="56" name="图片 55"/>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10" presetClass="entr" presetSubtype="0" fill="hold" nodeType="withEffect">
                                  <p:stCondLst>
                                    <p:cond delay="5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内容1">
    <p:spTree>
      <p:nvGrpSpPr>
        <p:cNvPr id="1" name=""/>
        <p:cNvGrpSpPr/>
        <p:nvPr/>
      </p:nvGrpSpPr>
      <p:grpSpPr>
        <a:xfrm>
          <a:off x="0" y="0"/>
          <a:ext cx="0" cy="0"/>
          <a:chOff x="0" y="0"/>
          <a:chExt cx="0" cy="0"/>
        </a:xfrm>
      </p:grpSpPr>
      <p:cxnSp>
        <p:nvCxnSpPr>
          <p:cNvPr id="19" name="直接连接符 18"/>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52" name="组合 51"/>
          <p:cNvGrpSpPr/>
          <p:nvPr userDrawn="1"/>
        </p:nvGrpSpPr>
        <p:grpSpPr>
          <a:xfrm>
            <a:off x="774065" y="38735"/>
            <a:ext cx="2522220" cy="584981"/>
            <a:chOff x="665440" y="3630864"/>
            <a:chExt cx="9442002" cy="2216694"/>
          </a:xfrm>
        </p:grpSpPr>
        <p:pic>
          <p:nvPicPr>
            <p:cNvPr id="54" name="图片 53"/>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55" name="图片 54"/>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65440" y="3727501"/>
              <a:ext cx="2031435" cy="2061754"/>
            </a:xfrm>
            <a:prstGeom prst="rect">
              <a:avLst/>
            </a:prstGeom>
            <a:ln>
              <a:noFill/>
            </a:ln>
            <a:effectLst/>
          </p:spPr>
        </p:pic>
        <p:pic>
          <p:nvPicPr>
            <p:cNvPr id="56" name="图片 55"/>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Tree>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2023-12-26</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标题">
    <p:spTree>
      <p:nvGrpSpPr>
        <p:cNvPr id="1" name=""/>
        <p:cNvGrpSpPr/>
        <p:nvPr/>
      </p:nvGrpSpPr>
      <p:grpSpPr>
        <a:xfrm>
          <a:off x="0" y="0"/>
          <a:ext cx="0" cy="0"/>
          <a:chOff x="0" y="0"/>
          <a:chExt cx="0" cy="0"/>
        </a:xfrm>
      </p:grpSpPr>
    </p:spTree>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目录">
    <p:spTree>
      <p:nvGrpSpPr>
        <p:cNvPr id="1" name=""/>
        <p:cNvGrpSpPr/>
        <p:nvPr/>
      </p:nvGrpSpPr>
      <p:grpSpPr>
        <a:xfrm>
          <a:off x="0" y="0"/>
          <a:ext cx="0" cy="0"/>
          <a:chOff x="0" y="0"/>
          <a:chExt cx="0" cy="0"/>
        </a:xfrm>
      </p:grpSpPr>
    </p:spTree>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目录">
    <p:spTree>
      <p:nvGrpSpPr>
        <p:cNvPr id="1" name=""/>
        <p:cNvGrpSpPr/>
        <p:nvPr/>
      </p:nvGrpSpPr>
      <p:grpSpPr>
        <a:xfrm>
          <a:off x="0" y="0"/>
          <a:ext cx="0" cy="0"/>
          <a:chOff x="0" y="0"/>
          <a:chExt cx="0" cy="0"/>
        </a:xfrm>
      </p:grpSpPr>
      <p:cxnSp>
        <p:nvCxnSpPr>
          <p:cNvPr id="2" name="直接连接符 1"/>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userDrawn="1"/>
        </p:nvGrpSpPr>
        <p:grpSpPr>
          <a:xfrm>
            <a:off x="552450" y="38100"/>
            <a:ext cx="2867025" cy="593085"/>
            <a:chOff x="552450" y="38100"/>
            <a:chExt cx="2867025" cy="593085"/>
          </a:xfrm>
        </p:grpSpPr>
        <p:grpSp>
          <p:nvGrpSpPr>
            <p:cNvPr id="5" name="组合 4"/>
            <p:cNvGrpSpPr/>
            <p:nvPr/>
          </p:nvGrpSpPr>
          <p:grpSpPr>
            <a:xfrm>
              <a:off x="741171" y="38100"/>
              <a:ext cx="2562843" cy="593085"/>
              <a:chOff x="513303" y="3630864"/>
              <a:chExt cx="9594139" cy="2247422"/>
            </a:xfrm>
          </p:grpSpPr>
          <p:pic>
            <p:nvPicPr>
              <p:cNvPr id="7" name="图片 6"/>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8" name="图片 7"/>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3303" y="3816532"/>
                <a:ext cx="2031435" cy="2061754"/>
              </a:xfrm>
              <a:prstGeom prst="rect">
                <a:avLst/>
              </a:prstGeom>
              <a:ln>
                <a:noFill/>
              </a:ln>
              <a:effectLst/>
            </p:spPr>
          </p:pic>
          <p:pic>
            <p:nvPicPr>
              <p:cNvPr id="9" name="图片 8"/>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
          <p:nvSpPr>
            <p:cNvPr id="6" name="矩形 5"/>
            <p:cNvSpPr/>
            <p:nvPr/>
          </p:nvSpPr>
          <p:spPr>
            <a:xfrm>
              <a:off x="552450" y="38100"/>
              <a:ext cx="2867025" cy="59308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nodeType="withEffect">
                                  <p:stCondLst>
                                    <p:cond delay="20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过渡1">
    <p:spTree>
      <p:nvGrpSpPr>
        <p:cNvPr id="1" name=""/>
        <p:cNvGrpSpPr/>
        <p:nvPr/>
      </p:nvGrpSpPr>
      <p:grpSpPr>
        <a:xfrm>
          <a:off x="0" y="0"/>
          <a:ext cx="0" cy="0"/>
          <a:chOff x="0" y="0"/>
          <a:chExt cx="0" cy="0"/>
        </a:xfrm>
      </p:grpSpPr>
      <p:cxnSp>
        <p:nvCxnSpPr>
          <p:cNvPr id="19" name="直接连接符 18"/>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userDrawn="1"/>
        </p:nvGrpSpPr>
        <p:grpSpPr>
          <a:xfrm>
            <a:off x="4413285" y="2998778"/>
            <a:ext cx="3527402" cy="828000"/>
            <a:chOff x="5455127" y="2664347"/>
            <a:chExt cx="3527402" cy="828000"/>
          </a:xfrm>
        </p:grpSpPr>
        <p:sp>
          <p:nvSpPr>
            <p:cNvPr id="31" name="文本框 30"/>
            <p:cNvSpPr txBox="1"/>
            <p:nvPr/>
          </p:nvSpPr>
          <p:spPr>
            <a:xfrm>
              <a:off x="6511698" y="2738918"/>
              <a:ext cx="2470831" cy="706755"/>
            </a:xfrm>
            <a:prstGeom prst="rect">
              <a:avLst/>
            </a:prstGeom>
            <a:noFill/>
          </p:spPr>
          <p:txBody>
            <a:bodyPr wrap="square" rtlCol="0">
              <a:spAutoFit/>
            </a:bodyPr>
            <a:lstStyle>
              <a:defPPr>
                <a:defRPr lang="zh-CN"/>
              </a:defPPr>
              <a:lvl1pPr>
                <a:defRPr sz="2800" b="1">
                  <a:latin typeface="微软雅黑" panose="020B0503020204020204" pitchFamily="34" charset="-122"/>
                </a:defRPr>
              </a:lvl1pPr>
            </a:lstStyle>
            <a:p>
              <a:r>
                <a:rPr lang="zh-CN" altLang="en-US" sz="4000" dirty="0"/>
                <a:t>背景介绍</a:t>
              </a:r>
            </a:p>
          </p:txBody>
        </p:sp>
        <p:grpSp>
          <p:nvGrpSpPr>
            <p:cNvPr id="32" name="组合 31"/>
            <p:cNvGrpSpPr/>
            <p:nvPr/>
          </p:nvGrpSpPr>
          <p:grpSpPr>
            <a:xfrm>
              <a:off x="5455127" y="2664347"/>
              <a:ext cx="842514" cy="828000"/>
              <a:chOff x="4061756" y="1599690"/>
              <a:chExt cx="842514" cy="828000"/>
            </a:xfrm>
          </p:grpSpPr>
          <p:sp>
            <p:nvSpPr>
              <p:cNvPr id="33" name="文本框 32"/>
              <p:cNvSpPr txBox="1"/>
              <p:nvPr/>
            </p:nvSpPr>
            <p:spPr>
              <a:xfrm>
                <a:off x="4076270" y="1674261"/>
                <a:ext cx="828000" cy="707886"/>
              </a:xfrm>
              <a:prstGeom prst="rect">
                <a:avLst/>
              </a:prstGeom>
              <a:noFill/>
              <a:ln>
                <a:noFill/>
              </a:ln>
            </p:spPr>
            <p:txBody>
              <a:bodyPr wrap="square" rtlCol="0">
                <a:spAutoFit/>
              </a:bodyPr>
              <a:lstStyle/>
              <a:p>
                <a:pPr algn="ctr"/>
                <a:r>
                  <a:rPr lang="en-US" altLang="zh-CN" sz="4000" b="1" dirty="0">
                    <a:solidFill>
                      <a:srgbClr val="016946"/>
                    </a:solidFill>
                    <a:latin typeface="微软雅黑" panose="020B0503020204020204" pitchFamily="34" charset="-122"/>
                    <a:ea typeface="微软雅黑" panose="020B0503020204020204" pitchFamily="34" charset="-122"/>
                  </a:rPr>
                  <a:t>01</a:t>
                </a:r>
              </a:p>
            </p:txBody>
          </p:sp>
          <p:sp>
            <p:nvSpPr>
              <p:cNvPr id="34" name="矩形 33"/>
              <p:cNvSpPr/>
              <p:nvPr/>
            </p:nvSpPr>
            <p:spPr>
              <a:xfrm>
                <a:off x="4061756" y="1599690"/>
                <a:ext cx="828000" cy="828000"/>
              </a:xfrm>
              <a:prstGeom prst="rect">
                <a:avLst/>
              </a:prstGeom>
              <a:noFill/>
              <a:ln>
                <a:solidFill>
                  <a:srgbClr val="016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2" name="组合 51"/>
          <p:cNvGrpSpPr/>
          <p:nvPr/>
        </p:nvGrpSpPr>
        <p:grpSpPr>
          <a:xfrm>
            <a:off x="741045" y="38100"/>
            <a:ext cx="2562860" cy="593090"/>
            <a:chOff x="513303" y="3630864"/>
            <a:chExt cx="9594139" cy="2247422"/>
          </a:xfrm>
        </p:grpSpPr>
        <p:pic>
          <p:nvPicPr>
            <p:cNvPr id="54" name="图片 53"/>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55" name="图片 54"/>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3303" y="3816532"/>
              <a:ext cx="2031435" cy="2061754"/>
            </a:xfrm>
            <a:prstGeom prst="rect">
              <a:avLst/>
            </a:prstGeom>
            <a:ln>
              <a:noFill/>
            </a:ln>
            <a:effectLst/>
          </p:spPr>
        </p:pic>
        <p:pic>
          <p:nvPicPr>
            <p:cNvPr id="56" name="图片 55"/>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10" presetClass="entr" presetSubtype="0" fill="hold" nodeType="withEffect">
                                  <p:stCondLst>
                                    <p:cond delay="5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1">
    <p:spTree>
      <p:nvGrpSpPr>
        <p:cNvPr id="1" name=""/>
        <p:cNvGrpSpPr/>
        <p:nvPr/>
      </p:nvGrpSpPr>
      <p:grpSpPr>
        <a:xfrm>
          <a:off x="0" y="0"/>
          <a:ext cx="0" cy="0"/>
          <a:chOff x="0" y="0"/>
          <a:chExt cx="0" cy="0"/>
        </a:xfrm>
      </p:grpSpPr>
      <p:cxnSp>
        <p:nvCxnSpPr>
          <p:cNvPr id="19" name="直接连接符 18"/>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52" name="组合 51"/>
          <p:cNvGrpSpPr/>
          <p:nvPr userDrawn="1"/>
        </p:nvGrpSpPr>
        <p:grpSpPr>
          <a:xfrm>
            <a:off x="774065" y="38735"/>
            <a:ext cx="2522220" cy="584981"/>
            <a:chOff x="665440" y="3630864"/>
            <a:chExt cx="9442002" cy="2216694"/>
          </a:xfrm>
        </p:grpSpPr>
        <p:pic>
          <p:nvPicPr>
            <p:cNvPr id="54" name="图片 53"/>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55" name="图片 54"/>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65440" y="3727501"/>
              <a:ext cx="2031435" cy="2061754"/>
            </a:xfrm>
            <a:prstGeom prst="rect">
              <a:avLst/>
            </a:prstGeom>
            <a:ln>
              <a:noFill/>
            </a:ln>
            <a:effectLst/>
          </p:spPr>
        </p:pic>
        <p:pic>
          <p:nvPicPr>
            <p:cNvPr id="56" name="图片 55"/>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Tree>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过渡1">
    <p:spTree>
      <p:nvGrpSpPr>
        <p:cNvPr id="1" name=""/>
        <p:cNvGrpSpPr/>
        <p:nvPr/>
      </p:nvGrpSpPr>
      <p:grpSpPr>
        <a:xfrm>
          <a:off x="0" y="0"/>
          <a:ext cx="0" cy="0"/>
          <a:chOff x="0" y="0"/>
          <a:chExt cx="0" cy="0"/>
        </a:xfrm>
      </p:grpSpPr>
      <p:cxnSp>
        <p:nvCxnSpPr>
          <p:cNvPr id="19" name="直接连接符 18"/>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userDrawn="1"/>
        </p:nvGrpSpPr>
        <p:grpSpPr>
          <a:xfrm>
            <a:off x="4413285" y="2998778"/>
            <a:ext cx="3527402" cy="828000"/>
            <a:chOff x="5455127" y="2664347"/>
            <a:chExt cx="3527402" cy="828000"/>
          </a:xfrm>
        </p:grpSpPr>
        <p:sp>
          <p:nvSpPr>
            <p:cNvPr id="31" name="文本框 30"/>
            <p:cNvSpPr txBox="1"/>
            <p:nvPr/>
          </p:nvSpPr>
          <p:spPr>
            <a:xfrm>
              <a:off x="6511698" y="2738918"/>
              <a:ext cx="2470831" cy="707886"/>
            </a:xfrm>
            <a:prstGeom prst="rect">
              <a:avLst/>
            </a:prstGeom>
            <a:noFill/>
          </p:spPr>
          <p:txBody>
            <a:bodyPr wrap="square" rtlCol="0">
              <a:spAutoFit/>
            </a:bodyPr>
            <a:lstStyle>
              <a:defPPr>
                <a:defRPr lang="zh-CN"/>
              </a:defPPr>
              <a:lvl1pPr>
                <a:defRPr sz="2800" b="1">
                  <a:latin typeface="微软雅黑" panose="020B0503020204020204" pitchFamily="34" charset="-122"/>
                </a:defRPr>
              </a:lvl1pPr>
            </a:lstStyle>
            <a:p>
              <a:r>
                <a:rPr lang="zh-CN" altLang="en-US" sz="4000" dirty="0"/>
                <a:t>研究现状</a:t>
              </a:r>
            </a:p>
          </p:txBody>
        </p:sp>
        <p:grpSp>
          <p:nvGrpSpPr>
            <p:cNvPr id="32" name="组合 31"/>
            <p:cNvGrpSpPr/>
            <p:nvPr/>
          </p:nvGrpSpPr>
          <p:grpSpPr>
            <a:xfrm>
              <a:off x="5455127" y="2664347"/>
              <a:ext cx="842514" cy="828000"/>
              <a:chOff x="4061756" y="1599690"/>
              <a:chExt cx="842514" cy="828000"/>
            </a:xfrm>
          </p:grpSpPr>
          <p:sp>
            <p:nvSpPr>
              <p:cNvPr id="33" name="文本框 32"/>
              <p:cNvSpPr txBox="1"/>
              <p:nvPr/>
            </p:nvSpPr>
            <p:spPr>
              <a:xfrm>
                <a:off x="4076270" y="1674261"/>
                <a:ext cx="828000" cy="706755"/>
              </a:xfrm>
              <a:prstGeom prst="rect">
                <a:avLst/>
              </a:prstGeom>
              <a:noFill/>
              <a:ln>
                <a:noFill/>
              </a:ln>
            </p:spPr>
            <p:txBody>
              <a:bodyPr wrap="square" rtlCol="0">
                <a:spAutoFit/>
              </a:bodyPr>
              <a:lstStyle/>
              <a:p>
                <a:pPr algn="ctr"/>
                <a:r>
                  <a:rPr lang="en-US" altLang="zh-CN" sz="4000" b="1" dirty="0">
                    <a:solidFill>
                      <a:srgbClr val="016946"/>
                    </a:solidFill>
                    <a:latin typeface="微软雅黑" panose="020B0503020204020204" pitchFamily="34" charset="-122"/>
                    <a:ea typeface="微软雅黑" panose="020B0503020204020204" pitchFamily="34" charset="-122"/>
                  </a:rPr>
                  <a:t>02</a:t>
                </a:r>
              </a:p>
            </p:txBody>
          </p:sp>
          <p:sp>
            <p:nvSpPr>
              <p:cNvPr id="34" name="矩形 33"/>
              <p:cNvSpPr/>
              <p:nvPr/>
            </p:nvSpPr>
            <p:spPr>
              <a:xfrm>
                <a:off x="4061756" y="1599690"/>
                <a:ext cx="828000" cy="828000"/>
              </a:xfrm>
              <a:prstGeom prst="rect">
                <a:avLst/>
              </a:prstGeom>
              <a:noFill/>
              <a:ln>
                <a:solidFill>
                  <a:srgbClr val="016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2" name="组合 51"/>
          <p:cNvGrpSpPr/>
          <p:nvPr/>
        </p:nvGrpSpPr>
        <p:grpSpPr>
          <a:xfrm>
            <a:off x="741045" y="38100"/>
            <a:ext cx="2562860" cy="593090"/>
            <a:chOff x="513303" y="3630864"/>
            <a:chExt cx="9594139" cy="2247422"/>
          </a:xfrm>
        </p:grpSpPr>
        <p:pic>
          <p:nvPicPr>
            <p:cNvPr id="54" name="图片 53"/>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55" name="图片 54"/>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3303" y="3816532"/>
              <a:ext cx="2031435" cy="2061754"/>
            </a:xfrm>
            <a:prstGeom prst="rect">
              <a:avLst/>
            </a:prstGeom>
            <a:ln>
              <a:noFill/>
            </a:ln>
            <a:effectLst/>
          </p:spPr>
        </p:pic>
        <p:pic>
          <p:nvPicPr>
            <p:cNvPr id="56" name="图片 55"/>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10" presetClass="entr" presetSubtype="0" fill="hold" nodeType="withEffect">
                                  <p:stCondLst>
                                    <p:cond delay="5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内容1">
    <p:spTree>
      <p:nvGrpSpPr>
        <p:cNvPr id="1" name=""/>
        <p:cNvGrpSpPr/>
        <p:nvPr/>
      </p:nvGrpSpPr>
      <p:grpSpPr>
        <a:xfrm>
          <a:off x="0" y="0"/>
          <a:ext cx="0" cy="0"/>
          <a:chOff x="0" y="0"/>
          <a:chExt cx="0" cy="0"/>
        </a:xfrm>
      </p:grpSpPr>
      <p:cxnSp>
        <p:nvCxnSpPr>
          <p:cNvPr id="19" name="直接连接符 18"/>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52" name="组合 51"/>
          <p:cNvGrpSpPr/>
          <p:nvPr userDrawn="1"/>
        </p:nvGrpSpPr>
        <p:grpSpPr>
          <a:xfrm>
            <a:off x="774065" y="38735"/>
            <a:ext cx="2522220" cy="584981"/>
            <a:chOff x="665440" y="3630864"/>
            <a:chExt cx="9442002" cy="2216694"/>
          </a:xfrm>
        </p:grpSpPr>
        <p:pic>
          <p:nvPicPr>
            <p:cNvPr id="54" name="图片 53"/>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55" name="图片 54"/>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65440" y="3727501"/>
              <a:ext cx="2031435" cy="2061754"/>
            </a:xfrm>
            <a:prstGeom prst="rect">
              <a:avLst/>
            </a:prstGeom>
            <a:ln>
              <a:noFill/>
            </a:ln>
            <a:effectLst/>
          </p:spPr>
        </p:pic>
        <p:pic>
          <p:nvPicPr>
            <p:cNvPr id="56" name="图片 55"/>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目录">
    <p:spTree>
      <p:nvGrpSpPr>
        <p:cNvPr id="1" name=""/>
        <p:cNvGrpSpPr/>
        <p:nvPr/>
      </p:nvGrpSpPr>
      <p:grpSpPr>
        <a:xfrm>
          <a:off x="0" y="0"/>
          <a:ext cx="0" cy="0"/>
          <a:chOff x="0" y="0"/>
          <a:chExt cx="0" cy="0"/>
        </a:xfrm>
      </p:grpSpPr>
    </p:spTree>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_过渡1">
    <p:spTree>
      <p:nvGrpSpPr>
        <p:cNvPr id="1" name=""/>
        <p:cNvGrpSpPr/>
        <p:nvPr/>
      </p:nvGrpSpPr>
      <p:grpSpPr>
        <a:xfrm>
          <a:off x="0" y="0"/>
          <a:ext cx="0" cy="0"/>
          <a:chOff x="0" y="0"/>
          <a:chExt cx="0" cy="0"/>
        </a:xfrm>
      </p:grpSpPr>
      <p:cxnSp>
        <p:nvCxnSpPr>
          <p:cNvPr id="19" name="直接连接符 18"/>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userDrawn="1"/>
        </p:nvGrpSpPr>
        <p:grpSpPr>
          <a:xfrm>
            <a:off x="4413285" y="2998778"/>
            <a:ext cx="3881629" cy="828000"/>
            <a:chOff x="5455127" y="2664347"/>
            <a:chExt cx="3881629" cy="828000"/>
          </a:xfrm>
        </p:grpSpPr>
        <p:sp>
          <p:nvSpPr>
            <p:cNvPr id="31" name="文本框 30"/>
            <p:cNvSpPr txBox="1"/>
            <p:nvPr/>
          </p:nvSpPr>
          <p:spPr>
            <a:xfrm>
              <a:off x="6511698" y="2738918"/>
              <a:ext cx="2825058" cy="707886"/>
            </a:xfrm>
            <a:prstGeom prst="rect">
              <a:avLst/>
            </a:prstGeom>
            <a:noFill/>
          </p:spPr>
          <p:txBody>
            <a:bodyPr wrap="square" rtlCol="0">
              <a:spAutoFit/>
            </a:bodyPr>
            <a:lstStyle>
              <a:defPPr>
                <a:defRPr lang="zh-CN"/>
              </a:defPPr>
              <a:lvl1pPr>
                <a:defRPr sz="2800" b="1">
                  <a:latin typeface="微软雅黑" panose="020B0503020204020204" pitchFamily="34" charset="-122"/>
                </a:defRPr>
              </a:lvl1pPr>
            </a:lstStyle>
            <a:p>
              <a:r>
                <a:rPr lang="zh-CN" altLang="en-US" sz="4000" dirty="0"/>
                <a:t>计划安排</a:t>
              </a:r>
            </a:p>
          </p:txBody>
        </p:sp>
        <p:grpSp>
          <p:nvGrpSpPr>
            <p:cNvPr id="32" name="组合 31"/>
            <p:cNvGrpSpPr/>
            <p:nvPr/>
          </p:nvGrpSpPr>
          <p:grpSpPr>
            <a:xfrm>
              <a:off x="5455127" y="2664347"/>
              <a:ext cx="842514" cy="828000"/>
              <a:chOff x="4061756" y="1599690"/>
              <a:chExt cx="842514" cy="828000"/>
            </a:xfrm>
          </p:grpSpPr>
          <p:sp>
            <p:nvSpPr>
              <p:cNvPr id="33" name="文本框 32"/>
              <p:cNvSpPr txBox="1"/>
              <p:nvPr/>
            </p:nvSpPr>
            <p:spPr>
              <a:xfrm>
                <a:off x="4076270" y="1674261"/>
                <a:ext cx="828000" cy="707886"/>
              </a:xfrm>
              <a:prstGeom prst="rect">
                <a:avLst/>
              </a:prstGeom>
              <a:noFill/>
              <a:ln>
                <a:noFill/>
              </a:ln>
            </p:spPr>
            <p:txBody>
              <a:bodyPr wrap="square" rtlCol="0">
                <a:spAutoFit/>
              </a:bodyPr>
              <a:lstStyle/>
              <a:p>
                <a:pPr algn="ctr"/>
                <a:r>
                  <a:rPr lang="en-US" altLang="zh-CN" sz="4000" b="1" dirty="0">
                    <a:solidFill>
                      <a:srgbClr val="016946"/>
                    </a:solidFill>
                    <a:latin typeface="微软雅黑" panose="020B0503020204020204" pitchFamily="34" charset="-122"/>
                    <a:ea typeface="微软雅黑" panose="020B0503020204020204" pitchFamily="34" charset="-122"/>
                  </a:rPr>
                  <a:t>04</a:t>
                </a:r>
              </a:p>
            </p:txBody>
          </p:sp>
          <p:sp>
            <p:nvSpPr>
              <p:cNvPr id="34" name="矩形 33"/>
              <p:cNvSpPr/>
              <p:nvPr/>
            </p:nvSpPr>
            <p:spPr>
              <a:xfrm>
                <a:off x="4061756" y="1599690"/>
                <a:ext cx="828000" cy="828000"/>
              </a:xfrm>
              <a:prstGeom prst="rect">
                <a:avLst/>
              </a:prstGeom>
              <a:noFill/>
              <a:ln>
                <a:solidFill>
                  <a:srgbClr val="016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2" name="组合 51"/>
          <p:cNvGrpSpPr/>
          <p:nvPr/>
        </p:nvGrpSpPr>
        <p:grpSpPr>
          <a:xfrm>
            <a:off x="741045" y="38100"/>
            <a:ext cx="2562860" cy="593090"/>
            <a:chOff x="513303" y="3630864"/>
            <a:chExt cx="9594139" cy="2247422"/>
          </a:xfrm>
        </p:grpSpPr>
        <p:pic>
          <p:nvPicPr>
            <p:cNvPr id="54" name="图片 53"/>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55" name="图片 54"/>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3303" y="3816532"/>
              <a:ext cx="2031435" cy="2061754"/>
            </a:xfrm>
            <a:prstGeom prst="rect">
              <a:avLst/>
            </a:prstGeom>
            <a:ln>
              <a:noFill/>
            </a:ln>
            <a:effectLst/>
          </p:spPr>
        </p:pic>
        <p:pic>
          <p:nvPicPr>
            <p:cNvPr id="56" name="图片 55"/>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10" presetClass="entr" presetSubtype="0" fill="hold" nodeType="withEffect">
                                  <p:stCondLst>
                                    <p:cond delay="5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内容1">
    <p:spTree>
      <p:nvGrpSpPr>
        <p:cNvPr id="1" name=""/>
        <p:cNvGrpSpPr/>
        <p:nvPr/>
      </p:nvGrpSpPr>
      <p:grpSpPr>
        <a:xfrm>
          <a:off x="0" y="0"/>
          <a:ext cx="0" cy="0"/>
          <a:chOff x="0" y="0"/>
          <a:chExt cx="0" cy="0"/>
        </a:xfrm>
      </p:grpSpPr>
      <p:cxnSp>
        <p:nvCxnSpPr>
          <p:cNvPr id="19" name="直接连接符 18"/>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52" name="组合 51"/>
          <p:cNvGrpSpPr/>
          <p:nvPr userDrawn="1"/>
        </p:nvGrpSpPr>
        <p:grpSpPr>
          <a:xfrm>
            <a:off x="774065" y="38735"/>
            <a:ext cx="2522220" cy="584981"/>
            <a:chOff x="665440" y="3630864"/>
            <a:chExt cx="9442002" cy="2216694"/>
          </a:xfrm>
        </p:grpSpPr>
        <p:pic>
          <p:nvPicPr>
            <p:cNvPr id="54" name="图片 53"/>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55" name="图片 54"/>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65440" y="3727501"/>
              <a:ext cx="2031435" cy="2061754"/>
            </a:xfrm>
            <a:prstGeom prst="rect">
              <a:avLst/>
            </a:prstGeom>
            <a:ln>
              <a:noFill/>
            </a:ln>
            <a:effectLst/>
          </p:spPr>
        </p:pic>
        <p:pic>
          <p:nvPicPr>
            <p:cNvPr id="56" name="图片 55"/>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Tree>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过渡1">
    <p:spTree>
      <p:nvGrpSpPr>
        <p:cNvPr id="1" name=""/>
        <p:cNvGrpSpPr/>
        <p:nvPr/>
      </p:nvGrpSpPr>
      <p:grpSpPr>
        <a:xfrm>
          <a:off x="0" y="0"/>
          <a:ext cx="0" cy="0"/>
          <a:chOff x="0" y="0"/>
          <a:chExt cx="0" cy="0"/>
        </a:xfrm>
      </p:grpSpPr>
      <p:cxnSp>
        <p:nvCxnSpPr>
          <p:cNvPr id="19" name="直接连接符 18"/>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userDrawn="1"/>
        </p:nvGrpSpPr>
        <p:grpSpPr>
          <a:xfrm>
            <a:off x="4413285" y="2998778"/>
            <a:ext cx="3881629" cy="828000"/>
            <a:chOff x="5455127" y="2664347"/>
            <a:chExt cx="3881629" cy="828000"/>
          </a:xfrm>
        </p:grpSpPr>
        <p:sp>
          <p:nvSpPr>
            <p:cNvPr id="31" name="文本框 30"/>
            <p:cNvSpPr txBox="1"/>
            <p:nvPr/>
          </p:nvSpPr>
          <p:spPr>
            <a:xfrm>
              <a:off x="6511698" y="2738918"/>
              <a:ext cx="2825058" cy="707886"/>
            </a:xfrm>
            <a:prstGeom prst="rect">
              <a:avLst/>
            </a:prstGeom>
            <a:noFill/>
          </p:spPr>
          <p:txBody>
            <a:bodyPr wrap="square" rtlCol="0">
              <a:spAutoFit/>
            </a:bodyPr>
            <a:lstStyle>
              <a:defPPr>
                <a:defRPr lang="zh-CN"/>
              </a:defPPr>
              <a:lvl1pPr>
                <a:defRPr sz="2800" b="1">
                  <a:latin typeface="微软雅黑" panose="020B0503020204020204" pitchFamily="34" charset="-122"/>
                </a:defRPr>
              </a:lvl1pPr>
            </a:lstStyle>
            <a:p>
              <a:r>
                <a:rPr lang="zh-CN" altLang="en-US" sz="4000" dirty="0"/>
                <a:t>未来计划</a:t>
              </a:r>
            </a:p>
          </p:txBody>
        </p:sp>
        <p:grpSp>
          <p:nvGrpSpPr>
            <p:cNvPr id="32" name="组合 31"/>
            <p:cNvGrpSpPr/>
            <p:nvPr/>
          </p:nvGrpSpPr>
          <p:grpSpPr>
            <a:xfrm>
              <a:off x="5455127" y="2664347"/>
              <a:ext cx="842514" cy="828000"/>
              <a:chOff x="4061756" y="1599690"/>
              <a:chExt cx="842514" cy="828000"/>
            </a:xfrm>
          </p:grpSpPr>
          <p:sp>
            <p:nvSpPr>
              <p:cNvPr id="33" name="文本框 32"/>
              <p:cNvSpPr txBox="1"/>
              <p:nvPr/>
            </p:nvSpPr>
            <p:spPr>
              <a:xfrm>
                <a:off x="4076270" y="1674261"/>
                <a:ext cx="828000" cy="706755"/>
              </a:xfrm>
              <a:prstGeom prst="rect">
                <a:avLst/>
              </a:prstGeom>
              <a:noFill/>
              <a:ln>
                <a:noFill/>
              </a:ln>
            </p:spPr>
            <p:txBody>
              <a:bodyPr wrap="square" rtlCol="0">
                <a:spAutoFit/>
              </a:bodyPr>
              <a:lstStyle/>
              <a:p>
                <a:pPr algn="ctr"/>
                <a:r>
                  <a:rPr lang="en-US" altLang="zh-CN" sz="4000" b="1" dirty="0">
                    <a:solidFill>
                      <a:srgbClr val="016946"/>
                    </a:solidFill>
                    <a:latin typeface="微软雅黑" panose="020B0503020204020204" pitchFamily="34" charset="-122"/>
                    <a:ea typeface="微软雅黑" panose="020B0503020204020204" pitchFamily="34" charset="-122"/>
                  </a:rPr>
                  <a:t>04</a:t>
                </a:r>
              </a:p>
            </p:txBody>
          </p:sp>
          <p:sp>
            <p:nvSpPr>
              <p:cNvPr id="34" name="矩形 33"/>
              <p:cNvSpPr/>
              <p:nvPr/>
            </p:nvSpPr>
            <p:spPr>
              <a:xfrm>
                <a:off x="4061756" y="1599690"/>
                <a:ext cx="828000" cy="828000"/>
              </a:xfrm>
              <a:prstGeom prst="rect">
                <a:avLst/>
              </a:prstGeom>
              <a:noFill/>
              <a:ln>
                <a:solidFill>
                  <a:srgbClr val="016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2" name="组合 51"/>
          <p:cNvGrpSpPr/>
          <p:nvPr/>
        </p:nvGrpSpPr>
        <p:grpSpPr>
          <a:xfrm>
            <a:off x="741045" y="38100"/>
            <a:ext cx="2562860" cy="593090"/>
            <a:chOff x="513303" y="3630864"/>
            <a:chExt cx="9594139" cy="2247422"/>
          </a:xfrm>
        </p:grpSpPr>
        <p:pic>
          <p:nvPicPr>
            <p:cNvPr id="54" name="图片 53"/>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55" name="图片 54"/>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3303" y="3816532"/>
              <a:ext cx="2031435" cy="2061754"/>
            </a:xfrm>
            <a:prstGeom prst="rect">
              <a:avLst/>
            </a:prstGeom>
            <a:ln>
              <a:noFill/>
            </a:ln>
            <a:effectLst/>
          </p:spPr>
        </p:pic>
        <p:pic>
          <p:nvPicPr>
            <p:cNvPr id="56" name="图片 55"/>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10" presetClass="entr" presetSubtype="0" fill="hold" nodeType="withEffect">
                                  <p:stCondLst>
                                    <p:cond delay="5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内容1">
    <p:spTree>
      <p:nvGrpSpPr>
        <p:cNvPr id="1" name=""/>
        <p:cNvGrpSpPr/>
        <p:nvPr/>
      </p:nvGrpSpPr>
      <p:grpSpPr>
        <a:xfrm>
          <a:off x="0" y="0"/>
          <a:ext cx="0" cy="0"/>
          <a:chOff x="0" y="0"/>
          <a:chExt cx="0" cy="0"/>
        </a:xfrm>
      </p:grpSpPr>
      <p:cxnSp>
        <p:nvCxnSpPr>
          <p:cNvPr id="19" name="直接连接符 18"/>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52" name="组合 51"/>
          <p:cNvGrpSpPr/>
          <p:nvPr userDrawn="1"/>
        </p:nvGrpSpPr>
        <p:grpSpPr>
          <a:xfrm>
            <a:off x="774065" y="38735"/>
            <a:ext cx="2522220" cy="584981"/>
            <a:chOff x="665440" y="3630864"/>
            <a:chExt cx="9442002" cy="2216694"/>
          </a:xfrm>
        </p:grpSpPr>
        <p:pic>
          <p:nvPicPr>
            <p:cNvPr id="54" name="图片 53"/>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55" name="图片 54"/>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65440" y="3727501"/>
              <a:ext cx="2031435" cy="2061754"/>
            </a:xfrm>
            <a:prstGeom prst="rect">
              <a:avLst/>
            </a:prstGeom>
            <a:ln>
              <a:noFill/>
            </a:ln>
            <a:effectLst/>
          </p:spPr>
        </p:pic>
        <p:pic>
          <p:nvPicPr>
            <p:cNvPr id="56" name="图片 55"/>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
        <p:nvSpPr>
          <p:cNvPr id="17" name="文本框 16"/>
          <p:cNvSpPr txBox="1"/>
          <p:nvPr userDrawn="1"/>
        </p:nvSpPr>
        <p:spPr>
          <a:xfrm>
            <a:off x="627797" y="6293709"/>
            <a:ext cx="5193883" cy="368300"/>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基于曝光的双分支阴影去除</a:t>
            </a:r>
          </a:p>
        </p:txBody>
      </p:sp>
      <p:sp>
        <p:nvSpPr>
          <p:cNvPr id="18" name="文本框 17"/>
          <p:cNvSpPr txBox="1"/>
          <p:nvPr userDrawn="1"/>
        </p:nvSpPr>
        <p:spPr>
          <a:xfrm>
            <a:off x="5719349" y="6293709"/>
            <a:ext cx="926637" cy="368300"/>
          </a:xfrm>
          <a:prstGeom prst="rect">
            <a:avLst/>
          </a:prstGeom>
          <a:noFill/>
        </p:spPr>
        <p:txBody>
          <a:bodyPr wrap="square" rtlCol="0">
            <a:spAutoFit/>
          </a:bodyPr>
          <a:lstStyle/>
          <a:p>
            <a:pPr algn="ctr"/>
            <a:r>
              <a:rPr lang="zh-CN" altLang="en-US" b="1" dirty="0">
                <a:latin typeface="幼圆" panose="02010509060101010101" pitchFamily="49" charset="-122"/>
                <a:ea typeface="幼圆" panose="02010509060101010101" pitchFamily="49" charset="-122"/>
              </a:rPr>
              <a:t>郑思源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2023-12-26</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目录">
    <p:spTree>
      <p:nvGrpSpPr>
        <p:cNvPr id="1" name=""/>
        <p:cNvGrpSpPr/>
        <p:nvPr/>
      </p:nvGrpSpPr>
      <p:grpSpPr>
        <a:xfrm>
          <a:off x="0" y="0"/>
          <a:ext cx="0" cy="0"/>
          <a:chOff x="0" y="0"/>
          <a:chExt cx="0" cy="0"/>
        </a:xfrm>
      </p:grpSpPr>
      <p:cxnSp>
        <p:nvCxnSpPr>
          <p:cNvPr id="2" name="直接连接符 1"/>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userDrawn="1"/>
        </p:nvGrpSpPr>
        <p:grpSpPr>
          <a:xfrm>
            <a:off x="552450" y="38100"/>
            <a:ext cx="2867025" cy="593085"/>
            <a:chOff x="552450" y="38100"/>
            <a:chExt cx="2867025" cy="593085"/>
          </a:xfrm>
        </p:grpSpPr>
        <p:grpSp>
          <p:nvGrpSpPr>
            <p:cNvPr id="5" name="组合 4"/>
            <p:cNvGrpSpPr/>
            <p:nvPr/>
          </p:nvGrpSpPr>
          <p:grpSpPr>
            <a:xfrm>
              <a:off x="741171" y="38100"/>
              <a:ext cx="2562843" cy="593085"/>
              <a:chOff x="513303" y="3630864"/>
              <a:chExt cx="9594139" cy="2247422"/>
            </a:xfrm>
          </p:grpSpPr>
          <p:pic>
            <p:nvPicPr>
              <p:cNvPr id="7" name="图片 6"/>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8" name="图片 7"/>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3303" y="3816532"/>
                <a:ext cx="2031435" cy="2061754"/>
              </a:xfrm>
              <a:prstGeom prst="rect">
                <a:avLst/>
              </a:prstGeom>
              <a:ln>
                <a:noFill/>
              </a:ln>
              <a:effectLst/>
            </p:spPr>
          </p:pic>
          <p:pic>
            <p:nvPicPr>
              <p:cNvPr id="9" name="图片 8"/>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
          <p:nvSpPr>
            <p:cNvPr id="6" name="矩形 5"/>
            <p:cNvSpPr/>
            <p:nvPr/>
          </p:nvSpPr>
          <p:spPr>
            <a:xfrm>
              <a:off x="552450" y="38100"/>
              <a:ext cx="2867025" cy="59308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nodeType="withEffect">
                                  <p:stCondLst>
                                    <p:cond delay="20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过渡1">
    <p:spTree>
      <p:nvGrpSpPr>
        <p:cNvPr id="1" name=""/>
        <p:cNvGrpSpPr/>
        <p:nvPr/>
      </p:nvGrpSpPr>
      <p:grpSpPr>
        <a:xfrm>
          <a:off x="0" y="0"/>
          <a:ext cx="0" cy="0"/>
          <a:chOff x="0" y="0"/>
          <a:chExt cx="0" cy="0"/>
        </a:xfrm>
      </p:grpSpPr>
      <p:cxnSp>
        <p:nvCxnSpPr>
          <p:cNvPr id="19" name="直接连接符 18"/>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userDrawn="1"/>
        </p:nvGrpSpPr>
        <p:grpSpPr>
          <a:xfrm>
            <a:off x="4413285" y="2998778"/>
            <a:ext cx="3527402" cy="828000"/>
            <a:chOff x="5455127" y="2664347"/>
            <a:chExt cx="3527402" cy="828000"/>
          </a:xfrm>
        </p:grpSpPr>
        <p:sp>
          <p:nvSpPr>
            <p:cNvPr id="31" name="文本框 30"/>
            <p:cNvSpPr txBox="1"/>
            <p:nvPr/>
          </p:nvSpPr>
          <p:spPr>
            <a:xfrm>
              <a:off x="6511698" y="2738918"/>
              <a:ext cx="2470831" cy="706755"/>
            </a:xfrm>
            <a:prstGeom prst="rect">
              <a:avLst/>
            </a:prstGeom>
            <a:noFill/>
          </p:spPr>
          <p:txBody>
            <a:bodyPr wrap="square" rtlCol="0">
              <a:spAutoFit/>
            </a:bodyPr>
            <a:lstStyle>
              <a:defPPr>
                <a:defRPr lang="zh-CN"/>
              </a:defPPr>
              <a:lvl1pPr>
                <a:defRPr sz="2800" b="1">
                  <a:latin typeface="微软雅黑" panose="020B0503020204020204" pitchFamily="34" charset="-122"/>
                </a:defRPr>
              </a:lvl1pPr>
            </a:lstStyle>
            <a:p>
              <a:r>
                <a:rPr lang="zh-CN" altLang="en-US" sz="4000" dirty="0"/>
                <a:t>研究背景</a:t>
              </a:r>
            </a:p>
          </p:txBody>
        </p:sp>
        <p:grpSp>
          <p:nvGrpSpPr>
            <p:cNvPr id="32" name="组合 31"/>
            <p:cNvGrpSpPr/>
            <p:nvPr/>
          </p:nvGrpSpPr>
          <p:grpSpPr>
            <a:xfrm>
              <a:off x="5455127" y="2664347"/>
              <a:ext cx="842514" cy="828000"/>
              <a:chOff x="4061756" y="1599690"/>
              <a:chExt cx="842514" cy="828000"/>
            </a:xfrm>
          </p:grpSpPr>
          <p:sp>
            <p:nvSpPr>
              <p:cNvPr id="33" name="文本框 32"/>
              <p:cNvSpPr txBox="1"/>
              <p:nvPr/>
            </p:nvSpPr>
            <p:spPr>
              <a:xfrm>
                <a:off x="4076270" y="1674261"/>
                <a:ext cx="828000" cy="707886"/>
              </a:xfrm>
              <a:prstGeom prst="rect">
                <a:avLst/>
              </a:prstGeom>
              <a:noFill/>
              <a:ln>
                <a:noFill/>
              </a:ln>
            </p:spPr>
            <p:txBody>
              <a:bodyPr wrap="square" rtlCol="0">
                <a:spAutoFit/>
              </a:bodyPr>
              <a:lstStyle/>
              <a:p>
                <a:pPr algn="ctr"/>
                <a:r>
                  <a:rPr lang="en-US" altLang="zh-CN" sz="4000" b="1" dirty="0">
                    <a:solidFill>
                      <a:srgbClr val="016946"/>
                    </a:solidFill>
                    <a:latin typeface="微软雅黑" panose="020B0503020204020204" pitchFamily="34" charset="-122"/>
                    <a:ea typeface="微软雅黑" panose="020B0503020204020204" pitchFamily="34" charset="-122"/>
                  </a:rPr>
                  <a:t>01</a:t>
                </a:r>
              </a:p>
            </p:txBody>
          </p:sp>
          <p:sp>
            <p:nvSpPr>
              <p:cNvPr id="34" name="矩形 33"/>
              <p:cNvSpPr/>
              <p:nvPr/>
            </p:nvSpPr>
            <p:spPr>
              <a:xfrm>
                <a:off x="4061756" y="1599690"/>
                <a:ext cx="828000" cy="828000"/>
              </a:xfrm>
              <a:prstGeom prst="rect">
                <a:avLst/>
              </a:prstGeom>
              <a:noFill/>
              <a:ln>
                <a:solidFill>
                  <a:srgbClr val="016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2" name="组合 51"/>
          <p:cNvGrpSpPr/>
          <p:nvPr/>
        </p:nvGrpSpPr>
        <p:grpSpPr>
          <a:xfrm>
            <a:off x="741045" y="38100"/>
            <a:ext cx="2562860" cy="593090"/>
            <a:chOff x="513303" y="3630864"/>
            <a:chExt cx="9594139" cy="2247422"/>
          </a:xfrm>
        </p:grpSpPr>
        <p:pic>
          <p:nvPicPr>
            <p:cNvPr id="54" name="图片 53"/>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55" name="图片 54"/>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3303" y="3816532"/>
              <a:ext cx="2031435" cy="2061754"/>
            </a:xfrm>
            <a:prstGeom prst="rect">
              <a:avLst/>
            </a:prstGeom>
            <a:ln>
              <a:noFill/>
            </a:ln>
            <a:effectLst/>
          </p:spPr>
        </p:pic>
        <p:pic>
          <p:nvPicPr>
            <p:cNvPr id="56" name="图片 55"/>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10" presetClass="entr" presetSubtype="0" fill="hold" nodeType="withEffect">
                                  <p:stCondLst>
                                    <p:cond delay="5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1">
    <p:spTree>
      <p:nvGrpSpPr>
        <p:cNvPr id="1" name=""/>
        <p:cNvGrpSpPr/>
        <p:nvPr/>
      </p:nvGrpSpPr>
      <p:grpSpPr>
        <a:xfrm>
          <a:off x="0" y="0"/>
          <a:ext cx="0" cy="0"/>
          <a:chOff x="0" y="0"/>
          <a:chExt cx="0" cy="0"/>
        </a:xfrm>
      </p:grpSpPr>
      <p:cxnSp>
        <p:nvCxnSpPr>
          <p:cNvPr id="19" name="直接连接符 18"/>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52" name="组合 51"/>
          <p:cNvGrpSpPr/>
          <p:nvPr userDrawn="1"/>
        </p:nvGrpSpPr>
        <p:grpSpPr>
          <a:xfrm>
            <a:off x="774065" y="38735"/>
            <a:ext cx="2522220" cy="584981"/>
            <a:chOff x="665440" y="3630864"/>
            <a:chExt cx="9442002" cy="2216694"/>
          </a:xfrm>
        </p:grpSpPr>
        <p:pic>
          <p:nvPicPr>
            <p:cNvPr id="54" name="图片 53"/>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55" name="图片 54"/>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65440" y="3727501"/>
              <a:ext cx="2031435" cy="2061754"/>
            </a:xfrm>
            <a:prstGeom prst="rect">
              <a:avLst/>
            </a:prstGeom>
            <a:ln>
              <a:noFill/>
            </a:ln>
            <a:effectLst/>
          </p:spPr>
        </p:pic>
        <p:pic>
          <p:nvPicPr>
            <p:cNvPr id="56" name="图片 55"/>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过渡1">
    <p:spTree>
      <p:nvGrpSpPr>
        <p:cNvPr id="1" name=""/>
        <p:cNvGrpSpPr/>
        <p:nvPr/>
      </p:nvGrpSpPr>
      <p:grpSpPr>
        <a:xfrm>
          <a:off x="0" y="0"/>
          <a:ext cx="0" cy="0"/>
          <a:chOff x="0" y="0"/>
          <a:chExt cx="0" cy="0"/>
        </a:xfrm>
      </p:grpSpPr>
      <p:cxnSp>
        <p:nvCxnSpPr>
          <p:cNvPr id="19" name="直接连接符 18"/>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userDrawn="1"/>
        </p:nvGrpSpPr>
        <p:grpSpPr>
          <a:xfrm>
            <a:off x="4413285" y="2998778"/>
            <a:ext cx="3527402" cy="828000"/>
            <a:chOff x="5455127" y="2664347"/>
            <a:chExt cx="3527402" cy="828000"/>
          </a:xfrm>
        </p:grpSpPr>
        <p:sp>
          <p:nvSpPr>
            <p:cNvPr id="31" name="文本框 30"/>
            <p:cNvSpPr txBox="1"/>
            <p:nvPr/>
          </p:nvSpPr>
          <p:spPr>
            <a:xfrm>
              <a:off x="6511698" y="2738918"/>
              <a:ext cx="2470831" cy="707886"/>
            </a:xfrm>
            <a:prstGeom prst="rect">
              <a:avLst/>
            </a:prstGeom>
            <a:noFill/>
          </p:spPr>
          <p:txBody>
            <a:bodyPr wrap="square" rtlCol="0">
              <a:spAutoFit/>
            </a:bodyPr>
            <a:lstStyle>
              <a:defPPr>
                <a:defRPr lang="zh-CN"/>
              </a:defPPr>
              <a:lvl1pPr>
                <a:defRPr sz="2800" b="1">
                  <a:latin typeface="微软雅黑" panose="020B0503020204020204" pitchFamily="34" charset="-122"/>
                </a:defRPr>
              </a:lvl1pPr>
            </a:lstStyle>
            <a:p>
              <a:r>
                <a:rPr lang="zh-CN" altLang="en-US" sz="4000" dirty="0"/>
                <a:t>研究现状</a:t>
              </a:r>
            </a:p>
          </p:txBody>
        </p:sp>
        <p:grpSp>
          <p:nvGrpSpPr>
            <p:cNvPr id="32" name="组合 31"/>
            <p:cNvGrpSpPr/>
            <p:nvPr/>
          </p:nvGrpSpPr>
          <p:grpSpPr>
            <a:xfrm>
              <a:off x="5455127" y="2664347"/>
              <a:ext cx="842514" cy="828000"/>
              <a:chOff x="4061756" y="1599690"/>
              <a:chExt cx="842514" cy="828000"/>
            </a:xfrm>
          </p:grpSpPr>
          <p:sp>
            <p:nvSpPr>
              <p:cNvPr id="33" name="文本框 32"/>
              <p:cNvSpPr txBox="1"/>
              <p:nvPr/>
            </p:nvSpPr>
            <p:spPr>
              <a:xfrm>
                <a:off x="4076270" y="1674261"/>
                <a:ext cx="828000" cy="706755"/>
              </a:xfrm>
              <a:prstGeom prst="rect">
                <a:avLst/>
              </a:prstGeom>
              <a:noFill/>
              <a:ln>
                <a:noFill/>
              </a:ln>
            </p:spPr>
            <p:txBody>
              <a:bodyPr wrap="square" rtlCol="0">
                <a:spAutoFit/>
              </a:bodyPr>
              <a:lstStyle/>
              <a:p>
                <a:pPr algn="ctr"/>
                <a:r>
                  <a:rPr lang="en-US" altLang="zh-CN" sz="4000" b="1" dirty="0">
                    <a:solidFill>
                      <a:srgbClr val="016946"/>
                    </a:solidFill>
                    <a:latin typeface="微软雅黑" panose="020B0503020204020204" pitchFamily="34" charset="-122"/>
                    <a:ea typeface="微软雅黑" panose="020B0503020204020204" pitchFamily="34" charset="-122"/>
                  </a:rPr>
                  <a:t>02</a:t>
                </a:r>
              </a:p>
            </p:txBody>
          </p:sp>
          <p:sp>
            <p:nvSpPr>
              <p:cNvPr id="34" name="矩形 33"/>
              <p:cNvSpPr/>
              <p:nvPr/>
            </p:nvSpPr>
            <p:spPr>
              <a:xfrm>
                <a:off x="4061756" y="1599690"/>
                <a:ext cx="828000" cy="828000"/>
              </a:xfrm>
              <a:prstGeom prst="rect">
                <a:avLst/>
              </a:prstGeom>
              <a:noFill/>
              <a:ln>
                <a:solidFill>
                  <a:srgbClr val="016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2" name="组合 51"/>
          <p:cNvGrpSpPr/>
          <p:nvPr/>
        </p:nvGrpSpPr>
        <p:grpSpPr>
          <a:xfrm>
            <a:off x="741045" y="38100"/>
            <a:ext cx="2562860" cy="593090"/>
            <a:chOff x="513303" y="3630864"/>
            <a:chExt cx="9594139" cy="2247422"/>
          </a:xfrm>
        </p:grpSpPr>
        <p:pic>
          <p:nvPicPr>
            <p:cNvPr id="54" name="图片 53"/>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55" name="图片 54"/>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3303" y="3816532"/>
              <a:ext cx="2031435" cy="2061754"/>
            </a:xfrm>
            <a:prstGeom prst="rect">
              <a:avLst/>
            </a:prstGeom>
            <a:ln>
              <a:noFill/>
            </a:ln>
            <a:effectLst/>
          </p:spPr>
        </p:pic>
        <p:pic>
          <p:nvPicPr>
            <p:cNvPr id="56" name="图片 55"/>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10" presetClass="entr" presetSubtype="0" fill="hold" nodeType="withEffect">
                                  <p:stCondLst>
                                    <p:cond delay="5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内容1">
    <p:spTree>
      <p:nvGrpSpPr>
        <p:cNvPr id="1" name=""/>
        <p:cNvGrpSpPr/>
        <p:nvPr/>
      </p:nvGrpSpPr>
      <p:grpSpPr>
        <a:xfrm>
          <a:off x="0" y="0"/>
          <a:ext cx="0" cy="0"/>
          <a:chOff x="0" y="0"/>
          <a:chExt cx="0" cy="0"/>
        </a:xfrm>
      </p:grpSpPr>
      <p:cxnSp>
        <p:nvCxnSpPr>
          <p:cNvPr id="19" name="直接连接符 18"/>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52" name="组合 51"/>
          <p:cNvGrpSpPr/>
          <p:nvPr userDrawn="1"/>
        </p:nvGrpSpPr>
        <p:grpSpPr>
          <a:xfrm>
            <a:off x="774065" y="38735"/>
            <a:ext cx="2522220" cy="584981"/>
            <a:chOff x="665440" y="3630864"/>
            <a:chExt cx="9442002" cy="2216694"/>
          </a:xfrm>
        </p:grpSpPr>
        <p:pic>
          <p:nvPicPr>
            <p:cNvPr id="54" name="图片 53"/>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55" name="图片 54"/>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65440" y="3727501"/>
              <a:ext cx="2031435" cy="2061754"/>
            </a:xfrm>
            <a:prstGeom prst="rect">
              <a:avLst/>
            </a:prstGeom>
            <a:ln>
              <a:noFill/>
            </a:ln>
            <a:effectLst/>
          </p:spPr>
        </p:pic>
        <p:pic>
          <p:nvPicPr>
            <p:cNvPr id="56" name="图片 55"/>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过渡1">
    <p:spTree>
      <p:nvGrpSpPr>
        <p:cNvPr id="1" name=""/>
        <p:cNvGrpSpPr/>
        <p:nvPr/>
      </p:nvGrpSpPr>
      <p:grpSpPr>
        <a:xfrm>
          <a:off x="0" y="0"/>
          <a:ext cx="0" cy="0"/>
          <a:chOff x="0" y="0"/>
          <a:chExt cx="0" cy="0"/>
        </a:xfrm>
      </p:grpSpPr>
      <p:cxnSp>
        <p:nvCxnSpPr>
          <p:cNvPr id="19" name="直接连接符 18"/>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userDrawn="1"/>
        </p:nvGrpSpPr>
        <p:grpSpPr>
          <a:xfrm>
            <a:off x="4413285" y="2998778"/>
            <a:ext cx="3881629" cy="828000"/>
            <a:chOff x="5455127" y="2664347"/>
            <a:chExt cx="3881629" cy="828000"/>
          </a:xfrm>
        </p:grpSpPr>
        <p:sp>
          <p:nvSpPr>
            <p:cNvPr id="31" name="文本框 30"/>
            <p:cNvSpPr txBox="1"/>
            <p:nvPr/>
          </p:nvSpPr>
          <p:spPr>
            <a:xfrm>
              <a:off x="6511698" y="2738918"/>
              <a:ext cx="2825058" cy="707886"/>
            </a:xfrm>
            <a:prstGeom prst="rect">
              <a:avLst/>
            </a:prstGeom>
            <a:noFill/>
          </p:spPr>
          <p:txBody>
            <a:bodyPr wrap="square" rtlCol="0">
              <a:spAutoFit/>
            </a:bodyPr>
            <a:lstStyle>
              <a:defPPr>
                <a:defRPr lang="zh-CN"/>
              </a:defPPr>
              <a:lvl1pPr>
                <a:defRPr sz="2800" b="1">
                  <a:latin typeface="微软雅黑" panose="020B0503020204020204" pitchFamily="34" charset="-122"/>
                </a:defRPr>
              </a:lvl1pPr>
            </a:lstStyle>
            <a:p>
              <a:r>
                <a:rPr lang="zh-CN" altLang="en-US" sz="4000" dirty="0"/>
                <a:t>研究内容</a:t>
              </a:r>
            </a:p>
          </p:txBody>
        </p:sp>
        <p:grpSp>
          <p:nvGrpSpPr>
            <p:cNvPr id="32" name="组合 31"/>
            <p:cNvGrpSpPr/>
            <p:nvPr/>
          </p:nvGrpSpPr>
          <p:grpSpPr>
            <a:xfrm>
              <a:off x="5455127" y="2664347"/>
              <a:ext cx="842514" cy="828000"/>
              <a:chOff x="4061756" y="1599690"/>
              <a:chExt cx="842514" cy="828000"/>
            </a:xfrm>
          </p:grpSpPr>
          <p:sp>
            <p:nvSpPr>
              <p:cNvPr id="33" name="文本框 32"/>
              <p:cNvSpPr txBox="1"/>
              <p:nvPr/>
            </p:nvSpPr>
            <p:spPr>
              <a:xfrm>
                <a:off x="4076270" y="1674261"/>
                <a:ext cx="828000" cy="706755"/>
              </a:xfrm>
              <a:prstGeom prst="rect">
                <a:avLst/>
              </a:prstGeom>
              <a:noFill/>
              <a:ln>
                <a:noFill/>
              </a:ln>
            </p:spPr>
            <p:txBody>
              <a:bodyPr wrap="square" rtlCol="0">
                <a:spAutoFit/>
              </a:bodyPr>
              <a:lstStyle/>
              <a:p>
                <a:pPr algn="ctr"/>
                <a:r>
                  <a:rPr lang="en-US" altLang="zh-CN" sz="4000" b="1" dirty="0">
                    <a:solidFill>
                      <a:srgbClr val="016946"/>
                    </a:solidFill>
                    <a:latin typeface="微软雅黑" panose="020B0503020204020204" pitchFamily="34" charset="-122"/>
                    <a:ea typeface="微软雅黑" panose="020B0503020204020204" pitchFamily="34" charset="-122"/>
                  </a:rPr>
                  <a:t>03</a:t>
                </a:r>
              </a:p>
            </p:txBody>
          </p:sp>
          <p:sp>
            <p:nvSpPr>
              <p:cNvPr id="34" name="矩形 33"/>
              <p:cNvSpPr/>
              <p:nvPr/>
            </p:nvSpPr>
            <p:spPr>
              <a:xfrm>
                <a:off x="4061756" y="1599690"/>
                <a:ext cx="828000" cy="828000"/>
              </a:xfrm>
              <a:prstGeom prst="rect">
                <a:avLst/>
              </a:prstGeom>
              <a:noFill/>
              <a:ln>
                <a:solidFill>
                  <a:srgbClr val="016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2" name="组合 51"/>
          <p:cNvGrpSpPr/>
          <p:nvPr/>
        </p:nvGrpSpPr>
        <p:grpSpPr>
          <a:xfrm>
            <a:off x="741045" y="38100"/>
            <a:ext cx="2562860" cy="593090"/>
            <a:chOff x="513303" y="3630864"/>
            <a:chExt cx="9594139" cy="2247422"/>
          </a:xfrm>
        </p:grpSpPr>
        <p:pic>
          <p:nvPicPr>
            <p:cNvPr id="54" name="图片 53"/>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55" name="图片 54"/>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3303" y="3816532"/>
              <a:ext cx="2031435" cy="2061754"/>
            </a:xfrm>
            <a:prstGeom prst="rect">
              <a:avLst/>
            </a:prstGeom>
            <a:ln>
              <a:noFill/>
            </a:ln>
            <a:effectLst/>
          </p:spPr>
        </p:pic>
        <p:pic>
          <p:nvPicPr>
            <p:cNvPr id="56" name="图片 55"/>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10" presetClass="entr" presetSubtype="0" fill="hold" nodeType="withEffect">
                                  <p:stCondLst>
                                    <p:cond delay="5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内容1">
    <p:spTree>
      <p:nvGrpSpPr>
        <p:cNvPr id="1" name=""/>
        <p:cNvGrpSpPr/>
        <p:nvPr/>
      </p:nvGrpSpPr>
      <p:grpSpPr>
        <a:xfrm>
          <a:off x="0" y="0"/>
          <a:ext cx="0" cy="0"/>
          <a:chOff x="0" y="0"/>
          <a:chExt cx="0" cy="0"/>
        </a:xfrm>
      </p:grpSpPr>
      <p:cxnSp>
        <p:nvCxnSpPr>
          <p:cNvPr id="19" name="直接连接符 18"/>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52" name="组合 51"/>
          <p:cNvGrpSpPr/>
          <p:nvPr userDrawn="1"/>
        </p:nvGrpSpPr>
        <p:grpSpPr>
          <a:xfrm>
            <a:off x="774065" y="38735"/>
            <a:ext cx="2522220" cy="584981"/>
            <a:chOff x="665440" y="3630864"/>
            <a:chExt cx="9442002" cy="2216694"/>
          </a:xfrm>
        </p:grpSpPr>
        <p:pic>
          <p:nvPicPr>
            <p:cNvPr id="54" name="图片 53"/>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55" name="图片 54"/>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65440" y="3727501"/>
              <a:ext cx="2031435" cy="2061754"/>
            </a:xfrm>
            <a:prstGeom prst="rect">
              <a:avLst/>
            </a:prstGeom>
            <a:ln>
              <a:noFill/>
            </a:ln>
            <a:effectLst/>
          </p:spPr>
        </p:pic>
        <p:pic>
          <p:nvPicPr>
            <p:cNvPr id="56" name="图片 55"/>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Tree>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2.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microsoft.com/office/2007/relationships/hdphoto" Target="../media/hdphoto2.wdp"/><Relationship Id="rId2" Type="http://schemas.openxmlformats.org/officeDocument/2006/relationships/slideLayout" Target="../slideLayouts/slideLayout14.xml"/><Relationship Id="rId16"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microsoft.com/office/2007/relationships/hdphoto" Target="../media/hdphoto1.wdp"/><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6" name="组合 15"/>
          <p:cNvGrpSpPr/>
          <p:nvPr/>
        </p:nvGrpSpPr>
        <p:grpSpPr>
          <a:xfrm>
            <a:off x="766571" y="38100"/>
            <a:ext cx="2537443" cy="584976"/>
            <a:chOff x="608389" y="3630864"/>
            <a:chExt cx="9499053" cy="2216694"/>
          </a:xfrm>
        </p:grpSpPr>
        <p:pic>
          <p:nvPicPr>
            <p:cNvPr id="18" name="图片 17"/>
            <p:cNvPicPr>
              <a:picLocks noChangeAspect="1"/>
            </p:cNvPicPr>
            <p:nvPr/>
          </p:nvPicPr>
          <p:blipFill>
            <a:blip r:embed="rId14" cstate="print">
              <a:clrChange>
                <a:clrFrom>
                  <a:srgbClr val="282627"/>
                </a:clrFrom>
                <a:clrTo>
                  <a:srgbClr val="282627">
                    <a:alpha val="0"/>
                  </a:srgbClr>
                </a:clrTo>
              </a:clrChange>
              <a:extLst>
                <a:ext uri="{BEBA8EAE-BF5A-486C-A8C5-ECC9F3942E4B}">
                  <a14:imgProps xmlns:a14="http://schemas.microsoft.com/office/drawing/2010/main">
                    <a14:imgLayer r:embed="rId15">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19" name="图片 18"/>
            <p:cNvPicPr>
              <a:picLocks noChangeAspect="1"/>
            </p:cNvPicPr>
            <p:nvPr/>
          </p:nvPicPr>
          <p:blipFill>
            <a:blip r:embed="rId16" cstate="print">
              <a:clrChange>
                <a:clrFrom>
                  <a:srgbClr val="282627"/>
                </a:clrFrom>
                <a:clrTo>
                  <a:srgbClr val="282627">
                    <a:alpha val="0"/>
                  </a:srgbClr>
                </a:clrTo>
              </a:clrChange>
              <a:extLst>
                <a:ext uri="{BEBA8EAE-BF5A-486C-A8C5-ECC9F3942E4B}">
                  <a14:imgProps xmlns:a14="http://schemas.microsoft.com/office/drawing/2010/main">
                    <a14:imgLayer r:embed="rId17">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08389" y="3677795"/>
              <a:ext cx="2031435" cy="2061754"/>
            </a:xfrm>
            <a:prstGeom prst="rect">
              <a:avLst/>
            </a:prstGeom>
            <a:ln>
              <a:noFill/>
            </a:ln>
            <a:effectLst/>
          </p:spPr>
        </p:pic>
        <p:pic>
          <p:nvPicPr>
            <p:cNvPr id="20" name="图片 19"/>
            <p:cNvPicPr>
              <a:picLocks noChangeAspect="1"/>
            </p:cNvPicPr>
            <p:nvPr/>
          </p:nvPicPr>
          <p:blipFill>
            <a:blip r:embed="rId18"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
        <p:nvSpPr>
          <p:cNvPr id="17" name="矩形 16"/>
          <p:cNvSpPr/>
          <p:nvPr/>
        </p:nvSpPr>
        <p:spPr>
          <a:xfrm>
            <a:off x="612775" y="25986"/>
            <a:ext cx="2867025" cy="59308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6" name="组合 15"/>
          <p:cNvGrpSpPr/>
          <p:nvPr/>
        </p:nvGrpSpPr>
        <p:grpSpPr>
          <a:xfrm>
            <a:off x="766571" y="38100"/>
            <a:ext cx="2537443" cy="584976"/>
            <a:chOff x="608389" y="3630864"/>
            <a:chExt cx="9499053" cy="2216694"/>
          </a:xfrm>
        </p:grpSpPr>
        <p:pic>
          <p:nvPicPr>
            <p:cNvPr id="18" name="图片 17"/>
            <p:cNvPicPr>
              <a:picLocks noChangeAspect="1"/>
            </p:cNvPicPr>
            <p:nvPr/>
          </p:nvPicPr>
          <p:blipFill>
            <a:blip r:embed="rId14" cstate="print">
              <a:clrChange>
                <a:clrFrom>
                  <a:srgbClr val="282627"/>
                </a:clrFrom>
                <a:clrTo>
                  <a:srgbClr val="282627">
                    <a:alpha val="0"/>
                  </a:srgbClr>
                </a:clrTo>
              </a:clrChange>
              <a:extLst>
                <a:ext uri="{BEBA8EAE-BF5A-486C-A8C5-ECC9F3942E4B}">
                  <a14:imgProps xmlns:a14="http://schemas.microsoft.com/office/drawing/2010/main">
                    <a14:imgLayer r:embed="rId15">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19" name="图片 18"/>
            <p:cNvPicPr>
              <a:picLocks noChangeAspect="1"/>
            </p:cNvPicPr>
            <p:nvPr/>
          </p:nvPicPr>
          <p:blipFill>
            <a:blip r:embed="rId16" cstate="print">
              <a:clrChange>
                <a:clrFrom>
                  <a:srgbClr val="282627"/>
                </a:clrFrom>
                <a:clrTo>
                  <a:srgbClr val="282627">
                    <a:alpha val="0"/>
                  </a:srgbClr>
                </a:clrTo>
              </a:clrChange>
              <a:extLst>
                <a:ext uri="{BEBA8EAE-BF5A-486C-A8C5-ECC9F3942E4B}">
                  <a14:imgProps xmlns:a14="http://schemas.microsoft.com/office/drawing/2010/main">
                    <a14:imgLayer r:embed="rId17">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08389" y="3677795"/>
              <a:ext cx="2031435" cy="2061754"/>
            </a:xfrm>
            <a:prstGeom prst="rect">
              <a:avLst/>
            </a:prstGeom>
            <a:ln>
              <a:noFill/>
            </a:ln>
            <a:effectLst/>
          </p:spPr>
        </p:pic>
        <p:pic>
          <p:nvPicPr>
            <p:cNvPr id="20" name="图片 19"/>
            <p:cNvPicPr>
              <a:picLocks noChangeAspect="1"/>
            </p:cNvPicPr>
            <p:nvPr/>
          </p:nvPicPr>
          <p:blipFill>
            <a:blip r:embed="rId18"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
        <p:nvSpPr>
          <p:cNvPr id="17" name="矩形 16"/>
          <p:cNvSpPr/>
          <p:nvPr/>
        </p:nvSpPr>
        <p:spPr>
          <a:xfrm>
            <a:off x="612775" y="25986"/>
            <a:ext cx="2867025" cy="59308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3.wdp"/></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9.png"/><Relationship Id="rId4"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17.png"/><Relationship Id="rId4"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25.png"/><Relationship Id="rId4"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7.png"/><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8.png"/><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F83F0013-4BD8-4E3B-A7A8-DAB61F039B7F}"/>
              </a:ext>
            </a:extLst>
          </p:cNvPr>
          <p:cNvSpPr/>
          <p:nvPr/>
        </p:nvSpPr>
        <p:spPr>
          <a:xfrm>
            <a:off x="2271969" y="4473522"/>
            <a:ext cx="7967299" cy="369332"/>
          </a:xfrm>
          <a:prstGeom prst="rect">
            <a:avLst/>
          </a:prstGeom>
        </p:spPr>
        <p:txBody>
          <a:bodyPr wrap="square">
            <a:spAutoFit/>
          </a:bodyPr>
          <a:lstStyle/>
          <a:p>
            <a:r>
              <a:rPr lang="zh-CN" altLang="en-US" b="1" dirty="0"/>
              <a:t>汇报人：李江权     专业：软件工程</a:t>
            </a:r>
            <a:r>
              <a:rPr lang="en-US" altLang="zh-CN" b="1" dirty="0"/>
              <a:t>(</a:t>
            </a:r>
            <a:r>
              <a:rPr lang="zh-CN" altLang="en-US" b="1" dirty="0"/>
              <a:t>专硕</a:t>
            </a:r>
            <a:r>
              <a:rPr lang="en-US" altLang="zh-CN" b="1" dirty="0"/>
              <a:t>)</a:t>
            </a:r>
            <a:r>
              <a:rPr lang="zh-CN" altLang="en-US" b="1" dirty="0"/>
              <a:t>     指导老师：曹岭</a:t>
            </a:r>
            <a:r>
              <a:rPr lang="en-US" altLang="zh-CN" b="1" dirty="0"/>
              <a:t>(</a:t>
            </a:r>
            <a:r>
              <a:rPr lang="zh-CN" altLang="en-US" b="1" dirty="0"/>
              <a:t>副教授）</a:t>
            </a:r>
          </a:p>
        </p:txBody>
      </p:sp>
      <p:grpSp>
        <p:nvGrpSpPr>
          <p:cNvPr id="32" name="组合 31">
            <a:extLst>
              <a:ext uri="{FF2B5EF4-FFF2-40B4-BE49-F238E27FC236}">
                <a16:creationId xmlns:a16="http://schemas.microsoft.com/office/drawing/2014/main" id="{F5A4F8F6-8A95-4BC0-AAA0-D19D1624E86E}"/>
              </a:ext>
            </a:extLst>
          </p:cNvPr>
          <p:cNvGrpSpPr/>
          <p:nvPr/>
        </p:nvGrpSpPr>
        <p:grpSpPr>
          <a:xfrm>
            <a:off x="0" y="1266424"/>
            <a:ext cx="12192000" cy="2689272"/>
            <a:chOff x="0" y="2353198"/>
            <a:chExt cx="12192000" cy="2689272"/>
          </a:xfrm>
        </p:grpSpPr>
        <p:sp>
          <p:nvSpPr>
            <p:cNvPr id="33" name="矩形 32">
              <a:extLst>
                <a:ext uri="{FF2B5EF4-FFF2-40B4-BE49-F238E27FC236}">
                  <a16:creationId xmlns:a16="http://schemas.microsoft.com/office/drawing/2014/main" id="{3724B2B8-FDB6-4770-9D00-3E6A8AC4F7C6}"/>
                </a:ext>
              </a:extLst>
            </p:cNvPr>
            <p:cNvSpPr/>
            <p:nvPr/>
          </p:nvSpPr>
          <p:spPr>
            <a:xfrm>
              <a:off x="0" y="2871024"/>
              <a:ext cx="12192000" cy="1430532"/>
            </a:xfrm>
            <a:prstGeom prst="rect">
              <a:avLst/>
            </a:prstGeom>
            <a:solidFill>
              <a:srgbClr val="0169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文本框 33">
              <a:extLst>
                <a:ext uri="{FF2B5EF4-FFF2-40B4-BE49-F238E27FC236}">
                  <a16:creationId xmlns:a16="http://schemas.microsoft.com/office/drawing/2014/main" id="{2D52119A-C387-4CD6-B2B0-B8D87B969366}"/>
                </a:ext>
              </a:extLst>
            </p:cNvPr>
            <p:cNvSpPr txBox="1"/>
            <p:nvPr/>
          </p:nvSpPr>
          <p:spPr>
            <a:xfrm>
              <a:off x="1818751" y="3388338"/>
              <a:ext cx="9626162" cy="583565"/>
            </a:xfrm>
            <a:prstGeom prst="rect">
              <a:avLst/>
            </a:prstGeom>
            <a:noFill/>
            <a:ln>
              <a:solidFill>
                <a:srgbClr val="016946"/>
              </a:solidFill>
            </a:ln>
          </p:spPr>
          <p:txBody>
            <a:bodyPr wrap="square" rtlCol="0">
              <a:spAutoFit/>
            </a:bodyPr>
            <a:lstStyle/>
            <a:p>
              <a:pPr algn="ctr"/>
              <a:r>
                <a:rPr lang="zh-CN" altLang="en-US" sz="3200" b="1" dirty="0">
                  <a:solidFill>
                    <a:schemeClr val="bg1"/>
                  </a:solidFill>
                </a:rPr>
                <a:t>一种改进的跨链公证人模型研究</a:t>
              </a:r>
            </a:p>
          </p:txBody>
        </p:sp>
        <p:grpSp>
          <p:nvGrpSpPr>
            <p:cNvPr id="35" name="组合 34">
              <a:extLst>
                <a:ext uri="{FF2B5EF4-FFF2-40B4-BE49-F238E27FC236}">
                  <a16:creationId xmlns:a16="http://schemas.microsoft.com/office/drawing/2014/main" id="{A6698525-2E3D-4DE9-B231-725B0F014433}"/>
                </a:ext>
              </a:extLst>
            </p:cNvPr>
            <p:cNvGrpSpPr/>
            <p:nvPr/>
          </p:nvGrpSpPr>
          <p:grpSpPr>
            <a:xfrm>
              <a:off x="0" y="4297148"/>
              <a:ext cx="12192000" cy="518886"/>
              <a:chOff x="0" y="4462318"/>
              <a:chExt cx="12192000" cy="518886"/>
            </a:xfrm>
          </p:grpSpPr>
          <p:sp>
            <p:nvSpPr>
              <p:cNvPr id="42" name="矩形 41">
                <a:extLst>
                  <a:ext uri="{FF2B5EF4-FFF2-40B4-BE49-F238E27FC236}">
                    <a16:creationId xmlns:a16="http://schemas.microsoft.com/office/drawing/2014/main" id="{0D2B6491-8DA4-4BF3-B1EF-36467B7F6F73}"/>
                  </a:ext>
                </a:extLst>
              </p:cNvPr>
              <p:cNvSpPr/>
              <p:nvPr/>
            </p:nvSpPr>
            <p:spPr>
              <a:xfrm>
                <a:off x="0" y="4462318"/>
                <a:ext cx="12192000" cy="518886"/>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592FB9C4-40B0-4C63-85D1-A592F1259905}"/>
                  </a:ext>
                </a:extLst>
              </p:cNvPr>
              <p:cNvSpPr txBox="1"/>
              <p:nvPr/>
            </p:nvSpPr>
            <p:spPr>
              <a:xfrm>
                <a:off x="5531928" y="4533652"/>
                <a:ext cx="3349880" cy="398780"/>
              </a:xfrm>
              <a:prstGeom prst="rect">
                <a:avLst/>
              </a:prstGeom>
              <a:noFill/>
            </p:spPr>
            <p:txBody>
              <a:bodyPr wrap="square" rtlCol="0">
                <a:spAutoFit/>
              </a:bodyPr>
              <a:lstStyle/>
              <a:p>
                <a:endParaRPr lang="zh-CN" altLang="en-US" sz="2000" dirty="0">
                  <a:solidFill>
                    <a:schemeClr val="bg1"/>
                  </a:solidFill>
                  <a:latin typeface="+mn-ea"/>
                  <a:cs typeface="Times New Roman" panose="02020603050405020304" pitchFamily="18" charset="0"/>
                </a:endParaRPr>
              </a:p>
            </p:txBody>
          </p:sp>
        </p:grpSp>
        <p:sp>
          <p:nvSpPr>
            <p:cNvPr id="36" name="Freeform 5">
              <a:extLst>
                <a:ext uri="{FF2B5EF4-FFF2-40B4-BE49-F238E27FC236}">
                  <a16:creationId xmlns:a16="http://schemas.microsoft.com/office/drawing/2014/main" id="{ADFFBECA-0B53-4A7F-B3BC-3C37D93FC612}"/>
                </a:ext>
              </a:extLst>
            </p:cNvPr>
            <p:cNvSpPr>
              <a:spLocks noEditPoints="1"/>
            </p:cNvSpPr>
            <p:nvPr/>
          </p:nvSpPr>
          <p:spPr bwMode="auto">
            <a:xfrm>
              <a:off x="11043786" y="3230194"/>
              <a:ext cx="963028" cy="949245"/>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37" name="图片 36">
              <a:extLst>
                <a:ext uri="{FF2B5EF4-FFF2-40B4-BE49-F238E27FC236}">
                  <a16:creationId xmlns:a16="http://schemas.microsoft.com/office/drawing/2014/main" id="{DCB79E85-DAEB-46D2-9FE0-34AF26B2A3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83910" y="2353198"/>
              <a:ext cx="2649725" cy="2689272"/>
            </a:xfrm>
            <a:prstGeom prst="rect">
              <a:avLst/>
            </a:prstGeom>
            <a:ln>
              <a:noFill/>
            </a:ln>
            <a:effectLst>
              <a:outerShdw blurRad="292100" dist="139700" dir="2700000" algn="tl" rotWithShape="0">
                <a:srgbClr val="333333">
                  <a:alpha val="65000"/>
                </a:srgbClr>
              </a:outerShdw>
            </a:effec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a:extLst>
              <a:ext uri="{FF2B5EF4-FFF2-40B4-BE49-F238E27FC236}">
                <a16:creationId xmlns:a16="http://schemas.microsoft.com/office/drawing/2014/main" id="{4DF68C73-4887-4E3F-BF71-377620970698}"/>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id="{08554047-401A-42AE-9948-DC705552FF37}"/>
              </a:ext>
            </a:extLst>
          </p:cNvPr>
          <p:cNvGrpSpPr/>
          <p:nvPr/>
        </p:nvGrpSpPr>
        <p:grpSpPr>
          <a:xfrm>
            <a:off x="8344111" y="159430"/>
            <a:ext cx="1057280" cy="604450"/>
            <a:chOff x="6755642" y="59734"/>
            <a:chExt cx="1009934" cy="604450"/>
          </a:xfrm>
          <a:solidFill>
            <a:srgbClr val="FADE73"/>
          </a:solidFill>
        </p:grpSpPr>
        <p:sp>
          <p:nvSpPr>
            <p:cNvPr id="14" name="矩形 13">
              <a:extLst>
                <a:ext uri="{FF2B5EF4-FFF2-40B4-BE49-F238E27FC236}">
                  <a16:creationId xmlns:a16="http://schemas.microsoft.com/office/drawing/2014/main" id="{AA2B3F42-5303-45BF-869B-6B026A7052DA}"/>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等腰三角形 14">
              <a:extLst>
                <a:ext uri="{FF2B5EF4-FFF2-40B4-BE49-F238E27FC236}">
                  <a16:creationId xmlns:a16="http://schemas.microsoft.com/office/drawing/2014/main" id="{B7BD947B-17CF-478D-A02B-1A75CF20568B}"/>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a:extLst>
              <a:ext uri="{FF2B5EF4-FFF2-40B4-BE49-F238E27FC236}">
                <a16:creationId xmlns:a16="http://schemas.microsoft.com/office/drawing/2014/main" id="{1FD88CFF-0970-4D40-9C3E-9BA0B75894C3}"/>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17" name="文本框 16">
            <a:extLst>
              <a:ext uri="{FF2B5EF4-FFF2-40B4-BE49-F238E27FC236}">
                <a16:creationId xmlns:a16="http://schemas.microsoft.com/office/drawing/2014/main" id="{140B21C7-E2CC-4A5B-AB7E-EA6345C1BAEB}"/>
              </a:ext>
            </a:extLst>
          </p:cNvPr>
          <p:cNvSpPr txBox="1"/>
          <p:nvPr/>
        </p:nvSpPr>
        <p:spPr>
          <a:xfrm>
            <a:off x="7070994" y="151757"/>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18" name="文本框 17">
            <a:extLst>
              <a:ext uri="{FF2B5EF4-FFF2-40B4-BE49-F238E27FC236}">
                <a16:creationId xmlns:a16="http://schemas.microsoft.com/office/drawing/2014/main" id="{52C566B4-509F-42F5-8E1C-6140D1D76F14}"/>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19" name="文本框 18">
            <a:extLst>
              <a:ext uri="{FF2B5EF4-FFF2-40B4-BE49-F238E27FC236}">
                <a16:creationId xmlns:a16="http://schemas.microsoft.com/office/drawing/2014/main" id="{EB6A770E-7037-4E7D-A45E-2F04B7552D64}"/>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sp>
        <p:nvSpPr>
          <p:cNvPr id="20" name="矩形 19">
            <a:extLst>
              <a:ext uri="{FF2B5EF4-FFF2-40B4-BE49-F238E27FC236}">
                <a16:creationId xmlns:a16="http://schemas.microsoft.com/office/drawing/2014/main" id="{D2F06B3E-58B9-4E1B-ABF7-137A02636B7E}"/>
              </a:ext>
            </a:extLst>
          </p:cNvPr>
          <p:cNvSpPr/>
          <p:nvPr/>
        </p:nvSpPr>
        <p:spPr>
          <a:xfrm>
            <a:off x="951176" y="1158140"/>
            <a:ext cx="2492990" cy="369332"/>
          </a:xfrm>
          <a:prstGeom prst="rect">
            <a:avLst/>
          </a:prstGeom>
        </p:spPr>
        <p:txBody>
          <a:bodyPr wrap="none">
            <a:spAutoFit/>
          </a:bodyPr>
          <a:lstStyle/>
          <a:p>
            <a:r>
              <a:rPr lang="zh-CN" altLang="en-US" dirty="0"/>
              <a:t>当前存在的主要问题：</a:t>
            </a:r>
          </a:p>
        </p:txBody>
      </p:sp>
      <p:sp>
        <p:nvSpPr>
          <p:cNvPr id="2" name="矩形 1">
            <a:extLst>
              <a:ext uri="{FF2B5EF4-FFF2-40B4-BE49-F238E27FC236}">
                <a16:creationId xmlns:a16="http://schemas.microsoft.com/office/drawing/2014/main" id="{C3A26439-0F5E-447C-8574-73A23A7A765E}"/>
              </a:ext>
            </a:extLst>
          </p:cNvPr>
          <p:cNvSpPr/>
          <p:nvPr/>
        </p:nvSpPr>
        <p:spPr>
          <a:xfrm>
            <a:off x="930378" y="2083707"/>
            <a:ext cx="2492990" cy="414922"/>
          </a:xfrm>
          <a:prstGeom prst="rect">
            <a:avLst/>
          </a:prstGeom>
        </p:spPr>
        <p:txBody>
          <a:bodyPr wrap="none">
            <a:spAutoFit/>
          </a:bodyPr>
          <a:lstStyle/>
          <a:p>
            <a:pPr lvl="0">
              <a:lnSpc>
                <a:spcPct val="150000"/>
              </a:lnSpc>
            </a:pPr>
            <a:r>
              <a:rPr lang="en-US" altLang="zh-CN" sz="1600" b="1" dirty="0">
                <a:latin typeface="Times New Roman" panose="02020603050405020304" pitchFamily="18" charset="0"/>
                <a:ea typeface="宋体" panose="02010600030101010101" pitchFamily="2" charset="-122"/>
                <a:cs typeface="宋体" panose="02010600030101010101" pitchFamily="2" charset="-122"/>
              </a:rPr>
              <a:t>(1)</a:t>
            </a:r>
            <a:r>
              <a:rPr lang="zh-CN" altLang="zh-CN" sz="1600" b="1" dirty="0">
                <a:latin typeface="Times New Roman" panose="02020603050405020304" pitchFamily="18" charset="0"/>
                <a:ea typeface="宋体" panose="02010600030101010101" pitchFamily="2" charset="-122"/>
                <a:cs typeface="宋体" panose="02010600030101010101" pitchFamily="2" charset="-122"/>
              </a:rPr>
              <a:t>缺乏对公证人有效监管</a:t>
            </a:r>
            <a:endParaRPr lang="zh-CN" altLang="zh-CN" sz="1600" dirty="0">
              <a:latin typeface="Times New Roman" panose="02020603050405020304" pitchFamily="18" charset="0"/>
              <a:ea typeface="宋体" panose="02010600030101010101" pitchFamily="2" charset="-122"/>
              <a:cs typeface="宋体" panose="02010600030101010101" pitchFamily="2" charset="-122"/>
            </a:endParaRPr>
          </a:p>
        </p:txBody>
      </p:sp>
      <p:sp>
        <p:nvSpPr>
          <p:cNvPr id="3" name="矩形 2">
            <a:extLst>
              <a:ext uri="{FF2B5EF4-FFF2-40B4-BE49-F238E27FC236}">
                <a16:creationId xmlns:a16="http://schemas.microsoft.com/office/drawing/2014/main" id="{B8E5AC56-DD4F-417E-845C-09B9D3F73983}"/>
              </a:ext>
            </a:extLst>
          </p:cNvPr>
          <p:cNvSpPr/>
          <p:nvPr/>
        </p:nvSpPr>
        <p:spPr>
          <a:xfrm>
            <a:off x="930378" y="3572469"/>
            <a:ext cx="2906565" cy="414922"/>
          </a:xfrm>
          <a:prstGeom prst="rect">
            <a:avLst/>
          </a:prstGeom>
        </p:spPr>
        <p:txBody>
          <a:bodyPr wrap="none">
            <a:spAutoFit/>
          </a:bodyPr>
          <a:lstStyle/>
          <a:p>
            <a:pPr lvl="0">
              <a:lnSpc>
                <a:spcPct val="150000"/>
              </a:lnSpc>
            </a:pPr>
            <a:r>
              <a:rPr lang="en-US" altLang="zh-CN" sz="1600" b="1" dirty="0">
                <a:latin typeface="Times New Roman" panose="02020603050405020304" pitchFamily="18" charset="0"/>
                <a:ea typeface="宋体" panose="02010600030101010101" pitchFamily="2" charset="-122"/>
                <a:cs typeface="宋体" panose="02010600030101010101" pitchFamily="2" charset="-122"/>
              </a:rPr>
              <a:t>(2)</a:t>
            </a:r>
            <a:r>
              <a:rPr lang="zh-CN" altLang="zh-CN" sz="1600" b="1" dirty="0">
                <a:latin typeface="Times New Roman" panose="02020603050405020304" pitchFamily="18" charset="0"/>
                <a:ea typeface="宋体" panose="02010600030101010101" pitchFamily="2" charset="-122"/>
                <a:cs typeface="宋体" panose="02010600030101010101" pitchFamily="2" charset="-122"/>
              </a:rPr>
              <a:t>缺乏</a:t>
            </a:r>
            <a:r>
              <a:rPr lang="zh-CN" altLang="en-US" sz="1600" b="1" dirty="0">
                <a:latin typeface="Times New Roman" panose="02020603050405020304" pitchFamily="18" charset="0"/>
                <a:ea typeface="宋体" panose="02010600030101010101" pitchFamily="2" charset="-122"/>
                <a:cs typeface="宋体" panose="02010600030101010101" pitchFamily="2" charset="-122"/>
              </a:rPr>
              <a:t>公证人的</a:t>
            </a:r>
            <a:r>
              <a:rPr lang="zh-CN" altLang="zh-CN" sz="1600" b="1" dirty="0">
                <a:latin typeface="Times New Roman" panose="02020603050405020304" pitchFamily="18" charset="0"/>
                <a:ea typeface="宋体" panose="02010600030101010101" pitchFamily="2" charset="-122"/>
                <a:cs typeface="宋体" panose="02010600030101010101" pitchFamily="2" charset="-122"/>
              </a:rPr>
              <a:t>条件隐私保护</a:t>
            </a:r>
            <a:endParaRPr lang="zh-CN" altLang="zh-CN" sz="1600" dirty="0">
              <a:latin typeface="Times New Roman" panose="02020603050405020304" pitchFamily="18" charset="0"/>
              <a:ea typeface="宋体" panose="02010600030101010101" pitchFamily="2" charset="-122"/>
              <a:cs typeface="宋体" panose="02010600030101010101" pitchFamily="2" charset="-122"/>
            </a:endParaRPr>
          </a:p>
        </p:txBody>
      </p:sp>
      <p:sp>
        <p:nvSpPr>
          <p:cNvPr id="4" name="矩形 3">
            <a:extLst>
              <a:ext uri="{FF2B5EF4-FFF2-40B4-BE49-F238E27FC236}">
                <a16:creationId xmlns:a16="http://schemas.microsoft.com/office/drawing/2014/main" id="{039D6225-0A2B-4525-8B75-5199E45BA3D6}"/>
              </a:ext>
            </a:extLst>
          </p:cNvPr>
          <p:cNvSpPr/>
          <p:nvPr/>
        </p:nvSpPr>
        <p:spPr>
          <a:xfrm>
            <a:off x="930378" y="5213501"/>
            <a:ext cx="2699778" cy="338554"/>
          </a:xfrm>
          <a:prstGeom prst="rect">
            <a:avLst/>
          </a:prstGeom>
        </p:spPr>
        <p:txBody>
          <a:bodyPr wrap="none">
            <a:spAutoFit/>
          </a:bodyPr>
          <a:lstStyle/>
          <a:p>
            <a:r>
              <a:rPr lang="en-US" altLang="zh-CN" sz="1600" b="1" dirty="0">
                <a:latin typeface="Times New Roman" panose="02020603050405020304" pitchFamily="18" charset="0"/>
                <a:ea typeface="宋体" panose="02010600030101010101" pitchFamily="2" charset="-122"/>
              </a:rPr>
              <a:t>(3)</a:t>
            </a:r>
            <a:r>
              <a:rPr lang="zh-CN" altLang="en-US" sz="1600" b="1" dirty="0">
                <a:latin typeface="Times New Roman" panose="02020603050405020304" pitchFamily="18" charset="0"/>
                <a:ea typeface="宋体" panose="02010600030101010101" pitchFamily="2" charset="-122"/>
              </a:rPr>
              <a:t>公证人管理方案存在不足</a:t>
            </a:r>
          </a:p>
        </p:txBody>
      </p:sp>
      <p:sp>
        <p:nvSpPr>
          <p:cNvPr id="5" name="左大括号 4">
            <a:extLst>
              <a:ext uri="{FF2B5EF4-FFF2-40B4-BE49-F238E27FC236}">
                <a16:creationId xmlns:a16="http://schemas.microsoft.com/office/drawing/2014/main" id="{48B88660-E06B-4CAB-BAEE-3F043C54EF52}"/>
              </a:ext>
            </a:extLst>
          </p:cNvPr>
          <p:cNvSpPr/>
          <p:nvPr/>
        </p:nvSpPr>
        <p:spPr>
          <a:xfrm>
            <a:off x="3762278" y="3489307"/>
            <a:ext cx="294752" cy="6430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8718972D-E2C8-4785-A831-3A2F424F90CC}"/>
              </a:ext>
            </a:extLst>
          </p:cNvPr>
          <p:cNvSpPr txBox="1"/>
          <p:nvPr/>
        </p:nvSpPr>
        <p:spPr>
          <a:xfrm>
            <a:off x="4056271" y="3323401"/>
            <a:ext cx="6092563" cy="338554"/>
          </a:xfrm>
          <a:prstGeom prst="rect">
            <a:avLst/>
          </a:prstGeom>
          <a:noFill/>
        </p:spPr>
        <p:txBody>
          <a:bodyPr wrap="square" rtlCol="0">
            <a:spAutoFit/>
          </a:bodyPr>
          <a:lstStyle/>
          <a:p>
            <a:r>
              <a:rPr lang="zh-CN" altLang="en-US" sz="1600" dirty="0">
                <a:latin typeface="Times New Roman" panose="02020603050405020304" pitchFamily="18" charset="0"/>
                <a:ea typeface="宋体" panose="02010600030101010101" pitchFamily="2" charset="-122"/>
              </a:rPr>
              <a:t>公证人节点身份信息完全公开，</a:t>
            </a:r>
            <a:r>
              <a:rPr lang="zh-CN" altLang="zh-CN" sz="1600" b="1" dirty="0">
                <a:latin typeface="Times New Roman" panose="02020603050405020304" pitchFamily="18" charset="0"/>
                <a:ea typeface="宋体" panose="02010600030101010101" pitchFamily="2" charset="-122"/>
              </a:rPr>
              <a:t>遭受针对性攻击</a:t>
            </a:r>
            <a:r>
              <a:rPr lang="zh-CN" altLang="en-US" sz="1600" b="1" dirty="0">
                <a:latin typeface="Times New Roman" panose="02020603050405020304" pitchFamily="18" charset="0"/>
                <a:ea typeface="宋体" panose="02010600030101010101" pitchFamily="2" charset="-122"/>
              </a:rPr>
              <a:t>、</a:t>
            </a:r>
            <a:r>
              <a:rPr lang="zh-CN" altLang="zh-CN" sz="1600" b="1" dirty="0">
                <a:latin typeface="Times New Roman" panose="02020603050405020304" pitchFamily="18" charset="0"/>
                <a:ea typeface="宋体" panose="02010600030101010101" pitchFamily="2" charset="-122"/>
              </a:rPr>
              <a:t>被伪造签名</a:t>
            </a:r>
            <a:r>
              <a:rPr lang="zh-CN" altLang="en-US" sz="1600" b="1" dirty="0">
                <a:latin typeface="Times New Roman" panose="02020603050405020304" pitchFamily="18" charset="0"/>
                <a:ea typeface="宋体" panose="02010600030101010101" pitchFamily="2" charset="-122"/>
              </a:rPr>
              <a:t>等</a:t>
            </a:r>
          </a:p>
        </p:txBody>
      </p:sp>
      <p:sp>
        <p:nvSpPr>
          <p:cNvPr id="7" name="文本框 6">
            <a:extLst>
              <a:ext uri="{FF2B5EF4-FFF2-40B4-BE49-F238E27FC236}">
                <a16:creationId xmlns:a16="http://schemas.microsoft.com/office/drawing/2014/main" id="{0EDD2BC5-2865-4422-834D-5519CB302089}"/>
              </a:ext>
            </a:extLst>
          </p:cNvPr>
          <p:cNvSpPr txBox="1"/>
          <p:nvPr/>
        </p:nvSpPr>
        <p:spPr>
          <a:xfrm>
            <a:off x="4056271" y="3959753"/>
            <a:ext cx="4765198" cy="338554"/>
          </a:xfrm>
          <a:prstGeom prst="rect">
            <a:avLst/>
          </a:prstGeom>
          <a:noFill/>
        </p:spPr>
        <p:txBody>
          <a:bodyPr wrap="square" rtlCol="0">
            <a:spAutoFit/>
          </a:bodyPr>
          <a:lstStyle/>
          <a:p>
            <a:r>
              <a:rPr lang="zh-CN" altLang="en-US" sz="1600" dirty="0">
                <a:latin typeface="Times New Roman" panose="02020603050405020304" pitchFamily="18" charset="0"/>
                <a:ea typeface="宋体" panose="02010600030101010101" pitchFamily="2" charset="-122"/>
              </a:rPr>
              <a:t>身份隐私过度保护，</a:t>
            </a:r>
            <a:r>
              <a:rPr lang="zh-CN" altLang="en-US" sz="1600" b="1" dirty="0">
                <a:latin typeface="Times New Roman" panose="02020603050405020304" pitchFamily="18" charset="0"/>
                <a:ea typeface="宋体" panose="02010600030101010101" pitchFamily="2" charset="-122"/>
              </a:rPr>
              <a:t>难以追溯恶意公证节点</a:t>
            </a:r>
          </a:p>
        </p:txBody>
      </p:sp>
      <p:sp>
        <p:nvSpPr>
          <p:cNvPr id="22" name="左大括号 21">
            <a:extLst>
              <a:ext uri="{FF2B5EF4-FFF2-40B4-BE49-F238E27FC236}">
                <a16:creationId xmlns:a16="http://schemas.microsoft.com/office/drawing/2014/main" id="{78514D57-6E57-4EC9-AAA8-7E83081B9C64}"/>
              </a:ext>
            </a:extLst>
          </p:cNvPr>
          <p:cNvSpPr/>
          <p:nvPr/>
        </p:nvSpPr>
        <p:spPr>
          <a:xfrm>
            <a:off x="3542191" y="5067236"/>
            <a:ext cx="294752" cy="6430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9C3284C4-DA0F-47F5-9056-D5AE782CC186}"/>
              </a:ext>
            </a:extLst>
          </p:cNvPr>
          <p:cNvSpPr/>
          <p:nvPr/>
        </p:nvSpPr>
        <p:spPr>
          <a:xfrm>
            <a:off x="3921133" y="5523037"/>
            <a:ext cx="3409286" cy="338554"/>
          </a:xfrm>
          <a:prstGeom prst="rect">
            <a:avLst/>
          </a:prstGeom>
        </p:spPr>
        <p:txBody>
          <a:bodyPr wrap="square">
            <a:spAutoFit/>
          </a:bodyPr>
          <a:lstStyle/>
          <a:p>
            <a:r>
              <a:rPr lang="zh-CN" altLang="en-US" sz="1600" dirty="0">
                <a:latin typeface="Times New Roman" panose="02020603050405020304" pitchFamily="18" charset="0"/>
                <a:ea typeface="宋体" panose="02010600030101010101" pitchFamily="2" charset="-122"/>
              </a:rPr>
              <a:t>忽视候选节点的信誉、奖惩的评估</a:t>
            </a:r>
          </a:p>
        </p:txBody>
      </p:sp>
      <p:sp>
        <p:nvSpPr>
          <p:cNvPr id="24" name="左大括号 23">
            <a:extLst>
              <a:ext uri="{FF2B5EF4-FFF2-40B4-BE49-F238E27FC236}">
                <a16:creationId xmlns:a16="http://schemas.microsoft.com/office/drawing/2014/main" id="{BD018BFC-6B6A-4291-AAE1-36AC147FEC97}"/>
              </a:ext>
            </a:extLst>
          </p:cNvPr>
          <p:cNvSpPr/>
          <p:nvPr/>
        </p:nvSpPr>
        <p:spPr>
          <a:xfrm>
            <a:off x="3444166" y="1994773"/>
            <a:ext cx="294752" cy="6430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C80BF675-F63C-49D1-A05D-94DF250EFD1D}"/>
              </a:ext>
            </a:extLst>
          </p:cNvPr>
          <p:cNvSpPr txBox="1"/>
          <p:nvPr/>
        </p:nvSpPr>
        <p:spPr>
          <a:xfrm>
            <a:off x="3836943" y="1831073"/>
            <a:ext cx="3493476" cy="338554"/>
          </a:xfrm>
          <a:prstGeom prst="rect">
            <a:avLst/>
          </a:prstGeom>
          <a:noFill/>
        </p:spPr>
        <p:txBody>
          <a:bodyPr wrap="square" rtlCol="0">
            <a:spAutoFit/>
          </a:bodyPr>
          <a:lstStyle/>
          <a:p>
            <a:r>
              <a:rPr lang="zh-CN" altLang="en-US" sz="1600" dirty="0">
                <a:latin typeface="Times New Roman" panose="02020603050405020304" pitchFamily="18" charset="0"/>
                <a:ea typeface="宋体" panose="02010600030101010101" pitchFamily="2" charset="-122"/>
              </a:rPr>
              <a:t>无监管者，</a:t>
            </a:r>
            <a:r>
              <a:rPr lang="zh-CN" altLang="en-US" sz="1600" b="1" dirty="0">
                <a:latin typeface="Times New Roman" panose="02020603050405020304" pitchFamily="18" charset="0"/>
                <a:ea typeface="宋体" panose="02010600030101010101" pitchFamily="2" charset="-122"/>
              </a:rPr>
              <a:t>恶意行为无法及时处理</a:t>
            </a:r>
          </a:p>
        </p:txBody>
      </p:sp>
      <p:sp>
        <p:nvSpPr>
          <p:cNvPr id="26" name="文本框 25">
            <a:extLst>
              <a:ext uri="{FF2B5EF4-FFF2-40B4-BE49-F238E27FC236}">
                <a16:creationId xmlns:a16="http://schemas.microsoft.com/office/drawing/2014/main" id="{11FABD0D-9E1D-4ECA-8BFD-86CC9975F8C3}"/>
              </a:ext>
            </a:extLst>
          </p:cNvPr>
          <p:cNvSpPr txBox="1"/>
          <p:nvPr/>
        </p:nvSpPr>
        <p:spPr>
          <a:xfrm>
            <a:off x="3836943" y="2438661"/>
            <a:ext cx="3234051" cy="338554"/>
          </a:xfrm>
          <a:prstGeom prst="rect">
            <a:avLst/>
          </a:prstGeom>
          <a:noFill/>
        </p:spPr>
        <p:txBody>
          <a:bodyPr wrap="square" rtlCol="0">
            <a:spAutoFit/>
          </a:bodyPr>
          <a:lstStyle/>
          <a:p>
            <a:r>
              <a:rPr lang="zh-CN" altLang="en-US" sz="1600" dirty="0">
                <a:latin typeface="Times New Roman" panose="02020603050405020304" pitchFamily="18" charset="0"/>
                <a:ea typeface="宋体" panose="02010600030101010101" pitchFamily="2" charset="-122"/>
              </a:rPr>
              <a:t>单个监管者，</a:t>
            </a:r>
            <a:r>
              <a:rPr lang="zh-CN" altLang="en-US" sz="1600" b="1" dirty="0">
                <a:latin typeface="Times New Roman" panose="02020603050405020304" pitchFamily="18" charset="0"/>
                <a:ea typeface="宋体" panose="02010600030101010101" pitchFamily="2" charset="-122"/>
              </a:rPr>
              <a:t>可能存在串谋攻击</a:t>
            </a:r>
          </a:p>
        </p:txBody>
      </p:sp>
      <p:sp>
        <p:nvSpPr>
          <p:cNvPr id="27" name="文本框 26">
            <a:extLst>
              <a:ext uri="{FF2B5EF4-FFF2-40B4-BE49-F238E27FC236}">
                <a16:creationId xmlns:a16="http://schemas.microsoft.com/office/drawing/2014/main" id="{C727DCEE-21C7-4BD2-9EA7-8B0A4B2EFA0C}"/>
              </a:ext>
            </a:extLst>
          </p:cNvPr>
          <p:cNvSpPr txBox="1"/>
          <p:nvPr/>
        </p:nvSpPr>
        <p:spPr>
          <a:xfrm>
            <a:off x="3921133" y="4926953"/>
            <a:ext cx="5835816" cy="338554"/>
          </a:xfrm>
          <a:prstGeom prst="rect">
            <a:avLst/>
          </a:prstGeom>
          <a:noFill/>
        </p:spPr>
        <p:txBody>
          <a:bodyPr wrap="square" rtlCol="0">
            <a:spAutoFit/>
          </a:bodyPr>
          <a:lstStyle/>
          <a:p>
            <a:r>
              <a:rPr lang="zh-CN" altLang="en-US" sz="1600" dirty="0">
                <a:latin typeface="Times New Roman" panose="02020603050405020304" pitchFamily="18" charset="0"/>
                <a:ea typeface="宋体" panose="02010600030101010101" pitchFamily="2" charset="-122"/>
              </a:rPr>
              <a:t>未能调动候选公证节点参与度，</a:t>
            </a:r>
            <a:r>
              <a:rPr lang="zh-CN" altLang="en-US" sz="1600" b="1" dirty="0">
                <a:latin typeface="Times New Roman" panose="02020603050405020304" pitchFamily="18" charset="0"/>
                <a:ea typeface="宋体" panose="02010600030101010101" pitchFamily="2" charset="-122"/>
              </a:rPr>
              <a:t>缺乏动态调整和自适应能力</a:t>
            </a:r>
          </a:p>
        </p:txBody>
      </p:sp>
      <p:sp>
        <p:nvSpPr>
          <p:cNvPr id="28" name="矩形 27">
            <a:extLst>
              <a:ext uri="{FF2B5EF4-FFF2-40B4-BE49-F238E27FC236}">
                <a16:creationId xmlns:a16="http://schemas.microsoft.com/office/drawing/2014/main" id="{FF9C762C-E1FE-456B-B3E5-4E54C02BDBD4}"/>
              </a:ext>
            </a:extLst>
          </p:cNvPr>
          <p:cNvSpPr/>
          <p:nvPr>
            <p:custDataLst>
              <p:tags r:id="rId1"/>
            </p:custDataLst>
          </p:nvPr>
        </p:nvSpPr>
        <p:spPr>
          <a:xfrm>
            <a:off x="652726" y="1124789"/>
            <a:ext cx="119380" cy="317500"/>
          </a:xfrm>
          <a:prstGeom prst="rect">
            <a:avLst/>
          </a:prstGeom>
          <a:solidFill>
            <a:srgbClr val="016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329E084F-E7CC-42FC-A82E-82D4AB5A68B5}"/>
              </a:ext>
            </a:extLst>
          </p:cNvPr>
          <p:cNvSpPr/>
          <p:nvPr>
            <p:custDataLst>
              <p:tags r:id="rId2"/>
            </p:custDataLst>
          </p:nvPr>
        </p:nvSpPr>
        <p:spPr>
          <a:xfrm>
            <a:off x="831796" y="1289254"/>
            <a:ext cx="119380" cy="153035"/>
          </a:xfrm>
          <a:prstGeom prst="rect">
            <a:avLst/>
          </a:prstGeom>
          <a:solidFill>
            <a:srgbClr val="FAD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95448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a:extLst>
              <a:ext uri="{FF2B5EF4-FFF2-40B4-BE49-F238E27FC236}">
                <a16:creationId xmlns:a16="http://schemas.microsoft.com/office/drawing/2014/main" id="{6B60B657-CD6B-4835-BEA0-2953AF706E26}"/>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7794638B-B0D0-4A8B-8B07-CCDBCD474058}"/>
              </a:ext>
            </a:extLst>
          </p:cNvPr>
          <p:cNvGrpSpPr/>
          <p:nvPr/>
        </p:nvGrpSpPr>
        <p:grpSpPr>
          <a:xfrm>
            <a:off x="9596669" y="159430"/>
            <a:ext cx="1057280" cy="604450"/>
            <a:chOff x="6755642" y="59734"/>
            <a:chExt cx="1009934" cy="604450"/>
          </a:xfrm>
          <a:solidFill>
            <a:srgbClr val="FADE73"/>
          </a:solidFill>
        </p:grpSpPr>
        <p:sp>
          <p:nvSpPr>
            <p:cNvPr id="12" name="矩形 11">
              <a:extLst>
                <a:ext uri="{FF2B5EF4-FFF2-40B4-BE49-F238E27FC236}">
                  <a16:creationId xmlns:a16="http://schemas.microsoft.com/office/drawing/2014/main" id="{790C841B-6C3A-4F07-8EB5-93FE074E0BAF}"/>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等腰三角形 12">
              <a:extLst>
                <a:ext uri="{FF2B5EF4-FFF2-40B4-BE49-F238E27FC236}">
                  <a16:creationId xmlns:a16="http://schemas.microsoft.com/office/drawing/2014/main" id="{58BBB563-8AC8-45D2-B48E-575A2438E1A4}"/>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a:extLst>
              <a:ext uri="{FF2B5EF4-FFF2-40B4-BE49-F238E27FC236}">
                <a16:creationId xmlns:a16="http://schemas.microsoft.com/office/drawing/2014/main" id="{2BAB7952-389F-41F9-850E-92261AD030BD}"/>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15" name="文本框 14">
            <a:extLst>
              <a:ext uri="{FF2B5EF4-FFF2-40B4-BE49-F238E27FC236}">
                <a16:creationId xmlns:a16="http://schemas.microsoft.com/office/drawing/2014/main" id="{51D86A00-2805-4AF5-9662-6F0D58D0B7B7}"/>
              </a:ext>
            </a:extLst>
          </p:cNvPr>
          <p:cNvSpPr txBox="1"/>
          <p:nvPr/>
        </p:nvSpPr>
        <p:spPr>
          <a:xfrm>
            <a:off x="7070994" y="151757"/>
            <a:ext cx="1123598" cy="368300"/>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16" name="文本框 15">
            <a:extLst>
              <a:ext uri="{FF2B5EF4-FFF2-40B4-BE49-F238E27FC236}">
                <a16:creationId xmlns:a16="http://schemas.microsoft.com/office/drawing/2014/main" id="{928F44F0-1ECA-45F6-BD3F-5465F9AFDACC}"/>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17" name="文本框 16">
            <a:extLst>
              <a:ext uri="{FF2B5EF4-FFF2-40B4-BE49-F238E27FC236}">
                <a16:creationId xmlns:a16="http://schemas.microsoft.com/office/drawing/2014/main" id="{3934C04A-C6D6-4EBD-8797-2534814EEDFB}"/>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2942C2C5-B94F-4BB2-845F-2C45AB490B8F}"/>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E6B031D5-9F8F-4ADE-AC4F-8C26290B6C55}"/>
              </a:ext>
            </a:extLst>
          </p:cNvPr>
          <p:cNvGrpSpPr/>
          <p:nvPr/>
        </p:nvGrpSpPr>
        <p:grpSpPr>
          <a:xfrm>
            <a:off x="9596669" y="159430"/>
            <a:ext cx="1057280" cy="604450"/>
            <a:chOff x="6755642" y="59734"/>
            <a:chExt cx="1009934" cy="604450"/>
          </a:xfrm>
          <a:solidFill>
            <a:srgbClr val="FADE73"/>
          </a:solidFill>
        </p:grpSpPr>
        <p:sp>
          <p:nvSpPr>
            <p:cNvPr id="18" name="矩形 17">
              <a:extLst>
                <a:ext uri="{FF2B5EF4-FFF2-40B4-BE49-F238E27FC236}">
                  <a16:creationId xmlns:a16="http://schemas.microsoft.com/office/drawing/2014/main" id="{EAFA5A7D-A4DB-48D5-8D8E-7EF482F6700B}"/>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等腰三角形 18">
              <a:extLst>
                <a:ext uri="{FF2B5EF4-FFF2-40B4-BE49-F238E27FC236}">
                  <a16:creationId xmlns:a16="http://schemas.microsoft.com/office/drawing/2014/main" id="{2CB59FDD-B614-46C7-B1D8-B2F52DC30AF9}"/>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a:extLst>
              <a:ext uri="{FF2B5EF4-FFF2-40B4-BE49-F238E27FC236}">
                <a16:creationId xmlns:a16="http://schemas.microsoft.com/office/drawing/2014/main" id="{5D3F41FB-FC18-4875-99B5-13F388C3183E}"/>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21" name="文本框 20">
            <a:extLst>
              <a:ext uri="{FF2B5EF4-FFF2-40B4-BE49-F238E27FC236}">
                <a16:creationId xmlns:a16="http://schemas.microsoft.com/office/drawing/2014/main" id="{87D70994-7D52-4A30-BB54-1E2D399DBDC3}"/>
              </a:ext>
            </a:extLst>
          </p:cNvPr>
          <p:cNvSpPr txBox="1"/>
          <p:nvPr/>
        </p:nvSpPr>
        <p:spPr>
          <a:xfrm>
            <a:off x="7070994" y="151757"/>
            <a:ext cx="1123598" cy="368300"/>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22" name="文本框 21">
            <a:extLst>
              <a:ext uri="{FF2B5EF4-FFF2-40B4-BE49-F238E27FC236}">
                <a16:creationId xmlns:a16="http://schemas.microsoft.com/office/drawing/2014/main" id="{EB9B59F0-1671-4E76-9926-5D5B27F73230}"/>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23" name="文本框 22">
            <a:extLst>
              <a:ext uri="{FF2B5EF4-FFF2-40B4-BE49-F238E27FC236}">
                <a16:creationId xmlns:a16="http://schemas.microsoft.com/office/drawing/2014/main" id="{4BE0ADC4-E41E-4717-B132-A67658D8BF9A}"/>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sp>
        <p:nvSpPr>
          <p:cNvPr id="24" name="矩形 23">
            <a:extLst>
              <a:ext uri="{FF2B5EF4-FFF2-40B4-BE49-F238E27FC236}">
                <a16:creationId xmlns:a16="http://schemas.microsoft.com/office/drawing/2014/main" id="{FEA6D1B9-6D58-4416-A87A-04DCFEA1611C}"/>
              </a:ext>
            </a:extLst>
          </p:cNvPr>
          <p:cNvSpPr/>
          <p:nvPr/>
        </p:nvSpPr>
        <p:spPr>
          <a:xfrm>
            <a:off x="721958" y="934724"/>
            <a:ext cx="10100013" cy="1200329"/>
          </a:xfrm>
          <a:prstGeom prst="rect">
            <a:avLst/>
          </a:prstGeom>
        </p:spPr>
        <p:txBody>
          <a:bodyPr wrap="square">
            <a:spAutoFit/>
          </a:bodyPr>
          <a:lstStyle/>
          <a:p>
            <a:r>
              <a:rPr lang="zh-CN" altLang="en-US" dirty="0"/>
              <a:t>研究目标：</a:t>
            </a:r>
            <a:endParaRPr lang="en-US" altLang="zh-CN" dirty="0"/>
          </a:p>
          <a:p>
            <a:r>
              <a:rPr lang="en-US" altLang="zh-CN" dirty="0"/>
              <a:t>1</a:t>
            </a:r>
            <a:r>
              <a:rPr lang="zh-CN" altLang="en-US" dirty="0"/>
              <a:t>、优化当前公证人方案中的监管机制，维护跨链安全性；</a:t>
            </a:r>
            <a:endParaRPr lang="en-US" altLang="zh-CN" dirty="0"/>
          </a:p>
          <a:p>
            <a:r>
              <a:rPr lang="en-US" altLang="zh-CN" dirty="0"/>
              <a:t>2</a:t>
            </a:r>
            <a:r>
              <a:rPr lang="zh-CN" altLang="en-US" dirty="0"/>
              <a:t>、改善公证人在参与跨链交易过程中的隐私保护，避免公证人遭受针对性攻击。 </a:t>
            </a:r>
            <a:endParaRPr lang="en-US" altLang="zh-CN" dirty="0"/>
          </a:p>
          <a:p>
            <a:r>
              <a:rPr lang="en-US" altLang="zh-CN" dirty="0"/>
              <a:t>3</a:t>
            </a:r>
            <a:r>
              <a:rPr lang="zh-CN" altLang="en-US" dirty="0"/>
              <a:t>、提高候选公证节点的参与度以及公证人的积极性，维护跨链系统的稳定性和安全性。</a:t>
            </a:r>
          </a:p>
        </p:txBody>
      </p:sp>
      <p:sp>
        <p:nvSpPr>
          <p:cNvPr id="25" name="矩形 24">
            <a:extLst>
              <a:ext uri="{FF2B5EF4-FFF2-40B4-BE49-F238E27FC236}">
                <a16:creationId xmlns:a16="http://schemas.microsoft.com/office/drawing/2014/main" id="{B42B59C0-B8FA-4CAF-9FBA-C26A900F93E6}"/>
              </a:ext>
            </a:extLst>
          </p:cNvPr>
          <p:cNvSpPr/>
          <p:nvPr/>
        </p:nvSpPr>
        <p:spPr>
          <a:xfrm>
            <a:off x="765640" y="3421087"/>
            <a:ext cx="1338828" cy="369332"/>
          </a:xfrm>
          <a:prstGeom prst="rect">
            <a:avLst/>
          </a:prstGeom>
        </p:spPr>
        <p:txBody>
          <a:bodyPr wrap="none">
            <a:spAutoFit/>
          </a:bodyPr>
          <a:lstStyle/>
          <a:p>
            <a:r>
              <a:rPr lang="zh-CN" altLang="en-US" dirty="0"/>
              <a:t>研究内容：</a:t>
            </a:r>
          </a:p>
        </p:txBody>
      </p:sp>
      <p:sp>
        <p:nvSpPr>
          <p:cNvPr id="27" name="文本框 26">
            <a:extLst>
              <a:ext uri="{FF2B5EF4-FFF2-40B4-BE49-F238E27FC236}">
                <a16:creationId xmlns:a16="http://schemas.microsoft.com/office/drawing/2014/main" id="{133C779B-313B-4847-9E40-1928FA2CFB00}"/>
              </a:ext>
            </a:extLst>
          </p:cNvPr>
          <p:cNvSpPr txBox="1"/>
          <p:nvPr/>
        </p:nvSpPr>
        <p:spPr>
          <a:xfrm>
            <a:off x="851470" y="3900218"/>
            <a:ext cx="4597224" cy="416909"/>
          </a:xfrm>
          <a:prstGeom prst="rect">
            <a:avLst/>
          </a:prstGeom>
          <a:noFill/>
          <a:ln>
            <a:solidFill>
              <a:srgbClr val="7DDDE9"/>
            </a:solidFill>
          </a:ln>
        </p:spPr>
        <p:txBody>
          <a:bodyPr wrap="square" rtlCol="0">
            <a:spAutoFit/>
          </a:bodyPr>
          <a:lstStyle/>
          <a:p>
            <a:pPr>
              <a:lnSpc>
                <a:spcPct val="130000"/>
              </a:lnSpc>
              <a:spcBef>
                <a:spcPts val="600"/>
              </a:spcBef>
            </a:pPr>
            <a:r>
              <a:rPr lang="zh-CN" altLang="en-US" dirty="0">
                <a:sym typeface="+mn-lt"/>
              </a:rPr>
              <a:t>基于信誉值和投票的公证人管理机制</a:t>
            </a:r>
          </a:p>
        </p:txBody>
      </p:sp>
      <p:sp>
        <p:nvSpPr>
          <p:cNvPr id="41" name="矩形 40">
            <a:extLst>
              <a:ext uri="{FF2B5EF4-FFF2-40B4-BE49-F238E27FC236}">
                <a16:creationId xmlns:a16="http://schemas.microsoft.com/office/drawing/2014/main" id="{C71E95BE-A69E-4432-93B4-3FD91C8E0870}"/>
              </a:ext>
            </a:extLst>
          </p:cNvPr>
          <p:cNvSpPr/>
          <p:nvPr/>
        </p:nvSpPr>
        <p:spPr>
          <a:xfrm>
            <a:off x="851470" y="4707121"/>
            <a:ext cx="4597223" cy="369332"/>
          </a:xfrm>
          <a:prstGeom prst="rect">
            <a:avLst/>
          </a:prstGeom>
          <a:ln>
            <a:solidFill>
              <a:srgbClr val="7DDDE9"/>
            </a:solidFill>
          </a:ln>
        </p:spPr>
        <p:txBody>
          <a:bodyPr wrap="square">
            <a:spAutoFit/>
          </a:bodyPr>
          <a:lstStyle/>
          <a:p>
            <a:r>
              <a:rPr lang="zh-CN" altLang="en-US" dirty="0"/>
              <a:t>具有监管机制和公证人条件隐私保护的方法</a:t>
            </a:r>
          </a:p>
        </p:txBody>
      </p:sp>
      <p:sp>
        <p:nvSpPr>
          <p:cNvPr id="42" name="矩形 41">
            <a:extLst>
              <a:ext uri="{FF2B5EF4-FFF2-40B4-BE49-F238E27FC236}">
                <a16:creationId xmlns:a16="http://schemas.microsoft.com/office/drawing/2014/main" id="{6AC60CF9-2583-44FF-BC5B-890C907859F5}"/>
              </a:ext>
            </a:extLst>
          </p:cNvPr>
          <p:cNvSpPr/>
          <p:nvPr/>
        </p:nvSpPr>
        <p:spPr>
          <a:xfrm>
            <a:off x="851470" y="5470396"/>
            <a:ext cx="4597223" cy="369332"/>
          </a:xfrm>
          <a:prstGeom prst="rect">
            <a:avLst/>
          </a:prstGeom>
          <a:ln>
            <a:solidFill>
              <a:srgbClr val="7DDDE9"/>
            </a:solidFill>
          </a:ln>
        </p:spPr>
        <p:txBody>
          <a:bodyPr wrap="square">
            <a:spAutoFit/>
          </a:bodyPr>
          <a:lstStyle/>
          <a:p>
            <a:r>
              <a:rPr lang="zh-CN" altLang="en-US" dirty="0"/>
              <a:t>设计基于公证人的跨链资产交互的系统</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直接连接符 60">
            <a:extLst>
              <a:ext uri="{FF2B5EF4-FFF2-40B4-BE49-F238E27FC236}">
                <a16:creationId xmlns:a16="http://schemas.microsoft.com/office/drawing/2014/main" id="{9AF01A8C-4F71-4055-965D-9FE4D1258E99}"/>
              </a:ext>
            </a:extLst>
          </p:cNvPr>
          <p:cNvCxnSpPr/>
          <p:nvPr/>
        </p:nvCxnSpPr>
        <p:spPr>
          <a:xfrm flipV="1">
            <a:off x="6937131" y="572551"/>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62" name="组合 61">
            <a:extLst>
              <a:ext uri="{FF2B5EF4-FFF2-40B4-BE49-F238E27FC236}">
                <a16:creationId xmlns:a16="http://schemas.microsoft.com/office/drawing/2014/main" id="{DDD3A15F-C8C4-4E98-B959-71DDB482B3B2}"/>
              </a:ext>
            </a:extLst>
          </p:cNvPr>
          <p:cNvGrpSpPr/>
          <p:nvPr/>
        </p:nvGrpSpPr>
        <p:grpSpPr>
          <a:xfrm>
            <a:off x="9596669" y="169478"/>
            <a:ext cx="1057280" cy="604450"/>
            <a:chOff x="6755642" y="59734"/>
            <a:chExt cx="1009934" cy="604450"/>
          </a:xfrm>
          <a:solidFill>
            <a:srgbClr val="FADE73"/>
          </a:solidFill>
        </p:grpSpPr>
        <p:sp>
          <p:nvSpPr>
            <p:cNvPr id="63" name="矩形 62">
              <a:extLst>
                <a:ext uri="{FF2B5EF4-FFF2-40B4-BE49-F238E27FC236}">
                  <a16:creationId xmlns:a16="http://schemas.microsoft.com/office/drawing/2014/main" id="{9CE909A0-DB80-43B3-B4F0-F4697E2A25E7}"/>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等腰三角形 63">
              <a:extLst>
                <a:ext uri="{FF2B5EF4-FFF2-40B4-BE49-F238E27FC236}">
                  <a16:creationId xmlns:a16="http://schemas.microsoft.com/office/drawing/2014/main" id="{84E8B093-B6C3-4BD2-B9BF-CD536465323E}"/>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文本框 64">
            <a:extLst>
              <a:ext uri="{FF2B5EF4-FFF2-40B4-BE49-F238E27FC236}">
                <a16:creationId xmlns:a16="http://schemas.microsoft.com/office/drawing/2014/main" id="{C4934DBF-F5EC-43BE-ACB8-EBB907631ABA}"/>
              </a:ext>
            </a:extLst>
          </p:cNvPr>
          <p:cNvSpPr txBox="1"/>
          <p:nvPr/>
        </p:nvSpPr>
        <p:spPr>
          <a:xfrm>
            <a:off x="9559528" y="162973"/>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66" name="文本框 65">
            <a:extLst>
              <a:ext uri="{FF2B5EF4-FFF2-40B4-BE49-F238E27FC236}">
                <a16:creationId xmlns:a16="http://schemas.microsoft.com/office/drawing/2014/main" id="{8DF1AA72-8F56-44C5-BFF4-C98F0872D82E}"/>
              </a:ext>
            </a:extLst>
          </p:cNvPr>
          <p:cNvSpPr txBox="1"/>
          <p:nvPr/>
        </p:nvSpPr>
        <p:spPr>
          <a:xfrm>
            <a:off x="7070994" y="161805"/>
            <a:ext cx="1123598" cy="368300"/>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67" name="文本框 66">
            <a:extLst>
              <a:ext uri="{FF2B5EF4-FFF2-40B4-BE49-F238E27FC236}">
                <a16:creationId xmlns:a16="http://schemas.microsoft.com/office/drawing/2014/main" id="{18D02399-8522-4FBE-AE4A-A10E08DD2951}"/>
              </a:ext>
            </a:extLst>
          </p:cNvPr>
          <p:cNvSpPr txBox="1"/>
          <p:nvPr/>
        </p:nvSpPr>
        <p:spPr>
          <a:xfrm>
            <a:off x="8316995" y="169478"/>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69" name="文本框 68">
            <a:extLst>
              <a:ext uri="{FF2B5EF4-FFF2-40B4-BE49-F238E27FC236}">
                <a16:creationId xmlns:a16="http://schemas.microsoft.com/office/drawing/2014/main" id="{FAC4D2FD-1C5E-430C-B7B9-14A2C6798AF8}"/>
              </a:ext>
            </a:extLst>
          </p:cNvPr>
          <p:cNvSpPr txBox="1"/>
          <p:nvPr/>
        </p:nvSpPr>
        <p:spPr>
          <a:xfrm>
            <a:off x="10413194" y="156415"/>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pic>
        <p:nvPicPr>
          <p:cNvPr id="70" name="图片 69">
            <a:extLst>
              <a:ext uri="{FF2B5EF4-FFF2-40B4-BE49-F238E27FC236}">
                <a16:creationId xmlns:a16="http://schemas.microsoft.com/office/drawing/2014/main" id="{DE138DB8-7EF8-4603-8404-24152B5E1AC8}"/>
              </a:ext>
            </a:extLst>
          </p:cNvPr>
          <p:cNvPicPr>
            <a:picLocks noChangeAspect="1"/>
          </p:cNvPicPr>
          <p:nvPr/>
        </p:nvPicPr>
        <p:blipFill>
          <a:blip r:embed="rId5"/>
          <a:stretch>
            <a:fillRect/>
          </a:stretch>
        </p:blipFill>
        <p:spPr>
          <a:xfrm>
            <a:off x="3056883" y="1389801"/>
            <a:ext cx="6280220" cy="4573896"/>
          </a:xfrm>
          <a:prstGeom prst="rect">
            <a:avLst/>
          </a:prstGeom>
        </p:spPr>
      </p:pic>
      <p:sp>
        <p:nvSpPr>
          <p:cNvPr id="71" name="文本框 70">
            <a:extLst>
              <a:ext uri="{FF2B5EF4-FFF2-40B4-BE49-F238E27FC236}">
                <a16:creationId xmlns:a16="http://schemas.microsoft.com/office/drawing/2014/main" id="{3143A32E-B3CF-4870-864E-2530698D436A}"/>
              </a:ext>
            </a:extLst>
          </p:cNvPr>
          <p:cNvSpPr txBox="1"/>
          <p:nvPr/>
        </p:nvSpPr>
        <p:spPr>
          <a:xfrm>
            <a:off x="1086611" y="1021501"/>
            <a:ext cx="4064000" cy="368300"/>
          </a:xfrm>
          <a:prstGeom prst="rect">
            <a:avLst/>
          </a:prstGeom>
          <a:noFill/>
        </p:spPr>
        <p:txBody>
          <a:bodyPr wrap="square" rtlCol="0">
            <a:spAutoFit/>
          </a:bodyPr>
          <a:lstStyle/>
          <a:p>
            <a:r>
              <a:rPr lang="zh-CN" altLang="en-US" dirty="0"/>
              <a:t>公证人模型</a:t>
            </a:r>
          </a:p>
        </p:txBody>
      </p:sp>
      <p:sp>
        <p:nvSpPr>
          <p:cNvPr id="72" name="矩形 71">
            <a:extLst>
              <a:ext uri="{FF2B5EF4-FFF2-40B4-BE49-F238E27FC236}">
                <a16:creationId xmlns:a16="http://schemas.microsoft.com/office/drawing/2014/main" id="{6B8DBE62-17AF-45A4-9BFF-C07768E0DD38}"/>
              </a:ext>
            </a:extLst>
          </p:cNvPr>
          <p:cNvSpPr/>
          <p:nvPr>
            <p:custDataLst>
              <p:tags r:id="rId1"/>
            </p:custDataLst>
          </p:nvPr>
        </p:nvSpPr>
        <p:spPr>
          <a:xfrm>
            <a:off x="610438" y="993305"/>
            <a:ext cx="119380" cy="317500"/>
          </a:xfrm>
          <a:prstGeom prst="rect">
            <a:avLst/>
          </a:prstGeom>
          <a:solidFill>
            <a:srgbClr val="016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224ED110-5C7E-4E77-B181-77B9DF27486C}"/>
              </a:ext>
            </a:extLst>
          </p:cNvPr>
          <p:cNvSpPr/>
          <p:nvPr>
            <p:custDataLst>
              <p:tags r:id="rId2"/>
            </p:custDataLst>
          </p:nvPr>
        </p:nvSpPr>
        <p:spPr>
          <a:xfrm>
            <a:off x="789508" y="1157770"/>
            <a:ext cx="119380" cy="153035"/>
          </a:xfrm>
          <a:prstGeom prst="rect">
            <a:avLst/>
          </a:prstGeom>
          <a:solidFill>
            <a:srgbClr val="FAD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55C5C5FD-1499-4EF7-B665-7F708FE95493}"/>
              </a:ext>
            </a:extLst>
          </p:cNvPr>
          <p:cNvSpPr/>
          <p:nvPr/>
        </p:nvSpPr>
        <p:spPr>
          <a:xfrm>
            <a:off x="1197143" y="1723790"/>
            <a:ext cx="1107996" cy="416011"/>
          </a:xfrm>
          <a:prstGeom prst="rect">
            <a:avLst/>
          </a:prstGeom>
        </p:spPr>
        <p:txBody>
          <a:bodyPr wrap="none">
            <a:spAutoFit/>
          </a:bodyPr>
          <a:lstStyle/>
          <a:p>
            <a:pPr>
              <a:lnSpc>
                <a:spcPct val="130000"/>
              </a:lnSpc>
              <a:spcBef>
                <a:spcPts val="600"/>
              </a:spcBef>
            </a:pPr>
            <a:r>
              <a:rPr lang="zh-CN" altLang="en-US" dirty="0">
                <a:sym typeface="+mn-lt"/>
              </a:rPr>
              <a:t>初步构思</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直接连接符 36">
            <a:extLst>
              <a:ext uri="{FF2B5EF4-FFF2-40B4-BE49-F238E27FC236}">
                <a16:creationId xmlns:a16="http://schemas.microsoft.com/office/drawing/2014/main" id="{3D268962-DBCE-4597-B405-310B609EE096}"/>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38" name="组合 37">
            <a:extLst>
              <a:ext uri="{FF2B5EF4-FFF2-40B4-BE49-F238E27FC236}">
                <a16:creationId xmlns:a16="http://schemas.microsoft.com/office/drawing/2014/main" id="{CE945784-504D-49FC-892E-33727B539DD2}"/>
              </a:ext>
            </a:extLst>
          </p:cNvPr>
          <p:cNvGrpSpPr/>
          <p:nvPr/>
        </p:nvGrpSpPr>
        <p:grpSpPr>
          <a:xfrm>
            <a:off x="9596669" y="159430"/>
            <a:ext cx="1057280" cy="604450"/>
            <a:chOff x="6755642" y="59734"/>
            <a:chExt cx="1009934" cy="604450"/>
          </a:xfrm>
          <a:solidFill>
            <a:srgbClr val="FADE73"/>
          </a:solidFill>
        </p:grpSpPr>
        <p:sp>
          <p:nvSpPr>
            <p:cNvPr id="39" name="矩形 38">
              <a:extLst>
                <a:ext uri="{FF2B5EF4-FFF2-40B4-BE49-F238E27FC236}">
                  <a16:creationId xmlns:a16="http://schemas.microsoft.com/office/drawing/2014/main" id="{045C294A-3718-4D17-839E-78FBBDB2D428}"/>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等腰三角形 39">
              <a:extLst>
                <a:ext uri="{FF2B5EF4-FFF2-40B4-BE49-F238E27FC236}">
                  <a16:creationId xmlns:a16="http://schemas.microsoft.com/office/drawing/2014/main" id="{38695B8A-AB36-4C8B-A322-14408310AB36}"/>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文本框 40">
            <a:extLst>
              <a:ext uri="{FF2B5EF4-FFF2-40B4-BE49-F238E27FC236}">
                <a16:creationId xmlns:a16="http://schemas.microsoft.com/office/drawing/2014/main" id="{99DAAFBA-5D6C-442B-BA88-4D4E3AD20FA8}"/>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42" name="文本框 41">
            <a:extLst>
              <a:ext uri="{FF2B5EF4-FFF2-40B4-BE49-F238E27FC236}">
                <a16:creationId xmlns:a16="http://schemas.microsoft.com/office/drawing/2014/main" id="{85B5CD8F-F973-45D2-B6E3-9C3FEA3213F7}"/>
              </a:ext>
            </a:extLst>
          </p:cNvPr>
          <p:cNvSpPr txBox="1"/>
          <p:nvPr/>
        </p:nvSpPr>
        <p:spPr>
          <a:xfrm>
            <a:off x="7070994" y="151757"/>
            <a:ext cx="1123598" cy="368300"/>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43" name="文本框 42">
            <a:extLst>
              <a:ext uri="{FF2B5EF4-FFF2-40B4-BE49-F238E27FC236}">
                <a16:creationId xmlns:a16="http://schemas.microsoft.com/office/drawing/2014/main" id="{21723BC9-4EAE-4C58-B999-EF257AE56BAD}"/>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45" name="文本框 44">
            <a:extLst>
              <a:ext uri="{FF2B5EF4-FFF2-40B4-BE49-F238E27FC236}">
                <a16:creationId xmlns:a16="http://schemas.microsoft.com/office/drawing/2014/main" id="{361A26F1-724B-4CA9-B714-DDF211DBE4C2}"/>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sp>
        <p:nvSpPr>
          <p:cNvPr id="17" name="矩形 16">
            <a:extLst>
              <a:ext uri="{FF2B5EF4-FFF2-40B4-BE49-F238E27FC236}">
                <a16:creationId xmlns:a16="http://schemas.microsoft.com/office/drawing/2014/main" id="{1E3E8799-CF35-4944-9723-803325D4CDC8}"/>
              </a:ext>
            </a:extLst>
          </p:cNvPr>
          <p:cNvSpPr/>
          <p:nvPr>
            <p:custDataLst>
              <p:tags r:id="rId1"/>
            </p:custDataLst>
          </p:nvPr>
        </p:nvSpPr>
        <p:spPr>
          <a:xfrm>
            <a:off x="610438" y="993305"/>
            <a:ext cx="119380" cy="317500"/>
          </a:xfrm>
          <a:prstGeom prst="rect">
            <a:avLst/>
          </a:prstGeom>
          <a:solidFill>
            <a:srgbClr val="016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53E17EF-05EE-403C-AE0A-2795DC4C398F}"/>
              </a:ext>
            </a:extLst>
          </p:cNvPr>
          <p:cNvSpPr/>
          <p:nvPr>
            <p:custDataLst>
              <p:tags r:id="rId2"/>
            </p:custDataLst>
          </p:nvPr>
        </p:nvSpPr>
        <p:spPr>
          <a:xfrm>
            <a:off x="789508" y="1157770"/>
            <a:ext cx="119380" cy="153035"/>
          </a:xfrm>
          <a:prstGeom prst="rect">
            <a:avLst/>
          </a:prstGeom>
          <a:solidFill>
            <a:srgbClr val="FAD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22C7F549-F561-4044-94C4-7499C6745955}"/>
              </a:ext>
            </a:extLst>
          </p:cNvPr>
          <p:cNvSpPr/>
          <p:nvPr/>
        </p:nvSpPr>
        <p:spPr>
          <a:xfrm>
            <a:off x="968578" y="944049"/>
            <a:ext cx="3877985" cy="416011"/>
          </a:xfrm>
          <a:prstGeom prst="rect">
            <a:avLst/>
          </a:prstGeom>
        </p:spPr>
        <p:txBody>
          <a:bodyPr wrap="none">
            <a:spAutoFit/>
          </a:bodyPr>
          <a:lstStyle/>
          <a:p>
            <a:pPr>
              <a:lnSpc>
                <a:spcPct val="130000"/>
              </a:lnSpc>
              <a:spcBef>
                <a:spcPts val="600"/>
              </a:spcBef>
            </a:pPr>
            <a:r>
              <a:rPr lang="zh-CN" altLang="en-US" dirty="0">
                <a:sym typeface="+mn-lt"/>
              </a:rPr>
              <a:t>基于信誉值和投票的公证人管理机制</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735A97D-79EB-4135-A45E-4B843CD8E848}"/>
                  </a:ext>
                </a:extLst>
              </p:cNvPr>
              <p:cNvSpPr txBox="1"/>
              <p:nvPr/>
            </p:nvSpPr>
            <p:spPr>
              <a:xfrm>
                <a:off x="-86664" y="1520918"/>
                <a:ext cx="335614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i="1" smtClean="0">
                          <a:latin typeface="Cambria Math" panose="02040503050406030204" pitchFamily="18" charset="0"/>
                        </a:rPr>
                        <m:t>𝑅</m:t>
                      </m:r>
                      <m:r>
                        <a:rPr lang="en-US" altLang="zh-CN" sz="1600" b="0" i="1" smtClean="0">
                          <a:latin typeface="Cambria Math" panose="02040503050406030204" pitchFamily="18" charset="0"/>
                        </a:rPr>
                        <m:t>&gt;</m:t>
                      </m:r>
                      <m:acc>
                        <m:accPr>
                          <m:chr m:val="̅"/>
                          <m:ctrlPr>
                            <a:rPr lang="en-US" altLang="zh-CN" sz="1600" i="1" smtClean="0">
                              <a:latin typeface="Cambria Math" panose="02040503050406030204" pitchFamily="18" charset="0"/>
                            </a:rPr>
                          </m:ctrlPr>
                        </m:accPr>
                        <m:e>
                          <m:r>
                            <a:rPr lang="en-US" altLang="zh-CN" sz="1600" i="1" smtClean="0">
                              <a:latin typeface="Cambria Math" panose="02040503050406030204" pitchFamily="18" charset="0"/>
                            </a:rPr>
                            <m:t>𝑅</m:t>
                          </m:r>
                        </m:e>
                      </m:acc>
                    </m:oMath>
                  </m:oMathPara>
                </a14:m>
                <a:endParaRPr lang="zh-CN" altLang="en-US" sz="1600" dirty="0"/>
              </a:p>
            </p:txBody>
          </p:sp>
        </mc:Choice>
        <mc:Fallback xmlns="">
          <p:sp>
            <p:nvSpPr>
              <p:cNvPr id="3" name="文本框 2">
                <a:extLst>
                  <a:ext uri="{FF2B5EF4-FFF2-40B4-BE49-F238E27FC236}">
                    <a16:creationId xmlns:a16="http://schemas.microsoft.com/office/drawing/2014/main" id="{8735A97D-79EB-4135-A45E-4B843CD8E848}"/>
                  </a:ext>
                </a:extLst>
              </p:cNvPr>
              <p:cNvSpPr txBox="1">
                <a:spLocks noRot="1" noChangeAspect="1" noMove="1" noResize="1" noEditPoints="1" noAdjustHandles="1" noChangeArrowheads="1" noChangeShapeType="1" noTextEdit="1"/>
              </p:cNvSpPr>
              <p:nvPr/>
            </p:nvSpPr>
            <p:spPr>
              <a:xfrm>
                <a:off x="-86664" y="1520918"/>
                <a:ext cx="3356149" cy="33855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9A88BE4-4F5E-4C40-B9DA-4DC7BAE67B7D}"/>
                  </a:ext>
                </a:extLst>
              </p:cNvPr>
              <p:cNvSpPr txBox="1"/>
              <p:nvPr/>
            </p:nvSpPr>
            <p:spPr>
              <a:xfrm>
                <a:off x="1209573" y="2033384"/>
                <a:ext cx="2059912" cy="441788"/>
              </a:xfrm>
              <a:prstGeom prst="rect">
                <a:avLst/>
              </a:prstGeom>
              <a:noFill/>
            </p:spPr>
            <p:txBody>
              <a:bodyPr wrap="square" rtlCol="0">
                <a:spAutoFit/>
              </a:bodyPr>
              <a:lstStyle/>
              <a:p>
                <a:r>
                  <a:rPr lang="zh-CN" altLang="en-US" sz="1600" dirty="0"/>
                  <a:t>同意票数</a:t>
                </a:r>
                <a:r>
                  <a:rPr lang="en-US" altLang="zh-CN" sz="1600" dirty="0"/>
                  <a:t>&gt;</a:t>
                </a:r>
                <a14:m>
                  <m:oMath xmlns:m="http://schemas.openxmlformats.org/officeDocument/2006/math">
                    <m:f>
                      <m:fPr>
                        <m:ctrlPr>
                          <a:rPr lang="zh-CN" altLang="en-US" sz="1600" i="1" dirty="0" smtClean="0">
                            <a:latin typeface="Cambria Math" panose="02040503050406030204" pitchFamily="18" charset="0"/>
                          </a:rPr>
                        </m:ctrlPr>
                      </m:fPr>
                      <m:num>
                        <m:r>
                          <a:rPr lang="zh-CN" altLang="en-US" sz="1600" dirty="0">
                            <a:latin typeface="Cambria Math" panose="02040503050406030204" pitchFamily="18" charset="0"/>
                          </a:rPr>
                          <m:t>2</m:t>
                        </m:r>
                      </m:num>
                      <m:den>
                        <m:r>
                          <a:rPr lang="zh-CN" altLang="en-US" sz="1600" i="0" dirty="0">
                            <a:latin typeface="Cambria Math" panose="02040503050406030204" pitchFamily="18" charset="0"/>
                          </a:rPr>
                          <m:t>3</m:t>
                        </m:r>
                      </m:den>
                    </m:f>
                  </m:oMath>
                </a14:m>
                <a:r>
                  <a:rPr lang="zh-CN" altLang="en-US" sz="1600" dirty="0"/>
                  <a:t> </a:t>
                </a:r>
                <a:r>
                  <a:rPr lang="en-US" altLang="zh-CN" sz="1600" dirty="0"/>
                  <a:t>n</a:t>
                </a:r>
                <a:endParaRPr lang="zh-CN" altLang="en-US" sz="1600" dirty="0"/>
              </a:p>
            </p:txBody>
          </p:sp>
        </mc:Choice>
        <mc:Fallback xmlns="">
          <p:sp>
            <p:nvSpPr>
              <p:cNvPr id="4" name="文本框 3">
                <a:extLst>
                  <a:ext uri="{FF2B5EF4-FFF2-40B4-BE49-F238E27FC236}">
                    <a16:creationId xmlns:a16="http://schemas.microsoft.com/office/drawing/2014/main" id="{09A88BE4-4F5E-4C40-B9DA-4DC7BAE67B7D}"/>
                  </a:ext>
                </a:extLst>
              </p:cNvPr>
              <p:cNvSpPr txBox="1">
                <a:spLocks noRot="1" noChangeAspect="1" noMove="1" noResize="1" noEditPoints="1" noAdjustHandles="1" noChangeArrowheads="1" noChangeShapeType="1" noTextEdit="1"/>
              </p:cNvSpPr>
              <p:nvPr/>
            </p:nvSpPr>
            <p:spPr>
              <a:xfrm>
                <a:off x="1209573" y="2033384"/>
                <a:ext cx="2059912" cy="441788"/>
              </a:xfrm>
              <a:prstGeom prst="rect">
                <a:avLst/>
              </a:prstGeom>
              <a:blipFill>
                <a:blip r:embed="rId6"/>
                <a:stretch>
                  <a:fillRect l="-1479" b="-5556"/>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F563E047-C5AA-4C7F-AA02-65F0C4D62AC8}"/>
              </a:ext>
            </a:extLst>
          </p:cNvPr>
          <p:cNvCxnSpPr>
            <a:cxnSpLocks/>
            <a:stCxn id="3" idx="3"/>
          </p:cNvCxnSpPr>
          <p:nvPr/>
        </p:nvCxnSpPr>
        <p:spPr>
          <a:xfrm>
            <a:off x="3269485" y="1690195"/>
            <a:ext cx="1065125" cy="31304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0BE890C-1792-4B1F-8481-A7A8EE4A9BEA}"/>
              </a:ext>
            </a:extLst>
          </p:cNvPr>
          <p:cNvCxnSpPr>
            <a:cxnSpLocks/>
            <a:stCxn id="4" idx="3"/>
          </p:cNvCxnSpPr>
          <p:nvPr/>
        </p:nvCxnSpPr>
        <p:spPr>
          <a:xfrm flipV="1">
            <a:off x="3269485" y="2003239"/>
            <a:ext cx="1065125" cy="251039"/>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758DDA2C-07A9-4303-84F3-A197033EBDE9}"/>
              </a:ext>
            </a:extLst>
          </p:cNvPr>
          <p:cNvSpPr txBox="1"/>
          <p:nvPr/>
        </p:nvSpPr>
        <p:spPr>
          <a:xfrm>
            <a:off x="4364755" y="1818573"/>
            <a:ext cx="3185327" cy="338554"/>
          </a:xfrm>
          <a:prstGeom prst="rect">
            <a:avLst/>
          </a:prstGeom>
          <a:noFill/>
        </p:spPr>
        <p:txBody>
          <a:bodyPr wrap="square" rtlCol="0">
            <a:spAutoFit/>
          </a:bodyPr>
          <a:lstStyle/>
          <a:p>
            <a:r>
              <a:rPr lang="zh-CN" altLang="en-US" sz="1600" dirty="0"/>
              <a:t>有机会成为交易公证人和监管组</a:t>
            </a:r>
          </a:p>
        </p:txBody>
      </p:sp>
      <p:cxnSp>
        <p:nvCxnSpPr>
          <p:cNvPr id="14" name="直接箭头连接符 13">
            <a:extLst>
              <a:ext uri="{FF2B5EF4-FFF2-40B4-BE49-F238E27FC236}">
                <a16:creationId xmlns:a16="http://schemas.microsoft.com/office/drawing/2014/main" id="{F69485B5-9C18-4A9C-84AB-7123F7783554}"/>
              </a:ext>
            </a:extLst>
          </p:cNvPr>
          <p:cNvCxnSpPr>
            <a:cxnSpLocks/>
            <a:stCxn id="19" idx="1"/>
            <a:endCxn id="12" idx="3"/>
          </p:cNvCxnSpPr>
          <p:nvPr/>
        </p:nvCxnSpPr>
        <p:spPr>
          <a:xfrm flipH="1">
            <a:off x="7550082" y="1987850"/>
            <a:ext cx="14469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CD90D22A-8A80-47AF-B674-3D7255F72697}"/>
              </a:ext>
            </a:extLst>
          </p:cNvPr>
          <p:cNvSpPr/>
          <p:nvPr/>
        </p:nvSpPr>
        <p:spPr>
          <a:xfrm>
            <a:off x="8997043" y="1717434"/>
            <a:ext cx="1537399" cy="54083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600" dirty="0"/>
              <a:t>代币和信誉</a:t>
            </a:r>
          </a:p>
        </p:txBody>
      </p:sp>
      <p:sp>
        <p:nvSpPr>
          <p:cNvPr id="24" name="文本框 23">
            <a:extLst>
              <a:ext uri="{FF2B5EF4-FFF2-40B4-BE49-F238E27FC236}">
                <a16:creationId xmlns:a16="http://schemas.microsoft.com/office/drawing/2014/main" id="{95344E82-F235-4034-A8E8-154FDB3518EA}"/>
              </a:ext>
            </a:extLst>
          </p:cNvPr>
          <p:cNvSpPr txBox="1"/>
          <p:nvPr/>
        </p:nvSpPr>
        <p:spPr>
          <a:xfrm>
            <a:off x="7959022" y="1641288"/>
            <a:ext cx="763675" cy="338554"/>
          </a:xfrm>
          <a:prstGeom prst="rect">
            <a:avLst/>
          </a:prstGeom>
          <a:noFill/>
        </p:spPr>
        <p:txBody>
          <a:bodyPr wrap="square" rtlCol="0">
            <a:spAutoFit/>
          </a:bodyPr>
          <a:lstStyle/>
          <a:p>
            <a:r>
              <a:rPr lang="zh-CN" altLang="en-US" sz="1600" dirty="0"/>
              <a:t>奖励</a:t>
            </a:r>
          </a:p>
        </p:txBody>
      </p:sp>
      <p:sp>
        <p:nvSpPr>
          <p:cNvPr id="25" name="左大括号 24">
            <a:extLst>
              <a:ext uri="{FF2B5EF4-FFF2-40B4-BE49-F238E27FC236}">
                <a16:creationId xmlns:a16="http://schemas.microsoft.com/office/drawing/2014/main" id="{BB98C35D-605A-4A1C-BF4F-5DBD26DF3DF7}"/>
              </a:ext>
            </a:extLst>
          </p:cNvPr>
          <p:cNvSpPr/>
          <p:nvPr/>
        </p:nvSpPr>
        <p:spPr>
          <a:xfrm>
            <a:off x="1892860" y="2792407"/>
            <a:ext cx="170822" cy="29341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84EA3B9-2D4A-4AAD-9720-036E0916DD39}"/>
              </a:ext>
            </a:extLst>
          </p:cNvPr>
          <p:cNvSpPr txBox="1"/>
          <p:nvPr/>
        </p:nvSpPr>
        <p:spPr>
          <a:xfrm>
            <a:off x="1365322" y="3720857"/>
            <a:ext cx="452175" cy="1077218"/>
          </a:xfrm>
          <a:prstGeom prst="rect">
            <a:avLst/>
          </a:prstGeom>
          <a:noFill/>
        </p:spPr>
        <p:txBody>
          <a:bodyPr wrap="square" rtlCol="0">
            <a:spAutoFit/>
          </a:bodyPr>
          <a:lstStyle/>
          <a:p>
            <a:r>
              <a:rPr lang="zh-CN" altLang="en-US" sz="1600" dirty="0"/>
              <a:t>信誉评估</a:t>
            </a:r>
          </a:p>
        </p:txBody>
      </p:sp>
      <p:sp>
        <p:nvSpPr>
          <p:cNvPr id="28" name="文本框 27">
            <a:extLst>
              <a:ext uri="{FF2B5EF4-FFF2-40B4-BE49-F238E27FC236}">
                <a16:creationId xmlns:a16="http://schemas.microsoft.com/office/drawing/2014/main" id="{2E9F73C4-CFFF-4E1F-9EAB-8029C69C52FB}"/>
              </a:ext>
            </a:extLst>
          </p:cNvPr>
          <p:cNvSpPr txBox="1"/>
          <p:nvPr/>
        </p:nvSpPr>
        <p:spPr>
          <a:xfrm>
            <a:off x="2268419" y="2669205"/>
            <a:ext cx="2863781" cy="338554"/>
          </a:xfrm>
          <a:prstGeom prst="rect">
            <a:avLst/>
          </a:prstGeom>
          <a:noFill/>
        </p:spPr>
        <p:txBody>
          <a:bodyPr wrap="square" rtlCol="0">
            <a:spAutoFit/>
          </a:bodyPr>
          <a:lstStyle/>
          <a:p>
            <a:r>
              <a:rPr lang="zh-CN" altLang="en-US" sz="1600" dirty="0"/>
              <a:t>节点自身权重（押金比重）</a:t>
            </a:r>
          </a:p>
        </p:txBody>
      </p:sp>
      <p:sp>
        <p:nvSpPr>
          <p:cNvPr id="30" name="文本框 29">
            <a:extLst>
              <a:ext uri="{FF2B5EF4-FFF2-40B4-BE49-F238E27FC236}">
                <a16:creationId xmlns:a16="http://schemas.microsoft.com/office/drawing/2014/main" id="{6FAA3B0D-92EE-454D-9AF0-0888D9BEDE7D}"/>
              </a:ext>
            </a:extLst>
          </p:cNvPr>
          <p:cNvSpPr txBox="1"/>
          <p:nvPr/>
        </p:nvSpPr>
        <p:spPr>
          <a:xfrm>
            <a:off x="2293541" y="4032160"/>
            <a:ext cx="1577591" cy="338554"/>
          </a:xfrm>
          <a:prstGeom prst="rect">
            <a:avLst/>
          </a:prstGeom>
          <a:noFill/>
        </p:spPr>
        <p:txBody>
          <a:bodyPr wrap="square" rtlCol="0">
            <a:spAutoFit/>
          </a:bodyPr>
          <a:lstStyle/>
          <a:p>
            <a:r>
              <a:rPr lang="zh-CN" altLang="en-US" sz="1600" dirty="0"/>
              <a:t>节点活跃度</a:t>
            </a:r>
          </a:p>
        </p:txBody>
      </p:sp>
      <p:sp>
        <p:nvSpPr>
          <p:cNvPr id="31" name="左大括号 30">
            <a:extLst>
              <a:ext uri="{FF2B5EF4-FFF2-40B4-BE49-F238E27FC236}">
                <a16:creationId xmlns:a16="http://schemas.microsoft.com/office/drawing/2014/main" id="{116F33C0-7AE2-48A6-9BF9-6706F645A4B3}"/>
              </a:ext>
            </a:extLst>
          </p:cNvPr>
          <p:cNvSpPr/>
          <p:nvPr/>
        </p:nvSpPr>
        <p:spPr>
          <a:xfrm>
            <a:off x="3529488" y="3852310"/>
            <a:ext cx="170822" cy="8214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3350735C-1A5F-4B84-9EFB-32CCFD03045D}"/>
              </a:ext>
            </a:extLst>
          </p:cNvPr>
          <p:cNvSpPr txBox="1"/>
          <p:nvPr/>
        </p:nvSpPr>
        <p:spPr>
          <a:xfrm>
            <a:off x="3748037" y="3722944"/>
            <a:ext cx="1233436" cy="338554"/>
          </a:xfrm>
          <a:prstGeom prst="rect">
            <a:avLst/>
          </a:prstGeom>
          <a:noFill/>
        </p:spPr>
        <p:txBody>
          <a:bodyPr wrap="square" rtlCol="0">
            <a:spAutoFit/>
          </a:bodyPr>
          <a:lstStyle/>
          <a:p>
            <a:r>
              <a:rPr lang="zh-CN" altLang="en-US" sz="1600" dirty="0"/>
              <a:t>积极投票</a:t>
            </a:r>
          </a:p>
        </p:txBody>
      </p:sp>
      <p:sp>
        <p:nvSpPr>
          <p:cNvPr id="50" name="文本框 49">
            <a:extLst>
              <a:ext uri="{FF2B5EF4-FFF2-40B4-BE49-F238E27FC236}">
                <a16:creationId xmlns:a16="http://schemas.microsoft.com/office/drawing/2014/main" id="{318383CA-92ED-43AA-9F12-85EA91DBD8A5}"/>
              </a:ext>
            </a:extLst>
          </p:cNvPr>
          <p:cNvSpPr txBox="1"/>
          <p:nvPr/>
        </p:nvSpPr>
        <p:spPr>
          <a:xfrm>
            <a:off x="3748037" y="4089198"/>
            <a:ext cx="1233436" cy="338554"/>
          </a:xfrm>
          <a:prstGeom prst="rect">
            <a:avLst/>
          </a:prstGeom>
          <a:noFill/>
        </p:spPr>
        <p:txBody>
          <a:bodyPr wrap="square" rtlCol="0">
            <a:spAutoFit/>
          </a:bodyPr>
          <a:lstStyle/>
          <a:p>
            <a:r>
              <a:rPr lang="zh-CN" altLang="en-US" sz="1600" dirty="0"/>
              <a:t>恶意投票</a:t>
            </a:r>
          </a:p>
        </p:txBody>
      </p:sp>
      <p:sp>
        <p:nvSpPr>
          <p:cNvPr id="51" name="文本框 50">
            <a:extLst>
              <a:ext uri="{FF2B5EF4-FFF2-40B4-BE49-F238E27FC236}">
                <a16:creationId xmlns:a16="http://schemas.microsoft.com/office/drawing/2014/main" id="{30006CCC-42AC-4240-8124-6256FCFDF62B}"/>
              </a:ext>
            </a:extLst>
          </p:cNvPr>
          <p:cNvSpPr txBox="1"/>
          <p:nvPr/>
        </p:nvSpPr>
        <p:spPr>
          <a:xfrm>
            <a:off x="3748037" y="4455452"/>
            <a:ext cx="1233436" cy="338554"/>
          </a:xfrm>
          <a:prstGeom prst="rect">
            <a:avLst/>
          </a:prstGeom>
          <a:noFill/>
        </p:spPr>
        <p:txBody>
          <a:bodyPr wrap="square" rtlCol="0">
            <a:spAutoFit/>
          </a:bodyPr>
          <a:lstStyle/>
          <a:p>
            <a:r>
              <a:rPr lang="zh-CN" altLang="en-US" sz="1600" dirty="0"/>
              <a:t>不投票</a:t>
            </a:r>
          </a:p>
        </p:txBody>
      </p:sp>
      <p:sp>
        <p:nvSpPr>
          <p:cNvPr id="34" name="矩形 33">
            <a:extLst>
              <a:ext uri="{FF2B5EF4-FFF2-40B4-BE49-F238E27FC236}">
                <a16:creationId xmlns:a16="http://schemas.microsoft.com/office/drawing/2014/main" id="{91EC5B26-3CA4-4AB0-B6AF-A24C24DAE116}"/>
              </a:ext>
            </a:extLst>
          </p:cNvPr>
          <p:cNvSpPr/>
          <p:nvPr/>
        </p:nvSpPr>
        <p:spPr>
          <a:xfrm>
            <a:off x="2318900" y="5446258"/>
            <a:ext cx="1210588" cy="338554"/>
          </a:xfrm>
          <a:prstGeom prst="rect">
            <a:avLst/>
          </a:prstGeom>
        </p:spPr>
        <p:txBody>
          <a:bodyPr wrap="none">
            <a:spAutoFit/>
          </a:bodyPr>
          <a:lstStyle/>
          <a:p>
            <a:r>
              <a:rPr lang="zh-CN" altLang="en-US" sz="1600" dirty="0"/>
              <a:t>交易影响度</a:t>
            </a:r>
          </a:p>
        </p:txBody>
      </p:sp>
      <p:sp>
        <p:nvSpPr>
          <p:cNvPr id="35" name="左大括号 34">
            <a:extLst>
              <a:ext uri="{FF2B5EF4-FFF2-40B4-BE49-F238E27FC236}">
                <a16:creationId xmlns:a16="http://schemas.microsoft.com/office/drawing/2014/main" id="{AF5A3E80-DA47-49D0-BA38-283C021514F7}"/>
              </a:ext>
            </a:extLst>
          </p:cNvPr>
          <p:cNvSpPr/>
          <p:nvPr/>
        </p:nvSpPr>
        <p:spPr>
          <a:xfrm>
            <a:off x="3529488" y="5256205"/>
            <a:ext cx="170822" cy="72348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55CA00DD-AD35-4153-92E3-3CBBE12B6AAF}"/>
              </a:ext>
            </a:extLst>
          </p:cNvPr>
          <p:cNvSpPr txBox="1"/>
          <p:nvPr/>
        </p:nvSpPr>
        <p:spPr>
          <a:xfrm>
            <a:off x="3784706" y="5107704"/>
            <a:ext cx="1470582" cy="338554"/>
          </a:xfrm>
          <a:prstGeom prst="rect">
            <a:avLst/>
          </a:prstGeom>
          <a:noFill/>
        </p:spPr>
        <p:txBody>
          <a:bodyPr wrap="square" rtlCol="0">
            <a:spAutoFit/>
          </a:bodyPr>
          <a:lstStyle/>
          <a:p>
            <a:r>
              <a:rPr lang="zh-CN" altLang="en-US" sz="1600" dirty="0"/>
              <a:t>交易是否成功</a:t>
            </a:r>
          </a:p>
        </p:txBody>
      </p:sp>
      <p:sp>
        <p:nvSpPr>
          <p:cNvPr id="55" name="文本框 54">
            <a:extLst>
              <a:ext uri="{FF2B5EF4-FFF2-40B4-BE49-F238E27FC236}">
                <a16:creationId xmlns:a16="http://schemas.microsoft.com/office/drawing/2014/main" id="{75351845-7F61-43C4-B7E3-DCAD31C50ABD}"/>
              </a:ext>
            </a:extLst>
          </p:cNvPr>
          <p:cNvSpPr txBox="1"/>
          <p:nvPr/>
        </p:nvSpPr>
        <p:spPr>
          <a:xfrm>
            <a:off x="3808325" y="5726526"/>
            <a:ext cx="1233436" cy="338554"/>
          </a:xfrm>
          <a:prstGeom prst="rect">
            <a:avLst/>
          </a:prstGeom>
          <a:noFill/>
        </p:spPr>
        <p:txBody>
          <a:bodyPr wrap="square" rtlCol="0">
            <a:spAutoFit/>
          </a:bodyPr>
          <a:lstStyle/>
          <a:p>
            <a:r>
              <a:rPr lang="zh-CN" altLang="en-US" sz="1600" dirty="0"/>
              <a:t>交易效率</a:t>
            </a:r>
          </a:p>
        </p:txBody>
      </p:sp>
      <p:sp>
        <p:nvSpPr>
          <p:cNvPr id="56" name="文本框 55">
            <a:extLst>
              <a:ext uri="{FF2B5EF4-FFF2-40B4-BE49-F238E27FC236}">
                <a16:creationId xmlns:a16="http://schemas.microsoft.com/office/drawing/2014/main" id="{A77A2A52-E116-43FA-90E5-689A36212C9C}"/>
              </a:ext>
            </a:extLst>
          </p:cNvPr>
          <p:cNvSpPr txBox="1"/>
          <p:nvPr/>
        </p:nvSpPr>
        <p:spPr>
          <a:xfrm>
            <a:off x="3789978" y="5421402"/>
            <a:ext cx="1470582" cy="338554"/>
          </a:xfrm>
          <a:prstGeom prst="rect">
            <a:avLst/>
          </a:prstGeom>
          <a:noFill/>
        </p:spPr>
        <p:txBody>
          <a:bodyPr wrap="square" rtlCol="0">
            <a:spAutoFit/>
          </a:bodyPr>
          <a:lstStyle/>
          <a:p>
            <a:r>
              <a:rPr lang="zh-CN" altLang="en-US" sz="1600" dirty="0"/>
              <a:t>交易是否超时</a:t>
            </a:r>
          </a:p>
        </p:txBody>
      </p:sp>
      <p:sp>
        <p:nvSpPr>
          <p:cNvPr id="58" name="文本框 57">
            <a:extLst>
              <a:ext uri="{FF2B5EF4-FFF2-40B4-BE49-F238E27FC236}">
                <a16:creationId xmlns:a16="http://schemas.microsoft.com/office/drawing/2014/main" id="{258D7849-75C7-4358-8125-BD743DE83FCC}"/>
              </a:ext>
            </a:extLst>
          </p:cNvPr>
          <p:cNvSpPr txBox="1"/>
          <p:nvPr/>
        </p:nvSpPr>
        <p:spPr>
          <a:xfrm>
            <a:off x="6083015" y="3490062"/>
            <a:ext cx="1380394" cy="584775"/>
          </a:xfrm>
          <a:prstGeom prst="rect">
            <a:avLst/>
          </a:prstGeom>
          <a:noFill/>
        </p:spPr>
        <p:txBody>
          <a:bodyPr wrap="square" rtlCol="0">
            <a:spAutoFit/>
          </a:bodyPr>
          <a:lstStyle/>
          <a:p>
            <a:r>
              <a:rPr lang="zh-CN" altLang="en-US" sz="1600" dirty="0"/>
              <a:t>增加候选节点信誉评估</a:t>
            </a:r>
          </a:p>
        </p:txBody>
      </p:sp>
      <p:sp>
        <p:nvSpPr>
          <p:cNvPr id="59" name="文本框 58">
            <a:extLst>
              <a:ext uri="{FF2B5EF4-FFF2-40B4-BE49-F238E27FC236}">
                <a16:creationId xmlns:a16="http://schemas.microsoft.com/office/drawing/2014/main" id="{2349ECCB-672E-4FFD-B493-F8728644F952}"/>
              </a:ext>
            </a:extLst>
          </p:cNvPr>
          <p:cNvSpPr txBox="1"/>
          <p:nvPr/>
        </p:nvSpPr>
        <p:spPr>
          <a:xfrm>
            <a:off x="6136497" y="5199056"/>
            <a:ext cx="1380394" cy="584775"/>
          </a:xfrm>
          <a:prstGeom prst="rect">
            <a:avLst/>
          </a:prstGeom>
          <a:noFill/>
        </p:spPr>
        <p:txBody>
          <a:bodyPr wrap="square" rtlCol="0">
            <a:spAutoFit/>
          </a:bodyPr>
          <a:lstStyle/>
          <a:p>
            <a:r>
              <a:rPr lang="zh-CN" altLang="en-US" sz="1600" dirty="0"/>
              <a:t>执行交易和监管组评估</a:t>
            </a:r>
          </a:p>
        </p:txBody>
      </p:sp>
      <p:sp>
        <p:nvSpPr>
          <p:cNvPr id="60" name="右大括号 59">
            <a:extLst>
              <a:ext uri="{FF2B5EF4-FFF2-40B4-BE49-F238E27FC236}">
                <a16:creationId xmlns:a16="http://schemas.microsoft.com/office/drawing/2014/main" id="{40C8574C-AF46-480E-9E91-EB6647AFADA5}"/>
              </a:ext>
            </a:extLst>
          </p:cNvPr>
          <p:cNvSpPr/>
          <p:nvPr/>
        </p:nvSpPr>
        <p:spPr>
          <a:xfrm>
            <a:off x="5627077" y="2792407"/>
            <a:ext cx="80387" cy="200159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右大括号 60">
            <a:extLst>
              <a:ext uri="{FF2B5EF4-FFF2-40B4-BE49-F238E27FC236}">
                <a16:creationId xmlns:a16="http://schemas.microsoft.com/office/drawing/2014/main" id="{103447E0-71A5-4329-A0E8-FE1835FD3F95}"/>
              </a:ext>
            </a:extLst>
          </p:cNvPr>
          <p:cNvSpPr/>
          <p:nvPr/>
        </p:nvSpPr>
        <p:spPr>
          <a:xfrm>
            <a:off x="5627077" y="5199056"/>
            <a:ext cx="80387" cy="7806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420173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直接连接符 36">
            <a:extLst>
              <a:ext uri="{FF2B5EF4-FFF2-40B4-BE49-F238E27FC236}">
                <a16:creationId xmlns:a16="http://schemas.microsoft.com/office/drawing/2014/main" id="{3D268962-DBCE-4597-B405-310B609EE096}"/>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38" name="组合 37">
            <a:extLst>
              <a:ext uri="{FF2B5EF4-FFF2-40B4-BE49-F238E27FC236}">
                <a16:creationId xmlns:a16="http://schemas.microsoft.com/office/drawing/2014/main" id="{CE945784-504D-49FC-892E-33727B539DD2}"/>
              </a:ext>
            </a:extLst>
          </p:cNvPr>
          <p:cNvGrpSpPr/>
          <p:nvPr/>
        </p:nvGrpSpPr>
        <p:grpSpPr>
          <a:xfrm>
            <a:off x="9596669" y="159430"/>
            <a:ext cx="1057280" cy="604450"/>
            <a:chOff x="6755642" y="59734"/>
            <a:chExt cx="1009934" cy="604450"/>
          </a:xfrm>
          <a:solidFill>
            <a:srgbClr val="FADE73"/>
          </a:solidFill>
        </p:grpSpPr>
        <p:sp>
          <p:nvSpPr>
            <p:cNvPr id="39" name="矩形 38">
              <a:extLst>
                <a:ext uri="{FF2B5EF4-FFF2-40B4-BE49-F238E27FC236}">
                  <a16:creationId xmlns:a16="http://schemas.microsoft.com/office/drawing/2014/main" id="{045C294A-3718-4D17-839E-78FBBDB2D428}"/>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等腰三角形 39">
              <a:extLst>
                <a:ext uri="{FF2B5EF4-FFF2-40B4-BE49-F238E27FC236}">
                  <a16:creationId xmlns:a16="http://schemas.microsoft.com/office/drawing/2014/main" id="{38695B8A-AB36-4C8B-A322-14408310AB36}"/>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文本框 40">
            <a:extLst>
              <a:ext uri="{FF2B5EF4-FFF2-40B4-BE49-F238E27FC236}">
                <a16:creationId xmlns:a16="http://schemas.microsoft.com/office/drawing/2014/main" id="{99DAAFBA-5D6C-442B-BA88-4D4E3AD20FA8}"/>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42" name="文本框 41">
            <a:extLst>
              <a:ext uri="{FF2B5EF4-FFF2-40B4-BE49-F238E27FC236}">
                <a16:creationId xmlns:a16="http://schemas.microsoft.com/office/drawing/2014/main" id="{85B5CD8F-F973-45D2-B6E3-9C3FEA3213F7}"/>
              </a:ext>
            </a:extLst>
          </p:cNvPr>
          <p:cNvSpPr txBox="1"/>
          <p:nvPr/>
        </p:nvSpPr>
        <p:spPr>
          <a:xfrm>
            <a:off x="7070994" y="151757"/>
            <a:ext cx="1123598" cy="368300"/>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43" name="文本框 42">
            <a:extLst>
              <a:ext uri="{FF2B5EF4-FFF2-40B4-BE49-F238E27FC236}">
                <a16:creationId xmlns:a16="http://schemas.microsoft.com/office/drawing/2014/main" id="{21723BC9-4EAE-4C58-B999-EF257AE56BAD}"/>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45" name="文本框 44">
            <a:extLst>
              <a:ext uri="{FF2B5EF4-FFF2-40B4-BE49-F238E27FC236}">
                <a16:creationId xmlns:a16="http://schemas.microsoft.com/office/drawing/2014/main" id="{361A26F1-724B-4CA9-B714-DDF211DBE4C2}"/>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sp>
        <p:nvSpPr>
          <p:cNvPr id="46" name="文本框 45">
            <a:extLst>
              <a:ext uri="{FF2B5EF4-FFF2-40B4-BE49-F238E27FC236}">
                <a16:creationId xmlns:a16="http://schemas.microsoft.com/office/drawing/2014/main" id="{9C13F0BB-62D8-4F13-AC17-B4FFAF217892}"/>
              </a:ext>
            </a:extLst>
          </p:cNvPr>
          <p:cNvSpPr txBox="1"/>
          <p:nvPr/>
        </p:nvSpPr>
        <p:spPr>
          <a:xfrm>
            <a:off x="631595" y="884848"/>
            <a:ext cx="5909881" cy="417358"/>
          </a:xfrm>
          <a:prstGeom prst="rect">
            <a:avLst/>
          </a:prstGeom>
          <a:noFill/>
          <a:ln>
            <a:noFill/>
          </a:ln>
        </p:spPr>
        <p:txBody>
          <a:bodyPr wrap="square" rtlCol="0">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解决候选公证节点的参与度不高以及公证人积极性的问题</a:t>
            </a:r>
          </a:p>
        </p:txBody>
      </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0BB0FCA2-2A59-413C-AF82-90B3F436784D}"/>
                  </a:ext>
                </a:extLst>
              </p:cNvPr>
              <p:cNvSpPr txBox="1"/>
              <p:nvPr/>
            </p:nvSpPr>
            <p:spPr>
              <a:xfrm>
                <a:off x="906113" y="2178793"/>
                <a:ext cx="5464404" cy="1415580"/>
              </a:xfrm>
              <a:prstGeom prst="rect">
                <a:avLst/>
              </a:prstGeom>
              <a:noFill/>
            </p:spPr>
            <p:txBody>
              <a:bodyPr wrap="square" lIns="0" tIns="0" rIns="0" bIns="0" rtlCol="0">
                <a:spAutoFit/>
              </a:bodyPr>
              <a:lstStyle/>
              <a:p>
                <a:pPr>
                  <a:lnSpc>
                    <a:spcPct val="130000"/>
                  </a:lnSpc>
                  <a:spcBef>
                    <a:spcPts val="600"/>
                  </a:spcBef>
                </a:pPr>
                <a14:m>
                  <m:oMath xmlns:m="http://schemas.openxmlformats.org/officeDocument/2006/math">
                    <m:sSub>
                      <m:sSubPr>
                        <m:ctrlPr>
                          <a:rPr lang="en-US" altLang="zh-CN" sz="1400" i="1" kern="0" smtClean="0">
                            <a:solidFill>
                              <a:schemeClr val="tx1"/>
                            </a:solidFill>
                            <a:latin typeface="Cambria Math" panose="02040503050406030204" pitchFamily="18" charset="0"/>
                            <a:ea typeface="微软雅黑" panose="020B0503020204020204" pitchFamily="34" charset="-122"/>
                            <a:cs typeface="+mn-ea"/>
                            <a:sym typeface="+mn-lt"/>
                          </a:rPr>
                        </m:ctrlPr>
                      </m:sSubPr>
                      <m:e>
                        <m:r>
                          <a:rPr lang="en-US" altLang="zh-CN" sz="1400" i="1" kern="0">
                            <a:solidFill>
                              <a:schemeClr val="tx1"/>
                            </a:solidFill>
                            <a:latin typeface="Cambria Math" panose="02040503050406030204" pitchFamily="18" charset="0"/>
                            <a:ea typeface="微软雅黑" panose="020B0503020204020204" pitchFamily="34" charset="-122"/>
                            <a:cs typeface="+mn-ea"/>
                            <a:sym typeface="+mn-lt"/>
                          </a:rPr>
                          <m:t>𝑅</m:t>
                        </m:r>
                        <m:r>
                          <m:rPr>
                            <m:sty m:val="p"/>
                          </m:rPr>
                          <a:rPr lang="en-US" altLang="zh-CN" sz="1400" i="1" kern="0">
                            <a:solidFill>
                              <a:schemeClr val="tx1"/>
                            </a:solidFill>
                            <a:latin typeface="Cambria Math" panose="02040503050406030204" pitchFamily="18" charset="0"/>
                            <a:ea typeface="微软雅黑" panose="020B0503020204020204" pitchFamily="34" charset="-122"/>
                            <a:cs typeface="+mn-ea"/>
                            <a:sym typeface="+mn-lt"/>
                          </a:rPr>
                          <m:t>vote</m:t>
                        </m:r>
                      </m:e>
                      <m:sub>
                        <m:r>
                          <m:rPr>
                            <m:sty m:val="p"/>
                          </m:rPr>
                          <a:rPr lang="en-US" altLang="zh-CN" sz="1400" i="1" kern="0">
                            <a:solidFill>
                              <a:schemeClr val="tx1"/>
                            </a:solidFill>
                            <a:latin typeface="Cambria Math" panose="02040503050406030204" pitchFamily="18" charset="0"/>
                            <a:ea typeface="微软雅黑" panose="020B0503020204020204" pitchFamily="34" charset="-122"/>
                            <a:cs typeface="+mn-ea"/>
                            <a:sym typeface="+mn-lt"/>
                          </a:rPr>
                          <m:t>n</m:t>
                        </m:r>
                        <m:r>
                          <a:rPr lang="en-US" altLang="zh-CN" sz="1400" i="1" kern="0">
                            <a:solidFill>
                              <a:schemeClr val="tx1"/>
                            </a:solidFill>
                            <a:latin typeface="Cambria Math" panose="02040503050406030204" pitchFamily="18" charset="0"/>
                            <a:ea typeface="微软雅黑" panose="020B0503020204020204" pitchFamily="34" charset="-122"/>
                            <a:cs typeface="+mn-ea"/>
                            <a:sym typeface="+mn-lt"/>
                          </a:rPr>
                          <m:t>,</m:t>
                        </m:r>
                        <m:r>
                          <a:rPr lang="en-US" altLang="zh-CN" sz="1400" i="1" kern="0">
                            <a:solidFill>
                              <a:schemeClr val="tx1"/>
                            </a:solidFill>
                            <a:latin typeface="Cambria Math" panose="02040503050406030204" pitchFamily="18" charset="0"/>
                            <a:ea typeface="微软雅黑" panose="020B0503020204020204" pitchFamily="34" charset="-122"/>
                            <a:cs typeface="+mn-ea"/>
                            <a:sym typeface="+mn-lt"/>
                          </a:rPr>
                          <m:t>𝑖</m:t>
                        </m:r>
                      </m:sub>
                    </m:sSub>
                  </m:oMath>
                </a14:m>
                <a:r>
                  <a:rPr lang="en-US" altLang="zh-CN" sz="1400" kern="0" dirty="0">
                    <a:solidFill>
                      <a:schemeClr val="tx1"/>
                    </a:solidFill>
                    <a:latin typeface="微软雅黑" panose="020B0503020204020204" pitchFamily="34" charset="-122"/>
                    <a:ea typeface="微软雅黑" panose="020B0503020204020204" pitchFamily="34" charset="-122"/>
                    <a:cs typeface="+mn-ea"/>
                    <a:sym typeface="+mn-lt"/>
                  </a:rPr>
                  <a:t>=</a:t>
                </a:r>
                <a:r>
                  <a:rPr lang="en-US" altLang="zh-CN" sz="1400" kern="0" dirty="0">
                    <a:solidFill>
                      <a:schemeClr val="tx1"/>
                    </a:solidFill>
                    <a:ea typeface="微软雅黑" panose="020B0503020204020204" pitchFamily="34" charset="-122"/>
                    <a:cs typeface="+mn-ea"/>
                    <a:sym typeface="+mn-lt"/>
                  </a:rPr>
                  <a:t> </a:t>
                </a:r>
                <a14:m>
                  <m:oMath xmlns:m="http://schemas.openxmlformats.org/officeDocument/2006/math">
                    <m:sSub>
                      <m:sSubPr>
                        <m:ctrlPr>
                          <a:rPr lang="en-US" altLang="zh-CN" sz="1400" i="1" kern="0">
                            <a:solidFill>
                              <a:schemeClr val="tx1"/>
                            </a:solidFill>
                            <a:latin typeface="Cambria Math" panose="02040503050406030204" pitchFamily="18" charset="0"/>
                            <a:ea typeface="微软雅黑" panose="020B0503020204020204" pitchFamily="34" charset="-122"/>
                            <a:cs typeface="+mn-ea"/>
                            <a:sym typeface="+mn-lt"/>
                          </a:rPr>
                        </m:ctrlPr>
                      </m:sSubPr>
                      <m:e>
                        <m:r>
                          <a:rPr lang="en-US" altLang="zh-CN" sz="1400" i="1" kern="0">
                            <a:solidFill>
                              <a:schemeClr val="tx1"/>
                            </a:solidFill>
                            <a:latin typeface="Cambria Math" panose="02040503050406030204" pitchFamily="18" charset="0"/>
                            <a:ea typeface="微软雅黑" panose="020B0503020204020204" pitchFamily="34" charset="-122"/>
                            <a:cs typeface="+mn-ea"/>
                            <a:sym typeface="+mn-lt"/>
                          </a:rPr>
                          <m:t>𝑅</m:t>
                        </m:r>
                        <m:r>
                          <m:rPr>
                            <m:sty m:val="p"/>
                          </m:rPr>
                          <a:rPr lang="en-US" altLang="zh-CN" sz="1400" i="1" kern="0">
                            <a:solidFill>
                              <a:schemeClr val="tx1"/>
                            </a:solidFill>
                            <a:latin typeface="Cambria Math" panose="02040503050406030204" pitchFamily="18" charset="0"/>
                            <a:ea typeface="微软雅黑" panose="020B0503020204020204" pitchFamily="34" charset="-122"/>
                            <a:cs typeface="+mn-ea"/>
                            <a:sym typeface="+mn-lt"/>
                          </a:rPr>
                          <m:t>vote</m:t>
                        </m:r>
                      </m:e>
                      <m:sub>
                        <m:r>
                          <m:rPr>
                            <m:sty m:val="p"/>
                          </m:rPr>
                          <a:rPr lang="en-US" altLang="zh-CN" sz="1400" i="1" kern="0">
                            <a:solidFill>
                              <a:schemeClr val="tx1"/>
                            </a:solidFill>
                            <a:latin typeface="Cambria Math" panose="02040503050406030204" pitchFamily="18" charset="0"/>
                            <a:ea typeface="微软雅黑" panose="020B0503020204020204" pitchFamily="34" charset="-122"/>
                            <a:cs typeface="+mn-ea"/>
                            <a:sym typeface="+mn-lt"/>
                          </a:rPr>
                          <m:t>n</m:t>
                        </m:r>
                        <m:r>
                          <a:rPr lang="en-US" altLang="zh-CN" sz="1400" b="0" i="1" kern="0" smtClean="0">
                            <a:solidFill>
                              <a:schemeClr val="tx1"/>
                            </a:solidFill>
                            <a:latin typeface="Cambria Math" panose="02040503050406030204" pitchFamily="18" charset="0"/>
                            <a:ea typeface="微软雅黑" panose="020B0503020204020204" pitchFamily="34" charset="-122"/>
                            <a:cs typeface="+mn-ea"/>
                            <a:sym typeface="+mn-lt"/>
                          </a:rPr>
                          <m:t>−1</m:t>
                        </m:r>
                        <m:r>
                          <a:rPr lang="en-US" altLang="zh-CN" sz="1400" i="1" kern="0">
                            <a:solidFill>
                              <a:schemeClr val="tx1"/>
                            </a:solidFill>
                            <a:latin typeface="Cambria Math" panose="02040503050406030204" pitchFamily="18" charset="0"/>
                            <a:ea typeface="微软雅黑" panose="020B0503020204020204" pitchFamily="34" charset="-122"/>
                            <a:cs typeface="+mn-ea"/>
                            <a:sym typeface="+mn-lt"/>
                          </a:rPr>
                          <m:t>,</m:t>
                        </m:r>
                        <m:r>
                          <a:rPr lang="en-US" altLang="zh-CN" sz="1400" i="1" kern="0">
                            <a:solidFill>
                              <a:schemeClr val="tx1"/>
                            </a:solidFill>
                            <a:latin typeface="Cambria Math" panose="02040503050406030204" pitchFamily="18" charset="0"/>
                            <a:ea typeface="微软雅黑" panose="020B0503020204020204" pitchFamily="34" charset="-122"/>
                            <a:cs typeface="+mn-ea"/>
                            <a:sym typeface="+mn-lt"/>
                          </a:rPr>
                          <m:t>𝑖</m:t>
                        </m:r>
                      </m:sub>
                    </m:sSub>
                  </m:oMath>
                </a14:m>
                <a:r>
                  <a:rPr lang="en-US" altLang="zh-CN" sz="1400" kern="0" dirty="0">
                    <a:solidFill>
                      <a:schemeClr val="tx1"/>
                    </a:solidFill>
                    <a:cs typeface="+mn-ea"/>
                    <a:sym typeface="+mn-lt"/>
                  </a:rPr>
                  <a:t> </a:t>
                </a:r>
                <a14:m>
                  <m:oMath xmlns:m="http://schemas.openxmlformats.org/officeDocument/2006/math">
                    <m:r>
                      <a:rPr lang="en-US" altLang="zh-CN" sz="1400" i="1" kern="0" dirty="0">
                        <a:solidFill>
                          <a:schemeClr val="tx1"/>
                        </a:solidFill>
                        <a:latin typeface="Cambria Math" panose="02040503050406030204" pitchFamily="18" charset="0"/>
                        <a:cs typeface="+mn-ea"/>
                        <a:sym typeface="+mn-lt"/>
                      </a:rPr>
                      <m:t>+ </m:t>
                    </m:r>
                    <m:f>
                      <m:fPr>
                        <m:ctrlPr>
                          <a:rPr lang="zh-CN" altLang="en-US" sz="1400" i="1" kern="0" dirty="0" smtClean="0">
                            <a:solidFill>
                              <a:schemeClr val="tx1"/>
                            </a:solidFill>
                            <a:latin typeface="Cambria Math" panose="02040503050406030204" pitchFamily="18" charset="0"/>
                            <a:cs typeface="+mn-ea"/>
                            <a:sym typeface="+mn-lt"/>
                          </a:rPr>
                        </m:ctrlPr>
                      </m:fPr>
                      <m:num>
                        <m:nary>
                          <m:naryPr>
                            <m:chr m:val="∑"/>
                            <m:grow m:val="on"/>
                            <m:subHide m:val="on"/>
                            <m:supHide m:val="on"/>
                            <m:ctrlPr>
                              <a:rPr lang="zh-CN" altLang="en-US" sz="1400" i="1" kern="0" dirty="0">
                                <a:solidFill>
                                  <a:schemeClr val="tx1"/>
                                </a:solidFill>
                                <a:latin typeface="Cambria Math" panose="02040503050406030204" pitchFamily="18" charset="0"/>
                                <a:cs typeface="+mn-ea"/>
                                <a:sym typeface="+mn-lt"/>
                              </a:rPr>
                            </m:ctrlPr>
                          </m:naryPr>
                          <m:sub/>
                          <m:sup/>
                          <m:e>
                            <m:sSubSup>
                              <m:sSubSupPr>
                                <m:ctrlPr>
                                  <a:rPr lang="zh-CN" altLang="en-US" sz="1400" i="1" kern="0" dirty="0">
                                    <a:solidFill>
                                      <a:schemeClr val="tx1"/>
                                    </a:solidFill>
                                    <a:latin typeface="Cambria Math" panose="02040503050406030204" pitchFamily="18" charset="0"/>
                                    <a:cs typeface="+mn-ea"/>
                                    <a:sym typeface="+mn-lt"/>
                                  </a:rPr>
                                </m:ctrlPr>
                              </m:sSubSupPr>
                              <m:e>
                                <m:r>
                                  <a:rPr lang="en-US" altLang="zh-CN" sz="1400" b="0" i="1" kern="0" dirty="0" smtClean="0">
                                    <a:solidFill>
                                      <a:schemeClr val="tx1"/>
                                    </a:solidFill>
                                    <a:latin typeface="Cambria Math" panose="02040503050406030204" pitchFamily="18" charset="0"/>
                                    <a:cs typeface="+mn-ea"/>
                                    <a:sym typeface="+mn-lt"/>
                                  </a:rPr>
                                  <m:t>𝑉</m:t>
                                </m:r>
                              </m:e>
                              <m:sub>
                                <m:r>
                                  <m:rPr>
                                    <m:sty m:val="p"/>
                                  </m:rPr>
                                  <a:rPr lang="en-US" altLang="zh-CN" sz="1400" i="1" kern="0" dirty="0">
                                    <a:solidFill>
                                      <a:schemeClr val="tx1"/>
                                    </a:solidFill>
                                    <a:latin typeface="Cambria Math" panose="02040503050406030204" pitchFamily="18" charset="0"/>
                                    <a:cs typeface="+mn-ea"/>
                                    <a:sym typeface="+mn-lt"/>
                                  </a:rPr>
                                  <m:t>n</m:t>
                                </m:r>
                                <m:r>
                                  <a:rPr lang="en-US" altLang="zh-CN" sz="1400" b="0" i="1" kern="0" dirty="0" smtClean="0">
                                    <a:solidFill>
                                      <a:schemeClr val="tx1"/>
                                    </a:solidFill>
                                    <a:latin typeface="Cambria Math" panose="02040503050406030204" pitchFamily="18" charset="0"/>
                                    <a:cs typeface="+mn-ea"/>
                                    <a:sym typeface="+mn-lt"/>
                                  </a:rPr>
                                  <m:t>_</m:t>
                                </m:r>
                                <m:r>
                                  <a:rPr lang="en-US" altLang="zh-CN" sz="1400" b="0" i="1" kern="0" dirty="0" smtClean="0">
                                    <a:solidFill>
                                      <a:schemeClr val="tx1"/>
                                    </a:solidFill>
                                    <a:latin typeface="Cambria Math" panose="02040503050406030204" pitchFamily="18" charset="0"/>
                                    <a:cs typeface="+mn-ea"/>
                                    <a:sym typeface="+mn-lt"/>
                                  </a:rPr>
                                  <m:t>𝑠𝑢𝑐𝑐𝑒𝑠𝑠</m:t>
                                </m:r>
                              </m:sub>
                              <m:sup>
                                <m:r>
                                  <a:rPr lang="zh-CN" altLang="en-US" sz="1400" i="1" kern="0" dirty="0">
                                    <a:solidFill>
                                      <a:schemeClr val="tx1"/>
                                    </a:solidFill>
                                    <a:latin typeface="Cambria Math" panose="02040503050406030204" pitchFamily="18" charset="0"/>
                                    <a:cs typeface="+mn-ea"/>
                                    <a:sym typeface="+mn-lt"/>
                                  </a:rPr>
                                  <m:t>𝑖</m:t>
                                </m:r>
                              </m:sup>
                            </m:sSubSup>
                          </m:e>
                        </m:nary>
                        <m:r>
                          <a:rPr lang="en-US" altLang="zh-CN" sz="1400" i="1" kern="0" dirty="0">
                            <a:solidFill>
                              <a:schemeClr val="tx1"/>
                            </a:solidFill>
                            <a:latin typeface="Cambria Math" panose="02040503050406030204" pitchFamily="18" charset="0"/>
                            <a:cs typeface="+mn-ea"/>
                            <a:sym typeface="+mn-lt"/>
                          </a:rPr>
                          <m:t>+</m:t>
                        </m:r>
                        <m:nary>
                          <m:naryPr>
                            <m:chr m:val="∑"/>
                            <m:grow m:val="on"/>
                            <m:subHide m:val="on"/>
                            <m:supHide m:val="on"/>
                            <m:ctrlPr>
                              <a:rPr lang="zh-CN" altLang="en-US" sz="1400" i="1" kern="0" dirty="0">
                                <a:solidFill>
                                  <a:schemeClr val="tx1"/>
                                </a:solidFill>
                                <a:latin typeface="Cambria Math" panose="02040503050406030204" pitchFamily="18" charset="0"/>
                                <a:cs typeface="+mn-ea"/>
                                <a:sym typeface="+mn-lt"/>
                              </a:rPr>
                            </m:ctrlPr>
                          </m:naryPr>
                          <m:sub/>
                          <m:sup/>
                          <m:e>
                            <m:sSubSup>
                              <m:sSubSupPr>
                                <m:ctrlPr>
                                  <a:rPr lang="zh-CN" altLang="en-US" sz="1400" i="1" kern="0" dirty="0">
                                    <a:solidFill>
                                      <a:schemeClr val="tx1"/>
                                    </a:solidFill>
                                    <a:latin typeface="Cambria Math" panose="02040503050406030204" pitchFamily="18" charset="0"/>
                                    <a:cs typeface="+mn-ea"/>
                                    <a:sym typeface="+mn-lt"/>
                                  </a:rPr>
                                </m:ctrlPr>
                              </m:sSubSupPr>
                              <m:e>
                                <m:r>
                                  <a:rPr lang="en-US" altLang="zh-CN" sz="1400" i="1" kern="0" dirty="0">
                                    <a:solidFill>
                                      <a:schemeClr val="tx1"/>
                                    </a:solidFill>
                                    <a:latin typeface="Cambria Math" panose="02040503050406030204" pitchFamily="18" charset="0"/>
                                    <a:cs typeface="+mn-ea"/>
                                    <a:sym typeface="+mn-lt"/>
                                  </a:rPr>
                                  <m:t>𝑉</m:t>
                                </m:r>
                              </m:e>
                              <m:sub>
                                <m:r>
                                  <m:rPr>
                                    <m:sty m:val="p"/>
                                  </m:rPr>
                                  <a:rPr lang="en-US" altLang="zh-CN" sz="1400" i="1" kern="0" dirty="0">
                                    <a:solidFill>
                                      <a:schemeClr val="tx1"/>
                                    </a:solidFill>
                                    <a:latin typeface="Cambria Math" panose="02040503050406030204" pitchFamily="18" charset="0"/>
                                    <a:cs typeface="+mn-ea"/>
                                    <a:sym typeface="+mn-lt"/>
                                  </a:rPr>
                                  <m:t>r</m:t>
                                </m:r>
                                <m:r>
                                  <a:rPr lang="en-US" altLang="zh-CN" sz="1400" i="1" kern="0" dirty="0">
                                    <a:solidFill>
                                      <a:schemeClr val="tx1"/>
                                    </a:solidFill>
                                    <a:latin typeface="Cambria Math" panose="02040503050406030204" pitchFamily="18" charset="0"/>
                                    <a:cs typeface="+mn-ea"/>
                                    <a:sym typeface="+mn-lt"/>
                                  </a:rPr>
                                  <m:t>_</m:t>
                                </m:r>
                                <m:r>
                                  <a:rPr lang="en-US" altLang="zh-CN" sz="1400" i="1" kern="0" dirty="0">
                                    <a:solidFill>
                                      <a:schemeClr val="tx1"/>
                                    </a:solidFill>
                                    <a:latin typeface="Cambria Math" panose="02040503050406030204" pitchFamily="18" charset="0"/>
                                    <a:cs typeface="+mn-ea"/>
                                    <a:sym typeface="+mn-lt"/>
                                  </a:rPr>
                                  <m:t>𝑠𝑢𝑐𝑐𝑒𝑠𝑠</m:t>
                                </m:r>
                              </m:sub>
                              <m:sup>
                                <m:r>
                                  <a:rPr lang="zh-CN" altLang="en-US" sz="1400" i="1" kern="0" dirty="0">
                                    <a:solidFill>
                                      <a:schemeClr val="tx1"/>
                                    </a:solidFill>
                                    <a:latin typeface="Cambria Math" panose="02040503050406030204" pitchFamily="18" charset="0"/>
                                    <a:cs typeface="+mn-ea"/>
                                    <a:sym typeface="+mn-lt"/>
                                  </a:rPr>
                                  <m:t>𝑖</m:t>
                                </m:r>
                              </m:sup>
                            </m:sSubSup>
                          </m:e>
                        </m:nary>
                      </m:num>
                      <m:den>
                        <m:sSup>
                          <m:sSupPr>
                            <m:ctrlPr>
                              <a:rPr lang="zh-CN" altLang="en-US" sz="1400" i="1" kern="0" dirty="0">
                                <a:solidFill>
                                  <a:schemeClr val="tx1"/>
                                </a:solidFill>
                                <a:latin typeface="Cambria Math" panose="02040503050406030204" pitchFamily="18" charset="0"/>
                                <a:cs typeface="+mn-ea"/>
                                <a:sym typeface="+mn-lt"/>
                              </a:rPr>
                            </m:ctrlPr>
                          </m:sSupPr>
                          <m:e>
                            <m:r>
                              <a:rPr lang="zh-CN" altLang="en-US" sz="1400" i="0" kern="0" dirty="0">
                                <a:solidFill>
                                  <a:schemeClr val="tx1"/>
                                </a:solidFill>
                                <a:latin typeface="Cambria Math" panose="02040503050406030204" pitchFamily="18" charset="0"/>
                                <a:cs typeface="+mn-ea"/>
                                <a:sym typeface="+mn-lt"/>
                              </a:rPr>
                              <m:t>ⅇ</m:t>
                            </m:r>
                          </m:e>
                          <m:sup>
                            <m:sSub>
                              <m:sSubPr>
                                <m:ctrlPr>
                                  <a:rPr lang="en-US" altLang="zh-CN" sz="1400" i="1" kern="0">
                                    <a:solidFill>
                                      <a:schemeClr val="tx1"/>
                                    </a:solidFill>
                                    <a:latin typeface="Cambria Math" panose="02040503050406030204" pitchFamily="18" charset="0"/>
                                    <a:ea typeface="微软雅黑" panose="020B0503020204020204" pitchFamily="34" charset="-122"/>
                                    <a:cs typeface="+mn-ea"/>
                                    <a:sym typeface="+mn-lt"/>
                                  </a:rPr>
                                </m:ctrlPr>
                              </m:sSubPr>
                              <m:e>
                                <m:r>
                                  <a:rPr lang="en-US" altLang="zh-CN" sz="1400" i="1" kern="0">
                                    <a:solidFill>
                                      <a:schemeClr val="tx1"/>
                                    </a:solidFill>
                                    <a:latin typeface="Cambria Math" panose="02040503050406030204" pitchFamily="18" charset="0"/>
                                    <a:ea typeface="微软雅黑" panose="020B0503020204020204" pitchFamily="34" charset="-122"/>
                                    <a:cs typeface="+mn-ea"/>
                                    <a:sym typeface="+mn-lt"/>
                                  </a:rPr>
                                  <m:t>𝑅</m:t>
                                </m:r>
                                <m:r>
                                  <m:rPr>
                                    <m:sty m:val="p"/>
                                  </m:rPr>
                                  <a:rPr lang="en-US" altLang="zh-CN" sz="1400" i="1" kern="0">
                                    <a:solidFill>
                                      <a:schemeClr val="tx1"/>
                                    </a:solidFill>
                                    <a:latin typeface="Cambria Math" panose="02040503050406030204" pitchFamily="18" charset="0"/>
                                    <a:ea typeface="微软雅黑" panose="020B0503020204020204" pitchFamily="34" charset="-122"/>
                                    <a:cs typeface="+mn-ea"/>
                                    <a:sym typeface="+mn-lt"/>
                                  </a:rPr>
                                  <m:t>vote</m:t>
                                </m:r>
                              </m:e>
                              <m:sub>
                                <m:r>
                                  <m:rPr>
                                    <m:sty m:val="p"/>
                                  </m:rPr>
                                  <a:rPr lang="en-US" altLang="zh-CN" sz="1400" i="1" kern="0">
                                    <a:solidFill>
                                      <a:schemeClr val="tx1"/>
                                    </a:solidFill>
                                    <a:latin typeface="Cambria Math" panose="02040503050406030204" pitchFamily="18" charset="0"/>
                                    <a:ea typeface="微软雅黑" panose="020B0503020204020204" pitchFamily="34" charset="-122"/>
                                    <a:cs typeface="+mn-ea"/>
                                    <a:sym typeface="+mn-lt"/>
                                  </a:rPr>
                                  <m:t>n</m:t>
                                </m:r>
                                <m:r>
                                  <a:rPr lang="en-US" altLang="zh-CN" sz="1400" i="1" kern="0">
                                    <a:solidFill>
                                      <a:schemeClr val="tx1"/>
                                    </a:solidFill>
                                    <a:latin typeface="Cambria Math" panose="02040503050406030204" pitchFamily="18" charset="0"/>
                                    <a:ea typeface="微软雅黑" panose="020B0503020204020204" pitchFamily="34" charset="-122"/>
                                    <a:cs typeface="+mn-ea"/>
                                    <a:sym typeface="+mn-lt"/>
                                  </a:rPr>
                                  <m:t>−1,</m:t>
                                </m:r>
                                <m:r>
                                  <a:rPr lang="en-US" altLang="zh-CN" sz="1400" i="1" kern="0">
                                    <a:solidFill>
                                      <a:schemeClr val="tx1"/>
                                    </a:solidFill>
                                    <a:latin typeface="Cambria Math" panose="02040503050406030204" pitchFamily="18" charset="0"/>
                                    <a:ea typeface="微软雅黑" panose="020B0503020204020204" pitchFamily="34" charset="-122"/>
                                    <a:cs typeface="+mn-ea"/>
                                    <a:sym typeface="+mn-lt"/>
                                  </a:rPr>
                                  <m:t>𝑖</m:t>
                                </m:r>
                              </m:sub>
                            </m:sSub>
                          </m:sup>
                        </m:sSup>
                      </m:den>
                    </m:f>
                    <m:r>
                      <a:rPr lang="en-US" altLang="zh-CN" sz="1400" b="0" i="1" kern="0" dirty="0" smtClean="0">
                        <a:solidFill>
                          <a:schemeClr val="tx1"/>
                        </a:solidFill>
                        <a:latin typeface="Cambria Math" panose="02040503050406030204" pitchFamily="18" charset="0"/>
                        <a:cs typeface="+mn-ea"/>
                        <a:sym typeface="+mn-lt"/>
                      </a:rPr>
                      <m:t>+</m:t>
                    </m:r>
                    <m:sSub>
                      <m:sSubPr>
                        <m:ctrlPr>
                          <a:rPr lang="en-US" altLang="zh-CN" sz="1400" b="0" i="1" kern="0" dirty="0" smtClean="0">
                            <a:solidFill>
                              <a:schemeClr val="tx1"/>
                            </a:solidFill>
                            <a:latin typeface="Cambria Math" panose="02040503050406030204" pitchFamily="18" charset="0"/>
                            <a:cs typeface="+mn-ea"/>
                            <a:sym typeface="+mn-lt"/>
                          </a:rPr>
                        </m:ctrlPr>
                      </m:sSubPr>
                      <m:e>
                        <m:r>
                          <a:rPr lang="en-US" altLang="zh-CN" sz="1400" b="0" i="1" kern="0" dirty="0" smtClean="0">
                            <a:solidFill>
                              <a:schemeClr val="tx1"/>
                            </a:solidFill>
                            <a:latin typeface="Cambria Math" panose="02040503050406030204" pitchFamily="18" charset="0"/>
                            <a:cs typeface="+mn-ea"/>
                            <a:sym typeface="+mn-lt"/>
                          </a:rPr>
                          <m:t>𝐼</m:t>
                        </m:r>
                      </m:e>
                      <m:sub>
                        <m:r>
                          <a:rPr lang="en-US" altLang="zh-CN" sz="1400" b="0" i="1" kern="0" dirty="0" smtClean="0">
                            <a:solidFill>
                              <a:schemeClr val="tx1"/>
                            </a:solidFill>
                            <a:latin typeface="Cambria Math" panose="02040503050406030204" pitchFamily="18" charset="0"/>
                            <a:cs typeface="+mn-ea"/>
                            <a:sym typeface="+mn-lt"/>
                          </a:rPr>
                          <m:t>𝑛</m:t>
                        </m:r>
                        <m:r>
                          <a:rPr lang="en-US" altLang="zh-CN" sz="1400" b="0" i="1" kern="0" dirty="0" smtClean="0">
                            <a:solidFill>
                              <a:schemeClr val="tx1"/>
                            </a:solidFill>
                            <a:latin typeface="Cambria Math" panose="02040503050406030204" pitchFamily="18" charset="0"/>
                            <a:cs typeface="+mn-ea"/>
                            <a:sym typeface="+mn-lt"/>
                          </a:rPr>
                          <m:t>_</m:t>
                        </m:r>
                        <m:r>
                          <a:rPr lang="en-US" altLang="zh-CN" sz="1400" b="0" i="1" kern="0" dirty="0" smtClean="0">
                            <a:solidFill>
                              <a:schemeClr val="tx1"/>
                            </a:solidFill>
                            <a:latin typeface="Cambria Math" panose="02040503050406030204" pitchFamily="18" charset="0"/>
                            <a:cs typeface="+mn-ea"/>
                            <a:sym typeface="+mn-lt"/>
                          </a:rPr>
                          <m:t>𝑒𝑙𝑒𝑐𝑡𝑒𝑑</m:t>
                        </m:r>
                      </m:sub>
                    </m:sSub>
                    <m:r>
                      <a:rPr lang="en-US" altLang="zh-CN" sz="1400" i="1" kern="0" dirty="0" smtClean="0">
                        <a:solidFill>
                          <a:schemeClr val="tx1"/>
                        </a:solidFill>
                        <a:latin typeface="Cambria Math" panose="02040503050406030204" pitchFamily="18" charset="0"/>
                        <a:cs typeface="+mn-ea"/>
                        <a:sym typeface="+mn-lt"/>
                      </a:rPr>
                      <m:t>×</m:t>
                    </m:r>
                    <m:r>
                      <a:rPr lang="en-US" altLang="zh-CN" sz="1400" b="0" i="1" kern="0" dirty="0" smtClean="0">
                        <a:solidFill>
                          <a:schemeClr val="tx1"/>
                        </a:solidFill>
                        <a:latin typeface="Cambria Math" panose="02040503050406030204" pitchFamily="18" charset="0"/>
                        <a:cs typeface="+mn-ea"/>
                        <a:sym typeface="+mn-lt"/>
                      </a:rPr>
                      <m:t>𝑎</m:t>
                    </m:r>
                    <m:r>
                      <a:rPr lang="en-US" altLang="zh-CN" sz="1400" i="1" kern="0" dirty="0">
                        <a:solidFill>
                          <a:schemeClr val="tx1"/>
                        </a:solidFill>
                        <a:latin typeface="Cambria Math" panose="02040503050406030204" pitchFamily="18" charset="0"/>
                        <a:cs typeface="+mn-ea"/>
                        <a:sym typeface="+mn-lt"/>
                      </a:rPr>
                      <m:t>×</m:t>
                    </m:r>
                    <m:f>
                      <m:fPr>
                        <m:ctrlPr>
                          <a:rPr lang="zh-CN" altLang="en-US" sz="1400" i="1" kern="0" dirty="0">
                            <a:solidFill>
                              <a:schemeClr val="tx1"/>
                            </a:solidFill>
                            <a:latin typeface="Cambria Math" panose="02040503050406030204" pitchFamily="18" charset="0"/>
                            <a:cs typeface="+mn-ea"/>
                            <a:sym typeface="+mn-lt"/>
                          </a:rPr>
                        </m:ctrlPr>
                      </m:fPr>
                      <m:num>
                        <m:nary>
                          <m:naryPr>
                            <m:chr m:val="∑"/>
                            <m:limLoc m:val="subSup"/>
                            <m:ctrlPr>
                              <a:rPr lang="zh-CN" altLang="en-US" sz="1400" i="1" kern="0" dirty="0">
                                <a:solidFill>
                                  <a:schemeClr val="tx1"/>
                                </a:solidFill>
                                <a:latin typeface="Cambria Math" panose="02040503050406030204" pitchFamily="18" charset="0"/>
                                <a:cs typeface="+mn-ea"/>
                                <a:sym typeface="+mn-lt"/>
                              </a:rPr>
                            </m:ctrlPr>
                          </m:naryPr>
                          <m:sub>
                            <m:r>
                              <m:rPr>
                                <m:brk m:alnAt="25"/>
                              </m:rPr>
                              <a:rPr lang="en-US" altLang="zh-CN" sz="1400" i="1" kern="0" dirty="0">
                                <a:solidFill>
                                  <a:schemeClr val="tx1"/>
                                </a:solidFill>
                                <a:latin typeface="Cambria Math" panose="02040503050406030204" pitchFamily="18" charset="0"/>
                                <a:cs typeface="+mn-ea"/>
                                <a:sym typeface="+mn-lt"/>
                              </a:rPr>
                              <m:t>𝑦</m:t>
                            </m:r>
                            <m:r>
                              <a:rPr lang="en-US" altLang="zh-CN" sz="1400" i="1" kern="0" dirty="0">
                                <a:solidFill>
                                  <a:schemeClr val="tx1"/>
                                </a:solidFill>
                                <a:latin typeface="Cambria Math" panose="02040503050406030204" pitchFamily="18" charset="0"/>
                                <a:cs typeface="+mn-ea"/>
                                <a:sym typeface="+mn-lt"/>
                              </a:rPr>
                              <m:t>=1</m:t>
                            </m:r>
                          </m:sub>
                          <m:sup>
                            <m:r>
                              <a:rPr lang="en-US" altLang="zh-CN" sz="1400" i="1" kern="0" dirty="0">
                                <a:solidFill>
                                  <a:schemeClr val="tx1"/>
                                </a:solidFill>
                                <a:latin typeface="Cambria Math" panose="02040503050406030204" pitchFamily="18" charset="0"/>
                                <a:cs typeface="+mn-ea"/>
                                <a:sym typeface="+mn-lt"/>
                              </a:rPr>
                              <m:t>𝑁</m:t>
                            </m:r>
                          </m:sup>
                          <m:e>
                            <m:r>
                              <a:rPr lang="en-US" altLang="zh-CN" sz="1400" i="1" kern="0" dirty="0">
                                <a:solidFill>
                                  <a:schemeClr val="tx1"/>
                                </a:solidFill>
                                <a:latin typeface="Cambria Math" panose="02040503050406030204" pitchFamily="18" charset="0"/>
                                <a:cs typeface="+mn-ea"/>
                                <a:sym typeface="+mn-lt"/>
                              </a:rPr>
                              <m:t>𝑅𝑗</m:t>
                            </m:r>
                          </m:e>
                        </m:nary>
                      </m:num>
                      <m:den>
                        <m:r>
                          <a:rPr lang="en-US" altLang="zh-CN" sz="1400" i="1" kern="0" dirty="0">
                            <a:solidFill>
                              <a:schemeClr val="tx1"/>
                            </a:solidFill>
                            <a:latin typeface="Cambria Math" panose="02040503050406030204" pitchFamily="18" charset="0"/>
                            <a:cs typeface="+mn-ea"/>
                            <a:sym typeface="+mn-lt"/>
                          </a:rPr>
                          <m:t>𝑁</m:t>
                        </m:r>
                      </m:den>
                    </m:f>
                    <m:r>
                      <a:rPr lang="en-US" altLang="zh-CN" sz="1400" i="1" kern="0" dirty="0">
                        <a:solidFill>
                          <a:schemeClr val="tx1"/>
                        </a:solidFill>
                        <a:latin typeface="Cambria Math" panose="02040503050406030204" pitchFamily="18" charset="0"/>
                        <a:cs typeface="+mn-ea"/>
                        <a:sym typeface="+mn-lt"/>
                      </a:rPr>
                      <m:t>+</m:t>
                    </m:r>
                    <m:sSub>
                      <m:sSubPr>
                        <m:ctrlPr>
                          <a:rPr lang="en-US" altLang="zh-CN" sz="1400" i="1" kern="0" dirty="0">
                            <a:solidFill>
                              <a:schemeClr val="tx1"/>
                            </a:solidFill>
                            <a:latin typeface="Cambria Math" panose="02040503050406030204" pitchFamily="18" charset="0"/>
                            <a:cs typeface="+mn-ea"/>
                            <a:sym typeface="+mn-lt"/>
                          </a:rPr>
                        </m:ctrlPr>
                      </m:sSubPr>
                      <m:e>
                        <m:r>
                          <a:rPr lang="en-US" altLang="zh-CN" sz="1400" i="1" kern="0" dirty="0">
                            <a:solidFill>
                              <a:schemeClr val="tx1"/>
                            </a:solidFill>
                            <a:latin typeface="Cambria Math" panose="02040503050406030204" pitchFamily="18" charset="0"/>
                            <a:cs typeface="+mn-ea"/>
                            <a:sym typeface="+mn-lt"/>
                          </a:rPr>
                          <m:t>𝐼</m:t>
                        </m:r>
                      </m:e>
                      <m:sub>
                        <m:r>
                          <a:rPr lang="en-US" altLang="zh-CN" sz="1400" b="0" i="1" kern="0" dirty="0" smtClean="0">
                            <a:solidFill>
                              <a:schemeClr val="tx1"/>
                            </a:solidFill>
                            <a:latin typeface="Cambria Math" panose="02040503050406030204" pitchFamily="18" charset="0"/>
                            <a:cs typeface="+mn-ea"/>
                            <a:sym typeface="+mn-lt"/>
                          </a:rPr>
                          <m:t>𝑟</m:t>
                        </m:r>
                        <m:r>
                          <a:rPr lang="en-US" altLang="zh-CN" sz="1400" i="1" kern="0" dirty="0">
                            <a:solidFill>
                              <a:schemeClr val="tx1"/>
                            </a:solidFill>
                            <a:latin typeface="Cambria Math" panose="02040503050406030204" pitchFamily="18" charset="0"/>
                            <a:cs typeface="+mn-ea"/>
                            <a:sym typeface="+mn-lt"/>
                          </a:rPr>
                          <m:t>_</m:t>
                        </m:r>
                        <m:r>
                          <a:rPr lang="en-US" altLang="zh-CN" sz="1400" i="1" kern="0" dirty="0">
                            <a:solidFill>
                              <a:schemeClr val="tx1"/>
                            </a:solidFill>
                            <a:latin typeface="Cambria Math" panose="02040503050406030204" pitchFamily="18" charset="0"/>
                            <a:cs typeface="+mn-ea"/>
                            <a:sym typeface="+mn-lt"/>
                          </a:rPr>
                          <m:t>𝑒𝑙𝑒𝑐𝑡𝑒𝑑</m:t>
                        </m:r>
                      </m:sub>
                    </m:sSub>
                    <m:r>
                      <a:rPr lang="en-US" altLang="zh-CN" sz="1400" i="1" kern="0" dirty="0">
                        <a:solidFill>
                          <a:schemeClr val="tx1"/>
                        </a:solidFill>
                        <a:latin typeface="Cambria Math" panose="02040503050406030204" pitchFamily="18" charset="0"/>
                        <a:cs typeface="+mn-ea"/>
                        <a:sym typeface="+mn-lt"/>
                      </a:rPr>
                      <m:t>×</m:t>
                    </m:r>
                    <m:r>
                      <a:rPr lang="en-US" altLang="zh-CN" sz="1400" b="0" i="1" kern="0" dirty="0" smtClean="0">
                        <a:solidFill>
                          <a:schemeClr val="tx1"/>
                        </a:solidFill>
                        <a:latin typeface="Cambria Math" panose="02040503050406030204" pitchFamily="18" charset="0"/>
                        <a:cs typeface="+mn-ea"/>
                        <a:sym typeface="+mn-lt"/>
                      </a:rPr>
                      <m:t>𝑏</m:t>
                    </m:r>
                    <m:r>
                      <a:rPr lang="en-US" altLang="zh-CN" sz="1400" i="1" kern="0" dirty="0" smtClean="0">
                        <a:solidFill>
                          <a:schemeClr val="tx1"/>
                        </a:solidFill>
                        <a:latin typeface="Cambria Math" panose="02040503050406030204" pitchFamily="18" charset="0"/>
                        <a:cs typeface="+mn-ea"/>
                        <a:sym typeface="+mn-lt"/>
                      </a:rPr>
                      <m:t>×</m:t>
                    </m:r>
                    <m:r>
                      <m:rPr>
                        <m:nor/>
                      </m:rPr>
                      <a:rPr lang="zh-CN" altLang="en-US" sz="1400" kern="0" dirty="0">
                        <a:solidFill>
                          <a:schemeClr val="tx1"/>
                        </a:solidFill>
                        <a:cs typeface="+mn-ea"/>
                        <a:sym typeface="+mn-lt"/>
                      </a:rPr>
                      <m:t> </m:t>
                    </m:r>
                    <m:f>
                      <m:fPr>
                        <m:ctrlPr>
                          <a:rPr lang="zh-CN" altLang="en-US" sz="1400" i="1" kern="0" dirty="0">
                            <a:solidFill>
                              <a:schemeClr val="tx1"/>
                            </a:solidFill>
                            <a:latin typeface="Cambria Math" panose="02040503050406030204" pitchFamily="18" charset="0"/>
                            <a:cs typeface="+mn-ea"/>
                            <a:sym typeface="+mn-lt"/>
                          </a:rPr>
                        </m:ctrlPr>
                      </m:fPr>
                      <m:num>
                        <m:nary>
                          <m:naryPr>
                            <m:chr m:val="∑"/>
                            <m:limLoc m:val="subSup"/>
                            <m:ctrlPr>
                              <a:rPr lang="zh-CN" altLang="en-US" sz="1400" i="1" kern="0" dirty="0">
                                <a:solidFill>
                                  <a:schemeClr val="tx1"/>
                                </a:solidFill>
                                <a:latin typeface="Cambria Math" panose="02040503050406030204" pitchFamily="18" charset="0"/>
                                <a:cs typeface="+mn-ea"/>
                                <a:sym typeface="+mn-lt"/>
                              </a:rPr>
                            </m:ctrlPr>
                          </m:naryPr>
                          <m:sub>
                            <m:r>
                              <m:rPr>
                                <m:brk m:alnAt="25"/>
                              </m:rPr>
                              <a:rPr lang="en-US" altLang="zh-CN" sz="1400" i="1" kern="0" dirty="0">
                                <a:solidFill>
                                  <a:schemeClr val="tx1"/>
                                </a:solidFill>
                                <a:latin typeface="Cambria Math" panose="02040503050406030204" pitchFamily="18" charset="0"/>
                                <a:cs typeface="+mn-ea"/>
                                <a:sym typeface="+mn-lt"/>
                              </a:rPr>
                              <m:t>𝑦</m:t>
                            </m:r>
                            <m:r>
                              <a:rPr lang="en-US" altLang="zh-CN" sz="1400" i="1" kern="0" dirty="0">
                                <a:solidFill>
                                  <a:schemeClr val="tx1"/>
                                </a:solidFill>
                                <a:latin typeface="Cambria Math" panose="02040503050406030204" pitchFamily="18" charset="0"/>
                                <a:cs typeface="+mn-ea"/>
                                <a:sym typeface="+mn-lt"/>
                              </a:rPr>
                              <m:t>=1</m:t>
                            </m:r>
                          </m:sub>
                          <m:sup>
                            <m:r>
                              <a:rPr lang="en-US" altLang="zh-CN" sz="1400" i="1" kern="0" dirty="0">
                                <a:solidFill>
                                  <a:schemeClr val="tx1"/>
                                </a:solidFill>
                                <a:latin typeface="Cambria Math" panose="02040503050406030204" pitchFamily="18" charset="0"/>
                                <a:cs typeface="+mn-ea"/>
                                <a:sym typeface="+mn-lt"/>
                              </a:rPr>
                              <m:t>𝑁</m:t>
                            </m:r>
                          </m:sup>
                          <m:e>
                            <m:r>
                              <a:rPr lang="en-US" altLang="zh-CN" sz="1400" i="1" kern="0" dirty="0">
                                <a:solidFill>
                                  <a:schemeClr val="tx1"/>
                                </a:solidFill>
                                <a:latin typeface="Cambria Math" panose="02040503050406030204" pitchFamily="18" charset="0"/>
                                <a:cs typeface="+mn-ea"/>
                                <a:sym typeface="+mn-lt"/>
                              </a:rPr>
                              <m:t>𝑅</m:t>
                            </m:r>
                            <m:r>
                              <a:rPr lang="en-US" altLang="zh-CN" sz="1400" b="0" i="1" kern="0" dirty="0" smtClean="0">
                                <a:solidFill>
                                  <a:schemeClr val="tx1"/>
                                </a:solidFill>
                                <a:latin typeface="Cambria Math" panose="02040503050406030204" pitchFamily="18" charset="0"/>
                                <a:cs typeface="+mn-ea"/>
                                <a:sym typeface="+mn-lt"/>
                              </a:rPr>
                              <m:t>𝑗</m:t>
                            </m:r>
                          </m:e>
                        </m:nary>
                      </m:num>
                      <m:den>
                        <m:r>
                          <a:rPr lang="en-US" altLang="zh-CN" sz="1400" b="0" i="1" kern="0" dirty="0" smtClean="0">
                            <a:solidFill>
                              <a:schemeClr val="tx1"/>
                            </a:solidFill>
                            <a:latin typeface="Cambria Math" panose="02040503050406030204" pitchFamily="18" charset="0"/>
                            <a:cs typeface="+mn-ea"/>
                            <a:sym typeface="+mn-lt"/>
                          </a:rPr>
                          <m:t>𝑁</m:t>
                        </m:r>
                      </m:den>
                    </m:f>
                  </m:oMath>
                </a14:m>
                <a:endParaRPr lang="en-US" altLang="zh-CN" sz="1400" kern="0" dirty="0">
                  <a:solidFill>
                    <a:schemeClr val="tx1"/>
                  </a:solidFill>
                  <a:ea typeface="微软雅黑" panose="020B0503020204020204" pitchFamily="34" charset="-122"/>
                  <a:cs typeface="+mn-ea"/>
                  <a:sym typeface="+mn-lt"/>
                </a:endParaRPr>
              </a:p>
              <a:p>
                <a:pPr>
                  <a:lnSpc>
                    <a:spcPct val="130000"/>
                  </a:lnSpc>
                  <a:spcBef>
                    <a:spcPts val="600"/>
                  </a:spcBef>
                </a:pPr>
                <a:endParaRPr lang="zh-CN" altLang="en-US" sz="1400"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47" name="文本框 46">
                <a:extLst>
                  <a:ext uri="{FF2B5EF4-FFF2-40B4-BE49-F238E27FC236}">
                    <a16:creationId xmlns:a16="http://schemas.microsoft.com/office/drawing/2014/main" id="{0BB0FCA2-2A59-413C-AF82-90B3F436784D}"/>
                  </a:ext>
                </a:extLst>
              </p:cNvPr>
              <p:cNvSpPr txBox="1">
                <a:spLocks noRot="1" noChangeAspect="1" noMove="1" noResize="1" noEditPoints="1" noAdjustHandles="1" noChangeArrowheads="1" noChangeShapeType="1" noTextEdit="1"/>
              </p:cNvSpPr>
              <p:nvPr/>
            </p:nvSpPr>
            <p:spPr>
              <a:xfrm>
                <a:off x="906113" y="2178793"/>
                <a:ext cx="5464404" cy="1415580"/>
              </a:xfrm>
              <a:prstGeom prst="rect">
                <a:avLst/>
              </a:prstGeom>
              <a:blipFill>
                <a:blip r:embed="rId3"/>
                <a:stretch>
                  <a:fillRect l="-4353"/>
                </a:stretch>
              </a:blipFill>
            </p:spPr>
            <p:txBody>
              <a:bodyPr/>
              <a:lstStyle/>
              <a:p>
                <a:r>
                  <a:rPr lang="zh-CN" altLang="en-US">
                    <a:noFill/>
                  </a:rPr>
                  <a:t> </a:t>
                </a:r>
              </a:p>
            </p:txBody>
          </p:sp>
        </mc:Fallback>
      </mc:AlternateContent>
      <p:sp>
        <p:nvSpPr>
          <p:cNvPr id="48" name="文本框 47">
            <a:extLst>
              <a:ext uri="{FF2B5EF4-FFF2-40B4-BE49-F238E27FC236}">
                <a16:creationId xmlns:a16="http://schemas.microsoft.com/office/drawing/2014/main" id="{68B84109-392F-4822-8FBB-675CC6338206}"/>
              </a:ext>
            </a:extLst>
          </p:cNvPr>
          <p:cNvSpPr txBox="1"/>
          <p:nvPr/>
        </p:nvSpPr>
        <p:spPr>
          <a:xfrm>
            <a:off x="802417" y="1716959"/>
            <a:ext cx="2818615" cy="381258"/>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公证节点投票信誉增长</a:t>
            </a:r>
          </a:p>
        </p:txBody>
      </p:sp>
      <p:sp>
        <p:nvSpPr>
          <p:cNvPr id="49" name="文本框 48">
            <a:extLst>
              <a:ext uri="{FF2B5EF4-FFF2-40B4-BE49-F238E27FC236}">
                <a16:creationId xmlns:a16="http://schemas.microsoft.com/office/drawing/2014/main" id="{4B0F7244-C118-4F10-A82F-D52824E22803}"/>
              </a:ext>
            </a:extLst>
          </p:cNvPr>
          <p:cNvSpPr txBox="1"/>
          <p:nvPr/>
        </p:nvSpPr>
        <p:spPr>
          <a:xfrm>
            <a:off x="802417" y="4427570"/>
            <a:ext cx="4392892" cy="381258"/>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投票信誉惩罚（惩罚不活跃的公证人节点）</a:t>
            </a:r>
          </a:p>
        </p:txBody>
      </p:sp>
      <mc:AlternateContent xmlns:mc="http://schemas.openxmlformats.org/markup-compatibility/2006" xmlns:a14="http://schemas.microsoft.com/office/drawing/2010/main">
        <mc:Choice Requires="a14">
          <p:sp>
            <p:nvSpPr>
              <p:cNvPr id="52" name="矩形 51">
                <a:extLst>
                  <a:ext uri="{FF2B5EF4-FFF2-40B4-BE49-F238E27FC236}">
                    <a16:creationId xmlns:a16="http://schemas.microsoft.com/office/drawing/2014/main" id="{AF547D0A-5E9D-4C91-AD25-754BCD1EE41D}"/>
                  </a:ext>
                </a:extLst>
              </p:cNvPr>
              <p:cNvSpPr/>
              <p:nvPr/>
            </p:nvSpPr>
            <p:spPr>
              <a:xfrm>
                <a:off x="802417" y="5098083"/>
                <a:ext cx="3684983" cy="651653"/>
              </a:xfrm>
              <a:prstGeom prst="rect">
                <a:avLst/>
              </a:prstGeom>
            </p:spPr>
            <p:txBody>
              <a:bodyPr wrap="none">
                <a:spAutoFit/>
              </a:bodyPr>
              <a:lstStyle/>
              <a:p>
                <a14:m>
                  <m:oMath xmlns:m="http://schemas.openxmlformats.org/officeDocument/2006/math">
                    <m:sSubSup>
                      <m:sSubSupPr>
                        <m:ctrlPr>
                          <a:rPr lang="en-US" altLang="zh-CN" sz="1400" i="1" kern="0" smtClean="0">
                            <a:solidFill>
                              <a:schemeClr val="tx1"/>
                            </a:solidFill>
                            <a:latin typeface="Cambria Math" panose="02040503050406030204" pitchFamily="18" charset="0"/>
                            <a:ea typeface="微软雅黑" panose="020B0503020204020204" pitchFamily="34" charset="-122"/>
                            <a:cs typeface="+mn-ea"/>
                            <a:sym typeface="+mn-lt"/>
                          </a:rPr>
                        </m:ctrlPr>
                      </m:sSubSupPr>
                      <m:e>
                        <m:r>
                          <a:rPr lang="en-US" altLang="zh-CN" sz="1400" i="1" kern="0">
                            <a:solidFill>
                              <a:schemeClr val="tx1"/>
                            </a:solidFill>
                            <a:latin typeface="Cambria Math" panose="02040503050406030204" pitchFamily="18" charset="0"/>
                            <a:ea typeface="微软雅黑" panose="020B0503020204020204" pitchFamily="34" charset="-122"/>
                            <a:cs typeface="+mn-ea"/>
                            <a:sym typeface="+mn-lt"/>
                          </a:rPr>
                          <m:t>𝑅</m:t>
                        </m:r>
                        <m:r>
                          <m:rPr>
                            <m:sty m:val="p"/>
                          </m:rPr>
                          <a:rPr lang="en-US" altLang="zh-CN" sz="1400" i="1" kern="0">
                            <a:solidFill>
                              <a:schemeClr val="tx1"/>
                            </a:solidFill>
                            <a:latin typeface="Cambria Math" panose="02040503050406030204" pitchFamily="18" charset="0"/>
                            <a:ea typeface="微软雅黑" panose="020B0503020204020204" pitchFamily="34" charset="-122"/>
                            <a:cs typeface="+mn-ea"/>
                            <a:sym typeface="+mn-lt"/>
                          </a:rPr>
                          <m:t>vote</m:t>
                        </m:r>
                      </m:e>
                      <m:sub>
                        <m:r>
                          <a:rPr lang="en-US" altLang="zh-CN" sz="1400" b="0" i="1" kern="0" smtClean="0">
                            <a:solidFill>
                              <a:schemeClr val="tx1"/>
                            </a:solidFill>
                            <a:latin typeface="Cambria Math" panose="02040503050406030204" pitchFamily="18" charset="0"/>
                            <a:ea typeface="微软雅黑" panose="020B0503020204020204" pitchFamily="34" charset="-122"/>
                            <a:cs typeface="+mn-ea"/>
                            <a:sym typeface="+mn-lt"/>
                          </a:rPr>
                          <m:t>𝑛</m:t>
                        </m:r>
                      </m:sub>
                      <m:sup>
                        <m:r>
                          <a:rPr lang="en-US" altLang="zh-CN" sz="1400" b="0" i="1" kern="0" smtClean="0">
                            <a:solidFill>
                              <a:schemeClr val="tx1"/>
                            </a:solidFill>
                            <a:latin typeface="Cambria Math" panose="02040503050406030204" pitchFamily="18" charset="0"/>
                            <a:ea typeface="微软雅黑" panose="020B0503020204020204" pitchFamily="34" charset="-122"/>
                            <a:cs typeface="+mn-ea"/>
                            <a:sym typeface="+mn-lt"/>
                          </a:rPr>
                          <m:t>𝑘</m:t>
                        </m:r>
                      </m:sup>
                    </m:sSubSup>
                  </m:oMath>
                </a14:m>
                <a:r>
                  <a:rPr lang="en-US" altLang="zh-CN" sz="1400" dirty="0">
                    <a:solidFill>
                      <a:schemeClr val="tx1"/>
                    </a:solidFill>
                  </a:rPr>
                  <a:t>=</a:t>
                </a:r>
                <a14:m>
                  <m:oMath xmlns:m="http://schemas.openxmlformats.org/officeDocument/2006/math">
                    <m:sSubSup>
                      <m:sSubSupPr>
                        <m:ctrlPr>
                          <a:rPr lang="en-US" altLang="zh-CN" sz="1400" i="1" kern="0">
                            <a:solidFill>
                              <a:schemeClr val="tx1"/>
                            </a:solidFill>
                            <a:latin typeface="Cambria Math" panose="02040503050406030204" pitchFamily="18" charset="0"/>
                            <a:ea typeface="微软雅黑" panose="020B0503020204020204" pitchFamily="34" charset="-122"/>
                            <a:cs typeface="+mn-ea"/>
                            <a:sym typeface="+mn-lt"/>
                          </a:rPr>
                        </m:ctrlPr>
                      </m:sSubSupPr>
                      <m:e>
                        <m:r>
                          <a:rPr lang="en-US" altLang="zh-CN" sz="1400" i="1" kern="0">
                            <a:solidFill>
                              <a:schemeClr val="tx1"/>
                            </a:solidFill>
                            <a:latin typeface="Cambria Math" panose="02040503050406030204" pitchFamily="18" charset="0"/>
                            <a:ea typeface="微软雅黑" panose="020B0503020204020204" pitchFamily="34" charset="-122"/>
                            <a:cs typeface="+mn-ea"/>
                            <a:sym typeface="+mn-lt"/>
                          </a:rPr>
                          <m:t>𝑅</m:t>
                        </m:r>
                        <m:r>
                          <m:rPr>
                            <m:sty m:val="p"/>
                          </m:rPr>
                          <a:rPr lang="en-US" altLang="zh-CN" sz="1400" i="1" kern="0">
                            <a:solidFill>
                              <a:schemeClr val="tx1"/>
                            </a:solidFill>
                            <a:latin typeface="Cambria Math" panose="02040503050406030204" pitchFamily="18" charset="0"/>
                            <a:ea typeface="微软雅黑" panose="020B0503020204020204" pitchFamily="34" charset="-122"/>
                            <a:cs typeface="+mn-ea"/>
                            <a:sym typeface="+mn-lt"/>
                          </a:rPr>
                          <m:t>vote</m:t>
                        </m:r>
                      </m:e>
                      <m:sub>
                        <m:r>
                          <a:rPr lang="en-US" altLang="zh-CN" sz="1400" b="0" i="1" kern="0" smtClean="0">
                            <a:solidFill>
                              <a:schemeClr val="tx1"/>
                            </a:solidFill>
                            <a:latin typeface="Cambria Math" panose="02040503050406030204" pitchFamily="18" charset="0"/>
                            <a:ea typeface="微软雅黑" panose="020B0503020204020204" pitchFamily="34" charset="-122"/>
                            <a:cs typeface="+mn-ea"/>
                            <a:sym typeface="+mn-lt"/>
                          </a:rPr>
                          <m:t>𝑛</m:t>
                        </m:r>
                        <m:r>
                          <a:rPr lang="en-US" altLang="zh-CN" sz="1400" b="0" i="1" kern="0" smtClean="0">
                            <a:solidFill>
                              <a:schemeClr val="tx1"/>
                            </a:solidFill>
                            <a:latin typeface="Cambria Math" panose="02040503050406030204" pitchFamily="18" charset="0"/>
                            <a:ea typeface="微软雅黑" panose="020B0503020204020204" pitchFamily="34" charset="-122"/>
                            <a:cs typeface="+mn-ea"/>
                            <a:sym typeface="+mn-lt"/>
                          </a:rPr>
                          <m:t>−1</m:t>
                        </m:r>
                      </m:sub>
                      <m:sup>
                        <m:r>
                          <a:rPr lang="en-US" altLang="zh-CN" sz="1400" b="0" i="1" kern="0" smtClean="0">
                            <a:solidFill>
                              <a:schemeClr val="tx1"/>
                            </a:solidFill>
                            <a:latin typeface="Cambria Math" panose="02040503050406030204" pitchFamily="18" charset="0"/>
                            <a:ea typeface="微软雅黑" panose="020B0503020204020204" pitchFamily="34" charset="-122"/>
                            <a:cs typeface="+mn-ea"/>
                            <a:sym typeface="+mn-lt"/>
                          </a:rPr>
                          <m:t>𝑘</m:t>
                        </m:r>
                      </m:sup>
                    </m:sSubSup>
                    <m:r>
                      <a:rPr lang="en-US" altLang="zh-CN" sz="1400" i="1" kern="0" smtClean="0">
                        <a:solidFill>
                          <a:schemeClr val="tx1"/>
                        </a:solidFill>
                        <a:latin typeface="Cambria Math" panose="02040503050406030204" pitchFamily="18" charset="0"/>
                        <a:ea typeface="微软雅黑" panose="020B0503020204020204" pitchFamily="34" charset="-122"/>
                        <a:cs typeface="+mn-ea"/>
                        <a:sym typeface="+mn-lt"/>
                      </a:rPr>
                      <m:t>×</m:t>
                    </m:r>
                    <m:sSup>
                      <m:sSupPr>
                        <m:ctrlPr>
                          <a:rPr lang="zh-CN" altLang="en-US" sz="1400" i="1" kern="0" dirty="0">
                            <a:solidFill>
                              <a:schemeClr val="tx1"/>
                            </a:solidFill>
                            <a:latin typeface="Cambria Math" panose="02040503050406030204" pitchFamily="18" charset="0"/>
                            <a:cs typeface="+mn-ea"/>
                            <a:sym typeface="+mn-lt"/>
                          </a:rPr>
                        </m:ctrlPr>
                      </m:sSupPr>
                      <m:e>
                        <m:r>
                          <a:rPr lang="zh-CN" altLang="en-US" sz="1400" kern="0" dirty="0">
                            <a:solidFill>
                              <a:schemeClr val="tx1"/>
                            </a:solidFill>
                            <a:latin typeface="Cambria Math" panose="02040503050406030204" pitchFamily="18" charset="0"/>
                            <a:cs typeface="+mn-ea"/>
                            <a:sym typeface="+mn-lt"/>
                          </a:rPr>
                          <m:t>ⅇ</m:t>
                        </m:r>
                      </m:e>
                      <m:sup>
                        <m:f>
                          <m:fPr>
                            <m:ctrlPr>
                              <a:rPr lang="en-US" altLang="zh-CN" sz="1400" i="1" kern="0" dirty="0" smtClean="0">
                                <a:solidFill>
                                  <a:schemeClr val="tx1"/>
                                </a:solidFill>
                                <a:latin typeface="Cambria Math" panose="02040503050406030204" pitchFamily="18" charset="0"/>
                                <a:cs typeface="+mn-ea"/>
                                <a:sym typeface="+mn-lt"/>
                              </a:rPr>
                            </m:ctrlPr>
                          </m:fPr>
                          <m:num>
                            <m:nary>
                              <m:naryPr>
                                <m:chr m:val="∑"/>
                                <m:grow m:val="on"/>
                                <m:subHide m:val="on"/>
                                <m:supHide m:val="on"/>
                                <m:ctrlPr>
                                  <a:rPr lang="zh-CN" altLang="en-US" sz="1400" i="1" kern="0" dirty="0">
                                    <a:solidFill>
                                      <a:schemeClr val="tx1"/>
                                    </a:solidFill>
                                    <a:latin typeface="Cambria Math" panose="02040503050406030204" pitchFamily="18" charset="0"/>
                                    <a:cs typeface="+mn-ea"/>
                                    <a:sym typeface="+mn-lt"/>
                                  </a:rPr>
                                </m:ctrlPr>
                              </m:naryPr>
                              <m:sub/>
                              <m:sup/>
                              <m:e>
                                <m:sSubSup>
                                  <m:sSubSupPr>
                                    <m:ctrlPr>
                                      <a:rPr lang="zh-CN" altLang="en-US" sz="1400" i="1" kern="0" dirty="0">
                                        <a:solidFill>
                                          <a:schemeClr val="tx1"/>
                                        </a:solidFill>
                                        <a:latin typeface="Cambria Math" panose="02040503050406030204" pitchFamily="18" charset="0"/>
                                        <a:cs typeface="+mn-ea"/>
                                        <a:sym typeface="+mn-lt"/>
                                      </a:rPr>
                                    </m:ctrlPr>
                                  </m:sSubSupPr>
                                  <m:e>
                                    <m:r>
                                      <a:rPr lang="en-US" altLang="zh-CN" sz="1400" i="1" kern="0" dirty="0">
                                        <a:solidFill>
                                          <a:schemeClr val="tx1"/>
                                        </a:solidFill>
                                        <a:latin typeface="Cambria Math" panose="02040503050406030204" pitchFamily="18" charset="0"/>
                                        <a:cs typeface="+mn-ea"/>
                                        <a:sym typeface="+mn-lt"/>
                                      </a:rPr>
                                      <m:t>𝑉</m:t>
                                    </m:r>
                                  </m:e>
                                  <m:sub>
                                    <m:r>
                                      <m:rPr>
                                        <m:sty m:val="p"/>
                                      </m:rPr>
                                      <a:rPr lang="en-US" altLang="zh-CN" sz="1400" i="1" kern="0" dirty="0">
                                        <a:solidFill>
                                          <a:schemeClr val="tx1"/>
                                        </a:solidFill>
                                        <a:latin typeface="Cambria Math" panose="02040503050406030204" pitchFamily="18" charset="0"/>
                                        <a:cs typeface="+mn-ea"/>
                                        <a:sym typeface="+mn-lt"/>
                                      </a:rPr>
                                      <m:t>n</m:t>
                                    </m:r>
                                    <m:r>
                                      <a:rPr lang="en-US" altLang="zh-CN" sz="1400" i="1" kern="0" dirty="0">
                                        <a:solidFill>
                                          <a:schemeClr val="tx1"/>
                                        </a:solidFill>
                                        <a:latin typeface="Cambria Math" panose="02040503050406030204" pitchFamily="18" charset="0"/>
                                        <a:cs typeface="+mn-ea"/>
                                        <a:sym typeface="+mn-lt"/>
                                      </a:rPr>
                                      <m:t>_</m:t>
                                    </m:r>
                                    <m:r>
                                      <a:rPr lang="en-US" altLang="zh-CN" sz="1400" i="1" kern="0" dirty="0">
                                        <a:solidFill>
                                          <a:schemeClr val="tx1"/>
                                        </a:solidFill>
                                        <a:latin typeface="Cambria Math" panose="02040503050406030204" pitchFamily="18" charset="0"/>
                                        <a:cs typeface="+mn-ea"/>
                                        <a:sym typeface="+mn-lt"/>
                                      </a:rPr>
                                      <m:t>𝑠𝑢𝑐𝑐𝑒𝑠𝑠</m:t>
                                    </m:r>
                                  </m:sub>
                                  <m:sup>
                                    <m:r>
                                      <a:rPr lang="en-US" altLang="zh-CN" sz="1400" b="0" i="1" kern="0" dirty="0" smtClean="0">
                                        <a:solidFill>
                                          <a:schemeClr val="tx1"/>
                                        </a:solidFill>
                                        <a:latin typeface="Cambria Math" panose="02040503050406030204" pitchFamily="18" charset="0"/>
                                        <a:cs typeface="+mn-ea"/>
                                        <a:sym typeface="+mn-lt"/>
                                      </a:rPr>
                                      <m:t>𝑘</m:t>
                                    </m:r>
                                  </m:sup>
                                </m:sSubSup>
                              </m:e>
                            </m:nary>
                            <m:r>
                              <a:rPr lang="en-US" altLang="zh-CN" sz="1400" i="1" kern="0" dirty="0">
                                <a:solidFill>
                                  <a:schemeClr val="tx1"/>
                                </a:solidFill>
                                <a:latin typeface="Cambria Math" panose="02040503050406030204" pitchFamily="18" charset="0"/>
                                <a:cs typeface="+mn-ea"/>
                                <a:sym typeface="+mn-lt"/>
                              </a:rPr>
                              <m:t>+</m:t>
                            </m:r>
                            <m:nary>
                              <m:naryPr>
                                <m:chr m:val="∑"/>
                                <m:grow m:val="on"/>
                                <m:subHide m:val="on"/>
                                <m:supHide m:val="on"/>
                                <m:ctrlPr>
                                  <a:rPr lang="zh-CN" altLang="en-US" sz="1400" i="1" kern="0" dirty="0">
                                    <a:solidFill>
                                      <a:schemeClr val="tx1"/>
                                    </a:solidFill>
                                    <a:latin typeface="Cambria Math" panose="02040503050406030204" pitchFamily="18" charset="0"/>
                                    <a:cs typeface="+mn-ea"/>
                                    <a:sym typeface="+mn-lt"/>
                                  </a:rPr>
                                </m:ctrlPr>
                              </m:naryPr>
                              <m:sub/>
                              <m:sup/>
                              <m:e>
                                <m:sSubSup>
                                  <m:sSubSupPr>
                                    <m:ctrlPr>
                                      <a:rPr lang="zh-CN" altLang="en-US" sz="1400" i="1" kern="0" dirty="0">
                                        <a:solidFill>
                                          <a:schemeClr val="tx1"/>
                                        </a:solidFill>
                                        <a:latin typeface="Cambria Math" panose="02040503050406030204" pitchFamily="18" charset="0"/>
                                        <a:cs typeface="+mn-ea"/>
                                        <a:sym typeface="+mn-lt"/>
                                      </a:rPr>
                                    </m:ctrlPr>
                                  </m:sSubSupPr>
                                  <m:e>
                                    <m:r>
                                      <a:rPr lang="en-US" altLang="zh-CN" sz="1400" i="1" kern="0" dirty="0">
                                        <a:solidFill>
                                          <a:schemeClr val="tx1"/>
                                        </a:solidFill>
                                        <a:latin typeface="Cambria Math" panose="02040503050406030204" pitchFamily="18" charset="0"/>
                                        <a:cs typeface="+mn-ea"/>
                                        <a:sym typeface="+mn-lt"/>
                                      </a:rPr>
                                      <m:t>𝑉</m:t>
                                    </m:r>
                                  </m:e>
                                  <m:sub>
                                    <m:r>
                                      <m:rPr>
                                        <m:sty m:val="p"/>
                                      </m:rPr>
                                      <a:rPr lang="en-US" altLang="zh-CN" sz="1400" i="1" kern="0" dirty="0">
                                        <a:solidFill>
                                          <a:schemeClr val="tx1"/>
                                        </a:solidFill>
                                        <a:latin typeface="Cambria Math" panose="02040503050406030204" pitchFamily="18" charset="0"/>
                                        <a:cs typeface="+mn-ea"/>
                                        <a:sym typeface="+mn-lt"/>
                                      </a:rPr>
                                      <m:t>r</m:t>
                                    </m:r>
                                    <m:r>
                                      <a:rPr lang="en-US" altLang="zh-CN" sz="1400" i="1" kern="0" dirty="0">
                                        <a:solidFill>
                                          <a:schemeClr val="tx1"/>
                                        </a:solidFill>
                                        <a:latin typeface="Cambria Math" panose="02040503050406030204" pitchFamily="18" charset="0"/>
                                        <a:cs typeface="+mn-ea"/>
                                        <a:sym typeface="+mn-lt"/>
                                      </a:rPr>
                                      <m:t>_</m:t>
                                    </m:r>
                                    <m:r>
                                      <a:rPr lang="en-US" altLang="zh-CN" sz="1400" i="1" kern="0" dirty="0">
                                        <a:solidFill>
                                          <a:schemeClr val="tx1"/>
                                        </a:solidFill>
                                        <a:latin typeface="Cambria Math" panose="02040503050406030204" pitchFamily="18" charset="0"/>
                                        <a:cs typeface="+mn-ea"/>
                                        <a:sym typeface="+mn-lt"/>
                                      </a:rPr>
                                      <m:t>𝑠𝑢𝑐𝑐𝑒𝑠𝑠</m:t>
                                    </m:r>
                                  </m:sub>
                                  <m:sup>
                                    <m:r>
                                      <m:rPr>
                                        <m:sty m:val="p"/>
                                      </m:rPr>
                                      <a:rPr lang="en-US" altLang="zh-CN" sz="1400" i="1" kern="0" dirty="0">
                                        <a:solidFill>
                                          <a:schemeClr val="tx1"/>
                                        </a:solidFill>
                                        <a:latin typeface="Cambria Math" panose="02040503050406030204" pitchFamily="18" charset="0"/>
                                        <a:cs typeface="+mn-ea"/>
                                        <a:sym typeface="+mn-lt"/>
                                      </a:rPr>
                                      <m:t>k</m:t>
                                    </m:r>
                                  </m:sup>
                                </m:sSubSup>
                              </m:e>
                            </m:nary>
                          </m:num>
                          <m:den>
                            <m:nary>
                              <m:naryPr>
                                <m:chr m:val="∑"/>
                                <m:grow m:val="on"/>
                                <m:subHide m:val="on"/>
                                <m:supHide m:val="on"/>
                                <m:ctrlPr>
                                  <a:rPr lang="zh-CN" altLang="en-US" sz="1400" i="1" kern="0" dirty="0">
                                    <a:solidFill>
                                      <a:schemeClr val="tx1"/>
                                    </a:solidFill>
                                    <a:latin typeface="Cambria Math" panose="02040503050406030204" pitchFamily="18" charset="0"/>
                                    <a:cs typeface="+mn-ea"/>
                                    <a:sym typeface="+mn-lt"/>
                                  </a:rPr>
                                </m:ctrlPr>
                              </m:naryPr>
                              <m:sub/>
                              <m:sup/>
                              <m:e>
                                <m:sSub>
                                  <m:sSubPr>
                                    <m:ctrlPr>
                                      <a:rPr lang="en-US" altLang="zh-CN" sz="1400" i="1" kern="0" dirty="0" smtClean="0">
                                        <a:solidFill>
                                          <a:schemeClr val="tx1"/>
                                        </a:solidFill>
                                        <a:latin typeface="Cambria Math" panose="02040503050406030204" pitchFamily="18" charset="0"/>
                                        <a:cs typeface="+mn-ea"/>
                                        <a:sym typeface="+mn-lt"/>
                                      </a:rPr>
                                    </m:ctrlPr>
                                  </m:sSubPr>
                                  <m:e>
                                    <m:r>
                                      <a:rPr lang="en-US" altLang="zh-CN" sz="1400" b="0" i="1" kern="0" dirty="0" smtClean="0">
                                        <a:solidFill>
                                          <a:schemeClr val="tx1"/>
                                        </a:solidFill>
                                        <a:latin typeface="Cambria Math" panose="02040503050406030204" pitchFamily="18" charset="0"/>
                                        <a:cs typeface="+mn-ea"/>
                                        <a:sym typeface="+mn-lt"/>
                                      </a:rPr>
                                      <m:t>𝑉</m:t>
                                    </m:r>
                                  </m:e>
                                  <m:sub>
                                    <m:r>
                                      <m:rPr>
                                        <m:sty m:val="p"/>
                                      </m:rPr>
                                      <a:rPr lang="en-US" altLang="zh-CN" sz="1400" i="1" kern="0" dirty="0">
                                        <a:solidFill>
                                          <a:schemeClr val="tx1"/>
                                        </a:solidFill>
                                        <a:latin typeface="Cambria Math" panose="02040503050406030204" pitchFamily="18" charset="0"/>
                                        <a:cs typeface="+mn-ea"/>
                                        <a:sym typeface="+mn-lt"/>
                                      </a:rPr>
                                      <m:t>tot</m:t>
                                    </m:r>
                                    <m:r>
                                      <m:rPr>
                                        <m:sty m:val="p"/>
                                      </m:rPr>
                                      <a:rPr lang="en-US" altLang="zh-CN" sz="1400" i="1" kern="0" dirty="0" smtClean="0">
                                        <a:solidFill>
                                          <a:schemeClr val="tx1"/>
                                        </a:solidFill>
                                        <a:latin typeface="Cambria Math" panose="02040503050406030204" pitchFamily="18" charset="0"/>
                                        <a:cs typeface="+mn-ea"/>
                                        <a:sym typeface="+mn-lt"/>
                                      </a:rPr>
                                      <m:t>al</m:t>
                                    </m:r>
                                  </m:sub>
                                </m:sSub>
                              </m:e>
                            </m:nary>
                          </m:den>
                        </m:f>
                        <m:r>
                          <a:rPr lang="en-US" altLang="zh-CN" sz="1400" b="0" i="1" kern="0" dirty="0" smtClean="0">
                            <a:solidFill>
                              <a:schemeClr val="tx1"/>
                            </a:solidFill>
                            <a:latin typeface="Cambria Math" panose="02040503050406030204" pitchFamily="18" charset="0"/>
                            <a:cs typeface="+mn-ea"/>
                            <a:sym typeface="+mn-lt"/>
                          </a:rPr>
                          <m:t>−1</m:t>
                        </m:r>
                      </m:sup>
                    </m:sSup>
                  </m:oMath>
                </a14:m>
                <a:endParaRPr lang="zh-CN" altLang="en-US" sz="1400" b="1" dirty="0"/>
              </a:p>
            </p:txBody>
          </p:sp>
        </mc:Choice>
        <mc:Fallback xmlns="">
          <p:sp>
            <p:nvSpPr>
              <p:cNvPr id="52" name="矩形 51">
                <a:extLst>
                  <a:ext uri="{FF2B5EF4-FFF2-40B4-BE49-F238E27FC236}">
                    <a16:creationId xmlns:a16="http://schemas.microsoft.com/office/drawing/2014/main" id="{AF547D0A-5E9D-4C91-AD25-754BCD1EE41D}"/>
                  </a:ext>
                </a:extLst>
              </p:cNvPr>
              <p:cNvSpPr>
                <a:spLocks noRot="1" noChangeAspect="1" noMove="1" noResize="1" noEditPoints="1" noAdjustHandles="1" noChangeArrowheads="1" noChangeShapeType="1" noTextEdit="1"/>
              </p:cNvSpPr>
              <p:nvPr/>
            </p:nvSpPr>
            <p:spPr>
              <a:xfrm>
                <a:off x="802417" y="5098083"/>
                <a:ext cx="3684983" cy="651653"/>
              </a:xfrm>
              <a:prstGeom prst="rect">
                <a:avLst/>
              </a:prstGeom>
              <a:blipFill>
                <a:blip r:embed="rId4"/>
                <a:stretch>
                  <a:fillRect b="-84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65FB419D-5D2B-44FC-8814-506A2B12BC0C}"/>
                  </a:ext>
                </a:extLst>
              </p:cNvPr>
              <p:cNvSpPr txBox="1"/>
              <p:nvPr/>
            </p:nvSpPr>
            <p:spPr>
              <a:xfrm>
                <a:off x="7144722" y="2098217"/>
                <a:ext cx="3950563" cy="1263744"/>
              </a:xfrm>
              <a:prstGeom prst="rect">
                <a:avLst/>
              </a:prstGeom>
              <a:noFill/>
            </p:spPr>
            <p:txBody>
              <a:bodyPr wrap="square" lIns="0" tIns="0" rIns="0" bIns="0" rtlCol="0">
                <a:spAutoFit/>
              </a:bodyPr>
              <a:lstStyle/>
              <a:p>
                <a:pPr>
                  <a:lnSpc>
                    <a:spcPct val="130000"/>
                  </a:lnSpc>
                  <a:spcBef>
                    <a:spcPts val="600"/>
                  </a:spcBef>
                </a:pP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14:m>
                  <m:oMathPara xmlns:m="http://schemas.openxmlformats.org/officeDocument/2006/math">
                    <m:oMathParaPr>
                      <m:jc m:val="left"/>
                    </m:oMathParaPr>
                    <m:oMath xmlns:m="http://schemas.openxmlformats.org/officeDocument/2006/math">
                      <m:sSub>
                        <m:sSubPr>
                          <m:ctrlPr>
                            <a:rPr lang="en-US" altLang="zh-CN" sz="1400" i="1" kern="0" smtClean="0">
                              <a:latin typeface="Cambria Math" panose="02040503050406030204" pitchFamily="18" charset="0"/>
                              <a:ea typeface="微软雅黑" panose="020B0503020204020204" pitchFamily="34" charset="-122"/>
                              <a:cs typeface="+mn-ea"/>
                              <a:sym typeface="+mn-lt"/>
                            </a:rPr>
                          </m:ctrlPr>
                        </m:sSubPr>
                        <m:e>
                          <m:r>
                            <a:rPr lang="en-US" altLang="zh-CN" sz="1400" kern="0">
                              <a:latin typeface="Cambria Math" panose="02040503050406030204" pitchFamily="18" charset="0"/>
                              <a:ea typeface="微软雅黑" panose="020B0503020204020204" pitchFamily="34" charset="-122"/>
                              <a:cs typeface="+mn-ea"/>
                              <a:sym typeface="+mn-lt"/>
                            </a:rPr>
                            <m:t>𝑅</m:t>
                          </m:r>
                        </m:e>
                        <m:sub>
                          <m:r>
                            <m:rPr>
                              <m:sty m:val="p"/>
                            </m:rPr>
                            <a:rPr lang="en-US" altLang="zh-CN" sz="1400" kern="0">
                              <a:latin typeface="Cambria Math" panose="02040503050406030204" pitchFamily="18" charset="0"/>
                              <a:ea typeface="微软雅黑" panose="020B0503020204020204" pitchFamily="34" charset="-122"/>
                              <a:cs typeface="+mn-ea"/>
                              <a:sym typeface="+mn-lt"/>
                            </a:rPr>
                            <m:t>n</m:t>
                          </m:r>
                          <m:r>
                            <a:rPr lang="en-US" altLang="zh-CN" sz="1400" kern="0">
                              <a:latin typeface="Cambria Math" panose="02040503050406030204" pitchFamily="18" charset="0"/>
                              <a:ea typeface="微软雅黑" panose="020B0503020204020204" pitchFamily="34" charset="-122"/>
                              <a:cs typeface="+mn-ea"/>
                              <a:sym typeface="+mn-lt"/>
                            </a:rPr>
                            <m:t>,</m:t>
                          </m:r>
                          <m:r>
                            <a:rPr lang="en-US" altLang="zh-CN" sz="1400" kern="0">
                              <a:latin typeface="Cambria Math" panose="02040503050406030204" pitchFamily="18" charset="0"/>
                              <a:ea typeface="微软雅黑" panose="020B0503020204020204" pitchFamily="34" charset="-122"/>
                              <a:cs typeface="+mn-ea"/>
                              <a:sym typeface="+mn-lt"/>
                            </a:rPr>
                            <m:t>𝑔</m:t>
                          </m:r>
                        </m:sub>
                      </m:sSub>
                      <m:r>
                        <a:rPr lang="en-US" altLang="zh-CN" sz="1400" kern="0">
                          <a:latin typeface="Cambria Math" panose="02040503050406030204" pitchFamily="18" charset="0"/>
                          <a:ea typeface="微软雅黑" panose="020B0503020204020204" pitchFamily="34" charset="-122"/>
                          <a:cs typeface="+mn-ea"/>
                          <a:sym typeface="+mn-lt"/>
                        </a:rPr>
                        <m:t>=</m:t>
                      </m:r>
                      <m:r>
                        <a:rPr lang="zh-CN" altLang="en-US" sz="1400" kern="0" dirty="0">
                          <a:latin typeface="Cambria Math" panose="02040503050406030204" pitchFamily="18" charset="0"/>
                          <a:ea typeface="微软雅黑" panose="020B0503020204020204" pitchFamily="34" charset="-122"/>
                          <a:cs typeface="+mn-ea"/>
                          <a:sym typeface="+mn-lt"/>
                        </a:rPr>
                        <m:t>𝜆</m:t>
                      </m:r>
                      <m:r>
                        <a:rPr lang="en-US" altLang="zh-CN" sz="1400" kern="0" dirty="0">
                          <a:latin typeface="Cambria Math" panose="02040503050406030204" pitchFamily="18" charset="0"/>
                          <a:ea typeface="微软雅黑" panose="020B0503020204020204" pitchFamily="34" charset="-122"/>
                          <a:cs typeface="+mn-ea"/>
                          <a:sym typeface="+mn-lt"/>
                        </a:rPr>
                        <m:t>×</m:t>
                      </m:r>
                      <m:r>
                        <m:rPr>
                          <m:sty m:val="p"/>
                        </m:rPr>
                        <a:rPr lang="en-US" altLang="zh-CN" sz="1400" kern="0" dirty="0">
                          <a:latin typeface="Cambria Math" panose="02040503050406030204" pitchFamily="18" charset="0"/>
                          <a:ea typeface="微软雅黑" panose="020B0503020204020204" pitchFamily="34" charset="-122"/>
                          <a:cs typeface="+mn-ea"/>
                          <a:sym typeface="+mn-lt"/>
                        </a:rPr>
                        <m:t>log</m:t>
                      </m:r>
                      <m:d>
                        <m:dPr>
                          <m:ctrlPr>
                            <a:rPr lang="en-US" altLang="zh-CN" sz="1400" i="1" kern="0" dirty="0">
                              <a:latin typeface="Cambria Math" panose="02040503050406030204" pitchFamily="18" charset="0"/>
                              <a:ea typeface="微软雅黑" panose="020B0503020204020204" pitchFamily="34" charset="-122"/>
                              <a:cs typeface="+mn-ea"/>
                              <a:sym typeface="+mn-lt"/>
                            </a:rPr>
                          </m:ctrlPr>
                        </m:dPr>
                        <m:e>
                          <m:sSub>
                            <m:sSubPr>
                              <m:ctrlPr>
                                <a:rPr lang="en-US" altLang="zh-CN" sz="1400" i="1" kern="0" dirty="0">
                                  <a:latin typeface="Cambria Math" panose="02040503050406030204" pitchFamily="18" charset="0"/>
                                  <a:ea typeface="微软雅黑" panose="020B0503020204020204" pitchFamily="34" charset="-122"/>
                                  <a:cs typeface="+mn-ea"/>
                                  <a:sym typeface="+mn-lt"/>
                                </a:rPr>
                              </m:ctrlPr>
                            </m:sSubPr>
                            <m:e>
                              <m:r>
                                <a:rPr lang="en-US" altLang="zh-CN" sz="1400" kern="0" dirty="0">
                                  <a:latin typeface="Cambria Math" panose="02040503050406030204" pitchFamily="18" charset="0"/>
                                  <a:ea typeface="微软雅黑" panose="020B0503020204020204" pitchFamily="34" charset="-122"/>
                                  <a:cs typeface="+mn-ea"/>
                                  <a:sym typeface="+mn-lt"/>
                                </a:rPr>
                                <m:t>𝑇</m:t>
                              </m:r>
                            </m:e>
                            <m:sub>
                              <m:r>
                                <a:rPr lang="en-US" altLang="zh-CN" sz="1400" kern="0" dirty="0">
                                  <a:latin typeface="Cambria Math" panose="02040503050406030204" pitchFamily="18" charset="0"/>
                                  <a:ea typeface="微软雅黑" panose="020B0503020204020204" pitchFamily="34" charset="-122"/>
                                  <a:cs typeface="+mn-ea"/>
                                  <a:sym typeface="+mn-lt"/>
                                </a:rPr>
                                <m:t>𝑠𝑢𝑐𝑐𝑒𝑠𝑠</m:t>
                              </m:r>
                            </m:sub>
                          </m:sSub>
                          <m:r>
                            <a:rPr lang="en-US" altLang="zh-CN" sz="1400" kern="0" dirty="0">
                              <a:latin typeface="Cambria Math" panose="02040503050406030204" pitchFamily="18" charset="0"/>
                              <a:ea typeface="微软雅黑" panose="020B0503020204020204" pitchFamily="34" charset="-122"/>
                              <a:cs typeface="+mn-ea"/>
                              <a:sym typeface="+mn-lt"/>
                            </a:rPr>
                            <m:t>+1</m:t>
                          </m:r>
                        </m:e>
                      </m:d>
                      <m:r>
                        <a:rPr lang="en-US" altLang="zh-CN" sz="1400" kern="0" dirty="0">
                          <a:latin typeface="Cambria Math" panose="02040503050406030204" pitchFamily="18" charset="0"/>
                          <a:ea typeface="微软雅黑" panose="020B0503020204020204" pitchFamily="34" charset="-122"/>
                          <a:cs typeface="+mn-ea"/>
                          <a:sym typeface="+mn-lt"/>
                        </a:rPr>
                        <m:t>+</m:t>
                      </m:r>
                      <m:r>
                        <a:rPr lang="zh-CN" altLang="en-US" sz="1400" kern="0" dirty="0">
                          <a:latin typeface="Cambria Math" panose="02040503050406030204" pitchFamily="18" charset="0"/>
                          <a:ea typeface="微软雅黑" panose="020B0503020204020204" pitchFamily="34" charset="-122"/>
                          <a:cs typeface="+mn-ea"/>
                          <a:sym typeface="+mn-lt"/>
                        </a:rPr>
                        <m:t>𝑘</m:t>
                      </m:r>
                      <m:r>
                        <a:rPr lang="en-US" altLang="zh-CN" sz="1400" kern="0" dirty="0">
                          <a:latin typeface="Cambria Math" panose="02040503050406030204" pitchFamily="18" charset="0"/>
                          <a:ea typeface="微软雅黑" panose="020B0503020204020204" pitchFamily="34" charset="-122"/>
                          <a:cs typeface="+mn-ea"/>
                          <a:sym typeface="+mn-lt"/>
                        </a:rPr>
                        <m:t>×</m:t>
                      </m:r>
                      <m:r>
                        <a:rPr lang="en-US" altLang="zh-CN" sz="1400" kern="0" dirty="0">
                          <a:latin typeface="Cambria Math" panose="02040503050406030204" pitchFamily="18" charset="0"/>
                          <a:ea typeface="微软雅黑" panose="020B0503020204020204" pitchFamily="34" charset="-122"/>
                          <a:cs typeface="+mn-ea"/>
                          <a:sym typeface="+mn-lt"/>
                        </a:rPr>
                        <m:t>𝐸</m:t>
                      </m:r>
                    </m:oMath>
                  </m:oMathPara>
                </a14:m>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14:m>
                  <m:oMath xmlns:m="http://schemas.openxmlformats.org/officeDocument/2006/math">
                    <m:sSub>
                      <m:sSubPr>
                        <m:ctrlPr>
                          <a:rPr lang="en-US" altLang="zh-CN" sz="1400" i="1" kern="0">
                            <a:latin typeface="Cambria Math" panose="02040503050406030204" pitchFamily="18" charset="0"/>
                            <a:ea typeface="微软雅黑" panose="020B0503020204020204" pitchFamily="34" charset="-122"/>
                            <a:cs typeface="+mn-ea"/>
                            <a:sym typeface="+mn-lt"/>
                          </a:rPr>
                        </m:ctrlPr>
                      </m:sSubPr>
                      <m:e>
                        <m:r>
                          <a:rPr lang="en-US" altLang="zh-CN" sz="1400" kern="0">
                            <a:latin typeface="Cambria Math" panose="02040503050406030204" pitchFamily="18" charset="0"/>
                            <a:ea typeface="微软雅黑" panose="020B0503020204020204" pitchFamily="34" charset="-122"/>
                            <a:cs typeface="+mn-ea"/>
                            <a:sym typeface="+mn-lt"/>
                          </a:rPr>
                          <m:t>𝑅</m:t>
                        </m:r>
                      </m:e>
                      <m:sub>
                        <m:r>
                          <m:rPr>
                            <m:sty m:val="p"/>
                          </m:rPr>
                          <a:rPr lang="en-US" altLang="zh-CN" sz="1400" kern="0">
                            <a:latin typeface="Cambria Math" panose="02040503050406030204" pitchFamily="18" charset="0"/>
                            <a:ea typeface="微软雅黑" panose="020B0503020204020204" pitchFamily="34" charset="-122"/>
                            <a:cs typeface="+mn-ea"/>
                            <a:sym typeface="+mn-lt"/>
                          </a:rPr>
                          <m:t>r</m:t>
                        </m:r>
                        <m:r>
                          <a:rPr lang="en-US" altLang="zh-CN" sz="1400" kern="0">
                            <a:latin typeface="Cambria Math" panose="02040503050406030204" pitchFamily="18" charset="0"/>
                            <a:ea typeface="微软雅黑" panose="020B0503020204020204" pitchFamily="34" charset="-122"/>
                            <a:cs typeface="+mn-ea"/>
                            <a:sym typeface="+mn-lt"/>
                          </a:rPr>
                          <m:t>,</m:t>
                        </m:r>
                        <m:r>
                          <a:rPr lang="en-US" altLang="zh-CN" sz="1400" kern="0">
                            <a:latin typeface="Cambria Math" panose="02040503050406030204" pitchFamily="18" charset="0"/>
                            <a:ea typeface="微软雅黑" panose="020B0503020204020204" pitchFamily="34" charset="-122"/>
                            <a:cs typeface="+mn-ea"/>
                            <a:sym typeface="+mn-lt"/>
                          </a:rPr>
                          <m:t>𝑔</m:t>
                        </m:r>
                      </m:sub>
                    </m:sSub>
                    <m:r>
                      <a:rPr lang="en-US" altLang="zh-CN" sz="1400" kern="0">
                        <a:latin typeface="Cambria Math" panose="02040503050406030204" pitchFamily="18" charset="0"/>
                        <a:ea typeface="微软雅黑" panose="020B0503020204020204" pitchFamily="34" charset="-122"/>
                        <a:cs typeface="+mn-ea"/>
                        <a:sym typeface="+mn-lt"/>
                      </a:rPr>
                      <m:t>=</m:t>
                    </m:r>
                    <m:r>
                      <m:rPr>
                        <m:sty m:val="p"/>
                      </m:rPr>
                      <a:rPr lang="en-US" altLang="zh-CN" sz="1400" kern="0" dirty="0">
                        <a:latin typeface="Cambria Math" panose="02040503050406030204" pitchFamily="18" charset="0"/>
                        <a:ea typeface="微软雅黑" panose="020B0503020204020204" pitchFamily="34" charset="-122"/>
                        <a:cs typeface="+mn-ea"/>
                        <a:sym typeface="+mn-lt"/>
                      </a:rPr>
                      <m:t>log</m:t>
                    </m:r>
                    <m:d>
                      <m:dPr>
                        <m:ctrlPr>
                          <a:rPr lang="en-US" altLang="zh-CN" sz="1400" i="1" kern="0" dirty="0">
                            <a:latin typeface="Cambria Math" panose="02040503050406030204" pitchFamily="18" charset="0"/>
                            <a:ea typeface="微软雅黑" panose="020B0503020204020204" pitchFamily="34" charset="-122"/>
                            <a:cs typeface="+mn-ea"/>
                            <a:sym typeface="+mn-lt"/>
                          </a:rPr>
                        </m:ctrlPr>
                      </m:dPr>
                      <m:e>
                        <m:sSub>
                          <m:sSubPr>
                            <m:ctrlPr>
                              <a:rPr lang="en-US" altLang="zh-CN" sz="1400" i="1" kern="0" dirty="0">
                                <a:latin typeface="Cambria Math" panose="02040503050406030204" pitchFamily="18" charset="0"/>
                                <a:ea typeface="微软雅黑" panose="020B0503020204020204" pitchFamily="34" charset="-122"/>
                                <a:cs typeface="+mn-ea"/>
                                <a:sym typeface="+mn-lt"/>
                              </a:rPr>
                            </m:ctrlPr>
                          </m:sSubPr>
                          <m:e>
                            <m:r>
                              <m:rPr>
                                <m:sty m:val="p"/>
                              </m:rPr>
                              <a:rPr lang="en-US" altLang="zh-CN" sz="1400" kern="0" dirty="0">
                                <a:latin typeface="Cambria Math" panose="02040503050406030204" pitchFamily="18" charset="0"/>
                                <a:ea typeface="微软雅黑" panose="020B0503020204020204" pitchFamily="34" charset="-122"/>
                                <a:cs typeface="+mn-ea"/>
                                <a:sym typeface="+mn-lt"/>
                              </a:rPr>
                              <m:t>u</m:t>
                            </m:r>
                            <m:r>
                              <a:rPr lang="en-US" altLang="zh-CN" sz="1400" kern="0" dirty="0">
                                <a:latin typeface="Cambria Math" panose="02040503050406030204" pitchFamily="18" charset="0"/>
                                <a:ea typeface="微软雅黑" panose="020B0503020204020204" pitchFamily="34" charset="-122"/>
                                <a:cs typeface="+mn-ea"/>
                                <a:sym typeface="+mn-lt"/>
                              </a:rPr>
                              <m:t>×</m:t>
                            </m:r>
                            <m:r>
                              <m:rPr>
                                <m:sty m:val="p"/>
                              </m:rPr>
                              <a:rPr lang="en-US" altLang="zh-CN" sz="1400" kern="0" dirty="0">
                                <a:latin typeface="Cambria Math" panose="02040503050406030204" pitchFamily="18" charset="0"/>
                                <a:ea typeface="微软雅黑" panose="020B0503020204020204" pitchFamily="34" charset="-122"/>
                                <a:cs typeface="+mn-ea"/>
                                <a:sym typeface="+mn-lt"/>
                              </a:rPr>
                              <m:t>S</m:t>
                            </m:r>
                          </m:e>
                          <m:sub>
                            <m:r>
                              <a:rPr lang="en-US" altLang="zh-CN" sz="1400" kern="0" dirty="0">
                                <a:latin typeface="Cambria Math" panose="02040503050406030204" pitchFamily="18" charset="0"/>
                                <a:ea typeface="微软雅黑" panose="020B0503020204020204" pitchFamily="34" charset="-122"/>
                                <a:cs typeface="+mn-ea"/>
                                <a:sym typeface="+mn-lt"/>
                              </a:rPr>
                              <m:t>𝑠𝑢𝑐𝑐𝑒𝑠𝑠</m:t>
                            </m:r>
                          </m:sub>
                        </m:sSub>
                        <m:r>
                          <a:rPr lang="en-US" altLang="zh-CN" sz="1400" kern="0" dirty="0">
                            <a:latin typeface="Cambria Math" panose="02040503050406030204" pitchFamily="18" charset="0"/>
                            <a:ea typeface="微软雅黑" panose="020B0503020204020204" pitchFamily="34" charset="-122"/>
                            <a:cs typeface="+mn-ea"/>
                            <a:sym typeface="+mn-lt"/>
                          </a:rPr>
                          <m:t>+</m:t>
                        </m:r>
                        <m:r>
                          <m:rPr>
                            <m:sty m:val="p"/>
                          </m:rPr>
                          <a:rPr lang="en-US" altLang="zh-CN" sz="1400" kern="0" dirty="0">
                            <a:latin typeface="Cambria Math" panose="02040503050406030204" pitchFamily="18" charset="0"/>
                            <a:ea typeface="微软雅黑" panose="020B0503020204020204" pitchFamily="34" charset="-122"/>
                            <a:cs typeface="+mn-ea"/>
                            <a:sym typeface="+mn-lt"/>
                          </a:rPr>
                          <m:t>t</m:t>
                        </m:r>
                        <m:r>
                          <a:rPr lang="en-US" altLang="zh-CN" sz="1400" kern="0" dirty="0">
                            <a:latin typeface="Cambria Math" panose="02040503050406030204" pitchFamily="18" charset="0"/>
                            <a:ea typeface="微软雅黑" panose="020B0503020204020204" pitchFamily="34" charset="-122"/>
                            <a:cs typeface="+mn-ea"/>
                            <a:sym typeface="+mn-lt"/>
                          </a:rPr>
                          <m:t>×</m:t>
                        </m:r>
                        <m:sSub>
                          <m:sSubPr>
                            <m:ctrlPr>
                              <a:rPr lang="en-US" altLang="zh-CN" sz="1400" i="1" kern="0" dirty="0">
                                <a:latin typeface="Cambria Math" panose="02040503050406030204" pitchFamily="18" charset="0"/>
                                <a:ea typeface="微软雅黑" panose="020B0503020204020204" pitchFamily="34" charset="-122"/>
                                <a:cs typeface="+mn-ea"/>
                                <a:sym typeface="+mn-lt"/>
                              </a:rPr>
                            </m:ctrlPr>
                          </m:sSubPr>
                          <m:e>
                            <m:r>
                              <m:rPr>
                                <m:sty m:val="p"/>
                              </m:rPr>
                              <a:rPr lang="en-US" altLang="zh-CN" sz="1400" kern="0" dirty="0">
                                <a:latin typeface="Cambria Math" panose="02040503050406030204" pitchFamily="18" charset="0"/>
                                <a:ea typeface="微软雅黑" panose="020B0503020204020204" pitchFamily="34" charset="-122"/>
                                <a:cs typeface="+mn-ea"/>
                                <a:sym typeface="+mn-lt"/>
                              </a:rPr>
                              <m:t>M</m:t>
                            </m:r>
                          </m:e>
                          <m:sub>
                            <m:r>
                              <a:rPr lang="en-US" altLang="zh-CN" sz="1400" kern="0" dirty="0">
                                <a:latin typeface="Cambria Math" panose="02040503050406030204" pitchFamily="18" charset="0"/>
                                <a:ea typeface="微软雅黑" panose="020B0503020204020204" pitchFamily="34" charset="-122"/>
                                <a:cs typeface="+mn-ea"/>
                                <a:sym typeface="+mn-lt"/>
                              </a:rPr>
                              <m:t>𝑠𝑢𝑐𝑐𝑒𝑠𝑠</m:t>
                            </m:r>
                          </m:sub>
                        </m:sSub>
                        <m:r>
                          <a:rPr lang="en-US" altLang="zh-CN" sz="1400" kern="0" dirty="0">
                            <a:latin typeface="Cambria Math" panose="02040503050406030204" pitchFamily="18" charset="0"/>
                            <a:ea typeface="微软雅黑" panose="020B0503020204020204" pitchFamily="34" charset="-122"/>
                            <a:cs typeface="+mn-ea"/>
                            <a:sym typeface="+mn-lt"/>
                          </a:rPr>
                          <m:t>+1</m:t>
                        </m:r>
                      </m:e>
                    </m:d>
                  </m:oMath>
                </a14:m>
                <a:r>
                  <a:rPr lang="en-US" altLang="zh-CN" sz="1400" kern="0" dirty="0">
                    <a:latin typeface="微软雅黑" panose="020B0503020204020204" pitchFamily="34" charset="-122"/>
                    <a:ea typeface="微软雅黑" panose="020B0503020204020204" pitchFamily="34" charset="-122"/>
                    <a:cs typeface="+mn-ea"/>
                    <a:sym typeface="+mn-lt"/>
                  </a:rPr>
                  <a:t>+</a:t>
                </a:r>
                <a:r>
                  <a:rPr lang="en-US" altLang="zh-CN" sz="1400" kern="0" dirty="0">
                    <a:ea typeface="微软雅黑" panose="020B0503020204020204" pitchFamily="34" charset="-122"/>
                    <a:cs typeface="+mn-ea"/>
                    <a:sym typeface="+mn-lt"/>
                  </a:rPr>
                  <a:t> </a:t>
                </a:r>
                <a14:m>
                  <m:oMath xmlns:m="http://schemas.openxmlformats.org/officeDocument/2006/math">
                    <m:sSub>
                      <m:sSubPr>
                        <m:ctrlPr>
                          <a:rPr lang="en-US" altLang="zh-CN" sz="1400" i="1" kern="0">
                            <a:latin typeface="Cambria Math" panose="02040503050406030204" pitchFamily="18" charset="0"/>
                            <a:ea typeface="微软雅黑" panose="020B0503020204020204" pitchFamily="34" charset="-122"/>
                            <a:cs typeface="+mn-ea"/>
                            <a:sym typeface="+mn-lt"/>
                          </a:rPr>
                        </m:ctrlPr>
                      </m:sSubPr>
                      <m:e>
                        <m:r>
                          <m:rPr>
                            <m:sty m:val="p"/>
                          </m:rPr>
                          <a:rPr lang="en-US" altLang="zh-CN" sz="1400" b="0" i="0" kern="0" smtClean="0">
                            <a:latin typeface="Cambria Math" panose="02040503050406030204" pitchFamily="18" charset="0"/>
                            <a:ea typeface="微软雅黑" panose="020B0503020204020204" pitchFamily="34" charset="-122"/>
                            <a:cs typeface="+mn-ea"/>
                            <a:sym typeface="+mn-lt"/>
                          </a:rPr>
                          <m:t>v</m:t>
                        </m:r>
                        <m:r>
                          <a:rPr lang="en-US" altLang="zh-CN" sz="1400" kern="0">
                            <a:latin typeface="Cambria Math" panose="02040503050406030204" pitchFamily="18" charset="0"/>
                            <a:ea typeface="微软雅黑" panose="020B0503020204020204" pitchFamily="34" charset="-122"/>
                            <a:cs typeface="+mn-ea"/>
                            <a:sym typeface="+mn-lt"/>
                          </a:rPr>
                          <m:t>𝑅</m:t>
                        </m:r>
                      </m:e>
                      <m:sub>
                        <m:r>
                          <m:rPr>
                            <m:sty m:val="p"/>
                          </m:rPr>
                          <a:rPr lang="en-US" altLang="zh-CN" sz="1400" kern="0">
                            <a:latin typeface="Cambria Math" panose="02040503050406030204" pitchFamily="18" charset="0"/>
                            <a:ea typeface="微软雅黑" panose="020B0503020204020204" pitchFamily="34" charset="-122"/>
                            <a:cs typeface="+mn-ea"/>
                            <a:sym typeface="+mn-lt"/>
                          </a:rPr>
                          <m:t>n</m:t>
                        </m:r>
                        <m:r>
                          <a:rPr lang="en-US" altLang="zh-CN" sz="1400" kern="0">
                            <a:latin typeface="Cambria Math" panose="02040503050406030204" pitchFamily="18" charset="0"/>
                            <a:ea typeface="微软雅黑" panose="020B0503020204020204" pitchFamily="34" charset="-122"/>
                            <a:cs typeface="+mn-ea"/>
                            <a:sym typeface="+mn-lt"/>
                          </a:rPr>
                          <m:t>,</m:t>
                        </m:r>
                        <m:r>
                          <a:rPr lang="en-US" altLang="zh-CN" sz="1400" kern="0">
                            <a:latin typeface="Cambria Math" panose="02040503050406030204" pitchFamily="18" charset="0"/>
                            <a:ea typeface="微软雅黑" panose="020B0503020204020204" pitchFamily="34" charset="-122"/>
                            <a:cs typeface="+mn-ea"/>
                            <a:sym typeface="+mn-lt"/>
                          </a:rPr>
                          <m:t>𝑔</m:t>
                        </m:r>
                      </m:sub>
                    </m:sSub>
                  </m:oMath>
                </a14:m>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zh-CN" altLang="en-US" sz="1200"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30" name="文本框 29">
                <a:extLst>
                  <a:ext uri="{FF2B5EF4-FFF2-40B4-BE49-F238E27FC236}">
                    <a16:creationId xmlns:a16="http://schemas.microsoft.com/office/drawing/2014/main" id="{65FB419D-5D2B-44FC-8814-506A2B12BC0C}"/>
                  </a:ext>
                </a:extLst>
              </p:cNvPr>
              <p:cNvSpPr txBox="1">
                <a:spLocks noRot="1" noChangeAspect="1" noMove="1" noResize="1" noEditPoints="1" noAdjustHandles="1" noChangeArrowheads="1" noChangeShapeType="1" noTextEdit="1"/>
              </p:cNvSpPr>
              <p:nvPr/>
            </p:nvSpPr>
            <p:spPr>
              <a:xfrm>
                <a:off x="7144722" y="2098217"/>
                <a:ext cx="3950563" cy="1263744"/>
              </a:xfrm>
              <a:prstGeom prst="rect">
                <a:avLst/>
              </a:prstGeom>
              <a:blipFill>
                <a:blip r:embed="rId5"/>
                <a:stretch>
                  <a:fillRect l="-1543"/>
                </a:stretch>
              </a:blipFill>
            </p:spPr>
            <p:txBody>
              <a:bodyPr/>
              <a:lstStyle/>
              <a:p>
                <a:r>
                  <a:rPr lang="zh-CN" altLang="en-US">
                    <a:noFill/>
                  </a:rPr>
                  <a:t> </a:t>
                </a:r>
              </a:p>
            </p:txBody>
          </p:sp>
        </mc:Fallback>
      </mc:AlternateContent>
      <p:sp>
        <p:nvSpPr>
          <p:cNvPr id="55" name="文本框 54">
            <a:extLst>
              <a:ext uri="{FF2B5EF4-FFF2-40B4-BE49-F238E27FC236}">
                <a16:creationId xmlns:a16="http://schemas.microsoft.com/office/drawing/2014/main" id="{10F91A90-B83F-49CB-BFFE-ECB943C29D26}"/>
              </a:ext>
            </a:extLst>
          </p:cNvPr>
          <p:cNvSpPr txBox="1"/>
          <p:nvPr/>
        </p:nvSpPr>
        <p:spPr>
          <a:xfrm>
            <a:off x="7015430" y="1716959"/>
            <a:ext cx="2818615" cy="381258"/>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公证人和监管组信誉奖励</a:t>
            </a:r>
          </a:p>
        </p:txBody>
      </p:sp>
      <p:sp>
        <p:nvSpPr>
          <p:cNvPr id="65" name="矩形 64">
            <a:extLst>
              <a:ext uri="{FF2B5EF4-FFF2-40B4-BE49-F238E27FC236}">
                <a16:creationId xmlns:a16="http://schemas.microsoft.com/office/drawing/2014/main" id="{8AF17750-01DD-4FB9-9DC0-03551F062852}"/>
              </a:ext>
            </a:extLst>
          </p:cNvPr>
          <p:cNvSpPr/>
          <p:nvPr/>
        </p:nvSpPr>
        <p:spPr>
          <a:xfrm>
            <a:off x="7138828" y="4279088"/>
            <a:ext cx="3285102" cy="381258"/>
          </a:xfrm>
          <a:prstGeom prst="rect">
            <a:avLst/>
          </a:prstGeom>
        </p:spPr>
        <p:txBody>
          <a:bodyPr wrap="square">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公证人超时和违规惩罚机制</a:t>
            </a:r>
            <a:endParaRPr lang="zh-CN" altLang="en-US" sz="1600" kern="0" dirty="0">
              <a:latin typeface="微软雅黑" panose="020B0503020204020204" pitchFamily="34" charset="-122"/>
              <a:ea typeface="微软雅黑" panose="020B0503020204020204" pitchFamily="34" charset="-122"/>
              <a:cs typeface="+mn-ea"/>
            </a:endParaRPr>
          </a:p>
        </p:txBody>
      </p:sp>
      <p:sp>
        <p:nvSpPr>
          <p:cNvPr id="66" name="文本框 65">
            <a:extLst>
              <a:ext uri="{FF2B5EF4-FFF2-40B4-BE49-F238E27FC236}">
                <a16:creationId xmlns:a16="http://schemas.microsoft.com/office/drawing/2014/main" id="{B8E9B418-799E-4113-8EB1-57DDA7B9E5DF}"/>
              </a:ext>
            </a:extLst>
          </p:cNvPr>
          <p:cNvSpPr txBox="1"/>
          <p:nvPr/>
        </p:nvSpPr>
        <p:spPr>
          <a:xfrm>
            <a:off x="7147982" y="4668515"/>
            <a:ext cx="884662" cy="381258"/>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超时：</a:t>
            </a:r>
            <a:endParaRPr lang="en-US" altLang="zh-CN" sz="1600" kern="0" dirty="0">
              <a:latin typeface="微软雅黑" panose="020B0503020204020204" pitchFamily="34" charset="-122"/>
              <a:ea typeface="微软雅黑" panose="020B0503020204020204" pitchFamily="34" charset="-122"/>
              <a:cs typeface="+mn-ea"/>
              <a:sym typeface="+mn-lt"/>
            </a:endParaRPr>
          </a:p>
        </p:txBody>
      </p:sp>
      <p:sp>
        <p:nvSpPr>
          <p:cNvPr id="67" name="矩形 66">
            <a:extLst>
              <a:ext uri="{FF2B5EF4-FFF2-40B4-BE49-F238E27FC236}">
                <a16:creationId xmlns:a16="http://schemas.microsoft.com/office/drawing/2014/main" id="{B74832E2-613A-4385-B94D-6C5C2775E100}"/>
              </a:ext>
            </a:extLst>
          </p:cNvPr>
          <p:cNvSpPr/>
          <p:nvPr/>
        </p:nvSpPr>
        <p:spPr>
          <a:xfrm>
            <a:off x="7138827" y="5162088"/>
            <a:ext cx="671390" cy="380810"/>
          </a:xfrm>
          <a:prstGeom prst="rect">
            <a:avLst/>
          </a:prstGeom>
        </p:spPr>
        <p:txBody>
          <a:bodyPr wrap="square">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违规：</a:t>
            </a:r>
            <a:endParaRPr lang="zh-CN" altLang="en-US" sz="1600" dirty="0"/>
          </a:p>
        </p:txBody>
      </p:sp>
      <p:sp>
        <p:nvSpPr>
          <p:cNvPr id="68" name="矩形 67">
            <a:extLst>
              <a:ext uri="{FF2B5EF4-FFF2-40B4-BE49-F238E27FC236}">
                <a16:creationId xmlns:a16="http://schemas.microsoft.com/office/drawing/2014/main" id="{B6359B98-617D-4E1B-A2B3-23563195D4C5}"/>
              </a:ext>
            </a:extLst>
          </p:cNvPr>
          <p:cNvSpPr/>
          <p:nvPr/>
        </p:nvSpPr>
        <p:spPr>
          <a:xfrm>
            <a:off x="7933146" y="4736636"/>
            <a:ext cx="327944" cy="338554"/>
          </a:xfrm>
          <a:prstGeom prst="rect">
            <a:avLst/>
          </a:prstGeom>
        </p:spPr>
        <p:txBody>
          <a:bodyPr wrap="square">
            <a:spAutoFit/>
          </a:bodyPr>
          <a:lstStyle/>
          <a:p>
            <a:r>
              <a:rPr lang="zh-CN" altLang="en-US" sz="1600" kern="0" dirty="0">
                <a:latin typeface="微软雅黑" panose="020B0503020204020204" pitchFamily="34" charset="-122"/>
                <a:ea typeface="微软雅黑" panose="020B0503020204020204" pitchFamily="34" charset="-122"/>
                <a:cs typeface="+mn-ea"/>
                <a:sym typeface="+mn-lt"/>
              </a:rPr>
              <a:t>𝑅</a:t>
            </a:r>
            <a:endParaRPr lang="zh-CN" altLang="en-US" sz="1600" dirty="0"/>
          </a:p>
        </p:txBody>
      </p:sp>
      <p:cxnSp>
        <p:nvCxnSpPr>
          <p:cNvPr id="69" name="直接箭头连接符 68">
            <a:extLst>
              <a:ext uri="{FF2B5EF4-FFF2-40B4-BE49-F238E27FC236}">
                <a16:creationId xmlns:a16="http://schemas.microsoft.com/office/drawing/2014/main" id="{46F68097-78F3-402F-8867-2A7F8310AA24}"/>
              </a:ext>
            </a:extLst>
          </p:cNvPr>
          <p:cNvCxnSpPr>
            <a:cxnSpLocks/>
            <a:stCxn id="68" idx="3"/>
          </p:cNvCxnSpPr>
          <p:nvPr/>
        </p:nvCxnSpPr>
        <p:spPr>
          <a:xfrm>
            <a:off x="8261090" y="4905913"/>
            <a:ext cx="7584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C92F9F10-B105-4038-B417-94E6FDD1833F}"/>
                  </a:ext>
                </a:extLst>
              </p:cNvPr>
              <p:cNvSpPr txBox="1"/>
              <p:nvPr/>
            </p:nvSpPr>
            <p:spPr>
              <a:xfrm>
                <a:off x="9037628" y="4692305"/>
                <a:ext cx="2447805" cy="381708"/>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降为</a:t>
                </a:r>
                <a14:m>
                  <m:oMath xmlns:m="http://schemas.openxmlformats.org/officeDocument/2006/math">
                    <m:r>
                      <a:rPr lang="zh-CN" altLang="en-US" sz="1600" kern="0" dirty="0">
                        <a:latin typeface="Cambria Math" panose="02040503050406030204" pitchFamily="18" charset="0"/>
                        <a:ea typeface="微软雅黑" panose="020B0503020204020204" pitchFamily="34" charset="-122"/>
                        <a:cs typeface="+mn-ea"/>
                        <a:sym typeface="+mn-lt"/>
                      </a:rPr>
                      <m:t>初始值，</m:t>
                    </m:r>
                    <m:r>
                      <a:rPr lang="en-US" altLang="zh-CN" sz="1600" kern="0" dirty="0">
                        <a:latin typeface="Cambria Math" panose="02040503050406030204" pitchFamily="18" charset="0"/>
                        <a:ea typeface="微软雅黑" panose="020B0503020204020204" pitchFamily="34" charset="-122"/>
                        <a:cs typeface="+mn-ea"/>
                        <a:sym typeface="+mn-lt"/>
                      </a:rPr>
                      <m:t>𝑅</m:t>
                    </m:r>
                    <m:r>
                      <a:rPr lang="en-US" altLang="zh-CN" sz="1600" kern="0" dirty="0">
                        <a:latin typeface="Cambria Math" panose="02040503050406030204" pitchFamily="18" charset="0"/>
                        <a:ea typeface="微软雅黑" panose="020B0503020204020204" pitchFamily="34" charset="-122"/>
                        <a:cs typeface="+mn-ea"/>
                        <a:sym typeface="+mn-lt"/>
                      </a:rPr>
                      <m:t>=</m:t>
                    </m:r>
                    <m:sSub>
                      <m:sSubPr>
                        <m:ctrlPr>
                          <a:rPr lang="en-US" altLang="zh-CN" sz="1600" i="1" kern="0" dirty="0">
                            <a:latin typeface="Cambria Math" panose="02040503050406030204" pitchFamily="18" charset="0"/>
                            <a:ea typeface="微软雅黑" panose="020B0503020204020204" pitchFamily="34" charset="-122"/>
                            <a:cs typeface="+mn-ea"/>
                            <a:sym typeface="+mn-lt"/>
                          </a:rPr>
                        </m:ctrlPr>
                      </m:sSubPr>
                      <m:e>
                        <m:r>
                          <a:rPr lang="en-US" altLang="zh-CN" sz="1600" kern="0" dirty="0">
                            <a:latin typeface="Cambria Math" panose="02040503050406030204" pitchFamily="18" charset="0"/>
                            <a:ea typeface="微软雅黑" panose="020B0503020204020204" pitchFamily="34" charset="-122"/>
                            <a:cs typeface="+mn-ea"/>
                            <a:sym typeface="+mn-lt"/>
                          </a:rPr>
                          <m:t>𝑅</m:t>
                        </m:r>
                      </m:e>
                      <m:sub>
                        <m:r>
                          <a:rPr lang="en-US" altLang="zh-CN" sz="1600" kern="0" dirty="0">
                            <a:latin typeface="Cambria Math" panose="02040503050406030204" pitchFamily="18" charset="0"/>
                            <a:ea typeface="微软雅黑" panose="020B0503020204020204" pitchFamily="34" charset="-122"/>
                            <a:cs typeface="+mn-ea"/>
                            <a:sym typeface="+mn-lt"/>
                          </a:rPr>
                          <m:t>𝑏𝑎𝑠𝑒</m:t>
                        </m:r>
                      </m:sub>
                    </m:sSub>
                  </m:oMath>
                </a14:m>
                <a:endParaRPr lang="zh-CN" altLang="en-US" sz="1600"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70" name="文本框 69">
                <a:extLst>
                  <a:ext uri="{FF2B5EF4-FFF2-40B4-BE49-F238E27FC236}">
                    <a16:creationId xmlns:a16="http://schemas.microsoft.com/office/drawing/2014/main" id="{C92F9F10-B105-4038-B417-94E6FDD1833F}"/>
                  </a:ext>
                </a:extLst>
              </p:cNvPr>
              <p:cNvSpPr txBox="1">
                <a:spLocks noRot="1" noChangeAspect="1" noMove="1" noResize="1" noEditPoints="1" noAdjustHandles="1" noChangeArrowheads="1" noChangeShapeType="1" noTextEdit="1"/>
              </p:cNvSpPr>
              <p:nvPr/>
            </p:nvSpPr>
            <p:spPr>
              <a:xfrm>
                <a:off x="9037628" y="4692305"/>
                <a:ext cx="2447805" cy="381708"/>
              </a:xfrm>
              <a:prstGeom prst="rect">
                <a:avLst/>
              </a:prstGeom>
              <a:blipFill>
                <a:blip r:embed="rId6"/>
                <a:stretch>
                  <a:fillRect l="-1496" b="-20968"/>
                </a:stretch>
              </a:blipFill>
            </p:spPr>
            <p:txBody>
              <a:bodyPr/>
              <a:lstStyle/>
              <a:p>
                <a:r>
                  <a:rPr lang="zh-CN" altLang="en-US">
                    <a:noFill/>
                  </a:rPr>
                  <a:t> </a:t>
                </a:r>
              </a:p>
            </p:txBody>
          </p:sp>
        </mc:Fallback>
      </mc:AlternateContent>
      <p:sp>
        <p:nvSpPr>
          <p:cNvPr id="71" name="矩形 70">
            <a:extLst>
              <a:ext uri="{FF2B5EF4-FFF2-40B4-BE49-F238E27FC236}">
                <a16:creationId xmlns:a16="http://schemas.microsoft.com/office/drawing/2014/main" id="{C7D09387-C07C-4D48-B16D-EADE743F158B}"/>
              </a:ext>
            </a:extLst>
          </p:cNvPr>
          <p:cNvSpPr/>
          <p:nvPr/>
        </p:nvSpPr>
        <p:spPr>
          <a:xfrm>
            <a:off x="7933146" y="5209665"/>
            <a:ext cx="327944" cy="338554"/>
          </a:xfrm>
          <a:prstGeom prst="rect">
            <a:avLst/>
          </a:prstGeom>
        </p:spPr>
        <p:txBody>
          <a:bodyPr wrap="square">
            <a:spAutoFit/>
          </a:bodyPr>
          <a:lstStyle/>
          <a:p>
            <a:r>
              <a:rPr lang="zh-CN" altLang="en-US" sz="1600" kern="0" dirty="0">
                <a:latin typeface="微软雅黑" panose="020B0503020204020204" pitchFamily="34" charset="-122"/>
                <a:ea typeface="微软雅黑" panose="020B0503020204020204" pitchFamily="34" charset="-122"/>
                <a:cs typeface="+mn-ea"/>
                <a:sym typeface="+mn-lt"/>
              </a:rPr>
              <a:t>𝑅</a:t>
            </a:r>
            <a:endParaRPr lang="zh-CN" altLang="en-US" sz="1600" kern="0" dirty="0">
              <a:latin typeface="微软雅黑" panose="020B0503020204020204" pitchFamily="34" charset="-122"/>
              <a:ea typeface="微软雅黑" panose="020B0503020204020204" pitchFamily="34" charset="-122"/>
              <a:cs typeface="+mn-ea"/>
            </a:endParaRPr>
          </a:p>
        </p:txBody>
      </p:sp>
      <p:cxnSp>
        <p:nvCxnSpPr>
          <p:cNvPr id="72" name="直接箭头连接符 71">
            <a:extLst>
              <a:ext uri="{FF2B5EF4-FFF2-40B4-BE49-F238E27FC236}">
                <a16:creationId xmlns:a16="http://schemas.microsoft.com/office/drawing/2014/main" id="{3D056675-8729-4BB3-804F-453E4197D212}"/>
              </a:ext>
            </a:extLst>
          </p:cNvPr>
          <p:cNvCxnSpPr>
            <a:cxnSpLocks/>
          </p:cNvCxnSpPr>
          <p:nvPr/>
        </p:nvCxnSpPr>
        <p:spPr>
          <a:xfrm>
            <a:off x="8252464" y="5379422"/>
            <a:ext cx="7877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矩形 72">
                <a:extLst>
                  <a:ext uri="{FF2B5EF4-FFF2-40B4-BE49-F238E27FC236}">
                    <a16:creationId xmlns:a16="http://schemas.microsoft.com/office/drawing/2014/main" id="{F17EC772-C2DA-4B53-99F6-B7B94CBFF0BD}"/>
                  </a:ext>
                </a:extLst>
              </p:cNvPr>
              <p:cNvSpPr/>
              <p:nvPr/>
            </p:nvSpPr>
            <p:spPr>
              <a:xfrm>
                <a:off x="9099044" y="5204278"/>
                <a:ext cx="2324971" cy="338554"/>
              </a:xfrm>
              <a:prstGeom prst="rect">
                <a:avLst/>
              </a:prstGeom>
            </p:spPr>
            <p:txBody>
              <a:bodyPr wrap="square">
                <a:spAutoFit/>
              </a:bodyPr>
              <a:lstStyle/>
              <a:p>
                <a14:m>
                  <m:oMath xmlns:m="http://schemas.openxmlformats.org/officeDocument/2006/math">
                    <m:r>
                      <a:rPr lang="en-US" altLang="zh-CN" sz="1600" kern="0" dirty="0">
                        <a:latin typeface="Cambria Math" panose="02040503050406030204" pitchFamily="18" charset="0"/>
                        <a:ea typeface="微软雅黑" panose="020B0503020204020204" pitchFamily="34" charset="-122"/>
                        <a:cs typeface="+mn-ea"/>
                        <a:sym typeface="+mn-lt"/>
                      </a:rPr>
                      <m:t>𝑅</m:t>
                    </m:r>
                    <m:r>
                      <a:rPr lang="en-US" altLang="zh-CN" sz="1600" kern="0" dirty="0">
                        <a:latin typeface="Cambria Math" panose="02040503050406030204" pitchFamily="18" charset="0"/>
                        <a:ea typeface="微软雅黑" panose="020B0503020204020204" pitchFamily="34" charset="-122"/>
                        <a:cs typeface="+mn-ea"/>
                        <a:sym typeface="+mn-lt"/>
                      </a:rPr>
                      <m:t>=0</m:t>
                    </m:r>
                  </m:oMath>
                </a14:m>
                <a:r>
                  <a:rPr lang="zh-CN" altLang="en-US" sz="1600" kern="0" dirty="0">
                    <a:latin typeface="微软雅黑" panose="020B0503020204020204" pitchFamily="34" charset="-122"/>
                    <a:ea typeface="微软雅黑" panose="020B0503020204020204" pitchFamily="34" charset="-122"/>
                    <a:cs typeface="+mn-ea"/>
                    <a:sym typeface="+mn-lt"/>
                  </a:rPr>
                  <a:t>，</a:t>
                </a:r>
                <a:r>
                  <a:rPr lang="zh-CN" altLang="en-US" sz="1600" kern="0" dirty="0">
                    <a:latin typeface="微软雅黑" panose="020B0503020204020204" pitchFamily="34" charset="-122"/>
                    <a:ea typeface="微软雅黑" panose="020B0503020204020204" pitchFamily="34" charset="-122"/>
                    <a:cs typeface="+mn-ea"/>
                  </a:rPr>
                  <a:t>踢出公证人组</a:t>
                </a:r>
                <a:endParaRPr lang="en-US" altLang="zh-CN" sz="1600" kern="0" dirty="0">
                  <a:latin typeface="微软雅黑" panose="020B0503020204020204" pitchFamily="34" charset="-122"/>
                  <a:ea typeface="微软雅黑" panose="020B0503020204020204" pitchFamily="34" charset="-122"/>
                  <a:cs typeface="+mn-ea"/>
                </a:endParaRPr>
              </a:p>
            </p:txBody>
          </p:sp>
        </mc:Choice>
        <mc:Fallback xmlns="">
          <p:sp>
            <p:nvSpPr>
              <p:cNvPr id="73" name="矩形 72">
                <a:extLst>
                  <a:ext uri="{FF2B5EF4-FFF2-40B4-BE49-F238E27FC236}">
                    <a16:creationId xmlns:a16="http://schemas.microsoft.com/office/drawing/2014/main" id="{F17EC772-C2DA-4B53-99F6-B7B94CBFF0BD}"/>
                  </a:ext>
                </a:extLst>
              </p:cNvPr>
              <p:cNvSpPr>
                <a:spLocks noRot="1" noChangeAspect="1" noMove="1" noResize="1" noEditPoints="1" noAdjustHandles="1" noChangeArrowheads="1" noChangeShapeType="1" noTextEdit="1"/>
              </p:cNvSpPr>
              <p:nvPr/>
            </p:nvSpPr>
            <p:spPr>
              <a:xfrm>
                <a:off x="9099044" y="5204278"/>
                <a:ext cx="2324971" cy="338554"/>
              </a:xfrm>
              <a:prstGeom prst="rect">
                <a:avLst/>
              </a:prstGeom>
              <a:blipFill>
                <a:blip r:embed="rId7"/>
                <a:stretch>
                  <a:fillRect t="-5455" b="-236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27620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接连接符 27">
            <a:extLst>
              <a:ext uri="{FF2B5EF4-FFF2-40B4-BE49-F238E27FC236}">
                <a16:creationId xmlns:a16="http://schemas.microsoft.com/office/drawing/2014/main" id="{54086194-6340-4741-9554-372310DCC33F}"/>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a16="http://schemas.microsoft.com/office/drawing/2014/main" id="{4CB481EC-E9D1-4CA8-9C16-74FD84F3358B}"/>
              </a:ext>
            </a:extLst>
          </p:cNvPr>
          <p:cNvGrpSpPr/>
          <p:nvPr/>
        </p:nvGrpSpPr>
        <p:grpSpPr>
          <a:xfrm>
            <a:off x="9596669" y="159430"/>
            <a:ext cx="1057280" cy="604450"/>
            <a:chOff x="6755642" y="59734"/>
            <a:chExt cx="1009934" cy="604450"/>
          </a:xfrm>
          <a:solidFill>
            <a:srgbClr val="FADE73"/>
          </a:solidFill>
        </p:grpSpPr>
        <p:sp>
          <p:nvSpPr>
            <p:cNvPr id="30" name="矩形 29">
              <a:extLst>
                <a:ext uri="{FF2B5EF4-FFF2-40B4-BE49-F238E27FC236}">
                  <a16:creationId xmlns:a16="http://schemas.microsoft.com/office/drawing/2014/main" id="{E619B584-4F5B-4538-9647-8A9F42B2168C}"/>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等腰三角形 30">
              <a:extLst>
                <a:ext uri="{FF2B5EF4-FFF2-40B4-BE49-F238E27FC236}">
                  <a16:creationId xmlns:a16="http://schemas.microsoft.com/office/drawing/2014/main" id="{8F6989F9-963D-4369-9438-057FBC03A3EB}"/>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a:extLst>
              <a:ext uri="{FF2B5EF4-FFF2-40B4-BE49-F238E27FC236}">
                <a16:creationId xmlns:a16="http://schemas.microsoft.com/office/drawing/2014/main" id="{2A6B814A-B287-443D-BB95-2DBAA708F584}"/>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33" name="文本框 32">
            <a:extLst>
              <a:ext uri="{FF2B5EF4-FFF2-40B4-BE49-F238E27FC236}">
                <a16:creationId xmlns:a16="http://schemas.microsoft.com/office/drawing/2014/main" id="{D7E03464-3DC6-44AF-AE4A-39CAFAA9503F}"/>
              </a:ext>
            </a:extLst>
          </p:cNvPr>
          <p:cNvSpPr txBox="1"/>
          <p:nvPr/>
        </p:nvSpPr>
        <p:spPr>
          <a:xfrm>
            <a:off x="7070994" y="151757"/>
            <a:ext cx="1123598" cy="368300"/>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34" name="文本框 33">
            <a:extLst>
              <a:ext uri="{FF2B5EF4-FFF2-40B4-BE49-F238E27FC236}">
                <a16:creationId xmlns:a16="http://schemas.microsoft.com/office/drawing/2014/main" id="{87584FA3-F442-461A-A133-D125ABE5505C}"/>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35" name="文本框 34">
            <a:extLst>
              <a:ext uri="{FF2B5EF4-FFF2-40B4-BE49-F238E27FC236}">
                <a16:creationId xmlns:a16="http://schemas.microsoft.com/office/drawing/2014/main" id="{E3566E80-837A-4DA5-AD8C-EB4163B3A31F}"/>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pic>
        <p:nvPicPr>
          <p:cNvPr id="49" name="图片 48">
            <a:extLst>
              <a:ext uri="{FF2B5EF4-FFF2-40B4-BE49-F238E27FC236}">
                <a16:creationId xmlns:a16="http://schemas.microsoft.com/office/drawing/2014/main" id="{FDE77D54-9F6F-4936-A64F-54FD90174A04}"/>
              </a:ext>
            </a:extLst>
          </p:cNvPr>
          <p:cNvPicPr>
            <a:picLocks noChangeAspect="1"/>
          </p:cNvPicPr>
          <p:nvPr/>
        </p:nvPicPr>
        <p:blipFill>
          <a:blip r:embed="rId5"/>
          <a:stretch>
            <a:fillRect/>
          </a:stretch>
        </p:blipFill>
        <p:spPr>
          <a:xfrm>
            <a:off x="1923738" y="2268531"/>
            <a:ext cx="3752850" cy="3305175"/>
          </a:xfrm>
          <a:prstGeom prst="rect">
            <a:avLst/>
          </a:prstGeom>
        </p:spPr>
      </p:pic>
      <p:cxnSp>
        <p:nvCxnSpPr>
          <p:cNvPr id="50" name="直接箭头连接符 49">
            <a:extLst>
              <a:ext uri="{FF2B5EF4-FFF2-40B4-BE49-F238E27FC236}">
                <a16:creationId xmlns:a16="http://schemas.microsoft.com/office/drawing/2014/main" id="{8B89B8C7-4438-42AB-84D9-74312E220F75}"/>
              </a:ext>
            </a:extLst>
          </p:cNvPr>
          <p:cNvCxnSpPr>
            <a:cxnSpLocks/>
          </p:cNvCxnSpPr>
          <p:nvPr/>
        </p:nvCxnSpPr>
        <p:spPr>
          <a:xfrm>
            <a:off x="5691294" y="2912106"/>
            <a:ext cx="1425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0559AA0F-531A-4CC9-8D1D-83DFC96B6EC2}"/>
              </a:ext>
            </a:extLst>
          </p:cNvPr>
          <p:cNvCxnSpPr>
            <a:cxnSpLocks/>
          </p:cNvCxnSpPr>
          <p:nvPr/>
        </p:nvCxnSpPr>
        <p:spPr>
          <a:xfrm>
            <a:off x="5691294" y="4806894"/>
            <a:ext cx="1425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68E64E8C-2F02-437F-9E07-B0DCF0074BEC}"/>
              </a:ext>
            </a:extLst>
          </p:cNvPr>
          <p:cNvSpPr txBox="1"/>
          <p:nvPr/>
        </p:nvSpPr>
        <p:spPr>
          <a:xfrm>
            <a:off x="7156697" y="2695725"/>
            <a:ext cx="1847654" cy="380040"/>
          </a:xfrm>
          <a:prstGeom prst="rect">
            <a:avLst/>
          </a:prstGeom>
          <a:noFill/>
        </p:spPr>
        <p:txBody>
          <a:bodyPr wrap="square" rtlCol="0">
            <a:spAutoFit/>
          </a:bodyPr>
          <a:lstStyle/>
          <a:p>
            <a:pPr>
              <a:lnSpc>
                <a:spcPct val="130000"/>
              </a:lnSpc>
              <a:spcBef>
                <a:spcPts val="600"/>
              </a:spcBef>
            </a:pPr>
            <a:r>
              <a:rPr lang="zh-CN" altLang="en-US" sz="1600" dirty="0">
                <a:solidFill>
                  <a:srgbClr val="00749F"/>
                </a:solidFill>
                <a:sym typeface="+mn-lt"/>
              </a:rPr>
              <a:t>执行跨链交易</a:t>
            </a:r>
          </a:p>
        </p:txBody>
      </p:sp>
      <p:sp>
        <p:nvSpPr>
          <p:cNvPr id="53" name="矩形 52">
            <a:extLst>
              <a:ext uri="{FF2B5EF4-FFF2-40B4-BE49-F238E27FC236}">
                <a16:creationId xmlns:a16="http://schemas.microsoft.com/office/drawing/2014/main" id="{7B3F86D4-323C-493D-9913-C7213D4D6B19}"/>
              </a:ext>
            </a:extLst>
          </p:cNvPr>
          <p:cNvSpPr/>
          <p:nvPr/>
        </p:nvSpPr>
        <p:spPr>
          <a:xfrm>
            <a:off x="7131583" y="4200830"/>
            <a:ext cx="4259681" cy="1494192"/>
          </a:xfrm>
          <a:prstGeom prst="rect">
            <a:avLst/>
          </a:prstGeom>
        </p:spPr>
        <p:txBody>
          <a:bodyPr wrap="square">
            <a:spAutoFit/>
          </a:bodyPr>
          <a:lstStyle/>
          <a:p>
            <a:pPr>
              <a:lnSpc>
                <a:spcPct val="130000"/>
              </a:lnSpc>
              <a:spcBef>
                <a:spcPts val="600"/>
              </a:spcBef>
            </a:pPr>
            <a:r>
              <a:rPr lang="zh-CN" altLang="en-US" sz="1600" dirty="0">
                <a:solidFill>
                  <a:srgbClr val="00749F"/>
                </a:solidFill>
                <a:sym typeface="+mn-lt"/>
              </a:rPr>
              <a:t>持有恢复公证人真实身份的秘密碎片</a:t>
            </a:r>
            <a:endParaRPr lang="en-US" altLang="zh-CN" sz="1600" dirty="0">
              <a:solidFill>
                <a:srgbClr val="00749F"/>
              </a:solidFill>
              <a:sym typeface="+mn-lt"/>
            </a:endParaRPr>
          </a:p>
          <a:p>
            <a:pPr>
              <a:lnSpc>
                <a:spcPct val="130000"/>
              </a:lnSpc>
              <a:spcBef>
                <a:spcPts val="600"/>
              </a:spcBef>
            </a:pPr>
            <a:r>
              <a:rPr lang="zh-CN" altLang="en-US" sz="1600" dirty="0">
                <a:solidFill>
                  <a:srgbClr val="00749F"/>
                </a:solidFill>
                <a:sym typeface="+mn-lt"/>
              </a:rPr>
              <a:t>监管公证人的恶意操作</a:t>
            </a:r>
            <a:endParaRPr lang="en-US" altLang="zh-CN" sz="1600" dirty="0">
              <a:solidFill>
                <a:srgbClr val="00749F"/>
              </a:solidFill>
              <a:sym typeface="+mn-lt"/>
            </a:endParaRPr>
          </a:p>
          <a:p>
            <a:pPr>
              <a:lnSpc>
                <a:spcPct val="130000"/>
              </a:lnSpc>
              <a:spcBef>
                <a:spcPts val="600"/>
              </a:spcBef>
            </a:pPr>
            <a:r>
              <a:rPr lang="zh-CN" altLang="en-US" sz="1600" dirty="0">
                <a:solidFill>
                  <a:srgbClr val="00749F"/>
                </a:solidFill>
                <a:sym typeface="+mn-lt"/>
              </a:rPr>
              <a:t>处理有争议的跨链交易</a:t>
            </a:r>
            <a:br>
              <a:rPr lang="en-US" altLang="zh-CN" sz="1600" dirty="0">
                <a:solidFill>
                  <a:srgbClr val="00749F"/>
                </a:solidFill>
                <a:sym typeface="+mn-lt"/>
              </a:rPr>
            </a:br>
            <a:r>
              <a:rPr lang="zh-CN" altLang="en-US" sz="1600" dirty="0">
                <a:solidFill>
                  <a:srgbClr val="00749F"/>
                </a:solidFill>
                <a:sym typeface="+mn-lt"/>
              </a:rPr>
              <a:t>监管处理不及时的交易，及时启动投票</a:t>
            </a:r>
            <a:endParaRPr lang="en-US" altLang="zh-CN" sz="1600" dirty="0">
              <a:solidFill>
                <a:srgbClr val="00749F"/>
              </a:solidFill>
              <a:sym typeface="+mn-lt"/>
            </a:endParaRPr>
          </a:p>
        </p:txBody>
      </p:sp>
      <p:sp>
        <p:nvSpPr>
          <p:cNvPr id="19" name="矩形 18">
            <a:extLst>
              <a:ext uri="{FF2B5EF4-FFF2-40B4-BE49-F238E27FC236}">
                <a16:creationId xmlns:a16="http://schemas.microsoft.com/office/drawing/2014/main" id="{804D4251-C3A4-47E6-8E4D-D6A2DBCE2991}"/>
              </a:ext>
            </a:extLst>
          </p:cNvPr>
          <p:cNvSpPr/>
          <p:nvPr>
            <p:custDataLst>
              <p:tags r:id="rId1"/>
            </p:custDataLst>
          </p:nvPr>
        </p:nvSpPr>
        <p:spPr>
          <a:xfrm>
            <a:off x="610438" y="993305"/>
            <a:ext cx="119380" cy="317500"/>
          </a:xfrm>
          <a:prstGeom prst="rect">
            <a:avLst/>
          </a:prstGeom>
          <a:solidFill>
            <a:srgbClr val="016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6A03FA45-971B-478F-B79C-589844456560}"/>
              </a:ext>
            </a:extLst>
          </p:cNvPr>
          <p:cNvSpPr/>
          <p:nvPr>
            <p:custDataLst>
              <p:tags r:id="rId2"/>
            </p:custDataLst>
          </p:nvPr>
        </p:nvSpPr>
        <p:spPr>
          <a:xfrm>
            <a:off x="789508" y="1157770"/>
            <a:ext cx="119380" cy="153035"/>
          </a:xfrm>
          <a:prstGeom prst="rect">
            <a:avLst/>
          </a:prstGeom>
          <a:solidFill>
            <a:srgbClr val="FAD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7EBF4382-C186-4388-9C66-3B0BA8AC93EA}"/>
              </a:ext>
            </a:extLst>
          </p:cNvPr>
          <p:cNvSpPr/>
          <p:nvPr/>
        </p:nvSpPr>
        <p:spPr>
          <a:xfrm>
            <a:off x="968578" y="944049"/>
            <a:ext cx="4570482" cy="416011"/>
          </a:xfrm>
          <a:prstGeom prst="rect">
            <a:avLst/>
          </a:prstGeom>
        </p:spPr>
        <p:txBody>
          <a:bodyPr wrap="none">
            <a:spAutoFit/>
          </a:bodyPr>
          <a:lstStyle/>
          <a:p>
            <a:pPr>
              <a:lnSpc>
                <a:spcPct val="130000"/>
              </a:lnSpc>
              <a:spcBef>
                <a:spcPts val="600"/>
              </a:spcBef>
            </a:pPr>
            <a:r>
              <a:rPr lang="zh-CN" altLang="en-US" dirty="0">
                <a:sym typeface="+mn-lt"/>
              </a:rPr>
              <a:t>具有监管机制和公证人条件隐私保护的方法</a:t>
            </a:r>
          </a:p>
        </p:txBody>
      </p:sp>
    </p:spTree>
    <p:extLst>
      <p:ext uri="{BB962C8B-B14F-4D97-AF65-F5344CB8AC3E}">
        <p14:creationId xmlns:p14="http://schemas.microsoft.com/office/powerpoint/2010/main" val="37379899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a:extLst>
              <a:ext uri="{FF2B5EF4-FFF2-40B4-BE49-F238E27FC236}">
                <a16:creationId xmlns:a16="http://schemas.microsoft.com/office/drawing/2014/main" id="{A7126A1F-4708-4F2C-8068-859DE965CD6B}"/>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31" name="组合 30">
            <a:extLst>
              <a:ext uri="{FF2B5EF4-FFF2-40B4-BE49-F238E27FC236}">
                <a16:creationId xmlns:a16="http://schemas.microsoft.com/office/drawing/2014/main" id="{11714AF2-1DE0-456F-A09C-CB6F87E5EEF9}"/>
              </a:ext>
            </a:extLst>
          </p:cNvPr>
          <p:cNvGrpSpPr/>
          <p:nvPr/>
        </p:nvGrpSpPr>
        <p:grpSpPr>
          <a:xfrm>
            <a:off x="9596669" y="159430"/>
            <a:ext cx="1057280" cy="604450"/>
            <a:chOff x="6755642" y="59734"/>
            <a:chExt cx="1009934" cy="604450"/>
          </a:xfrm>
          <a:solidFill>
            <a:srgbClr val="FADE73"/>
          </a:solidFill>
        </p:grpSpPr>
        <p:sp>
          <p:nvSpPr>
            <p:cNvPr id="32" name="矩形 31">
              <a:extLst>
                <a:ext uri="{FF2B5EF4-FFF2-40B4-BE49-F238E27FC236}">
                  <a16:creationId xmlns:a16="http://schemas.microsoft.com/office/drawing/2014/main" id="{FE1BB779-A5B0-412D-AAC5-6BF8AA9656A5}"/>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等腰三角形 32">
              <a:extLst>
                <a:ext uri="{FF2B5EF4-FFF2-40B4-BE49-F238E27FC236}">
                  <a16:creationId xmlns:a16="http://schemas.microsoft.com/office/drawing/2014/main" id="{F51828E6-A646-43A0-9EE3-253D81C684C7}"/>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a:extLst>
              <a:ext uri="{FF2B5EF4-FFF2-40B4-BE49-F238E27FC236}">
                <a16:creationId xmlns:a16="http://schemas.microsoft.com/office/drawing/2014/main" id="{10B55E65-C9D3-4576-9A05-1D0940FE2DA7}"/>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35" name="文本框 34">
            <a:extLst>
              <a:ext uri="{FF2B5EF4-FFF2-40B4-BE49-F238E27FC236}">
                <a16:creationId xmlns:a16="http://schemas.microsoft.com/office/drawing/2014/main" id="{F00E4A76-D45A-49FD-A7C9-B4BC4302D874}"/>
              </a:ext>
            </a:extLst>
          </p:cNvPr>
          <p:cNvSpPr txBox="1"/>
          <p:nvPr/>
        </p:nvSpPr>
        <p:spPr>
          <a:xfrm>
            <a:off x="7070994" y="151757"/>
            <a:ext cx="1123598" cy="368300"/>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36" name="文本框 35">
            <a:extLst>
              <a:ext uri="{FF2B5EF4-FFF2-40B4-BE49-F238E27FC236}">
                <a16:creationId xmlns:a16="http://schemas.microsoft.com/office/drawing/2014/main" id="{81D6ED00-8FB0-4AD2-911A-53DDC474C8C6}"/>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37" name="文本框 36">
            <a:extLst>
              <a:ext uri="{FF2B5EF4-FFF2-40B4-BE49-F238E27FC236}">
                <a16:creationId xmlns:a16="http://schemas.microsoft.com/office/drawing/2014/main" id="{B4082020-54A8-4132-9FE6-4D48B414E47F}"/>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pic>
        <p:nvPicPr>
          <p:cNvPr id="51" name="图片 50">
            <a:extLst>
              <a:ext uri="{FF2B5EF4-FFF2-40B4-BE49-F238E27FC236}">
                <a16:creationId xmlns:a16="http://schemas.microsoft.com/office/drawing/2014/main" id="{3D0ED73E-6272-4E1C-9748-5C35FC8B6B54}"/>
              </a:ext>
            </a:extLst>
          </p:cNvPr>
          <p:cNvPicPr>
            <a:picLocks noChangeAspect="1"/>
          </p:cNvPicPr>
          <p:nvPr/>
        </p:nvPicPr>
        <p:blipFill>
          <a:blip r:embed="rId3"/>
          <a:stretch>
            <a:fillRect/>
          </a:stretch>
        </p:blipFill>
        <p:spPr>
          <a:xfrm>
            <a:off x="588551" y="1848581"/>
            <a:ext cx="4029885" cy="3649381"/>
          </a:xfrm>
          <a:prstGeom prst="rect">
            <a:avLst/>
          </a:prstGeom>
        </p:spPr>
      </p:pic>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28E02910-F62A-41E6-BBFC-E42BF8031428}"/>
                  </a:ext>
                </a:extLst>
              </p:cNvPr>
              <p:cNvSpPr/>
              <p:nvPr/>
            </p:nvSpPr>
            <p:spPr>
              <a:xfrm>
                <a:off x="5146592" y="1376949"/>
                <a:ext cx="6096000" cy="782394"/>
              </a:xfrm>
              <a:prstGeom prst="rect">
                <a:avLst/>
              </a:prstGeom>
            </p:spPr>
            <p:txBody>
              <a:bodyPr>
                <a:spAutoFit/>
              </a:bodyPr>
              <a:lstStyle/>
              <a:p>
                <a:pPr>
                  <a:lnSpc>
                    <a:spcPct val="130000"/>
                  </a:lnSpc>
                  <a:spcBef>
                    <a:spcPts val="600"/>
                  </a:spcBef>
                </a:pPr>
                <a:r>
                  <a:rPr lang="zh-CN" altLang="en-US" sz="1600" dirty="0">
                    <a:solidFill>
                      <a:srgbClr val="374151"/>
                    </a:solidFill>
                    <a:latin typeface="Söhne"/>
                    <a:sym typeface="+mn-lt"/>
                  </a:rPr>
                  <a:t>公证人通过</a:t>
                </a:r>
                <a14:m>
                  <m:oMath xmlns:m="http://schemas.openxmlformats.org/officeDocument/2006/math">
                    <m:r>
                      <a:rPr lang="zh-CN" altLang="en-US" sz="1600" i="1" kern="0" dirty="0">
                        <a:latin typeface="Cambria Math" panose="02040503050406030204" pitchFamily="18" charset="0"/>
                        <a:cs typeface="+mn-ea"/>
                        <a:sym typeface="+mn-lt"/>
                      </a:rPr>
                      <m:t>𝐼</m:t>
                    </m:r>
                    <m:sSub>
                      <m:sSubPr>
                        <m:ctrlPr>
                          <a:rPr lang="zh-CN" altLang="en-US" sz="1600" i="1" kern="0" dirty="0">
                            <a:latin typeface="Cambria Math" panose="02040503050406030204" pitchFamily="18" charset="0"/>
                            <a:cs typeface="+mn-ea"/>
                            <a:sym typeface="+mn-lt"/>
                          </a:rPr>
                        </m:ctrlPr>
                      </m:sSubPr>
                      <m:e>
                        <m:r>
                          <a:rPr lang="zh-CN" altLang="en-US" sz="1600" i="1" kern="0" dirty="0">
                            <a:latin typeface="Cambria Math" panose="02040503050406030204" pitchFamily="18" charset="0"/>
                            <a:cs typeface="+mn-ea"/>
                            <a:sym typeface="+mn-lt"/>
                          </a:rPr>
                          <m:t>𝐷</m:t>
                        </m:r>
                      </m:e>
                      <m:sub>
                        <m:r>
                          <a:rPr lang="zh-CN" altLang="en-US" sz="1600" i="1" kern="0" dirty="0">
                            <a:latin typeface="Cambria Math" panose="02040503050406030204" pitchFamily="18" charset="0"/>
                            <a:cs typeface="+mn-ea"/>
                            <a:sym typeface="+mn-lt"/>
                          </a:rPr>
                          <m:t>𝑖</m:t>
                        </m:r>
                      </m:sub>
                    </m:sSub>
                    <m:r>
                      <a:rPr lang="zh-CN" altLang="en-US" sz="1600" i="1" kern="0" dirty="0">
                        <a:latin typeface="Cambria Math" panose="02040503050406030204" pitchFamily="18" charset="0"/>
                        <a:cs typeface="+mn-ea"/>
                        <a:sym typeface="+mn-lt"/>
                      </a:rPr>
                      <m:t> </m:t>
                    </m:r>
                  </m:oMath>
                </a14:m>
                <a:r>
                  <a:rPr lang="zh-CN" altLang="en-US" sz="1600" dirty="0">
                    <a:solidFill>
                      <a:srgbClr val="374151"/>
                    </a:solidFill>
                    <a:latin typeface="Söhne"/>
                    <a:sym typeface="+mn-lt"/>
                  </a:rPr>
                  <a:t>，自己选择随机数，生成匿名凭证：</a:t>
                </a:r>
                <a:endParaRPr lang="en-US" altLang="zh-CN" sz="1600" dirty="0">
                  <a:solidFill>
                    <a:srgbClr val="374151"/>
                  </a:solidFill>
                  <a:latin typeface="Söhne"/>
                  <a:sym typeface="+mn-lt"/>
                </a:endParaRPr>
              </a:p>
              <a:p>
                <a:pPr>
                  <a:lnSpc>
                    <a:spcPct val="130000"/>
                  </a:lnSpc>
                  <a:spcBef>
                    <a:spcPts val="600"/>
                  </a:spcBef>
                </a:pPr>
                <a14:m>
                  <m:oMath xmlns:m="http://schemas.openxmlformats.org/officeDocument/2006/math">
                    <m:r>
                      <a:rPr lang="zh-CN" altLang="en-US" sz="1600" dirty="0" smtClean="0">
                        <a:solidFill>
                          <a:srgbClr val="FF0000"/>
                        </a:solidFill>
                        <a:latin typeface="Cambria Math" panose="02040503050406030204" pitchFamily="18" charset="0"/>
                        <a:sym typeface="+mn-lt"/>
                      </a:rPr>
                      <m:t>𝐴</m:t>
                    </m:r>
                    <m:sSub>
                      <m:sSubPr>
                        <m:ctrlPr>
                          <a:rPr lang="zh-CN" altLang="en-US" sz="1600" i="1" dirty="0">
                            <a:solidFill>
                              <a:srgbClr val="FF0000"/>
                            </a:solidFill>
                            <a:latin typeface="Cambria Math" panose="02040503050406030204" pitchFamily="18" charset="0"/>
                            <a:sym typeface="+mn-lt"/>
                          </a:rPr>
                        </m:ctrlPr>
                      </m:sSubPr>
                      <m:e>
                        <m:r>
                          <a:rPr lang="zh-CN" altLang="en-US" sz="1600" dirty="0">
                            <a:solidFill>
                              <a:srgbClr val="FF0000"/>
                            </a:solidFill>
                            <a:latin typeface="Cambria Math" panose="02040503050406030204" pitchFamily="18" charset="0"/>
                            <a:sym typeface="+mn-lt"/>
                          </a:rPr>
                          <m:t>𝐶</m:t>
                        </m:r>
                      </m:e>
                      <m:sub>
                        <m:r>
                          <a:rPr lang="zh-CN" altLang="en-US" sz="1600" dirty="0">
                            <a:solidFill>
                              <a:srgbClr val="FF0000"/>
                            </a:solidFill>
                            <a:latin typeface="Cambria Math" panose="02040503050406030204" pitchFamily="18" charset="0"/>
                            <a:sym typeface="+mn-lt"/>
                          </a:rPr>
                          <m:t>𝑖</m:t>
                        </m:r>
                      </m:sub>
                    </m:sSub>
                    <m:r>
                      <a:rPr lang="zh-CN" altLang="en-US" sz="1600" dirty="0">
                        <a:solidFill>
                          <a:srgbClr val="FF0000"/>
                        </a:solidFill>
                        <a:latin typeface="Cambria Math" panose="02040503050406030204" pitchFamily="18" charset="0"/>
                        <a:sym typeface="+mn-lt"/>
                      </a:rPr>
                      <m:t>=</m:t>
                    </m:r>
                    <m:r>
                      <m:rPr>
                        <m:nor/>
                      </m:rPr>
                      <a:rPr lang="zh-CN" altLang="en-US" sz="1600" dirty="0">
                        <a:solidFill>
                          <a:srgbClr val="FF0000"/>
                        </a:solidFill>
                        <a:latin typeface="Cambria Math" panose="02040503050406030204" pitchFamily="18" charset="0"/>
                      </a:rPr>
                      <m:t>𝑥</m:t>
                    </m:r>
                    <m:r>
                      <m:rPr>
                        <m:nor/>
                      </m:rPr>
                      <a:rPr lang="en-US" altLang="zh-CN" sz="1600" dirty="0">
                        <a:solidFill>
                          <a:srgbClr val="FF0000"/>
                        </a:solidFill>
                        <a:latin typeface="Cambria Math" panose="02040503050406030204" pitchFamily="18" charset="0"/>
                      </a:rPr>
                      <m:t>×</m:t>
                    </m:r>
                    <m:r>
                      <a:rPr lang="zh-CN" altLang="en-US" sz="1600" dirty="0">
                        <a:solidFill>
                          <a:srgbClr val="FF0000"/>
                        </a:solidFill>
                        <a:latin typeface="Cambria Math" panose="02040503050406030204" pitchFamily="18" charset="0"/>
                        <a:sym typeface="+mn-lt"/>
                      </a:rPr>
                      <m:t>𝐻</m:t>
                    </m:r>
                    <m:d>
                      <m:dPr>
                        <m:ctrlPr>
                          <a:rPr lang="en-US" altLang="zh-CN" sz="1600" i="1" dirty="0">
                            <a:solidFill>
                              <a:srgbClr val="FF0000"/>
                            </a:solidFill>
                            <a:latin typeface="Cambria Math" panose="02040503050406030204" pitchFamily="18" charset="0"/>
                          </a:rPr>
                        </m:ctrlPr>
                      </m:dPr>
                      <m:e>
                        <m:r>
                          <a:rPr lang="zh-CN" altLang="en-US" sz="1600" dirty="0">
                            <a:solidFill>
                              <a:srgbClr val="FF0000"/>
                            </a:solidFill>
                            <a:latin typeface="Cambria Math" panose="02040503050406030204" pitchFamily="18" charset="0"/>
                            <a:sym typeface="+mn-lt"/>
                          </a:rPr>
                          <m:t>𝐼</m:t>
                        </m:r>
                        <m:sSub>
                          <m:sSubPr>
                            <m:ctrlPr>
                              <a:rPr lang="zh-CN" altLang="en-US" sz="1600" i="1" dirty="0">
                                <a:solidFill>
                                  <a:srgbClr val="FF0000"/>
                                </a:solidFill>
                                <a:latin typeface="Cambria Math" panose="02040503050406030204" pitchFamily="18" charset="0"/>
                                <a:sym typeface="+mn-lt"/>
                              </a:rPr>
                            </m:ctrlPr>
                          </m:sSubPr>
                          <m:e>
                            <m:r>
                              <a:rPr lang="zh-CN" altLang="en-US" sz="1600" dirty="0">
                                <a:solidFill>
                                  <a:srgbClr val="FF0000"/>
                                </a:solidFill>
                                <a:latin typeface="Cambria Math" panose="02040503050406030204" pitchFamily="18" charset="0"/>
                                <a:sym typeface="+mn-lt"/>
                              </a:rPr>
                              <m:t>𝐷</m:t>
                            </m:r>
                          </m:e>
                          <m:sub>
                            <m:r>
                              <a:rPr lang="zh-CN" altLang="en-US" sz="1600" dirty="0">
                                <a:solidFill>
                                  <a:srgbClr val="FF0000"/>
                                </a:solidFill>
                                <a:latin typeface="Cambria Math" panose="02040503050406030204" pitchFamily="18" charset="0"/>
                                <a:sym typeface="+mn-lt"/>
                              </a:rPr>
                              <m:t>𝑖</m:t>
                            </m:r>
                          </m:sub>
                        </m:sSub>
                      </m:e>
                    </m:d>
                    <m:r>
                      <a:rPr lang="zh-CN" altLang="en-US" sz="1600" dirty="0">
                        <a:solidFill>
                          <a:srgbClr val="FF0000"/>
                        </a:solidFill>
                        <a:latin typeface="Cambria Math" panose="02040503050406030204" pitchFamily="18" charset="0"/>
                        <a:sym typeface="+mn-lt"/>
                      </a:rPr>
                      <m:t>+</m:t>
                    </m:r>
                    <m:r>
                      <m:rPr>
                        <m:nor/>
                      </m:rPr>
                      <a:rPr lang="zh-CN" altLang="en-US" sz="1600" dirty="0">
                        <a:solidFill>
                          <a:srgbClr val="FF0000"/>
                        </a:solidFill>
                        <a:latin typeface="Cambria Math" panose="02040503050406030204" pitchFamily="18" charset="0"/>
                      </a:rPr>
                      <m:t>𝑣</m:t>
                    </m:r>
                    <m:r>
                      <a:rPr lang="en-US" altLang="zh-CN" sz="1600" dirty="0">
                        <a:solidFill>
                          <a:srgbClr val="FF0000"/>
                        </a:solidFill>
                        <a:latin typeface="Cambria Math" panose="02040503050406030204" pitchFamily="18" charset="0"/>
                      </a:rPr>
                      <m:t>    </m:t>
                    </m:r>
                    <m:r>
                      <a:rPr lang="zh-CN" altLang="en-US" sz="1600" dirty="0">
                        <a:solidFill>
                          <a:srgbClr val="374151"/>
                        </a:solidFill>
                        <a:latin typeface="Cambria Math" panose="02040503050406030204" pitchFamily="18" charset="0"/>
                        <a:sym typeface="+mn-lt"/>
                      </a:rPr>
                      <m:t>𝐻</m:t>
                    </m:r>
                    <m:r>
                      <a:rPr lang="en-US" altLang="zh-CN" sz="1600" dirty="0">
                        <a:solidFill>
                          <a:srgbClr val="374151"/>
                        </a:solidFill>
                        <a:latin typeface="Cambria Math" panose="02040503050406030204" pitchFamily="18" charset="0"/>
                        <a:sym typeface="+mn-lt"/>
                      </a:rPr>
                      <m:t>−</m:t>
                    </m:r>
                    <m:r>
                      <a:rPr lang="zh-CN" altLang="en-US" sz="1600" dirty="0">
                        <a:solidFill>
                          <a:srgbClr val="374151"/>
                        </a:solidFill>
                        <a:latin typeface="Cambria Math" panose="02040503050406030204" pitchFamily="18" charset="0"/>
                        <a:sym typeface="+mn-lt"/>
                      </a:rPr>
                      <m:t>为</m:t>
                    </m:r>
                  </m:oMath>
                </a14:m>
                <a:r>
                  <a:rPr lang="zh-CN" altLang="en-US" sz="1600" dirty="0">
                    <a:solidFill>
                      <a:srgbClr val="374151"/>
                    </a:solidFill>
                    <a:latin typeface="Söhne"/>
                    <a:sym typeface="+mn-lt"/>
                  </a:rPr>
                  <a:t>哈希函数</a:t>
                </a:r>
                <a:endParaRPr lang="en-US" altLang="zh-CN" sz="1600" dirty="0">
                  <a:solidFill>
                    <a:srgbClr val="374151"/>
                  </a:solidFill>
                  <a:latin typeface="Söhne"/>
                  <a:sym typeface="+mn-lt"/>
                </a:endParaRPr>
              </a:p>
            </p:txBody>
          </p:sp>
        </mc:Choice>
        <mc:Fallback>
          <p:sp>
            <p:nvSpPr>
              <p:cNvPr id="3" name="矩形 2">
                <a:extLst>
                  <a:ext uri="{FF2B5EF4-FFF2-40B4-BE49-F238E27FC236}">
                    <a16:creationId xmlns:a16="http://schemas.microsoft.com/office/drawing/2014/main" id="{28E02910-F62A-41E6-BBFC-E42BF8031428}"/>
                  </a:ext>
                </a:extLst>
              </p:cNvPr>
              <p:cNvSpPr>
                <a:spLocks noRot="1" noChangeAspect="1" noMove="1" noResize="1" noEditPoints="1" noAdjustHandles="1" noChangeArrowheads="1" noChangeShapeType="1" noTextEdit="1"/>
              </p:cNvSpPr>
              <p:nvPr/>
            </p:nvSpPr>
            <p:spPr>
              <a:xfrm>
                <a:off x="5146592" y="1376949"/>
                <a:ext cx="6096000" cy="782394"/>
              </a:xfrm>
              <a:prstGeom prst="rect">
                <a:avLst/>
              </a:prstGeom>
              <a:blipFill>
                <a:blip r:embed="rId4"/>
                <a:stretch>
                  <a:fillRect l="-500" b="-93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a:extLst>
                  <a:ext uri="{FF2B5EF4-FFF2-40B4-BE49-F238E27FC236}">
                    <a16:creationId xmlns:a16="http://schemas.microsoft.com/office/drawing/2014/main" id="{6B64B3A5-A20A-494D-ACD8-CDAEEEE82D0F}"/>
                  </a:ext>
                </a:extLst>
              </p:cNvPr>
              <p:cNvSpPr/>
              <p:nvPr/>
            </p:nvSpPr>
            <p:spPr>
              <a:xfrm>
                <a:off x="5087453" y="2845897"/>
                <a:ext cx="5352118" cy="584775"/>
              </a:xfrm>
              <a:prstGeom prst="rect">
                <a:avLst/>
              </a:prstGeom>
            </p:spPr>
            <p:txBody>
              <a:bodyPr wrap="square">
                <a:spAutoFit/>
              </a:bodyPr>
              <a:lstStyle/>
              <a:p>
                <a:r>
                  <a:rPr lang="zh-CN" altLang="en-US" sz="1600" dirty="0">
                    <a:solidFill>
                      <a:srgbClr val="374151"/>
                    </a:solidFill>
                    <a:latin typeface="Cambria Math" panose="02040503050406030204" pitchFamily="18" charset="0"/>
                  </a:rPr>
                  <a:t>对跨链交易</a:t>
                </a:r>
                <a:r>
                  <a:rPr lang="en-US" altLang="zh-CN" sz="1600" dirty="0">
                    <a:solidFill>
                      <a:srgbClr val="374151"/>
                    </a:solidFill>
                    <a:latin typeface="Cambria Math" panose="02040503050406030204" pitchFamily="18" charset="0"/>
                  </a:rPr>
                  <a:t>m</a:t>
                </a:r>
                <a:r>
                  <a:rPr lang="zh-CN" altLang="en-US" sz="1600" dirty="0">
                    <a:solidFill>
                      <a:srgbClr val="374151"/>
                    </a:solidFill>
                    <a:latin typeface="Cambria Math" panose="02040503050406030204" pitchFamily="18" charset="0"/>
                  </a:rPr>
                  <a:t>进行签署，公证人直接使用</a:t>
                </a:r>
                <a:r>
                  <a:rPr lang="zh-CN" altLang="en-US" sz="1600" dirty="0">
                    <a:solidFill>
                      <a:srgbClr val="FF0000"/>
                    </a:solidFill>
                    <a:latin typeface="Söhne"/>
                    <a:sym typeface="+mn-lt"/>
                  </a:rPr>
                  <a:t>匿名凭证</a:t>
                </a:r>
                <a14:m>
                  <m:oMath xmlns:m="http://schemas.openxmlformats.org/officeDocument/2006/math">
                    <m:r>
                      <a:rPr lang="zh-CN" altLang="en-US" sz="1600" dirty="0">
                        <a:solidFill>
                          <a:srgbClr val="FF0000"/>
                        </a:solidFill>
                        <a:latin typeface="Cambria Math" panose="02040503050406030204" pitchFamily="18" charset="0"/>
                        <a:sym typeface="+mn-lt"/>
                      </a:rPr>
                      <m:t>𝐴</m:t>
                    </m:r>
                    <m:sSub>
                      <m:sSubPr>
                        <m:ctrlPr>
                          <a:rPr lang="zh-CN" altLang="en-US" sz="1600" i="1" dirty="0">
                            <a:solidFill>
                              <a:srgbClr val="FF0000"/>
                            </a:solidFill>
                            <a:latin typeface="Cambria Math" panose="02040503050406030204" pitchFamily="18" charset="0"/>
                            <a:sym typeface="+mn-lt"/>
                          </a:rPr>
                        </m:ctrlPr>
                      </m:sSubPr>
                      <m:e>
                        <m:r>
                          <a:rPr lang="zh-CN" altLang="en-US" sz="1600" dirty="0">
                            <a:solidFill>
                              <a:srgbClr val="FF0000"/>
                            </a:solidFill>
                            <a:latin typeface="Cambria Math" panose="02040503050406030204" pitchFamily="18" charset="0"/>
                            <a:sym typeface="+mn-lt"/>
                          </a:rPr>
                          <m:t>𝐶</m:t>
                        </m:r>
                      </m:e>
                      <m:sub>
                        <m:r>
                          <a:rPr lang="zh-CN" altLang="en-US" sz="1600" dirty="0">
                            <a:solidFill>
                              <a:srgbClr val="FF0000"/>
                            </a:solidFill>
                            <a:latin typeface="Cambria Math" panose="02040503050406030204" pitchFamily="18" charset="0"/>
                            <a:sym typeface="+mn-lt"/>
                          </a:rPr>
                          <m:t>𝑖</m:t>
                        </m:r>
                      </m:sub>
                    </m:sSub>
                  </m:oMath>
                </a14:m>
                <a:r>
                  <a:rPr lang="en-US" altLang="zh-CN" sz="1600" dirty="0">
                    <a:solidFill>
                      <a:srgbClr val="374151"/>
                    </a:solidFill>
                    <a:latin typeface="Cambria Math" panose="02040503050406030204" pitchFamily="18" charset="0"/>
                  </a:rPr>
                  <a:t> </a:t>
                </a:r>
                <a:r>
                  <a:rPr lang="zh-CN" altLang="en-US" sz="1600" dirty="0">
                    <a:solidFill>
                      <a:srgbClr val="374151"/>
                    </a:solidFill>
                    <a:latin typeface="Cambria Math" panose="02040503050406030204" pitchFamily="18" charset="0"/>
                  </a:rPr>
                  <a:t>和哈希函数</a:t>
                </a:r>
                <a:r>
                  <a:rPr lang="en-US" altLang="zh-CN" sz="1600" dirty="0">
                    <a:solidFill>
                      <a:srgbClr val="374151"/>
                    </a:solidFill>
                    <a:latin typeface="Söhne"/>
                  </a:rPr>
                  <a:t>ℎ1 (</a:t>
                </a:r>
                <a:r>
                  <a:rPr lang="zh-CN" altLang="en-US" sz="1600" dirty="0">
                    <a:solidFill>
                      <a:srgbClr val="374151"/>
                    </a:solidFill>
                    <a:latin typeface="Söhne"/>
                  </a:rPr>
                  <a:t>𝑚</a:t>
                </a:r>
                <a:r>
                  <a:rPr lang="en-US" altLang="zh-CN" sz="1600" dirty="0">
                    <a:solidFill>
                      <a:srgbClr val="374151"/>
                    </a:solidFill>
                    <a:latin typeface="Söhne"/>
                  </a:rPr>
                  <a:t>)</a:t>
                </a:r>
                <a:r>
                  <a:rPr lang="zh-CN" altLang="en-US" sz="1600" dirty="0">
                    <a:solidFill>
                      <a:srgbClr val="374151"/>
                    </a:solidFill>
                    <a:latin typeface="Cambria Math" panose="02040503050406030204" pitchFamily="18" charset="0"/>
                  </a:rPr>
                  <a:t>生成签名</a:t>
                </a:r>
                <a:r>
                  <a:rPr lang="zh-CN" altLang="en-US" sz="1600" dirty="0">
                    <a:solidFill>
                      <a:srgbClr val="374151"/>
                    </a:solidFill>
                    <a:latin typeface="Söhne"/>
                  </a:rPr>
                  <a:t>（𝑟</a:t>
                </a:r>
                <a:r>
                  <a:rPr lang="en-US" altLang="zh-CN" sz="1600" dirty="0">
                    <a:solidFill>
                      <a:srgbClr val="374151"/>
                    </a:solidFill>
                    <a:latin typeface="Söhne"/>
                  </a:rPr>
                  <a:t>, </a:t>
                </a:r>
                <a:r>
                  <a:rPr lang="zh-CN" altLang="en-US" sz="1600" dirty="0">
                    <a:solidFill>
                      <a:srgbClr val="374151"/>
                    </a:solidFill>
                    <a:latin typeface="Söhne"/>
                  </a:rPr>
                  <a:t>𝑠 ）</a:t>
                </a:r>
                <a:endParaRPr lang="en-US" altLang="zh-CN" sz="1600" dirty="0">
                  <a:latin typeface="Cambria Math" panose="02040503050406030204" pitchFamily="18" charset="0"/>
                </a:endParaRPr>
              </a:p>
            </p:txBody>
          </p:sp>
        </mc:Choice>
        <mc:Fallback>
          <p:sp>
            <p:nvSpPr>
              <p:cNvPr id="11" name="矩形 10">
                <a:extLst>
                  <a:ext uri="{FF2B5EF4-FFF2-40B4-BE49-F238E27FC236}">
                    <a16:creationId xmlns:a16="http://schemas.microsoft.com/office/drawing/2014/main" id="{6B64B3A5-A20A-494D-ACD8-CDAEEEE82D0F}"/>
                  </a:ext>
                </a:extLst>
              </p:cNvPr>
              <p:cNvSpPr>
                <a:spLocks noRot="1" noChangeAspect="1" noMove="1" noResize="1" noEditPoints="1" noAdjustHandles="1" noChangeArrowheads="1" noChangeShapeType="1" noTextEdit="1"/>
              </p:cNvSpPr>
              <p:nvPr/>
            </p:nvSpPr>
            <p:spPr>
              <a:xfrm>
                <a:off x="5087453" y="2845897"/>
                <a:ext cx="5352118" cy="584775"/>
              </a:xfrm>
              <a:prstGeom prst="rect">
                <a:avLst/>
              </a:prstGeom>
              <a:blipFill>
                <a:blip r:embed="rId5"/>
                <a:stretch>
                  <a:fillRect l="-683" t="-4167" b="-12500"/>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049777D2-353A-4891-A5C6-88C7734C891E}"/>
              </a:ext>
            </a:extLst>
          </p:cNvPr>
          <p:cNvPicPr>
            <a:picLocks noChangeAspect="1"/>
          </p:cNvPicPr>
          <p:nvPr/>
        </p:nvPicPr>
        <p:blipFill>
          <a:blip r:embed="rId6"/>
          <a:stretch>
            <a:fillRect/>
          </a:stretch>
        </p:blipFill>
        <p:spPr>
          <a:xfrm>
            <a:off x="5201305" y="3894994"/>
            <a:ext cx="4918343" cy="2110154"/>
          </a:xfrm>
          <a:prstGeom prst="rect">
            <a:avLst/>
          </a:prstGeom>
        </p:spPr>
      </p:pic>
    </p:spTree>
    <p:extLst>
      <p:ext uri="{BB962C8B-B14F-4D97-AF65-F5344CB8AC3E}">
        <p14:creationId xmlns:p14="http://schemas.microsoft.com/office/powerpoint/2010/main" val="3574413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a:extLst>
              <a:ext uri="{FF2B5EF4-FFF2-40B4-BE49-F238E27FC236}">
                <a16:creationId xmlns:a16="http://schemas.microsoft.com/office/drawing/2014/main" id="{9491F27E-37E3-41DA-A136-649A21F4759D}"/>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26" name="组合 25">
            <a:extLst>
              <a:ext uri="{FF2B5EF4-FFF2-40B4-BE49-F238E27FC236}">
                <a16:creationId xmlns:a16="http://schemas.microsoft.com/office/drawing/2014/main" id="{E95DE87D-18A9-4026-9BAA-B475DCA5FE3C}"/>
              </a:ext>
            </a:extLst>
          </p:cNvPr>
          <p:cNvGrpSpPr/>
          <p:nvPr/>
        </p:nvGrpSpPr>
        <p:grpSpPr>
          <a:xfrm>
            <a:off x="9596669" y="159430"/>
            <a:ext cx="1057280" cy="604450"/>
            <a:chOff x="6755642" y="59734"/>
            <a:chExt cx="1009934" cy="604450"/>
          </a:xfrm>
          <a:solidFill>
            <a:srgbClr val="FADE73"/>
          </a:solidFill>
        </p:grpSpPr>
        <p:sp>
          <p:nvSpPr>
            <p:cNvPr id="27" name="矩形 26">
              <a:extLst>
                <a:ext uri="{FF2B5EF4-FFF2-40B4-BE49-F238E27FC236}">
                  <a16:creationId xmlns:a16="http://schemas.microsoft.com/office/drawing/2014/main" id="{69C193FE-7F62-4CA2-92FE-11B1B37C59C1}"/>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等腰三角形 27">
              <a:extLst>
                <a:ext uri="{FF2B5EF4-FFF2-40B4-BE49-F238E27FC236}">
                  <a16:creationId xmlns:a16="http://schemas.microsoft.com/office/drawing/2014/main" id="{D80C84B7-45BC-4D1F-87F9-0D5DE57FFE1B}"/>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a:extLst>
              <a:ext uri="{FF2B5EF4-FFF2-40B4-BE49-F238E27FC236}">
                <a16:creationId xmlns:a16="http://schemas.microsoft.com/office/drawing/2014/main" id="{D324EB93-EA60-4966-B39C-186052C3D8CC}"/>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36" name="文本框 35">
            <a:extLst>
              <a:ext uri="{FF2B5EF4-FFF2-40B4-BE49-F238E27FC236}">
                <a16:creationId xmlns:a16="http://schemas.microsoft.com/office/drawing/2014/main" id="{746920C8-9781-4C2B-B6B4-B6C673E64FEA}"/>
              </a:ext>
            </a:extLst>
          </p:cNvPr>
          <p:cNvSpPr txBox="1"/>
          <p:nvPr/>
        </p:nvSpPr>
        <p:spPr>
          <a:xfrm>
            <a:off x="7070994" y="151757"/>
            <a:ext cx="1123598" cy="368300"/>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38" name="文本框 37">
            <a:extLst>
              <a:ext uri="{FF2B5EF4-FFF2-40B4-BE49-F238E27FC236}">
                <a16:creationId xmlns:a16="http://schemas.microsoft.com/office/drawing/2014/main" id="{F18940D9-C080-4F5A-B261-C5E573EF83D9}"/>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39" name="文本框 38">
            <a:extLst>
              <a:ext uri="{FF2B5EF4-FFF2-40B4-BE49-F238E27FC236}">
                <a16:creationId xmlns:a16="http://schemas.microsoft.com/office/drawing/2014/main" id="{AF3514C6-7CD5-4B7F-BA80-9F85ADDA9297}"/>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pic>
        <p:nvPicPr>
          <p:cNvPr id="57" name="图片 56">
            <a:extLst>
              <a:ext uri="{FF2B5EF4-FFF2-40B4-BE49-F238E27FC236}">
                <a16:creationId xmlns:a16="http://schemas.microsoft.com/office/drawing/2014/main" id="{6B4D6BDD-5176-4A51-954C-C8BF082C7D66}"/>
              </a:ext>
            </a:extLst>
          </p:cNvPr>
          <p:cNvPicPr>
            <a:picLocks noChangeAspect="1"/>
          </p:cNvPicPr>
          <p:nvPr/>
        </p:nvPicPr>
        <p:blipFill>
          <a:blip r:embed="rId3"/>
          <a:stretch>
            <a:fillRect/>
          </a:stretch>
        </p:blipFill>
        <p:spPr>
          <a:xfrm>
            <a:off x="573581" y="1643970"/>
            <a:ext cx="4590847" cy="4188601"/>
          </a:xfrm>
          <a:prstGeom prst="rect">
            <a:avLst/>
          </a:prstGeom>
        </p:spPr>
      </p:pic>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88985E81-B27B-4835-A6B6-748298B1D9BE}"/>
                  </a:ext>
                </a:extLst>
              </p:cNvPr>
              <p:cNvSpPr/>
              <p:nvPr/>
            </p:nvSpPr>
            <p:spPr>
              <a:xfrm>
                <a:off x="5722709" y="1643970"/>
                <a:ext cx="6096000" cy="584775"/>
              </a:xfrm>
              <a:prstGeom prst="rect">
                <a:avLst/>
              </a:prstGeom>
            </p:spPr>
            <p:txBody>
              <a:bodyPr>
                <a:spAutoFit/>
              </a:bodyPr>
              <a:lstStyle/>
              <a:p>
                <a:r>
                  <a:rPr lang="zh-CN" altLang="en-US" sz="1600" dirty="0"/>
                  <a:t>监管者 </a:t>
                </a:r>
                <a:r>
                  <a:rPr lang="en-US" altLang="zh-CN" sz="1600" dirty="0"/>
                  <a:t>P </a:t>
                </a:r>
                <a:r>
                  <a:rPr lang="zh-CN" altLang="en-US" sz="1600" dirty="0"/>
                  <a:t>可以用秘密份额</a:t>
                </a:r>
                <a14:m>
                  <m:oMath xmlns:m="http://schemas.openxmlformats.org/officeDocument/2006/math">
                    <m:sSub>
                      <m:sSubPr>
                        <m:ctrlPr>
                          <a:rPr lang="zh-CN" altLang="en-US" sz="1600" i="1" dirty="0">
                            <a:solidFill>
                              <a:srgbClr val="374151"/>
                            </a:solidFill>
                            <a:latin typeface="Cambria Math" panose="02040503050406030204" pitchFamily="18" charset="0"/>
                            <a:sym typeface="+mn-lt"/>
                          </a:rPr>
                        </m:ctrlPr>
                      </m:sSubPr>
                      <m:e>
                        <m:r>
                          <m:rPr>
                            <m:sty m:val="p"/>
                          </m:rPr>
                          <a:rPr lang="en-US" altLang="zh-CN" sz="1600" b="0" i="0" dirty="0" smtClean="0">
                            <a:solidFill>
                              <a:srgbClr val="374151"/>
                            </a:solidFill>
                            <a:latin typeface="Cambria Math" panose="02040503050406030204" pitchFamily="18" charset="0"/>
                            <a:sym typeface="+mn-lt"/>
                          </a:rPr>
                          <m:t>S</m:t>
                        </m:r>
                      </m:e>
                      <m:sub>
                        <m:r>
                          <a:rPr lang="zh-CN" altLang="en-US" sz="1600" dirty="0">
                            <a:solidFill>
                              <a:srgbClr val="374151"/>
                            </a:solidFill>
                            <a:latin typeface="Cambria Math" panose="02040503050406030204" pitchFamily="18" charset="0"/>
                            <a:sym typeface="+mn-lt"/>
                          </a:rPr>
                          <m:t>𝑖</m:t>
                        </m:r>
                      </m:sub>
                    </m:sSub>
                  </m:oMath>
                </a14:m>
                <a:r>
                  <a:rPr lang="zh-CN" altLang="en-US" sz="1600" dirty="0"/>
                  <a:t>恢复公证人的身份对</a:t>
                </a:r>
                <a:r>
                  <a:rPr lang="en-US" altLang="zh-CN" sz="1600" dirty="0"/>
                  <a:t>(</a:t>
                </a:r>
                <a14:m>
                  <m:oMath xmlns:m="http://schemas.openxmlformats.org/officeDocument/2006/math">
                    <m:r>
                      <a:rPr lang="zh-CN" altLang="en-US" sz="1600" i="1" kern="0" dirty="0">
                        <a:latin typeface="Cambria Math" panose="02040503050406030204" pitchFamily="18" charset="0"/>
                        <a:cs typeface="+mn-ea"/>
                        <a:sym typeface="+mn-lt"/>
                      </a:rPr>
                      <m:t>𝐼</m:t>
                    </m:r>
                    <m:sSub>
                      <m:sSubPr>
                        <m:ctrlPr>
                          <a:rPr lang="zh-CN" altLang="en-US" sz="1600" i="1" kern="0" dirty="0">
                            <a:latin typeface="Cambria Math" panose="02040503050406030204" pitchFamily="18" charset="0"/>
                            <a:cs typeface="+mn-ea"/>
                            <a:sym typeface="+mn-lt"/>
                          </a:rPr>
                        </m:ctrlPr>
                      </m:sSubPr>
                      <m:e>
                        <m:r>
                          <a:rPr lang="zh-CN" altLang="en-US" sz="1600" i="1" kern="0" dirty="0">
                            <a:latin typeface="Cambria Math" panose="02040503050406030204" pitchFamily="18" charset="0"/>
                            <a:cs typeface="+mn-ea"/>
                            <a:sym typeface="+mn-lt"/>
                          </a:rPr>
                          <m:t>𝐷</m:t>
                        </m:r>
                      </m:e>
                      <m:sub>
                        <m:r>
                          <a:rPr lang="zh-CN" altLang="en-US" sz="1600" i="1" kern="0" dirty="0">
                            <a:latin typeface="Cambria Math" panose="02040503050406030204" pitchFamily="18" charset="0"/>
                            <a:cs typeface="+mn-ea"/>
                            <a:sym typeface="+mn-lt"/>
                          </a:rPr>
                          <m:t>𝑖</m:t>
                        </m:r>
                      </m:sub>
                    </m:sSub>
                  </m:oMath>
                </a14:m>
                <a:r>
                  <a:rPr lang="en-US" altLang="zh-CN" sz="1600" dirty="0"/>
                  <a:t>,</a:t>
                </a:r>
                <a14:m>
                  <m:oMath xmlns:m="http://schemas.openxmlformats.org/officeDocument/2006/math">
                    <m:r>
                      <a:rPr lang="zh-CN" altLang="en-US" sz="1600" dirty="0">
                        <a:solidFill>
                          <a:srgbClr val="374151"/>
                        </a:solidFill>
                        <a:latin typeface="Cambria Math" panose="02040503050406030204" pitchFamily="18" charset="0"/>
                        <a:sym typeface="+mn-lt"/>
                      </a:rPr>
                      <m:t>𝐴</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𝐶</m:t>
                        </m:r>
                      </m:e>
                      <m:sub>
                        <m:r>
                          <a:rPr lang="zh-CN" altLang="en-US" sz="1600" dirty="0">
                            <a:solidFill>
                              <a:srgbClr val="374151"/>
                            </a:solidFill>
                            <a:latin typeface="Cambria Math" panose="02040503050406030204" pitchFamily="18" charset="0"/>
                            <a:sym typeface="+mn-lt"/>
                          </a:rPr>
                          <m:t>𝑖</m:t>
                        </m:r>
                      </m:sub>
                    </m:sSub>
                    <m:r>
                      <a:rPr lang="zh-CN" altLang="en-US" sz="1600" dirty="0">
                        <a:solidFill>
                          <a:srgbClr val="374151"/>
                        </a:solidFill>
                        <a:latin typeface="Cambria Math" panose="02040503050406030204" pitchFamily="18" charset="0"/>
                        <a:sym typeface="+mn-lt"/>
                      </a:rPr>
                      <m:t> </m:t>
                    </m:r>
                  </m:oMath>
                </a14:m>
                <a:r>
                  <a:rPr lang="en-US" altLang="zh-CN" sz="1600" dirty="0"/>
                  <a:t>)</a:t>
                </a:r>
                <a:endParaRPr lang="zh-CN" altLang="en-US" sz="1600" dirty="0"/>
              </a:p>
              <a:p>
                <a:r>
                  <a:rPr lang="zh-CN" altLang="en-US" sz="1600" dirty="0"/>
                  <a:t> ，并用区块链中存储的签名 </a:t>
                </a:r>
                <a:r>
                  <a:rPr lang="en-US" altLang="zh-CN" sz="1600" dirty="0">
                    <a:solidFill>
                      <a:srgbClr val="374151"/>
                    </a:solidFill>
                    <a:latin typeface="Söhne"/>
                  </a:rPr>
                  <a:t>(</a:t>
                </a:r>
                <a14:m>
                  <m:oMath xmlns:m="http://schemas.openxmlformats.org/officeDocument/2006/math">
                    <m:r>
                      <a:rPr lang="zh-CN" altLang="en-US" sz="1600" dirty="0">
                        <a:solidFill>
                          <a:srgbClr val="374151"/>
                        </a:solidFill>
                        <a:latin typeface="Söhne"/>
                        <a:sym typeface="+mn-lt"/>
                      </a:rPr>
                      <m:t>𝐴</m:t>
                    </m:r>
                    <m:sSub>
                      <m:sSubPr>
                        <m:ctrlPr>
                          <a:rPr lang="zh-CN" altLang="en-US" sz="1600" dirty="0">
                            <a:solidFill>
                              <a:srgbClr val="374151"/>
                            </a:solidFill>
                            <a:latin typeface="Söhne"/>
                            <a:sym typeface="+mn-lt"/>
                          </a:rPr>
                        </m:ctrlPr>
                      </m:sSubPr>
                      <m:e>
                        <m:r>
                          <a:rPr lang="zh-CN" altLang="en-US" sz="1600" dirty="0">
                            <a:solidFill>
                              <a:srgbClr val="374151"/>
                            </a:solidFill>
                            <a:latin typeface="Söhne"/>
                            <a:sym typeface="+mn-lt"/>
                          </a:rPr>
                          <m:t>𝐶</m:t>
                        </m:r>
                      </m:e>
                      <m:sub>
                        <m:r>
                          <a:rPr lang="zh-CN" altLang="en-US" sz="1600" dirty="0">
                            <a:solidFill>
                              <a:srgbClr val="374151"/>
                            </a:solidFill>
                            <a:latin typeface="Söhne"/>
                            <a:sym typeface="+mn-lt"/>
                          </a:rPr>
                          <m:t>𝑖</m:t>
                        </m:r>
                      </m:sub>
                    </m:sSub>
                    <m:r>
                      <a:rPr lang="zh-CN" altLang="en-US" sz="1600" dirty="0">
                        <a:solidFill>
                          <a:srgbClr val="374151"/>
                        </a:solidFill>
                        <a:latin typeface="Söhne"/>
                        <a:sym typeface="+mn-lt"/>
                      </a:rPr>
                      <m:t> </m:t>
                    </m:r>
                  </m:oMath>
                </a14:m>
                <a:r>
                  <a:rPr lang="en-US" altLang="zh-CN" sz="1600" dirty="0">
                    <a:solidFill>
                      <a:srgbClr val="374151"/>
                    </a:solidFill>
                    <a:latin typeface="Söhne"/>
                  </a:rPr>
                  <a:t>​,</a:t>
                </a:r>
                <a:r>
                  <a:rPr lang="zh-CN" altLang="en-US" sz="1600" dirty="0">
                    <a:solidFill>
                      <a:srgbClr val="374151"/>
                    </a:solidFill>
                    <a:latin typeface="Söhne"/>
                  </a:rPr>
                  <a:t>𝑟</a:t>
                </a:r>
                <a:r>
                  <a:rPr lang="en-US" altLang="zh-CN" sz="1600" dirty="0">
                    <a:solidFill>
                      <a:srgbClr val="374151"/>
                    </a:solidFill>
                    <a:latin typeface="Söhne"/>
                  </a:rPr>
                  <a:t>, </a:t>
                </a:r>
                <a:r>
                  <a:rPr lang="zh-CN" altLang="en-US" sz="1600" dirty="0">
                    <a:solidFill>
                      <a:srgbClr val="374151"/>
                    </a:solidFill>
                    <a:latin typeface="Söhne"/>
                  </a:rPr>
                  <a:t>𝑠 </a:t>
                </a:r>
                <a:r>
                  <a:rPr lang="en-US" altLang="zh-CN" sz="1600" dirty="0">
                    <a:solidFill>
                      <a:srgbClr val="374151"/>
                    </a:solidFill>
                    <a:latin typeface="Söhne"/>
                  </a:rPr>
                  <a:t>)</a:t>
                </a:r>
                <a:r>
                  <a:rPr lang="zh-CN" altLang="en-US" sz="1600" dirty="0">
                    <a:solidFill>
                      <a:srgbClr val="374151"/>
                    </a:solidFill>
                    <a:latin typeface="Söhne"/>
                  </a:rPr>
                  <a:t>，找的作恶公证人</a:t>
                </a:r>
              </a:p>
            </p:txBody>
          </p:sp>
        </mc:Choice>
        <mc:Fallback>
          <p:sp>
            <p:nvSpPr>
              <p:cNvPr id="2" name="矩形 1">
                <a:extLst>
                  <a:ext uri="{FF2B5EF4-FFF2-40B4-BE49-F238E27FC236}">
                    <a16:creationId xmlns:a16="http://schemas.microsoft.com/office/drawing/2014/main" id="{88985E81-B27B-4835-A6B6-748298B1D9BE}"/>
                  </a:ext>
                </a:extLst>
              </p:cNvPr>
              <p:cNvSpPr>
                <a:spLocks noRot="1" noChangeAspect="1" noMove="1" noResize="1" noEditPoints="1" noAdjustHandles="1" noChangeArrowheads="1" noChangeShapeType="1" noTextEdit="1"/>
              </p:cNvSpPr>
              <p:nvPr/>
            </p:nvSpPr>
            <p:spPr>
              <a:xfrm>
                <a:off x="5722709" y="1643970"/>
                <a:ext cx="6096000" cy="584775"/>
              </a:xfrm>
              <a:prstGeom prst="rect">
                <a:avLst/>
              </a:prstGeom>
              <a:blipFill>
                <a:blip r:embed="rId4"/>
                <a:stretch>
                  <a:fillRect l="-600" t="-4167" b="-1354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410A4BB-7A67-4E54-B817-23794DCDD692}"/>
              </a:ext>
            </a:extLst>
          </p:cNvPr>
          <p:cNvPicPr>
            <a:picLocks noChangeAspect="1"/>
          </p:cNvPicPr>
          <p:nvPr/>
        </p:nvPicPr>
        <p:blipFill>
          <a:blip r:embed="rId5"/>
          <a:stretch>
            <a:fillRect/>
          </a:stretch>
        </p:blipFill>
        <p:spPr>
          <a:xfrm>
            <a:off x="5722709" y="3009550"/>
            <a:ext cx="5283923" cy="2613497"/>
          </a:xfrm>
          <a:prstGeom prst="rect">
            <a:avLst/>
          </a:prstGeom>
        </p:spPr>
      </p:pic>
    </p:spTree>
    <p:extLst>
      <p:ext uri="{BB962C8B-B14F-4D97-AF65-F5344CB8AC3E}">
        <p14:creationId xmlns:p14="http://schemas.microsoft.com/office/powerpoint/2010/main" val="933947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a:extLst>
              <a:ext uri="{FF2B5EF4-FFF2-40B4-BE49-F238E27FC236}">
                <a16:creationId xmlns:a16="http://schemas.microsoft.com/office/drawing/2014/main" id="{9491F27E-37E3-41DA-A136-649A21F4759D}"/>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26" name="组合 25">
            <a:extLst>
              <a:ext uri="{FF2B5EF4-FFF2-40B4-BE49-F238E27FC236}">
                <a16:creationId xmlns:a16="http://schemas.microsoft.com/office/drawing/2014/main" id="{E95DE87D-18A9-4026-9BAA-B475DCA5FE3C}"/>
              </a:ext>
            </a:extLst>
          </p:cNvPr>
          <p:cNvGrpSpPr/>
          <p:nvPr/>
        </p:nvGrpSpPr>
        <p:grpSpPr>
          <a:xfrm>
            <a:off x="9596669" y="159430"/>
            <a:ext cx="1057280" cy="604450"/>
            <a:chOff x="6755642" y="59734"/>
            <a:chExt cx="1009934" cy="604450"/>
          </a:xfrm>
          <a:solidFill>
            <a:srgbClr val="FADE73"/>
          </a:solidFill>
        </p:grpSpPr>
        <p:sp>
          <p:nvSpPr>
            <p:cNvPr id="27" name="矩形 26">
              <a:extLst>
                <a:ext uri="{FF2B5EF4-FFF2-40B4-BE49-F238E27FC236}">
                  <a16:creationId xmlns:a16="http://schemas.microsoft.com/office/drawing/2014/main" id="{69C193FE-7F62-4CA2-92FE-11B1B37C59C1}"/>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等腰三角形 27">
              <a:extLst>
                <a:ext uri="{FF2B5EF4-FFF2-40B4-BE49-F238E27FC236}">
                  <a16:creationId xmlns:a16="http://schemas.microsoft.com/office/drawing/2014/main" id="{D80C84B7-45BC-4D1F-87F9-0D5DE57FFE1B}"/>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a:extLst>
              <a:ext uri="{FF2B5EF4-FFF2-40B4-BE49-F238E27FC236}">
                <a16:creationId xmlns:a16="http://schemas.microsoft.com/office/drawing/2014/main" id="{D324EB93-EA60-4966-B39C-186052C3D8CC}"/>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36" name="文本框 35">
            <a:extLst>
              <a:ext uri="{FF2B5EF4-FFF2-40B4-BE49-F238E27FC236}">
                <a16:creationId xmlns:a16="http://schemas.microsoft.com/office/drawing/2014/main" id="{746920C8-9781-4C2B-B6B4-B6C673E64FEA}"/>
              </a:ext>
            </a:extLst>
          </p:cNvPr>
          <p:cNvSpPr txBox="1"/>
          <p:nvPr/>
        </p:nvSpPr>
        <p:spPr>
          <a:xfrm>
            <a:off x="7070994" y="151757"/>
            <a:ext cx="1123598" cy="368300"/>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38" name="文本框 37">
            <a:extLst>
              <a:ext uri="{FF2B5EF4-FFF2-40B4-BE49-F238E27FC236}">
                <a16:creationId xmlns:a16="http://schemas.microsoft.com/office/drawing/2014/main" id="{F18940D9-C080-4F5A-B261-C5E573EF83D9}"/>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39" name="文本框 38">
            <a:extLst>
              <a:ext uri="{FF2B5EF4-FFF2-40B4-BE49-F238E27FC236}">
                <a16:creationId xmlns:a16="http://schemas.microsoft.com/office/drawing/2014/main" id="{AF3514C6-7CD5-4B7F-BA80-9F85ADDA9297}"/>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pic>
        <p:nvPicPr>
          <p:cNvPr id="2" name="图片 1">
            <a:extLst>
              <a:ext uri="{FF2B5EF4-FFF2-40B4-BE49-F238E27FC236}">
                <a16:creationId xmlns:a16="http://schemas.microsoft.com/office/drawing/2014/main" id="{004C01B7-3C5D-41C4-A7EA-5EF09FD8CB61}"/>
              </a:ext>
            </a:extLst>
          </p:cNvPr>
          <p:cNvPicPr>
            <a:picLocks noChangeAspect="1"/>
          </p:cNvPicPr>
          <p:nvPr/>
        </p:nvPicPr>
        <p:blipFill>
          <a:blip r:embed="rId5"/>
          <a:stretch>
            <a:fillRect/>
          </a:stretch>
        </p:blipFill>
        <p:spPr>
          <a:xfrm>
            <a:off x="1828800" y="1603472"/>
            <a:ext cx="8681776" cy="4134550"/>
          </a:xfrm>
          <a:prstGeom prst="rect">
            <a:avLst/>
          </a:prstGeom>
        </p:spPr>
      </p:pic>
      <p:sp>
        <p:nvSpPr>
          <p:cNvPr id="3" name="矩形 2">
            <a:extLst>
              <a:ext uri="{FF2B5EF4-FFF2-40B4-BE49-F238E27FC236}">
                <a16:creationId xmlns:a16="http://schemas.microsoft.com/office/drawing/2014/main" id="{0195A4F4-0FD6-4716-B872-57C57969F20D}"/>
              </a:ext>
            </a:extLst>
          </p:cNvPr>
          <p:cNvSpPr/>
          <p:nvPr/>
        </p:nvSpPr>
        <p:spPr>
          <a:xfrm>
            <a:off x="959130" y="935312"/>
            <a:ext cx="3647152" cy="369332"/>
          </a:xfrm>
          <a:prstGeom prst="rect">
            <a:avLst/>
          </a:prstGeom>
        </p:spPr>
        <p:txBody>
          <a:bodyPr wrap="none">
            <a:spAutoFit/>
          </a:bodyPr>
          <a:lstStyle/>
          <a:p>
            <a:r>
              <a:rPr lang="zh-CN" altLang="en-US" dirty="0"/>
              <a:t>基于公证人的跨链资产交互的系统</a:t>
            </a:r>
          </a:p>
        </p:txBody>
      </p:sp>
      <p:sp>
        <p:nvSpPr>
          <p:cNvPr id="23" name="矩形 22">
            <a:extLst>
              <a:ext uri="{FF2B5EF4-FFF2-40B4-BE49-F238E27FC236}">
                <a16:creationId xmlns:a16="http://schemas.microsoft.com/office/drawing/2014/main" id="{F0801B7E-7F1A-47E0-817C-B841698F31BF}"/>
              </a:ext>
            </a:extLst>
          </p:cNvPr>
          <p:cNvSpPr/>
          <p:nvPr>
            <p:custDataLst>
              <p:tags r:id="rId1"/>
            </p:custDataLst>
          </p:nvPr>
        </p:nvSpPr>
        <p:spPr>
          <a:xfrm>
            <a:off x="660680" y="914380"/>
            <a:ext cx="119380" cy="317500"/>
          </a:xfrm>
          <a:prstGeom prst="rect">
            <a:avLst/>
          </a:prstGeom>
          <a:solidFill>
            <a:srgbClr val="016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D3813B4-2524-436A-A150-C77E0222CE84}"/>
              </a:ext>
            </a:extLst>
          </p:cNvPr>
          <p:cNvSpPr/>
          <p:nvPr>
            <p:custDataLst>
              <p:tags r:id="rId2"/>
            </p:custDataLst>
          </p:nvPr>
        </p:nvSpPr>
        <p:spPr>
          <a:xfrm>
            <a:off x="839750" y="1078845"/>
            <a:ext cx="119380" cy="153035"/>
          </a:xfrm>
          <a:prstGeom prst="rect">
            <a:avLst/>
          </a:prstGeom>
          <a:solidFill>
            <a:srgbClr val="FAD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00772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16641" y="1400242"/>
            <a:ext cx="2276475" cy="1200329"/>
          </a:xfrm>
          <a:prstGeom prst="rect">
            <a:avLst/>
          </a:prstGeom>
          <a:noFill/>
        </p:spPr>
        <p:txBody>
          <a:bodyPr wrap="square" rtlCol="0">
            <a:spAutoFit/>
          </a:bodyPr>
          <a:lstStyle/>
          <a:p>
            <a:pPr algn="ctr"/>
            <a:r>
              <a:rPr lang="zh-CN" altLang="en-US" sz="7200" b="1" kern="1200" dirty="0">
                <a:solidFill>
                  <a:schemeClr val="bg1"/>
                </a:solidFill>
                <a:latin typeface="微软雅黑" panose="020B0503020204020204" pitchFamily="34" charset="-122"/>
                <a:ea typeface="微软雅黑" panose="020B0503020204020204" pitchFamily="34" charset="-122"/>
                <a:cs typeface="+mj-cs"/>
              </a:rPr>
              <a:t>目录</a:t>
            </a:r>
          </a:p>
        </p:txBody>
      </p:sp>
      <p:sp>
        <p:nvSpPr>
          <p:cNvPr id="8" name="TextBox 15"/>
          <p:cNvSpPr txBox="1"/>
          <p:nvPr/>
        </p:nvSpPr>
        <p:spPr>
          <a:xfrm>
            <a:off x="1316641" y="2600571"/>
            <a:ext cx="2375027" cy="584775"/>
          </a:xfrm>
          <a:prstGeom prst="rect">
            <a:avLst/>
          </a:prstGeom>
          <a:noFill/>
        </p:spPr>
        <p:txBody>
          <a:bodyPr wrap="square" rtlCol="0">
            <a:spAutoFit/>
          </a:bodyPr>
          <a:lstStyle/>
          <a:p>
            <a:pPr algn="ctr"/>
            <a:r>
              <a:rPr lang="en-US" altLang="zh-CN" sz="3200" dirty="0">
                <a:solidFill>
                  <a:schemeClr val="bg1"/>
                </a:solidFill>
                <a:latin typeface="Agency FB" panose="020B0503020202020204" pitchFamily="34" charset="0"/>
                <a:ea typeface="Adobe 宋体 Std L" pitchFamily="18" charset="-122"/>
              </a:rPr>
              <a:t>Contents Page</a:t>
            </a:r>
            <a:endParaRPr lang="zh-CN" altLang="en-US" sz="3200" dirty="0">
              <a:solidFill>
                <a:schemeClr val="bg1"/>
              </a:solidFill>
              <a:latin typeface="Agency FB" panose="020B0503020202020204" pitchFamily="34" charset="0"/>
              <a:ea typeface="Adobe 宋体 Std L" pitchFamily="18" charset="-122"/>
            </a:endParaRPr>
          </a:p>
        </p:txBody>
      </p:sp>
      <p:sp>
        <p:nvSpPr>
          <p:cNvPr id="9" name="矩形 8"/>
          <p:cNvSpPr/>
          <p:nvPr/>
        </p:nvSpPr>
        <p:spPr>
          <a:xfrm>
            <a:off x="0" y="0"/>
            <a:ext cx="3943350" cy="6858000"/>
          </a:xfrm>
          <a:prstGeom prst="rect">
            <a:avLst/>
          </a:prstGeom>
          <a:solidFill>
            <a:srgbClr val="016946"/>
          </a:solidFill>
          <a:ln>
            <a:solidFill>
              <a:srgbClr val="016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943350" y="0"/>
            <a:ext cx="1524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095750" y="0"/>
            <a:ext cx="152400" cy="6858000"/>
          </a:xfrm>
          <a:prstGeom prst="rect">
            <a:avLst/>
          </a:prstGeom>
          <a:solidFill>
            <a:srgbClr val="016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302127" y="1645588"/>
            <a:ext cx="2276475" cy="1200329"/>
          </a:xfrm>
          <a:prstGeom prst="rect">
            <a:avLst/>
          </a:prstGeom>
          <a:noFill/>
        </p:spPr>
        <p:txBody>
          <a:bodyPr wrap="square" rtlCol="0">
            <a:spAutoFit/>
          </a:bodyPr>
          <a:lstStyle/>
          <a:p>
            <a:pPr algn="r"/>
            <a:r>
              <a:rPr lang="zh-CN" altLang="en-US" sz="7200" b="1" kern="1200" dirty="0">
                <a:solidFill>
                  <a:schemeClr val="bg1"/>
                </a:solidFill>
                <a:latin typeface="微软雅黑" panose="020B0503020204020204" pitchFamily="34" charset="-122"/>
                <a:ea typeface="微软雅黑" panose="020B0503020204020204" pitchFamily="34" charset="-122"/>
                <a:cs typeface="+mj-cs"/>
              </a:rPr>
              <a:t>目录</a:t>
            </a:r>
          </a:p>
        </p:txBody>
      </p:sp>
      <p:sp>
        <p:nvSpPr>
          <p:cNvPr id="21" name="TextBox 15"/>
          <p:cNvSpPr txBox="1"/>
          <p:nvPr/>
        </p:nvSpPr>
        <p:spPr>
          <a:xfrm>
            <a:off x="801334" y="2886557"/>
            <a:ext cx="2777268" cy="584775"/>
          </a:xfrm>
          <a:prstGeom prst="rect">
            <a:avLst/>
          </a:prstGeom>
          <a:noFill/>
        </p:spPr>
        <p:txBody>
          <a:bodyPr wrap="square" rtlCol="0">
            <a:spAutoFit/>
          </a:bodyPr>
          <a:lstStyle/>
          <a:p>
            <a:pPr algn="r"/>
            <a:r>
              <a:rPr lang="en-US" altLang="zh-CN" sz="3200" dirty="0">
                <a:solidFill>
                  <a:schemeClr val="bg1"/>
                </a:solidFill>
                <a:latin typeface="Agency FB" panose="020B0503020202020204" pitchFamily="34" charset="0"/>
                <a:ea typeface="Adobe 宋体 Std L" pitchFamily="18" charset="-122"/>
              </a:rPr>
              <a:t>Contents Page</a:t>
            </a:r>
            <a:endParaRPr lang="zh-CN" altLang="en-US" sz="3200" dirty="0">
              <a:solidFill>
                <a:schemeClr val="bg1"/>
              </a:solidFill>
              <a:latin typeface="Agency FB" panose="020B0503020202020204" pitchFamily="34" charset="0"/>
              <a:ea typeface="Adobe 宋体 Std L" pitchFamily="18" charset="-122"/>
            </a:endParaRPr>
          </a:p>
        </p:txBody>
      </p:sp>
      <p:grpSp>
        <p:nvGrpSpPr>
          <p:cNvPr id="5" name="组合 4"/>
          <p:cNvGrpSpPr/>
          <p:nvPr/>
        </p:nvGrpSpPr>
        <p:grpSpPr>
          <a:xfrm>
            <a:off x="5758251" y="1231588"/>
            <a:ext cx="3527402" cy="828000"/>
            <a:chOff x="5455127" y="2664347"/>
            <a:chExt cx="3527402" cy="828000"/>
          </a:xfrm>
        </p:grpSpPr>
        <p:sp>
          <p:nvSpPr>
            <p:cNvPr id="19" name="文本框 18"/>
            <p:cNvSpPr txBox="1"/>
            <p:nvPr/>
          </p:nvSpPr>
          <p:spPr>
            <a:xfrm>
              <a:off x="6511698" y="2738918"/>
              <a:ext cx="2470831" cy="706755"/>
            </a:xfrm>
            <a:prstGeom prst="rect">
              <a:avLst/>
            </a:prstGeom>
            <a:noFill/>
          </p:spPr>
          <p:txBody>
            <a:bodyPr wrap="square" rtlCol="0">
              <a:spAutoFit/>
            </a:bodyPr>
            <a:lstStyle>
              <a:defPPr>
                <a:defRPr lang="zh-CN"/>
              </a:defPPr>
              <a:lvl1pPr>
                <a:defRPr sz="2800" b="1">
                  <a:latin typeface="微软雅黑" panose="020B0503020204020204" pitchFamily="34" charset="-122"/>
                </a:defRPr>
              </a:lvl1pPr>
            </a:lstStyle>
            <a:p>
              <a:r>
                <a:rPr lang="zh-CN" altLang="en-US" sz="4000" dirty="0"/>
                <a:t>研究背景</a:t>
              </a:r>
            </a:p>
          </p:txBody>
        </p:sp>
        <p:grpSp>
          <p:nvGrpSpPr>
            <p:cNvPr id="4" name="组合 3"/>
            <p:cNvGrpSpPr/>
            <p:nvPr/>
          </p:nvGrpSpPr>
          <p:grpSpPr>
            <a:xfrm>
              <a:off x="5455127" y="2664347"/>
              <a:ext cx="842514" cy="828000"/>
              <a:chOff x="4061756" y="1599690"/>
              <a:chExt cx="842514" cy="828000"/>
            </a:xfrm>
          </p:grpSpPr>
          <p:sp>
            <p:nvSpPr>
              <p:cNvPr id="24" name="文本框 23"/>
              <p:cNvSpPr txBox="1"/>
              <p:nvPr/>
            </p:nvSpPr>
            <p:spPr>
              <a:xfrm>
                <a:off x="4076270" y="1674261"/>
                <a:ext cx="828000" cy="707886"/>
              </a:xfrm>
              <a:prstGeom prst="rect">
                <a:avLst/>
              </a:prstGeom>
              <a:noFill/>
              <a:ln>
                <a:noFill/>
              </a:ln>
            </p:spPr>
            <p:txBody>
              <a:bodyPr wrap="square" rtlCol="0">
                <a:spAutoFit/>
              </a:bodyPr>
              <a:lstStyle/>
              <a:p>
                <a:pPr algn="ctr"/>
                <a:r>
                  <a:rPr lang="en-US" altLang="zh-CN" sz="4000" b="1" dirty="0">
                    <a:solidFill>
                      <a:srgbClr val="016946"/>
                    </a:solidFill>
                    <a:latin typeface="微软雅黑" panose="020B0503020204020204" pitchFamily="34" charset="-122"/>
                    <a:ea typeface="微软雅黑" panose="020B0503020204020204" pitchFamily="34" charset="-122"/>
                  </a:rPr>
                  <a:t>01</a:t>
                </a:r>
              </a:p>
            </p:txBody>
          </p:sp>
          <p:sp>
            <p:nvSpPr>
              <p:cNvPr id="25" name="矩形 24"/>
              <p:cNvSpPr/>
              <p:nvPr/>
            </p:nvSpPr>
            <p:spPr>
              <a:xfrm>
                <a:off x="4061756" y="1599690"/>
                <a:ext cx="828000" cy="828000"/>
              </a:xfrm>
              <a:prstGeom prst="rect">
                <a:avLst/>
              </a:prstGeom>
              <a:noFill/>
              <a:ln>
                <a:solidFill>
                  <a:srgbClr val="016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6" name="组合 5"/>
          <p:cNvGrpSpPr/>
          <p:nvPr/>
        </p:nvGrpSpPr>
        <p:grpSpPr>
          <a:xfrm>
            <a:off x="5769780" y="3642971"/>
            <a:ext cx="3527402" cy="828000"/>
            <a:chOff x="5470145" y="3821782"/>
            <a:chExt cx="3527402" cy="828000"/>
          </a:xfrm>
        </p:grpSpPr>
        <p:sp>
          <p:nvSpPr>
            <p:cNvPr id="26" name="文本框 25"/>
            <p:cNvSpPr txBox="1"/>
            <p:nvPr/>
          </p:nvSpPr>
          <p:spPr>
            <a:xfrm>
              <a:off x="6526716" y="3896353"/>
              <a:ext cx="2470831" cy="707886"/>
            </a:xfrm>
            <a:prstGeom prst="rect">
              <a:avLst/>
            </a:prstGeom>
            <a:noFill/>
          </p:spPr>
          <p:txBody>
            <a:bodyPr wrap="square" rtlCol="0">
              <a:spAutoFit/>
            </a:bodyPr>
            <a:lstStyle>
              <a:defPPr>
                <a:defRPr lang="zh-CN"/>
              </a:defPPr>
              <a:lvl1pPr>
                <a:defRPr sz="2800" b="1">
                  <a:latin typeface="微软雅黑" panose="020B0503020204020204" pitchFamily="34" charset="-122"/>
                </a:defRPr>
              </a:lvl1pPr>
            </a:lstStyle>
            <a:p>
              <a:r>
                <a:rPr lang="zh-CN" altLang="en-US" sz="4000" dirty="0"/>
                <a:t>研究内容</a:t>
              </a:r>
            </a:p>
          </p:txBody>
        </p:sp>
        <p:grpSp>
          <p:nvGrpSpPr>
            <p:cNvPr id="27" name="组合 26"/>
            <p:cNvGrpSpPr/>
            <p:nvPr/>
          </p:nvGrpSpPr>
          <p:grpSpPr>
            <a:xfrm>
              <a:off x="5470145" y="3821782"/>
              <a:ext cx="842514" cy="828000"/>
              <a:chOff x="4061756" y="1599690"/>
              <a:chExt cx="842514" cy="828000"/>
            </a:xfrm>
          </p:grpSpPr>
          <p:sp>
            <p:nvSpPr>
              <p:cNvPr id="28" name="文本框 27"/>
              <p:cNvSpPr txBox="1"/>
              <p:nvPr/>
            </p:nvSpPr>
            <p:spPr>
              <a:xfrm>
                <a:off x="4076270" y="1674261"/>
                <a:ext cx="828000" cy="707886"/>
              </a:xfrm>
              <a:prstGeom prst="rect">
                <a:avLst/>
              </a:prstGeom>
              <a:noFill/>
              <a:ln>
                <a:noFill/>
              </a:ln>
            </p:spPr>
            <p:txBody>
              <a:bodyPr wrap="square" rtlCol="0">
                <a:spAutoFit/>
              </a:bodyPr>
              <a:lstStyle/>
              <a:p>
                <a:pPr algn="ctr"/>
                <a:r>
                  <a:rPr lang="en-US" altLang="zh-CN" sz="4000" b="1" dirty="0">
                    <a:solidFill>
                      <a:srgbClr val="016946"/>
                    </a:solidFill>
                    <a:latin typeface="微软雅黑" panose="020B0503020204020204" pitchFamily="34" charset="-122"/>
                    <a:ea typeface="微软雅黑" panose="020B0503020204020204" pitchFamily="34" charset="-122"/>
                  </a:rPr>
                  <a:t>03</a:t>
                </a:r>
              </a:p>
            </p:txBody>
          </p:sp>
          <p:sp>
            <p:nvSpPr>
              <p:cNvPr id="29" name="矩形 28"/>
              <p:cNvSpPr/>
              <p:nvPr/>
            </p:nvSpPr>
            <p:spPr>
              <a:xfrm>
                <a:off x="4061756" y="1599690"/>
                <a:ext cx="828000" cy="828000"/>
              </a:xfrm>
              <a:prstGeom prst="rect">
                <a:avLst/>
              </a:prstGeom>
              <a:noFill/>
              <a:ln>
                <a:solidFill>
                  <a:srgbClr val="016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5" name="组合 34"/>
          <p:cNvGrpSpPr/>
          <p:nvPr/>
        </p:nvGrpSpPr>
        <p:grpSpPr>
          <a:xfrm>
            <a:off x="5748248" y="2433768"/>
            <a:ext cx="3527402" cy="828000"/>
            <a:chOff x="5470145" y="3821782"/>
            <a:chExt cx="3527402" cy="828000"/>
          </a:xfrm>
        </p:grpSpPr>
        <p:sp>
          <p:nvSpPr>
            <p:cNvPr id="36" name="文本框 35"/>
            <p:cNvSpPr txBox="1"/>
            <p:nvPr/>
          </p:nvSpPr>
          <p:spPr>
            <a:xfrm>
              <a:off x="6526716" y="3896353"/>
              <a:ext cx="2470831" cy="707886"/>
            </a:xfrm>
            <a:prstGeom prst="rect">
              <a:avLst/>
            </a:prstGeom>
            <a:noFill/>
          </p:spPr>
          <p:txBody>
            <a:bodyPr wrap="square" rtlCol="0">
              <a:spAutoFit/>
            </a:bodyPr>
            <a:lstStyle>
              <a:defPPr>
                <a:defRPr lang="zh-CN"/>
              </a:defPPr>
              <a:lvl1pPr>
                <a:defRPr sz="2800" b="1">
                  <a:latin typeface="微软雅黑" panose="020B0503020204020204" pitchFamily="34" charset="-122"/>
                </a:defRPr>
              </a:lvl1pPr>
            </a:lstStyle>
            <a:p>
              <a:r>
                <a:rPr lang="zh-CN" altLang="en-US" sz="4000" dirty="0"/>
                <a:t>研究现状</a:t>
              </a:r>
            </a:p>
          </p:txBody>
        </p:sp>
        <p:grpSp>
          <p:nvGrpSpPr>
            <p:cNvPr id="37" name="组合 36"/>
            <p:cNvGrpSpPr/>
            <p:nvPr/>
          </p:nvGrpSpPr>
          <p:grpSpPr>
            <a:xfrm>
              <a:off x="5470145" y="3821782"/>
              <a:ext cx="842514" cy="828000"/>
              <a:chOff x="4061756" y="1599690"/>
              <a:chExt cx="842514" cy="828000"/>
            </a:xfrm>
          </p:grpSpPr>
          <p:sp>
            <p:nvSpPr>
              <p:cNvPr id="38" name="文本框 37"/>
              <p:cNvSpPr txBox="1"/>
              <p:nvPr/>
            </p:nvSpPr>
            <p:spPr>
              <a:xfrm>
                <a:off x="4076270" y="1674261"/>
                <a:ext cx="828000" cy="707886"/>
              </a:xfrm>
              <a:prstGeom prst="rect">
                <a:avLst/>
              </a:prstGeom>
              <a:noFill/>
              <a:ln>
                <a:noFill/>
              </a:ln>
            </p:spPr>
            <p:txBody>
              <a:bodyPr wrap="square" rtlCol="0">
                <a:spAutoFit/>
              </a:bodyPr>
              <a:lstStyle/>
              <a:p>
                <a:pPr algn="ctr"/>
                <a:r>
                  <a:rPr lang="en-US" altLang="zh-CN" sz="4000" b="1" dirty="0">
                    <a:solidFill>
                      <a:srgbClr val="016946"/>
                    </a:solidFill>
                    <a:latin typeface="微软雅黑" panose="020B0503020204020204" pitchFamily="34" charset="-122"/>
                    <a:ea typeface="微软雅黑" panose="020B0503020204020204" pitchFamily="34" charset="-122"/>
                  </a:rPr>
                  <a:t>02</a:t>
                </a:r>
              </a:p>
            </p:txBody>
          </p:sp>
          <p:sp>
            <p:nvSpPr>
              <p:cNvPr id="39" name="矩形 38"/>
              <p:cNvSpPr/>
              <p:nvPr/>
            </p:nvSpPr>
            <p:spPr>
              <a:xfrm>
                <a:off x="4061756" y="1599690"/>
                <a:ext cx="828000" cy="828000"/>
              </a:xfrm>
              <a:prstGeom prst="rect">
                <a:avLst/>
              </a:prstGeom>
              <a:noFill/>
              <a:ln>
                <a:solidFill>
                  <a:srgbClr val="016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0" name="组合 29">
            <a:extLst>
              <a:ext uri="{FF2B5EF4-FFF2-40B4-BE49-F238E27FC236}">
                <a16:creationId xmlns:a16="http://schemas.microsoft.com/office/drawing/2014/main" id="{72B1B265-BED0-401F-AB79-14C6B6514418}"/>
              </a:ext>
            </a:extLst>
          </p:cNvPr>
          <p:cNvGrpSpPr/>
          <p:nvPr/>
        </p:nvGrpSpPr>
        <p:grpSpPr>
          <a:xfrm>
            <a:off x="5784294" y="4878670"/>
            <a:ext cx="3527402" cy="828000"/>
            <a:chOff x="5470145" y="3821782"/>
            <a:chExt cx="3527402" cy="828000"/>
          </a:xfrm>
        </p:grpSpPr>
        <p:sp>
          <p:nvSpPr>
            <p:cNvPr id="31" name="文本框 30">
              <a:extLst>
                <a:ext uri="{FF2B5EF4-FFF2-40B4-BE49-F238E27FC236}">
                  <a16:creationId xmlns:a16="http://schemas.microsoft.com/office/drawing/2014/main" id="{E8CC2D00-2E53-4B7B-BE62-D4B326F2B0E7}"/>
                </a:ext>
              </a:extLst>
            </p:cNvPr>
            <p:cNvSpPr txBox="1"/>
            <p:nvPr/>
          </p:nvSpPr>
          <p:spPr>
            <a:xfrm>
              <a:off x="6526716" y="3896353"/>
              <a:ext cx="2470831" cy="707886"/>
            </a:xfrm>
            <a:prstGeom prst="rect">
              <a:avLst/>
            </a:prstGeom>
            <a:noFill/>
          </p:spPr>
          <p:txBody>
            <a:bodyPr wrap="square" rtlCol="0">
              <a:spAutoFit/>
            </a:bodyPr>
            <a:lstStyle>
              <a:defPPr>
                <a:defRPr lang="zh-CN"/>
              </a:defPPr>
              <a:lvl1pPr>
                <a:defRPr sz="2800" b="1">
                  <a:latin typeface="微软雅黑" panose="020B0503020204020204" pitchFamily="34" charset="-122"/>
                </a:defRPr>
              </a:lvl1pPr>
            </a:lstStyle>
            <a:p>
              <a:r>
                <a:rPr lang="zh-CN" altLang="en-US" sz="4000" dirty="0"/>
                <a:t>计划安排</a:t>
              </a:r>
            </a:p>
          </p:txBody>
        </p:sp>
        <p:grpSp>
          <p:nvGrpSpPr>
            <p:cNvPr id="32" name="组合 31">
              <a:extLst>
                <a:ext uri="{FF2B5EF4-FFF2-40B4-BE49-F238E27FC236}">
                  <a16:creationId xmlns:a16="http://schemas.microsoft.com/office/drawing/2014/main" id="{497F53F4-DF40-48ED-802A-C3550B45A169}"/>
                </a:ext>
              </a:extLst>
            </p:cNvPr>
            <p:cNvGrpSpPr/>
            <p:nvPr/>
          </p:nvGrpSpPr>
          <p:grpSpPr>
            <a:xfrm>
              <a:off x="5470145" y="3821782"/>
              <a:ext cx="842514" cy="828000"/>
              <a:chOff x="4061756" y="1599690"/>
              <a:chExt cx="842514" cy="828000"/>
            </a:xfrm>
          </p:grpSpPr>
          <p:sp>
            <p:nvSpPr>
              <p:cNvPr id="33" name="文本框 32">
                <a:extLst>
                  <a:ext uri="{FF2B5EF4-FFF2-40B4-BE49-F238E27FC236}">
                    <a16:creationId xmlns:a16="http://schemas.microsoft.com/office/drawing/2014/main" id="{CF380BCA-AF8E-467C-BC17-D87624887790}"/>
                  </a:ext>
                </a:extLst>
              </p:cNvPr>
              <p:cNvSpPr txBox="1"/>
              <p:nvPr/>
            </p:nvSpPr>
            <p:spPr>
              <a:xfrm>
                <a:off x="4076270" y="1674261"/>
                <a:ext cx="828000" cy="707886"/>
              </a:xfrm>
              <a:prstGeom prst="rect">
                <a:avLst/>
              </a:prstGeom>
              <a:noFill/>
              <a:ln>
                <a:noFill/>
              </a:ln>
            </p:spPr>
            <p:txBody>
              <a:bodyPr wrap="square" rtlCol="0">
                <a:spAutoFit/>
              </a:bodyPr>
              <a:lstStyle/>
              <a:p>
                <a:pPr algn="ctr"/>
                <a:r>
                  <a:rPr lang="en-US" altLang="zh-CN" sz="4000" b="1" dirty="0">
                    <a:solidFill>
                      <a:srgbClr val="016946"/>
                    </a:solidFill>
                    <a:latin typeface="微软雅黑" panose="020B0503020204020204" pitchFamily="34" charset="-122"/>
                    <a:ea typeface="微软雅黑" panose="020B0503020204020204" pitchFamily="34" charset="-122"/>
                  </a:rPr>
                  <a:t>04</a:t>
                </a:r>
              </a:p>
            </p:txBody>
          </p:sp>
          <p:sp>
            <p:nvSpPr>
              <p:cNvPr id="34" name="矩形 33">
                <a:extLst>
                  <a:ext uri="{FF2B5EF4-FFF2-40B4-BE49-F238E27FC236}">
                    <a16:creationId xmlns:a16="http://schemas.microsoft.com/office/drawing/2014/main" id="{5A0181CF-0762-4D3F-9FF9-BCA362CF5425}"/>
                  </a:ext>
                </a:extLst>
              </p:cNvPr>
              <p:cNvSpPr/>
              <p:nvPr/>
            </p:nvSpPr>
            <p:spPr>
              <a:xfrm>
                <a:off x="4061756" y="1599690"/>
                <a:ext cx="828000" cy="828000"/>
              </a:xfrm>
              <a:prstGeom prst="rect">
                <a:avLst/>
              </a:prstGeom>
              <a:noFill/>
              <a:ln>
                <a:solidFill>
                  <a:srgbClr val="016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75878189-FF2C-4826-8568-52189B2FF3DC}"/>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E6470933-BC15-458E-8E16-78BEADFA537C}"/>
              </a:ext>
            </a:extLst>
          </p:cNvPr>
          <p:cNvGrpSpPr/>
          <p:nvPr/>
        </p:nvGrpSpPr>
        <p:grpSpPr>
          <a:xfrm>
            <a:off x="10691090" y="159430"/>
            <a:ext cx="1057280" cy="604450"/>
            <a:chOff x="6755642" y="59734"/>
            <a:chExt cx="1009934" cy="604450"/>
          </a:xfrm>
          <a:solidFill>
            <a:srgbClr val="FADE73"/>
          </a:solidFill>
        </p:grpSpPr>
        <p:sp>
          <p:nvSpPr>
            <p:cNvPr id="4" name="矩形 3">
              <a:extLst>
                <a:ext uri="{FF2B5EF4-FFF2-40B4-BE49-F238E27FC236}">
                  <a16:creationId xmlns:a16="http://schemas.microsoft.com/office/drawing/2014/main" id="{393DEC5E-98CC-46F3-BE8D-0A9187EA7F05}"/>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等腰三角形 4">
              <a:extLst>
                <a:ext uri="{FF2B5EF4-FFF2-40B4-BE49-F238E27FC236}">
                  <a16:creationId xmlns:a16="http://schemas.microsoft.com/office/drawing/2014/main" id="{260907E7-A2EF-4CE1-90D7-7F5A8C548C67}"/>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683B6589-790A-455F-A68D-CA836305C326}"/>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7" name="文本框 6">
            <a:extLst>
              <a:ext uri="{FF2B5EF4-FFF2-40B4-BE49-F238E27FC236}">
                <a16:creationId xmlns:a16="http://schemas.microsoft.com/office/drawing/2014/main" id="{05C0B8E9-346A-4425-ACE5-E6400CF6B268}"/>
              </a:ext>
            </a:extLst>
          </p:cNvPr>
          <p:cNvSpPr txBox="1"/>
          <p:nvPr/>
        </p:nvSpPr>
        <p:spPr>
          <a:xfrm>
            <a:off x="7070994" y="151757"/>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8" name="文本框 7">
            <a:extLst>
              <a:ext uri="{FF2B5EF4-FFF2-40B4-BE49-F238E27FC236}">
                <a16:creationId xmlns:a16="http://schemas.microsoft.com/office/drawing/2014/main" id="{5ED9E1AD-50D4-4D24-98C3-EB74DA05E670}"/>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9" name="文本框 8">
            <a:extLst>
              <a:ext uri="{FF2B5EF4-FFF2-40B4-BE49-F238E27FC236}">
                <a16:creationId xmlns:a16="http://schemas.microsoft.com/office/drawing/2014/main" id="{FAD26B07-B856-464C-B934-84597C1B299D}"/>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spTree>
    <p:extLst>
      <p:ext uri="{BB962C8B-B14F-4D97-AF65-F5344CB8AC3E}">
        <p14:creationId xmlns:p14="http://schemas.microsoft.com/office/powerpoint/2010/main" val="3041519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接连接符 66">
            <a:extLst>
              <a:ext uri="{FF2B5EF4-FFF2-40B4-BE49-F238E27FC236}">
                <a16:creationId xmlns:a16="http://schemas.microsoft.com/office/drawing/2014/main" id="{29147AE8-1B5A-4AD7-A109-52555574B7C5}"/>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68" name="组合 67">
            <a:extLst>
              <a:ext uri="{FF2B5EF4-FFF2-40B4-BE49-F238E27FC236}">
                <a16:creationId xmlns:a16="http://schemas.microsoft.com/office/drawing/2014/main" id="{5E8CDCF8-94C1-4381-8391-1041C573F871}"/>
              </a:ext>
            </a:extLst>
          </p:cNvPr>
          <p:cNvGrpSpPr/>
          <p:nvPr/>
        </p:nvGrpSpPr>
        <p:grpSpPr>
          <a:xfrm>
            <a:off x="10691090" y="159430"/>
            <a:ext cx="1057280" cy="604450"/>
            <a:chOff x="6755642" y="59734"/>
            <a:chExt cx="1009934" cy="604450"/>
          </a:xfrm>
          <a:solidFill>
            <a:srgbClr val="FADE73"/>
          </a:solidFill>
        </p:grpSpPr>
        <p:sp>
          <p:nvSpPr>
            <p:cNvPr id="69" name="矩形 68">
              <a:extLst>
                <a:ext uri="{FF2B5EF4-FFF2-40B4-BE49-F238E27FC236}">
                  <a16:creationId xmlns:a16="http://schemas.microsoft.com/office/drawing/2014/main" id="{97EB3323-0AF5-4E6E-9113-D93B2A7228C3}"/>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等腰三角形 69">
              <a:extLst>
                <a:ext uri="{FF2B5EF4-FFF2-40B4-BE49-F238E27FC236}">
                  <a16:creationId xmlns:a16="http://schemas.microsoft.com/office/drawing/2014/main" id="{84846F79-4634-45B4-AD96-AB11A7676E01}"/>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文本框 70">
            <a:extLst>
              <a:ext uri="{FF2B5EF4-FFF2-40B4-BE49-F238E27FC236}">
                <a16:creationId xmlns:a16="http://schemas.microsoft.com/office/drawing/2014/main" id="{E6303B31-39C3-4360-A4E5-B4DFAD846779}"/>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73" name="文本框 72">
            <a:extLst>
              <a:ext uri="{FF2B5EF4-FFF2-40B4-BE49-F238E27FC236}">
                <a16:creationId xmlns:a16="http://schemas.microsoft.com/office/drawing/2014/main" id="{B9226D74-C85D-4312-8DD8-B9078F15B54A}"/>
              </a:ext>
            </a:extLst>
          </p:cNvPr>
          <p:cNvSpPr txBox="1"/>
          <p:nvPr/>
        </p:nvSpPr>
        <p:spPr>
          <a:xfrm>
            <a:off x="7070994" y="151757"/>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74" name="文本框 73">
            <a:extLst>
              <a:ext uri="{FF2B5EF4-FFF2-40B4-BE49-F238E27FC236}">
                <a16:creationId xmlns:a16="http://schemas.microsoft.com/office/drawing/2014/main" id="{050A0ED3-4E70-4351-B7A1-5D5DF2B29737}"/>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76" name="文本框 75">
            <a:extLst>
              <a:ext uri="{FF2B5EF4-FFF2-40B4-BE49-F238E27FC236}">
                <a16:creationId xmlns:a16="http://schemas.microsoft.com/office/drawing/2014/main" id="{E96C3EDA-E9B4-42B7-94FA-01BA0DA0F880}"/>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sp>
        <p:nvSpPr>
          <p:cNvPr id="78" name="矩形 77">
            <a:extLst>
              <a:ext uri="{FF2B5EF4-FFF2-40B4-BE49-F238E27FC236}">
                <a16:creationId xmlns:a16="http://schemas.microsoft.com/office/drawing/2014/main" id="{606EDB55-A13A-4CC5-A735-6581B292513D}"/>
              </a:ext>
            </a:extLst>
          </p:cNvPr>
          <p:cNvSpPr/>
          <p:nvPr/>
        </p:nvSpPr>
        <p:spPr>
          <a:xfrm>
            <a:off x="1069466" y="2140261"/>
            <a:ext cx="9621624" cy="2308324"/>
          </a:xfrm>
          <a:prstGeom prst="rect">
            <a:avLst/>
          </a:prstGeom>
        </p:spPr>
        <p:txBody>
          <a:bodyPr wrap="square">
            <a:spAutoFit/>
          </a:bodyPr>
          <a:lstStyle/>
          <a:p>
            <a:r>
              <a:rPr lang="en-US" altLang="zh-CN" dirty="0"/>
              <a:t>1</a:t>
            </a:r>
            <a:r>
              <a:rPr lang="zh-CN" altLang="en-US" dirty="0"/>
              <a:t>、公证人跨链机制还未考虑到对于跨链交易的隐私保护，后续将进一步思考。</a:t>
            </a:r>
            <a:endParaRPr lang="en-US" altLang="zh-CN" dirty="0"/>
          </a:p>
          <a:p>
            <a:endParaRPr lang="en-US" altLang="zh-CN" dirty="0"/>
          </a:p>
          <a:p>
            <a:endParaRPr lang="en-US" altLang="zh-CN" dirty="0"/>
          </a:p>
          <a:p>
            <a:r>
              <a:rPr lang="en-US" altLang="zh-CN" dirty="0"/>
              <a:t>2</a:t>
            </a:r>
            <a:r>
              <a:rPr lang="zh-CN" altLang="en-US" dirty="0"/>
              <a:t>、基于信誉和投票的公证人管理机制还存在很多需要考虑细节问题，后续将进一步完善。</a:t>
            </a:r>
            <a:endParaRPr lang="en-US" altLang="zh-CN" dirty="0"/>
          </a:p>
          <a:p>
            <a:endParaRPr lang="en-US" altLang="zh-CN" dirty="0"/>
          </a:p>
          <a:p>
            <a:endParaRPr lang="en-US" altLang="zh-CN" dirty="0"/>
          </a:p>
          <a:p>
            <a:r>
              <a:rPr lang="en-US" altLang="zh-CN" dirty="0"/>
              <a:t>3</a:t>
            </a:r>
            <a:r>
              <a:rPr lang="zh-CN" altLang="en-US" dirty="0"/>
              <a:t>、对信誉值激励和惩罚部分进行测试，看信誉值的动态变化过程是否能达到预期。</a:t>
            </a:r>
            <a:endParaRPr lang="en-US" altLang="zh-CN" dirty="0"/>
          </a:p>
          <a:p>
            <a:endParaRPr lang="zh-CN" altLang="en-US" dirty="0"/>
          </a:p>
        </p:txBody>
      </p:sp>
      <p:sp>
        <p:nvSpPr>
          <p:cNvPr id="81" name="矩形 80">
            <a:extLst>
              <a:ext uri="{FF2B5EF4-FFF2-40B4-BE49-F238E27FC236}">
                <a16:creationId xmlns:a16="http://schemas.microsoft.com/office/drawing/2014/main" id="{750C8B73-8BD4-4A68-AAA3-0E8AA5200FEC}"/>
              </a:ext>
            </a:extLst>
          </p:cNvPr>
          <p:cNvSpPr/>
          <p:nvPr>
            <p:custDataLst>
              <p:tags r:id="rId1"/>
            </p:custDataLst>
          </p:nvPr>
        </p:nvSpPr>
        <p:spPr>
          <a:xfrm>
            <a:off x="666115" y="900720"/>
            <a:ext cx="119380" cy="317500"/>
          </a:xfrm>
          <a:prstGeom prst="rect">
            <a:avLst/>
          </a:prstGeom>
          <a:solidFill>
            <a:srgbClr val="016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2CA4FD35-17C7-4C7F-84BA-0CF72AA2756C}"/>
              </a:ext>
            </a:extLst>
          </p:cNvPr>
          <p:cNvSpPr/>
          <p:nvPr>
            <p:custDataLst>
              <p:tags r:id="rId2"/>
            </p:custDataLst>
          </p:nvPr>
        </p:nvSpPr>
        <p:spPr>
          <a:xfrm>
            <a:off x="845185" y="1065185"/>
            <a:ext cx="119380" cy="153035"/>
          </a:xfrm>
          <a:prstGeom prst="rect">
            <a:avLst/>
          </a:prstGeom>
          <a:solidFill>
            <a:srgbClr val="FAD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DF916C47-6D32-467D-9CE3-C79BE68A04BC}"/>
              </a:ext>
            </a:extLst>
          </p:cNvPr>
          <p:cNvSpPr/>
          <p:nvPr/>
        </p:nvSpPr>
        <p:spPr>
          <a:xfrm>
            <a:off x="1024255" y="900720"/>
            <a:ext cx="1569660" cy="369332"/>
          </a:xfrm>
          <a:prstGeom prst="rect">
            <a:avLst/>
          </a:prstGeom>
        </p:spPr>
        <p:txBody>
          <a:bodyPr wrap="none">
            <a:spAutoFit/>
          </a:bodyPr>
          <a:lstStyle/>
          <a:p>
            <a:r>
              <a:rPr lang="zh-CN" altLang="en-US" dirty="0"/>
              <a:t>下一步计划：</a:t>
            </a:r>
          </a:p>
        </p:txBody>
      </p:sp>
    </p:spTree>
    <p:extLst>
      <p:ext uri="{BB962C8B-B14F-4D97-AF65-F5344CB8AC3E}">
        <p14:creationId xmlns:p14="http://schemas.microsoft.com/office/powerpoint/2010/main" val="265645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接连接符 66">
            <a:extLst>
              <a:ext uri="{FF2B5EF4-FFF2-40B4-BE49-F238E27FC236}">
                <a16:creationId xmlns:a16="http://schemas.microsoft.com/office/drawing/2014/main" id="{29147AE8-1B5A-4AD7-A109-52555574B7C5}"/>
              </a:ext>
            </a:extLst>
          </p:cNvPr>
          <p:cNvCxnSpPr/>
          <p:nvPr/>
        </p:nvCxnSpPr>
        <p:spPr>
          <a:xfrm flipV="1">
            <a:off x="6937131" y="572551"/>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68" name="组合 67">
            <a:extLst>
              <a:ext uri="{FF2B5EF4-FFF2-40B4-BE49-F238E27FC236}">
                <a16:creationId xmlns:a16="http://schemas.microsoft.com/office/drawing/2014/main" id="{5E8CDCF8-94C1-4381-8391-1041C573F871}"/>
              </a:ext>
            </a:extLst>
          </p:cNvPr>
          <p:cNvGrpSpPr/>
          <p:nvPr/>
        </p:nvGrpSpPr>
        <p:grpSpPr>
          <a:xfrm>
            <a:off x="10691090" y="169478"/>
            <a:ext cx="1057280" cy="604450"/>
            <a:chOff x="6755642" y="59734"/>
            <a:chExt cx="1009934" cy="604450"/>
          </a:xfrm>
          <a:solidFill>
            <a:srgbClr val="FADE73"/>
          </a:solidFill>
        </p:grpSpPr>
        <p:sp>
          <p:nvSpPr>
            <p:cNvPr id="69" name="矩形 68">
              <a:extLst>
                <a:ext uri="{FF2B5EF4-FFF2-40B4-BE49-F238E27FC236}">
                  <a16:creationId xmlns:a16="http://schemas.microsoft.com/office/drawing/2014/main" id="{97EB3323-0AF5-4E6E-9113-D93B2A7228C3}"/>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等腰三角形 69">
              <a:extLst>
                <a:ext uri="{FF2B5EF4-FFF2-40B4-BE49-F238E27FC236}">
                  <a16:creationId xmlns:a16="http://schemas.microsoft.com/office/drawing/2014/main" id="{84846F79-4634-45B4-AD96-AB11A7676E01}"/>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文本框 70">
            <a:extLst>
              <a:ext uri="{FF2B5EF4-FFF2-40B4-BE49-F238E27FC236}">
                <a16:creationId xmlns:a16="http://schemas.microsoft.com/office/drawing/2014/main" id="{E6303B31-39C3-4360-A4E5-B4DFAD846779}"/>
              </a:ext>
            </a:extLst>
          </p:cNvPr>
          <p:cNvSpPr txBox="1"/>
          <p:nvPr/>
        </p:nvSpPr>
        <p:spPr>
          <a:xfrm>
            <a:off x="9559528" y="162973"/>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73" name="文本框 72">
            <a:extLst>
              <a:ext uri="{FF2B5EF4-FFF2-40B4-BE49-F238E27FC236}">
                <a16:creationId xmlns:a16="http://schemas.microsoft.com/office/drawing/2014/main" id="{B9226D74-C85D-4312-8DD8-B9078F15B54A}"/>
              </a:ext>
            </a:extLst>
          </p:cNvPr>
          <p:cNvSpPr txBox="1"/>
          <p:nvPr/>
        </p:nvSpPr>
        <p:spPr>
          <a:xfrm>
            <a:off x="7070994" y="161805"/>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74" name="文本框 73">
            <a:extLst>
              <a:ext uri="{FF2B5EF4-FFF2-40B4-BE49-F238E27FC236}">
                <a16:creationId xmlns:a16="http://schemas.microsoft.com/office/drawing/2014/main" id="{050A0ED3-4E70-4351-B7A1-5D5DF2B29737}"/>
              </a:ext>
            </a:extLst>
          </p:cNvPr>
          <p:cNvSpPr txBox="1"/>
          <p:nvPr/>
        </p:nvSpPr>
        <p:spPr>
          <a:xfrm>
            <a:off x="8316995" y="169478"/>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76" name="文本框 75">
            <a:extLst>
              <a:ext uri="{FF2B5EF4-FFF2-40B4-BE49-F238E27FC236}">
                <a16:creationId xmlns:a16="http://schemas.microsoft.com/office/drawing/2014/main" id="{E96C3EDA-E9B4-42B7-94FA-01BA0DA0F880}"/>
              </a:ext>
            </a:extLst>
          </p:cNvPr>
          <p:cNvSpPr txBox="1"/>
          <p:nvPr/>
        </p:nvSpPr>
        <p:spPr>
          <a:xfrm>
            <a:off x="10413194" y="156415"/>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graphicFrame>
        <p:nvGraphicFramePr>
          <p:cNvPr id="10" name="表格 9">
            <a:extLst>
              <a:ext uri="{FF2B5EF4-FFF2-40B4-BE49-F238E27FC236}">
                <a16:creationId xmlns:a16="http://schemas.microsoft.com/office/drawing/2014/main" id="{F604A217-6305-4B78-A710-9FBBF8ADF1DB}"/>
              </a:ext>
            </a:extLst>
          </p:cNvPr>
          <p:cNvGraphicFramePr>
            <a:graphicFrameLocks noGrp="1"/>
          </p:cNvGraphicFramePr>
          <p:nvPr>
            <p:extLst>
              <p:ext uri="{D42A27DB-BD31-4B8C-83A1-F6EECF244321}">
                <p14:modId xmlns:p14="http://schemas.microsoft.com/office/powerpoint/2010/main" val="4191229535"/>
              </p:ext>
            </p:extLst>
          </p:nvPr>
        </p:nvGraphicFramePr>
        <p:xfrm>
          <a:off x="2841778" y="1490781"/>
          <a:ext cx="6330502" cy="4091231"/>
        </p:xfrm>
        <a:graphic>
          <a:graphicData uri="http://schemas.openxmlformats.org/drawingml/2006/table">
            <a:tbl>
              <a:tblPr firstRow="1" firstCol="1" lastRow="1" lastCol="1" bandRow="1" bandCol="1"/>
              <a:tblGrid>
                <a:gridCol w="1474019">
                  <a:extLst>
                    <a:ext uri="{9D8B030D-6E8A-4147-A177-3AD203B41FA5}">
                      <a16:colId xmlns:a16="http://schemas.microsoft.com/office/drawing/2014/main" val="879098466"/>
                    </a:ext>
                  </a:extLst>
                </a:gridCol>
                <a:gridCol w="3105188">
                  <a:extLst>
                    <a:ext uri="{9D8B030D-6E8A-4147-A177-3AD203B41FA5}">
                      <a16:colId xmlns:a16="http://schemas.microsoft.com/office/drawing/2014/main" val="758459557"/>
                    </a:ext>
                  </a:extLst>
                </a:gridCol>
                <a:gridCol w="1751295">
                  <a:extLst>
                    <a:ext uri="{9D8B030D-6E8A-4147-A177-3AD203B41FA5}">
                      <a16:colId xmlns:a16="http://schemas.microsoft.com/office/drawing/2014/main" val="854384290"/>
                    </a:ext>
                  </a:extLst>
                </a:gridCol>
              </a:tblGrid>
              <a:tr h="269874">
                <a:tc>
                  <a:txBody>
                    <a:bodyPr/>
                    <a:lstStyle/>
                    <a:p>
                      <a:pPr algn="ctr">
                        <a:lnSpc>
                          <a:spcPct val="150000"/>
                        </a:lnSpc>
                        <a:spcBef>
                          <a:spcPts val="1200"/>
                        </a:spcBef>
                        <a:spcAft>
                          <a:spcPts val="0"/>
                        </a:spcAft>
                      </a:pPr>
                      <a:r>
                        <a:rPr lang="zh-CN" sz="1200" dirty="0">
                          <a:effectLst/>
                          <a:latin typeface="Times New Roman" panose="02020603050405020304" pitchFamily="18" charset="0"/>
                          <a:ea typeface="宋体" panose="02010600030101010101" pitchFamily="2" charset="-122"/>
                          <a:cs typeface="宋体" panose="02010600030101010101" pitchFamily="2" charset="-122"/>
                        </a:rPr>
                        <a:t>时间段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zh-CN" sz="1200" dirty="0">
                          <a:effectLst/>
                          <a:latin typeface="Times New Roman" panose="02020603050405020304" pitchFamily="18" charset="0"/>
                          <a:ea typeface="宋体" panose="02010600030101010101" pitchFamily="2" charset="-122"/>
                          <a:cs typeface="宋体" panose="02010600030101010101" pitchFamily="2" charset="-122"/>
                        </a:rPr>
                        <a:t>工作内容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预期成果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3591802"/>
                  </a:ext>
                </a:extLst>
              </a:tr>
              <a:tr h="578872">
                <a:tc>
                  <a:txBody>
                    <a:bodyPr/>
                    <a:lstStyle/>
                    <a:p>
                      <a:pPr algn="just">
                        <a:lnSpc>
                          <a:spcPct val="150000"/>
                        </a:lnSpc>
                        <a:spcAft>
                          <a:spcPts val="0"/>
                        </a:spcAft>
                      </a:pPr>
                      <a:r>
                        <a:rPr lang="en-US" sz="1200" dirty="0">
                          <a:effectLst/>
                          <a:latin typeface="Times New Roman" panose="02020603050405020304" pitchFamily="18" charset="0"/>
                          <a:ea typeface="宋体" panose="02010600030101010101" pitchFamily="2" charset="-122"/>
                          <a:cs typeface="宋体" panose="02010600030101010101" pitchFamily="2" charset="-122"/>
                        </a:rPr>
                        <a:t>2024.01-2024.04</a:t>
                      </a:r>
                      <a:endParaRPr lang="zh-CN" sz="12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altLang="en-US" sz="1200" dirty="0">
                          <a:effectLst/>
                          <a:latin typeface="Times New Roman" panose="02020603050405020304" pitchFamily="18" charset="0"/>
                          <a:ea typeface="宋体" panose="02010600030101010101" pitchFamily="2" charset="-122"/>
                          <a:cs typeface="宋体" panose="02010600030101010101" pitchFamily="2" charset="-122"/>
                        </a:rPr>
                        <a:t>修改和</a:t>
                      </a:r>
                      <a:r>
                        <a:rPr lang="zh-CN" sz="1200" dirty="0">
                          <a:effectLst/>
                          <a:latin typeface="Times New Roman" panose="02020603050405020304" pitchFamily="18" charset="0"/>
                          <a:ea typeface="宋体" panose="02010600030101010101" pitchFamily="2" charset="-122"/>
                          <a:cs typeface="宋体" panose="02010600030101010101" pitchFamily="2" charset="-122"/>
                        </a:rPr>
                        <a:t>完善基于信誉值和投票的公证人管理机制，设计相关的算法和协议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形成成熟的公证人管理机制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3382666"/>
                  </a:ext>
                </a:extLst>
              </a:tr>
              <a:tr h="578872">
                <a:tc>
                  <a:txBody>
                    <a:bodyPr/>
                    <a:lstStyle/>
                    <a:p>
                      <a:pPr algn="just">
                        <a:lnSpc>
                          <a:spcPct val="150000"/>
                        </a:lnSpc>
                        <a:spcAft>
                          <a:spcPts val="0"/>
                        </a:spcAft>
                      </a:pPr>
                      <a:r>
                        <a:rPr lang="en-US" sz="1200">
                          <a:effectLst/>
                          <a:latin typeface="Times New Roman" panose="02020603050405020304" pitchFamily="18" charset="0"/>
                          <a:ea typeface="宋体" panose="02010600030101010101" pitchFamily="2" charset="-122"/>
                          <a:cs typeface="宋体" panose="02010600030101010101" pitchFamily="2" charset="-122"/>
                        </a:rPr>
                        <a:t>2024.04-2024.06</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altLang="en-US" sz="1200" dirty="0">
                          <a:effectLst/>
                          <a:latin typeface="Times New Roman" panose="02020603050405020304" pitchFamily="18" charset="0"/>
                          <a:ea typeface="宋体" panose="02010600030101010101" pitchFamily="2" charset="-122"/>
                          <a:cs typeface="宋体" panose="02010600030101010101" pitchFamily="2" charset="-122"/>
                        </a:rPr>
                        <a:t>修改和完善</a:t>
                      </a:r>
                      <a:r>
                        <a:rPr lang="zh-CN" sz="1200" dirty="0">
                          <a:effectLst/>
                          <a:latin typeface="Times New Roman" panose="02020603050405020304" pitchFamily="18" charset="0"/>
                          <a:ea typeface="宋体" panose="02010600030101010101" pitchFamily="2" charset="-122"/>
                          <a:cs typeface="宋体" panose="02010600030101010101" pitchFamily="2" charset="-122"/>
                        </a:rPr>
                        <a:t>监管机制和身份隐私保护的公证人方法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形成成熟的公证人身份隐私保护方法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2818515"/>
                  </a:ext>
                </a:extLst>
              </a:tr>
              <a:tr h="887871">
                <a:tc>
                  <a:txBody>
                    <a:bodyPr/>
                    <a:lstStyle/>
                    <a:p>
                      <a:pPr algn="just">
                        <a:lnSpc>
                          <a:spcPct val="150000"/>
                        </a:lnSpc>
                        <a:spcAft>
                          <a:spcPts val="0"/>
                        </a:spcAft>
                      </a:pPr>
                      <a:r>
                        <a:rPr lang="en-US" sz="1200">
                          <a:effectLst/>
                          <a:latin typeface="Times New Roman" panose="02020603050405020304" pitchFamily="18" charset="0"/>
                          <a:ea typeface="宋体" panose="02010600030101010101" pitchFamily="2" charset="-122"/>
                          <a:cs typeface="宋体" panose="02010600030101010101" pitchFamily="2" charset="-122"/>
                        </a:rPr>
                        <a:t>2024.06-2024.10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dirty="0">
                          <a:effectLst/>
                          <a:latin typeface="Times New Roman" panose="02020603050405020304" pitchFamily="18" charset="0"/>
                          <a:ea typeface="宋体" panose="02010600030101010101" pitchFamily="2" charset="-122"/>
                          <a:cs typeface="宋体" panose="02010600030101010101" pitchFamily="2" charset="-122"/>
                        </a:rPr>
                        <a:t>搭建跨链系统和测试环境，进行仿真、模拟实验，进行实验验证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完成实验的初步验证，解决存在的问题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5377413"/>
                  </a:ext>
                </a:extLst>
              </a:tr>
              <a:tr h="887871">
                <a:tc>
                  <a:txBody>
                    <a:bodyPr/>
                    <a:lstStyle/>
                    <a:p>
                      <a:pPr algn="just">
                        <a:lnSpc>
                          <a:spcPct val="150000"/>
                        </a:lnSpc>
                        <a:spcAft>
                          <a:spcPts val="0"/>
                        </a:spcAft>
                      </a:pPr>
                      <a:r>
                        <a:rPr lang="en-US" sz="1200">
                          <a:effectLst/>
                          <a:latin typeface="Times New Roman" panose="02020603050405020304" pitchFamily="18" charset="0"/>
                          <a:ea typeface="宋体" panose="02010600030101010101" pitchFamily="2" charset="-122"/>
                          <a:cs typeface="宋体" panose="02010600030101010101" pitchFamily="2" charset="-122"/>
                        </a:rPr>
                        <a:t>2024.10-2024.12</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dirty="0">
                          <a:effectLst/>
                          <a:latin typeface="Times New Roman" panose="02020603050405020304" pitchFamily="18" charset="0"/>
                          <a:ea typeface="宋体" panose="02010600030101010101" pitchFamily="2" charset="-122"/>
                          <a:cs typeface="宋体" panose="02010600030101010101" pitchFamily="2" charset="-122"/>
                        </a:rPr>
                        <a:t>对初步的实验结果进行分析与优化，准备中期答辩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得出分析与优化的结果，准备中期答辩的材料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0788411"/>
                  </a:ext>
                </a:extLst>
              </a:tr>
              <a:tr h="887871">
                <a:tc>
                  <a:txBody>
                    <a:bodyPr/>
                    <a:lstStyle/>
                    <a:p>
                      <a:pPr algn="just">
                        <a:lnSpc>
                          <a:spcPct val="150000"/>
                        </a:lnSpc>
                        <a:spcAft>
                          <a:spcPts val="0"/>
                        </a:spcAft>
                      </a:pPr>
                      <a:r>
                        <a:rPr lang="en-US" sz="1200" dirty="0">
                          <a:effectLst/>
                          <a:latin typeface="Times New Roman" panose="02020603050405020304" pitchFamily="18" charset="0"/>
                          <a:ea typeface="宋体" panose="02010600030101010101" pitchFamily="2" charset="-122"/>
                          <a:cs typeface="宋体" panose="02010600030101010101" pitchFamily="2" charset="-122"/>
                        </a:rPr>
                        <a:t>2025.01-2025.05</a:t>
                      </a:r>
                      <a:endParaRPr lang="zh-CN" sz="12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dirty="0">
                          <a:effectLst/>
                          <a:latin typeface="Times New Roman" panose="02020603050405020304" pitchFamily="18" charset="0"/>
                          <a:ea typeface="宋体" panose="02010600030101010101" pitchFamily="2" charset="-122"/>
                          <a:cs typeface="宋体" panose="02010600030101010101" pitchFamily="2" charset="-122"/>
                        </a:rPr>
                        <a:t>根据优化结果，进行最终验证，完成毕业论文的撰写工作，准备毕业论文的相关材料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dirty="0">
                          <a:effectLst/>
                          <a:latin typeface="Times New Roman" panose="02020603050405020304" pitchFamily="18" charset="0"/>
                          <a:ea typeface="宋体" panose="02010600030101010101" pitchFamily="2" charset="-122"/>
                          <a:cs typeface="宋体" panose="02010600030101010101" pitchFamily="2" charset="-122"/>
                        </a:rPr>
                        <a:t>论文撰写完成，进行毕业答辩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5266698"/>
                  </a:ext>
                </a:extLst>
              </a:tr>
            </a:tbl>
          </a:graphicData>
        </a:graphic>
      </p:graphicFrame>
    </p:spTree>
    <p:extLst>
      <p:ext uri="{BB962C8B-B14F-4D97-AF65-F5344CB8AC3E}">
        <p14:creationId xmlns:p14="http://schemas.microsoft.com/office/powerpoint/2010/main" val="892786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9205" y="2929488"/>
            <a:ext cx="5724644" cy="1569660"/>
          </a:xfrm>
          <a:prstGeom prst="rect">
            <a:avLst/>
          </a:prstGeom>
          <a:noFill/>
        </p:spPr>
        <p:txBody>
          <a:bodyPr wrap="none" rtlCol="0">
            <a:spAutoFit/>
          </a:bodyPr>
          <a:lstStyle/>
          <a:p>
            <a:pPr algn="ctr"/>
            <a:r>
              <a:rPr lang="zh-CN" altLang="en-US" sz="4800" dirty="0"/>
              <a:t>谢谢大家！</a:t>
            </a:r>
            <a:endParaRPr lang="en-US" altLang="zh-CN" sz="4800" dirty="0"/>
          </a:p>
          <a:p>
            <a:pPr algn="ctr"/>
            <a:r>
              <a:rPr lang="zh-CN" altLang="en-US" sz="4800" dirty="0"/>
              <a:t>请各位老师批评指正</a:t>
            </a:r>
          </a:p>
        </p:txBody>
      </p:sp>
      <p:sp>
        <p:nvSpPr>
          <p:cNvPr id="4" name="矩形 3">
            <a:extLst>
              <a:ext uri="{FF2B5EF4-FFF2-40B4-BE49-F238E27FC236}">
                <a16:creationId xmlns:a16="http://schemas.microsoft.com/office/drawing/2014/main" id="{8F362BA0-D333-46C7-83F9-62DCBE8046C9}"/>
              </a:ext>
            </a:extLst>
          </p:cNvPr>
          <p:cNvSpPr/>
          <p:nvPr/>
        </p:nvSpPr>
        <p:spPr>
          <a:xfrm>
            <a:off x="1447801" y="1104900"/>
            <a:ext cx="9182100" cy="4724400"/>
          </a:xfrm>
          <a:prstGeom prst="rect">
            <a:avLst/>
          </a:prstGeom>
          <a:noFill/>
          <a:ln w="127000">
            <a:solidFill>
              <a:srgbClr val="016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rgbClr val="FFFFFF"/>
              </a:solidFill>
              <a:cs typeface="+mn-ea"/>
              <a:sym typeface="+mn-lt"/>
            </a:endParaRPr>
          </a:p>
        </p:txBody>
      </p:sp>
      <p:pic>
        <p:nvPicPr>
          <p:cNvPr id="5" name="图片 4">
            <a:extLst>
              <a:ext uri="{FF2B5EF4-FFF2-40B4-BE49-F238E27FC236}">
                <a16:creationId xmlns:a16="http://schemas.microsoft.com/office/drawing/2014/main" id="{F8259661-55C0-4009-88BA-BB007F586598}"/>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5438854" y="1428096"/>
            <a:ext cx="1012948" cy="102665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BB2A3919-379A-4FBC-8C44-9E95A350D480}"/>
              </a:ext>
            </a:extLst>
          </p:cNvPr>
          <p:cNvCxnSpPr/>
          <p:nvPr/>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2C82227B-7BFC-47AD-A8F3-AF9CC8A2B1E2}"/>
              </a:ext>
            </a:extLst>
          </p:cNvPr>
          <p:cNvCxnSpPr/>
          <p:nvPr/>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F46D3C02-B0D0-4E6A-80FF-EAFF904856AB}"/>
              </a:ext>
            </a:extLst>
          </p:cNvPr>
          <p:cNvGrpSpPr/>
          <p:nvPr/>
        </p:nvGrpSpPr>
        <p:grpSpPr>
          <a:xfrm>
            <a:off x="4413285" y="2998778"/>
            <a:ext cx="3527402" cy="828000"/>
            <a:chOff x="5455127" y="2664347"/>
            <a:chExt cx="3527402" cy="828000"/>
          </a:xfrm>
        </p:grpSpPr>
        <p:sp>
          <p:nvSpPr>
            <p:cNvPr id="5" name="文本框 4">
              <a:extLst>
                <a:ext uri="{FF2B5EF4-FFF2-40B4-BE49-F238E27FC236}">
                  <a16:creationId xmlns:a16="http://schemas.microsoft.com/office/drawing/2014/main" id="{43181682-778E-4961-9A07-57251EFA2D27}"/>
                </a:ext>
              </a:extLst>
            </p:cNvPr>
            <p:cNvSpPr txBox="1"/>
            <p:nvPr/>
          </p:nvSpPr>
          <p:spPr>
            <a:xfrm>
              <a:off x="6511698" y="2738918"/>
              <a:ext cx="2470831" cy="706755"/>
            </a:xfrm>
            <a:prstGeom prst="rect">
              <a:avLst/>
            </a:prstGeom>
            <a:noFill/>
          </p:spPr>
          <p:txBody>
            <a:bodyPr wrap="square" rtlCol="0">
              <a:spAutoFit/>
            </a:bodyPr>
            <a:lstStyle>
              <a:defPPr>
                <a:defRPr lang="zh-CN"/>
              </a:defPPr>
              <a:lvl1pPr>
                <a:defRPr sz="2800" b="1">
                  <a:latin typeface="微软雅黑" panose="020B0503020204020204" pitchFamily="34" charset="-122"/>
                </a:defRPr>
              </a:lvl1pPr>
            </a:lstStyle>
            <a:p>
              <a:r>
                <a:rPr lang="zh-CN" altLang="en-US" sz="4000" dirty="0"/>
                <a:t>研究背景</a:t>
              </a:r>
            </a:p>
          </p:txBody>
        </p:sp>
        <p:grpSp>
          <p:nvGrpSpPr>
            <p:cNvPr id="6" name="组合 5">
              <a:extLst>
                <a:ext uri="{FF2B5EF4-FFF2-40B4-BE49-F238E27FC236}">
                  <a16:creationId xmlns:a16="http://schemas.microsoft.com/office/drawing/2014/main" id="{92E81402-8C8D-40E3-8910-5376F41F78FA}"/>
                </a:ext>
              </a:extLst>
            </p:cNvPr>
            <p:cNvGrpSpPr/>
            <p:nvPr/>
          </p:nvGrpSpPr>
          <p:grpSpPr>
            <a:xfrm>
              <a:off x="5455127" y="2664347"/>
              <a:ext cx="842514" cy="828000"/>
              <a:chOff x="4061756" y="1599690"/>
              <a:chExt cx="842514" cy="828000"/>
            </a:xfrm>
          </p:grpSpPr>
          <p:sp>
            <p:nvSpPr>
              <p:cNvPr id="7" name="文本框 6">
                <a:extLst>
                  <a:ext uri="{FF2B5EF4-FFF2-40B4-BE49-F238E27FC236}">
                    <a16:creationId xmlns:a16="http://schemas.microsoft.com/office/drawing/2014/main" id="{E58697EB-96A8-4B30-B03E-36CC7F8912A2}"/>
                  </a:ext>
                </a:extLst>
              </p:cNvPr>
              <p:cNvSpPr txBox="1"/>
              <p:nvPr/>
            </p:nvSpPr>
            <p:spPr>
              <a:xfrm>
                <a:off x="4076270" y="1674261"/>
                <a:ext cx="828000" cy="707886"/>
              </a:xfrm>
              <a:prstGeom prst="rect">
                <a:avLst/>
              </a:prstGeom>
              <a:noFill/>
              <a:ln>
                <a:noFill/>
              </a:ln>
            </p:spPr>
            <p:txBody>
              <a:bodyPr wrap="square" rtlCol="0">
                <a:spAutoFit/>
              </a:bodyPr>
              <a:lstStyle/>
              <a:p>
                <a:pPr algn="ctr"/>
                <a:r>
                  <a:rPr lang="en-US" altLang="zh-CN" sz="4000" b="1" dirty="0">
                    <a:solidFill>
                      <a:srgbClr val="016946"/>
                    </a:solidFill>
                    <a:latin typeface="微软雅黑" panose="020B0503020204020204" pitchFamily="34" charset="-122"/>
                    <a:ea typeface="微软雅黑" panose="020B0503020204020204" pitchFamily="34" charset="-122"/>
                  </a:rPr>
                  <a:t>01</a:t>
                </a:r>
              </a:p>
            </p:txBody>
          </p:sp>
          <p:sp>
            <p:nvSpPr>
              <p:cNvPr id="8" name="矩形 7">
                <a:extLst>
                  <a:ext uri="{FF2B5EF4-FFF2-40B4-BE49-F238E27FC236}">
                    <a16:creationId xmlns:a16="http://schemas.microsoft.com/office/drawing/2014/main" id="{772655DE-BCFC-4332-9F0F-2E1F530CEF08}"/>
                  </a:ext>
                </a:extLst>
              </p:cNvPr>
              <p:cNvSpPr/>
              <p:nvPr/>
            </p:nvSpPr>
            <p:spPr>
              <a:xfrm>
                <a:off x="4061756" y="1599690"/>
                <a:ext cx="828000" cy="828000"/>
              </a:xfrm>
              <a:prstGeom prst="rect">
                <a:avLst/>
              </a:prstGeom>
              <a:noFill/>
              <a:ln>
                <a:solidFill>
                  <a:srgbClr val="016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9" name="组合 8">
            <a:extLst>
              <a:ext uri="{FF2B5EF4-FFF2-40B4-BE49-F238E27FC236}">
                <a16:creationId xmlns:a16="http://schemas.microsoft.com/office/drawing/2014/main" id="{7D555D4C-024B-47D4-A5C2-336D49125E7C}"/>
              </a:ext>
            </a:extLst>
          </p:cNvPr>
          <p:cNvGrpSpPr/>
          <p:nvPr/>
        </p:nvGrpSpPr>
        <p:grpSpPr>
          <a:xfrm>
            <a:off x="741045" y="38100"/>
            <a:ext cx="2562860" cy="593090"/>
            <a:chOff x="513303" y="3630864"/>
            <a:chExt cx="9594139" cy="2247422"/>
          </a:xfrm>
        </p:grpSpPr>
        <p:pic>
          <p:nvPicPr>
            <p:cNvPr id="10" name="图片 9">
              <a:extLst>
                <a:ext uri="{FF2B5EF4-FFF2-40B4-BE49-F238E27FC236}">
                  <a16:creationId xmlns:a16="http://schemas.microsoft.com/office/drawing/2014/main" id="{1F0A2A9E-4551-4666-A2D4-9C643BB7CF66}"/>
                </a:ext>
              </a:extLst>
            </p:cNvPr>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11" name="图片 10">
              <a:extLst>
                <a:ext uri="{FF2B5EF4-FFF2-40B4-BE49-F238E27FC236}">
                  <a16:creationId xmlns:a16="http://schemas.microsoft.com/office/drawing/2014/main" id="{C82C0460-B8ED-4000-AB2D-B03F2DF558E9}"/>
                </a:ext>
              </a:extLst>
            </p:cNvPr>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3303" y="3816532"/>
              <a:ext cx="2031435" cy="2061754"/>
            </a:xfrm>
            <a:prstGeom prst="rect">
              <a:avLst/>
            </a:prstGeom>
            <a:ln>
              <a:noFill/>
            </a:ln>
            <a:effectLst/>
          </p:spPr>
        </p:pic>
        <p:pic>
          <p:nvPicPr>
            <p:cNvPr id="12" name="图片 11">
              <a:extLst>
                <a:ext uri="{FF2B5EF4-FFF2-40B4-BE49-F238E27FC236}">
                  <a16:creationId xmlns:a16="http://schemas.microsoft.com/office/drawing/2014/main" id="{2781BB25-240F-4892-83D2-5A3D416302A2}"/>
                </a:ext>
              </a:extLst>
            </p:cNvPr>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cxnSp>
        <p:nvCxnSpPr>
          <p:cNvPr id="13" name="直接连接符 12">
            <a:extLst>
              <a:ext uri="{FF2B5EF4-FFF2-40B4-BE49-F238E27FC236}">
                <a16:creationId xmlns:a16="http://schemas.microsoft.com/office/drawing/2014/main" id="{BC1F132B-A100-4A60-A945-EECB4D79FF60}"/>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8B965CA5-787F-45C3-B6F9-A796590385FE}"/>
              </a:ext>
            </a:extLst>
          </p:cNvPr>
          <p:cNvGrpSpPr/>
          <p:nvPr/>
        </p:nvGrpSpPr>
        <p:grpSpPr>
          <a:xfrm>
            <a:off x="7105887" y="159430"/>
            <a:ext cx="1057280" cy="604450"/>
            <a:chOff x="6755642" y="59734"/>
            <a:chExt cx="1009934" cy="604450"/>
          </a:xfrm>
          <a:solidFill>
            <a:srgbClr val="FADE73"/>
          </a:solidFill>
        </p:grpSpPr>
        <p:sp>
          <p:nvSpPr>
            <p:cNvPr id="15" name="矩形 14">
              <a:extLst>
                <a:ext uri="{FF2B5EF4-FFF2-40B4-BE49-F238E27FC236}">
                  <a16:creationId xmlns:a16="http://schemas.microsoft.com/office/drawing/2014/main" id="{8CC5E689-0430-48E1-BB5F-6EB90C4908CC}"/>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等腰三角形 15">
              <a:extLst>
                <a:ext uri="{FF2B5EF4-FFF2-40B4-BE49-F238E27FC236}">
                  <a16:creationId xmlns:a16="http://schemas.microsoft.com/office/drawing/2014/main" id="{E88B8698-B51F-4C80-AAAE-395DAD387C45}"/>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a:extLst>
              <a:ext uri="{FF2B5EF4-FFF2-40B4-BE49-F238E27FC236}">
                <a16:creationId xmlns:a16="http://schemas.microsoft.com/office/drawing/2014/main" id="{F9A4BD0D-56B7-4E66-AA3E-B87274246B9D}"/>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18" name="文本框 17">
            <a:extLst>
              <a:ext uri="{FF2B5EF4-FFF2-40B4-BE49-F238E27FC236}">
                <a16:creationId xmlns:a16="http://schemas.microsoft.com/office/drawing/2014/main" id="{6464BA33-21AC-4A6B-95B7-8F9DD7DC9305}"/>
              </a:ext>
            </a:extLst>
          </p:cNvPr>
          <p:cNvSpPr txBox="1"/>
          <p:nvPr/>
        </p:nvSpPr>
        <p:spPr>
          <a:xfrm>
            <a:off x="7070994" y="151757"/>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19" name="文本框 18">
            <a:extLst>
              <a:ext uri="{FF2B5EF4-FFF2-40B4-BE49-F238E27FC236}">
                <a16:creationId xmlns:a16="http://schemas.microsoft.com/office/drawing/2014/main" id="{6C08B7B3-D7A4-4645-AF04-85EDF4C6E95D}"/>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20" name="文本框 19">
            <a:extLst>
              <a:ext uri="{FF2B5EF4-FFF2-40B4-BE49-F238E27FC236}">
                <a16:creationId xmlns:a16="http://schemas.microsoft.com/office/drawing/2014/main" id="{6E880CB8-88C7-4400-9CF1-C9DDCF15CB43}"/>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spTree>
    <p:extLst>
      <p:ext uri="{BB962C8B-B14F-4D97-AF65-F5344CB8AC3E}">
        <p14:creationId xmlns:p14="http://schemas.microsoft.com/office/powerpoint/2010/main" val="4221867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a:extLst>
              <a:ext uri="{FF2B5EF4-FFF2-40B4-BE49-F238E27FC236}">
                <a16:creationId xmlns:a16="http://schemas.microsoft.com/office/drawing/2014/main" id="{DF69646C-C1AD-45EE-A279-3E3C3C4327CE}"/>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id="{8863B2DC-1EDB-41B8-BEF0-5D445B5F46B0}"/>
              </a:ext>
            </a:extLst>
          </p:cNvPr>
          <p:cNvGrpSpPr/>
          <p:nvPr/>
        </p:nvGrpSpPr>
        <p:grpSpPr>
          <a:xfrm>
            <a:off x="7105887" y="159430"/>
            <a:ext cx="1057280" cy="604450"/>
            <a:chOff x="6755642" y="59734"/>
            <a:chExt cx="1009934" cy="604450"/>
          </a:xfrm>
          <a:solidFill>
            <a:srgbClr val="FADE73"/>
          </a:solidFill>
        </p:grpSpPr>
        <p:sp>
          <p:nvSpPr>
            <p:cNvPr id="29" name="矩形 28">
              <a:extLst>
                <a:ext uri="{FF2B5EF4-FFF2-40B4-BE49-F238E27FC236}">
                  <a16:creationId xmlns:a16="http://schemas.microsoft.com/office/drawing/2014/main" id="{A7E81D54-46CB-4294-80CF-CDDCC28C616D}"/>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等腰三角形 29">
              <a:extLst>
                <a:ext uri="{FF2B5EF4-FFF2-40B4-BE49-F238E27FC236}">
                  <a16:creationId xmlns:a16="http://schemas.microsoft.com/office/drawing/2014/main" id="{07CEF20B-BB28-4C58-AF3B-7D980DA029C0}"/>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0">
            <a:extLst>
              <a:ext uri="{FF2B5EF4-FFF2-40B4-BE49-F238E27FC236}">
                <a16:creationId xmlns:a16="http://schemas.microsoft.com/office/drawing/2014/main" id="{307D273E-2BB0-4602-9216-028789712CC3}"/>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32" name="文本框 31">
            <a:extLst>
              <a:ext uri="{FF2B5EF4-FFF2-40B4-BE49-F238E27FC236}">
                <a16:creationId xmlns:a16="http://schemas.microsoft.com/office/drawing/2014/main" id="{2DE8A5E5-F896-4B99-98A4-D6DC43892FC5}"/>
              </a:ext>
            </a:extLst>
          </p:cNvPr>
          <p:cNvSpPr txBox="1"/>
          <p:nvPr/>
        </p:nvSpPr>
        <p:spPr>
          <a:xfrm>
            <a:off x="7070994" y="151757"/>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33" name="文本框 32">
            <a:extLst>
              <a:ext uri="{FF2B5EF4-FFF2-40B4-BE49-F238E27FC236}">
                <a16:creationId xmlns:a16="http://schemas.microsoft.com/office/drawing/2014/main" id="{538B3AED-3BB7-4B14-8ABF-5CFBEC902985}"/>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34" name="文本框 33">
            <a:extLst>
              <a:ext uri="{FF2B5EF4-FFF2-40B4-BE49-F238E27FC236}">
                <a16:creationId xmlns:a16="http://schemas.microsoft.com/office/drawing/2014/main" id="{02BD198B-E2E5-498F-942B-B5A3625D6896}"/>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pic>
        <p:nvPicPr>
          <p:cNvPr id="35" name="图片 34">
            <a:extLst>
              <a:ext uri="{FF2B5EF4-FFF2-40B4-BE49-F238E27FC236}">
                <a16:creationId xmlns:a16="http://schemas.microsoft.com/office/drawing/2014/main" id="{8AD52896-1FB9-4A72-8ECA-3F97C97B9301}"/>
              </a:ext>
            </a:extLst>
          </p:cNvPr>
          <p:cNvPicPr>
            <a:picLocks noChangeAspect="1"/>
          </p:cNvPicPr>
          <p:nvPr/>
        </p:nvPicPr>
        <p:blipFill>
          <a:blip r:embed="rId3"/>
          <a:stretch>
            <a:fillRect/>
          </a:stretch>
        </p:blipFill>
        <p:spPr>
          <a:xfrm>
            <a:off x="952090" y="1560658"/>
            <a:ext cx="3810069" cy="2286042"/>
          </a:xfrm>
          <a:prstGeom prst="rect">
            <a:avLst/>
          </a:prstGeom>
        </p:spPr>
      </p:pic>
      <p:pic>
        <p:nvPicPr>
          <p:cNvPr id="36" name="图片 35">
            <a:extLst>
              <a:ext uri="{FF2B5EF4-FFF2-40B4-BE49-F238E27FC236}">
                <a16:creationId xmlns:a16="http://schemas.microsoft.com/office/drawing/2014/main" id="{00B5BF80-6F25-4A4D-9006-A7B2EEA6B444}"/>
              </a:ext>
            </a:extLst>
          </p:cNvPr>
          <p:cNvPicPr>
            <a:picLocks noChangeAspect="1"/>
          </p:cNvPicPr>
          <p:nvPr/>
        </p:nvPicPr>
        <p:blipFill>
          <a:blip r:embed="rId4"/>
          <a:stretch>
            <a:fillRect/>
          </a:stretch>
        </p:blipFill>
        <p:spPr>
          <a:xfrm>
            <a:off x="5478516" y="1525778"/>
            <a:ext cx="5676958" cy="2320922"/>
          </a:xfrm>
          <a:prstGeom prst="rect">
            <a:avLst/>
          </a:prstGeom>
        </p:spPr>
      </p:pic>
      <p:sp>
        <p:nvSpPr>
          <p:cNvPr id="37" name="矩形 36">
            <a:extLst>
              <a:ext uri="{FF2B5EF4-FFF2-40B4-BE49-F238E27FC236}">
                <a16:creationId xmlns:a16="http://schemas.microsoft.com/office/drawing/2014/main" id="{7A050E90-7D37-4ECA-9352-5426BE79AEB2}"/>
              </a:ext>
            </a:extLst>
          </p:cNvPr>
          <p:cNvSpPr/>
          <p:nvPr/>
        </p:nvSpPr>
        <p:spPr>
          <a:xfrm>
            <a:off x="565090" y="4693322"/>
            <a:ext cx="10489839" cy="1077218"/>
          </a:xfrm>
          <a:prstGeom prst="rect">
            <a:avLst/>
          </a:prstGeom>
        </p:spPr>
        <p:txBody>
          <a:bodyPr wrap="square">
            <a:spAutoFit/>
          </a:bodyPr>
          <a:lstStyle/>
          <a:p>
            <a:r>
              <a:rPr lang="zh-CN" altLang="en-US" sz="1600" dirty="0"/>
              <a:t>随着区块链技术的快速发展和广泛应用，各种公有链</a:t>
            </a:r>
            <a:r>
              <a:rPr lang="en-US" altLang="zh-CN" sz="1600" dirty="0"/>
              <a:t>(public chain)</a:t>
            </a:r>
            <a:r>
              <a:rPr lang="zh-CN" altLang="en-US" sz="1600" dirty="0"/>
              <a:t>、私有链</a:t>
            </a:r>
            <a:r>
              <a:rPr lang="en-US" altLang="zh-CN" sz="1600" dirty="0"/>
              <a:t>(private chain)</a:t>
            </a:r>
            <a:r>
              <a:rPr lang="zh-CN" altLang="en-US" sz="1600" dirty="0"/>
              <a:t>、联盟链</a:t>
            </a:r>
            <a:r>
              <a:rPr lang="en-US" altLang="zh-CN" sz="1600" dirty="0"/>
              <a:t>(consortium chain)</a:t>
            </a:r>
            <a:r>
              <a:rPr lang="zh-CN" altLang="en-US" sz="1600" dirty="0"/>
              <a:t>等不同类型和特性的区块链系统纷纷出现，不同区块链平台之间价值交换的需求越来越频繁。然而，传统的区块链设计通常是封闭和独立的，这导致了所谓的“价值孤岛”问题，大大限制了区块链之间的互操作性。</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a:extLst>
              <a:ext uri="{FF2B5EF4-FFF2-40B4-BE49-F238E27FC236}">
                <a16:creationId xmlns:a16="http://schemas.microsoft.com/office/drawing/2014/main" id="{61017EC4-585C-427C-BC40-DA9F3F0C8993}"/>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20" name="组合 19">
            <a:extLst>
              <a:ext uri="{FF2B5EF4-FFF2-40B4-BE49-F238E27FC236}">
                <a16:creationId xmlns:a16="http://schemas.microsoft.com/office/drawing/2014/main" id="{47F1E7B6-47CC-4071-A594-DAC7FF7BF0FD}"/>
              </a:ext>
            </a:extLst>
          </p:cNvPr>
          <p:cNvGrpSpPr/>
          <p:nvPr/>
        </p:nvGrpSpPr>
        <p:grpSpPr>
          <a:xfrm>
            <a:off x="7105887" y="159430"/>
            <a:ext cx="1057280" cy="604450"/>
            <a:chOff x="6755642" y="59734"/>
            <a:chExt cx="1009934" cy="604450"/>
          </a:xfrm>
          <a:solidFill>
            <a:srgbClr val="FADE73"/>
          </a:solidFill>
        </p:grpSpPr>
        <p:sp>
          <p:nvSpPr>
            <p:cNvPr id="21" name="矩形 20">
              <a:extLst>
                <a:ext uri="{FF2B5EF4-FFF2-40B4-BE49-F238E27FC236}">
                  <a16:creationId xmlns:a16="http://schemas.microsoft.com/office/drawing/2014/main" id="{7290BA44-9A95-4ABC-B0F4-A126CEFF5182}"/>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等腰三角形 21">
              <a:extLst>
                <a:ext uri="{FF2B5EF4-FFF2-40B4-BE49-F238E27FC236}">
                  <a16:creationId xmlns:a16="http://schemas.microsoft.com/office/drawing/2014/main" id="{35D08735-7976-4AFB-AD0F-E07CEFFFFAFA}"/>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973D41F4-1CDF-46C1-8567-286DA9CE9622}"/>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24" name="文本框 23">
            <a:extLst>
              <a:ext uri="{FF2B5EF4-FFF2-40B4-BE49-F238E27FC236}">
                <a16:creationId xmlns:a16="http://schemas.microsoft.com/office/drawing/2014/main" id="{110EF321-83D8-4601-9571-F2969DDB3790}"/>
              </a:ext>
            </a:extLst>
          </p:cNvPr>
          <p:cNvSpPr txBox="1"/>
          <p:nvPr/>
        </p:nvSpPr>
        <p:spPr>
          <a:xfrm>
            <a:off x="7070994" y="151757"/>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25" name="文本框 24">
            <a:extLst>
              <a:ext uri="{FF2B5EF4-FFF2-40B4-BE49-F238E27FC236}">
                <a16:creationId xmlns:a16="http://schemas.microsoft.com/office/drawing/2014/main" id="{3CC77C28-AFF3-4FD9-99AC-62AC7C6EA585}"/>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26" name="文本框 25">
            <a:extLst>
              <a:ext uri="{FF2B5EF4-FFF2-40B4-BE49-F238E27FC236}">
                <a16:creationId xmlns:a16="http://schemas.microsoft.com/office/drawing/2014/main" id="{A8DD990B-6013-4B7D-B039-1CA8FB60676D}"/>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sp>
        <p:nvSpPr>
          <p:cNvPr id="27" name="椭圆 26">
            <a:extLst>
              <a:ext uri="{FF2B5EF4-FFF2-40B4-BE49-F238E27FC236}">
                <a16:creationId xmlns:a16="http://schemas.microsoft.com/office/drawing/2014/main" id="{43CCDAF6-D894-4861-81BA-985C99361483}"/>
              </a:ext>
            </a:extLst>
          </p:cNvPr>
          <p:cNvSpPr/>
          <p:nvPr/>
        </p:nvSpPr>
        <p:spPr>
          <a:xfrm>
            <a:off x="722174" y="4846918"/>
            <a:ext cx="638387" cy="63838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dirty="0">
              <a:cs typeface="+mn-ea"/>
              <a:sym typeface="+mn-lt"/>
            </a:endParaRPr>
          </a:p>
        </p:txBody>
      </p:sp>
      <p:sp>
        <p:nvSpPr>
          <p:cNvPr id="28" name="矩形 27">
            <a:extLst>
              <a:ext uri="{FF2B5EF4-FFF2-40B4-BE49-F238E27FC236}">
                <a16:creationId xmlns:a16="http://schemas.microsoft.com/office/drawing/2014/main" id="{7947C724-7477-40E5-9A88-0DFCE643090B}"/>
              </a:ext>
            </a:extLst>
          </p:cNvPr>
          <p:cNvSpPr/>
          <p:nvPr/>
        </p:nvSpPr>
        <p:spPr>
          <a:xfrm>
            <a:off x="1354065" y="4815302"/>
            <a:ext cx="2993629" cy="786306"/>
          </a:xfrm>
          <a:prstGeom prst="rect">
            <a:avLst/>
          </a:prstGeom>
        </p:spPr>
        <p:txBody>
          <a:bodyPr wrap="square">
            <a:spAutoFit/>
          </a:bodyPr>
          <a:lstStyle/>
          <a:p>
            <a:pPr>
              <a:lnSpc>
                <a:spcPct val="150000"/>
              </a:lnSpc>
            </a:pPr>
            <a:r>
              <a:rPr lang="zh-CN" altLang="en-US" sz="1600" dirty="0">
                <a:sym typeface="+mn-lt"/>
              </a:rPr>
              <a:t>实现原理简单且无需复杂的工作量证明</a:t>
            </a:r>
          </a:p>
        </p:txBody>
      </p:sp>
      <p:sp>
        <p:nvSpPr>
          <p:cNvPr id="29" name="椭圆 28">
            <a:extLst>
              <a:ext uri="{FF2B5EF4-FFF2-40B4-BE49-F238E27FC236}">
                <a16:creationId xmlns:a16="http://schemas.microsoft.com/office/drawing/2014/main" id="{60B49054-7E9E-4047-93C3-5707EBCCB1E4}"/>
              </a:ext>
            </a:extLst>
          </p:cNvPr>
          <p:cNvSpPr/>
          <p:nvPr/>
        </p:nvSpPr>
        <p:spPr>
          <a:xfrm>
            <a:off x="4262441" y="4846918"/>
            <a:ext cx="638387" cy="63838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dirty="0">
              <a:cs typeface="+mn-ea"/>
              <a:sym typeface="+mn-lt"/>
            </a:endParaRPr>
          </a:p>
        </p:txBody>
      </p:sp>
      <p:sp>
        <p:nvSpPr>
          <p:cNvPr id="30" name="矩形 29">
            <a:extLst>
              <a:ext uri="{FF2B5EF4-FFF2-40B4-BE49-F238E27FC236}">
                <a16:creationId xmlns:a16="http://schemas.microsoft.com/office/drawing/2014/main" id="{71E5DB5D-51B4-48DF-A5D1-1D114120BABF}"/>
              </a:ext>
            </a:extLst>
          </p:cNvPr>
          <p:cNvSpPr/>
          <p:nvPr/>
        </p:nvSpPr>
        <p:spPr>
          <a:xfrm>
            <a:off x="4934685" y="4813245"/>
            <a:ext cx="2993629" cy="786306"/>
          </a:xfrm>
          <a:prstGeom prst="rect">
            <a:avLst/>
          </a:prstGeom>
        </p:spPr>
        <p:txBody>
          <a:bodyPr wrap="square">
            <a:spAutoFit/>
          </a:bodyPr>
          <a:lstStyle/>
          <a:p>
            <a:pPr>
              <a:lnSpc>
                <a:spcPct val="150000"/>
              </a:lnSpc>
            </a:pPr>
            <a:r>
              <a:rPr lang="zh-CN" altLang="en-US" sz="1600" dirty="0">
                <a:sym typeface="+mn-lt"/>
              </a:rPr>
              <a:t>公证人机制能够灵活地支持各种不同结构的区块链</a:t>
            </a:r>
          </a:p>
        </p:txBody>
      </p:sp>
      <p:grpSp>
        <p:nvGrpSpPr>
          <p:cNvPr id="31" name="组合 30">
            <a:extLst>
              <a:ext uri="{FF2B5EF4-FFF2-40B4-BE49-F238E27FC236}">
                <a16:creationId xmlns:a16="http://schemas.microsoft.com/office/drawing/2014/main" id="{82E97E52-CE8A-44D8-A6FA-D87585D8E011}"/>
              </a:ext>
            </a:extLst>
          </p:cNvPr>
          <p:cNvGrpSpPr/>
          <p:nvPr/>
        </p:nvGrpSpPr>
        <p:grpSpPr>
          <a:xfrm>
            <a:off x="4457925" y="4993176"/>
            <a:ext cx="237271" cy="345873"/>
            <a:chOff x="2528974" y="2863357"/>
            <a:chExt cx="246811" cy="359779"/>
          </a:xfrm>
          <a:solidFill>
            <a:schemeClr val="bg1"/>
          </a:solidFill>
        </p:grpSpPr>
        <p:sp>
          <p:nvSpPr>
            <p:cNvPr id="32" name="AutoShape 113">
              <a:extLst>
                <a:ext uri="{FF2B5EF4-FFF2-40B4-BE49-F238E27FC236}">
                  <a16:creationId xmlns:a16="http://schemas.microsoft.com/office/drawing/2014/main" id="{696C8A78-9FDF-45AC-8608-7876B14EEA96}"/>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sp>
          <p:nvSpPr>
            <p:cNvPr id="33" name="AutoShape 114">
              <a:extLst>
                <a:ext uri="{FF2B5EF4-FFF2-40B4-BE49-F238E27FC236}">
                  <a16:creationId xmlns:a16="http://schemas.microsoft.com/office/drawing/2014/main" id="{E83E3C44-03E3-40FB-8F5B-C2FC29416517}"/>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grpSp>
      <p:grpSp>
        <p:nvGrpSpPr>
          <p:cNvPr id="34" name="组合 33">
            <a:extLst>
              <a:ext uri="{FF2B5EF4-FFF2-40B4-BE49-F238E27FC236}">
                <a16:creationId xmlns:a16="http://schemas.microsoft.com/office/drawing/2014/main" id="{B7AA9010-09FF-4181-A9B0-6FA5003352FE}"/>
              </a:ext>
            </a:extLst>
          </p:cNvPr>
          <p:cNvGrpSpPr/>
          <p:nvPr/>
        </p:nvGrpSpPr>
        <p:grpSpPr>
          <a:xfrm flipH="1">
            <a:off x="865633" y="4993470"/>
            <a:ext cx="345284" cy="345284"/>
            <a:chOff x="2473104" y="2145028"/>
            <a:chExt cx="359165" cy="359165"/>
          </a:xfrm>
          <a:solidFill>
            <a:schemeClr val="bg1"/>
          </a:solidFill>
        </p:grpSpPr>
        <p:sp>
          <p:nvSpPr>
            <p:cNvPr id="35" name="AutoShape 126">
              <a:extLst>
                <a:ext uri="{FF2B5EF4-FFF2-40B4-BE49-F238E27FC236}">
                  <a16:creationId xmlns:a16="http://schemas.microsoft.com/office/drawing/2014/main" id="{66FEEA2D-BB57-4D07-92D9-38E475E3B7D0}"/>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sp>
          <p:nvSpPr>
            <p:cNvPr id="36" name="AutoShape 127">
              <a:extLst>
                <a:ext uri="{FF2B5EF4-FFF2-40B4-BE49-F238E27FC236}">
                  <a16:creationId xmlns:a16="http://schemas.microsoft.com/office/drawing/2014/main" id="{150230EB-2D49-4646-A12E-BA7B8E5456EE}"/>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grpSp>
      <p:sp>
        <p:nvSpPr>
          <p:cNvPr id="37" name="椭圆 36">
            <a:extLst>
              <a:ext uri="{FF2B5EF4-FFF2-40B4-BE49-F238E27FC236}">
                <a16:creationId xmlns:a16="http://schemas.microsoft.com/office/drawing/2014/main" id="{3728B5D9-2129-4CAE-B109-86E83D3E09F5}"/>
              </a:ext>
            </a:extLst>
          </p:cNvPr>
          <p:cNvSpPr/>
          <p:nvPr/>
        </p:nvSpPr>
        <p:spPr>
          <a:xfrm>
            <a:off x="7940214" y="4846918"/>
            <a:ext cx="638387" cy="63838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cs typeface="+mn-ea"/>
              <a:sym typeface="+mn-lt"/>
            </a:endParaRPr>
          </a:p>
        </p:txBody>
      </p:sp>
      <p:sp>
        <p:nvSpPr>
          <p:cNvPr id="38" name="矩形 37">
            <a:extLst>
              <a:ext uri="{FF2B5EF4-FFF2-40B4-BE49-F238E27FC236}">
                <a16:creationId xmlns:a16="http://schemas.microsoft.com/office/drawing/2014/main" id="{DD2F5F96-B20D-4B0B-B8AF-21799196DE4B}"/>
              </a:ext>
            </a:extLst>
          </p:cNvPr>
          <p:cNvSpPr/>
          <p:nvPr/>
        </p:nvSpPr>
        <p:spPr>
          <a:xfrm>
            <a:off x="8743446" y="4815932"/>
            <a:ext cx="2993629" cy="1155637"/>
          </a:xfrm>
          <a:prstGeom prst="rect">
            <a:avLst/>
          </a:prstGeom>
        </p:spPr>
        <p:txBody>
          <a:bodyPr wrap="square">
            <a:spAutoFit/>
          </a:bodyPr>
          <a:lstStyle/>
          <a:p>
            <a:pPr>
              <a:lnSpc>
                <a:spcPct val="150000"/>
              </a:lnSpc>
            </a:pPr>
            <a:r>
              <a:rPr lang="zh-CN" altLang="en-US" sz="1600" dirty="0">
                <a:sym typeface="+mn-lt"/>
              </a:rPr>
              <a:t>只要公证人能够访问相关方的链上信息，就可以实现跨链交易。</a:t>
            </a:r>
          </a:p>
        </p:txBody>
      </p:sp>
      <p:grpSp>
        <p:nvGrpSpPr>
          <p:cNvPr id="39" name="Group 112">
            <a:extLst>
              <a:ext uri="{FF2B5EF4-FFF2-40B4-BE49-F238E27FC236}">
                <a16:creationId xmlns:a16="http://schemas.microsoft.com/office/drawing/2014/main" id="{F567F40F-58FD-47A1-8DA7-58A9F0CFFBA8}"/>
              </a:ext>
            </a:extLst>
          </p:cNvPr>
          <p:cNvGrpSpPr/>
          <p:nvPr/>
        </p:nvGrpSpPr>
        <p:grpSpPr>
          <a:xfrm>
            <a:off x="8105059" y="5021509"/>
            <a:ext cx="308697" cy="289207"/>
            <a:chOff x="5368132" y="3540125"/>
            <a:chExt cx="465138" cy="435769"/>
          </a:xfrm>
          <a:solidFill>
            <a:schemeClr val="bg1"/>
          </a:solidFill>
        </p:grpSpPr>
        <p:sp>
          <p:nvSpPr>
            <p:cNvPr id="40" name="AutoShape 110">
              <a:extLst>
                <a:ext uri="{FF2B5EF4-FFF2-40B4-BE49-F238E27FC236}">
                  <a16:creationId xmlns:a16="http://schemas.microsoft.com/office/drawing/2014/main" id="{A573C834-EF5E-4C06-944C-25D20583E2A6}"/>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sp>
          <p:nvSpPr>
            <p:cNvPr id="41" name="AutoShape 111">
              <a:extLst>
                <a:ext uri="{FF2B5EF4-FFF2-40B4-BE49-F238E27FC236}">
                  <a16:creationId xmlns:a16="http://schemas.microsoft.com/office/drawing/2014/main" id="{49EE9BEC-C094-4659-92E2-97A1BA4FEB78}"/>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grpSp>
      <p:sp>
        <p:nvSpPr>
          <p:cNvPr id="42" name="矩形 41">
            <a:extLst>
              <a:ext uri="{FF2B5EF4-FFF2-40B4-BE49-F238E27FC236}">
                <a16:creationId xmlns:a16="http://schemas.microsoft.com/office/drawing/2014/main" id="{2D230383-519A-4DBD-B93F-747CD99530E6}"/>
              </a:ext>
            </a:extLst>
          </p:cNvPr>
          <p:cNvSpPr/>
          <p:nvPr/>
        </p:nvSpPr>
        <p:spPr>
          <a:xfrm>
            <a:off x="1760111" y="2166063"/>
            <a:ext cx="2262158" cy="369332"/>
          </a:xfrm>
          <a:prstGeom prst="rect">
            <a:avLst/>
          </a:prstGeom>
        </p:spPr>
        <p:txBody>
          <a:bodyPr wrap="none">
            <a:spAutoFit/>
          </a:bodyPr>
          <a:lstStyle/>
          <a:p>
            <a:pPr defTabSz="457200"/>
            <a:r>
              <a:rPr lang="zh-CN" altLang="en-US" dirty="0">
                <a:solidFill>
                  <a:prstClr val="black"/>
                </a:solidFill>
                <a:latin typeface="Franklin Gothic Book" panose="020B0503020102020204"/>
                <a:ea typeface="华文楷体" panose="02010600040101010101" pitchFamily="2" charset="-122"/>
              </a:rPr>
              <a:t>主流的跨链技术类型</a:t>
            </a:r>
          </a:p>
        </p:txBody>
      </p:sp>
      <p:sp>
        <p:nvSpPr>
          <p:cNvPr id="43" name="左大括号 42">
            <a:extLst>
              <a:ext uri="{FF2B5EF4-FFF2-40B4-BE49-F238E27FC236}">
                <a16:creationId xmlns:a16="http://schemas.microsoft.com/office/drawing/2014/main" id="{9741B2A3-4091-4FBB-A243-925D00E7F426}"/>
              </a:ext>
            </a:extLst>
          </p:cNvPr>
          <p:cNvSpPr/>
          <p:nvPr/>
        </p:nvSpPr>
        <p:spPr>
          <a:xfrm>
            <a:off x="4025519" y="1187410"/>
            <a:ext cx="284085" cy="2404461"/>
          </a:xfrm>
          <a:prstGeom prst="leftBrace">
            <a:avLst/>
          </a:prstGeom>
          <a:noFill/>
          <a:ln w="6350" cap="flat" cmpd="sng" algn="in">
            <a:solidFill>
              <a:srgbClr val="8C8D86"/>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Franklin Gothic Book" panose="020B0503020102020204"/>
              <a:ea typeface="华文楷体" panose="02010600040101010101" pitchFamily="2" charset="-122"/>
              <a:cs typeface="+mn-cs"/>
            </a:endParaRPr>
          </a:p>
        </p:txBody>
      </p:sp>
      <p:sp>
        <p:nvSpPr>
          <p:cNvPr id="44" name="矩形 43">
            <a:extLst>
              <a:ext uri="{FF2B5EF4-FFF2-40B4-BE49-F238E27FC236}">
                <a16:creationId xmlns:a16="http://schemas.microsoft.com/office/drawing/2014/main" id="{AB11C140-AB45-43E8-A511-0A18813EA1F0}"/>
              </a:ext>
            </a:extLst>
          </p:cNvPr>
          <p:cNvSpPr/>
          <p:nvPr/>
        </p:nvSpPr>
        <p:spPr>
          <a:xfrm>
            <a:off x="4347694" y="1129218"/>
            <a:ext cx="2913233" cy="369332"/>
          </a:xfrm>
          <a:prstGeom prst="rect">
            <a:avLst/>
          </a:prstGeom>
        </p:spPr>
        <p:txBody>
          <a:bodyPr wrap="none">
            <a:spAutoFit/>
          </a:bodyPr>
          <a:lstStyle/>
          <a:p>
            <a:pPr defTabSz="457200"/>
            <a:r>
              <a:rPr lang="zh-CN" altLang="en-US" dirty="0">
                <a:solidFill>
                  <a:srgbClr val="FF0000"/>
                </a:solidFill>
                <a:latin typeface="Franklin Gothic Book" panose="020B0503020102020204"/>
                <a:ea typeface="华文楷体" panose="02010600040101010101" pitchFamily="2" charset="-122"/>
              </a:rPr>
              <a:t>公证人机制</a:t>
            </a:r>
            <a:r>
              <a:rPr lang="en-US" altLang="zh-CN" dirty="0">
                <a:solidFill>
                  <a:srgbClr val="FF0000"/>
                </a:solidFill>
                <a:latin typeface="Franklin Gothic Book" panose="020B0503020102020204"/>
                <a:ea typeface="华文楷体" panose="02010600040101010101" pitchFamily="2" charset="-122"/>
              </a:rPr>
              <a:t>(notary scheme)</a:t>
            </a:r>
            <a:endParaRPr lang="zh-CN" altLang="en-US" dirty="0">
              <a:solidFill>
                <a:srgbClr val="FF0000"/>
              </a:solidFill>
              <a:latin typeface="Franklin Gothic Book" panose="020B0503020102020204"/>
              <a:ea typeface="华文楷体" panose="02010600040101010101" pitchFamily="2" charset="-122"/>
            </a:endParaRPr>
          </a:p>
        </p:txBody>
      </p:sp>
      <p:sp>
        <p:nvSpPr>
          <p:cNvPr id="45" name="矩形 44">
            <a:extLst>
              <a:ext uri="{FF2B5EF4-FFF2-40B4-BE49-F238E27FC236}">
                <a16:creationId xmlns:a16="http://schemas.microsoft.com/office/drawing/2014/main" id="{A1CDC97C-B558-4343-9D56-8E35EFED4545}"/>
              </a:ext>
            </a:extLst>
          </p:cNvPr>
          <p:cNvSpPr/>
          <p:nvPr/>
        </p:nvSpPr>
        <p:spPr>
          <a:xfrm>
            <a:off x="4355055" y="1846389"/>
            <a:ext cx="2525050" cy="369332"/>
          </a:xfrm>
          <a:prstGeom prst="rect">
            <a:avLst/>
          </a:prstGeom>
        </p:spPr>
        <p:txBody>
          <a:bodyPr wrap="none">
            <a:spAutoFit/>
          </a:bodyPr>
          <a:lstStyle/>
          <a:p>
            <a:pPr defTabSz="457200"/>
            <a:r>
              <a:rPr lang="zh-CN" altLang="en-US" dirty="0">
                <a:solidFill>
                  <a:prstClr val="black"/>
                </a:solidFill>
                <a:latin typeface="Franklin Gothic Book" panose="020B0503020102020204"/>
                <a:ea typeface="华文楷体" panose="02010600040101010101" pitchFamily="2" charset="-122"/>
              </a:rPr>
              <a:t>哈希锁定</a:t>
            </a:r>
            <a:r>
              <a:rPr lang="en-US" altLang="zh-CN" dirty="0">
                <a:solidFill>
                  <a:prstClr val="black"/>
                </a:solidFill>
                <a:latin typeface="Franklin Gothic Book" panose="020B0503020102020204"/>
                <a:ea typeface="华文楷体" panose="02010600040101010101" pitchFamily="2" charset="-122"/>
              </a:rPr>
              <a:t>(hash-locking) </a:t>
            </a:r>
            <a:endParaRPr lang="zh-CN" altLang="en-US" dirty="0">
              <a:solidFill>
                <a:prstClr val="black"/>
              </a:solidFill>
              <a:latin typeface="Franklin Gothic Book" panose="020B0503020102020204"/>
              <a:ea typeface="华文楷体" panose="02010600040101010101" pitchFamily="2" charset="-122"/>
            </a:endParaRPr>
          </a:p>
        </p:txBody>
      </p:sp>
      <p:sp>
        <p:nvSpPr>
          <p:cNvPr id="46" name="矩形 45">
            <a:extLst>
              <a:ext uri="{FF2B5EF4-FFF2-40B4-BE49-F238E27FC236}">
                <a16:creationId xmlns:a16="http://schemas.microsoft.com/office/drawing/2014/main" id="{982741E3-E85F-472F-9231-3D7E5C1BA527}"/>
              </a:ext>
            </a:extLst>
          </p:cNvPr>
          <p:cNvSpPr/>
          <p:nvPr/>
        </p:nvSpPr>
        <p:spPr>
          <a:xfrm>
            <a:off x="4309604" y="2563560"/>
            <a:ext cx="2880660" cy="369332"/>
          </a:xfrm>
          <a:prstGeom prst="rect">
            <a:avLst/>
          </a:prstGeom>
        </p:spPr>
        <p:txBody>
          <a:bodyPr wrap="none">
            <a:spAutoFit/>
          </a:bodyPr>
          <a:lstStyle/>
          <a:p>
            <a:pPr defTabSz="457200"/>
            <a:r>
              <a:rPr lang="zh-CN" altLang="en-US" dirty="0">
                <a:solidFill>
                  <a:prstClr val="black"/>
                </a:solidFill>
                <a:latin typeface="Franklin Gothic Book" panose="020B0503020102020204"/>
                <a:ea typeface="华文楷体" panose="02010600040101010101" pitchFamily="2" charset="-122"/>
              </a:rPr>
              <a:t>侧链</a:t>
            </a:r>
            <a:r>
              <a:rPr lang="en-US" altLang="zh-CN" dirty="0">
                <a:solidFill>
                  <a:prstClr val="black"/>
                </a:solidFill>
                <a:latin typeface="Franklin Gothic Book" panose="020B0503020102020204"/>
                <a:ea typeface="华文楷体" panose="02010600040101010101" pitchFamily="2" charset="-122"/>
              </a:rPr>
              <a:t>(sidechain)/</a:t>
            </a:r>
            <a:r>
              <a:rPr lang="zh-CN" altLang="en-US" dirty="0">
                <a:solidFill>
                  <a:prstClr val="black"/>
                </a:solidFill>
                <a:latin typeface="Franklin Gothic Book" panose="020B0503020102020204"/>
                <a:ea typeface="华文楷体" panose="02010600040101010101" pitchFamily="2" charset="-122"/>
              </a:rPr>
              <a:t>中继</a:t>
            </a:r>
            <a:r>
              <a:rPr lang="en-US" altLang="zh-CN" dirty="0">
                <a:solidFill>
                  <a:prstClr val="black"/>
                </a:solidFill>
                <a:latin typeface="Franklin Gothic Book" panose="020B0503020102020204"/>
                <a:ea typeface="华文楷体" panose="02010600040101010101" pitchFamily="2" charset="-122"/>
              </a:rPr>
              <a:t>(relay)</a:t>
            </a:r>
            <a:endParaRPr lang="zh-CN" altLang="en-US" dirty="0">
              <a:solidFill>
                <a:prstClr val="black"/>
              </a:solidFill>
              <a:latin typeface="Franklin Gothic Book" panose="020B0503020102020204"/>
              <a:ea typeface="华文楷体" panose="02010600040101010101" pitchFamily="2" charset="-122"/>
            </a:endParaRPr>
          </a:p>
        </p:txBody>
      </p:sp>
      <p:sp>
        <p:nvSpPr>
          <p:cNvPr id="47" name="矩形 46">
            <a:extLst>
              <a:ext uri="{FF2B5EF4-FFF2-40B4-BE49-F238E27FC236}">
                <a16:creationId xmlns:a16="http://schemas.microsoft.com/office/drawing/2014/main" id="{48B53030-CCA9-4066-AED0-B2001F98B255}"/>
              </a:ext>
            </a:extLst>
          </p:cNvPr>
          <p:cNvSpPr/>
          <p:nvPr/>
        </p:nvSpPr>
        <p:spPr>
          <a:xfrm>
            <a:off x="4209471" y="3280731"/>
            <a:ext cx="4805418" cy="369332"/>
          </a:xfrm>
          <a:prstGeom prst="rect">
            <a:avLst/>
          </a:prstGeom>
        </p:spPr>
        <p:txBody>
          <a:bodyPr wrap="none">
            <a:spAutoFit/>
          </a:bodyPr>
          <a:lstStyle/>
          <a:p>
            <a:pPr defTabSz="457200"/>
            <a:r>
              <a:rPr lang="zh-CN" altLang="en-US" dirty="0">
                <a:solidFill>
                  <a:prstClr val="black"/>
                </a:solidFill>
                <a:latin typeface="Franklin Gothic Book" panose="020B0503020102020204"/>
                <a:ea typeface="华文楷体" panose="02010600040101010101" pitchFamily="2" charset="-122"/>
              </a:rPr>
              <a:t>分布式私钥控制</a:t>
            </a:r>
            <a:r>
              <a:rPr lang="en-US" altLang="zh-CN" dirty="0">
                <a:solidFill>
                  <a:prstClr val="black"/>
                </a:solidFill>
                <a:latin typeface="Franklin Gothic Book" panose="020B0503020102020204"/>
                <a:ea typeface="华文楷体" panose="02010600040101010101" pitchFamily="2" charset="-122"/>
              </a:rPr>
              <a:t>(distributed private key control)</a:t>
            </a:r>
            <a:endParaRPr lang="zh-CN" altLang="en-US" dirty="0">
              <a:solidFill>
                <a:prstClr val="black"/>
              </a:solidFill>
              <a:latin typeface="Franklin Gothic Book" panose="020B0503020102020204"/>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anim calcmode="lin" valueType="num">
                                      <p:cBhvr>
                                        <p:cTn id="23" dur="1000" fill="hold"/>
                                        <p:tgtEl>
                                          <p:spTgt spid="30"/>
                                        </p:tgtEl>
                                        <p:attrNameLst>
                                          <p:attrName>ppt_x</p:attrName>
                                        </p:attrNameLst>
                                      </p:cBhvr>
                                      <p:tavLst>
                                        <p:tav tm="0">
                                          <p:val>
                                            <p:strVal val="#ppt_x"/>
                                          </p:val>
                                        </p:tav>
                                        <p:tav tm="100000">
                                          <p:val>
                                            <p:strVal val="#ppt_x"/>
                                          </p:val>
                                        </p:tav>
                                      </p:tavLst>
                                    </p:anim>
                                    <p:anim calcmode="lin" valueType="num">
                                      <p:cBhvr>
                                        <p:cTn id="24" dur="1000" fill="hold"/>
                                        <p:tgtEl>
                                          <p:spTgt spid="3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1000"/>
                                        <p:tgtEl>
                                          <p:spTgt spid="34"/>
                                        </p:tgtEl>
                                      </p:cBhvr>
                                    </p:animEffect>
                                    <p:anim calcmode="lin" valueType="num">
                                      <p:cBhvr>
                                        <p:cTn id="33" dur="1000" fill="hold"/>
                                        <p:tgtEl>
                                          <p:spTgt spid="34"/>
                                        </p:tgtEl>
                                        <p:attrNameLst>
                                          <p:attrName>ppt_x</p:attrName>
                                        </p:attrNameLst>
                                      </p:cBhvr>
                                      <p:tavLst>
                                        <p:tav tm="0">
                                          <p:val>
                                            <p:strVal val="#ppt_x"/>
                                          </p:val>
                                        </p:tav>
                                        <p:tav tm="100000">
                                          <p:val>
                                            <p:strVal val="#ppt_x"/>
                                          </p:val>
                                        </p:tav>
                                      </p:tavLst>
                                    </p:anim>
                                    <p:anim calcmode="lin" valueType="num">
                                      <p:cBhvr>
                                        <p:cTn id="34" dur="1000" fill="hold"/>
                                        <p:tgtEl>
                                          <p:spTgt spid="3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1000"/>
                                        <p:tgtEl>
                                          <p:spTgt spid="37"/>
                                        </p:tgtEl>
                                      </p:cBhvr>
                                    </p:animEffect>
                                    <p:anim calcmode="lin" valueType="num">
                                      <p:cBhvr>
                                        <p:cTn id="38" dur="1000" fill="hold"/>
                                        <p:tgtEl>
                                          <p:spTgt spid="37"/>
                                        </p:tgtEl>
                                        <p:attrNameLst>
                                          <p:attrName>ppt_x</p:attrName>
                                        </p:attrNameLst>
                                      </p:cBhvr>
                                      <p:tavLst>
                                        <p:tav tm="0">
                                          <p:val>
                                            <p:strVal val="#ppt_x"/>
                                          </p:val>
                                        </p:tav>
                                        <p:tav tm="100000">
                                          <p:val>
                                            <p:strVal val="#ppt_x"/>
                                          </p:val>
                                        </p:tav>
                                      </p:tavLst>
                                    </p:anim>
                                    <p:anim calcmode="lin" valueType="num">
                                      <p:cBhvr>
                                        <p:cTn id="39" dur="1000" fill="hold"/>
                                        <p:tgtEl>
                                          <p:spTgt spid="3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1000"/>
                                        <p:tgtEl>
                                          <p:spTgt spid="38"/>
                                        </p:tgtEl>
                                      </p:cBhvr>
                                    </p:animEffect>
                                    <p:anim calcmode="lin" valueType="num">
                                      <p:cBhvr>
                                        <p:cTn id="43" dur="1000" fill="hold"/>
                                        <p:tgtEl>
                                          <p:spTgt spid="38"/>
                                        </p:tgtEl>
                                        <p:attrNameLst>
                                          <p:attrName>ppt_x</p:attrName>
                                        </p:attrNameLst>
                                      </p:cBhvr>
                                      <p:tavLst>
                                        <p:tav tm="0">
                                          <p:val>
                                            <p:strVal val="#ppt_x"/>
                                          </p:val>
                                        </p:tav>
                                        <p:tav tm="100000">
                                          <p:val>
                                            <p:strVal val="#ppt_x"/>
                                          </p:val>
                                        </p:tav>
                                      </p:tavLst>
                                    </p:anim>
                                    <p:anim calcmode="lin" valueType="num">
                                      <p:cBhvr>
                                        <p:cTn id="44" dur="1000" fill="hold"/>
                                        <p:tgtEl>
                                          <p:spTgt spid="38"/>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29" grpId="0" animBg="1"/>
      <p:bldP spid="30" grpId="0"/>
      <p:bldP spid="37" grpId="0" animBg="1"/>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a:extLst>
              <a:ext uri="{FF2B5EF4-FFF2-40B4-BE49-F238E27FC236}">
                <a16:creationId xmlns:a16="http://schemas.microsoft.com/office/drawing/2014/main" id="{FF8103FF-CB7D-4888-B981-E552ABABC61B}"/>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526D2B14-B83C-4585-9090-6F7D568975E7}"/>
              </a:ext>
            </a:extLst>
          </p:cNvPr>
          <p:cNvGrpSpPr/>
          <p:nvPr/>
        </p:nvGrpSpPr>
        <p:grpSpPr>
          <a:xfrm>
            <a:off x="8344111" y="159430"/>
            <a:ext cx="1057280" cy="604450"/>
            <a:chOff x="6755642" y="59734"/>
            <a:chExt cx="1009934" cy="604450"/>
          </a:xfrm>
          <a:solidFill>
            <a:srgbClr val="FADE73"/>
          </a:solidFill>
        </p:grpSpPr>
        <p:sp>
          <p:nvSpPr>
            <p:cNvPr id="12" name="矩形 11">
              <a:extLst>
                <a:ext uri="{FF2B5EF4-FFF2-40B4-BE49-F238E27FC236}">
                  <a16:creationId xmlns:a16="http://schemas.microsoft.com/office/drawing/2014/main" id="{1EC23241-3A55-413C-BBE1-D423BF27AD23}"/>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等腰三角形 12">
              <a:extLst>
                <a:ext uri="{FF2B5EF4-FFF2-40B4-BE49-F238E27FC236}">
                  <a16:creationId xmlns:a16="http://schemas.microsoft.com/office/drawing/2014/main" id="{7A9EDC26-DC45-4C0F-9BCC-C85803FC4367}"/>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a:extLst>
              <a:ext uri="{FF2B5EF4-FFF2-40B4-BE49-F238E27FC236}">
                <a16:creationId xmlns:a16="http://schemas.microsoft.com/office/drawing/2014/main" id="{197137AA-60A9-42F2-9D25-B83D7686B804}"/>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15" name="文本框 14">
            <a:extLst>
              <a:ext uri="{FF2B5EF4-FFF2-40B4-BE49-F238E27FC236}">
                <a16:creationId xmlns:a16="http://schemas.microsoft.com/office/drawing/2014/main" id="{AB41A2CD-9308-4D09-904C-BE60B3774FE1}"/>
              </a:ext>
            </a:extLst>
          </p:cNvPr>
          <p:cNvSpPr txBox="1"/>
          <p:nvPr/>
        </p:nvSpPr>
        <p:spPr>
          <a:xfrm>
            <a:off x="7070994" y="151757"/>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16" name="文本框 15">
            <a:extLst>
              <a:ext uri="{FF2B5EF4-FFF2-40B4-BE49-F238E27FC236}">
                <a16:creationId xmlns:a16="http://schemas.microsoft.com/office/drawing/2014/main" id="{ED32C718-7430-4A2F-8E5A-1424245CBA28}"/>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17" name="文本框 16">
            <a:extLst>
              <a:ext uri="{FF2B5EF4-FFF2-40B4-BE49-F238E27FC236}">
                <a16:creationId xmlns:a16="http://schemas.microsoft.com/office/drawing/2014/main" id="{D8B5C618-7001-4925-ABAA-9CDD4068AF2E}"/>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连接符 19">
            <a:extLst>
              <a:ext uri="{FF2B5EF4-FFF2-40B4-BE49-F238E27FC236}">
                <a16:creationId xmlns:a16="http://schemas.microsoft.com/office/drawing/2014/main" id="{5C72CEF4-A2FA-4925-9A4E-2376287DAE74}"/>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848FCC28-F30B-48CA-9B04-CBAF9F64B8C4}"/>
              </a:ext>
            </a:extLst>
          </p:cNvPr>
          <p:cNvGrpSpPr/>
          <p:nvPr/>
        </p:nvGrpSpPr>
        <p:grpSpPr>
          <a:xfrm>
            <a:off x="8344111" y="159430"/>
            <a:ext cx="1057280" cy="604450"/>
            <a:chOff x="6755642" y="59734"/>
            <a:chExt cx="1009934" cy="604450"/>
          </a:xfrm>
          <a:solidFill>
            <a:srgbClr val="FADE73"/>
          </a:solidFill>
        </p:grpSpPr>
        <p:sp>
          <p:nvSpPr>
            <p:cNvPr id="22" name="矩形 21">
              <a:extLst>
                <a:ext uri="{FF2B5EF4-FFF2-40B4-BE49-F238E27FC236}">
                  <a16:creationId xmlns:a16="http://schemas.microsoft.com/office/drawing/2014/main" id="{EB8BFFAE-1786-4C31-9BC8-B32A70119563}"/>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等腰三角形 22">
              <a:extLst>
                <a:ext uri="{FF2B5EF4-FFF2-40B4-BE49-F238E27FC236}">
                  <a16:creationId xmlns:a16="http://schemas.microsoft.com/office/drawing/2014/main" id="{A869D6BC-3652-432E-AE01-05BCF86275CB}"/>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a:extLst>
              <a:ext uri="{FF2B5EF4-FFF2-40B4-BE49-F238E27FC236}">
                <a16:creationId xmlns:a16="http://schemas.microsoft.com/office/drawing/2014/main" id="{797C294F-3FAD-4E67-9835-07D7ED90695B}"/>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25" name="文本框 24">
            <a:extLst>
              <a:ext uri="{FF2B5EF4-FFF2-40B4-BE49-F238E27FC236}">
                <a16:creationId xmlns:a16="http://schemas.microsoft.com/office/drawing/2014/main" id="{EACDFE42-2658-4F2F-9A37-7A72A1F33B64}"/>
              </a:ext>
            </a:extLst>
          </p:cNvPr>
          <p:cNvSpPr txBox="1"/>
          <p:nvPr/>
        </p:nvSpPr>
        <p:spPr>
          <a:xfrm>
            <a:off x="7070994" y="151757"/>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26" name="文本框 25">
            <a:extLst>
              <a:ext uri="{FF2B5EF4-FFF2-40B4-BE49-F238E27FC236}">
                <a16:creationId xmlns:a16="http://schemas.microsoft.com/office/drawing/2014/main" id="{43974398-998A-4DEC-812F-C8E5F0E115A4}"/>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27" name="文本框 26">
            <a:extLst>
              <a:ext uri="{FF2B5EF4-FFF2-40B4-BE49-F238E27FC236}">
                <a16:creationId xmlns:a16="http://schemas.microsoft.com/office/drawing/2014/main" id="{364D2ADB-FCA7-4F2C-BB77-709B09DBB956}"/>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pic>
        <p:nvPicPr>
          <p:cNvPr id="28" name="图片 27">
            <a:extLst>
              <a:ext uri="{FF2B5EF4-FFF2-40B4-BE49-F238E27FC236}">
                <a16:creationId xmlns:a16="http://schemas.microsoft.com/office/drawing/2014/main" id="{327BE6EC-11BD-4FD1-A16B-7E6710B1B01F}"/>
              </a:ext>
            </a:extLst>
          </p:cNvPr>
          <p:cNvPicPr/>
          <p:nvPr/>
        </p:nvPicPr>
        <p:blipFill>
          <a:blip r:embed="rId5"/>
          <a:stretch>
            <a:fillRect/>
          </a:stretch>
        </p:blipFill>
        <p:spPr>
          <a:xfrm>
            <a:off x="842714" y="2097303"/>
            <a:ext cx="4590854" cy="3365369"/>
          </a:xfrm>
          <a:prstGeom prst="rect">
            <a:avLst/>
          </a:prstGeom>
        </p:spPr>
      </p:pic>
      <p:sp>
        <p:nvSpPr>
          <p:cNvPr id="29" name="文本框 28">
            <a:extLst>
              <a:ext uri="{FF2B5EF4-FFF2-40B4-BE49-F238E27FC236}">
                <a16:creationId xmlns:a16="http://schemas.microsoft.com/office/drawing/2014/main" id="{684B51E0-2A84-43DE-9445-ADEB75B88A7C}"/>
              </a:ext>
            </a:extLst>
          </p:cNvPr>
          <p:cNvSpPr txBox="1"/>
          <p:nvPr/>
        </p:nvSpPr>
        <p:spPr>
          <a:xfrm>
            <a:off x="1021784" y="1017443"/>
            <a:ext cx="11104777" cy="417358"/>
          </a:xfrm>
          <a:prstGeom prst="rect">
            <a:avLst/>
          </a:prstGeom>
          <a:noFill/>
        </p:spPr>
        <p:txBody>
          <a:bodyPr wrap="square" rtlCol="0">
            <a:spAutoFit/>
          </a:bodyPr>
          <a:lstStyle/>
          <a:p>
            <a:pPr>
              <a:lnSpc>
                <a:spcPct val="130000"/>
              </a:lnSpc>
              <a:spcBef>
                <a:spcPts val="600"/>
              </a:spcBef>
            </a:pPr>
            <a:r>
              <a:rPr lang="zh-CN" altLang="en-US" dirty="0">
                <a:cs typeface="+mn-ea"/>
                <a:sym typeface="+mn-lt"/>
              </a:rPr>
              <a:t>传统的公证人机制</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30" name="文本框 29">
            <a:extLst>
              <a:ext uri="{FF2B5EF4-FFF2-40B4-BE49-F238E27FC236}">
                <a16:creationId xmlns:a16="http://schemas.microsoft.com/office/drawing/2014/main" id="{65567C22-BE51-4B53-B1AE-E3941299B67C}"/>
              </a:ext>
            </a:extLst>
          </p:cNvPr>
          <p:cNvSpPr txBox="1"/>
          <p:nvPr/>
        </p:nvSpPr>
        <p:spPr>
          <a:xfrm>
            <a:off x="7280185" y="1965900"/>
            <a:ext cx="3930979" cy="3628173"/>
          </a:xfrm>
          <a:prstGeom prst="rect">
            <a:avLst/>
          </a:prstGeom>
          <a:noFill/>
        </p:spPr>
        <p:txBody>
          <a:bodyPr wrap="square" rtlCol="0">
            <a:spAutoFit/>
          </a:bodyPr>
          <a:lstStyle>
            <a:defPPr>
              <a:defRPr lang="zh-CN"/>
            </a:defPPr>
            <a:lvl1pPr>
              <a:lnSpc>
                <a:spcPct val="130000"/>
              </a:lnSpc>
              <a:spcBef>
                <a:spcPts val="600"/>
              </a:spcBef>
              <a:defRPr sz="1200" kern="0">
                <a:latin typeface="微软雅黑" panose="020B0503020204020204" pitchFamily="34" charset="-122"/>
                <a:ea typeface="微软雅黑" panose="020B0503020204020204" pitchFamily="34" charset="-122"/>
                <a:cs typeface="+mn-ea"/>
              </a:defRPr>
            </a:lvl1pPr>
          </a:lstStyle>
          <a:p>
            <a:r>
              <a:rPr lang="zh-CN" altLang="en-US" sz="1400" dirty="0">
                <a:sym typeface="+mn-lt"/>
              </a:rPr>
              <a:t>安全性：</a:t>
            </a:r>
            <a:endParaRPr lang="en-US" altLang="zh-CN" sz="1400" dirty="0">
              <a:sym typeface="+mn-lt"/>
            </a:endParaRPr>
          </a:p>
          <a:p>
            <a:r>
              <a:rPr lang="zh-CN" altLang="en-US" sz="1400" dirty="0">
                <a:sym typeface="+mn-lt"/>
              </a:rPr>
              <a:t>依赖于单一机构或节点，中心化程度过高</a:t>
            </a:r>
            <a:endParaRPr lang="en-US" altLang="zh-CN" sz="1400" dirty="0">
              <a:sym typeface="+mn-lt"/>
            </a:endParaRPr>
          </a:p>
          <a:p>
            <a:r>
              <a:rPr lang="zh-CN" altLang="en-US" sz="1400" dirty="0">
                <a:sym typeface="+mn-lt"/>
              </a:rPr>
              <a:t>容易出现单点故障</a:t>
            </a:r>
          </a:p>
          <a:p>
            <a:r>
              <a:rPr lang="zh-CN" altLang="en-US" sz="1400" dirty="0"/>
              <a:t>容易遭受</a:t>
            </a:r>
            <a:r>
              <a:rPr lang="en-US" altLang="zh-CN" sz="1400" dirty="0"/>
              <a:t>DOS</a:t>
            </a:r>
            <a:r>
              <a:rPr lang="zh-CN" altLang="en-US" sz="1400" dirty="0"/>
              <a:t>攻击</a:t>
            </a:r>
            <a:endParaRPr lang="en-US" altLang="zh-CN" sz="1400" dirty="0"/>
          </a:p>
          <a:p>
            <a:r>
              <a:rPr lang="zh-CN" altLang="en-US" sz="1400" dirty="0"/>
              <a:t>缺少相关保护、惩罚、激励机制</a:t>
            </a:r>
            <a:endParaRPr lang="en-US" altLang="zh-CN" sz="1400" dirty="0"/>
          </a:p>
          <a:p>
            <a:endParaRPr lang="en-US" altLang="zh-CN" sz="1400" dirty="0"/>
          </a:p>
          <a:p>
            <a:r>
              <a:rPr lang="zh-CN" altLang="en-US" sz="1400" dirty="0">
                <a:sym typeface="+mn-lt"/>
              </a:rPr>
              <a:t>隐私性：</a:t>
            </a:r>
            <a:endParaRPr lang="en-US" altLang="zh-CN" sz="1400" dirty="0">
              <a:sym typeface="+mn-lt"/>
            </a:endParaRPr>
          </a:p>
          <a:p>
            <a:r>
              <a:rPr lang="zh-CN" altLang="en-US" sz="1400" dirty="0">
                <a:sym typeface="+mn-lt"/>
              </a:rPr>
              <a:t>容易遭受针对性攻击，导致身份泄露</a:t>
            </a:r>
            <a:endParaRPr lang="en-US" altLang="zh-CN" sz="1400" dirty="0">
              <a:sym typeface="+mn-lt"/>
            </a:endParaRPr>
          </a:p>
          <a:p>
            <a:r>
              <a:rPr lang="zh-CN" altLang="en-US" sz="1400" dirty="0">
                <a:sym typeface="+mn-lt"/>
              </a:rPr>
              <a:t>交易的隐私得不到保护</a:t>
            </a:r>
          </a:p>
          <a:p>
            <a:endParaRPr lang="zh-CN" altLang="en-US" sz="1800" kern="1200" dirty="0">
              <a:solidFill>
                <a:schemeClr val="tx1">
                  <a:lumMod val="85000"/>
                  <a:lumOff val="15000"/>
                </a:schemeClr>
              </a:solidFill>
              <a:latin typeface="+mn-lt"/>
              <a:ea typeface="+mn-ea"/>
              <a:sym typeface="+mn-lt"/>
            </a:endParaRPr>
          </a:p>
        </p:txBody>
      </p:sp>
      <p:sp>
        <p:nvSpPr>
          <p:cNvPr id="31" name="右箭头 3">
            <a:extLst>
              <a:ext uri="{FF2B5EF4-FFF2-40B4-BE49-F238E27FC236}">
                <a16:creationId xmlns:a16="http://schemas.microsoft.com/office/drawing/2014/main" id="{BCA6B921-033A-4203-9678-FB78D84939FA}"/>
              </a:ext>
            </a:extLst>
          </p:cNvPr>
          <p:cNvSpPr/>
          <p:nvPr/>
        </p:nvSpPr>
        <p:spPr>
          <a:xfrm>
            <a:off x="5433568" y="3429000"/>
            <a:ext cx="1133475" cy="69405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dirty="0"/>
              <a:t>问题</a:t>
            </a:r>
          </a:p>
        </p:txBody>
      </p:sp>
      <p:sp>
        <p:nvSpPr>
          <p:cNvPr id="33" name="矩形 32">
            <a:extLst>
              <a:ext uri="{FF2B5EF4-FFF2-40B4-BE49-F238E27FC236}">
                <a16:creationId xmlns:a16="http://schemas.microsoft.com/office/drawing/2014/main" id="{598A5E7C-6EFE-4F77-AB17-6731E806DB0A}"/>
              </a:ext>
            </a:extLst>
          </p:cNvPr>
          <p:cNvSpPr/>
          <p:nvPr>
            <p:custDataLst>
              <p:tags r:id="rId1"/>
            </p:custDataLst>
          </p:nvPr>
        </p:nvSpPr>
        <p:spPr>
          <a:xfrm>
            <a:off x="663644" y="1048941"/>
            <a:ext cx="119380" cy="317500"/>
          </a:xfrm>
          <a:prstGeom prst="rect">
            <a:avLst/>
          </a:prstGeom>
          <a:solidFill>
            <a:srgbClr val="016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AE120CCE-97FD-4809-95D0-FBD7CB091493}"/>
              </a:ext>
            </a:extLst>
          </p:cNvPr>
          <p:cNvSpPr/>
          <p:nvPr>
            <p:custDataLst>
              <p:tags r:id="rId2"/>
            </p:custDataLst>
          </p:nvPr>
        </p:nvSpPr>
        <p:spPr>
          <a:xfrm>
            <a:off x="842714" y="1213406"/>
            <a:ext cx="119380" cy="153035"/>
          </a:xfrm>
          <a:prstGeom prst="rect">
            <a:avLst/>
          </a:prstGeom>
          <a:solidFill>
            <a:srgbClr val="FAD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接连接符 27">
            <a:extLst>
              <a:ext uri="{FF2B5EF4-FFF2-40B4-BE49-F238E27FC236}">
                <a16:creationId xmlns:a16="http://schemas.microsoft.com/office/drawing/2014/main" id="{000C9931-2BC3-48AE-BFB7-7BFA76F21498}"/>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a16="http://schemas.microsoft.com/office/drawing/2014/main" id="{9F7F8681-20FA-4A33-A156-35341A1B9C34}"/>
              </a:ext>
            </a:extLst>
          </p:cNvPr>
          <p:cNvGrpSpPr/>
          <p:nvPr/>
        </p:nvGrpSpPr>
        <p:grpSpPr>
          <a:xfrm>
            <a:off x="8344111" y="159430"/>
            <a:ext cx="1057280" cy="604450"/>
            <a:chOff x="6755642" y="59734"/>
            <a:chExt cx="1009934" cy="604450"/>
          </a:xfrm>
          <a:solidFill>
            <a:srgbClr val="FADE73"/>
          </a:solidFill>
        </p:grpSpPr>
        <p:sp>
          <p:nvSpPr>
            <p:cNvPr id="30" name="矩形 29">
              <a:extLst>
                <a:ext uri="{FF2B5EF4-FFF2-40B4-BE49-F238E27FC236}">
                  <a16:creationId xmlns:a16="http://schemas.microsoft.com/office/drawing/2014/main" id="{FCE88656-1687-4825-8B8C-C664AE239D97}"/>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等腰三角形 30">
              <a:extLst>
                <a:ext uri="{FF2B5EF4-FFF2-40B4-BE49-F238E27FC236}">
                  <a16:creationId xmlns:a16="http://schemas.microsoft.com/office/drawing/2014/main" id="{6FB97AF7-0B84-429F-A2F0-C3F32606DB4D}"/>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a:extLst>
              <a:ext uri="{FF2B5EF4-FFF2-40B4-BE49-F238E27FC236}">
                <a16:creationId xmlns:a16="http://schemas.microsoft.com/office/drawing/2014/main" id="{F3BB8CBB-3A02-44BD-8BB8-6FDC9B1E1835}"/>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33" name="文本框 32">
            <a:extLst>
              <a:ext uri="{FF2B5EF4-FFF2-40B4-BE49-F238E27FC236}">
                <a16:creationId xmlns:a16="http://schemas.microsoft.com/office/drawing/2014/main" id="{6A1E9EA3-0072-4F67-8E30-141114C8C752}"/>
              </a:ext>
            </a:extLst>
          </p:cNvPr>
          <p:cNvSpPr txBox="1"/>
          <p:nvPr/>
        </p:nvSpPr>
        <p:spPr>
          <a:xfrm>
            <a:off x="7070994" y="151757"/>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34" name="文本框 33">
            <a:extLst>
              <a:ext uri="{FF2B5EF4-FFF2-40B4-BE49-F238E27FC236}">
                <a16:creationId xmlns:a16="http://schemas.microsoft.com/office/drawing/2014/main" id="{EA9C17DE-3AEC-4A36-88B0-CE18F70828B2}"/>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35" name="文本框 34">
            <a:extLst>
              <a:ext uri="{FF2B5EF4-FFF2-40B4-BE49-F238E27FC236}">
                <a16:creationId xmlns:a16="http://schemas.microsoft.com/office/drawing/2014/main" id="{6EFC0F18-3EC9-4353-8D36-0120A9219C0F}"/>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sp>
        <p:nvSpPr>
          <p:cNvPr id="62" name="文本框 61">
            <a:extLst>
              <a:ext uri="{FF2B5EF4-FFF2-40B4-BE49-F238E27FC236}">
                <a16:creationId xmlns:a16="http://schemas.microsoft.com/office/drawing/2014/main" id="{D4F4A245-B0D8-439A-A1DD-2320090DDCB6}"/>
              </a:ext>
            </a:extLst>
          </p:cNvPr>
          <p:cNvSpPr txBox="1"/>
          <p:nvPr/>
        </p:nvSpPr>
        <p:spPr>
          <a:xfrm>
            <a:off x="947080" y="1051550"/>
            <a:ext cx="3214540" cy="416011"/>
          </a:xfrm>
          <a:prstGeom prst="rect">
            <a:avLst/>
          </a:prstGeom>
          <a:noFill/>
        </p:spPr>
        <p:txBody>
          <a:bodyPr wrap="square" rtlCol="0">
            <a:spAutoFit/>
          </a:bodyPr>
          <a:lstStyle/>
          <a:p>
            <a:pPr>
              <a:lnSpc>
                <a:spcPct val="130000"/>
              </a:lnSpc>
              <a:spcBef>
                <a:spcPts val="600"/>
              </a:spcBef>
            </a:pPr>
            <a:r>
              <a:rPr lang="zh-CN" altLang="en-US" dirty="0">
                <a:sym typeface="+mn-lt"/>
              </a:rPr>
              <a:t>改进的公证人组或委员会机制</a:t>
            </a:r>
            <a:endParaRPr lang="en-US" altLang="zh-CN" dirty="0">
              <a:sym typeface="+mn-lt"/>
            </a:endParaRPr>
          </a:p>
        </p:txBody>
      </p:sp>
      <p:sp>
        <p:nvSpPr>
          <p:cNvPr id="65" name="文本框 64">
            <a:extLst>
              <a:ext uri="{FF2B5EF4-FFF2-40B4-BE49-F238E27FC236}">
                <a16:creationId xmlns:a16="http://schemas.microsoft.com/office/drawing/2014/main" id="{E8703D90-6BF8-489D-8BFE-2CFA5C672D13}"/>
              </a:ext>
            </a:extLst>
          </p:cNvPr>
          <p:cNvSpPr txBox="1"/>
          <p:nvPr/>
        </p:nvSpPr>
        <p:spPr>
          <a:xfrm>
            <a:off x="2664707" y="3335820"/>
            <a:ext cx="3405804" cy="345094"/>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改变公证人公证模式，如</a:t>
            </a:r>
            <a:r>
              <a:rPr lang="en-US" altLang="zh-CN" sz="1400" kern="0" dirty="0" err="1">
                <a:latin typeface="微软雅黑" panose="020B0503020204020204" pitchFamily="34" charset="-122"/>
                <a:ea typeface="微软雅黑" panose="020B0503020204020204" pitchFamily="34" charset="-122"/>
                <a:cs typeface="+mn-ea"/>
                <a:sym typeface="+mn-lt"/>
              </a:rPr>
              <a:t>Dextt</a:t>
            </a:r>
            <a:endParaRPr lang="zh-CN" altLang="en-US" sz="1400" kern="0" dirty="0">
              <a:latin typeface="微软雅黑" panose="020B0503020204020204" pitchFamily="34" charset="-122"/>
              <a:ea typeface="微软雅黑" panose="020B0503020204020204" pitchFamily="34" charset="-122"/>
              <a:cs typeface="+mn-ea"/>
              <a:sym typeface="+mn-lt"/>
            </a:endParaRPr>
          </a:p>
        </p:txBody>
      </p:sp>
      <p:sp>
        <p:nvSpPr>
          <p:cNvPr id="66" name="文本框 65">
            <a:extLst>
              <a:ext uri="{FF2B5EF4-FFF2-40B4-BE49-F238E27FC236}">
                <a16:creationId xmlns:a16="http://schemas.microsoft.com/office/drawing/2014/main" id="{BCFCC65C-7233-494A-A81C-B2CDEADD8648}"/>
              </a:ext>
            </a:extLst>
          </p:cNvPr>
          <p:cNvSpPr txBox="1"/>
          <p:nvPr/>
        </p:nvSpPr>
        <p:spPr>
          <a:xfrm>
            <a:off x="2664707" y="2711964"/>
            <a:ext cx="3214540" cy="345094"/>
          </a:xfrm>
          <a:prstGeom prst="rect">
            <a:avLst/>
          </a:prstGeom>
          <a:noFill/>
        </p:spPr>
        <p:txBody>
          <a:bodyPr wrap="square" rtlCol="0">
            <a:spAutoFit/>
          </a:bodyPr>
          <a:lstStyle>
            <a:defPPr>
              <a:defRPr lang="zh-CN"/>
            </a:defPPr>
            <a:lvl1pPr>
              <a:lnSpc>
                <a:spcPct val="130000"/>
              </a:lnSpc>
              <a:spcBef>
                <a:spcPts val="600"/>
              </a:spcBef>
              <a:defRPr sz="1200" kern="0">
                <a:latin typeface="微软雅黑" panose="020B0503020204020204" pitchFamily="34" charset="-122"/>
                <a:ea typeface="微软雅黑" panose="020B0503020204020204" pitchFamily="34" charset="-122"/>
                <a:cs typeface="+mn-ea"/>
              </a:defRPr>
            </a:lvl1pPr>
          </a:lstStyle>
          <a:p>
            <a:r>
              <a:rPr lang="zh-CN" altLang="en-US" sz="1400" dirty="0">
                <a:sym typeface="+mn-lt"/>
              </a:rPr>
              <a:t>采用分阶段协议</a:t>
            </a:r>
          </a:p>
        </p:txBody>
      </p:sp>
      <p:sp>
        <p:nvSpPr>
          <p:cNvPr id="67" name="文本框 66">
            <a:extLst>
              <a:ext uri="{FF2B5EF4-FFF2-40B4-BE49-F238E27FC236}">
                <a16:creationId xmlns:a16="http://schemas.microsoft.com/office/drawing/2014/main" id="{AB69EA2F-EF5E-4FD8-B326-9E3529F085DB}"/>
              </a:ext>
            </a:extLst>
          </p:cNvPr>
          <p:cNvSpPr txBox="1"/>
          <p:nvPr/>
        </p:nvSpPr>
        <p:spPr>
          <a:xfrm>
            <a:off x="2675702" y="4090311"/>
            <a:ext cx="4395292" cy="345094"/>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优化选举算法，如优化的</a:t>
            </a:r>
            <a:r>
              <a:rPr lang="en-US" altLang="zh-CN" sz="1400" kern="0" dirty="0">
                <a:latin typeface="微软雅黑" panose="020B0503020204020204" pitchFamily="34" charset="-122"/>
                <a:ea typeface="微软雅黑" panose="020B0503020204020204" pitchFamily="34" charset="-122"/>
                <a:cs typeface="+mn-ea"/>
                <a:sym typeface="+mn-lt"/>
              </a:rPr>
              <a:t>pow</a:t>
            </a:r>
            <a:r>
              <a:rPr lang="zh-CN" altLang="en-US" sz="1400" kern="0" dirty="0">
                <a:latin typeface="微软雅黑" panose="020B0503020204020204" pitchFamily="34" charset="-122"/>
                <a:ea typeface="微软雅黑" panose="020B0503020204020204" pitchFamily="34" charset="-122"/>
                <a:cs typeface="+mn-ea"/>
                <a:sym typeface="+mn-lt"/>
              </a:rPr>
              <a:t>算法</a:t>
            </a:r>
          </a:p>
        </p:txBody>
      </p:sp>
      <p:sp>
        <p:nvSpPr>
          <p:cNvPr id="68" name="文本框 67">
            <a:extLst>
              <a:ext uri="{FF2B5EF4-FFF2-40B4-BE49-F238E27FC236}">
                <a16:creationId xmlns:a16="http://schemas.microsoft.com/office/drawing/2014/main" id="{1F297E8A-0FD7-4664-B04C-42CDAD0DAB4B}"/>
              </a:ext>
            </a:extLst>
          </p:cNvPr>
          <p:cNvSpPr txBox="1"/>
          <p:nvPr/>
        </p:nvSpPr>
        <p:spPr>
          <a:xfrm>
            <a:off x="2620147" y="2088109"/>
            <a:ext cx="3653430" cy="345094"/>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优化签名方式，如多重签名，分布式签名</a:t>
            </a:r>
          </a:p>
        </p:txBody>
      </p:sp>
      <p:sp>
        <p:nvSpPr>
          <p:cNvPr id="69" name="文本框 68">
            <a:extLst>
              <a:ext uri="{FF2B5EF4-FFF2-40B4-BE49-F238E27FC236}">
                <a16:creationId xmlns:a16="http://schemas.microsoft.com/office/drawing/2014/main" id="{B981DB55-EC5F-4ED2-82B5-9DF8DAEA0D29}"/>
              </a:ext>
            </a:extLst>
          </p:cNvPr>
          <p:cNvSpPr txBox="1"/>
          <p:nvPr/>
        </p:nvSpPr>
        <p:spPr>
          <a:xfrm>
            <a:off x="2737257" y="4776648"/>
            <a:ext cx="2944596" cy="345094"/>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引入委员会轮换机制，如时间轮换</a:t>
            </a:r>
          </a:p>
        </p:txBody>
      </p:sp>
      <p:sp>
        <p:nvSpPr>
          <p:cNvPr id="74" name="文本框 73">
            <a:extLst>
              <a:ext uri="{FF2B5EF4-FFF2-40B4-BE49-F238E27FC236}">
                <a16:creationId xmlns:a16="http://schemas.microsoft.com/office/drawing/2014/main" id="{22E3B0B3-E0D8-4206-B744-F42F051FFBE2}"/>
              </a:ext>
            </a:extLst>
          </p:cNvPr>
          <p:cNvSpPr txBox="1"/>
          <p:nvPr/>
        </p:nvSpPr>
        <p:spPr>
          <a:xfrm>
            <a:off x="2704600" y="5468659"/>
            <a:ext cx="5379771" cy="345094"/>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引入混合机制，公证人组</a:t>
            </a:r>
            <a:r>
              <a:rPr lang="en-US" altLang="zh-CN" sz="1400" kern="0" dirty="0">
                <a:latin typeface="微软雅黑" panose="020B0503020204020204" pitchFamily="34" charset="-122"/>
                <a:ea typeface="微软雅黑" panose="020B0503020204020204" pitchFamily="34" charset="-122"/>
                <a:cs typeface="+mn-ea"/>
                <a:sym typeface="+mn-lt"/>
              </a:rPr>
              <a:t>+</a:t>
            </a:r>
            <a:r>
              <a:rPr lang="zh-CN" altLang="en-US" sz="1400" kern="0" dirty="0">
                <a:latin typeface="微软雅黑" panose="020B0503020204020204" pitchFamily="34" charset="-122"/>
                <a:ea typeface="微软雅黑" panose="020B0503020204020204" pitchFamily="34" charset="-122"/>
                <a:cs typeface="+mn-ea"/>
                <a:sym typeface="+mn-lt"/>
              </a:rPr>
              <a:t>哈希时间锁，公证人组</a:t>
            </a:r>
            <a:r>
              <a:rPr lang="en-US" altLang="zh-CN" sz="1400" kern="0" dirty="0">
                <a:latin typeface="微软雅黑" panose="020B0503020204020204" pitchFamily="34" charset="-122"/>
                <a:ea typeface="微软雅黑" panose="020B0503020204020204" pitchFamily="34" charset="-122"/>
                <a:cs typeface="+mn-ea"/>
                <a:sym typeface="+mn-lt"/>
              </a:rPr>
              <a:t>+</a:t>
            </a:r>
            <a:r>
              <a:rPr lang="zh-CN" altLang="en-US" sz="1400" kern="0" dirty="0">
                <a:latin typeface="微软雅黑" panose="020B0503020204020204" pitchFamily="34" charset="-122"/>
                <a:ea typeface="微软雅黑" panose="020B0503020204020204" pitchFamily="34" charset="-122"/>
                <a:cs typeface="+mn-ea"/>
                <a:sym typeface="+mn-lt"/>
              </a:rPr>
              <a:t>侧链</a:t>
            </a:r>
            <a:r>
              <a:rPr lang="en-US" altLang="zh-CN" sz="1400" kern="0" dirty="0">
                <a:latin typeface="微软雅黑" panose="020B0503020204020204" pitchFamily="34" charset="-122"/>
                <a:ea typeface="微软雅黑" panose="020B0503020204020204" pitchFamily="34" charset="-122"/>
                <a:cs typeface="+mn-ea"/>
                <a:sym typeface="+mn-lt"/>
              </a:rPr>
              <a:t>/</a:t>
            </a:r>
            <a:r>
              <a:rPr lang="zh-CN" altLang="en-US" sz="1400" kern="0" dirty="0">
                <a:latin typeface="微软雅黑" panose="020B0503020204020204" pitchFamily="34" charset="-122"/>
                <a:ea typeface="微软雅黑" panose="020B0503020204020204" pitchFamily="34" charset="-122"/>
                <a:cs typeface="+mn-ea"/>
                <a:sym typeface="+mn-lt"/>
              </a:rPr>
              <a:t>中继等</a:t>
            </a:r>
          </a:p>
        </p:txBody>
      </p:sp>
      <p:sp>
        <p:nvSpPr>
          <p:cNvPr id="76" name="左大括号 75">
            <a:extLst>
              <a:ext uri="{FF2B5EF4-FFF2-40B4-BE49-F238E27FC236}">
                <a16:creationId xmlns:a16="http://schemas.microsoft.com/office/drawing/2014/main" id="{A7ADF7F8-2A57-4FBB-93FB-24C249951DB2}"/>
              </a:ext>
            </a:extLst>
          </p:cNvPr>
          <p:cNvSpPr/>
          <p:nvPr/>
        </p:nvSpPr>
        <p:spPr>
          <a:xfrm>
            <a:off x="2382241" y="2260656"/>
            <a:ext cx="172109" cy="33661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文本框 79">
            <a:extLst>
              <a:ext uri="{FF2B5EF4-FFF2-40B4-BE49-F238E27FC236}">
                <a16:creationId xmlns:a16="http://schemas.microsoft.com/office/drawing/2014/main" id="{667829BE-6D20-4361-9791-1E6DFCF15F7F}"/>
              </a:ext>
            </a:extLst>
          </p:cNvPr>
          <p:cNvSpPr txBox="1"/>
          <p:nvPr/>
        </p:nvSpPr>
        <p:spPr>
          <a:xfrm>
            <a:off x="1639203" y="3680914"/>
            <a:ext cx="980944" cy="307777"/>
          </a:xfrm>
          <a:prstGeom prst="rect">
            <a:avLst/>
          </a:prstGeom>
          <a:noFill/>
        </p:spPr>
        <p:txBody>
          <a:bodyPr wrap="square" rtlCol="0">
            <a:spAutoFit/>
          </a:bodyPr>
          <a:lstStyle/>
          <a:p>
            <a:r>
              <a:rPr lang="zh-CN" altLang="en-US" sz="1400" kern="0" dirty="0">
                <a:latin typeface="微软雅黑" panose="020B0503020204020204" pitchFamily="34" charset="-122"/>
                <a:ea typeface="微软雅黑" panose="020B0503020204020204" pitchFamily="34" charset="-122"/>
                <a:cs typeface="+mn-ea"/>
              </a:rPr>
              <a:t>优化</a:t>
            </a:r>
          </a:p>
        </p:txBody>
      </p:sp>
      <p:pic>
        <p:nvPicPr>
          <p:cNvPr id="83" name="图片 82">
            <a:extLst>
              <a:ext uri="{FF2B5EF4-FFF2-40B4-BE49-F238E27FC236}">
                <a16:creationId xmlns:a16="http://schemas.microsoft.com/office/drawing/2014/main" id="{2582DF9B-63C2-44BC-9B39-68AC98284669}"/>
              </a:ext>
            </a:extLst>
          </p:cNvPr>
          <p:cNvPicPr>
            <a:picLocks noChangeAspect="1"/>
          </p:cNvPicPr>
          <p:nvPr/>
        </p:nvPicPr>
        <p:blipFill>
          <a:blip r:embed="rId5"/>
          <a:stretch>
            <a:fillRect/>
          </a:stretch>
        </p:blipFill>
        <p:spPr>
          <a:xfrm>
            <a:off x="459125" y="1760285"/>
            <a:ext cx="1190625" cy="2771775"/>
          </a:xfrm>
          <a:prstGeom prst="rect">
            <a:avLst/>
          </a:prstGeom>
        </p:spPr>
      </p:pic>
      <p:cxnSp>
        <p:nvCxnSpPr>
          <p:cNvPr id="85" name="直接箭头连接符 84">
            <a:extLst>
              <a:ext uri="{FF2B5EF4-FFF2-40B4-BE49-F238E27FC236}">
                <a16:creationId xmlns:a16="http://schemas.microsoft.com/office/drawing/2014/main" id="{E04D9AFF-D976-45BA-82F6-476FD29C8641}"/>
              </a:ext>
            </a:extLst>
          </p:cNvPr>
          <p:cNvCxnSpPr>
            <a:cxnSpLocks/>
          </p:cNvCxnSpPr>
          <p:nvPr/>
        </p:nvCxnSpPr>
        <p:spPr>
          <a:xfrm flipH="1">
            <a:off x="1506402" y="3943755"/>
            <a:ext cx="8758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B4ACAD9B-705E-4DE8-A83B-4CF09A14F255}"/>
              </a:ext>
            </a:extLst>
          </p:cNvPr>
          <p:cNvSpPr txBox="1"/>
          <p:nvPr/>
        </p:nvSpPr>
        <p:spPr>
          <a:xfrm>
            <a:off x="8352206" y="2521635"/>
            <a:ext cx="3489787" cy="2844240"/>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问题：</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1</a:t>
            </a:r>
            <a:r>
              <a:rPr lang="zh-CN" altLang="en-US" sz="1400" kern="0" dirty="0">
                <a:latin typeface="微软雅黑" panose="020B0503020204020204" pitchFamily="34" charset="-122"/>
                <a:ea typeface="微软雅黑" panose="020B0503020204020204" pitchFamily="34" charset="-122"/>
                <a:cs typeface="+mn-ea"/>
                <a:sym typeface="+mn-lt"/>
              </a:rPr>
              <a:t>、很少涉及公证人的身份隐私保护</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2</a:t>
            </a:r>
            <a:r>
              <a:rPr lang="zh-CN" altLang="en-US" sz="1400" kern="0" dirty="0">
                <a:latin typeface="微软雅黑" panose="020B0503020204020204" pitchFamily="34" charset="-122"/>
                <a:ea typeface="微软雅黑" panose="020B0503020204020204" pitchFamily="34" charset="-122"/>
                <a:cs typeface="+mn-ea"/>
                <a:sym typeface="+mn-lt"/>
              </a:rPr>
              <a:t>、缺乏一定的监管和保护机制</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3</a:t>
            </a:r>
            <a:r>
              <a:rPr lang="zh-CN" altLang="en-US" sz="1400" kern="0" dirty="0">
                <a:latin typeface="微软雅黑" panose="020B0503020204020204" pitchFamily="34" charset="-122"/>
                <a:ea typeface="微软雅黑" panose="020B0503020204020204" pitchFamily="34" charset="-122"/>
                <a:cs typeface="+mn-ea"/>
                <a:sym typeface="+mn-lt"/>
              </a:rPr>
              <a:t>、未能保护跨链交易隐私</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4</a:t>
            </a:r>
            <a:r>
              <a:rPr lang="zh-CN" altLang="en-US" sz="1400" kern="0" dirty="0">
                <a:latin typeface="微软雅黑" panose="020B0503020204020204" pitchFamily="34" charset="-122"/>
                <a:ea typeface="微软雅黑" panose="020B0503020204020204" pitchFamily="34" charset="-122"/>
                <a:cs typeface="+mn-ea"/>
                <a:sym typeface="+mn-lt"/>
              </a:rPr>
              <a:t>、存在公证节点的积极性问题</a:t>
            </a:r>
            <a:endParaRPr lang="en-US" altLang="zh-CN" sz="1400" kern="0" dirty="0">
              <a:latin typeface="微软雅黑" panose="020B0503020204020204" pitchFamily="34" charset="-122"/>
              <a:ea typeface="微软雅黑" panose="020B0503020204020204" pitchFamily="34" charset="-122"/>
              <a:cs typeface="+mn-ea"/>
              <a:sym typeface="+mn-lt"/>
            </a:endParaRPr>
          </a:p>
        </p:txBody>
      </p:sp>
      <p:sp>
        <p:nvSpPr>
          <p:cNvPr id="88" name="乘号 87">
            <a:extLst>
              <a:ext uri="{FF2B5EF4-FFF2-40B4-BE49-F238E27FC236}">
                <a16:creationId xmlns:a16="http://schemas.microsoft.com/office/drawing/2014/main" id="{F208A9AD-E37C-40F9-85B3-A935F19B4999}"/>
              </a:ext>
            </a:extLst>
          </p:cNvPr>
          <p:cNvSpPr/>
          <p:nvPr/>
        </p:nvSpPr>
        <p:spPr>
          <a:xfrm>
            <a:off x="6907868" y="3061064"/>
            <a:ext cx="914400" cy="914400"/>
          </a:xfrm>
          <a:prstGeom prst="mathMultiply">
            <a:avLst/>
          </a:prstGeom>
          <a:solidFill>
            <a:srgbClr val="7DDDE9"/>
          </a:solidFill>
          <a:ln>
            <a:solidFill>
              <a:srgbClr val="007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89" name="直接箭头连接符 88">
            <a:extLst>
              <a:ext uri="{FF2B5EF4-FFF2-40B4-BE49-F238E27FC236}">
                <a16:creationId xmlns:a16="http://schemas.microsoft.com/office/drawing/2014/main" id="{673C058B-2EDB-441E-8468-B2884EFF4C93}"/>
              </a:ext>
            </a:extLst>
          </p:cNvPr>
          <p:cNvCxnSpPr/>
          <p:nvPr/>
        </p:nvCxnSpPr>
        <p:spPr>
          <a:xfrm>
            <a:off x="6812029" y="3958877"/>
            <a:ext cx="11123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矩形 89">
            <a:extLst>
              <a:ext uri="{FF2B5EF4-FFF2-40B4-BE49-F238E27FC236}">
                <a16:creationId xmlns:a16="http://schemas.microsoft.com/office/drawing/2014/main" id="{EFA26054-4E9D-47B4-9F8B-568E29774DC8}"/>
              </a:ext>
            </a:extLst>
          </p:cNvPr>
          <p:cNvSpPr/>
          <p:nvPr>
            <p:custDataLst>
              <p:tags r:id="rId1"/>
            </p:custDataLst>
          </p:nvPr>
        </p:nvSpPr>
        <p:spPr>
          <a:xfrm>
            <a:off x="701939" y="1067880"/>
            <a:ext cx="119380" cy="317500"/>
          </a:xfrm>
          <a:prstGeom prst="rect">
            <a:avLst/>
          </a:prstGeom>
          <a:solidFill>
            <a:srgbClr val="016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B9436113-C693-4CFF-B26A-B3A21674A061}"/>
              </a:ext>
            </a:extLst>
          </p:cNvPr>
          <p:cNvSpPr/>
          <p:nvPr>
            <p:custDataLst>
              <p:tags r:id="rId2"/>
            </p:custDataLst>
          </p:nvPr>
        </p:nvSpPr>
        <p:spPr>
          <a:xfrm>
            <a:off x="881009" y="1232345"/>
            <a:ext cx="119380" cy="153035"/>
          </a:xfrm>
          <a:prstGeom prst="rect">
            <a:avLst/>
          </a:prstGeom>
          <a:solidFill>
            <a:srgbClr val="FAD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81651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连接符 19">
            <a:extLst>
              <a:ext uri="{FF2B5EF4-FFF2-40B4-BE49-F238E27FC236}">
                <a16:creationId xmlns:a16="http://schemas.microsoft.com/office/drawing/2014/main" id="{2CEA0862-49B0-4DD1-8210-EC3A5EB25D5B}"/>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245FFC5F-7DB1-4382-9BC0-37E093F4E8E8}"/>
              </a:ext>
            </a:extLst>
          </p:cNvPr>
          <p:cNvGrpSpPr/>
          <p:nvPr/>
        </p:nvGrpSpPr>
        <p:grpSpPr>
          <a:xfrm>
            <a:off x="8344111" y="159430"/>
            <a:ext cx="1057280" cy="604450"/>
            <a:chOff x="6755642" y="59734"/>
            <a:chExt cx="1009934" cy="604450"/>
          </a:xfrm>
          <a:solidFill>
            <a:srgbClr val="FADE73"/>
          </a:solidFill>
        </p:grpSpPr>
        <p:sp>
          <p:nvSpPr>
            <p:cNvPr id="24" name="矩形 23">
              <a:extLst>
                <a:ext uri="{FF2B5EF4-FFF2-40B4-BE49-F238E27FC236}">
                  <a16:creationId xmlns:a16="http://schemas.microsoft.com/office/drawing/2014/main" id="{EFB3F90A-1450-4159-8E55-299F2B107715}"/>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等腰三角形 30">
              <a:extLst>
                <a:ext uri="{FF2B5EF4-FFF2-40B4-BE49-F238E27FC236}">
                  <a16:creationId xmlns:a16="http://schemas.microsoft.com/office/drawing/2014/main" id="{53E8992F-8EDB-4D1E-9151-FB7F19D4D146}"/>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a:extLst>
              <a:ext uri="{FF2B5EF4-FFF2-40B4-BE49-F238E27FC236}">
                <a16:creationId xmlns:a16="http://schemas.microsoft.com/office/drawing/2014/main" id="{10AE7C9F-6DF8-4FE1-9771-814A2C04095E}"/>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33" name="文本框 32">
            <a:extLst>
              <a:ext uri="{FF2B5EF4-FFF2-40B4-BE49-F238E27FC236}">
                <a16:creationId xmlns:a16="http://schemas.microsoft.com/office/drawing/2014/main" id="{F77CA9C0-0BDA-424F-AD56-03ABC9E49DD2}"/>
              </a:ext>
            </a:extLst>
          </p:cNvPr>
          <p:cNvSpPr txBox="1"/>
          <p:nvPr/>
        </p:nvSpPr>
        <p:spPr>
          <a:xfrm>
            <a:off x="7070994" y="151757"/>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34" name="文本框 33">
            <a:extLst>
              <a:ext uri="{FF2B5EF4-FFF2-40B4-BE49-F238E27FC236}">
                <a16:creationId xmlns:a16="http://schemas.microsoft.com/office/drawing/2014/main" id="{C4F55444-EF73-4110-974E-70F2971CF28B}"/>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35" name="文本框 34">
            <a:extLst>
              <a:ext uri="{FF2B5EF4-FFF2-40B4-BE49-F238E27FC236}">
                <a16:creationId xmlns:a16="http://schemas.microsoft.com/office/drawing/2014/main" id="{DBA68C82-8A98-42FC-9236-221C1DDE42A6}"/>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graphicFrame>
        <p:nvGraphicFramePr>
          <p:cNvPr id="36" name="表格 2">
            <a:extLst>
              <a:ext uri="{FF2B5EF4-FFF2-40B4-BE49-F238E27FC236}">
                <a16:creationId xmlns:a16="http://schemas.microsoft.com/office/drawing/2014/main" id="{DBE0218F-3B88-4F14-B885-8F9BFCCC92BA}"/>
              </a:ext>
            </a:extLst>
          </p:cNvPr>
          <p:cNvGraphicFramePr>
            <a:graphicFrameLocks noGrp="1"/>
          </p:cNvGraphicFramePr>
          <p:nvPr>
            <p:custDataLst>
              <p:tags r:id="rId1"/>
            </p:custDataLst>
            <p:extLst>
              <p:ext uri="{D42A27DB-BD31-4B8C-83A1-F6EECF244321}">
                <p14:modId xmlns:p14="http://schemas.microsoft.com/office/powerpoint/2010/main" val="931119988"/>
              </p:ext>
            </p:extLst>
          </p:nvPr>
        </p:nvGraphicFramePr>
        <p:xfrm>
          <a:off x="610869" y="1006556"/>
          <a:ext cx="11137501" cy="4738425"/>
        </p:xfrm>
        <a:graphic>
          <a:graphicData uri="http://schemas.openxmlformats.org/drawingml/2006/table">
            <a:tbl>
              <a:tblPr firstRow="1" bandRow="1"/>
              <a:tblGrid>
                <a:gridCol w="1592181">
                  <a:extLst>
                    <a:ext uri="{9D8B030D-6E8A-4147-A177-3AD203B41FA5}">
                      <a16:colId xmlns:a16="http://schemas.microsoft.com/office/drawing/2014/main" val="20000"/>
                    </a:ext>
                  </a:extLst>
                </a:gridCol>
                <a:gridCol w="1102360">
                  <a:extLst>
                    <a:ext uri="{9D8B030D-6E8A-4147-A177-3AD203B41FA5}">
                      <a16:colId xmlns:a16="http://schemas.microsoft.com/office/drawing/2014/main" val="20001"/>
                    </a:ext>
                  </a:extLst>
                </a:gridCol>
                <a:gridCol w="1529715">
                  <a:extLst>
                    <a:ext uri="{9D8B030D-6E8A-4147-A177-3AD203B41FA5}">
                      <a16:colId xmlns:a16="http://schemas.microsoft.com/office/drawing/2014/main" val="20002"/>
                    </a:ext>
                  </a:extLst>
                </a:gridCol>
                <a:gridCol w="1111315">
                  <a:extLst>
                    <a:ext uri="{9D8B030D-6E8A-4147-A177-3AD203B41FA5}">
                      <a16:colId xmlns:a16="http://schemas.microsoft.com/office/drawing/2014/main" val="20003"/>
                    </a:ext>
                  </a:extLst>
                </a:gridCol>
                <a:gridCol w="1046375">
                  <a:extLst>
                    <a:ext uri="{9D8B030D-6E8A-4147-A177-3AD203B41FA5}">
                      <a16:colId xmlns:a16="http://schemas.microsoft.com/office/drawing/2014/main" val="20004"/>
                    </a:ext>
                  </a:extLst>
                </a:gridCol>
                <a:gridCol w="1612940">
                  <a:extLst>
                    <a:ext uri="{9D8B030D-6E8A-4147-A177-3AD203B41FA5}">
                      <a16:colId xmlns:a16="http://schemas.microsoft.com/office/drawing/2014/main" val="20005"/>
                    </a:ext>
                  </a:extLst>
                </a:gridCol>
                <a:gridCol w="1328223">
                  <a:extLst>
                    <a:ext uri="{9D8B030D-6E8A-4147-A177-3AD203B41FA5}">
                      <a16:colId xmlns:a16="http://schemas.microsoft.com/office/drawing/2014/main" val="20006"/>
                    </a:ext>
                  </a:extLst>
                </a:gridCol>
                <a:gridCol w="1814392">
                  <a:extLst>
                    <a:ext uri="{9D8B030D-6E8A-4147-A177-3AD203B41FA5}">
                      <a16:colId xmlns:a16="http://schemas.microsoft.com/office/drawing/2014/main" val="20007"/>
                    </a:ext>
                  </a:extLst>
                </a:gridCol>
              </a:tblGrid>
              <a:tr h="642535">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r>
                        <a:rPr lang="en-US" altLang="zh-CN" sz="1600" dirty="0"/>
                        <a:t>Protocols</a:t>
                      </a:r>
                      <a:endParaRPr lang="zh-CN" altLang="en-US"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buNone/>
                      </a:pPr>
                      <a:r>
                        <a:rPr lang="zh-CN" altLang="en-US" sz="1400" kern="0" dirty="0">
                          <a:solidFill>
                            <a:schemeClr val="tx1"/>
                          </a:solidFill>
                          <a:latin typeface="微软雅黑" panose="020B0503020204020204" pitchFamily="34" charset="-122"/>
                          <a:ea typeface="微软雅黑" panose="020B0503020204020204" pitchFamily="34" charset="-122"/>
                          <a:cs typeface="+mn-ea"/>
                        </a:rPr>
                        <a:t>是否存在激励机制</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是否抵御</a:t>
                      </a:r>
                      <a:r>
                        <a:rPr lang="zh-CN" altLang="en-US" sz="1400" kern="0" dirty="0">
                          <a:solidFill>
                            <a:schemeClr val="tx1"/>
                          </a:solidFill>
                          <a:latin typeface="微软雅黑" panose="020B0503020204020204" pitchFamily="34" charset="-122"/>
                          <a:ea typeface="微软雅黑" panose="020B0503020204020204" pitchFamily="34" charset="-122"/>
                          <a:cs typeface="+mn-ea"/>
                        </a:rPr>
                        <a:t>单点故障问题</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r>
                        <a:rPr lang="zh-CN" altLang="en-US" sz="1400" kern="0" dirty="0">
                          <a:solidFill>
                            <a:schemeClr val="tx1"/>
                          </a:solidFill>
                          <a:latin typeface="微软雅黑" panose="020B0503020204020204" pitchFamily="34" charset="-122"/>
                          <a:ea typeface="微软雅黑" panose="020B0503020204020204" pitchFamily="34" charset="-122"/>
                          <a:cs typeface="+mn-ea"/>
                        </a:rPr>
                        <a:t>是否存在惩罚机制</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r>
                        <a:rPr lang="zh-CN" altLang="en-US" sz="1400" kern="0" dirty="0">
                          <a:solidFill>
                            <a:schemeClr val="tx1"/>
                          </a:solidFill>
                          <a:latin typeface="微软雅黑" panose="020B0503020204020204" pitchFamily="34" charset="-122"/>
                          <a:ea typeface="微软雅黑" panose="020B0503020204020204" pitchFamily="34" charset="-122"/>
                          <a:cs typeface="+mn-ea"/>
                        </a:rPr>
                        <a:t>是否有监管机制</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buNone/>
                      </a:pPr>
                      <a:r>
                        <a:rPr lang="zh-CN" altLang="en-US" sz="1400" kern="0" dirty="0">
                          <a:solidFill>
                            <a:schemeClr val="tx1"/>
                          </a:solidFill>
                          <a:latin typeface="微软雅黑" panose="020B0503020204020204" pitchFamily="34" charset="-122"/>
                          <a:ea typeface="微软雅黑" panose="020B0503020204020204" pitchFamily="34" charset="-122"/>
                          <a:cs typeface="+mn-ea"/>
                        </a:rPr>
                        <a:t>是否保护公证人身份信息</a:t>
                      </a:r>
                      <a:endParaRPr lang="en-US" altLang="zh-CN"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候选公证节点参与度程度是否高</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是否保护跨链交易隐私</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54076">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600" dirty="0">
                          <a:sym typeface="+mn-ea"/>
                        </a:rPr>
                        <a:t>DeXTT</a:t>
                      </a:r>
                      <a:endParaRPr lang="en-US" altLang="zh-CN" sz="1600" dirty="0">
                        <a:solidFill>
                          <a:schemeClr val="tx1"/>
                        </a:solidFill>
                        <a:sym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5760">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600" dirty="0">
                          <a:sym typeface="+mn-ea"/>
                        </a:rPr>
                        <a:t>GBM</a:t>
                      </a:r>
                      <a:endParaRPr lang="en-US" altLang="zh-CN" sz="1600" dirty="0">
                        <a:solidFill>
                          <a:schemeClr val="tx1"/>
                        </a:solidFill>
                        <a:sym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5760">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600" dirty="0" err="1"/>
                        <a:t>Vger</a:t>
                      </a:r>
                      <a:endParaRPr lang="en-US" altLang="zh-CN" sz="1600" dirty="0">
                        <a:solidFill>
                          <a:schemeClr val="tx1"/>
                        </a:solidFill>
                        <a:sym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65760">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600" dirty="0">
                          <a:sym typeface="+mn-ea"/>
                        </a:rPr>
                        <a:t>NCISM</a:t>
                      </a:r>
                      <a:endParaRPr lang="en-US" altLang="zh-CN" sz="1600" dirty="0">
                        <a:solidFill>
                          <a:schemeClr val="tx1"/>
                        </a:solidFill>
                        <a:sym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65760">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600" dirty="0">
                          <a:sym typeface="+mn-ea"/>
                        </a:rPr>
                        <a:t>Fusion</a:t>
                      </a:r>
                      <a:endParaRPr lang="en-US" altLang="zh-CN" sz="1600" dirty="0">
                        <a:solidFill>
                          <a:schemeClr val="tx1"/>
                        </a:solidFill>
                        <a:sym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65760">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600" dirty="0">
                          <a:sym typeface="+mn-ea"/>
                        </a:rPr>
                        <a:t>Bool Network</a:t>
                      </a:r>
                      <a:endParaRPr lang="en-US" altLang="zh-CN" sz="1600" dirty="0">
                        <a:solidFill>
                          <a:schemeClr val="tx1"/>
                        </a:solidFill>
                        <a:sym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21949">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600" dirty="0">
                          <a:sym typeface="+mn-ea"/>
                        </a:rPr>
                        <a:t>TSBGP</a:t>
                      </a:r>
                      <a:endParaRPr lang="en-US" altLang="zh-CN" sz="1600" dirty="0">
                        <a:solidFill>
                          <a:schemeClr val="tx1"/>
                        </a:solidFill>
                        <a:sym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en-US" altLang="zh-CN" sz="1400" kern="0" dirty="0">
                          <a:solidFill>
                            <a:schemeClr val="tx1"/>
                          </a:solidFill>
                          <a:latin typeface="微软雅黑" panose="020B0503020204020204" pitchFamily="34" charset="-122"/>
                          <a:ea typeface="微软雅黑" panose="020B0503020204020204" pitchFamily="34" charset="-122"/>
                          <a:cs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22397">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600" dirty="0">
                          <a:sym typeface="+mn-ea"/>
                        </a:rPr>
                        <a:t>PRMoC</a:t>
                      </a:r>
                      <a:endParaRPr lang="en-US" altLang="zh-CN" sz="1600" dirty="0">
                        <a:solidFill>
                          <a:schemeClr val="tx1"/>
                        </a:solidFill>
                        <a:sym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65760">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600" dirty="0">
                          <a:sym typeface="+mn-ea"/>
                        </a:rPr>
                        <a:t>Agent Chain</a:t>
                      </a:r>
                      <a:endParaRPr lang="en-US" altLang="zh-CN" sz="1600" dirty="0">
                        <a:solidFill>
                          <a:schemeClr val="tx1"/>
                        </a:solidFill>
                        <a:sym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0">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600" dirty="0">
                          <a:sym typeface="+mn-ea"/>
                        </a:rPr>
                        <a:t>PNSHL</a:t>
                      </a:r>
                      <a:endParaRPr lang="en-US" altLang="zh-CN" sz="1600" dirty="0">
                        <a:solidFill>
                          <a:schemeClr val="tx1"/>
                        </a:solidFill>
                        <a:sym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65760">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600" kern="1200" dirty="0" err="1">
                          <a:effectLst/>
                        </a:rPr>
                        <a:t>PXCrypto</a:t>
                      </a:r>
                      <a:endParaRPr lang="en-US" altLang="zh-CN" sz="1600" dirty="0">
                        <a:solidFill>
                          <a:schemeClr val="tx1"/>
                        </a:solidFill>
                        <a:sym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Tg4NjZjYzk5ODdlM2Y5MTYwN2I4NzZmMjExMWFlNjc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9f148fc7-3098-4e21-90ec-4d4b68a94c5d}"/>
  <p:tag name="TABLE_ENDDRAG_ORIGIN_RECT" val="888*397"/>
  <p:tag name="TABLE_ENDDRAG_RECT" val="62*76*888*397"/>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4915</TotalTime>
  <Words>1965</Words>
  <Application>Microsoft Office PowerPoint</Application>
  <PresentationFormat>宽屏</PresentationFormat>
  <Paragraphs>354</Paragraphs>
  <Slides>23</Slides>
  <Notes>20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23</vt:i4>
      </vt:variant>
    </vt:vector>
  </HeadingPairs>
  <TitlesOfParts>
    <vt:vector size="41" baseType="lpstr">
      <vt:lpstr>Adobe 宋体 Std L</vt:lpstr>
      <vt:lpstr>Söhne</vt:lpstr>
      <vt:lpstr>等线</vt:lpstr>
      <vt:lpstr>华文楷体</vt:lpstr>
      <vt:lpstr>宋体</vt:lpstr>
      <vt:lpstr>微软雅黑</vt:lpstr>
      <vt:lpstr>幼圆</vt:lpstr>
      <vt:lpstr>字魂59号-创粗黑</vt:lpstr>
      <vt:lpstr>Agency FB</vt:lpstr>
      <vt:lpstr>Arial</vt:lpstr>
      <vt:lpstr>Calibri</vt:lpstr>
      <vt:lpstr>Cambria Math</vt:lpstr>
      <vt:lpstr>Franklin Gothic Book</vt:lpstr>
      <vt:lpstr>Times New Roman</vt:lpstr>
      <vt:lpstr>Verdana</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lastModifiedBy>lijiangquan</cp:lastModifiedBy>
  <cp:revision>1314</cp:revision>
  <dcterms:created xsi:type="dcterms:W3CDTF">2015-10-24T01:57:00Z</dcterms:created>
  <dcterms:modified xsi:type="dcterms:W3CDTF">2023-12-26T09:38:42Z</dcterms:modified>
  <cp:category>第一PPT模板网-WWW.1PPT.COM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ICV">
    <vt:lpwstr>FF45B98C84B6402AAB7DACD34CB66FEF_13</vt:lpwstr>
  </property>
</Properties>
</file>