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7">
  <p:sldMasterIdLst>
    <p:sldMasterId id="2147483648" r:id="rId1"/>
    <p:sldMasterId id="2147483661" r:id="rId2"/>
  </p:sldMasterIdLst>
  <p:notesMasterIdLst>
    <p:notesMasterId r:id="rId26"/>
  </p:notesMasterIdLst>
  <p:handoutMasterIdLst>
    <p:handoutMasterId r:id="rId27"/>
  </p:handoutMasterIdLst>
  <p:sldIdLst>
    <p:sldId id="256" r:id="rId3"/>
    <p:sldId id="291" r:id="rId4"/>
    <p:sldId id="827" r:id="rId5"/>
    <p:sldId id="540" r:id="rId6"/>
    <p:sldId id="588" r:id="rId7"/>
    <p:sldId id="524" r:id="rId8"/>
    <p:sldId id="781" r:id="rId9"/>
    <p:sldId id="823" r:id="rId10"/>
    <p:sldId id="788" r:id="rId11"/>
    <p:sldId id="828" r:id="rId12"/>
    <p:sldId id="525" r:id="rId13"/>
    <p:sldId id="792" r:id="rId14"/>
    <p:sldId id="814" r:id="rId15"/>
    <p:sldId id="816" r:id="rId16"/>
    <p:sldId id="822" r:id="rId17"/>
    <p:sldId id="821" r:id="rId18"/>
    <p:sldId id="817" r:id="rId19"/>
    <p:sldId id="815" r:id="rId20"/>
    <p:sldId id="793" r:id="rId21"/>
    <p:sldId id="825" r:id="rId22"/>
    <p:sldId id="820" r:id="rId23"/>
    <p:sldId id="826" r:id="rId24"/>
    <p:sldId id="809"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9" userDrawn="1">
          <p15:clr>
            <a:srgbClr val="A4A3A4"/>
          </p15:clr>
        </p15:guide>
        <p15:guide id="2" pos="3908" userDrawn="1">
          <p15:clr>
            <a:srgbClr val="A4A3A4"/>
          </p15:clr>
        </p15:guide>
      </p15:sldGuideLst>
    </p:ext>
    <p:ext uri="{2D200454-40CA-4A62-9FC3-DE9A4176ACB9}">
      <p15:notesGuideLst xmlns:p15="http://schemas.microsoft.com/office/powerpoint/2012/main">
        <p15:guide id="1" orient="horz" pos="3079">
          <p15:clr>
            <a:srgbClr val="A4A3A4"/>
          </p15:clr>
        </p15:guide>
        <p15:guide id="2" pos="21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bin" initials="c" lastIdx="2" clrIdx="0"/>
  <p:cmAuthor id="2" name="77 7" initials="77" lastIdx="1" clrIdx="1">
    <p:extLst>
      <p:ext uri="{19B8F6BF-5375-455C-9EA6-DF929625EA0E}">
        <p15:presenceInfo xmlns:p15="http://schemas.microsoft.com/office/powerpoint/2012/main" userId="52cd5f88ff60f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946"/>
    <a:srgbClr val="6BA743"/>
    <a:srgbClr val="60943C"/>
    <a:srgbClr val="01AF75"/>
    <a:srgbClr val="01A36D"/>
    <a:srgbClr val="01895C"/>
    <a:srgbClr val="FFFFFF"/>
    <a:srgbClr val="00C441"/>
    <a:srgbClr val="66FF99"/>
    <a:srgbClr val="9AD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7883" autoAdjust="0"/>
  </p:normalViewPr>
  <p:slideViewPr>
    <p:cSldViewPr snapToGrid="0" showGuides="1">
      <p:cViewPr varScale="1">
        <p:scale>
          <a:sx n="76" d="100"/>
          <a:sy n="76" d="100"/>
        </p:scale>
        <p:origin x="979" y="53"/>
      </p:cViewPr>
      <p:guideLst>
        <p:guide orient="horz" pos="2309"/>
        <p:guide pos="390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20" d="100"/>
        <a:sy n="120" d="100"/>
      </p:scale>
      <p:origin x="0" y="-3150"/>
    </p:cViewPr>
  </p:sorterViewPr>
  <p:notesViewPr>
    <p:cSldViewPr snapToGrid="0">
      <p:cViewPr varScale="1">
        <p:scale>
          <a:sx n="84" d="100"/>
          <a:sy n="84" d="100"/>
        </p:scale>
        <p:origin x="3912" y="90"/>
      </p:cViewPr>
      <p:guideLst>
        <p:guide orient="horz" pos="3079"/>
        <p:guide pos="21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0BD42F-DD98-4A89-8B12-F773133BABB3}" type="datetime1">
              <a:rPr lang="zh-CN" altLang="en-US" smtClean="0"/>
              <a:t>2023-12-24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32D6F-EEA3-4AC5-8061-8ACC7014113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1">
              <a:rPr lang="zh-CN" altLang="en-US" smtClean="0"/>
              <a:t>2023-12-24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日期占位符 4"/>
          <p:cNvSpPr>
            <a:spLocks noGrp="1"/>
          </p:cNvSpPr>
          <p:nvPr>
            <p:ph type="dt" idx="1"/>
          </p:nvPr>
        </p:nvSpPr>
        <p:spPr/>
        <p:txBody>
          <a:bodyPr/>
          <a:lstStyle/>
          <a:p>
            <a:fld id="{1B2F98C7-9395-4E9A-96EC-DE4C39432AA7}" type="datetime1">
              <a:rPr lang="zh-CN" altLang="en-US" smtClean="0"/>
              <a:t>2023-12-25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309686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3451894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334442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1684044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1502850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213009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306965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344458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249045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145601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183293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1B2F98C7-9395-4E9A-96EC-DE4C39432AA7}" type="datetime1">
              <a:rPr lang="zh-CN" altLang="en-US" smtClean="0"/>
              <a:t>2023-12-24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引入单个受信任的第三方节点或机构充当区块链之间进行跨链作互操作的公证人。</a:t>
            </a:r>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256993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该机制通常是在传统的公证人机制上，将单个的公证实体换成多个公证实体组成的公证人小组或者委员会，并在公证组的基础上进行某些优化！</a:t>
            </a:r>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72812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267877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、当前公证人跨链技术未设立多个监管者对公证人进行有效的监管。缺乏有效的监管者可能导致公证人组成员的不当行为无法被及时识别和处理，缺乏一定的安全性。</a:t>
            </a:r>
          </a:p>
          <a:p>
            <a:r>
              <a:rPr lang="en-US" altLang="zh-CN" dirty="0"/>
              <a:t>2</a:t>
            </a:r>
            <a:r>
              <a:rPr lang="zh-CN" altLang="en-US" dirty="0"/>
              <a:t>、当前公证人跨链技术对于选出来的的公证人缺乏有条件性的隐私保护。即确保恶意公证人的行为被公开并受到惩罚，同时保护诚实公证节点的隐私，这是维护系统完整性和用户信任的关键</a:t>
            </a:r>
            <a:endParaRPr lang="en-US" altLang="zh-CN" dirty="0"/>
          </a:p>
          <a:p>
            <a:endParaRPr lang="en-US" altLang="zh-CN" dirty="0"/>
          </a:p>
          <a:p>
            <a:r>
              <a:rPr lang="en-US" altLang="zh-CN" dirty="0"/>
              <a:t>3</a:t>
            </a:r>
            <a:r>
              <a:rPr lang="zh-CN" altLang="en-US" dirty="0"/>
              <a:t>、当前公证人跨链技术存在候选公证节点参与度不高的问题，缺乏动态调整和自适应的能力，当公证人节点不及时处理跨链交易时，容易导致交易停滞，从而出现交易资金锁定时间过长、交易超时等问题，缺乏安全性。 </a:t>
            </a:r>
          </a:p>
          <a:p>
            <a:pPr marL="0" marR="0" lvl="0" indent="0" algn="l" defTabSz="91437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600" b="0" i="0" u="none" strike="noStrike" kern="1200" cap="none" spc="0" normalizeH="0" baseline="0" noProof="0" dirty="0">
                <a:ln>
                  <a:noFill/>
                </a:ln>
                <a:solidFill>
                  <a:srgbClr val="000000"/>
                </a:solidFill>
                <a:effectLst/>
                <a:uLnTx/>
                <a:uFillTx/>
                <a:latin typeface="Arial"/>
                <a:cs typeface="+mn-cs"/>
              </a:rPr>
              <a:t>当前公证人跨链技术中涉及的信誉、奖惩等管理机制通常</a:t>
            </a:r>
            <a:r>
              <a:rPr kumimoji="0" lang="zh-CN" altLang="en-US" sz="1600" b="0" i="0" u="none" strike="noStrike" kern="1200" cap="none" spc="0" normalizeH="0" baseline="0" noProof="0" dirty="0">
                <a:ln>
                  <a:noFill/>
                </a:ln>
                <a:solidFill>
                  <a:srgbClr val="FF0000"/>
                </a:solidFill>
                <a:effectLst/>
                <a:uLnTx/>
                <a:uFillTx/>
                <a:latin typeface="Arial"/>
                <a:cs typeface="+mn-cs"/>
              </a:rPr>
              <a:t>只对处理交易公证节点</a:t>
            </a:r>
            <a:r>
              <a:rPr kumimoji="0" lang="zh-CN" altLang="en-US" sz="1600" b="0" i="0" u="none" strike="noStrike" kern="1200" cap="none" spc="0" normalizeH="0" baseline="0" noProof="0" dirty="0">
                <a:ln>
                  <a:noFill/>
                </a:ln>
                <a:solidFill>
                  <a:srgbClr val="000000"/>
                </a:solidFill>
                <a:effectLst/>
                <a:uLnTx/>
                <a:uFillTx/>
                <a:latin typeface="Arial"/>
                <a:cs typeface="+mn-cs"/>
              </a:rPr>
              <a:t>进行评估，而</a:t>
            </a:r>
            <a:r>
              <a:rPr kumimoji="0" lang="zh-CN" altLang="en-US" sz="1600" b="0" i="0" u="none" strike="noStrike" kern="1200" cap="none" spc="0" normalizeH="0" baseline="0" noProof="0" dirty="0">
                <a:ln>
                  <a:noFill/>
                </a:ln>
                <a:solidFill>
                  <a:srgbClr val="FF0000"/>
                </a:solidFill>
                <a:effectLst/>
                <a:uLnTx/>
                <a:uFillTx/>
                <a:latin typeface="Arial"/>
                <a:cs typeface="+mn-cs"/>
              </a:rPr>
              <a:t>忽视候选节点的信誉、奖惩的管理</a:t>
            </a:r>
            <a:r>
              <a:rPr kumimoji="0" lang="zh-CN" altLang="en-US" sz="1600" b="0" i="0" u="none" strike="noStrike" kern="1200" cap="none" spc="0" normalizeH="0" baseline="0" noProof="0" dirty="0">
                <a:ln>
                  <a:noFill/>
                </a:ln>
                <a:solidFill>
                  <a:srgbClr val="000000"/>
                </a:solidFill>
                <a:effectLst/>
                <a:uLnTx/>
                <a:uFillTx/>
                <a:latin typeface="Arial"/>
                <a:cs typeface="+mn-cs"/>
              </a:rPr>
              <a:t>，这可能导致只有少数公证节点积极参与跨链交易和系统维护，影响系统的安全性和稳定性。</a:t>
            </a:r>
            <a:endParaRPr kumimoji="0" lang="en-US" altLang="zh-CN" sz="1600" b="0" i="0" u="none" strike="noStrike" kern="1200" cap="none" spc="0" normalizeH="0" baseline="0" noProof="0" dirty="0">
              <a:ln>
                <a:noFill/>
              </a:ln>
              <a:solidFill>
                <a:srgbClr val="000000"/>
              </a:solidFill>
              <a:effectLst/>
              <a:uLnTx/>
              <a:uFillTx/>
              <a:latin typeface="Arial"/>
              <a:cs typeface="+mn-cs"/>
            </a:endParaRPr>
          </a:p>
          <a:p>
            <a:endParaRPr lang="zh-CN" altLang="en-US" dirty="0"/>
          </a:p>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123024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fld id="{1B2F98C7-9395-4E9A-96EC-DE4C39432AA7}" type="datetime1">
              <a:rPr lang="zh-CN" altLang="en-US" smtClean="0"/>
              <a:t>2023-12-24</a:t>
            </a:fld>
            <a:endParaRPr lang="zh-CN" altLang="en-US"/>
          </a:p>
        </p:txBody>
      </p:sp>
    </p:spTree>
    <p:extLst>
      <p:ext uri="{BB962C8B-B14F-4D97-AF65-F5344CB8AC3E}">
        <p14:creationId xmlns:p14="http://schemas.microsoft.com/office/powerpoint/2010/main" val="270646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
    <p:spTree>
      <p:nvGrpSpPr>
        <p:cNvPr id="1" name=""/>
        <p:cNvGrpSpPr/>
        <p:nvPr/>
      </p:nvGrpSpPr>
      <p:grpSpPr>
        <a:xfrm>
          <a:off x="0" y="0"/>
          <a:ext cx="0" cy="0"/>
          <a:chOff x="0" y="0"/>
          <a:chExt cx="0" cy="0"/>
        </a:xfrm>
      </p:grpSpPr>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未来计划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2023-12-24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
    <p:spTree>
      <p:nvGrpSpPr>
        <p:cNvPr id="1" name=""/>
        <p:cNvGrpSpPr/>
        <p:nvPr/>
      </p:nvGrpSpPr>
      <p:grpSpPr>
        <a:xfrm>
          <a:off x="0" y="0"/>
          <a:ext cx="0" cy="0"/>
          <a:chOff x="0" y="0"/>
          <a:chExt cx="0" cy="0"/>
        </a:xfrm>
      </p:grpSpPr>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目录">
    <p:spTree>
      <p:nvGrpSpPr>
        <p:cNvPr id="1" name=""/>
        <p:cNvGrpSpPr/>
        <p:nvPr/>
      </p:nvGrpSpPr>
      <p:grpSpPr>
        <a:xfrm>
          <a:off x="0" y="0"/>
          <a:ext cx="0" cy="0"/>
          <a:chOff x="0" y="0"/>
          <a:chExt cx="0" cy="0"/>
        </a:xfrm>
      </p:grpSpPr>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目录">
    <p:spTree>
      <p:nvGrpSpPr>
        <p:cNvPr id="1" name=""/>
        <p:cNvGrpSpPr/>
        <p:nvPr/>
      </p:nvGrpSpPr>
      <p:grpSpPr>
        <a:xfrm>
          <a:off x="0" y="0"/>
          <a:ext cx="0" cy="0"/>
          <a:chOff x="0" y="0"/>
          <a:chExt cx="0" cy="0"/>
        </a:xfrm>
      </p:grpSpPr>
      <p:cxnSp>
        <p:nvCxnSpPr>
          <p:cNvPr id="2" name="直接连接符 1"/>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52450" y="38100"/>
            <a:ext cx="2867025" cy="593085"/>
            <a:chOff x="552450" y="38100"/>
            <a:chExt cx="2867025" cy="593085"/>
          </a:xfrm>
        </p:grpSpPr>
        <p:grpSp>
          <p:nvGrpSpPr>
            <p:cNvPr id="5" name="组合 4"/>
            <p:cNvGrpSpPr/>
            <p:nvPr/>
          </p:nvGrpSpPr>
          <p:grpSpPr>
            <a:xfrm>
              <a:off x="741171" y="38100"/>
              <a:ext cx="2562843" cy="593085"/>
              <a:chOff x="513303" y="3630864"/>
              <a:chExt cx="9594139" cy="2247422"/>
            </a:xfrm>
          </p:grpSpPr>
          <p:pic>
            <p:nvPicPr>
              <p:cNvPr id="7" name="图片 6"/>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8" name="图片 7"/>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9" name="图片 8"/>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6" name="矩形 5"/>
            <p:cNvSpPr/>
            <p:nvPr/>
          </p:nvSpPr>
          <p:spPr>
            <a:xfrm>
              <a:off x="552450" y="38100"/>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背景介绍</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目录">
    <p:spTree>
      <p:nvGrpSpPr>
        <p:cNvPr id="1" name=""/>
        <p:cNvGrpSpPr/>
        <p:nvPr/>
      </p:nvGrpSpPr>
      <p:grpSpPr>
        <a:xfrm>
          <a:off x="0" y="0"/>
          <a:ext cx="0" cy="0"/>
          <a:chOff x="0" y="0"/>
          <a:chExt cx="0" cy="0"/>
        </a:xfrm>
      </p:grpSpPr>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计划安排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未来计划</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文本框 16"/>
          <p:cNvSpPr txBox="1"/>
          <p:nvPr userDrawn="1"/>
        </p:nvSpPr>
        <p:spPr>
          <a:xfrm>
            <a:off x="627797" y="6293709"/>
            <a:ext cx="5193883"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基于曝光的双分支阴影去除</a:t>
            </a:r>
          </a:p>
        </p:txBody>
      </p:sp>
      <p:sp>
        <p:nvSpPr>
          <p:cNvPr id="18" name="文本框 17"/>
          <p:cNvSpPr txBox="1"/>
          <p:nvPr userDrawn="1"/>
        </p:nvSpPr>
        <p:spPr>
          <a:xfrm>
            <a:off x="5719349" y="6293709"/>
            <a:ext cx="926637" cy="368300"/>
          </a:xfrm>
          <a:prstGeom prst="rect">
            <a:avLst/>
          </a:prstGeom>
          <a:noFill/>
        </p:spPr>
        <p:txBody>
          <a:bodyPr wrap="square" rtlCol="0">
            <a:spAutoFit/>
          </a:bodyPr>
          <a:lstStyle/>
          <a:p>
            <a:pPr algn="ctr"/>
            <a:r>
              <a:rPr lang="zh-CN" altLang="en-US" b="1" dirty="0">
                <a:latin typeface="幼圆" panose="02010509060101010101" pitchFamily="49" charset="-122"/>
                <a:ea typeface="幼圆" panose="02010509060101010101" pitchFamily="49" charset="-122"/>
              </a:rPr>
              <a:t>郑思源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2023-12-24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目录">
    <p:spTree>
      <p:nvGrpSpPr>
        <p:cNvPr id="1" name=""/>
        <p:cNvGrpSpPr/>
        <p:nvPr/>
      </p:nvGrpSpPr>
      <p:grpSpPr>
        <a:xfrm>
          <a:off x="0" y="0"/>
          <a:ext cx="0" cy="0"/>
          <a:chOff x="0" y="0"/>
          <a:chExt cx="0" cy="0"/>
        </a:xfrm>
      </p:grpSpPr>
      <p:cxnSp>
        <p:nvCxnSpPr>
          <p:cNvPr id="2" name="直接连接符 1"/>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52450" y="38100"/>
            <a:ext cx="2867025" cy="593085"/>
            <a:chOff x="552450" y="38100"/>
            <a:chExt cx="2867025" cy="593085"/>
          </a:xfrm>
        </p:grpSpPr>
        <p:grpSp>
          <p:nvGrpSpPr>
            <p:cNvPr id="5" name="组合 4"/>
            <p:cNvGrpSpPr/>
            <p:nvPr/>
          </p:nvGrpSpPr>
          <p:grpSpPr>
            <a:xfrm>
              <a:off x="741171" y="38100"/>
              <a:ext cx="2562843" cy="593085"/>
              <a:chOff x="513303" y="3630864"/>
              <a:chExt cx="9594139" cy="2247422"/>
            </a:xfrm>
          </p:grpSpPr>
          <p:pic>
            <p:nvPicPr>
              <p:cNvPr id="7" name="图片 6"/>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8" name="图片 7"/>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9" name="图片 8"/>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6" name="矩形 5"/>
            <p:cNvSpPr/>
            <p:nvPr/>
          </p:nvSpPr>
          <p:spPr>
            <a:xfrm>
              <a:off x="552450" y="38100"/>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527402" cy="828000"/>
            <a:chOff x="5455127" y="2664347"/>
            <a:chExt cx="3527402" cy="828000"/>
          </a:xfrm>
        </p:grpSpPr>
        <p:sp>
          <p:nvSpPr>
            <p:cNvPr id="31" name="文本框 30"/>
            <p:cNvSpPr txBox="1"/>
            <p:nvPr/>
          </p:nvSpPr>
          <p:spPr>
            <a:xfrm>
              <a:off x="6511698" y="2738918"/>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过渡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userDrawn="1"/>
        </p:nvGrpSpPr>
        <p:grpSpPr>
          <a:xfrm>
            <a:off x="4413285" y="2998778"/>
            <a:ext cx="3881629" cy="828000"/>
            <a:chOff x="5455127" y="2664347"/>
            <a:chExt cx="3881629" cy="828000"/>
          </a:xfrm>
        </p:grpSpPr>
        <p:sp>
          <p:nvSpPr>
            <p:cNvPr id="31" name="文本框 30"/>
            <p:cNvSpPr txBox="1"/>
            <p:nvPr/>
          </p:nvSpPr>
          <p:spPr>
            <a:xfrm>
              <a:off x="6511698" y="2738918"/>
              <a:ext cx="2825058"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研究内容</a:t>
              </a:r>
            </a:p>
          </p:txBody>
        </p:sp>
        <p:grpSp>
          <p:nvGrpSpPr>
            <p:cNvPr id="32" name="组合 31"/>
            <p:cNvGrpSpPr/>
            <p:nvPr/>
          </p:nvGrpSpPr>
          <p:grpSpPr>
            <a:xfrm>
              <a:off x="5455127" y="2664347"/>
              <a:ext cx="842514" cy="828000"/>
              <a:chOff x="4061756" y="1599690"/>
              <a:chExt cx="842514" cy="828000"/>
            </a:xfrm>
          </p:grpSpPr>
          <p:sp>
            <p:nvSpPr>
              <p:cNvPr id="33" name="文本框 32"/>
              <p:cNvSpPr txBox="1"/>
              <p:nvPr/>
            </p:nvSpPr>
            <p:spPr>
              <a:xfrm>
                <a:off x="4076270" y="1674261"/>
                <a:ext cx="828000" cy="706755"/>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03</a:t>
                </a:r>
              </a:p>
            </p:txBody>
          </p:sp>
          <p:sp>
            <p:nvSpPr>
              <p:cNvPr id="34" name="矩形 33"/>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a:off x="741045" y="38100"/>
            <a:ext cx="2562860" cy="593090"/>
            <a:chOff x="513303" y="3630864"/>
            <a:chExt cx="9594139" cy="2247422"/>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10" presetClass="entr" presetSubtype="0" fill="hold"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1">
    <p:spTree>
      <p:nvGrpSpPr>
        <p:cNvPr id="1" name=""/>
        <p:cNvGrpSpPr/>
        <p:nvPr/>
      </p:nvGrpSpPr>
      <p:grpSpPr>
        <a:xfrm>
          <a:off x="0" y="0"/>
          <a:ext cx="0" cy="0"/>
          <a:chOff x="0" y="0"/>
          <a:chExt cx="0" cy="0"/>
        </a:xfrm>
      </p:grpSpPr>
      <p:cxnSp>
        <p:nvCxnSpPr>
          <p:cNvPr id="19" name="直接连接符 18"/>
          <p:cNvCxnSpPr/>
          <p:nvPr userDrawn="1"/>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774065" y="38735"/>
            <a:ext cx="2522220" cy="584981"/>
            <a:chOff x="665440" y="3630864"/>
            <a:chExt cx="9442002" cy="2216694"/>
          </a:xfrm>
        </p:grpSpPr>
        <p:pic>
          <p:nvPicPr>
            <p:cNvPr id="54" name="图片 53"/>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55" name="图片 54"/>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65440" y="3727501"/>
              <a:ext cx="2031435" cy="2061754"/>
            </a:xfrm>
            <a:prstGeom prst="rect">
              <a:avLst/>
            </a:prstGeom>
            <a:ln>
              <a:noFill/>
            </a:ln>
            <a:effectLst/>
          </p:spPr>
        </p:pic>
        <p:pic>
          <p:nvPicPr>
            <p:cNvPr id="56" name="图片 55"/>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microsoft.com/office/2007/relationships/hdphoto" Target="../media/hdphoto2.wdp"/><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microsoft.com/office/2007/relationships/hdphoto" Target="../media/hdphoto1.wdp"/><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组合 15"/>
          <p:cNvGrpSpPr/>
          <p:nvPr/>
        </p:nvGrpSpPr>
        <p:grpSpPr>
          <a:xfrm>
            <a:off x="766571" y="38100"/>
            <a:ext cx="2537443" cy="584976"/>
            <a:chOff x="608389" y="3630864"/>
            <a:chExt cx="9499053" cy="2216694"/>
          </a:xfrm>
        </p:grpSpPr>
        <p:pic>
          <p:nvPicPr>
            <p:cNvPr id="18" name="图片 17"/>
            <p:cNvPicPr>
              <a:picLocks noChangeAspect="1"/>
            </p:cNvPicPr>
            <p:nvPr/>
          </p:nvPicPr>
          <p:blipFill>
            <a:blip r:embed="rId14" cstate="print">
              <a:clrChange>
                <a:clrFrom>
                  <a:srgbClr val="282627"/>
                </a:clrFrom>
                <a:clrTo>
                  <a:srgbClr val="282627">
                    <a:alpha val="0"/>
                  </a:srgbClr>
                </a:clrTo>
              </a:clrChange>
              <a:extLst>
                <a:ext uri="{BEBA8EAE-BF5A-486C-A8C5-ECC9F3942E4B}">
                  <a14:imgProps xmlns:a14="http://schemas.microsoft.com/office/drawing/2010/main">
                    <a14:imgLayer r:embed="rId15">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9" name="图片 18"/>
            <p:cNvPicPr>
              <a:picLocks noChangeAspect="1"/>
            </p:cNvPicPr>
            <p:nvPr/>
          </p:nvPicPr>
          <p:blipFill>
            <a:blip r:embed="rId16" cstate="print">
              <a:clrChange>
                <a:clrFrom>
                  <a:srgbClr val="282627"/>
                </a:clrFrom>
                <a:clrTo>
                  <a:srgbClr val="282627">
                    <a:alpha val="0"/>
                  </a:srgbClr>
                </a:clrTo>
              </a:clrChange>
              <a:extLst>
                <a:ext uri="{BEBA8EAE-BF5A-486C-A8C5-ECC9F3942E4B}">
                  <a14:imgProps xmlns:a14="http://schemas.microsoft.com/office/drawing/2010/main">
                    <a14:imgLayer r:embed="rId1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08389" y="3677795"/>
              <a:ext cx="2031435" cy="2061754"/>
            </a:xfrm>
            <a:prstGeom prst="rect">
              <a:avLst/>
            </a:prstGeom>
            <a:ln>
              <a:noFill/>
            </a:ln>
            <a:effectLst/>
          </p:spPr>
        </p:pic>
        <p:pic>
          <p:nvPicPr>
            <p:cNvPr id="20" name="图片 19"/>
            <p:cNvPicPr>
              <a:picLocks noChangeAspect="1"/>
            </p:cNvPicPr>
            <p:nvPr/>
          </p:nvPicPr>
          <p:blipFill>
            <a:blip r:embed="rId18"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矩形 16"/>
          <p:cNvSpPr/>
          <p:nvPr/>
        </p:nvSpPr>
        <p:spPr>
          <a:xfrm>
            <a:off x="612775" y="25986"/>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组合 15"/>
          <p:cNvGrpSpPr/>
          <p:nvPr/>
        </p:nvGrpSpPr>
        <p:grpSpPr>
          <a:xfrm>
            <a:off x="766571" y="38100"/>
            <a:ext cx="2537443" cy="584976"/>
            <a:chOff x="608389" y="3630864"/>
            <a:chExt cx="9499053" cy="2216694"/>
          </a:xfrm>
        </p:grpSpPr>
        <p:pic>
          <p:nvPicPr>
            <p:cNvPr id="18" name="图片 17"/>
            <p:cNvPicPr>
              <a:picLocks noChangeAspect="1"/>
            </p:cNvPicPr>
            <p:nvPr/>
          </p:nvPicPr>
          <p:blipFill>
            <a:blip r:embed="rId14" cstate="print">
              <a:clrChange>
                <a:clrFrom>
                  <a:srgbClr val="282627"/>
                </a:clrFrom>
                <a:clrTo>
                  <a:srgbClr val="282627">
                    <a:alpha val="0"/>
                  </a:srgbClr>
                </a:clrTo>
              </a:clrChange>
              <a:extLst>
                <a:ext uri="{BEBA8EAE-BF5A-486C-A8C5-ECC9F3942E4B}">
                  <a14:imgProps xmlns:a14="http://schemas.microsoft.com/office/drawing/2010/main">
                    <a14:imgLayer r:embed="rId15">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9" name="图片 18"/>
            <p:cNvPicPr>
              <a:picLocks noChangeAspect="1"/>
            </p:cNvPicPr>
            <p:nvPr/>
          </p:nvPicPr>
          <p:blipFill>
            <a:blip r:embed="rId16" cstate="print">
              <a:clrChange>
                <a:clrFrom>
                  <a:srgbClr val="282627"/>
                </a:clrFrom>
                <a:clrTo>
                  <a:srgbClr val="282627">
                    <a:alpha val="0"/>
                  </a:srgbClr>
                </a:clrTo>
              </a:clrChange>
              <a:extLst>
                <a:ext uri="{BEBA8EAE-BF5A-486C-A8C5-ECC9F3942E4B}">
                  <a14:imgProps xmlns:a14="http://schemas.microsoft.com/office/drawing/2010/main">
                    <a14:imgLayer r:embed="rId1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08389" y="3677795"/>
              <a:ext cx="2031435" cy="2061754"/>
            </a:xfrm>
            <a:prstGeom prst="rect">
              <a:avLst/>
            </a:prstGeom>
            <a:ln>
              <a:noFill/>
            </a:ln>
            <a:effectLst/>
          </p:spPr>
        </p:pic>
        <p:pic>
          <p:nvPicPr>
            <p:cNvPr id="20" name="图片 19"/>
            <p:cNvPicPr>
              <a:picLocks noChangeAspect="1"/>
            </p:cNvPicPr>
            <p:nvPr/>
          </p:nvPicPr>
          <p:blipFill>
            <a:blip r:embed="rId18"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sp>
        <p:nvSpPr>
          <p:cNvPr id="17" name="矩形 16"/>
          <p:cNvSpPr/>
          <p:nvPr/>
        </p:nvSpPr>
        <p:spPr>
          <a:xfrm>
            <a:off x="612775" y="25986"/>
            <a:ext cx="2867025" cy="593085"/>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83F0013-4BD8-4E3B-A7A8-DAB61F039B7F}"/>
              </a:ext>
            </a:extLst>
          </p:cNvPr>
          <p:cNvSpPr/>
          <p:nvPr/>
        </p:nvSpPr>
        <p:spPr>
          <a:xfrm>
            <a:off x="2271969" y="4473522"/>
            <a:ext cx="7967299" cy="369332"/>
          </a:xfrm>
          <a:prstGeom prst="rect">
            <a:avLst/>
          </a:prstGeom>
        </p:spPr>
        <p:txBody>
          <a:bodyPr wrap="square">
            <a:spAutoFit/>
          </a:bodyPr>
          <a:lstStyle/>
          <a:p>
            <a:r>
              <a:rPr lang="zh-CN" altLang="en-US" b="1" dirty="0"/>
              <a:t>汇报人：李江权     专业：软件工程</a:t>
            </a:r>
            <a:r>
              <a:rPr lang="en-US" altLang="zh-CN" b="1" dirty="0"/>
              <a:t>(</a:t>
            </a:r>
            <a:r>
              <a:rPr lang="zh-CN" altLang="en-US" b="1" dirty="0"/>
              <a:t>专硕</a:t>
            </a:r>
            <a:r>
              <a:rPr lang="en-US" altLang="zh-CN" b="1" dirty="0"/>
              <a:t>)</a:t>
            </a:r>
            <a:r>
              <a:rPr lang="zh-CN" altLang="en-US" b="1" dirty="0"/>
              <a:t>     指导老师：曹岭</a:t>
            </a:r>
            <a:r>
              <a:rPr lang="en-US" altLang="zh-CN" b="1" dirty="0"/>
              <a:t>(</a:t>
            </a:r>
            <a:r>
              <a:rPr lang="zh-CN" altLang="en-US" b="1" dirty="0"/>
              <a:t>副教授）</a:t>
            </a:r>
          </a:p>
        </p:txBody>
      </p:sp>
      <p:grpSp>
        <p:nvGrpSpPr>
          <p:cNvPr id="32" name="组合 31">
            <a:extLst>
              <a:ext uri="{FF2B5EF4-FFF2-40B4-BE49-F238E27FC236}">
                <a16:creationId xmlns:a16="http://schemas.microsoft.com/office/drawing/2014/main" id="{F5A4F8F6-8A95-4BC0-AAA0-D19D1624E86E}"/>
              </a:ext>
            </a:extLst>
          </p:cNvPr>
          <p:cNvGrpSpPr/>
          <p:nvPr/>
        </p:nvGrpSpPr>
        <p:grpSpPr>
          <a:xfrm>
            <a:off x="0" y="1266424"/>
            <a:ext cx="12192000" cy="2689272"/>
            <a:chOff x="0" y="2353198"/>
            <a:chExt cx="12192000" cy="2689272"/>
          </a:xfrm>
        </p:grpSpPr>
        <p:sp>
          <p:nvSpPr>
            <p:cNvPr id="33" name="矩形 32">
              <a:extLst>
                <a:ext uri="{FF2B5EF4-FFF2-40B4-BE49-F238E27FC236}">
                  <a16:creationId xmlns:a16="http://schemas.microsoft.com/office/drawing/2014/main" id="{3724B2B8-FDB6-4770-9D00-3E6A8AC4F7C6}"/>
                </a:ext>
              </a:extLst>
            </p:cNvPr>
            <p:cNvSpPr/>
            <p:nvPr/>
          </p:nvSpPr>
          <p:spPr>
            <a:xfrm>
              <a:off x="0" y="2871024"/>
              <a:ext cx="12192000" cy="1430532"/>
            </a:xfrm>
            <a:prstGeom prst="rect">
              <a:avLst/>
            </a:prstGeom>
            <a:solidFill>
              <a:srgbClr val="0169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2D52119A-C387-4CD6-B2B0-B8D87B969366}"/>
                </a:ext>
              </a:extLst>
            </p:cNvPr>
            <p:cNvSpPr txBox="1"/>
            <p:nvPr/>
          </p:nvSpPr>
          <p:spPr>
            <a:xfrm>
              <a:off x="1818751" y="3388338"/>
              <a:ext cx="9626162" cy="583565"/>
            </a:xfrm>
            <a:prstGeom prst="rect">
              <a:avLst/>
            </a:prstGeom>
            <a:noFill/>
            <a:ln>
              <a:solidFill>
                <a:srgbClr val="016946"/>
              </a:solidFill>
            </a:ln>
          </p:spPr>
          <p:txBody>
            <a:bodyPr wrap="square" rtlCol="0">
              <a:spAutoFit/>
            </a:bodyPr>
            <a:lstStyle/>
            <a:p>
              <a:pPr algn="ctr"/>
              <a:r>
                <a:rPr lang="zh-CN" altLang="en-US" sz="3200" b="1" dirty="0">
                  <a:solidFill>
                    <a:schemeClr val="bg1"/>
                  </a:solidFill>
                </a:rPr>
                <a:t>一种改进的跨链公证人模型研究</a:t>
              </a:r>
            </a:p>
          </p:txBody>
        </p:sp>
        <p:grpSp>
          <p:nvGrpSpPr>
            <p:cNvPr id="35" name="组合 34">
              <a:extLst>
                <a:ext uri="{FF2B5EF4-FFF2-40B4-BE49-F238E27FC236}">
                  <a16:creationId xmlns:a16="http://schemas.microsoft.com/office/drawing/2014/main" id="{A6698525-2E3D-4DE9-B231-725B0F014433}"/>
                </a:ext>
              </a:extLst>
            </p:cNvPr>
            <p:cNvGrpSpPr/>
            <p:nvPr/>
          </p:nvGrpSpPr>
          <p:grpSpPr>
            <a:xfrm>
              <a:off x="0" y="4297148"/>
              <a:ext cx="12192000" cy="518886"/>
              <a:chOff x="0" y="4462318"/>
              <a:chExt cx="12192000" cy="518886"/>
            </a:xfrm>
          </p:grpSpPr>
          <p:sp>
            <p:nvSpPr>
              <p:cNvPr id="42" name="矩形 41">
                <a:extLst>
                  <a:ext uri="{FF2B5EF4-FFF2-40B4-BE49-F238E27FC236}">
                    <a16:creationId xmlns:a16="http://schemas.microsoft.com/office/drawing/2014/main" id="{0D2B6491-8DA4-4BF3-B1EF-36467B7F6F73}"/>
                  </a:ext>
                </a:extLst>
              </p:cNvPr>
              <p:cNvSpPr/>
              <p:nvPr/>
            </p:nvSpPr>
            <p:spPr>
              <a:xfrm>
                <a:off x="0" y="4462318"/>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592FB9C4-40B0-4C63-85D1-A592F1259905}"/>
                  </a:ext>
                </a:extLst>
              </p:cNvPr>
              <p:cNvSpPr txBox="1"/>
              <p:nvPr/>
            </p:nvSpPr>
            <p:spPr>
              <a:xfrm>
                <a:off x="5531928" y="4533652"/>
                <a:ext cx="3349880" cy="398780"/>
              </a:xfrm>
              <a:prstGeom prst="rect">
                <a:avLst/>
              </a:prstGeom>
              <a:noFill/>
            </p:spPr>
            <p:txBody>
              <a:bodyPr wrap="square" rtlCol="0">
                <a:spAutoFit/>
              </a:bodyPr>
              <a:lstStyle/>
              <a:p>
                <a:endParaRPr lang="zh-CN" altLang="en-US" sz="2000" dirty="0">
                  <a:solidFill>
                    <a:schemeClr val="bg1"/>
                  </a:solidFill>
                  <a:latin typeface="+mn-ea"/>
                  <a:cs typeface="Times New Roman" panose="02020603050405020304" pitchFamily="18" charset="0"/>
                </a:endParaRPr>
              </a:p>
            </p:txBody>
          </p:sp>
        </p:grpSp>
        <p:sp>
          <p:nvSpPr>
            <p:cNvPr id="36" name="Freeform 5">
              <a:extLst>
                <a:ext uri="{FF2B5EF4-FFF2-40B4-BE49-F238E27FC236}">
                  <a16:creationId xmlns:a16="http://schemas.microsoft.com/office/drawing/2014/main" id="{ADFFBECA-0B53-4A7F-B3BC-3C37D93FC612}"/>
                </a:ext>
              </a:extLst>
            </p:cNvPr>
            <p:cNvSpPr>
              <a:spLocks noEditPoints="1"/>
            </p:cNvSpPr>
            <p:nvPr/>
          </p:nvSpPr>
          <p:spPr bwMode="auto">
            <a:xfrm>
              <a:off x="11043786" y="3230194"/>
              <a:ext cx="963028" cy="949245"/>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7" name="图片 36">
              <a:extLst>
                <a:ext uri="{FF2B5EF4-FFF2-40B4-BE49-F238E27FC236}">
                  <a16:creationId xmlns:a16="http://schemas.microsoft.com/office/drawing/2014/main" id="{DCB79E85-DAEB-46D2-9FE0-34AF26B2A3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3910" y="2353198"/>
              <a:ext cx="2649725" cy="2689272"/>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DF68C73-4887-4E3F-BF71-377620970698}"/>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08554047-401A-42AE-9948-DC705552FF37}"/>
              </a:ext>
            </a:extLst>
          </p:cNvPr>
          <p:cNvGrpSpPr/>
          <p:nvPr/>
        </p:nvGrpSpPr>
        <p:grpSpPr>
          <a:xfrm>
            <a:off x="8344111" y="159430"/>
            <a:ext cx="1057280" cy="604450"/>
            <a:chOff x="6755642" y="59734"/>
            <a:chExt cx="1009934" cy="604450"/>
          </a:xfrm>
          <a:solidFill>
            <a:srgbClr val="FADE73"/>
          </a:solidFill>
        </p:grpSpPr>
        <p:sp>
          <p:nvSpPr>
            <p:cNvPr id="14" name="矩形 13">
              <a:extLst>
                <a:ext uri="{FF2B5EF4-FFF2-40B4-BE49-F238E27FC236}">
                  <a16:creationId xmlns:a16="http://schemas.microsoft.com/office/drawing/2014/main" id="{AA2B3F42-5303-45BF-869B-6B026A7052DA}"/>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a:extLst>
                <a:ext uri="{FF2B5EF4-FFF2-40B4-BE49-F238E27FC236}">
                  <a16:creationId xmlns:a16="http://schemas.microsoft.com/office/drawing/2014/main" id="{B7BD947B-17CF-478D-A02B-1A75CF20568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1FD88CFF-0970-4D40-9C3E-9BA0B75894C3}"/>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7" name="文本框 16">
            <a:extLst>
              <a:ext uri="{FF2B5EF4-FFF2-40B4-BE49-F238E27FC236}">
                <a16:creationId xmlns:a16="http://schemas.microsoft.com/office/drawing/2014/main" id="{140B21C7-E2CC-4A5B-AB7E-EA6345C1BAEB}"/>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8" name="文本框 17">
            <a:extLst>
              <a:ext uri="{FF2B5EF4-FFF2-40B4-BE49-F238E27FC236}">
                <a16:creationId xmlns:a16="http://schemas.microsoft.com/office/drawing/2014/main" id="{52C566B4-509F-42F5-8E1C-6140D1D76F14}"/>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9" name="文本框 18">
            <a:extLst>
              <a:ext uri="{FF2B5EF4-FFF2-40B4-BE49-F238E27FC236}">
                <a16:creationId xmlns:a16="http://schemas.microsoft.com/office/drawing/2014/main" id="{EB6A770E-7037-4E7D-A45E-2F04B7552D64}"/>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0" name="矩形 19">
            <a:extLst>
              <a:ext uri="{FF2B5EF4-FFF2-40B4-BE49-F238E27FC236}">
                <a16:creationId xmlns:a16="http://schemas.microsoft.com/office/drawing/2014/main" id="{D2F06B3E-58B9-4E1B-ABF7-137A02636B7E}"/>
              </a:ext>
            </a:extLst>
          </p:cNvPr>
          <p:cNvSpPr/>
          <p:nvPr/>
        </p:nvSpPr>
        <p:spPr>
          <a:xfrm>
            <a:off x="951176" y="1158140"/>
            <a:ext cx="2492990" cy="369332"/>
          </a:xfrm>
          <a:prstGeom prst="rect">
            <a:avLst/>
          </a:prstGeom>
        </p:spPr>
        <p:txBody>
          <a:bodyPr wrap="none">
            <a:spAutoFit/>
          </a:bodyPr>
          <a:lstStyle/>
          <a:p>
            <a:r>
              <a:rPr lang="zh-CN" altLang="en-US" dirty="0"/>
              <a:t>当前存在的主要问题：</a:t>
            </a:r>
          </a:p>
        </p:txBody>
      </p:sp>
      <p:sp>
        <p:nvSpPr>
          <p:cNvPr id="2" name="矩形 1">
            <a:extLst>
              <a:ext uri="{FF2B5EF4-FFF2-40B4-BE49-F238E27FC236}">
                <a16:creationId xmlns:a16="http://schemas.microsoft.com/office/drawing/2014/main" id="{C3A26439-0F5E-447C-8574-73A23A7A765E}"/>
              </a:ext>
            </a:extLst>
          </p:cNvPr>
          <p:cNvSpPr/>
          <p:nvPr/>
        </p:nvSpPr>
        <p:spPr>
          <a:xfrm>
            <a:off x="930378" y="2083707"/>
            <a:ext cx="2492990" cy="414922"/>
          </a:xfrm>
          <a:prstGeom prst="rect">
            <a:avLst/>
          </a:prstGeom>
        </p:spPr>
        <p:txBody>
          <a:bodyPr wrap="none">
            <a:spAutoFit/>
          </a:bodyPr>
          <a:lstStyle/>
          <a:p>
            <a:pPr lvl="0">
              <a:lnSpc>
                <a:spcPct val="150000"/>
              </a:lnSpc>
            </a:pPr>
            <a:r>
              <a:rPr lang="en-US" altLang="zh-CN" sz="1600" b="1" dirty="0">
                <a:latin typeface="Times New Roman" panose="02020603050405020304" pitchFamily="18" charset="0"/>
                <a:ea typeface="宋体" panose="02010600030101010101" pitchFamily="2" charset="-122"/>
                <a:cs typeface="宋体" panose="02010600030101010101" pitchFamily="2" charset="-122"/>
              </a:rPr>
              <a:t>(1)</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缺乏对公证人有效监管</a:t>
            </a:r>
            <a:endParaRPr lang="zh-CN" altLang="zh-CN" sz="1600" dirty="0">
              <a:latin typeface="Times New Roman" panose="02020603050405020304" pitchFamily="18" charset="0"/>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B8E5AC56-DD4F-417E-845C-09B9D3F73983}"/>
              </a:ext>
            </a:extLst>
          </p:cNvPr>
          <p:cNvSpPr/>
          <p:nvPr/>
        </p:nvSpPr>
        <p:spPr>
          <a:xfrm>
            <a:off x="930378" y="3572469"/>
            <a:ext cx="2906565" cy="414922"/>
          </a:xfrm>
          <a:prstGeom prst="rect">
            <a:avLst/>
          </a:prstGeom>
        </p:spPr>
        <p:txBody>
          <a:bodyPr wrap="none">
            <a:spAutoFit/>
          </a:bodyPr>
          <a:lstStyle/>
          <a:p>
            <a:pPr lvl="0">
              <a:lnSpc>
                <a:spcPct val="150000"/>
              </a:lnSpc>
            </a:pPr>
            <a:r>
              <a:rPr lang="en-US" altLang="zh-CN" sz="1600" b="1" dirty="0">
                <a:latin typeface="Times New Roman" panose="02020603050405020304" pitchFamily="18" charset="0"/>
                <a:ea typeface="宋体" panose="02010600030101010101" pitchFamily="2" charset="-122"/>
                <a:cs typeface="宋体" panose="02010600030101010101" pitchFamily="2" charset="-122"/>
              </a:rPr>
              <a:t>(2)</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缺乏</a:t>
            </a:r>
            <a:r>
              <a:rPr lang="zh-CN" altLang="en-US" sz="1600" b="1" dirty="0">
                <a:latin typeface="Times New Roman" panose="02020603050405020304" pitchFamily="18" charset="0"/>
                <a:ea typeface="宋体" panose="02010600030101010101" pitchFamily="2" charset="-122"/>
                <a:cs typeface="宋体" panose="02010600030101010101" pitchFamily="2" charset="-122"/>
              </a:rPr>
              <a:t>公证人的</a:t>
            </a:r>
            <a:r>
              <a:rPr lang="zh-CN" altLang="zh-CN" sz="1600" b="1" dirty="0">
                <a:latin typeface="Times New Roman" panose="02020603050405020304" pitchFamily="18" charset="0"/>
                <a:ea typeface="宋体" panose="02010600030101010101" pitchFamily="2" charset="-122"/>
                <a:cs typeface="宋体" panose="02010600030101010101" pitchFamily="2" charset="-122"/>
              </a:rPr>
              <a:t>条件隐私保护</a:t>
            </a:r>
            <a:endParaRPr lang="zh-CN" altLang="zh-CN" sz="1600" dirty="0">
              <a:latin typeface="Times New Roman" panose="02020603050405020304" pitchFamily="18" charset="0"/>
              <a:ea typeface="宋体" panose="02010600030101010101" pitchFamily="2" charset="-122"/>
              <a:cs typeface="宋体" panose="02010600030101010101" pitchFamily="2" charset="-122"/>
            </a:endParaRPr>
          </a:p>
        </p:txBody>
      </p:sp>
      <p:sp>
        <p:nvSpPr>
          <p:cNvPr id="4" name="矩形 3">
            <a:extLst>
              <a:ext uri="{FF2B5EF4-FFF2-40B4-BE49-F238E27FC236}">
                <a16:creationId xmlns:a16="http://schemas.microsoft.com/office/drawing/2014/main" id="{039D6225-0A2B-4525-8B75-5199E45BA3D6}"/>
              </a:ext>
            </a:extLst>
          </p:cNvPr>
          <p:cNvSpPr/>
          <p:nvPr/>
        </p:nvSpPr>
        <p:spPr>
          <a:xfrm>
            <a:off x="930378" y="5213501"/>
            <a:ext cx="2699778" cy="338554"/>
          </a:xfrm>
          <a:prstGeom prst="rect">
            <a:avLst/>
          </a:prstGeom>
        </p:spPr>
        <p:txBody>
          <a:bodyPr wrap="none">
            <a:spAutoFit/>
          </a:bodyPr>
          <a:lstStyle/>
          <a:p>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公证人管理方案存在不足</a:t>
            </a:r>
          </a:p>
        </p:txBody>
      </p:sp>
      <p:sp>
        <p:nvSpPr>
          <p:cNvPr id="5" name="左大括号 4">
            <a:extLst>
              <a:ext uri="{FF2B5EF4-FFF2-40B4-BE49-F238E27FC236}">
                <a16:creationId xmlns:a16="http://schemas.microsoft.com/office/drawing/2014/main" id="{48B88660-E06B-4CAB-BAEE-3F043C54EF52}"/>
              </a:ext>
            </a:extLst>
          </p:cNvPr>
          <p:cNvSpPr/>
          <p:nvPr/>
        </p:nvSpPr>
        <p:spPr>
          <a:xfrm>
            <a:off x="3762278" y="3489307"/>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718972D-E2C8-4785-A831-3A2F424F90CC}"/>
              </a:ext>
            </a:extLst>
          </p:cNvPr>
          <p:cNvSpPr txBox="1"/>
          <p:nvPr/>
        </p:nvSpPr>
        <p:spPr>
          <a:xfrm>
            <a:off x="4056271" y="3323401"/>
            <a:ext cx="6092563"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公证人节点身份信息完全公开，</a:t>
            </a:r>
            <a:r>
              <a:rPr lang="zh-CN" altLang="zh-CN" sz="1600" b="1" dirty="0">
                <a:latin typeface="Times New Roman" panose="02020603050405020304" pitchFamily="18" charset="0"/>
                <a:ea typeface="宋体" panose="02010600030101010101" pitchFamily="2" charset="-122"/>
              </a:rPr>
              <a:t>遭受针对性攻击</a:t>
            </a:r>
            <a:r>
              <a:rPr lang="zh-CN" altLang="en-US" sz="1600" b="1" dirty="0">
                <a:latin typeface="Times New Roman" panose="02020603050405020304" pitchFamily="18" charset="0"/>
                <a:ea typeface="宋体" panose="02010600030101010101" pitchFamily="2" charset="-122"/>
              </a:rPr>
              <a:t>、</a:t>
            </a:r>
            <a:r>
              <a:rPr lang="zh-CN" altLang="zh-CN" sz="1600" b="1" dirty="0">
                <a:latin typeface="Times New Roman" panose="02020603050405020304" pitchFamily="18" charset="0"/>
                <a:ea typeface="宋体" panose="02010600030101010101" pitchFamily="2" charset="-122"/>
              </a:rPr>
              <a:t>被伪造签名</a:t>
            </a:r>
            <a:r>
              <a:rPr lang="zh-CN" altLang="en-US" sz="1600" b="1" dirty="0">
                <a:latin typeface="Times New Roman" panose="02020603050405020304" pitchFamily="18" charset="0"/>
                <a:ea typeface="宋体" panose="02010600030101010101" pitchFamily="2" charset="-122"/>
              </a:rPr>
              <a:t>等</a:t>
            </a:r>
          </a:p>
        </p:txBody>
      </p:sp>
      <p:sp>
        <p:nvSpPr>
          <p:cNvPr id="7" name="文本框 6">
            <a:extLst>
              <a:ext uri="{FF2B5EF4-FFF2-40B4-BE49-F238E27FC236}">
                <a16:creationId xmlns:a16="http://schemas.microsoft.com/office/drawing/2014/main" id="{0EDD2BC5-2865-4422-834D-5519CB302089}"/>
              </a:ext>
            </a:extLst>
          </p:cNvPr>
          <p:cNvSpPr txBox="1"/>
          <p:nvPr/>
        </p:nvSpPr>
        <p:spPr>
          <a:xfrm>
            <a:off x="4056271" y="3959753"/>
            <a:ext cx="4765198"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身份隐私过度保护，</a:t>
            </a:r>
            <a:r>
              <a:rPr lang="zh-CN" altLang="en-US" sz="1600" b="1" dirty="0">
                <a:latin typeface="Times New Roman" panose="02020603050405020304" pitchFamily="18" charset="0"/>
                <a:ea typeface="宋体" panose="02010600030101010101" pitchFamily="2" charset="-122"/>
              </a:rPr>
              <a:t>难以追溯恶意公证节点</a:t>
            </a:r>
          </a:p>
        </p:txBody>
      </p:sp>
      <p:sp>
        <p:nvSpPr>
          <p:cNvPr id="22" name="左大括号 21">
            <a:extLst>
              <a:ext uri="{FF2B5EF4-FFF2-40B4-BE49-F238E27FC236}">
                <a16:creationId xmlns:a16="http://schemas.microsoft.com/office/drawing/2014/main" id="{78514D57-6E57-4EC9-AAA8-7E83081B9C64}"/>
              </a:ext>
            </a:extLst>
          </p:cNvPr>
          <p:cNvSpPr/>
          <p:nvPr/>
        </p:nvSpPr>
        <p:spPr>
          <a:xfrm>
            <a:off x="3542191" y="5067236"/>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C3284C4-DA0F-47F5-9056-D5AE782CC186}"/>
              </a:ext>
            </a:extLst>
          </p:cNvPr>
          <p:cNvSpPr/>
          <p:nvPr/>
        </p:nvSpPr>
        <p:spPr>
          <a:xfrm>
            <a:off x="3921133" y="5523037"/>
            <a:ext cx="3409286" cy="338554"/>
          </a:xfrm>
          <a:prstGeom prst="rect">
            <a:avLst/>
          </a:prstGeom>
        </p:spPr>
        <p:txBody>
          <a:bodyPr wrap="square">
            <a:spAutoFit/>
          </a:bodyPr>
          <a:lstStyle/>
          <a:p>
            <a:r>
              <a:rPr lang="zh-CN" altLang="en-US" sz="1600" dirty="0">
                <a:latin typeface="Times New Roman" panose="02020603050405020304" pitchFamily="18" charset="0"/>
                <a:ea typeface="宋体" panose="02010600030101010101" pitchFamily="2" charset="-122"/>
              </a:rPr>
              <a:t>忽视候选节点的信誉、奖惩的评估</a:t>
            </a:r>
          </a:p>
        </p:txBody>
      </p:sp>
      <p:sp>
        <p:nvSpPr>
          <p:cNvPr id="24" name="左大括号 23">
            <a:extLst>
              <a:ext uri="{FF2B5EF4-FFF2-40B4-BE49-F238E27FC236}">
                <a16:creationId xmlns:a16="http://schemas.microsoft.com/office/drawing/2014/main" id="{BD018BFC-6B6A-4291-AAE1-36AC147FEC97}"/>
              </a:ext>
            </a:extLst>
          </p:cNvPr>
          <p:cNvSpPr/>
          <p:nvPr/>
        </p:nvSpPr>
        <p:spPr>
          <a:xfrm>
            <a:off x="3444166" y="1994773"/>
            <a:ext cx="294752" cy="6430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80BF675-F63C-49D1-A05D-94DF250EFD1D}"/>
              </a:ext>
            </a:extLst>
          </p:cNvPr>
          <p:cNvSpPr txBox="1"/>
          <p:nvPr/>
        </p:nvSpPr>
        <p:spPr>
          <a:xfrm>
            <a:off x="3836943" y="1831073"/>
            <a:ext cx="3493476"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无监管者，</a:t>
            </a:r>
            <a:r>
              <a:rPr lang="zh-CN" altLang="en-US" sz="1600" b="1" dirty="0">
                <a:latin typeface="Times New Roman" panose="02020603050405020304" pitchFamily="18" charset="0"/>
                <a:ea typeface="宋体" panose="02010600030101010101" pitchFamily="2" charset="-122"/>
              </a:rPr>
              <a:t>恶意行为无法及时处理</a:t>
            </a:r>
          </a:p>
        </p:txBody>
      </p:sp>
      <p:sp>
        <p:nvSpPr>
          <p:cNvPr id="26" name="文本框 25">
            <a:extLst>
              <a:ext uri="{FF2B5EF4-FFF2-40B4-BE49-F238E27FC236}">
                <a16:creationId xmlns:a16="http://schemas.microsoft.com/office/drawing/2014/main" id="{11FABD0D-9E1D-4ECA-8BFD-86CC9975F8C3}"/>
              </a:ext>
            </a:extLst>
          </p:cNvPr>
          <p:cNvSpPr txBox="1"/>
          <p:nvPr/>
        </p:nvSpPr>
        <p:spPr>
          <a:xfrm>
            <a:off x="3836943" y="2438661"/>
            <a:ext cx="3234051"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单个监管者，</a:t>
            </a:r>
            <a:r>
              <a:rPr lang="zh-CN" altLang="en-US" sz="1600" b="1" dirty="0">
                <a:latin typeface="Times New Roman" panose="02020603050405020304" pitchFamily="18" charset="0"/>
                <a:ea typeface="宋体" panose="02010600030101010101" pitchFamily="2" charset="-122"/>
              </a:rPr>
              <a:t>可能存在串谋攻击</a:t>
            </a:r>
          </a:p>
        </p:txBody>
      </p:sp>
      <p:sp>
        <p:nvSpPr>
          <p:cNvPr id="27" name="文本框 26">
            <a:extLst>
              <a:ext uri="{FF2B5EF4-FFF2-40B4-BE49-F238E27FC236}">
                <a16:creationId xmlns:a16="http://schemas.microsoft.com/office/drawing/2014/main" id="{C727DCEE-21C7-4BD2-9EA7-8B0A4B2EFA0C}"/>
              </a:ext>
            </a:extLst>
          </p:cNvPr>
          <p:cNvSpPr txBox="1"/>
          <p:nvPr/>
        </p:nvSpPr>
        <p:spPr>
          <a:xfrm>
            <a:off x="3921133" y="4926953"/>
            <a:ext cx="5835816"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rPr>
              <a:t>未能调动候选公证节点参与度，</a:t>
            </a:r>
            <a:r>
              <a:rPr lang="zh-CN" altLang="en-US" sz="1600" b="1" dirty="0">
                <a:latin typeface="Times New Roman" panose="02020603050405020304" pitchFamily="18" charset="0"/>
                <a:ea typeface="宋体" panose="02010600030101010101" pitchFamily="2" charset="-122"/>
              </a:rPr>
              <a:t>缺乏动态调整和自适应能力</a:t>
            </a:r>
          </a:p>
        </p:txBody>
      </p:sp>
      <p:sp>
        <p:nvSpPr>
          <p:cNvPr id="28" name="矩形 27">
            <a:extLst>
              <a:ext uri="{FF2B5EF4-FFF2-40B4-BE49-F238E27FC236}">
                <a16:creationId xmlns:a16="http://schemas.microsoft.com/office/drawing/2014/main" id="{FF9C762C-E1FE-456B-B3E5-4E54C02BDBD4}"/>
              </a:ext>
            </a:extLst>
          </p:cNvPr>
          <p:cNvSpPr/>
          <p:nvPr>
            <p:custDataLst>
              <p:tags r:id="rId1"/>
            </p:custDataLst>
          </p:nvPr>
        </p:nvSpPr>
        <p:spPr>
          <a:xfrm>
            <a:off x="652726" y="1124789"/>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329E084F-E7CC-42FC-A82E-82D4AB5A68B5}"/>
              </a:ext>
            </a:extLst>
          </p:cNvPr>
          <p:cNvSpPr/>
          <p:nvPr>
            <p:custDataLst>
              <p:tags r:id="rId2"/>
            </p:custDataLst>
          </p:nvPr>
        </p:nvSpPr>
        <p:spPr>
          <a:xfrm>
            <a:off x="831796" y="1289254"/>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544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6B60B657-CD6B-4835-BEA0-2953AF706E26}"/>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7794638B-B0D0-4A8B-8B07-CCDBCD474058}"/>
              </a:ext>
            </a:extLst>
          </p:cNvPr>
          <p:cNvGrpSpPr/>
          <p:nvPr/>
        </p:nvGrpSpPr>
        <p:grpSpPr>
          <a:xfrm>
            <a:off x="9596669" y="159430"/>
            <a:ext cx="1057280" cy="604450"/>
            <a:chOff x="6755642" y="59734"/>
            <a:chExt cx="1009934" cy="604450"/>
          </a:xfrm>
          <a:solidFill>
            <a:srgbClr val="FADE73"/>
          </a:solidFill>
        </p:grpSpPr>
        <p:sp>
          <p:nvSpPr>
            <p:cNvPr id="12" name="矩形 11">
              <a:extLst>
                <a:ext uri="{FF2B5EF4-FFF2-40B4-BE49-F238E27FC236}">
                  <a16:creationId xmlns:a16="http://schemas.microsoft.com/office/drawing/2014/main" id="{790C841B-6C3A-4F07-8EB5-93FE074E0BAF}"/>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a:extLst>
                <a:ext uri="{FF2B5EF4-FFF2-40B4-BE49-F238E27FC236}">
                  <a16:creationId xmlns:a16="http://schemas.microsoft.com/office/drawing/2014/main" id="{58BBB563-8AC8-45D2-B48E-575A2438E1A4}"/>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BAB7952-389F-41F9-850E-92261AD030BD}"/>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5" name="文本框 14">
            <a:extLst>
              <a:ext uri="{FF2B5EF4-FFF2-40B4-BE49-F238E27FC236}">
                <a16:creationId xmlns:a16="http://schemas.microsoft.com/office/drawing/2014/main" id="{51D86A00-2805-4AF5-9662-6F0D58D0B7B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6" name="文本框 15">
            <a:extLst>
              <a:ext uri="{FF2B5EF4-FFF2-40B4-BE49-F238E27FC236}">
                <a16:creationId xmlns:a16="http://schemas.microsoft.com/office/drawing/2014/main" id="{928F44F0-1ECA-45F6-BD3F-5465F9AFDACC}"/>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7" name="文本框 16">
            <a:extLst>
              <a:ext uri="{FF2B5EF4-FFF2-40B4-BE49-F238E27FC236}">
                <a16:creationId xmlns:a16="http://schemas.microsoft.com/office/drawing/2014/main" id="{3934C04A-C6D6-4EBD-8797-2534814EEDFB}"/>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2942C2C5-B94F-4BB2-845F-2C45AB490B8F}"/>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E6B031D5-9F8F-4ADE-AC4F-8C26290B6C55}"/>
              </a:ext>
            </a:extLst>
          </p:cNvPr>
          <p:cNvGrpSpPr/>
          <p:nvPr/>
        </p:nvGrpSpPr>
        <p:grpSpPr>
          <a:xfrm>
            <a:off x="9596669" y="159430"/>
            <a:ext cx="1057280" cy="604450"/>
            <a:chOff x="6755642" y="59734"/>
            <a:chExt cx="1009934" cy="604450"/>
          </a:xfrm>
          <a:solidFill>
            <a:srgbClr val="FADE73"/>
          </a:solidFill>
        </p:grpSpPr>
        <p:sp>
          <p:nvSpPr>
            <p:cNvPr id="18" name="矩形 17">
              <a:extLst>
                <a:ext uri="{FF2B5EF4-FFF2-40B4-BE49-F238E27FC236}">
                  <a16:creationId xmlns:a16="http://schemas.microsoft.com/office/drawing/2014/main" id="{EAFA5A7D-A4DB-48D5-8D8E-7EF482F6700B}"/>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等腰三角形 18">
              <a:extLst>
                <a:ext uri="{FF2B5EF4-FFF2-40B4-BE49-F238E27FC236}">
                  <a16:creationId xmlns:a16="http://schemas.microsoft.com/office/drawing/2014/main" id="{2CB59FDD-B614-46C7-B1D8-B2F52DC30AF9}"/>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5D3F41FB-FC18-4875-99B5-13F388C3183E}"/>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1" name="文本框 20">
            <a:extLst>
              <a:ext uri="{FF2B5EF4-FFF2-40B4-BE49-F238E27FC236}">
                <a16:creationId xmlns:a16="http://schemas.microsoft.com/office/drawing/2014/main" id="{87D70994-7D52-4A30-BB54-1E2D399DBDC3}"/>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2" name="文本框 21">
            <a:extLst>
              <a:ext uri="{FF2B5EF4-FFF2-40B4-BE49-F238E27FC236}">
                <a16:creationId xmlns:a16="http://schemas.microsoft.com/office/drawing/2014/main" id="{EB9B59F0-1671-4E76-9926-5D5B27F73230}"/>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3" name="文本框 22">
            <a:extLst>
              <a:ext uri="{FF2B5EF4-FFF2-40B4-BE49-F238E27FC236}">
                <a16:creationId xmlns:a16="http://schemas.microsoft.com/office/drawing/2014/main" id="{4BE0ADC4-E41E-4717-B132-A67658D8BF9A}"/>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4" name="矩形 23">
            <a:extLst>
              <a:ext uri="{FF2B5EF4-FFF2-40B4-BE49-F238E27FC236}">
                <a16:creationId xmlns:a16="http://schemas.microsoft.com/office/drawing/2014/main" id="{FEA6D1B9-6D58-4416-A87A-04DCFEA1611C}"/>
              </a:ext>
            </a:extLst>
          </p:cNvPr>
          <p:cNvSpPr/>
          <p:nvPr/>
        </p:nvSpPr>
        <p:spPr>
          <a:xfrm>
            <a:off x="721958" y="934724"/>
            <a:ext cx="10100013" cy="1200329"/>
          </a:xfrm>
          <a:prstGeom prst="rect">
            <a:avLst/>
          </a:prstGeom>
        </p:spPr>
        <p:txBody>
          <a:bodyPr wrap="square">
            <a:spAutoFit/>
          </a:bodyPr>
          <a:lstStyle/>
          <a:p>
            <a:r>
              <a:rPr lang="zh-CN" altLang="en-US" dirty="0"/>
              <a:t>研究目标：</a:t>
            </a:r>
            <a:endParaRPr lang="en-US" altLang="zh-CN" dirty="0"/>
          </a:p>
          <a:p>
            <a:r>
              <a:rPr lang="en-US" altLang="zh-CN" dirty="0"/>
              <a:t>1</a:t>
            </a:r>
            <a:r>
              <a:rPr lang="zh-CN" altLang="en-US" dirty="0"/>
              <a:t>、优化当前公证人方案中的监管机制，维护跨链安全性；</a:t>
            </a:r>
            <a:endParaRPr lang="en-US" altLang="zh-CN" dirty="0"/>
          </a:p>
          <a:p>
            <a:r>
              <a:rPr lang="en-US" altLang="zh-CN" dirty="0"/>
              <a:t>2</a:t>
            </a:r>
            <a:r>
              <a:rPr lang="zh-CN" altLang="en-US" dirty="0"/>
              <a:t>、改善公证人在参与跨链交易过程中的隐私保护，避免公证人遭受针对性攻击。 </a:t>
            </a:r>
            <a:endParaRPr lang="en-US" altLang="zh-CN" dirty="0"/>
          </a:p>
          <a:p>
            <a:r>
              <a:rPr lang="en-US" altLang="zh-CN" dirty="0"/>
              <a:t>3</a:t>
            </a:r>
            <a:r>
              <a:rPr lang="zh-CN" altLang="en-US" dirty="0"/>
              <a:t>、提高候选公证节点的参与度以及公证人的积极性，维护跨链系统的稳定性和安全性。</a:t>
            </a:r>
          </a:p>
        </p:txBody>
      </p:sp>
      <p:sp>
        <p:nvSpPr>
          <p:cNvPr id="25" name="矩形 24">
            <a:extLst>
              <a:ext uri="{FF2B5EF4-FFF2-40B4-BE49-F238E27FC236}">
                <a16:creationId xmlns:a16="http://schemas.microsoft.com/office/drawing/2014/main" id="{B42B59C0-B8FA-4CAF-9FBA-C26A900F93E6}"/>
              </a:ext>
            </a:extLst>
          </p:cNvPr>
          <p:cNvSpPr/>
          <p:nvPr/>
        </p:nvSpPr>
        <p:spPr>
          <a:xfrm>
            <a:off x="765640" y="3421087"/>
            <a:ext cx="1338828" cy="369332"/>
          </a:xfrm>
          <a:prstGeom prst="rect">
            <a:avLst/>
          </a:prstGeom>
        </p:spPr>
        <p:txBody>
          <a:bodyPr wrap="none">
            <a:spAutoFit/>
          </a:bodyPr>
          <a:lstStyle/>
          <a:p>
            <a:r>
              <a:rPr lang="zh-CN" altLang="en-US" dirty="0"/>
              <a:t>研究内容：</a:t>
            </a:r>
          </a:p>
        </p:txBody>
      </p:sp>
      <p:sp>
        <p:nvSpPr>
          <p:cNvPr id="27" name="文本框 26">
            <a:extLst>
              <a:ext uri="{FF2B5EF4-FFF2-40B4-BE49-F238E27FC236}">
                <a16:creationId xmlns:a16="http://schemas.microsoft.com/office/drawing/2014/main" id="{133C779B-313B-4847-9E40-1928FA2CFB00}"/>
              </a:ext>
            </a:extLst>
          </p:cNvPr>
          <p:cNvSpPr txBox="1"/>
          <p:nvPr/>
        </p:nvSpPr>
        <p:spPr>
          <a:xfrm>
            <a:off x="851470" y="3900218"/>
            <a:ext cx="4597224"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41" name="矩形 40">
            <a:extLst>
              <a:ext uri="{FF2B5EF4-FFF2-40B4-BE49-F238E27FC236}">
                <a16:creationId xmlns:a16="http://schemas.microsoft.com/office/drawing/2014/main" id="{C71E95BE-A69E-4432-93B4-3FD91C8E0870}"/>
              </a:ext>
            </a:extLst>
          </p:cNvPr>
          <p:cNvSpPr/>
          <p:nvPr/>
        </p:nvSpPr>
        <p:spPr>
          <a:xfrm>
            <a:off x="851470" y="4707121"/>
            <a:ext cx="4597223" cy="369332"/>
          </a:xfrm>
          <a:prstGeom prst="rect">
            <a:avLst/>
          </a:prstGeom>
          <a:ln>
            <a:solidFill>
              <a:srgbClr val="7DDDE9"/>
            </a:solidFill>
          </a:ln>
        </p:spPr>
        <p:txBody>
          <a:bodyPr wrap="square">
            <a:spAutoFit/>
          </a:bodyPr>
          <a:lstStyle/>
          <a:p>
            <a:r>
              <a:rPr lang="zh-CN" altLang="en-US" dirty="0"/>
              <a:t>具有监管机制和公证人条件隐私保护的方法</a:t>
            </a:r>
          </a:p>
        </p:txBody>
      </p:sp>
      <p:sp>
        <p:nvSpPr>
          <p:cNvPr id="42" name="矩形 41">
            <a:extLst>
              <a:ext uri="{FF2B5EF4-FFF2-40B4-BE49-F238E27FC236}">
                <a16:creationId xmlns:a16="http://schemas.microsoft.com/office/drawing/2014/main" id="{6AC60CF9-2583-44FF-BC5B-890C907859F5}"/>
              </a:ext>
            </a:extLst>
          </p:cNvPr>
          <p:cNvSpPr/>
          <p:nvPr/>
        </p:nvSpPr>
        <p:spPr>
          <a:xfrm>
            <a:off x="851470" y="5470396"/>
            <a:ext cx="4597223" cy="369332"/>
          </a:xfrm>
          <a:prstGeom prst="rect">
            <a:avLst/>
          </a:prstGeom>
          <a:ln>
            <a:solidFill>
              <a:srgbClr val="7DDDE9"/>
            </a:solidFill>
          </a:ln>
        </p:spPr>
        <p:txBody>
          <a:bodyPr wrap="square">
            <a:spAutoFit/>
          </a:bodyPr>
          <a:lstStyle/>
          <a:p>
            <a:r>
              <a:rPr lang="zh-CN" altLang="en-US" dirty="0"/>
              <a:t>设计基于公证人的跨链资产交互的系统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直接连接符 60">
            <a:extLst>
              <a:ext uri="{FF2B5EF4-FFF2-40B4-BE49-F238E27FC236}">
                <a16:creationId xmlns:a16="http://schemas.microsoft.com/office/drawing/2014/main" id="{9AF01A8C-4F71-4055-965D-9FE4D1258E99}"/>
              </a:ext>
            </a:extLst>
          </p:cNvPr>
          <p:cNvCxnSpPr/>
          <p:nvPr/>
        </p:nvCxnSpPr>
        <p:spPr>
          <a:xfrm flipV="1">
            <a:off x="6937131" y="572551"/>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DDD3A15F-C8C4-4E98-B959-71DDB482B3B2}"/>
              </a:ext>
            </a:extLst>
          </p:cNvPr>
          <p:cNvGrpSpPr/>
          <p:nvPr/>
        </p:nvGrpSpPr>
        <p:grpSpPr>
          <a:xfrm>
            <a:off x="9596669" y="169478"/>
            <a:ext cx="1057280" cy="604450"/>
            <a:chOff x="6755642" y="59734"/>
            <a:chExt cx="1009934" cy="604450"/>
          </a:xfrm>
          <a:solidFill>
            <a:srgbClr val="FADE73"/>
          </a:solidFill>
        </p:grpSpPr>
        <p:sp>
          <p:nvSpPr>
            <p:cNvPr id="63" name="矩形 62">
              <a:extLst>
                <a:ext uri="{FF2B5EF4-FFF2-40B4-BE49-F238E27FC236}">
                  <a16:creationId xmlns:a16="http://schemas.microsoft.com/office/drawing/2014/main" id="{9CE909A0-DB80-43B3-B4F0-F4697E2A25E7}"/>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等腰三角形 63">
              <a:extLst>
                <a:ext uri="{FF2B5EF4-FFF2-40B4-BE49-F238E27FC236}">
                  <a16:creationId xmlns:a16="http://schemas.microsoft.com/office/drawing/2014/main" id="{84E8B093-B6C3-4BD2-B9BF-CD536465323E}"/>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a:extLst>
              <a:ext uri="{FF2B5EF4-FFF2-40B4-BE49-F238E27FC236}">
                <a16:creationId xmlns:a16="http://schemas.microsoft.com/office/drawing/2014/main" id="{C4934DBF-F5EC-43BE-ACB8-EBB907631ABA}"/>
              </a:ext>
            </a:extLst>
          </p:cNvPr>
          <p:cNvSpPr txBox="1"/>
          <p:nvPr/>
        </p:nvSpPr>
        <p:spPr>
          <a:xfrm>
            <a:off x="9559528" y="162973"/>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66" name="文本框 65">
            <a:extLst>
              <a:ext uri="{FF2B5EF4-FFF2-40B4-BE49-F238E27FC236}">
                <a16:creationId xmlns:a16="http://schemas.microsoft.com/office/drawing/2014/main" id="{8DF1AA72-8F56-44C5-BFF4-C98F0872D82E}"/>
              </a:ext>
            </a:extLst>
          </p:cNvPr>
          <p:cNvSpPr txBox="1"/>
          <p:nvPr/>
        </p:nvSpPr>
        <p:spPr>
          <a:xfrm>
            <a:off x="7070994" y="161805"/>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67" name="文本框 66">
            <a:extLst>
              <a:ext uri="{FF2B5EF4-FFF2-40B4-BE49-F238E27FC236}">
                <a16:creationId xmlns:a16="http://schemas.microsoft.com/office/drawing/2014/main" id="{18D02399-8522-4FBE-AE4A-A10E08DD2951}"/>
              </a:ext>
            </a:extLst>
          </p:cNvPr>
          <p:cNvSpPr txBox="1"/>
          <p:nvPr/>
        </p:nvSpPr>
        <p:spPr>
          <a:xfrm>
            <a:off x="8316995" y="169478"/>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69" name="文本框 68">
            <a:extLst>
              <a:ext uri="{FF2B5EF4-FFF2-40B4-BE49-F238E27FC236}">
                <a16:creationId xmlns:a16="http://schemas.microsoft.com/office/drawing/2014/main" id="{FAC4D2FD-1C5E-430C-B7B9-14A2C6798AF8}"/>
              </a:ext>
            </a:extLst>
          </p:cNvPr>
          <p:cNvSpPr txBox="1"/>
          <p:nvPr/>
        </p:nvSpPr>
        <p:spPr>
          <a:xfrm>
            <a:off x="10413194" y="156415"/>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70" name="图片 69">
            <a:extLst>
              <a:ext uri="{FF2B5EF4-FFF2-40B4-BE49-F238E27FC236}">
                <a16:creationId xmlns:a16="http://schemas.microsoft.com/office/drawing/2014/main" id="{DE138DB8-7EF8-4603-8404-24152B5E1AC8}"/>
              </a:ext>
            </a:extLst>
          </p:cNvPr>
          <p:cNvPicPr>
            <a:picLocks noChangeAspect="1"/>
          </p:cNvPicPr>
          <p:nvPr/>
        </p:nvPicPr>
        <p:blipFill>
          <a:blip r:embed="rId5"/>
          <a:stretch>
            <a:fillRect/>
          </a:stretch>
        </p:blipFill>
        <p:spPr>
          <a:xfrm>
            <a:off x="3056883" y="1389801"/>
            <a:ext cx="6280220" cy="4573896"/>
          </a:xfrm>
          <a:prstGeom prst="rect">
            <a:avLst/>
          </a:prstGeom>
        </p:spPr>
      </p:pic>
      <p:sp>
        <p:nvSpPr>
          <p:cNvPr id="71" name="文本框 70">
            <a:extLst>
              <a:ext uri="{FF2B5EF4-FFF2-40B4-BE49-F238E27FC236}">
                <a16:creationId xmlns:a16="http://schemas.microsoft.com/office/drawing/2014/main" id="{3143A32E-B3CF-4870-864E-2530698D436A}"/>
              </a:ext>
            </a:extLst>
          </p:cNvPr>
          <p:cNvSpPr txBox="1"/>
          <p:nvPr/>
        </p:nvSpPr>
        <p:spPr>
          <a:xfrm>
            <a:off x="1086611" y="1021501"/>
            <a:ext cx="4064000" cy="368300"/>
          </a:xfrm>
          <a:prstGeom prst="rect">
            <a:avLst/>
          </a:prstGeom>
          <a:noFill/>
        </p:spPr>
        <p:txBody>
          <a:bodyPr wrap="square" rtlCol="0">
            <a:spAutoFit/>
          </a:bodyPr>
          <a:lstStyle/>
          <a:p>
            <a:r>
              <a:rPr lang="zh-CN" altLang="en-US" dirty="0"/>
              <a:t>公证人模型</a:t>
            </a:r>
          </a:p>
        </p:txBody>
      </p:sp>
      <p:sp>
        <p:nvSpPr>
          <p:cNvPr id="72" name="矩形 71">
            <a:extLst>
              <a:ext uri="{FF2B5EF4-FFF2-40B4-BE49-F238E27FC236}">
                <a16:creationId xmlns:a16="http://schemas.microsoft.com/office/drawing/2014/main" id="{6B8DBE62-17AF-45A4-9BFF-C07768E0DD38}"/>
              </a:ext>
            </a:extLst>
          </p:cNvPr>
          <p:cNvSpPr/>
          <p:nvPr>
            <p:custDataLst>
              <p:tags r:id="rId1"/>
            </p:custDataLst>
          </p:nvPr>
        </p:nvSpPr>
        <p:spPr>
          <a:xfrm>
            <a:off x="610438" y="993305"/>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224ED110-5C7E-4E77-B181-77B9DF27486C}"/>
              </a:ext>
            </a:extLst>
          </p:cNvPr>
          <p:cNvSpPr/>
          <p:nvPr>
            <p:custDataLst>
              <p:tags r:id="rId2"/>
            </p:custDataLst>
          </p:nvPr>
        </p:nvSpPr>
        <p:spPr>
          <a:xfrm>
            <a:off x="789508" y="1157770"/>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5C5C5FD-1499-4EF7-B665-7F708FE95493}"/>
              </a:ext>
            </a:extLst>
          </p:cNvPr>
          <p:cNvSpPr/>
          <p:nvPr/>
        </p:nvSpPr>
        <p:spPr>
          <a:xfrm>
            <a:off x="1197143" y="1723790"/>
            <a:ext cx="1107996" cy="416011"/>
          </a:xfrm>
          <a:prstGeom prst="rect">
            <a:avLst/>
          </a:prstGeom>
        </p:spPr>
        <p:txBody>
          <a:bodyPr wrap="none">
            <a:spAutoFit/>
          </a:bodyPr>
          <a:lstStyle/>
          <a:p>
            <a:pPr>
              <a:lnSpc>
                <a:spcPct val="130000"/>
              </a:lnSpc>
              <a:spcBef>
                <a:spcPts val="600"/>
              </a:spcBef>
            </a:pPr>
            <a:r>
              <a:rPr lang="zh-CN" altLang="en-US" dirty="0">
                <a:sym typeface="+mn-lt"/>
              </a:rPr>
              <a:t>初步构思</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3D268962-DBCE-4597-B405-310B609EE096}"/>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CE945784-504D-49FC-892E-33727B539DD2}"/>
              </a:ext>
            </a:extLst>
          </p:cNvPr>
          <p:cNvGrpSpPr/>
          <p:nvPr/>
        </p:nvGrpSpPr>
        <p:grpSpPr>
          <a:xfrm>
            <a:off x="9596669" y="159430"/>
            <a:ext cx="1057280" cy="604450"/>
            <a:chOff x="6755642" y="59734"/>
            <a:chExt cx="1009934" cy="604450"/>
          </a:xfrm>
          <a:solidFill>
            <a:srgbClr val="FADE73"/>
          </a:solidFill>
        </p:grpSpPr>
        <p:sp>
          <p:nvSpPr>
            <p:cNvPr id="39" name="矩形 38">
              <a:extLst>
                <a:ext uri="{FF2B5EF4-FFF2-40B4-BE49-F238E27FC236}">
                  <a16:creationId xmlns:a16="http://schemas.microsoft.com/office/drawing/2014/main" id="{045C294A-3718-4D17-839E-78FBBDB2D428}"/>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等腰三角形 39">
              <a:extLst>
                <a:ext uri="{FF2B5EF4-FFF2-40B4-BE49-F238E27FC236}">
                  <a16:creationId xmlns:a16="http://schemas.microsoft.com/office/drawing/2014/main" id="{38695B8A-AB36-4C8B-A322-14408310AB3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99DAAFBA-5D6C-442B-BA88-4D4E3AD20FA8}"/>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42" name="文本框 41">
            <a:extLst>
              <a:ext uri="{FF2B5EF4-FFF2-40B4-BE49-F238E27FC236}">
                <a16:creationId xmlns:a16="http://schemas.microsoft.com/office/drawing/2014/main" id="{85B5CD8F-F973-45D2-B6E3-9C3FEA3213F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43" name="文本框 42">
            <a:extLst>
              <a:ext uri="{FF2B5EF4-FFF2-40B4-BE49-F238E27FC236}">
                <a16:creationId xmlns:a16="http://schemas.microsoft.com/office/drawing/2014/main" id="{21723BC9-4EAE-4C58-B999-EF257AE56BAD}"/>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45" name="文本框 44">
            <a:extLst>
              <a:ext uri="{FF2B5EF4-FFF2-40B4-BE49-F238E27FC236}">
                <a16:creationId xmlns:a16="http://schemas.microsoft.com/office/drawing/2014/main" id="{361A26F1-724B-4CA9-B714-DDF211DBE4C2}"/>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46" name="文本框 45">
            <a:extLst>
              <a:ext uri="{FF2B5EF4-FFF2-40B4-BE49-F238E27FC236}">
                <a16:creationId xmlns:a16="http://schemas.microsoft.com/office/drawing/2014/main" id="{9C13F0BB-62D8-4F13-AC17-B4FFAF217892}"/>
              </a:ext>
            </a:extLst>
          </p:cNvPr>
          <p:cNvSpPr txBox="1"/>
          <p:nvPr/>
        </p:nvSpPr>
        <p:spPr>
          <a:xfrm>
            <a:off x="631596" y="884848"/>
            <a:ext cx="4685122"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为了解决候选公证节点的参与度不高以及公证人积极性的问题</a:t>
            </a:r>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BB0FCA2-2A59-413C-AF82-90B3F436784D}"/>
                  </a:ext>
                </a:extLst>
              </p:cNvPr>
              <p:cNvSpPr txBox="1"/>
              <p:nvPr/>
            </p:nvSpPr>
            <p:spPr>
              <a:xfrm>
                <a:off x="631596" y="2394568"/>
                <a:ext cx="5464404" cy="1415580"/>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400" kern="0" dirty="0">
                    <a:solidFill>
                      <a:srgbClr val="FF0000"/>
                    </a:solidFill>
                    <a:ea typeface="微软雅黑" panose="020B0503020204020204" pitchFamily="34" charset="-122"/>
                    <a:cs typeface="+mn-ea"/>
                    <a:sym typeface="+mn-lt"/>
                  </a:rPr>
                  <a:t> </a:t>
                </a:r>
                <a14:m>
                  <m:oMath xmlns:m="http://schemas.openxmlformats.org/officeDocument/2006/math">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cs typeface="+mn-ea"/>
                    <a:sym typeface="+mn-lt"/>
                  </a:rPr>
                  <a:t> </a:t>
                </a:r>
                <a14:m>
                  <m:oMath xmlns:m="http://schemas.openxmlformats.org/officeDocument/2006/math">
                    <m:r>
                      <a:rPr lang="en-US" altLang="zh-CN" sz="1400" i="1" kern="0" dirty="0">
                        <a:solidFill>
                          <a:srgbClr val="FF0000"/>
                        </a:solidFill>
                        <a:latin typeface="Cambria Math" panose="02040503050406030204" pitchFamily="18" charset="0"/>
                        <a:cs typeface="+mn-ea"/>
                        <a:sym typeface="+mn-lt"/>
                      </a:rPr>
                      <m:t>+ </m:t>
                    </m:r>
                    <m:f>
                      <m:fPr>
                        <m:ctrlPr>
                          <a:rPr lang="zh-CN" altLang="en-US"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num>
                      <m:den>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i="0" kern="0" dirty="0">
                                <a:solidFill>
                                  <a:srgbClr val="FF0000"/>
                                </a:solidFill>
                                <a:latin typeface="Cambria Math" panose="02040503050406030204" pitchFamily="18" charset="0"/>
                                <a:cs typeface="+mn-ea"/>
                                <a:sym typeface="+mn-lt"/>
                              </a:rPr>
                              <m:t>ⅇ</m:t>
                            </m:r>
                          </m:e>
                          <m:sup>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sup>
                        </m:sSup>
                      </m:den>
                    </m:f>
                    <m:r>
                      <a:rPr lang="en-US" altLang="zh-CN" sz="1400" b="0" i="1" kern="0" dirty="0" smtClean="0">
                        <a:solidFill>
                          <a:srgbClr val="FF0000"/>
                        </a:solidFill>
                        <a:latin typeface="Cambria Math" panose="02040503050406030204" pitchFamily="18" charset="0"/>
                        <a:cs typeface="+mn-ea"/>
                        <a:sym typeface="+mn-lt"/>
                      </a:rPr>
                      <m:t>+</m:t>
                    </m:r>
                    <m:sSub>
                      <m:sSubPr>
                        <m:ctrlPr>
                          <a:rPr lang="en-US" altLang="zh-CN" sz="1400" b="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𝑛</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𝑒𝑙𝑒𝑐𝑡𝑒𝑑</m:t>
                        </m:r>
                      </m:sub>
                    </m:sSub>
                    <m:r>
                      <a:rPr lang="en-US" altLang="zh-CN" sz="1400" i="1" kern="0" dirty="0" smtClean="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𝑎</m:t>
                    </m:r>
                    <m:r>
                      <a:rPr lang="en-US" altLang="zh-CN" sz="1400" i="1" kern="0" dirty="0">
                        <a:solidFill>
                          <a:srgbClr val="FF0000"/>
                        </a:solidFill>
                        <a:latin typeface="Cambria Math" panose="02040503050406030204" pitchFamily="18" charset="0"/>
                        <a:cs typeface="+mn-ea"/>
                        <a:sym typeface="+mn-lt"/>
                      </a:rPr>
                      <m:t>×</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𝑅𝑗</m:t>
                            </m:r>
                          </m:e>
                        </m:nary>
                      </m:num>
                      <m:den>
                        <m:r>
                          <a:rPr lang="en-US" altLang="zh-CN" sz="1400" i="1" kern="0" dirty="0">
                            <a:solidFill>
                              <a:srgbClr val="FF0000"/>
                            </a:solidFill>
                            <a:latin typeface="Cambria Math" panose="02040503050406030204" pitchFamily="18" charset="0"/>
                            <a:cs typeface="+mn-ea"/>
                            <a:sym typeface="+mn-lt"/>
                          </a:rPr>
                          <m:t>𝑁</m:t>
                        </m:r>
                      </m:den>
                    </m:f>
                    <m:r>
                      <a:rPr lang="en-US" altLang="zh-CN" sz="1400" i="1" kern="0" dirty="0">
                        <a:solidFill>
                          <a:srgbClr val="FF0000"/>
                        </a:solidFill>
                        <a:latin typeface="Cambria Math" panose="02040503050406030204" pitchFamily="18" charset="0"/>
                        <a:cs typeface="+mn-ea"/>
                        <a:sym typeface="+mn-lt"/>
                      </a:rPr>
                      <m:t>+</m:t>
                    </m:r>
                    <m:sSub>
                      <m:sSubPr>
                        <m:ctrlPr>
                          <a:rPr lang="en-US" altLang="zh-CN" sz="1400" i="1" kern="0" dirty="0">
                            <a:solidFill>
                              <a:srgbClr val="FF0000"/>
                            </a:solidFill>
                            <a:latin typeface="Cambria Math" panose="02040503050406030204" pitchFamily="18" charset="0"/>
                            <a:cs typeface="+mn-ea"/>
                            <a:sym typeface="+mn-lt"/>
                          </a:rPr>
                        </m:ctrlPr>
                      </m:sSubPr>
                      <m:e>
                        <m:r>
                          <a:rPr lang="en-US" altLang="zh-CN" sz="1400" i="1" kern="0" dirty="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𝑟</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𝑒𝑙𝑒𝑐𝑡𝑒𝑑</m:t>
                        </m:r>
                      </m:sub>
                    </m:sSub>
                    <m:r>
                      <a:rPr lang="en-US" altLang="zh-CN" sz="1400" i="1" kern="0" dirty="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𝑏</m:t>
                    </m:r>
                    <m:r>
                      <a:rPr lang="en-US" altLang="zh-CN" sz="1400" i="1" kern="0" dirty="0" smtClean="0">
                        <a:solidFill>
                          <a:srgbClr val="FF0000"/>
                        </a:solidFill>
                        <a:latin typeface="Cambria Math" panose="02040503050406030204" pitchFamily="18" charset="0"/>
                        <a:cs typeface="+mn-ea"/>
                        <a:sym typeface="+mn-lt"/>
                      </a:rPr>
                      <m:t>×</m:t>
                    </m:r>
                    <m:r>
                      <m:rPr>
                        <m:nor/>
                      </m:rPr>
                      <a:rPr lang="zh-CN" altLang="en-US" sz="1400" kern="0" dirty="0">
                        <a:solidFill>
                          <a:srgbClr val="FF0000"/>
                        </a:solidFill>
                        <a:cs typeface="+mn-ea"/>
                        <a:sym typeface="+mn-lt"/>
                      </a:rPr>
                      <m:t> </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m:t>
                            </m:r>
                            <m:r>
                              <a:rPr lang="en-US" altLang="zh-CN" sz="1400" b="0" i="1" kern="0" dirty="0" smtClean="0">
                                <a:solidFill>
                                  <a:srgbClr val="FF0000"/>
                                </a:solidFill>
                                <a:latin typeface="Cambria Math" panose="02040503050406030204" pitchFamily="18" charset="0"/>
                                <a:cs typeface="+mn-ea"/>
                                <a:sym typeface="+mn-lt"/>
                              </a:rPr>
                              <m:t>𝑗</m:t>
                            </m:r>
                          </m:e>
                        </m:nary>
                      </m:num>
                      <m:den>
                        <m:r>
                          <a:rPr lang="en-US" altLang="zh-CN" sz="1400" b="0" i="1" kern="0" dirty="0" smtClean="0">
                            <a:solidFill>
                              <a:srgbClr val="FF0000"/>
                            </a:solidFill>
                            <a:latin typeface="Cambria Math" panose="02040503050406030204" pitchFamily="18" charset="0"/>
                            <a:cs typeface="+mn-ea"/>
                            <a:sym typeface="+mn-lt"/>
                          </a:rPr>
                          <m:t>𝑁</m:t>
                        </m:r>
                      </m:den>
                    </m:f>
                  </m:oMath>
                </a14:m>
                <a:endParaRPr lang="en-US" altLang="zh-CN" sz="1400" kern="0" dirty="0">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p:sp>
            <p:nvSpPr>
              <p:cNvPr id="47" name="文本框 46">
                <a:extLst>
                  <a:ext uri="{FF2B5EF4-FFF2-40B4-BE49-F238E27FC236}">
                    <a16:creationId xmlns:a16="http://schemas.microsoft.com/office/drawing/2014/main" id="{0BB0FCA2-2A59-413C-AF82-90B3F436784D}"/>
                  </a:ext>
                </a:extLst>
              </p:cNvPr>
              <p:cNvSpPr txBox="1">
                <a:spLocks noRot="1" noChangeAspect="1" noMove="1" noResize="1" noEditPoints="1" noAdjustHandles="1" noChangeArrowheads="1" noChangeShapeType="1" noTextEdit="1"/>
              </p:cNvSpPr>
              <p:nvPr/>
            </p:nvSpPr>
            <p:spPr>
              <a:xfrm>
                <a:off x="631596" y="2394568"/>
                <a:ext cx="5464404" cy="1415580"/>
              </a:xfrm>
              <a:prstGeom prst="rect">
                <a:avLst/>
              </a:prstGeom>
              <a:blipFill>
                <a:blip r:embed="rId3"/>
                <a:stretch>
                  <a:fillRect l="-4353"/>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68B84109-392F-4822-8FBB-675CC6338206}"/>
              </a:ext>
            </a:extLst>
          </p:cNvPr>
          <p:cNvSpPr txBox="1"/>
          <p:nvPr/>
        </p:nvSpPr>
        <p:spPr>
          <a:xfrm>
            <a:off x="527900" y="1932734"/>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49" name="文本框 48">
            <a:extLst>
              <a:ext uri="{FF2B5EF4-FFF2-40B4-BE49-F238E27FC236}">
                <a16:creationId xmlns:a16="http://schemas.microsoft.com/office/drawing/2014/main" id="{4B0F7244-C118-4F10-A82F-D52824E22803}"/>
              </a:ext>
            </a:extLst>
          </p:cNvPr>
          <p:cNvSpPr txBox="1"/>
          <p:nvPr/>
        </p:nvSpPr>
        <p:spPr>
          <a:xfrm>
            <a:off x="527900" y="4643345"/>
            <a:ext cx="43928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投票信誉惩罚（惩罚不活跃的公证人节点）</a:t>
            </a:r>
          </a:p>
        </p:txBody>
      </p:sp>
      <mc:AlternateContent xmlns:mc="http://schemas.openxmlformats.org/markup-compatibility/2006">
        <mc:Choice xmlns:a14="http://schemas.microsoft.com/office/drawing/2010/main" Requires="a14">
          <p:sp>
            <p:nvSpPr>
              <p:cNvPr id="52" name="矩形 51">
                <a:extLst>
                  <a:ext uri="{FF2B5EF4-FFF2-40B4-BE49-F238E27FC236}">
                    <a16:creationId xmlns:a16="http://schemas.microsoft.com/office/drawing/2014/main" id="{AF547D0A-5E9D-4C91-AD25-754BCD1EE41D}"/>
                  </a:ext>
                </a:extLst>
              </p:cNvPr>
              <p:cNvSpPr/>
              <p:nvPr/>
            </p:nvSpPr>
            <p:spPr>
              <a:xfrm>
                <a:off x="527900" y="5313858"/>
                <a:ext cx="3641703" cy="651653"/>
              </a:xfrm>
              <a:prstGeom prst="rect">
                <a:avLst/>
              </a:prstGeom>
            </p:spPr>
            <p:txBody>
              <a:bodyPr wrap="none">
                <a:spAutoFit/>
              </a:bodyPr>
              <a:lstStyle/>
              <a:p>
                <a14:m>
                  <m:oMath xmlns:m="http://schemas.openxmlformats.org/officeDocument/2006/math">
                    <m:sSubSup>
                      <m:sSubSup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oMath>
                </a14:m>
                <a:r>
                  <a:rPr lang="en-US" altLang="zh-CN" sz="1400" dirty="0">
                    <a:solidFill>
                      <a:srgbClr val="FF0000"/>
                    </a:solidFill>
                  </a:rPr>
                  <a:t>=</a:t>
                </a:r>
                <a14:m>
                  <m:oMath xmlns:m="http://schemas.openxmlformats.org/officeDocument/2006/math">
                    <m:sSubSup>
                      <m:sSubSup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t>×</m:t>
                    </m:r>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kern="0" dirty="0">
                            <a:solidFill>
                              <a:srgbClr val="FF0000"/>
                            </a:solidFill>
                            <a:latin typeface="Cambria Math" panose="02040503050406030204" pitchFamily="18" charset="0"/>
                            <a:cs typeface="+mn-ea"/>
                            <a:sym typeface="+mn-lt"/>
                          </a:rPr>
                          <m:t>ⅇ</m:t>
                        </m:r>
                      </m:e>
                      <m:sup>
                        <m:f>
                          <m:fPr>
                            <m:ctrlPr>
                              <a:rPr lang="en-US" altLang="zh-CN"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en-US" altLang="zh-CN" sz="1400" b="0" i="1" kern="0" dirty="0" smtClean="0">
                                        <a:solidFill>
                                          <a:srgbClr val="FF0000"/>
                                        </a:solidFill>
                                        <a:latin typeface="Cambria Math" panose="02040503050406030204" pitchFamily="18" charset="0"/>
                                        <a:cs typeface="+mn-ea"/>
                                        <a:sym typeface="+mn-lt"/>
                                      </a:rPr>
                                      <m:t>𝑘</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m:rPr>
                                        <m:sty m:val="p"/>
                                      </m:rPr>
                                      <a:rPr lang="en-US" altLang="zh-CN" sz="1400" i="1" kern="0" dirty="0">
                                        <a:solidFill>
                                          <a:srgbClr val="FF0000"/>
                                        </a:solidFill>
                                        <a:latin typeface="Cambria Math" panose="02040503050406030204" pitchFamily="18" charset="0"/>
                                        <a:cs typeface="+mn-ea"/>
                                        <a:sym typeface="+mn-lt"/>
                                      </a:rPr>
                                      <m:t>k</m:t>
                                    </m:r>
                                  </m:sup>
                                </m:sSubSup>
                              </m:e>
                            </m:nary>
                          </m:num>
                          <m:den>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
                                  <m:sSubPr>
                                    <m:ctrlPr>
                                      <a:rPr lang="en-US" altLang="zh-CN" sz="140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tot</m:t>
                                    </m:r>
                                    <m:r>
                                      <m:rPr>
                                        <m:sty m:val="p"/>
                                      </m:rPr>
                                      <a:rPr lang="en-US" altLang="zh-CN" sz="1400" i="1" kern="0" dirty="0" smtClean="0">
                                        <a:solidFill>
                                          <a:srgbClr val="FF0000"/>
                                        </a:solidFill>
                                        <a:latin typeface="Cambria Math" panose="02040503050406030204" pitchFamily="18" charset="0"/>
                                        <a:cs typeface="+mn-ea"/>
                                        <a:sym typeface="+mn-lt"/>
                                      </a:rPr>
                                      <m:t>al</m:t>
                                    </m:r>
                                  </m:sub>
                                </m:sSub>
                              </m:e>
                            </m:nary>
                          </m:den>
                        </m:f>
                        <m:r>
                          <a:rPr lang="en-US" altLang="zh-CN" sz="1400" b="0" i="1" kern="0" dirty="0" smtClean="0">
                            <a:solidFill>
                              <a:srgbClr val="FF0000"/>
                            </a:solidFill>
                            <a:latin typeface="Cambria Math" panose="02040503050406030204" pitchFamily="18" charset="0"/>
                            <a:cs typeface="+mn-ea"/>
                            <a:sym typeface="+mn-lt"/>
                          </a:rPr>
                          <m:t>−1</m:t>
                        </m:r>
                      </m:sup>
                    </m:sSup>
                  </m:oMath>
                </a14:m>
                <a:endParaRPr lang="zh-CN" altLang="en-US" sz="1400" b="1" dirty="0"/>
              </a:p>
            </p:txBody>
          </p:sp>
        </mc:Choice>
        <mc:Fallback>
          <p:sp>
            <p:nvSpPr>
              <p:cNvPr id="52" name="矩形 51">
                <a:extLst>
                  <a:ext uri="{FF2B5EF4-FFF2-40B4-BE49-F238E27FC236}">
                    <a16:creationId xmlns:a16="http://schemas.microsoft.com/office/drawing/2014/main" id="{AF547D0A-5E9D-4C91-AD25-754BCD1EE41D}"/>
                  </a:ext>
                </a:extLst>
              </p:cNvPr>
              <p:cNvSpPr>
                <a:spLocks noRot="1" noChangeAspect="1" noMove="1" noResize="1" noEditPoints="1" noAdjustHandles="1" noChangeArrowheads="1" noChangeShapeType="1" noTextEdit="1"/>
              </p:cNvSpPr>
              <p:nvPr/>
            </p:nvSpPr>
            <p:spPr>
              <a:xfrm>
                <a:off x="527900" y="5313858"/>
                <a:ext cx="3641703" cy="651653"/>
              </a:xfrm>
              <a:prstGeom prst="rect">
                <a:avLst/>
              </a:prstGeom>
              <a:blipFill>
                <a:blip r:embed="rId4"/>
                <a:stretch>
                  <a:fillRect b="-7477"/>
                </a:stretch>
              </a:blipFill>
            </p:spPr>
            <p:txBody>
              <a:bodyPr/>
              <a:lstStyle/>
              <a:p>
                <a:r>
                  <a:rPr lang="zh-CN" altLang="en-US">
                    <a:noFill/>
                  </a:rPr>
                  <a:t> </a:t>
                </a:r>
              </a:p>
            </p:txBody>
          </p:sp>
        </mc:Fallback>
      </mc:AlternateContent>
      <p:cxnSp>
        <p:nvCxnSpPr>
          <p:cNvPr id="53" name="直接箭头连接符 52">
            <a:extLst>
              <a:ext uri="{FF2B5EF4-FFF2-40B4-BE49-F238E27FC236}">
                <a16:creationId xmlns:a16="http://schemas.microsoft.com/office/drawing/2014/main" id="{85FDF51E-1B8C-47F4-B952-B192799D9890}"/>
              </a:ext>
            </a:extLst>
          </p:cNvPr>
          <p:cNvCxnSpPr>
            <a:cxnSpLocks/>
            <a:stCxn id="46" idx="3"/>
          </p:cNvCxnSpPr>
          <p:nvPr/>
        </p:nvCxnSpPr>
        <p:spPr>
          <a:xfrm flipV="1">
            <a:off x="5316718" y="1269246"/>
            <a:ext cx="1187777" cy="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84B21936-900E-4388-BCB7-D9A925BEDC6F}"/>
              </a:ext>
            </a:extLst>
          </p:cNvPr>
          <p:cNvSpPr/>
          <p:nvPr/>
        </p:nvSpPr>
        <p:spPr>
          <a:xfrm>
            <a:off x="6642749" y="989173"/>
            <a:ext cx="4983687" cy="646331"/>
          </a:xfrm>
          <a:prstGeom prst="rect">
            <a:avLst/>
          </a:prstGeom>
        </p:spPr>
        <p:txBody>
          <a:bodyPr wrap="square">
            <a:spAutoFit/>
          </a:bodyPr>
          <a:lstStyle/>
          <a:p>
            <a:r>
              <a:rPr lang="zh-CN" altLang="en-US" dirty="0"/>
              <a:t>引入基于信誉和投票机制，并且设立信誉激励和惩罚机制激发所有公证节点的参与度</a:t>
            </a:r>
          </a:p>
        </p:txBody>
      </p:sp>
    </p:spTree>
    <p:extLst>
      <p:ext uri="{BB962C8B-B14F-4D97-AF65-F5344CB8AC3E}">
        <p14:creationId xmlns:p14="http://schemas.microsoft.com/office/powerpoint/2010/main" val="2420173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a:extLst>
              <a:ext uri="{FF2B5EF4-FFF2-40B4-BE49-F238E27FC236}">
                <a16:creationId xmlns:a16="http://schemas.microsoft.com/office/drawing/2014/main" id="{A5AAF9C2-8815-4455-A35F-03AC234AD951}"/>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F8EAE1E2-B1C0-47A3-8BCC-A7CB5B375F30}"/>
              </a:ext>
            </a:extLst>
          </p:cNvPr>
          <p:cNvGrpSpPr/>
          <p:nvPr/>
        </p:nvGrpSpPr>
        <p:grpSpPr>
          <a:xfrm>
            <a:off x="9596669" y="159430"/>
            <a:ext cx="1057280" cy="604450"/>
            <a:chOff x="6755642" y="59734"/>
            <a:chExt cx="1009934" cy="604450"/>
          </a:xfrm>
          <a:solidFill>
            <a:srgbClr val="FADE73"/>
          </a:solidFill>
        </p:grpSpPr>
        <p:sp>
          <p:nvSpPr>
            <p:cNvPr id="44" name="矩形 43">
              <a:extLst>
                <a:ext uri="{FF2B5EF4-FFF2-40B4-BE49-F238E27FC236}">
                  <a16:creationId xmlns:a16="http://schemas.microsoft.com/office/drawing/2014/main" id="{8AB2592B-E92F-4982-A245-7A6476FA469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a:extLst>
                <a:ext uri="{FF2B5EF4-FFF2-40B4-BE49-F238E27FC236}">
                  <a16:creationId xmlns:a16="http://schemas.microsoft.com/office/drawing/2014/main" id="{4FB6EF31-FEF7-4D16-A050-4B23416B38C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31EFB7E1-EDD4-4D51-B0F9-390C267AF19C}"/>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47" name="文本框 46">
            <a:extLst>
              <a:ext uri="{FF2B5EF4-FFF2-40B4-BE49-F238E27FC236}">
                <a16:creationId xmlns:a16="http://schemas.microsoft.com/office/drawing/2014/main" id="{57CA5A05-05BF-451B-8587-960D547A8F07}"/>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48" name="文本框 47">
            <a:extLst>
              <a:ext uri="{FF2B5EF4-FFF2-40B4-BE49-F238E27FC236}">
                <a16:creationId xmlns:a16="http://schemas.microsoft.com/office/drawing/2014/main" id="{4FC6E70B-25E5-4160-B6C1-23877A6CC3D3}"/>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49" name="文本框 48">
            <a:extLst>
              <a:ext uri="{FF2B5EF4-FFF2-40B4-BE49-F238E27FC236}">
                <a16:creationId xmlns:a16="http://schemas.microsoft.com/office/drawing/2014/main" id="{9198BF65-1E6D-4405-856C-220090D4E679}"/>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50" name="矩形 49">
            <a:extLst>
              <a:ext uri="{FF2B5EF4-FFF2-40B4-BE49-F238E27FC236}">
                <a16:creationId xmlns:a16="http://schemas.microsoft.com/office/drawing/2014/main" id="{CF9861CE-79AB-4E9B-BB3C-2FA53E7FFC16}"/>
              </a:ext>
            </a:extLst>
          </p:cNvPr>
          <p:cNvSpPr/>
          <p:nvPr/>
        </p:nvSpPr>
        <p:spPr>
          <a:xfrm>
            <a:off x="581183" y="4588538"/>
            <a:ext cx="3198692" cy="381258"/>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sz="1600" kern="0" dirty="0">
              <a:latin typeface="微软雅黑" panose="020B0503020204020204" pitchFamily="34" charset="-122"/>
              <a:ea typeface="微软雅黑" panose="020B0503020204020204" pitchFamily="34" charset="-122"/>
              <a:cs typeface="+mn-ea"/>
            </a:endParaRPr>
          </a:p>
        </p:txBody>
      </p:sp>
      <p:sp>
        <p:nvSpPr>
          <p:cNvPr id="51" name="文本框 50">
            <a:extLst>
              <a:ext uri="{FF2B5EF4-FFF2-40B4-BE49-F238E27FC236}">
                <a16:creationId xmlns:a16="http://schemas.microsoft.com/office/drawing/2014/main" id="{81FBBC29-12A2-432A-873F-D05306638892}"/>
              </a:ext>
            </a:extLst>
          </p:cNvPr>
          <p:cNvSpPr txBox="1"/>
          <p:nvPr/>
        </p:nvSpPr>
        <p:spPr>
          <a:xfrm>
            <a:off x="590337" y="4977965"/>
            <a:ext cx="8613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超时：</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52" name="矩形 51">
            <a:extLst>
              <a:ext uri="{FF2B5EF4-FFF2-40B4-BE49-F238E27FC236}">
                <a16:creationId xmlns:a16="http://schemas.microsoft.com/office/drawing/2014/main" id="{6FAB7E33-8B66-40D7-A4EF-B9BD18E7AF17}"/>
              </a:ext>
            </a:extLst>
          </p:cNvPr>
          <p:cNvSpPr/>
          <p:nvPr/>
        </p:nvSpPr>
        <p:spPr>
          <a:xfrm>
            <a:off x="572028" y="1137384"/>
            <a:ext cx="2723823" cy="369332"/>
          </a:xfrm>
          <a:prstGeom prst="rect">
            <a:avLst/>
          </a:prstGeom>
        </p:spPr>
        <p:txBody>
          <a:bodyPr wrap="squar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公证人和监管组激励机制</a:t>
            </a:r>
            <a:endParaRPr lang="zh-CN" altLang="en-US" dirty="0"/>
          </a:p>
        </p:txBody>
      </p:sp>
      <p:sp>
        <p:nvSpPr>
          <p:cNvPr id="53" name="文本框 52">
            <a:extLst>
              <a:ext uri="{FF2B5EF4-FFF2-40B4-BE49-F238E27FC236}">
                <a16:creationId xmlns:a16="http://schemas.microsoft.com/office/drawing/2014/main" id="{D5AF3FD4-02E9-409E-BA1A-271ED3C20FCA}"/>
              </a:ext>
            </a:extLst>
          </p:cNvPr>
          <p:cNvSpPr txBox="1"/>
          <p:nvPr/>
        </p:nvSpPr>
        <p:spPr>
          <a:xfrm>
            <a:off x="572028" y="1933009"/>
            <a:ext cx="2952407" cy="1021433"/>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成功完成跨链交易，公证人和监管组均可以获得代币奖励和额外的信誉值提升</a:t>
            </a:r>
            <a:endParaRPr lang="en-US" altLang="zh-CN" sz="1600" kern="0" dirty="0">
              <a:latin typeface="微软雅黑" panose="020B0503020204020204" pitchFamily="34" charset="-122"/>
              <a:ea typeface="微软雅黑" panose="020B0503020204020204" pitchFamily="34" charset="-122"/>
              <a:cs typeface="+mn-ea"/>
              <a:sym typeface="+mn-lt"/>
            </a:endParaRPr>
          </a:p>
        </p:txBody>
      </p:sp>
      <p:sp>
        <p:nvSpPr>
          <p:cNvPr id="54" name="矩形 53">
            <a:extLst>
              <a:ext uri="{FF2B5EF4-FFF2-40B4-BE49-F238E27FC236}">
                <a16:creationId xmlns:a16="http://schemas.microsoft.com/office/drawing/2014/main" id="{F3DE9926-1460-4998-B15D-50D78CBF5E1C}"/>
              </a:ext>
            </a:extLst>
          </p:cNvPr>
          <p:cNvSpPr/>
          <p:nvPr/>
        </p:nvSpPr>
        <p:spPr>
          <a:xfrm>
            <a:off x="581182" y="5471538"/>
            <a:ext cx="653730" cy="380810"/>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违规：</a:t>
            </a:r>
            <a:endParaRPr lang="zh-CN" altLang="en-US" sz="1600" dirty="0"/>
          </a:p>
        </p:txBody>
      </p:sp>
      <p:sp>
        <p:nvSpPr>
          <p:cNvPr id="55" name="矩形 54">
            <a:extLst>
              <a:ext uri="{FF2B5EF4-FFF2-40B4-BE49-F238E27FC236}">
                <a16:creationId xmlns:a16="http://schemas.microsoft.com/office/drawing/2014/main" id="{63A1922A-9DC4-4C31-A037-1439A823A69E}"/>
              </a:ext>
            </a:extLst>
          </p:cNvPr>
          <p:cNvSpPr/>
          <p:nvPr/>
        </p:nvSpPr>
        <p:spPr>
          <a:xfrm>
            <a:off x="1375501" y="5046086"/>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dirty="0"/>
          </a:p>
        </p:txBody>
      </p:sp>
      <p:cxnSp>
        <p:nvCxnSpPr>
          <p:cNvPr id="56" name="直接箭头连接符 55">
            <a:extLst>
              <a:ext uri="{FF2B5EF4-FFF2-40B4-BE49-F238E27FC236}">
                <a16:creationId xmlns:a16="http://schemas.microsoft.com/office/drawing/2014/main" id="{A60B2F53-2853-48E7-AAD3-17B127E90959}"/>
              </a:ext>
            </a:extLst>
          </p:cNvPr>
          <p:cNvCxnSpPr>
            <a:cxnSpLocks/>
            <a:stCxn id="55" idx="3"/>
          </p:cNvCxnSpPr>
          <p:nvPr/>
        </p:nvCxnSpPr>
        <p:spPr>
          <a:xfrm>
            <a:off x="1694819" y="5215363"/>
            <a:ext cx="2632084" cy="2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文本框 56">
                <a:extLst>
                  <a:ext uri="{FF2B5EF4-FFF2-40B4-BE49-F238E27FC236}">
                    <a16:creationId xmlns:a16="http://schemas.microsoft.com/office/drawing/2014/main" id="{8F38B86D-38A5-4B3F-B1EB-B2EB8B23185E}"/>
                  </a:ext>
                </a:extLst>
              </p:cNvPr>
              <p:cNvSpPr txBox="1"/>
              <p:nvPr/>
            </p:nvSpPr>
            <p:spPr>
              <a:xfrm>
                <a:off x="4496584" y="5018006"/>
                <a:ext cx="3120274" cy="38170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降为</a:t>
                </a:r>
                <a14:m>
                  <m:oMath xmlns:m="http://schemas.openxmlformats.org/officeDocument/2006/math">
                    <m:r>
                      <a:rPr lang="zh-CN" altLang="en-US" sz="1600" kern="0" dirty="0">
                        <a:latin typeface="Cambria Math" panose="02040503050406030204" pitchFamily="18" charset="0"/>
                        <a:ea typeface="微软雅黑" panose="020B0503020204020204" pitchFamily="34" charset="-122"/>
                        <a:cs typeface="+mn-ea"/>
                        <a:sym typeface="+mn-lt"/>
                      </a:rPr>
                      <m:t>初始值，</m:t>
                    </m:r>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m:t>
                    </m:r>
                    <m:sSub>
                      <m:sSubPr>
                        <m:ctrlPr>
                          <a:rPr lang="en-US" altLang="zh-CN" sz="1600" i="1" kern="0" dirty="0">
                            <a:latin typeface="Cambria Math" panose="02040503050406030204" pitchFamily="18" charset="0"/>
                            <a:ea typeface="微软雅黑" panose="020B0503020204020204" pitchFamily="34" charset="-122"/>
                            <a:cs typeface="+mn-ea"/>
                            <a:sym typeface="+mn-lt"/>
                          </a:rPr>
                        </m:ctrlPr>
                      </m:sSubPr>
                      <m:e>
                        <m:r>
                          <a:rPr lang="en-US" altLang="zh-CN" sz="1600" kern="0" dirty="0">
                            <a:latin typeface="Cambria Math" panose="02040503050406030204" pitchFamily="18" charset="0"/>
                            <a:ea typeface="微软雅黑" panose="020B0503020204020204" pitchFamily="34" charset="-122"/>
                            <a:cs typeface="+mn-ea"/>
                            <a:sym typeface="+mn-lt"/>
                          </a:rPr>
                          <m:t>𝑅</m:t>
                        </m:r>
                      </m:e>
                      <m:sub>
                        <m:r>
                          <a:rPr lang="en-US" altLang="zh-CN" sz="1600" kern="0" dirty="0">
                            <a:latin typeface="Cambria Math" panose="02040503050406030204" pitchFamily="18" charset="0"/>
                            <a:ea typeface="微软雅黑" panose="020B0503020204020204" pitchFamily="34" charset="-122"/>
                            <a:cs typeface="+mn-ea"/>
                            <a:sym typeface="+mn-lt"/>
                          </a:rPr>
                          <m:t>𝑏𝑎𝑠𝑒</m:t>
                        </m:r>
                      </m:sub>
                    </m:sSub>
                  </m:oMath>
                </a14:m>
                <a:endParaRPr lang="zh-CN" altLang="en-US" sz="1600" kern="0" dirty="0">
                  <a:latin typeface="微软雅黑" panose="020B0503020204020204" pitchFamily="34" charset="-122"/>
                  <a:ea typeface="微软雅黑" panose="020B0503020204020204" pitchFamily="34" charset="-122"/>
                  <a:cs typeface="+mn-ea"/>
                  <a:sym typeface="+mn-lt"/>
                </a:endParaRPr>
              </a:p>
            </p:txBody>
          </p:sp>
        </mc:Choice>
        <mc:Fallback>
          <p:sp>
            <p:nvSpPr>
              <p:cNvPr id="57" name="文本框 56">
                <a:extLst>
                  <a:ext uri="{FF2B5EF4-FFF2-40B4-BE49-F238E27FC236}">
                    <a16:creationId xmlns:a16="http://schemas.microsoft.com/office/drawing/2014/main" id="{8F38B86D-38A5-4B3F-B1EB-B2EB8B23185E}"/>
                  </a:ext>
                </a:extLst>
              </p:cNvPr>
              <p:cNvSpPr txBox="1">
                <a:spLocks noRot="1" noChangeAspect="1" noMove="1" noResize="1" noEditPoints="1" noAdjustHandles="1" noChangeArrowheads="1" noChangeShapeType="1" noTextEdit="1"/>
              </p:cNvSpPr>
              <p:nvPr/>
            </p:nvSpPr>
            <p:spPr>
              <a:xfrm>
                <a:off x="4496584" y="5018006"/>
                <a:ext cx="3120274" cy="381708"/>
              </a:xfrm>
              <a:prstGeom prst="rect">
                <a:avLst/>
              </a:prstGeom>
              <a:blipFill>
                <a:blip r:embed="rId3"/>
                <a:stretch>
                  <a:fillRect l="-1174" b="-19048"/>
                </a:stretch>
              </a:blipFill>
            </p:spPr>
            <p:txBody>
              <a:bodyPr/>
              <a:lstStyle/>
              <a:p>
                <a:r>
                  <a:rPr lang="zh-CN" altLang="en-US">
                    <a:noFill/>
                  </a:rPr>
                  <a:t> </a:t>
                </a:r>
              </a:p>
            </p:txBody>
          </p:sp>
        </mc:Fallback>
      </mc:AlternateContent>
      <p:sp>
        <p:nvSpPr>
          <p:cNvPr id="58" name="矩形 57">
            <a:extLst>
              <a:ext uri="{FF2B5EF4-FFF2-40B4-BE49-F238E27FC236}">
                <a16:creationId xmlns:a16="http://schemas.microsoft.com/office/drawing/2014/main" id="{53C20EC8-7286-483F-A65F-724C570C43AD}"/>
              </a:ext>
            </a:extLst>
          </p:cNvPr>
          <p:cNvSpPr/>
          <p:nvPr/>
        </p:nvSpPr>
        <p:spPr>
          <a:xfrm>
            <a:off x="1375501" y="5519115"/>
            <a:ext cx="319318" cy="338554"/>
          </a:xfrm>
          <a:prstGeom prst="rect">
            <a:avLst/>
          </a:prstGeom>
        </p:spPr>
        <p:txBody>
          <a:bodyPr wrap="none">
            <a:spAutoFit/>
          </a:bodyPr>
          <a:lstStyle/>
          <a:p>
            <a:r>
              <a:rPr lang="zh-CN" altLang="en-US" sz="1600" kern="0" dirty="0">
                <a:latin typeface="微软雅黑" panose="020B0503020204020204" pitchFamily="34" charset="-122"/>
                <a:ea typeface="微软雅黑" panose="020B0503020204020204" pitchFamily="34" charset="-122"/>
                <a:cs typeface="+mn-ea"/>
                <a:sym typeface="+mn-lt"/>
              </a:rPr>
              <a:t>𝑅</a:t>
            </a:r>
            <a:endParaRPr lang="zh-CN" altLang="en-US" sz="1600" kern="0" dirty="0">
              <a:latin typeface="微软雅黑" panose="020B0503020204020204" pitchFamily="34" charset="-122"/>
              <a:ea typeface="微软雅黑" panose="020B0503020204020204" pitchFamily="34" charset="-122"/>
              <a:cs typeface="+mn-ea"/>
            </a:endParaRPr>
          </a:p>
        </p:txBody>
      </p:sp>
      <p:cxnSp>
        <p:nvCxnSpPr>
          <p:cNvPr id="59" name="直接箭头连接符 58">
            <a:extLst>
              <a:ext uri="{FF2B5EF4-FFF2-40B4-BE49-F238E27FC236}">
                <a16:creationId xmlns:a16="http://schemas.microsoft.com/office/drawing/2014/main" id="{D8DD7C78-21DF-4305-A275-F2AB2B2F32CA}"/>
              </a:ext>
            </a:extLst>
          </p:cNvPr>
          <p:cNvCxnSpPr>
            <a:cxnSpLocks/>
          </p:cNvCxnSpPr>
          <p:nvPr/>
        </p:nvCxnSpPr>
        <p:spPr>
          <a:xfrm>
            <a:off x="1694819" y="5658727"/>
            <a:ext cx="2632084" cy="18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矩形 59">
                <a:extLst>
                  <a:ext uri="{FF2B5EF4-FFF2-40B4-BE49-F238E27FC236}">
                    <a16:creationId xmlns:a16="http://schemas.microsoft.com/office/drawing/2014/main" id="{E5CF01F7-058C-448B-A270-95C3AC8ED816}"/>
                  </a:ext>
                </a:extLst>
              </p:cNvPr>
              <p:cNvSpPr/>
              <p:nvPr/>
            </p:nvSpPr>
            <p:spPr>
              <a:xfrm>
                <a:off x="4496583" y="5513794"/>
                <a:ext cx="6693033" cy="338554"/>
              </a:xfrm>
              <a:prstGeom prst="rect">
                <a:avLst/>
              </a:prstGeom>
            </p:spPr>
            <p:txBody>
              <a:bodyPr wrap="square">
                <a:spAutoFit/>
              </a:bodyPr>
              <a:lstStyle/>
              <a:p>
                <a14:m>
                  <m:oMath xmlns:m="http://schemas.openxmlformats.org/officeDocument/2006/math">
                    <m:r>
                      <a:rPr lang="en-US" altLang="zh-CN" sz="1600" kern="0" dirty="0">
                        <a:latin typeface="Cambria Math" panose="02040503050406030204" pitchFamily="18" charset="0"/>
                        <a:ea typeface="微软雅黑" panose="020B0503020204020204" pitchFamily="34" charset="-122"/>
                        <a:cs typeface="+mn-ea"/>
                        <a:sym typeface="+mn-lt"/>
                      </a:rPr>
                      <m:t>𝑅</m:t>
                    </m:r>
                    <m:r>
                      <a:rPr lang="en-US" altLang="zh-CN" sz="1600" kern="0" dirty="0">
                        <a:latin typeface="Cambria Math" panose="02040503050406030204" pitchFamily="18" charset="0"/>
                        <a:ea typeface="微软雅黑" panose="020B0503020204020204" pitchFamily="34" charset="-122"/>
                        <a:cs typeface="+mn-ea"/>
                        <a:sym typeface="+mn-lt"/>
                      </a:rPr>
                      <m:t>=0</m:t>
                    </m:r>
                  </m:oMath>
                </a14:m>
                <a:r>
                  <a:rPr lang="zh-CN" altLang="en-US"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rPr>
                  <a:t>踢出公证人组，并且无法再次重新加入。</a:t>
                </a:r>
              </a:p>
            </p:txBody>
          </p:sp>
        </mc:Choice>
        <mc:Fallback>
          <p:sp>
            <p:nvSpPr>
              <p:cNvPr id="60" name="矩形 59">
                <a:extLst>
                  <a:ext uri="{FF2B5EF4-FFF2-40B4-BE49-F238E27FC236}">
                    <a16:creationId xmlns:a16="http://schemas.microsoft.com/office/drawing/2014/main" id="{E5CF01F7-058C-448B-A270-95C3AC8ED816}"/>
                  </a:ext>
                </a:extLst>
              </p:cNvPr>
              <p:cNvSpPr>
                <a:spLocks noRot="1" noChangeAspect="1" noMove="1" noResize="1" noEditPoints="1" noAdjustHandles="1" noChangeArrowheads="1" noChangeShapeType="1" noTextEdit="1"/>
              </p:cNvSpPr>
              <p:nvPr/>
            </p:nvSpPr>
            <p:spPr>
              <a:xfrm>
                <a:off x="4496583" y="5513794"/>
                <a:ext cx="6693033" cy="338554"/>
              </a:xfrm>
              <a:prstGeom prst="rect">
                <a:avLst/>
              </a:prstGeom>
              <a:blipFill>
                <a:blip r:embed="rId4"/>
                <a:stretch>
                  <a:fillRect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C74BF84A-69DB-4DED-B0DD-3D41E0D46FF7}"/>
                  </a:ext>
                </a:extLst>
              </p:cNvPr>
              <p:cNvSpPr txBox="1"/>
              <p:nvPr/>
            </p:nvSpPr>
            <p:spPr>
              <a:xfrm>
                <a:off x="6942338" y="1811853"/>
                <a:ext cx="3950563" cy="1263744"/>
              </a:xfrm>
              <a:prstGeom prst="rect">
                <a:avLst/>
              </a:prstGeom>
              <a:noFill/>
            </p:spPr>
            <p:txBody>
              <a:bodyPr wrap="square" lIns="0" tIns="0" rIns="0" bIns="0" rtlCol="0">
                <a:spAutoFit/>
              </a:bodyPr>
              <a:lstStyle/>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Para xmlns:m="http://schemas.openxmlformats.org/officeDocument/2006/math">
                    <m:oMathParaPr>
                      <m:jc m:val="left"/>
                    </m:oMathParaPr>
                    <m:oMath xmlns:m="http://schemas.openxmlformats.org/officeDocument/2006/math">
                      <m:sSub>
                        <m:sSubPr>
                          <m:ctrlPr>
                            <a:rPr lang="en-US" altLang="zh-CN" sz="1400" i="1" kern="0" smtClea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𝜆</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a:rPr lang="en-US" altLang="zh-CN" sz="1400" kern="0" dirty="0">
                                  <a:latin typeface="Cambria Math" panose="02040503050406030204" pitchFamily="18" charset="0"/>
                                  <a:ea typeface="微软雅黑" panose="020B0503020204020204" pitchFamily="34" charset="-122"/>
                                  <a:cs typeface="+mn-ea"/>
                                  <a:sym typeface="+mn-lt"/>
                                </a:rPr>
                                <m:t>𝑇</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r>
                        <a:rPr lang="en-US" altLang="zh-CN" sz="1400" kern="0" dirty="0">
                          <a:latin typeface="Cambria Math" panose="02040503050406030204" pitchFamily="18" charset="0"/>
                          <a:ea typeface="微软雅黑" panose="020B0503020204020204" pitchFamily="34" charset="-122"/>
                          <a:cs typeface="+mn-ea"/>
                          <a:sym typeface="+mn-lt"/>
                        </a:rPr>
                        <m:t>+</m:t>
                      </m:r>
                      <m:r>
                        <a:rPr lang="zh-CN" altLang="en-US" sz="1400" kern="0" dirty="0">
                          <a:latin typeface="Cambria Math" panose="02040503050406030204" pitchFamily="18" charset="0"/>
                          <a:ea typeface="微软雅黑" panose="020B0503020204020204" pitchFamily="34" charset="-122"/>
                          <a:cs typeface="+mn-ea"/>
                          <a:sym typeface="+mn-lt"/>
                        </a:rPr>
                        <m:t>𝑘</m:t>
                      </m:r>
                      <m:r>
                        <a:rPr lang="en-US" altLang="zh-CN" sz="1400" kern="0" dirty="0">
                          <a:latin typeface="Cambria Math" panose="02040503050406030204" pitchFamily="18" charset="0"/>
                          <a:ea typeface="微软雅黑" panose="020B0503020204020204" pitchFamily="34" charset="-122"/>
                          <a:cs typeface="+mn-ea"/>
                          <a:sym typeface="+mn-lt"/>
                        </a:rPr>
                        <m:t>×</m:t>
                      </m:r>
                      <m:r>
                        <a:rPr lang="en-US" altLang="zh-CN" sz="1400" kern="0" dirty="0">
                          <a:latin typeface="Cambria Math" panose="02040503050406030204" pitchFamily="18" charset="0"/>
                          <a:ea typeface="微软雅黑" panose="020B0503020204020204" pitchFamily="34" charset="-122"/>
                          <a:cs typeface="+mn-ea"/>
                          <a:sym typeface="+mn-lt"/>
                        </a:rPr>
                        <m:t>𝐸</m:t>
                      </m:r>
                    </m:oMath>
                  </m:oMathPara>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r</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r>
                      <a:rPr lang="en-US" altLang="zh-CN" sz="1400" kern="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log</m:t>
                    </m:r>
                    <m:d>
                      <m:dPr>
                        <m:ctrlPr>
                          <a:rPr lang="en-US" altLang="zh-CN" sz="1400" i="1" kern="0" dirty="0">
                            <a:latin typeface="Cambria Math" panose="02040503050406030204" pitchFamily="18" charset="0"/>
                            <a:ea typeface="微软雅黑" panose="020B0503020204020204" pitchFamily="34" charset="-122"/>
                            <a:cs typeface="+mn-ea"/>
                            <a:sym typeface="+mn-lt"/>
                          </a:rPr>
                        </m:ctrlPr>
                      </m:dPr>
                      <m:e>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u</m:t>
                            </m:r>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S</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m:t>
                        </m:r>
                        <m:r>
                          <m:rPr>
                            <m:sty m:val="p"/>
                          </m:rPr>
                          <a:rPr lang="en-US" altLang="zh-CN" sz="1400" kern="0" dirty="0">
                            <a:latin typeface="Cambria Math" panose="02040503050406030204" pitchFamily="18" charset="0"/>
                            <a:ea typeface="微软雅黑" panose="020B0503020204020204" pitchFamily="34" charset="-122"/>
                            <a:cs typeface="+mn-ea"/>
                            <a:sym typeface="+mn-lt"/>
                          </a:rPr>
                          <m:t>t</m:t>
                        </m:r>
                        <m:r>
                          <a:rPr lang="en-US" altLang="zh-CN" sz="1400" kern="0" dirty="0">
                            <a:latin typeface="Cambria Math" panose="02040503050406030204" pitchFamily="18" charset="0"/>
                            <a:ea typeface="微软雅黑" panose="020B0503020204020204" pitchFamily="34" charset="-122"/>
                            <a:cs typeface="+mn-ea"/>
                            <a:sym typeface="+mn-lt"/>
                          </a:rPr>
                          <m:t>×</m:t>
                        </m:r>
                        <m:sSub>
                          <m:sSubPr>
                            <m:ctrlPr>
                              <a:rPr lang="en-US" altLang="zh-CN" sz="1400" i="1" kern="0" dirty="0">
                                <a:latin typeface="Cambria Math" panose="02040503050406030204" pitchFamily="18" charset="0"/>
                                <a:ea typeface="微软雅黑" panose="020B0503020204020204" pitchFamily="34" charset="-122"/>
                                <a:cs typeface="+mn-ea"/>
                                <a:sym typeface="+mn-lt"/>
                              </a:rPr>
                            </m:ctrlPr>
                          </m:sSubPr>
                          <m:e>
                            <m:r>
                              <m:rPr>
                                <m:sty m:val="p"/>
                              </m:rPr>
                              <a:rPr lang="en-US" altLang="zh-CN" sz="1400" kern="0" dirty="0">
                                <a:latin typeface="Cambria Math" panose="02040503050406030204" pitchFamily="18" charset="0"/>
                                <a:ea typeface="微软雅黑" panose="020B0503020204020204" pitchFamily="34" charset="-122"/>
                                <a:cs typeface="+mn-ea"/>
                                <a:sym typeface="+mn-lt"/>
                              </a:rPr>
                              <m:t>M</m:t>
                            </m:r>
                          </m:e>
                          <m:sub>
                            <m:r>
                              <a:rPr lang="en-US" altLang="zh-CN" sz="1400" kern="0" dirty="0">
                                <a:latin typeface="Cambria Math" panose="02040503050406030204" pitchFamily="18" charset="0"/>
                                <a:ea typeface="微软雅黑" panose="020B0503020204020204" pitchFamily="34" charset="-122"/>
                                <a:cs typeface="+mn-ea"/>
                                <a:sym typeface="+mn-lt"/>
                              </a:rPr>
                              <m:t>𝑠𝑢𝑐𝑐𝑒𝑠𝑠</m:t>
                            </m:r>
                          </m:sub>
                        </m:sSub>
                        <m:r>
                          <a:rPr lang="en-US" altLang="zh-CN" sz="1400" kern="0" dirty="0">
                            <a:latin typeface="Cambria Math" panose="02040503050406030204" pitchFamily="18" charset="0"/>
                            <a:ea typeface="微软雅黑" panose="020B0503020204020204" pitchFamily="34" charset="-122"/>
                            <a:cs typeface="+mn-ea"/>
                            <a:sym typeface="+mn-lt"/>
                          </a:rPr>
                          <m:t>+1</m:t>
                        </m:r>
                      </m:e>
                    </m:d>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m:rPr>
                            <m:sty m:val="p"/>
                          </m:rPr>
                          <a:rPr lang="en-US" altLang="zh-CN" sz="1400" b="0" i="0" kern="0" smtClean="0">
                            <a:latin typeface="Cambria Math" panose="02040503050406030204" pitchFamily="18" charset="0"/>
                            <a:ea typeface="微软雅黑" panose="020B0503020204020204" pitchFamily="34" charset="-122"/>
                            <a:cs typeface="+mn-ea"/>
                            <a:sym typeface="+mn-lt"/>
                          </a:rPr>
                          <m:t>v</m:t>
                        </m:r>
                        <m:r>
                          <a:rPr lang="en-US" altLang="zh-CN" sz="1400" kern="0">
                            <a:latin typeface="Cambria Math" panose="02040503050406030204" pitchFamily="18" charset="0"/>
                            <a:ea typeface="微软雅黑" panose="020B0503020204020204" pitchFamily="34" charset="-122"/>
                            <a:cs typeface="+mn-ea"/>
                            <a:sym typeface="+mn-lt"/>
                          </a:rPr>
                          <m:t>𝑅</m:t>
                        </m:r>
                      </m:e>
                      <m:sub>
                        <m:r>
                          <m:rPr>
                            <m:sty m:val="p"/>
                          </m:rPr>
                          <a:rPr lang="en-US" altLang="zh-CN" sz="1400" kern="0">
                            <a:latin typeface="Cambria Math" panose="02040503050406030204" pitchFamily="18" charset="0"/>
                            <a:ea typeface="微软雅黑" panose="020B0503020204020204" pitchFamily="34" charset="-122"/>
                            <a:cs typeface="+mn-ea"/>
                            <a:sym typeface="+mn-lt"/>
                          </a:rPr>
                          <m:t>n</m:t>
                        </m:r>
                        <m:r>
                          <a:rPr lang="en-US" altLang="zh-CN" sz="1400" kern="0">
                            <a:latin typeface="Cambria Math" panose="02040503050406030204" pitchFamily="18" charset="0"/>
                            <a:ea typeface="微软雅黑" panose="020B0503020204020204" pitchFamily="34" charset="-122"/>
                            <a:cs typeface="+mn-ea"/>
                            <a:sym typeface="+mn-lt"/>
                          </a:rPr>
                          <m:t>,</m:t>
                        </m:r>
                        <m:r>
                          <a:rPr lang="en-US" altLang="zh-CN" sz="1400" kern="0">
                            <a:latin typeface="Cambria Math" panose="02040503050406030204" pitchFamily="18" charset="0"/>
                            <a:ea typeface="微软雅黑" panose="020B0503020204020204" pitchFamily="34" charset="-122"/>
                            <a:cs typeface="+mn-ea"/>
                            <a:sym typeface="+mn-lt"/>
                          </a:rPr>
                          <m:t>𝑔</m:t>
                        </m:r>
                      </m:sub>
                    </m:sSub>
                  </m:oMath>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mc:Choice>
        <mc:Fallback>
          <p:sp>
            <p:nvSpPr>
              <p:cNvPr id="61" name="文本框 60">
                <a:extLst>
                  <a:ext uri="{FF2B5EF4-FFF2-40B4-BE49-F238E27FC236}">
                    <a16:creationId xmlns:a16="http://schemas.microsoft.com/office/drawing/2014/main" id="{C74BF84A-69DB-4DED-B0DD-3D41E0D46FF7}"/>
                  </a:ext>
                </a:extLst>
              </p:cNvPr>
              <p:cNvSpPr txBox="1">
                <a:spLocks noRot="1" noChangeAspect="1" noMove="1" noResize="1" noEditPoints="1" noAdjustHandles="1" noChangeArrowheads="1" noChangeShapeType="1" noTextEdit="1"/>
              </p:cNvSpPr>
              <p:nvPr/>
            </p:nvSpPr>
            <p:spPr>
              <a:xfrm>
                <a:off x="6942338" y="1811853"/>
                <a:ext cx="3950563" cy="1263744"/>
              </a:xfrm>
              <a:prstGeom prst="rect">
                <a:avLst/>
              </a:prstGeom>
              <a:blipFill>
                <a:blip r:embed="rId5"/>
                <a:stretch>
                  <a:fillRect l="-1543"/>
                </a:stretch>
              </a:blipFill>
            </p:spPr>
            <p:txBody>
              <a:bodyPr/>
              <a:lstStyle/>
              <a:p>
                <a:r>
                  <a:rPr lang="zh-CN" altLang="en-US">
                    <a:noFill/>
                  </a:rPr>
                  <a:t> </a:t>
                </a:r>
              </a:p>
            </p:txBody>
          </p:sp>
        </mc:Fallback>
      </mc:AlternateContent>
      <p:cxnSp>
        <p:nvCxnSpPr>
          <p:cNvPr id="62" name="直接箭头连接符 61">
            <a:extLst>
              <a:ext uri="{FF2B5EF4-FFF2-40B4-BE49-F238E27FC236}">
                <a16:creationId xmlns:a16="http://schemas.microsoft.com/office/drawing/2014/main" id="{B846858E-3C2D-4C71-B051-4B86987E6013}"/>
              </a:ext>
            </a:extLst>
          </p:cNvPr>
          <p:cNvCxnSpPr>
            <a:cxnSpLocks/>
            <a:stCxn id="53" idx="3"/>
          </p:cNvCxnSpPr>
          <p:nvPr/>
        </p:nvCxnSpPr>
        <p:spPr>
          <a:xfrm flipV="1">
            <a:off x="3524435" y="2443725"/>
            <a:ext cx="32817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197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54086194-6340-4741-9554-372310DCC33F}"/>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4CB481EC-E9D1-4CA8-9C16-74FD84F3358B}"/>
              </a:ext>
            </a:extLst>
          </p:cNvPr>
          <p:cNvGrpSpPr/>
          <p:nvPr/>
        </p:nvGrpSpPr>
        <p:grpSpPr>
          <a:xfrm>
            <a:off x="9596669" y="159430"/>
            <a:ext cx="1057280" cy="604450"/>
            <a:chOff x="6755642" y="59734"/>
            <a:chExt cx="1009934" cy="604450"/>
          </a:xfrm>
          <a:solidFill>
            <a:srgbClr val="FADE73"/>
          </a:solidFill>
        </p:grpSpPr>
        <p:sp>
          <p:nvSpPr>
            <p:cNvPr id="30" name="矩形 29">
              <a:extLst>
                <a:ext uri="{FF2B5EF4-FFF2-40B4-BE49-F238E27FC236}">
                  <a16:creationId xmlns:a16="http://schemas.microsoft.com/office/drawing/2014/main" id="{E619B584-4F5B-4538-9647-8A9F42B2168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8F6989F9-963D-4369-9438-057FBC03A3E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2A6B814A-B287-443D-BB95-2DBAA708F584}"/>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D7E03464-3DC6-44AF-AE4A-39CAFAA9503F}"/>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87584FA3-F442-461A-A133-D125ABE5505C}"/>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E3566E80-837A-4DA5-AD8C-EB4163B3A31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45" name="矩形 44">
            <a:extLst>
              <a:ext uri="{FF2B5EF4-FFF2-40B4-BE49-F238E27FC236}">
                <a16:creationId xmlns:a16="http://schemas.microsoft.com/office/drawing/2014/main" id="{5A02107A-FA1C-44FF-A28A-100693C68C1F}"/>
              </a:ext>
            </a:extLst>
          </p:cNvPr>
          <p:cNvSpPr/>
          <p:nvPr/>
        </p:nvSpPr>
        <p:spPr>
          <a:xfrm>
            <a:off x="739290" y="1495783"/>
            <a:ext cx="5178458" cy="584775"/>
          </a:xfrm>
          <a:prstGeom prst="rect">
            <a:avLst/>
          </a:prstGeom>
        </p:spPr>
        <p:txBody>
          <a:bodyPr wrap="square">
            <a:spAutoFit/>
          </a:bodyPr>
          <a:lstStyle/>
          <a:p>
            <a:r>
              <a:rPr lang="zh-CN" altLang="en-US" sz="1600" dirty="0"/>
              <a:t>当前公证人跨链技术未设立分布式监管者对公证人进行有效监管</a:t>
            </a:r>
          </a:p>
        </p:txBody>
      </p:sp>
      <p:cxnSp>
        <p:nvCxnSpPr>
          <p:cNvPr id="46" name="直接箭头连接符 45">
            <a:extLst>
              <a:ext uri="{FF2B5EF4-FFF2-40B4-BE49-F238E27FC236}">
                <a16:creationId xmlns:a16="http://schemas.microsoft.com/office/drawing/2014/main" id="{47C2C444-F761-4962-84CC-E74F1712B71B}"/>
              </a:ext>
            </a:extLst>
          </p:cNvPr>
          <p:cNvCxnSpPr>
            <a:cxnSpLocks/>
          </p:cNvCxnSpPr>
          <p:nvPr/>
        </p:nvCxnSpPr>
        <p:spPr>
          <a:xfrm>
            <a:off x="5984614" y="1692532"/>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341A787-C276-49D0-85F8-41E9C470C5EC}"/>
              </a:ext>
            </a:extLst>
          </p:cNvPr>
          <p:cNvSpPr txBox="1"/>
          <p:nvPr/>
        </p:nvSpPr>
        <p:spPr>
          <a:xfrm>
            <a:off x="5999320" y="1324206"/>
            <a:ext cx="118777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8" name="文本框 47">
            <a:extLst>
              <a:ext uri="{FF2B5EF4-FFF2-40B4-BE49-F238E27FC236}">
                <a16:creationId xmlns:a16="http://schemas.microsoft.com/office/drawing/2014/main" id="{24F8136B-00C1-4C2E-B965-F518AC46E3F9}"/>
              </a:ext>
            </a:extLst>
          </p:cNvPr>
          <p:cNvSpPr txBox="1"/>
          <p:nvPr/>
        </p:nvSpPr>
        <p:spPr>
          <a:xfrm>
            <a:off x="7297374" y="1022380"/>
            <a:ext cx="4006393" cy="1340303"/>
          </a:xfrm>
          <a:prstGeom prst="rect">
            <a:avLst/>
          </a:prstGeom>
          <a:noFill/>
        </p:spPr>
        <p:txBody>
          <a:bodyPr wrap="square" rtlCol="0">
            <a:spAutoFit/>
          </a:bodyPr>
          <a:lstStyle/>
          <a:p>
            <a:pPr>
              <a:lnSpc>
                <a:spcPct val="130000"/>
              </a:lnSpc>
              <a:spcBef>
                <a:spcPts val="600"/>
              </a:spcBef>
            </a:pPr>
            <a:r>
              <a:rPr lang="zh-CN" altLang="en-US" sz="1600" dirty="0">
                <a:sym typeface="+mn-lt"/>
              </a:rPr>
              <a:t>在公证人选举的过程中，不仅一则挑选出公证人来执行跨链交易，此外，还应在候选公证节点中进行投票，选出一组监管组而非单个的中心化的监管者</a:t>
            </a:r>
          </a:p>
        </p:txBody>
      </p:sp>
      <p:pic>
        <p:nvPicPr>
          <p:cNvPr id="49" name="图片 48">
            <a:extLst>
              <a:ext uri="{FF2B5EF4-FFF2-40B4-BE49-F238E27FC236}">
                <a16:creationId xmlns:a16="http://schemas.microsoft.com/office/drawing/2014/main" id="{FDE77D54-9F6F-4936-A64F-54FD90174A04}"/>
              </a:ext>
            </a:extLst>
          </p:cNvPr>
          <p:cNvPicPr>
            <a:picLocks noChangeAspect="1"/>
          </p:cNvPicPr>
          <p:nvPr/>
        </p:nvPicPr>
        <p:blipFill>
          <a:blip r:embed="rId3"/>
          <a:stretch>
            <a:fillRect/>
          </a:stretch>
        </p:blipFill>
        <p:spPr>
          <a:xfrm>
            <a:off x="2064415" y="2680514"/>
            <a:ext cx="3752850" cy="3305175"/>
          </a:xfrm>
          <a:prstGeom prst="rect">
            <a:avLst/>
          </a:prstGeom>
        </p:spPr>
      </p:pic>
      <p:cxnSp>
        <p:nvCxnSpPr>
          <p:cNvPr id="50" name="直接箭头连接符 49">
            <a:extLst>
              <a:ext uri="{FF2B5EF4-FFF2-40B4-BE49-F238E27FC236}">
                <a16:creationId xmlns:a16="http://schemas.microsoft.com/office/drawing/2014/main" id="{8B89B8C7-4438-42AB-84D9-74312E220F75}"/>
              </a:ext>
            </a:extLst>
          </p:cNvPr>
          <p:cNvCxnSpPr>
            <a:cxnSpLocks/>
          </p:cNvCxnSpPr>
          <p:nvPr/>
        </p:nvCxnSpPr>
        <p:spPr>
          <a:xfrm>
            <a:off x="5831971" y="3324089"/>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559AA0F-531A-4CC9-8D1D-83DFC96B6EC2}"/>
              </a:ext>
            </a:extLst>
          </p:cNvPr>
          <p:cNvCxnSpPr>
            <a:cxnSpLocks/>
          </p:cNvCxnSpPr>
          <p:nvPr/>
        </p:nvCxnSpPr>
        <p:spPr>
          <a:xfrm>
            <a:off x="5831971" y="5218877"/>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68E64E8C-2F02-437F-9E07-B0DCF0074BEC}"/>
              </a:ext>
            </a:extLst>
          </p:cNvPr>
          <p:cNvSpPr txBox="1"/>
          <p:nvPr/>
        </p:nvSpPr>
        <p:spPr>
          <a:xfrm>
            <a:off x="7297374" y="3107708"/>
            <a:ext cx="1847654" cy="380040"/>
          </a:xfrm>
          <a:prstGeom prst="rect">
            <a:avLst/>
          </a:prstGeom>
          <a:noFill/>
        </p:spPr>
        <p:txBody>
          <a:bodyPr wrap="square" rtlCol="0">
            <a:spAutoFit/>
          </a:bodyPr>
          <a:lstStyle/>
          <a:p>
            <a:pPr>
              <a:lnSpc>
                <a:spcPct val="130000"/>
              </a:lnSpc>
              <a:spcBef>
                <a:spcPts val="600"/>
              </a:spcBef>
            </a:pPr>
            <a:r>
              <a:rPr lang="zh-CN" altLang="en-US" sz="1600" dirty="0">
                <a:solidFill>
                  <a:srgbClr val="00749F"/>
                </a:solidFill>
                <a:sym typeface="+mn-lt"/>
              </a:rPr>
              <a:t>执行跨链交易</a:t>
            </a:r>
          </a:p>
        </p:txBody>
      </p:sp>
      <p:sp>
        <p:nvSpPr>
          <p:cNvPr id="53" name="矩形 52">
            <a:extLst>
              <a:ext uri="{FF2B5EF4-FFF2-40B4-BE49-F238E27FC236}">
                <a16:creationId xmlns:a16="http://schemas.microsoft.com/office/drawing/2014/main" id="{7B3F86D4-323C-493D-9913-C7213D4D6B19}"/>
              </a:ext>
            </a:extLst>
          </p:cNvPr>
          <p:cNvSpPr/>
          <p:nvPr/>
        </p:nvSpPr>
        <p:spPr>
          <a:xfrm>
            <a:off x="7272260" y="4612813"/>
            <a:ext cx="4259681" cy="1097160"/>
          </a:xfrm>
          <a:prstGeom prst="rect">
            <a:avLst/>
          </a:prstGeom>
        </p:spPr>
        <p:txBody>
          <a:bodyPr wrap="square">
            <a:spAutoFit/>
          </a:bodyPr>
          <a:lstStyle/>
          <a:p>
            <a:pPr>
              <a:lnSpc>
                <a:spcPct val="130000"/>
              </a:lnSpc>
              <a:spcBef>
                <a:spcPts val="600"/>
              </a:spcBef>
            </a:pPr>
            <a:r>
              <a:rPr lang="zh-CN" altLang="en-US" sz="1600" dirty="0">
                <a:solidFill>
                  <a:srgbClr val="00749F"/>
                </a:solidFill>
                <a:sym typeface="+mn-lt"/>
              </a:rPr>
              <a:t>监管公证人的恶意操作</a:t>
            </a:r>
            <a:endParaRPr lang="en-US" altLang="zh-CN" sz="1600" dirty="0">
              <a:solidFill>
                <a:srgbClr val="00749F"/>
              </a:solidFill>
              <a:sym typeface="+mn-lt"/>
            </a:endParaRPr>
          </a:p>
          <a:p>
            <a:pPr>
              <a:lnSpc>
                <a:spcPct val="130000"/>
              </a:lnSpc>
              <a:spcBef>
                <a:spcPts val="600"/>
              </a:spcBef>
            </a:pPr>
            <a:r>
              <a:rPr lang="zh-CN" altLang="en-US" sz="1600" dirty="0">
                <a:solidFill>
                  <a:srgbClr val="00749F"/>
                </a:solidFill>
                <a:sym typeface="+mn-lt"/>
              </a:rPr>
              <a:t>处理有争议的跨链交易</a:t>
            </a:r>
            <a:br>
              <a:rPr lang="en-US" altLang="zh-CN" sz="1600" dirty="0">
                <a:solidFill>
                  <a:srgbClr val="00749F"/>
                </a:solidFill>
                <a:sym typeface="+mn-lt"/>
              </a:rPr>
            </a:br>
            <a:r>
              <a:rPr lang="zh-CN" altLang="en-US" sz="1600" dirty="0">
                <a:solidFill>
                  <a:srgbClr val="00749F"/>
                </a:solidFill>
                <a:sym typeface="+mn-lt"/>
              </a:rPr>
              <a:t>监管处理不及时的交易，及时启动投票</a:t>
            </a:r>
            <a:endParaRPr lang="en-US" altLang="zh-CN" sz="1600" dirty="0">
              <a:solidFill>
                <a:srgbClr val="00749F"/>
              </a:solidFill>
              <a:sym typeface="+mn-lt"/>
            </a:endParaRPr>
          </a:p>
        </p:txBody>
      </p:sp>
    </p:spTree>
    <p:extLst>
      <p:ext uri="{BB962C8B-B14F-4D97-AF65-F5344CB8AC3E}">
        <p14:creationId xmlns:p14="http://schemas.microsoft.com/office/powerpoint/2010/main" val="2662043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EBAD3F06-74B3-411C-B946-7C6EEBB0A73D}"/>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FD2D1261-482D-4B61-9275-03AE417CCADF}"/>
              </a:ext>
            </a:extLst>
          </p:cNvPr>
          <p:cNvGrpSpPr/>
          <p:nvPr/>
        </p:nvGrpSpPr>
        <p:grpSpPr>
          <a:xfrm>
            <a:off x="9596669" y="159430"/>
            <a:ext cx="1057280" cy="604450"/>
            <a:chOff x="6755642" y="59734"/>
            <a:chExt cx="1009934" cy="604450"/>
          </a:xfrm>
          <a:solidFill>
            <a:srgbClr val="FADE73"/>
          </a:solidFill>
        </p:grpSpPr>
        <p:sp>
          <p:nvSpPr>
            <p:cNvPr id="32" name="矩形 31">
              <a:extLst>
                <a:ext uri="{FF2B5EF4-FFF2-40B4-BE49-F238E27FC236}">
                  <a16:creationId xmlns:a16="http://schemas.microsoft.com/office/drawing/2014/main" id="{8A962A3A-F913-483C-A926-AFA2555F912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a:extLst>
                <a:ext uri="{FF2B5EF4-FFF2-40B4-BE49-F238E27FC236}">
                  <a16:creationId xmlns:a16="http://schemas.microsoft.com/office/drawing/2014/main" id="{6F86B92E-D870-44AA-A558-64697B68F3C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CA7AD23E-F06D-4FB6-BFB5-C99E80846E6A}"/>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5" name="文本框 34">
            <a:extLst>
              <a:ext uri="{FF2B5EF4-FFF2-40B4-BE49-F238E27FC236}">
                <a16:creationId xmlns:a16="http://schemas.microsoft.com/office/drawing/2014/main" id="{32E937FD-04A5-4734-A39D-FF1F9446A73D}"/>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6" name="文本框 35">
            <a:extLst>
              <a:ext uri="{FF2B5EF4-FFF2-40B4-BE49-F238E27FC236}">
                <a16:creationId xmlns:a16="http://schemas.microsoft.com/office/drawing/2014/main" id="{77FD2F4F-89B2-4AFD-ABF0-286E295E8697}"/>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7" name="文本框 36">
            <a:extLst>
              <a:ext uri="{FF2B5EF4-FFF2-40B4-BE49-F238E27FC236}">
                <a16:creationId xmlns:a16="http://schemas.microsoft.com/office/drawing/2014/main" id="{0E053DDF-A242-4A06-BFA5-A9322CAFA664}"/>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EED0505B-7769-4308-A053-FDFA95A86760}"/>
                  </a:ext>
                </a:extLst>
              </p:cNvPr>
              <p:cNvSpPr txBox="1"/>
              <p:nvPr/>
            </p:nvSpPr>
            <p:spPr>
              <a:xfrm>
                <a:off x="595389" y="3785908"/>
                <a:ext cx="5466793" cy="1292341"/>
              </a:xfrm>
              <a:prstGeom prst="rect">
                <a:avLst/>
              </a:prstGeom>
              <a:noFill/>
            </p:spPr>
            <p:txBody>
              <a:bodyPr wrap="square" rtlCol="0">
                <a:spAutoFit/>
              </a:bodyPr>
              <a:lstStyle/>
              <a:p>
                <a:pPr>
                  <a:lnSpc>
                    <a:spcPct val="130000"/>
                  </a:lnSpc>
                  <a:spcBef>
                    <a:spcPts val="600"/>
                  </a:spcBef>
                </a:pPr>
                <a:r>
                  <a:rPr lang="zh-CN" altLang="en-US" dirty="0">
                    <a:solidFill>
                      <a:srgbClr val="374151"/>
                    </a:solidFill>
                    <a:latin typeface="Söhne"/>
                    <a:sym typeface="+mn-lt"/>
                  </a:rPr>
                  <a:t>公证人通过</a:t>
                </a:r>
                <a14:m>
                  <m:oMath xmlns:m="http://schemas.openxmlformats.org/officeDocument/2006/math">
                    <m:r>
                      <a:rPr lang="zh-CN" altLang="en-US" i="1" kern="0" dirty="0">
                        <a:latin typeface="Cambria Math" panose="02040503050406030204" pitchFamily="18" charset="0"/>
                        <a:cs typeface="+mn-ea"/>
                        <a:sym typeface="+mn-lt"/>
                      </a:rPr>
                      <m:t>𝐼</m:t>
                    </m:r>
                    <m:sSub>
                      <m:sSubPr>
                        <m:ctrlPr>
                          <a:rPr lang="zh-CN" altLang="en-US" i="1" kern="0" dirty="0">
                            <a:latin typeface="Cambria Math" panose="02040503050406030204" pitchFamily="18" charset="0"/>
                            <a:cs typeface="+mn-ea"/>
                            <a:sym typeface="+mn-lt"/>
                          </a:rPr>
                        </m:ctrlPr>
                      </m:sSubPr>
                      <m:e>
                        <m:r>
                          <a:rPr lang="zh-CN" altLang="en-US" i="1" kern="0" dirty="0">
                            <a:latin typeface="Cambria Math" panose="02040503050406030204" pitchFamily="18" charset="0"/>
                            <a:cs typeface="+mn-ea"/>
                            <a:sym typeface="+mn-lt"/>
                          </a:rPr>
                          <m:t>𝐷</m:t>
                        </m:r>
                      </m:e>
                      <m:sub>
                        <m:r>
                          <a:rPr lang="zh-CN" altLang="en-US" i="1" kern="0" dirty="0">
                            <a:latin typeface="Cambria Math" panose="02040503050406030204" pitchFamily="18" charset="0"/>
                            <a:cs typeface="+mn-ea"/>
                            <a:sym typeface="+mn-lt"/>
                          </a:rPr>
                          <m:t>𝑖</m:t>
                        </m:r>
                      </m:sub>
                    </m:sSub>
                    <m:r>
                      <a:rPr lang="zh-CN" altLang="en-US" i="1" kern="0" dirty="0">
                        <a:latin typeface="Cambria Math" panose="02040503050406030204" pitchFamily="18" charset="0"/>
                        <a:cs typeface="+mn-ea"/>
                        <a:sym typeface="+mn-lt"/>
                      </a:rPr>
                      <m:t> </m:t>
                    </m:r>
                  </m:oMath>
                </a14:m>
                <a:r>
                  <a:rPr lang="zh-CN" altLang="en-US" dirty="0">
                    <a:solidFill>
                      <a:srgbClr val="374151"/>
                    </a:solidFill>
                    <a:latin typeface="Söhne"/>
                    <a:sym typeface="+mn-lt"/>
                  </a:rPr>
                  <a:t>，自己选择随机数，生成匿名凭证：</a:t>
                </a:r>
                <a:endParaRPr lang="en-US" altLang="zh-CN" dirty="0">
                  <a:solidFill>
                    <a:srgbClr val="374151"/>
                  </a:solidFill>
                  <a:latin typeface="Söhne"/>
                  <a:sym typeface="+mn-lt"/>
                </a:endParaRPr>
              </a:p>
              <a:p>
                <a:pPr>
                  <a:lnSpc>
                    <a:spcPct val="130000"/>
                  </a:lnSpc>
                  <a:spcBef>
                    <a:spcPts val="600"/>
                  </a:spcBef>
                </a:pP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𝐻</m:t>
                    </m:r>
                    <m:d>
                      <m:dPr>
                        <m:ctrlPr>
                          <a:rPr lang="zh-CN" altLang="en-US" i="1" dirty="0">
                            <a:solidFill>
                              <a:srgbClr val="374151"/>
                            </a:solidFill>
                            <a:latin typeface="Cambria Math" panose="02040503050406030204" pitchFamily="18" charset="0"/>
                            <a:sym typeface="+mn-lt"/>
                          </a:rPr>
                        </m:ctrlPr>
                      </m:dPr>
                      <m:e>
                        <m:r>
                          <a:rPr lang="zh-CN" altLang="en-US" dirty="0">
                            <a:solidFill>
                              <a:srgbClr val="374151"/>
                            </a:solidFill>
                            <a:latin typeface="Cambria Math" panose="02040503050406030204" pitchFamily="18" charset="0"/>
                            <a:sym typeface="+mn-lt"/>
                          </a:rPr>
                          <m:t>𝑟</m:t>
                        </m:r>
                      </m:e>
                    </m:d>
                    <m:r>
                      <a:rPr lang="en-US" altLang="zh-CN" dirty="0">
                        <a:solidFill>
                          <a:srgbClr val="374151"/>
                        </a:solidFill>
                        <a:latin typeface="Cambria Math" panose="02040503050406030204" pitchFamily="18" charset="0"/>
                        <a:sym typeface="+mn-lt"/>
                      </a:rPr>
                      <m:t>   </m:t>
                    </m:r>
                    <m:r>
                      <a:rPr lang="en-US" altLang="zh-CN" b="0" i="0" dirty="0" smtClean="0">
                        <a:solidFill>
                          <a:srgbClr val="374151"/>
                        </a:solidFill>
                        <a:latin typeface="Cambria Math" panose="02040503050406030204" pitchFamily="18" charset="0"/>
                        <a:sym typeface="+mn-lt"/>
                      </a:rPr>
                      <m:t> </m:t>
                    </m:r>
                    <m:r>
                      <a:rPr lang="zh-CN" altLang="en-US" dirty="0">
                        <a:solidFill>
                          <a:srgbClr val="374151"/>
                        </a:solidFill>
                        <a:latin typeface="Cambria Math" panose="02040503050406030204" pitchFamily="18" charset="0"/>
                        <a:sym typeface="+mn-lt"/>
                      </a:rPr>
                      <m:t>𝐻</m:t>
                    </m:r>
                    <m:r>
                      <a:rPr lang="en-US" altLang="zh-CN"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为</m:t>
                    </m:r>
                  </m:oMath>
                </a14:m>
                <a:r>
                  <a:rPr lang="zh-CN" altLang="en-US" dirty="0">
                    <a:solidFill>
                      <a:srgbClr val="374151"/>
                    </a:solidFill>
                    <a:latin typeface="Söhne"/>
                    <a:sym typeface="+mn-lt"/>
                  </a:rPr>
                  <a:t>哈希函数</a:t>
                </a:r>
                <a:endParaRPr lang="en-US" altLang="zh-CN" dirty="0">
                  <a:solidFill>
                    <a:srgbClr val="374151"/>
                  </a:solidFill>
                  <a:latin typeface="Söhne"/>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a:t>
                </a:r>
                <a:endParaRPr lang="zh-CN" altLang="en-US" kern="0" dirty="0">
                  <a:latin typeface="微软雅黑" panose="020B0503020204020204" pitchFamily="34" charset="-122"/>
                  <a:ea typeface="微软雅黑" panose="020B0503020204020204" pitchFamily="34" charset="-122"/>
                  <a:cs typeface="+mn-ea"/>
                  <a:sym typeface="+mn-lt"/>
                </a:endParaRPr>
              </a:p>
            </p:txBody>
          </p:sp>
        </mc:Choice>
        <mc:Fallback>
          <p:sp>
            <p:nvSpPr>
              <p:cNvPr id="38" name="文本框 37">
                <a:extLst>
                  <a:ext uri="{FF2B5EF4-FFF2-40B4-BE49-F238E27FC236}">
                    <a16:creationId xmlns:a16="http://schemas.microsoft.com/office/drawing/2014/main" id="{EED0505B-7769-4308-A053-FDFA95A86760}"/>
                  </a:ext>
                </a:extLst>
              </p:cNvPr>
              <p:cNvSpPr txBox="1">
                <a:spLocks noRot="1" noChangeAspect="1" noMove="1" noResize="1" noEditPoints="1" noAdjustHandles="1" noChangeArrowheads="1" noChangeShapeType="1" noTextEdit="1"/>
              </p:cNvSpPr>
              <p:nvPr/>
            </p:nvSpPr>
            <p:spPr>
              <a:xfrm>
                <a:off x="595389" y="3785908"/>
                <a:ext cx="5466793" cy="1292341"/>
              </a:xfrm>
              <a:prstGeom prst="rect">
                <a:avLst/>
              </a:prstGeom>
              <a:blipFill>
                <a:blip r:embed="rId3"/>
                <a:stretch>
                  <a:fillRect l="-1004"/>
                </a:stretch>
              </a:blipFill>
            </p:spPr>
            <p:txBody>
              <a:bodyPr/>
              <a:lstStyle/>
              <a:p>
                <a:r>
                  <a:rPr lang="zh-CN" altLang="en-US">
                    <a:noFill/>
                  </a:rPr>
                  <a:t> </a:t>
                </a:r>
              </a:p>
            </p:txBody>
          </p:sp>
        </mc:Fallback>
      </mc:AlternateContent>
      <p:sp>
        <p:nvSpPr>
          <p:cNvPr id="39" name="矩形 38">
            <a:extLst>
              <a:ext uri="{FF2B5EF4-FFF2-40B4-BE49-F238E27FC236}">
                <a16:creationId xmlns:a16="http://schemas.microsoft.com/office/drawing/2014/main" id="{5E19A6D2-33DD-4516-9EED-B182CA7F3ADC}"/>
              </a:ext>
            </a:extLst>
          </p:cNvPr>
          <p:cNvSpPr/>
          <p:nvPr/>
        </p:nvSpPr>
        <p:spPr>
          <a:xfrm>
            <a:off x="595389" y="1639450"/>
            <a:ext cx="4816346" cy="369332"/>
          </a:xfrm>
          <a:prstGeom prst="rect">
            <a:avLst/>
          </a:prstGeom>
        </p:spPr>
        <p:txBody>
          <a:bodyPr wrap="square">
            <a:spAutoFit/>
          </a:bodyPr>
          <a:lstStyle/>
          <a:p>
            <a:r>
              <a:rPr lang="zh-CN" altLang="en-US" dirty="0"/>
              <a:t>选出来的的公证人缺乏有条件性的隐私保护</a:t>
            </a:r>
          </a:p>
        </p:txBody>
      </p:sp>
      <p:cxnSp>
        <p:nvCxnSpPr>
          <p:cNvPr id="40" name="直接箭头连接符 39">
            <a:extLst>
              <a:ext uri="{FF2B5EF4-FFF2-40B4-BE49-F238E27FC236}">
                <a16:creationId xmlns:a16="http://schemas.microsoft.com/office/drawing/2014/main" id="{B4BA292E-DA71-4100-B96B-0B58F2F9EF95}"/>
              </a:ext>
            </a:extLst>
          </p:cNvPr>
          <p:cNvCxnSpPr>
            <a:cxnSpLocks/>
          </p:cNvCxnSpPr>
          <p:nvPr/>
        </p:nvCxnSpPr>
        <p:spPr>
          <a:xfrm>
            <a:off x="5515430" y="1850664"/>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F0DE51F-685E-4B3A-BB1B-B00DF7C13BD3}"/>
              </a:ext>
            </a:extLst>
          </p:cNvPr>
          <p:cNvSpPr txBox="1"/>
          <p:nvPr/>
        </p:nvSpPr>
        <p:spPr>
          <a:xfrm>
            <a:off x="5571990" y="1482338"/>
            <a:ext cx="113121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2" name="文本框 41">
            <a:extLst>
              <a:ext uri="{FF2B5EF4-FFF2-40B4-BE49-F238E27FC236}">
                <a16:creationId xmlns:a16="http://schemas.microsoft.com/office/drawing/2014/main" id="{8C9B2006-F508-4692-AD88-D90FE0D45E1C}"/>
              </a:ext>
            </a:extLst>
          </p:cNvPr>
          <p:cNvSpPr txBox="1"/>
          <p:nvPr/>
        </p:nvSpPr>
        <p:spPr>
          <a:xfrm>
            <a:off x="7202826" y="1170998"/>
            <a:ext cx="4713403" cy="1137106"/>
          </a:xfrm>
          <a:prstGeom prst="rect">
            <a:avLst/>
          </a:prstGeom>
          <a:noFill/>
        </p:spPr>
        <p:txBody>
          <a:bodyPr wrap="square" rtlCol="0">
            <a:spAutoFit/>
          </a:bodyPr>
          <a:lstStyle/>
          <a:p>
            <a:pPr>
              <a:lnSpc>
                <a:spcPct val="130000"/>
              </a:lnSpc>
              <a:spcBef>
                <a:spcPts val="600"/>
              </a:spcBef>
            </a:pPr>
            <a:r>
              <a:rPr lang="zh-CN" altLang="en-US" dirty="0">
                <a:sym typeface="+mn-lt"/>
              </a:rPr>
              <a:t>公证人利用哈希加密函数隐藏真实身份，利用密钥共享技术和门限技术使得必要之时，监管组可以公开公证人身份</a:t>
            </a:r>
          </a:p>
        </p:txBody>
      </p:sp>
    </p:spTree>
    <p:extLst>
      <p:ext uri="{BB962C8B-B14F-4D97-AF65-F5344CB8AC3E}">
        <p14:creationId xmlns:p14="http://schemas.microsoft.com/office/powerpoint/2010/main" val="1538431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A7126A1F-4708-4F2C-8068-859DE965CD6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11714AF2-1DE0-456F-A09C-CB6F87E5EEF9}"/>
              </a:ext>
            </a:extLst>
          </p:cNvPr>
          <p:cNvGrpSpPr/>
          <p:nvPr/>
        </p:nvGrpSpPr>
        <p:grpSpPr>
          <a:xfrm>
            <a:off x="9596669" y="159430"/>
            <a:ext cx="1057280" cy="604450"/>
            <a:chOff x="6755642" y="59734"/>
            <a:chExt cx="1009934" cy="604450"/>
          </a:xfrm>
          <a:solidFill>
            <a:srgbClr val="FADE73"/>
          </a:solidFill>
        </p:grpSpPr>
        <p:sp>
          <p:nvSpPr>
            <p:cNvPr id="32" name="矩形 31">
              <a:extLst>
                <a:ext uri="{FF2B5EF4-FFF2-40B4-BE49-F238E27FC236}">
                  <a16:creationId xmlns:a16="http://schemas.microsoft.com/office/drawing/2014/main" id="{FE1BB779-A5B0-412D-AAC5-6BF8AA9656A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a:extLst>
                <a:ext uri="{FF2B5EF4-FFF2-40B4-BE49-F238E27FC236}">
                  <a16:creationId xmlns:a16="http://schemas.microsoft.com/office/drawing/2014/main" id="{F51828E6-A646-43A0-9EE3-253D81C684C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10B55E65-C9D3-4576-9A05-1D0940FE2DA7}"/>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5" name="文本框 34">
            <a:extLst>
              <a:ext uri="{FF2B5EF4-FFF2-40B4-BE49-F238E27FC236}">
                <a16:creationId xmlns:a16="http://schemas.microsoft.com/office/drawing/2014/main" id="{F00E4A76-D45A-49FD-A7C9-B4BC4302D874}"/>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6" name="文本框 35">
            <a:extLst>
              <a:ext uri="{FF2B5EF4-FFF2-40B4-BE49-F238E27FC236}">
                <a16:creationId xmlns:a16="http://schemas.microsoft.com/office/drawing/2014/main" id="{81D6ED00-8FB0-4AD2-911A-53DDC474C8C6}"/>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7" name="文本框 36">
            <a:extLst>
              <a:ext uri="{FF2B5EF4-FFF2-40B4-BE49-F238E27FC236}">
                <a16:creationId xmlns:a16="http://schemas.microsoft.com/office/drawing/2014/main" id="{B4082020-54A8-4132-9FE6-4D48B414E47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39" name="文本框 38">
            <a:extLst>
              <a:ext uri="{FF2B5EF4-FFF2-40B4-BE49-F238E27FC236}">
                <a16:creationId xmlns:a16="http://schemas.microsoft.com/office/drawing/2014/main" id="{704A2DAE-C008-47A2-BF8B-9F243D53E3F7}"/>
              </a:ext>
            </a:extLst>
          </p:cNvPr>
          <p:cNvSpPr txBox="1"/>
          <p:nvPr/>
        </p:nvSpPr>
        <p:spPr>
          <a:xfrm>
            <a:off x="786212" y="1172752"/>
            <a:ext cx="4973606" cy="416909"/>
          </a:xfrm>
          <a:prstGeom prst="rect">
            <a:avLst/>
          </a:prstGeom>
          <a:noFill/>
        </p:spPr>
        <p:txBody>
          <a:bodyPr wrap="square" rtlCol="0">
            <a:spAutoFit/>
          </a:bodyPr>
          <a:lstStyle/>
          <a:p>
            <a:pPr>
              <a:lnSpc>
                <a:spcPct val="130000"/>
              </a:lnSpc>
              <a:spcBef>
                <a:spcPts val="600"/>
              </a:spcBef>
            </a:pPr>
            <a:r>
              <a:rPr lang="zh-CN" altLang="en-US" dirty="0">
                <a:sym typeface="+mn-lt"/>
              </a:rPr>
              <a:t>秘密分割</a:t>
            </a:r>
            <a:endParaRPr lang="en-US" altLang="zh-CN" dirty="0">
              <a:sym typeface="+mn-lt"/>
            </a:endParaRPr>
          </a:p>
        </p:txBody>
      </p:sp>
      <mc:AlternateContent xmlns:mc="http://schemas.openxmlformats.org/markup-compatibility/2006">
        <mc:Choice xmlns:a14="http://schemas.microsoft.com/office/drawing/2010/main" Requires="a14">
          <p:sp>
            <p:nvSpPr>
              <p:cNvPr id="40" name="矩形 39">
                <a:extLst>
                  <a:ext uri="{FF2B5EF4-FFF2-40B4-BE49-F238E27FC236}">
                    <a16:creationId xmlns:a16="http://schemas.microsoft.com/office/drawing/2014/main" id="{7681B434-8515-44F4-BB2F-70BCEC4570D2}"/>
                  </a:ext>
                </a:extLst>
              </p:cNvPr>
              <p:cNvSpPr/>
              <p:nvPr/>
            </p:nvSpPr>
            <p:spPr>
              <a:xfrm>
                <a:off x="6150022" y="1646195"/>
                <a:ext cx="443929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panose="02040503050406030204" pitchFamily="18" charset="0"/>
                        </a:rPr>
                        <m:t>F</m:t>
                      </m:r>
                      <m:d>
                        <m:dPr>
                          <m:ctrlPr>
                            <a:rPr lang="zh-CN" altLang="en-US" sz="1600" i="1">
                              <a:latin typeface="Cambria Math" panose="02040503050406030204" pitchFamily="18" charset="0"/>
                            </a:rPr>
                          </m:ctrlPr>
                        </m:dPr>
                        <m:e>
                          <m:r>
                            <m:rPr>
                              <m:sty m:val="p"/>
                            </m:rPr>
                            <a:rPr lang="zh-CN" altLang="en-US" sz="1600" i="0">
                              <a:latin typeface="Cambria Math" panose="02040503050406030204" pitchFamily="18" charset="0"/>
                            </a:rPr>
                            <m:t>x</m:t>
                          </m:r>
                        </m:e>
                      </m:d>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1</m:t>
                          </m:r>
                        </m:sub>
                      </m:sSub>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0">
                              <a:latin typeface="Cambria Math" panose="02040503050406030204" pitchFamily="18" charset="0"/>
                            </a:rPr>
                            <m:t>3</m:t>
                          </m:r>
                        </m:sup>
                      </m:sSup>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i="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r>
                            <a:rPr lang="zh-CN" altLang="en-US" sz="1600" i="1">
                              <a:latin typeface="Cambria Math" panose="02040503050406030204" pitchFamily="18" charset="0"/>
                            </a:rPr>
                            <m:t>𝑡</m:t>
                          </m:r>
                          <m:r>
                            <a:rPr lang="zh-CN" altLang="en-US" sz="1600" i="0">
                              <a:latin typeface="Cambria Math" panose="02040503050406030204" pitchFamily="18" charset="0"/>
                            </a:rPr>
                            <m:t>−1</m:t>
                          </m:r>
                        </m:sup>
                      </m:sSup>
                    </m:oMath>
                  </m:oMathPara>
                </a14:m>
                <a:endParaRPr lang="zh-CN" altLang="en-US" sz="1600" dirty="0"/>
              </a:p>
            </p:txBody>
          </p:sp>
        </mc:Choice>
        <mc:Fallback>
          <p:sp>
            <p:nvSpPr>
              <p:cNvPr id="40" name="矩形 39">
                <a:extLst>
                  <a:ext uri="{FF2B5EF4-FFF2-40B4-BE49-F238E27FC236}">
                    <a16:creationId xmlns:a16="http://schemas.microsoft.com/office/drawing/2014/main" id="{7681B434-8515-44F4-BB2F-70BCEC4570D2}"/>
                  </a:ext>
                </a:extLst>
              </p:cNvPr>
              <p:cNvSpPr>
                <a:spLocks noRot="1" noChangeAspect="1" noMove="1" noResize="1" noEditPoints="1" noAdjustHandles="1" noChangeArrowheads="1" noChangeShapeType="1" noTextEdit="1"/>
              </p:cNvSpPr>
              <p:nvPr/>
            </p:nvSpPr>
            <p:spPr>
              <a:xfrm>
                <a:off x="6150022" y="1646195"/>
                <a:ext cx="4439292"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a:extLst>
                  <a:ext uri="{FF2B5EF4-FFF2-40B4-BE49-F238E27FC236}">
                    <a16:creationId xmlns:a16="http://schemas.microsoft.com/office/drawing/2014/main" id="{14EB9499-BFE5-492B-9BC7-002C2BB4A1C1}"/>
                  </a:ext>
                </a:extLst>
              </p:cNvPr>
              <p:cNvSpPr/>
              <p:nvPr/>
            </p:nvSpPr>
            <p:spPr>
              <a:xfrm>
                <a:off x="6289161" y="3942798"/>
                <a:ext cx="5530886" cy="1444242"/>
              </a:xfrm>
              <a:prstGeom prst="rect">
                <a:avLst/>
              </a:prstGeom>
            </p:spPr>
            <p:txBody>
              <a:bodyPr wrap="square">
                <a:spAutoFit/>
              </a:bodyPr>
              <a:lstStyle/>
              <a:p>
                <a:r>
                  <a:rPr lang="zh-CN" altLang="en-US" sz="1600" dirty="0">
                    <a:solidFill>
                      <a:srgbClr val="374151"/>
                    </a:solidFill>
                    <a:latin typeface="Söhne"/>
                  </a:rPr>
                  <a:t>通过</a:t>
                </a:r>
                <a14:m>
                  <m:oMath xmlns:m="http://schemas.openxmlformats.org/officeDocument/2006/math">
                    <m:sSub>
                      <m:sSubPr>
                        <m:ctrlPr>
                          <a:rPr lang="zh-CN" altLang="en-US" sz="1600" i="1" dirty="0" smtClean="0">
                            <a:solidFill>
                              <a:srgbClr val="374151"/>
                            </a:solidFill>
                            <a:latin typeface="Cambria Math" panose="02040503050406030204" pitchFamily="18" charset="0"/>
                            <a:sym typeface="+mn-lt"/>
                          </a:rPr>
                        </m:ctrlPr>
                      </m:sSubPr>
                      <m:e>
                        <m:r>
                          <a:rPr lang="en-US" altLang="zh-CN" sz="1600" b="0" i="1" dirty="0" smtClean="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𝑖</m:t>
                        </m:r>
                      </m:sub>
                    </m:sSub>
                    <m:r>
                      <a:rPr lang="en-US" altLang="zh-CN" sz="1600" i="1" dirty="0">
                        <a:solidFill>
                          <a:srgbClr val="374151"/>
                        </a:solidFill>
                        <a:latin typeface="Cambria Math" panose="02040503050406030204" pitchFamily="18" charset="0"/>
                        <a:sym typeface="+mn-lt"/>
                      </a:rPr>
                      <m:t> </m:t>
                    </m:r>
                  </m:oMath>
                </a14:m>
                <a:r>
                  <a:rPr lang="en-US" altLang="zh-CN" sz="1600" dirty="0">
                    <a:solidFill>
                      <a:srgbClr val="374151"/>
                    </a:solidFill>
                    <a:latin typeface="Söhne"/>
                  </a:rPr>
                  <a:t>=</a:t>
                </a:r>
                <a14:m>
                  <m:oMath xmlns:m="http://schemas.openxmlformats.org/officeDocument/2006/math">
                    <m:r>
                      <a:rPr lang="en-US" altLang="zh-CN" sz="1600" b="0" i="1" dirty="0" smtClean="0">
                        <a:solidFill>
                          <a:srgbClr val="374151"/>
                        </a:solidFill>
                        <a:latin typeface="Cambria Math" panose="02040503050406030204" pitchFamily="18" charset="0"/>
                        <a:sym typeface="+mn-lt"/>
                      </a:rPr>
                      <m:t>𝐹</m:t>
                    </m:r>
                    <m:r>
                      <a:rPr lang="en-US" altLang="zh-CN" sz="1600" b="0" i="1" dirty="0" smtClean="0">
                        <a:solidFill>
                          <a:srgbClr val="374151"/>
                        </a:solidFill>
                        <a:latin typeface="Cambria Math" panose="02040503050406030204" pitchFamily="18" charset="0"/>
                        <a:sym typeface="+mn-lt"/>
                      </a:rPr>
                      <m:t>(</m:t>
                    </m:r>
                    <m:r>
                      <a:rPr lang="en-US" altLang="zh-CN" sz="1600" b="0" i="1" dirty="0" smtClean="0">
                        <a:solidFill>
                          <a:srgbClr val="374151"/>
                        </a:solidFill>
                        <a:latin typeface="Cambria Math" panose="02040503050406030204" pitchFamily="18" charset="0"/>
                        <a:sym typeface="+mn-lt"/>
                      </a:rPr>
                      <m:t>𝑖</m:t>
                    </m:r>
                    <m:r>
                      <a:rPr lang="en-US" altLang="zh-CN" sz="1600" b="0" i="1" dirty="0" smtClean="0">
                        <a:solidFill>
                          <a:srgbClr val="374151"/>
                        </a:solidFill>
                        <a:latin typeface="Cambria Math" panose="02040503050406030204" pitchFamily="18" charset="0"/>
                        <a:sym typeface="+mn-lt"/>
                      </a:rPr>
                      <m:t>)</m:t>
                    </m:r>
                  </m:oMath>
                </a14:m>
                <a:r>
                  <a:rPr lang="en-US" altLang="zh-CN" sz="1600" dirty="0">
                    <a:solidFill>
                      <a:srgbClr val="374151"/>
                    </a:solidFill>
                    <a:latin typeface="Söhne"/>
                  </a:rPr>
                  <a:t>,</a:t>
                </a:r>
                <a:r>
                  <a:rPr lang="zh-CN" altLang="en-US" sz="1600" dirty="0">
                    <a:solidFill>
                      <a:srgbClr val="374151"/>
                    </a:solidFill>
                    <a:latin typeface="Söhne"/>
                  </a:rPr>
                  <a:t>得到每份</a:t>
                </a:r>
                <a:r>
                  <a:rPr lang="zh-CN" altLang="en-US" sz="1600" dirty="0">
                    <a:solidFill>
                      <a:srgbClr val="374151"/>
                    </a:solidFill>
                    <a:sym typeface="+mn-lt"/>
                  </a:rPr>
                  <a:t> </a:t>
                </a:r>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𝑖</m:t>
                        </m:r>
                      </m:sub>
                    </m:sSub>
                  </m:oMath>
                </a14:m>
                <a:r>
                  <a:rPr lang="zh-CN" altLang="en-US" sz="1600" dirty="0">
                    <a:solidFill>
                      <a:srgbClr val="374151"/>
                    </a:solidFill>
                    <a:latin typeface="Söhne"/>
                  </a:rPr>
                  <a:t>秘密，</a:t>
                </a:r>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i="1" dirty="0">
                            <a:solidFill>
                              <a:srgbClr val="374151"/>
                            </a:solidFill>
                            <a:latin typeface="Cambria Math" panose="02040503050406030204" pitchFamily="18" charset="0"/>
                            <a:sym typeface="+mn-lt"/>
                          </a:rPr>
                          <m:t>1</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1</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2</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smtClean="0">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m:t>
                            </m:r>
                            <m:r>
                              <a:rPr lang="en-US" altLang="zh-CN" sz="1600" i="1" dirty="0">
                                <a:solidFill>
                                  <a:srgbClr val="374151"/>
                                </a:solidFill>
                                <a:latin typeface="Cambria Math" panose="02040503050406030204" pitchFamily="18" charset="0"/>
                                <a:sym typeface="+mn-lt"/>
                              </a:rPr>
                              <m:t>2</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i="1" dirty="0">
                  <a:latin typeface="Cambria Math" panose="02040503050406030204" pitchFamily="18" charset="0"/>
                </a:endParaRPr>
              </a:p>
              <a:p>
                <a:pPr algn="ctr"/>
                <a:r>
                  <a:rPr lang="en-US" altLang="zh-CN" sz="1600" dirty="0">
                    <a:solidFill>
                      <a:srgbClr val="374151"/>
                    </a:solidFill>
                    <a:latin typeface="Söhne"/>
                  </a:rPr>
                  <a:t>…………</a:t>
                </a:r>
              </a:p>
              <a:p>
                <a14:m>
                  <m:oMath xmlns:m="http://schemas.openxmlformats.org/officeDocument/2006/math">
                    <m:sSub>
                      <m:sSubPr>
                        <m:ctrlPr>
                          <a:rPr lang="zh-CN" altLang="en-US" sz="1600" i="1" dirty="0">
                            <a:solidFill>
                              <a:srgbClr val="374151"/>
                            </a:solidFill>
                            <a:latin typeface="Cambria Math" panose="02040503050406030204" pitchFamily="18" charset="0"/>
                            <a:sym typeface="+mn-lt"/>
                          </a:rPr>
                        </m:ctrlPr>
                      </m:sSubPr>
                      <m:e>
                        <m:r>
                          <a:rPr lang="en-US" altLang="zh-CN" sz="1600" i="1" dirty="0">
                            <a:solidFill>
                              <a:srgbClr val="374151"/>
                            </a:solidFill>
                            <a:latin typeface="Cambria Math" panose="02040503050406030204" pitchFamily="18" charset="0"/>
                            <a:sym typeface="+mn-lt"/>
                          </a:rPr>
                          <m:t>𝑆</m:t>
                        </m:r>
                      </m:e>
                      <m:sub>
                        <m:r>
                          <a:rPr lang="en-US" altLang="zh-CN" sz="1600" b="0" i="1" dirty="0" smtClean="0">
                            <a:solidFill>
                              <a:srgbClr val="374151"/>
                            </a:solidFill>
                            <a:latin typeface="Cambria Math" panose="02040503050406030204" pitchFamily="18" charset="0"/>
                            <a:sym typeface="+mn-lt"/>
                          </a:rPr>
                          <m:t>𝑛</m:t>
                        </m:r>
                      </m:sub>
                    </m:sSub>
                  </m:oMath>
                </a14:m>
                <a:r>
                  <a:rPr lang="en-US" altLang="zh-CN" sz="1600" dirty="0">
                    <a:solidFill>
                      <a:srgbClr val="374151"/>
                    </a:solidFill>
                    <a:latin typeface="Söhne"/>
                  </a:rPr>
                  <a:t>=</a:t>
                </a:r>
                <a:r>
                  <a:rPr lang="zh-CN" altLang="en-US" sz="1600" dirty="0"/>
                  <a:t> </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0</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1</m:t>
                        </m:r>
                      </m:sub>
                    </m:sSub>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2</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2</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a:latin typeface="Cambria Math" panose="02040503050406030204" pitchFamily="18" charset="0"/>
                          </a:rPr>
                          <m:t>3</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a:latin typeface="Cambria Math" panose="02040503050406030204" pitchFamily="18" charset="0"/>
                          </a:rPr>
                          <m:t>3</m:t>
                        </m:r>
                      </m:sup>
                    </m:sSup>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1">
                            <a:latin typeface="Cambria Math" panose="02040503050406030204" pitchFamily="18" charset="0"/>
                          </a:rPr>
                          <m:t>𝑡</m:t>
                        </m:r>
                        <m:r>
                          <a:rPr lang="zh-CN" altLang="en-US" sz="1600">
                            <a:latin typeface="Cambria Math" panose="02040503050406030204" pitchFamily="18" charset="0"/>
                          </a:rPr>
                          <m:t>−1</m:t>
                        </m:r>
                      </m:sub>
                    </m:sSub>
                    <m:sSup>
                      <m:sSupPr>
                        <m:ctrlPr>
                          <a:rPr lang="zh-CN" altLang="en-US" sz="1600" i="1">
                            <a:latin typeface="Cambria Math" panose="02040503050406030204" pitchFamily="18" charset="0"/>
                          </a:rPr>
                        </m:ctrlPr>
                      </m:sSupPr>
                      <m:e>
                        <m:r>
                          <a:rPr lang="zh-CN" altLang="en-US" sz="1600" dirty="0">
                            <a:solidFill>
                              <a:srgbClr val="374151"/>
                            </a:solidFill>
                            <a:latin typeface="Cambria Math" panose="02040503050406030204" pitchFamily="18" charset="0"/>
                            <a:sym typeface="+mn-lt"/>
                          </a:rPr>
                          <m:t>𝐼</m:t>
                        </m:r>
                        <m:sSub>
                          <m:sSubPr>
                            <m:ctrlPr>
                              <a:rPr lang="zh-CN" altLang="en-US" sz="1600" i="1" dirty="0">
                                <a:solidFill>
                                  <a:srgbClr val="374151"/>
                                </a:solidFill>
                                <a:latin typeface="Cambria Math" panose="02040503050406030204" pitchFamily="18" charset="0"/>
                                <a:sym typeface="+mn-lt"/>
                              </a:rPr>
                            </m:ctrlPr>
                          </m:sSubPr>
                          <m:e>
                            <m:r>
                              <a:rPr lang="zh-CN" altLang="en-US" sz="1600" dirty="0">
                                <a:solidFill>
                                  <a:srgbClr val="374151"/>
                                </a:solidFill>
                                <a:latin typeface="Cambria Math" panose="02040503050406030204" pitchFamily="18" charset="0"/>
                                <a:sym typeface="+mn-lt"/>
                              </a:rPr>
                              <m:t>𝐷</m:t>
                            </m:r>
                          </m:e>
                          <m:sub>
                            <m:r>
                              <a:rPr lang="en-US" altLang="zh-CN" sz="1600" i="1" dirty="0">
                                <a:solidFill>
                                  <a:srgbClr val="374151"/>
                                </a:solidFill>
                                <a:latin typeface="Cambria Math" panose="02040503050406030204" pitchFamily="18" charset="0"/>
                                <a:sym typeface="+mn-lt"/>
                              </a:rPr>
                              <m:t>𝑗𝑛</m:t>
                            </m:r>
                          </m:sub>
                        </m:sSub>
                      </m:e>
                      <m:sup>
                        <m:r>
                          <a:rPr lang="zh-CN" altLang="en-US" sz="1600" i="1">
                            <a:latin typeface="Cambria Math" panose="02040503050406030204" pitchFamily="18" charset="0"/>
                          </a:rPr>
                          <m:t>𝑡</m:t>
                        </m:r>
                        <m:r>
                          <a:rPr lang="zh-CN" altLang="en-US" sz="1600">
                            <a:latin typeface="Cambria Math" panose="02040503050406030204" pitchFamily="18" charset="0"/>
                          </a:rPr>
                          <m:t>−1</m:t>
                        </m:r>
                      </m:sup>
                    </m:sSup>
                  </m:oMath>
                </a14:m>
                <a:endParaRPr lang="en-US" altLang="zh-CN" sz="1600" dirty="0">
                  <a:solidFill>
                    <a:srgbClr val="374151"/>
                  </a:solidFill>
                  <a:latin typeface="Söhne"/>
                </a:endParaRPr>
              </a:p>
            </p:txBody>
          </p:sp>
        </mc:Choice>
        <mc:Fallback>
          <p:sp>
            <p:nvSpPr>
              <p:cNvPr id="41" name="矩形 40">
                <a:extLst>
                  <a:ext uri="{FF2B5EF4-FFF2-40B4-BE49-F238E27FC236}">
                    <a16:creationId xmlns:a16="http://schemas.microsoft.com/office/drawing/2014/main" id="{14EB9499-BFE5-492B-9BC7-002C2BB4A1C1}"/>
                  </a:ext>
                </a:extLst>
              </p:cNvPr>
              <p:cNvSpPr>
                <a:spLocks noRot="1" noChangeAspect="1" noMove="1" noResize="1" noEditPoints="1" noAdjustHandles="1" noChangeArrowheads="1" noChangeShapeType="1" noTextEdit="1"/>
              </p:cNvSpPr>
              <p:nvPr/>
            </p:nvSpPr>
            <p:spPr>
              <a:xfrm>
                <a:off x="6289161" y="3942798"/>
                <a:ext cx="5530886" cy="1444242"/>
              </a:xfrm>
              <a:prstGeom prst="rect">
                <a:avLst/>
              </a:prstGeom>
              <a:blipFill>
                <a:blip r:embed="rId4"/>
                <a:stretch>
                  <a:fillRect l="-662" t="-1266" b="-33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4D622938-205C-4F2E-B945-81381D3DB717}"/>
                  </a:ext>
                </a:extLst>
              </p:cNvPr>
              <p:cNvSpPr/>
              <p:nvPr/>
            </p:nvSpPr>
            <p:spPr>
              <a:xfrm>
                <a:off x="786212" y="1801874"/>
                <a:ext cx="3132800" cy="584775"/>
              </a:xfrm>
              <a:prstGeom prst="rect">
                <a:avLst/>
              </a:prstGeom>
            </p:spPr>
            <p:txBody>
              <a:bodyPr wrap="square">
                <a:spAutoFit/>
              </a:bodyPr>
              <a:lstStyle/>
              <a:p>
                <a:r>
                  <a:rPr lang="zh-CN" altLang="en-US" sz="1600" dirty="0"/>
                  <a:t>设置阈值为（</a:t>
                </a:r>
                <a:r>
                  <a:rPr lang="en-US" altLang="zh-CN" sz="1600" dirty="0"/>
                  <a:t>t</a:t>
                </a:r>
                <a:r>
                  <a:rPr lang="zh-CN" altLang="en-US" sz="1600" dirty="0"/>
                  <a:t>，</a:t>
                </a:r>
                <a:r>
                  <a:rPr lang="en-US" altLang="zh-CN" sz="1600" dirty="0"/>
                  <a:t>n</a:t>
                </a:r>
                <a:r>
                  <a:rPr lang="zh-CN" altLang="en-US" sz="1600" dirty="0"/>
                  <a:t>）</a:t>
                </a:r>
                <a:r>
                  <a:rPr lang="zh-CN" altLang="en-US" sz="1600" dirty="0">
                    <a:solidFill>
                      <a:srgbClr val="374151"/>
                    </a:solidFill>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0</m:t>
                        </m:r>
                      </m:sub>
                    </m:sSub>
                    <m:r>
                      <a:rPr lang="zh-CN" altLang="en-US" sz="1600">
                        <a:solidFill>
                          <a:srgbClr val="374151"/>
                        </a:solidFill>
                        <a:latin typeface="Cambria Math" panose="02040503050406030204" pitchFamily="18" charset="0"/>
                      </a:rPr>
                      <m:t> </m:t>
                    </m:r>
                  </m:oMath>
                </a14:m>
                <a:r>
                  <a:rPr lang="en-US" altLang="zh-CN" sz="1600" dirty="0">
                    <a:solidFill>
                      <a:srgbClr val="374151"/>
                    </a:solidFill>
                    <a:latin typeface="Söhne"/>
                  </a:rPr>
                  <a:t>​=</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en-US" altLang="zh-CN" sz="1600" dirty="0">
                    <a:solidFill>
                      <a:srgbClr val="374151"/>
                    </a:solidFill>
                    <a:latin typeface="Söhne"/>
                  </a:rPr>
                  <a:t>=</a:t>
                </a:r>
                <a14:m>
                  <m:oMath xmlns:m="http://schemas.openxmlformats.org/officeDocument/2006/math">
                    <m:r>
                      <a:rPr lang="en-US" altLang="zh-CN" sz="1600" i="1">
                        <a:latin typeface="Cambria Math" panose="02040503050406030204" pitchFamily="18" charset="0"/>
                      </a:rPr>
                      <m:t>𝐻</m:t>
                    </m:r>
                    <m:r>
                      <a:rPr lang="en-US" altLang="zh-CN" sz="1600" i="1">
                        <a:latin typeface="Cambria Math" panose="02040503050406030204" pitchFamily="18" charset="0"/>
                      </a:rPr>
                      <m:t>(</m:t>
                    </m:r>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𝑟</m:t>
                        </m:r>
                      </m:e>
                      <m:sub>
                        <m:r>
                          <m:rPr>
                            <m:sty m:val="p"/>
                          </m:rPr>
                          <a:rPr lang="en-US" altLang="zh-CN" sz="1600">
                            <a:latin typeface="Cambria Math" panose="02040503050406030204" pitchFamily="18" charset="0"/>
                          </a:rPr>
                          <m:t>i</m:t>
                        </m:r>
                      </m:sub>
                    </m:sSub>
                    <m:r>
                      <a:rPr lang="en-US" altLang="zh-CN" sz="1600" i="1">
                        <a:latin typeface="Cambria Math" panose="02040503050406030204" pitchFamily="18" charset="0"/>
                      </a:rPr>
                      <m:t>)</m:t>
                    </m:r>
                  </m:oMath>
                </a14:m>
                <a:r>
                  <a:rPr lang="zh-CN" altLang="en-US" sz="1600" dirty="0">
                    <a:solidFill>
                      <a:srgbClr val="374151"/>
                    </a:solidFill>
                    <a:latin typeface="Söhne"/>
                  </a:rPr>
                  <a:t>（秘密本身）</a:t>
                </a:r>
                <a:endParaRPr lang="zh-CN" altLang="en-US" sz="1600" dirty="0"/>
              </a:p>
            </p:txBody>
          </p:sp>
        </mc:Choice>
        <mc:Fallback>
          <p:sp>
            <p:nvSpPr>
              <p:cNvPr id="42" name="矩形 41">
                <a:extLst>
                  <a:ext uri="{FF2B5EF4-FFF2-40B4-BE49-F238E27FC236}">
                    <a16:creationId xmlns:a16="http://schemas.microsoft.com/office/drawing/2014/main" id="{4D622938-205C-4F2E-B945-81381D3DB717}"/>
                  </a:ext>
                </a:extLst>
              </p:cNvPr>
              <p:cNvSpPr>
                <a:spLocks noRot="1" noChangeAspect="1" noMove="1" noResize="1" noEditPoints="1" noAdjustHandles="1" noChangeArrowheads="1" noChangeShapeType="1" noTextEdit="1"/>
              </p:cNvSpPr>
              <p:nvPr/>
            </p:nvSpPr>
            <p:spPr>
              <a:xfrm>
                <a:off x="786212" y="1801874"/>
                <a:ext cx="3132800" cy="584775"/>
              </a:xfrm>
              <a:prstGeom prst="rect">
                <a:avLst/>
              </a:prstGeom>
              <a:blipFill>
                <a:blip r:embed="rId5"/>
                <a:stretch>
                  <a:fillRect l="-1167" t="-4167" b="-13542"/>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1968B9E2-0014-43A4-A025-30E11B54A825}"/>
              </a:ext>
            </a:extLst>
          </p:cNvPr>
          <p:cNvCxnSpPr>
            <a:cxnSpLocks/>
          </p:cNvCxnSpPr>
          <p:nvPr/>
        </p:nvCxnSpPr>
        <p:spPr>
          <a:xfrm>
            <a:off x="3919012" y="2104360"/>
            <a:ext cx="2176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8A07168-A16B-49E3-801D-84B68CFCE863}"/>
              </a:ext>
            </a:extLst>
          </p:cNvPr>
          <p:cNvSpPr txBox="1"/>
          <p:nvPr/>
        </p:nvSpPr>
        <p:spPr>
          <a:xfrm>
            <a:off x="4003550" y="1815799"/>
            <a:ext cx="195388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生成随机的 </a:t>
            </a:r>
            <a:r>
              <a:rPr lang="en-US" altLang="zh-CN" sz="1200" kern="0" dirty="0">
                <a:latin typeface="微软雅黑" panose="020B0503020204020204" pitchFamily="34" charset="-122"/>
                <a:ea typeface="微软雅黑" panose="020B0503020204020204" pitchFamily="34" charset="-122"/>
                <a:cs typeface="+mn-ea"/>
                <a:sym typeface="+mn-lt"/>
              </a:rPr>
              <a:t>t−1 </a:t>
            </a:r>
            <a:r>
              <a:rPr lang="zh-CN" altLang="en-US" sz="1200" kern="0" dirty="0">
                <a:latin typeface="微软雅黑" panose="020B0503020204020204" pitchFamily="34" charset="-122"/>
                <a:ea typeface="微软雅黑" panose="020B0503020204020204" pitchFamily="34" charset="-122"/>
                <a:cs typeface="+mn-ea"/>
                <a:sym typeface="+mn-lt"/>
              </a:rPr>
              <a:t>阶多项式</a:t>
            </a:r>
          </a:p>
        </p:txBody>
      </p:sp>
      <mc:AlternateContent xmlns:mc="http://schemas.openxmlformats.org/markup-compatibility/2006">
        <mc:Choice xmlns:a14="http://schemas.microsoft.com/office/drawing/2010/main" Requires="a14">
          <p:sp>
            <p:nvSpPr>
              <p:cNvPr id="45" name="矩形 44">
                <a:extLst>
                  <a:ext uri="{FF2B5EF4-FFF2-40B4-BE49-F238E27FC236}">
                    <a16:creationId xmlns:a16="http://schemas.microsoft.com/office/drawing/2014/main" id="{F2884B1E-08A7-483E-80C3-C68B87E27CAC}"/>
                  </a:ext>
                </a:extLst>
              </p:cNvPr>
              <p:cNvSpPr/>
              <p:nvPr/>
            </p:nvSpPr>
            <p:spPr>
              <a:xfrm>
                <a:off x="6289161" y="1963274"/>
                <a:ext cx="5398416" cy="338554"/>
              </a:xfrm>
              <a:prstGeom prst="rect">
                <a:avLst/>
              </a:prstGeom>
            </p:spPr>
            <p:txBody>
              <a:bodyPr wrap="square">
                <a:spAutoFit/>
              </a:bodyPr>
              <a:lstStyle/>
              <a:p>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en-US" altLang="zh-CN" sz="1600">
                            <a:solidFill>
                              <a:srgbClr val="374151"/>
                            </a:solidFill>
                            <a:latin typeface="Cambria Math" panose="02040503050406030204" pitchFamily="18" charset="0"/>
                          </a:rPr>
                          <m:t>1</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2</m:t>
                        </m:r>
                      </m:sub>
                    </m:sSub>
                  </m:oMath>
                </a14:m>
                <a:r>
                  <a:rPr lang="en-US" altLang="zh-CN" sz="1600" dirty="0">
                    <a:solidFill>
                      <a:srgbClr val="374151"/>
                    </a:solidFill>
                    <a:latin typeface="Söhne"/>
                  </a:rPr>
                  <a:t>,</a:t>
                </a:r>
                <a:r>
                  <a:rPr lang="zh-CN" altLang="en-US" sz="1600" dirty="0">
                    <a:solidFill>
                      <a:srgbClr val="374151"/>
                    </a:solidFill>
                    <a:latin typeface="Söhne"/>
                  </a:rPr>
                  <a:t> </a:t>
                </a:r>
                <a14:m>
                  <m:oMath xmlns:m="http://schemas.openxmlformats.org/officeDocument/2006/math">
                    <m:sSub>
                      <m:sSubPr>
                        <m:ctrlPr>
                          <a:rPr lang="zh-CN" altLang="en-US" sz="1600" i="1">
                            <a:solidFill>
                              <a:srgbClr val="374151"/>
                            </a:solidFill>
                            <a:latin typeface="Cambria Math" panose="02040503050406030204" pitchFamily="18" charset="0"/>
                          </a:rPr>
                        </m:ctrlPr>
                      </m:sSubPr>
                      <m:e>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3</m:t>
                        </m:r>
                      </m:sub>
                    </m:sSub>
                    <m:r>
                      <a:rPr lang="en-US" altLang="zh-CN" sz="1600" i="1">
                        <a:solidFill>
                          <a:srgbClr val="374151"/>
                        </a:solidFill>
                        <a:latin typeface="Cambria Math" panose="02040503050406030204" pitchFamily="18" charset="0"/>
                      </a:rPr>
                      <m:t>…</m:t>
                    </m:r>
                    <m:sSub>
                      <m:sSubPr>
                        <m:ctrlPr>
                          <a:rPr lang="zh-CN" altLang="en-US" sz="1600" i="1">
                            <a:solidFill>
                              <a:srgbClr val="374151"/>
                            </a:solidFill>
                            <a:latin typeface="Cambria Math" panose="02040503050406030204" pitchFamily="18" charset="0"/>
                          </a:rPr>
                        </m:ctrlPr>
                      </m:sSubPr>
                      <m:e>
                        <m:r>
                          <a:rPr lang="en-US" altLang="zh-CN" sz="1600">
                            <a:solidFill>
                              <a:srgbClr val="374151"/>
                            </a:solidFill>
                            <a:latin typeface="Cambria Math" panose="02040503050406030204" pitchFamily="18" charset="0"/>
                          </a:rPr>
                          <m:t>,</m:t>
                        </m:r>
                        <m:r>
                          <a:rPr lang="zh-CN" altLang="en-US" sz="1600">
                            <a:solidFill>
                              <a:srgbClr val="374151"/>
                            </a:solidFill>
                            <a:latin typeface="Cambria Math" panose="02040503050406030204" pitchFamily="18" charset="0"/>
                          </a:rPr>
                          <m:t>𝑎</m:t>
                        </m:r>
                      </m:e>
                      <m:sub>
                        <m:r>
                          <a:rPr lang="zh-CN" altLang="en-US" sz="1600">
                            <a:solidFill>
                              <a:srgbClr val="374151"/>
                            </a:solidFill>
                            <a:latin typeface="Cambria Math" panose="02040503050406030204" pitchFamily="18" charset="0"/>
                          </a:rPr>
                          <m:t>𝑡</m:t>
                        </m:r>
                        <m:r>
                          <a:rPr lang="zh-CN" altLang="en-US" sz="1600">
                            <a:solidFill>
                              <a:srgbClr val="374151"/>
                            </a:solidFill>
                            <a:latin typeface="Cambria Math" panose="02040503050406030204" pitchFamily="18" charset="0"/>
                          </a:rPr>
                          <m:t>−1</m:t>
                        </m:r>
                      </m:sub>
                    </m:sSub>
                  </m:oMath>
                </a14:m>
                <a:r>
                  <a:rPr lang="en-US" altLang="zh-CN" sz="1600" dirty="0">
                    <a:solidFill>
                      <a:srgbClr val="374151"/>
                    </a:solidFill>
                    <a:latin typeface="Söhne"/>
                  </a:rPr>
                  <a:t> </a:t>
                </a:r>
                <a:r>
                  <a:rPr lang="zh-CN" altLang="en-US" sz="1600" dirty="0">
                    <a:solidFill>
                      <a:srgbClr val="374151"/>
                    </a:solidFill>
                    <a:latin typeface="Söhne"/>
                  </a:rPr>
                  <a:t>是随机选择的系数。</a:t>
                </a:r>
                <a:endParaRPr lang="en-US" altLang="zh-CN" sz="1600" dirty="0">
                  <a:solidFill>
                    <a:srgbClr val="374151"/>
                  </a:solidFill>
                  <a:latin typeface="Söhne"/>
                </a:endParaRPr>
              </a:p>
            </p:txBody>
          </p:sp>
        </mc:Choice>
        <mc:Fallback>
          <p:sp>
            <p:nvSpPr>
              <p:cNvPr id="45" name="矩形 44">
                <a:extLst>
                  <a:ext uri="{FF2B5EF4-FFF2-40B4-BE49-F238E27FC236}">
                    <a16:creationId xmlns:a16="http://schemas.microsoft.com/office/drawing/2014/main" id="{F2884B1E-08A7-483E-80C3-C68B87E27CAC}"/>
                  </a:ext>
                </a:extLst>
              </p:cNvPr>
              <p:cNvSpPr>
                <a:spLocks noRot="1" noChangeAspect="1" noMove="1" noResize="1" noEditPoints="1" noAdjustHandles="1" noChangeArrowheads="1" noChangeShapeType="1" noTextEdit="1"/>
              </p:cNvSpPr>
              <p:nvPr/>
            </p:nvSpPr>
            <p:spPr>
              <a:xfrm>
                <a:off x="6289161" y="1963274"/>
                <a:ext cx="5398416" cy="338554"/>
              </a:xfrm>
              <a:prstGeom prst="rect">
                <a:avLst/>
              </a:prstGeom>
              <a:blipFill>
                <a:blip r:embed="rId6"/>
                <a:stretch>
                  <a:fillRect t="-7143" b="-21429"/>
                </a:stretch>
              </a:blipFill>
            </p:spPr>
            <p:txBody>
              <a:bodyPr/>
              <a:lstStyle/>
              <a:p>
                <a:r>
                  <a:rPr lang="zh-CN" altLang="en-US">
                    <a:noFill/>
                  </a:rPr>
                  <a:t> </a:t>
                </a:r>
              </a:p>
            </p:txBody>
          </p:sp>
        </mc:Fallback>
      </mc:AlternateContent>
      <p:cxnSp>
        <p:nvCxnSpPr>
          <p:cNvPr id="46" name="直接箭头连接符 45">
            <a:extLst>
              <a:ext uri="{FF2B5EF4-FFF2-40B4-BE49-F238E27FC236}">
                <a16:creationId xmlns:a16="http://schemas.microsoft.com/office/drawing/2014/main" id="{5476F0E2-A956-4777-975B-E38A236DDEC3}"/>
              </a:ext>
            </a:extLst>
          </p:cNvPr>
          <p:cNvCxnSpPr>
            <a:cxnSpLocks/>
          </p:cNvCxnSpPr>
          <p:nvPr/>
        </p:nvCxnSpPr>
        <p:spPr>
          <a:xfrm>
            <a:off x="8849230" y="2386649"/>
            <a:ext cx="0" cy="153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矩形 46">
                <a:extLst>
                  <a:ext uri="{FF2B5EF4-FFF2-40B4-BE49-F238E27FC236}">
                    <a16:creationId xmlns:a16="http://schemas.microsoft.com/office/drawing/2014/main" id="{FA7FC5BF-BD26-4AFC-A125-86CC1504416C}"/>
                  </a:ext>
                </a:extLst>
              </p:cNvPr>
              <p:cNvSpPr/>
              <p:nvPr/>
            </p:nvSpPr>
            <p:spPr>
              <a:xfrm>
                <a:off x="6599575" y="2969156"/>
                <a:ext cx="2249655" cy="294568"/>
              </a:xfrm>
              <a:prstGeom prst="rect">
                <a:avLst/>
              </a:prstGeom>
            </p:spPr>
            <p:txBody>
              <a:bodyPr wrap="none">
                <a:spAutoFit/>
              </a:bodyPr>
              <a:lstStyle/>
              <a:p>
                <a:r>
                  <a:rPr lang="zh-CN" altLang="en-US" sz="1200" kern="0" dirty="0">
                    <a:latin typeface="微软雅黑" panose="020B0503020204020204" pitchFamily="34" charset="-122"/>
                    <a:ea typeface="微软雅黑" panose="020B0503020204020204" pitchFamily="34" charset="-122"/>
                    <a:cs typeface="+mn-ea"/>
                  </a:rPr>
                  <a:t>令</a:t>
                </a:r>
                <a14:m>
                  <m:oMath xmlns:m="http://schemas.openxmlformats.org/officeDocument/2006/math">
                    <m:r>
                      <m:rPr>
                        <m:sty m:val="p"/>
                      </m:rPr>
                      <a:rPr lang="en-US" altLang="zh-CN" sz="1200" kern="0">
                        <a:latin typeface="Cambria Math" panose="02040503050406030204" pitchFamily="18" charset="0"/>
                        <a:ea typeface="微软雅黑" panose="020B0503020204020204" pitchFamily="34" charset="-122"/>
                        <a:cs typeface="+mn-ea"/>
                      </a:rPr>
                      <m:t>i</m:t>
                    </m:r>
                    <m:r>
                      <a:rPr lang="en-US" altLang="zh-CN"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1</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2</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3</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4</m:t>
                        </m:r>
                      </m:sub>
                    </m:sSub>
                  </m:oMath>
                </a14:m>
                <a:r>
                  <a:rPr lang="en-US" altLang="zh-CN" sz="1200" kern="0" dirty="0">
                    <a:latin typeface="微软雅黑" panose="020B0503020204020204" pitchFamily="34" charset="-122"/>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𝑗𝑛</m:t>
                        </m:r>
                      </m:sub>
                    </m:sSub>
                    <m:r>
                      <a:rPr lang="en-US" altLang="zh-CN" sz="1200" kern="0">
                        <a:latin typeface="Cambria Math" panose="02040503050406030204" pitchFamily="18" charset="0"/>
                        <a:ea typeface="微软雅黑" panose="020B0503020204020204" pitchFamily="34" charset="-122"/>
                        <a:cs typeface="+mn-ea"/>
                      </a:rPr>
                      <m:t> </m:t>
                    </m:r>
                  </m:oMath>
                </a14:m>
                <a:endParaRPr lang="zh-CN" altLang="en-US" sz="1200" kern="0" dirty="0">
                  <a:latin typeface="微软雅黑" panose="020B0503020204020204" pitchFamily="34" charset="-122"/>
                  <a:ea typeface="微软雅黑" panose="020B0503020204020204" pitchFamily="34" charset="-122"/>
                  <a:cs typeface="+mn-ea"/>
                </a:endParaRPr>
              </a:p>
            </p:txBody>
          </p:sp>
        </mc:Choice>
        <mc:Fallback>
          <p:sp>
            <p:nvSpPr>
              <p:cNvPr id="47" name="矩形 46">
                <a:extLst>
                  <a:ext uri="{FF2B5EF4-FFF2-40B4-BE49-F238E27FC236}">
                    <a16:creationId xmlns:a16="http://schemas.microsoft.com/office/drawing/2014/main" id="{FA7FC5BF-BD26-4AFC-A125-86CC1504416C}"/>
                  </a:ext>
                </a:extLst>
              </p:cNvPr>
              <p:cNvSpPr>
                <a:spLocks noRot="1" noChangeAspect="1" noMove="1" noResize="1" noEditPoints="1" noAdjustHandles="1" noChangeArrowheads="1" noChangeShapeType="1" noTextEdit="1"/>
              </p:cNvSpPr>
              <p:nvPr/>
            </p:nvSpPr>
            <p:spPr>
              <a:xfrm>
                <a:off x="6599575" y="2969156"/>
                <a:ext cx="2249655" cy="294568"/>
              </a:xfrm>
              <a:prstGeom prst="rect">
                <a:avLst/>
              </a:prstGeom>
              <a:blipFill>
                <a:blip r:embed="rId7"/>
                <a:stretch>
                  <a:fillRect l="-271" b="-10417"/>
                </a:stretch>
              </a:blipFill>
            </p:spPr>
            <p:txBody>
              <a:bodyPr/>
              <a:lstStyle/>
              <a:p>
                <a:r>
                  <a:rPr lang="zh-CN" altLang="en-US">
                    <a:noFill/>
                  </a:rPr>
                  <a:t> </a:t>
                </a:r>
              </a:p>
            </p:txBody>
          </p:sp>
        </mc:Fallback>
      </mc:AlternateContent>
      <p:cxnSp>
        <p:nvCxnSpPr>
          <p:cNvPr id="48" name="直接箭头连接符 47">
            <a:extLst>
              <a:ext uri="{FF2B5EF4-FFF2-40B4-BE49-F238E27FC236}">
                <a16:creationId xmlns:a16="http://schemas.microsoft.com/office/drawing/2014/main" id="{D4D045AE-B64A-46A4-9A82-EB35A52DA29C}"/>
              </a:ext>
            </a:extLst>
          </p:cNvPr>
          <p:cNvCxnSpPr>
            <a:cxnSpLocks/>
            <a:stCxn id="41" idx="1"/>
            <a:endCxn id="49" idx="3"/>
          </p:cNvCxnSpPr>
          <p:nvPr/>
        </p:nvCxnSpPr>
        <p:spPr>
          <a:xfrm flipH="1">
            <a:off x="3846136" y="4664919"/>
            <a:ext cx="244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矩形 48">
                <a:extLst>
                  <a:ext uri="{FF2B5EF4-FFF2-40B4-BE49-F238E27FC236}">
                    <a16:creationId xmlns:a16="http://schemas.microsoft.com/office/drawing/2014/main" id="{37FB3ED4-BCEB-4204-8EFF-900164C19C6A}"/>
                  </a:ext>
                </a:extLst>
              </p:cNvPr>
              <p:cNvSpPr/>
              <p:nvPr/>
            </p:nvSpPr>
            <p:spPr>
              <a:xfrm>
                <a:off x="786212" y="4482176"/>
                <a:ext cx="3059924" cy="365485"/>
              </a:xfrm>
              <a:prstGeom prst="rect">
                <a:avLst/>
              </a:prstGeom>
            </p:spPr>
            <p:txBody>
              <a:bodyPr wrap="square">
                <a:spAutoFit/>
              </a:bodyPr>
              <a:lstStyle/>
              <a:p>
                <a14:m>
                  <m:oMath xmlns:m="http://schemas.openxmlformats.org/officeDocument/2006/math">
                    <m:r>
                      <m:rPr>
                        <m:sty m:val="p"/>
                      </m:rPr>
                      <a:rPr lang="en-US" altLang="zh-CN" sz="1600" dirty="0" smtClean="0">
                        <a:solidFill>
                          <a:schemeClr val="tx1"/>
                        </a:solidFill>
                        <a:latin typeface="Cambria Math" panose="02040503050406030204" pitchFamily="18" charset="0"/>
                        <a:sym typeface="+mn-lt"/>
                      </a:rPr>
                      <m:t>n</m:t>
                    </m:r>
                    <m:r>
                      <a:rPr lang="zh-CN" altLang="en-US" sz="1600" dirty="0">
                        <a:solidFill>
                          <a:schemeClr val="tx1"/>
                        </a:solidFill>
                        <a:latin typeface="Cambria Math" panose="02040503050406030204" pitchFamily="18" charset="0"/>
                        <a:sym typeface="+mn-lt"/>
                      </a:rPr>
                      <m:t>份秘密份额</m:t>
                    </m:r>
                    <m:r>
                      <a:rPr lang="en-US" altLang="zh-CN" sz="1600" dirty="0">
                        <a:solidFill>
                          <a:schemeClr val="tx1"/>
                        </a:solidFill>
                        <a:latin typeface="Cambria Math" panose="02040503050406030204" pitchFamily="18" charset="0"/>
                        <a:sym typeface="+mn-lt"/>
                      </a:rPr>
                      <m:t>(</m:t>
                    </m:r>
                    <m:r>
                      <a:rPr lang="zh-CN" altLang="en-US" sz="1600" dirty="0">
                        <a:solidFill>
                          <a:schemeClr val="tx1"/>
                        </a:solidFill>
                        <a:latin typeface="Cambria Math" panose="02040503050406030204" pitchFamily="18" charset="0"/>
                        <a:sym typeface="+mn-lt"/>
                      </a:rPr>
                      <m:t>𝐼</m:t>
                    </m:r>
                    <m:sSub>
                      <m:sSubPr>
                        <m:ctrlPr>
                          <a:rPr lang="zh-CN" altLang="en-US" sz="1600" i="1" dirty="0">
                            <a:solidFill>
                              <a:schemeClr val="tx1"/>
                            </a:solidFill>
                            <a:latin typeface="Cambria Math" panose="02040503050406030204" pitchFamily="18" charset="0"/>
                            <a:sym typeface="+mn-lt"/>
                          </a:rPr>
                        </m:ctrlPr>
                      </m:sSubPr>
                      <m:e>
                        <m:r>
                          <a:rPr lang="zh-CN" altLang="en-US" sz="1600" dirty="0">
                            <a:solidFill>
                              <a:schemeClr val="tx1"/>
                            </a:solidFill>
                            <a:latin typeface="Cambria Math" panose="02040503050406030204" pitchFamily="18" charset="0"/>
                            <a:sym typeface="+mn-lt"/>
                          </a:rPr>
                          <m:t>𝐷</m:t>
                        </m:r>
                      </m:e>
                      <m:sub>
                        <m:r>
                          <a:rPr lang="en-US" altLang="zh-CN" sz="1600" dirty="0">
                            <a:solidFill>
                              <a:schemeClr val="tx1"/>
                            </a:solidFill>
                            <a:latin typeface="Cambria Math" panose="02040503050406030204" pitchFamily="18" charset="0"/>
                            <a:sym typeface="+mn-lt"/>
                          </a:rPr>
                          <m:t>𝑗</m:t>
                        </m:r>
                        <m:r>
                          <m:rPr>
                            <m:sty m:val="p"/>
                          </m:rPr>
                          <a:rPr lang="en-US" altLang="zh-CN" sz="1600" dirty="0">
                            <a:solidFill>
                              <a:schemeClr val="tx1"/>
                            </a:solidFill>
                            <a:latin typeface="Cambria Math" panose="02040503050406030204" pitchFamily="18" charset="0"/>
                            <a:sym typeface="+mn-lt"/>
                          </a:rPr>
                          <m:t>i</m:t>
                        </m:r>
                      </m:sub>
                    </m:sSub>
                  </m:oMath>
                </a14:m>
                <a:r>
                  <a:rPr lang="en-US" altLang="zh-CN" sz="1600" dirty="0">
                    <a:solidFill>
                      <a:schemeClr val="tx1"/>
                    </a:solidFill>
                    <a:sym typeface="+mn-lt"/>
                  </a:rPr>
                  <a:t> </a:t>
                </a:r>
                <a:r>
                  <a:rPr lang="zh-CN" altLang="en-US" sz="1600" dirty="0">
                    <a:solidFill>
                      <a:schemeClr val="tx1"/>
                    </a:solidFill>
                    <a:sym typeface="+mn-lt"/>
                  </a:rPr>
                  <a:t>，</a:t>
                </a:r>
                <a14:m>
                  <m:oMath xmlns:m="http://schemas.openxmlformats.org/officeDocument/2006/math">
                    <m:r>
                      <a:rPr lang="en-US" altLang="zh-CN" sz="1600" i="1" dirty="0">
                        <a:solidFill>
                          <a:schemeClr val="tx1"/>
                        </a:solidFill>
                        <a:latin typeface="Cambria Math" panose="02040503050406030204" pitchFamily="18" charset="0"/>
                        <a:sym typeface="+mn-lt"/>
                      </a:rPr>
                      <m:t>𝑆𝑖</m:t>
                    </m:r>
                  </m:oMath>
                </a14:m>
                <a:r>
                  <a:rPr lang="en-US" altLang="zh-CN" sz="1600" dirty="0">
                    <a:solidFill>
                      <a:schemeClr val="tx1"/>
                    </a:solidFill>
                  </a:rPr>
                  <a:t>)</a:t>
                </a:r>
                <a:endParaRPr lang="zh-CN" altLang="en-US" sz="1600" dirty="0">
                  <a:solidFill>
                    <a:schemeClr val="tx1"/>
                  </a:solidFill>
                </a:endParaRPr>
              </a:p>
            </p:txBody>
          </p:sp>
        </mc:Choice>
        <mc:Fallback>
          <p:sp>
            <p:nvSpPr>
              <p:cNvPr id="49" name="矩形 48">
                <a:extLst>
                  <a:ext uri="{FF2B5EF4-FFF2-40B4-BE49-F238E27FC236}">
                    <a16:creationId xmlns:a16="http://schemas.microsoft.com/office/drawing/2014/main" id="{37FB3ED4-BCEB-4204-8EFF-900164C19C6A}"/>
                  </a:ext>
                </a:extLst>
              </p:cNvPr>
              <p:cNvSpPr>
                <a:spLocks noRot="1" noChangeAspect="1" noMove="1" noResize="1" noEditPoints="1" noAdjustHandles="1" noChangeArrowheads="1" noChangeShapeType="1" noTextEdit="1"/>
              </p:cNvSpPr>
              <p:nvPr/>
            </p:nvSpPr>
            <p:spPr>
              <a:xfrm>
                <a:off x="786212" y="4482176"/>
                <a:ext cx="3059924" cy="365485"/>
              </a:xfrm>
              <a:prstGeom prst="rect">
                <a:avLst/>
              </a:prstGeom>
              <a:blipFill>
                <a:blip r:embed="rId8"/>
                <a:stretch>
                  <a:fillRect t="-5000" b="-15000"/>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BABB42FB-BFED-441B-AF96-607ACE0C26EF}"/>
              </a:ext>
            </a:extLst>
          </p:cNvPr>
          <p:cNvSpPr txBox="1"/>
          <p:nvPr/>
        </p:nvSpPr>
        <p:spPr>
          <a:xfrm>
            <a:off x="4551575" y="4355924"/>
            <a:ext cx="857839"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a:t>
            </a:r>
          </a:p>
        </p:txBody>
      </p:sp>
      <p:pic>
        <p:nvPicPr>
          <p:cNvPr id="51" name="图片 50">
            <a:extLst>
              <a:ext uri="{FF2B5EF4-FFF2-40B4-BE49-F238E27FC236}">
                <a16:creationId xmlns:a16="http://schemas.microsoft.com/office/drawing/2014/main" id="{3D0ED73E-6272-4E1C-9748-5C35FC8B6B54}"/>
              </a:ext>
            </a:extLst>
          </p:cNvPr>
          <p:cNvPicPr>
            <a:picLocks noChangeAspect="1"/>
          </p:cNvPicPr>
          <p:nvPr/>
        </p:nvPicPr>
        <p:blipFill>
          <a:blip r:embed="rId9"/>
          <a:stretch>
            <a:fillRect/>
          </a:stretch>
        </p:blipFill>
        <p:spPr>
          <a:xfrm>
            <a:off x="6906060" y="1106900"/>
            <a:ext cx="4763410" cy="4313647"/>
          </a:xfrm>
          <a:prstGeom prst="rect">
            <a:avLst/>
          </a:prstGeom>
        </p:spPr>
      </p:pic>
    </p:spTree>
    <p:extLst>
      <p:ext uri="{BB962C8B-B14F-4D97-AF65-F5344CB8AC3E}">
        <p14:creationId xmlns:p14="http://schemas.microsoft.com/office/powerpoint/2010/main" val="3574413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a:extLst>
              <a:ext uri="{FF2B5EF4-FFF2-40B4-BE49-F238E27FC236}">
                <a16:creationId xmlns:a16="http://schemas.microsoft.com/office/drawing/2014/main" id="{9491F27E-37E3-41DA-A136-649A21F4759D}"/>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E95DE87D-18A9-4026-9BAA-B475DCA5FE3C}"/>
              </a:ext>
            </a:extLst>
          </p:cNvPr>
          <p:cNvGrpSpPr/>
          <p:nvPr/>
        </p:nvGrpSpPr>
        <p:grpSpPr>
          <a:xfrm>
            <a:off x="9596669" y="159430"/>
            <a:ext cx="1057280" cy="604450"/>
            <a:chOff x="6755642" y="59734"/>
            <a:chExt cx="1009934" cy="604450"/>
          </a:xfrm>
          <a:solidFill>
            <a:srgbClr val="FADE73"/>
          </a:solidFill>
        </p:grpSpPr>
        <p:sp>
          <p:nvSpPr>
            <p:cNvPr id="27" name="矩形 26">
              <a:extLst>
                <a:ext uri="{FF2B5EF4-FFF2-40B4-BE49-F238E27FC236}">
                  <a16:creationId xmlns:a16="http://schemas.microsoft.com/office/drawing/2014/main" id="{69C193FE-7F62-4CA2-92FE-11B1B37C59C1}"/>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等腰三角形 27">
              <a:extLst>
                <a:ext uri="{FF2B5EF4-FFF2-40B4-BE49-F238E27FC236}">
                  <a16:creationId xmlns:a16="http://schemas.microsoft.com/office/drawing/2014/main" id="{D80C84B7-45BC-4D1F-87F9-0D5DE57FFE1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D324EB93-EA60-4966-B39C-186052C3D8CC}"/>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6" name="文本框 35">
            <a:extLst>
              <a:ext uri="{FF2B5EF4-FFF2-40B4-BE49-F238E27FC236}">
                <a16:creationId xmlns:a16="http://schemas.microsoft.com/office/drawing/2014/main" id="{746920C8-9781-4C2B-B6B4-B6C673E64FEA}"/>
              </a:ext>
            </a:extLst>
          </p:cNvPr>
          <p:cNvSpPr txBox="1"/>
          <p:nvPr/>
        </p:nvSpPr>
        <p:spPr>
          <a:xfrm>
            <a:off x="7070994" y="151757"/>
            <a:ext cx="1123598" cy="368300"/>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8" name="文本框 37">
            <a:extLst>
              <a:ext uri="{FF2B5EF4-FFF2-40B4-BE49-F238E27FC236}">
                <a16:creationId xmlns:a16="http://schemas.microsoft.com/office/drawing/2014/main" id="{F18940D9-C080-4F5A-B261-C5E573EF83D9}"/>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9" name="文本框 38">
            <a:extLst>
              <a:ext uri="{FF2B5EF4-FFF2-40B4-BE49-F238E27FC236}">
                <a16:creationId xmlns:a16="http://schemas.microsoft.com/office/drawing/2014/main" id="{AF3514C6-7CD5-4B7F-BA80-9F85ADDA9297}"/>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41" name="矩形 40">
            <a:extLst>
              <a:ext uri="{FF2B5EF4-FFF2-40B4-BE49-F238E27FC236}">
                <a16:creationId xmlns:a16="http://schemas.microsoft.com/office/drawing/2014/main" id="{49E967A4-DB8F-479D-9503-9592017297EA}"/>
              </a:ext>
            </a:extLst>
          </p:cNvPr>
          <p:cNvSpPr/>
          <p:nvPr/>
        </p:nvSpPr>
        <p:spPr>
          <a:xfrm>
            <a:off x="1240450" y="1243883"/>
            <a:ext cx="1107996" cy="369332"/>
          </a:xfrm>
          <a:prstGeom prst="rect">
            <a:avLst/>
          </a:prstGeom>
        </p:spPr>
        <p:txBody>
          <a:bodyPr wrap="none">
            <a:spAutoFit/>
          </a:bodyPr>
          <a:lstStyle/>
          <a:p>
            <a:r>
              <a:rPr lang="zh-CN" altLang="en-US" dirty="0"/>
              <a:t>秘密恢复</a:t>
            </a:r>
          </a:p>
        </p:txBody>
      </p:sp>
      <mc:AlternateContent xmlns:mc="http://schemas.openxmlformats.org/markup-compatibility/2006">
        <mc:Choice xmlns:a14="http://schemas.microsoft.com/office/drawing/2010/main" Requires="a14">
          <p:sp>
            <p:nvSpPr>
              <p:cNvPr id="45" name="矩形 44">
                <a:extLst>
                  <a:ext uri="{FF2B5EF4-FFF2-40B4-BE49-F238E27FC236}">
                    <a16:creationId xmlns:a16="http://schemas.microsoft.com/office/drawing/2014/main" id="{96A6E13C-25E4-4BFA-A974-B6867BDB319D}"/>
                  </a:ext>
                </a:extLst>
              </p:cNvPr>
              <p:cNvSpPr/>
              <p:nvPr/>
            </p:nvSpPr>
            <p:spPr>
              <a:xfrm>
                <a:off x="1240450" y="1727580"/>
                <a:ext cx="9172744" cy="358368"/>
              </a:xfrm>
              <a:prstGeom prst="rect">
                <a:avLst/>
              </a:prstGeom>
            </p:spPr>
            <p:txBody>
              <a:bodyPr wrap="square">
                <a:spAutoFit/>
              </a:bodyPr>
              <a:lstStyle/>
              <a:p>
                <a:r>
                  <a:rPr lang="zh-CN" altLang="en-US" sz="1600" dirty="0"/>
                  <a:t>对于每个收集到的份额</a:t>
                </a:r>
                <a14:m>
                  <m:oMath xmlns:m="http://schemas.openxmlformats.org/officeDocument/2006/math">
                    <m:r>
                      <a:rPr lang="zh-CN" altLang="en-US" sz="1600" i="1" dirty="0">
                        <a:latin typeface="Cambria Math" panose="02040503050406030204" pitchFamily="18" charset="0"/>
                      </a:rPr>
                      <m:t>（</m:t>
                    </m:r>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oMath>
                </a14:m>
                <a:r>
                  <a:rPr lang="en-US" altLang="zh-CN" sz="1600" dirty="0"/>
                  <a:t>,</a:t>
                </a:r>
                <a14:m>
                  <m:oMath xmlns:m="http://schemas.openxmlformats.org/officeDocument/2006/math">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en-US" altLang="zh-CN" sz="1600" dirty="0"/>
                  <a:t>​)</a:t>
                </a:r>
                <a:r>
                  <a:rPr lang="zh-CN" altLang="en-US" sz="1600" dirty="0"/>
                  <a:t>，计算拉格朗日基本多项式：</a:t>
                </a:r>
              </a:p>
            </p:txBody>
          </p:sp>
        </mc:Choice>
        <mc:Fallback>
          <p:sp>
            <p:nvSpPr>
              <p:cNvPr id="45" name="矩形 44">
                <a:extLst>
                  <a:ext uri="{FF2B5EF4-FFF2-40B4-BE49-F238E27FC236}">
                    <a16:creationId xmlns:a16="http://schemas.microsoft.com/office/drawing/2014/main" id="{96A6E13C-25E4-4BFA-A974-B6867BDB319D}"/>
                  </a:ext>
                </a:extLst>
              </p:cNvPr>
              <p:cNvSpPr>
                <a:spLocks noRot="1" noChangeAspect="1" noMove="1" noResize="1" noEditPoints="1" noAdjustHandles="1" noChangeArrowheads="1" noChangeShapeType="1" noTextEdit="1"/>
              </p:cNvSpPr>
              <p:nvPr/>
            </p:nvSpPr>
            <p:spPr>
              <a:xfrm>
                <a:off x="1240450" y="1727580"/>
                <a:ext cx="9172744" cy="358368"/>
              </a:xfrm>
              <a:prstGeom prst="rect">
                <a:avLst/>
              </a:prstGeom>
              <a:blipFill>
                <a:blip r:embed="rId3"/>
                <a:stretch>
                  <a:fillRect l="-332" t="-6780" b="-152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矩形 46">
                <a:extLst>
                  <a:ext uri="{FF2B5EF4-FFF2-40B4-BE49-F238E27FC236}">
                    <a16:creationId xmlns:a16="http://schemas.microsoft.com/office/drawing/2014/main" id="{36950024-033A-4494-84CE-9ABB452F337D}"/>
                  </a:ext>
                </a:extLst>
              </p:cNvPr>
              <p:cNvSpPr/>
              <p:nvPr/>
            </p:nvSpPr>
            <p:spPr>
              <a:xfrm>
                <a:off x="1715891" y="2359730"/>
                <a:ext cx="5055413" cy="7164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latin typeface="Cambria Math" panose="02040503050406030204" pitchFamily="18" charset="0"/>
                            </a:rPr>
                          </m:ctrlPr>
                        </m:sSubPr>
                        <m:e>
                          <m:r>
                            <a:rPr lang="zh-CN" altLang="en-US" sz="1600" i="1">
                              <a:latin typeface="Cambria Math" panose="02040503050406030204" pitchFamily="18" charset="0"/>
                            </a:rPr>
                            <m:t>𝐿</m:t>
                          </m:r>
                        </m:e>
                        <m:sub>
                          <m:r>
                            <a:rPr lang="zh-CN" altLang="en-US" sz="1600" i="1">
                              <a:latin typeface="Cambria Math" panose="02040503050406030204" pitchFamily="18" charset="0"/>
                            </a:rPr>
                            <m:t>𝑗</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𝑥</m:t>
                          </m:r>
                        </m:e>
                      </m:d>
                      <m:r>
                        <a:rPr lang="zh-CN" altLang="en-US" sz="1600" i="0">
                          <a:latin typeface="Cambria Math" panose="02040503050406030204" pitchFamily="18" charset="0"/>
                        </a:rPr>
                        <m:t>=</m:t>
                      </m:r>
                      <m:nary>
                        <m:naryPr>
                          <m:chr m:val="∏"/>
                          <m:subHide m:val="on"/>
                          <m:supHide m:val="on"/>
                          <m:ctrlPr>
                            <a:rPr lang="zh-CN" altLang="en-US" sz="1600" i="1">
                              <a:latin typeface="Cambria Math" panose="02040503050406030204" pitchFamily="18" charset="0"/>
                            </a:rPr>
                          </m:ctrlPr>
                        </m:naryPr>
                        <m:sub/>
                        <m:sup/>
                        <m:e>
                          <m:r>
                            <a:rPr lang="zh-CN" altLang="en-US" sz="1600" i="0">
                              <a:latin typeface="Cambria Math" panose="02040503050406030204" pitchFamily="18" charset="0"/>
                            </a:rPr>
                            <m:t>1≤</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zh-CN" altLang="en-US" sz="1600" i="1">
                              <a:latin typeface="Cambria Math" panose="02040503050406030204" pitchFamily="18" charset="0"/>
                            </a:rPr>
                            <m:t>𝑡</m:t>
                          </m:r>
                          <m:r>
                            <a:rPr lang="zh-CN" altLang="en-US" sz="1600" i="0">
                              <a:latin typeface="Cambria Math" panose="02040503050406030204" pitchFamily="18" charset="0"/>
                            </a:rPr>
                            <m:t>,</m:t>
                          </m:r>
                          <m:r>
                            <a:rPr lang="zh-CN" altLang="en-US" sz="1600" i="1">
                              <a:latin typeface="Cambria Math" panose="02040503050406030204" pitchFamily="18" charset="0"/>
                            </a:rPr>
                            <m:t>𝑚</m:t>
                          </m:r>
                          <m:r>
                            <a:rPr lang="zh-CN" altLang="en-US" sz="1600" i="0">
                              <a:latin typeface="Cambria Math" panose="02040503050406030204" pitchFamily="18" charset="0"/>
                            </a:rPr>
                            <m:t>≠</m:t>
                          </m:r>
                          <m:r>
                            <a:rPr lang="en-US" altLang="zh-CN" sz="1600" b="0" i="1" smtClean="0">
                              <a:latin typeface="Cambria Math" panose="02040503050406030204" pitchFamily="18" charset="0"/>
                            </a:rPr>
                            <m:t>𝑘</m:t>
                          </m:r>
                          <m:r>
                            <a:rPr lang="zh-CN" altLang="en-US" sz="1600" i="0">
                              <a:latin typeface="Cambria Math" panose="02040503050406030204" pitchFamily="18" charset="0"/>
                            </a:rPr>
                            <m:t>  </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𝑥</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num>
                            <m:den>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en-US" altLang="zh-CN" sz="1600" b="0" i="1" smtClean="0">
                                      <a:latin typeface="Cambria Math" panose="02040503050406030204" pitchFamily="18" charset="0"/>
                                    </a:rPr>
                                    <m:t>𝑘</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dirty="0">
                                      <a:latin typeface="Cambria Math" panose="02040503050406030204" pitchFamily="18" charset="0"/>
                                      <a:sym typeface="+mn-lt"/>
                                    </a:rPr>
                                    <m:t>𝐼</m:t>
                                  </m:r>
                                  <m:sSub>
                                    <m:sSubPr>
                                      <m:ctrlPr>
                                        <a:rPr lang="zh-CN" altLang="en-US" sz="1600" i="1" dirty="0">
                                          <a:latin typeface="Cambria Math" panose="02040503050406030204" pitchFamily="18" charset="0"/>
                                          <a:sym typeface="+mn-lt"/>
                                        </a:rPr>
                                      </m:ctrlPr>
                                    </m:sSubPr>
                                    <m:e>
                                      <m:r>
                                        <a:rPr lang="zh-CN" altLang="en-US" sz="1600" dirty="0">
                                          <a:latin typeface="Cambria Math" panose="02040503050406030204" pitchFamily="18" charset="0"/>
                                          <a:sym typeface="+mn-lt"/>
                                        </a:rPr>
                                        <m:t>𝐷</m:t>
                                      </m:r>
                                    </m:e>
                                    <m:sub>
                                      <m:r>
                                        <a:rPr lang="en-US" altLang="zh-CN" sz="1600" dirty="0">
                                          <a:latin typeface="Cambria Math" panose="02040503050406030204" pitchFamily="18" charset="0"/>
                                          <a:sym typeface="+mn-lt"/>
                                        </a:rPr>
                                        <m:t>𝑗</m:t>
                                      </m:r>
                                      <m:r>
                                        <m:rPr>
                                          <m:sty m:val="p"/>
                                        </m:rPr>
                                        <a:rPr lang="en-US" altLang="zh-CN" sz="1600" dirty="0">
                                          <a:latin typeface="Cambria Math" panose="02040503050406030204" pitchFamily="18" charset="0"/>
                                          <a:sym typeface="+mn-lt"/>
                                        </a:rPr>
                                        <m:t>i</m:t>
                                      </m:r>
                                    </m:sub>
                                  </m:sSub>
                                </m:e>
                                <m:sub>
                                  <m:r>
                                    <a:rPr lang="zh-CN" altLang="en-US" sz="1600" i="1">
                                      <a:latin typeface="Cambria Math" panose="02040503050406030204" pitchFamily="18" charset="0"/>
                                    </a:rPr>
                                    <m:t>𝑚</m:t>
                                  </m:r>
                                </m:sub>
                              </m:sSub>
                            </m:den>
                          </m:f>
                        </m:e>
                      </m:nary>
                    </m:oMath>
                  </m:oMathPara>
                </a14:m>
                <a:endParaRPr lang="zh-CN" altLang="en-US" sz="1600" dirty="0"/>
              </a:p>
            </p:txBody>
          </p:sp>
        </mc:Choice>
        <mc:Fallback>
          <p:sp>
            <p:nvSpPr>
              <p:cNvPr id="47" name="矩形 46">
                <a:extLst>
                  <a:ext uri="{FF2B5EF4-FFF2-40B4-BE49-F238E27FC236}">
                    <a16:creationId xmlns:a16="http://schemas.microsoft.com/office/drawing/2014/main" id="{36950024-033A-4494-84CE-9ABB452F337D}"/>
                  </a:ext>
                </a:extLst>
              </p:cNvPr>
              <p:cNvSpPr>
                <a:spLocks noRot="1" noChangeAspect="1" noMove="1" noResize="1" noEditPoints="1" noAdjustHandles="1" noChangeArrowheads="1" noChangeShapeType="1" noTextEdit="1"/>
              </p:cNvSpPr>
              <p:nvPr/>
            </p:nvSpPr>
            <p:spPr>
              <a:xfrm>
                <a:off x="1715891" y="2359730"/>
                <a:ext cx="5055413" cy="7164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矩形 48">
                <a:extLst>
                  <a:ext uri="{FF2B5EF4-FFF2-40B4-BE49-F238E27FC236}">
                    <a16:creationId xmlns:a16="http://schemas.microsoft.com/office/drawing/2014/main" id="{69510E03-21A1-4DA1-A291-7C69385FFF28}"/>
                  </a:ext>
                </a:extLst>
              </p:cNvPr>
              <p:cNvSpPr/>
              <p:nvPr/>
            </p:nvSpPr>
            <p:spPr>
              <a:xfrm>
                <a:off x="2208858" y="4231676"/>
                <a:ext cx="3570208" cy="338554"/>
              </a:xfrm>
              <a:prstGeom prst="rect">
                <a:avLst/>
              </a:prstGeom>
            </p:spPr>
            <p:txBody>
              <a:bodyPr wrap="none">
                <a:spAutoFit/>
              </a:bodyPr>
              <a:lstStyle/>
              <a:p>
                <a:r>
                  <a:rPr lang="zh-CN" altLang="en-US" sz="1600" dirty="0"/>
                  <a:t>使用拉格朗日插值公式来恢复秘密</a:t>
                </a:r>
                <a14:m>
                  <m:oMath xmlns:m="http://schemas.openxmlformats.org/officeDocument/2006/math">
                    <m:r>
                      <m:rPr>
                        <m:sty m:val="p"/>
                      </m:rPr>
                      <a:rPr lang="en-US" altLang="zh-CN" sz="1600" dirty="0">
                        <a:solidFill>
                          <a:srgbClr val="374151"/>
                        </a:solidFill>
                        <a:latin typeface="Cambria Math" panose="02040503050406030204" pitchFamily="18" charset="0"/>
                      </a:rPr>
                      <m:t>S</m:t>
                    </m:r>
                  </m:oMath>
                </a14:m>
                <a:r>
                  <a:rPr lang="zh-CN" altLang="en-US" sz="1600" dirty="0"/>
                  <a:t>：</a:t>
                </a:r>
              </a:p>
            </p:txBody>
          </p:sp>
        </mc:Choice>
        <mc:Fallback>
          <p:sp>
            <p:nvSpPr>
              <p:cNvPr id="49" name="矩形 48">
                <a:extLst>
                  <a:ext uri="{FF2B5EF4-FFF2-40B4-BE49-F238E27FC236}">
                    <a16:creationId xmlns:a16="http://schemas.microsoft.com/office/drawing/2014/main" id="{69510E03-21A1-4DA1-A291-7C69385FFF28}"/>
                  </a:ext>
                </a:extLst>
              </p:cNvPr>
              <p:cNvSpPr>
                <a:spLocks noRot="1" noChangeAspect="1" noMove="1" noResize="1" noEditPoints="1" noAdjustHandles="1" noChangeArrowheads="1" noChangeShapeType="1" noTextEdit="1"/>
              </p:cNvSpPr>
              <p:nvPr/>
            </p:nvSpPr>
            <p:spPr>
              <a:xfrm>
                <a:off x="2208858" y="4231676"/>
                <a:ext cx="3570208" cy="338554"/>
              </a:xfrm>
              <a:prstGeom prst="rect">
                <a:avLst/>
              </a:prstGeom>
              <a:blipFill>
                <a:blip r:embed="rId5"/>
                <a:stretch>
                  <a:fillRect l="-853" t="-5357" b="-21429"/>
                </a:stretch>
              </a:blipFill>
            </p:spPr>
            <p:txBody>
              <a:bodyPr/>
              <a:lstStyle/>
              <a:p>
                <a:r>
                  <a:rPr lang="zh-CN" altLang="en-US">
                    <a:noFill/>
                  </a:rPr>
                  <a:t> </a:t>
                </a:r>
              </a:p>
            </p:txBody>
          </p:sp>
        </mc:Fallback>
      </mc:AlternateContent>
      <p:cxnSp>
        <p:nvCxnSpPr>
          <p:cNvPr id="51" name="直接箭头连接符 50">
            <a:extLst>
              <a:ext uri="{FF2B5EF4-FFF2-40B4-BE49-F238E27FC236}">
                <a16:creationId xmlns:a16="http://schemas.microsoft.com/office/drawing/2014/main" id="{F70EB65D-E5DF-482D-8FF5-8E6BBD7C836F}"/>
              </a:ext>
            </a:extLst>
          </p:cNvPr>
          <p:cNvCxnSpPr/>
          <p:nvPr/>
        </p:nvCxnSpPr>
        <p:spPr>
          <a:xfrm>
            <a:off x="6579850" y="4618982"/>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矩形 51">
                <a:extLst>
                  <a:ext uri="{FF2B5EF4-FFF2-40B4-BE49-F238E27FC236}">
                    <a16:creationId xmlns:a16="http://schemas.microsoft.com/office/drawing/2014/main" id="{5EDD851A-A662-4A5C-9D07-B6125192CA56}"/>
                  </a:ext>
                </a:extLst>
              </p:cNvPr>
              <p:cNvSpPr/>
              <p:nvPr/>
            </p:nvSpPr>
            <p:spPr>
              <a:xfrm>
                <a:off x="8408874" y="4346191"/>
                <a:ext cx="1970539" cy="646331"/>
              </a:xfrm>
              <a:prstGeom prst="rect">
                <a:avLst/>
              </a:prstGeom>
            </p:spPr>
            <p:txBody>
              <a:bodyPr wrap="none">
                <a:spAutoFit/>
              </a:bodyPr>
              <a:lstStyle/>
              <a:p>
                <a:r>
                  <a:rPr lang="zh-CN" altLang="en-US" dirty="0">
                    <a:solidFill>
                      <a:srgbClr val="FF0000"/>
                    </a:solidFill>
                  </a:rPr>
                  <a:t>𝐻</a:t>
                </a:r>
                <a:r>
                  <a:rPr lang="en-US" altLang="zh-CN" dirty="0">
                    <a:solidFill>
                      <a:srgbClr val="FF0000"/>
                    </a:solidFill>
                  </a:rPr>
                  <a:t>(</a:t>
                </a:r>
                <a:r>
                  <a:rPr lang="zh-CN" altLang="en-US" dirty="0">
                    <a:solidFill>
                      <a:srgbClr val="FF0000"/>
                    </a:solidFill>
                  </a:rPr>
                  <a:t>𝑟</a:t>
                </a:r>
                <a:r>
                  <a:rPr lang="en-US" altLang="zh-CN" dirty="0">
                    <a:solidFill>
                      <a:srgbClr val="FF0000"/>
                    </a:solidFill>
                  </a:rPr>
                  <a:t>)=</a:t>
                </a:r>
                <a14:m>
                  <m:oMath xmlns:m="http://schemas.openxmlformats.org/officeDocument/2006/math">
                    <m:r>
                      <a:rPr lang="zh-CN" altLang="en-US" i="1" dirty="0">
                        <a:solidFill>
                          <a:srgbClr val="FF0000"/>
                        </a:solidFill>
                        <a:latin typeface="Cambria Math" panose="02040503050406030204" pitchFamily="18" charset="0"/>
                        <a:sym typeface="+mn-lt"/>
                      </a:rPr>
                      <m:t>𝑆</m:t>
                    </m:r>
                  </m:oMath>
                </a14:m>
                <a:endParaRPr lang="en-US" altLang="zh-CN" i="1" dirty="0">
                  <a:solidFill>
                    <a:srgbClr val="FF0000"/>
                  </a:solidFill>
                  <a:latin typeface="Cambria Math" panose="02040503050406030204" pitchFamily="18" charset="0"/>
                  <a:sym typeface="+mn-lt"/>
                </a:endParaRPr>
              </a:p>
              <a:p>
                <a:pPr/>
                <a14:m>
                  <m:oMathPara xmlns:m="http://schemas.openxmlformats.org/officeDocument/2006/math">
                    <m:oMathParaPr>
                      <m:jc m:val="left"/>
                    </m:oMathParaPr>
                    <m:oMath xmlns:m="http://schemas.openxmlformats.org/officeDocument/2006/math">
                      <m:r>
                        <a:rPr lang="zh-CN" altLang="en-US" dirty="0">
                          <a:solidFill>
                            <a:srgbClr val="FF0000"/>
                          </a:solidFill>
                          <a:latin typeface="Cambria Math" panose="02040503050406030204" pitchFamily="18" charset="0"/>
                          <a:sym typeface="+mn-lt"/>
                        </a:rPr>
                        <m:t>𝐼</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𝐷</m:t>
                          </m:r>
                        </m:e>
                        <m:sub>
                          <m:r>
                            <a:rPr lang="zh-CN" altLang="en-US" dirty="0">
                              <a:solidFill>
                                <a:srgbClr val="FF0000"/>
                              </a:solidFill>
                              <a:latin typeface="Cambria Math" panose="02040503050406030204" pitchFamily="18" charset="0"/>
                              <a:sym typeface="+mn-lt"/>
                            </a:rPr>
                            <m:t>𝑖</m:t>
                          </m:r>
                        </m:sub>
                      </m:sSub>
                      <m:r>
                        <a:rPr lang="zh-CN" altLang="en-US"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𝐴</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𝐶</m:t>
                          </m:r>
                        </m:e>
                        <m:sub>
                          <m:r>
                            <a:rPr lang="zh-CN" altLang="en-US" dirty="0">
                              <a:solidFill>
                                <a:srgbClr val="FF0000"/>
                              </a:solidFill>
                              <a:latin typeface="Cambria Math" panose="02040503050406030204" pitchFamily="18" charset="0"/>
                              <a:sym typeface="+mn-lt"/>
                            </a:rPr>
                            <m:t>𝑖</m:t>
                          </m:r>
                        </m:sub>
                      </m:sSub>
                      <m:r>
                        <a:rPr lang="en-US" altLang="zh-CN" dirty="0">
                          <a:solidFill>
                            <a:srgbClr val="FF0000"/>
                          </a:solidFill>
                          <a:latin typeface="Cambria Math" panose="02040503050406030204" pitchFamily="18" charset="0"/>
                          <a:sym typeface="+mn-lt"/>
                        </a:rPr>
                        <m:t>−</m:t>
                      </m:r>
                      <m:r>
                        <a:rPr lang="zh-CN" altLang="en-US" dirty="0">
                          <a:solidFill>
                            <a:srgbClr val="FF0000"/>
                          </a:solidFill>
                          <a:latin typeface="Cambria Math" panose="02040503050406030204" pitchFamily="18" charset="0"/>
                          <a:sym typeface="+mn-lt"/>
                        </a:rPr>
                        <m:t>𝐻</m:t>
                      </m:r>
                      <m:d>
                        <m:dPr>
                          <m:ctrlPr>
                            <a:rPr lang="zh-CN" altLang="en-US" i="1" dirty="0">
                              <a:solidFill>
                                <a:srgbClr val="FF0000"/>
                              </a:solidFill>
                              <a:latin typeface="Cambria Math" panose="02040503050406030204" pitchFamily="18" charset="0"/>
                              <a:sym typeface="+mn-lt"/>
                            </a:rPr>
                          </m:ctrlPr>
                        </m:dPr>
                        <m:e>
                          <m:r>
                            <a:rPr lang="zh-CN" altLang="en-US" dirty="0">
                              <a:solidFill>
                                <a:srgbClr val="FF0000"/>
                              </a:solidFill>
                              <a:latin typeface="Cambria Math" panose="02040503050406030204" pitchFamily="18" charset="0"/>
                              <a:sym typeface="+mn-lt"/>
                            </a:rPr>
                            <m:t>𝑟</m:t>
                          </m:r>
                        </m:e>
                      </m:d>
                    </m:oMath>
                  </m:oMathPara>
                </a14:m>
                <a:endParaRPr lang="zh-CN" altLang="en-US" dirty="0">
                  <a:solidFill>
                    <a:srgbClr val="FF0000"/>
                  </a:solidFill>
                </a:endParaRPr>
              </a:p>
            </p:txBody>
          </p:sp>
        </mc:Choice>
        <mc:Fallback>
          <p:sp>
            <p:nvSpPr>
              <p:cNvPr id="52" name="矩形 51">
                <a:extLst>
                  <a:ext uri="{FF2B5EF4-FFF2-40B4-BE49-F238E27FC236}">
                    <a16:creationId xmlns:a16="http://schemas.microsoft.com/office/drawing/2014/main" id="{5EDD851A-A662-4A5C-9D07-B6125192CA56}"/>
                  </a:ext>
                </a:extLst>
              </p:cNvPr>
              <p:cNvSpPr>
                <a:spLocks noRot="1" noChangeAspect="1" noMove="1" noResize="1" noEditPoints="1" noAdjustHandles="1" noChangeArrowheads="1" noChangeShapeType="1" noTextEdit="1"/>
              </p:cNvSpPr>
              <p:nvPr/>
            </p:nvSpPr>
            <p:spPr>
              <a:xfrm>
                <a:off x="8408874" y="4346191"/>
                <a:ext cx="1970539" cy="646331"/>
              </a:xfrm>
              <a:prstGeom prst="rect">
                <a:avLst/>
              </a:prstGeom>
              <a:blipFill>
                <a:blip r:embed="rId6"/>
                <a:stretch>
                  <a:fillRect l="-2469" t="-5660" b="-1887"/>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07FEAE95-BEE3-4333-AD0B-17501BFC0665}"/>
              </a:ext>
            </a:extLst>
          </p:cNvPr>
          <p:cNvSpPr txBox="1"/>
          <p:nvPr/>
        </p:nvSpPr>
        <p:spPr>
          <a:xfrm>
            <a:off x="7059502" y="4304469"/>
            <a:ext cx="584924"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恢复</a:t>
            </a:r>
          </a:p>
        </p:txBody>
      </p:sp>
      <p:cxnSp>
        <p:nvCxnSpPr>
          <p:cNvPr id="54" name="直接箭头连接符 53">
            <a:extLst>
              <a:ext uri="{FF2B5EF4-FFF2-40B4-BE49-F238E27FC236}">
                <a16:creationId xmlns:a16="http://schemas.microsoft.com/office/drawing/2014/main" id="{73532677-6047-4928-9583-E3BA25343BFD}"/>
              </a:ext>
            </a:extLst>
          </p:cNvPr>
          <p:cNvCxnSpPr>
            <a:cxnSpLocks/>
          </p:cNvCxnSpPr>
          <p:nvPr/>
        </p:nvCxnSpPr>
        <p:spPr>
          <a:xfrm flipH="1">
            <a:off x="3183763" y="3102192"/>
            <a:ext cx="1" cy="106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文本框 54">
                <a:extLst>
                  <a:ext uri="{FF2B5EF4-FFF2-40B4-BE49-F238E27FC236}">
                    <a16:creationId xmlns:a16="http://schemas.microsoft.com/office/drawing/2014/main" id="{7007ED8B-7C08-4749-A8C0-1C44A426BBA5}"/>
                  </a:ext>
                </a:extLst>
              </p:cNvPr>
              <p:cNvSpPr txBox="1"/>
              <p:nvPr/>
            </p:nvSpPr>
            <p:spPr>
              <a:xfrm>
                <a:off x="2686335" y="4556437"/>
                <a:ext cx="2447401" cy="687176"/>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zh-CN" altLang="en-US" sz="1600" i="1" dirty="0">
                          <a:latin typeface="Cambria Math" panose="02040503050406030204" pitchFamily="18" charset="0"/>
                          <a:sym typeface="+mn-lt"/>
                        </a:rPr>
                        <m:t>𝑆</m:t>
                      </m:r>
                      <m:r>
                        <a:rPr lang="zh-CN" altLang="en-US" sz="1600" i="1" dirty="0">
                          <a:latin typeface="Cambria Math" panose="02040503050406030204" pitchFamily="18" charset="0"/>
                          <a:sym typeface="+mn-lt"/>
                        </a:rPr>
                        <m:t>=</m:t>
                      </m:r>
                      <m:r>
                        <a:rPr lang="zh-CN" altLang="en-US" sz="1600" i="1" dirty="0">
                          <a:latin typeface="Cambria Math" panose="02040503050406030204" pitchFamily="18" charset="0"/>
                          <a:sym typeface="+mn-lt"/>
                        </a:rPr>
                        <m:t>𝑓</m:t>
                      </m:r>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r>
                        <a:rPr lang="zh-CN" altLang="en-US" sz="1600" i="1" dirty="0">
                          <a:latin typeface="Cambria Math" panose="02040503050406030204" pitchFamily="18" charset="0"/>
                          <a:sym typeface="+mn-lt"/>
                        </a:rPr>
                        <m:t>=</m:t>
                      </m:r>
                      <m:nary>
                        <m:naryPr>
                          <m:chr m:val="∑"/>
                          <m:limLoc m:val="subSup"/>
                          <m:grow m:val="on"/>
                          <m:ctrlPr>
                            <a:rPr lang="zh-CN" altLang="en-US" sz="1600" i="1" dirty="0">
                              <a:latin typeface="Cambria Math" panose="02040503050406030204" pitchFamily="18" charset="0"/>
                              <a:sym typeface="+mn-lt"/>
                            </a:rPr>
                          </m:ctrlPr>
                        </m:naryPr>
                        <m:sub>
                          <m:r>
                            <a:rPr lang="zh-CN" altLang="en-US" sz="1600" i="1" dirty="0">
                              <a:latin typeface="Cambria Math" panose="02040503050406030204" pitchFamily="18" charset="0"/>
                              <a:sym typeface="+mn-lt"/>
                            </a:rPr>
                            <m:t>𝑗</m:t>
                          </m:r>
                          <m:r>
                            <a:rPr lang="zh-CN" altLang="en-US" sz="1600" i="1" dirty="0">
                              <a:latin typeface="Cambria Math" panose="02040503050406030204" pitchFamily="18" charset="0"/>
                              <a:sym typeface="+mn-lt"/>
                            </a:rPr>
                            <m:t>=1</m:t>
                          </m:r>
                        </m:sub>
                        <m:sup>
                          <m:r>
                            <a:rPr lang="zh-CN" altLang="en-US" sz="1600" i="1" dirty="0">
                              <a:latin typeface="Cambria Math" panose="02040503050406030204" pitchFamily="18" charset="0"/>
                              <a:sym typeface="+mn-lt"/>
                            </a:rPr>
                            <m:t>𝑡</m:t>
                          </m:r>
                        </m:sup>
                        <m:e>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𝑆</m:t>
                              </m:r>
                            </m:e>
                            <m:sub>
                              <m:r>
                                <a:rPr lang="zh-CN" altLang="en-US" sz="1600" i="1" dirty="0">
                                  <a:latin typeface="Cambria Math" panose="02040503050406030204" pitchFamily="18" charset="0"/>
                                  <a:sym typeface="+mn-lt"/>
                                </a:rPr>
                                <m:t>𝑗</m:t>
                              </m:r>
                            </m:sub>
                          </m:sSub>
                        </m:e>
                      </m:nary>
                      <m:r>
                        <a:rPr lang="zh-CN" altLang="en-US" sz="1600" i="1" dirty="0">
                          <a:latin typeface="Cambria Math" panose="02040503050406030204" pitchFamily="18" charset="0"/>
                          <a:sym typeface="+mn-lt"/>
                        </a:rPr>
                        <m:t>⋅</m:t>
                      </m:r>
                      <m:sSub>
                        <m:sSubPr>
                          <m:ctrlPr>
                            <a:rPr lang="zh-CN" altLang="en-US" sz="1600" i="1" dirty="0">
                              <a:latin typeface="Cambria Math" panose="02040503050406030204" pitchFamily="18" charset="0"/>
                              <a:sym typeface="+mn-lt"/>
                            </a:rPr>
                          </m:ctrlPr>
                        </m:sSubPr>
                        <m:e>
                          <m:r>
                            <a:rPr lang="zh-CN" altLang="en-US" sz="1600" i="1" dirty="0">
                              <a:latin typeface="Cambria Math" panose="02040503050406030204" pitchFamily="18" charset="0"/>
                              <a:sym typeface="+mn-lt"/>
                            </a:rPr>
                            <m:t>𝐿</m:t>
                          </m:r>
                        </m:e>
                        <m:sub>
                          <m:r>
                            <a:rPr lang="zh-CN" altLang="en-US" sz="1600" i="1" dirty="0">
                              <a:latin typeface="Cambria Math" panose="02040503050406030204" pitchFamily="18" charset="0"/>
                              <a:sym typeface="+mn-lt"/>
                            </a:rPr>
                            <m:t>𝑗</m:t>
                          </m:r>
                        </m:sub>
                      </m:sSub>
                      <m:d>
                        <m:dPr>
                          <m:ctrlPr>
                            <a:rPr lang="zh-CN" altLang="en-US" sz="1600" i="1" dirty="0">
                              <a:latin typeface="Cambria Math" panose="02040503050406030204" pitchFamily="18" charset="0"/>
                              <a:sym typeface="+mn-lt"/>
                            </a:rPr>
                          </m:ctrlPr>
                        </m:dPr>
                        <m:e>
                          <m:r>
                            <a:rPr lang="zh-CN" altLang="en-US" sz="1600" i="1" dirty="0">
                              <a:latin typeface="Cambria Math" panose="02040503050406030204" pitchFamily="18" charset="0"/>
                              <a:sym typeface="+mn-lt"/>
                            </a:rPr>
                            <m:t>0</m:t>
                          </m:r>
                        </m:e>
                      </m:d>
                    </m:oMath>
                  </m:oMathPara>
                </a14:m>
                <a:endParaRPr lang="zh-CN" altLang="en-US" sz="1600" i="1" dirty="0">
                  <a:latin typeface="Cambria Math" panose="02040503050406030204" pitchFamily="18" charset="0"/>
                  <a:sym typeface="+mn-lt"/>
                </a:endParaRPr>
              </a:p>
            </p:txBody>
          </p:sp>
        </mc:Choice>
        <mc:Fallback>
          <p:sp>
            <p:nvSpPr>
              <p:cNvPr id="55" name="文本框 54">
                <a:extLst>
                  <a:ext uri="{FF2B5EF4-FFF2-40B4-BE49-F238E27FC236}">
                    <a16:creationId xmlns:a16="http://schemas.microsoft.com/office/drawing/2014/main" id="{7007ED8B-7C08-4749-A8C0-1C44A426BBA5}"/>
                  </a:ext>
                </a:extLst>
              </p:cNvPr>
              <p:cNvSpPr txBox="1">
                <a:spLocks noRot="1" noChangeAspect="1" noMove="1" noResize="1" noEditPoints="1" noAdjustHandles="1" noChangeArrowheads="1" noChangeShapeType="1" noTextEdit="1"/>
              </p:cNvSpPr>
              <p:nvPr/>
            </p:nvSpPr>
            <p:spPr>
              <a:xfrm>
                <a:off x="2686335" y="4556437"/>
                <a:ext cx="2447401" cy="68717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矩形 55">
                <a:extLst>
                  <a:ext uri="{FF2B5EF4-FFF2-40B4-BE49-F238E27FC236}">
                    <a16:creationId xmlns:a16="http://schemas.microsoft.com/office/drawing/2014/main" id="{6A17AA0C-1D16-4166-9405-B73B0D056848}"/>
                  </a:ext>
                </a:extLst>
              </p:cNvPr>
              <p:cNvSpPr/>
              <p:nvPr/>
            </p:nvSpPr>
            <p:spPr>
              <a:xfrm>
                <a:off x="3261308" y="3475013"/>
                <a:ext cx="3040769" cy="277320"/>
              </a:xfrm>
              <a:prstGeom prst="rect">
                <a:avLst/>
              </a:prstGeom>
            </p:spPr>
            <p:txBody>
              <a:bodyPr wrap="none">
                <a:spAutoFit/>
              </a:bodyPr>
              <a:lstStyle/>
              <a:p>
                <a14:m>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令</m:t>
                        </m:r>
                        <m:r>
                          <m:rPr>
                            <m:sty m:val="p"/>
                          </m:rPr>
                          <a:rPr lang="en-US" altLang="zh-CN" sz="1200" i="1" smtClean="0">
                            <a:latin typeface="Cambria Math" panose="02040503050406030204" pitchFamily="18" charset="0"/>
                          </a:rPr>
                          <m:t>x</m:t>
                        </m:r>
                        <m:r>
                          <a:rPr lang="en-US" altLang="zh-CN" sz="1200" b="0" i="1" smtClean="0">
                            <a:latin typeface="Cambria Math" panose="02040503050406030204" pitchFamily="18" charset="0"/>
                          </a:rPr>
                          <m:t>=0</m:t>
                        </m:r>
                        <m:r>
                          <a:rPr lang="zh-CN" altLang="en-US" sz="1200" i="1">
                            <a:latin typeface="Cambria Math" panose="02040503050406030204" pitchFamily="18" charset="0"/>
                          </a:rPr>
                          <m:t>，</m:t>
                        </m:r>
                        <m:r>
                          <a:rPr lang="zh-CN" altLang="en-US" sz="1200" i="1" smtClean="0">
                            <a:latin typeface="Cambria Math" panose="02040503050406030204" pitchFamily="18" charset="0"/>
                          </a:rPr>
                          <m:t>得到</m:t>
                        </m:r>
                        <m:r>
                          <a:rPr lang="zh-CN" altLang="en-US" sz="1200" i="1">
                            <a:latin typeface="Cambria Math" panose="02040503050406030204" pitchFamily="18" charset="0"/>
                          </a:rPr>
                          <m:t>𝐿</m:t>
                        </m:r>
                      </m:e>
                      <m:sub>
                        <m:r>
                          <a:rPr lang="en-US" altLang="zh-CN" sz="1200" b="0" i="1" smtClean="0">
                            <a:latin typeface="Cambria Math" panose="02040503050406030204" pitchFamily="18" charset="0"/>
                          </a:rPr>
                          <m:t>1</m:t>
                        </m:r>
                      </m:sub>
                    </m:sSub>
                    <m:d>
                      <m:dPr>
                        <m:ctrlPr>
                          <a:rPr lang="zh-CN" altLang="en-US" sz="1200" i="1">
                            <a:latin typeface="Cambria Math" panose="02040503050406030204" pitchFamily="18" charset="0"/>
                          </a:rPr>
                        </m:ctrlPr>
                      </m:dPr>
                      <m:e>
                        <m:r>
                          <a:rPr lang="en-US" altLang="zh-CN" sz="1200" b="0" i="1" smtClean="0">
                            <a:latin typeface="Cambria Math" panose="02040503050406030204" pitchFamily="18" charset="0"/>
                          </a:rPr>
                          <m:t>0</m:t>
                        </m:r>
                      </m:e>
                    </m:d>
                  </m:oMath>
                </a14:m>
                <a:r>
                  <a:rPr lang="zh-CN" altLang="en-US" sz="1200" dirty="0"/>
                  <a:t>，</a:t>
                </a:r>
                <a:r>
                  <a:rPr lang="zh-CN" altLang="en-US" sz="1200" dirty="0">
                    <a:sym typeface="+mn-lt"/>
                  </a:rPr>
                  <a:t> </a:t>
                </a:r>
                <a14:m>
                  <m:oMath xmlns:m="http://schemas.openxmlformats.org/officeDocument/2006/math">
                    <m:sSub>
                      <m:sSubPr>
                        <m:ctrlPr>
                          <a:rPr lang="zh-CN" altLang="en-US" sz="1200" i="1" dirty="0" smtClean="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2</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zh-CN" altLang="en-US" sz="1200" kern="0" dirty="0">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m:t>
                    </m:r>
                    <m:sSub>
                      <m:sSubPr>
                        <m:ctrlPr>
                          <a:rPr lang="zh-CN" altLang="en-US" sz="1200" i="1" dirty="0">
                            <a:latin typeface="Cambria Math" panose="02040503050406030204" pitchFamily="18" charset="0"/>
                            <a:sym typeface="+mn-lt"/>
                          </a:rPr>
                        </m:ctrlPr>
                      </m:sSubPr>
                      <m:e>
                        <m:r>
                          <a:rPr lang="zh-CN" altLang="en-US" sz="1200" i="1" dirty="0">
                            <a:latin typeface="Cambria Math" panose="02040503050406030204" pitchFamily="18" charset="0"/>
                            <a:sym typeface="+mn-lt"/>
                          </a:rPr>
                          <m:t>𝐿</m:t>
                        </m:r>
                      </m:e>
                      <m:sub>
                        <m:r>
                          <a:rPr lang="en-US" altLang="zh-CN" sz="1200" b="0" i="1" dirty="0" smtClean="0">
                            <a:latin typeface="Cambria Math" panose="02040503050406030204" pitchFamily="18" charset="0"/>
                            <a:sym typeface="+mn-lt"/>
                          </a:rPr>
                          <m:t>𝑘</m:t>
                        </m:r>
                      </m:sub>
                    </m:sSub>
                    <m:d>
                      <m:dPr>
                        <m:ctrlPr>
                          <a:rPr lang="zh-CN" altLang="en-US" sz="1200" i="1" dirty="0">
                            <a:latin typeface="Cambria Math" panose="02040503050406030204" pitchFamily="18" charset="0"/>
                            <a:sym typeface="+mn-lt"/>
                          </a:rPr>
                        </m:ctrlPr>
                      </m:dPr>
                      <m:e>
                        <m:r>
                          <a:rPr lang="zh-CN" altLang="en-US" sz="1200" i="1" dirty="0">
                            <a:latin typeface="Cambria Math" panose="02040503050406030204" pitchFamily="18" charset="0"/>
                            <a:sym typeface="+mn-lt"/>
                          </a:rPr>
                          <m:t>0</m:t>
                        </m:r>
                      </m:e>
                    </m:d>
                  </m:oMath>
                </a14:m>
                <a:r>
                  <a:rPr lang="en-US" altLang="zh-CN" sz="1200" dirty="0"/>
                  <a:t>,</a:t>
                </a:r>
                <a14:m>
                  <m:oMath xmlns:m="http://schemas.openxmlformats.org/officeDocument/2006/math">
                    <m:r>
                      <a:rPr lang="en-US" altLang="zh-CN" sz="1200" b="0" i="1" dirty="0" smtClean="0">
                        <a:latin typeface="Cambria Math" panose="02040503050406030204" pitchFamily="18" charset="0"/>
                        <a:sym typeface="+mn-lt"/>
                      </a:rPr>
                      <m:t>𝑘</m:t>
                    </m:r>
                    <m:r>
                      <a:rPr lang="en-US" altLang="zh-CN" sz="1200" b="0" i="1" dirty="0" smtClean="0">
                        <a:latin typeface="Cambria Math" panose="02040503050406030204" pitchFamily="18" charset="0"/>
                        <a:sym typeface="+mn-lt"/>
                      </a:rPr>
                      <m:t>≥</m:t>
                    </m:r>
                    <m:r>
                      <a:rPr lang="en-US" altLang="zh-CN" sz="1200" b="0" i="1" dirty="0" smtClean="0">
                        <a:latin typeface="Cambria Math" panose="02040503050406030204" pitchFamily="18" charset="0"/>
                        <a:sym typeface="+mn-lt"/>
                      </a:rPr>
                      <m:t>𝑡</m:t>
                    </m:r>
                  </m:oMath>
                </a14:m>
                <a:endParaRPr lang="zh-CN" altLang="en-US" sz="1200" dirty="0"/>
              </a:p>
            </p:txBody>
          </p:sp>
        </mc:Choice>
        <mc:Fallback>
          <p:sp>
            <p:nvSpPr>
              <p:cNvPr id="56" name="矩形 55">
                <a:extLst>
                  <a:ext uri="{FF2B5EF4-FFF2-40B4-BE49-F238E27FC236}">
                    <a16:creationId xmlns:a16="http://schemas.microsoft.com/office/drawing/2014/main" id="{6A17AA0C-1D16-4166-9405-B73B0D056848}"/>
                  </a:ext>
                </a:extLst>
              </p:cNvPr>
              <p:cNvSpPr>
                <a:spLocks noRot="1" noChangeAspect="1" noMove="1" noResize="1" noEditPoints="1" noAdjustHandles="1" noChangeArrowheads="1" noChangeShapeType="1" noTextEdit="1"/>
              </p:cNvSpPr>
              <p:nvPr/>
            </p:nvSpPr>
            <p:spPr>
              <a:xfrm>
                <a:off x="3261308" y="3475013"/>
                <a:ext cx="3040769" cy="277320"/>
              </a:xfrm>
              <a:prstGeom prst="rect">
                <a:avLst/>
              </a:prstGeom>
              <a:blipFill>
                <a:blip r:embed="rId8"/>
                <a:stretch>
                  <a:fillRect t="-2174" b="-15217"/>
                </a:stretch>
              </a:blipFill>
            </p:spPr>
            <p:txBody>
              <a:bodyPr/>
              <a:lstStyle/>
              <a:p>
                <a:r>
                  <a:rPr lang="zh-CN" altLang="en-US">
                    <a:noFill/>
                  </a:rPr>
                  <a:t> </a:t>
                </a:r>
              </a:p>
            </p:txBody>
          </p:sp>
        </mc:Fallback>
      </mc:AlternateContent>
      <p:pic>
        <p:nvPicPr>
          <p:cNvPr id="57" name="图片 56">
            <a:extLst>
              <a:ext uri="{FF2B5EF4-FFF2-40B4-BE49-F238E27FC236}">
                <a16:creationId xmlns:a16="http://schemas.microsoft.com/office/drawing/2014/main" id="{6B4D6BDD-5176-4A51-954C-C8BF082C7D66}"/>
              </a:ext>
            </a:extLst>
          </p:cNvPr>
          <p:cNvPicPr>
            <a:picLocks noChangeAspect="1"/>
          </p:cNvPicPr>
          <p:nvPr/>
        </p:nvPicPr>
        <p:blipFill>
          <a:blip r:embed="rId9"/>
          <a:stretch>
            <a:fillRect/>
          </a:stretch>
        </p:blipFill>
        <p:spPr>
          <a:xfrm>
            <a:off x="951443" y="1193775"/>
            <a:ext cx="5000625" cy="4562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6641" y="1400242"/>
            <a:ext cx="2276475" cy="1200329"/>
          </a:xfrm>
          <a:prstGeom prst="rect">
            <a:avLst/>
          </a:prstGeom>
          <a:noFill/>
        </p:spPr>
        <p:txBody>
          <a:bodyPr wrap="square" rtlCol="0">
            <a:spAutoFit/>
          </a:bodyPr>
          <a:lstStyle/>
          <a:p>
            <a:pPr algn="ctr"/>
            <a:r>
              <a:rPr lang="zh-CN" altLang="en-US" sz="7200" b="1" kern="1200" dirty="0">
                <a:solidFill>
                  <a:schemeClr val="bg1"/>
                </a:solidFill>
                <a:latin typeface="微软雅黑" panose="020B0503020204020204" pitchFamily="34" charset="-122"/>
                <a:ea typeface="微软雅黑" panose="020B0503020204020204" pitchFamily="34" charset="-122"/>
                <a:cs typeface="+mj-cs"/>
              </a:rPr>
              <a:t>目录</a:t>
            </a:r>
          </a:p>
        </p:txBody>
      </p:sp>
      <p:sp>
        <p:nvSpPr>
          <p:cNvPr id="8" name="TextBox 15"/>
          <p:cNvSpPr txBox="1"/>
          <p:nvPr/>
        </p:nvSpPr>
        <p:spPr>
          <a:xfrm>
            <a:off x="1316641" y="2600571"/>
            <a:ext cx="2375027" cy="584775"/>
          </a:xfrm>
          <a:prstGeom prst="rect">
            <a:avLst/>
          </a:prstGeom>
          <a:noFill/>
        </p:spPr>
        <p:txBody>
          <a:bodyPr wrap="square" rtlCol="0">
            <a:spAutoFit/>
          </a:bodyPr>
          <a:lstStyle/>
          <a:p>
            <a:pPr algn="ctr"/>
            <a:r>
              <a:rPr lang="en-US" altLang="zh-CN" sz="3200" dirty="0">
                <a:solidFill>
                  <a:schemeClr val="bg1"/>
                </a:solidFill>
                <a:latin typeface="Agency FB" panose="020B0503020202020204" pitchFamily="34" charset="0"/>
                <a:ea typeface="Adobe 宋体 Std L" pitchFamily="18" charset="-122"/>
              </a:rPr>
              <a:t>Contents Page</a:t>
            </a:r>
            <a:endParaRPr lang="zh-CN" altLang="en-US" sz="3200" dirty="0">
              <a:solidFill>
                <a:schemeClr val="bg1"/>
              </a:solidFill>
              <a:latin typeface="Agency FB" panose="020B0503020202020204" pitchFamily="34" charset="0"/>
              <a:ea typeface="Adobe 宋体 Std L" pitchFamily="18" charset="-122"/>
            </a:endParaRPr>
          </a:p>
        </p:txBody>
      </p:sp>
      <p:sp>
        <p:nvSpPr>
          <p:cNvPr id="9" name="矩形 8"/>
          <p:cNvSpPr/>
          <p:nvPr/>
        </p:nvSpPr>
        <p:spPr>
          <a:xfrm>
            <a:off x="0" y="0"/>
            <a:ext cx="3943350" cy="6858000"/>
          </a:xfrm>
          <a:prstGeom prst="rect">
            <a:avLst/>
          </a:prstGeom>
          <a:solidFill>
            <a:srgbClr val="016946"/>
          </a:solid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43350" y="0"/>
            <a:ext cx="152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95750" y="0"/>
            <a:ext cx="152400" cy="68580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302127" y="1645588"/>
            <a:ext cx="2276475" cy="1200329"/>
          </a:xfrm>
          <a:prstGeom prst="rect">
            <a:avLst/>
          </a:prstGeom>
          <a:noFill/>
        </p:spPr>
        <p:txBody>
          <a:bodyPr wrap="square" rtlCol="0">
            <a:spAutoFit/>
          </a:bodyPr>
          <a:lstStyle/>
          <a:p>
            <a:pPr algn="r"/>
            <a:r>
              <a:rPr lang="zh-CN" altLang="en-US" sz="7200" b="1" kern="1200" dirty="0">
                <a:solidFill>
                  <a:schemeClr val="bg1"/>
                </a:solidFill>
                <a:latin typeface="微软雅黑" panose="020B0503020204020204" pitchFamily="34" charset="-122"/>
                <a:ea typeface="微软雅黑" panose="020B0503020204020204" pitchFamily="34" charset="-122"/>
                <a:cs typeface="+mj-cs"/>
              </a:rPr>
              <a:t>目录</a:t>
            </a:r>
          </a:p>
        </p:txBody>
      </p:sp>
      <p:sp>
        <p:nvSpPr>
          <p:cNvPr id="21" name="TextBox 15"/>
          <p:cNvSpPr txBox="1"/>
          <p:nvPr/>
        </p:nvSpPr>
        <p:spPr>
          <a:xfrm>
            <a:off x="801334" y="2886557"/>
            <a:ext cx="2777268" cy="584775"/>
          </a:xfrm>
          <a:prstGeom prst="rect">
            <a:avLst/>
          </a:prstGeom>
          <a:noFill/>
        </p:spPr>
        <p:txBody>
          <a:bodyPr wrap="square" rtlCol="0">
            <a:spAutoFit/>
          </a:bodyPr>
          <a:lstStyle/>
          <a:p>
            <a:pPr algn="r"/>
            <a:r>
              <a:rPr lang="en-US" altLang="zh-CN" sz="3200" dirty="0">
                <a:solidFill>
                  <a:schemeClr val="bg1"/>
                </a:solidFill>
                <a:latin typeface="Agency FB" panose="020B0503020202020204" pitchFamily="34" charset="0"/>
                <a:ea typeface="Adobe 宋体 Std L" pitchFamily="18" charset="-122"/>
              </a:rPr>
              <a:t>Contents Page</a:t>
            </a:r>
            <a:endParaRPr lang="zh-CN" altLang="en-US" sz="3200" dirty="0">
              <a:solidFill>
                <a:schemeClr val="bg1"/>
              </a:solidFill>
              <a:latin typeface="Agency FB" panose="020B0503020202020204" pitchFamily="34" charset="0"/>
              <a:ea typeface="Adobe 宋体 Std L" pitchFamily="18" charset="-122"/>
            </a:endParaRPr>
          </a:p>
        </p:txBody>
      </p:sp>
      <p:grpSp>
        <p:nvGrpSpPr>
          <p:cNvPr id="5" name="组合 4"/>
          <p:cNvGrpSpPr/>
          <p:nvPr/>
        </p:nvGrpSpPr>
        <p:grpSpPr>
          <a:xfrm>
            <a:off x="5758251" y="1231588"/>
            <a:ext cx="3527402" cy="828000"/>
            <a:chOff x="5455127" y="2664347"/>
            <a:chExt cx="3527402" cy="828000"/>
          </a:xfrm>
        </p:grpSpPr>
        <p:sp>
          <p:nvSpPr>
            <p:cNvPr id="19" name="文本框 18"/>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4" name="组合 3"/>
            <p:cNvGrpSpPr/>
            <p:nvPr/>
          </p:nvGrpSpPr>
          <p:grpSpPr>
            <a:xfrm>
              <a:off x="5455127" y="2664347"/>
              <a:ext cx="842514" cy="828000"/>
              <a:chOff x="4061756" y="1599690"/>
              <a:chExt cx="842514" cy="828000"/>
            </a:xfrm>
          </p:grpSpPr>
          <p:sp>
            <p:nvSpPr>
              <p:cNvPr id="24" name="文本框 23"/>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25" name="矩形 24"/>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 name="组合 5"/>
          <p:cNvGrpSpPr/>
          <p:nvPr/>
        </p:nvGrpSpPr>
        <p:grpSpPr>
          <a:xfrm>
            <a:off x="5769780" y="3642971"/>
            <a:ext cx="3527402" cy="828000"/>
            <a:chOff x="5470145" y="3821782"/>
            <a:chExt cx="3527402" cy="828000"/>
          </a:xfrm>
        </p:grpSpPr>
        <p:sp>
          <p:nvSpPr>
            <p:cNvPr id="26" name="文本框 25"/>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研究内容</a:t>
              </a:r>
            </a:p>
          </p:txBody>
        </p:sp>
        <p:grpSp>
          <p:nvGrpSpPr>
            <p:cNvPr id="27" name="组合 26"/>
            <p:cNvGrpSpPr/>
            <p:nvPr/>
          </p:nvGrpSpPr>
          <p:grpSpPr>
            <a:xfrm>
              <a:off x="5470145" y="3821782"/>
              <a:ext cx="842514" cy="828000"/>
              <a:chOff x="4061756" y="1599690"/>
              <a:chExt cx="842514" cy="828000"/>
            </a:xfrm>
          </p:grpSpPr>
          <p:sp>
            <p:nvSpPr>
              <p:cNvPr id="28" name="文本框 27"/>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03</a:t>
                </a:r>
              </a:p>
            </p:txBody>
          </p:sp>
          <p:sp>
            <p:nvSpPr>
              <p:cNvPr id="29" name="矩形 28"/>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5" name="组合 34"/>
          <p:cNvGrpSpPr/>
          <p:nvPr/>
        </p:nvGrpSpPr>
        <p:grpSpPr>
          <a:xfrm>
            <a:off x="5748248" y="2433768"/>
            <a:ext cx="3527402" cy="828000"/>
            <a:chOff x="5470145" y="3821782"/>
            <a:chExt cx="3527402" cy="828000"/>
          </a:xfrm>
        </p:grpSpPr>
        <p:sp>
          <p:nvSpPr>
            <p:cNvPr id="36" name="文本框 35"/>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研究现状</a:t>
              </a:r>
            </a:p>
          </p:txBody>
        </p:sp>
        <p:grpSp>
          <p:nvGrpSpPr>
            <p:cNvPr id="37" name="组合 36"/>
            <p:cNvGrpSpPr/>
            <p:nvPr/>
          </p:nvGrpSpPr>
          <p:grpSpPr>
            <a:xfrm>
              <a:off x="5470145" y="3821782"/>
              <a:ext cx="842514" cy="828000"/>
              <a:chOff x="4061756" y="1599690"/>
              <a:chExt cx="842514" cy="828000"/>
            </a:xfrm>
          </p:grpSpPr>
          <p:sp>
            <p:nvSpPr>
              <p:cNvPr id="38" name="文本框 37"/>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02</a:t>
                </a:r>
              </a:p>
            </p:txBody>
          </p:sp>
          <p:sp>
            <p:nvSpPr>
              <p:cNvPr id="39" name="矩形 38"/>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a:extLst>
              <a:ext uri="{FF2B5EF4-FFF2-40B4-BE49-F238E27FC236}">
                <a16:creationId xmlns:a16="http://schemas.microsoft.com/office/drawing/2014/main" id="{72B1B265-BED0-401F-AB79-14C6B6514418}"/>
              </a:ext>
            </a:extLst>
          </p:cNvPr>
          <p:cNvGrpSpPr/>
          <p:nvPr/>
        </p:nvGrpSpPr>
        <p:grpSpPr>
          <a:xfrm>
            <a:off x="5784294" y="4878670"/>
            <a:ext cx="3527402" cy="828000"/>
            <a:chOff x="5470145" y="3821782"/>
            <a:chExt cx="3527402" cy="828000"/>
          </a:xfrm>
        </p:grpSpPr>
        <p:sp>
          <p:nvSpPr>
            <p:cNvPr id="31" name="文本框 30">
              <a:extLst>
                <a:ext uri="{FF2B5EF4-FFF2-40B4-BE49-F238E27FC236}">
                  <a16:creationId xmlns:a16="http://schemas.microsoft.com/office/drawing/2014/main" id="{E8CC2D00-2E53-4B7B-BE62-D4B326F2B0E7}"/>
                </a:ext>
              </a:extLst>
            </p:cNvPr>
            <p:cNvSpPr txBox="1"/>
            <p:nvPr/>
          </p:nvSpPr>
          <p:spPr>
            <a:xfrm>
              <a:off x="6526716" y="3896353"/>
              <a:ext cx="2470831" cy="707886"/>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计划安排</a:t>
              </a:r>
            </a:p>
          </p:txBody>
        </p:sp>
        <p:grpSp>
          <p:nvGrpSpPr>
            <p:cNvPr id="32" name="组合 31">
              <a:extLst>
                <a:ext uri="{FF2B5EF4-FFF2-40B4-BE49-F238E27FC236}">
                  <a16:creationId xmlns:a16="http://schemas.microsoft.com/office/drawing/2014/main" id="{497F53F4-DF40-48ED-802A-C3550B45A169}"/>
                </a:ext>
              </a:extLst>
            </p:cNvPr>
            <p:cNvGrpSpPr/>
            <p:nvPr/>
          </p:nvGrpSpPr>
          <p:grpSpPr>
            <a:xfrm>
              <a:off x="5470145" y="3821782"/>
              <a:ext cx="842514" cy="828000"/>
              <a:chOff x="4061756" y="1599690"/>
              <a:chExt cx="842514" cy="828000"/>
            </a:xfrm>
          </p:grpSpPr>
          <p:sp>
            <p:nvSpPr>
              <p:cNvPr id="33" name="文本框 32">
                <a:extLst>
                  <a:ext uri="{FF2B5EF4-FFF2-40B4-BE49-F238E27FC236}">
                    <a16:creationId xmlns:a16="http://schemas.microsoft.com/office/drawing/2014/main" id="{CF380BCA-AF8E-467C-BC17-D87624887790}"/>
                  </a:ext>
                </a:extLst>
              </p:cNvPr>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04</a:t>
                </a:r>
              </a:p>
            </p:txBody>
          </p:sp>
          <p:sp>
            <p:nvSpPr>
              <p:cNvPr id="34" name="矩形 33">
                <a:extLst>
                  <a:ext uri="{FF2B5EF4-FFF2-40B4-BE49-F238E27FC236}">
                    <a16:creationId xmlns:a16="http://schemas.microsoft.com/office/drawing/2014/main" id="{5A0181CF-0762-4D3F-9FF9-BCA362CF5425}"/>
                  </a:ext>
                </a:extLst>
              </p:cNvPr>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878189-FF2C-4826-8568-52189B2FF3DC}"/>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E6470933-BC15-458E-8E16-78BEADFA537C}"/>
              </a:ext>
            </a:extLst>
          </p:cNvPr>
          <p:cNvGrpSpPr/>
          <p:nvPr/>
        </p:nvGrpSpPr>
        <p:grpSpPr>
          <a:xfrm>
            <a:off x="10691090" y="159430"/>
            <a:ext cx="1057280" cy="604450"/>
            <a:chOff x="6755642" y="59734"/>
            <a:chExt cx="1009934" cy="604450"/>
          </a:xfrm>
          <a:solidFill>
            <a:srgbClr val="FADE73"/>
          </a:solidFill>
        </p:grpSpPr>
        <p:sp>
          <p:nvSpPr>
            <p:cNvPr id="4" name="矩形 3">
              <a:extLst>
                <a:ext uri="{FF2B5EF4-FFF2-40B4-BE49-F238E27FC236}">
                  <a16:creationId xmlns:a16="http://schemas.microsoft.com/office/drawing/2014/main" id="{393DEC5E-98CC-46F3-BE8D-0A9187EA7F0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a:extLst>
                <a:ext uri="{FF2B5EF4-FFF2-40B4-BE49-F238E27FC236}">
                  <a16:creationId xmlns:a16="http://schemas.microsoft.com/office/drawing/2014/main" id="{260907E7-A2EF-4CE1-90D7-7F5A8C548C6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683B6589-790A-455F-A68D-CA836305C326}"/>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 name="文本框 6">
            <a:extLst>
              <a:ext uri="{FF2B5EF4-FFF2-40B4-BE49-F238E27FC236}">
                <a16:creationId xmlns:a16="http://schemas.microsoft.com/office/drawing/2014/main" id="{05C0B8E9-346A-4425-ACE5-E6400CF6B268}"/>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8" name="文本框 7">
            <a:extLst>
              <a:ext uri="{FF2B5EF4-FFF2-40B4-BE49-F238E27FC236}">
                <a16:creationId xmlns:a16="http://schemas.microsoft.com/office/drawing/2014/main" id="{5ED9E1AD-50D4-4D24-98C3-EB74DA05E670}"/>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9" name="文本框 8">
            <a:extLst>
              <a:ext uri="{FF2B5EF4-FFF2-40B4-BE49-F238E27FC236}">
                <a16:creationId xmlns:a16="http://schemas.microsoft.com/office/drawing/2014/main" id="{FAD26B07-B856-464C-B934-84597C1B299D}"/>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extLst>
      <p:ext uri="{BB962C8B-B14F-4D97-AF65-F5344CB8AC3E}">
        <p14:creationId xmlns:p14="http://schemas.microsoft.com/office/powerpoint/2010/main" val="304151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a:extLst>
              <a:ext uri="{FF2B5EF4-FFF2-40B4-BE49-F238E27FC236}">
                <a16:creationId xmlns:a16="http://schemas.microsoft.com/office/drawing/2014/main" id="{29147AE8-1B5A-4AD7-A109-52555574B7C5}"/>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8" name="组合 67">
            <a:extLst>
              <a:ext uri="{FF2B5EF4-FFF2-40B4-BE49-F238E27FC236}">
                <a16:creationId xmlns:a16="http://schemas.microsoft.com/office/drawing/2014/main" id="{5E8CDCF8-94C1-4381-8391-1041C573F871}"/>
              </a:ext>
            </a:extLst>
          </p:cNvPr>
          <p:cNvGrpSpPr/>
          <p:nvPr/>
        </p:nvGrpSpPr>
        <p:grpSpPr>
          <a:xfrm>
            <a:off x="10691090" y="159430"/>
            <a:ext cx="1057280" cy="604450"/>
            <a:chOff x="6755642" y="59734"/>
            <a:chExt cx="1009934" cy="604450"/>
          </a:xfrm>
          <a:solidFill>
            <a:srgbClr val="FADE73"/>
          </a:solidFill>
        </p:grpSpPr>
        <p:sp>
          <p:nvSpPr>
            <p:cNvPr id="69" name="矩形 68">
              <a:extLst>
                <a:ext uri="{FF2B5EF4-FFF2-40B4-BE49-F238E27FC236}">
                  <a16:creationId xmlns:a16="http://schemas.microsoft.com/office/drawing/2014/main" id="{97EB3323-0AF5-4E6E-9113-D93B2A7228C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等腰三角形 69">
              <a:extLst>
                <a:ext uri="{FF2B5EF4-FFF2-40B4-BE49-F238E27FC236}">
                  <a16:creationId xmlns:a16="http://schemas.microsoft.com/office/drawing/2014/main" id="{84846F79-4634-45B4-AD96-AB11A7676E01}"/>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id="{E6303B31-39C3-4360-A4E5-B4DFAD846779}"/>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3" name="文本框 72">
            <a:extLst>
              <a:ext uri="{FF2B5EF4-FFF2-40B4-BE49-F238E27FC236}">
                <a16:creationId xmlns:a16="http://schemas.microsoft.com/office/drawing/2014/main" id="{B9226D74-C85D-4312-8DD8-B9078F15B54A}"/>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74" name="文本框 73">
            <a:extLst>
              <a:ext uri="{FF2B5EF4-FFF2-40B4-BE49-F238E27FC236}">
                <a16:creationId xmlns:a16="http://schemas.microsoft.com/office/drawing/2014/main" id="{050A0ED3-4E70-4351-B7A1-5D5DF2B29737}"/>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76" name="文本框 75">
            <a:extLst>
              <a:ext uri="{FF2B5EF4-FFF2-40B4-BE49-F238E27FC236}">
                <a16:creationId xmlns:a16="http://schemas.microsoft.com/office/drawing/2014/main" id="{E96C3EDA-E9B4-42B7-94FA-01BA0DA0F880}"/>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78" name="矩形 77">
            <a:extLst>
              <a:ext uri="{FF2B5EF4-FFF2-40B4-BE49-F238E27FC236}">
                <a16:creationId xmlns:a16="http://schemas.microsoft.com/office/drawing/2014/main" id="{606EDB55-A13A-4CC5-A735-6581B292513D}"/>
              </a:ext>
            </a:extLst>
          </p:cNvPr>
          <p:cNvSpPr/>
          <p:nvPr/>
        </p:nvSpPr>
        <p:spPr>
          <a:xfrm>
            <a:off x="1069466" y="2140261"/>
            <a:ext cx="9621624" cy="2308324"/>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endParaRPr lang="en-US" altLang="zh-CN" dirty="0"/>
          </a:p>
          <a:p>
            <a:r>
              <a:rPr lang="en-US" altLang="zh-CN" dirty="0"/>
              <a:t>2</a:t>
            </a:r>
            <a:r>
              <a:rPr lang="zh-CN" altLang="en-US" dirty="0"/>
              <a:t>、基于信誉和投票的公证人管理机制还存在很多需要考虑细节问题，后续将进一步完善。</a:t>
            </a:r>
            <a:endParaRPr lang="en-US" altLang="zh-CN" dirty="0"/>
          </a:p>
          <a:p>
            <a:endParaRPr lang="en-US" altLang="zh-CN" dirty="0"/>
          </a:p>
          <a:p>
            <a:endParaRPr lang="en-US" altLang="zh-CN" dirty="0"/>
          </a:p>
          <a:p>
            <a:r>
              <a:rPr lang="en-US" altLang="zh-CN" dirty="0"/>
              <a:t>3</a:t>
            </a:r>
            <a:r>
              <a:rPr lang="zh-CN" altLang="en-US" dirty="0"/>
              <a:t>、对信誉值激励和惩罚部分进行测试，看信誉值的动态变化过程是否能达到预期。</a:t>
            </a:r>
            <a:endParaRPr lang="en-US" altLang="zh-CN" dirty="0"/>
          </a:p>
          <a:p>
            <a:endParaRPr lang="zh-CN" altLang="en-US" dirty="0"/>
          </a:p>
        </p:txBody>
      </p:sp>
      <p:sp>
        <p:nvSpPr>
          <p:cNvPr id="81" name="矩形 80">
            <a:extLst>
              <a:ext uri="{FF2B5EF4-FFF2-40B4-BE49-F238E27FC236}">
                <a16:creationId xmlns:a16="http://schemas.microsoft.com/office/drawing/2014/main" id="{750C8B73-8BD4-4A68-AAA3-0E8AA5200FEC}"/>
              </a:ext>
            </a:extLst>
          </p:cNvPr>
          <p:cNvSpPr/>
          <p:nvPr>
            <p:custDataLst>
              <p:tags r:id="rId1"/>
            </p:custDataLst>
          </p:nvPr>
        </p:nvSpPr>
        <p:spPr>
          <a:xfrm>
            <a:off x="666115" y="900720"/>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CA4FD35-17C7-4C7F-84BA-0CF72AA2756C}"/>
              </a:ext>
            </a:extLst>
          </p:cNvPr>
          <p:cNvSpPr/>
          <p:nvPr>
            <p:custDataLst>
              <p:tags r:id="rId2"/>
            </p:custDataLst>
          </p:nvPr>
        </p:nvSpPr>
        <p:spPr>
          <a:xfrm>
            <a:off x="845185" y="1065185"/>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F916C47-6D32-467D-9CE3-C79BE68A04BC}"/>
              </a:ext>
            </a:extLst>
          </p:cNvPr>
          <p:cNvSpPr/>
          <p:nvPr/>
        </p:nvSpPr>
        <p:spPr>
          <a:xfrm>
            <a:off x="1024255" y="900720"/>
            <a:ext cx="1569660" cy="369332"/>
          </a:xfrm>
          <a:prstGeom prst="rect">
            <a:avLst/>
          </a:prstGeom>
        </p:spPr>
        <p:txBody>
          <a:bodyPr wrap="none">
            <a:spAutoFit/>
          </a:bodyPr>
          <a:lstStyle/>
          <a:p>
            <a:r>
              <a:rPr lang="zh-CN" altLang="en-US" dirty="0"/>
              <a:t>下一步计划：</a:t>
            </a:r>
          </a:p>
        </p:txBody>
      </p:sp>
    </p:spTree>
    <p:extLst>
      <p:ext uri="{BB962C8B-B14F-4D97-AF65-F5344CB8AC3E}">
        <p14:creationId xmlns:p14="http://schemas.microsoft.com/office/powerpoint/2010/main" val="26564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a:extLst>
              <a:ext uri="{FF2B5EF4-FFF2-40B4-BE49-F238E27FC236}">
                <a16:creationId xmlns:a16="http://schemas.microsoft.com/office/drawing/2014/main" id="{29147AE8-1B5A-4AD7-A109-52555574B7C5}"/>
              </a:ext>
            </a:extLst>
          </p:cNvPr>
          <p:cNvCxnSpPr/>
          <p:nvPr/>
        </p:nvCxnSpPr>
        <p:spPr>
          <a:xfrm flipV="1">
            <a:off x="6937131" y="572551"/>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68" name="组合 67">
            <a:extLst>
              <a:ext uri="{FF2B5EF4-FFF2-40B4-BE49-F238E27FC236}">
                <a16:creationId xmlns:a16="http://schemas.microsoft.com/office/drawing/2014/main" id="{5E8CDCF8-94C1-4381-8391-1041C573F871}"/>
              </a:ext>
            </a:extLst>
          </p:cNvPr>
          <p:cNvGrpSpPr/>
          <p:nvPr/>
        </p:nvGrpSpPr>
        <p:grpSpPr>
          <a:xfrm>
            <a:off x="10691090" y="169478"/>
            <a:ext cx="1057280" cy="604450"/>
            <a:chOff x="6755642" y="59734"/>
            <a:chExt cx="1009934" cy="604450"/>
          </a:xfrm>
          <a:solidFill>
            <a:srgbClr val="FADE73"/>
          </a:solidFill>
        </p:grpSpPr>
        <p:sp>
          <p:nvSpPr>
            <p:cNvPr id="69" name="矩形 68">
              <a:extLst>
                <a:ext uri="{FF2B5EF4-FFF2-40B4-BE49-F238E27FC236}">
                  <a16:creationId xmlns:a16="http://schemas.microsoft.com/office/drawing/2014/main" id="{97EB3323-0AF5-4E6E-9113-D93B2A7228C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等腰三角形 69">
              <a:extLst>
                <a:ext uri="{FF2B5EF4-FFF2-40B4-BE49-F238E27FC236}">
                  <a16:creationId xmlns:a16="http://schemas.microsoft.com/office/drawing/2014/main" id="{84846F79-4634-45B4-AD96-AB11A7676E01}"/>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a:extLst>
              <a:ext uri="{FF2B5EF4-FFF2-40B4-BE49-F238E27FC236}">
                <a16:creationId xmlns:a16="http://schemas.microsoft.com/office/drawing/2014/main" id="{E6303B31-39C3-4360-A4E5-B4DFAD846779}"/>
              </a:ext>
            </a:extLst>
          </p:cNvPr>
          <p:cNvSpPr txBox="1"/>
          <p:nvPr/>
        </p:nvSpPr>
        <p:spPr>
          <a:xfrm>
            <a:off x="9559528" y="162973"/>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73" name="文本框 72">
            <a:extLst>
              <a:ext uri="{FF2B5EF4-FFF2-40B4-BE49-F238E27FC236}">
                <a16:creationId xmlns:a16="http://schemas.microsoft.com/office/drawing/2014/main" id="{B9226D74-C85D-4312-8DD8-B9078F15B54A}"/>
              </a:ext>
            </a:extLst>
          </p:cNvPr>
          <p:cNvSpPr txBox="1"/>
          <p:nvPr/>
        </p:nvSpPr>
        <p:spPr>
          <a:xfrm>
            <a:off x="7070994" y="161805"/>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74" name="文本框 73">
            <a:extLst>
              <a:ext uri="{FF2B5EF4-FFF2-40B4-BE49-F238E27FC236}">
                <a16:creationId xmlns:a16="http://schemas.microsoft.com/office/drawing/2014/main" id="{050A0ED3-4E70-4351-B7A1-5D5DF2B29737}"/>
              </a:ext>
            </a:extLst>
          </p:cNvPr>
          <p:cNvSpPr txBox="1"/>
          <p:nvPr/>
        </p:nvSpPr>
        <p:spPr>
          <a:xfrm>
            <a:off x="8316995" y="169478"/>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76" name="文本框 75">
            <a:extLst>
              <a:ext uri="{FF2B5EF4-FFF2-40B4-BE49-F238E27FC236}">
                <a16:creationId xmlns:a16="http://schemas.microsoft.com/office/drawing/2014/main" id="{E96C3EDA-E9B4-42B7-94FA-01BA0DA0F880}"/>
              </a:ext>
            </a:extLst>
          </p:cNvPr>
          <p:cNvSpPr txBox="1"/>
          <p:nvPr/>
        </p:nvSpPr>
        <p:spPr>
          <a:xfrm>
            <a:off x="10413194" y="156415"/>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graphicFrame>
        <p:nvGraphicFramePr>
          <p:cNvPr id="10" name="表格 9">
            <a:extLst>
              <a:ext uri="{FF2B5EF4-FFF2-40B4-BE49-F238E27FC236}">
                <a16:creationId xmlns:a16="http://schemas.microsoft.com/office/drawing/2014/main" id="{F604A217-6305-4B78-A710-9FBBF8ADF1DB}"/>
              </a:ext>
            </a:extLst>
          </p:cNvPr>
          <p:cNvGraphicFramePr>
            <a:graphicFrameLocks noGrp="1"/>
          </p:cNvGraphicFramePr>
          <p:nvPr>
            <p:extLst>
              <p:ext uri="{D42A27DB-BD31-4B8C-83A1-F6EECF244321}">
                <p14:modId xmlns:p14="http://schemas.microsoft.com/office/powerpoint/2010/main" val="4191229535"/>
              </p:ext>
            </p:extLst>
          </p:nvPr>
        </p:nvGraphicFramePr>
        <p:xfrm>
          <a:off x="2841778" y="1490781"/>
          <a:ext cx="6330502" cy="4091231"/>
        </p:xfrm>
        <a:graphic>
          <a:graphicData uri="http://schemas.openxmlformats.org/drawingml/2006/table">
            <a:tbl>
              <a:tblPr firstRow="1" firstCol="1" lastRow="1" lastCol="1" bandRow="1" bandCol="1"/>
              <a:tblGrid>
                <a:gridCol w="1474019">
                  <a:extLst>
                    <a:ext uri="{9D8B030D-6E8A-4147-A177-3AD203B41FA5}">
                      <a16:colId xmlns:a16="http://schemas.microsoft.com/office/drawing/2014/main" val="879098466"/>
                    </a:ext>
                  </a:extLst>
                </a:gridCol>
                <a:gridCol w="3105188">
                  <a:extLst>
                    <a:ext uri="{9D8B030D-6E8A-4147-A177-3AD203B41FA5}">
                      <a16:colId xmlns:a16="http://schemas.microsoft.com/office/drawing/2014/main" val="758459557"/>
                    </a:ext>
                  </a:extLst>
                </a:gridCol>
                <a:gridCol w="1751295">
                  <a:extLst>
                    <a:ext uri="{9D8B030D-6E8A-4147-A177-3AD203B41FA5}">
                      <a16:colId xmlns:a16="http://schemas.microsoft.com/office/drawing/2014/main" val="854384290"/>
                    </a:ext>
                  </a:extLst>
                </a:gridCol>
              </a:tblGrid>
              <a:tr h="269874">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时间段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工作内容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预期成果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91802"/>
                  </a:ext>
                </a:extLst>
              </a:tr>
              <a:tr h="578872">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2024.01-2024.04</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altLang="en-US" sz="1200" dirty="0">
                          <a:effectLst/>
                          <a:latin typeface="Times New Roman" panose="02020603050405020304" pitchFamily="18" charset="0"/>
                          <a:ea typeface="宋体" panose="02010600030101010101" pitchFamily="2" charset="-122"/>
                          <a:cs typeface="宋体" panose="02010600030101010101" pitchFamily="2" charset="-122"/>
                        </a:rPr>
                        <a:t>修改和</a:t>
                      </a:r>
                      <a:r>
                        <a:rPr lang="zh-CN" sz="1200" dirty="0">
                          <a:effectLst/>
                          <a:latin typeface="Times New Roman" panose="02020603050405020304" pitchFamily="18" charset="0"/>
                          <a:ea typeface="宋体" panose="02010600030101010101" pitchFamily="2" charset="-122"/>
                          <a:cs typeface="宋体" panose="02010600030101010101" pitchFamily="2" charset="-122"/>
                        </a:rPr>
                        <a:t>完善基于信誉值和投票的公证人管理机制，设计相关的算法和协议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形成成熟的公证人管理机制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382666"/>
                  </a:ext>
                </a:extLst>
              </a:tr>
              <a:tr h="578872">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2024.04-2024.06</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altLang="en-US" sz="1200" dirty="0">
                          <a:effectLst/>
                          <a:latin typeface="Times New Roman" panose="02020603050405020304" pitchFamily="18" charset="0"/>
                          <a:ea typeface="宋体" panose="02010600030101010101" pitchFamily="2" charset="-122"/>
                          <a:cs typeface="宋体" panose="02010600030101010101" pitchFamily="2" charset="-122"/>
                        </a:rPr>
                        <a:t>修改和完善</a:t>
                      </a:r>
                      <a:r>
                        <a:rPr lang="zh-CN" sz="1200" dirty="0">
                          <a:effectLst/>
                          <a:latin typeface="Times New Roman" panose="02020603050405020304" pitchFamily="18" charset="0"/>
                          <a:ea typeface="宋体" panose="02010600030101010101" pitchFamily="2" charset="-122"/>
                          <a:cs typeface="宋体" panose="02010600030101010101" pitchFamily="2" charset="-122"/>
                        </a:rPr>
                        <a:t>监管机制和身份隐私保护的公证人方法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形成成熟的公证人身份隐私保护方法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18515"/>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2024.06-2024.10</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搭建跨链系统和测试环境，进行仿真、模拟实验，进行实验验证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完成实验的初步验证，解决存在的问题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377413"/>
                  </a:ext>
                </a:extLst>
              </a:tr>
              <a:tr h="887871">
                <a:tc>
                  <a:txBody>
                    <a:bodyPr/>
                    <a:lstStyle/>
                    <a:p>
                      <a:pPr algn="just">
                        <a:lnSpc>
                          <a:spcPct val="150000"/>
                        </a:lnSpc>
                        <a:spcAft>
                          <a:spcPts val="0"/>
                        </a:spcAft>
                      </a:pPr>
                      <a:r>
                        <a:rPr lang="en-US" sz="1200">
                          <a:effectLst/>
                          <a:latin typeface="Times New Roman" panose="02020603050405020304" pitchFamily="18" charset="0"/>
                          <a:ea typeface="宋体" panose="02010600030101010101" pitchFamily="2" charset="-122"/>
                          <a:cs typeface="宋体" panose="02010600030101010101" pitchFamily="2" charset="-122"/>
                        </a:rPr>
                        <a:t>2024.10-2024.12</a:t>
                      </a:r>
                      <a:endParaRPr lang="zh-CN" sz="12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对初步的实验结果进行分析与优化，准备中期答辩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得出分析与优化的结果，准备中期答辩的材料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788411"/>
                  </a:ext>
                </a:extLst>
              </a:tr>
              <a:tr h="887871">
                <a:tc>
                  <a:txBody>
                    <a:bodyPr/>
                    <a:lstStyle/>
                    <a:p>
                      <a:pPr algn="just">
                        <a:lnSpc>
                          <a:spcPct val="150000"/>
                        </a:lnSpc>
                        <a:spcAft>
                          <a:spcPts val="0"/>
                        </a:spcAft>
                      </a:pPr>
                      <a:r>
                        <a:rPr lang="en-US" sz="1200" dirty="0">
                          <a:effectLst/>
                          <a:latin typeface="Times New Roman" panose="02020603050405020304" pitchFamily="18" charset="0"/>
                          <a:ea typeface="宋体" panose="02010600030101010101" pitchFamily="2" charset="-122"/>
                          <a:cs typeface="宋体" panose="02010600030101010101" pitchFamily="2" charset="-122"/>
                        </a:rPr>
                        <a:t>2025.01-2025.05</a:t>
                      </a:r>
                      <a:endParaRPr lang="zh-CN" sz="12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根据优化结果，进行最终验证，完成毕业论文的撰写工作，准备毕业论文的相关材料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论文撰写完成，进行毕业答辩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66698"/>
                  </a:ext>
                </a:extLst>
              </a:tr>
            </a:tbl>
          </a:graphicData>
        </a:graphic>
      </p:graphicFrame>
    </p:spTree>
    <p:extLst>
      <p:ext uri="{BB962C8B-B14F-4D97-AF65-F5344CB8AC3E}">
        <p14:creationId xmlns:p14="http://schemas.microsoft.com/office/powerpoint/2010/main" val="892786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9205" y="2929488"/>
            <a:ext cx="5724644" cy="1569660"/>
          </a:xfrm>
          <a:prstGeom prst="rect">
            <a:avLst/>
          </a:prstGeom>
          <a:noFill/>
        </p:spPr>
        <p:txBody>
          <a:bodyPr wrap="none" rtlCol="0">
            <a:spAutoFit/>
          </a:bodyPr>
          <a:lstStyle/>
          <a:p>
            <a:pPr algn="ctr"/>
            <a:r>
              <a:rPr lang="zh-CN" altLang="en-US" sz="4800" dirty="0"/>
              <a:t>谢谢大家！</a:t>
            </a:r>
            <a:endParaRPr lang="en-US" altLang="zh-CN" sz="4800" dirty="0"/>
          </a:p>
          <a:p>
            <a:pPr algn="ctr"/>
            <a:r>
              <a:rPr lang="zh-CN" altLang="en-US" sz="4800" dirty="0"/>
              <a:t>请各位老师批评指正</a:t>
            </a:r>
          </a:p>
        </p:txBody>
      </p:sp>
      <p:sp>
        <p:nvSpPr>
          <p:cNvPr id="4" name="矩形 3">
            <a:extLst>
              <a:ext uri="{FF2B5EF4-FFF2-40B4-BE49-F238E27FC236}">
                <a16:creationId xmlns:a16="http://schemas.microsoft.com/office/drawing/2014/main" id="{8F362BA0-D333-46C7-83F9-62DCBE8046C9}"/>
              </a:ext>
            </a:extLst>
          </p:cNvPr>
          <p:cNvSpPr/>
          <p:nvPr/>
        </p:nvSpPr>
        <p:spPr>
          <a:xfrm>
            <a:off x="1447801" y="1104900"/>
            <a:ext cx="9182100" cy="4724400"/>
          </a:xfrm>
          <a:prstGeom prst="rect">
            <a:avLst/>
          </a:prstGeom>
          <a:noFill/>
          <a:ln w="127000">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pic>
        <p:nvPicPr>
          <p:cNvPr id="5" name="图片 4">
            <a:extLst>
              <a:ext uri="{FF2B5EF4-FFF2-40B4-BE49-F238E27FC236}">
                <a16:creationId xmlns:a16="http://schemas.microsoft.com/office/drawing/2014/main" id="{F8259661-55C0-4009-88BA-BB007F586598}"/>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BB2A3919-379A-4FBC-8C44-9E95A350D480}"/>
              </a:ext>
            </a:extLst>
          </p:cNvPr>
          <p:cNvCxnSpPr/>
          <p:nvPr/>
        </p:nvCxnSpPr>
        <p:spPr>
          <a:xfrm flipV="1">
            <a:off x="627797" y="658848"/>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2C82227B-7BFC-47AD-A8F3-AF9CC8A2B1E2}"/>
              </a:ext>
            </a:extLst>
          </p:cNvPr>
          <p:cNvCxnSpPr/>
          <p:nvPr/>
        </p:nvCxnSpPr>
        <p:spPr>
          <a:xfrm flipV="1">
            <a:off x="627797" y="6153060"/>
            <a:ext cx="11109278" cy="13649"/>
          </a:xfrm>
          <a:prstGeom prst="line">
            <a:avLst/>
          </a:prstGeom>
          <a:ln w="381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F46D3C02-B0D0-4E6A-80FF-EAFF904856AB}"/>
              </a:ext>
            </a:extLst>
          </p:cNvPr>
          <p:cNvGrpSpPr/>
          <p:nvPr/>
        </p:nvGrpSpPr>
        <p:grpSpPr>
          <a:xfrm>
            <a:off x="4413285" y="2998778"/>
            <a:ext cx="3527402" cy="828000"/>
            <a:chOff x="5455127" y="2664347"/>
            <a:chExt cx="3527402" cy="828000"/>
          </a:xfrm>
        </p:grpSpPr>
        <p:sp>
          <p:nvSpPr>
            <p:cNvPr id="5" name="文本框 4">
              <a:extLst>
                <a:ext uri="{FF2B5EF4-FFF2-40B4-BE49-F238E27FC236}">
                  <a16:creationId xmlns:a16="http://schemas.microsoft.com/office/drawing/2014/main" id="{43181682-778E-4961-9A07-57251EFA2D27}"/>
                </a:ext>
              </a:extLst>
            </p:cNvPr>
            <p:cNvSpPr txBox="1"/>
            <p:nvPr/>
          </p:nvSpPr>
          <p:spPr>
            <a:xfrm>
              <a:off x="6511698" y="2738918"/>
              <a:ext cx="2470831" cy="706755"/>
            </a:xfrm>
            <a:prstGeom prst="rect">
              <a:avLst/>
            </a:prstGeom>
            <a:noFill/>
          </p:spPr>
          <p:txBody>
            <a:bodyPr wrap="square" rtlCol="0">
              <a:spAutoFit/>
            </a:bodyPr>
            <a:lstStyle>
              <a:defPPr>
                <a:defRPr lang="zh-CN"/>
              </a:defPPr>
              <a:lvl1pPr>
                <a:defRPr sz="2800" b="1">
                  <a:latin typeface="微软雅黑" panose="020B0503020204020204" pitchFamily="34" charset="-122"/>
                </a:defRPr>
              </a:lvl1pPr>
            </a:lstStyle>
            <a:p>
              <a:r>
                <a:rPr lang="zh-CN" altLang="en-US" sz="4000" dirty="0"/>
                <a:t>研究背景</a:t>
              </a:r>
            </a:p>
          </p:txBody>
        </p:sp>
        <p:grpSp>
          <p:nvGrpSpPr>
            <p:cNvPr id="6" name="组合 5">
              <a:extLst>
                <a:ext uri="{FF2B5EF4-FFF2-40B4-BE49-F238E27FC236}">
                  <a16:creationId xmlns:a16="http://schemas.microsoft.com/office/drawing/2014/main" id="{92E81402-8C8D-40E3-8910-5376F41F78FA}"/>
                </a:ext>
              </a:extLst>
            </p:cNvPr>
            <p:cNvGrpSpPr/>
            <p:nvPr/>
          </p:nvGrpSpPr>
          <p:grpSpPr>
            <a:xfrm>
              <a:off x="5455127" y="2664347"/>
              <a:ext cx="842514" cy="828000"/>
              <a:chOff x="4061756" y="1599690"/>
              <a:chExt cx="842514" cy="828000"/>
            </a:xfrm>
          </p:grpSpPr>
          <p:sp>
            <p:nvSpPr>
              <p:cNvPr id="7" name="文本框 6">
                <a:extLst>
                  <a:ext uri="{FF2B5EF4-FFF2-40B4-BE49-F238E27FC236}">
                    <a16:creationId xmlns:a16="http://schemas.microsoft.com/office/drawing/2014/main" id="{E58697EB-96A8-4B30-B03E-36CC7F8912A2}"/>
                  </a:ext>
                </a:extLst>
              </p:cNvPr>
              <p:cNvSpPr txBox="1"/>
              <p:nvPr/>
            </p:nvSpPr>
            <p:spPr>
              <a:xfrm>
                <a:off x="4076270" y="1674261"/>
                <a:ext cx="828000" cy="707886"/>
              </a:xfrm>
              <a:prstGeom prst="rect">
                <a:avLst/>
              </a:prstGeom>
              <a:noFill/>
              <a:ln>
                <a:noFill/>
              </a:ln>
            </p:spPr>
            <p:txBody>
              <a:bodyPr wrap="square" rtlCol="0">
                <a:spAutoFit/>
              </a:bodyPr>
              <a:lstStyle/>
              <a:p>
                <a:pPr algn="ctr"/>
                <a:r>
                  <a:rPr lang="en-US" altLang="zh-CN" sz="4000" b="1" dirty="0">
                    <a:solidFill>
                      <a:srgbClr val="016946"/>
                    </a:solidFill>
                    <a:latin typeface="微软雅黑" panose="020B0503020204020204" pitchFamily="34" charset="-122"/>
                    <a:ea typeface="微软雅黑" panose="020B0503020204020204" pitchFamily="34" charset="-122"/>
                  </a:rPr>
                  <a:t>01</a:t>
                </a:r>
              </a:p>
            </p:txBody>
          </p:sp>
          <p:sp>
            <p:nvSpPr>
              <p:cNvPr id="8" name="矩形 7">
                <a:extLst>
                  <a:ext uri="{FF2B5EF4-FFF2-40B4-BE49-F238E27FC236}">
                    <a16:creationId xmlns:a16="http://schemas.microsoft.com/office/drawing/2014/main" id="{772655DE-BCFC-4332-9F0F-2E1F530CEF08}"/>
                  </a:ext>
                </a:extLst>
              </p:cNvPr>
              <p:cNvSpPr/>
              <p:nvPr/>
            </p:nvSpPr>
            <p:spPr>
              <a:xfrm>
                <a:off x="4061756" y="1599690"/>
                <a:ext cx="828000" cy="828000"/>
              </a:xfrm>
              <a:prstGeom prst="rect">
                <a:avLst/>
              </a:prstGeom>
              <a:noFill/>
              <a:ln>
                <a:solidFill>
                  <a:srgbClr val="0169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a:extLst>
              <a:ext uri="{FF2B5EF4-FFF2-40B4-BE49-F238E27FC236}">
                <a16:creationId xmlns:a16="http://schemas.microsoft.com/office/drawing/2014/main" id="{7D555D4C-024B-47D4-A5C2-336D49125E7C}"/>
              </a:ext>
            </a:extLst>
          </p:cNvPr>
          <p:cNvGrpSpPr/>
          <p:nvPr/>
        </p:nvGrpSpPr>
        <p:grpSpPr>
          <a:xfrm>
            <a:off x="741045" y="38100"/>
            <a:ext cx="2562860" cy="593090"/>
            <a:chOff x="513303" y="3630864"/>
            <a:chExt cx="9594139" cy="2247422"/>
          </a:xfrm>
        </p:grpSpPr>
        <p:pic>
          <p:nvPicPr>
            <p:cNvPr id="10" name="图片 9">
              <a:extLst>
                <a:ext uri="{FF2B5EF4-FFF2-40B4-BE49-F238E27FC236}">
                  <a16:creationId xmlns:a16="http://schemas.microsoft.com/office/drawing/2014/main" id="{1F0A2A9E-4551-4666-A2D4-9C643BB7CF66}"/>
                </a:ext>
              </a:extLst>
            </p:cNvPr>
            <p:cNvPicPr>
              <a:picLocks noChangeAspect="1"/>
            </p:cNvPicPr>
            <p:nvPr/>
          </p:nvPicPr>
          <p:blipFill>
            <a:blip r:embed="rId2" cstate="print">
              <a:clrChange>
                <a:clrFrom>
                  <a:srgbClr val="282627"/>
                </a:clrFrom>
                <a:clrTo>
                  <a:srgbClr val="282627">
                    <a:alpha val="0"/>
                  </a:srgbClr>
                </a:clrTo>
              </a:clrChange>
              <a:extLst>
                <a:ext uri="{BEBA8EAE-BF5A-486C-A8C5-ECC9F3942E4B}">
                  <a14:imgProps xmlns:a14="http://schemas.microsoft.com/office/drawing/2010/main">
                    <a14:imgLayer r:embed="rId3">
                      <a14:imgEffect>
                        <a14:backgroundRemoval t="0" b="100000" l="0" r="100000">
                          <a14:foregroundMark x1="31207" y1="27044" x2="31207" y2="27044"/>
                          <a14:foregroundMark x1="14483" y1="18868" x2="14483" y2="18868"/>
                          <a14:foregroundMark x1="13793" y1="43396" x2="13793" y2="43396"/>
                          <a14:foregroundMark x1="26897" y1="57233" x2="26897" y2="57233"/>
                          <a14:foregroundMark x1="53448" y1="50943" x2="53448" y2="50943"/>
                          <a14:foregroundMark x1="58448" y1="24528" x2="58448" y2="24528"/>
                          <a14:foregroundMark x1="57586" y1="64780" x2="57586" y2="64780"/>
                          <a14:foregroundMark x1="71379" y1="54088" x2="71379" y2="54088"/>
                          <a14:foregroundMark x1="91552" y1="33962" x2="91552" y2="33962"/>
                          <a14:foregroundMark x1="42759" y1="24528" x2="42759" y2="24528"/>
                          <a14:foregroundMark x1="39483" y1="58491" x2="39483" y2="58491"/>
                          <a14:foregroundMark x1="47241" y1="47799" x2="47241" y2="47799"/>
                          <a14:backgroundMark x1="43793" y1="35849" x2="43793" y2="35849"/>
                          <a14:backgroundMark x1="45172" y1="31447" x2="45172" y2="31447"/>
                          <a14:backgroundMark x1="41207" y1="44025" x2="41207" y2="44025"/>
                        </a14:backgroundRemoval>
                      </a14:imgEffect>
                    </a14:imgLayer>
                  </a14:imgProps>
                </a:ext>
                <a:ext uri="{28A0092B-C50C-407E-A947-70E740481C1C}">
                  <a14:useLocalDpi xmlns:a14="http://schemas.microsoft.com/office/drawing/2010/main" val="0"/>
                </a:ext>
              </a:extLst>
            </a:blip>
            <a:stretch>
              <a:fillRect/>
            </a:stretch>
          </p:blipFill>
          <p:spPr>
            <a:xfrm>
              <a:off x="2450594" y="3630864"/>
              <a:ext cx="7298066" cy="2000677"/>
            </a:xfrm>
            <a:prstGeom prst="rect">
              <a:avLst/>
            </a:prstGeom>
          </p:spPr>
        </p:pic>
        <p:pic>
          <p:nvPicPr>
            <p:cNvPr id="11" name="图片 10">
              <a:extLst>
                <a:ext uri="{FF2B5EF4-FFF2-40B4-BE49-F238E27FC236}">
                  <a16:creationId xmlns:a16="http://schemas.microsoft.com/office/drawing/2014/main" id="{C82C0460-B8ED-4000-AB2D-B03F2DF558E9}"/>
                </a:ext>
              </a:extLst>
            </p:cNvPr>
            <p:cNvPicPr>
              <a:picLocks noChangeAspect="1"/>
            </p:cNvPicPr>
            <p:nvPr/>
          </p:nvPicPr>
          <p:blipFill>
            <a:blip r:embed="rId4" cstate="print">
              <a:clrChange>
                <a:clrFrom>
                  <a:srgbClr val="282627"/>
                </a:clrFrom>
                <a:clrTo>
                  <a:srgbClr val="282627">
                    <a:alpha val="0"/>
                  </a:srgbClr>
                </a:clrTo>
              </a:clrChange>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3303" y="3816532"/>
              <a:ext cx="2031435" cy="2061754"/>
            </a:xfrm>
            <a:prstGeom prst="rect">
              <a:avLst/>
            </a:prstGeom>
            <a:ln>
              <a:noFill/>
            </a:ln>
            <a:effectLst/>
          </p:spPr>
        </p:pic>
        <p:pic>
          <p:nvPicPr>
            <p:cNvPr id="12" name="图片 11">
              <a:extLst>
                <a:ext uri="{FF2B5EF4-FFF2-40B4-BE49-F238E27FC236}">
                  <a16:creationId xmlns:a16="http://schemas.microsoft.com/office/drawing/2014/main" id="{2781BB25-240F-4892-83D2-5A3D416302A2}"/>
                </a:ext>
              </a:extLst>
            </p:cNvPr>
            <p:cNvPicPr>
              <a:picLocks noChangeAspect="1"/>
            </p:cNvPicPr>
            <p:nvPr/>
          </p:nvPicPr>
          <p:blipFill>
            <a:blip r:embed="rId6" cstate="print">
              <a:clrChange>
                <a:clrFrom>
                  <a:srgbClr val="282627"/>
                </a:clrFrom>
                <a:clrTo>
                  <a:srgbClr val="282627">
                    <a:alpha val="0"/>
                  </a:srgbClr>
                </a:clrTo>
              </a:clrChange>
              <a:extLst>
                <a:ext uri="{28A0092B-C50C-407E-A947-70E740481C1C}">
                  <a14:useLocalDpi xmlns:a14="http://schemas.microsoft.com/office/drawing/2010/main" val="0"/>
                </a:ext>
              </a:extLst>
            </a:blip>
            <a:stretch>
              <a:fillRect/>
            </a:stretch>
          </p:blipFill>
          <p:spPr>
            <a:xfrm>
              <a:off x="2492877" y="5353738"/>
              <a:ext cx="7614565" cy="493820"/>
            </a:xfrm>
            <a:prstGeom prst="rect">
              <a:avLst/>
            </a:prstGeom>
          </p:spPr>
        </p:pic>
      </p:grpSp>
      <p:cxnSp>
        <p:nvCxnSpPr>
          <p:cNvPr id="13" name="直接连接符 12">
            <a:extLst>
              <a:ext uri="{FF2B5EF4-FFF2-40B4-BE49-F238E27FC236}">
                <a16:creationId xmlns:a16="http://schemas.microsoft.com/office/drawing/2014/main" id="{BC1F132B-A100-4A60-A945-EECB4D79FF60}"/>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8B965CA5-787F-45C3-B6F9-A796590385FE}"/>
              </a:ext>
            </a:extLst>
          </p:cNvPr>
          <p:cNvGrpSpPr/>
          <p:nvPr/>
        </p:nvGrpSpPr>
        <p:grpSpPr>
          <a:xfrm>
            <a:off x="7105887" y="159430"/>
            <a:ext cx="1057280" cy="604450"/>
            <a:chOff x="6755642" y="59734"/>
            <a:chExt cx="1009934" cy="604450"/>
          </a:xfrm>
          <a:solidFill>
            <a:srgbClr val="FADE73"/>
          </a:solidFill>
        </p:grpSpPr>
        <p:sp>
          <p:nvSpPr>
            <p:cNvPr id="15" name="矩形 14">
              <a:extLst>
                <a:ext uri="{FF2B5EF4-FFF2-40B4-BE49-F238E27FC236}">
                  <a16:creationId xmlns:a16="http://schemas.microsoft.com/office/drawing/2014/main" id="{8CC5E689-0430-48E1-BB5F-6EB90C4908CC}"/>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E88B8698-B51F-4C80-AAAE-395DAD387C45}"/>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F9A4BD0D-56B7-4E66-AA3E-B87274246B9D}"/>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8" name="文本框 17">
            <a:extLst>
              <a:ext uri="{FF2B5EF4-FFF2-40B4-BE49-F238E27FC236}">
                <a16:creationId xmlns:a16="http://schemas.microsoft.com/office/drawing/2014/main" id="{6464BA33-21AC-4A6B-95B7-8F9DD7DC9305}"/>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9" name="文本框 18">
            <a:extLst>
              <a:ext uri="{FF2B5EF4-FFF2-40B4-BE49-F238E27FC236}">
                <a16:creationId xmlns:a16="http://schemas.microsoft.com/office/drawing/2014/main" id="{6C08B7B3-D7A4-4645-AF04-85EDF4C6E95D}"/>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0" name="文本框 19">
            <a:extLst>
              <a:ext uri="{FF2B5EF4-FFF2-40B4-BE49-F238E27FC236}">
                <a16:creationId xmlns:a16="http://schemas.microsoft.com/office/drawing/2014/main" id="{6E880CB8-88C7-4400-9CF1-C9DDCF15CB43}"/>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extLst>
      <p:ext uri="{BB962C8B-B14F-4D97-AF65-F5344CB8AC3E}">
        <p14:creationId xmlns:p14="http://schemas.microsoft.com/office/powerpoint/2010/main" val="42218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0" presetClass="entr" presetSubtype="0"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a:extLst>
              <a:ext uri="{FF2B5EF4-FFF2-40B4-BE49-F238E27FC236}">
                <a16:creationId xmlns:a16="http://schemas.microsoft.com/office/drawing/2014/main" id="{DF69646C-C1AD-45EE-A279-3E3C3C4327CE}"/>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8863B2DC-1EDB-41B8-BEF0-5D445B5F46B0}"/>
              </a:ext>
            </a:extLst>
          </p:cNvPr>
          <p:cNvGrpSpPr/>
          <p:nvPr/>
        </p:nvGrpSpPr>
        <p:grpSpPr>
          <a:xfrm>
            <a:off x="7105887" y="159430"/>
            <a:ext cx="1057280" cy="604450"/>
            <a:chOff x="6755642" y="59734"/>
            <a:chExt cx="1009934" cy="604450"/>
          </a:xfrm>
          <a:solidFill>
            <a:srgbClr val="FADE73"/>
          </a:solidFill>
        </p:grpSpPr>
        <p:sp>
          <p:nvSpPr>
            <p:cNvPr id="29" name="矩形 28">
              <a:extLst>
                <a:ext uri="{FF2B5EF4-FFF2-40B4-BE49-F238E27FC236}">
                  <a16:creationId xmlns:a16="http://schemas.microsoft.com/office/drawing/2014/main" id="{A7E81D54-46CB-4294-80CF-CDDCC28C616D}"/>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a:extLst>
                <a:ext uri="{FF2B5EF4-FFF2-40B4-BE49-F238E27FC236}">
                  <a16:creationId xmlns:a16="http://schemas.microsoft.com/office/drawing/2014/main" id="{07CEF20B-BB28-4C58-AF3B-7D980DA029C0}"/>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307D273E-2BB0-4602-9216-028789712CC3}"/>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2" name="文本框 31">
            <a:extLst>
              <a:ext uri="{FF2B5EF4-FFF2-40B4-BE49-F238E27FC236}">
                <a16:creationId xmlns:a16="http://schemas.microsoft.com/office/drawing/2014/main" id="{2DE8A5E5-F896-4B99-98A4-D6DC43892FC5}"/>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3" name="文本框 32">
            <a:extLst>
              <a:ext uri="{FF2B5EF4-FFF2-40B4-BE49-F238E27FC236}">
                <a16:creationId xmlns:a16="http://schemas.microsoft.com/office/drawing/2014/main" id="{538B3AED-3BB7-4B14-8ABF-5CFBEC902985}"/>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4" name="文本框 33">
            <a:extLst>
              <a:ext uri="{FF2B5EF4-FFF2-40B4-BE49-F238E27FC236}">
                <a16:creationId xmlns:a16="http://schemas.microsoft.com/office/drawing/2014/main" id="{02BD198B-E2E5-498F-942B-B5A3625D689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35" name="图片 34">
            <a:extLst>
              <a:ext uri="{FF2B5EF4-FFF2-40B4-BE49-F238E27FC236}">
                <a16:creationId xmlns:a16="http://schemas.microsoft.com/office/drawing/2014/main" id="{8AD52896-1FB9-4A72-8ECA-3F97C97B9301}"/>
              </a:ext>
            </a:extLst>
          </p:cNvPr>
          <p:cNvPicPr>
            <a:picLocks noChangeAspect="1"/>
          </p:cNvPicPr>
          <p:nvPr/>
        </p:nvPicPr>
        <p:blipFill>
          <a:blip r:embed="rId3"/>
          <a:stretch>
            <a:fillRect/>
          </a:stretch>
        </p:blipFill>
        <p:spPr>
          <a:xfrm>
            <a:off x="952090" y="1560658"/>
            <a:ext cx="3810069" cy="2286042"/>
          </a:xfrm>
          <a:prstGeom prst="rect">
            <a:avLst/>
          </a:prstGeom>
        </p:spPr>
      </p:pic>
      <p:pic>
        <p:nvPicPr>
          <p:cNvPr id="36" name="图片 35">
            <a:extLst>
              <a:ext uri="{FF2B5EF4-FFF2-40B4-BE49-F238E27FC236}">
                <a16:creationId xmlns:a16="http://schemas.microsoft.com/office/drawing/2014/main" id="{00B5BF80-6F25-4A4D-9006-A7B2EEA6B444}"/>
              </a:ext>
            </a:extLst>
          </p:cNvPr>
          <p:cNvPicPr>
            <a:picLocks noChangeAspect="1"/>
          </p:cNvPicPr>
          <p:nvPr/>
        </p:nvPicPr>
        <p:blipFill>
          <a:blip r:embed="rId4"/>
          <a:stretch>
            <a:fillRect/>
          </a:stretch>
        </p:blipFill>
        <p:spPr>
          <a:xfrm>
            <a:off x="5478516" y="1565646"/>
            <a:ext cx="5676958" cy="2320922"/>
          </a:xfrm>
          <a:prstGeom prst="rect">
            <a:avLst/>
          </a:prstGeom>
        </p:spPr>
      </p:pic>
      <p:sp>
        <p:nvSpPr>
          <p:cNvPr id="37" name="矩形 36">
            <a:extLst>
              <a:ext uri="{FF2B5EF4-FFF2-40B4-BE49-F238E27FC236}">
                <a16:creationId xmlns:a16="http://schemas.microsoft.com/office/drawing/2014/main" id="{7A050E90-7D37-4ECA-9352-5426BE79AEB2}"/>
              </a:ext>
            </a:extLst>
          </p:cNvPr>
          <p:cNvSpPr/>
          <p:nvPr/>
        </p:nvSpPr>
        <p:spPr>
          <a:xfrm>
            <a:off x="565090" y="4693322"/>
            <a:ext cx="10489839" cy="1077218"/>
          </a:xfrm>
          <a:prstGeom prst="rect">
            <a:avLst/>
          </a:prstGeom>
        </p:spPr>
        <p:txBody>
          <a:bodyPr wrap="square">
            <a:spAutoFit/>
          </a:bodyPr>
          <a:lstStyle/>
          <a:p>
            <a:r>
              <a:rPr lang="zh-CN" altLang="en-US" sz="1600" dirty="0"/>
              <a:t>随着区块链技术的快速发展和广泛应用，各种公有链</a:t>
            </a:r>
            <a:r>
              <a:rPr lang="en-US" altLang="zh-CN" sz="1600" dirty="0"/>
              <a:t>(public chain)</a:t>
            </a:r>
            <a:r>
              <a:rPr lang="zh-CN" altLang="en-US" sz="1600" dirty="0"/>
              <a:t>、私有链</a:t>
            </a:r>
            <a:r>
              <a:rPr lang="en-US" altLang="zh-CN" sz="1600" dirty="0"/>
              <a:t>(private chain)</a:t>
            </a:r>
            <a:r>
              <a:rPr lang="zh-CN" altLang="en-US" sz="1600" dirty="0"/>
              <a:t>、联盟链</a:t>
            </a:r>
            <a:r>
              <a:rPr lang="en-US" altLang="zh-CN" sz="1600" dirty="0"/>
              <a:t>(consortium chain)</a:t>
            </a:r>
            <a:r>
              <a:rPr lang="zh-CN" altLang="en-US" sz="1600"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61017EC4-585C-427C-BC40-DA9F3F0C8993}"/>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47F1E7B6-47CC-4071-A594-DAC7FF7BF0FD}"/>
              </a:ext>
            </a:extLst>
          </p:cNvPr>
          <p:cNvGrpSpPr/>
          <p:nvPr/>
        </p:nvGrpSpPr>
        <p:grpSpPr>
          <a:xfrm>
            <a:off x="7105887" y="159430"/>
            <a:ext cx="1057280" cy="604450"/>
            <a:chOff x="6755642" y="59734"/>
            <a:chExt cx="1009934" cy="604450"/>
          </a:xfrm>
          <a:solidFill>
            <a:srgbClr val="FADE73"/>
          </a:solidFill>
        </p:grpSpPr>
        <p:sp>
          <p:nvSpPr>
            <p:cNvPr id="21" name="矩形 20">
              <a:extLst>
                <a:ext uri="{FF2B5EF4-FFF2-40B4-BE49-F238E27FC236}">
                  <a16:creationId xmlns:a16="http://schemas.microsoft.com/office/drawing/2014/main" id="{7290BA44-9A95-4ABC-B0F4-A126CEFF5182}"/>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等腰三角形 21">
              <a:extLst>
                <a:ext uri="{FF2B5EF4-FFF2-40B4-BE49-F238E27FC236}">
                  <a16:creationId xmlns:a16="http://schemas.microsoft.com/office/drawing/2014/main" id="{35D08735-7976-4AFB-AD0F-E07CEFFFFAFA}"/>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973D41F4-1CDF-46C1-8567-286DA9CE9622}"/>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4" name="文本框 23">
            <a:extLst>
              <a:ext uri="{FF2B5EF4-FFF2-40B4-BE49-F238E27FC236}">
                <a16:creationId xmlns:a16="http://schemas.microsoft.com/office/drawing/2014/main" id="{110EF321-83D8-4601-9571-F2969DDB3790}"/>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5" name="文本框 24">
            <a:extLst>
              <a:ext uri="{FF2B5EF4-FFF2-40B4-BE49-F238E27FC236}">
                <a16:creationId xmlns:a16="http://schemas.microsoft.com/office/drawing/2014/main" id="{3CC77C28-AFF3-4FD9-99AC-62AC7C6EA585}"/>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6" name="文本框 25">
            <a:extLst>
              <a:ext uri="{FF2B5EF4-FFF2-40B4-BE49-F238E27FC236}">
                <a16:creationId xmlns:a16="http://schemas.microsoft.com/office/drawing/2014/main" id="{A8DD990B-6013-4B7D-B039-1CA8FB60676D}"/>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27" name="椭圆 26">
            <a:extLst>
              <a:ext uri="{FF2B5EF4-FFF2-40B4-BE49-F238E27FC236}">
                <a16:creationId xmlns:a16="http://schemas.microsoft.com/office/drawing/2014/main" id="{43CCDAF6-D894-4861-81BA-985C99361483}"/>
              </a:ext>
            </a:extLst>
          </p:cNvPr>
          <p:cNvSpPr/>
          <p:nvPr/>
        </p:nvSpPr>
        <p:spPr>
          <a:xfrm>
            <a:off x="722174"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28" name="矩形 27">
            <a:extLst>
              <a:ext uri="{FF2B5EF4-FFF2-40B4-BE49-F238E27FC236}">
                <a16:creationId xmlns:a16="http://schemas.microsoft.com/office/drawing/2014/main" id="{7947C724-7477-40E5-9A88-0DFCE643090B}"/>
              </a:ext>
            </a:extLst>
          </p:cNvPr>
          <p:cNvSpPr/>
          <p:nvPr/>
        </p:nvSpPr>
        <p:spPr>
          <a:xfrm>
            <a:off x="1354065" y="4815302"/>
            <a:ext cx="2993629" cy="786306"/>
          </a:xfrm>
          <a:prstGeom prst="rect">
            <a:avLst/>
          </a:prstGeom>
        </p:spPr>
        <p:txBody>
          <a:bodyPr wrap="square">
            <a:spAutoFit/>
          </a:bodyPr>
          <a:lstStyle/>
          <a:p>
            <a:pPr>
              <a:lnSpc>
                <a:spcPct val="150000"/>
              </a:lnSpc>
            </a:pPr>
            <a:r>
              <a:rPr lang="zh-CN" altLang="en-US" sz="1600" dirty="0">
                <a:sym typeface="+mn-lt"/>
              </a:rPr>
              <a:t>实现原理简单且无需复杂的工作量证明</a:t>
            </a:r>
          </a:p>
        </p:txBody>
      </p:sp>
      <p:sp>
        <p:nvSpPr>
          <p:cNvPr id="29" name="椭圆 28">
            <a:extLst>
              <a:ext uri="{FF2B5EF4-FFF2-40B4-BE49-F238E27FC236}">
                <a16:creationId xmlns:a16="http://schemas.microsoft.com/office/drawing/2014/main" id="{60B49054-7E9E-4047-93C3-5707EBCCB1E4}"/>
              </a:ext>
            </a:extLst>
          </p:cNvPr>
          <p:cNvSpPr/>
          <p:nvPr/>
        </p:nvSpPr>
        <p:spPr>
          <a:xfrm>
            <a:off x="4262441"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30" name="矩形 29">
            <a:extLst>
              <a:ext uri="{FF2B5EF4-FFF2-40B4-BE49-F238E27FC236}">
                <a16:creationId xmlns:a16="http://schemas.microsoft.com/office/drawing/2014/main" id="{71E5DB5D-51B4-48DF-A5D1-1D114120BABF}"/>
              </a:ext>
            </a:extLst>
          </p:cNvPr>
          <p:cNvSpPr/>
          <p:nvPr/>
        </p:nvSpPr>
        <p:spPr>
          <a:xfrm>
            <a:off x="4934685" y="4813245"/>
            <a:ext cx="2993629" cy="786306"/>
          </a:xfrm>
          <a:prstGeom prst="rect">
            <a:avLst/>
          </a:prstGeom>
        </p:spPr>
        <p:txBody>
          <a:bodyPr wrap="square">
            <a:spAutoFit/>
          </a:bodyPr>
          <a:lstStyle/>
          <a:p>
            <a:pPr>
              <a:lnSpc>
                <a:spcPct val="150000"/>
              </a:lnSpc>
            </a:pPr>
            <a:r>
              <a:rPr lang="zh-CN" altLang="en-US" sz="1600" dirty="0">
                <a:sym typeface="+mn-lt"/>
              </a:rPr>
              <a:t>公证人机制能够灵活地支持各种不同结构的区块链</a:t>
            </a:r>
          </a:p>
        </p:txBody>
      </p:sp>
      <p:grpSp>
        <p:nvGrpSpPr>
          <p:cNvPr id="31" name="组合 30">
            <a:extLst>
              <a:ext uri="{FF2B5EF4-FFF2-40B4-BE49-F238E27FC236}">
                <a16:creationId xmlns:a16="http://schemas.microsoft.com/office/drawing/2014/main" id="{82E97E52-CE8A-44D8-A6FA-D87585D8E011}"/>
              </a:ext>
            </a:extLst>
          </p:cNvPr>
          <p:cNvGrpSpPr/>
          <p:nvPr/>
        </p:nvGrpSpPr>
        <p:grpSpPr>
          <a:xfrm>
            <a:off x="4457925" y="4993176"/>
            <a:ext cx="237271" cy="345873"/>
            <a:chOff x="2528974" y="2863357"/>
            <a:chExt cx="246811" cy="359779"/>
          </a:xfrm>
          <a:solidFill>
            <a:schemeClr val="bg1"/>
          </a:solidFill>
        </p:grpSpPr>
        <p:sp>
          <p:nvSpPr>
            <p:cNvPr id="32" name="AutoShape 113">
              <a:extLst>
                <a:ext uri="{FF2B5EF4-FFF2-40B4-BE49-F238E27FC236}">
                  <a16:creationId xmlns:a16="http://schemas.microsoft.com/office/drawing/2014/main" id="{696C8A78-9FDF-45AC-8608-7876B14EEA96}"/>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33" name="AutoShape 114">
              <a:extLst>
                <a:ext uri="{FF2B5EF4-FFF2-40B4-BE49-F238E27FC236}">
                  <a16:creationId xmlns:a16="http://schemas.microsoft.com/office/drawing/2014/main" id="{E83E3C44-03E3-40FB-8F5B-C2FC2941651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34" name="组合 33">
            <a:extLst>
              <a:ext uri="{FF2B5EF4-FFF2-40B4-BE49-F238E27FC236}">
                <a16:creationId xmlns:a16="http://schemas.microsoft.com/office/drawing/2014/main" id="{B7AA9010-09FF-4181-A9B0-6FA5003352FE}"/>
              </a:ext>
            </a:extLst>
          </p:cNvPr>
          <p:cNvGrpSpPr/>
          <p:nvPr/>
        </p:nvGrpSpPr>
        <p:grpSpPr>
          <a:xfrm flipH="1">
            <a:off x="865633" y="4993470"/>
            <a:ext cx="345284" cy="345284"/>
            <a:chOff x="2473104" y="2145028"/>
            <a:chExt cx="359165" cy="359165"/>
          </a:xfrm>
          <a:solidFill>
            <a:schemeClr val="bg1"/>
          </a:solidFill>
        </p:grpSpPr>
        <p:sp>
          <p:nvSpPr>
            <p:cNvPr id="35" name="AutoShape 126">
              <a:extLst>
                <a:ext uri="{FF2B5EF4-FFF2-40B4-BE49-F238E27FC236}">
                  <a16:creationId xmlns:a16="http://schemas.microsoft.com/office/drawing/2014/main" id="{66FEEA2D-BB57-4D07-92D9-38E475E3B7D0}"/>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36" name="AutoShape 127">
              <a:extLst>
                <a:ext uri="{FF2B5EF4-FFF2-40B4-BE49-F238E27FC236}">
                  <a16:creationId xmlns:a16="http://schemas.microsoft.com/office/drawing/2014/main" id="{150230EB-2D49-4646-A12E-BA7B8E5456E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37" name="椭圆 36">
            <a:extLst>
              <a:ext uri="{FF2B5EF4-FFF2-40B4-BE49-F238E27FC236}">
                <a16:creationId xmlns:a16="http://schemas.microsoft.com/office/drawing/2014/main" id="{3728B5D9-2129-4CAE-B109-86E83D3E09F5}"/>
              </a:ext>
            </a:extLst>
          </p:cNvPr>
          <p:cNvSpPr/>
          <p:nvPr/>
        </p:nvSpPr>
        <p:spPr>
          <a:xfrm>
            <a:off x="7940214" y="4846918"/>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38" name="矩形 37">
            <a:extLst>
              <a:ext uri="{FF2B5EF4-FFF2-40B4-BE49-F238E27FC236}">
                <a16:creationId xmlns:a16="http://schemas.microsoft.com/office/drawing/2014/main" id="{DD2F5F96-B20D-4B0B-B8AF-21799196DE4B}"/>
              </a:ext>
            </a:extLst>
          </p:cNvPr>
          <p:cNvSpPr/>
          <p:nvPr/>
        </p:nvSpPr>
        <p:spPr>
          <a:xfrm>
            <a:off x="8743446" y="4815932"/>
            <a:ext cx="2993629" cy="1155637"/>
          </a:xfrm>
          <a:prstGeom prst="rect">
            <a:avLst/>
          </a:prstGeom>
        </p:spPr>
        <p:txBody>
          <a:bodyPr wrap="square">
            <a:spAutoFit/>
          </a:bodyPr>
          <a:lstStyle/>
          <a:p>
            <a:pPr>
              <a:lnSpc>
                <a:spcPct val="150000"/>
              </a:lnSpc>
            </a:pPr>
            <a:r>
              <a:rPr lang="zh-CN" altLang="en-US" sz="1600" dirty="0">
                <a:sym typeface="+mn-lt"/>
              </a:rPr>
              <a:t>只要公证人能够访问相关方的链上信息，就可以实现跨链交易。</a:t>
            </a:r>
          </a:p>
        </p:txBody>
      </p:sp>
      <p:grpSp>
        <p:nvGrpSpPr>
          <p:cNvPr id="39" name="Group 112">
            <a:extLst>
              <a:ext uri="{FF2B5EF4-FFF2-40B4-BE49-F238E27FC236}">
                <a16:creationId xmlns:a16="http://schemas.microsoft.com/office/drawing/2014/main" id="{F567F40F-58FD-47A1-8DA7-58A9F0CFFBA8}"/>
              </a:ext>
            </a:extLst>
          </p:cNvPr>
          <p:cNvGrpSpPr/>
          <p:nvPr/>
        </p:nvGrpSpPr>
        <p:grpSpPr>
          <a:xfrm>
            <a:off x="8105059" y="5021509"/>
            <a:ext cx="308697" cy="289207"/>
            <a:chOff x="5368132" y="3540125"/>
            <a:chExt cx="465138" cy="435769"/>
          </a:xfrm>
          <a:solidFill>
            <a:schemeClr val="bg1"/>
          </a:solidFill>
        </p:grpSpPr>
        <p:sp>
          <p:nvSpPr>
            <p:cNvPr id="40" name="AutoShape 110">
              <a:extLst>
                <a:ext uri="{FF2B5EF4-FFF2-40B4-BE49-F238E27FC236}">
                  <a16:creationId xmlns:a16="http://schemas.microsoft.com/office/drawing/2014/main" id="{A573C834-EF5E-4C06-944C-25D20583E2A6}"/>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41" name="AutoShape 111">
              <a:extLst>
                <a:ext uri="{FF2B5EF4-FFF2-40B4-BE49-F238E27FC236}">
                  <a16:creationId xmlns:a16="http://schemas.microsoft.com/office/drawing/2014/main" id="{49EE9BEC-C094-4659-92E2-97A1BA4FEB78}"/>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42" name="矩形 41">
            <a:extLst>
              <a:ext uri="{FF2B5EF4-FFF2-40B4-BE49-F238E27FC236}">
                <a16:creationId xmlns:a16="http://schemas.microsoft.com/office/drawing/2014/main" id="{2D230383-519A-4DBD-B93F-747CD99530E6}"/>
              </a:ext>
            </a:extLst>
          </p:cNvPr>
          <p:cNvSpPr/>
          <p:nvPr/>
        </p:nvSpPr>
        <p:spPr>
          <a:xfrm>
            <a:off x="1760111" y="2166063"/>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43" name="左大括号 42">
            <a:extLst>
              <a:ext uri="{FF2B5EF4-FFF2-40B4-BE49-F238E27FC236}">
                <a16:creationId xmlns:a16="http://schemas.microsoft.com/office/drawing/2014/main" id="{9741B2A3-4091-4FBB-A243-925D00E7F426}"/>
              </a:ext>
            </a:extLst>
          </p:cNvPr>
          <p:cNvSpPr/>
          <p:nvPr/>
        </p:nvSpPr>
        <p:spPr>
          <a:xfrm>
            <a:off x="4025519" y="1187410"/>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44" name="矩形 43">
            <a:extLst>
              <a:ext uri="{FF2B5EF4-FFF2-40B4-BE49-F238E27FC236}">
                <a16:creationId xmlns:a16="http://schemas.microsoft.com/office/drawing/2014/main" id="{AB11C140-AB45-43E8-A511-0A18813EA1F0}"/>
              </a:ext>
            </a:extLst>
          </p:cNvPr>
          <p:cNvSpPr/>
          <p:nvPr/>
        </p:nvSpPr>
        <p:spPr>
          <a:xfrm>
            <a:off x="4347694" y="1129218"/>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45" name="矩形 44">
            <a:extLst>
              <a:ext uri="{FF2B5EF4-FFF2-40B4-BE49-F238E27FC236}">
                <a16:creationId xmlns:a16="http://schemas.microsoft.com/office/drawing/2014/main" id="{A1CDC97C-B558-4343-9D56-8E35EFED4545}"/>
              </a:ext>
            </a:extLst>
          </p:cNvPr>
          <p:cNvSpPr/>
          <p:nvPr/>
        </p:nvSpPr>
        <p:spPr>
          <a:xfrm>
            <a:off x="4355055" y="1846389"/>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46" name="矩形 45">
            <a:extLst>
              <a:ext uri="{FF2B5EF4-FFF2-40B4-BE49-F238E27FC236}">
                <a16:creationId xmlns:a16="http://schemas.microsoft.com/office/drawing/2014/main" id="{982741E3-E85F-472F-9231-3D7E5C1BA527}"/>
              </a:ext>
            </a:extLst>
          </p:cNvPr>
          <p:cNvSpPr/>
          <p:nvPr/>
        </p:nvSpPr>
        <p:spPr>
          <a:xfrm>
            <a:off x="4309604" y="2563560"/>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47" name="矩形 46">
            <a:extLst>
              <a:ext uri="{FF2B5EF4-FFF2-40B4-BE49-F238E27FC236}">
                <a16:creationId xmlns:a16="http://schemas.microsoft.com/office/drawing/2014/main" id="{48B53030-CCA9-4066-AED0-B2001F98B255}"/>
              </a:ext>
            </a:extLst>
          </p:cNvPr>
          <p:cNvSpPr/>
          <p:nvPr/>
        </p:nvSpPr>
        <p:spPr>
          <a:xfrm>
            <a:off x="4209471" y="3280731"/>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P spid="37"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FF8103FF-CB7D-4888-B981-E552ABABC61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26D2B14-B83C-4585-9090-6F7D568975E7}"/>
              </a:ext>
            </a:extLst>
          </p:cNvPr>
          <p:cNvGrpSpPr/>
          <p:nvPr/>
        </p:nvGrpSpPr>
        <p:grpSpPr>
          <a:xfrm>
            <a:off x="8344111" y="159430"/>
            <a:ext cx="1057280" cy="604450"/>
            <a:chOff x="6755642" y="59734"/>
            <a:chExt cx="1009934" cy="604450"/>
          </a:xfrm>
          <a:solidFill>
            <a:srgbClr val="FADE73"/>
          </a:solidFill>
        </p:grpSpPr>
        <p:sp>
          <p:nvSpPr>
            <p:cNvPr id="12" name="矩形 11">
              <a:extLst>
                <a:ext uri="{FF2B5EF4-FFF2-40B4-BE49-F238E27FC236}">
                  <a16:creationId xmlns:a16="http://schemas.microsoft.com/office/drawing/2014/main" id="{1EC23241-3A55-413C-BBE1-D423BF27AD2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等腰三角形 12">
              <a:extLst>
                <a:ext uri="{FF2B5EF4-FFF2-40B4-BE49-F238E27FC236}">
                  <a16:creationId xmlns:a16="http://schemas.microsoft.com/office/drawing/2014/main" id="{7A9EDC26-DC45-4C0F-9BCC-C85803FC4367}"/>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197137AA-60A9-42F2-9D25-B83D7686B804}"/>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15" name="文本框 14">
            <a:extLst>
              <a:ext uri="{FF2B5EF4-FFF2-40B4-BE49-F238E27FC236}">
                <a16:creationId xmlns:a16="http://schemas.microsoft.com/office/drawing/2014/main" id="{AB41A2CD-9308-4D09-904C-BE60B3774FE1}"/>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16" name="文本框 15">
            <a:extLst>
              <a:ext uri="{FF2B5EF4-FFF2-40B4-BE49-F238E27FC236}">
                <a16:creationId xmlns:a16="http://schemas.microsoft.com/office/drawing/2014/main" id="{ED32C718-7430-4A2F-8E5A-1424245CBA28}"/>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17" name="文本框 16">
            <a:extLst>
              <a:ext uri="{FF2B5EF4-FFF2-40B4-BE49-F238E27FC236}">
                <a16:creationId xmlns:a16="http://schemas.microsoft.com/office/drawing/2014/main" id="{D8B5C618-7001-4925-ABAA-9CDD4068AF2E}"/>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a:extLst>
              <a:ext uri="{FF2B5EF4-FFF2-40B4-BE49-F238E27FC236}">
                <a16:creationId xmlns:a16="http://schemas.microsoft.com/office/drawing/2014/main" id="{5C72CEF4-A2FA-4925-9A4E-2376287DAE74}"/>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848FCC28-F30B-48CA-9B04-CBAF9F64B8C4}"/>
              </a:ext>
            </a:extLst>
          </p:cNvPr>
          <p:cNvGrpSpPr/>
          <p:nvPr/>
        </p:nvGrpSpPr>
        <p:grpSpPr>
          <a:xfrm>
            <a:off x="8344111" y="159430"/>
            <a:ext cx="1057280" cy="604450"/>
            <a:chOff x="6755642" y="59734"/>
            <a:chExt cx="1009934" cy="604450"/>
          </a:xfrm>
          <a:solidFill>
            <a:srgbClr val="FADE73"/>
          </a:solidFill>
        </p:grpSpPr>
        <p:sp>
          <p:nvSpPr>
            <p:cNvPr id="22" name="矩形 21">
              <a:extLst>
                <a:ext uri="{FF2B5EF4-FFF2-40B4-BE49-F238E27FC236}">
                  <a16:creationId xmlns:a16="http://schemas.microsoft.com/office/drawing/2014/main" id="{EB8BFFAE-1786-4C31-9BC8-B32A70119563}"/>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等腰三角形 22">
              <a:extLst>
                <a:ext uri="{FF2B5EF4-FFF2-40B4-BE49-F238E27FC236}">
                  <a16:creationId xmlns:a16="http://schemas.microsoft.com/office/drawing/2014/main" id="{A869D6BC-3652-432E-AE01-05BCF86275CB}"/>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797C294F-3FAD-4E67-9835-07D7ED90695B}"/>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25" name="文本框 24">
            <a:extLst>
              <a:ext uri="{FF2B5EF4-FFF2-40B4-BE49-F238E27FC236}">
                <a16:creationId xmlns:a16="http://schemas.microsoft.com/office/drawing/2014/main" id="{EACDFE42-2658-4F2F-9A37-7A72A1F33B64}"/>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26" name="文本框 25">
            <a:extLst>
              <a:ext uri="{FF2B5EF4-FFF2-40B4-BE49-F238E27FC236}">
                <a16:creationId xmlns:a16="http://schemas.microsoft.com/office/drawing/2014/main" id="{43974398-998A-4DEC-812F-C8E5F0E115A4}"/>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27" name="文本框 26">
            <a:extLst>
              <a:ext uri="{FF2B5EF4-FFF2-40B4-BE49-F238E27FC236}">
                <a16:creationId xmlns:a16="http://schemas.microsoft.com/office/drawing/2014/main" id="{364D2ADB-FCA7-4F2C-BB77-709B09DBB95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pic>
        <p:nvPicPr>
          <p:cNvPr id="28" name="图片 27">
            <a:extLst>
              <a:ext uri="{FF2B5EF4-FFF2-40B4-BE49-F238E27FC236}">
                <a16:creationId xmlns:a16="http://schemas.microsoft.com/office/drawing/2014/main" id="{327BE6EC-11BD-4FD1-A16B-7E6710B1B01F}"/>
              </a:ext>
            </a:extLst>
          </p:cNvPr>
          <p:cNvPicPr/>
          <p:nvPr/>
        </p:nvPicPr>
        <p:blipFill>
          <a:blip r:embed="rId5"/>
          <a:stretch>
            <a:fillRect/>
          </a:stretch>
        </p:blipFill>
        <p:spPr>
          <a:xfrm>
            <a:off x="842714" y="2097303"/>
            <a:ext cx="4590854" cy="3365369"/>
          </a:xfrm>
          <a:prstGeom prst="rect">
            <a:avLst/>
          </a:prstGeom>
        </p:spPr>
      </p:pic>
      <p:sp>
        <p:nvSpPr>
          <p:cNvPr id="29" name="文本框 28">
            <a:extLst>
              <a:ext uri="{FF2B5EF4-FFF2-40B4-BE49-F238E27FC236}">
                <a16:creationId xmlns:a16="http://schemas.microsoft.com/office/drawing/2014/main" id="{684B51E0-2A84-43DE-9445-ADEB75B88A7C}"/>
              </a:ext>
            </a:extLst>
          </p:cNvPr>
          <p:cNvSpPr txBox="1"/>
          <p:nvPr/>
        </p:nvSpPr>
        <p:spPr>
          <a:xfrm>
            <a:off x="1021784" y="1017443"/>
            <a:ext cx="11104777" cy="417358"/>
          </a:xfrm>
          <a:prstGeom prst="rect">
            <a:avLst/>
          </a:prstGeom>
          <a:noFill/>
        </p:spPr>
        <p:txBody>
          <a:bodyPr wrap="square" rtlCol="0">
            <a:spAutoFit/>
          </a:bodyPr>
          <a:lstStyle/>
          <a:p>
            <a:pPr>
              <a:lnSpc>
                <a:spcPct val="130000"/>
              </a:lnSpc>
              <a:spcBef>
                <a:spcPts val="600"/>
              </a:spcBef>
            </a:pPr>
            <a:r>
              <a:rPr lang="zh-CN" altLang="en-US" dirty="0">
                <a:cs typeface="+mn-ea"/>
                <a:sym typeface="+mn-lt"/>
              </a:rPr>
              <a:t>传统的公证人机制</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65567C22-BE51-4B53-B1AE-E3941299B67C}"/>
              </a:ext>
            </a:extLst>
          </p:cNvPr>
          <p:cNvSpPr txBox="1"/>
          <p:nvPr/>
        </p:nvSpPr>
        <p:spPr>
          <a:xfrm>
            <a:off x="7280185" y="1965900"/>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容易遭受针对性攻击，导致身份密钥泄露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
        <p:nvSpPr>
          <p:cNvPr id="31" name="右箭头 3">
            <a:extLst>
              <a:ext uri="{FF2B5EF4-FFF2-40B4-BE49-F238E27FC236}">
                <a16:creationId xmlns:a16="http://schemas.microsoft.com/office/drawing/2014/main" id="{BCA6B921-033A-4203-9678-FB78D84939FA}"/>
              </a:ext>
            </a:extLst>
          </p:cNvPr>
          <p:cNvSpPr/>
          <p:nvPr/>
        </p:nvSpPr>
        <p:spPr>
          <a:xfrm>
            <a:off x="5433568" y="3429000"/>
            <a:ext cx="1133475" cy="6940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dirty="0"/>
              <a:t>问题</a:t>
            </a:r>
          </a:p>
        </p:txBody>
      </p:sp>
      <p:sp>
        <p:nvSpPr>
          <p:cNvPr id="33" name="矩形 32">
            <a:extLst>
              <a:ext uri="{FF2B5EF4-FFF2-40B4-BE49-F238E27FC236}">
                <a16:creationId xmlns:a16="http://schemas.microsoft.com/office/drawing/2014/main" id="{598A5E7C-6EFE-4F77-AB17-6731E806DB0A}"/>
              </a:ext>
            </a:extLst>
          </p:cNvPr>
          <p:cNvSpPr/>
          <p:nvPr>
            <p:custDataLst>
              <p:tags r:id="rId1"/>
            </p:custDataLst>
          </p:nvPr>
        </p:nvSpPr>
        <p:spPr>
          <a:xfrm>
            <a:off x="663644" y="1048941"/>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E120CCE-97FD-4809-95D0-FBD7CB091493}"/>
              </a:ext>
            </a:extLst>
          </p:cNvPr>
          <p:cNvSpPr/>
          <p:nvPr>
            <p:custDataLst>
              <p:tags r:id="rId2"/>
            </p:custDataLst>
          </p:nvPr>
        </p:nvSpPr>
        <p:spPr>
          <a:xfrm>
            <a:off x="842714" y="1213406"/>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000C9931-2BC3-48AE-BFB7-7BFA76F21498}"/>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9F7F8681-20FA-4A33-A156-35341A1B9C34}"/>
              </a:ext>
            </a:extLst>
          </p:cNvPr>
          <p:cNvGrpSpPr/>
          <p:nvPr/>
        </p:nvGrpSpPr>
        <p:grpSpPr>
          <a:xfrm>
            <a:off x="8344111" y="159430"/>
            <a:ext cx="1057280" cy="604450"/>
            <a:chOff x="6755642" y="59734"/>
            <a:chExt cx="1009934" cy="604450"/>
          </a:xfrm>
          <a:solidFill>
            <a:srgbClr val="FADE73"/>
          </a:solidFill>
        </p:grpSpPr>
        <p:sp>
          <p:nvSpPr>
            <p:cNvPr id="30" name="矩形 29">
              <a:extLst>
                <a:ext uri="{FF2B5EF4-FFF2-40B4-BE49-F238E27FC236}">
                  <a16:creationId xmlns:a16="http://schemas.microsoft.com/office/drawing/2014/main" id="{FCE88656-1687-4825-8B8C-C664AE239D97}"/>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6FB97AF7-0B84-429F-A2F0-C3F32606DB4D}"/>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F3BB8CBB-3A02-44BD-8BB8-6FDC9B1E1835}"/>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6A1E9EA3-0072-4F67-8E30-141114C8C752}"/>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EA9C17DE-3AEC-4A36-88B0-CE18F70828B2}"/>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6EFC0F18-3EC9-4353-8D36-0120A9219C0F}"/>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sp>
        <p:nvSpPr>
          <p:cNvPr id="62" name="文本框 61">
            <a:extLst>
              <a:ext uri="{FF2B5EF4-FFF2-40B4-BE49-F238E27FC236}">
                <a16:creationId xmlns:a16="http://schemas.microsoft.com/office/drawing/2014/main" id="{D4F4A245-B0D8-439A-A1DD-2320090DDCB6}"/>
              </a:ext>
            </a:extLst>
          </p:cNvPr>
          <p:cNvSpPr txBox="1"/>
          <p:nvPr/>
        </p:nvSpPr>
        <p:spPr>
          <a:xfrm>
            <a:off x="947080" y="1051550"/>
            <a:ext cx="3214540" cy="416011"/>
          </a:xfrm>
          <a:prstGeom prst="rect">
            <a:avLst/>
          </a:prstGeom>
          <a:noFill/>
        </p:spPr>
        <p:txBody>
          <a:bodyPr wrap="square" rtlCol="0">
            <a:spAutoFit/>
          </a:bodyPr>
          <a:lstStyle/>
          <a:p>
            <a:pPr>
              <a:lnSpc>
                <a:spcPct val="130000"/>
              </a:lnSpc>
              <a:spcBef>
                <a:spcPts val="600"/>
              </a:spcBef>
            </a:pPr>
            <a:r>
              <a:rPr lang="zh-CN" altLang="en-US" dirty="0">
                <a:sym typeface="+mn-lt"/>
              </a:rPr>
              <a:t>改进的公证人组或委员会机制</a:t>
            </a:r>
            <a:endParaRPr lang="en-US" altLang="zh-CN" dirty="0">
              <a:sym typeface="+mn-lt"/>
            </a:endParaRPr>
          </a:p>
        </p:txBody>
      </p:sp>
      <p:sp>
        <p:nvSpPr>
          <p:cNvPr id="65" name="文本框 64">
            <a:extLst>
              <a:ext uri="{FF2B5EF4-FFF2-40B4-BE49-F238E27FC236}">
                <a16:creationId xmlns:a16="http://schemas.microsoft.com/office/drawing/2014/main" id="{E8703D90-6BF8-489D-8BFE-2CFA5C672D13}"/>
              </a:ext>
            </a:extLst>
          </p:cNvPr>
          <p:cNvSpPr txBox="1"/>
          <p:nvPr/>
        </p:nvSpPr>
        <p:spPr>
          <a:xfrm>
            <a:off x="2664707" y="3335820"/>
            <a:ext cx="3405804"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改变公证人公证模式，如</a:t>
            </a:r>
            <a:r>
              <a:rPr lang="en-US" altLang="zh-CN" sz="1400" kern="0" dirty="0" err="1">
                <a:latin typeface="微软雅黑" panose="020B0503020204020204" pitchFamily="34" charset="-122"/>
                <a:ea typeface="微软雅黑" panose="020B0503020204020204" pitchFamily="34" charset="-122"/>
                <a:cs typeface="+mn-ea"/>
                <a:sym typeface="+mn-lt"/>
              </a:rPr>
              <a:t>Dextt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66" name="文本框 65">
            <a:extLst>
              <a:ext uri="{FF2B5EF4-FFF2-40B4-BE49-F238E27FC236}">
                <a16:creationId xmlns:a16="http://schemas.microsoft.com/office/drawing/2014/main" id="{BCFCC65C-7233-494A-A81C-B2CDEADD8648}"/>
              </a:ext>
            </a:extLst>
          </p:cNvPr>
          <p:cNvSpPr txBox="1"/>
          <p:nvPr/>
        </p:nvSpPr>
        <p:spPr>
          <a:xfrm>
            <a:off x="2664707" y="2711964"/>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采用分阶段协议</a:t>
            </a:r>
          </a:p>
        </p:txBody>
      </p:sp>
      <p:sp>
        <p:nvSpPr>
          <p:cNvPr id="67" name="文本框 66">
            <a:extLst>
              <a:ext uri="{FF2B5EF4-FFF2-40B4-BE49-F238E27FC236}">
                <a16:creationId xmlns:a16="http://schemas.microsoft.com/office/drawing/2014/main" id="{AB69EA2F-EF5E-4FD8-B326-9E3529F085DB}"/>
              </a:ext>
            </a:extLst>
          </p:cNvPr>
          <p:cNvSpPr txBox="1"/>
          <p:nvPr/>
        </p:nvSpPr>
        <p:spPr>
          <a:xfrm>
            <a:off x="2675702" y="4090311"/>
            <a:ext cx="439529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优化选举算法，如优化的</a:t>
            </a:r>
            <a:r>
              <a:rPr lang="en-US" altLang="zh-CN" sz="1400" kern="0" dirty="0">
                <a:latin typeface="微软雅黑" panose="020B0503020204020204" pitchFamily="34" charset="-122"/>
                <a:ea typeface="微软雅黑" panose="020B0503020204020204" pitchFamily="34" charset="-122"/>
                <a:cs typeface="+mn-ea"/>
                <a:sym typeface="+mn-lt"/>
              </a:rPr>
              <a:t>pow</a:t>
            </a:r>
            <a:r>
              <a:rPr lang="zh-CN" altLang="en-US" sz="1400" kern="0" dirty="0">
                <a:latin typeface="微软雅黑" panose="020B0503020204020204" pitchFamily="34" charset="-122"/>
                <a:ea typeface="微软雅黑" panose="020B0503020204020204" pitchFamily="34" charset="-122"/>
                <a:cs typeface="+mn-ea"/>
                <a:sym typeface="+mn-lt"/>
              </a:rPr>
              <a:t>算法</a:t>
            </a:r>
          </a:p>
        </p:txBody>
      </p:sp>
      <p:sp>
        <p:nvSpPr>
          <p:cNvPr id="68" name="文本框 67">
            <a:extLst>
              <a:ext uri="{FF2B5EF4-FFF2-40B4-BE49-F238E27FC236}">
                <a16:creationId xmlns:a16="http://schemas.microsoft.com/office/drawing/2014/main" id="{1F297E8A-0FD7-4664-B04C-42CDAD0DAB4B}"/>
              </a:ext>
            </a:extLst>
          </p:cNvPr>
          <p:cNvSpPr txBox="1"/>
          <p:nvPr/>
        </p:nvSpPr>
        <p:spPr>
          <a:xfrm>
            <a:off x="2620147" y="2088109"/>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69" name="文本框 68">
            <a:extLst>
              <a:ext uri="{FF2B5EF4-FFF2-40B4-BE49-F238E27FC236}">
                <a16:creationId xmlns:a16="http://schemas.microsoft.com/office/drawing/2014/main" id="{B981DB55-EC5F-4ED2-82B5-9DF8DAEA0D29}"/>
              </a:ext>
            </a:extLst>
          </p:cNvPr>
          <p:cNvSpPr txBox="1"/>
          <p:nvPr/>
        </p:nvSpPr>
        <p:spPr>
          <a:xfrm>
            <a:off x="2737257" y="4776648"/>
            <a:ext cx="2944596"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引入委员会轮换机制，如时间轮换</a:t>
            </a:r>
          </a:p>
        </p:txBody>
      </p:sp>
      <p:sp>
        <p:nvSpPr>
          <p:cNvPr id="74" name="文本框 73">
            <a:extLst>
              <a:ext uri="{FF2B5EF4-FFF2-40B4-BE49-F238E27FC236}">
                <a16:creationId xmlns:a16="http://schemas.microsoft.com/office/drawing/2014/main" id="{22E3B0B3-E0D8-4206-B744-F42F051FFBE2}"/>
              </a:ext>
            </a:extLst>
          </p:cNvPr>
          <p:cNvSpPr txBox="1"/>
          <p:nvPr/>
        </p:nvSpPr>
        <p:spPr>
          <a:xfrm>
            <a:off x="2704600" y="5468659"/>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
        <p:nvSpPr>
          <p:cNvPr id="76" name="左大括号 75">
            <a:extLst>
              <a:ext uri="{FF2B5EF4-FFF2-40B4-BE49-F238E27FC236}">
                <a16:creationId xmlns:a16="http://schemas.microsoft.com/office/drawing/2014/main" id="{A7ADF7F8-2A57-4FBB-93FB-24C249951DB2}"/>
              </a:ext>
            </a:extLst>
          </p:cNvPr>
          <p:cNvSpPr/>
          <p:nvPr/>
        </p:nvSpPr>
        <p:spPr>
          <a:xfrm>
            <a:off x="2382241" y="2260656"/>
            <a:ext cx="172109" cy="33661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667829BE-6D20-4361-9791-1E6DFCF15F7F}"/>
              </a:ext>
            </a:extLst>
          </p:cNvPr>
          <p:cNvSpPr txBox="1"/>
          <p:nvPr/>
        </p:nvSpPr>
        <p:spPr>
          <a:xfrm>
            <a:off x="1639203" y="3680914"/>
            <a:ext cx="980944" cy="307777"/>
          </a:xfrm>
          <a:prstGeom prst="rect">
            <a:avLst/>
          </a:prstGeom>
          <a:noFill/>
        </p:spPr>
        <p:txBody>
          <a:bodyPr wrap="square" rtlCol="0">
            <a:spAutoFit/>
          </a:bodyPr>
          <a:lstStyle/>
          <a:p>
            <a:r>
              <a:rPr lang="zh-CN" altLang="en-US" sz="1400" kern="0" dirty="0">
                <a:latin typeface="微软雅黑" panose="020B0503020204020204" pitchFamily="34" charset="-122"/>
                <a:ea typeface="微软雅黑" panose="020B0503020204020204" pitchFamily="34" charset="-122"/>
                <a:cs typeface="+mn-ea"/>
              </a:rPr>
              <a:t>优化</a:t>
            </a:r>
          </a:p>
        </p:txBody>
      </p:sp>
      <p:pic>
        <p:nvPicPr>
          <p:cNvPr id="83" name="图片 82">
            <a:extLst>
              <a:ext uri="{FF2B5EF4-FFF2-40B4-BE49-F238E27FC236}">
                <a16:creationId xmlns:a16="http://schemas.microsoft.com/office/drawing/2014/main" id="{2582DF9B-63C2-44BC-9B39-68AC98284669}"/>
              </a:ext>
            </a:extLst>
          </p:cNvPr>
          <p:cNvPicPr>
            <a:picLocks noChangeAspect="1"/>
          </p:cNvPicPr>
          <p:nvPr/>
        </p:nvPicPr>
        <p:blipFill>
          <a:blip r:embed="rId5"/>
          <a:stretch>
            <a:fillRect/>
          </a:stretch>
        </p:blipFill>
        <p:spPr>
          <a:xfrm>
            <a:off x="459125" y="1760285"/>
            <a:ext cx="1190625" cy="2771775"/>
          </a:xfrm>
          <a:prstGeom prst="rect">
            <a:avLst/>
          </a:prstGeom>
        </p:spPr>
      </p:pic>
      <p:cxnSp>
        <p:nvCxnSpPr>
          <p:cNvPr id="85" name="直接箭头连接符 84">
            <a:extLst>
              <a:ext uri="{FF2B5EF4-FFF2-40B4-BE49-F238E27FC236}">
                <a16:creationId xmlns:a16="http://schemas.microsoft.com/office/drawing/2014/main" id="{E04D9AFF-D976-45BA-82F6-476FD29C8641}"/>
              </a:ext>
            </a:extLst>
          </p:cNvPr>
          <p:cNvCxnSpPr>
            <a:cxnSpLocks/>
          </p:cNvCxnSpPr>
          <p:nvPr/>
        </p:nvCxnSpPr>
        <p:spPr>
          <a:xfrm flipH="1">
            <a:off x="1506402" y="3943755"/>
            <a:ext cx="875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B4ACAD9B-705E-4DE8-A83B-4CF09A14F255}"/>
              </a:ext>
            </a:extLst>
          </p:cNvPr>
          <p:cNvSpPr txBox="1"/>
          <p:nvPr/>
        </p:nvSpPr>
        <p:spPr>
          <a:xfrm>
            <a:off x="8352206" y="2521635"/>
            <a:ext cx="3489787"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、很少涉及公证人的身份隐私保护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88" name="乘号 87">
            <a:extLst>
              <a:ext uri="{FF2B5EF4-FFF2-40B4-BE49-F238E27FC236}">
                <a16:creationId xmlns:a16="http://schemas.microsoft.com/office/drawing/2014/main" id="{F208A9AD-E37C-40F9-85B3-A935F19B4999}"/>
              </a:ext>
            </a:extLst>
          </p:cNvPr>
          <p:cNvSpPr/>
          <p:nvPr/>
        </p:nvSpPr>
        <p:spPr>
          <a:xfrm>
            <a:off x="6907868" y="3061064"/>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89" name="直接箭头连接符 88">
            <a:extLst>
              <a:ext uri="{FF2B5EF4-FFF2-40B4-BE49-F238E27FC236}">
                <a16:creationId xmlns:a16="http://schemas.microsoft.com/office/drawing/2014/main" id="{673C058B-2EDB-441E-8468-B2884EFF4C93}"/>
              </a:ext>
            </a:extLst>
          </p:cNvPr>
          <p:cNvCxnSpPr/>
          <p:nvPr/>
        </p:nvCxnSpPr>
        <p:spPr>
          <a:xfrm>
            <a:off x="6812029" y="3958877"/>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EFA26054-4E9D-47B4-9F8B-568E29774DC8}"/>
              </a:ext>
            </a:extLst>
          </p:cNvPr>
          <p:cNvSpPr/>
          <p:nvPr>
            <p:custDataLst>
              <p:tags r:id="rId1"/>
            </p:custDataLst>
          </p:nvPr>
        </p:nvSpPr>
        <p:spPr>
          <a:xfrm>
            <a:off x="701939" y="1067880"/>
            <a:ext cx="119380" cy="317500"/>
          </a:xfrm>
          <a:prstGeom prst="rect">
            <a:avLst/>
          </a:prstGeom>
          <a:solidFill>
            <a:srgbClr val="016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B9436113-C693-4CFF-B26A-B3A21674A061}"/>
              </a:ext>
            </a:extLst>
          </p:cNvPr>
          <p:cNvSpPr/>
          <p:nvPr>
            <p:custDataLst>
              <p:tags r:id="rId2"/>
            </p:custDataLst>
          </p:nvPr>
        </p:nvSpPr>
        <p:spPr>
          <a:xfrm>
            <a:off x="881009" y="1232345"/>
            <a:ext cx="119380" cy="153035"/>
          </a:xfrm>
          <a:prstGeom prst="rect">
            <a:avLst/>
          </a:prstGeom>
          <a:solidFill>
            <a:srgbClr val="FAD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16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a:extLst>
              <a:ext uri="{FF2B5EF4-FFF2-40B4-BE49-F238E27FC236}">
                <a16:creationId xmlns:a16="http://schemas.microsoft.com/office/drawing/2014/main" id="{2CEA0862-49B0-4DD1-8210-EC3A5EB25D5B}"/>
              </a:ext>
            </a:extLst>
          </p:cNvPr>
          <p:cNvCxnSpPr/>
          <p:nvPr/>
        </p:nvCxnSpPr>
        <p:spPr>
          <a:xfrm flipV="1">
            <a:off x="6937131" y="562503"/>
            <a:ext cx="4799944" cy="3572"/>
          </a:xfrm>
          <a:prstGeom prst="line">
            <a:avLst/>
          </a:prstGeom>
          <a:ln w="12700">
            <a:solidFill>
              <a:srgbClr val="016946">
                <a:alpha val="50196"/>
              </a:srgbClr>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245FFC5F-7DB1-4382-9BC0-37E093F4E8E8}"/>
              </a:ext>
            </a:extLst>
          </p:cNvPr>
          <p:cNvGrpSpPr/>
          <p:nvPr/>
        </p:nvGrpSpPr>
        <p:grpSpPr>
          <a:xfrm>
            <a:off x="8344111" y="159430"/>
            <a:ext cx="1057280" cy="604450"/>
            <a:chOff x="6755642" y="59734"/>
            <a:chExt cx="1009934" cy="604450"/>
          </a:xfrm>
          <a:solidFill>
            <a:srgbClr val="FADE73"/>
          </a:solidFill>
        </p:grpSpPr>
        <p:sp>
          <p:nvSpPr>
            <p:cNvPr id="24" name="矩形 23">
              <a:extLst>
                <a:ext uri="{FF2B5EF4-FFF2-40B4-BE49-F238E27FC236}">
                  <a16:creationId xmlns:a16="http://schemas.microsoft.com/office/drawing/2014/main" id="{EFB3F90A-1450-4159-8E55-299F2B107715}"/>
                </a:ext>
              </a:extLst>
            </p:cNvPr>
            <p:cNvSpPr/>
            <p:nvPr/>
          </p:nvSpPr>
          <p:spPr>
            <a:xfrm>
              <a:off x="6755642" y="59734"/>
              <a:ext cx="1009934" cy="40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30">
              <a:extLst>
                <a:ext uri="{FF2B5EF4-FFF2-40B4-BE49-F238E27FC236}">
                  <a16:creationId xmlns:a16="http://schemas.microsoft.com/office/drawing/2014/main" id="{53E8992F-8EDB-4D1E-9151-FB7F19D4D146}"/>
                </a:ext>
              </a:extLst>
            </p:cNvPr>
            <p:cNvSpPr/>
            <p:nvPr/>
          </p:nvSpPr>
          <p:spPr>
            <a:xfrm rot="10800000">
              <a:off x="7121880" y="444760"/>
              <a:ext cx="266645" cy="2194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10AE7C9F-6DF8-4FE1-9771-814A2C04095E}"/>
              </a:ext>
            </a:extLst>
          </p:cNvPr>
          <p:cNvSpPr txBox="1"/>
          <p:nvPr/>
        </p:nvSpPr>
        <p:spPr>
          <a:xfrm>
            <a:off x="9559528" y="152925"/>
            <a:ext cx="1131562"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研究内容</a:t>
            </a:r>
          </a:p>
        </p:txBody>
      </p:sp>
      <p:sp>
        <p:nvSpPr>
          <p:cNvPr id="33" name="文本框 32">
            <a:extLst>
              <a:ext uri="{FF2B5EF4-FFF2-40B4-BE49-F238E27FC236}">
                <a16:creationId xmlns:a16="http://schemas.microsoft.com/office/drawing/2014/main" id="{F77CA9C0-0BDA-424F-AD56-03ABC9E49DD2}"/>
              </a:ext>
            </a:extLst>
          </p:cNvPr>
          <p:cNvSpPr txBox="1"/>
          <p:nvPr/>
        </p:nvSpPr>
        <p:spPr>
          <a:xfrm>
            <a:off x="7070994" y="151757"/>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研究背景</a:t>
            </a:r>
          </a:p>
        </p:txBody>
      </p:sp>
      <p:sp>
        <p:nvSpPr>
          <p:cNvPr id="34" name="文本框 33">
            <a:extLst>
              <a:ext uri="{FF2B5EF4-FFF2-40B4-BE49-F238E27FC236}">
                <a16:creationId xmlns:a16="http://schemas.microsoft.com/office/drawing/2014/main" id="{C4F55444-EF73-4110-974E-70F2971CF28B}"/>
              </a:ext>
            </a:extLst>
          </p:cNvPr>
          <p:cNvSpPr txBox="1"/>
          <p:nvPr/>
        </p:nvSpPr>
        <p:spPr>
          <a:xfrm>
            <a:off x="8316995" y="159430"/>
            <a:ext cx="1123598" cy="369332"/>
          </a:xfrm>
          <a:prstGeom prst="rect">
            <a:avLst/>
          </a:prstGeom>
          <a:noFill/>
        </p:spPr>
        <p:txBody>
          <a:bodyPr wrap="square" rtlCol="0">
            <a:spAutoFit/>
          </a:bodyPr>
          <a:lstStyle/>
          <a:p>
            <a:r>
              <a:rPr lang="zh-CN" altLang="en-US" b="1" dirty="0">
                <a:solidFill>
                  <a:schemeClr val="bg1">
                    <a:lumMod val="65000"/>
                  </a:schemeClr>
                </a:solidFill>
                <a:latin typeface="幼圆" panose="02010509060101010101" pitchFamily="49" charset="-122"/>
                <a:ea typeface="幼圆" panose="02010509060101010101" pitchFamily="49" charset="-122"/>
              </a:rPr>
              <a:t>研究现状</a:t>
            </a:r>
          </a:p>
        </p:txBody>
      </p:sp>
      <p:sp>
        <p:nvSpPr>
          <p:cNvPr id="35" name="文本框 34">
            <a:extLst>
              <a:ext uri="{FF2B5EF4-FFF2-40B4-BE49-F238E27FC236}">
                <a16:creationId xmlns:a16="http://schemas.microsoft.com/office/drawing/2014/main" id="{DBA68C82-8A98-42FC-9236-221C1DDE42A6}"/>
              </a:ext>
            </a:extLst>
          </p:cNvPr>
          <p:cNvSpPr txBox="1"/>
          <p:nvPr/>
        </p:nvSpPr>
        <p:spPr>
          <a:xfrm>
            <a:off x="10413194" y="146367"/>
            <a:ext cx="1335176" cy="369332"/>
          </a:xfrm>
          <a:prstGeom prst="rect">
            <a:avLst/>
          </a:prstGeom>
          <a:noFill/>
        </p:spPr>
        <p:txBody>
          <a:bodyPr wrap="square" rtlCol="0">
            <a:spAutoFit/>
          </a:bodyPr>
          <a:lstStyle/>
          <a:p>
            <a:pPr algn="r"/>
            <a:r>
              <a:rPr lang="zh-CN" altLang="en-US" b="1" dirty="0">
                <a:solidFill>
                  <a:schemeClr val="bg1">
                    <a:lumMod val="65000"/>
                  </a:schemeClr>
                </a:solidFill>
                <a:latin typeface="幼圆" panose="02010509060101010101" pitchFamily="49" charset="-122"/>
                <a:ea typeface="幼圆" panose="02010509060101010101" pitchFamily="49" charset="-122"/>
              </a:rPr>
              <a:t>计划安排</a:t>
            </a:r>
          </a:p>
        </p:txBody>
      </p:sp>
      <p:graphicFrame>
        <p:nvGraphicFramePr>
          <p:cNvPr id="36" name="表格 2">
            <a:extLst>
              <a:ext uri="{FF2B5EF4-FFF2-40B4-BE49-F238E27FC236}">
                <a16:creationId xmlns:a16="http://schemas.microsoft.com/office/drawing/2014/main" id="{DBE0218F-3B88-4F14-B885-8F9BFCCC92BA}"/>
              </a:ext>
            </a:extLst>
          </p:cNvPr>
          <p:cNvGraphicFramePr>
            <a:graphicFrameLocks noGrp="1"/>
          </p:cNvGraphicFramePr>
          <p:nvPr>
            <p:custDataLst>
              <p:tags r:id="rId1"/>
            </p:custDataLst>
            <p:extLst>
              <p:ext uri="{D42A27DB-BD31-4B8C-83A1-F6EECF244321}">
                <p14:modId xmlns:p14="http://schemas.microsoft.com/office/powerpoint/2010/main" val="931119988"/>
              </p:ext>
            </p:extLst>
          </p:nvPr>
        </p:nvGraphicFramePr>
        <p:xfrm>
          <a:off x="610869" y="1006556"/>
          <a:ext cx="11137501" cy="4738425"/>
        </p:xfrm>
        <a:graphic>
          <a:graphicData uri="http://schemas.openxmlformats.org/drawingml/2006/table">
            <a:tbl>
              <a:tblPr firstRow="1" bandRow="1"/>
              <a:tblGrid>
                <a:gridCol w="1592181">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8223">
                  <a:extLst>
                    <a:ext uri="{9D8B030D-6E8A-4147-A177-3AD203B41FA5}">
                      <a16:colId xmlns:a16="http://schemas.microsoft.com/office/drawing/2014/main" val="20006"/>
                    </a:ext>
                  </a:extLst>
                </a:gridCol>
                <a:gridCol w="1814392">
                  <a:extLst>
                    <a:ext uri="{9D8B030D-6E8A-4147-A177-3AD203B41FA5}">
                      <a16:colId xmlns:a16="http://schemas.microsoft.com/office/drawing/2014/main" val="20007"/>
                    </a:ext>
                  </a:extLst>
                </a:gridCol>
              </a:tblGrid>
              <a:tr h="642535">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en-US" altLang="zh-CN" sz="1600" dirty="0"/>
                        <a:t>Protocols</a:t>
                      </a:r>
                      <a:endParaRPr lang="zh-CN" altLang="en-US" sz="1600"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是否存在激励机制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是否抵御</a:t>
                      </a:r>
                      <a:r>
                        <a:rPr lang="zh-CN" altLang="en-US" sz="1400" kern="0" dirty="0">
                          <a:solidFill>
                            <a:schemeClr val="tx1"/>
                          </a:solidFill>
                          <a:latin typeface="微软雅黑" panose="020B0503020204020204" pitchFamily="34" charset="-122"/>
                          <a:ea typeface="微软雅黑" panose="020B0503020204020204" pitchFamily="34" charset="-122"/>
                          <a:cs typeface="+mn-ea"/>
                        </a:rPr>
                        <a:t>单点故障问题</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rPr>
                        <a:t>是否存在惩罚机制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r>
                        <a:rPr lang="zh-CN" altLang="en-US" sz="1400" kern="0" dirty="0">
                          <a:solidFill>
                            <a:schemeClr val="tx1"/>
                          </a:solidFill>
                          <a:latin typeface="微软雅黑" panose="020B0503020204020204" pitchFamily="34" charset="-122"/>
                          <a:ea typeface="微软雅黑" panose="020B0503020204020204" pitchFamily="34" charset="-122"/>
                          <a:cs typeface="+mn-ea"/>
                        </a:rPr>
                        <a:t>是否有监管机制</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是否保护公证人身份信息</a:t>
                      </a:r>
                      <a:endParaRPr lang="en-US" altLang="zh-CN"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候选公证节点参与度程度是否高</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是否保护跨链交易隐私</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4076">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DeXTT</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GBM</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err="1"/>
                        <a:t>Vger</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NCISM</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Fusion</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Bool Network</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21949">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TSBGP</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2397">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PRMoC</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Agent Chain</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dirty="0">
                          <a:sym typeface="+mn-ea"/>
                        </a:rPr>
                        <a:t>PNSHL</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5760">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600" kern="1200" dirty="0" err="1">
                          <a:effectLst/>
                        </a:rPr>
                        <a:t>PXCrypto</a:t>
                      </a:r>
                      <a:endParaRPr lang="en-US" altLang="zh-CN" sz="1600" dirty="0">
                        <a:solidFill>
                          <a:schemeClr val="tx1"/>
                        </a:solidFill>
                        <a:sym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en-US" altLang="zh-CN"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sym typeface="+mn-ea"/>
                        </a:rPr>
                        <a:t>×</a:t>
                      </a:r>
                      <a:endParaRPr lang="zh-CN" altLang="en-US" sz="1400" kern="0" dirty="0">
                        <a:solidFill>
                          <a:schemeClr val="tx1"/>
                        </a:solidFill>
                        <a:latin typeface="微软雅黑" panose="020B0503020204020204" pitchFamily="34" charset="-122"/>
                        <a:ea typeface="微软雅黑" panose="020B0503020204020204" pitchFamily="34" charset="-122"/>
                        <a:cs typeface="+mn-ea"/>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字魂59号-创粗黑"/>
                        </a:defRPr>
                      </a:lvl1pPr>
                      <a:lvl2pPr marL="457200" algn="l" defTabSz="914400" rtl="0" eaLnBrk="1" latinLnBrk="0" hangingPunct="1">
                        <a:defRPr sz="1800" kern="1200">
                          <a:solidFill>
                            <a:schemeClr val="tx1"/>
                          </a:solidFill>
                          <a:latin typeface="Arial"/>
                          <a:ea typeface="字魂59号-创粗黑"/>
                        </a:defRPr>
                      </a:lvl2pPr>
                      <a:lvl3pPr marL="914400" algn="l" defTabSz="914400" rtl="0" eaLnBrk="1" latinLnBrk="0" hangingPunct="1">
                        <a:defRPr sz="1800" kern="1200">
                          <a:solidFill>
                            <a:schemeClr val="tx1"/>
                          </a:solidFill>
                          <a:latin typeface="Arial"/>
                          <a:ea typeface="字魂59号-创粗黑"/>
                        </a:defRPr>
                      </a:lvl3pPr>
                      <a:lvl4pPr marL="1371600" algn="l" defTabSz="914400" rtl="0" eaLnBrk="1" latinLnBrk="0" hangingPunct="1">
                        <a:defRPr sz="1800" kern="1200">
                          <a:solidFill>
                            <a:schemeClr val="tx1"/>
                          </a:solidFill>
                          <a:latin typeface="Arial"/>
                          <a:ea typeface="字魂59号-创粗黑"/>
                        </a:defRPr>
                      </a:lvl4pPr>
                      <a:lvl5pPr marL="1828800" algn="l" defTabSz="914400" rtl="0" eaLnBrk="1" latinLnBrk="0" hangingPunct="1">
                        <a:defRPr sz="1800" kern="1200">
                          <a:solidFill>
                            <a:schemeClr val="tx1"/>
                          </a:solidFill>
                          <a:latin typeface="Arial"/>
                          <a:ea typeface="字魂59号-创粗黑"/>
                        </a:defRPr>
                      </a:lvl5pPr>
                      <a:lvl6pPr marL="2286000" algn="l" defTabSz="914400" rtl="0" eaLnBrk="1" latinLnBrk="0" hangingPunct="1">
                        <a:defRPr sz="1800" kern="1200">
                          <a:solidFill>
                            <a:schemeClr val="tx1"/>
                          </a:solidFill>
                          <a:latin typeface="Arial"/>
                          <a:ea typeface="字魂59号-创粗黑"/>
                        </a:defRPr>
                      </a:lvl6pPr>
                      <a:lvl7pPr marL="2743200" algn="l" defTabSz="914400" rtl="0" eaLnBrk="1" latinLnBrk="0" hangingPunct="1">
                        <a:defRPr sz="1800" kern="1200">
                          <a:solidFill>
                            <a:schemeClr val="tx1"/>
                          </a:solidFill>
                          <a:latin typeface="Arial"/>
                          <a:ea typeface="字魂59号-创粗黑"/>
                        </a:defRPr>
                      </a:lvl7pPr>
                      <a:lvl8pPr marL="3200400" algn="l" defTabSz="914400" rtl="0" eaLnBrk="1" latinLnBrk="0" hangingPunct="1">
                        <a:defRPr sz="1800" kern="1200">
                          <a:solidFill>
                            <a:schemeClr val="tx1"/>
                          </a:solidFill>
                          <a:latin typeface="Arial"/>
                          <a:ea typeface="字魂59号-创粗黑"/>
                        </a:defRPr>
                      </a:lvl8pPr>
                      <a:lvl9pPr marL="3657600" algn="l" defTabSz="914400" rtl="0" eaLnBrk="1" latinLnBrk="0" hangingPunct="1">
                        <a:defRPr sz="1800" kern="1200">
                          <a:solidFill>
                            <a:schemeClr val="tx1"/>
                          </a:solidFill>
                          <a:latin typeface="Arial"/>
                          <a:ea typeface="字魂59号-创粗黑"/>
                        </a:defRPr>
                      </a:lvl9pPr>
                    </a:lstStyle>
                    <a:p>
                      <a:pPr algn="ctr">
                        <a:buNone/>
                      </a:pPr>
                      <a:r>
                        <a:rPr lang="zh-CN" altLang="en-US" sz="1400" kern="0" dirty="0">
                          <a:solidFill>
                            <a:schemeClr val="tx1"/>
                          </a:solidFill>
                          <a:latin typeface="微软雅黑" panose="020B0503020204020204" pitchFamily="34" charset="-122"/>
                          <a:ea typeface="微软雅黑" panose="020B0503020204020204" pitchFamily="34" charset="-122"/>
                          <a:cs typeface="+mn-ea"/>
                        </a:rPr>
                        <a:t>√</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g4NjZjYzk5ODdlM2Y5MTYwN2I4NzZmMjExMWFlNj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1881</Words>
  <Application>Microsoft Office PowerPoint</Application>
  <PresentationFormat>宽屏</PresentationFormat>
  <Paragraphs>355</Paragraphs>
  <Slides>23</Slides>
  <Notes>20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23</vt:i4>
      </vt:variant>
    </vt:vector>
  </HeadingPairs>
  <TitlesOfParts>
    <vt:vector size="41" baseType="lpstr">
      <vt:lpstr>Adobe 宋体 Std L</vt:lpstr>
      <vt:lpstr>Söhne</vt:lpstr>
      <vt:lpstr>等线</vt:lpstr>
      <vt:lpstr>华文楷体</vt:lpstr>
      <vt:lpstr>宋体</vt:lpstr>
      <vt:lpstr>微软雅黑</vt:lpstr>
      <vt:lpstr>幼圆</vt:lpstr>
      <vt:lpstr>字魂59号-创粗黑</vt:lpstr>
      <vt:lpstr>Agency FB</vt:lpstr>
      <vt:lpstr>Arial</vt:lpstr>
      <vt:lpstr>Calibri</vt:lpstr>
      <vt:lpstr>Cambria Math</vt:lpstr>
      <vt:lpstr>Franklin Gothic Book</vt:lpstr>
      <vt:lpstr>Times New Roman</vt:lpstr>
      <vt:lpstr>Verdana</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lijiangquan</cp:lastModifiedBy>
  <cp:revision>1286</cp:revision>
  <dcterms:created xsi:type="dcterms:W3CDTF">2015-10-24T01:57:00Z</dcterms:created>
  <dcterms:modified xsi:type="dcterms:W3CDTF">2023-12-25T06:32:39Z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FF45B98C84B6402AAB7DACD34CB66FEF_13</vt:lpwstr>
  </property>
</Properties>
</file>