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theme/themeOverride6.xml" ContentType="application/vnd.openxmlformats-officedocument.themeOverride+xml"/>
  <Override PartName="/ppt/notesSlides/notesSlide8.xml" ContentType="application/vnd.openxmlformats-officedocument.presentationml.notesSlide+xml"/>
  <Override PartName="/ppt/theme/themeOverride7.xml" ContentType="application/vnd.openxmlformats-officedocument.themeOverride+xml"/>
  <Override PartName="/ppt/notesSlides/notesSlide9.xml" ContentType="application/vnd.openxmlformats-officedocument.presentationml.notesSlide+xml"/>
  <Override PartName="/ppt/theme/themeOverride8.xml" ContentType="application/vnd.openxmlformats-officedocument.themeOverride+xml"/>
  <Override PartName="/ppt/tags/tag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9.xml" ContentType="application/vnd.openxmlformats-officedocument.themeOverride+xml"/>
  <Override PartName="/ppt/notesSlides/notesSlide13.xml" ContentType="application/vnd.openxmlformats-officedocument.presentationml.notesSlide+xml"/>
  <Override PartName="/ppt/theme/themeOverride10.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11.xml" ContentType="application/vnd.openxmlformats-officedocument.themeOverride+xml"/>
  <Override PartName="/ppt/notesSlides/notesSlide17.xml" ContentType="application/vnd.openxmlformats-officedocument.presentationml.notesSlide+xml"/>
  <Override PartName="/ppt/theme/themeOverride12.xml" ContentType="application/vnd.openxmlformats-officedocument.themeOverride+xml"/>
  <Override PartName="/ppt/notesSlides/notesSlide18.xml" ContentType="application/vnd.openxmlformats-officedocument.presentationml.notesSlide+xml"/>
  <Override PartName="/ppt/theme/themeOverride13.xml" ContentType="application/vnd.openxmlformats-officedocument.themeOverride+xml"/>
  <Override PartName="/ppt/notesSlides/notesSlide19.xml" ContentType="application/vnd.openxmlformats-officedocument.presentationml.notesSlide+xml"/>
  <Override PartName="/ppt/theme/themeOverride14.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15.xml" ContentType="application/vnd.openxmlformats-officedocument.themeOverride+xml"/>
  <Override PartName="/ppt/notesSlides/notesSlide23.xml" ContentType="application/vnd.openxmlformats-officedocument.presentationml.notesSlide+xml"/>
  <Override PartName="/ppt/theme/themeOverride16.xml" ContentType="application/vnd.openxmlformats-officedocument.themeOverr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26"/>
  </p:notesMasterIdLst>
  <p:sldIdLst>
    <p:sldId id="283" r:id="rId2"/>
    <p:sldId id="284" r:id="rId3"/>
    <p:sldId id="285" r:id="rId4"/>
    <p:sldId id="260" r:id="rId5"/>
    <p:sldId id="323" r:id="rId6"/>
    <p:sldId id="286" r:id="rId7"/>
    <p:sldId id="264" r:id="rId8"/>
    <p:sldId id="263" r:id="rId9"/>
    <p:sldId id="265" r:id="rId10"/>
    <p:sldId id="268" r:id="rId11"/>
    <p:sldId id="325" r:id="rId12"/>
    <p:sldId id="288" r:id="rId13"/>
    <p:sldId id="276" r:id="rId14"/>
    <p:sldId id="269" r:id="rId15"/>
    <p:sldId id="327" r:id="rId16"/>
    <p:sldId id="326" r:id="rId17"/>
    <p:sldId id="271" r:id="rId18"/>
    <p:sldId id="272" r:id="rId19"/>
    <p:sldId id="273" r:id="rId20"/>
    <p:sldId id="275" r:id="rId21"/>
    <p:sldId id="287" r:id="rId22"/>
    <p:sldId id="328" r:id="rId23"/>
    <p:sldId id="279" r:id="rId24"/>
    <p:sldId id="324" r:id="rId25"/>
  </p:sldIdLst>
  <p:sldSz cx="12192000" cy="6858000"/>
  <p:notesSz cx="6858000" cy="9144000"/>
  <p:custDataLst>
    <p:tags r:id="rId27"/>
  </p:custDataLst>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49F"/>
    <a:srgbClr val="7DDDE9"/>
    <a:srgbClr val="A6937C"/>
    <a:srgbClr val="A6C8D1"/>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12" autoAdjust="0"/>
    <p:restoredTop sz="93631"/>
  </p:normalViewPr>
  <p:slideViewPr>
    <p:cSldViewPr snapToGrid="0" snapToObjects="1">
      <p:cViewPr varScale="1">
        <p:scale>
          <a:sx n="81" d="100"/>
          <a:sy n="81" d="100"/>
        </p:scale>
        <p:origin x="830" y="53"/>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2023-12-10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1</a:t>
            </a:fld>
            <a:endParaRPr kumimoji="1" lang="zh-CN" altLang="en-US"/>
          </a:p>
        </p:txBody>
      </p:sp>
    </p:spTree>
    <p:extLst>
      <p:ext uri="{BB962C8B-B14F-4D97-AF65-F5344CB8AC3E}">
        <p14:creationId xmlns:p14="http://schemas.microsoft.com/office/powerpoint/2010/main" val="974965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10</a:t>
            </a:fld>
            <a:endParaRPr kumimoji="1" lang="zh-CN" altLang="en-US"/>
          </a:p>
        </p:txBody>
      </p:sp>
    </p:spTree>
    <p:extLst>
      <p:ext uri="{BB962C8B-B14F-4D97-AF65-F5344CB8AC3E}">
        <p14:creationId xmlns:p14="http://schemas.microsoft.com/office/powerpoint/2010/main" val="1118931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11</a:t>
            </a:fld>
            <a:endParaRPr kumimoji="1" lang="zh-CN" altLang="en-US"/>
          </a:p>
        </p:txBody>
      </p:sp>
    </p:spTree>
    <p:extLst>
      <p:ext uri="{BB962C8B-B14F-4D97-AF65-F5344CB8AC3E}">
        <p14:creationId xmlns:p14="http://schemas.microsoft.com/office/powerpoint/2010/main" val="2419061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12</a:t>
            </a:fld>
            <a:endParaRPr kumimoji="1" lang="zh-CN" altLang="en-US"/>
          </a:p>
        </p:txBody>
      </p:sp>
    </p:spTree>
    <p:extLst>
      <p:ext uri="{BB962C8B-B14F-4D97-AF65-F5344CB8AC3E}">
        <p14:creationId xmlns:p14="http://schemas.microsoft.com/office/powerpoint/2010/main" val="2035799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13</a:t>
            </a:fld>
            <a:endParaRPr kumimoji="1" lang="zh-CN" altLang="en-US"/>
          </a:p>
        </p:txBody>
      </p:sp>
    </p:spTree>
    <p:extLst>
      <p:ext uri="{BB962C8B-B14F-4D97-AF65-F5344CB8AC3E}">
        <p14:creationId xmlns:p14="http://schemas.microsoft.com/office/powerpoint/2010/main" val="690599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14</a:t>
            </a:fld>
            <a:endParaRPr kumimoji="1" lang="zh-CN" altLang="en-US"/>
          </a:p>
        </p:txBody>
      </p:sp>
    </p:spTree>
    <p:extLst>
      <p:ext uri="{BB962C8B-B14F-4D97-AF65-F5344CB8AC3E}">
        <p14:creationId xmlns:p14="http://schemas.microsoft.com/office/powerpoint/2010/main" val="1358820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15</a:t>
            </a:fld>
            <a:endParaRPr kumimoji="1" lang="zh-CN" altLang="en-US"/>
          </a:p>
        </p:txBody>
      </p:sp>
    </p:spTree>
    <p:extLst>
      <p:ext uri="{BB962C8B-B14F-4D97-AF65-F5344CB8AC3E}">
        <p14:creationId xmlns:p14="http://schemas.microsoft.com/office/powerpoint/2010/main" val="24692209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16</a:t>
            </a:fld>
            <a:endParaRPr kumimoji="1" lang="zh-CN" altLang="en-US"/>
          </a:p>
        </p:txBody>
      </p:sp>
    </p:spTree>
    <p:extLst>
      <p:ext uri="{BB962C8B-B14F-4D97-AF65-F5344CB8AC3E}">
        <p14:creationId xmlns:p14="http://schemas.microsoft.com/office/powerpoint/2010/main" val="3791225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17</a:t>
            </a:fld>
            <a:endParaRPr kumimoji="1" lang="zh-CN" altLang="en-US"/>
          </a:p>
        </p:txBody>
      </p:sp>
    </p:spTree>
    <p:extLst>
      <p:ext uri="{BB962C8B-B14F-4D97-AF65-F5344CB8AC3E}">
        <p14:creationId xmlns:p14="http://schemas.microsoft.com/office/powerpoint/2010/main" val="1593907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将收集到的秘密份额，通过拼凑计算，最终恢复公证人的加密秘密值，最后通过计算恢复公证人的真实身份</a:t>
            </a:r>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18</a:t>
            </a:fld>
            <a:endParaRPr kumimoji="1" lang="zh-CN" altLang="en-US"/>
          </a:p>
        </p:txBody>
      </p:sp>
    </p:spTree>
    <p:extLst>
      <p:ext uri="{BB962C8B-B14F-4D97-AF65-F5344CB8AC3E}">
        <p14:creationId xmlns:p14="http://schemas.microsoft.com/office/powerpoint/2010/main" val="34555556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19</a:t>
            </a:fld>
            <a:endParaRPr kumimoji="1" lang="zh-CN" altLang="en-US"/>
          </a:p>
        </p:txBody>
      </p:sp>
    </p:spTree>
    <p:extLst>
      <p:ext uri="{BB962C8B-B14F-4D97-AF65-F5344CB8AC3E}">
        <p14:creationId xmlns:p14="http://schemas.microsoft.com/office/powerpoint/2010/main" val="2437341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2</a:t>
            </a:fld>
            <a:endParaRPr kumimoji="1" lang="zh-CN" altLang="en-US"/>
          </a:p>
        </p:txBody>
      </p:sp>
    </p:spTree>
    <p:extLst>
      <p:ext uri="{BB962C8B-B14F-4D97-AF65-F5344CB8AC3E}">
        <p14:creationId xmlns:p14="http://schemas.microsoft.com/office/powerpoint/2010/main" val="1367195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20</a:t>
            </a:fld>
            <a:endParaRPr kumimoji="1" lang="zh-CN" altLang="en-US"/>
          </a:p>
        </p:txBody>
      </p:sp>
    </p:spTree>
    <p:extLst>
      <p:ext uri="{BB962C8B-B14F-4D97-AF65-F5344CB8AC3E}">
        <p14:creationId xmlns:p14="http://schemas.microsoft.com/office/powerpoint/2010/main" val="40061697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21</a:t>
            </a:fld>
            <a:endParaRPr kumimoji="1" lang="zh-CN" altLang="en-US"/>
          </a:p>
        </p:txBody>
      </p:sp>
    </p:spTree>
    <p:extLst>
      <p:ext uri="{BB962C8B-B14F-4D97-AF65-F5344CB8AC3E}">
        <p14:creationId xmlns:p14="http://schemas.microsoft.com/office/powerpoint/2010/main" val="25270740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22</a:t>
            </a:fld>
            <a:endParaRPr kumimoji="1" lang="zh-CN" altLang="en-US"/>
          </a:p>
        </p:txBody>
      </p:sp>
    </p:spTree>
    <p:extLst>
      <p:ext uri="{BB962C8B-B14F-4D97-AF65-F5344CB8AC3E}">
        <p14:creationId xmlns:p14="http://schemas.microsoft.com/office/powerpoint/2010/main" val="39456364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23</a:t>
            </a:fld>
            <a:endParaRPr kumimoji="1" lang="zh-CN" altLang="en-US"/>
          </a:p>
        </p:txBody>
      </p:sp>
    </p:spTree>
    <p:extLst>
      <p:ext uri="{BB962C8B-B14F-4D97-AF65-F5344CB8AC3E}">
        <p14:creationId xmlns:p14="http://schemas.microsoft.com/office/powerpoint/2010/main" val="9440752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solidFill>
                  <a:prstClr val="black"/>
                </a:solidFill>
              </a:rPr>
              <a:pPr/>
              <a:t>24</a:t>
            </a:fld>
            <a:endParaRPr kumimoji="1" lang="zh-CN" altLang="en-US">
              <a:solidFill>
                <a:prstClr val="black"/>
              </a:solidFill>
            </a:endParaRPr>
          </a:p>
        </p:txBody>
      </p:sp>
    </p:spTree>
    <p:extLst>
      <p:ext uri="{BB962C8B-B14F-4D97-AF65-F5344CB8AC3E}">
        <p14:creationId xmlns:p14="http://schemas.microsoft.com/office/powerpoint/2010/main" val="1026597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3</a:t>
            </a:fld>
            <a:endParaRPr kumimoji="1" lang="zh-CN" altLang="en-US"/>
          </a:p>
        </p:txBody>
      </p:sp>
    </p:spTree>
    <p:extLst>
      <p:ext uri="{BB962C8B-B14F-4D97-AF65-F5344CB8AC3E}">
        <p14:creationId xmlns:p14="http://schemas.microsoft.com/office/powerpoint/2010/main" val="2966884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4</a:t>
            </a:fld>
            <a:endParaRPr kumimoji="1" lang="zh-CN" altLang="en-US"/>
          </a:p>
        </p:txBody>
      </p:sp>
    </p:spTree>
    <p:extLst>
      <p:ext uri="{BB962C8B-B14F-4D97-AF65-F5344CB8AC3E}">
        <p14:creationId xmlns:p14="http://schemas.microsoft.com/office/powerpoint/2010/main" val="975994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而公证人跨链机制作为一种常用的实现跨链交互的方法，具有以上的一系列优点，因而受到了广泛关注。</a:t>
            </a:r>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5</a:t>
            </a:fld>
            <a:endParaRPr kumimoji="1" lang="zh-CN" altLang="en-US"/>
          </a:p>
        </p:txBody>
      </p:sp>
    </p:spTree>
    <p:extLst>
      <p:ext uri="{BB962C8B-B14F-4D97-AF65-F5344CB8AC3E}">
        <p14:creationId xmlns:p14="http://schemas.microsoft.com/office/powerpoint/2010/main" val="3897459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6</a:t>
            </a:fld>
            <a:endParaRPr kumimoji="1" lang="zh-CN" altLang="en-US"/>
          </a:p>
        </p:txBody>
      </p:sp>
    </p:spTree>
    <p:extLst>
      <p:ext uri="{BB962C8B-B14F-4D97-AF65-F5344CB8AC3E}">
        <p14:creationId xmlns:p14="http://schemas.microsoft.com/office/powerpoint/2010/main" val="2593870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传统的公证人跨链机制，无论是在安全性和隐私性上都不高，不能有效的防止各类攻击</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7</a:t>
            </a:fld>
            <a:endParaRPr kumimoji="1" lang="zh-CN" altLang="en-US"/>
          </a:p>
        </p:txBody>
      </p:sp>
    </p:spTree>
    <p:extLst>
      <p:ext uri="{BB962C8B-B14F-4D97-AF65-F5344CB8AC3E}">
        <p14:creationId xmlns:p14="http://schemas.microsoft.com/office/powerpoint/2010/main" val="719705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一定程度解决中心化程度过高、容易出现单点故障、容易遭受</a:t>
            </a:r>
            <a:r>
              <a:rPr lang="en-US" altLang="zh-CN" dirty="0"/>
              <a:t>DOS</a:t>
            </a:r>
            <a:r>
              <a:rPr lang="zh-CN" altLang="en-US" dirty="0"/>
              <a:t>攻击的问题</a:t>
            </a:r>
          </a:p>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8</a:t>
            </a:fld>
            <a:endParaRPr kumimoji="1" lang="zh-CN" altLang="en-US"/>
          </a:p>
        </p:txBody>
      </p:sp>
    </p:spTree>
    <p:extLst>
      <p:ext uri="{BB962C8B-B14F-4D97-AF65-F5344CB8AC3E}">
        <p14:creationId xmlns:p14="http://schemas.microsoft.com/office/powerpoint/2010/main" val="206686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9</a:t>
            </a:fld>
            <a:endParaRPr kumimoji="1" lang="zh-CN" altLang="en-US"/>
          </a:p>
        </p:txBody>
      </p:sp>
    </p:spTree>
    <p:extLst>
      <p:ext uri="{BB962C8B-B14F-4D97-AF65-F5344CB8AC3E}">
        <p14:creationId xmlns:p14="http://schemas.microsoft.com/office/powerpoint/2010/main" val="1764591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rgbClr val="00749F"/>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magnifying-glass-and-book_809">
            <a:extLst>
              <a:ext uri="{FF2B5EF4-FFF2-40B4-BE49-F238E27FC236}">
                <a16:creationId xmlns:a16="http://schemas.microsoft.com/office/drawing/2014/main" id="{DDA14F8E-8E1A-40FA-804F-17FB4494860A}"/>
              </a:ext>
            </a:extLst>
          </p:cNvPr>
          <p:cNvSpPr>
            <a:spLocks noChangeAspect="1"/>
          </p:cNvSpPr>
          <p:nvPr userDrawn="1"/>
        </p:nvSpPr>
        <p:spPr bwMode="auto">
          <a:xfrm>
            <a:off x="246701" y="328645"/>
            <a:ext cx="609685" cy="442946"/>
          </a:xfrm>
          <a:custGeom>
            <a:avLst/>
            <a:gdLst>
              <a:gd name="connsiteX0" fmla="*/ 410614 w 580028"/>
              <a:gd name="connsiteY0" fmla="*/ 346867 h 421400"/>
              <a:gd name="connsiteX1" fmla="*/ 353186 w 580028"/>
              <a:gd name="connsiteY1" fmla="*/ 362634 h 421400"/>
              <a:gd name="connsiteX2" fmla="*/ 468043 w 580028"/>
              <a:gd name="connsiteY2" fmla="*/ 362634 h 421400"/>
              <a:gd name="connsiteX3" fmla="*/ 410614 w 580028"/>
              <a:gd name="connsiteY3" fmla="*/ 346867 h 421400"/>
              <a:gd name="connsiteX4" fmla="*/ 160800 w 580028"/>
              <a:gd name="connsiteY4" fmla="*/ 346867 h 421400"/>
              <a:gd name="connsiteX5" fmla="*/ 103372 w 580028"/>
              <a:gd name="connsiteY5" fmla="*/ 362634 h 421400"/>
              <a:gd name="connsiteX6" fmla="*/ 219664 w 580028"/>
              <a:gd name="connsiteY6" fmla="*/ 362634 h 421400"/>
              <a:gd name="connsiteX7" fmla="*/ 160800 w 580028"/>
              <a:gd name="connsiteY7" fmla="*/ 346867 h 421400"/>
              <a:gd name="connsiteX8" fmla="*/ 258342 w 580028"/>
              <a:gd name="connsiteY8" fmla="*/ 219321 h 421400"/>
              <a:gd name="connsiteX9" fmla="*/ 378988 w 580028"/>
              <a:gd name="connsiteY9" fmla="*/ 273766 h 421400"/>
              <a:gd name="connsiteX10" fmla="*/ 363189 w 580028"/>
              <a:gd name="connsiteY10" fmla="*/ 299555 h 421400"/>
              <a:gd name="connsiteX11" fmla="*/ 248288 w 580028"/>
              <a:gd name="connsiteY11" fmla="*/ 237947 h 421400"/>
              <a:gd name="connsiteX12" fmla="*/ 170267 w 580028"/>
              <a:gd name="connsiteY12" fmla="*/ 125198 h 421400"/>
              <a:gd name="connsiteX13" fmla="*/ 111890 w 580028"/>
              <a:gd name="connsiteY13" fmla="*/ 159081 h 421400"/>
              <a:gd name="connsiteX14" fmla="*/ 139182 w 580028"/>
              <a:gd name="connsiteY14" fmla="*/ 240831 h 421400"/>
              <a:gd name="connsiteX15" fmla="*/ 221057 w 580028"/>
              <a:gd name="connsiteY15" fmla="*/ 213581 h 421400"/>
              <a:gd name="connsiteX16" fmla="*/ 193765 w 580028"/>
              <a:gd name="connsiteY16" fmla="*/ 131832 h 421400"/>
              <a:gd name="connsiteX17" fmla="*/ 170267 w 580028"/>
              <a:gd name="connsiteY17" fmla="*/ 125198 h 421400"/>
              <a:gd name="connsiteX18" fmla="*/ 172399 w 580028"/>
              <a:gd name="connsiteY18" fmla="*/ 104672 h 421400"/>
              <a:gd name="connsiteX19" fmla="*/ 203820 w 580028"/>
              <a:gd name="connsiteY19" fmla="*/ 113187 h 421400"/>
              <a:gd name="connsiteX20" fmla="*/ 244039 w 580028"/>
              <a:gd name="connsiteY20" fmla="*/ 215015 h 421400"/>
              <a:gd name="connsiteX21" fmla="*/ 236857 w 580028"/>
              <a:gd name="connsiteY21" fmla="*/ 229357 h 421400"/>
              <a:gd name="connsiteX22" fmla="*/ 129127 w 580028"/>
              <a:gd name="connsiteY22" fmla="*/ 259475 h 421400"/>
              <a:gd name="connsiteX23" fmla="*/ 93217 w 580028"/>
              <a:gd name="connsiteY23" fmla="*/ 149042 h 421400"/>
              <a:gd name="connsiteX24" fmla="*/ 172399 w 580028"/>
              <a:gd name="connsiteY24" fmla="*/ 104672 h 421400"/>
              <a:gd name="connsiteX25" fmla="*/ 160800 w 580028"/>
              <a:gd name="connsiteY25" fmla="*/ 40133 h 421400"/>
              <a:gd name="connsiteX26" fmla="*/ 83272 w 580028"/>
              <a:gd name="connsiteY26" fmla="*/ 70233 h 421400"/>
              <a:gd name="connsiteX27" fmla="*/ 57428 w 580028"/>
              <a:gd name="connsiteY27" fmla="*/ 100334 h 421400"/>
              <a:gd name="connsiteX28" fmla="*/ 57428 w 580028"/>
              <a:gd name="connsiteY28" fmla="*/ 348300 h 421400"/>
              <a:gd name="connsiteX29" fmla="*/ 160800 w 580028"/>
              <a:gd name="connsiteY29" fmla="*/ 306734 h 421400"/>
              <a:gd name="connsiteX30" fmla="*/ 267043 w 580028"/>
              <a:gd name="connsiteY30" fmla="*/ 348300 h 421400"/>
              <a:gd name="connsiteX31" fmla="*/ 267043 w 580028"/>
              <a:gd name="connsiteY31" fmla="*/ 266600 h 421400"/>
              <a:gd name="connsiteX32" fmla="*/ 307243 w 580028"/>
              <a:gd name="connsiteY32" fmla="*/ 283800 h 421400"/>
              <a:gd name="connsiteX33" fmla="*/ 307243 w 580028"/>
              <a:gd name="connsiteY33" fmla="*/ 348300 h 421400"/>
              <a:gd name="connsiteX34" fmla="*/ 410614 w 580028"/>
              <a:gd name="connsiteY34" fmla="*/ 306734 h 421400"/>
              <a:gd name="connsiteX35" fmla="*/ 516857 w 580028"/>
              <a:gd name="connsiteY35" fmla="*/ 348300 h 421400"/>
              <a:gd name="connsiteX36" fmla="*/ 516857 w 580028"/>
              <a:gd name="connsiteY36" fmla="*/ 100334 h 421400"/>
              <a:gd name="connsiteX37" fmla="*/ 512550 w 580028"/>
              <a:gd name="connsiteY37" fmla="*/ 94600 h 421400"/>
              <a:gd name="connsiteX38" fmla="*/ 492450 w 580028"/>
              <a:gd name="connsiteY38" fmla="*/ 71666 h 421400"/>
              <a:gd name="connsiteX39" fmla="*/ 410614 w 580028"/>
              <a:gd name="connsiteY39" fmla="*/ 40133 h 421400"/>
              <a:gd name="connsiteX40" fmla="*/ 333086 w 580028"/>
              <a:gd name="connsiteY40" fmla="*/ 70233 h 421400"/>
              <a:gd name="connsiteX41" fmla="*/ 307243 w 580028"/>
              <a:gd name="connsiteY41" fmla="*/ 100334 h 421400"/>
              <a:gd name="connsiteX42" fmla="*/ 307243 w 580028"/>
              <a:gd name="connsiteY42" fmla="*/ 225034 h 421400"/>
              <a:gd name="connsiteX43" fmla="*/ 267043 w 580028"/>
              <a:gd name="connsiteY43" fmla="*/ 209267 h 421400"/>
              <a:gd name="connsiteX44" fmla="*/ 267043 w 580028"/>
              <a:gd name="connsiteY44" fmla="*/ 100334 h 421400"/>
              <a:gd name="connsiteX45" fmla="*/ 262736 w 580028"/>
              <a:gd name="connsiteY45" fmla="*/ 94600 h 421400"/>
              <a:gd name="connsiteX46" fmla="*/ 242636 w 580028"/>
              <a:gd name="connsiteY46" fmla="*/ 71666 h 421400"/>
              <a:gd name="connsiteX47" fmla="*/ 160800 w 580028"/>
              <a:gd name="connsiteY47" fmla="*/ 40133 h 421400"/>
              <a:gd name="connsiteX48" fmla="*/ 160800 w 580028"/>
              <a:gd name="connsiteY48" fmla="*/ 0 h 421400"/>
              <a:gd name="connsiteX49" fmla="*/ 268479 w 580028"/>
              <a:gd name="connsiteY49" fmla="*/ 43000 h 421400"/>
              <a:gd name="connsiteX50" fmla="*/ 287143 w 580028"/>
              <a:gd name="connsiteY50" fmla="*/ 61633 h 421400"/>
              <a:gd name="connsiteX51" fmla="*/ 304371 w 580028"/>
              <a:gd name="connsiteY51" fmla="*/ 43000 h 421400"/>
              <a:gd name="connsiteX52" fmla="*/ 410614 w 580028"/>
              <a:gd name="connsiteY52" fmla="*/ 0 h 421400"/>
              <a:gd name="connsiteX53" fmla="*/ 518293 w 580028"/>
              <a:gd name="connsiteY53" fmla="*/ 43000 h 421400"/>
              <a:gd name="connsiteX54" fmla="*/ 554185 w 580028"/>
              <a:gd name="connsiteY54" fmla="*/ 84566 h 421400"/>
              <a:gd name="connsiteX55" fmla="*/ 555621 w 580028"/>
              <a:gd name="connsiteY55" fmla="*/ 94600 h 421400"/>
              <a:gd name="connsiteX56" fmla="*/ 555621 w 580028"/>
              <a:gd name="connsiteY56" fmla="*/ 130434 h 421400"/>
              <a:gd name="connsiteX57" fmla="*/ 580028 w 580028"/>
              <a:gd name="connsiteY57" fmla="*/ 130434 h 421400"/>
              <a:gd name="connsiteX58" fmla="*/ 580028 w 580028"/>
              <a:gd name="connsiteY58" fmla="*/ 421400 h 421400"/>
              <a:gd name="connsiteX59" fmla="*/ 0 w 580028"/>
              <a:gd name="connsiteY59" fmla="*/ 421400 h 421400"/>
              <a:gd name="connsiteX60" fmla="*/ 0 w 580028"/>
              <a:gd name="connsiteY60" fmla="*/ 130434 h 421400"/>
              <a:gd name="connsiteX61" fmla="*/ 17228 w 580028"/>
              <a:gd name="connsiteY61" fmla="*/ 130434 h 421400"/>
              <a:gd name="connsiteX62" fmla="*/ 17228 w 580028"/>
              <a:gd name="connsiteY62" fmla="*/ 94600 h 421400"/>
              <a:gd name="connsiteX63" fmla="*/ 20100 w 580028"/>
              <a:gd name="connsiteY63" fmla="*/ 86000 h 421400"/>
              <a:gd name="connsiteX64" fmla="*/ 54557 w 580028"/>
              <a:gd name="connsiteY64" fmla="*/ 43000 h 421400"/>
              <a:gd name="connsiteX65" fmla="*/ 160800 w 580028"/>
              <a:gd name="connsiteY65" fmla="*/ 0 h 4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0028" h="421400">
                <a:moveTo>
                  <a:pt x="410614" y="346867"/>
                </a:moveTo>
                <a:cubicBezTo>
                  <a:pt x="387643" y="346867"/>
                  <a:pt x="368978" y="352600"/>
                  <a:pt x="353186" y="362634"/>
                </a:cubicBezTo>
                <a:lnTo>
                  <a:pt x="468043" y="362634"/>
                </a:lnTo>
                <a:cubicBezTo>
                  <a:pt x="452250" y="352600"/>
                  <a:pt x="433586" y="346867"/>
                  <a:pt x="410614" y="346867"/>
                </a:cubicBezTo>
                <a:close/>
                <a:moveTo>
                  <a:pt x="160800" y="346867"/>
                </a:moveTo>
                <a:cubicBezTo>
                  <a:pt x="137829" y="346867"/>
                  <a:pt x="119164" y="352600"/>
                  <a:pt x="103372" y="362634"/>
                </a:cubicBezTo>
                <a:lnTo>
                  <a:pt x="219664" y="362634"/>
                </a:lnTo>
                <a:cubicBezTo>
                  <a:pt x="202436" y="352600"/>
                  <a:pt x="183771" y="346867"/>
                  <a:pt x="160800" y="346867"/>
                </a:cubicBezTo>
                <a:close/>
                <a:moveTo>
                  <a:pt x="258342" y="219321"/>
                </a:moveTo>
                <a:lnTo>
                  <a:pt x="378988" y="273766"/>
                </a:lnTo>
                <a:cubicBezTo>
                  <a:pt x="378988" y="273766"/>
                  <a:pt x="387605" y="293824"/>
                  <a:pt x="363189" y="299555"/>
                </a:cubicBezTo>
                <a:lnTo>
                  <a:pt x="248288" y="237947"/>
                </a:lnTo>
                <a:close/>
                <a:moveTo>
                  <a:pt x="170267" y="125198"/>
                </a:moveTo>
                <a:cubicBezTo>
                  <a:pt x="146364" y="123585"/>
                  <a:pt x="122663" y="136493"/>
                  <a:pt x="111890" y="159081"/>
                </a:cubicBezTo>
                <a:cubicBezTo>
                  <a:pt x="96090" y="189200"/>
                  <a:pt x="109017" y="226489"/>
                  <a:pt x="139182" y="240831"/>
                </a:cubicBezTo>
                <a:cubicBezTo>
                  <a:pt x="169346" y="256607"/>
                  <a:pt x="206693" y="245133"/>
                  <a:pt x="221057" y="213581"/>
                </a:cubicBezTo>
                <a:cubicBezTo>
                  <a:pt x="236857" y="183463"/>
                  <a:pt x="225366" y="146174"/>
                  <a:pt x="193765" y="131832"/>
                </a:cubicBezTo>
                <a:cubicBezTo>
                  <a:pt x="186224" y="127888"/>
                  <a:pt x="178234" y="125736"/>
                  <a:pt x="170267" y="125198"/>
                </a:cubicBezTo>
                <a:close/>
                <a:moveTo>
                  <a:pt x="172399" y="104672"/>
                </a:moveTo>
                <a:cubicBezTo>
                  <a:pt x="183082" y="105389"/>
                  <a:pt x="193765" y="108168"/>
                  <a:pt x="203820" y="113187"/>
                </a:cubicBezTo>
                <a:cubicBezTo>
                  <a:pt x="241166" y="131832"/>
                  <a:pt x="258403" y="176292"/>
                  <a:pt x="244039" y="215015"/>
                </a:cubicBezTo>
                <a:cubicBezTo>
                  <a:pt x="242603" y="219318"/>
                  <a:pt x="241166" y="222186"/>
                  <a:pt x="236857" y="229357"/>
                </a:cubicBezTo>
                <a:cubicBezTo>
                  <a:pt x="213875" y="265212"/>
                  <a:pt x="167910" y="279554"/>
                  <a:pt x="129127" y="259475"/>
                </a:cubicBezTo>
                <a:cubicBezTo>
                  <a:pt x="88908" y="239397"/>
                  <a:pt x="73107" y="190634"/>
                  <a:pt x="93217" y="149042"/>
                </a:cubicBezTo>
                <a:cubicBezTo>
                  <a:pt x="108299" y="118924"/>
                  <a:pt x="140349" y="102520"/>
                  <a:pt x="172399" y="104672"/>
                </a:cubicBezTo>
                <a:close/>
                <a:moveTo>
                  <a:pt x="160800" y="40133"/>
                </a:moveTo>
                <a:cubicBezTo>
                  <a:pt x="126343" y="40133"/>
                  <a:pt x="101936" y="54466"/>
                  <a:pt x="83272" y="70233"/>
                </a:cubicBezTo>
                <a:cubicBezTo>
                  <a:pt x="70350" y="81700"/>
                  <a:pt x="61735" y="94600"/>
                  <a:pt x="57428" y="100334"/>
                </a:cubicBezTo>
                <a:lnTo>
                  <a:pt x="57428" y="348300"/>
                </a:lnTo>
                <a:cubicBezTo>
                  <a:pt x="80400" y="328234"/>
                  <a:pt x="114857" y="306734"/>
                  <a:pt x="160800" y="306734"/>
                </a:cubicBezTo>
                <a:cubicBezTo>
                  <a:pt x="208179" y="306734"/>
                  <a:pt x="244071" y="328234"/>
                  <a:pt x="267043" y="348300"/>
                </a:cubicBezTo>
                <a:lnTo>
                  <a:pt x="267043" y="266600"/>
                </a:lnTo>
                <a:lnTo>
                  <a:pt x="307243" y="283800"/>
                </a:lnTo>
                <a:lnTo>
                  <a:pt x="307243" y="348300"/>
                </a:lnTo>
                <a:cubicBezTo>
                  <a:pt x="330214" y="328234"/>
                  <a:pt x="364671" y="306734"/>
                  <a:pt x="410614" y="306734"/>
                </a:cubicBezTo>
                <a:cubicBezTo>
                  <a:pt x="457993" y="306734"/>
                  <a:pt x="493885" y="328234"/>
                  <a:pt x="516857" y="348300"/>
                </a:cubicBezTo>
                <a:lnTo>
                  <a:pt x="516857" y="100334"/>
                </a:lnTo>
                <a:cubicBezTo>
                  <a:pt x="515421" y="98900"/>
                  <a:pt x="513985" y="97467"/>
                  <a:pt x="512550" y="94600"/>
                </a:cubicBezTo>
                <a:cubicBezTo>
                  <a:pt x="508243" y="88866"/>
                  <a:pt x="501064" y="80266"/>
                  <a:pt x="492450" y="71666"/>
                </a:cubicBezTo>
                <a:cubicBezTo>
                  <a:pt x="472350" y="55900"/>
                  <a:pt x="446507" y="40133"/>
                  <a:pt x="410614" y="40133"/>
                </a:cubicBezTo>
                <a:cubicBezTo>
                  <a:pt x="376157" y="40133"/>
                  <a:pt x="351750" y="54466"/>
                  <a:pt x="333086" y="70233"/>
                </a:cubicBezTo>
                <a:cubicBezTo>
                  <a:pt x="320164" y="81700"/>
                  <a:pt x="310114" y="94600"/>
                  <a:pt x="307243" y="100334"/>
                </a:cubicBezTo>
                <a:lnTo>
                  <a:pt x="307243" y="225034"/>
                </a:lnTo>
                <a:lnTo>
                  <a:pt x="267043" y="209267"/>
                </a:lnTo>
                <a:lnTo>
                  <a:pt x="267043" y="100334"/>
                </a:lnTo>
                <a:cubicBezTo>
                  <a:pt x="265607" y="98900"/>
                  <a:pt x="265607" y="97467"/>
                  <a:pt x="262736" y="94600"/>
                </a:cubicBezTo>
                <a:cubicBezTo>
                  <a:pt x="258429" y="88866"/>
                  <a:pt x="251250" y="80266"/>
                  <a:pt x="242636" y="71666"/>
                </a:cubicBezTo>
                <a:cubicBezTo>
                  <a:pt x="222536" y="55900"/>
                  <a:pt x="196693" y="40133"/>
                  <a:pt x="160800" y="40133"/>
                </a:cubicBezTo>
                <a:close/>
                <a:moveTo>
                  <a:pt x="160800" y="0"/>
                </a:moveTo>
                <a:cubicBezTo>
                  <a:pt x="208179" y="0"/>
                  <a:pt x="245507" y="21500"/>
                  <a:pt x="268479" y="43000"/>
                </a:cubicBezTo>
                <a:cubicBezTo>
                  <a:pt x="275657" y="48733"/>
                  <a:pt x="281400" y="55900"/>
                  <a:pt x="287143" y="61633"/>
                </a:cubicBezTo>
                <a:cubicBezTo>
                  <a:pt x="291450" y="55900"/>
                  <a:pt x="297193" y="48733"/>
                  <a:pt x="304371" y="43000"/>
                </a:cubicBezTo>
                <a:cubicBezTo>
                  <a:pt x="327343" y="21500"/>
                  <a:pt x="363236" y="0"/>
                  <a:pt x="410614" y="0"/>
                </a:cubicBezTo>
                <a:cubicBezTo>
                  <a:pt x="457993" y="0"/>
                  <a:pt x="493885" y="21500"/>
                  <a:pt x="518293" y="43000"/>
                </a:cubicBezTo>
                <a:cubicBezTo>
                  <a:pt x="541264" y="63066"/>
                  <a:pt x="552750" y="84566"/>
                  <a:pt x="554185" y="84566"/>
                </a:cubicBezTo>
                <a:lnTo>
                  <a:pt x="555621" y="94600"/>
                </a:lnTo>
                <a:lnTo>
                  <a:pt x="555621" y="130434"/>
                </a:lnTo>
                <a:lnTo>
                  <a:pt x="580028" y="130434"/>
                </a:lnTo>
                <a:lnTo>
                  <a:pt x="580028" y="421400"/>
                </a:lnTo>
                <a:lnTo>
                  <a:pt x="0" y="421400"/>
                </a:lnTo>
                <a:lnTo>
                  <a:pt x="0" y="130434"/>
                </a:lnTo>
                <a:lnTo>
                  <a:pt x="17228" y="130434"/>
                </a:lnTo>
                <a:lnTo>
                  <a:pt x="17228" y="94600"/>
                </a:lnTo>
                <a:lnTo>
                  <a:pt x="20100" y="86000"/>
                </a:lnTo>
                <a:cubicBezTo>
                  <a:pt x="20100" y="84566"/>
                  <a:pt x="31585" y="64500"/>
                  <a:pt x="54557" y="43000"/>
                </a:cubicBezTo>
                <a:cubicBezTo>
                  <a:pt x="77529" y="21500"/>
                  <a:pt x="113422" y="0"/>
                  <a:pt x="160800" y="0"/>
                </a:cubicBezTo>
                <a:close/>
              </a:path>
            </a:pathLst>
          </a:custGeom>
          <a:solidFill>
            <a:srgbClr val="00749F"/>
          </a:solidFill>
          <a:ln>
            <a:noFill/>
          </a:ln>
        </p:spPr>
      </p:sp>
    </p:spTree>
    <p:extLst>
      <p:ext uri="{BB962C8B-B14F-4D97-AF65-F5344CB8AC3E}">
        <p14:creationId xmlns:p14="http://schemas.microsoft.com/office/powerpoint/2010/main" val="1155465115"/>
      </p:ext>
    </p:extLst>
  </p:cSld>
  <p:clrMapOvr>
    <a:masterClrMapping/>
  </p:clrMapOvr>
  <p:transition spd="slow" advClick="0" advTm="3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40FB06E1-7578-443B-9A9F-AEE81BF7C950}"/>
              </a:ext>
            </a:extLst>
          </p:cNvPr>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rgbClr val="00749F"/>
                </a:solidFill>
                <a:effectLst>
                  <a:outerShdw blurRad="88900" sx="102000" sy="102000" algn="ctr" rotWithShape="0">
                    <a:prstClr val="black">
                      <a:alpha val="25000"/>
                    </a:prstClr>
                  </a:outerShdw>
                </a:effectLst>
              </a:defRPr>
            </a:lvl1pPr>
          </a:lstStyle>
          <a:p>
            <a:pPr lvl="0"/>
            <a:endParaRPr kumimoji="1" lang="zh-CN" altLang="en-US" dirty="0"/>
          </a:p>
        </p:txBody>
      </p:sp>
      <p:sp>
        <p:nvSpPr>
          <p:cNvPr id="7" name="矩形 6">
            <a:extLst>
              <a:ext uri="{FF2B5EF4-FFF2-40B4-BE49-F238E27FC236}">
                <a16:creationId xmlns:a16="http://schemas.microsoft.com/office/drawing/2014/main" id="{9E37E48E-A177-4D88-B64B-21B3DEA9F79C}"/>
              </a:ext>
            </a:extLst>
          </p:cNvPr>
          <p:cNvSpPr/>
          <p:nvPr userDrawn="1"/>
        </p:nvSpPr>
        <p:spPr>
          <a:xfrm flipV="1">
            <a:off x="0" y="6489700"/>
            <a:ext cx="12192000" cy="88900"/>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A7F0A568-B126-44D1-A327-65B31FAB7431}"/>
              </a:ext>
            </a:extLst>
          </p:cNvPr>
          <p:cNvSpPr/>
          <p:nvPr userDrawn="1"/>
        </p:nvSpPr>
        <p:spPr>
          <a:xfrm flipV="1">
            <a:off x="0" y="6380480"/>
            <a:ext cx="12192000" cy="45719"/>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magnifying-glass-and-book_809">
            <a:extLst>
              <a:ext uri="{FF2B5EF4-FFF2-40B4-BE49-F238E27FC236}">
                <a16:creationId xmlns:a16="http://schemas.microsoft.com/office/drawing/2014/main" id="{DA8F24EE-84FF-41B5-BA56-A63369FFC878}"/>
              </a:ext>
            </a:extLst>
          </p:cNvPr>
          <p:cNvSpPr>
            <a:spLocks noChangeAspect="1"/>
          </p:cNvSpPr>
          <p:nvPr userDrawn="1"/>
        </p:nvSpPr>
        <p:spPr bwMode="auto">
          <a:xfrm>
            <a:off x="246701" y="328645"/>
            <a:ext cx="609685" cy="442946"/>
          </a:xfrm>
          <a:custGeom>
            <a:avLst/>
            <a:gdLst>
              <a:gd name="connsiteX0" fmla="*/ 410614 w 580028"/>
              <a:gd name="connsiteY0" fmla="*/ 346867 h 421400"/>
              <a:gd name="connsiteX1" fmla="*/ 353186 w 580028"/>
              <a:gd name="connsiteY1" fmla="*/ 362634 h 421400"/>
              <a:gd name="connsiteX2" fmla="*/ 468043 w 580028"/>
              <a:gd name="connsiteY2" fmla="*/ 362634 h 421400"/>
              <a:gd name="connsiteX3" fmla="*/ 410614 w 580028"/>
              <a:gd name="connsiteY3" fmla="*/ 346867 h 421400"/>
              <a:gd name="connsiteX4" fmla="*/ 160800 w 580028"/>
              <a:gd name="connsiteY4" fmla="*/ 346867 h 421400"/>
              <a:gd name="connsiteX5" fmla="*/ 103372 w 580028"/>
              <a:gd name="connsiteY5" fmla="*/ 362634 h 421400"/>
              <a:gd name="connsiteX6" fmla="*/ 219664 w 580028"/>
              <a:gd name="connsiteY6" fmla="*/ 362634 h 421400"/>
              <a:gd name="connsiteX7" fmla="*/ 160800 w 580028"/>
              <a:gd name="connsiteY7" fmla="*/ 346867 h 421400"/>
              <a:gd name="connsiteX8" fmla="*/ 258342 w 580028"/>
              <a:gd name="connsiteY8" fmla="*/ 219321 h 421400"/>
              <a:gd name="connsiteX9" fmla="*/ 378988 w 580028"/>
              <a:gd name="connsiteY9" fmla="*/ 273766 h 421400"/>
              <a:gd name="connsiteX10" fmla="*/ 363189 w 580028"/>
              <a:gd name="connsiteY10" fmla="*/ 299555 h 421400"/>
              <a:gd name="connsiteX11" fmla="*/ 248288 w 580028"/>
              <a:gd name="connsiteY11" fmla="*/ 237947 h 421400"/>
              <a:gd name="connsiteX12" fmla="*/ 170267 w 580028"/>
              <a:gd name="connsiteY12" fmla="*/ 125198 h 421400"/>
              <a:gd name="connsiteX13" fmla="*/ 111890 w 580028"/>
              <a:gd name="connsiteY13" fmla="*/ 159081 h 421400"/>
              <a:gd name="connsiteX14" fmla="*/ 139182 w 580028"/>
              <a:gd name="connsiteY14" fmla="*/ 240831 h 421400"/>
              <a:gd name="connsiteX15" fmla="*/ 221057 w 580028"/>
              <a:gd name="connsiteY15" fmla="*/ 213581 h 421400"/>
              <a:gd name="connsiteX16" fmla="*/ 193765 w 580028"/>
              <a:gd name="connsiteY16" fmla="*/ 131832 h 421400"/>
              <a:gd name="connsiteX17" fmla="*/ 170267 w 580028"/>
              <a:gd name="connsiteY17" fmla="*/ 125198 h 421400"/>
              <a:gd name="connsiteX18" fmla="*/ 172399 w 580028"/>
              <a:gd name="connsiteY18" fmla="*/ 104672 h 421400"/>
              <a:gd name="connsiteX19" fmla="*/ 203820 w 580028"/>
              <a:gd name="connsiteY19" fmla="*/ 113187 h 421400"/>
              <a:gd name="connsiteX20" fmla="*/ 244039 w 580028"/>
              <a:gd name="connsiteY20" fmla="*/ 215015 h 421400"/>
              <a:gd name="connsiteX21" fmla="*/ 236857 w 580028"/>
              <a:gd name="connsiteY21" fmla="*/ 229357 h 421400"/>
              <a:gd name="connsiteX22" fmla="*/ 129127 w 580028"/>
              <a:gd name="connsiteY22" fmla="*/ 259475 h 421400"/>
              <a:gd name="connsiteX23" fmla="*/ 93217 w 580028"/>
              <a:gd name="connsiteY23" fmla="*/ 149042 h 421400"/>
              <a:gd name="connsiteX24" fmla="*/ 172399 w 580028"/>
              <a:gd name="connsiteY24" fmla="*/ 104672 h 421400"/>
              <a:gd name="connsiteX25" fmla="*/ 160800 w 580028"/>
              <a:gd name="connsiteY25" fmla="*/ 40133 h 421400"/>
              <a:gd name="connsiteX26" fmla="*/ 83272 w 580028"/>
              <a:gd name="connsiteY26" fmla="*/ 70233 h 421400"/>
              <a:gd name="connsiteX27" fmla="*/ 57428 w 580028"/>
              <a:gd name="connsiteY27" fmla="*/ 100334 h 421400"/>
              <a:gd name="connsiteX28" fmla="*/ 57428 w 580028"/>
              <a:gd name="connsiteY28" fmla="*/ 348300 h 421400"/>
              <a:gd name="connsiteX29" fmla="*/ 160800 w 580028"/>
              <a:gd name="connsiteY29" fmla="*/ 306734 h 421400"/>
              <a:gd name="connsiteX30" fmla="*/ 267043 w 580028"/>
              <a:gd name="connsiteY30" fmla="*/ 348300 h 421400"/>
              <a:gd name="connsiteX31" fmla="*/ 267043 w 580028"/>
              <a:gd name="connsiteY31" fmla="*/ 266600 h 421400"/>
              <a:gd name="connsiteX32" fmla="*/ 307243 w 580028"/>
              <a:gd name="connsiteY32" fmla="*/ 283800 h 421400"/>
              <a:gd name="connsiteX33" fmla="*/ 307243 w 580028"/>
              <a:gd name="connsiteY33" fmla="*/ 348300 h 421400"/>
              <a:gd name="connsiteX34" fmla="*/ 410614 w 580028"/>
              <a:gd name="connsiteY34" fmla="*/ 306734 h 421400"/>
              <a:gd name="connsiteX35" fmla="*/ 516857 w 580028"/>
              <a:gd name="connsiteY35" fmla="*/ 348300 h 421400"/>
              <a:gd name="connsiteX36" fmla="*/ 516857 w 580028"/>
              <a:gd name="connsiteY36" fmla="*/ 100334 h 421400"/>
              <a:gd name="connsiteX37" fmla="*/ 512550 w 580028"/>
              <a:gd name="connsiteY37" fmla="*/ 94600 h 421400"/>
              <a:gd name="connsiteX38" fmla="*/ 492450 w 580028"/>
              <a:gd name="connsiteY38" fmla="*/ 71666 h 421400"/>
              <a:gd name="connsiteX39" fmla="*/ 410614 w 580028"/>
              <a:gd name="connsiteY39" fmla="*/ 40133 h 421400"/>
              <a:gd name="connsiteX40" fmla="*/ 333086 w 580028"/>
              <a:gd name="connsiteY40" fmla="*/ 70233 h 421400"/>
              <a:gd name="connsiteX41" fmla="*/ 307243 w 580028"/>
              <a:gd name="connsiteY41" fmla="*/ 100334 h 421400"/>
              <a:gd name="connsiteX42" fmla="*/ 307243 w 580028"/>
              <a:gd name="connsiteY42" fmla="*/ 225034 h 421400"/>
              <a:gd name="connsiteX43" fmla="*/ 267043 w 580028"/>
              <a:gd name="connsiteY43" fmla="*/ 209267 h 421400"/>
              <a:gd name="connsiteX44" fmla="*/ 267043 w 580028"/>
              <a:gd name="connsiteY44" fmla="*/ 100334 h 421400"/>
              <a:gd name="connsiteX45" fmla="*/ 262736 w 580028"/>
              <a:gd name="connsiteY45" fmla="*/ 94600 h 421400"/>
              <a:gd name="connsiteX46" fmla="*/ 242636 w 580028"/>
              <a:gd name="connsiteY46" fmla="*/ 71666 h 421400"/>
              <a:gd name="connsiteX47" fmla="*/ 160800 w 580028"/>
              <a:gd name="connsiteY47" fmla="*/ 40133 h 421400"/>
              <a:gd name="connsiteX48" fmla="*/ 160800 w 580028"/>
              <a:gd name="connsiteY48" fmla="*/ 0 h 421400"/>
              <a:gd name="connsiteX49" fmla="*/ 268479 w 580028"/>
              <a:gd name="connsiteY49" fmla="*/ 43000 h 421400"/>
              <a:gd name="connsiteX50" fmla="*/ 287143 w 580028"/>
              <a:gd name="connsiteY50" fmla="*/ 61633 h 421400"/>
              <a:gd name="connsiteX51" fmla="*/ 304371 w 580028"/>
              <a:gd name="connsiteY51" fmla="*/ 43000 h 421400"/>
              <a:gd name="connsiteX52" fmla="*/ 410614 w 580028"/>
              <a:gd name="connsiteY52" fmla="*/ 0 h 421400"/>
              <a:gd name="connsiteX53" fmla="*/ 518293 w 580028"/>
              <a:gd name="connsiteY53" fmla="*/ 43000 h 421400"/>
              <a:gd name="connsiteX54" fmla="*/ 554185 w 580028"/>
              <a:gd name="connsiteY54" fmla="*/ 84566 h 421400"/>
              <a:gd name="connsiteX55" fmla="*/ 555621 w 580028"/>
              <a:gd name="connsiteY55" fmla="*/ 94600 h 421400"/>
              <a:gd name="connsiteX56" fmla="*/ 555621 w 580028"/>
              <a:gd name="connsiteY56" fmla="*/ 130434 h 421400"/>
              <a:gd name="connsiteX57" fmla="*/ 580028 w 580028"/>
              <a:gd name="connsiteY57" fmla="*/ 130434 h 421400"/>
              <a:gd name="connsiteX58" fmla="*/ 580028 w 580028"/>
              <a:gd name="connsiteY58" fmla="*/ 421400 h 421400"/>
              <a:gd name="connsiteX59" fmla="*/ 0 w 580028"/>
              <a:gd name="connsiteY59" fmla="*/ 421400 h 421400"/>
              <a:gd name="connsiteX60" fmla="*/ 0 w 580028"/>
              <a:gd name="connsiteY60" fmla="*/ 130434 h 421400"/>
              <a:gd name="connsiteX61" fmla="*/ 17228 w 580028"/>
              <a:gd name="connsiteY61" fmla="*/ 130434 h 421400"/>
              <a:gd name="connsiteX62" fmla="*/ 17228 w 580028"/>
              <a:gd name="connsiteY62" fmla="*/ 94600 h 421400"/>
              <a:gd name="connsiteX63" fmla="*/ 20100 w 580028"/>
              <a:gd name="connsiteY63" fmla="*/ 86000 h 421400"/>
              <a:gd name="connsiteX64" fmla="*/ 54557 w 580028"/>
              <a:gd name="connsiteY64" fmla="*/ 43000 h 421400"/>
              <a:gd name="connsiteX65" fmla="*/ 160800 w 580028"/>
              <a:gd name="connsiteY65" fmla="*/ 0 h 4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0028" h="421400">
                <a:moveTo>
                  <a:pt x="410614" y="346867"/>
                </a:moveTo>
                <a:cubicBezTo>
                  <a:pt x="387643" y="346867"/>
                  <a:pt x="368978" y="352600"/>
                  <a:pt x="353186" y="362634"/>
                </a:cubicBezTo>
                <a:lnTo>
                  <a:pt x="468043" y="362634"/>
                </a:lnTo>
                <a:cubicBezTo>
                  <a:pt x="452250" y="352600"/>
                  <a:pt x="433586" y="346867"/>
                  <a:pt x="410614" y="346867"/>
                </a:cubicBezTo>
                <a:close/>
                <a:moveTo>
                  <a:pt x="160800" y="346867"/>
                </a:moveTo>
                <a:cubicBezTo>
                  <a:pt x="137829" y="346867"/>
                  <a:pt x="119164" y="352600"/>
                  <a:pt x="103372" y="362634"/>
                </a:cubicBezTo>
                <a:lnTo>
                  <a:pt x="219664" y="362634"/>
                </a:lnTo>
                <a:cubicBezTo>
                  <a:pt x="202436" y="352600"/>
                  <a:pt x="183771" y="346867"/>
                  <a:pt x="160800" y="346867"/>
                </a:cubicBezTo>
                <a:close/>
                <a:moveTo>
                  <a:pt x="258342" y="219321"/>
                </a:moveTo>
                <a:lnTo>
                  <a:pt x="378988" y="273766"/>
                </a:lnTo>
                <a:cubicBezTo>
                  <a:pt x="378988" y="273766"/>
                  <a:pt x="387605" y="293824"/>
                  <a:pt x="363189" y="299555"/>
                </a:cubicBezTo>
                <a:lnTo>
                  <a:pt x="248288" y="237947"/>
                </a:lnTo>
                <a:close/>
                <a:moveTo>
                  <a:pt x="170267" y="125198"/>
                </a:moveTo>
                <a:cubicBezTo>
                  <a:pt x="146364" y="123585"/>
                  <a:pt x="122663" y="136493"/>
                  <a:pt x="111890" y="159081"/>
                </a:cubicBezTo>
                <a:cubicBezTo>
                  <a:pt x="96090" y="189200"/>
                  <a:pt x="109017" y="226489"/>
                  <a:pt x="139182" y="240831"/>
                </a:cubicBezTo>
                <a:cubicBezTo>
                  <a:pt x="169346" y="256607"/>
                  <a:pt x="206693" y="245133"/>
                  <a:pt x="221057" y="213581"/>
                </a:cubicBezTo>
                <a:cubicBezTo>
                  <a:pt x="236857" y="183463"/>
                  <a:pt x="225366" y="146174"/>
                  <a:pt x="193765" y="131832"/>
                </a:cubicBezTo>
                <a:cubicBezTo>
                  <a:pt x="186224" y="127888"/>
                  <a:pt x="178234" y="125736"/>
                  <a:pt x="170267" y="125198"/>
                </a:cubicBezTo>
                <a:close/>
                <a:moveTo>
                  <a:pt x="172399" y="104672"/>
                </a:moveTo>
                <a:cubicBezTo>
                  <a:pt x="183082" y="105389"/>
                  <a:pt x="193765" y="108168"/>
                  <a:pt x="203820" y="113187"/>
                </a:cubicBezTo>
                <a:cubicBezTo>
                  <a:pt x="241166" y="131832"/>
                  <a:pt x="258403" y="176292"/>
                  <a:pt x="244039" y="215015"/>
                </a:cubicBezTo>
                <a:cubicBezTo>
                  <a:pt x="242603" y="219318"/>
                  <a:pt x="241166" y="222186"/>
                  <a:pt x="236857" y="229357"/>
                </a:cubicBezTo>
                <a:cubicBezTo>
                  <a:pt x="213875" y="265212"/>
                  <a:pt x="167910" y="279554"/>
                  <a:pt x="129127" y="259475"/>
                </a:cubicBezTo>
                <a:cubicBezTo>
                  <a:pt x="88908" y="239397"/>
                  <a:pt x="73107" y="190634"/>
                  <a:pt x="93217" y="149042"/>
                </a:cubicBezTo>
                <a:cubicBezTo>
                  <a:pt x="108299" y="118924"/>
                  <a:pt x="140349" y="102520"/>
                  <a:pt x="172399" y="104672"/>
                </a:cubicBezTo>
                <a:close/>
                <a:moveTo>
                  <a:pt x="160800" y="40133"/>
                </a:moveTo>
                <a:cubicBezTo>
                  <a:pt x="126343" y="40133"/>
                  <a:pt x="101936" y="54466"/>
                  <a:pt x="83272" y="70233"/>
                </a:cubicBezTo>
                <a:cubicBezTo>
                  <a:pt x="70350" y="81700"/>
                  <a:pt x="61735" y="94600"/>
                  <a:pt x="57428" y="100334"/>
                </a:cubicBezTo>
                <a:lnTo>
                  <a:pt x="57428" y="348300"/>
                </a:lnTo>
                <a:cubicBezTo>
                  <a:pt x="80400" y="328234"/>
                  <a:pt x="114857" y="306734"/>
                  <a:pt x="160800" y="306734"/>
                </a:cubicBezTo>
                <a:cubicBezTo>
                  <a:pt x="208179" y="306734"/>
                  <a:pt x="244071" y="328234"/>
                  <a:pt x="267043" y="348300"/>
                </a:cubicBezTo>
                <a:lnTo>
                  <a:pt x="267043" y="266600"/>
                </a:lnTo>
                <a:lnTo>
                  <a:pt x="307243" y="283800"/>
                </a:lnTo>
                <a:lnTo>
                  <a:pt x="307243" y="348300"/>
                </a:lnTo>
                <a:cubicBezTo>
                  <a:pt x="330214" y="328234"/>
                  <a:pt x="364671" y="306734"/>
                  <a:pt x="410614" y="306734"/>
                </a:cubicBezTo>
                <a:cubicBezTo>
                  <a:pt x="457993" y="306734"/>
                  <a:pt x="493885" y="328234"/>
                  <a:pt x="516857" y="348300"/>
                </a:cubicBezTo>
                <a:lnTo>
                  <a:pt x="516857" y="100334"/>
                </a:lnTo>
                <a:cubicBezTo>
                  <a:pt x="515421" y="98900"/>
                  <a:pt x="513985" y="97467"/>
                  <a:pt x="512550" y="94600"/>
                </a:cubicBezTo>
                <a:cubicBezTo>
                  <a:pt x="508243" y="88866"/>
                  <a:pt x="501064" y="80266"/>
                  <a:pt x="492450" y="71666"/>
                </a:cubicBezTo>
                <a:cubicBezTo>
                  <a:pt x="472350" y="55900"/>
                  <a:pt x="446507" y="40133"/>
                  <a:pt x="410614" y="40133"/>
                </a:cubicBezTo>
                <a:cubicBezTo>
                  <a:pt x="376157" y="40133"/>
                  <a:pt x="351750" y="54466"/>
                  <a:pt x="333086" y="70233"/>
                </a:cubicBezTo>
                <a:cubicBezTo>
                  <a:pt x="320164" y="81700"/>
                  <a:pt x="310114" y="94600"/>
                  <a:pt x="307243" y="100334"/>
                </a:cubicBezTo>
                <a:lnTo>
                  <a:pt x="307243" y="225034"/>
                </a:lnTo>
                <a:lnTo>
                  <a:pt x="267043" y="209267"/>
                </a:lnTo>
                <a:lnTo>
                  <a:pt x="267043" y="100334"/>
                </a:lnTo>
                <a:cubicBezTo>
                  <a:pt x="265607" y="98900"/>
                  <a:pt x="265607" y="97467"/>
                  <a:pt x="262736" y="94600"/>
                </a:cubicBezTo>
                <a:cubicBezTo>
                  <a:pt x="258429" y="88866"/>
                  <a:pt x="251250" y="80266"/>
                  <a:pt x="242636" y="71666"/>
                </a:cubicBezTo>
                <a:cubicBezTo>
                  <a:pt x="222536" y="55900"/>
                  <a:pt x="196693" y="40133"/>
                  <a:pt x="160800" y="40133"/>
                </a:cubicBezTo>
                <a:close/>
                <a:moveTo>
                  <a:pt x="160800" y="0"/>
                </a:moveTo>
                <a:cubicBezTo>
                  <a:pt x="208179" y="0"/>
                  <a:pt x="245507" y="21500"/>
                  <a:pt x="268479" y="43000"/>
                </a:cubicBezTo>
                <a:cubicBezTo>
                  <a:pt x="275657" y="48733"/>
                  <a:pt x="281400" y="55900"/>
                  <a:pt x="287143" y="61633"/>
                </a:cubicBezTo>
                <a:cubicBezTo>
                  <a:pt x="291450" y="55900"/>
                  <a:pt x="297193" y="48733"/>
                  <a:pt x="304371" y="43000"/>
                </a:cubicBezTo>
                <a:cubicBezTo>
                  <a:pt x="327343" y="21500"/>
                  <a:pt x="363236" y="0"/>
                  <a:pt x="410614" y="0"/>
                </a:cubicBezTo>
                <a:cubicBezTo>
                  <a:pt x="457993" y="0"/>
                  <a:pt x="493885" y="21500"/>
                  <a:pt x="518293" y="43000"/>
                </a:cubicBezTo>
                <a:cubicBezTo>
                  <a:pt x="541264" y="63066"/>
                  <a:pt x="552750" y="84566"/>
                  <a:pt x="554185" y="84566"/>
                </a:cubicBezTo>
                <a:lnTo>
                  <a:pt x="555621" y="94600"/>
                </a:lnTo>
                <a:lnTo>
                  <a:pt x="555621" y="130434"/>
                </a:lnTo>
                <a:lnTo>
                  <a:pt x="580028" y="130434"/>
                </a:lnTo>
                <a:lnTo>
                  <a:pt x="580028" y="421400"/>
                </a:lnTo>
                <a:lnTo>
                  <a:pt x="0" y="421400"/>
                </a:lnTo>
                <a:lnTo>
                  <a:pt x="0" y="130434"/>
                </a:lnTo>
                <a:lnTo>
                  <a:pt x="17228" y="130434"/>
                </a:lnTo>
                <a:lnTo>
                  <a:pt x="17228" y="94600"/>
                </a:lnTo>
                <a:lnTo>
                  <a:pt x="20100" y="86000"/>
                </a:lnTo>
                <a:cubicBezTo>
                  <a:pt x="20100" y="84566"/>
                  <a:pt x="31585" y="64500"/>
                  <a:pt x="54557" y="43000"/>
                </a:cubicBezTo>
                <a:cubicBezTo>
                  <a:pt x="77529" y="21500"/>
                  <a:pt x="113422" y="0"/>
                  <a:pt x="160800" y="0"/>
                </a:cubicBezTo>
                <a:close/>
              </a:path>
            </a:pathLst>
          </a:custGeom>
          <a:solidFill>
            <a:srgbClr val="00749F"/>
          </a:solidFill>
          <a:ln>
            <a:noFill/>
          </a:ln>
        </p:spPr>
      </p:sp>
    </p:spTree>
    <p:extLst>
      <p:ext uri="{BB962C8B-B14F-4D97-AF65-F5344CB8AC3E}">
        <p14:creationId xmlns:p14="http://schemas.microsoft.com/office/powerpoint/2010/main" val="1663568111"/>
      </p:ext>
    </p:extLst>
  </p:cSld>
  <p:clrMapOvr>
    <a:masterClrMapping/>
  </p:clrMapOvr>
  <p:transition spd="slow" advClick="0" advTm="300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41E521E4-27F0-4807-AC2F-CEB23094891B}"/>
              </a:ext>
            </a:extLst>
          </p:cNvPr>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rgbClr val="00749F"/>
                </a:solidFill>
                <a:effectLst>
                  <a:outerShdw blurRad="88900" sx="102000" sy="102000" algn="ctr" rotWithShape="0">
                    <a:prstClr val="black">
                      <a:alpha val="25000"/>
                    </a:prstClr>
                  </a:outerShdw>
                </a:effectLst>
              </a:defRPr>
            </a:lvl1pPr>
          </a:lstStyle>
          <a:p>
            <a:pPr lvl="0"/>
            <a:endParaRPr kumimoji="1" lang="zh-CN" altLang="en-US" dirty="0"/>
          </a:p>
        </p:txBody>
      </p:sp>
      <p:sp>
        <p:nvSpPr>
          <p:cNvPr id="7" name="矩形 6">
            <a:extLst>
              <a:ext uri="{FF2B5EF4-FFF2-40B4-BE49-F238E27FC236}">
                <a16:creationId xmlns:a16="http://schemas.microsoft.com/office/drawing/2014/main" id="{705B8822-EA60-4000-B8C7-A4998697AC0B}"/>
              </a:ext>
            </a:extLst>
          </p:cNvPr>
          <p:cNvSpPr/>
          <p:nvPr userDrawn="1"/>
        </p:nvSpPr>
        <p:spPr>
          <a:xfrm flipV="1">
            <a:off x="0" y="6489700"/>
            <a:ext cx="12192000" cy="88900"/>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85F5F8DF-24C2-4DC8-9598-4B1657A56A37}"/>
              </a:ext>
            </a:extLst>
          </p:cNvPr>
          <p:cNvSpPr/>
          <p:nvPr userDrawn="1"/>
        </p:nvSpPr>
        <p:spPr>
          <a:xfrm flipV="1">
            <a:off x="0" y="6380480"/>
            <a:ext cx="12192000" cy="45719"/>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magnifying-glass-and-book_809">
            <a:extLst>
              <a:ext uri="{FF2B5EF4-FFF2-40B4-BE49-F238E27FC236}">
                <a16:creationId xmlns:a16="http://schemas.microsoft.com/office/drawing/2014/main" id="{0ACEA6CD-A0AA-4D4A-8410-257B0136B629}"/>
              </a:ext>
            </a:extLst>
          </p:cNvPr>
          <p:cNvSpPr>
            <a:spLocks noChangeAspect="1"/>
          </p:cNvSpPr>
          <p:nvPr userDrawn="1"/>
        </p:nvSpPr>
        <p:spPr bwMode="auto">
          <a:xfrm>
            <a:off x="246701" y="328645"/>
            <a:ext cx="609685" cy="442946"/>
          </a:xfrm>
          <a:custGeom>
            <a:avLst/>
            <a:gdLst>
              <a:gd name="connsiteX0" fmla="*/ 410614 w 580028"/>
              <a:gd name="connsiteY0" fmla="*/ 346867 h 421400"/>
              <a:gd name="connsiteX1" fmla="*/ 353186 w 580028"/>
              <a:gd name="connsiteY1" fmla="*/ 362634 h 421400"/>
              <a:gd name="connsiteX2" fmla="*/ 468043 w 580028"/>
              <a:gd name="connsiteY2" fmla="*/ 362634 h 421400"/>
              <a:gd name="connsiteX3" fmla="*/ 410614 w 580028"/>
              <a:gd name="connsiteY3" fmla="*/ 346867 h 421400"/>
              <a:gd name="connsiteX4" fmla="*/ 160800 w 580028"/>
              <a:gd name="connsiteY4" fmla="*/ 346867 h 421400"/>
              <a:gd name="connsiteX5" fmla="*/ 103372 w 580028"/>
              <a:gd name="connsiteY5" fmla="*/ 362634 h 421400"/>
              <a:gd name="connsiteX6" fmla="*/ 219664 w 580028"/>
              <a:gd name="connsiteY6" fmla="*/ 362634 h 421400"/>
              <a:gd name="connsiteX7" fmla="*/ 160800 w 580028"/>
              <a:gd name="connsiteY7" fmla="*/ 346867 h 421400"/>
              <a:gd name="connsiteX8" fmla="*/ 258342 w 580028"/>
              <a:gd name="connsiteY8" fmla="*/ 219321 h 421400"/>
              <a:gd name="connsiteX9" fmla="*/ 378988 w 580028"/>
              <a:gd name="connsiteY9" fmla="*/ 273766 h 421400"/>
              <a:gd name="connsiteX10" fmla="*/ 363189 w 580028"/>
              <a:gd name="connsiteY10" fmla="*/ 299555 h 421400"/>
              <a:gd name="connsiteX11" fmla="*/ 248288 w 580028"/>
              <a:gd name="connsiteY11" fmla="*/ 237947 h 421400"/>
              <a:gd name="connsiteX12" fmla="*/ 170267 w 580028"/>
              <a:gd name="connsiteY12" fmla="*/ 125198 h 421400"/>
              <a:gd name="connsiteX13" fmla="*/ 111890 w 580028"/>
              <a:gd name="connsiteY13" fmla="*/ 159081 h 421400"/>
              <a:gd name="connsiteX14" fmla="*/ 139182 w 580028"/>
              <a:gd name="connsiteY14" fmla="*/ 240831 h 421400"/>
              <a:gd name="connsiteX15" fmla="*/ 221057 w 580028"/>
              <a:gd name="connsiteY15" fmla="*/ 213581 h 421400"/>
              <a:gd name="connsiteX16" fmla="*/ 193765 w 580028"/>
              <a:gd name="connsiteY16" fmla="*/ 131832 h 421400"/>
              <a:gd name="connsiteX17" fmla="*/ 170267 w 580028"/>
              <a:gd name="connsiteY17" fmla="*/ 125198 h 421400"/>
              <a:gd name="connsiteX18" fmla="*/ 172399 w 580028"/>
              <a:gd name="connsiteY18" fmla="*/ 104672 h 421400"/>
              <a:gd name="connsiteX19" fmla="*/ 203820 w 580028"/>
              <a:gd name="connsiteY19" fmla="*/ 113187 h 421400"/>
              <a:gd name="connsiteX20" fmla="*/ 244039 w 580028"/>
              <a:gd name="connsiteY20" fmla="*/ 215015 h 421400"/>
              <a:gd name="connsiteX21" fmla="*/ 236857 w 580028"/>
              <a:gd name="connsiteY21" fmla="*/ 229357 h 421400"/>
              <a:gd name="connsiteX22" fmla="*/ 129127 w 580028"/>
              <a:gd name="connsiteY22" fmla="*/ 259475 h 421400"/>
              <a:gd name="connsiteX23" fmla="*/ 93217 w 580028"/>
              <a:gd name="connsiteY23" fmla="*/ 149042 h 421400"/>
              <a:gd name="connsiteX24" fmla="*/ 172399 w 580028"/>
              <a:gd name="connsiteY24" fmla="*/ 104672 h 421400"/>
              <a:gd name="connsiteX25" fmla="*/ 160800 w 580028"/>
              <a:gd name="connsiteY25" fmla="*/ 40133 h 421400"/>
              <a:gd name="connsiteX26" fmla="*/ 83272 w 580028"/>
              <a:gd name="connsiteY26" fmla="*/ 70233 h 421400"/>
              <a:gd name="connsiteX27" fmla="*/ 57428 w 580028"/>
              <a:gd name="connsiteY27" fmla="*/ 100334 h 421400"/>
              <a:gd name="connsiteX28" fmla="*/ 57428 w 580028"/>
              <a:gd name="connsiteY28" fmla="*/ 348300 h 421400"/>
              <a:gd name="connsiteX29" fmla="*/ 160800 w 580028"/>
              <a:gd name="connsiteY29" fmla="*/ 306734 h 421400"/>
              <a:gd name="connsiteX30" fmla="*/ 267043 w 580028"/>
              <a:gd name="connsiteY30" fmla="*/ 348300 h 421400"/>
              <a:gd name="connsiteX31" fmla="*/ 267043 w 580028"/>
              <a:gd name="connsiteY31" fmla="*/ 266600 h 421400"/>
              <a:gd name="connsiteX32" fmla="*/ 307243 w 580028"/>
              <a:gd name="connsiteY32" fmla="*/ 283800 h 421400"/>
              <a:gd name="connsiteX33" fmla="*/ 307243 w 580028"/>
              <a:gd name="connsiteY33" fmla="*/ 348300 h 421400"/>
              <a:gd name="connsiteX34" fmla="*/ 410614 w 580028"/>
              <a:gd name="connsiteY34" fmla="*/ 306734 h 421400"/>
              <a:gd name="connsiteX35" fmla="*/ 516857 w 580028"/>
              <a:gd name="connsiteY35" fmla="*/ 348300 h 421400"/>
              <a:gd name="connsiteX36" fmla="*/ 516857 w 580028"/>
              <a:gd name="connsiteY36" fmla="*/ 100334 h 421400"/>
              <a:gd name="connsiteX37" fmla="*/ 512550 w 580028"/>
              <a:gd name="connsiteY37" fmla="*/ 94600 h 421400"/>
              <a:gd name="connsiteX38" fmla="*/ 492450 w 580028"/>
              <a:gd name="connsiteY38" fmla="*/ 71666 h 421400"/>
              <a:gd name="connsiteX39" fmla="*/ 410614 w 580028"/>
              <a:gd name="connsiteY39" fmla="*/ 40133 h 421400"/>
              <a:gd name="connsiteX40" fmla="*/ 333086 w 580028"/>
              <a:gd name="connsiteY40" fmla="*/ 70233 h 421400"/>
              <a:gd name="connsiteX41" fmla="*/ 307243 w 580028"/>
              <a:gd name="connsiteY41" fmla="*/ 100334 h 421400"/>
              <a:gd name="connsiteX42" fmla="*/ 307243 w 580028"/>
              <a:gd name="connsiteY42" fmla="*/ 225034 h 421400"/>
              <a:gd name="connsiteX43" fmla="*/ 267043 w 580028"/>
              <a:gd name="connsiteY43" fmla="*/ 209267 h 421400"/>
              <a:gd name="connsiteX44" fmla="*/ 267043 w 580028"/>
              <a:gd name="connsiteY44" fmla="*/ 100334 h 421400"/>
              <a:gd name="connsiteX45" fmla="*/ 262736 w 580028"/>
              <a:gd name="connsiteY45" fmla="*/ 94600 h 421400"/>
              <a:gd name="connsiteX46" fmla="*/ 242636 w 580028"/>
              <a:gd name="connsiteY46" fmla="*/ 71666 h 421400"/>
              <a:gd name="connsiteX47" fmla="*/ 160800 w 580028"/>
              <a:gd name="connsiteY47" fmla="*/ 40133 h 421400"/>
              <a:gd name="connsiteX48" fmla="*/ 160800 w 580028"/>
              <a:gd name="connsiteY48" fmla="*/ 0 h 421400"/>
              <a:gd name="connsiteX49" fmla="*/ 268479 w 580028"/>
              <a:gd name="connsiteY49" fmla="*/ 43000 h 421400"/>
              <a:gd name="connsiteX50" fmla="*/ 287143 w 580028"/>
              <a:gd name="connsiteY50" fmla="*/ 61633 h 421400"/>
              <a:gd name="connsiteX51" fmla="*/ 304371 w 580028"/>
              <a:gd name="connsiteY51" fmla="*/ 43000 h 421400"/>
              <a:gd name="connsiteX52" fmla="*/ 410614 w 580028"/>
              <a:gd name="connsiteY52" fmla="*/ 0 h 421400"/>
              <a:gd name="connsiteX53" fmla="*/ 518293 w 580028"/>
              <a:gd name="connsiteY53" fmla="*/ 43000 h 421400"/>
              <a:gd name="connsiteX54" fmla="*/ 554185 w 580028"/>
              <a:gd name="connsiteY54" fmla="*/ 84566 h 421400"/>
              <a:gd name="connsiteX55" fmla="*/ 555621 w 580028"/>
              <a:gd name="connsiteY55" fmla="*/ 94600 h 421400"/>
              <a:gd name="connsiteX56" fmla="*/ 555621 w 580028"/>
              <a:gd name="connsiteY56" fmla="*/ 130434 h 421400"/>
              <a:gd name="connsiteX57" fmla="*/ 580028 w 580028"/>
              <a:gd name="connsiteY57" fmla="*/ 130434 h 421400"/>
              <a:gd name="connsiteX58" fmla="*/ 580028 w 580028"/>
              <a:gd name="connsiteY58" fmla="*/ 421400 h 421400"/>
              <a:gd name="connsiteX59" fmla="*/ 0 w 580028"/>
              <a:gd name="connsiteY59" fmla="*/ 421400 h 421400"/>
              <a:gd name="connsiteX60" fmla="*/ 0 w 580028"/>
              <a:gd name="connsiteY60" fmla="*/ 130434 h 421400"/>
              <a:gd name="connsiteX61" fmla="*/ 17228 w 580028"/>
              <a:gd name="connsiteY61" fmla="*/ 130434 h 421400"/>
              <a:gd name="connsiteX62" fmla="*/ 17228 w 580028"/>
              <a:gd name="connsiteY62" fmla="*/ 94600 h 421400"/>
              <a:gd name="connsiteX63" fmla="*/ 20100 w 580028"/>
              <a:gd name="connsiteY63" fmla="*/ 86000 h 421400"/>
              <a:gd name="connsiteX64" fmla="*/ 54557 w 580028"/>
              <a:gd name="connsiteY64" fmla="*/ 43000 h 421400"/>
              <a:gd name="connsiteX65" fmla="*/ 160800 w 580028"/>
              <a:gd name="connsiteY65" fmla="*/ 0 h 4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0028" h="421400">
                <a:moveTo>
                  <a:pt x="410614" y="346867"/>
                </a:moveTo>
                <a:cubicBezTo>
                  <a:pt x="387643" y="346867"/>
                  <a:pt x="368978" y="352600"/>
                  <a:pt x="353186" y="362634"/>
                </a:cubicBezTo>
                <a:lnTo>
                  <a:pt x="468043" y="362634"/>
                </a:lnTo>
                <a:cubicBezTo>
                  <a:pt x="452250" y="352600"/>
                  <a:pt x="433586" y="346867"/>
                  <a:pt x="410614" y="346867"/>
                </a:cubicBezTo>
                <a:close/>
                <a:moveTo>
                  <a:pt x="160800" y="346867"/>
                </a:moveTo>
                <a:cubicBezTo>
                  <a:pt x="137829" y="346867"/>
                  <a:pt x="119164" y="352600"/>
                  <a:pt x="103372" y="362634"/>
                </a:cubicBezTo>
                <a:lnTo>
                  <a:pt x="219664" y="362634"/>
                </a:lnTo>
                <a:cubicBezTo>
                  <a:pt x="202436" y="352600"/>
                  <a:pt x="183771" y="346867"/>
                  <a:pt x="160800" y="346867"/>
                </a:cubicBezTo>
                <a:close/>
                <a:moveTo>
                  <a:pt x="258342" y="219321"/>
                </a:moveTo>
                <a:lnTo>
                  <a:pt x="378988" y="273766"/>
                </a:lnTo>
                <a:cubicBezTo>
                  <a:pt x="378988" y="273766"/>
                  <a:pt x="387605" y="293824"/>
                  <a:pt x="363189" y="299555"/>
                </a:cubicBezTo>
                <a:lnTo>
                  <a:pt x="248288" y="237947"/>
                </a:lnTo>
                <a:close/>
                <a:moveTo>
                  <a:pt x="170267" y="125198"/>
                </a:moveTo>
                <a:cubicBezTo>
                  <a:pt x="146364" y="123585"/>
                  <a:pt x="122663" y="136493"/>
                  <a:pt x="111890" y="159081"/>
                </a:cubicBezTo>
                <a:cubicBezTo>
                  <a:pt x="96090" y="189200"/>
                  <a:pt x="109017" y="226489"/>
                  <a:pt x="139182" y="240831"/>
                </a:cubicBezTo>
                <a:cubicBezTo>
                  <a:pt x="169346" y="256607"/>
                  <a:pt x="206693" y="245133"/>
                  <a:pt x="221057" y="213581"/>
                </a:cubicBezTo>
                <a:cubicBezTo>
                  <a:pt x="236857" y="183463"/>
                  <a:pt x="225366" y="146174"/>
                  <a:pt x="193765" y="131832"/>
                </a:cubicBezTo>
                <a:cubicBezTo>
                  <a:pt x="186224" y="127888"/>
                  <a:pt x="178234" y="125736"/>
                  <a:pt x="170267" y="125198"/>
                </a:cubicBezTo>
                <a:close/>
                <a:moveTo>
                  <a:pt x="172399" y="104672"/>
                </a:moveTo>
                <a:cubicBezTo>
                  <a:pt x="183082" y="105389"/>
                  <a:pt x="193765" y="108168"/>
                  <a:pt x="203820" y="113187"/>
                </a:cubicBezTo>
                <a:cubicBezTo>
                  <a:pt x="241166" y="131832"/>
                  <a:pt x="258403" y="176292"/>
                  <a:pt x="244039" y="215015"/>
                </a:cubicBezTo>
                <a:cubicBezTo>
                  <a:pt x="242603" y="219318"/>
                  <a:pt x="241166" y="222186"/>
                  <a:pt x="236857" y="229357"/>
                </a:cubicBezTo>
                <a:cubicBezTo>
                  <a:pt x="213875" y="265212"/>
                  <a:pt x="167910" y="279554"/>
                  <a:pt x="129127" y="259475"/>
                </a:cubicBezTo>
                <a:cubicBezTo>
                  <a:pt x="88908" y="239397"/>
                  <a:pt x="73107" y="190634"/>
                  <a:pt x="93217" y="149042"/>
                </a:cubicBezTo>
                <a:cubicBezTo>
                  <a:pt x="108299" y="118924"/>
                  <a:pt x="140349" y="102520"/>
                  <a:pt x="172399" y="104672"/>
                </a:cubicBezTo>
                <a:close/>
                <a:moveTo>
                  <a:pt x="160800" y="40133"/>
                </a:moveTo>
                <a:cubicBezTo>
                  <a:pt x="126343" y="40133"/>
                  <a:pt x="101936" y="54466"/>
                  <a:pt x="83272" y="70233"/>
                </a:cubicBezTo>
                <a:cubicBezTo>
                  <a:pt x="70350" y="81700"/>
                  <a:pt x="61735" y="94600"/>
                  <a:pt x="57428" y="100334"/>
                </a:cubicBezTo>
                <a:lnTo>
                  <a:pt x="57428" y="348300"/>
                </a:lnTo>
                <a:cubicBezTo>
                  <a:pt x="80400" y="328234"/>
                  <a:pt x="114857" y="306734"/>
                  <a:pt x="160800" y="306734"/>
                </a:cubicBezTo>
                <a:cubicBezTo>
                  <a:pt x="208179" y="306734"/>
                  <a:pt x="244071" y="328234"/>
                  <a:pt x="267043" y="348300"/>
                </a:cubicBezTo>
                <a:lnTo>
                  <a:pt x="267043" y="266600"/>
                </a:lnTo>
                <a:lnTo>
                  <a:pt x="307243" y="283800"/>
                </a:lnTo>
                <a:lnTo>
                  <a:pt x="307243" y="348300"/>
                </a:lnTo>
                <a:cubicBezTo>
                  <a:pt x="330214" y="328234"/>
                  <a:pt x="364671" y="306734"/>
                  <a:pt x="410614" y="306734"/>
                </a:cubicBezTo>
                <a:cubicBezTo>
                  <a:pt x="457993" y="306734"/>
                  <a:pt x="493885" y="328234"/>
                  <a:pt x="516857" y="348300"/>
                </a:cubicBezTo>
                <a:lnTo>
                  <a:pt x="516857" y="100334"/>
                </a:lnTo>
                <a:cubicBezTo>
                  <a:pt x="515421" y="98900"/>
                  <a:pt x="513985" y="97467"/>
                  <a:pt x="512550" y="94600"/>
                </a:cubicBezTo>
                <a:cubicBezTo>
                  <a:pt x="508243" y="88866"/>
                  <a:pt x="501064" y="80266"/>
                  <a:pt x="492450" y="71666"/>
                </a:cubicBezTo>
                <a:cubicBezTo>
                  <a:pt x="472350" y="55900"/>
                  <a:pt x="446507" y="40133"/>
                  <a:pt x="410614" y="40133"/>
                </a:cubicBezTo>
                <a:cubicBezTo>
                  <a:pt x="376157" y="40133"/>
                  <a:pt x="351750" y="54466"/>
                  <a:pt x="333086" y="70233"/>
                </a:cubicBezTo>
                <a:cubicBezTo>
                  <a:pt x="320164" y="81700"/>
                  <a:pt x="310114" y="94600"/>
                  <a:pt x="307243" y="100334"/>
                </a:cubicBezTo>
                <a:lnTo>
                  <a:pt x="307243" y="225034"/>
                </a:lnTo>
                <a:lnTo>
                  <a:pt x="267043" y="209267"/>
                </a:lnTo>
                <a:lnTo>
                  <a:pt x="267043" y="100334"/>
                </a:lnTo>
                <a:cubicBezTo>
                  <a:pt x="265607" y="98900"/>
                  <a:pt x="265607" y="97467"/>
                  <a:pt x="262736" y="94600"/>
                </a:cubicBezTo>
                <a:cubicBezTo>
                  <a:pt x="258429" y="88866"/>
                  <a:pt x="251250" y="80266"/>
                  <a:pt x="242636" y="71666"/>
                </a:cubicBezTo>
                <a:cubicBezTo>
                  <a:pt x="222536" y="55900"/>
                  <a:pt x="196693" y="40133"/>
                  <a:pt x="160800" y="40133"/>
                </a:cubicBezTo>
                <a:close/>
                <a:moveTo>
                  <a:pt x="160800" y="0"/>
                </a:moveTo>
                <a:cubicBezTo>
                  <a:pt x="208179" y="0"/>
                  <a:pt x="245507" y="21500"/>
                  <a:pt x="268479" y="43000"/>
                </a:cubicBezTo>
                <a:cubicBezTo>
                  <a:pt x="275657" y="48733"/>
                  <a:pt x="281400" y="55900"/>
                  <a:pt x="287143" y="61633"/>
                </a:cubicBezTo>
                <a:cubicBezTo>
                  <a:pt x="291450" y="55900"/>
                  <a:pt x="297193" y="48733"/>
                  <a:pt x="304371" y="43000"/>
                </a:cubicBezTo>
                <a:cubicBezTo>
                  <a:pt x="327343" y="21500"/>
                  <a:pt x="363236" y="0"/>
                  <a:pt x="410614" y="0"/>
                </a:cubicBezTo>
                <a:cubicBezTo>
                  <a:pt x="457993" y="0"/>
                  <a:pt x="493885" y="21500"/>
                  <a:pt x="518293" y="43000"/>
                </a:cubicBezTo>
                <a:cubicBezTo>
                  <a:pt x="541264" y="63066"/>
                  <a:pt x="552750" y="84566"/>
                  <a:pt x="554185" y="84566"/>
                </a:cubicBezTo>
                <a:lnTo>
                  <a:pt x="555621" y="94600"/>
                </a:lnTo>
                <a:lnTo>
                  <a:pt x="555621" y="130434"/>
                </a:lnTo>
                <a:lnTo>
                  <a:pt x="580028" y="130434"/>
                </a:lnTo>
                <a:lnTo>
                  <a:pt x="580028" y="421400"/>
                </a:lnTo>
                <a:lnTo>
                  <a:pt x="0" y="421400"/>
                </a:lnTo>
                <a:lnTo>
                  <a:pt x="0" y="130434"/>
                </a:lnTo>
                <a:lnTo>
                  <a:pt x="17228" y="130434"/>
                </a:lnTo>
                <a:lnTo>
                  <a:pt x="17228" y="94600"/>
                </a:lnTo>
                <a:lnTo>
                  <a:pt x="20100" y="86000"/>
                </a:lnTo>
                <a:cubicBezTo>
                  <a:pt x="20100" y="84566"/>
                  <a:pt x="31585" y="64500"/>
                  <a:pt x="54557" y="43000"/>
                </a:cubicBezTo>
                <a:cubicBezTo>
                  <a:pt x="77529" y="21500"/>
                  <a:pt x="113422" y="0"/>
                  <a:pt x="160800" y="0"/>
                </a:cubicBezTo>
                <a:close/>
              </a:path>
            </a:pathLst>
          </a:custGeom>
          <a:solidFill>
            <a:srgbClr val="00749F"/>
          </a:solidFill>
          <a:ln>
            <a:noFill/>
          </a:ln>
        </p:spPr>
      </p:sp>
    </p:spTree>
    <p:extLst>
      <p:ext uri="{BB962C8B-B14F-4D97-AF65-F5344CB8AC3E}">
        <p14:creationId xmlns:p14="http://schemas.microsoft.com/office/powerpoint/2010/main" val="1158747661"/>
      </p:ext>
    </p:extLst>
  </p:cSld>
  <p:clrMapOvr>
    <a:masterClrMapping/>
  </p:clrMapOvr>
  <p:transition spd="slow" advClick="0" advTm="300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64975091-9433-44BC-BFA1-5C87B6C266B8}"/>
              </a:ext>
            </a:extLst>
          </p:cNvPr>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rgbClr val="00749F"/>
                </a:solidFill>
                <a:effectLst>
                  <a:outerShdw blurRad="88900" sx="102000" sy="102000" algn="ctr" rotWithShape="0">
                    <a:prstClr val="black">
                      <a:alpha val="25000"/>
                    </a:prstClr>
                  </a:outerShdw>
                </a:effectLst>
              </a:defRPr>
            </a:lvl1pPr>
          </a:lstStyle>
          <a:p>
            <a:pPr lvl="0"/>
            <a:endParaRPr kumimoji="1" lang="zh-CN" altLang="en-US" dirty="0"/>
          </a:p>
        </p:txBody>
      </p:sp>
      <p:sp>
        <p:nvSpPr>
          <p:cNvPr id="7" name="矩形 6">
            <a:extLst>
              <a:ext uri="{FF2B5EF4-FFF2-40B4-BE49-F238E27FC236}">
                <a16:creationId xmlns:a16="http://schemas.microsoft.com/office/drawing/2014/main" id="{E92F3228-9A85-4955-9543-19A2E57C2244}"/>
              </a:ext>
            </a:extLst>
          </p:cNvPr>
          <p:cNvSpPr/>
          <p:nvPr userDrawn="1"/>
        </p:nvSpPr>
        <p:spPr>
          <a:xfrm flipV="1">
            <a:off x="0" y="6489700"/>
            <a:ext cx="12192000" cy="88900"/>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15312B6E-0EEC-4824-BC73-9A44BCCEF4EE}"/>
              </a:ext>
            </a:extLst>
          </p:cNvPr>
          <p:cNvSpPr/>
          <p:nvPr userDrawn="1"/>
        </p:nvSpPr>
        <p:spPr>
          <a:xfrm flipV="1">
            <a:off x="0" y="6380480"/>
            <a:ext cx="12192000" cy="45719"/>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magnifying-glass-and-book_809">
            <a:extLst>
              <a:ext uri="{FF2B5EF4-FFF2-40B4-BE49-F238E27FC236}">
                <a16:creationId xmlns:a16="http://schemas.microsoft.com/office/drawing/2014/main" id="{BA23A8A1-E3AF-4F43-84A4-91BCEB745E3B}"/>
              </a:ext>
            </a:extLst>
          </p:cNvPr>
          <p:cNvSpPr>
            <a:spLocks noChangeAspect="1"/>
          </p:cNvSpPr>
          <p:nvPr userDrawn="1"/>
        </p:nvSpPr>
        <p:spPr bwMode="auto">
          <a:xfrm>
            <a:off x="246701" y="328645"/>
            <a:ext cx="609685" cy="442946"/>
          </a:xfrm>
          <a:custGeom>
            <a:avLst/>
            <a:gdLst>
              <a:gd name="connsiteX0" fmla="*/ 410614 w 580028"/>
              <a:gd name="connsiteY0" fmla="*/ 346867 h 421400"/>
              <a:gd name="connsiteX1" fmla="*/ 353186 w 580028"/>
              <a:gd name="connsiteY1" fmla="*/ 362634 h 421400"/>
              <a:gd name="connsiteX2" fmla="*/ 468043 w 580028"/>
              <a:gd name="connsiteY2" fmla="*/ 362634 h 421400"/>
              <a:gd name="connsiteX3" fmla="*/ 410614 w 580028"/>
              <a:gd name="connsiteY3" fmla="*/ 346867 h 421400"/>
              <a:gd name="connsiteX4" fmla="*/ 160800 w 580028"/>
              <a:gd name="connsiteY4" fmla="*/ 346867 h 421400"/>
              <a:gd name="connsiteX5" fmla="*/ 103372 w 580028"/>
              <a:gd name="connsiteY5" fmla="*/ 362634 h 421400"/>
              <a:gd name="connsiteX6" fmla="*/ 219664 w 580028"/>
              <a:gd name="connsiteY6" fmla="*/ 362634 h 421400"/>
              <a:gd name="connsiteX7" fmla="*/ 160800 w 580028"/>
              <a:gd name="connsiteY7" fmla="*/ 346867 h 421400"/>
              <a:gd name="connsiteX8" fmla="*/ 258342 w 580028"/>
              <a:gd name="connsiteY8" fmla="*/ 219321 h 421400"/>
              <a:gd name="connsiteX9" fmla="*/ 378988 w 580028"/>
              <a:gd name="connsiteY9" fmla="*/ 273766 h 421400"/>
              <a:gd name="connsiteX10" fmla="*/ 363189 w 580028"/>
              <a:gd name="connsiteY10" fmla="*/ 299555 h 421400"/>
              <a:gd name="connsiteX11" fmla="*/ 248288 w 580028"/>
              <a:gd name="connsiteY11" fmla="*/ 237947 h 421400"/>
              <a:gd name="connsiteX12" fmla="*/ 170267 w 580028"/>
              <a:gd name="connsiteY12" fmla="*/ 125198 h 421400"/>
              <a:gd name="connsiteX13" fmla="*/ 111890 w 580028"/>
              <a:gd name="connsiteY13" fmla="*/ 159081 h 421400"/>
              <a:gd name="connsiteX14" fmla="*/ 139182 w 580028"/>
              <a:gd name="connsiteY14" fmla="*/ 240831 h 421400"/>
              <a:gd name="connsiteX15" fmla="*/ 221057 w 580028"/>
              <a:gd name="connsiteY15" fmla="*/ 213581 h 421400"/>
              <a:gd name="connsiteX16" fmla="*/ 193765 w 580028"/>
              <a:gd name="connsiteY16" fmla="*/ 131832 h 421400"/>
              <a:gd name="connsiteX17" fmla="*/ 170267 w 580028"/>
              <a:gd name="connsiteY17" fmla="*/ 125198 h 421400"/>
              <a:gd name="connsiteX18" fmla="*/ 172399 w 580028"/>
              <a:gd name="connsiteY18" fmla="*/ 104672 h 421400"/>
              <a:gd name="connsiteX19" fmla="*/ 203820 w 580028"/>
              <a:gd name="connsiteY19" fmla="*/ 113187 h 421400"/>
              <a:gd name="connsiteX20" fmla="*/ 244039 w 580028"/>
              <a:gd name="connsiteY20" fmla="*/ 215015 h 421400"/>
              <a:gd name="connsiteX21" fmla="*/ 236857 w 580028"/>
              <a:gd name="connsiteY21" fmla="*/ 229357 h 421400"/>
              <a:gd name="connsiteX22" fmla="*/ 129127 w 580028"/>
              <a:gd name="connsiteY22" fmla="*/ 259475 h 421400"/>
              <a:gd name="connsiteX23" fmla="*/ 93217 w 580028"/>
              <a:gd name="connsiteY23" fmla="*/ 149042 h 421400"/>
              <a:gd name="connsiteX24" fmla="*/ 172399 w 580028"/>
              <a:gd name="connsiteY24" fmla="*/ 104672 h 421400"/>
              <a:gd name="connsiteX25" fmla="*/ 160800 w 580028"/>
              <a:gd name="connsiteY25" fmla="*/ 40133 h 421400"/>
              <a:gd name="connsiteX26" fmla="*/ 83272 w 580028"/>
              <a:gd name="connsiteY26" fmla="*/ 70233 h 421400"/>
              <a:gd name="connsiteX27" fmla="*/ 57428 w 580028"/>
              <a:gd name="connsiteY27" fmla="*/ 100334 h 421400"/>
              <a:gd name="connsiteX28" fmla="*/ 57428 w 580028"/>
              <a:gd name="connsiteY28" fmla="*/ 348300 h 421400"/>
              <a:gd name="connsiteX29" fmla="*/ 160800 w 580028"/>
              <a:gd name="connsiteY29" fmla="*/ 306734 h 421400"/>
              <a:gd name="connsiteX30" fmla="*/ 267043 w 580028"/>
              <a:gd name="connsiteY30" fmla="*/ 348300 h 421400"/>
              <a:gd name="connsiteX31" fmla="*/ 267043 w 580028"/>
              <a:gd name="connsiteY31" fmla="*/ 266600 h 421400"/>
              <a:gd name="connsiteX32" fmla="*/ 307243 w 580028"/>
              <a:gd name="connsiteY32" fmla="*/ 283800 h 421400"/>
              <a:gd name="connsiteX33" fmla="*/ 307243 w 580028"/>
              <a:gd name="connsiteY33" fmla="*/ 348300 h 421400"/>
              <a:gd name="connsiteX34" fmla="*/ 410614 w 580028"/>
              <a:gd name="connsiteY34" fmla="*/ 306734 h 421400"/>
              <a:gd name="connsiteX35" fmla="*/ 516857 w 580028"/>
              <a:gd name="connsiteY35" fmla="*/ 348300 h 421400"/>
              <a:gd name="connsiteX36" fmla="*/ 516857 w 580028"/>
              <a:gd name="connsiteY36" fmla="*/ 100334 h 421400"/>
              <a:gd name="connsiteX37" fmla="*/ 512550 w 580028"/>
              <a:gd name="connsiteY37" fmla="*/ 94600 h 421400"/>
              <a:gd name="connsiteX38" fmla="*/ 492450 w 580028"/>
              <a:gd name="connsiteY38" fmla="*/ 71666 h 421400"/>
              <a:gd name="connsiteX39" fmla="*/ 410614 w 580028"/>
              <a:gd name="connsiteY39" fmla="*/ 40133 h 421400"/>
              <a:gd name="connsiteX40" fmla="*/ 333086 w 580028"/>
              <a:gd name="connsiteY40" fmla="*/ 70233 h 421400"/>
              <a:gd name="connsiteX41" fmla="*/ 307243 w 580028"/>
              <a:gd name="connsiteY41" fmla="*/ 100334 h 421400"/>
              <a:gd name="connsiteX42" fmla="*/ 307243 w 580028"/>
              <a:gd name="connsiteY42" fmla="*/ 225034 h 421400"/>
              <a:gd name="connsiteX43" fmla="*/ 267043 w 580028"/>
              <a:gd name="connsiteY43" fmla="*/ 209267 h 421400"/>
              <a:gd name="connsiteX44" fmla="*/ 267043 w 580028"/>
              <a:gd name="connsiteY44" fmla="*/ 100334 h 421400"/>
              <a:gd name="connsiteX45" fmla="*/ 262736 w 580028"/>
              <a:gd name="connsiteY45" fmla="*/ 94600 h 421400"/>
              <a:gd name="connsiteX46" fmla="*/ 242636 w 580028"/>
              <a:gd name="connsiteY46" fmla="*/ 71666 h 421400"/>
              <a:gd name="connsiteX47" fmla="*/ 160800 w 580028"/>
              <a:gd name="connsiteY47" fmla="*/ 40133 h 421400"/>
              <a:gd name="connsiteX48" fmla="*/ 160800 w 580028"/>
              <a:gd name="connsiteY48" fmla="*/ 0 h 421400"/>
              <a:gd name="connsiteX49" fmla="*/ 268479 w 580028"/>
              <a:gd name="connsiteY49" fmla="*/ 43000 h 421400"/>
              <a:gd name="connsiteX50" fmla="*/ 287143 w 580028"/>
              <a:gd name="connsiteY50" fmla="*/ 61633 h 421400"/>
              <a:gd name="connsiteX51" fmla="*/ 304371 w 580028"/>
              <a:gd name="connsiteY51" fmla="*/ 43000 h 421400"/>
              <a:gd name="connsiteX52" fmla="*/ 410614 w 580028"/>
              <a:gd name="connsiteY52" fmla="*/ 0 h 421400"/>
              <a:gd name="connsiteX53" fmla="*/ 518293 w 580028"/>
              <a:gd name="connsiteY53" fmla="*/ 43000 h 421400"/>
              <a:gd name="connsiteX54" fmla="*/ 554185 w 580028"/>
              <a:gd name="connsiteY54" fmla="*/ 84566 h 421400"/>
              <a:gd name="connsiteX55" fmla="*/ 555621 w 580028"/>
              <a:gd name="connsiteY55" fmla="*/ 94600 h 421400"/>
              <a:gd name="connsiteX56" fmla="*/ 555621 w 580028"/>
              <a:gd name="connsiteY56" fmla="*/ 130434 h 421400"/>
              <a:gd name="connsiteX57" fmla="*/ 580028 w 580028"/>
              <a:gd name="connsiteY57" fmla="*/ 130434 h 421400"/>
              <a:gd name="connsiteX58" fmla="*/ 580028 w 580028"/>
              <a:gd name="connsiteY58" fmla="*/ 421400 h 421400"/>
              <a:gd name="connsiteX59" fmla="*/ 0 w 580028"/>
              <a:gd name="connsiteY59" fmla="*/ 421400 h 421400"/>
              <a:gd name="connsiteX60" fmla="*/ 0 w 580028"/>
              <a:gd name="connsiteY60" fmla="*/ 130434 h 421400"/>
              <a:gd name="connsiteX61" fmla="*/ 17228 w 580028"/>
              <a:gd name="connsiteY61" fmla="*/ 130434 h 421400"/>
              <a:gd name="connsiteX62" fmla="*/ 17228 w 580028"/>
              <a:gd name="connsiteY62" fmla="*/ 94600 h 421400"/>
              <a:gd name="connsiteX63" fmla="*/ 20100 w 580028"/>
              <a:gd name="connsiteY63" fmla="*/ 86000 h 421400"/>
              <a:gd name="connsiteX64" fmla="*/ 54557 w 580028"/>
              <a:gd name="connsiteY64" fmla="*/ 43000 h 421400"/>
              <a:gd name="connsiteX65" fmla="*/ 160800 w 580028"/>
              <a:gd name="connsiteY65" fmla="*/ 0 h 4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0028" h="421400">
                <a:moveTo>
                  <a:pt x="410614" y="346867"/>
                </a:moveTo>
                <a:cubicBezTo>
                  <a:pt x="387643" y="346867"/>
                  <a:pt x="368978" y="352600"/>
                  <a:pt x="353186" y="362634"/>
                </a:cubicBezTo>
                <a:lnTo>
                  <a:pt x="468043" y="362634"/>
                </a:lnTo>
                <a:cubicBezTo>
                  <a:pt x="452250" y="352600"/>
                  <a:pt x="433586" y="346867"/>
                  <a:pt x="410614" y="346867"/>
                </a:cubicBezTo>
                <a:close/>
                <a:moveTo>
                  <a:pt x="160800" y="346867"/>
                </a:moveTo>
                <a:cubicBezTo>
                  <a:pt x="137829" y="346867"/>
                  <a:pt x="119164" y="352600"/>
                  <a:pt x="103372" y="362634"/>
                </a:cubicBezTo>
                <a:lnTo>
                  <a:pt x="219664" y="362634"/>
                </a:lnTo>
                <a:cubicBezTo>
                  <a:pt x="202436" y="352600"/>
                  <a:pt x="183771" y="346867"/>
                  <a:pt x="160800" y="346867"/>
                </a:cubicBezTo>
                <a:close/>
                <a:moveTo>
                  <a:pt x="258342" y="219321"/>
                </a:moveTo>
                <a:lnTo>
                  <a:pt x="378988" y="273766"/>
                </a:lnTo>
                <a:cubicBezTo>
                  <a:pt x="378988" y="273766"/>
                  <a:pt x="387605" y="293824"/>
                  <a:pt x="363189" y="299555"/>
                </a:cubicBezTo>
                <a:lnTo>
                  <a:pt x="248288" y="237947"/>
                </a:lnTo>
                <a:close/>
                <a:moveTo>
                  <a:pt x="170267" y="125198"/>
                </a:moveTo>
                <a:cubicBezTo>
                  <a:pt x="146364" y="123585"/>
                  <a:pt x="122663" y="136493"/>
                  <a:pt x="111890" y="159081"/>
                </a:cubicBezTo>
                <a:cubicBezTo>
                  <a:pt x="96090" y="189200"/>
                  <a:pt x="109017" y="226489"/>
                  <a:pt x="139182" y="240831"/>
                </a:cubicBezTo>
                <a:cubicBezTo>
                  <a:pt x="169346" y="256607"/>
                  <a:pt x="206693" y="245133"/>
                  <a:pt x="221057" y="213581"/>
                </a:cubicBezTo>
                <a:cubicBezTo>
                  <a:pt x="236857" y="183463"/>
                  <a:pt x="225366" y="146174"/>
                  <a:pt x="193765" y="131832"/>
                </a:cubicBezTo>
                <a:cubicBezTo>
                  <a:pt x="186224" y="127888"/>
                  <a:pt x="178234" y="125736"/>
                  <a:pt x="170267" y="125198"/>
                </a:cubicBezTo>
                <a:close/>
                <a:moveTo>
                  <a:pt x="172399" y="104672"/>
                </a:moveTo>
                <a:cubicBezTo>
                  <a:pt x="183082" y="105389"/>
                  <a:pt x="193765" y="108168"/>
                  <a:pt x="203820" y="113187"/>
                </a:cubicBezTo>
                <a:cubicBezTo>
                  <a:pt x="241166" y="131832"/>
                  <a:pt x="258403" y="176292"/>
                  <a:pt x="244039" y="215015"/>
                </a:cubicBezTo>
                <a:cubicBezTo>
                  <a:pt x="242603" y="219318"/>
                  <a:pt x="241166" y="222186"/>
                  <a:pt x="236857" y="229357"/>
                </a:cubicBezTo>
                <a:cubicBezTo>
                  <a:pt x="213875" y="265212"/>
                  <a:pt x="167910" y="279554"/>
                  <a:pt x="129127" y="259475"/>
                </a:cubicBezTo>
                <a:cubicBezTo>
                  <a:pt x="88908" y="239397"/>
                  <a:pt x="73107" y="190634"/>
                  <a:pt x="93217" y="149042"/>
                </a:cubicBezTo>
                <a:cubicBezTo>
                  <a:pt x="108299" y="118924"/>
                  <a:pt x="140349" y="102520"/>
                  <a:pt x="172399" y="104672"/>
                </a:cubicBezTo>
                <a:close/>
                <a:moveTo>
                  <a:pt x="160800" y="40133"/>
                </a:moveTo>
                <a:cubicBezTo>
                  <a:pt x="126343" y="40133"/>
                  <a:pt x="101936" y="54466"/>
                  <a:pt x="83272" y="70233"/>
                </a:cubicBezTo>
                <a:cubicBezTo>
                  <a:pt x="70350" y="81700"/>
                  <a:pt x="61735" y="94600"/>
                  <a:pt x="57428" y="100334"/>
                </a:cubicBezTo>
                <a:lnTo>
                  <a:pt x="57428" y="348300"/>
                </a:lnTo>
                <a:cubicBezTo>
                  <a:pt x="80400" y="328234"/>
                  <a:pt x="114857" y="306734"/>
                  <a:pt x="160800" y="306734"/>
                </a:cubicBezTo>
                <a:cubicBezTo>
                  <a:pt x="208179" y="306734"/>
                  <a:pt x="244071" y="328234"/>
                  <a:pt x="267043" y="348300"/>
                </a:cubicBezTo>
                <a:lnTo>
                  <a:pt x="267043" y="266600"/>
                </a:lnTo>
                <a:lnTo>
                  <a:pt x="307243" y="283800"/>
                </a:lnTo>
                <a:lnTo>
                  <a:pt x="307243" y="348300"/>
                </a:lnTo>
                <a:cubicBezTo>
                  <a:pt x="330214" y="328234"/>
                  <a:pt x="364671" y="306734"/>
                  <a:pt x="410614" y="306734"/>
                </a:cubicBezTo>
                <a:cubicBezTo>
                  <a:pt x="457993" y="306734"/>
                  <a:pt x="493885" y="328234"/>
                  <a:pt x="516857" y="348300"/>
                </a:cubicBezTo>
                <a:lnTo>
                  <a:pt x="516857" y="100334"/>
                </a:lnTo>
                <a:cubicBezTo>
                  <a:pt x="515421" y="98900"/>
                  <a:pt x="513985" y="97467"/>
                  <a:pt x="512550" y="94600"/>
                </a:cubicBezTo>
                <a:cubicBezTo>
                  <a:pt x="508243" y="88866"/>
                  <a:pt x="501064" y="80266"/>
                  <a:pt x="492450" y="71666"/>
                </a:cubicBezTo>
                <a:cubicBezTo>
                  <a:pt x="472350" y="55900"/>
                  <a:pt x="446507" y="40133"/>
                  <a:pt x="410614" y="40133"/>
                </a:cubicBezTo>
                <a:cubicBezTo>
                  <a:pt x="376157" y="40133"/>
                  <a:pt x="351750" y="54466"/>
                  <a:pt x="333086" y="70233"/>
                </a:cubicBezTo>
                <a:cubicBezTo>
                  <a:pt x="320164" y="81700"/>
                  <a:pt x="310114" y="94600"/>
                  <a:pt x="307243" y="100334"/>
                </a:cubicBezTo>
                <a:lnTo>
                  <a:pt x="307243" y="225034"/>
                </a:lnTo>
                <a:lnTo>
                  <a:pt x="267043" y="209267"/>
                </a:lnTo>
                <a:lnTo>
                  <a:pt x="267043" y="100334"/>
                </a:lnTo>
                <a:cubicBezTo>
                  <a:pt x="265607" y="98900"/>
                  <a:pt x="265607" y="97467"/>
                  <a:pt x="262736" y="94600"/>
                </a:cubicBezTo>
                <a:cubicBezTo>
                  <a:pt x="258429" y="88866"/>
                  <a:pt x="251250" y="80266"/>
                  <a:pt x="242636" y="71666"/>
                </a:cubicBezTo>
                <a:cubicBezTo>
                  <a:pt x="222536" y="55900"/>
                  <a:pt x="196693" y="40133"/>
                  <a:pt x="160800" y="40133"/>
                </a:cubicBezTo>
                <a:close/>
                <a:moveTo>
                  <a:pt x="160800" y="0"/>
                </a:moveTo>
                <a:cubicBezTo>
                  <a:pt x="208179" y="0"/>
                  <a:pt x="245507" y="21500"/>
                  <a:pt x="268479" y="43000"/>
                </a:cubicBezTo>
                <a:cubicBezTo>
                  <a:pt x="275657" y="48733"/>
                  <a:pt x="281400" y="55900"/>
                  <a:pt x="287143" y="61633"/>
                </a:cubicBezTo>
                <a:cubicBezTo>
                  <a:pt x="291450" y="55900"/>
                  <a:pt x="297193" y="48733"/>
                  <a:pt x="304371" y="43000"/>
                </a:cubicBezTo>
                <a:cubicBezTo>
                  <a:pt x="327343" y="21500"/>
                  <a:pt x="363236" y="0"/>
                  <a:pt x="410614" y="0"/>
                </a:cubicBezTo>
                <a:cubicBezTo>
                  <a:pt x="457993" y="0"/>
                  <a:pt x="493885" y="21500"/>
                  <a:pt x="518293" y="43000"/>
                </a:cubicBezTo>
                <a:cubicBezTo>
                  <a:pt x="541264" y="63066"/>
                  <a:pt x="552750" y="84566"/>
                  <a:pt x="554185" y="84566"/>
                </a:cubicBezTo>
                <a:lnTo>
                  <a:pt x="555621" y="94600"/>
                </a:lnTo>
                <a:lnTo>
                  <a:pt x="555621" y="130434"/>
                </a:lnTo>
                <a:lnTo>
                  <a:pt x="580028" y="130434"/>
                </a:lnTo>
                <a:lnTo>
                  <a:pt x="580028" y="421400"/>
                </a:lnTo>
                <a:lnTo>
                  <a:pt x="0" y="421400"/>
                </a:lnTo>
                <a:lnTo>
                  <a:pt x="0" y="130434"/>
                </a:lnTo>
                <a:lnTo>
                  <a:pt x="17228" y="130434"/>
                </a:lnTo>
                <a:lnTo>
                  <a:pt x="17228" y="94600"/>
                </a:lnTo>
                <a:lnTo>
                  <a:pt x="20100" y="86000"/>
                </a:lnTo>
                <a:cubicBezTo>
                  <a:pt x="20100" y="84566"/>
                  <a:pt x="31585" y="64500"/>
                  <a:pt x="54557" y="43000"/>
                </a:cubicBezTo>
                <a:cubicBezTo>
                  <a:pt x="77529" y="21500"/>
                  <a:pt x="113422" y="0"/>
                  <a:pt x="160800" y="0"/>
                </a:cubicBezTo>
                <a:close/>
              </a:path>
            </a:pathLst>
          </a:custGeom>
          <a:solidFill>
            <a:srgbClr val="00749F"/>
          </a:solidFill>
          <a:ln>
            <a:noFill/>
          </a:ln>
        </p:spPr>
      </p:sp>
    </p:spTree>
    <p:extLst>
      <p:ext uri="{BB962C8B-B14F-4D97-AF65-F5344CB8AC3E}">
        <p14:creationId xmlns:p14="http://schemas.microsoft.com/office/powerpoint/2010/main" val="44470216"/>
      </p:ext>
    </p:extLst>
  </p:cSld>
  <p:clrMapOvr>
    <a:masterClrMapping/>
  </p:clrMapOvr>
  <p:transition spd="slow" advClick="0" advTm="300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_5">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C0CA093E-E872-463D-B7BF-33B830E1B0C9}"/>
              </a:ext>
            </a:extLst>
          </p:cNvPr>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rgbClr val="00749F"/>
                </a:solidFill>
                <a:effectLst>
                  <a:outerShdw blurRad="88900" sx="102000" sy="102000" algn="ctr" rotWithShape="0">
                    <a:prstClr val="black">
                      <a:alpha val="25000"/>
                    </a:prstClr>
                  </a:outerShdw>
                </a:effectLst>
              </a:defRPr>
            </a:lvl1pPr>
          </a:lstStyle>
          <a:p>
            <a:pPr lvl="0"/>
            <a:endParaRPr kumimoji="1" lang="zh-CN" altLang="en-US" dirty="0"/>
          </a:p>
        </p:txBody>
      </p:sp>
      <p:sp>
        <p:nvSpPr>
          <p:cNvPr id="7" name="矩形 6">
            <a:extLst>
              <a:ext uri="{FF2B5EF4-FFF2-40B4-BE49-F238E27FC236}">
                <a16:creationId xmlns:a16="http://schemas.microsoft.com/office/drawing/2014/main" id="{05A88C44-3CB1-40C8-AF59-47A52651CA36}"/>
              </a:ext>
            </a:extLst>
          </p:cNvPr>
          <p:cNvSpPr/>
          <p:nvPr userDrawn="1"/>
        </p:nvSpPr>
        <p:spPr>
          <a:xfrm flipV="1">
            <a:off x="0" y="6489700"/>
            <a:ext cx="12192000" cy="88900"/>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7A7109FE-1F72-48BB-9734-856A12BA4B4E}"/>
              </a:ext>
            </a:extLst>
          </p:cNvPr>
          <p:cNvSpPr/>
          <p:nvPr userDrawn="1"/>
        </p:nvSpPr>
        <p:spPr>
          <a:xfrm flipV="1">
            <a:off x="0" y="6380480"/>
            <a:ext cx="12192000" cy="45719"/>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magnifying-glass-and-book_809">
            <a:extLst>
              <a:ext uri="{FF2B5EF4-FFF2-40B4-BE49-F238E27FC236}">
                <a16:creationId xmlns:a16="http://schemas.microsoft.com/office/drawing/2014/main" id="{74B00445-D9B7-45CE-A0D7-8BED31984E1D}"/>
              </a:ext>
            </a:extLst>
          </p:cNvPr>
          <p:cNvSpPr>
            <a:spLocks noChangeAspect="1"/>
          </p:cNvSpPr>
          <p:nvPr userDrawn="1"/>
        </p:nvSpPr>
        <p:spPr bwMode="auto">
          <a:xfrm>
            <a:off x="246701" y="328645"/>
            <a:ext cx="609685" cy="442946"/>
          </a:xfrm>
          <a:custGeom>
            <a:avLst/>
            <a:gdLst>
              <a:gd name="connsiteX0" fmla="*/ 410614 w 580028"/>
              <a:gd name="connsiteY0" fmla="*/ 346867 h 421400"/>
              <a:gd name="connsiteX1" fmla="*/ 353186 w 580028"/>
              <a:gd name="connsiteY1" fmla="*/ 362634 h 421400"/>
              <a:gd name="connsiteX2" fmla="*/ 468043 w 580028"/>
              <a:gd name="connsiteY2" fmla="*/ 362634 h 421400"/>
              <a:gd name="connsiteX3" fmla="*/ 410614 w 580028"/>
              <a:gd name="connsiteY3" fmla="*/ 346867 h 421400"/>
              <a:gd name="connsiteX4" fmla="*/ 160800 w 580028"/>
              <a:gd name="connsiteY4" fmla="*/ 346867 h 421400"/>
              <a:gd name="connsiteX5" fmla="*/ 103372 w 580028"/>
              <a:gd name="connsiteY5" fmla="*/ 362634 h 421400"/>
              <a:gd name="connsiteX6" fmla="*/ 219664 w 580028"/>
              <a:gd name="connsiteY6" fmla="*/ 362634 h 421400"/>
              <a:gd name="connsiteX7" fmla="*/ 160800 w 580028"/>
              <a:gd name="connsiteY7" fmla="*/ 346867 h 421400"/>
              <a:gd name="connsiteX8" fmla="*/ 258342 w 580028"/>
              <a:gd name="connsiteY8" fmla="*/ 219321 h 421400"/>
              <a:gd name="connsiteX9" fmla="*/ 378988 w 580028"/>
              <a:gd name="connsiteY9" fmla="*/ 273766 h 421400"/>
              <a:gd name="connsiteX10" fmla="*/ 363189 w 580028"/>
              <a:gd name="connsiteY10" fmla="*/ 299555 h 421400"/>
              <a:gd name="connsiteX11" fmla="*/ 248288 w 580028"/>
              <a:gd name="connsiteY11" fmla="*/ 237947 h 421400"/>
              <a:gd name="connsiteX12" fmla="*/ 170267 w 580028"/>
              <a:gd name="connsiteY12" fmla="*/ 125198 h 421400"/>
              <a:gd name="connsiteX13" fmla="*/ 111890 w 580028"/>
              <a:gd name="connsiteY13" fmla="*/ 159081 h 421400"/>
              <a:gd name="connsiteX14" fmla="*/ 139182 w 580028"/>
              <a:gd name="connsiteY14" fmla="*/ 240831 h 421400"/>
              <a:gd name="connsiteX15" fmla="*/ 221057 w 580028"/>
              <a:gd name="connsiteY15" fmla="*/ 213581 h 421400"/>
              <a:gd name="connsiteX16" fmla="*/ 193765 w 580028"/>
              <a:gd name="connsiteY16" fmla="*/ 131832 h 421400"/>
              <a:gd name="connsiteX17" fmla="*/ 170267 w 580028"/>
              <a:gd name="connsiteY17" fmla="*/ 125198 h 421400"/>
              <a:gd name="connsiteX18" fmla="*/ 172399 w 580028"/>
              <a:gd name="connsiteY18" fmla="*/ 104672 h 421400"/>
              <a:gd name="connsiteX19" fmla="*/ 203820 w 580028"/>
              <a:gd name="connsiteY19" fmla="*/ 113187 h 421400"/>
              <a:gd name="connsiteX20" fmla="*/ 244039 w 580028"/>
              <a:gd name="connsiteY20" fmla="*/ 215015 h 421400"/>
              <a:gd name="connsiteX21" fmla="*/ 236857 w 580028"/>
              <a:gd name="connsiteY21" fmla="*/ 229357 h 421400"/>
              <a:gd name="connsiteX22" fmla="*/ 129127 w 580028"/>
              <a:gd name="connsiteY22" fmla="*/ 259475 h 421400"/>
              <a:gd name="connsiteX23" fmla="*/ 93217 w 580028"/>
              <a:gd name="connsiteY23" fmla="*/ 149042 h 421400"/>
              <a:gd name="connsiteX24" fmla="*/ 172399 w 580028"/>
              <a:gd name="connsiteY24" fmla="*/ 104672 h 421400"/>
              <a:gd name="connsiteX25" fmla="*/ 160800 w 580028"/>
              <a:gd name="connsiteY25" fmla="*/ 40133 h 421400"/>
              <a:gd name="connsiteX26" fmla="*/ 83272 w 580028"/>
              <a:gd name="connsiteY26" fmla="*/ 70233 h 421400"/>
              <a:gd name="connsiteX27" fmla="*/ 57428 w 580028"/>
              <a:gd name="connsiteY27" fmla="*/ 100334 h 421400"/>
              <a:gd name="connsiteX28" fmla="*/ 57428 w 580028"/>
              <a:gd name="connsiteY28" fmla="*/ 348300 h 421400"/>
              <a:gd name="connsiteX29" fmla="*/ 160800 w 580028"/>
              <a:gd name="connsiteY29" fmla="*/ 306734 h 421400"/>
              <a:gd name="connsiteX30" fmla="*/ 267043 w 580028"/>
              <a:gd name="connsiteY30" fmla="*/ 348300 h 421400"/>
              <a:gd name="connsiteX31" fmla="*/ 267043 w 580028"/>
              <a:gd name="connsiteY31" fmla="*/ 266600 h 421400"/>
              <a:gd name="connsiteX32" fmla="*/ 307243 w 580028"/>
              <a:gd name="connsiteY32" fmla="*/ 283800 h 421400"/>
              <a:gd name="connsiteX33" fmla="*/ 307243 w 580028"/>
              <a:gd name="connsiteY33" fmla="*/ 348300 h 421400"/>
              <a:gd name="connsiteX34" fmla="*/ 410614 w 580028"/>
              <a:gd name="connsiteY34" fmla="*/ 306734 h 421400"/>
              <a:gd name="connsiteX35" fmla="*/ 516857 w 580028"/>
              <a:gd name="connsiteY35" fmla="*/ 348300 h 421400"/>
              <a:gd name="connsiteX36" fmla="*/ 516857 w 580028"/>
              <a:gd name="connsiteY36" fmla="*/ 100334 h 421400"/>
              <a:gd name="connsiteX37" fmla="*/ 512550 w 580028"/>
              <a:gd name="connsiteY37" fmla="*/ 94600 h 421400"/>
              <a:gd name="connsiteX38" fmla="*/ 492450 w 580028"/>
              <a:gd name="connsiteY38" fmla="*/ 71666 h 421400"/>
              <a:gd name="connsiteX39" fmla="*/ 410614 w 580028"/>
              <a:gd name="connsiteY39" fmla="*/ 40133 h 421400"/>
              <a:gd name="connsiteX40" fmla="*/ 333086 w 580028"/>
              <a:gd name="connsiteY40" fmla="*/ 70233 h 421400"/>
              <a:gd name="connsiteX41" fmla="*/ 307243 w 580028"/>
              <a:gd name="connsiteY41" fmla="*/ 100334 h 421400"/>
              <a:gd name="connsiteX42" fmla="*/ 307243 w 580028"/>
              <a:gd name="connsiteY42" fmla="*/ 225034 h 421400"/>
              <a:gd name="connsiteX43" fmla="*/ 267043 w 580028"/>
              <a:gd name="connsiteY43" fmla="*/ 209267 h 421400"/>
              <a:gd name="connsiteX44" fmla="*/ 267043 w 580028"/>
              <a:gd name="connsiteY44" fmla="*/ 100334 h 421400"/>
              <a:gd name="connsiteX45" fmla="*/ 262736 w 580028"/>
              <a:gd name="connsiteY45" fmla="*/ 94600 h 421400"/>
              <a:gd name="connsiteX46" fmla="*/ 242636 w 580028"/>
              <a:gd name="connsiteY46" fmla="*/ 71666 h 421400"/>
              <a:gd name="connsiteX47" fmla="*/ 160800 w 580028"/>
              <a:gd name="connsiteY47" fmla="*/ 40133 h 421400"/>
              <a:gd name="connsiteX48" fmla="*/ 160800 w 580028"/>
              <a:gd name="connsiteY48" fmla="*/ 0 h 421400"/>
              <a:gd name="connsiteX49" fmla="*/ 268479 w 580028"/>
              <a:gd name="connsiteY49" fmla="*/ 43000 h 421400"/>
              <a:gd name="connsiteX50" fmla="*/ 287143 w 580028"/>
              <a:gd name="connsiteY50" fmla="*/ 61633 h 421400"/>
              <a:gd name="connsiteX51" fmla="*/ 304371 w 580028"/>
              <a:gd name="connsiteY51" fmla="*/ 43000 h 421400"/>
              <a:gd name="connsiteX52" fmla="*/ 410614 w 580028"/>
              <a:gd name="connsiteY52" fmla="*/ 0 h 421400"/>
              <a:gd name="connsiteX53" fmla="*/ 518293 w 580028"/>
              <a:gd name="connsiteY53" fmla="*/ 43000 h 421400"/>
              <a:gd name="connsiteX54" fmla="*/ 554185 w 580028"/>
              <a:gd name="connsiteY54" fmla="*/ 84566 h 421400"/>
              <a:gd name="connsiteX55" fmla="*/ 555621 w 580028"/>
              <a:gd name="connsiteY55" fmla="*/ 94600 h 421400"/>
              <a:gd name="connsiteX56" fmla="*/ 555621 w 580028"/>
              <a:gd name="connsiteY56" fmla="*/ 130434 h 421400"/>
              <a:gd name="connsiteX57" fmla="*/ 580028 w 580028"/>
              <a:gd name="connsiteY57" fmla="*/ 130434 h 421400"/>
              <a:gd name="connsiteX58" fmla="*/ 580028 w 580028"/>
              <a:gd name="connsiteY58" fmla="*/ 421400 h 421400"/>
              <a:gd name="connsiteX59" fmla="*/ 0 w 580028"/>
              <a:gd name="connsiteY59" fmla="*/ 421400 h 421400"/>
              <a:gd name="connsiteX60" fmla="*/ 0 w 580028"/>
              <a:gd name="connsiteY60" fmla="*/ 130434 h 421400"/>
              <a:gd name="connsiteX61" fmla="*/ 17228 w 580028"/>
              <a:gd name="connsiteY61" fmla="*/ 130434 h 421400"/>
              <a:gd name="connsiteX62" fmla="*/ 17228 w 580028"/>
              <a:gd name="connsiteY62" fmla="*/ 94600 h 421400"/>
              <a:gd name="connsiteX63" fmla="*/ 20100 w 580028"/>
              <a:gd name="connsiteY63" fmla="*/ 86000 h 421400"/>
              <a:gd name="connsiteX64" fmla="*/ 54557 w 580028"/>
              <a:gd name="connsiteY64" fmla="*/ 43000 h 421400"/>
              <a:gd name="connsiteX65" fmla="*/ 160800 w 580028"/>
              <a:gd name="connsiteY65" fmla="*/ 0 h 4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0028" h="421400">
                <a:moveTo>
                  <a:pt x="410614" y="346867"/>
                </a:moveTo>
                <a:cubicBezTo>
                  <a:pt x="387643" y="346867"/>
                  <a:pt x="368978" y="352600"/>
                  <a:pt x="353186" y="362634"/>
                </a:cubicBezTo>
                <a:lnTo>
                  <a:pt x="468043" y="362634"/>
                </a:lnTo>
                <a:cubicBezTo>
                  <a:pt x="452250" y="352600"/>
                  <a:pt x="433586" y="346867"/>
                  <a:pt x="410614" y="346867"/>
                </a:cubicBezTo>
                <a:close/>
                <a:moveTo>
                  <a:pt x="160800" y="346867"/>
                </a:moveTo>
                <a:cubicBezTo>
                  <a:pt x="137829" y="346867"/>
                  <a:pt x="119164" y="352600"/>
                  <a:pt x="103372" y="362634"/>
                </a:cubicBezTo>
                <a:lnTo>
                  <a:pt x="219664" y="362634"/>
                </a:lnTo>
                <a:cubicBezTo>
                  <a:pt x="202436" y="352600"/>
                  <a:pt x="183771" y="346867"/>
                  <a:pt x="160800" y="346867"/>
                </a:cubicBezTo>
                <a:close/>
                <a:moveTo>
                  <a:pt x="258342" y="219321"/>
                </a:moveTo>
                <a:lnTo>
                  <a:pt x="378988" y="273766"/>
                </a:lnTo>
                <a:cubicBezTo>
                  <a:pt x="378988" y="273766"/>
                  <a:pt x="387605" y="293824"/>
                  <a:pt x="363189" y="299555"/>
                </a:cubicBezTo>
                <a:lnTo>
                  <a:pt x="248288" y="237947"/>
                </a:lnTo>
                <a:close/>
                <a:moveTo>
                  <a:pt x="170267" y="125198"/>
                </a:moveTo>
                <a:cubicBezTo>
                  <a:pt x="146364" y="123585"/>
                  <a:pt x="122663" y="136493"/>
                  <a:pt x="111890" y="159081"/>
                </a:cubicBezTo>
                <a:cubicBezTo>
                  <a:pt x="96090" y="189200"/>
                  <a:pt x="109017" y="226489"/>
                  <a:pt x="139182" y="240831"/>
                </a:cubicBezTo>
                <a:cubicBezTo>
                  <a:pt x="169346" y="256607"/>
                  <a:pt x="206693" y="245133"/>
                  <a:pt x="221057" y="213581"/>
                </a:cubicBezTo>
                <a:cubicBezTo>
                  <a:pt x="236857" y="183463"/>
                  <a:pt x="225366" y="146174"/>
                  <a:pt x="193765" y="131832"/>
                </a:cubicBezTo>
                <a:cubicBezTo>
                  <a:pt x="186224" y="127888"/>
                  <a:pt x="178234" y="125736"/>
                  <a:pt x="170267" y="125198"/>
                </a:cubicBezTo>
                <a:close/>
                <a:moveTo>
                  <a:pt x="172399" y="104672"/>
                </a:moveTo>
                <a:cubicBezTo>
                  <a:pt x="183082" y="105389"/>
                  <a:pt x="193765" y="108168"/>
                  <a:pt x="203820" y="113187"/>
                </a:cubicBezTo>
                <a:cubicBezTo>
                  <a:pt x="241166" y="131832"/>
                  <a:pt x="258403" y="176292"/>
                  <a:pt x="244039" y="215015"/>
                </a:cubicBezTo>
                <a:cubicBezTo>
                  <a:pt x="242603" y="219318"/>
                  <a:pt x="241166" y="222186"/>
                  <a:pt x="236857" y="229357"/>
                </a:cubicBezTo>
                <a:cubicBezTo>
                  <a:pt x="213875" y="265212"/>
                  <a:pt x="167910" y="279554"/>
                  <a:pt x="129127" y="259475"/>
                </a:cubicBezTo>
                <a:cubicBezTo>
                  <a:pt x="88908" y="239397"/>
                  <a:pt x="73107" y="190634"/>
                  <a:pt x="93217" y="149042"/>
                </a:cubicBezTo>
                <a:cubicBezTo>
                  <a:pt x="108299" y="118924"/>
                  <a:pt x="140349" y="102520"/>
                  <a:pt x="172399" y="104672"/>
                </a:cubicBezTo>
                <a:close/>
                <a:moveTo>
                  <a:pt x="160800" y="40133"/>
                </a:moveTo>
                <a:cubicBezTo>
                  <a:pt x="126343" y="40133"/>
                  <a:pt x="101936" y="54466"/>
                  <a:pt x="83272" y="70233"/>
                </a:cubicBezTo>
                <a:cubicBezTo>
                  <a:pt x="70350" y="81700"/>
                  <a:pt x="61735" y="94600"/>
                  <a:pt x="57428" y="100334"/>
                </a:cubicBezTo>
                <a:lnTo>
                  <a:pt x="57428" y="348300"/>
                </a:lnTo>
                <a:cubicBezTo>
                  <a:pt x="80400" y="328234"/>
                  <a:pt x="114857" y="306734"/>
                  <a:pt x="160800" y="306734"/>
                </a:cubicBezTo>
                <a:cubicBezTo>
                  <a:pt x="208179" y="306734"/>
                  <a:pt x="244071" y="328234"/>
                  <a:pt x="267043" y="348300"/>
                </a:cubicBezTo>
                <a:lnTo>
                  <a:pt x="267043" y="266600"/>
                </a:lnTo>
                <a:lnTo>
                  <a:pt x="307243" y="283800"/>
                </a:lnTo>
                <a:lnTo>
                  <a:pt x="307243" y="348300"/>
                </a:lnTo>
                <a:cubicBezTo>
                  <a:pt x="330214" y="328234"/>
                  <a:pt x="364671" y="306734"/>
                  <a:pt x="410614" y="306734"/>
                </a:cubicBezTo>
                <a:cubicBezTo>
                  <a:pt x="457993" y="306734"/>
                  <a:pt x="493885" y="328234"/>
                  <a:pt x="516857" y="348300"/>
                </a:cubicBezTo>
                <a:lnTo>
                  <a:pt x="516857" y="100334"/>
                </a:lnTo>
                <a:cubicBezTo>
                  <a:pt x="515421" y="98900"/>
                  <a:pt x="513985" y="97467"/>
                  <a:pt x="512550" y="94600"/>
                </a:cubicBezTo>
                <a:cubicBezTo>
                  <a:pt x="508243" y="88866"/>
                  <a:pt x="501064" y="80266"/>
                  <a:pt x="492450" y="71666"/>
                </a:cubicBezTo>
                <a:cubicBezTo>
                  <a:pt x="472350" y="55900"/>
                  <a:pt x="446507" y="40133"/>
                  <a:pt x="410614" y="40133"/>
                </a:cubicBezTo>
                <a:cubicBezTo>
                  <a:pt x="376157" y="40133"/>
                  <a:pt x="351750" y="54466"/>
                  <a:pt x="333086" y="70233"/>
                </a:cubicBezTo>
                <a:cubicBezTo>
                  <a:pt x="320164" y="81700"/>
                  <a:pt x="310114" y="94600"/>
                  <a:pt x="307243" y="100334"/>
                </a:cubicBezTo>
                <a:lnTo>
                  <a:pt x="307243" y="225034"/>
                </a:lnTo>
                <a:lnTo>
                  <a:pt x="267043" y="209267"/>
                </a:lnTo>
                <a:lnTo>
                  <a:pt x="267043" y="100334"/>
                </a:lnTo>
                <a:cubicBezTo>
                  <a:pt x="265607" y="98900"/>
                  <a:pt x="265607" y="97467"/>
                  <a:pt x="262736" y="94600"/>
                </a:cubicBezTo>
                <a:cubicBezTo>
                  <a:pt x="258429" y="88866"/>
                  <a:pt x="251250" y="80266"/>
                  <a:pt x="242636" y="71666"/>
                </a:cubicBezTo>
                <a:cubicBezTo>
                  <a:pt x="222536" y="55900"/>
                  <a:pt x="196693" y="40133"/>
                  <a:pt x="160800" y="40133"/>
                </a:cubicBezTo>
                <a:close/>
                <a:moveTo>
                  <a:pt x="160800" y="0"/>
                </a:moveTo>
                <a:cubicBezTo>
                  <a:pt x="208179" y="0"/>
                  <a:pt x="245507" y="21500"/>
                  <a:pt x="268479" y="43000"/>
                </a:cubicBezTo>
                <a:cubicBezTo>
                  <a:pt x="275657" y="48733"/>
                  <a:pt x="281400" y="55900"/>
                  <a:pt x="287143" y="61633"/>
                </a:cubicBezTo>
                <a:cubicBezTo>
                  <a:pt x="291450" y="55900"/>
                  <a:pt x="297193" y="48733"/>
                  <a:pt x="304371" y="43000"/>
                </a:cubicBezTo>
                <a:cubicBezTo>
                  <a:pt x="327343" y="21500"/>
                  <a:pt x="363236" y="0"/>
                  <a:pt x="410614" y="0"/>
                </a:cubicBezTo>
                <a:cubicBezTo>
                  <a:pt x="457993" y="0"/>
                  <a:pt x="493885" y="21500"/>
                  <a:pt x="518293" y="43000"/>
                </a:cubicBezTo>
                <a:cubicBezTo>
                  <a:pt x="541264" y="63066"/>
                  <a:pt x="552750" y="84566"/>
                  <a:pt x="554185" y="84566"/>
                </a:cubicBezTo>
                <a:lnTo>
                  <a:pt x="555621" y="94600"/>
                </a:lnTo>
                <a:lnTo>
                  <a:pt x="555621" y="130434"/>
                </a:lnTo>
                <a:lnTo>
                  <a:pt x="580028" y="130434"/>
                </a:lnTo>
                <a:lnTo>
                  <a:pt x="580028" y="421400"/>
                </a:lnTo>
                <a:lnTo>
                  <a:pt x="0" y="421400"/>
                </a:lnTo>
                <a:lnTo>
                  <a:pt x="0" y="130434"/>
                </a:lnTo>
                <a:lnTo>
                  <a:pt x="17228" y="130434"/>
                </a:lnTo>
                <a:lnTo>
                  <a:pt x="17228" y="94600"/>
                </a:lnTo>
                <a:lnTo>
                  <a:pt x="20100" y="86000"/>
                </a:lnTo>
                <a:cubicBezTo>
                  <a:pt x="20100" y="84566"/>
                  <a:pt x="31585" y="64500"/>
                  <a:pt x="54557" y="43000"/>
                </a:cubicBezTo>
                <a:cubicBezTo>
                  <a:pt x="77529" y="21500"/>
                  <a:pt x="113422" y="0"/>
                  <a:pt x="160800" y="0"/>
                </a:cubicBezTo>
                <a:close/>
              </a:path>
            </a:pathLst>
          </a:custGeom>
          <a:solidFill>
            <a:srgbClr val="00749F"/>
          </a:solidFill>
          <a:ln>
            <a:noFill/>
          </a:ln>
        </p:spPr>
      </p:sp>
    </p:spTree>
    <p:extLst>
      <p:ext uri="{BB962C8B-B14F-4D97-AF65-F5344CB8AC3E}">
        <p14:creationId xmlns:p14="http://schemas.microsoft.com/office/powerpoint/2010/main" val="2037335344"/>
      </p:ext>
    </p:extLst>
  </p:cSld>
  <p:clrMapOvr>
    <a:masterClrMapping/>
  </p:clrMapOvr>
  <p:transition spd="slow" advClick="0" advTm="300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_6">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557F744D-7793-4090-B2B8-0831ED93A432}"/>
              </a:ext>
            </a:extLst>
          </p:cNvPr>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rgbClr val="00749F"/>
                </a:solidFill>
                <a:effectLst>
                  <a:outerShdw blurRad="88900" sx="102000" sy="102000" algn="ctr" rotWithShape="0">
                    <a:prstClr val="black">
                      <a:alpha val="25000"/>
                    </a:prstClr>
                  </a:outerShdw>
                </a:effectLst>
              </a:defRPr>
            </a:lvl1pPr>
          </a:lstStyle>
          <a:p>
            <a:pPr lvl="0"/>
            <a:endParaRPr kumimoji="1" lang="zh-CN" altLang="en-US" dirty="0"/>
          </a:p>
        </p:txBody>
      </p:sp>
      <p:sp>
        <p:nvSpPr>
          <p:cNvPr id="7" name="矩形 6">
            <a:extLst>
              <a:ext uri="{FF2B5EF4-FFF2-40B4-BE49-F238E27FC236}">
                <a16:creationId xmlns:a16="http://schemas.microsoft.com/office/drawing/2014/main" id="{00B1BD50-F269-468D-AB6A-CD8D64EABA8D}"/>
              </a:ext>
            </a:extLst>
          </p:cNvPr>
          <p:cNvSpPr/>
          <p:nvPr userDrawn="1"/>
        </p:nvSpPr>
        <p:spPr>
          <a:xfrm flipV="1">
            <a:off x="0" y="6489700"/>
            <a:ext cx="12192000" cy="88900"/>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23A3EAF8-F1A6-4C93-B419-45898526E18D}"/>
              </a:ext>
            </a:extLst>
          </p:cNvPr>
          <p:cNvSpPr/>
          <p:nvPr userDrawn="1"/>
        </p:nvSpPr>
        <p:spPr>
          <a:xfrm flipV="1">
            <a:off x="0" y="6380480"/>
            <a:ext cx="12192000" cy="45719"/>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magnifying-glass-and-book_809">
            <a:extLst>
              <a:ext uri="{FF2B5EF4-FFF2-40B4-BE49-F238E27FC236}">
                <a16:creationId xmlns:a16="http://schemas.microsoft.com/office/drawing/2014/main" id="{1691904F-6998-4B45-AF55-B047F27920A2}"/>
              </a:ext>
            </a:extLst>
          </p:cNvPr>
          <p:cNvSpPr>
            <a:spLocks noChangeAspect="1"/>
          </p:cNvSpPr>
          <p:nvPr userDrawn="1"/>
        </p:nvSpPr>
        <p:spPr bwMode="auto">
          <a:xfrm>
            <a:off x="246701" y="328645"/>
            <a:ext cx="609685" cy="442946"/>
          </a:xfrm>
          <a:custGeom>
            <a:avLst/>
            <a:gdLst>
              <a:gd name="connsiteX0" fmla="*/ 410614 w 580028"/>
              <a:gd name="connsiteY0" fmla="*/ 346867 h 421400"/>
              <a:gd name="connsiteX1" fmla="*/ 353186 w 580028"/>
              <a:gd name="connsiteY1" fmla="*/ 362634 h 421400"/>
              <a:gd name="connsiteX2" fmla="*/ 468043 w 580028"/>
              <a:gd name="connsiteY2" fmla="*/ 362634 h 421400"/>
              <a:gd name="connsiteX3" fmla="*/ 410614 w 580028"/>
              <a:gd name="connsiteY3" fmla="*/ 346867 h 421400"/>
              <a:gd name="connsiteX4" fmla="*/ 160800 w 580028"/>
              <a:gd name="connsiteY4" fmla="*/ 346867 h 421400"/>
              <a:gd name="connsiteX5" fmla="*/ 103372 w 580028"/>
              <a:gd name="connsiteY5" fmla="*/ 362634 h 421400"/>
              <a:gd name="connsiteX6" fmla="*/ 219664 w 580028"/>
              <a:gd name="connsiteY6" fmla="*/ 362634 h 421400"/>
              <a:gd name="connsiteX7" fmla="*/ 160800 w 580028"/>
              <a:gd name="connsiteY7" fmla="*/ 346867 h 421400"/>
              <a:gd name="connsiteX8" fmla="*/ 258342 w 580028"/>
              <a:gd name="connsiteY8" fmla="*/ 219321 h 421400"/>
              <a:gd name="connsiteX9" fmla="*/ 378988 w 580028"/>
              <a:gd name="connsiteY9" fmla="*/ 273766 h 421400"/>
              <a:gd name="connsiteX10" fmla="*/ 363189 w 580028"/>
              <a:gd name="connsiteY10" fmla="*/ 299555 h 421400"/>
              <a:gd name="connsiteX11" fmla="*/ 248288 w 580028"/>
              <a:gd name="connsiteY11" fmla="*/ 237947 h 421400"/>
              <a:gd name="connsiteX12" fmla="*/ 170267 w 580028"/>
              <a:gd name="connsiteY12" fmla="*/ 125198 h 421400"/>
              <a:gd name="connsiteX13" fmla="*/ 111890 w 580028"/>
              <a:gd name="connsiteY13" fmla="*/ 159081 h 421400"/>
              <a:gd name="connsiteX14" fmla="*/ 139182 w 580028"/>
              <a:gd name="connsiteY14" fmla="*/ 240831 h 421400"/>
              <a:gd name="connsiteX15" fmla="*/ 221057 w 580028"/>
              <a:gd name="connsiteY15" fmla="*/ 213581 h 421400"/>
              <a:gd name="connsiteX16" fmla="*/ 193765 w 580028"/>
              <a:gd name="connsiteY16" fmla="*/ 131832 h 421400"/>
              <a:gd name="connsiteX17" fmla="*/ 170267 w 580028"/>
              <a:gd name="connsiteY17" fmla="*/ 125198 h 421400"/>
              <a:gd name="connsiteX18" fmla="*/ 172399 w 580028"/>
              <a:gd name="connsiteY18" fmla="*/ 104672 h 421400"/>
              <a:gd name="connsiteX19" fmla="*/ 203820 w 580028"/>
              <a:gd name="connsiteY19" fmla="*/ 113187 h 421400"/>
              <a:gd name="connsiteX20" fmla="*/ 244039 w 580028"/>
              <a:gd name="connsiteY20" fmla="*/ 215015 h 421400"/>
              <a:gd name="connsiteX21" fmla="*/ 236857 w 580028"/>
              <a:gd name="connsiteY21" fmla="*/ 229357 h 421400"/>
              <a:gd name="connsiteX22" fmla="*/ 129127 w 580028"/>
              <a:gd name="connsiteY22" fmla="*/ 259475 h 421400"/>
              <a:gd name="connsiteX23" fmla="*/ 93217 w 580028"/>
              <a:gd name="connsiteY23" fmla="*/ 149042 h 421400"/>
              <a:gd name="connsiteX24" fmla="*/ 172399 w 580028"/>
              <a:gd name="connsiteY24" fmla="*/ 104672 h 421400"/>
              <a:gd name="connsiteX25" fmla="*/ 160800 w 580028"/>
              <a:gd name="connsiteY25" fmla="*/ 40133 h 421400"/>
              <a:gd name="connsiteX26" fmla="*/ 83272 w 580028"/>
              <a:gd name="connsiteY26" fmla="*/ 70233 h 421400"/>
              <a:gd name="connsiteX27" fmla="*/ 57428 w 580028"/>
              <a:gd name="connsiteY27" fmla="*/ 100334 h 421400"/>
              <a:gd name="connsiteX28" fmla="*/ 57428 w 580028"/>
              <a:gd name="connsiteY28" fmla="*/ 348300 h 421400"/>
              <a:gd name="connsiteX29" fmla="*/ 160800 w 580028"/>
              <a:gd name="connsiteY29" fmla="*/ 306734 h 421400"/>
              <a:gd name="connsiteX30" fmla="*/ 267043 w 580028"/>
              <a:gd name="connsiteY30" fmla="*/ 348300 h 421400"/>
              <a:gd name="connsiteX31" fmla="*/ 267043 w 580028"/>
              <a:gd name="connsiteY31" fmla="*/ 266600 h 421400"/>
              <a:gd name="connsiteX32" fmla="*/ 307243 w 580028"/>
              <a:gd name="connsiteY32" fmla="*/ 283800 h 421400"/>
              <a:gd name="connsiteX33" fmla="*/ 307243 w 580028"/>
              <a:gd name="connsiteY33" fmla="*/ 348300 h 421400"/>
              <a:gd name="connsiteX34" fmla="*/ 410614 w 580028"/>
              <a:gd name="connsiteY34" fmla="*/ 306734 h 421400"/>
              <a:gd name="connsiteX35" fmla="*/ 516857 w 580028"/>
              <a:gd name="connsiteY35" fmla="*/ 348300 h 421400"/>
              <a:gd name="connsiteX36" fmla="*/ 516857 w 580028"/>
              <a:gd name="connsiteY36" fmla="*/ 100334 h 421400"/>
              <a:gd name="connsiteX37" fmla="*/ 512550 w 580028"/>
              <a:gd name="connsiteY37" fmla="*/ 94600 h 421400"/>
              <a:gd name="connsiteX38" fmla="*/ 492450 w 580028"/>
              <a:gd name="connsiteY38" fmla="*/ 71666 h 421400"/>
              <a:gd name="connsiteX39" fmla="*/ 410614 w 580028"/>
              <a:gd name="connsiteY39" fmla="*/ 40133 h 421400"/>
              <a:gd name="connsiteX40" fmla="*/ 333086 w 580028"/>
              <a:gd name="connsiteY40" fmla="*/ 70233 h 421400"/>
              <a:gd name="connsiteX41" fmla="*/ 307243 w 580028"/>
              <a:gd name="connsiteY41" fmla="*/ 100334 h 421400"/>
              <a:gd name="connsiteX42" fmla="*/ 307243 w 580028"/>
              <a:gd name="connsiteY42" fmla="*/ 225034 h 421400"/>
              <a:gd name="connsiteX43" fmla="*/ 267043 w 580028"/>
              <a:gd name="connsiteY43" fmla="*/ 209267 h 421400"/>
              <a:gd name="connsiteX44" fmla="*/ 267043 w 580028"/>
              <a:gd name="connsiteY44" fmla="*/ 100334 h 421400"/>
              <a:gd name="connsiteX45" fmla="*/ 262736 w 580028"/>
              <a:gd name="connsiteY45" fmla="*/ 94600 h 421400"/>
              <a:gd name="connsiteX46" fmla="*/ 242636 w 580028"/>
              <a:gd name="connsiteY46" fmla="*/ 71666 h 421400"/>
              <a:gd name="connsiteX47" fmla="*/ 160800 w 580028"/>
              <a:gd name="connsiteY47" fmla="*/ 40133 h 421400"/>
              <a:gd name="connsiteX48" fmla="*/ 160800 w 580028"/>
              <a:gd name="connsiteY48" fmla="*/ 0 h 421400"/>
              <a:gd name="connsiteX49" fmla="*/ 268479 w 580028"/>
              <a:gd name="connsiteY49" fmla="*/ 43000 h 421400"/>
              <a:gd name="connsiteX50" fmla="*/ 287143 w 580028"/>
              <a:gd name="connsiteY50" fmla="*/ 61633 h 421400"/>
              <a:gd name="connsiteX51" fmla="*/ 304371 w 580028"/>
              <a:gd name="connsiteY51" fmla="*/ 43000 h 421400"/>
              <a:gd name="connsiteX52" fmla="*/ 410614 w 580028"/>
              <a:gd name="connsiteY52" fmla="*/ 0 h 421400"/>
              <a:gd name="connsiteX53" fmla="*/ 518293 w 580028"/>
              <a:gd name="connsiteY53" fmla="*/ 43000 h 421400"/>
              <a:gd name="connsiteX54" fmla="*/ 554185 w 580028"/>
              <a:gd name="connsiteY54" fmla="*/ 84566 h 421400"/>
              <a:gd name="connsiteX55" fmla="*/ 555621 w 580028"/>
              <a:gd name="connsiteY55" fmla="*/ 94600 h 421400"/>
              <a:gd name="connsiteX56" fmla="*/ 555621 w 580028"/>
              <a:gd name="connsiteY56" fmla="*/ 130434 h 421400"/>
              <a:gd name="connsiteX57" fmla="*/ 580028 w 580028"/>
              <a:gd name="connsiteY57" fmla="*/ 130434 h 421400"/>
              <a:gd name="connsiteX58" fmla="*/ 580028 w 580028"/>
              <a:gd name="connsiteY58" fmla="*/ 421400 h 421400"/>
              <a:gd name="connsiteX59" fmla="*/ 0 w 580028"/>
              <a:gd name="connsiteY59" fmla="*/ 421400 h 421400"/>
              <a:gd name="connsiteX60" fmla="*/ 0 w 580028"/>
              <a:gd name="connsiteY60" fmla="*/ 130434 h 421400"/>
              <a:gd name="connsiteX61" fmla="*/ 17228 w 580028"/>
              <a:gd name="connsiteY61" fmla="*/ 130434 h 421400"/>
              <a:gd name="connsiteX62" fmla="*/ 17228 w 580028"/>
              <a:gd name="connsiteY62" fmla="*/ 94600 h 421400"/>
              <a:gd name="connsiteX63" fmla="*/ 20100 w 580028"/>
              <a:gd name="connsiteY63" fmla="*/ 86000 h 421400"/>
              <a:gd name="connsiteX64" fmla="*/ 54557 w 580028"/>
              <a:gd name="connsiteY64" fmla="*/ 43000 h 421400"/>
              <a:gd name="connsiteX65" fmla="*/ 160800 w 580028"/>
              <a:gd name="connsiteY65" fmla="*/ 0 h 4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0028" h="421400">
                <a:moveTo>
                  <a:pt x="410614" y="346867"/>
                </a:moveTo>
                <a:cubicBezTo>
                  <a:pt x="387643" y="346867"/>
                  <a:pt x="368978" y="352600"/>
                  <a:pt x="353186" y="362634"/>
                </a:cubicBezTo>
                <a:lnTo>
                  <a:pt x="468043" y="362634"/>
                </a:lnTo>
                <a:cubicBezTo>
                  <a:pt x="452250" y="352600"/>
                  <a:pt x="433586" y="346867"/>
                  <a:pt x="410614" y="346867"/>
                </a:cubicBezTo>
                <a:close/>
                <a:moveTo>
                  <a:pt x="160800" y="346867"/>
                </a:moveTo>
                <a:cubicBezTo>
                  <a:pt x="137829" y="346867"/>
                  <a:pt x="119164" y="352600"/>
                  <a:pt x="103372" y="362634"/>
                </a:cubicBezTo>
                <a:lnTo>
                  <a:pt x="219664" y="362634"/>
                </a:lnTo>
                <a:cubicBezTo>
                  <a:pt x="202436" y="352600"/>
                  <a:pt x="183771" y="346867"/>
                  <a:pt x="160800" y="346867"/>
                </a:cubicBezTo>
                <a:close/>
                <a:moveTo>
                  <a:pt x="258342" y="219321"/>
                </a:moveTo>
                <a:lnTo>
                  <a:pt x="378988" y="273766"/>
                </a:lnTo>
                <a:cubicBezTo>
                  <a:pt x="378988" y="273766"/>
                  <a:pt x="387605" y="293824"/>
                  <a:pt x="363189" y="299555"/>
                </a:cubicBezTo>
                <a:lnTo>
                  <a:pt x="248288" y="237947"/>
                </a:lnTo>
                <a:close/>
                <a:moveTo>
                  <a:pt x="170267" y="125198"/>
                </a:moveTo>
                <a:cubicBezTo>
                  <a:pt x="146364" y="123585"/>
                  <a:pt x="122663" y="136493"/>
                  <a:pt x="111890" y="159081"/>
                </a:cubicBezTo>
                <a:cubicBezTo>
                  <a:pt x="96090" y="189200"/>
                  <a:pt x="109017" y="226489"/>
                  <a:pt x="139182" y="240831"/>
                </a:cubicBezTo>
                <a:cubicBezTo>
                  <a:pt x="169346" y="256607"/>
                  <a:pt x="206693" y="245133"/>
                  <a:pt x="221057" y="213581"/>
                </a:cubicBezTo>
                <a:cubicBezTo>
                  <a:pt x="236857" y="183463"/>
                  <a:pt x="225366" y="146174"/>
                  <a:pt x="193765" y="131832"/>
                </a:cubicBezTo>
                <a:cubicBezTo>
                  <a:pt x="186224" y="127888"/>
                  <a:pt x="178234" y="125736"/>
                  <a:pt x="170267" y="125198"/>
                </a:cubicBezTo>
                <a:close/>
                <a:moveTo>
                  <a:pt x="172399" y="104672"/>
                </a:moveTo>
                <a:cubicBezTo>
                  <a:pt x="183082" y="105389"/>
                  <a:pt x="193765" y="108168"/>
                  <a:pt x="203820" y="113187"/>
                </a:cubicBezTo>
                <a:cubicBezTo>
                  <a:pt x="241166" y="131832"/>
                  <a:pt x="258403" y="176292"/>
                  <a:pt x="244039" y="215015"/>
                </a:cubicBezTo>
                <a:cubicBezTo>
                  <a:pt x="242603" y="219318"/>
                  <a:pt x="241166" y="222186"/>
                  <a:pt x="236857" y="229357"/>
                </a:cubicBezTo>
                <a:cubicBezTo>
                  <a:pt x="213875" y="265212"/>
                  <a:pt x="167910" y="279554"/>
                  <a:pt x="129127" y="259475"/>
                </a:cubicBezTo>
                <a:cubicBezTo>
                  <a:pt x="88908" y="239397"/>
                  <a:pt x="73107" y="190634"/>
                  <a:pt x="93217" y="149042"/>
                </a:cubicBezTo>
                <a:cubicBezTo>
                  <a:pt x="108299" y="118924"/>
                  <a:pt x="140349" y="102520"/>
                  <a:pt x="172399" y="104672"/>
                </a:cubicBezTo>
                <a:close/>
                <a:moveTo>
                  <a:pt x="160800" y="40133"/>
                </a:moveTo>
                <a:cubicBezTo>
                  <a:pt x="126343" y="40133"/>
                  <a:pt x="101936" y="54466"/>
                  <a:pt x="83272" y="70233"/>
                </a:cubicBezTo>
                <a:cubicBezTo>
                  <a:pt x="70350" y="81700"/>
                  <a:pt x="61735" y="94600"/>
                  <a:pt x="57428" y="100334"/>
                </a:cubicBezTo>
                <a:lnTo>
                  <a:pt x="57428" y="348300"/>
                </a:lnTo>
                <a:cubicBezTo>
                  <a:pt x="80400" y="328234"/>
                  <a:pt x="114857" y="306734"/>
                  <a:pt x="160800" y="306734"/>
                </a:cubicBezTo>
                <a:cubicBezTo>
                  <a:pt x="208179" y="306734"/>
                  <a:pt x="244071" y="328234"/>
                  <a:pt x="267043" y="348300"/>
                </a:cubicBezTo>
                <a:lnTo>
                  <a:pt x="267043" y="266600"/>
                </a:lnTo>
                <a:lnTo>
                  <a:pt x="307243" y="283800"/>
                </a:lnTo>
                <a:lnTo>
                  <a:pt x="307243" y="348300"/>
                </a:lnTo>
                <a:cubicBezTo>
                  <a:pt x="330214" y="328234"/>
                  <a:pt x="364671" y="306734"/>
                  <a:pt x="410614" y="306734"/>
                </a:cubicBezTo>
                <a:cubicBezTo>
                  <a:pt x="457993" y="306734"/>
                  <a:pt x="493885" y="328234"/>
                  <a:pt x="516857" y="348300"/>
                </a:cubicBezTo>
                <a:lnTo>
                  <a:pt x="516857" y="100334"/>
                </a:lnTo>
                <a:cubicBezTo>
                  <a:pt x="515421" y="98900"/>
                  <a:pt x="513985" y="97467"/>
                  <a:pt x="512550" y="94600"/>
                </a:cubicBezTo>
                <a:cubicBezTo>
                  <a:pt x="508243" y="88866"/>
                  <a:pt x="501064" y="80266"/>
                  <a:pt x="492450" y="71666"/>
                </a:cubicBezTo>
                <a:cubicBezTo>
                  <a:pt x="472350" y="55900"/>
                  <a:pt x="446507" y="40133"/>
                  <a:pt x="410614" y="40133"/>
                </a:cubicBezTo>
                <a:cubicBezTo>
                  <a:pt x="376157" y="40133"/>
                  <a:pt x="351750" y="54466"/>
                  <a:pt x="333086" y="70233"/>
                </a:cubicBezTo>
                <a:cubicBezTo>
                  <a:pt x="320164" y="81700"/>
                  <a:pt x="310114" y="94600"/>
                  <a:pt x="307243" y="100334"/>
                </a:cubicBezTo>
                <a:lnTo>
                  <a:pt x="307243" y="225034"/>
                </a:lnTo>
                <a:lnTo>
                  <a:pt x="267043" y="209267"/>
                </a:lnTo>
                <a:lnTo>
                  <a:pt x="267043" y="100334"/>
                </a:lnTo>
                <a:cubicBezTo>
                  <a:pt x="265607" y="98900"/>
                  <a:pt x="265607" y="97467"/>
                  <a:pt x="262736" y="94600"/>
                </a:cubicBezTo>
                <a:cubicBezTo>
                  <a:pt x="258429" y="88866"/>
                  <a:pt x="251250" y="80266"/>
                  <a:pt x="242636" y="71666"/>
                </a:cubicBezTo>
                <a:cubicBezTo>
                  <a:pt x="222536" y="55900"/>
                  <a:pt x="196693" y="40133"/>
                  <a:pt x="160800" y="40133"/>
                </a:cubicBezTo>
                <a:close/>
                <a:moveTo>
                  <a:pt x="160800" y="0"/>
                </a:moveTo>
                <a:cubicBezTo>
                  <a:pt x="208179" y="0"/>
                  <a:pt x="245507" y="21500"/>
                  <a:pt x="268479" y="43000"/>
                </a:cubicBezTo>
                <a:cubicBezTo>
                  <a:pt x="275657" y="48733"/>
                  <a:pt x="281400" y="55900"/>
                  <a:pt x="287143" y="61633"/>
                </a:cubicBezTo>
                <a:cubicBezTo>
                  <a:pt x="291450" y="55900"/>
                  <a:pt x="297193" y="48733"/>
                  <a:pt x="304371" y="43000"/>
                </a:cubicBezTo>
                <a:cubicBezTo>
                  <a:pt x="327343" y="21500"/>
                  <a:pt x="363236" y="0"/>
                  <a:pt x="410614" y="0"/>
                </a:cubicBezTo>
                <a:cubicBezTo>
                  <a:pt x="457993" y="0"/>
                  <a:pt x="493885" y="21500"/>
                  <a:pt x="518293" y="43000"/>
                </a:cubicBezTo>
                <a:cubicBezTo>
                  <a:pt x="541264" y="63066"/>
                  <a:pt x="552750" y="84566"/>
                  <a:pt x="554185" y="84566"/>
                </a:cubicBezTo>
                <a:lnTo>
                  <a:pt x="555621" y="94600"/>
                </a:lnTo>
                <a:lnTo>
                  <a:pt x="555621" y="130434"/>
                </a:lnTo>
                <a:lnTo>
                  <a:pt x="580028" y="130434"/>
                </a:lnTo>
                <a:lnTo>
                  <a:pt x="580028" y="421400"/>
                </a:lnTo>
                <a:lnTo>
                  <a:pt x="0" y="421400"/>
                </a:lnTo>
                <a:lnTo>
                  <a:pt x="0" y="130434"/>
                </a:lnTo>
                <a:lnTo>
                  <a:pt x="17228" y="130434"/>
                </a:lnTo>
                <a:lnTo>
                  <a:pt x="17228" y="94600"/>
                </a:lnTo>
                <a:lnTo>
                  <a:pt x="20100" y="86000"/>
                </a:lnTo>
                <a:cubicBezTo>
                  <a:pt x="20100" y="84566"/>
                  <a:pt x="31585" y="64500"/>
                  <a:pt x="54557" y="43000"/>
                </a:cubicBezTo>
                <a:cubicBezTo>
                  <a:pt x="77529" y="21500"/>
                  <a:pt x="113422" y="0"/>
                  <a:pt x="160800" y="0"/>
                </a:cubicBezTo>
                <a:close/>
              </a:path>
            </a:pathLst>
          </a:custGeom>
          <a:solidFill>
            <a:srgbClr val="00749F"/>
          </a:solidFill>
          <a:ln>
            <a:noFill/>
          </a:ln>
        </p:spPr>
      </p:sp>
    </p:spTree>
    <p:extLst>
      <p:ext uri="{BB962C8B-B14F-4D97-AF65-F5344CB8AC3E}">
        <p14:creationId xmlns:p14="http://schemas.microsoft.com/office/powerpoint/2010/main" val="1540846267"/>
      </p:ext>
    </p:extLst>
  </p:cSld>
  <p:clrMapOvr>
    <a:masterClrMapping/>
  </p:clrMapOvr>
  <p:transition spd="slow" advClick="0" advTm="300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2663198"/>
      </p:ext>
    </p:extLst>
  </p:cSld>
  <p:clrMapOvr>
    <a:masterClrMapping/>
  </p:clrMapOvr>
  <p:transition spd="slow" advClick="0" advTm="300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gGrid">
          <a:fgClr>
            <a:schemeClr val="bg1">
              <a:lumMod val="95000"/>
            </a:schemeClr>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92" r:id="rId1"/>
    <p:sldLayoutId id="2147483699" r:id="rId2"/>
    <p:sldLayoutId id="2147483700" r:id="rId3"/>
    <p:sldLayoutId id="2147483701" r:id="rId4"/>
    <p:sldLayoutId id="2147483702" r:id="rId5"/>
    <p:sldLayoutId id="2147483703" r:id="rId6"/>
    <p:sldLayoutId id="2147483694" r:id="rId7"/>
  </p:sldLayoutIdLst>
  <p:transition spd="slow" advClick="0" advTm="3000">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7.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themeOverride" Target="../theme/themeOverride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 Id="rId9"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xml"/><Relationship Id="rId1" Type="http://schemas.openxmlformats.org/officeDocument/2006/relationships/themeOverride" Target="../theme/themeOverride8.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hemeOverride" Target="../theme/themeOverride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hemeOverride" Target="../theme/themeOverride10.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7.xml"/><Relationship Id="rId7" Type="http://schemas.openxmlformats.org/officeDocument/2006/relationships/image" Target="../media/image15.png"/><Relationship Id="rId2" Type="http://schemas.openxmlformats.org/officeDocument/2006/relationships/slideLayout" Target="../slideLayouts/slideLayout4.xml"/><Relationship Id="rId1" Type="http://schemas.openxmlformats.org/officeDocument/2006/relationships/themeOverride" Target="../theme/themeOverride1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notesSlide" Target="../notesSlides/notesSlide18.xml"/><Relationship Id="rId7" Type="http://schemas.openxmlformats.org/officeDocument/2006/relationships/image" Target="../media/image160.png"/><Relationship Id="rId2" Type="http://schemas.openxmlformats.org/officeDocument/2006/relationships/slideLayout" Target="../slideLayouts/slideLayout4.xml"/><Relationship Id="rId1" Type="http://schemas.openxmlformats.org/officeDocument/2006/relationships/themeOverride" Target="../theme/themeOverride1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1.png"/><Relationship Id="rId4" Type="http://schemas.openxmlformats.org/officeDocument/2006/relationships/image" Target="../media/image17.png"/><Relationship Id="rId9"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hemeOverride" Target="../theme/themeOverride13.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hemeOverride" Target="../theme/themeOverride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hemeOverride" Target="../theme/themeOverride14.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hemeOverride" Target="../theme/themeOverride15.xml"/></Relationships>
</file>

<file path=ppt/slides/_rels/slide2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notesSlide" Target="../notesSlides/notesSlide24.xml"/><Relationship Id="rId7"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1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hemeOverride" Target="../theme/themeOverride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4.xml"/><Relationship Id="rId5" Type="http://schemas.openxmlformats.org/officeDocument/2006/relationships/image" Target="../media/image6.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00434A3-1B94-440F-84DD-820B15E0E899}"/>
              </a:ext>
            </a:extLst>
          </p:cNvPr>
          <p:cNvPicPr>
            <a:picLocks noChangeAspect="1"/>
          </p:cNvPicPr>
          <p:nvPr/>
        </p:nvPicPr>
        <p:blipFill>
          <a:blip r:embed="rId5"/>
          <a:stretch>
            <a:fillRect/>
          </a:stretch>
        </p:blipFill>
        <p:spPr>
          <a:xfrm>
            <a:off x="-406400" y="3984625"/>
            <a:ext cx="2352675" cy="3114675"/>
          </a:xfrm>
          <a:prstGeom prst="rect">
            <a:avLst/>
          </a:prstGeom>
        </p:spPr>
      </p:pic>
      <p:pic>
        <p:nvPicPr>
          <p:cNvPr id="3" name="图片 2">
            <a:extLst>
              <a:ext uri="{FF2B5EF4-FFF2-40B4-BE49-F238E27FC236}">
                <a16:creationId xmlns:a16="http://schemas.microsoft.com/office/drawing/2014/main" id="{609C6ECC-3F9D-4113-A8C8-964A21158416}"/>
              </a:ext>
            </a:extLst>
          </p:cNvPr>
          <p:cNvPicPr>
            <a:picLocks noChangeAspect="1"/>
          </p:cNvPicPr>
          <p:nvPr/>
        </p:nvPicPr>
        <p:blipFill>
          <a:blip r:embed="rId6"/>
          <a:stretch>
            <a:fillRect/>
          </a:stretch>
        </p:blipFill>
        <p:spPr>
          <a:xfrm>
            <a:off x="-766295" y="0"/>
            <a:ext cx="3690097" cy="3606800"/>
          </a:xfrm>
          <a:prstGeom prst="rect">
            <a:avLst/>
          </a:prstGeom>
        </p:spPr>
      </p:pic>
      <p:pic>
        <p:nvPicPr>
          <p:cNvPr id="7" name="图片 6">
            <a:extLst>
              <a:ext uri="{FF2B5EF4-FFF2-40B4-BE49-F238E27FC236}">
                <a16:creationId xmlns:a16="http://schemas.microsoft.com/office/drawing/2014/main" id="{182ACDF4-6683-472C-94B7-C067A8E9BADA}"/>
              </a:ext>
            </a:extLst>
          </p:cNvPr>
          <p:cNvPicPr>
            <a:picLocks noChangeAspect="1"/>
          </p:cNvPicPr>
          <p:nvPr/>
        </p:nvPicPr>
        <p:blipFill>
          <a:blip r:embed="rId7"/>
          <a:stretch>
            <a:fillRect/>
          </a:stretch>
        </p:blipFill>
        <p:spPr>
          <a:xfrm>
            <a:off x="9267825" y="-694347"/>
            <a:ext cx="3690097" cy="4123347"/>
          </a:xfrm>
          <a:prstGeom prst="rect">
            <a:avLst/>
          </a:prstGeom>
        </p:spPr>
      </p:pic>
      <p:pic>
        <p:nvPicPr>
          <p:cNvPr id="8" name="图片 7">
            <a:extLst>
              <a:ext uri="{FF2B5EF4-FFF2-40B4-BE49-F238E27FC236}">
                <a16:creationId xmlns:a16="http://schemas.microsoft.com/office/drawing/2014/main" id="{5FC798FD-24F5-4144-86D6-5D298049B949}"/>
              </a:ext>
            </a:extLst>
          </p:cNvPr>
          <p:cNvPicPr>
            <a:picLocks noChangeAspect="1"/>
          </p:cNvPicPr>
          <p:nvPr/>
        </p:nvPicPr>
        <p:blipFill>
          <a:blip r:embed="rId7"/>
          <a:stretch>
            <a:fillRect/>
          </a:stretch>
        </p:blipFill>
        <p:spPr>
          <a:xfrm>
            <a:off x="10106025" y="2734653"/>
            <a:ext cx="3690097" cy="4123347"/>
          </a:xfrm>
          <a:prstGeom prst="rect">
            <a:avLst/>
          </a:prstGeom>
        </p:spPr>
      </p:pic>
      <p:sp>
        <p:nvSpPr>
          <p:cNvPr id="9" name="矩形 8">
            <a:extLst>
              <a:ext uri="{FF2B5EF4-FFF2-40B4-BE49-F238E27FC236}">
                <a16:creationId xmlns:a16="http://schemas.microsoft.com/office/drawing/2014/main" id="{EE8B1471-ACFD-4874-B774-A6CC0D4103AE}"/>
              </a:ext>
            </a:extLst>
          </p:cNvPr>
          <p:cNvSpPr/>
          <p:nvPr/>
        </p:nvSpPr>
        <p:spPr>
          <a:xfrm>
            <a:off x="1447801" y="1104900"/>
            <a:ext cx="9182100" cy="4724400"/>
          </a:xfrm>
          <a:prstGeom prst="rect">
            <a:avLst/>
          </a:prstGeom>
          <a:noFill/>
          <a:ln w="127000">
            <a:solidFill>
              <a:srgbClr val="A693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cs typeface="+mn-ea"/>
              <a:sym typeface="+mn-lt"/>
            </a:endParaRPr>
          </a:p>
        </p:txBody>
      </p:sp>
      <p:cxnSp>
        <p:nvCxnSpPr>
          <p:cNvPr id="40" name="直接连接符 39">
            <a:extLst>
              <a:ext uri="{FF2B5EF4-FFF2-40B4-BE49-F238E27FC236}">
                <a16:creationId xmlns:a16="http://schemas.microsoft.com/office/drawing/2014/main" id="{BC025AD4-8DB2-4204-B498-6D388AE1DA1C}"/>
              </a:ext>
            </a:extLst>
          </p:cNvPr>
          <p:cNvCxnSpPr/>
          <p:nvPr/>
        </p:nvCxnSpPr>
        <p:spPr>
          <a:xfrm>
            <a:off x="3689407" y="4461397"/>
            <a:ext cx="4511842" cy="0"/>
          </a:xfrm>
          <a:prstGeom prst="line">
            <a:avLst/>
          </a:prstGeom>
          <a:ln w="38100">
            <a:solidFill>
              <a:srgbClr val="00749F"/>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8">
            <a:extLst>
              <a:ext uri="{BEBA8EAE-BF5A-486C-A8C5-ECC9F3942E4B}">
                <a14:imgProps xmlns:a14="http://schemas.microsoft.com/office/drawing/2010/main">
                  <a14:imgLayer r:embed="rId9">
                    <a14:imgEffect>
                      <a14:artisticCrisscrossEtching/>
                    </a14:imgEffect>
                  </a14:imgLayer>
                </a14:imgProps>
              </a:ext>
              <a:ext uri="{28A0092B-C50C-407E-A947-70E740481C1C}">
                <a14:useLocalDpi xmlns:a14="http://schemas.microsoft.com/office/drawing/2010/main" val="0"/>
              </a:ext>
            </a:extLst>
          </a:blip>
          <a:stretch>
            <a:fillRect/>
          </a:stretch>
        </p:blipFill>
        <p:spPr>
          <a:xfrm>
            <a:off x="5438854" y="1428096"/>
            <a:ext cx="1012948" cy="1026653"/>
          </a:xfrm>
          <a:prstGeom prst="rect">
            <a:avLst/>
          </a:prstGeom>
        </p:spPr>
      </p:pic>
      <p:sp>
        <p:nvSpPr>
          <p:cNvPr id="4" name="矩形 3">
            <a:extLst>
              <a:ext uri="{FF2B5EF4-FFF2-40B4-BE49-F238E27FC236}">
                <a16:creationId xmlns:a16="http://schemas.microsoft.com/office/drawing/2014/main" id="{6DFE6C50-2509-4193-8160-C28E8AD5BD86}"/>
              </a:ext>
            </a:extLst>
          </p:cNvPr>
          <p:cNvSpPr/>
          <p:nvPr/>
        </p:nvSpPr>
        <p:spPr>
          <a:xfrm>
            <a:off x="2322213" y="4708071"/>
            <a:ext cx="7547574" cy="369332"/>
          </a:xfrm>
          <a:prstGeom prst="rect">
            <a:avLst/>
          </a:prstGeom>
        </p:spPr>
        <p:txBody>
          <a:bodyPr wrap="square">
            <a:spAutoFit/>
          </a:bodyPr>
          <a:lstStyle/>
          <a:p>
            <a:r>
              <a:rPr lang="zh-CN" altLang="en-US" dirty="0"/>
              <a:t>汇报人：李江权     专业：软件工程</a:t>
            </a:r>
            <a:r>
              <a:rPr lang="en-US" altLang="zh-CN" dirty="0"/>
              <a:t>(</a:t>
            </a:r>
            <a:r>
              <a:rPr lang="zh-CN" altLang="en-US" dirty="0"/>
              <a:t>专业学位</a:t>
            </a:r>
            <a:r>
              <a:rPr lang="en-US" altLang="zh-CN" dirty="0"/>
              <a:t>)</a:t>
            </a:r>
            <a:r>
              <a:rPr lang="zh-CN" altLang="en-US" dirty="0"/>
              <a:t>     指导老师：曹岭</a:t>
            </a:r>
            <a:r>
              <a:rPr lang="en-US" altLang="zh-CN" dirty="0"/>
              <a:t>(</a:t>
            </a:r>
            <a:r>
              <a:rPr lang="zh-CN" altLang="en-US" dirty="0"/>
              <a:t>副教授）</a:t>
            </a:r>
          </a:p>
        </p:txBody>
      </p:sp>
      <p:sp>
        <p:nvSpPr>
          <p:cNvPr id="24" name="PA-标题 1">
            <a:extLst>
              <a:ext uri="{FF2B5EF4-FFF2-40B4-BE49-F238E27FC236}">
                <a16:creationId xmlns:a16="http://schemas.microsoft.com/office/drawing/2014/main" id="{1C88B78F-F306-4844-A9BF-15412A6854DB}"/>
              </a:ext>
            </a:extLst>
          </p:cNvPr>
          <p:cNvSpPr txBox="1">
            <a:spLocks/>
          </p:cNvSpPr>
          <p:nvPr>
            <p:custDataLst>
              <p:tags r:id="rId2"/>
            </p:custDataLst>
          </p:nvPr>
        </p:nvSpPr>
        <p:spPr>
          <a:xfrm>
            <a:off x="2992007" y="2947689"/>
            <a:ext cx="6093687" cy="1572261"/>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zh-CN" altLang="en-US" sz="4000" dirty="0">
                <a:solidFill>
                  <a:srgbClr val="00749F"/>
                </a:solidFill>
                <a:latin typeface="+mn-lt"/>
                <a:ea typeface="+mn-ea"/>
                <a:cs typeface="+mn-ea"/>
                <a:sym typeface="+mn-lt"/>
              </a:rPr>
              <a:t>基于公证人跨链机制的安全隐私研究</a:t>
            </a:r>
          </a:p>
        </p:txBody>
      </p:sp>
    </p:spTree>
    <p:extLst>
      <p:ext uri="{BB962C8B-B14F-4D97-AF65-F5344CB8AC3E}">
        <p14:creationId xmlns:p14="http://schemas.microsoft.com/office/powerpoint/2010/main" val="36126166"/>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1"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par>
                                <p:cTn id="14" presetID="22" presetClass="entr" presetSubtype="1"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20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left)">
                                      <p:cBhvr>
                                        <p:cTn id="2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91CB8C6C-1E81-4002-9F91-764958B56BFD}"/>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研究现状</a:t>
            </a:r>
          </a:p>
        </p:txBody>
      </p:sp>
      <p:graphicFrame>
        <p:nvGraphicFramePr>
          <p:cNvPr id="32" name="表格 2">
            <a:extLst>
              <a:ext uri="{FF2B5EF4-FFF2-40B4-BE49-F238E27FC236}">
                <a16:creationId xmlns:a16="http://schemas.microsoft.com/office/drawing/2014/main" id="{AD8EA11F-6B75-41B1-B102-6429146F790D}"/>
              </a:ext>
            </a:extLst>
          </p:cNvPr>
          <p:cNvGraphicFramePr>
            <a:graphicFrameLocks noGrp="1"/>
          </p:cNvGraphicFramePr>
          <p:nvPr>
            <p:custDataLst>
              <p:tags r:id="rId2"/>
            </p:custDataLst>
            <p:extLst>
              <p:ext uri="{D42A27DB-BD31-4B8C-83A1-F6EECF244321}">
                <p14:modId xmlns:p14="http://schemas.microsoft.com/office/powerpoint/2010/main" val="469043539"/>
              </p:ext>
            </p:extLst>
          </p:nvPr>
        </p:nvGraphicFramePr>
        <p:xfrm>
          <a:off x="593889" y="937396"/>
          <a:ext cx="11118647" cy="4993949"/>
        </p:xfrm>
        <a:graphic>
          <a:graphicData uri="http://schemas.openxmlformats.org/drawingml/2006/table">
            <a:tbl>
              <a:tblPr firstRow="1" bandRow="1">
                <a:tableStyleId>{5940675A-B579-460E-94D1-54222C63F5DA}</a:tableStyleId>
              </a:tblPr>
              <a:tblGrid>
                <a:gridCol w="1573327">
                  <a:extLst>
                    <a:ext uri="{9D8B030D-6E8A-4147-A177-3AD203B41FA5}">
                      <a16:colId xmlns:a16="http://schemas.microsoft.com/office/drawing/2014/main" val="20000"/>
                    </a:ext>
                  </a:extLst>
                </a:gridCol>
                <a:gridCol w="1102360">
                  <a:extLst>
                    <a:ext uri="{9D8B030D-6E8A-4147-A177-3AD203B41FA5}">
                      <a16:colId xmlns:a16="http://schemas.microsoft.com/office/drawing/2014/main" val="20001"/>
                    </a:ext>
                  </a:extLst>
                </a:gridCol>
                <a:gridCol w="1529715">
                  <a:extLst>
                    <a:ext uri="{9D8B030D-6E8A-4147-A177-3AD203B41FA5}">
                      <a16:colId xmlns:a16="http://schemas.microsoft.com/office/drawing/2014/main" val="20002"/>
                    </a:ext>
                  </a:extLst>
                </a:gridCol>
                <a:gridCol w="1111315">
                  <a:extLst>
                    <a:ext uri="{9D8B030D-6E8A-4147-A177-3AD203B41FA5}">
                      <a16:colId xmlns:a16="http://schemas.microsoft.com/office/drawing/2014/main" val="20003"/>
                    </a:ext>
                  </a:extLst>
                </a:gridCol>
                <a:gridCol w="1046375">
                  <a:extLst>
                    <a:ext uri="{9D8B030D-6E8A-4147-A177-3AD203B41FA5}">
                      <a16:colId xmlns:a16="http://schemas.microsoft.com/office/drawing/2014/main" val="20004"/>
                    </a:ext>
                  </a:extLst>
                </a:gridCol>
                <a:gridCol w="1612940">
                  <a:extLst>
                    <a:ext uri="{9D8B030D-6E8A-4147-A177-3AD203B41FA5}">
                      <a16:colId xmlns:a16="http://schemas.microsoft.com/office/drawing/2014/main" val="20005"/>
                    </a:ext>
                  </a:extLst>
                </a:gridCol>
                <a:gridCol w="1326515">
                  <a:extLst>
                    <a:ext uri="{9D8B030D-6E8A-4147-A177-3AD203B41FA5}">
                      <a16:colId xmlns:a16="http://schemas.microsoft.com/office/drawing/2014/main" val="20006"/>
                    </a:ext>
                  </a:extLst>
                </a:gridCol>
                <a:gridCol w="1816100">
                  <a:extLst>
                    <a:ext uri="{9D8B030D-6E8A-4147-A177-3AD203B41FA5}">
                      <a16:colId xmlns:a16="http://schemas.microsoft.com/office/drawing/2014/main" val="20007"/>
                    </a:ext>
                  </a:extLst>
                </a:gridCol>
              </a:tblGrid>
              <a:tr h="642535">
                <a:tc>
                  <a:txBody>
                    <a:bodyPr/>
                    <a:lstStyle/>
                    <a:p>
                      <a:r>
                        <a:rPr lang="en-US" altLang="zh-CN" dirty="0"/>
                        <a:t>Protocols</a:t>
                      </a:r>
                      <a:endParaRPr lang="zh-CN" altLang="en-US" dirty="0"/>
                    </a:p>
                  </a:txBody>
                  <a:tcPr/>
                </a:tc>
                <a:tc>
                  <a:txBody>
                    <a:bodyPr/>
                    <a:lstStyle/>
                    <a:p>
                      <a:pPr>
                        <a:buNone/>
                      </a:pPr>
                      <a:r>
                        <a:rPr lang="zh-CN" altLang="en-US" dirty="0"/>
                        <a:t>是否存在激励机制</a:t>
                      </a:r>
                    </a:p>
                  </a:txBody>
                  <a:tcPr/>
                </a:tc>
                <a:tc>
                  <a:txBody>
                    <a:bodyPr/>
                    <a:lstStyle/>
                    <a:p>
                      <a:r>
                        <a:rPr lang="zh-CN" altLang="en-US" sz="1800" dirty="0">
                          <a:sym typeface="+mn-ea"/>
                        </a:rPr>
                        <a:t>是否抵御</a:t>
                      </a:r>
                      <a:r>
                        <a:rPr lang="zh-CN" altLang="en-US" dirty="0"/>
                        <a:t>单点故障问题</a:t>
                      </a:r>
                    </a:p>
                  </a:txBody>
                  <a:tcPr/>
                </a:tc>
                <a:tc>
                  <a:txBody>
                    <a:bodyPr/>
                    <a:lstStyle/>
                    <a:p>
                      <a:r>
                        <a:rPr lang="zh-CN" altLang="en-US" dirty="0"/>
                        <a:t>是否存在惩罚机制</a:t>
                      </a:r>
                    </a:p>
                  </a:txBody>
                  <a:tcPr/>
                </a:tc>
                <a:tc>
                  <a:txBody>
                    <a:bodyPr/>
                    <a:lstStyle/>
                    <a:p>
                      <a:r>
                        <a:rPr lang="zh-CN" altLang="en-US" dirty="0"/>
                        <a:t>是否有监管机制</a:t>
                      </a:r>
                    </a:p>
                  </a:txBody>
                  <a:tcPr/>
                </a:tc>
                <a:tc>
                  <a:txBody>
                    <a:bodyPr/>
                    <a:lstStyle/>
                    <a:p>
                      <a:pPr>
                        <a:buNone/>
                      </a:pPr>
                      <a:r>
                        <a:rPr lang="zh-CN" altLang="en-US" dirty="0"/>
                        <a:t>是否保护公证人身份信息</a:t>
                      </a:r>
                      <a:endParaRPr lang="en-US" altLang="zh-CN" dirty="0"/>
                    </a:p>
                  </a:txBody>
                  <a:tcPr/>
                </a:tc>
                <a:tc>
                  <a:txBody>
                    <a:bodyPr/>
                    <a:lstStyle/>
                    <a:p>
                      <a:pPr>
                        <a:buNone/>
                      </a:pPr>
                      <a:r>
                        <a:rPr lang="zh-CN" altLang="en-US" sz="1800" dirty="0">
                          <a:sym typeface="+mn-ea"/>
                        </a:rPr>
                        <a:t>候选节点参与度程度是否高</a:t>
                      </a:r>
                      <a:endParaRPr lang="zh-CN" altLang="en-US" dirty="0"/>
                    </a:p>
                  </a:txBody>
                  <a:tcPr/>
                </a:tc>
                <a:tc>
                  <a:txBody>
                    <a:bodyPr/>
                    <a:lstStyle/>
                    <a:p>
                      <a:pPr>
                        <a:buNone/>
                      </a:pPr>
                      <a:r>
                        <a:rPr lang="zh-CN" altLang="en-US" sz="1800" dirty="0">
                          <a:sym typeface="+mn-ea"/>
                        </a:rPr>
                        <a:t>是否保护跨链交易隐私</a:t>
                      </a:r>
                      <a:endParaRPr lang="zh-CN" altLang="en-US" dirty="0"/>
                    </a:p>
                  </a:txBody>
                  <a:tcPr/>
                </a:tc>
                <a:extLst>
                  <a:ext uri="{0D108BD9-81ED-4DB2-BD59-A6C34878D82A}">
                    <a16:rowId xmlns:a16="http://schemas.microsoft.com/office/drawing/2014/main" val="10000"/>
                  </a:ext>
                </a:extLst>
              </a:tr>
              <a:tr h="354076">
                <a:tc>
                  <a:txBody>
                    <a:bodyPr/>
                    <a:lstStyle/>
                    <a:p>
                      <a:pPr algn="ctr"/>
                      <a:r>
                        <a:rPr lang="en-US" altLang="zh-CN" sz="1800" dirty="0">
                          <a:sym typeface="+mn-ea"/>
                        </a:rPr>
                        <a:t>DeXTT</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sym typeface="+mn-ea"/>
                        </a:rPr>
                        <a:t>√</a:t>
                      </a:r>
                      <a:endParaRPr lang="zh-CN" altLang="en-US" dirty="0"/>
                    </a:p>
                  </a:txBody>
                  <a:tcPr/>
                </a:tc>
                <a:tc>
                  <a:txBody>
                    <a:bodyPr/>
                    <a:lstStyle/>
                    <a:p>
                      <a:pPr algn="ctr">
                        <a:buNone/>
                      </a:pPr>
                      <a:r>
                        <a:rPr lang="zh-CN" altLang="en-US" dirty="0"/>
                        <a:t>×</a:t>
                      </a:r>
                    </a:p>
                  </a:txBody>
                  <a:tcPr/>
                </a:tc>
                <a:tc>
                  <a:txBody>
                    <a:bodyPr/>
                    <a:lstStyle/>
                    <a:p>
                      <a:pPr algn="ctr"/>
                      <a:r>
                        <a:rPr lang="zh-CN" altLang="en-US" sz="1800" dirty="0">
                          <a:sym typeface="+mn-ea"/>
                        </a:rPr>
                        <a: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extLst>
                  <a:ext uri="{0D108BD9-81ED-4DB2-BD59-A6C34878D82A}">
                    <a16:rowId xmlns:a16="http://schemas.microsoft.com/office/drawing/2014/main" val="10001"/>
                  </a:ext>
                </a:extLst>
              </a:tr>
              <a:tr h="365760">
                <a:tc>
                  <a:txBody>
                    <a:bodyPr/>
                    <a:lstStyle/>
                    <a:p>
                      <a:pPr algn="ctr"/>
                      <a:r>
                        <a:rPr lang="en-US" altLang="zh-CN" sz="1800" dirty="0">
                          <a:sym typeface="+mn-ea"/>
                        </a:rPr>
                        <a:t>GBM</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algn="ctr"/>
                      <a:r>
                        <a:rPr lang="zh-CN" altLang="en-US" sz="1800" dirty="0">
                          <a:sym typeface="+mn-ea"/>
                        </a:rPr>
                        <a:t>√</a:t>
                      </a:r>
                      <a:endParaRPr lang="zh-CN" altLang="en-US" dirty="0"/>
                    </a:p>
                  </a:txBody>
                  <a:tcPr/>
                </a:tc>
                <a:tc>
                  <a:txBody>
                    <a:bodyPr/>
                    <a:lstStyle/>
                    <a:p>
                      <a:pPr algn="ctr"/>
                      <a:r>
                        <a:rPr lang="en-US" altLang="zh-CN" sz="1800" dirty="0">
                          <a:sym typeface="+mn-ea"/>
                        </a:rPr>
                        <a:t>√</a:t>
                      </a:r>
                      <a:endParaRPr lang="zh-CN" altLang="en-US" b="0" dirty="0"/>
                    </a:p>
                  </a:txBody>
                  <a:tcPr/>
                </a:tc>
                <a:tc>
                  <a:txBody>
                    <a:bodyPr/>
                    <a:lstStyle/>
                    <a:p>
                      <a:pPr algn="ctr">
                        <a:buNone/>
                      </a:pPr>
                      <a:r>
                        <a:rPr lang="zh-CN" altLang="en-US" dirty="0"/>
                        <a:t>×</a:t>
                      </a:r>
                    </a:p>
                  </a:txBody>
                  <a:tcPr/>
                </a:tc>
                <a:tc>
                  <a:txBody>
                    <a:bodyPr/>
                    <a:lstStyle/>
                    <a:p>
                      <a:pPr algn="ctr">
                        <a:buNone/>
                      </a:pPr>
                      <a:r>
                        <a:rPr lang="zh-CN" altLang="en-US" dirty="0"/>
                        <a:t>×</a:t>
                      </a:r>
                    </a:p>
                  </a:txBody>
                  <a:tcPr/>
                </a:tc>
                <a:tc>
                  <a:txBody>
                    <a:bodyPr/>
                    <a:lstStyle/>
                    <a:p>
                      <a:pPr algn="ctr">
                        <a:buNone/>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extLst>
                  <a:ext uri="{0D108BD9-81ED-4DB2-BD59-A6C34878D82A}">
                    <a16:rowId xmlns:a16="http://schemas.microsoft.com/office/drawing/2014/main" val="10002"/>
                  </a:ext>
                </a:extLst>
              </a:tr>
              <a:tr h="365760">
                <a:tc>
                  <a:txBody>
                    <a:bodyPr/>
                    <a:lstStyle/>
                    <a:p>
                      <a:pPr algn="ctr"/>
                      <a:r>
                        <a:rPr lang="en-US" altLang="zh-CN" sz="1800" dirty="0" err="1"/>
                        <a:t>Vger</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sym typeface="+mn-ea"/>
                        </a:rPr>
                        <a:t>√</a:t>
                      </a:r>
                      <a:endParaRPr lang="en-US" altLang="zh-CN" sz="1800" dirty="0">
                        <a:solidFill>
                          <a:schemeClr val="tx1"/>
                        </a:solidFill>
                        <a:sym typeface="+mn-ea"/>
                      </a:endParaRPr>
                    </a:p>
                  </a:txBody>
                  <a:tcPr/>
                </a:tc>
                <a:tc>
                  <a:txBody>
                    <a:bodyPr/>
                    <a:lstStyle/>
                    <a:p>
                      <a:pPr algn="ctr"/>
                      <a:r>
                        <a:rPr lang="zh-CN" altLang="en-US" sz="1800" dirty="0">
                          <a:sym typeface="+mn-ea"/>
                        </a:rPr>
                        <a:t>×</a:t>
                      </a:r>
                      <a:endParaRPr lang="zh-CN" altLang="en-US" b="0" dirty="0"/>
                    </a:p>
                  </a:txBody>
                  <a:tcPr/>
                </a:tc>
                <a:tc>
                  <a:txBody>
                    <a:bodyPr/>
                    <a:lstStyle/>
                    <a:p>
                      <a:pPr algn="ctr"/>
                      <a:r>
                        <a:rPr lang="zh-CN" altLang="en-US" sz="1800" dirty="0">
                          <a:sym typeface="+mn-ea"/>
                        </a:rPr>
                        <a:t>×</a:t>
                      </a:r>
                      <a:endParaRPr lang="zh-CN" altLang="en-US" b="0" dirty="0"/>
                    </a:p>
                  </a:txBody>
                  <a:tcPr/>
                </a:tc>
                <a:tc>
                  <a:txBody>
                    <a:bodyPr/>
                    <a:lstStyle/>
                    <a:p>
                      <a:pPr algn="ctr">
                        <a:buNone/>
                      </a:pPr>
                      <a:r>
                        <a:rPr lang="zh-CN" altLang="en-US" dirty="0"/>
                        <a:t>×</a:t>
                      </a:r>
                    </a:p>
                  </a:txBody>
                  <a:tcPr/>
                </a:tc>
                <a:tc>
                  <a:txBody>
                    <a:bodyPr/>
                    <a:lstStyle/>
                    <a:p>
                      <a:pPr algn="ctr">
                        <a:buNone/>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extLst>
                  <a:ext uri="{0D108BD9-81ED-4DB2-BD59-A6C34878D82A}">
                    <a16:rowId xmlns:a16="http://schemas.microsoft.com/office/drawing/2014/main" val="10003"/>
                  </a:ext>
                </a:extLst>
              </a:tr>
              <a:tr h="365760">
                <a:tc>
                  <a:txBody>
                    <a:bodyPr/>
                    <a:lstStyle/>
                    <a:p>
                      <a:pPr algn="ctr"/>
                      <a:r>
                        <a:rPr lang="en-US" altLang="zh-CN" sz="1800" dirty="0">
                          <a:sym typeface="+mn-ea"/>
                        </a:rPr>
                        <a:t>NCISM</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algn="ctr"/>
                      <a:r>
                        <a:rPr lang="zh-CN" altLang="en-US" sz="1800" dirty="0">
                          <a:sym typeface="+mn-ea"/>
                        </a:rPr>
                        <a:t>√</a:t>
                      </a:r>
                      <a:endParaRPr lang="zh-CN" altLang="en-US" b="1" dirty="0"/>
                    </a:p>
                  </a:txBody>
                  <a:tcPr/>
                </a:tc>
                <a:tc>
                  <a:txBody>
                    <a:bodyPr/>
                    <a:lstStyle/>
                    <a:p>
                      <a:pPr algn="ctr"/>
                      <a:r>
                        <a:rPr lang="zh-CN" altLang="en-US" sz="1800" dirty="0">
                          <a:sym typeface="+mn-ea"/>
                        </a:rPr>
                        <a:t>×</a:t>
                      </a:r>
                      <a:endParaRPr lang="zh-CN" altLang="en-US" dirty="0"/>
                    </a:p>
                  </a:txBody>
                  <a:tcPr/>
                </a:tc>
                <a:tc>
                  <a:txBody>
                    <a:bodyPr/>
                    <a:lstStyle/>
                    <a:p>
                      <a:pPr algn="ctr"/>
                      <a:r>
                        <a:rPr lang="zh-CN" altLang="en-US" sz="1800" dirty="0">
                          <a:sym typeface="+mn-ea"/>
                        </a:rPr>
                        <a:t>×</a:t>
                      </a:r>
                      <a:endParaRPr lang="zh-CN" altLang="en-US" dirty="0"/>
                    </a:p>
                  </a:txBody>
                  <a:tcPr/>
                </a:tc>
                <a:tc>
                  <a:txBody>
                    <a:bodyPr/>
                    <a:lstStyle/>
                    <a:p>
                      <a:pPr algn="ctr">
                        <a:buNone/>
                      </a:pPr>
                      <a:r>
                        <a:rPr lang="zh-CN" altLang="en-US" dirty="0"/>
                        <a:t>×</a:t>
                      </a:r>
                    </a:p>
                  </a:txBody>
                  <a:tcPr/>
                </a:tc>
                <a:tc>
                  <a:txBody>
                    <a:bodyPr/>
                    <a:lstStyle/>
                    <a:p>
                      <a:pPr algn="ctr">
                        <a:buNone/>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extLst>
                  <a:ext uri="{0D108BD9-81ED-4DB2-BD59-A6C34878D82A}">
                    <a16:rowId xmlns:a16="http://schemas.microsoft.com/office/drawing/2014/main" val="10004"/>
                  </a:ext>
                </a:extLst>
              </a:tr>
              <a:tr h="365760">
                <a:tc>
                  <a:txBody>
                    <a:bodyPr/>
                    <a:lstStyle/>
                    <a:p>
                      <a:pPr algn="ctr"/>
                      <a:r>
                        <a:rPr lang="en-US" altLang="zh-CN" sz="1800" dirty="0">
                          <a:sym typeface="+mn-ea"/>
                        </a:rPr>
                        <a:t>Fusion</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algn="ctr"/>
                      <a:r>
                        <a:rPr lang="zh-CN" altLang="en-US" sz="1800" dirty="0">
                          <a:sym typeface="+mn-ea"/>
                        </a:rPr>
                        <a:t>√</a:t>
                      </a:r>
                      <a:endParaRPr lang="zh-CN" altLang="en-US" b="0" dirty="0"/>
                    </a:p>
                  </a:txBody>
                  <a:tcPr/>
                </a:tc>
                <a:tc>
                  <a:txBody>
                    <a:bodyPr/>
                    <a:lstStyle/>
                    <a:p>
                      <a:pPr algn="ctr"/>
                      <a:r>
                        <a:rPr lang="en-US" altLang="zh-CN" sz="1800" dirty="0">
                          <a:sym typeface="+mn-ea"/>
                        </a:rPr>
                        <a:t>√</a:t>
                      </a:r>
                      <a:endParaRPr lang="zh-CN" altLang="en-US" dirty="0"/>
                    </a:p>
                  </a:txBody>
                  <a:tcPr/>
                </a:tc>
                <a:tc>
                  <a:txBody>
                    <a:bodyPr/>
                    <a:lstStyle/>
                    <a:p>
                      <a:pPr algn="ctr"/>
                      <a:r>
                        <a:rPr lang="zh-CN" altLang="en-US" sz="1800" dirty="0">
                          <a:sym typeface="+mn-ea"/>
                        </a:rPr>
                        <a:t>×</a:t>
                      </a:r>
                      <a:endParaRPr lang="zh-CN" altLang="en-US" dirty="0"/>
                    </a:p>
                  </a:txBody>
                  <a:tcPr/>
                </a:tc>
                <a:tc>
                  <a:txBody>
                    <a:bodyPr/>
                    <a:lstStyle/>
                    <a:p>
                      <a:pPr algn="ctr">
                        <a:buNone/>
                      </a:pPr>
                      <a:r>
                        <a:rPr lang="zh-CN" altLang="en-US" dirty="0"/>
                        <a:t>×</a:t>
                      </a:r>
                    </a:p>
                  </a:txBody>
                  <a:tcPr/>
                </a:tc>
                <a:tc>
                  <a:txBody>
                    <a:bodyPr/>
                    <a:lstStyle/>
                    <a:p>
                      <a:pPr algn="ctr">
                        <a:buNone/>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extLst>
                  <a:ext uri="{0D108BD9-81ED-4DB2-BD59-A6C34878D82A}">
                    <a16:rowId xmlns:a16="http://schemas.microsoft.com/office/drawing/2014/main" val="10005"/>
                  </a:ext>
                </a:extLst>
              </a:tr>
              <a:tr h="365760">
                <a:tc>
                  <a:txBody>
                    <a:bodyPr/>
                    <a:lstStyle/>
                    <a:p>
                      <a:pPr algn="ctr"/>
                      <a:r>
                        <a:rPr lang="en-US" altLang="zh-CN" sz="1800" dirty="0">
                          <a:sym typeface="+mn-ea"/>
                        </a:rPr>
                        <a:t>Bool Network</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algn="ctr"/>
                      <a:r>
                        <a:rPr lang="zh-CN" altLang="en-US" sz="1800" dirty="0">
                          <a:sym typeface="+mn-ea"/>
                        </a:rPr>
                        <a:t>√</a:t>
                      </a:r>
                      <a:endParaRPr lang="zh-CN" altLang="en-US" dirty="0"/>
                    </a:p>
                  </a:txBody>
                  <a:tcPr/>
                </a:tc>
                <a:tc>
                  <a:txBody>
                    <a:bodyPr/>
                    <a:lstStyle/>
                    <a:p>
                      <a:pPr algn="ctr"/>
                      <a:r>
                        <a:rPr lang="en-US" altLang="zh-CN" sz="1800" dirty="0">
                          <a:sym typeface="+mn-ea"/>
                        </a:rPr>
                        <a:t>√</a:t>
                      </a:r>
                      <a:endParaRPr lang="zh-CN" altLang="en-US" b="1" dirty="0"/>
                    </a:p>
                  </a:txBody>
                  <a:tcPr/>
                </a:tc>
                <a:tc>
                  <a:txBody>
                    <a:bodyPr/>
                    <a:lstStyle/>
                    <a:p>
                      <a:pPr algn="ctr"/>
                      <a:r>
                        <a:rPr lang="zh-CN" altLang="en-US" sz="1800" dirty="0">
                          <a:sym typeface="+mn-ea"/>
                        </a:rPr>
                        <a:t>×</a:t>
                      </a:r>
                      <a:endParaRPr lang="zh-CN" altLang="en-US" b="1" dirty="0"/>
                    </a:p>
                  </a:txBody>
                  <a:tcPr/>
                </a:tc>
                <a:tc>
                  <a:txBody>
                    <a:bodyPr/>
                    <a:lstStyle/>
                    <a:p>
                      <a:pPr algn="ctr">
                        <a:buNone/>
                      </a:pPr>
                      <a:r>
                        <a:rPr lang="zh-CN" alt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extLst>
                  <a:ext uri="{0D108BD9-81ED-4DB2-BD59-A6C34878D82A}">
                    <a16:rowId xmlns:a16="http://schemas.microsoft.com/office/drawing/2014/main" val="10006"/>
                  </a:ext>
                </a:extLst>
              </a:tr>
              <a:tr h="421949">
                <a:tc>
                  <a:txBody>
                    <a:bodyPr/>
                    <a:lstStyle/>
                    <a:p>
                      <a:pPr algn="ctr"/>
                      <a:r>
                        <a:rPr lang="en-US" altLang="zh-CN" sz="1800" dirty="0">
                          <a:sym typeface="+mn-ea"/>
                        </a:rPr>
                        <a:t>TSBGP</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algn="ctr"/>
                      <a:r>
                        <a:rPr lang="zh-CN" altLang="en-US" sz="1800" dirty="0">
                          <a:sym typeface="+mn-ea"/>
                        </a:rPr>
                        <a:t>√</a:t>
                      </a:r>
                      <a:endParaRPr lang="zh-CN" altLang="en-US" dirty="0"/>
                    </a:p>
                  </a:txBody>
                  <a:tcPr/>
                </a:tc>
                <a:tc>
                  <a:txBody>
                    <a:bodyPr/>
                    <a:lstStyle/>
                    <a:p>
                      <a:pPr algn="ctr"/>
                      <a:r>
                        <a:rPr lang="zh-CN" altLang="en-US" sz="1800" dirty="0">
                          <a:sym typeface="+mn-ea"/>
                        </a:rPr>
                        <a: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sym typeface="+mn-ea"/>
                        </a:rPr>
                        <a:t>×</a:t>
                      </a:r>
                      <a:endParaRPr lang="zh-CN" altLang="en-US" dirty="0"/>
                    </a:p>
                  </a:txBody>
                  <a:tcPr/>
                </a:tc>
                <a:tc>
                  <a:txBody>
                    <a:bodyPr/>
                    <a:lstStyle/>
                    <a:p>
                      <a:pPr algn="ctr"/>
                      <a:r>
                        <a:rPr lang="zh-CN" altLang="en-US" sz="1800" dirty="0">
                          <a:sym typeface="+mn-ea"/>
                        </a:rPr>
                        <a:t>×</a:t>
                      </a:r>
                      <a:endParaRPr lang="zh-CN" altLang="en-US" dirty="0"/>
                    </a:p>
                  </a:txBody>
                  <a:tcPr/>
                </a:tc>
                <a:tc>
                  <a:txBody>
                    <a:bodyPr/>
                    <a:lstStyle/>
                    <a:p>
                      <a:pPr algn="ctr">
                        <a:buNone/>
                      </a:pPr>
                      <a:r>
                        <a:rPr lang="en-US" altLang="zh-CN" dirty="0"/>
                        <a:t>×</a:t>
                      </a:r>
                    </a:p>
                  </a:txBody>
                  <a:tcPr/>
                </a:tc>
                <a:tc>
                  <a:txBody>
                    <a:bodyPr/>
                    <a:lstStyle/>
                    <a:p>
                      <a:pPr algn="ctr">
                        <a:buNone/>
                      </a:pPr>
                      <a:r>
                        <a:rPr lang="zh-CN" altLang="en-US" sz="1800" dirty="0">
                          <a:sym typeface="+mn-ea"/>
                        </a:rPr>
                        <a:t>×</a:t>
                      </a:r>
                      <a:endParaRPr lang="zh-CN" altLang="en-US" dirty="0"/>
                    </a:p>
                  </a:txBody>
                  <a:tcPr/>
                </a:tc>
                <a:extLst>
                  <a:ext uri="{0D108BD9-81ED-4DB2-BD59-A6C34878D82A}">
                    <a16:rowId xmlns:a16="http://schemas.microsoft.com/office/drawing/2014/main" val="10007"/>
                  </a:ext>
                </a:extLst>
              </a:tr>
              <a:tr h="365760">
                <a:tc>
                  <a:txBody>
                    <a:bodyPr/>
                    <a:lstStyle/>
                    <a:p>
                      <a:pPr algn="ctr"/>
                      <a:r>
                        <a:rPr lang="en-US" altLang="zh-CN" sz="1800" dirty="0">
                          <a:sym typeface="+mn-ea"/>
                        </a:rPr>
                        <a:t>PRMoC</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algn="ctr"/>
                      <a:r>
                        <a:rPr lang="en-US" altLang="zh-CN" sz="1800" dirty="0">
                          <a:sym typeface="+mn-ea"/>
                        </a:rPr>
                        <a:t>√</a:t>
                      </a:r>
                      <a:endParaRPr lang="zh-CN" altLang="en-US" dirty="0"/>
                    </a:p>
                  </a:txBody>
                  <a:tcPr/>
                </a:tc>
                <a:tc>
                  <a:txBody>
                    <a:bodyPr/>
                    <a:lstStyle/>
                    <a:p>
                      <a:pPr algn="ctr"/>
                      <a:r>
                        <a:rPr lang="en-US" altLang="zh-CN" sz="1800" dirty="0">
                          <a:sym typeface="+mn-ea"/>
                        </a:rPr>
                        <a:t>√</a:t>
                      </a:r>
                      <a:endParaRPr lang="zh-CN" altLang="en-US" dirty="0"/>
                    </a:p>
                  </a:txBody>
                  <a:tcPr/>
                </a:tc>
                <a:tc>
                  <a:txBody>
                    <a:bodyPr/>
                    <a:lstStyle/>
                    <a:p>
                      <a:pPr algn="ct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extLst>
                  <a:ext uri="{0D108BD9-81ED-4DB2-BD59-A6C34878D82A}">
                    <a16:rowId xmlns:a16="http://schemas.microsoft.com/office/drawing/2014/main" val="10008"/>
                  </a:ext>
                </a:extLst>
              </a:tr>
              <a:tr h="365760">
                <a:tc>
                  <a:txBody>
                    <a:bodyPr/>
                    <a:lstStyle/>
                    <a:p>
                      <a:pPr algn="ctr"/>
                      <a:r>
                        <a:rPr lang="en-US" altLang="zh-CN" sz="1800" dirty="0">
                          <a:sym typeface="+mn-ea"/>
                        </a:rPr>
                        <a:t>Agent Chain</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algn="ctr"/>
                      <a:r>
                        <a:rPr lang="en-US" altLang="zh-CN" sz="1800" dirty="0">
                          <a:sym typeface="+mn-ea"/>
                        </a:rPr>
                        <a:t>√</a:t>
                      </a:r>
                      <a:endParaRPr lang="zh-CN" altLang="en-US" dirty="0"/>
                    </a:p>
                  </a:txBody>
                  <a:tcPr/>
                </a:tc>
                <a:tc>
                  <a:txBody>
                    <a:bodyPr/>
                    <a:lstStyle/>
                    <a:p>
                      <a:pPr algn="ctr"/>
                      <a:r>
                        <a:rPr lang="en-US" altLang="zh-CN" sz="1800" dirty="0">
                          <a:sym typeface="+mn-ea"/>
                        </a:rPr>
                        <a:t>√</a:t>
                      </a:r>
                      <a:endParaRPr lang="zh-CN" altLang="en-US" dirty="0"/>
                    </a:p>
                  </a:txBody>
                  <a:tcPr/>
                </a:tc>
                <a:tc>
                  <a:txBody>
                    <a:bodyPr/>
                    <a:lstStyle/>
                    <a:p>
                      <a:pPr algn="ctr"/>
                      <a:r>
                        <a:rPr lang="zh-CN" altLang="en-US" sz="1800" dirty="0">
                          <a:sym typeface="+mn-ea"/>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extLst>
                  <a:ext uri="{0D108BD9-81ED-4DB2-BD59-A6C34878D82A}">
                    <a16:rowId xmlns:a16="http://schemas.microsoft.com/office/drawing/2014/main" val="10009"/>
                  </a:ext>
                </a:extLst>
              </a:tr>
              <a:tr h="365760">
                <a:tc>
                  <a:txBody>
                    <a:bodyPr/>
                    <a:lstStyle/>
                    <a:p>
                      <a:pPr algn="ctr"/>
                      <a:r>
                        <a:rPr lang="en-US" altLang="zh-CN" sz="1800" dirty="0">
                          <a:sym typeface="+mn-ea"/>
                        </a:rPr>
                        <a:t>PNSHL</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sym typeface="+mn-ea"/>
                        </a:rPr>
                        <a:t>×</a:t>
                      </a:r>
                      <a:endParaRPr lang="zh-CN" altLang="en-US" dirty="0"/>
                    </a:p>
                  </a:txBody>
                  <a:tcPr/>
                </a:tc>
                <a:tc>
                  <a:txBody>
                    <a:bodyPr/>
                    <a:lstStyle/>
                    <a:p>
                      <a:pPr algn="ctr"/>
                      <a:r>
                        <a:rPr lang="en-US" altLang="zh-CN" sz="1800" dirty="0">
                          <a:sym typeface="+mn-ea"/>
                        </a:rPr>
                        <a:t>√</a:t>
                      </a:r>
                      <a:endParaRPr lang="zh-CN" altLang="en-US" dirty="0"/>
                    </a:p>
                  </a:txBody>
                  <a:tcPr/>
                </a:tc>
                <a:tc>
                  <a:txBody>
                    <a:bodyPr/>
                    <a:lstStyle/>
                    <a:p>
                      <a:pPr algn="ctr"/>
                      <a:r>
                        <a:rPr lang="en-US" altLang="zh-CN"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extLst>
                  <a:ext uri="{0D108BD9-81ED-4DB2-BD59-A6C34878D82A}">
                    <a16:rowId xmlns:a16="http://schemas.microsoft.com/office/drawing/2014/main" val="10010"/>
                  </a:ext>
                </a:extLst>
              </a:tr>
              <a:tr h="365760">
                <a:tc>
                  <a:txBody>
                    <a:bodyPr/>
                    <a:lstStyle/>
                    <a:p>
                      <a:pPr algn="ctr"/>
                      <a:r>
                        <a:rPr lang="en-US" altLang="zh-CN" sz="1800" kern="1200" dirty="0" err="1">
                          <a:effectLst/>
                        </a:rPr>
                        <a:t>PXCrypto</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algn="ctr"/>
                      <a:r>
                        <a:rPr lang="en-US" altLang="zh-CN" sz="1800" dirty="0">
                          <a:sym typeface="+mn-ea"/>
                        </a:rPr>
                        <a:t>√</a:t>
                      </a:r>
                      <a:endParaRPr lang="zh-CN" altLang="en-US" dirty="0"/>
                    </a:p>
                  </a:txBody>
                  <a:tcPr/>
                </a:tc>
                <a:tc>
                  <a:txBody>
                    <a:bodyPr/>
                    <a:lstStyle/>
                    <a:p>
                      <a:pPr algn="ct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tc>
                  <a:txBody>
                    <a:bodyPr/>
                    <a:lstStyle/>
                    <a:p>
                      <a:pPr algn="ctr">
                        <a:buNone/>
                      </a:pPr>
                      <a:r>
                        <a:rPr lang="zh-CN" altLang="en-US" dirty="0"/>
                        <a:t>√</a:t>
                      </a:r>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421449833"/>
      </p:ext>
    </p:extLst>
  </p:cSld>
  <p:clrMapOvr>
    <a:masterClrMapping/>
  </p:clrMapOvr>
  <p:transition spd="slow" advClick="0" advTm="3000">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91CB8C6C-1E81-4002-9F91-764958B56BFD}"/>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研究现状</a:t>
            </a:r>
          </a:p>
        </p:txBody>
      </p:sp>
      <p:sp>
        <p:nvSpPr>
          <p:cNvPr id="2" name="矩形 1">
            <a:extLst>
              <a:ext uri="{FF2B5EF4-FFF2-40B4-BE49-F238E27FC236}">
                <a16:creationId xmlns:a16="http://schemas.microsoft.com/office/drawing/2014/main" id="{2C1B7D36-BAF5-4E37-814A-F0443AF605E4}"/>
              </a:ext>
            </a:extLst>
          </p:cNvPr>
          <p:cNvSpPr/>
          <p:nvPr/>
        </p:nvSpPr>
        <p:spPr>
          <a:xfrm>
            <a:off x="277505" y="1047888"/>
            <a:ext cx="2492990" cy="369332"/>
          </a:xfrm>
          <a:prstGeom prst="rect">
            <a:avLst/>
          </a:prstGeom>
        </p:spPr>
        <p:txBody>
          <a:bodyPr wrap="none">
            <a:spAutoFit/>
          </a:bodyPr>
          <a:lstStyle/>
          <a:p>
            <a:r>
              <a:rPr lang="zh-CN" altLang="en-US" dirty="0"/>
              <a:t>当前存在的主要问题：</a:t>
            </a:r>
          </a:p>
        </p:txBody>
      </p:sp>
      <p:sp>
        <p:nvSpPr>
          <p:cNvPr id="3" name="矩形 2">
            <a:extLst>
              <a:ext uri="{FF2B5EF4-FFF2-40B4-BE49-F238E27FC236}">
                <a16:creationId xmlns:a16="http://schemas.microsoft.com/office/drawing/2014/main" id="{3CBC36BC-76D8-4E2C-8DD9-F90649300970}"/>
              </a:ext>
            </a:extLst>
          </p:cNvPr>
          <p:cNvSpPr/>
          <p:nvPr/>
        </p:nvSpPr>
        <p:spPr>
          <a:xfrm>
            <a:off x="277505" y="1453886"/>
            <a:ext cx="10234368" cy="5078313"/>
          </a:xfrm>
          <a:prstGeom prst="rect">
            <a:avLst/>
          </a:prstGeom>
        </p:spPr>
        <p:txBody>
          <a:bodyPr wrap="square">
            <a:spAutoFit/>
          </a:bodyPr>
          <a:lstStyle/>
          <a:p>
            <a:pPr marL="285750" indent="-285750">
              <a:buFont typeface="Wingdings" panose="05000000000000000000" pitchFamily="2" charset="2"/>
              <a:buChar char="l"/>
            </a:pPr>
            <a:r>
              <a:rPr lang="zh-CN" altLang="zh-CN" dirty="0"/>
              <a:t>当前公证人跨链技术</a:t>
            </a:r>
            <a:r>
              <a:rPr lang="zh-CN" altLang="en-US" dirty="0">
                <a:solidFill>
                  <a:srgbClr val="FF0000"/>
                </a:solidFill>
              </a:rPr>
              <a:t>未设立多个监管者对公证人进行有效者</a:t>
            </a:r>
            <a:r>
              <a:rPr lang="zh-CN" altLang="zh-CN" dirty="0">
                <a:solidFill>
                  <a:srgbClr val="FF0000"/>
                </a:solidFill>
              </a:rPr>
              <a:t>对</a:t>
            </a:r>
            <a:r>
              <a:rPr lang="zh-CN" altLang="en-US" dirty="0">
                <a:solidFill>
                  <a:srgbClr val="FF0000"/>
                </a:solidFill>
              </a:rPr>
              <a:t>监管</a:t>
            </a:r>
            <a:r>
              <a:rPr lang="zh-CN" altLang="en-US" dirty="0"/>
              <a:t>。缺乏有效的监管者可能导致公证人组成员的不当行为无法被及时识别和处理，缺乏一定的安全性。</a:t>
            </a:r>
            <a:endParaRPr lang="en-US" altLang="zh-CN" dirty="0"/>
          </a:p>
          <a:p>
            <a:endParaRPr lang="en-US" altLang="zh-CN" dirty="0"/>
          </a:p>
          <a:p>
            <a:endParaRPr lang="en-US" altLang="zh-CN" dirty="0"/>
          </a:p>
          <a:p>
            <a:pPr marL="285750" indent="-285750">
              <a:buFont typeface="Wingdings" panose="05000000000000000000" pitchFamily="2" charset="2"/>
              <a:buChar char="l"/>
            </a:pPr>
            <a:r>
              <a:rPr lang="zh-CN" altLang="zh-CN" dirty="0"/>
              <a:t>当前公证人跨链技术</a:t>
            </a:r>
            <a:r>
              <a:rPr lang="zh-CN" altLang="en-US" dirty="0">
                <a:solidFill>
                  <a:srgbClr val="FF0000"/>
                </a:solidFill>
              </a:rPr>
              <a:t>候选公证节点的参与度不高</a:t>
            </a:r>
            <a:r>
              <a:rPr lang="zh-CN" altLang="en-US" dirty="0"/>
              <a:t>，</a:t>
            </a:r>
            <a:r>
              <a:rPr lang="zh-CN" altLang="en-US" dirty="0">
                <a:solidFill>
                  <a:srgbClr val="FF0000"/>
                </a:solidFill>
              </a:rPr>
              <a:t>公证人参与跨链的积极性</a:t>
            </a:r>
            <a:r>
              <a:rPr lang="zh-CN" altLang="en-US" dirty="0"/>
              <a:t>的问题，这可能导致交易资金锁定时间过长、交易超时等问题，缺乏安全性。因此，确保公证节点积极参与跨链交易和跨链系统的维护，对于系统的效率和安全性至关重要。</a:t>
            </a:r>
            <a:endParaRPr lang="en-US" altLang="zh-CN" dirty="0"/>
          </a:p>
          <a:p>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en-US" dirty="0"/>
              <a:t>当前</a:t>
            </a:r>
            <a:r>
              <a:rPr lang="zh-CN" altLang="zh-CN" dirty="0"/>
              <a:t>公证人跨链技术</a:t>
            </a:r>
            <a:r>
              <a:rPr lang="zh-CN" altLang="en-US" dirty="0"/>
              <a:t>对于选出来的的</a:t>
            </a:r>
            <a:r>
              <a:rPr lang="zh-CN" altLang="en-US" dirty="0">
                <a:solidFill>
                  <a:srgbClr val="FF0000"/>
                </a:solidFill>
              </a:rPr>
              <a:t>公证人缺乏有条件性的隐私保护。</a:t>
            </a:r>
            <a:r>
              <a:rPr lang="zh-CN" altLang="en-US" dirty="0"/>
              <a:t>即确保恶意公证人的行为被公开并受到惩罚，同时保护诚实公证节点的隐私，这是维护系统完整性和用户信任的关键。</a:t>
            </a: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en-US" dirty="0"/>
              <a:t>当前</a:t>
            </a:r>
            <a:r>
              <a:rPr lang="zh-CN" altLang="zh-CN" dirty="0"/>
              <a:t>公证人跨链技术</a:t>
            </a:r>
            <a:r>
              <a:rPr lang="zh-CN" altLang="en-US" dirty="0"/>
              <a:t>缺乏对跨链交易的隐私保护，对于参与交易的用户不能起到有效的保护。</a:t>
            </a:r>
            <a:endParaRPr lang="en-US" altLang="zh-CN" dirty="0"/>
          </a:p>
          <a:p>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663217494"/>
      </p:ext>
    </p:extLst>
  </p:cSld>
  <p:clrMapOvr>
    <a:masterClrMapping/>
  </p:clrMapOvr>
  <p:transition spd="slow" advClick="0" advTm="3000">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3104C13-E9A7-463A-A3CF-61DF9B2FEF2E}"/>
              </a:ext>
            </a:extLst>
          </p:cNvPr>
          <p:cNvSpPr/>
          <p:nvPr/>
        </p:nvSpPr>
        <p:spPr>
          <a:xfrm>
            <a:off x="2173516" y="1472293"/>
            <a:ext cx="4096656" cy="3913414"/>
          </a:xfrm>
          <a:prstGeom prst="rect">
            <a:avLst/>
          </a:prstGeom>
          <a:noFill/>
          <a:ln w="127000">
            <a:solidFill>
              <a:srgbClr val="A693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rgbClr val="00749F"/>
              </a:solidFill>
              <a:cs typeface="+mn-ea"/>
              <a:sym typeface="+mn-lt"/>
            </a:endParaRPr>
          </a:p>
        </p:txBody>
      </p:sp>
      <p:pic>
        <p:nvPicPr>
          <p:cNvPr id="3" name="图片 2">
            <a:extLst>
              <a:ext uri="{FF2B5EF4-FFF2-40B4-BE49-F238E27FC236}">
                <a16:creationId xmlns:a16="http://schemas.microsoft.com/office/drawing/2014/main" id="{4FD5B0E5-56F0-4B06-BF0A-6327EFE20D68}"/>
              </a:ext>
            </a:extLst>
          </p:cNvPr>
          <p:cNvPicPr>
            <a:picLocks noChangeAspect="1"/>
          </p:cNvPicPr>
          <p:nvPr/>
        </p:nvPicPr>
        <p:blipFill>
          <a:blip r:embed="rId3"/>
          <a:stretch>
            <a:fillRect/>
          </a:stretch>
        </p:blipFill>
        <p:spPr>
          <a:xfrm>
            <a:off x="4570187" y="294821"/>
            <a:ext cx="2107503" cy="2354943"/>
          </a:xfrm>
          <a:prstGeom prst="rect">
            <a:avLst/>
          </a:prstGeom>
        </p:spPr>
      </p:pic>
      <p:pic>
        <p:nvPicPr>
          <p:cNvPr id="4" name="图片 3">
            <a:extLst>
              <a:ext uri="{FF2B5EF4-FFF2-40B4-BE49-F238E27FC236}">
                <a16:creationId xmlns:a16="http://schemas.microsoft.com/office/drawing/2014/main" id="{365B90D3-3932-4968-B7B7-2E4C890D153B}"/>
              </a:ext>
            </a:extLst>
          </p:cNvPr>
          <p:cNvPicPr>
            <a:picLocks noChangeAspect="1"/>
          </p:cNvPicPr>
          <p:nvPr/>
        </p:nvPicPr>
        <p:blipFill>
          <a:blip r:embed="rId3"/>
          <a:stretch>
            <a:fillRect/>
          </a:stretch>
        </p:blipFill>
        <p:spPr>
          <a:xfrm>
            <a:off x="1406073" y="4503057"/>
            <a:ext cx="2107503" cy="2354943"/>
          </a:xfrm>
          <a:prstGeom prst="rect">
            <a:avLst/>
          </a:prstGeom>
        </p:spPr>
      </p:pic>
      <p:sp>
        <p:nvSpPr>
          <p:cNvPr id="9" name="文本框 8">
            <a:extLst>
              <a:ext uri="{FF2B5EF4-FFF2-40B4-BE49-F238E27FC236}">
                <a16:creationId xmlns:a16="http://schemas.microsoft.com/office/drawing/2014/main" id="{13848D73-6D03-4E63-9BA1-6DD1CAFE41DE}"/>
              </a:ext>
            </a:extLst>
          </p:cNvPr>
          <p:cNvSpPr txBox="1"/>
          <p:nvPr/>
        </p:nvSpPr>
        <p:spPr>
          <a:xfrm>
            <a:off x="3477143" y="1719200"/>
            <a:ext cx="2220685" cy="3067571"/>
          </a:xfrm>
          <a:prstGeom prst="rect">
            <a:avLst/>
          </a:prstGeom>
          <a:noFill/>
        </p:spPr>
        <p:txBody>
          <a:bodyPr wrap="square" rtlCol="0">
            <a:spAutoFit/>
          </a:bodyPr>
          <a:lstStyle/>
          <a:p>
            <a:pPr>
              <a:lnSpc>
                <a:spcPct val="130000"/>
              </a:lnSpc>
              <a:spcBef>
                <a:spcPts val="600"/>
              </a:spcBef>
            </a:pPr>
            <a:r>
              <a:rPr lang="en-US" altLang="zh-CN" sz="16600" kern="0" dirty="0">
                <a:solidFill>
                  <a:srgbClr val="00749F"/>
                </a:solidFill>
                <a:cs typeface="+mn-ea"/>
                <a:sym typeface="+mn-lt"/>
              </a:rPr>
              <a:t>3</a:t>
            </a:r>
            <a:endParaRPr lang="zh-CN" altLang="en-US" sz="16600" kern="0" dirty="0">
              <a:solidFill>
                <a:srgbClr val="00749F"/>
              </a:solidFill>
              <a:cs typeface="+mn-ea"/>
              <a:sym typeface="+mn-lt"/>
            </a:endParaRPr>
          </a:p>
        </p:txBody>
      </p:sp>
      <p:sp>
        <p:nvSpPr>
          <p:cNvPr id="14" name="文本框 5">
            <a:extLst>
              <a:ext uri="{FF2B5EF4-FFF2-40B4-BE49-F238E27FC236}">
                <a16:creationId xmlns:a16="http://schemas.microsoft.com/office/drawing/2014/main" id="{7DFB4F94-5B10-427E-BA31-F9AC02575974}"/>
              </a:ext>
            </a:extLst>
          </p:cNvPr>
          <p:cNvSpPr txBox="1">
            <a:spLocks noChangeArrowheads="1"/>
          </p:cNvSpPr>
          <p:nvPr/>
        </p:nvSpPr>
        <p:spPr bwMode="auto">
          <a:xfrm>
            <a:off x="7733476" y="3057453"/>
            <a:ext cx="2646878"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4800" b="1" dirty="0">
                <a:solidFill>
                  <a:srgbClr val="00749F"/>
                </a:solidFill>
                <a:latin typeface="+mn-lt"/>
                <a:ea typeface="+mn-ea"/>
                <a:cs typeface="+mn-ea"/>
                <a:sym typeface="+mn-lt"/>
              </a:rPr>
              <a:t>研究内容</a:t>
            </a:r>
          </a:p>
        </p:txBody>
      </p:sp>
    </p:spTree>
    <p:extLst>
      <p:ext uri="{BB962C8B-B14F-4D97-AF65-F5344CB8AC3E}">
        <p14:creationId xmlns:p14="http://schemas.microsoft.com/office/powerpoint/2010/main" val="396876323"/>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randombar(horizontal)">
                                      <p:cBhvr>
                                        <p:cTn id="24" dur="500"/>
                                        <p:tgtEl>
                                          <p:spTgt spid="9"/>
                                        </p:tgtEl>
                                      </p:cBhvr>
                                    </p:animEffect>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4595B55D-71D2-4451-A34C-0474908C6F9D}"/>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研究内容</a:t>
            </a:r>
          </a:p>
        </p:txBody>
      </p:sp>
      <p:sp>
        <p:nvSpPr>
          <p:cNvPr id="2" name="矩形 1">
            <a:extLst>
              <a:ext uri="{FF2B5EF4-FFF2-40B4-BE49-F238E27FC236}">
                <a16:creationId xmlns:a16="http://schemas.microsoft.com/office/drawing/2014/main" id="{432B4B97-C574-4AD7-B350-6021F343599E}"/>
              </a:ext>
            </a:extLst>
          </p:cNvPr>
          <p:cNvSpPr/>
          <p:nvPr/>
        </p:nvSpPr>
        <p:spPr>
          <a:xfrm>
            <a:off x="721959" y="888453"/>
            <a:ext cx="10287206" cy="923330"/>
          </a:xfrm>
          <a:prstGeom prst="rect">
            <a:avLst/>
          </a:prstGeom>
        </p:spPr>
        <p:txBody>
          <a:bodyPr wrap="square">
            <a:spAutoFit/>
          </a:bodyPr>
          <a:lstStyle/>
          <a:p>
            <a:r>
              <a:rPr lang="zh-CN" altLang="en-US" dirty="0"/>
              <a:t>研究目标：</a:t>
            </a:r>
          </a:p>
          <a:p>
            <a:r>
              <a:rPr lang="zh-CN" altLang="en-US" dirty="0"/>
              <a:t>    解决传统公证机制依赖单一公证人的问题以及现有公证人缺乏候选公证节点参与度的问题；优化当前公证人的监管机制；增强公证人在参与跨链交易过程中的隐私问题，避免公证人遭受针对性攻击。</a:t>
            </a:r>
          </a:p>
        </p:txBody>
      </p:sp>
      <p:sp>
        <p:nvSpPr>
          <p:cNvPr id="3" name="文本框 2">
            <a:extLst>
              <a:ext uri="{FF2B5EF4-FFF2-40B4-BE49-F238E27FC236}">
                <a16:creationId xmlns:a16="http://schemas.microsoft.com/office/drawing/2014/main" id="{03F26043-8CC6-4DBE-9913-DAE062C3B0D7}"/>
              </a:ext>
            </a:extLst>
          </p:cNvPr>
          <p:cNvSpPr txBox="1"/>
          <p:nvPr/>
        </p:nvSpPr>
        <p:spPr>
          <a:xfrm>
            <a:off x="851471" y="4551923"/>
            <a:ext cx="4097601" cy="416909"/>
          </a:xfrm>
          <a:prstGeom prst="rect">
            <a:avLst/>
          </a:prstGeom>
          <a:noFill/>
          <a:ln>
            <a:solidFill>
              <a:srgbClr val="7DDDE9"/>
            </a:solidFill>
          </a:ln>
        </p:spPr>
        <p:txBody>
          <a:bodyPr wrap="square" rtlCol="0">
            <a:spAutoFit/>
          </a:bodyPr>
          <a:lstStyle/>
          <a:p>
            <a:pPr>
              <a:lnSpc>
                <a:spcPct val="130000"/>
              </a:lnSpc>
              <a:spcBef>
                <a:spcPts val="600"/>
              </a:spcBef>
            </a:pPr>
            <a:r>
              <a:rPr lang="zh-CN" altLang="en-US" dirty="0">
                <a:sym typeface="+mn-lt"/>
              </a:rPr>
              <a:t>公证人的身份隐私保护方案</a:t>
            </a:r>
          </a:p>
        </p:txBody>
      </p:sp>
      <p:sp>
        <p:nvSpPr>
          <p:cNvPr id="4" name="矩形 3">
            <a:extLst>
              <a:ext uri="{FF2B5EF4-FFF2-40B4-BE49-F238E27FC236}">
                <a16:creationId xmlns:a16="http://schemas.microsoft.com/office/drawing/2014/main" id="{C0FCFA37-54B2-4A3A-AF83-830689BAF987}"/>
              </a:ext>
            </a:extLst>
          </p:cNvPr>
          <p:cNvSpPr/>
          <p:nvPr/>
        </p:nvSpPr>
        <p:spPr>
          <a:xfrm>
            <a:off x="762582" y="3421087"/>
            <a:ext cx="1338828" cy="369332"/>
          </a:xfrm>
          <a:prstGeom prst="rect">
            <a:avLst/>
          </a:prstGeom>
        </p:spPr>
        <p:txBody>
          <a:bodyPr wrap="none">
            <a:spAutoFit/>
          </a:bodyPr>
          <a:lstStyle/>
          <a:p>
            <a:r>
              <a:rPr lang="zh-CN" altLang="en-US" dirty="0"/>
              <a:t>研究内容：</a:t>
            </a:r>
          </a:p>
        </p:txBody>
      </p:sp>
      <p:sp>
        <p:nvSpPr>
          <p:cNvPr id="7" name="文本框 6">
            <a:extLst>
              <a:ext uri="{FF2B5EF4-FFF2-40B4-BE49-F238E27FC236}">
                <a16:creationId xmlns:a16="http://schemas.microsoft.com/office/drawing/2014/main" id="{847A7F19-9226-48F4-A536-F2CF08638222}"/>
              </a:ext>
            </a:extLst>
          </p:cNvPr>
          <p:cNvSpPr txBox="1"/>
          <p:nvPr/>
        </p:nvSpPr>
        <p:spPr>
          <a:xfrm>
            <a:off x="847292" y="5289582"/>
            <a:ext cx="4101780" cy="416909"/>
          </a:xfrm>
          <a:prstGeom prst="rect">
            <a:avLst/>
          </a:prstGeom>
          <a:noFill/>
          <a:ln>
            <a:solidFill>
              <a:srgbClr val="7DDDE9"/>
            </a:solidFill>
          </a:ln>
        </p:spPr>
        <p:txBody>
          <a:bodyPr wrap="square" rtlCol="0">
            <a:spAutoFit/>
          </a:bodyPr>
          <a:lstStyle/>
          <a:p>
            <a:pPr>
              <a:lnSpc>
                <a:spcPct val="130000"/>
              </a:lnSpc>
              <a:spcBef>
                <a:spcPts val="600"/>
              </a:spcBef>
            </a:pPr>
            <a:r>
              <a:rPr lang="zh-CN" altLang="en-US" dirty="0">
                <a:sym typeface="+mn-lt"/>
              </a:rPr>
              <a:t>基于信誉值和投票的公证人管理机制</a:t>
            </a:r>
          </a:p>
        </p:txBody>
      </p:sp>
      <p:sp>
        <p:nvSpPr>
          <p:cNvPr id="9" name="矩形 8">
            <a:extLst>
              <a:ext uri="{FF2B5EF4-FFF2-40B4-BE49-F238E27FC236}">
                <a16:creationId xmlns:a16="http://schemas.microsoft.com/office/drawing/2014/main" id="{CBDA0C37-D9B8-42B4-8CB0-6D71D74F7B79}"/>
              </a:ext>
            </a:extLst>
          </p:cNvPr>
          <p:cNvSpPr/>
          <p:nvPr/>
        </p:nvSpPr>
        <p:spPr>
          <a:xfrm>
            <a:off x="836584" y="3861841"/>
            <a:ext cx="4112488" cy="369332"/>
          </a:xfrm>
          <a:prstGeom prst="rect">
            <a:avLst/>
          </a:prstGeom>
          <a:ln>
            <a:solidFill>
              <a:srgbClr val="7DDDE9"/>
            </a:solidFill>
          </a:ln>
        </p:spPr>
        <p:txBody>
          <a:bodyPr wrap="square">
            <a:spAutoFit/>
          </a:bodyPr>
          <a:lstStyle/>
          <a:p>
            <a:r>
              <a:rPr lang="zh-CN" altLang="en-US" dirty="0"/>
              <a:t>具有监管机制的公证人模型</a:t>
            </a:r>
          </a:p>
        </p:txBody>
      </p:sp>
    </p:spTree>
    <p:extLst>
      <p:ext uri="{BB962C8B-B14F-4D97-AF65-F5344CB8AC3E}">
        <p14:creationId xmlns:p14="http://schemas.microsoft.com/office/powerpoint/2010/main" val="689155066"/>
      </p:ext>
    </p:extLst>
  </p:cSld>
  <p:clrMapOvr>
    <a:masterClrMapping/>
  </p:clrMapOvr>
  <p:transition spd="slow" advClick="0" advTm="3000">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D64F18AD-1F92-421F-84DE-D16780C540AB}"/>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研究内容</a:t>
            </a:r>
          </a:p>
        </p:txBody>
      </p:sp>
      <p:sp>
        <p:nvSpPr>
          <p:cNvPr id="13" name="文本框 12">
            <a:extLst>
              <a:ext uri="{FF2B5EF4-FFF2-40B4-BE49-F238E27FC236}">
                <a16:creationId xmlns:a16="http://schemas.microsoft.com/office/drawing/2014/main" id="{2F938824-3C90-4136-BE5D-F2F7856F5E49}"/>
              </a:ext>
            </a:extLst>
          </p:cNvPr>
          <p:cNvSpPr txBox="1"/>
          <p:nvPr/>
        </p:nvSpPr>
        <p:spPr>
          <a:xfrm>
            <a:off x="464029" y="977602"/>
            <a:ext cx="1620958" cy="853952"/>
          </a:xfrm>
          <a:prstGeom prst="rect">
            <a:avLst/>
          </a:prstGeom>
          <a:noFill/>
        </p:spPr>
        <p:txBody>
          <a:bodyPr wrap="square" rtlCol="0">
            <a:spAutoFit/>
          </a:bodyPr>
          <a:lstStyle/>
          <a:p>
            <a:pPr>
              <a:lnSpc>
                <a:spcPct val="130000"/>
              </a:lnSpc>
              <a:spcBef>
                <a:spcPts val="600"/>
              </a:spcBef>
            </a:pPr>
            <a:r>
              <a:rPr lang="zh-CN" altLang="en-US" dirty="0"/>
              <a:t>公证人模型</a:t>
            </a:r>
            <a:endParaRPr lang="en-US" altLang="zh-CN" dirty="0"/>
          </a:p>
          <a:p>
            <a:pPr>
              <a:lnSpc>
                <a:spcPct val="130000"/>
              </a:lnSpc>
              <a:spcBef>
                <a:spcPts val="600"/>
              </a:spcBef>
            </a:pPr>
            <a:r>
              <a:rPr lang="zh-CN" altLang="en-US" dirty="0">
                <a:sym typeface="+mn-lt"/>
              </a:rPr>
              <a:t>初步构思</a:t>
            </a:r>
          </a:p>
        </p:txBody>
      </p:sp>
      <p:pic>
        <p:nvPicPr>
          <p:cNvPr id="4" name="图片 3">
            <a:extLst>
              <a:ext uri="{FF2B5EF4-FFF2-40B4-BE49-F238E27FC236}">
                <a16:creationId xmlns:a16="http://schemas.microsoft.com/office/drawing/2014/main" id="{81477E4C-18F4-4411-87FE-66C8F7EA5CBF}"/>
              </a:ext>
            </a:extLst>
          </p:cNvPr>
          <p:cNvPicPr>
            <a:picLocks noChangeAspect="1"/>
          </p:cNvPicPr>
          <p:nvPr/>
        </p:nvPicPr>
        <p:blipFill>
          <a:blip r:embed="rId4"/>
          <a:stretch>
            <a:fillRect/>
          </a:stretch>
        </p:blipFill>
        <p:spPr>
          <a:xfrm>
            <a:off x="4122284" y="722476"/>
            <a:ext cx="7698558" cy="5413048"/>
          </a:xfrm>
          <a:prstGeom prst="rect">
            <a:avLst/>
          </a:prstGeom>
        </p:spPr>
      </p:pic>
    </p:spTree>
    <p:extLst>
      <p:ext uri="{BB962C8B-B14F-4D97-AF65-F5344CB8AC3E}">
        <p14:creationId xmlns:p14="http://schemas.microsoft.com/office/powerpoint/2010/main" val="1469543483"/>
      </p:ext>
    </p:extLst>
  </p:cSld>
  <p:clrMapOvr>
    <a:masterClrMapping/>
  </p:clrMapOvr>
  <p:transition spd="slow" advClick="0" advTm="3000">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D64F18AD-1F92-421F-84DE-D16780C540AB}"/>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研究内容</a:t>
            </a:r>
          </a:p>
        </p:txBody>
      </p:sp>
      <p:sp>
        <p:nvSpPr>
          <p:cNvPr id="2" name="矩形 1">
            <a:extLst>
              <a:ext uri="{FF2B5EF4-FFF2-40B4-BE49-F238E27FC236}">
                <a16:creationId xmlns:a16="http://schemas.microsoft.com/office/drawing/2014/main" id="{60F4190D-7DF2-4194-908B-9CD2C7D52AEB}"/>
              </a:ext>
            </a:extLst>
          </p:cNvPr>
          <p:cNvSpPr/>
          <p:nvPr/>
        </p:nvSpPr>
        <p:spPr>
          <a:xfrm>
            <a:off x="337356" y="1452003"/>
            <a:ext cx="5178458" cy="646331"/>
          </a:xfrm>
          <a:prstGeom prst="rect">
            <a:avLst/>
          </a:prstGeom>
        </p:spPr>
        <p:txBody>
          <a:bodyPr wrap="square">
            <a:spAutoFit/>
          </a:bodyPr>
          <a:lstStyle/>
          <a:p>
            <a:r>
              <a:rPr lang="zh-CN" altLang="en-US" dirty="0"/>
              <a:t>当前公证人跨链技术未设立分布式监管者对公证人进行有效监管</a:t>
            </a:r>
          </a:p>
        </p:txBody>
      </p:sp>
      <p:cxnSp>
        <p:nvCxnSpPr>
          <p:cNvPr id="5" name="直接箭头连接符 4">
            <a:extLst>
              <a:ext uri="{FF2B5EF4-FFF2-40B4-BE49-F238E27FC236}">
                <a16:creationId xmlns:a16="http://schemas.microsoft.com/office/drawing/2014/main" id="{23DC2755-7C05-40D9-A7F6-25F3BE43C06F}"/>
              </a:ext>
            </a:extLst>
          </p:cNvPr>
          <p:cNvCxnSpPr>
            <a:cxnSpLocks/>
          </p:cNvCxnSpPr>
          <p:nvPr/>
        </p:nvCxnSpPr>
        <p:spPr>
          <a:xfrm>
            <a:off x="5582680" y="1648752"/>
            <a:ext cx="11877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7A8CF434-092B-4119-B397-07E224943986}"/>
              </a:ext>
            </a:extLst>
          </p:cNvPr>
          <p:cNvSpPr txBox="1"/>
          <p:nvPr/>
        </p:nvSpPr>
        <p:spPr>
          <a:xfrm>
            <a:off x="5597386" y="1280426"/>
            <a:ext cx="1187777" cy="308995"/>
          </a:xfrm>
          <a:prstGeom prst="rect">
            <a:avLst/>
          </a:prstGeom>
          <a:noFill/>
        </p:spPr>
        <p:txBody>
          <a:bodyPr wrap="squar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拟解决思路</a:t>
            </a:r>
          </a:p>
        </p:txBody>
      </p:sp>
      <p:sp>
        <p:nvSpPr>
          <p:cNvPr id="4" name="文本框 3">
            <a:extLst>
              <a:ext uri="{FF2B5EF4-FFF2-40B4-BE49-F238E27FC236}">
                <a16:creationId xmlns:a16="http://schemas.microsoft.com/office/drawing/2014/main" id="{5CE625EB-08C4-4FFD-9BFD-C522813FA04D}"/>
              </a:ext>
            </a:extLst>
          </p:cNvPr>
          <p:cNvSpPr txBox="1"/>
          <p:nvPr/>
        </p:nvSpPr>
        <p:spPr>
          <a:xfrm>
            <a:off x="6956981" y="720100"/>
            <a:ext cx="4006393" cy="1857303"/>
          </a:xfrm>
          <a:prstGeom prst="rect">
            <a:avLst/>
          </a:prstGeom>
          <a:noFill/>
        </p:spPr>
        <p:txBody>
          <a:bodyPr wrap="square" rtlCol="0">
            <a:spAutoFit/>
          </a:bodyPr>
          <a:lstStyle/>
          <a:p>
            <a:pPr>
              <a:lnSpc>
                <a:spcPct val="130000"/>
              </a:lnSpc>
              <a:spcBef>
                <a:spcPts val="600"/>
              </a:spcBef>
            </a:pPr>
            <a:r>
              <a:rPr lang="zh-CN" altLang="en-US" dirty="0">
                <a:sym typeface="+mn-lt"/>
              </a:rPr>
              <a:t>在公证人选举的过程中，不仅一则挑选出公证人来执行跨链交易，此外，还应在候选公证节点中进行投票，选出一组监管组而非单个的中心化的监管者</a:t>
            </a:r>
          </a:p>
        </p:txBody>
      </p:sp>
      <p:pic>
        <p:nvPicPr>
          <p:cNvPr id="7" name="图片 6">
            <a:extLst>
              <a:ext uri="{FF2B5EF4-FFF2-40B4-BE49-F238E27FC236}">
                <a16:creationId xmlns:a16="http://schemas.microsoft.com/office/drawing/2014/main" id="{AABEE542-E081-45C1-9C27-EBCE59B58C9E}"/>
              </a:ext>
            </a:extLst>
          </p:cNvPr>
          <p:cNvPicPr>
            <a:picLocks noChangeAspect="1"/>
          </p:cNvPicPr>
          <p:nvPr/>
        </p:nvPicPr>
        <p:blipFill>
          <a:blip r:embed="rId3"/>
          <a:stretch>
            <a:fillRect/>
          </a:stretch>
        </p:blipFill>
        <p:spPr>
          <a:xfrm>
            <a:off x="3017607" y="2910330"/>
            <a:ext cx="3752850" cy="3305175"/>
          </a:xfrm>
          <a:prstGeom prst="rect">
            <a:avLst/>
          </a:prstGeom>
        </p:spPr>
      </p:pic>
      <p:cxnSp>
        <p:nvCxnSpPr>
          <p:cNvPr id="8" name="直接箭头连接符 7">
            <a:extLst>
              <a:ext uri="{FF2B5EF4-FFF2-40B4-BE49-F238E27FC236}">
                <a16:creationId xmlns:a16="http://schemas.microsoft.com/office/drawing/2014/main" id="{7EAD26CF-AC64-4F5B-8B5A-F78EEC651FBC}"/>
              </a:ext>
            </a:extLst>
          </p:cNvPr>
          <p:cNvCxnSpPr/>
          <p:nvPr/>
        </p:nvCxnSpPr>
        <p:spPr>
          <a:xfrm>
            <a:off x="6785163" y="3553905"/>
            <a:ext cx="14255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1820905F-A6E6-4372-A2AD-F5F12B2E501F}"/>
              </a:ext>
            </a:extLst>
          </p:cNvPr>
          <p:cNvCxnSpPr/>
          <p:nvPr/>
        </p:nvCxnSpPr>
        <p:spPr>
          <a:xfrm>
            <a:off x="6785163" y="5448693"/>
            <a:ext cx="14255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B10CD72F-0A39-4FB3-B915-9A27BFB8A8DE}"/>
              </a:ext>
            </a:extLst>
          </p:cNvPr>
          <p:cNvSpPr txBox="1"/>
          <p:nvPr/>
        </p:nvSpPr>
        <p:spPr>
          <a:xfrm>
            <a:off x="8250566" y="3308808"/>
            <a:ext cx="1847654" cy="416909"/>
          </a:xfrm>
          <a:prstGeom prst="rect">
            <a:avLst/>
          </a:prstGeom>
          <a:noFill/>
        </p:spPr>
        <p:txBody>
          <a:bodyPr wrap="square" rtlCol="0">
            <a:spAutoFit/>
          </a:bodyPr>
          <a:lstStyle/>
          <a:p>
            <a:pPr>
              <a:lnSpc>
                <a:spcPct val="130000"/>
              </a:lnSpc>
              <a:spcBef>
                <a:spcPts val="600"/>
              </a:spcBef>
            </a:pPr>
            <a:r>
              <a:rPr lang="zh-CN" altLang="en-US" dirty="0">
                <a:solidFill>
                  <a:srgbClr val="00749F"/>
                </a:solidFill>
                <a:sym typeface="+mn-lt"/>
              </a:rPr>
              <a:t>执行跨链交易</a:t>
            </a:r>
          </a:p>
        </p:txBody>
      </p:sp>
      <p:sp>
        <p:nvSpPr>
          <p:cNvPr id="12" name="矩形 11">
            <a:extLst>
              <a:ext uri="{FF2B5EF4-FFF2-40B4-BE49-F238E27FC236}">
                <a16:creationId xmlns:a16="http://schemas.microsoft.com/office/drawing/2014/main" id="{940EC41B-E6AE-4DDC-A505-D604A4AB7120}"/>
              </a:ext>
            </a:extLst>
          </p:cNvPr>
          <p:cNvSpPr/>
          <p:nvPr/>
        </p:nvSpPr>
        <p:spPr>
          <a:xfrm>
            <a:off x="8250566" y="5060189"/>
            <a:ext cx="2637393" cy="777008"/>
          </a:xfrm>
          <a:prstGeom prst="rect">
            <a:avLst/>
          </a:prstGeom>
        </p:spPr>
        <p:txBody>
          <a:bodyPr wrap="square">
            <a:spAutoFit/>
          </a:bodyPr>
          <a:lstStyle/>
          <a:p>
            <a:pPr>
              <a:lnSpc>
                <a:spcPct val="130000"/>
              </a:lnSpc>
              <a:spcBef>
                <a:spcPts val="600"/>
              </a:spcBef>
            </a:pPr>
            <a:r>
              <a:rPr lang="zh-CN" altLang="en-US" dirty="0">
                <a:solidFill>
                  <a:srgbClr val="00749F"/>
                </a:solidFill>
                <a:sym typeface="+mn-lt"/>
              </a:rPr>
              <a:t>监管公证人行为</a:t>
            </a:r>
            <a:br>
              <a:rPr lang="en-US" altLang="zh-CN" dirty="0">
                <a:solidFill>
                  <a:srgbClr val="00749F"/>
                </a:solidFill>
                <a:sym typeface="+mn-lt"/>
              </a:rPr>
            </a:br>
            <a:r>
              <a:rPr lang="zh-CN" altLang="en-US" dirty="0">
                <a:solidFill>
                  <a:srgbClr val="00749F"/>
                </a:solidFill>
                <a:sym typeface="+mn-lt"/>
              </a:rPr>
              <a:t>监管处理不及时的交易</a:t>
            </a:r>
            <a:endParaRPr lang="en-US" altLang="zh-CN" dirty="0">
              <a:solidFill>
                <a:srgbClr val="00749F"/>
              </a:solidFill>
              <a:sym typeface="+mn-lt"/>
            </a:endParaRPr>
          </a:p>
        </p:txBody>
      </p:sp>
    </p:spTree>
    <p:extLst>
      <p:ext uri="{BB962C8B-B14F-4D97-AF65-F5344CB8AC3E}">
        <p14:creationId xmlns:p14="http://schemas.microsoft.com/office/powerpoint/2010/main" val="4124964098"/>
      </p:ext>
    </p:extLst>
  </p:cSld>
  <p:clrMapOvr>
    <a:masterClrMapping/>
  </p:clrMapOvr>
  <p:transition spd="slow" advClick="0" advTm="3000">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4595B55D-71D2-4451-A34C-0474908C6F9D}"/>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研究内容</a:t>
            </a:r>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050F4E57-9C90-453C-A14A-85E996AF4C9C}"/>
                  </a:ext>
                </a:extLst>
              </p:cNvPr>
              <p:cNvSpPr txBox="1"/>
              <p:nvPr/>
            </p:nvSpPr>
            <p:spPr>
              <a:xfrm>
                <a:off x="236422" y="3203104"/>
                <a:ext cx="5466793" cy="1292341"/>
              </a:xfrm>
              <a:prstGeom prst="rect">
                <a:avLst/>
              </a:prstGeom>
              <a:noFill/>
            </p:spPr>
            <p:txBody>
              <a:bodyPr wrap="square" rtlCol="0">
                <a:spAutoFit/>
              </a:bodyPr>
              <a:lstStyle/>
              <a:p>
                <a:pPr>
                  <a:lnSpc>
                    <a:spcPct val="130000"/>
                  </a:lnSpc>
                  <a:spcBef>
                    <a:spcPts val="600"/>
                  </a:spcBef>
                </a:pPr>
                <a:r>
                  <a:rPr lang="zh-CN" altLang="en-US" dirty="0">
                    <a:solidFill>
                      <a:srgbClr val="374151"/>
                    </a:solidFill>
                    <a:latin typeface="Söhne"/>
                    <a:sym typeface="+mn-lt"/>
                  </a:rPr>
                  <a:t>公证人通过</a:t>
                </a:r>
                <a14:m>
                  <m:oMath xmlns:m="http://schemas.openxmlformats.org/officeDocument/2006/math">
                    <m:r>
                      <a:rPr lang="zh-CN" altLang="en-US" i="1" kern="0" dirty="0">
                        <a:latin typeface="Cambria Math" panose="02040503050406030204" pitchFamily="18" charset="0"/>
                        <a:cs typeface="+mn-ea"/>
                        <a:sym typeface="+mn-lt"/>
                      </a:rPr>
                      <m:t>𝐼</m:t>
                    </m:r>
                    <m:sSub>
                      <m:sSubPr>
                        <m:ctrlPr>
                          <a:rPr lang="zh-CN" altLang="en-US" i="1" kern="0" dirty="0">
                            <a:latin typeface="Cambria Math" panose="02040503050406030204" pitchFamily="18" charset="0"/>
                            <a:cs typeface="+mn-ea"/>
                            <a:sym typeface="+mn-lt"/>
                          </a:rPr>
                        </m:ctrlPr>
                      </m:sSubPr>
                      <m:e>
                        <m:r>
                          <a:rPr lang="zh-CN" altLang="en-US" i="1" kern="0" dirty="0">
                            <a:latin typeface="Cambria Math" panose="02040503050406030204" pitchFamily="18" charset="0"/>
                            <a:cs typeface="+mn-ea"/>
                            <a:sym typeface="+mn-lt"/>
                          </a:rPr>
                          <m:t>𝐷</m:t>
                        </m:r>
                      </m:e>
                      <m:sub>
                        <m:r>
                          <a:rPr lang="zh-CN" altLang="en-US" i="1" kern="0" dirty="0">
                            <a:latin typeface="Cambria Math" panose="02040503050406030204" pitchFamily="18" charset="0"/>
                            <a:cs typeface="+mn-ea"/>
                            <a:sym typeface="+mn-lt"/>
                          </a:rPr>
                          <m:t>𝑖</m:t>
                        </m:r>
                      </m:sub>
                    </m:sSub>
                    <m:r>
                      <a:rPr lang="zh-CN" altLang="en-US" i="1" kern="0" dirty="0">
                        <a:latin typeface="Cambria Math" panose="02040503050406030204" pitchFamily="18" charset="0"/>
                        <a:cs typeface="+mn-ea"/>
                        <a:sym typeface="+mn-lt"/>
                      </a:rPr>
                      <m:t> </m:t>
                    </m:r>
                  </m:oMath>
                </a14:m>
                <a:r>
                  <a:rPr lang="zh-CN" altLang="en-US" dirty="0">
                    <a:solidFill>
                      <a:srgbClr val="374151"/>
                    </a:solidFill>
                    <a:latin typeface="Söhne"/>
                    <a:sym typeface="+mn-lt"/>
                  </a:rPr>
                  <a:t>，自己选择随机数，生成匿名凭证：</a:t>
                </a:r>
                <a:endParaRPr lang="en-US" altLang="zh-CN" dirty="0">
                  <a:solidFill>
                    <a:srgbClr val="374151"/>
                  </a:solidFill>
                  <a:latin typeface="Söhne"/>
                  <a:sym typeface="+mn-lt"/>
                </a:endParaRPr>
              </a:p>
              <a:p>
                <a:pPr>
                  <a:lnSpc>
                    <a:spcPct val="130000"/>
                  </a:lnSpc>
                  <a:spcBef>
                    <a:spcPts val="600"/>
                  </a:spcBef>
                </a:pPr>
                <a14:m>
                  <m:oMath xmlns:m="http://schemas.openxmlformats.org/officeDocument/2006/math">
                    <m:r>
                      <a:rPr lang="zh-CN" altLang="en-US" dirty="0">
                        <a:solidFill>
                          <a:srgbClr val="374151"/>
                        </a:solidFill>
                        <a:latin typeface="Cambria Math" panose="02040503050406030204" pitchFamily="18" charset="0"/>
                        <a:sym typeface="+mn-lt"/>
                      </a:rPr>
                      <m:t>𝐴</m:t>
                    </m:r>
                    <m:sSub>
                      <m:sSubPr>
                        <m:ctrlPr>
                          <a:rPr lang="zh-CN" altLang="en-US" i="1" dirty="0">
                            <a:solidFill>
                              <a:srgbClr val="374151"/>
                            </a:solidFill>
                            <a:latin typeface="Cambria Math" panose="02040503050406030204" pitchFamily="18" charset="0"/>
                            <a:sym typeface="+mn-lt"/>
                          </a:rPr>
                        </m:ctrlPr>
                      </m:sSubPr>
                      <m:e>
                        <m:r>
                          <a:rPr lang="zh-CN" altLang="en-US" dirty="0">
                            <a:solidFill>
                              <a:srgbClr val="374151"/>
                            </a:solidFill>
                            <a:latin typeface="Cambria Math" panose="02040503050406030204" pitchFamily="18" charset="0"/>
                            <a:sym typeface="+mn-lt"/>
                          </a:rPr>
                          <m:t>𝐶</m:t>
                        </m:r>
                      </m:e>
                      <m:sub>
                        <m:r>
                          <a:rPr lang="zh-CN" altLang="en-US" dirty="0">
                            <a:solidFill>
                              <a:srgbClr val="374151"/>
                            </a:solidFill>
                            <a:latin typeface="Cambria Math" panose="02040503050406030204" pitchFamily="18" charset="0"/>
                            <a:sym typeface="+mn-lt"/>
                          </a:rPr>
                          <m:t>𝑖</m:t>
                        </m:r>
                      </m:sub>
                    </m:sSub>
                    <m:r>
                      <a:rPr lang="zh-CN" altLang="en-US" dirty="0">
                        <a:solidFill>
                          <a:srgbClr val="374151"/>
                        </a:solidFill>
                        <a:latin typeface="Cambria Math" panose="02040503050406030204" pitchFamily="18" charset="0"/>
                        <a:sym typeface="+mn-lt"/>
                      </a:rPr>
                      <m:t>=</m:t>
                    </m:r>
                    <m:r>
                      <a:rPr lang="zh-CN" altLang="en-US" dirty="0">
                        <a:solidFill>
                          <a:srgbClr val="374151"/>
                        </a:solidFill>
                        <a:latin typeface="Cambria Math" panose="02040503050406030204" pitchFamily="18" charset="0"/>
                        <a:sym typeface="+mn-lt"/>
                      </a:rPr>
                      <m:t>𝐼</m:t>
                    </m:r>
                    <m:sSub>
                      <m:sSubPr>
                        <m:ctrlPr>
                          <a:rPr lang="zh-CN" altLang="en-US" i="1" dirty="0">
                            <a:solidFill>
                              <a:srgbClr val="374151"/>
                            </a:solidFill>
                            <a:latin typeface="Cambria Math" panose="02040503050406030204" pitchFamily="18" charset="0"/>
                            <a:sym typeface="+mn-lt"/>
                          </a:rPr>
                        </m:ctrlPr>
                      </m:sSubPr>
                      <m:e>
                        <m:r>
                          <a:rPr lang="zh-CN" altLang="en-US" dirty="0">
                            <a:solidFill>
                              <a:srgbClr val="374151"/>
                            </a:solidFill>
                            <a:latin typeface="Cambria Math" panose="02040503050406030204" pitchFamily="18" charset="0"/>
                            <a:sym typeface="+mn-lt"/>
                          </a:rPr>
                          <m:t>𝐷</m:t>
                        </m:r>
                      </m:e>
                      <m:sub>
                        <m:r>
                          <a:rPr lang="zh-CN" altLang="en-US" dirty="0">
                            <a:solidFill>
                              <a:srgbClr val="374151"/>
                            </a:solidFill>
                            <a:latin typeface="Cambria Math" panose="02040503050406030204" pitchFamily="18" charset="0"/>
                            <a:sym typeface="+mn-lt"/>
                          </a:rPr>
                          <m:t>𝑖</m:t>
                        </m:r>
                      </m:sub>
                    </m:sSub>
                    <m:r>
                      <a:rPr lang="zh-CN" altLang="en-US" dirty="0">
                        <a:solidFill>
                          <a:srgbClr val="374151"/>
                        </a:solidFill>
                        <a:latin typeface="Cambria Math" panose="02040503050406030204" pitchFamily="18" charset="0"/>
                        <a:sym typeface="+mn-lt"/>
                      </a:rPr>
                      <m:t>+</m:t>
                    </m:r>
                    <m:r>
                      <a:rPr lang="zh-CN" altLang="en-US" dirty="0">
                        <a:solidFill>
                          <a:srgbClr val="374151"/>
                        </a:solidFill>
                        <a:latin typeface="Cambria Math" panose="02040503050406030204" pitchFamily="18" charset="0"/>
                        <a:sym typeface="+mn-lt"/>
                      </a:rPr>
                      <m:t>𝐻</m:t>
                    </m:r>
                    <m:d>
                      <m:dPr>
                        <m:ctrlPr>
                          <a:rPr lang="zh-CN" altLang="en-US" i="1" dirty="0">
                            <a:solidFill>
                              <a:srgbClr val="374151"/>
                            </a:solidFill>
                            <a:latin typeface="Cambria Math" panose="02040503050406030204" pitchFamily="18" charset="0"/>
                            <a:sym typeface="+mn-lt"/>
                          </a:rPr>
                        </m:ctrlPr>
                      </m:dPr>
                      <m:e>
                        <m:r>
                          <a:rPr lang="zh-CN" altLang="en-US" dirty="0">
                            <a:solidFill>
                              <a:srgbClr val="374151"/>
                            </a:solidFill>
                            <a:latin typeface="Cambria Math" panose="02040503050406030204" pitchFamily="18" charset="0"/>
                            <a:sym typeface="+mn-lt"/>
                          </a:rPr>
                          <m:t>𝑟</m:t>
                        </m:r>
                      </m:e>
                    </m:d>
                    <m:r>
                      <a:rPr lang="en-US" altLang="zh-CN" dirty="0">
                        <a:solidFill>
                          <a:srgbClr val="374151"/>
                        </a:solidFill>
                        <a:latin typeface="Cambria Math" panose="02040503050406030204" pitchFamily="18" charset="0"/>
                        <a:sym typeface="+mn-lt"/>
                      </a:rPr>
                      <m:t>   </m:t>
                    </m:r>
                    <m:r>
                      <a:rPr lang="en-US" altLang="zh-CN" b="0" i="0" dirty="0" smtClean="0">
                        <a:solidFill>
                          <a:srgbClr val="374151"/>
                        </a:solidFill>
                        <a:latin typeface="Cambria Math" panose="02040503050406030204" pitchFamily="18" charset="0"/>
                        <a:sym typeface="+mn-lt"/>
                      </a:rPr>
                      <m:t> </m:t>
                    </m:r>
                    <m:r>
                      <a:rPr lang="zh-CN" altLang="en-US" dirty="0">
                        <a:solidFill>
                          <a:srgbClr val="374151"/>
                        </a:solidFill>
                        <a:latin typeface="Cambria Math" panose="02040503050406030204" pitchFamily="18" charset="0"/>
                        <a:sym typeface="+mn-lt"/>
                      </a:rPr>
                      <m:t>𝐻</m:t>
                    </m:r>
                    <m:r>
                      <a:rPr lang="en-US" altLang="zh-CN" dirty="0">
                        <a:solidFill>
                          <a:srgbClr val="374151"/>
                        </a:solidFill>
                        <a:latin typeface="Cambria Math" panose="02040503050406030204" pitchFamily="18" charset="0"/>
                        <a:sym typeface="+mn-lt"/>
                      </a:rPr>
                      <m:t>−</m:t>
                    </m:r>
                    <m:r>
                      <a:rPr lang="zh-CN" altLang="en-US" dirty="0">
                        <a:solidFill>
                          <a:srgbClr val="374151"/>
                        </a:solidFill>
                        <a:latin typeface="Cambria Math" panose="02040503050406030204" pitchFamily="18" charset="0"/>
                        <a:sym typeface="+mn-lt"/>
                      </a:rPr>
                      <m:t>为</m:t>
                    </m:r>
                  </m:oMath>
                </a14:m>
                <a:r>
                  <a:rPr lang="zh-CN" altLang="en-US" dirty="0">
                    <a:solidFill>
                      <a:srgbClr val="374151"/>
                    </a:solidFill>
                    <a:latin typeface="Söhne"/>
                    <a:sym typeface="+mn-lt"/>
                  </a:rPr>
                  <a:t>哈希函数</a:t>
                </a:r>
                <a:endParaRPr lang="en-US" altLang="zh-CN" dirty="0">
                  <a:solidFill>
                    <a:srgbClr val="374151"/>
                  </a:solidFill>
                  <a:latin typeface="Söhne"/>
                  <a:sym typeface="+mn-lt"/>
                </a:endParaRPr>
              </a:p>
              <a:p>
                <a:pPr>
                  <a:lnSpc>
                    <a:spcPct val="130000"/>
                  </a:lnSpc>
                  <a:spcBef>
                    <a:spcPts val="600"/>
                  </a:spcBef>
                </a:pPr>
                <a:r>
                  <a:rPr lang="en-US" altLang="zh-CN" kern="0" dirty="0">
                    <a:latin typeface="微软雅黑" panose="020B0503020204020204" pitchFamily="34" charset="-122"/>
                    <a:ea typeface="微软雅黑" panose="020B0503020204020204" pitchFamily="34" charset="-122"/>
                    <a:cs typeface="+mn-ea"/>
                    <a:sym typeface="+mn-lt"/>
                  </a:rPr>
                  <a:t>			</a:t>
                </a:r>
                <a:endParaRPr lang="zh-CN" altLang="en-US" kern="0" dirty="0">
                  <a:latin typeface="微软雅黑" panose="020B0503020204020204" pitchFamily="34" charset="-122"/>
                  <a:ea typeface="微软雅黑" panose="020B0503020204020204" pitchFamily="34" charset="-122"/>
                  <a:cs typeface="+mn-ea"/>
                  <a:sym typeface="+mn-lt"/>
                </a:endParaRPr>
              </a:p>
            </p:txBody>
          </p:sp>
        </mc:Choice>
        <mc:Fallback xmlns="">
          <p:sp>
            <p:nvSpPr>
              <p:cNvPr id="21" name="文本框 20">
                <a:extLst>
                  <a:ext uri="{FF2B5EF4-FFF2-40B4-BE49-F238E27FC236}">
                    <a16:creationId xmlns:a16="http://schemas.microsoft.com/office/drawing/2014/main" id="{050F4E57-9C90-453C-A14A-85E996AF4C9C}"/>
                  </a:ext>
                </a:extLst>
              </p:cNvPr>
              <p:cNvSpPr txBox="1">
                <a:spLocks noRot="1" noChangeAspect="1" noMove="1" noResize="1" noEditPoints="1" noAdjustHandles="1" noChangeArrowheads="1" noChangeShapeType="1" noTextEdit="1"/>
              </p:cNvSpPr>
              <p:nvPr/>
            </p:nvSpPr>
            <p:spPr>
              <a:xfrm>
                <a:off x="236422" y="3203104"/>
                <a:ext cx="5466793" cy="1292341"/>
              </a:xfrm>
              <a:prstGeom prst="rect">
                <a:avLst/>
              </a:prstGeom>
              <a:blipFill>
                <a:blip r:embed="rId3"/>
                <a:stretch>
                  <a:fillRect l="-1003"/>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B1DAE8EE-1258-4952-8BBA-0AE1A9712602}"/>
              </a:ext>
            </a:extLst>
          </p:cNvPr>
          <p:cNvSpPr/>
          <p:nvPr/>
        </p:nvSpPr>
        <p:spPr>
          <a:xfrm>
            <a:off x="236422" y="1056646"/>
            <a:ext cx="4816346" cy="369332"/>
          </a:xfrm>
          <a:prstGeom prst="rect">
            <a:avLst/>
          </a:prstGeom>
        </p:spPr>
        <p:txBody>
          <a:bodyPr wrap="square">
            <a:spAutoFit/>
          </a:bodyPr>
          <a:lstStyle/>
          <a:p>
            <a:r>
              <a:rPr lang="zh-CN" altLang="en-US" dirty="0"/>
              <a:t>选出来的的公证人缺乏有条件性的隐私保护</a:t>
            </a:r>
          </a:p>
        </p:txBody>
      </p:sp>
      <p:cxnSp>
        <p:nvCxnSpPr>
          <p:cNvPr id="22" name="直接箭头连接符 21">
            <a:extLst>
              <a:ext uri="{FF2B5EF4-FFF2-40B4-BE49-F238E27FC236}">
                <a16:creationId xmlns:a16="http://schemas.microsoft.com/office/drawing/2014/main" id="{3E246D16-839A-4A4F-ACD9-2B54FD8ABCD2}"/>
              </a:ext>
            </a:extLst>
          </p:cNvPr>
          <p:cNvCxnSpPr>
            <a:cxnSpLocks/>
          </p:cNvCxnSpPr>
          <p:nvPr/>
        </p:nvCxnSpPr>
        <p:spPr>
          <a:xfrm>
            <a:off x="5156463" y="1267860"/>
            <a:ext cx="11877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0EB7B63F-AEF6-4DB2-BF1F-1C866249DB47}"/>
              </a:ext>
            </a:extLst>
          </p:cNvPr>
          <p:cNvSpPr txBox="1"/>
          <p:nvPr/>
        </p:nvSpPr>
        <p:spPr>
          <a:xfrm>
            <a:off x="5213023" y="899534"/>
            <a:ext cx="1131217" cy="308995"/>
          </a:xfrm>
          <a:prstGeom prst="rect">
            <a:avLst/>
          </a:prstGeom>
          <a:noFill/>
        </p:spPr>
        <p:txBody>
          <a:bodyPr wrap="squar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拟解决思路</a:t>
            </a:r>
          </a:p>
        </p:txBody>
      </p:sp>
      <p:sp>
        <p:nvSpPr>
          <p:cNvPr id="4" name="文本框 3">
            <a:extLst>
              <a:ext uri="{FF2B5EF4-FFF2-40B4-BE49-F238E27FC236}">
                <a16:creationId xmlns:a16="http://schemas.microsoft.com/office/drawing/2014/main" id="{70875C61-F499-40C3-9164-20177B99F9B1}"/>
              </a:ext>
            </a:extLst>
          </p:cNvPr>
          <p:cNvSpPr txBox="1"/>
          <p:nvPr/>
        </p:nvSpPr>
        <p:spPr>
          <a:xfrm>
            <a:off x="6843859" y="588194"/>
            <a:ext cx="4713403" cy="1137106"/>
          </a:xfrm>
          <a:prstGeom prst="rect">
            <a:avLst/>
          </a:prstGeom>
          <a:noFill/>
        </p:spPr>
        <p:txBody>
          <a:bodyPr wrap="square" rtlCol="0">
            <a:spAutoFit/>
          </a:bodyPr>
          <a:lstStyle/>
          <a:p>
            <a:pPr>
              <a:lnSpc>
                <a:spcPct val="130000"/>
              </a:lnSpc>
              <a:spcBef>
                <a:spcPts val="600"/>
              </a:spcBef>
            </a:pPr>
            <a:r>
              <a:rPr lang="zh-CN" altLang="en-US" dirty="0">
                <a:sym typeface="+mn-lt"/>
              </a:rPr>
              <a:t>公证人利用哈希加密函数隐藏真实身份，利用密钥共享技术和门限技术使得必要之时，监管组可以公开公证人身份</a:t>
            </a:r>
          </a:p>
        </p:txBody>
      </p:sp>
    </p:spTree>
    <p:extLst>
      <p:ext uri="{BB962C8B-B14F-4D97-AF65-F5344CB8AC3E}">
        <p14:creationId xmlns:p14="http://schemas.microsoft.com/office/powerpoint/2010/main" val="771368472"/>
      </p:ext>
    </p:extLst>
  </p:cSld>
  <p:clrMapOvr>
    <a:masterClrMapping/>
  </p:clrMapOvr>
  <p:transition spd="slow" advClick="0" advTm="3000">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C7355B69-5048-4468-B987-7DF61A3556E4}"/>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研究内容</a:t>
            </a:r>
          </a:p>
        </p:txBody>
      </p:sp>
      <p:sp>
        <p:nvSpPr>
          <p:cNvPr id="5" name="文本框 4">
            <a:extLst>
              <a:ext uri="{FF2B5EF4-FFF2-40B4-BE49-F238E27FC236}">
                <a16:creationId xmlns:a16="http://schemas.microsoft.com/office/drawing/2014/main" id="{079D59FB-B265-425C-A92B-6E9746CF4781}"/>
              </a:ext>
            </a:extLst>
          </p:cNvPr>
          <p:cNvSpPr txBox="1"/>
          <p:nvPr/>
        </p:nvSpPr>
        <p:spPr>
          <a:xfrm>
            <a:off x="732190" y="1172752"/>
            <a:ext cx="4973606" cy="416909"/>
          </a:xfrm>
          <a:prstGeom prst="rect">
            <a:avLst/>
          </a:prstGeom>
          <a:noFill/>
        </p:spPr>
        <p:txBody>
          <a:bodyPr wrap="square" rtlCol="0">
            <a:spAutoFit/>
          </a:bodyPr>
          <a:lstStyle/>
          <a:p>
            <a:pPr>
              <a:lnSpc>
                <a:spcPct val="130000"/>
              </a:lnSpc>
              <a:spcBef>
                <a:spcPts val="600"/>
              </a:spcBef>
            </a:pPr>
            <a:r>
              <a:rPr lang="zh-CN" altLang="en-US" dirty="0">
                <a:sym typeface="+mn-lt"/>
              </a:rPr>
              <a:t>秘密分割</a:t>
            </a:r>
            <a:endParaRPr lang="en-US" altLang="zh-CN" dirty="0">
              <a:sym typeface="+mn-lt"/>
            </a:endParaRPr>
          </a:p>
        </p:txBody>
      </p:sp>
      <mc:AlternateContent xmlns:mc="http://schemas.openxmlformats.org/markup-compatibility/2006" xmlns:a14="http://schemas.microsoft.com/office/drawing/2010/main">
        <mc:Choice Requires="a14">
          <p:sp>
            <p:nvSpPr>
              <p:cNvPr id="29" name="矩形 28">
                <a:extLst>
                  <a:ext uri="{FF2B5EF4-FFF2-40B4-BE49-F238E27FC236}">
                    <a16:creationId xmlns:a16="http://schemas.microsoft.com/office/drawing/2014/main" id="{D5B20EA5-81C8-4F32-B44B-3AA7FAF70C9C}"/>
                  </a:ext>
                </a:extLst>
              </p:cNvPr>
              <p:cNvSpPr/>
              <p:nvPr/>
            </p:nvSpPr>
            <p:spPr>
              <a:xfrm>
                <a:off x="6150022" y="1646195"/>
                <a:ext cx="49736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smtClean="0">
                          <a:latin typeface="Cambria Math" panose="02040503050406030204" pitchFamily="18" charset="0"/>
                        </a:rPr>
                        <m:t>F</m:t>
                      </m:r>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x</m:t>
                          </m:r>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0">
                              <a:latin typeface="Cambria Math" panose="02040503050406030204" pitchFamily="18" charset="0"/>
                            </a:rPr>
                            <m:t>0</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0">
                              <a:latin typeface="Cambria Math" panose="02040503050406030204" pitchFamily="18" charset="0"/>
                            </a:rPr>
                            <m:t>1</m:t>
                          </m:r>
                        </m:sub>
                      </m:sSub>
                      <m:r>
                        <a:rPr lang="zh-CN" altLang="en-US" i="1">
                          <a:latin typeface="Cambria Math" panose="02040503050406030204" pitchFamily="18" charset="0"/>
                        </a:rPr>
                        <m:t>𝑥</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0">
                              <a:latin typeface="Cambria Math" panose="02040503050406030204" pitchFamily="18" charset="0"/>
                            </a:rPr>
                            <m:t>2</m:t>
                          </m:r>
                        </m:sub>
                      </m:sSub>
                      <m:sSup>
                        <m:sSupPr>
                          <m:ctrlPr>
                            <a:rPr lang="zh-CN" altLang="en-US" i="1">
                              <a:latin typeface="Cambria Math" panose="02040503050406030204" pitchFamily="18" charset="0"/>
                            </a:rPr>
                          </m:ctrlPr>
                        </m:sSupPr>
                        <m:e>
                          <m:r>
                            <a:rPr lang="zh-CN" altLang="en-US" i="1">
                              <a:latin typeface="Cambria Math" panose="02040503050406030204" pitchFamily="18" charset="0"/>
                            </a:rPr>
                            <m:t>𝑥</m:t>
                          </m:r>
                        </m:e>
                        <m:sup>
                          <m:r>
                            <a:rPr lang="zh-CN" altLang="en-US" i="0">
                              <a:latin typeface="Cambria Math" panose="02040503050406030204" pitchFamily="18" charset="0"/>
                            </a:rPr>
                            <m:t>2</m:t>
                          </m:r>
                        </m:sup>
                      </m:sSup>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0">
                              <a:latin typeface="Cambria Math" panose="02040503050406030204" pitchFamily="18" charset="0"/>
                            </a:rPr>
                            <m:t>3</m:t>
                          </m:r>
                        </m:sub>
                      </m:sSub>
                      <m:sSup>
                        <m:sSupPr>
                          <m:ctrlPr>
                            <a:rPr lang="zh-CN" altLang="en-US" i="1">
                              <a:latin typeface="Cambria Math" panose="02040503050406030204" pitchFamily="18" charset="0"/>
                            </a:rPr>
                          </m:ctrlPr>
                        </m:sSupPr>
                        <m:e>
                          <m:r>
                            <a:rPr lang="zh-CN" altLang="en-US" i="1">
                              <a:latin typeface="Cambria Math" panose="02040503050406030204" pitchFamily="18" charset="0"/>
                            </a:rPr>
                            <m:t>𝑥</m:t>
                          </m:r>
                        </m:e>
                        <m:sup>
                          <m:r>
                            <a:rPr lang="zh-CN" altLang="en-US" i="0">
                              <a:latin typeface="Cambria Math" panose="02040503050406030204" pitchFamily="18" charset="0"/>
                            </a:rPr>
                            <m:t>3</m:t>
                          </m:r>
                        </m:sup>
                      </m:sSup>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𝑡</m:t>
                          </m:r>
                          <m:r>
                            <a:rPr lang="zh-CN" altLang="en-US" i="0">
                              <a:latin typeface="Cambria Math" panose="02040503050406030204" pitchFamily="18" charset="0"/>
                            </a:rPr>
                            <m:t>−1</m:t>
                          </m:r>
                        </m:sub>
                      </m:sSub>
                      <m:sSup>
                        <m:sSupPr>
                          <m:ctrlPr>
                            <a:rPr lang="zh-CN" altLang="en-US" i="1">
                              <a:latin typeface="Cambria Math" panose="02040503050406030204" pitchFamily="18" charset="0"/>
                            </a:rPr>
                          </m:ctrlPr>
                        </m:sSupPr>
                        <m:e>
                          <m:r>
                            <a:rPr lang="zh-CN" altLang="en-US" i="1">
                              <a:latin typeface="Cambria Math" panose="02040503050406030204" pitchFamily="18" charset="0"/>
                            </a:rPr>
                            <m:t>𝑥</m:t>
                          </m:r>
                        </m:e>
                        <m:sup>
                          <m:r>
                            <a:rPr lang="zh-CN" altLang="en-US" i="1">
                              <a:latin typeface="Cambria Math" panose="02040503050406030204" pitchFamily="18" charset="0"/>
                            </a:rPr>
                            <m:t>𝑡</m:t>
                          </m:r>
                          <m:r>
                            <a:rPr lang="zh-CN" altLang="en-US" i="0">
                              <a:latin typeface="Cambria Math" panose="02040503050406030204" pitchFamily="18" charset="0"/>
                            </a:rPr>
                            <m:t>−1</m:t>
                          </m:r>
                        </m:sup>
                      </m:sSup>
                    </m:oMath>
                  </m:oMathPara>
                </a14:m>
                <a:endParaRPr lang="zh-CN" altLang="en-US" dirty="0"/>
              </a:p>
            </p:txBody>
          </p:sp>
        </mc:Choice>
        <mc:Fallback xmlns="">
          <p:sp>
            <p:nvSpPr>
              <p:cNvPr id="29" name="矩形 28">
                <a:extLst>
                  <a:ext uri="{FF2B5EF4-FFF2-40B4-BE49-F238E27FC236}">
                    <a16:creationId xmlns:a16="http://schemas.microsoft.com/office/drawing/2014/main" id="{D5B20EA5-81C8-4F32-B44B-3AA7FAF70C9C}"/>
                  </a:ext>
                </a:extLst>
              </p:cNvPr>
              <p:cNvSpPr>
                <a:spLocks noRot="1" noChangeAspect="1" noMove="1" noResize="1" noEditPoints="1" noAdjustHandles="1" noChangeArrowheads="1" noChangeShapeType="1" noTextEdit="1"/>
              </p:cNvSpPr>
              <p:nvPr/>
            </p:nvSpPr>
            <p:spPr>
              <a:xfrm>
                <a:off x="6150022" y="1646195"/>
                <a:ext cx="4973606"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a:extLst>
                  <a:ext uri="{FF2B5EF4-FFF2-40B4-BE49-F238E27FC236}">
                    <a16:creationId xmlns:a16="http://schemas.microsoft.com/office/drawing/2014/main" id="{295C04EF-9CAD-407D-BE9E-2F2607E1FBD9}"/>
                  </a:ext>
                </a:extLst>
              </p:cNvPr>
              <p:cNvSpPr/>
              <p:nvPr/>
            </p:nvSpPr>
            <p:spPr>
              <a:xfrm>
                <a:off x="5864954" y="3917563"/>
                <a:ext cx="6030575" cy="1613134"/>
              </a:xfrm>
              <a:prstGeom prst="rect">
                <a:avLst/>
              </a:prstGeom>
            </p:spPr>
            <p:txBody>
              <a:bodyPr wrap="square">
                <a:spAutoFit/>
              </a:bodyPr>
              <a:lstStyle/>
              <a:p>
                <a:r>
                  <a:rPr lang="zh-CN" altLang="en-US" dirty="0">
                    <a:solidFill>
                      <a:srgbClr val="374151"/>
                    </a:solidFill>
                    <a:latin typeface="Söhne"/>
                  </a:rPr>
                  <a:t>通过</a:t>
                </a:r>
                <a14:m>
                  <m:oMath xmlns:m="http://schemas.openxmlformats.org/officeDocument/2006/math">
                    <m:sSub>
                      <m:sSubPr>
                        <m:ctrlPr>
                          <a:rPr lang="zh-CN" altLang="en-US" i="1" dirty="0" smtClean="0">
                            <a:solidFill>
                              <a:srgbClr val="374151"/>
                            </a:solidFill>
                            <a:latin typeface="Cambria Math" panose="02040503050406030204" pitchFamily="18" charset="0"/>
                            <a:sym typeface="+mn-lt"/>
                          </a:rPr>
                        </m:ctrlPr>
                      </m:sSubPr>
                      <m:e>
                        <m:r>
                          <a:rPr lang="en-US" altLang="zh-CN" b="0" i="1" dirty="0" smtClean="0">
                            <a:solidFill>
                              <a:srgbClr val="374151"/>
                            </a:solidFill>
                            <a:latin typeface="Cambria Math" panose="02040503050406030204" pitchFamily="18" charset="0"/>
                            <a:sym typeface="+mn-lt"/>
                          </a:rPr>
                          <m:t>𝑆</m:t>
                        </m:r>
                      </m:e>
                      <m:sub>
                        <m:r>
                          <a:rPr lang="en-US" altLang="zh-CN" b="0" i="1" dirty="0" smtClean="0">
                            <a:solidFill>
                              <a:srgbClr val="374151"/>
                            </a:solidFill>
                            <a:latin typeface="Cambria Math" panose="02040503050406030204" pitchFamily="18" charset="0"/>
                            <a:sym typeface="+mn-lt"/>
                          </a:rPr>
                          <m:t>𝑖</m:t>
                        </m:r>
                      </m:sub>
                    </m:sSub>
                    <m:r>
                      <a:rPr lang="en-US" altLang="zh-CN" i="1" dirty="0">
                        <a:solidFill>
                          <a:srgbClr val="374151"/>
                        </a:solidFill>
                        <a:latin typeface="Cambria Math" panose="02040503050406030204" pitchFamily="18" charset="0"/>
                        <a:sym typeface="+mn-lt"/>
                      </a:rPr>
                      <m:t> </m:t>
                    </m:r>
                  </m:oMath>
                </a14:m>
                <a:r>
                  <a:rPr lang="en-US" altLang="zh-CN" dirty="0">
                    <a:solidFill>
                      <a:srgbClr val="374151"/>
                    </a:solidFill>
                    <a:latin typeface="Söhne"/>
                  </a:rPr>
                  <a:t>=</a:t>
                </a:r>
                <a14:m>
                  <m:oMath xmlns:m="http://schemas.openxmlformats.org/officeDocument/2006/math">
                    <m:r>
                      <a:rPr lang="en-US" altLang="zh-CN" b="0" i="1" dirty="0" smtClean="0">
                        <a:solidFill>
                          <a:srgbClr val="374151"/>
                        </a:solidFill>
                        <a:latin typeface="Cambria Math" panose="02040503050406030204" pitchFamily="18" charset="0"/>
                        <a:sym typeface="+mn-lt"/>
                      </a:rPr>
                      <m:t>𝐹</m:t>
                    </m:r>
                    <m:r>
                      <a:rPr lang="en-US" altLang="zh-CN" b="0" i="1" dirty="0" smtClean="0">
                        <a:solidFill>
                          <a:srgbClr val="374151"/>
                        </a:solidFill>
                        <a:latin typeface="Cambria Math" panose="02040503050406030204" pitchFamily="18" charset="0"/>
                        <a:sym typeface="+mn-lt"/>
                      </a:rPr>
                      <m:t>(</m:t>
                    </m:r>
                    <m:r>
                      <a:rPr lang="en-US" altLang="zh-CN" b="0" i="1" dirty="0" smtClean="0">
                        <a:solidFill>
                          <a:srgbClr val="374151"/>
                        </a:solidFill>
                        <a:latin typeface="Cambria Math" panose="02040503050406030204" pitchFamily="18" charset="0"/>
                        <a:sym typeface="+mn-lt"/>
                      </a:rPr>
                      <m:t>𝑖</m:t>
                    </m:r>
                    <m:r>
                      <a:rPr lang="en-US" altLang="zh-CN" b="0" i="1" dirty="0" smtClean="0">
                        <a:solidFill>
                          <a:srgbClr val="374151"/>
                        </a:solidFill>
                        <a:latin typeface="Cambria Math" panose="02040503050406030204" pitchFamily="18" charset="0"/>
                        <a:sym typeface="+mn-lt"/>
                      </a:rPr>
                      <m:t>)</m:t>
                    </m:r>
                  </m:oMath>
                </a14:m>
                <a:r>
                  <a:rPr lang="en-US" altLang="zh-CN" dirty="0">
                    <a:solidFill>
                      <a:srgbClr val="374151"/>
                    </a:solidFill>
                    <a:latin typeface="Söhne"/>
                  </a:rPr>
                  <a:t>,</a:t>
                </a:r>
                <a:r>
                  <a:rPr lang="zh-CN" altLang="en-US" dirty="0">
                    <a:solidFill>
                      <a:srgbClr val="374151"/>
                    </a:solidFill>
                    <a:latin typeface="Söhne"/>
                  </a:rPr>
                  <a:t>得到每份</a:t>
                </a:r>
                <a:r>
                  <a:rPr lang="zh-CN" altLang="en-US" dirty="0">
                    <a:solidFill>
                      <a:srgbClr val="374151"/>
                    </a:solidFill>
                    <a:sym typeface="+mn-lt"/>
                  </a:rPr>
                  <a:t> </a:t>
                </a:r>
                <a14:m>
                  <m:oMath xmlns:m="http://schemas.openxmlformats.org/officeDocument/2006/math">
                    <m:sSub>
                      <m:sSubPr>
                        <m:ctrlPr>
                          <a:rPr lang="zh-CN" altLang="en-US" i="1" dirty="0">
                            <a:solidFill>
                              <a:srgbClr val="374151"/>
                            </a:solidFill>
                            <a:latin typeface="Cambria Math" panose="02040503050406030204" pitchFamily="18" charset="0"/>
                            <a:sym typeface="+mn-lt"/>
                          </a:rPr>
                        </m:ctrlPr>
                      </m:sSubPr>
                      <m:e>
                        <m:r>
                          <a:rPr lang="en-US" altLang="zh-CN" i="1" dirty="0">
                            <a:solidFill>
                              <a:srgbClr val="374151"/>
                            </a:solidFill>
                            <a:latin typeface="Cambria Math" panose="02040503050406030204" pitchFamily="18" charset="0"/>
                            <a:sym typeface="+mn-lt"/>
                          </a:rPr>
                          <m:t>𝑆</m:t>
                        </m:r>
                      </m:e>
                      <m:sub>
                        <m:r>
                          <a:rPr lang="en-US" altLang="zh-CN" i="1" dirty="0">
                            <a:solidFill>
                              <a:srgbClr val="374151"/>
                            </a:solidFill>
                            <a:latin typeface="Cambria Math" panose="02040503050406030204" pitchFamily="18" charset="0"/>
                            <a:sym typeface="+mn-lt"/>
                          </a:rPr>
                          <m:t>𝑖</m:t>
                        </m:r>
                      </m:sub>
                    </m:sSub>
                  </m:oMath>
                </a14:m>
                <a:r>
                  <a:rPr lang="zh-CN" altLang="en-US" dirty="0">
                    <a:solidFill>
                      <a:srgbClr val="374151"/>
                    </a:solidFill>
                    <a:latin typeface="Söhne"/>
                  </a:rPr>
                  <a:t>秘密，</a:t>
                </a:r>
                <a:endParaRPr lang="en-US" altLang="zh-CN" dirty="0">
                  <a:solidFill>
                    <a:srgbClr val="374151"/>
                  </a:solidFill>
                  <a:latin typeface="Söhne"/>
                </a:endParaRPr>
              </a:p>
              <a:p>
                <a14:m>
                  <m:oMath xmlns:m="http://schemas.openxmlformats.org/officeDocument/2006/math">
                    <m:sSub>
                      <m:sSubPr>
                        <m:ctrlPr>
                          <a:rPr lang="zh-CN" altLang="en-US" i="1" dirty="0">
                            <a:solidFill>
                              <a:srgbClr val="374151"/>
                            </a:solidFill>
                            <a:latin typeface="Cambria Math" panose="02040503050406030204" pitchFamily="18" charset="0"/>
                            <a:sym typeface="+mn-lt"/>
                          </a:rPr>
                        </m:ctrlPr>
                      </m:sSubPr>
                      <m:e>
                        <m:r>
                          <a:rPr lang="en-US" altLang="zh-CN" i="1" dirty="0">
                            <a:solidFill>
                              <a:srgbClr val="374151"/>
                            </a:solidFill>
                            <a:latin typeface="Cambria Math" panose="02040503050406030204" pitchFamily="18" charset="0"/>
                            <a:sym typeface="+mn-lt"/>
                          </a:rPr>
                          <m:t>𝑆</m:t>
                        </m:r>
                      </m:e>
                      <m:sub>
                        <m:r>
                          <a:rPr lang="en-US" altLang="zh-CN" i="1" dirty="0">
                            <a:solidFill>
                              <a:srgbClr val="374151"/>
                            </a:solidFill>
                            <a:latin typeface="Cambria Math" panose="02040503050406030204" pitchFamily="18" charset="0"/>
                            <a:sym typeface="+mn-lt"/>
                          </a:rPr>
                          <m:t>1</m:t>
                        </m:r>
                      </m:sub>
                    </m:sSub>
                  </m:oMath>
                </a14:m>
                <a:r>
                  <a:rPr lang="en-US" altLang="zh-CN" dirty="0">
                    <a:solidFill>
                      <a:srgbClr val="374151"/>
                    </a:solidFill>
                    <a:latin typeface="Söhne"/>
                  </a:rPr>
                  <a:t>=</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a:latin typeface="Cambria Math" panose="02040503050406030204" pitchFamily="18" charset="0"/>
                          </a:rPr>
                          <m:t>0</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a:latin typeface="Cambria Math" panose="02040503050406030204" pitchFamily="18" charset="0"/>
                          </a:rPr>
                          <m:t>1</m:t>
                        </m:r>
                      </m:sub>
                    </m:sSub>
                    <m:r>
                      <a:rPr lang="zh-CN" altLang="en-US" dirty="0">
                        <a:solidFill>
                          <a:srgbClr val="374151"/>
                        </a:solidFill>
                        <a:latin typeface="Cambria Math" panose="02040503050406030204" pitchFamily="18" charset="0"/>
                        <a:sym typeface="+mn-lt"/>
                      </a:rPr>
                      <m:t>𝐼</m:t>
                    </m:r>
                    <m:sSub>
                      <m:sSubPr>
                        <m:ctrlPr>
                          <a:rPr lang="zh-CN" altLang="en-US" i="1" dirty="0">
                            <a:solidFill>
                              <a:srgbClr val="374151"/>
                            </a:solidFill>
                            <a:latin typeface="Cambria Math" panose="02040503050406030204" pitchFamily="18" charset="0"/>
                            <a:sym typeface="+mn-lt"/>
                          </a:rPr>
                        </m:ctrlPr>
                      </m:sSubPr>
                      <m:e>
                        <m:r>
                          <a:rPr lang="zh-CN" altLang="en-US" dirty="0">
                            <a:solidFill>
                              <a:srgbClr val="374151"/>
                            </a:solidFill>
                            <a:latin typeface="Cambria Math" panose="02040503050406030204" pitchFamily="18" charset="0"/>
                            <a:sym typeface="+mn-lt"/>
                          </a:rPr>
                          <m:t>𝐷</m:t>
                        </m:r>
                      </m:e>
                      <m:sub>
                        <m:r>
                          <a:rPr lang="en-US" altLang="zh-CN" i="1" dirty="0">
                            <a:solidFill>
                              <a:srgbClr val="374151"/>
                            </a:solidFill>
                            <a:latin typeface="Cambria Math" panose="02040503050406030204" pitchFamily="18" charset="0"/>
                            <a:sym typeface="+mn-lt"/>
                          </a:rPr>
                          <m:t>𝑗</m:t>
                        </m:r>
                        <m:r>
                          <a:rPr lang="en-US" altLang="zh-CN" i="1" dirty="0">
                            <a:solidFill>
                              <a:srgbClr val="374151"/>
                            </a:solidFill>
                            <a:latin typeface="Cambria Math" panose="02040503050406030204" pitchFamily="18" charset="0"/>
                            <a:sym typeface="+mn-lt"/>
                          </a:rPr>
                          <m:t>1</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a:latin typeface="Cambria Math" panose="02040503050406030204" pitchFamily="18" charset="0"/>
                          </a:rPr>
                          <m:t>2</m:t>
                        </m:r>
                      </m:sub>
                    </m:sSub>
                    <m:sSup>
                      <m:sSupPr>
                        <m:ctrlPr>
                          <a:rPr lang="zh-CN" altLang="en-US" i="1">
                            <a:latin typeface="Cambria Math" panose="02040503050406030204" pitchFamily="18" charset="0"/>
                          </a:rPr>
                        </m:ctrlPr>
                      </m:sSupPr>
                      <m:e>
                        <m:r>
                          <a:rPr lang="zh-CN" altLang="en-US" dirty="0">
                            <a:solidFill>
                              <a:srgbClr val="374151"/>
                            </a:solidFill>
                            <a:latin typeface="Cambria Math" panose="02040503050406030204" pitchFamily="18" charset="0"/>
                            <a:sym typeface="+mn-lt"/>
                          </a:rPr>
                          <m:t>𝐼</m:t>
                        </m:r>
                        <m:sSub>
                          <m:sSubPr>
                            <m:ctrlPr>
                              <a:rPr lang="zh-CN" altLang="en-US" i="1" dirty="0">
                                <a:solidFill>
                                  <a:srgbClr val="374151"/>
                                </a:solidFill>
                                <a:latin typeface="Cambria Math" panose="02040503050406030204" pitchFamily="18" charset="0"/>
                                <a:sym typeface="+mn-lt"/>
                              </a:rPr>
                            </m:ctrlPr>
                          </m:sSubPr>
                          <m:e>
                            <m:r>
                              <a:rPr lang="zh-CN" altLang="en-US" dirty="0">
                                <a:solidFill>
                                  <a:srgbClr val="374151"/>
                                </a:solidFill>
                                <a:latin typeface="Cambria Math" panose="02040503050406030204" pitchFamily="18" charset="0"/>
                                <a:sym typeface="+mn-lt"/>
                              </a:rPr>
                              <m:t>𝐷</m:t>
                            </m:r>
                          </m:e>
                          <m:sub>
                            <m:r>
                              <a:rPr lang="en-US" altLang="zh-CN" i="1" dirty="0">
                                <a:solidFill>
                                  <a:srgbClr val="374151"/>
                                </a:solidFill>
                                <a:latin typeface="Cambria Math" panose="02040503050406030204" pitchFamily="18" charset="0"/>
                                <a:sym typeface="+mn-lt"/>
                              </a:rPr>
                              <m:t>𝑗</m:t>
                            </m:r>
                            <m:r>
                              <a:rPr lang="en-US" altLang="zh-CN" i="1" dirty="0">
                                <a:solidFill>
                                  <a:srgbClr val="374151"/>
                                </a:solidFill>
                                <a:latin typeface="Cambria Math" panose="02040503050406030204" pitchFamily="18" charset="0"/>
                                <a:sym typeface="+mn-lt"/>
                              </a:rPr>
                              <m:t>1</m:t>
                            </m:r>
                          </m:sub>
                        </m:sSub>
                      </m:e>
                      <m:sup>
                        <m:r>
                          <a:rPr lang="zh-CN" altLang="en-US">
                            <a:latin typeface="Cambria Math" panose="02040503050406030204" pitchFamily="18" charset="0"/>
                          </a:rPr>
                          <m:t>2</m:t>
                        </m:r>
                      </m:sup>
                    </m:sSup>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a:latin typeface="Cambria Math" panose="02040503050406030204" pitchFamily="18" charset="0"/>
                          </a:rPr>
                          <m:t>3</m:t>
                        </m:r>
                      </m:sub>
                    </m:sSub>
                    <m:sSup>
                      <m:sSupPr>
                        <m:ctrlPr>
                          <a:rPr lang="zh-CN" altLang="en-US" i="1">
                            <a:latin typeface="Cambria Math" panose="02040503050406030204" pitchFamily="18" charset="0"/>
                          </a:rPr>
                        </m:ctrlPr>
                      </m:sSupPr>
                      <m:e>
                        <m:r>
                          <a:rPr lang="zh-CN" altLang="en-US" dirty="0">
                            <a:solidFill>
                              <a:srgbClr val="374151"/>
                            </a:solidFill>
                            <a:latin typeface="Cambria Math" panose="02040503050406030204" pitchFamily="18" charset="0"/>
                            <a:sym typeface="+mn-lt"/>
                          </a:rPr>
                          <m:t>𝐼</m:t>
                        </m:r>
                        <m:sSub>
                          <m:sSubPr>
                            <m:ctrlPr>
                              <a:rPr lang="zh-CN" altLang="en-US" i="1" dirty="0">
                                <a:solidFill>
                                  <a:srgbClr val="374151"/>
                                </a:solidFill>
                                <a:latin typeface="Cambria Math" panose="02040503050406030204" pitchFamily="18" charset="0"/>
                                <a:sym typeface="+mn-lt"/>
                              </a:rPr>
                            </m:ctrlPr>
                          </m:sSubPr>
                          <m:e>
                            <m:r>
                              <a:rPr lang="zh-CN" altLang="en-US" dirty="0">
                                <a:solidFill>
                                  <a:srgbClr val="374151"/>
                                </a:solidFill>
                                <a:latin typeface="Cambria Math" panose="02040503050406030204" pitchFamily="18" charset="0"/>
                                <a:sym typeface="+mn-lt"/>
                              </a:rPr>
                              <m:t>𝐷</m:t>
                            </m:r>
                          </m:e>
                          <m:sub>
                            <m:r>
                              <a:rPr lang="en-US" altLang="zh-CN" i="1" dirty="0">
                                <a:solidFill>
                                  <a:srgbClr val="374151"/>
                                </a:solidFill>
                                <a:latin typeface="Cambria Math" panose="02040503050406030204" pitchFamily="18" charset="0"/>
                                <a:sym typeface="+mn-lt"/>
                              </a:rPr>
                              <m:t>𝑗</m:t>
                            </m:r>
                            <m:r>
                              <a:rPr lang="en-US" altLang="zh-CN" i="1" dirty="0">
                                <a:solidFill>
                                  <a:srgbClr val="374151"/>
                                </a:solidFill>
                                <a:latin typeface="Cambria Math" panose="02040503050406030204" pitchFamily="18" charset="0"/>
                                <a:sym typeface="+mn-lt"/>
                              </a:rPr>
                              <m:t>1</m:t>
                            </m:r>
                          </m:sub>
                        </m:sSub>
                      </m:e>
                      <m:sup>
                        <m:r>
                          <a:rPr lang="zh-CN" altLang="en-US">
                            <a:latin typeface="Cambria Math" panose="02040503050406030204" pitchFamily="18" charset="0"/>
                          </a:rPr>
                          <m:t>3</m:t>
                        </m:r>
                      </m:sup>
                    </m:sSup>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𝑡</m:t>
                        </m:r>
                        <m:r>
                          <a:rPr lang="zh-CN" altLang="en-US">
                            <a:latin typeface="Cambria Math" panose="02040503050406030204" pitchFamily="18" charset="0"/>
                          </a:rPr>
                          <m:t>−1</m:t>
                        </m:r>
                      </m:sub>
                    </m:sSub>
                    <m:sSup>
                      <m:sSupPr>
                        <m:ctrlPr>
                          <a:rPr lang="zh-CN" altLang="en-US" i="1">
                            <a:latin typeface="Cambria Math" panose="02040503050406030204" pitchFamily="18" charset="0"/>
                          </a:rPr>
                        </m:ctrlPr>
                      </m:sSupPr>
                      <m:e>
                        <m:r>
                          <a:rPr lang="zh-CN" altLang="en-US" dirty="0">
                            <a:solidFill>
                              <a:srgbClr val="374151"/>
                            </a:solidFill>
                            <a:latin typeface="Cambria Math" panose="02040503050406030204" pitchFamily="18" charset="0"/>
                            <a:sym typeface="+mn-lt"/>
                          </a:rPr>
                          <m:t>𝐼</m:t>
                        </m:r>
                        <m:sSub>
                          <m:sSubPr>
                            <m:ctrlPr>
                              <a:rPr lang="zh-CN" altLang="en-US" i="1" dirty="0">
                                <a:solidFill>
                                  <a:srgbClr val="374151"/>
                                </a:solidFill>
                                <a:latin typeface="Cambria Math" panose="02040503050406030204" pitchFamily="18" charset="0"/>
                                <a:sym typeface="+mn-lt"/>
                              </a:rPr>
                            </m:ctrlPr>
                          </m:sSubPr>
                          <m:e>
                            <m:r>
                              <a:rPr lang="zh-CN" altLang="en-US" dirty="0">
                                <a:solidFill>
                                  <a:srgbClr val="374151"/>
                                </a:solidFill>
                                <a:latin typeface="Cambria Math" panose="02040503050406030204" pitchFamily="18" charset="0"/>
                                <a:sym typeface="+mn-lt"/>
                              </a:rPr>
                              <m:t>𝐷</m:t>
                            </m:r>
                          </m:e>
                          <m:sub>
                            <m:r>
                              <a:rPr lang="en-US" altLang="zh-CN" i="1" dirty="0">
                                <a:solidFill>
                                  <a:srgbClr val="374151"/>
                                </a:solidFill>
                                <a:latin typeface="Cambria Math" panose="02040503050406030204" pitchFamily="18" charset="0"/>
                                <a:sym typeface="+mn-lt"/>
                              </a:rPr>
                              <m:t>𝑗</m:t>
                            </m:r>
                            <m:r>
                              <a:rPr lang="en-US" altLang="zh-CN" i="1" dirty="0">
                                <a:solidFill>
                                  <a:srgbClr val="374151"/>
                                </a:solidFill>
                                <a:latin typeface="Cambria Math" panose="02040503050406030204" pitchFamily="18" charset="0"/>
                                <a:sym typeface="+mn-lt"/>
                              </a:rPr>
                              <m:t>1</m:t>
                            </m:r>
                          </m:sub>
                        </m:sSub>
                      </m:e>
                      <m:sup>
                        <m:r>
                          <a:rPr lang="zh-CN" altLang="en-US" i="1">
                            <a:latin typeface="Cambria Math" panose="02040503050406030204" pitchFamily="18" charset="0"/>
                          </a:rPr>
                          <m:t>𝑡</m:t>
                        </m:r>
                        <m:r>
                          <a:rPr lang="zh-CN" altLang="en-US">
                            <a:latin typeface="Cambria Math" panose="02040503050406030204" pitchFamily="18" charset="0"/>
                          </a:rPr>
                          <m:t>−1</m:t>
                        </m:r>
                      </m:sup>
                    </m:sSup>
                  </m:oMath>
                </a14:m>
                <a:endParaRPr lang="en-US" altLang="zh-CN" dirty="0">
                  <a:solidFill>
                    <a:srgbClr val="374151"/>
                  </a:solidFill>
                  <a:latin typeface="Söhne"/>
                </a:endParaRPr>
              </a:p>
              <a:p>
                <a14:m>
                  <m:oMath xmlns:m="http://schemas.openxmlformats.org/officeDocument/2006/math">
                    <m:sSub>
                      <m:sSubPr>
                        <m:ctrlPr>
                          <a:rPr lang="zh-CN" altLang="en-US" i="1" dirty="0">
                            <a:solidFill>
                              <a:srgbClr val="374151"/>
                            </a:solidFill>
                            <a:latin typeface="Cambria Math" panose="02040503050406030204" pitchFamily="18" charset="0"/>
                            <a:sym typeface="+mn-lt"/>
                          </a:rPr>
                        </m:ctrlPr>
                      </m:sSubPr>
                      <m:e>
                        <m:r>
                          <a:rPr lang="en-US" altLang="zh-CN" i="1" dirty="0">
                            <a:solidFill>
                              <a:srgbClr val="374151"/>
                            </a:solidFill>
                            <a:latin typeface="Cambria Math" panose="02040503050406030204" pitchFamily="18" charset="0"/>
                            <a:sym typeface="+mn-lt"/>
                          </a:rPr>
                          <m:t>𝑆</m:t>
                        </m:r>
                      </m:e>
                      <m:sub>
                        <m:r>
                          <a:rPr lang="en-US" altLang="zh-CN" b="0" i="1" dirty="0" smtClean="0">
                            <a:solidFill>
                              <a:srgbClr val="374151"/>
                            </a:solidFill>
                            <a:latin typeface="Cambria Math" panose="02040503050406030204" pitchFamily="18" charset="0"/>
                            <a:sym typeface="+mn-lt"/>
                          </a:rPr>
                          <m:t>2</m:t>
                        </m:r>
                      </m:sub>
                    </m:sSub>
                  </m:oMath>
                </a14:m>
                <a:r>
                  <a:rPr lang="en-US" altLang="zh-CN" dirty="0">
                    <a:solidFill>
                      <a:srgbClr val="374151"/>
                    </a:solidFill>
                    <a:latin typeface="Söhne"/>
                  </a:rPr>
                  <a:t>=</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a:latin typeface="Cambria Math" panose="02040503050406030204" pitchFamily="18" charset="0"/>
                          </a:rPr>
                          <m:t>0</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a:latin typeface="Cambria Math" panose="02040503050406030204" pitchFamily="18" charset="0"/>
                          </a:rPr>
                          <m:t>1</m:t>
                        </m:r>
                      </m:sub>
                    </m:sSub>
                    <m:r>
                      <a:rPr lang="zh-CN" altLang="en-US" dirty="0">
                        <a:solidFill>
                          <a:srgbClr val="374151"/>
                        </a:solidFill>
                        <a:latin typeface="Cambria Math" panose="02040503050406030204" pitchFamily="18" charset="0"/>
                        <a:sym typeface="+mn-lt"/>
                      </a:rPr>
                      <m:t>𝐼</m:t>
                    </m:r>
                    <m:sSub>
                      <m:sSubPr>
                        <m:ctrlPr>
                          <a:rPr lang="zh-CN" altLang="en-US" i="1" dirty="0">
                            <a:solidFill>
                              <a:srgbClr val="374151"/>
                            </a:solidFill>
                            <a:latin typeface="Cambria Math" panose="02040503050406030204" pitchFamily="18" charset="0"/>
                            <a:sym typeface="+mn-lt"/>
                          </a:rPr>
                        </m:ctrlPr>
                      </m:sSubPr>
                      <m:e>
                        <m:r>
                          <a:rPr lang="zh-CN" altLang="en-US" dirty="0">
                            <a:solidFill>
                              <a:srgbClr val="374151"/>
                            </a:solidFill>
                            <a:latin typeface="Cambria Math" panose="02040503050406030204" pitchFamily="18" charset="0"/>
                            <a:sym typeface="+mn-lt"/>
                          </a:rPr>
                          <m:t>𝐷</m:t>
                        </m:r>
                      </m:e>
                      <m:sub>
                        <m:r>
                          <a:rPr lang="en-US" altLang="zh-CN" i="1" dirty="0">
                            <a:solidFill>
                              <a:srgbClr val="374151"/>
                            </a:solidFill>
                            <a:latin typeface="Cambria Math" panose="02040503050406030204" pitchFamily="18" charset="0"/>
                            <a:sym typeface="+mn-lt"/>
                          </a:rPr>
                          <m:t>𝑗</m:t>
                        </m:r>
                        <m:r>
                          <a:rPr lang="en-US" altLang="zh-CN" i="1" dirty="0">
                            <a:solidFill>
                              <a:srgbClr val="374151"/>
                            </a:solidFill>
                            <a:latin typeface="Cambria Math" panose="02040503050406030204" pitchFamily="18" charset="0"/>
                            <a:sym typeface="+mn-lt"/>
                          </a:rPr>
                          <m:t>2</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a:latin typeface="Cambria Math" panose="02040503050406030204" pitchFamily="18" charset="0"/>
                          </a:rPr>
                          <m:t>2</m:t>
                        </m:r>
                      </m:sub>
                    </m:sSub>
                    <m:sSup>
                      <m:sSupPr>
                        <m:ctrlPr>
                          <a:rPr lang="zh-CN" altLang="en-US" i="1" smtClean="0">
                            <a:latin typeface="Cambria Math" panose="02040503050406030204" pitchFamily="18" charset="0"/>
                          </a:rPr>
                        </m:ctrlPr>
                      </m:sSupPr>
                      <m:e>
                        <m:r>
                          <a:rPr lang="zh-CN" altLang="en-US" dirty="0">
                            <a:solidFill>
                              <a:srgbClr val="374151"/>
                            </a:solidFill>
                            <a:latin typeface="Cambria Math" panose="02040503050406030204" pitchFamily="18" charset="0"/>
                            <a:sym typeface="+mn-lt"/>
                          </a:rPr>
                          <m:t>𝐼</m:t>
                        </m:r>
                        <m:sSub>
                          <m:sSubPr>
                            <m:ctrlPr>
                              <a:rPr lang="zh-CN" altLang="en-US" i="1" dirty="0">
                                <a:solidFill>
                                  <a:srgbClr val="374151"/>
                                </a:solidFill>
                                <a:latin typeface="Cambria Math" panose="02040503050406030204" pitchFamily="18" charset="0"/>
                                <a:sym typeface="+mn-lt"/>
                              </a:rPr>
                            </m:ctrlPr>
                          </m:sSubPr>
                          <m:e>
                            <m:r>
                              <a:rPr lang="zh-CN" altLang="en-US" dirty="0">
                                <a:solidFill>
                                  <a:srgbClr val="374151"/>
                                </a:solidFill>
                                <a:latin typeface="Cambria Math" panose="02040503050406030204" pitchFamily="18" charset="0"/>
                                <a:sym typeface="+mn-lt"/>
                              </a:rPr>
                              <m:t>𝐷</m:t>
                            </m:r>
                          </m:e>
                          <m:sub>
                            <m:r>
                              <a:rPr lang="en-US" altLang="zh-CN" i="1" dirty="0">
                                <a:solidFill>
                                  <a:srgbClr val="374151"/>
                                </a:solidFill>
                                <a:latin typeface="Cambria Math" panose="02040503050406030204" pitchFamily="18" charset="0"/>
                                <a:sym typeface="+mn-lt"/>
                              </a:rPr>
                              <m:t>𝑗</m:t>
                            </m:r>
                            <m:r>
                              <a:rPr lang="en-US" altLang="zh-CN" i="1" dirty="0">
                                <a:solidFill>
                                  <a:srgbClr val="374151"/>
                                </a:solidFill>
                                <a:latin typeface="Cambria Math" panose="02040503050406030204" pitchFamily="18" charset="0"/>
                                <a:sym typeface="+mn-lt"/>
                              </a:rPr>
                              <m:t>2</m:t>
                            </m:r>
                          </m:sub>
                        </m:sSub>
                      </m:e>
                      <m:sup>
                        <m:r>
                          <a:rPr lang="zh-CN" altLang="en-US">
                            <a:latin typeface="Cambria Math" panose="02040503050406030204" pitchFamily="18" charset="0"/>
                          </a:rPr>
                          <m:t>2</m:t>
                        </m:r>
                      </m:sup>
                    </m:sSup>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a:latin typeface="Cambria Math" panose="02040503050406030204" pitchFamily="18" charset="0"/>
                          </a:rPr>
                          <m:t>3</m:t>
                        </m:r>
                      </m:sub>
                    </m:sSub>
                    <m:sSup>
                      <m:sSupPr>
                        <m:ctrlPr>
                          <a:rPr lang="zh-CN" altLang="en-US" i="1">
                            <a:latin typeface="Cambria Math" panose="02040503050406030204" pitchFamily="18" charset="0"/>
                          </a:rPr>
                        </m:ctrlPr>
                      </m:sSupPr>
                      <m:e>
                        <m:r>
                          <a:rPr lang="zh-CN" altLang="en-US" dirty="0">
                            <a:solidFill>
                              <a:srgbClr val="374151"/>
                            </a:solidFill>
                            <a:latin typeface="Cambria Math" panose="02040503050406030204" pitchFamily="18" charset="0"/>
                            <a:sym typeface="+mn-lt"/>
                          </a:rPr>
                          <m:t>𝐼</m:t>
                        </m:r>
                        <m:sSub>
                          <m:sSubPr>
                            <m:ctrlPr>
                              <a:rPr lang="zh-CN" altLang="en-US" i="1" dirty="0">
                                <a:solidFill>
                                  <a:srgbClr val="374151"/>
                                </a:solidFill>
                                <a:latin typeface="Cambria Math" panose="02040503050406030204" pitchFamily="18" charset="0"/>
                                <a:sym typeface="+mn-lt"/>
                              </a:rPr>
                            </m:ctrlPr>
                          </m:sSubPr>
                          <m:e>
                            <m:r>
                              <a:rPr lang="zh-CN" altLang="en-US" dirty="0">
                                <a:solidFill>
                                  <a:srgbClr val="374151"/>
                                </a:solidFill>
                                <a:latin typeface="Cambria Math" panose="02040503050406030204" pitchFamily="18" charset="0"/>
                                <a:sym typeface="+mn-lt"/>
                              </a:rPr>
                              <m:t>𝐷</m:t>
                            </m:r>
                          </m:e>
                          <m:sub>
                            <m:r>
                              <a:rPr lang="en-US" altLang="zh-CN" i="1" dirty="0">
                                <a:solidFill>
                                  <a:srgbClr val="374151"/>
                                </a:solidFill>
                                <a:latin typeface="Cambria Math" panose="02040503050406030204" pitchFamily="18" charset="0"/>
                                <a:sym typeface="+mn-lt"/>
                              </a:rPr>
                              <m:t>𝑗</m:t>
                            </m:r>
                            <m:r>
                              <a:rPr lang="en-US" altLang="zh-CN" i="1" dirty="0">
                                <a:solidFill>
                                  <a:srgbClr val="374151"/>
                                </a:solidFill>
                                <a:latin typeface="Cambria Math" panose="02040503050406030204" pitchFamily="18" charset="0"/>
                                <a:sym typeface="+mn-lt"/>
                              </a:rPr>
                              <m:t>2</m:t>
                            </m:r>
                          </m:sub>
                        </m:sSub>
                      </m:e>
                      <m:sup>
                        <m:r>
                          <a:rPr lang="zh-CN" altLang="en-US">
                            <a:latin typeface="Cambria Math" panose="02040503050406030204" pitchFamily="18" charset="0"/>
                          </a:rPr>
                          <m:t>3</m:t>
                        </m:r>
                      </m:sup>
                    </m:sSup>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𝑡</m:t>
                        </m:r>
                        <m:r>
                          <a:rPr lang="zh-CN" altLang="en-US">
                            <a:latin typeface="Cambria Math" panose="02040503050406030204" pitchFamily="18" charset="0"/>
                          </a:rPr>
                          <m:t>−1</m:t>
                        </m:r>
                      </m:sub>
                    </m:sSub>
                    <m:sSup>
                      <m:sSupPr>
                        <m:ctrlPr>
                          <a:rPr lang="zh-CN" altLang="en-US" i="1">
                            <a:latin typeface="Cambria Math" panose="02040503050406030204" pitchFamily="18" charset="0"/>
                          </a:rPr>
                        </m:ctrlPr>
                      </m:sSupPr>
                      <m:e>
                        <m:r>
                          <a:rPr lang="zh-CN" altLang="en-US" dirty="0">
                            <a:solidFill>
                              <a:srgbClr val="374151"/>
                            </a:solidFill>
                            <a:latin typeface="Cambria Math" panose="02040503050406030204" pitchFamily="18" charset="0"/>
                            <a:sym typeface="+mn-lt"/>
                          </a:rPr>
                          <m:t>𝐼</m:t>
                        </m:r>
                        <m:sSub>
                          <m:sSubPr>
                            <m:ctrlPr>
                              <a:rPr lang="zh-CN" altLang="en-US" i="1" dirty="0">
                                <a:solidFill>
                                  <a:srgbClr val="374151"/>
                                </a:solidFill>
                                <a:latin typeface="Cambria Math" panose="02040503050406030204" pitchFamily="18" charset="0"/>
                                <a:sym typeface="+mn-lt"/>
                              </a:rPr>
                            </m:ctrlPr>
                          </m:sSubPr>
                          <m:e>
                            <m:r>
                              <a:rPr lang="zh-CN" altLang="en-US" dirty="0">
                                <a:solidFill>
                                  <a:srgbClr val="374151"/>
                                </a:solidFill>
                                <a:latin typeface="Cambria Math" panose="02040503050406030204" pitchFamily="18" charset="0"/>
                                <a:sym typeface="+mn-lt"/>
                              </a:rPr>
                              <m:t>𝐷</m:t>
                            </m:r>
                          </m:e>
                          <m:sub>
                            <m:r>
                              <a:rPr lang="en-US" altLang="zh-CN" i="1" dirty="0">
                                <a:solidFill>
                                  <a:srgbClr val="374151"/>
                                </a:solidFill>
                                <a:latin typeface="Cambria Math" panose="02040503050406030204" pitchFamily="18" charset="0"/>
                                <a:sym typeface="+mn-lt"/>
                              </a:rPr>
                              <m:t>𝑗</m:t>
                            </m:r>
                            <m:r>
                              <a:rPr lang="en-US" altLang="zh-CN" i="1" dirty="0">
                                <a:solidFill>
                                  <a:srgbClr val="374151"/>
                                </a:solidFill>
                                <a:latin typeface="Cambria Math" panose="02040503050406030204" pitchFamily="18" charset="0"/>
                                <a:sym typeface="+mn-lt"/>
                              </a:rPr>
                              <m:t>2</m:t>
                            </m:r>
                          </m:sub>
                        </m:sSub>
                      </m:e>
                      <m:sup>
                        <m:r>
                          <a:rPr lang="zh-CN" altLang="en-US" i="1">
                            <a:latin typeface="Cambria Math" panose="02040503050406030204" pitchFamily="18" charset="0"/>
                          </a:rPr>
                          <m:t>𝑡</m:t>
                        </m:r>
                        <m:r>
                          <a:rPr lang="zh-CN" altLang="en-US">
                            <a:latin typeface="Cambria Math" panose="02040503050406030204" pitchFamily="18" charset="0"/>
                          </a:rPr>
                          <m:t>−1</m:t>
                        </m:r>
                      </m:sup>
                    </m:sSup>
                  </m:oMath>
                </a14:m>
                <a:endParaRPr lang="en-US" altLang="zh-CN" i="1" dirty="0">
                  <a:latin typeface="Cambria Math" panose="02040503050406030204" pitchFamily="18" charset="0"/>
                </a:endParaRPr>
              </a:p>
              <a:p>
                <a:pPr algn="ctr"/>
                <a:r>
                  <a:rPr lang="en-US" altLang="zh-CN" dirty="0">
                    <a:solidFill>
                      <a:srgbClr val="374151"/>
                    </a:solidFill>
                    <a:latin typeface="Söhne"/>
                  </a:rPr>
                  <a:t>…………</a:t>
                </a:r>
              </a:p>
              <a:p>
                <a14:m>
                  <m:oMath xmlns:m="http://schemas.openxmlformats.org/officeDocument/2006/math">
                    <m:sSub>
                      <m:sSubPr>
                        <m:ctrlPr>
                          <a:rPr lang="zh-CN" altLang="en-US" i="1" dirty="0">
                            <a:solidFill>
                              <a:srgbClr val="374151"/>
                            </a:solidFill>
                            <a:latin typeface="Cambria Math" panose="02040503050406030204" pitchFamily="18" charset="0"/>
                            <a:sym typeface="+mn-lt"/>
                          </a:rPr>
                        </m:ctrlPr>
                      </m:sSubPr>
                      <m:e>
                        <m:r>
                          <a:rPr lang="en-US" altLang="zh-CN" i="1" dirty="0">
                            <a:solidFill>
                              <a:srgbClr val="374151"/>
                            </a:solidFill>
                            <a:latin typeface="Cambria Math" panose="02040503050406030204" pitchFamily="18" charset="0"/>
                            <a:sym typeface="+mn-lt"/>
                          </a:rPr>
                          <m:t>𝑆</m:t>
                        </m:r>
                      </m:e>
                      <m:sub>
                        <m:r>
                          <a:rPr lang="en-US" altLang="zh-CN" b="0" i="1" dirty="0" smtClean="0">
                            <a:solidFill>
                              <a:srgbClr val="374151"/>
                            </a:solidFill>
                            <a:latin typeface="Cambria Math" panose="02040503050406030204" pitchFamily="18" charset="0"/>
                            <a:sym typeface="+mn-lt"/>
                          </a:rPr>
                          <m:t>𝑛</m:t>
                        </m:r>
                      </m:sub>
                    </m:sSub>
                  </m:oMath>
                </a14:m>
                <a:r>
                  <a:rPr lang="en-US" altLang="zh-CN" dirty="0">
                    <a:solidFill>
                      <a:srgbClr val="374151"/>
                    </a:solidFill>
                    <a:latin typeface="Söhne"/>
                  </a:rPr>
                  <a:t>=</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a:latin typeface="Cambria Math" panose="02040503050406030204" pitchFamily="18" charset="0"/>
                          </a:rPr>
                          <m:t>0</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a:latin typeface="Cambria Math" panose="02040503050406030204" pitchFamily="18" charset="0"/>
                          </a:rPr>
                          <m:t>1</m:t>
                        </m:r>
                      </m:sub>
                    </m:sSub>
                    <m:r>
                      <a:rPr lang="zh-CN" altLang="en-US" dirty="0">
                        <a:solidFill>
                          <a:srgbClr val="374151"/>
                        </a:solidFill>
                        <a:latin typeface="Cambria Math" panose="02040503050406030204" pitchFamily="18" charset="0"/>
                        <a:sym typeface="+mn-lt"/>
                      </a:rPr>
                      <m:t>𝐼</m:t>
                    </m:r>
                    <m:sSub>
                      <m:sSubPr>
                        <m:ctrlPr>
                          <a:rPr lang="zh-CN" altLang="en-US" i="1" dirty="0">
                            <a:solidFill>
                              <a:srgbClr val="374151"/>
                            </a:solidFill>
                            <a:latin typeface="Cambria Math" panose="02040503050406030204" pitchFamily="18" charset="0"/>
                            <a:sym typeface="+mn-lt"/>
                          </a:rPr>
                        </m:ctrlPr>
                      </m:sSubPr>
                      <m:e>
                        <m:r>
                          <a:rPr lang="zh-CN" altLang="en-US" dirty="0">
                            <a:solidFill>
                              <a:srgbClr val="374151"/>
                            </a:solidFill>
                            <a:latin typeface="Cambria Math" panose="02040503050406030204" pitchFamily="18" charset="0"/>
                            <a:sym typeface="+mn-lt"/>
                          </a:rPr>
                          <m:t>𝐷</m:t>
                        </m:r>
                      </m:e>
                      <m:sub>
                        <m:r>
                          <a:rPr lang="en-US" altLang="zh-CN" i="1" dirty="0">
                            <a:solidFill>
                              <a:srgbClr val="374151"/>
                            </a:solidFill>
                            <a:latin typeface="Cambria Math" panose="02040503050406030204" pitchFamily="18" charset="0"/>
                            <a:sym typeface="+mn-lt"/>
                          </a:rPr>
                          <m:t>𝑗𝑛</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a:latin typeface="Cambria Math" panose="02040503050406030204" pitchFamily="18" charset="0"/>
                          </a:rPr>
                          <m:t>2</m:t>
                        </m:r>
                      </m:sub>
                    </m:sSub>
                    <m:sSup>
                      <m:sSupPr>
                        <m:ctrlPr>
                          <a:rPr lang="zh-CN" altLang="en-US" i="1">
                            <a:latin typeface="Cambria Math" panose="02040503050406030204" pitchFamily="18" charset="0"/>
                          </a:rPr>
                        </m:ctrlPr>
                      </m:sSupPr>
                      <m:e>
                        <m:r>
                          <a:rPr lang="zh-CN" altLang="en-US" dirty="0">
                            <a:solidFill>
                              <a:srgbClr val="374151"/>
                            </a:solidFill>
                            <a:latin typeface="Cambria Math" panose="02040503050406030204" pitchFamily="18" charset="0"/>
                            <a:sym typeface="+mn-lt"/>
                          </a:rPr>
                          <m:t>𝐼</m:t>
                        </m:r>
                        <m:sSub>
                          <m:sSubPr>
                            <m:ctrlPr>
                              <a:rPr lang="zh-CN" altLang="en-US" i="1" dirty="0">
                                <a:solidFill>
                                  <a:srgbClr val="374151"/>
                                </a:solidFill>
                                <a:latin typeface="Cambria Math" panose="02040503050406030204" pitchFamily="18" charset="0"/>
                                <a:sym typeface="+mn-lt"/>
                              </a:rPr>
                            </m:ctrlPr>
                          </m:sSubPr>
                          <m:e>
                            <m:r>
                              <a:rPr lang="zh-CN" altLang="en-US" dirty="0">
                                <a:solidFill>
                                  <a:srgbClr val="374151"/>
                                </a:solidFill>
                                <a:latin typeface="Cambria Math" panose="02040503050406030204" pitchFamily="18" charset="0"/>
                                <a:sym typeface="+mn-lt"/>
                              </a:rPr>
                              <m:t>𝐷</m:t>
                            </m:r>
                          </m:e>
                          <m:sub>
                            <m:r>
                              <a:rPr lang="en-US" altLang="zh-CN" i="1" dirty="0">
                                <a:solidFill>
                                  <a:srgbClr val="374151"/>
                                </a:solidFill>
                                <a:latin typeface="Cambria Math" panose="02040503050406030204" pitchFamily="18" charset="0"/>
                                <a:sym typeface="+mn-lt"/>
                              </a:rPr>
                              <m:t>𝑗𝑛</m:t>
                            </m:r>
                          </m:sub>
                        </m:sSub>
                      </m:e>
                      <m:sup>
                        <m:r>
                          <a:rPr lang="zh-CN" altLang="en-US">
                            <a:latin typeface="Cambria Math" panose="02040503050406030204" pitchFamily="18" charset="0"/>
                          </a:rPr>
                          <m:t>2</m:t>
                        </m:r>
                      </m:sup>
                    </m:sSup>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a:latin typeface="Cambria Math" panose="02040503050406030204" pitchFamily="18" charset="0"/>
                          </a:rPr>
                          <m:t>3</m:t>
                        </m:r>
                      </m:sub>
                    </m:sSub>
                    <m:sSup>
                      <m:sSupPr>
                        <m:ctrlPr>
                          <a:rPr lang="zh-CN" altLang="en-US" i="1">
                            <a:latin typeface="Cambria Math" panose="02040503050406030204" pitchFamily="18" charset="0"/>
                          </a:rPr>
                        </m:ctrlPr>
                      </m:sSupPr>
                      <m:e>
                        <m:r>
                          <a:rPr lang="zh-CN" altLang="en-US" dirty="0">
                            <a:solidFill>
                              <a:srgbClr val="374151"/>
                            </a:solidFill>
                            <a:latin typeface="Cambria Math" panose="02040503050406030204" pitchFamily="18" charset="0"/>
                            <a:sym typeface="+mn-lt"/>
                          </a:rPr>
                          <m:t>𝐼</m:t>
                        </m:r>
                        <m:sSub>
                          <m:sSubPr>
                            <m:ctrlPr>
                              <a:rPr lang="zh-CN" altLang="en-US" i="1" dirty="0">
                                <a:solidFill>
                                  <a:srgbClr val="374151"/>
                                </a:solidFill>
                                <a:latin typeface="Cambria Math" panose="02040503050406030204" pitchFamily="18" charset="0"/>
                                <a:sym typeface="+mn-lt"/>
                              </a:rPr>
                            </m:ctrlPr>
                          </m:sSubPr>
                          <m:e>
                            <m:r>
                              <a:rPr lang="zh-CN" altLang="en-US" dirty="0">
                                <a:solidFill>
                                  <a:srgbClr val="374151"/>
                                </a:solidFill>
                                <a:latin typeface="Cambria Math" panose="02040503050406030204" pitchFamily="18" charset="0"/>
                                <a:sym typeface="+mn-lt"/>
                              </a:rPr>
                              <m:t>𝐷</m:t>
                            </m:r>
                          </m:e>
                          <m:sub>
                            <m:r>
                              <a:rPr lang="en-US" altLang="zh-CN" i="1" dirty="0">
                                <a:solidFill>
                                  <a:srgbClr val="374151"/>
                                </a:solidFill>
                                <a:latin typeface="Cambria Math" panose="02040503050406030204" pitchFamily="18" charset="0"/>
                                <a:sym typeface="+mn-lt"/>
                              </a:rPr>
                              <m:t>𝑗𝑛</m:t>
                            </m:r>
                          </m:sub>
                        </m:sSub>
                      </m:e>
                      <m:sup>
                        <m:r>
                          <a:rPr lang="zh-CN" altLang="en-US">
                            <a:latin typeface="Cambria Math" panose="02040503050406030204" pitchFamily="18" charset="0"/>
                          </a:rPr>
                          <m:t>3</m:t>
                        </m:r>
                      </m:sup>
                    </m:sSup>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𝑡</m:t>
                        </m:r>
                        <m:r>
                          <a:rPr lang="zh-CN" altLang="en-US">
                            <a:latin typeface="Cambria Math" panose="02040503050406030204" pitchFamily="18" charset="0"/>
                          </a:rPr>
                          <m:t>−1</m:t>
                        </m:r>
                      </m:sub>
                    </m:sSub>
                    <m:sSup>
                      <m:sSupPr>
                        <m:ctrlPr>
                          <a:rPr lang="zh-CN" altLang="en-US" i="1">
                            <a:latin typeface="Cambria Math" panose="02040503050406030204" pitchFamily="18" charset="0"/>
                          </a:rPr>
                        </m:ctrlPr>
                      </m:sSupPr>
                      <m:e>
                        <m:r>
                          <a:rPr lang="zh-CN" altLang="en-US" dirty="0">
                            <a:solidFill>
                              <a:srgbClr val="374151"/>
                            </a:solidFill>
                            <a:latin typeface="Cambria Math" panose="02040503050406030204" pitchFamily="18" charset="0"/>
                            <a:sym typeface="+mn-lt"/>
                          </a:rPr>
                          <m:t>𝐼</m:t>
                        </m:r>
                        <m:sSub>
                          <m:sSubPr>
                            <m:ctrlPr>
                              <a:rPr lang="zh-CN" altLang="en-US" i="1" dirty="0">
                                <a:solidFill>
                                  <a:srgbClr val="374151"/>
                                </a:solidFill>
                                <a:latin typeface="Cambria Math" panose="02040503050406030204" pitchFamily="18" charset="0"/>
                                <a:sym typeface="+mn-lt"/>
                              </a:rPr>
                            </m:ctrlPr>
                          </m:sSubPr>
                          <m:e>
                            <m:r>
                              <a:rPr lang="zh-CN" altLang="en-US" dirty="0">
                                <a:solidFill>
                                  <a:srgbClr val="374151"/>
                                </a:solidFill>
                                <a:latin typeface="Cambria Math" panose="02040503050406030204" pitchFamily="18" charset="0"/>
                                <a:sym typeface="+mn-lt"/>
                              </a:rPr>
                              <m:t>𝐷</m:t>
                            </m:r>
                          </m:e>
                          <m:sub>
                            <m:r>
                              <a:rPr lang="en-US" altLang="zh-CN" i="1" dirty="0">
                                <a:solidFill>
                                  <a:srgbClr val="374151"/>
                                </a:solidFill>
                                <a:latin typeface="Cambria Math" panose="02040503050406030204" pitchFamily="18" charset="0"/>
                                <a:sym typeface="+mn-lt"/>
                              </a:rPr>
                              <m:t>𝑗𝑛</m:t>
                            </m:r>
                          </m:sub>
                        </m:sSub>
                      </m:e>
                      <m:sup>
                        <m:r>
                          <a:rPr lang="zh-CN" altLang="en-US" i="1">
                            <a:latin typeface="Cambria Math" panose="02040503050406030204" pitchFamily="18" charset="0"/>
                          </a:rPr>
                          <m:t>𝑡</m:t>
                        </m:r>
                        <m:r>
                          <a:rPr lang="zh-CN" altLang="en-US">
                            <a:latin typeface="Cambria Math" panose="02040503050406030204" pitchFamily="18" charset="0"/>
                          </a:rPr>
                          <m:t>−1</m:t>
                        </m:r>
                      </m:sup>
                    </m:sSup>
                  </m:oMath>
                </a14:m>
                <a:endParaRPr lang="en-US" altLang="zh-CN" dirty="0">
                  <a:solidFill>
                    <a:srgbClr val="374151"/>
                  </a:solidFill>
                  <a:latin typeface="Söhne"/>
                </a:endParaRPr>
              </a:p>
            </p:txBody>
          </p:sp>
        </mc:Choice>
        <mc:Fallback xmlns="">
          <p:sp>
            <p:nvSpPr>
              <p:cNvPr id="30" name="矩形 29">
                <a:extLst>
                  <a:ext uri="{FF2B5EF4-FFF2-40B4-BE49-F238E27FC236}">
                    <a16:creationId xmlns:a16="http://schemas.microsoft.com/office/drawing/2014/main" id="{295C04EF-9CAD-407D-BE9E-2F2607E1FBD9}"/>
                  </a:ext>
                </a:extLst>
              </p:cNvPr>
              <p:cNvSpPr>
                <a:spLocks noRot="1" noChangeAspect="1" noMove="1" noResize="1" noEditPoints="1" noAdjustHandles="1" noChangeArrowheads="1" noChangeShapeType="1" noTextEdit="1"/>
              </p:cNvSpPr>
              <p:nvPr/>
            </p:nvSpPr>
            <p:spPr>
              <a:xfrm>
                <a:off x="5864954" y="3917563"/>
                <a:ext cx="6030575" cy="1613134"/>
              </a:xfrm>
              <a:prstGeom prst="rect">
                <a:avLst/>
              </a:prstGeom>
              <a:blipFill>
                <a:blip r:embed="rId5"/>
                <a:stretch>
                  <a:fillRect l="-809" t="-2652" b="-4167"/>
                </a:stretch>
              </a:blipFill>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4FABACDF-E71F-406F-90CA-205398DF2503}"/>
              </a:ext>
            </a:extLst>
          </p:cNvPr>
          <p:cNvSpPr/>
          <p:nvPr/>
        </p:nvSpPr>
        <p:spPr>
          <a:xfrm>
            <a:off x="732190" y="1776656"/>
            <a:ext cx="3132800" cy="923330"/>
          </a:xfrm>
          <a:prstGeom prst="rect">
            <a:avLst/>
          </a:prstGeom>
        </p:spPr>
        <p:txBody>
          <a:bodyPr wrap="square">
            <a:spAutoFit/>
          </a:bodyPr>
          <a:lstStyle/>
          <a:p>
            <a:r>
              <a:rPr lang="zh-CN" altLang="en-US" dirty="0"/>
              <a:t>设置阈值为（</a:t>
            </a:r>
            <a:r>
              <a:rPr lang="en-US" altLang="zh-CN" dirty="0"/>
              <a:t>t</a:t>
            </a:r>
            <a:r>
              <a:rPr lang="zh-CN" altLang="en-US" dirty="0"/>
              <a:t>，</a:t>
            </a:r>
            <a:r>
              <a:rPr lang="en-US" altLang="zh-CN" dirty="0"/>
              <a:t>n</a:t>
            </a:r>
            <a:r>
              <a:rPr lang="zh-CN" altLang="en-US" dirty="0"/>
              <a:t>）</a:t>
            </a:r>
            <a:r>
              <a:rPr lang="en-US" altLang="zh-CN" dirty="0"/>
              <a:t>,n</a:t>
            </a:r>
            <a:r>
              <a:rPr lang="zh-CN" altLang="en-US" dirty="0"/>
              <a:t>是参与者的数量，</a:t>
            </a:r>
            <a:r>
              <a:rPr lang="en-US" altLang="zh-CN" dirty="0"/>
              <a:t>t</a:t>
            </a:r>
            <a:r>
              <a:rPr lang="zh-CN" altLang="en-US" dirty="0"/>
              <a:t>是重建密钥的阈值。</a:t>
            </a:r>
          </a:p>
        </p:txBody>
      </p:sp>
      <p:cxnSp>
        <p:nvCxnSpPr>
          <p:cNvPr id="4" name="直接箭头连接符 3">
            <a:extLst>
              <a:ext uri="{FF2B5EF4-FFF2-40B4-BE49-F238E27FC236}">
                <a16:creationId xmlns:a16="http://schemas.microsoft.com/office/drawing/2014/main" id="{2E6C2D04-934F-4538-ABCA-E2D5972D93E7}"/>
              </a:ext>
            </a:extLst>
          </p:cNvPr>
          <p:cNvCxnSpPr>
            <a:cxnSpLocks/>
            <a:stCxn id="2" idx="3"/>
          </p:cNvCxnSpPr>
          <p:nvPr/>
        </p:nvCxnSpPr>
        <p:spPr>
          <a:xfrm>
            <a:off x="3864990" y="2238321"/>
            <a:ext cx="22310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41000CA-6C96-4638-BB2D-809830407293}"/>
              </a:ext>
            </a:extLst>
          </p:cNvPr>
          <p:cNvSpPr txBox="1"/>
          <p:nvPr/>
        </p:nvSpPr>
        <p:spPr>
          <a:xfrm>
            <a:off x="3919012" y="1852991"/>
            <a:ext cx="1953887" cy="308995"/>
          </a:xfrm>
          <a:prstGeom prst="rect">
            <a:avLst/>
          </a:prstGeom>
          <a:noFill/>
        </p:spPr>
        <p:txBody>
          <a:bodyPr wrap="squar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生成随机的 </a:t>
            </a:r>
            <a:r>
              <a:rPr lang="en-US" altLang="zh-CN" sz="1200" kern="0" dirty="0">
                <a:latin typeface="微软雅黑" panose="020B0503020204020204" pitchFamily="34" charset="-122"/>
                <a:ea typeface="微软雅黑" panose="020B0503020204020204" pitchFamily="34" charset="-122"/>
                <a:cs typeface="+mn-ea"/>
                <a:sym typeface="+mn-lt"/>
              </a:rPr>
              <a:t>t−1 </a:t>
            </a:r>
            <a:r>
              <a:rPr lang="zh-CN" altLang="en-US" sz="1200" kern="0" dirty="0">
                <a:latin typeface="微软雅黑" panose="020B0503020204020204" pitchFamily="34" charset="-122"/>
                <a:ea typeface="微软雅黑" panose="020B0503020204020204" pitchFamily="34" charset="-122"/>
                <a:cs typeface="+mn-ea"/>
                <a:sym typeface="+mn-lt"/>
              </a:rPr>
              <a:t>阶多项式</a:t>
            </a: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B81624D2-0599-4560-93CC-CB64C25AA127}"/>
                  </a:ext>
                </a:extLst>
              </p:cNvPr>
              <p:cNvSpPr/>
              <p:nvPr/>
            </p:nvSpPr>
            <p:spPr>
              <a:xfrm>
                <a:off x="6150022" y="2161986"/>
                <a:ext cx="5398416" cy="646331"/>
              </a:xfrm>
              <a:prstGeom prst="rect">
                <a:avLst/>
              </a:prstGeom>
            </p:spPr>
            <p:txBody>
              <a:bodyPr wrap="square">
                <a:spAutoFit/>
              </a:bodyPr>
              <a:lstStyle/>
              <a:p>
                <a:r>
                  <a:rPr lang="zh-CN" altLang="en-US" dirty="0">
                    <a:solidFill>
                      <a:srgbClr val="374151"/>
                    </a:solidFill>
                    <a:latin typeface="Söhne"/>
                  </a:rPr>
                  <a:t>其中 </a:t>
                </a:r>
                <a14:m>
                  <m:oMath xmlns:m="http://schemas.openxmlformats.org/officeDocument/2006/math">
                    <m:sSub>
                      <m:sSubPr>
                        <m:ctrlPr>
                          <a:rPr lang="zh-CN" altLang="en-US" i="1">
                            <a:solidFill>
                              <a:srgbClr val="374151"/>
                            </a:solidFill>
                            <a:latin typeface="Cambria Math" panose="02040503050406030204" pitchFamily="18" charset="0"/>
                          </a:rPr>
                        </m:ctrlPr>
                      </m:sSubPr>
                      <m:e>
                        <m:r>
                          <a:rPr lang="zh-CN" altLang="en-US">
                            <a:solidFill>
                              <a:srgbClr val="374151"/>
                            </a:solidFill>
                            <a:latin typeface="Cambria Math" panose="02040503050406030204" pitchFamily="18" charset="0"/>
                          </a:rPr>
                          <m:t>𝑎</m:t>
                        </m:r>
                      </m:e>
                      <m:sub>
                        <m:r>
                          <a:rPr lang="zh-CN" altLang="en-US">
                            <a:solidFill>
                              <a:srgbClr val="374151"/>
                            </a:solidFill>
                            <a:latin typeface="Cambria Math" panose="02040503050406030204" pitchFamily="18" charset="0"/>
                          </a:rPr>
                          <m:t>0</m:t>
                        </m:r>
                      </m:sub>
                    </m:sSub>
                    <m:r>
                      <a:rPr lang="zh-CN" altLang="en-US">
                        <a:solidFill>
                          <a:srgbClr val="374151"/>
                        </a:solidFill>
                        <a:latin typeface="Cambria Math" panose="02040503050406030204" pitchFamily="18" charset="0"/>
                      </a:rPr>
                      <m:t> </m:t>
                    </m:r>
                  </m:oMath>
                </a14:m>
                <a:r>
                  <a:rPr lang="en-US" altLang="zh-CN" dirty="0">
                    <a:solidFill>
                      <a:srgbClr val="374151"/>
                    </a:solidFill>
                    <a:latin typeface="Söhne"/>
                  </a:rPr>
                  <a:t>​=</a:t>
                </a:r>
                <a14:m>
                  <m:oMath xmlns:m="http://schemas.openxmlformats.org/officeDocument/2006/math">
                    <m:r>
                      <m:rPr>
                        <m:sty m:val="p"/>
                      </m:rPr>
                      <a:rPr lang="en-US" altLang="zh-CN" dirty="0">
                        <a:solidFill>
                          <a:srgbClr val="374151"/>
                        </a:solidFill>
                        <a:latin typeface="Cambria Math" panose="02040503050406030204" pitchFamily="18" charset="0"/>
                      </a:rPr>
                      <m:t>S</m:t>
                    </m:r>
                  </m:oMath>
                </a14:m>
                <a:r>
                  <a:rPr lang="en-US" altLang="zh-CN" dirty="0">
                    <a:solidFill>
                      <a:srgbClr val="374151"/>
                    </a:solidFill>
                    <a:latin typeface="Söhne"/>
                  </a:rPr>
                  <a:t>=</a:t>
                </a:r>
                <a14:m>
                  <m:oMath xmlns:m="http://schemas.openxmlformats.org/officeDocument/2006/math">
                    <m:r>
                      <a:rPr lang="en-US" altLang="zh-CN" i="1">
                        <a:latin typeface="Cambria Math" panose="02040503050406030204" pitchFamily="18" charset="0"/>
                      </a:rPr>
                      <m:t>𝐻</m:t>
                    </m:r>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en-US" altLang="zh-CN" i="1">
                            <a:latin typeface="Cambria Math" panose="02040503050406030204" pitchFamily="18" charset="0"/>
                          </a:rPr>
                          <m:t>𝑟</m:t>
                        </m:r>
                      </m:e>
                      <m:sub>
                        <m:r>
                          <m:rPr>
                            <m:sty m:val="p"/>
                          </m:rPr>
                          <a:rPr lang="en-US" altLang="zh-CN">
                            <a:latin typeface="Cambria Math" panose="02040503050406030204" pitchFamily="18" charset="0"/>
                          </a:rPr>
                          <m:t>i</m:t>
                        </m:r>
                      </m:sub>
                    </m:sSub>
                    <m:r>
                      <a:rPr lang="en-US" altLang="zh-CN" i="1">
                        <a:latin typeface="Cambria Math" panose="02040503050406030204" pitchFamily="18" charset="0"/>
                      </a:rPr>
                      <m:t>)</m:t>
                    </m:r>
                  </m:oMath>
                </a14:m>
                <a:r>
                  <a:rPr lang="zh-CN" altLang="en-US" dirty="0">
                    <a:solidFill>
                      <a:srgbClr val="374151"/>
                    </a:solidFill>
                    <a:latin typeface="Söhne"/>
                  </a:rPr>
                  <a:t>（秘密本身），而 </a:t>
                </a:r>
                <a14:m>
                  <m:oMath xmlns:m="http://schemas.openxmlformats.org/officeDocument/2006/math">
                    <m:sSub>
                      <m:sSubPr>
                        <m:ctrlPr>
                          <a:rPr lang="zh-CN" altLang="en-US" i="1">
                            <a:solidFill>
                              <a:srgbClr val="374151"/>
                            </a:solidFill>
                            <a:latin typeface="Cambria Math" panose="02040503050406030204" pitchFamily="18" charset="0"/>
                          </a:rPr>
                        </m:ctrlPr>
                      </m:sSubPr>
                      <m:e>
                        <m:r>
                          <a:rPr lang="zh-CN" altLang="en-US">
                            <a:solidFill>
                              <a:srgbClr val="374151"/>
                            </a:solidFill>
                            <a:latin typeface="Cambria Math" panose="02040503050406030204" pitchFamily="18" charset="0"/>
                          </a:rPr>
                          <m:t>𝑎</m:t>
                        </m:r>
                      </m:e>
                      <m:sub>
                        <m:r>
                          <a:rPr lang="en-US" altLang="zh-CN">
                            <a:solidFill>
                              <a:srgbClr val="374151"/>
                            </a:solidFill>
                            <a:latin typeface="Cambria Math" panose="02040503050406030204" pitchFamily="18" charset="0"/>
                          </a:rPr>
                          <m:t>1</m:t>
                        </m:r>
                      </m:sub>
                    </m:sSub>
                  </m:oMath>
                </a14:m>
                <a:r>
                  <a:rPr lang="en-US" altLang="zh-CN" dirty="0">
                    <a:solidFill>
                      <a:srgbClr val="374151"/>
                    </a:solidFill>
                    <a:latin typeface="Söhne"/>
                  </a:rPr>
                  <a:t>,</a:t>
                </a:r>
                <a:r>
                  <a:rPr lang="zh-CN" altLang="en-US" dirty="0">
                    <a:solidFill>
                      <a:srgbClr val="374151"/>
                    </a:solidFill>
                    <a:latin typeface="Söhne"/>
                  </a:rPr>
                  <a:t> </a:t>
                </a:r>
                <a14:m>
                  <m:oMath xmlns:m="http://schemas.openxmlformats.org/officeDocument/2006/math">
                    <m:sSub>
                      <m:sSubPr>
                        <m:ctrlPr>
                          <a:rPr lang="zh-CN" altLang="en-US" i="1">
                            <a:solidFill>
                              <a:srgbClr val="374151"/>
                            </a:solidFill>
                            <a:latin typeface="Cambria Math" panose="02040503050406030204" pitchFamily="18" charset="0"/>
                          </a:rPr>
                        </m:ctrlPr>
                      </m:sSubPr>
                      <m:e>
                        <m:r>
                          <a:rPr lang="zh-CN" altLang="en-US">
                            <a:solidFill>
                              <a:srgbClr val="374151"/>
                            </a:solidFill>
                            <a:latin typeface="Cambria Math" panose="02040503050406030204" pitchFamily="18" charset="0"/>
                          </a:rPr>
                          <m:t>𝑎</m:t>
                        </m:r>
                      </m:e>
                      <m:sub>
                        <m:r>
                          <a:rPr lang="zh-CN" altLang="en-US">
                            <a:solidFill>
                              <a:srgbClr val="374151"/>
                            </a:solidFill>
                            <a:latin typeface="Cambria Math" panose="02040503050406030204" pitchFamily="18" charset="0"/>
                          </a:rPr>
                          <m:t>2</m:t>
                        </m:r>
                      </m:sub>
                    </m:sSub>
                  </m:oMath>
                </a14:m>
                <a:r>
                  <a:rPr lang="en-US" altLang="zh-CN" dirty="0">
                    <a:solidFill>
                      <a:srgbClr val="374151"/>
                    </a:solidFill>
                    <a:latin typeface="Söhne"/>
                  </a:rPr>
                  <a:t>,</a:t>
                </a:r>
                <a:r>
                  <a:rPr lang="zh-CN" altLang="en-US" dirty="0">
                    <a:solidFill>
                      <a:srgbClr val="374151"/>
                    </a:solidFill>
                    <a:latin typeface="Söhne"/>
                  </a:rPr>
                  <a:t> </a:t>
                </a:r>
                <a14:m>
                  <m:oMath xmlns:m="http://schemas.openxmlformats.org/officeDocument/2006/math">
                    <m:sSub>
                      <m:sSubPr>
                        <m:ctrlPr>
                          <a:rPr lang="zh-CN" altLang="en-US" i="1">
                            <a:solidFill>
                              <a:srgbClr val="374151"/>
                            </a:solidFill>
                            <a:latin typeface="Cambria Math" panose="02040503050406030204" pitchFamily="18" charset="0"/>
                          </a:rPr>
                        </m:ctrlPr>
                      </m:sSubPr>
                      <m:e>
                        <m:r>
                          <a:rPr lang="zh-CN" altLang="en-US">
                            <a:solidFill>
                              <a:srgbClr val="374151"/>
                            </a:solidFill>
                            <a:latin typeface="Cambria Math" panose="02040503050406030204" pitchFamily="18" charset="0"/>
                          </a:rPr>
                          <m:t>𝑎</m:t>
                        </m:r>
                      </m:e>
                      <m:sub>
                        <m:r>
                          <a:rPr lang="zh-CN" altLang="en-US">
                            <a:solidFill>
                              <a:srgbClr val="374151"/>
                            </a:solidFill>
                            <a:latin typeface="Cambria Math" panose="02040503050406030204" pitchFamily="18" charset="0"/>
                          </a:rPr>
                          <m:t>3</m:t>
                        </m:r>
                      </m:sub>
                    </m:sSub>
                    <m:r>
                      <a:rPr lang="en-US" altLang="zh-CN" i="1">
                        <a:solidFill>
                          <a:srgbClr val="374151"/>
                        </a:solidFill>
                        <a:latin typeface="Cambria Math" panose="02040503050406030204" pitchFamily="18" charset="0"/>
                      </a:rPr>
                      <m:t>…</m:t>
                    </m:r>
                    <m:sSub>
                      <m:sSubPr>
                        <m:ctrlPr>
                          <a:rPr lang="zh-CN" altLang="en-US" i="1">
                            <a:solidFill>
                              <a:srgbClr val="374151"/>
                            </a:solidFill>
                            <a:latin typeface="Cambria Math" panose="02040503050406030204" pitchFamily="18" charset="0"/>
                          </a:rPr>
                        </m:ctrlPr>
                      </m:sSubPr>
                      <m:e>
                        <m:r>
                          <a:rPr lang="en-US" altLang="zh-CN">
                            <a:solidFill>
                              <a:srgbClr val="374151"/>
                            </a:solidFill>
                            <a:latin typeface="Cambria Math" panose="02040503050406030204" pitchFamily="18" charset="0"/>
                          </a:rPr>
                          <m:t>,</m:t>
                        </m:r>
                        <m:r>
                          <a:rPr lang="zh-CN" altLang="en-US">
                            <a:solidFill>
                              <a:srgbClr val="374151"/>
                            </a:solidFill>
                            <a:latin typeface="Cambria Math" panose="02040503050406030204" pitchFamily="18" charset="0"/>
                          </a:rPr>
                          <m:t>𝑎</m:t>
                        </m:r>
                      </m:e>
                      <m:sub>
                        <m:r>
                          <a:rPr lang="zh-CN" altLang="en-US">
                            <a:solidFill>
                              <a:srgbClr val="374151"/>
                            </a:solidFill>
                            <a:latin typeface="Cambria Math" panose="02040503050406030204" pitchFamily="18" charset="0"/>
                          </a:rPr>
                          <m:t>𝑡</m:t>
                        </m:r>
                        <m:r>
                          <a:rPr lang="zh-CN" altLang="en-US">
                            <a:solidFill>
                              <a:srgbClr val="374151"/>
                            </a:solidFill>
                            <a:latin typeface="Cambria Math" panose="02040503050406030204" pitchFamily="18" charset="0"/>
                          </a:rPr>
                          <m:t>−1</m:t>
                        </m:r>
                      </m:sub>
                    </m:sSub>
                  </m:oMath>
                </a14:m>
                <a:r>
                  <a:rPr lang="en-US" altLang="zh-CN" dirty="0">
                    <a:solidFill>
                      <a:srgbClr val="374151"/>
                    </a:solidFill>
                    <a:latin typeface="Söhne"/>
                  </a:rPr>
                  <a:t> </a:t>
                </a:r>
                <a:r>
                  <a:rPr lang="zh-CN" altLang="en-US" dirty="0">
                    <a:solidFill>
                      <a:srgbClr val="374151"/>
                    </a:solidFill>
                    <a:latin typeface="Söhne"/>
                  </a:rPr>
                  <a:t>是随机选择的系数。</a:t>
                </a:r>
                <a:endParaRPr lang="en-US" altLang="zh-CN" dirty="0">
                  <a:solidFill>
                    <a:srgbClr val="374151"/>
                  </a:solidFill>
                  <a:latin typeface="Söhne"/>
                </a:endParaRPr>
              </a:p>
            </p:txBody>
          </p:sp>
        </mc:Choice>
        <mc:Fallback xmlns="">
          <p:sp>
            <p:nvSpPr>
              <p:cNvPr id="9" name="矩形 8">
                <a:extLst>
                  <a:ext uri="{FF2B5EF4-FFF2-40B4-BE49-F238E27FC236}">
                    <a16:creationId xmlns:a16="http://schemas.microsoft.com/office/drawing/2014/main" id="{B81624D2-0599-4560-93CC-CB64C25AA127}"/>
                  </a:ext>
                </a:extLst>
              </p:cNvPr>
              <p:cNvSpPr>
                <a:spLocks noRot="1" noChangeAspect="1" noMove="1" noResize="1" noEditPoints="1" noAdjustHandles="1" noChangeArrowheads="1" noChangeShapeType="1" noTextEdit="1"/>
              </p:cNvSpPr>
              <p:nvPr/>
            </p:nvSpPr>
            <p:spPr>
              <a:xfrm>
                <a:off x="6150022" y="2161986"/>
                <a:ext cx="5398416" cy="646331"/>
              </a:xfrm>
              <a:prstGeom prst="rect">
                <a:avLst/>
              </a:prstGeom>
              <a:blipFill>
                <a:blip r:embed="rId6"/>
                <a:stretch>
                  <a:fillRect l="-1017" t="-6604" b="-13208"/>
                </a:stretch>
              </a:blipFill>
            </p:spPr>
            <p:txBody>
              <a:bodyPr/>
              <a:lstStyle/>
              <a:p>
                <a:r>
                  <a:rPr lang="zh-CN" altLang="en-US">
                    <a:noFill/>
                  </a:rPr>
                  <a:t> </a:t>
                </a:r>
              </a:p>
            </p:txBody>
          </p:sp>
        </mc:Fallback>
      </mc:AlternateContent>
      <p:cxnSp>
        <p:nvCxnSpPr>
          <p:cNvPr id="11" name="直接箭头连接符 10">
            <a:extLst>
              <a:ext uri="{FF2B5EF4-FFF2-40B4-BE49-F238E27FC236}">
                <a16:creationId xmlns:a16="http://schemas.microsoft.com/office/drawing/2014/main" id="{F18E1632-481F-47F4-B878-12EE22C7DFD4}"/>
              </a:ext>
            </a:extLst>
          </p:cNvPr>
          <p:cNvCxnSpPr>
            <a:cxnSpLocks/>
            <a:stCxn id="9" idx="2"/>
            <a:endCxn id="30" idx="0"/>
          </p:cNvCxnSpPr>
          <p:nvPr/>
        </p:nvCxnSpPr>
        <p:spPr>
          <a:xfrm>
            <a:off x="8849230" y="2808317"/>
            <a:ext cx="31012" cy="1109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16E1C1F1-857B-429F-B904-87EC3806CFA3}"/>
                  </a:ext>
                </a:extLst>
              </p:cNvPr>
              <p:cNvSpPr/>
              <p:nvPr/>
            </p:nvSpPr>
            <p:spPr>
              <a:xfrm>
                <a:off x="6599575" y="3203297"/>
                <a:ext cx="2249655" cy="294568"/>
              </a:xfrm>
              <a:prstGeom prst="rect">
                <a:avLst/>
              </a:prstGeom>
            </p:spPr>
            <p:txBody>
              <a:bodyPr wrap="none">
                <a:spAutoFit/>
              </a:bodyPr>
              <a:lstStyle/>
              <a:p>
                <a:r>
                  <a:rPr lang="zh-CN" altLang="en-US" sz="1200" kern="0" dirty="0">
                    <a:latin typeface="微软雅黑" panose="020B0503020204020204" pitchFamily="34" charset="-122"/>
                    <a:ea typeface="微软雅黑" panose="020B0503020204020204" pitchFamily="34" charset="-122"/>
                    <a:cs typeface="+mn-ea"/>
                  </a:rPr>
                  <a:t>令</a:t>
                </a:r>
                <a14:m>
                  <m:oMath xmlns:m="http://schemas.openxmlformats.org/officeDocument/2006/math">
                    <m:r>
                      <m:rPr>
                        <m:sty m:val="p"/>
                      </m:rPr>
                      <a:rPr lang="en-US" altLang="zh-CN" sz="1200" kern="0">
                        <a:latin typeface="Cambria Math" panose="02040503050406030204" pitchFamily="18" charset="0"/>
                        <a:ea typeface="微软雅黑" panose="020B0503020204020204" pitchFamily="34" charset="-122"/>
                        <a:cs typeface="+mn-ea"/>
                      </a:rPr>
                      <m:t>i</m:t>
                    </m:r>
                    <m:r>
                      <a:rPr lang="en-US" altLang="zh-CN" sz="1200" kern="0">
                        <a:latin typeface="Cambria Math" panose="02040503050406030204" pitchFamily="18" charset="0"/>
                        <a:ea typeface="微软雅黑" panose="020B0503020204020204" pitchFamily="34" charset="-122"/>
                        <a:cs typeface="+mn-ea"/>
                      </a:rPr>
                      <m:t> </m:t>
                    </m:r>
                  </m:oMath>
                </a14:m>
                <a:r>
                  <a:rPr lang="en-US" altLang="zh-CN" sz="1200" kern="0" dirty="0">
                    <a:latin typeface="微软雅黑" panose="020B0503020204020204" pitchFamily="34" charset="-122"/>
                    <a:ea typeface="微软雅黑" panose="020B0503020204020204" pitchFamily="34" charset="-122"/>
                    <a:cs typeface="+mn-ea"/>
                  </a:rPr>
                  <a:t>=</a:t>
                </a:r>
                <a14:m>
                  <m:oMath xmlns:m="http://schemas.openxmlformats.org/officeDocument/2006/math">
                    <m:r>
                      <a:rPr lang="zh-CN" altLang="en-US" sz="1200" kern="0" dirty="0">
                        <a:latin typeface="Cambria Math" panose="02040503050406030204" pitchFamily="18" charset="0"/>
                        <a:ea typeface="微软雅黑" panose="020B0503020204020204" pitchFamily="34" charset="-122"/>
                        <a:cs typeface="+mn-ea"/>
                        <a:sym typeface="+mn-lt"/>
                      </a:rPr>
                      <m:t>𝐼</m:t>
                    </m:r>
                    <m:sSub>
                      <m:sSubPr>
                        <m:ctrlPr>
                          <a:rPr lang="zh-CN" altLang="en-US" sz="1200" i="1" kern="0" dirty="0">
                            <a:latin typeface="Cambria Math" panose="02040503050406030204" pitchFamily="18" charset="0"/>
                            <a:ea typeface="微软雅黑" panose="020B0503020204020204" pitchFamily="34" charset="-122"/>
                            <a:cs typeface="+mn-ea"/>
                            <a:sym typeface="+mn-lt"/>
                          </a:rPr>
                        </m:ctrlPr>
                      </m:sSubPr>
                      <m:e>
                        <m:r>
                          <a:rPr lang="zh-CN" altLang="en-US" sz="1200" kern="0" dirty="0">
                            <a:latin typeface="Cambria Math" panose="02040503050406030204" pitchFamily="18" charset="0"/>
                            <a:ea typeface="微软雅黑" panose="020B0503020204020204" pitchFamily="34" charset="-122"/>
                            <a:cs typeface="+mn-ea"/>
                            <a:sym typeface="+mn-lt"/>
                          </a:rPr>
                          <m:t>𝐷</m:t>
                        </m:r>
                      </m:e>
                      <m:sub>
                        <m:r>
                          <a:rPr lang="en-US" altLang="zh-CN" sz="1200" kern="0" dirty="0">
                            <a:latin typeface="Cambria Math" panose="02040503050406030204" pitchFamily="18" charset="0"/>
                            <a:ea typeface="微软雅黑" panose="020B0503020204020204" pitchFamily="34" charset="-122"/>
                            <a:cs typeface="+mn-ea"/>
                            <a:sym typeface="+mn-lt"/>
                          </a:rPr>
                          <m:t>𝑗</m:t>
                        </m:r>
                        <m:r>
                          <a:rPr lang="en-US" altLang="zh-CN" sz="1200" kern="0" dirty="0">
                            <a:latin typeface="Cambria Math" panose="02040503050406030204" pitchFamily="18" charset="0"/>
                            <a:ea typeface="微软雅黑" panose="020B0503020204020204" pitchFamily="34" charset="-122"/>
                            <a:cs typeface="+mn-ea"/>
                            <a:sym typeface="+mn-lt"/>
                          </a:rPr>
                          <m:t>1</m:t>
                        </m:r>
                      </m:sub>
                    </m:sSub>
                  </m:oMath>
                </a14:m>
                <a:r>
                  <a:rPr lang="en-US" altLang="zh-CN" sz="1200" kern="0" dirty="0">
                    <a:latin typeface="微软雅黑" panose="020B0503020204020204" pitchFamily="34" charset="-122"/>
                    <a:ea typeface="微软雅黑" panose="020B0503020204020204" pitchFamily="34" charset="-122"/>
                    <a:cs typeface="+mn-ea"/>
                  </a:rPr>
                  <a:t>,</a:t>
                </a:r>
                <a14:m>
                  <m:oMath xmlns:m="http://schemas.openxmlformats.org/officeDocument/2006/math">
                    <m:r>
                      <a:rPr lang="zh-CN" altLang="en-US" sz="1200" kern="0" dirty="0">
                        <a:latin typeface="Cambria Math" panose="02040503050406030204" pitchFamily="18" charset="0"/>
                        <a:ea typeface="微软雅黑" panose="020B0503020204020204" pitchFamily="34" charset="-122"/>
                        <a:cs typeface="+mn-ea"/>
                        <a:sym typeface="+mn-lt"/>
                      </a:rPr>
                      <m:t>𝐼</m:t>
                    </m:r>
                    <m:sSub>
                      <m:sSubPr>
                        <m:ctrlPr>
                          <a:rPr lang="zh-CN" altLang="en-US" sz="1200" i="1" kern="0" dirty="0">
                            <a:latin typeface="Cambria Math" panose="02040503050406030204" pitchFamily="18" charset="0"/>
                            <a:ea typeface="微软雅黑" panose="020B0503020204020204" pitchFamily="34" charset="-122"/>
                            <a:cs typeface="+mn-ea"/>
                            <a:sym typeface="+mn-lt"/>
                          </a:rPr>
                        </m:ctrlPr>
                      </m:sSubPr>
                      <m:e>
                        <m:r>
                          <a:rPr lang="zh-CN" altLang="en-US" sz="1200" kern="0" dirty="0">
                            <a:latin typeface="Cambria Math" panose="02040503050406030204" pitchFamily="18" charset="0"/>
                            <a:ea typeface="微软雅黑" panose="020B0503020204020204" pitchFamily="34" charset="-122"/>
                            <a:cs typeface="+mn-ea"/>
                            <a:sym typeface="+mn-lt"/>
                          </a:rPr>
                          <m:t>𝐷</m:t>
                        </m:r>
                      </m:e>
                      <m:sub>
                        <m:r>
                          <a:rPr lang="en-US" altLang="zh-CN" sz="1200" kern="0" dirty="0">
                            <a:latin typeface="Cambria Math" panose="02040503050406030204" pitchFamily="18" charset="0"/>
                            <a:ea typeface="微软雅黑" panose="020B0503020204020204" pitchFamily="34" charset="-122"/>
                            <a:cs typeface="+mn-ea"/>
                            <a:sym typeface="+mn-lt"/>
                          </a:rPr>
                          <m:t>𝑗</m:t>
                        </m:r>
                        <m:r>
                          <a:rPr lang="en-US" altLang="zh-CN" sz="1200" kern="0" dirty="0">
                            <a:latin typeface="Cambria Math" panose="02040503050406030204" pitchFamily="18" charset="0"/>
                            <a:ea typeface="微软雅黑" panose="020B0503020204020204" pitchFamily="34" charset="-122"/>
                            <a:cs typeface="+mn-ea"/>
                            <a:sym typeface="+mn-lt"/>
                          </a:rPr>
                          <m:t>2</m:t>
                        </m:r>
                      </m:sub>
                    </m:sSub>
                  </m:oMath>
                </a14:m>
                <a:r>
                  <a:rPr lang="en-US" altLang="zh-CN" sz="1200" kern="0" dirty="0">
                    <a:latin typeface="微软雅黑" panose="020B0503020204020204" pitchFamily="34" charset="-122"/>
                    <a:ea typeface="微软雅黑" panose="020B0503020204020204" pitchFamily="34" charset="-122"/>
                    <a:cs typeface="+mn-ea"/>
                  </a:rPr>
                  <a:t>,</a:t>
                </a:r>
                <a14:m>
                  <m:oMath xmlns:m="http://schemas.openxmlformats.org/officeDocument/2006/math">
                    <m:r>
                      <a:rPr lang="zh-CN" altLang="en-US" sz="1200" kern="0" dirty="0">
                        <a:latin typeface="Cambria Math" panose="02040503050406030204" pitchFamily="18" charset="0"/>
                        <a:ea typeface="微软雅黑" panose="020B0503020204020204" pitchFamily="34" charset="-122"/>
                        <a:cs typeface="+mn-ea"/>
                        <a:sym typeface="+mn-lt"/>
                      </a:rPr>
                      <m:t>𝐼</m:t>
                    </m:r>
                    <m:sSub>
                      <m:sSubPr>
                        <m:ctrlPr>
                          <a:rPr lang="zh-CN" altLang="en-US" sz="1200" i="1" kern="0" dirty="0">
                            <a:latin typeface="Cambria Math" panose="02040503050406030204" pitchFamily="18" charset="0"/>
                            <a:ea typeface="微软雅黑" panose="020B0503020204020204" pitchFamily="34" charset="-122"/>
                            <a:cs typeface="+mn-ea"/>
                            <a:sym typeface="+mn-lt"/>
                          </a:rPr>
                        </m:ctrlPr>
                      </m:sSubPr>
                      <m:e>
                        <m:r>
                          <a:rPr lang="zh-CN" altLang="en-US" sz="1200" kern="0" dirty="0">
                            <a:latin typeface="Cambria Math" panose="02040503050406030204" pitchFamily="18" charset="0"/>
                            <a:ea typeface="微软雅黑" panose="020B0503020204020204" pitchFamily="34" charset="-122"/>
                            <a:cs typeface="+mn-ea"/>
                            <a:sym typeface="+mn-lt"/>
                          </a:rPr>
                          <m:t>𝐷</m:t>
                        </m:r>
                      </m:e>
                      <m:sub>
                        <m:r>
                          <a:rPr lang="en-US" altLang="zh-CN" sz="1200" kern="0" dirty="0">
                            <a:latin typeface="Cambria Math" panose="02040503050406030204" pitchFamily="18" charset="0"/>
                            <a:ea typeface="微软雅黑" panose="020B0503020204020204" pitchFamily="34" charset="-122"/>
                            <a:cs typeface="+mn-ea"/>
                            <a:sym typeface="+mn-lt"/>
                          </a:rPr>
                          <m:t>𝑗</m:t>
                        </m:r>
                        <m:r>
                          <a:rPr lang="en-US" altLang="zh-CN" sz="1200" kern="0" dirty="0">
                            <a:latin typeface="Cambria Math" panose="02040503050406030204" pitchFamily="18" charset="0"/>
                            <a:ea typeface="微软雅黑" panose="020B0503020204020204" pitchFamily="34" charset="-122"/>
                            <a:cs typeface="+mn-ea"/>
                            <a:sym typeface="+mn-lt"/>
                          </a:rPr>
                          <m:t>3</m:t>
                        </m:r>
                      </m:sub>
                    </m:sSub>
                  </m:oMath>
                </a14:m>
                <a:r>
                  <a:rPr lang="en-US" altLang="zh-CN" sz="1200" kern="0" dirty="0">
                    <a:latin typeface="微软雅黑" panose="020B0503020204020204" pitchFamily="34" charset="-122"/>
                    <a:ea typeface="微软雅黑" panose="020B0503020204020204" pitchFamily="34" charset="-122"/>
                    <a:cs typeface="+mn-ea"/>
                  </a:rPr>
                  <a:t>,</a:t>
                </a:r>
                <a14:m>
                  <m:oMath xmlns:m="http://schemas.openxmlformats.org/officeDocument/2006/math">
                    <m:r>
                      <a:rPr lang="zh-CN" altLang="en-US" sz="1200" kern="0" dirty="0">
                        <a:latin typeface="Cambria Math" panose="02040503050406030204" pitchFamily="18" charset="0"/>
                        <a:ea typeface="微软雅黑" panose="020B0503020204020204" pitchFamily="34" charset="-122"/>
                        <a:cs typeface="+mn-ea"/>
                        <a:sym typeface="+mn-lt"/>
                      </a:rPr>
                      <m:t>𝐼</m:t>
                    </m:r>
                    <m:sSub>
                      <m:sSubPr>
                        <m:ctrlPr>
                          <a:rPr lang="zh-CN" altLang="en-US" sz="1200" i="1" kern="0" dirty="0">
                            <a:latin typeface="Cambria Math" panose="02040503050406030204" pitchFamily="18" charset="0"/>
                            <a:ea typeface="微软雅黑" panose="020B0503020204020204" pitchFamily="34" charset="-122"/>
                            <a:cs typeface="+mn-ea"/>
                            <a:sym typeface="+mn-lt"/>
                          </a:rPr>
                        </m:ctrlPr>
                      </m:sSubPr>
                      <m:e>
                        <m:r>
                          <a:rPr lang="zh-CN" altLang="en-US" sz="1200" kern="0" dirty="0">
                            <a:latin typeface="Cambria Math" panose="02040503050406030204" pitchFamily="18" charset="0"/>
                            <a:ea typeface="微软雅黑" panose="020B0503020204020204" pitchFamily="34" charset="-122"/>
                            <a:cs typeface="+mn-ea"/>
                            <a:sym typeface="+mn-lt"/>
                          </a:rPr>
                          <m:t>𝐷</m:t>
                        </m:r>
                      </m:e>
                      <m:sub>
                        <m:r>
                          <a:rPr lang="en-US" altLang="zh-CN" sz="1200" kern="0" dirty="0">
                            <a:latin typeface="Cambria Math" panose="02040503050406030204" pitchFamily="18" charset="0"/>
                            <a:ea typeface="微软雅黑" panose="020B0503020204020204" pitchFamily="34" charset="-122"/>
                            <a:cs typeface="+mn-ea"/>
                            <a:sym typeface="+mn-lt"/>
                          </a:rPr>
                          <m:t>𝑗</m:t>
                        </m:r>
                        <m:r>
                          <a:rPr lang="en-US" altLang="zh-CN" sz="1200" kern="0" dirty="0">
                            <a:latin typeface="Cambria Math" panose="02040503050406030204" pitchFamily="18" charset="0"/>
                            <a:ea typeface="微软雅黑" panose="020B0503020204020204" pitchFamily="34" charset="-122"/>
                            <a:cs typeface="+mn-ea"/>
                            <a:sym typeface="+mn-lt"/>
                          </a:rPr>
                          <m:t>4</m:t>
                        </m:r>
                      </m:sub>
                    </m:sSub>
                  </m:oMath>
                </a14:m>
                <a:r>
                  <a:rPr lang="en-US" altLang="zh-CN" sz="1200" kern="0" dirty="0">
                    <a:latin typeface="微软雅黑" panose="020B0503020204020204" pitchFamily="34" charset="-122"/>
                    <a:ea typeface="微软雅黑" panose="020B0503020204020204" pitchFamily="34" charset="-122"/>
                    <a:cs typeface="+mn-ea"/>
                  </a:rPr>
                  <a:t> </a:t>
                </a:r>
                <a14:m>
                  <m:oMath xmlns:m="http://schemas.openxmlformats.org/officeDocument/2006/math">
                    <m:r>
                      <a:rPr lang="zh-CN" altLang="en-US" sz="1200" kern="0">
                        <a:latin typeface="Cambria Math" panose="02040503050406030204" pitchFamily="18" charset="0"/>
                        <a:ea typeface="微软雅黑" panose="020B0503020204020204" pitchFamily="34" charset="-122"/>
                        <a:cs typeface="+mn-ea"/>
                      </a:rPr>
                      <m:t>… </m:t>
                    </m:r>
                  </m:oMath>
                </a14:m>
                <a:r>
                  <a:rPr lang="en-US" altLang="zh-CN" sz="1200" kern="0" dirty="0">
                    <a:latin typeface="微软雅黑" panose="020B0503020204020204" pitchFamily="34" charset="-122"/>
                    <a:ea typeface="微软雅黑" panose="020B0503020204020204" pitchFamily="34" charset="-122"/>
                    <a:cs typeface="+mn-ea"/>
                  </a:rPr>
                  <a:t>,</a:t>
                </a:r>
                <a14:m>
                  <m:oMath xmlns:m="http://schemas.openxmlformats.org/officeDocument/2006/math">
                    <m:r>
                      <a:rPr lang="zh-CN" altLang="en-US" sz="1200" kern="0" dirty="0">
                        <a:latin typeface="Cambria Math" panose="02040503050406030204" pitchFamily="18" charset="0"/>
                        <a:ea typeface="微软雅黑" panose="020B0503020204020204" pitchFamily="34" charset="-122"/>
                        <a:cs typeface="+mn-ea"/>
                        <a:sym typeface="+mn-lt"/>
                      </a:rPr>
                      <m:t>𝐼</m:t>
                    </m:r>
                    <m:sSub>
                      <m:sSubPr>
                        <m:ctrlPr>
                          <a:rPr lang="zh-CN" altLang="en-US" sz="1200" i="1" kern="0" dirty="0">
                            <a:latin typeface="Cambria Math" panose="02040503050406030204" pitchFamily="18" charset="0"/>
                            <a:ea typeface="微软雅黑" panose="020B0503020204020204" pitchFamily="34" charset="-122"/>
                            <a:cs typeface="+mn-ea"/>
                            <a:sym typeface="+mn-lt"/>
                          </a:rPr>
                        </m:ctrlPr>
                      </m:sSubPr>
                      <m:e>
                        <m:r>
                          <a:rPr lang="zh-CN" altLang="en-US" sz="1200" kern="0" dirty="0">
                            <a:latin typeface="Cambria Math" panose="02040503050406030204" pitchFamily="18" charset="0"/>
                            <a:ea typeface="微软雅黑" panose="020B0503020204020204" pitchFamily="34" charset="-122"/>
                            <a:cs typeface="+mn-ea"/>
                            <a:sym typeface="+mn-lt"/>
                          </a:rPr>
                          <m:t>𝐷</m:t>
                        </m:r>
                      </m:e>
                      <m:sub>
                        <m:r>
                          <a:rPr lang="en-US" altLang="zh-CN" sz="1200" kern="0" dirty="0">
                            <a:latin typeface="Cambria Math" panose="02040503050406030204" pitchFamily="18" charset="0"/>
                            <a:ea typeface="微软雅黑" panose="020B0503020204020204" pitchFamily="34" charset="-122"/>
                            <a:cs typeface="+mn-ea"/>
                            <a:sym typeface="+mn-lt"/>
                          </a:rPr>
                          <m:t>𝑗𝑛</m:t>
                        </m:r>
                      </m:sub>
                    </m:sSub>
                    <m:r>
                      <a:rPr lang="en-US" altLang="zh-CN" sz="1200" kern="0">
                        <a:latin typeface="Cambria Math" panose="02040503050406030204" pitchFamily="18" charset="0"/>
                        <a:ea typeface="微软雅黑" panose="020B0503020204020204" pitchFamily="34" charset="-122"/>
                        <a:cs typeface="+mn-ea"/>
                      </a:rPr>
                      <m:t> </m:t>
                    </m:r>
                  </m:oMath>
                </a14:m>
                <a:endParaRPr lang="zh-CN" altLang="en-US" sz="1200" kern="0" dirty="0">
                  <a:latin typeface="微软雅黑" panose="020B0503020204020204" pitchFamily="34" charset="-122"/>
                  <a:ea typeface="微软雅黑" panose="020B0503020204020204" pitchFamily="34" charset="-122"/>
                  <a:cs typeface="+mn-ea"/>
                </a:endParaRPr>
              </a:p>
            </p:txBody>
          </p:sp>
        </mc:Choice>
        <mc:Fallback xmlns="">
          <p:sp>
            <p:nvSpPr>
              <p:cNvPr id="12" name="矩形 11">
                <a:extLst>
                  <a:ext uri="{FF2B5EF4-FFF2-40B4-BE49-F238E27FC236}">
                    <a16:creationId xmlns:a16="http://schemas.microsoft.com/office/drawing/2014/main" id="{16E1C1F1-857B-429F-B904-87EC3806CFA3}"/>
                  </a:ext>
                </a:extLst>
              </p:cNvPr>
              <p:cNvSpPr>
                <a:spLocks noRot="1" noChangeAspect="1" noMove="1" noResize="1" noEditPoints="1" noAdjustHandles="1" noChangeArrowheads="1" noChangeShapeType="1" noTextEdit="1"/>
              </p:cNvSpPr>
              <p:nvPr/>
            </p:nvSpPr>
            <p:spPr>
              <a:xfrm>
                <a:off x="6599575" y="3203297"/>
                <a:ext cx="2249655" cy="294568"/>
              </a:xfrm>
              <a:prstGeom prst="rect">
                <a:avLst/>
              </a:prstGeom>
              <a:blipFill>
                <a:blip r:embed="rId7"/>
                <a:stretch>
                  <a:fillRect l="-271" b="-8163"/>
                </a:stretch>
              </a:blipFill>
            </p:spPr>
            <p:txBody>
              <a:bodyPr/>
              <a:lstStyle/>
              <a:p>
                <a:r>
                  <a:rPr lang="zh-CN" altLang="en-US">
                    <a:noFill/>
                  </a:rPr>
                  <a:t> </a:t>
                </a:r>
              </a:p>
            </p:txBody>
          </p:sp>
        </mc:Fallback>
      </mc:AlternateContent>
      <p:cxnSp>
        <p:nvCxnSpPr>
          <p:cNvPr id="18" name="直接箭头连接符 17">
            <a:extLst>
              <a:ext uri="{FF2B5EF4-FFF2-40B4-BE49-F238E27FC236}">
                <a16:creationId xmlns:a16="http://schemas.microsoft.com/office/drawing/2014/main" id="{C2EFE893-EC34-411F-9A62-0DEC3E58DDC0}"/>
              </a:ext>
            </a:extLst>
          </p:cNvPr>
          <p:cNvCxnSpPr>
            <a:cxnSpLocks/>
            <a:stCxn id="30" idx="1"/>
          </p:cNvCxnSpPr>
          <p:nvPr/>
        </p:nvCxnSpPr>
        <p:spPr>
          <a:xfrm flipH="1">
            <a:off x="3919012" y="4724130"/>
            <a:ext cx="19459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94235B85-B0DE-4DDC-B65D-19586C5982F4}"/>
                  </a:ext>
                </a:extLst>
              </p:cNvPr>
              <p:cNvSpPr/>
              <p:nvPr/>
            </p:nvSpPr>
            <p:spPr>
              <a:xfrm>
                <a:off x="965047" y="4402264"/>
                <a:ext cx="2400322" cy="96051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dirty="0">
                          <a:latin typeface="Cambria Math" panose="02040503050406030204" pitchFamily="18" charset="0"/>
                          <a:sym typeface="+mn-lt"/>
                        </a:rPr>
                        <m:t>拥有匿名凭证</m:t>
                      </m:r>
                      <m:r>
                        <a:rPr lang="zh-CN" altLang="en-US" dirty="0">
                          <a:latin typeface="Cambria Math" panose="02040503050406030204" pitchFamily="18" charset="0"/>
                          <a:sym typeface="+mn-lt"/>
                        </a:rPr>
                        <m:t>𝐴</m:t>
                      </m:r>
                      <m:sSub>
                        <m:sSubPr>
                          <m:ctrlPr>
                            <a:rPr lang="zh-CN" altLang="en-US" i="1" dirty="0">
                              <a:latin typeface="Cambria Math" panose="02040503050406030204" pitchFamily="18" charset="0"/>
                              <a:sym typeface="+mn-lt"/>
                            </a:rPr>
                          </m:ctrlPr>
                        </m:sSubPr>
                        <m:e>
                          <m:r>
                            <a:rPr lang="zh-CN" altLang="en-US" dirty="0">
                              <a:latin typeface="Cambria Math" panose="02040503050406030204" pitchFamily="18" charset="0"/>
                              <a:sym typeface="+mn-lt"/>
                            </a:rPr>
                            <m:t>𝐶</m:t>
                          </m:r>
                        </m:e>
                        <m:sub>
                          <m:r>
                            <a:rPr lang="zh-CN" altLang="en-US" dirty="0">
                              <a:latin typeface="Cambria Math" panose="02040503050406030204" pitchFamily="18" charset="0"/>
                              <a:sym typeface="+mn-lt"/>
                            </a:rPr>
                            <m:t>𝑖</m:t>
                          </m:r>
                        </m:sub>
                      </m:sSub>
                      <m:r>
                        <a:rPr lang="zh-CN" altLang="en-US" i="1" dirty="0">
                          <a:latin typeface="Cambria Math" panose="02040503050406030204" pitchFamily="18" charset="0"/>
                          <a:sym typeface="+mn-lt"/>
                        </a:rPr>
                        <m:t>的</m:t>
                      </m:r>
                      <m:r>
                        <a:rPr lang="zh-CN" altLang="en-US" dirty="0">
                          <a:latin typeface="Cambria Math" panose="02040503050406030204" pitchFamily="18" charset="0"/>
                          <a:sym typeface="+mn-lt"/>
                        </a:rPr>
                        <m:t>公证人的秘密有</m:t>
                      </m:r>
                      <m:r>
                        <m:rPr>
                          <m:sty m:val="p"/>
                        </m:rPr>
                        <a:rPr lang="en-US" altLang="zh-CN" dirty="0">
                          <a:latin typeface="Cambria Math" panose="02040503050406030204" pitchFamily="18" charset="0"/>
                          <a:sym typeface="+mn-lt"/>
                        </a:rPr>
                        <m:t>n</m:t>
                      </m:r>
                      <m:r>
                        <a:rPr lang="zh-CN" altLang="en-US" dirty="0">
                          <a:latin typeface="Cambria Math" panose="02040503050406030204" pitchFamily="18" charset="0"/>
                          <a:sym typeface="+mn-lt"/>
                        </a:rPr>
                        <m:t>份</m:t>
                      </m:r>
                    </m:oMath>
                  </m:oMathPara>
                </a14:m>
                <a:endParaRPr lang="en-US" altLang="zh-CN" dirty="0">
                  <a:sym typeface="+mn-lt"/>
                </a:endParaRPr>
              </a:p>
              <a:p>
                <a14:m>
                  <m:oMath xmlns:m="http://schemas.openxmlformats.org/officeDocument/2006/math">
                    <m:r>
                      <a:rPr lang="zh-CN" altLang="en-US" dirty="0">
                        <a:latin typeface="Cambria Math" panose="02040503050406030204" pitchFamily="18" charset="0"/>
                        <a:sym typeface="+mn-lt"/>
                      </a:rPr>
                      <m:t>秘密份额</m:t>
                    </m:r>
                    <m:r>
                      <a:rPr lang="en-US" altLang="zh-CN" dirty="0">
                        <a:latin typeface="Cambria Math" panose="02040503050406030204" pitchFamily="18" charset="0"/>
                        <a:sym typeface="+mn-lt"/>
                      </a:rPr>
                      <m:t>(</m:t>
                    </m:r>
                    <m:r>
                      <a:rPr lang="zh-CN" altLang="en-US" dirty="0">
                        <a:latin typeface="Cambria Math" panose="02040503050406030204" pitchFamily="18" charset="0"/>
                        <a:sym typeface="+mn-lt"/>
                      </a:rPr>
                      <m:t>𝐼</m:t>
                    </m:r>
                    <m:sSub>
                      <m:sSubPr>
                        <m:ctrlPr>
                          <a:rPr lang="zh-CN" altLang="en-US" i="1" dirty="0">
                            <a:latin typeface="Cambria Math" panose="02040503050406030204" pitchFamily="18" charset="0"/>
                            <a:sym typeface="+mn-lt"/>
                          </a:rPr>
                        </m:ctrlPr>
                      </m:sSubPr>
                      <m:e>
                        <m:r>
                          <a:rPr lang="zh-CN" altLang="en-US" dirty="0">
                            <a:latin typeface="Cambria Math" panose="02040503050406030204" pitchFamily="18" charset="0"/>
                            <a:sym typeface="+mn-lt"/>
                          </a:rPr>
                          <m:t>𝐷</m:t>
                        </m:r>
                      </m:e>
                      <m:sub>
                        <m:r>
                          <a:rPr lang="en-US" altLang="zh-CN" dirty="0">
                            <a:latin typeface="Cambria Math" panose="02040503050406030204" pitchFamily="18" charset="0"/>
                            <a:sym typeface="+mn-lt"/>
                          </a:rPr>
                          <m:t>𝑗</m:t>
                        </m:r>
                        <m:r>
                          <m:rPr>
                            <m:sty m:val="p"/>
                          </m:rPr>
                          <a:rPr lang="en-US" altLang="zh-CN" dirty="0">
                            <a:latin typeface="Cambria Math" panose="02040503050406030204" pitchFamily="18" charset="0"/>
                            <a:sym typeface="+mn-lt"/>
                          </a:rPr>
                          <m:t>i</m:t>
                        </m:r>
                      </m:sub>
                    </m:sSub>
                  </m:oMath>
                </a14:m>
                <a:r>
                  <a:rPr lang="en-US" altLang="zh-CN" dirty="0">
                    <a:solidFill>
                      <a:srgbClr val="374151"/>
                    </a:solidFill>
                    <a:sym typeface="+mn-lt"/>
                  </a:rPr>
                  <a:t> </a:t>
                </a:r>
                <a:r>
                  <a:rPr lang="zh-CN" altLang="en-US" dirty="0">
                    <a:solidFill>
                      <a:srgbClr val="374151"/>
                    </a:solidFill>
                    <a:sym typeface="+mn-lt"/>
                  </a:rPr>
                  <a:t>，</a:t>
                </a:r>
                <a14:m>
                  <m:oMath xmlns:m="http://schemas.openxmlformats.org/officeDocument/2006/math">
                    <m:r>
                      <a:rPr lang="en-US" altLang="zh-CN" i="1" dirty="0">
                        <a:solidFill>
                          <a:srgbClr val="374151"/>
                        </a:solidFill>
                        <a:latin typeface="Cambria Math" panose="02040503050406030204" pitchFamily="18" charset="0"/>
                        <a:sym typeface="+mn-lt"/>
                      </a:rPr>
                      <m:t>𝑆𝑖</m:t>
                    </m:r>
                  </m:oMath>
                </a14:m>
                <a:r>
                  <a:rPr lang="en-US" altLang="zh-CN" dirty="0"/>
                  <a:t>)</a:t>
                </a:r>
                <a:endParaRPr lang="zh-CN" altLang="en-US" dirty="0"/>
              </a:p>
            </p:txBody>
          </p:sp>
        </mc:Choice>
        <mc:Fallback xmlns="">
          <p:sp>
            <p:nvSpPr>
              <p:cNvPr id="21" name="矩形 20">
                <a:extLst>
                  <a:ext uri="{FF2B5EF4-FFF2-40B4-BE49-F238E27FC236}">
                    <a16:creationId xmlns:a16="http://schemas.microsoft.com/office/drawing/2014/main" id="{94235B85-B0DE-4DDC-B65D-19586C5982F4}"/>
                  </a:ext>
                </a:extLst>
              </p:cNvPr>
              <p:cNvSpPr>
                <a:spLocks noRot="1" noChangeAspect="1" noMove="1" noResize="1" noEditPoints="1" noAdjustHandles="1" noChangeArrowheads="1" noChangeShapeType="1" noTextEdit="1"/>
              </p:cNvSpPr>
              <p:nvPr/>
            </p:nvSpPr>
            <p:spPr>
              <a:xfrm>
                <a:off x="965047" y="4402264"/>
                <a:ext cx="2400322" cy="960519"/>
              </a:xfrm>
              <a:prstGeom prst="rect">
                <a:avLst/>
              </a:prstGeom>
              <a:blipFill>
                <a:blip r:embed="rId8"/>
                <a:stretch>
                  <a:fillRect l="-1015" b="-5696"/>
                </a:stretch>
              </a:blipFill>
            </p:spPr>
            <p:txBody>
              <a:bodyPr/>
              <a:lstStyle/>
              <a:p>
                <a:r>
                  <a:rPr lang="zh-CN" altLang="en-US">
                    <a:noFill/>
                  </a:rPr>
                  <a:t> </a:t>
                </a:r>
              </a:p>
            </p:txBody>
          </p:sp>
        </mc:Fallback>
      </mc:AlternateContent>
      <p:sp>
        <p:nvSpPr>
          <p:cNvPr id="24" name="文本框 23">
            <a:extLst>
              <a:ext uri="{FF2B5EF4-FFF2-40B4-BE49-F238E27FC236}">
                <a16:creationId xmlns:a16="http://schemas.microsoft.com/office/drawing/2014/main" id="{707F6064-E4D6-4F10-987E-78CCCA2337D0}"/>
              </a:ext>
            </a:extLst>
          </p:cNvPr>
          <p:cNvSpPr txBox="1"/>
          <p:nvPr/>
        </p:nvSpPr>
        <p:spPr>
          <a:xfrm>
            <a:off x="4551575" y="4408699"/>
            <a:ext cx="857839" cy="308995"/>
          </a:xfrm>
          <a:prstGeom prst="rect">
            <a:avLst/>
          </a:prstGeom>
          <a:noFill/>
        </p:spPr>
        <p:txBody>
          <a:bodyPr wrap="squar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生成</a:t>
            </a:r>
          </a:p>
        </p:txBody>
      </p:sp>
    </p:spTree>
    <p:extLst>
      <p:ext uri="{BB962C8B-B14F-4D97-AF65-F5344CB8AC3E}">
        <p14:creationId xmlns:p14="http://schemas.microsoft.com/office/powerpoint/2010/main" val="1904279192"/>
      </p:ext>
    </p:extLst>
  </p:cSld>
  <p:clrMapOvr>
    <a:masterClrMapping/>
  </p:clrMapOvr>
  <p:transition spd="slow" advClick="0" advTm="3000">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8E618381-F68D-4246-9F5A-31DF8066121E}"/>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研究内容</a:t>
            </a:r>
          </a:p>
        </p:txBody>
      </p:sp>
      <p:sp>
        <p:nvSpPr>
          <p:cNvPr id="2" name="矩形 1">
            <a:extLst>
              <a:ext uri="{FF2B5EF4-FFF2-40B4-BE49-F238E27FC236}">
                <a16:creationId xmlns:a16="http://schemas.microsoft.com/office/drawing/2014/main" id="{46F43A22-ADA0-4D58-A14E-A7B8E6FEB76F}"/>
              </a:ext>
            </a:extLst>
          </p:cNvPr>
          <p:cNvSpPr/>
          <p:nvPr/>
        </p:nvSpPr>
        <p:spPr>
          <a:xfrm>
            <a:off x="565146" y="1123303"/>
            <a:ext cx="1107996" cy="369332"/>
          </a:xfrm>
          <a:prstGeom prst="rect">
            <a:avLst/>
          </a:prstGeom>
        </p:spPr>
        <p:txBody>
          <a:bodyPr wrap="none">
            <a:spAutoFit/>
          </a:bodyPr>
          <a:lstStyle/>
          <a:p>
            <a:r>
              <a:rPr lang="zh-CN" altLang="en-US" dirty="0"/>
              <a:t>秘密恢复</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E8F70EC1-EA32-49D8-A2E8-27AA73F4077B}"/>
                  </a:ext>
                </a:extLst>
              </p:cNvPr>
              <p:cNvSpPr/>
              <p:nvPr/>
            </p:nvSpPr>
            <p:spPr>
              <a:xfrm>
                <a:off x="565146" y="1607000"/>
                <a:ext cx="9172744" cy="1244956"/>
              </a:xfrm>
              <a:prstGeom prst="rect">
                <a:avLst/>
              </a:prstGeom>
            </p:spPr>
            <p:txBody>
              <a:bodyPr wrap="square">
                <a:spAutoFit/>
              </a:bodyPr>
              <a:lstStyle/>
              <a:p>
                <a:r>
                  <a:rPr lang="zh-CN" altLang="en-US" dirty="0"/>
                  <a:t>需要恢复秘密</a:t>
                </a:r>
                <a14:m>
                  <m:oMath xmlns:m="http://schemas.openxmlformats.org/officeDocument/2006/math">
                    <m:r>
                      <m:rPr>
                        <m:sty m:val="p"/>
                      </m:rPr>
                      <a:rPr lang="en-US" altLang="zh-CN" dirty="0">
                        <a:solidFill>
                          <a:srgbClr val="374151"/>
                        </a:solidFill>
                        <a:latin typeface="Cambria Math" panose="02040503050406030204" pitchFamily="18" charset="0"/>
                      </a:rPr>
                      <m:t>S</m:t>
                    </m:r>
                  </m:oMath>
                </a14:m>
                <a:r>
                  <a:rPr lang="zh-CN" altLang="en-US" dirty="0"/>
                  <a:t>时，需要监管组中至少</a:t>
                </a:r>
                <a14:m>
                  <m:oMath xmlns:m="http://schemas.openxmlformats.org/officeDocument/2006/math">
                    <m:r>
                      <m:rPr>
                        <m:sty m:val="p"/>
                      </m:rPr>
                      <a:rPr lang="en-US" altLang="zh-CN" i="1" dirty="0" smtClean="0">
                        <a:solidFill>
                          <a:srgbClr val="374151"/>
                        </a:solidFill>
                        <a:latin typeface="Cambria Math" panose="02040503050406030204" pitchFamily="18" charset="0"/>
                      </a:rPr>
                      <m:t>t</m:t>
                    </m:r>
                  </m:oMath>
                </a14:m>
                <a:r>
                  <a:rPr lang="zh-CN" altLang="en-US" dirty="0"/>
                  <a:t>个秘密份额（</a:t>
                </a:r>
                <a14:m>
                  <m:oMath xmlns:m="http://schemas.openxmlformats.org/officeDocument/2006/math">
                    <m:r>
                      <a:rPr lang="zh-CN" altLang="en-US" dirty="0">
                        <a:latin typeface="Cambria Math" panose="02040503050406030204" pitchFamily="18" charset="0"/>
                        <a:sym typeface="+mn-lt"/>
                      </a:rPr>
                      <m:t>𝐼</m:t>
                    </m:r>
                    <m:sSub>
                      <m:sSubPr>
                        <m:ctrlPr>
                          <a:rPr lang="zh-CN" altLang="en-US" i="1" dirty="0">
                            <a:latin typeface="Cambria Math" panose="02040503050406030204" pitchFamily="18" charset="0"/>
                            <a:sym typeface="+mn-lt"/>
                          </a:rPr>
                        </m:ctrlPr>
                      </m:sSubPr>
                      <m:e>
                        <m:r>
                          <a:rPr lang="zh-CN" altLang="en-US" dirty="0">
                            <a:latin typeface="Cambria Math" panose="02040503050406030204" pitchFamily="18" charset="0"/>
                            <a:sym typeface="+mn-lt"/>
                          </a:rPr>
                          <m:t>𝐷</m:t>
                        </m:r>
                      </m:e>
                      <m:sub>
                        <m:r>
                          <a:rPr lang="en-US" altLang="zh-CN" dirty="0">
                            <a:latin typeface="Cambria Math" panose="02040503050406030204" pitchFamily="18" charset="0"/>
                            <a:sym typeface="+mn-lt"/>
                          </a:rPr>
                          <m:t>𝑗</m:t>
                        </m:r>
                        <m:r>
                          <m:rPr>
                            <m:sty m:val="p"/>
                          </m:rPr>
                          <a:rPr lang="en-US" altLang="zh-CN" dirty="0">
                            <a:latin typeface="Cambria Math" panose="02040503050406030204" pitchFamily="18" charset="0"/>
                            <a:sym typeface="+mn-lt"/>
                          </a:rPr>
                          <m:t>i</m:t>
                        </m:r>
                      </m:sub>
                    </m:sSub>
                    <m:r>
                      <a:rPr lang="en-US" altLang="zh-CN" b="0" i="1" smtClean="0">
                        <a:solidFill>
                          <a:srgbClr val="374151"/>
                        </a:solidFill>
                        <a:latin typeface="Cambria Math" panose="02040503050406030204" pitchFamily="18" charset="0"/>
                      </a:rPr>
                      <m:t>,</m:t>
                    </m:r>
                    <m:r>
                      <a:rPr lang="en-US" altLang="zh-CN" b="0" i="1" smtClean="0">
                        <a:solidFill>
                          <a:srgbClr val="374151"/>
                        </a:solidFill>
                        <a:latin typeface="Cambria Math" panose="02040503050406030204" pitchFamily="18" charset="0"/>
                      </a:rPr>
                      <m:t>𝑆𝑖</m:t>
                    </m:r>
                  </m:oMath>
                </a14:m>
                <a:r>
                  <a:rPr lang="zh-CN" altLang="en-US" dirty="0"/>
                  <a:t>），才能恢复秘密值，从而揭漏作恶公证人的真实身份。</a:t>
                </a:r>
                <a:endParaRPr lang="en-US" altLang="zh-CN" dirty="0"/>
              </a:p>
              <a:p>
                <a:endParaRPr lang="en-US" altLang="zh-CN" dirty="0"/>
              </a:p>
              <a:p>
                <a:r>
                  <a:rPr lang="zh-CN" altLang="en-US" dirty="0"/>
                  <a:t>对于每个收集到的份额</a:t>
                </a:r>
                <a14:m>
                  <m:oMath xmlns:m="http://schemas.openxmlformats.org/officeDocument/2006/math">
                    <m:r>
                      <a:rPr lang="zh-CN" altLang="en-US" i="1" dirty="0">
                        <a:latin typeface="Cambria Math" panose="02040503050406030204" pitchFamily="18" charset="0"/>
                      </a:rPr>
                      <m:t>（</m:t>
                    </m:r>
                    <m:r>
                      <a:rPr lang="zh-CN" altLang="en-US" dirty="0">
                        <a:latin typeface="Cambria Math" panose="02040503050406030204" pitchFamily="18" charset="0"/>
                        <a:sym typeface="+mn-lt"/>
                      </a:rPr>
                      <m:t>𝐼</m:t>
                    </m:r>
                    <m:sSub>
                      <m:sSubPr>
                        <m:ctrlPr>
                          <a:rPr lang="zh-CN" altLang="en-US" i="1" dirty="0">
                            <a:latin typeface="Cambria Math" panose="02040503050406030204" pitchFamily="18" charset="0"/>
                            <a:sym typeface="+mn-lt"/>
                          </a:rPr>
                        </m:ctrlPr>
                      </m:sSubPr>
                      <m:e>
                        <m:r>
                          <a:rPr lang="zh-CN" altLang="en-US" dirty="0">
                            <a:latin typeface="Cambria Math" panose="02040503050406030204" pitchFamily="18" charset="0"/>
                            <a:sym typeface="+mn-lt"/>
                          </a:rPr>
                          <m:t>𝐷</m:t>
                        </m:r>
                      </m:e>
                      <m:sub>
                        <m:r>
                          <a:rPr lang="en-US" altLang="zh-CN" dirty="0">
                            <a:latin typeface="Cambria Math" panose="02040503050406030204" pitchFamily="18" charset="0"/>
                            <a:sym typeface="+mn-lt"/>
                          </a:rPr>
                          <m:t>𝑗</m:t>
                        </m:r>
                        <m:r>
                          <m:rPr>
                            <m:sty m:val="p"/>
                          </m:rPr>
                          <a:rPr lang="en-US" altLang="zh-CN" dirty="0">
                            <a:latin typeface="Cambria Math" panose="02040503050406030204" pitchFamily="18" charset="0"/>
                            <a:sym typeface="+mn-lt"/>
                          </a:rPr>
                          <m:t>i</m:t>
                        </m:r>
                      </m:sub>
                    </m:sSub>
                  </m:oMath>
                </a14:m>
                <a:r>
                  <a:rPr lang="en-US" altLang="zh-CN" dirty="0"/>
                  <a:t>,</a:t>
                </a:r>
                <a14:m>
                  <m:oMath xmlns:m="http://schemas.openxmlformats.org/officeDocument/2006/math">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𝑖</m:t>
                        </m:r>
                      </m:sub>
                    </m:sSub>
                  </m:oMath>
                </a14:m>
                <a:r>
                  <a:rPr lang="en-US" altLang="zh-CN" dirty="0"/>
                  <a:t>​)</a:t>
                </a:r>
                <a:r>
                  <a:rPr lang="zh-CN" altLang="en-US" dirty="0"/>
                  <a:t>，计算拉格朗日基本多项式：</a:t>
                </a:r>
              </a:p>
            </p:txBody>
          </p:sp>
        </mc:Choice>
        <mc:Fallback xmlns="">
          <p:sp>
            <p:nvSpPr>
              <p:cNvPr id="3" name="矩形 2">
                <a:extLst>
                  <a:ext uri="{FF2B5EF4-FFF2-40B4-BE49-F238E27FC236}">
                    <a16:creationId xmlns:a16="http://schemas.microsoft.com/office/drawing/2014/main" id="{E8F70EC1-EA32-49D8-A2E8-27AA73F4077B}"/>
                  </a:ext>
                </a:extLst>
              </p:cNvPr>
              <p:cNvSpPr>
                <a:spLocks noRot="1" noChangeAspect="1" noMove="1" noResize="1" noEditPoints="1" noAdjustHandles="1" noChangeArrowheads="1" noChangeShapeType="1" noTextEdit="1"/>
              </p:cNvSpPr>
              <p:nvPr/>
            </p:nvSpPr>
            <p:spPr>
              <a:xfrm>
                <a:off x="565146" y="1607000"/>
                <a:ext cx="9172744" cy="1244956"/>
              </a:xfrm>
              <a:prstGeom prst="rect">
                <a:avLst/>
              </a:prstGeom>
              <a:blipFill>
                <a:blip r:embed="rId4"/>
                <a:stretch>
                  <a:fillRect l="-598" t="-2941" b="-49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C12EEDA9-17F2-4C93-8738-8DFA50D627AA}"/>
                  </a:ext>
                </a:extLst>
              </p:cNvPr>
              <p:cNvSpPr/>
              <p:nvPr/>
            </p:nvSpPr>
            <p:spPr>
              <a:xfrm>
                <a:off x="1119143" y="2921694"/>
                <a:ext cx="5055413" cy="80349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𝑗</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𝑥</m:t>
                          </m:r>
                        </m:e>
                      </m:d>
                      <m:r>
                        <a:rPr lang="zh-CN" altLang="en-US" i="0">
                          <a:latin typeface="Cambria Math" panose="02040503050406030204" pitchFamily="18" charset="0"/>
                        </a:rPr>
                        <m:t>=</m:t>
                      </m:r>
                      <m:nary>
                        <m:naryPr>
                          <m:chr m:val="∏"/>
                          <m:subHide m:val="on"/>
                          <m:supHide m:val="on"/>
                          <m:ctrlPr>
                            <a:rPr lang="zh-CN" altLang="en-US" i="1">
                              <a:latin typeface="Cambria Math" panose="02040503050406030204" pitchFamily="18" charset="0"/>
                            </a:rPr>
                          </m:ctrlPr>
                        </m:naryPr>
                        <m:sub/>
                        <m:sup/>
                        <m:e>
                          <m:r>
                            <a:rPr lang="zh-CN" altLang="en-US" i="0">
                              <a:latin typeface="Cambria Math" panose="02040503050406030204" pitchFamily="18" charset="0"/>
                            </a:rPr>
                            <m:t>1≤</m:t>
                          </m:r>
                          <m:r>
                            <a:rPr lang="zh-CN" altLang="en-US" i="1">
                              <a:latin typeface="Cambria Math" panose="02040503050406030204" pitchFamily="18" charset="0"/>
                            </a:rPr>
                            <m:t>𝑚</m:t>
                          </m:r>
                          <m:r>
                            <a:rPr lang="zh-CN" altLang="en-US" i="0">
                              <a:latin typeface="Cambria Math" panose="02040503050406030204" pitchFamily="18" charset="0"/>
                            </a:rPr>
                            <m:t>≤</m:t>
                          </m:r>
                          <m:r>
                            <a:rPr lang="zh-CN" altLang="en-US" i="1">
                              <a:latin typeface="Cambria Math" panose="02040503050406030204" pitchFamily="18" charset="0"/>
                            </a:rPr>
                            <m:t>𝑡</m:t>
                          </m:r>
                          <m:r>
                            <a:rPr lang="zh-CN" altLang="en-US" i="0">
                              <a:latin typeface="Cambria Math" panose="02040503050406030204" pitchFamily="18" charset="0"/>
                            </a:rPr>
                            <m:t>,</m:t>
                          </m:r>
                          <m:r>
                            <a:rPr lang="zh-CN" altLang="en-US" i="1">
                              <a:latin typeface="Cambria Math" panose="02040503050406030204" pitchFamily="18" charset="0"/>
                            </a:rPr>
                            <m:t>𝑚</m:t>
                          </m:r>
                          <m:r>
                            <a:rPr lang="zh-CN" altLang="en-US" i="0">
                              <a:latin typeface="Cambria Math" panose="02040503050406030204" pitchFamily="18" charset="0"/>
                            </a:rPr>
                            <m:t>≠</m:t>
                          </m:r>
                          <m:r>
                            <a:rPr lang="en-US" altLang="zh-CN" b="0" i="1" smtClean="0">
                              <a:latin typeface="Cambria Math" panose="02040503050406030204" pitchFamily="18" charset="0"/>
                            </a:rPr>
                            <m:t>𝑘</m:t>
                          </m:r>
                          <m:r>
                            <a:rPr lang="zh-CN" altLang="en-US" i="0">
                              <a:latin typeface="Cambria Math" panose="02040503050406030204" pitchFamily="18" charset="0"/>
                            </a:rPr>
                            <m:t>  </m:t>
                          </m:r>
                          <m:f>
                            <m:fPr>
                              <m:ctrlPr>
                                <a:rPr lang="zh-CN" altLang="en-US" i="1">
                                  <a:latin typeface="Cambria Math" panose="02040503050406030204" pitchFamily="18" charset="0"/>
                                </a:rPr>
                              </m:ctrlPr>
                            </m:fPr>
                            <m:num>
                              <m:r>
                                <a:rPr lang="zh-CN" altLang="en-US" i="1">
                                  <a:latin typeface="Cambria Math" panose="02040503050406030204" pitchFamily="18" charset="0"/>
                                </a:rPr>
                                <m:t>𝑥</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dirty="0">
                                      <a:latin typeface="Cambria Math" panose="02040503050406030204" pitchFamily="18" charset="0"/>
                                      <a:sym typeface="+mn-lt"/>
                                    </a:rPr>
                                    <m:t>𝐼</m:t>
                                  </m:r>
                                  <m:sSub>
                                    <m:sSubPr>
                                      <m:ctrlPr>
                                        <a:rPr lang="zh-CN" altLang="en-US" i="1" dirty="0">
                                          <a:latin typeface="Cambria Math" panose="02040503050406030204" pitchFamily="18" charset="0"/>
                                          <a:sym typeface="+mn-lt"/>
                                        </a:rPr>
                                      </m:ctrlPr>
                                    </m:sSubPr>
                                    <m:e>
                                      <m:r>
                                        <a:rPr lang="zh-CN" altLang="en-US" dirty="0">
                                          <a:latin typeface="Cambria Math" panose="02040503050406030204" pitchFamily="18" charset="0"/>
                                          <a:sym typeface="+mn-lt"/>
                                        </a:rPr>
                                        <m:t>𝐷</m:t>
                                      </m:r>
                                    </m:e>
                                    <m:sub>
                                      <m:r>
                                        <a:rPr lang="en-US" altLang="zh-CN" dirty="0">
                                          <a:latin typeface="Cambria Math" panose="02040503050406030204" pitchFamily="18" charset="0"/>
                                          <a:sym typeface="+mn-lt"/>
                                        </a:rPr>
                                        <m:t>𝑗</m:t>
                                      </m:r>
                                      <m:r>
                                        <m:rPr>
                                          <m:sty m:val="p"/>
                                        </m:rPr>
                                        <a:rPr lang="en-US" altLang="zh-CN" dirty="0">
                                          <a:latin typeface="Cambria Math" panose="02040503050406030204" pitchFamily="18" charset="0"/>
                                          <a:sym typeface="+mn-lt"/>
                                        </a:rPr>
                                        <m:t>i</m:t>
                                      </m:r>
                                    </m:sub>
                                  </m:sSub>
                                </m:e>
                                <m:sub>
                                  <m:r>
                                    <a:rPr lang="zh-CN" altLang="en-US" i="1">
                                      <a:latin typeface="Cambria Math" panose="02040503050406030204" pitchFamily="18" charset="0"/>
                                    </a:rPr>
                                    <m:t>𝑚</m:t>
                                  </m:r>
                                </m:sub>
                              </m:sSub>
                            </m:num>
                            <m:den>
                              <m:sSub>
                                <m:sSubPr>
                                  <m:ctrlPr>
                                    <a:rPr lang="zh-CN" altLang="en-US" i="1">
                                      <a:latin typeface="Cambria Math" panose="02040503050406030204" pitchFamily="18" charset="0"/>
                                    </a:rPr>
                                  </m:ctrlPr>
                                </m:sSubPr>
                                <m:e>
                                  <m:r>
                                    <a:rPr lang="zh-CN" altLang="en-US" dirty="0">
                                      <a:latin typeface="Cambria Math" panose="02040503050406030204" pitchFamily="18" charset="0"/>
                                      <a:sym typeface="+mn-lt"/>
                                    </a:rPr>
                                    <m:t>𝐼</m:t>
                                  </m:r>
                                  <m:sSub>
                                    <m:sSubPr>
                                      <m:ctrlPr>
                                        <a:rPr lang="zh-CN" altLang="en-US" i="1" dirty="0">
                                          <a:latin typeface="Cambria Math" panose="02040503050406030204" pitchFamily="18" charset="0"/>
                                          <a:sym typeface="+mn-lt"/>
                                        </a:rPr>
                                      </m:ctrlPr>
                                    </m:sSubPr>
                                    <m:e>
                                      <m:r>
                                        <a:rPr lang="zh-CN" altLang="en-US" dirty="0">
                                          <a:latin typeface="Cambria Math" panose="02040503050406030204" pitchFamily="18" charset="0"/>
                                          <a:sym typeface="+mn-lt"/>
                                        </a:rPr>
                                        <m:t>𝐷</m:t>
                                      </m:r>
                                    </m:e>
                                    <m:sub>
                                      <m:r>
                                        <a:rPr lang="en-US" altLang="zh-CN" dirty="0">
                                          <a:latin typeface="Cambria Math" panose="02040503050406030204" pitchFamily="18" charset="0"/>
                                          <a:sym typeface="+mn-lt"/>
                                        </a:rPr>
                                        <m:t>𝑗</m:t>
                                      </m:r>
                                      <m:r>
                                        <m:rPr>
                                          <m:sty m:val="p"/>
                                        </m:rPr>
                                        <a:rPr lang="en-US" altLang="zh-CN" dirty="0">
                                          <a:latin typeface="Cambria Math" panose="02040503050406030204" pitchFamily="18" charset="0"/>
                                          <a:sym typeface="+mn-lt"/>
                                        </a:rPr>
                                        <m:t>i</m:t>
                                      </m:r>
                                    </m:sub>
                                  </m:sSub>
                                </m:e>
                                <m:sub>
                                  <m:r>
                                    <a:rPr lang="en-US" altLang="zh-CN" b="0" i="1" smtClean="0">
                                      <a:latin typeface="Cambria Math" panose="02040503050406030204" pitchFamily="18" charset="0"/>
                                    </a:rPr>
                                    <m:t>𝑘</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dirty="0">
                                      <a:latin typeface="Cambria Math" panose="02040503050406030204" pitchFamily="18" charset="0"/>
                                      <a:sym typeface="+mn-lt"/>
                                    </a:rPr>
                                    <m:t>𝐼</m:t>
                                  </m:r>
                                  <m:sSub>
                                    <m:sSubPr>
                                      <m:ctrlPr>
                                        <a:rPr lang="zh-CN" altLang="en-US" i="1" dirty="0">
                                          <a:latin typeface="Cambria Math" panose="02040503050406030204" pitchFamily="18" charset="0"/>
                                          <a:sym typeface="+mn-lt"/>
                                        </a:rPr>
                                      </m:ctrlPr>
                                    </m:sSubPr>
                                    <m:e>
                                      <m:r>
                                        <a:rPr lang="zh-CN" altLang="en-US" dirty="0">
                                          <a:latin typeface="Cambria Math" panose="02040503050406030204" pitchFamily="18" charset="0"/>
                                          <a:sym typeface="+mn-lt"/>
                                        </a:rPr>
                                        <m:t>𝐷</m:t>
                                      </m:r>
                                    </m:e>
                                    <m:sub>
                                      <m:r>
                                        <a:rPr lang="en-US" altLang="zh-CN" dirty="0">
                                          <a:latin typeface="Cambria Math" panose="02040503050406030204" pitchFamily="18" charset="0"/>
                                          <a:sym typeface="+mn-lt"/>
                                        </a:rPr>
                                        <m:t>𝑗</m:t>
                                      </m:r>
                                      <m:r>
                                        <m:rPr>
                                          <m:sty m:val="p"/>
                                        </m:rPr>
                                        <a:rPr lang="en-US" altLang="zh-CN" dirty="0">
                                          <a:latin typeface="Cambria Math" panose="02040503050406030204" pitchFamily="18" charset="0"/>
                                          <a:sym typeface="+mn-lt"/>
                                        </a:rPr>
                                        <m:t>i</m:t>
                                      </m:r>
                                    </m:sub>
                                  </m:sSub>
                                </m:e>
                                <m:sub>
                                  <m:r>
                                    <a:rPr lang="zh-CN" altLang="en-US" i="1">
                                      <a:latin typeface="Cambria Math" panose="02040503050406030204" pitchFamily="18" charset="0"/>
                                    </a:rPr>
                                    <m:t>𝑚</m:t>
                                  </m:r>
                                </m:sub>
                              </m:sSub>
                            </m:den>
                          </m:f>
                        </m:e>
                      </m:nary>
                    </m:oMath>
                  </m:oMathPara>
                </a14:m>
                <a:endParaRPr lang="zh-CN" altLang="en-US" dirty="0"/>
              </a:p>
            </p:txBody>
          </p:sp>
        </mc:Choice>
        <mc:Fallback xmlns="">
          <p:sp>
            <p:nvSpPr>
              <p:cNvPr id="5" name="矩形 4">
                <a:extLst>
                  <a:ext uri="{FF2B5EF4-FFF2-40B4-BE49-F238E27FC236}">
                    <a16:creationId xmlns:a16="http://schemas.microsoft.com/office/drawing/2014/main" id="{C12EEDA9-17F2-4C93-8738-8DFA50D627AA}"/>
                  </a:ext>
                </a:extLst>
              </p:cNvPr>
              <p:cNvSpPr>
                <a:spLocks noRot="1" noChangeAspect="1" noMove="1" noResize="1" noEditPoints="1" noAdjustHandles="1" noChangeArrowheads="1" noChangeShapeType="1" noTextEdit="1"/>
              </p:cNvSpPr>
              <p:nvPr/>
            </p:nvSpPr>
            <p:spPr>
              <a:xfrm>
                <a:off x="1119143" y="2921694"/>
                <a:ext cx="5055413" cy="80349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CA8F1853-5B7D-4EA1-8E9F-3FC8B481053C}"/>
                  </a:ext>
                </a:extLst>
              </p:cNvPr>
              <p:cNvSpPr/>
              <p:nvPr/>
            </p:nvSpPr>
            <p:spPr>
              <a:xfrm>
                <a:off x="565146" y="4033332"/>
                <a:ext cx="3991798" cy="369332"/>
              </a:xfrm>
              <a:prstGeom prst="rect">
                <a:avLst/>
              </a:prstGeom>
            </p:spPr>
            <p:txBody>
              <a:bodyPr wrap="none">
                <a:spAutoFit/>
              </a:bodyPr>
              <a:lstStyle/>
              <a:p>
                <a:r>
                  <a:rPr lang="zh-CN" altLang="en-US" dirty="0"/>
                  <a:t>使用拉格朗日插值公式来恢复秘密</a:t>
                </a:r>
                <a14:m>
                  <m:oMath xmlns:m="http://schemas.openxmlformats.org/officeDocument/2006/math">
                    <m:r>
                      <m:rPr>
                        <m:sty m:val="p"/>
                      </m:rPr>
                      <a:rPr lang="en-US" altLang="zh-CN" dirty="0">
                        <a:solidFill>
                          <a:srgbClr val="374151"/>
                        </a:solidFill>
                        <a:latin typeface="Cambria Math" panose="02040503050406030204" pitchFamily="18" charset="0"/>
                      </a:rPr>
                      <m:t>S</m:t>
                    </m:r>
                  </m:oMath>
                </a14:m>
                <a:r>
                  <a:rPr lang="zh-CN" altLang="en-US" dirty="0"/>
                  <a:t>：</a:t>
                </a:r>
              </a:p>
            </p:txBody>
          </p:sp>
        </mc:Choice>
        <mc:Fallback xmlns="">
          <p:sp>
            <p:nvSpPr>
              <p:cNvPr id="8" name="矩形 7">
                <a:extLst>
                  <a:ext uri="{FF2B5EF4-FFF2-40B4-BE49-F238E27FC236}">
                    <a16:creationId xmlns:a16="http://schemas.microsoft.com/office/drawing/2014/main" id="{CA8F1853-5B7D-4EA1-8E9F-3FC8B481053C}"/>
                  </a:ext>
                </a:extLst>
              </p:cNvPr>
              <p:cNvSpPr>
                <a:spLocks noRot="1" noChangeAspect="1" noMove="1" noResize="1" noEditPoints="1" noAdjustHandles="1" noChangeArrowheads="1" noChangeShapeType="1" noTextEdit="1"/>
              </p:cNvSpPr>
              <p:nvPr/>
            </p:nvSpPr>
            <p:spPr>
              <a:xfrm>
                <a:off x="565146" y="4033332"/>
                <a:ext cx="3991798" cy="369332"/>
              </a:xfrm>
              <a:prstGeom prst="rect">
                <a:avLst/>
              </a:prstGeom>
              <a:blipFill>
                <a:blip r:embed="rId6"/>
                <a:stretch>
                  <a:fillRect l="-1374" t="-10000" r="-611"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B2B3408-48AB-43F4-95B7-9A38FE9D46A6}"/>
                  </a:ext>
                </a:extLst>
              </p:cNvPr>
              <p:cNvSpPr txBox="1"/>
              <p:nvPr/>
            </p:nvSpPr>
            <p:spPr>
              <a:xfrm>
                <a:off x="1119144" y="4501406"/>
                <a:ext cx="2751907" cy="773160"/>
              </a:xfrm>
              <a:prstGeom prst="rect">
                <a:avLst/>
              </a:prstGeom>
              <a:noFill/>
            </p:spPr>
            <p:txBody>
              <a:bodyPr wrap="none" lIns="0" tIns="0" rIns="0" bIns="0" rtlCol="0">
                <a:spAutoFit/>
              </a:bodyPr>
              <a:lstStyle/>
              <a:p>
                <a:pPr>
                  <a:lnSpc>
                    <a:spcPct val="130000"/>
                  </a:lnSpc>
                  <a:spcBef>
                    <a:spcPts val="600"/>
                  </a:spcBef>
                </a:pPr>
                <a14:m>
                  <m:oMathPara xmlns:m="http://schemas.openxmlformats.org/officeDocument/2006/math">
                    <m:oMathParaPr>
                      <m:jc m:val="centerGroup"/>
                    </m:oMathParaPr>
                    <m:oMath xmlns:m="http://schemas.openxmlformats.org/officeDocument/2006/math">
                      <m:r>
                        <a:rPr lang="zh-CN" altLang="en-US" i="1" dirty="0">
                          <a:latin typeface="Cambria Math" panose="02040503050406030204" pitchFamily="18" charset="0"/>
                          <a:sym typeface="+mn-lt"/>
                        </a:rPr>
                        <m:t>𝑆</m:t>
                      </m:r>
                      <m:r>
                        <a:rPr lang="zh-CN" altLang="en-US" i="1" dirty="0">
                          <a:latin typeface="Cambria Math" panose="02040503050406030204" pitchFamily="18" charset="0"/>
                          <a:sym typeface="+mn-lt"/>
                        </a:rPr>
                        <m:t>=</m:t>
                      </m:r>
                      <m:r>
                        <a:rPr lang="zh-CN" altLang="en-US" i="1" dirty="0">
                          <a:latin typeface="Cambria Math" panose="02040503050406030204" pitchFamily="18" charset="0"/>
                          <a:sym typeface="+mn-lt"/>
                        </a:rPr>
                        <m:t>𝑓</m:t>
                      </m:r>
                      <m:d>
                        <m:dPr>
                          <m:ctrlPr>
                            <a:rPr lang="zh-CN" altLang="en-US" i="1" dirty="0">
                              <a:latin typeface="Cambria Math" panose="02040503050406030204" pitchFamily="18" charset="0"/>
                              <a:sym typeface="+mn-lt"/>
                            </a:rPr>
                          </m:ctrlPr>
                        </m:dPr>
                        <m:e>
                          <m:r>
                            <a:rPr lang="zh-CN" altLang="en-US" i="1" dirty="0">
                              <a:latin typeface="Cambria Math" panose="02040503050406030204" pitchFamily="18" charset="0"/>
                              <a:sym typeface="+mn-lt"/>
                            </a:rPr>
                            <m:t>0</m:t>
                          </m:r>
                        </m:e>
                      </m:d>
                      <m:r>
                        <a:rPr lang="zh-CN" altLang="en-US" i="1" dirty="0">
                          <a:latin typeface="Cambria Math" panose="02040503050406030204" pitchFamily="18" charset="0"/>
                          <a:sym typeface="+mn-lt"/>
                        </a:rPr>
                        <m:t>=</m:t>
                      </m:r>
                      <m:nary>
                        <m:naryPr>
                          <m:chr m:val="∑"/>
                          <m:limLoc m:val="subSup"/>
                          <m:grow m:val="on"/>
                          <m:ctrlPr>
                            <a:rPr lang="zh-CN" altLang="en-US" i="1" dirty="0">
                              <a:latin typeface="Cambria Math" panose="02040503050406030204" pitchFamily="18" charset="0"/>
                              <a:sym typeface="+mn-lt"/>
                            </a:rPr>
                          </m:ctrlPr>
                        </m:naryPr>
                        <m:sub>
                          <m:r>
                            <a:rPr lang="zh-CN" altLang="en-US" i="1" dirty="0">
                              <a:latin typeface="Cambria Math" panose="02040503050406030204" pitchFamily="18" charset="0"/>
                              <a:sym typeface="+mn-lt"/>
                            </a:rPr>
                            <m:t>𝑗</m:t>
                          </m:r>
                          <m:r>
                            <a:rPr lang="zh-CN" altLang="en-US" i="1" dirty="0">
                              <a:latin typeface="Cambria Math" panose="02040503050406030204" pitchFamily="18" charset="0"/>
                              <a:sym typeface="+mn-lt"/>
                            </a:rPr>
                            <m:t>=1</m:t>
                          </m:r>
                        </m:sub>
                        <m:sup>
                          <m:r>
                            <a:rPr lang="zh-CN" altLang="en-US" i="1" dirty="0">
                              <a:latin typeface="Cambria Math" panose="02040503050406030204" pitchFamily="18" charset="0"/>
                              <a:sym typeface="+mn-lt"/>
                            </a:rPr>
                            <m:t>𝑡</m:t>
                          </m:r>
                        </m:sup>
                        <m:e>
                          <m:sSub>
                            <m:sSubPr>
                              <m:ctrlPr>
                                <a:rPr lang="zh-CN" altLang="en-US" i="1" dirty="0">
                                  <a:latin typeface="Cambria Math" panose="02040503050406030204" pitchFamily="18" charset="0"/>
                                  <a:sym typeface="+mn-lt"/>
                                </a:rPr>
                              </m:ctrlPr>
                            </m:sSubPr>
                            <m:e>
                              <m:r>
                                <a:rPr lang="zh-CN" altLang="en-US" i="1" dirty="0">
                                  <a:latin typeface="Cambria Math" panose="02040503050406030204" pitchFamily="18" charset="0"/>
                                  <a:sym typeface="+mn-lt"/>
                                </a:rPr>
                                <m:t>𝑆</m:t>
                              </m:r>
                            </m:e>
                            <m:sub>
                              <m:r>
                                <a:rPr lang="zh-CN" altLang="en-US" i="1" dirty="0">
                                  <a:latin typeface="Cambria Math" panose="02040503050406030204" pitchFamily="18" charset="0"/>
                                  <a:sym typeface="+mn-lt"/>
                                </a:rPr>
                                <m:t>𝑗</m:t>
                              </m:r>
                            </m:sub>
                          </m:sSub>
                        </m:e>
                      </m:nary>
                      <m:r>
                        <a:rPr lang="zh-CN" altLang="en-US" i="1" dirty="0">
                          <a:latin typeface="Cambria Math" panose="02040503050406030204" pitchFamily="18" charset="0"/>
                          <a:sym typeface="+mn-lt"/>
                        </a:rPr>
                        <m:t>⋅</m:t>
                      </m:r>
                      <m:sSub>
                        <m:sSubPr>
                          <m:ctrlPr>
                            <a:rPr lang="zh-CN" altLang="en-US" i="1" dirty="0">
                              <a:latin typeface="Cambria Math" panose="02040503050406030204" pitchFamily="18" charset="0"/>
                              <a:sym typeface="+mn-lt"/>
                            </a:rPr>
                          </m:ctrlPr>
                        </m:sSubPr>
                        <m:e>
                          <m:r>
                            <a:rPr lang="zh-CN" altLang="en-US" i="1" dirty="0">
                              <a:latin typeface="Cambria Math" panose="02040503050406030204" pitchFamily="18" charset="0"/>
                              <a:sym typeface="+mn-lt"/>
                            </a:rPr>
                            <m:t>𝐿</m:t>
                          </m:r>
                        </m:e>
                        <m:sub>
                          <m:r>
                            <a:rPr lang="zh-CN" altLang="en-US" i="1" dirty="0">
                              <a:latin typeface="Cambria Math" panose="02040503050406030204" pitchFamily="18" charset="0"/>
                              <a:sym typeface="+mn-lt"/>
                            </a:rPr>
                            <m:t>𝑗</m:t>
                          </m:r>
                        </m:sub>
                      </m:sSub>
                      <m:d>
                        <m:dPr>
                          <m:ctrlPr>
                            <a:rPr lang="zh-CN" altLang="en-US" i="1" dirty="0">
                              <a:latin typeface="Cambria Math" panose="02040503050406030204" pitchFamily="18" charset="0"/>
                              <a:sym typeface="+mn-lt"/>
                            </a:rPr>
                          </m:ctrlPr>
                        </m:dPr>
                        <m:e>
                          <m:r>
                            <a:rPr lang="zh-CN" altLang="en-US" i="1" dirty="0">
                              <a:latin typeface="Cambria Math" panose="02040503050406030204" pitchFamily="18" charset="0"/>
                              <a:sym typeface="+mn-lt"/>
                            </a:rPr>
                            <m:t>0</m:t>
                          </m:r>
                        </m:e>
                      </m:d>
                    </m:oMath>
                  </m:oMathPara>
                </a14:m>
                <a:endParaRPr lang="zh-CN" altLang="en-US" i="1" dirty="0">
                  <a:latin typeface="Cambria Math" panose="02040503050406030204" pitchFamily="18" charset="0"/>
                  <a:sym typeface="+mn-lt"/>
                </a:endParaRPr>
              </a:p>
            </p:txBody>
          </p:sp>
        </mc:Choice>
        <mc:Fallback xmlns="">
          <p:sp>
            <p:nvSpPr>
              <p:cNvPr id="12" name="文本框 11">
                <a:extLst>
                  <a:ext uri="{FF2B5EF4-FFF2-40B4-BE49-F238E27FC236}">
                    <a16:creationId xmlns:a16="http://schemas.microsoft.com/office/drawing/2014/main" id="{EB2B3408-48AB-43F4-95B7-9A38FE9D46A6}"/>
                  </a:ext>
                </a:extLst>
              </p:cNvPr>
              <p:cNvSpPr txBox="1">
                <a:spLocks noRot="1" noChangeAspect="1" noMove="1" noResize="1" noEditPoints="1" noAdjustHandles="1" noChangeArrowheads="1" noChangeShapeType="1" noTextEdit="1"/>
              </p:cNvSpPr>
              <p:nvPr/>
            </p:nvSpPr>
            <p:spPr>
              <a:xfrm>
                <a:off x="1119144" y="4501406"/>
                <a:ext cx="2751907" cy="77316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3DE75B04-F47E-471C-ACD4-0293E50A6A5B}"/>
                  </a:ext>
                </a:extLst>
              </p:cNvPr>
              <p:cNvSpPr txBox="1"/>
              <p:nvPr/>
            </p:nvSpPr>
            <p:spPr>
              <a:xfrm>
                <a:off x="565146" y="5508211"/>
                <a:ext cx="6353666" cy="805990"/>
              </a:xfrm>
              <a:prstGeom prst="rect">
                <a:avLst/>
              </a:prstGeom>
              <a:noFill/>
            </p:spPr>
            <p:txBody>
              <a:bodyPr wrap="square" rtlCol="0">
                <a:spAutoFit/>
              </a:bodyPr>
              <a:lstStyle>
                <a:defPPr>
                  <a:defRPr lang="zh-CN"/>
                </a:defPPr>
                <a:lvl1pPr>
                  <a:lnSpc>
                    <a:spcPct val="130000"/>
                  </a:lnSpc>
                  <a:spcBef>
                    <a:spcPts val="600"/>
                  </a:spcBef>
                </a:lvl1pPr>
              </a:lstStyle>
              <a:p>
                <a:r>
                  <a:rPr lang="zh-CN" altLang="en-US" dirty="0">
                    <a:sym typeface="+mn-lt"/>
                  </a:rPr>
                  <a:t>其中</a:t>
                </a:r>
                <a14:m>
                  <m:oMath xmlns:m="http://schemas.openxmlformats.org/officeDocument/2006/math">
                    <m:sSub>
                      <m:sSubPr>
                        <m:ctrlPr>
                          <a:rPr lang="zh-CN" altLang="en-US" i="1" dirty="0" smtClean="0">
                            <a:latin typeface="Cambria Math" panose="02040503050406030204" pitchFamily="18" charset="0"/>
                            <a:sym typeface="+mn-lt"/>
                          </a:rPr>
                        </m:ctrlPr>
                      </m:sSubPr>
                      <m:e>
                        <m:r>
                          <a:rPr lang="zh-CN" altLang="en-US" i="1" dirty="0">
                            <a:latin typeface="Cambria Math" panose="02040503050406030204" pitchFamily="18" charset="0"/>
                            <a:sym typeface="+mn-lt"/>
                          </a:rPr>
                          <m:t>𝑆</m:t>
                        </m:r>
                      </m:e>
                      <m:sub>
                        <m:r>
                          <a:rPr lang="en-US" altLang="zh-CN" b="0" i="1" dirty="0" smtClean="0">
                            <a:latin typeface="Cambria Math" panose="02040503050406030204" pitchFamily="18" charset="0"/>
                            <a:sym typeface="+mn-lt"/>
                          </a:rPr>
                          <m:t>𝑗</m:t>
                        </m:r>
                      </m:sub>
                    </m:sSub>
                  </m:oMath>
                </a14:m>
                <a:r>
                  <a:rPr lang="en-US" altLang="zh-CN" dirty="0">
                    <a:sym typeface="+mn-lt"/>
                  </a:rPr>
                  <a:t>,</a:t>
                </a:r>
                <a:r>
                  <a:rPr lang="zh-CN" altLang="en-US" dirty="0">
                    <a:sym typeface="+mn-lt"/>
                  </a:rPr>
                  <a:t> </a:t>
                </a:r>
                <a14:m>
                  <m:oMath xmlns:m="http://schemas.openxmlformats.org/officeDocument/2006/math">
                    <m:sSub>
                      <m:sSubPr>
                        <m:ctrlPr>
                          <a:rPr lang="zh-CN" altLang="en-US" i="1" dirty="0">
                            <a:latin typeface="Cambria Math" panose="02040503050406030204" pitchFamily="18" charset="0"/>
                            <a:sym typeface="+mn-lt"/>
                          </a:rPr>
                        </m:ctrlPr>
                      </m:sSubPr>
                      <m:e>
                        <m:r>
                          <a:rPr lang="zh-CN" altLang="en-US" i="1" dirty="0">
                            <a:latin typeface="Cambria Math" panose="02040503050406030204" pitchFamily="18" charset="0"/>
                            <a:sym typeface="+mn-lt"/>
                          </a:rPr>
                          <m:t>𝑆</m:t>
                        </m:r>
                      </m:e>
                      <m:sub>
                        <m:r>
                          <a:rPr lang="en-US" altLang="zh-CN" b="0" i="1" dirty="0" smtClean="0">
                            <a:latin typeface="Cambria Math" panose="02040503050406030204" pitchFamily="18" charset="0"/>
                            <a:sym typeface="+mn-lt"/>
                          </a:rPr>
                          <m:t>1</m:t>
                        </m:r>
                      </m:sub>
                    </m:sSub>
                    <m:r>
                      <a:rPr lang="zh-CN" altLang="en-US" i="1" dirty="0">
                        <a:latin typeface="Cambria Math" panose="02040503050406030204" pitchFamily="18" charset="0"/>
                        <a:sym typeface="+mn-lt"/>
                      </a:rPr>
                      <m:t> </m:t>
                    </m:r>
                    <m:r>
                      <a:rPr lang="en-US" altLang="zh-CN" b="0" i="1" dirty="0" smtClean="0">
                        <a:latin typeface="Cambria Math" panose="02040503050406030204" pitchFamily="18" charset="0"/>
                        <a:sym typeface="+mn-lt"/>
                      </a:rPr>
                      <m:t>,</m:t>
                    </m:r>
                    <m:sSub>
                      <m:sSubPr>
                        <m:ctrlPr>
                          <a:rPr lang="zh-CN" altLang="en-US" i="1" dirty="0">
                            <a:latin typeface="Cambria Math" panose="02040503050406030204" pitchFamily="18" charset="0"/>
                            <a:sym typeface="+mn-lt"/>
                          </a:rPr>
                        </m:ctrlPr>
                      </m:sSubPr>
                      <m:e>
                        <m:sSub>
                          <m:sSubPr>
                            <m:ctrlPr>
                              <a:rPr lang="zh-CN" altLang="en-US" i="1" dirty="0">
                                <a:latin typeface="Cambria Math" panose="02040503050406030204" pitchFamily="18" charset="0"/>
                                <a:sym typeface="+mn-lt"/>
                              </a:rPr>
                            </m:ctrlPr>
                          </m:sSubPr>
                          <m:e>
                            <m:r>
                              <a:rPr lang="zh-CN" altLang="en-US" i="1" dirty="0">
                                <a:latin typeface="Cambria Math" panose="02040503050406030204" pitchFamily="18" charset="0"/>
                                <a:sym typeface="+mn-lt"/>
                              </a:rPr>
                              <m:t>𝑆</m:t>
                            </m:r>
                          </m:e>
                          <m:sub>
                            <m:r>
                              <a:rPr lang="en-US" altLang="zh-CN" b="0" i="1" dirty="0" smtClean="0">
                                <a:latin typeface="Cambria Math" panose="02040503050406030204" pitchFamily="18" charset="0"/>
                                <a:sym typeface="+mn-lt"/>
                              </a:rPr>
                              <m:t>2</m:t>
                            </m:r>
                          </m:sub>
                        </m:sSub>
                        <m:r>
                          <a:rPr lang="zh-CN" altLang="en-US">
                            <a:latin typeface="Cambria Math" panose="02040503050406030204" pitchFamily="18" charset="0"/>
                          </a:rPr>
                          <m:t>…</m:t>
                        </m:r>
                        <m:r>
                          <a:rPr lang="zh-CN" altLang="en-US" i="1" dirty="0">
                            <a:latin typeface="Cambria Math" panose="02040503050406030204" pitchFamily="18" charset="0"/>
                            <a:sym typeface="+mn-lt"/>
                          </a:rPr>
                          <m:t>𝑆</m:t>
                        </m:r>
                      </m:e>
                      <m:sub>
                        <m:r>
                          <m:rPr>
                            <m:sty m:val="p"/>
                          </m:rPr>
                          <a:rPr lang="en-US" altLang="zh-CN" i="1" dirty="0">
                            <a:latin typeface="Cambria Math" panose="02040503050406030204" pitchFamily="18" charset="0"/>
                            <a:sym typeface="+mn-lt"/>
                          </a:rPr>
                          <m:t>t</m:t>
                        </m:r>
                      </m:sub>
                    </m:sSub>
                    <m:r>
                      <a:rPr lang="zh-CN" altLang="en-US" i="1" dirty="0">
                        <a:latin typeface="Cambria Math" panose="02040503050406030204" pitchFamily="18" charset="0"/>
                        <a:sym typeface="+mn-lt"/>
                      </a:rPr>
                      <m:t>是收集</m:t>
                    </m:r>
                  </m:oMath>
                </a14:m>
                <a:r>
                  <a:rPr lang="zh-CN" altLang="en-US" dirty="0">
                    <a:sym typeface="+mn-lt"/>
                  </a:rPr>
                  <a:t>的秘密份额，当收集到阈值</a:t>
                </a:r>
                <a:r>
                  <a:rPr lang="en-US" altLang="zh-CN" dirty="0">
                    <a:sym typeface="+mn-lt"/>
                  </a:rPr>
                  <a:t>t</a:t>
                </a:r>
                <a:r>
                  <a:rPr lang="zh-CN" altLang="en-US" dirty="0">
                    <a:sym typeface="+mn-lt"/>
                  </a:rPr>
                  <a:t>份时，就可以恢复秘密值</a:t>
                </a:r>
              </a:p>
            </p:txBody>
          </p:sp>
        </mc:Choice>
        <mc:Fallback xmlns="">
          <p:sp>
            <p:nvSpPr>
              <p:cNvPr id="13" name="文本框 12">
                <a:extLst>
                  <a:ext uri="{FF2B5EF4-FFF2-40B4-BE49-F238E27FC236}">
                    <a16:creationId xmlns:a16="http://schemas.microsoft.com/office/drawing/2014/main" id="{3DE75B04-F47E-471C-ACD4-0293E50A6A5B}"/>
                  </a:ext>
                </a:extLst>
              </p:cNvPr>
              <p:cNvSpPr txBox="1">
                <a:spLocks noRot="1" noChangeAspect="1" noMove="1" noResize="1" noEditPoints="1" noAdjustHandles="1" noChangeArrowheads="1" noChangeShapeType="1" noTextEdit="1"/>
              </p:cNvSpPr>
              <p:nvPr/>
            </p:nvSpPr>
            <p:spPr>
              <a:xfrm>
                <a:off x="565146" y="5508211"/>
                <a:ext cx="6353666" cy="805990"/>
              </a:xfrm>
              <a:prstGeom prst="rect">
                <a:avLst/>
              </a:prstGeom>
              <a:blipFill>
                <a:blip r:embed="rId8"/>
                <a:stretch>
                  <a:fillRect l="-864" b="-11364"/>
                </a:stretch>
              </a:blipFill>
            </p:spPr>
            <p:txBody>
              <a:bodyPr/>
              <a:lstStyle/>
              <a:p>
                <a:r>
                  <a:rPr lang="zh-CN" altLang="en-US">
                    <a:noFill/>
                  </a:rPr>
                  <a:t> </a:t>
                </a:r>
              </a:p>
            </p:txBody>
          </p:sp>
        </mc:Fallback>
      </mc:AlternateContent>
      <p:cxnSp>
        <p:nvCxnSpPr>
          <p:cNvPr id="7" name="直接箭头连接符 6">
            <a:extLst>
              <a:ext uri="{FF2B5EF4-FFF2-40B4-BE49-F238E27FC236}">
                <a16:creationId xmlns:a16="http://schemas.microsoft.com/office/drawing/2014/main" id="{7DA81F89-DE77-490A-9437-A380F21286BA}"/>
              </a:ext>
            </a:extLst>
          </p:cNvPr>
          <p:cNvCxnSpPr/>
          <p:nvPr/>
        </p:nvCxnSpPr>
        <p:spPr>
          <a:xfrm>
            <a:off x="6570482" y="4656841"/>
            <a:ext cx="16496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FDCCA915-5545-46B4-AA80-841148741ED1}"/>
                  </a:ext>
                </a:extLst>
              </p:cNvPr>
              <p:cNvSpPr/>
              <p:nvPr/>
            </p:nvSpPr>
            <p:spPr>
              <a:xfrm>
                <a:off x="8395508" y="4227771"/>
                <a:ext cx="876843" cy="369332"/>
              </a:xfrm>
              <a:prstGeom prst="rect">
                <a:avLst/>
              </a:prstGeom>
            </p:spPr>
            <p:txBody>
              <a:bodyPr wrap="none">
                <a:spAutoFit/>
              </a:bodyPr>
              <a:lstStyle/>
              <a:p>
                <a:r>
                  <a:rPr lang="zh-CN" altLang="en-US" dirty="0"/>
                  <a:t>𝐻</a:t>
                </a:r>
                <a:r>
                  <a:rPr lang="en-US" altLang="zh-CN" dirty="0"/>
                  <a:t>(</a:t>
                </a:r>
                <a:r>
                  <a:rPr lang="zh-CN" altLang="en-US" dirty="0"/>
                  <a:t>𝑟</a:t>
                </a:r>
                <a:r>
                  <a:rPr lang="en-US" altLang="zh-CN" dirty="0"/>
                  <a:t>)=</a:t>
                </a:r>
                <a14:m>
                  <m:oMath xmlns:m="http://schemas.openxmlformats.org/officeDocument/2006/math">
                    <m:r>
                      <a:rPr lang="zh-CN" altLang="en-US" i="1" dirty="0">
                        <a:latin typeface="Cambria Math" panose="02040503050406030204" pitchFamily="18" charset="0"/>
                        <a:sym typeface="+mn-lt"/>
                      </a:rPr>
                      <m:t>𝑆</m:t>
                    </m:r>
                  </m:oMath>
                </a14:m>
                <a:endParaRPr lang="zh-CN" altLang="en-US" dirty="0"/>
              </a:p>
            </p:txBody>
          </p:sp>
        </mc:Choice>
        <mc:Fallback xmlns="">
          <p:sp>
            <p:nvSpPr>
              <p:cNvPr id="9" name="矩形 8">
                <a:extLst>
                  <a:ext uri="{FF2B5EF4-FFF2-40B4-BE49-F238E27FC236}">
                    <a16:creationId xmlns:a16="http://schemas.microsoft.com/office/drawing/2014/main" id="{FDCCA915-5545-46B4-AA80-841148741ED1}"/>
                  </a:ext>
                </a:extLst>
              </p:cNvPr>
              <p:cNvSpPr>
                <a:spLocks noRot="1" noChangeAspect="1" noMove="1" noResize="1" noEditPoints="1" noAdjustHandles="1" noChangeArrowheads="1" noChangeShapeType="1" noTextEdit="1"/>
              </p:cNvSpPr>
              <p:nvPr/>
            </p:nvSpPr>
            <p:spPr>
              <a:xfrm>
                <a:off x="8395508" y="4227771"/>
                <a:ext cx="876843" cy="369332"/>
              </a:xfrm>
              <a:prstGeom prst="rect">
                <a:avLst/>
              </a:prstGeom>
              <a:blipFill>
                <a:blip r:embed="rId9"/>
                <a:stretch>
                  <a:fillRect l="-5556" t="-11667" b="-26667"/>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822A6337-2840-472F-B0E4-3CDE1053E36E}"/>
              </a:ext>
            </a:extLst>
          </p:cNvPr>
          <p:cNvSpPr txBox="1"/>
          <p:nvPr/>
        </p:nvSpPr>
        <p:spPr>
          <a:xfrm>
            <a:off x="7050134" y="4342328"/>
            <a:ext cx="584924" cy="308995"/>
          </a:xfrm>
          <a:prstGeom prst="rect">
            <a:avLst/>
          </a:prstGeom>
          <a:noFill/>
        </p:spPr>
        <p:txBody>
          <a:bodyPr wrap="squar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恢复</a:t>
            </a:r>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7249FC9A-0089-4789-84C4-F66C16D89830}"/>
                  </a:ext>
                </a:extLst>
              </p:cNvPr>
              <p:cNvSpPr/>
              <p:nvPr/>
            </p:nvSpPr>
            <p:spPr>
              <a:xfrm>
                <a:off x="8395508" y="4698862"/>
                <a:ext cx="2176430" cy="369332"/>
              </a:xfrm>
              <a:prstGeom prst="rect">
                <a:avLst/>
              </a:prstGeom>
            </p:spPr>
            <p:txBody>
              <a:bodyPr wrap="none">
                <a:spAutoFit/>
              </a:bodyPr>
              <a:lstStyle/>
              <a:p>
                <a14:m>
                  <m:oMath xmlns:m="http://schemas.openxmlformats.org/officeDocument/2006/math">
                    <m:r>
                      <a:rPr lang="zh-CN" altLang="en-US" dirty="0">
                        <a:solidFill>
                          <a:srgbClr val="374151"/>
                        </a:solidFill>
                        <a:latin typeface="Cambria Math" panose="02040503050406030204" pitchFamily="18" charset="0"/>
                        <a:sym typeface="+mn-lt"/>
                      </a:rPr>
                      <m:t>𝐼</m:t>
                    </m:r>
                    <m:sSub>
                      <m:sSubPr>
                        <m:ctrlPr>
                          <a:rPr lang="zh-CN" altLang="en-US" i="1" dirty="0">
                            <a:solidFill>
                              <a:srgbClr val="374151"/>
                            </a:solidFill>
                            <a:latin typeface="Cambria Math" panose="02040503050406030204" pitchFamily="18" charset="0"/>
                            <a:sym typeface="+mn-lt"/>
                          </a:rPr>
                        </m:ctrlPr>
                      </m:sSubPr>
                      <m:e>
                        <m:r>
                          <a:rPr lang="zh-CN" altLang="en-US" dirty="0">
                            <a:solidFill>
                              <a:srgbClr val="374151"/>
                            </a:solidFill>
                            <a:latin typeface="Cambria Math" panose="02040503050406030204" pitchFamily="18" charset="0"/>
                            <a:sym typeface="+mn-lt"/>
                          </a:rPr>
                          <m:t>𝐷</m:t>
                        </m:r>
                      </m:e>
                      <m:sub>
                        <m:r>
                          <a:rPr lang="zh-CN" altLang="en-US" dirty="0">
                            <a:solidFill>
                              <a:srgbClr val="374151"/>
                            </a:solidFill>
                            <a:latin typeface="Cambria Math" panose="02040503050406030204" pitchFamily="18" charset="0"/>
                            <a:sym typeface="+mn-lt"/>
                          </a:rPr>
                          <m:t>𝑖</m:t>
                        </m:r>
                      </m:sub>
                    </m:sSub>
                  </m:oMath>
                </a14:m>
                <a:r>
                  <a:rPr lang="en-US" altLang="zh-CN" dirty="0"/>
                  <a:t>=</a:t>
                </a:r>
                <a14:m>
                  <m:oMath xmlns:m="http://schemas.openxmlformats.org/officeDocument/2006/math">
                    <m:r>
                      <a:rPr lang="zh-CN" altLang="en-US" dirty="0">
                        <a:solidFill>
                          <a:srgbClr val="374151"/>
                        </a:solidFill>
                        <a:latin typeface="Cambria Math" panose="02040503050406030204" pitchFamily="18" charset="0"/>
                        <a:sym typeface="+mn-lt"/>
                      </a:rPr>
                      <m:t>𝐴</m:t>
                    </m:r>
                    <m:sSub>
                      <m:sSubPr>
                        <m:ctrlPr>
                          <a:rPr lang="zh-CN" altLang="en-US" i="1" dirty="0">
                            <a:solidFill>
                              <a:srgbClr val="374151"/>
                            </a:solidFill>
                            <a:latin typeface="Cambria Math" panose="02040503050406030204" pitchFamily="18" charset="0"/>
                            <a:sym typeface="+mn-lt"/>
                          </a:rPr>
                        </m:ctrlPr>
                      </m:sSubPr>
                      <m:e>
                        <m:r>
                          <a:rPr lang="zh-CN" altLang="en-US" dirty="0">
                            <a:solidFill>
                              <a:srgbClr val="374151"/>
                            </a:solidFill>
                            <a:latin typeface="Cambria Math" panose="02040503050406030204" pitchFamily="18" charset="0"/>
                            <a:sym typeface="+mn-lt"/>
                          </a:rPr>
                          <m:t>𝐶</m:t>
                        </m:r>
                      </m:e>
                      <m:sub>
                        <m:r>
                          <a:rPr lang="zh-CN" altLang="en-US" dirty="0">
                            <a:solidFill>
                              <a:srgbClr val="374151"/>
                            </a:solidFill>
                            <a:latin typeface="Cambria Math" panose="02040503050406030204" pitchFamily="18" charset="0"/>
                            <a:sym typeface="+mn-lt"/>
                          </a:rPr>
                          <m:t>𝑖</m:t>
                        </m:r>
                      </m:sub>
                    </m:sSub>
                  </m:oMath>
                </a14:m>
                <a:r>
                  <a:rPr lang="en-US" altLang="zh-CN" dirty="0"/>
                  <a:t>-</a:t>
                </a:r>
                <a:r>
                  <a:rPr lang="zh-CN" altLang="en-US" dirty="0"/>
                  <a:t>𝐻</a:t>
                </a:r>
                <a:r>
                  <a:rPr lang="en-US" altLang="zh-CN" dirty="0"/>
                  <a:t>(</a:t>
                </a:r>
                <a:r>
                  <a:rPr lang="zh-CN" altLang="en-US" dirty="0"/>
                  <a:t>𝑟</a:t>
                </a:r>
                <a:r>
                  <a:rPr lang="en-US" altLang="zh-CN" dirty="0"/>
                  <a:t>)=</a:t>
                </a:r>
                <a14:m>
                  <m:oMath xmlns:m="http://schemas.openxmlformats.org/officeDocument/2006/math">
                    <m:r>
                      <a:rPr lang="zh-CN" altLang="en-US" dirty="0">
                        <a:solidFill>
                          <a:srgbClr val="374151"/>
                        </a:solidFill>
                        <a:latin typeface="Cambria Math" panose="02040503050406030204" pitchFamily="18" charset="0"/>
                        <a:sym typeface="+mn-lt"/>
                      </a:rPr>
                      <m:t>𝐴</m:t>
                    </m:r>
                    <m:sSub>
                      <m:sSubPr>
                        <m:ctrlPr>
                          <a:rPr lang="zh-CN" altLang="en-US" i="1" dirty="0">
                            <a:solidFill>
                              <a:srgbClr val="374151"/>
                            </a:solidFill>
                            <a:latin typeface="Cambria Math" panose="02040503050406030204" pitchFamily="18" charset="0"/>
                            <a:sym typeface="+mn-lt"/>
                          </a:rPr>
                        </m:ctrlPr>
                      </m:sSubPr>
                      <m:e>
                        <m:r>
                          <a:rPr lang="zh-CN" altLang="en-US" dirty="0">
                            <a:solidFill>
                              <a:srgbClr val="374151"/>
                            </a:solidFill>
                            <a:latin typeface="Cambria Math" panose="02040503050406030204" pitchFamily="18" charset="0"/>
                            <a:sym typeface="+mn-lt"/>
                          </a:rPr>
                          <m:t>𝐶</m:t>
                        </m:r>
                      </m:e>
                      <m:sub>
                        <m:r>
                          <a:rPr lang="zh-CN" altLang="en-US" dirty="0">
                            <a:solidFill>
                              <a:srgbClr val="374151"/>
                            </a:solidFill>
                            <a:latin typeface="Cambria Math" panose="02040503050406030204" pitchFamily="18" charset="0"/>
                            <a:sym typeface="+mn-lt"/>
                          </a:rPr>
                          <m:t>𝑖</m:t>
                        </m:r>
                      </m:sub>
                    </m:sSub>
                  </m:oMath>
                </a14:m>
                <a:r>
                  <a:rPr lang="en-US" altLang="zh-CN" dirty="0"/>
                  <a:t>-</a:t>
                </a:r>
                <a14:m>
                  <m:oMath xmlns:m="http://schemas.openxmlformats.org/officeDocument/2006/math">
                    <m:r>
                      <a:rPr lang="zh-CN" altLang="en-US" i="1" dirty="0">
                        <a:latin typeface="Cambria Math" panose="02040503050406030204" pitchFamily="18" charset="0"/>
                        <a:sym typeface="+mn-lt"/>
                      </a:rPr>
                      <m:t>𝑆</m:t>
                    </m:r>
                  </m:oMath>
                </a14:m>
                <a:endParaRPr lang="zh-CN" altLang="en-US" dirty="0"/>
              </a:p>
            </p:txBody>
          </p:sp>
        </mc:Choice>
        <mc:Fallback xmlns="">
          <p:sp>
            <p:nvSpPr>
              <p:cNvPr id="14" name="矩形 13">
                <a:extLst>
                  <a:ext uri="{FF2B5EF4-FFF2-40B4-BE49-F238E27FC236}">
                    <a16:creationId xmlns:a16="http://schemas.microsoft.com/office/drawing/2014/main" id="{7249FC9A-0089-4789-84C4-F66C16D89830}"/>
                  </a:ext>
                </a:extLst>
              </p:cNvPr>
              <p:cNvSpPr>
                <a:spLocks noRot="1" noChangeAspect="1" noMove="1" noResize="1" noEditPoints="1" noAdjustHandles="1" noChangeArrowheads="1" noChangeShapeType="1" noTextEdit="1"/>
              </p:cNvSpPr>
              <p:nvPr/>
            </p:nvSpPr>
            <p:spPr>
              <a:xfrm>
                <a:off x="8395508" y="4698862"/>
                <a:ext cx="2176430" cy="369332"/>
              </a:xfrm>
              <a:prstGeom prst="rect">
                <a:avLst/>
              </a:prstGeom>
              <a:blipFill>
                <a:blip r:embed="rId10"/>
                <a:stretch>
                  <a:fillRect t="-11667"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00217177"/>
      </p:ext>
    </p:extLst>
  </p:cSld>
  <p:clrMapOvr>
    <a:masterClrMapping/>
  </p:clrMapOvr>
  <p:transition spd="slow" advClick="0" advTm="3000">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FF4980D4-0EAA-4C4E-B6E6-DFE39E50AA47}"/>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研究内容</a:t>
            </a:r>
          </a:p>
        </p:txBody>
      </p:sp>
      <p:sp>
        <p:nvSpPr>
          <p:cNvPr id="2" name="文本框 1">
            <a:extLst>
              <a:ext uri="{FF2B5EF4-FFF2-40B4-BE49-F238E27FC236}">
                <a16:creationId xmlns:a16="http://schemas.microsoft.com/office/drawing/2014/main" id="{980A0722-4527-4D7C-88E6-09A282BE38E5}"/>
              </a:ext>
            </a:extLst>
          </p:cNvPr>
          <p:cNvSpPr txBox="1"/>
          <p:nvPr/>
        </p:nvSpPr>
        <p:spPr>
          <a:xfrm>
            <a:off x="631596" y="1008668"/>
            <a:ext cx="4685122" cy="417358"/>
          </a:xfrm>
          <a:prstGeom prst="rect">
            <a:avLst/>
          </a:prstGeom>
          <a:noFill/>
        </p:spPr>
        <p:txBody>
          <a:bodyPr wrap="square" rtlCol="0">
            <a:spAutoFit/>
          </a:bodyPr>
          <a:lstStyle/>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为了解决候选公证节点的参与度不高的问题</a:t>
            </a: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21E1F993-6298-4FDC-B6F1-C558D57CFE6B}"/>
                  </a:ext>
                </a:extLst>
              </p:cNvPr>
              <p:cNvSpPr txBox="1"/>
              <p:nvPr/>
            </p:nvSpPr>
            <p:spPr>
              <a:xfrm>
                <a:off x="631596" y="2086956"/>
                <a:ext cx="11425286" cy="2403158"/>
              </a:xfrm>
              <a:prstGeom prst="rect">
                <a:avLst/>
              </a:prstGeom>
              <a:noFill/>
            </p:spPr>
            <p:txBody>
              <a:bodyPr wrap="square" lIns="0" tIns="0" rIns="0" bIns="0" rtlCol="0">
                <a:spAutoFit/>
              </a:bodyPr>
              <a:lstStyle/>
              <a:p>
                <a:pPr>
                  <a:lnSpc>
                    <a:spcPct val="130000"/>
                  </a:lnSpc>
                  <a:spcBef>
                    <a:spcPts val="600"/>
                  </a:spcBef>
                </a:pPr>
                <a14:m>
                  <m:oMath xmlns:m="http://schemas.openxmlformats.org/officeDocument/2006/math">
                    <m:sSub>
                      <m:sSubPr>
                        <m:ctrlPr>
                          <a:rPr lang="en-US" altLang="zh-CN" i="1" kern="0" smtClean="0">
                            <a:latin typeface="Cambria Math" panose="02040503050406030204" pitchFamily="18" charset="0"/>
                            <a:ea typeface="微软雅黑" panose="020B0503020204020204" pitchFamily="34" charset="-122"/>
                            <a:cs typeface="+mn-ea"/>
                            <a:sym typeface="+mn-lt"/>
                          </a:rPr>
                        </m:ctrlPr>
                      </m:sSubPr>
                      <m:e>
                        <m:r>
                          <a:rPr lang="en-US" altLang="zh-CN" i="1" kern="0">
                            <a:latin typeface="Cambria Math" panose="02040503050406030204" pitchFamily="18" charset="0"/>
                            <a:ea typeface="微软雅黑" panose="020B0503020204020204" pitchFamily="34" charset="-122"/>
                            <a:cs typeface="+mn-ea"/>
                            <a:sym typeface="+mn-lt"/>
                          </a:rPr>
                          <m:t>𝑅</m:t>
                        </m:r>
                        <m:r>
                          <m:rPr>
                            <m:sty m:val="p"/>
                          </m:rPr>
                          <a:rPr lang="en-US" altLang="zh-CN" i="1" kern="0">
                            <a:latin typeface="Cambria Math" panose="02040503050406030204" pitchFamily="18" charset="0"/>
                            <a:ea typeface="微软雅黑" panose="020B0503020204020204" pitchFamily="34" charset="-122"/>
                            <a:cs typeface="+mn-ea"/>
                            <a:sym typeface="+mn-lt"/>
                          </a:rPr>
                          <m:t>vot</m:t>
                        </m:r>
                        <m:r>
                          <m:rPr>
                            <m:sty m:val="p"/>
                          </m:rPr>
                          <a:rPr lang="en-US" altLang="zh-CN" i="1" kern="0">
                            <a:latin typeface="Cambria Math" panose="02040503050406030204" pitchFamily="18" charset="0"/>
                            <a:ea typeface="微软雅黑" panose="020B0503020204020204" pitchFamily="34" charset="-122"/>
                            <a:cs typeface="+mn-ea"/>
                            <a:sym typeface="+mn-lt"/>
                          </a:rPr>
                          <m:t>e</m:t>
                        </m:r>
                      </m:e>
                      <m:sub>
                        <m:r>
                          <m:rPr>
                            <m:sty m:val="p"/>
                          </m:rPr>
                          <a:rPr lang="en-US" altLang="zh-CN" i="1" kern="0">
                            <a:latin typeface="Cambria Math" panose="02040503050406030204" pitchFamily="18" charset="0"/>
                            <a:ea typeface="微软雅黑" panose="020B0503020204020204" pitchFamily="34" charset="-122"/>
                            <a:cs typeface="+mn-ea"/>
                            <a:sym typeface="+mn-lt"/>
                          </a:rPr>
                          <m:t>n</m:t>
                        </m:r>
                        <m:r>
                          <a:rPr lang="en-US" altLang="zh-CN" i="1" kern="0">
                            <a:latin typeface="Cambria Math" panose="02040503050406030204" pitchFamily="18" charset="0"/>
                            <a:ea typeface="微软雅黑" panose="020B0503020204020204" pitchFamily="34" charset="-122"/>
                            <a:cs typeface="+mn-ea"/>
                            <a:sym typeface="+mn-lt"/>
                          </a:rPr>
                          <m:t>,</m:t>
                        </m:r>
                        <m:r>
                          <a:rPr lang="en-US" altLang="zh-CN" i="1" kern="0">
                            <a:latin typeface="Cambria Math" panose="02040503050406030204" pitchFamily="18" charset="0"/>
                            <a:ea typeface="微软雅黑" panose="020B0503020204020204" pitchFamily="34" charset="-122"/>
                            <a:cs typeface="+mn-ea"/>
                            <a:sym typeface="+mn-lt"/>
                          </a:rPr>
                          <m:t>𝑖</m:t>
                        </m:r>
                      </m:sub>
                    </m:sSub>
                  </m:oMath>
                </a14:m>
                <a:r>
                  <a:rPr lang="en-US" altLang="zh-CN" kern="0" dirty="0">
                    <a:solidFill>
                      <a:schemeClr val="tx1"/>
                    </a:solidFill>
                    <a:latin typeface="微软雅黑" panose="020B0503020204020204" pitchFamily="34" charset="-122"/>
                    <a:ea typeface="微软雅黑" panose="020B0503020204020204" pitchFamily="34" charset="-122"/>
                    <a:cs typeface="+mn-ea"/>
                    <a:sym typeface="+mn-lt"/>
                  </a:rPr>
                  <a:t>=</a:t>
                </a:r>
                <a:r>
                  <a:rPr lang="en-US" altLang="zh-CN" kern="0" dirty="0">
                    <a:solidFill>
                      <a:schemeClr val="tx1"/>
                    </a:solidFill>
                    <a:ea typeface="微软雅黑" panose="020B0503020204020204" pitchFamily="34" charset="-122"/>
                    <a:cs typeface="+mn-ea"/>
                    <a:sym typeface="+mn-lt"/>
                  </a:rPr>
                  <a:t> </a:t>
                </a:r>
                <a14:m>
                  <m:oMath xmlns:m="http://schemas.openxmlformats.org/officeDocument/2006/math">
                    <m:sSub>
                      <m:sSubPr>
                        <m:ctrlPr>
                          <a:rPr lang="en-US" altLang="zh-CN" i="1" kern="0">
                            <a:solidFill>
                              <a:schemeClr val="tx1"/>
                            </a:solidFill>
                            <a:latin typeface="Cambria Math" panose="02040503050406030204" pitchFamily="18" charset="0"/>
                            <a:ea typeface="微软雅黑" panose="020B0503020204020204" pitchFamily="34" charset="-122"/>
                            <a:cs typeface="+mn-ea"/>
                            <a:sym typeface="+mn-lt"/>
                          </a:rPr>
                        </m:ctrlPr>
                      </m:sSubPr>
                      <m:e>
                        <m:r>
                          <a:rPr lang="en-US" altLang="zh-CN" i="1" kern="0">
                            <a:latin typeface="Cambria Math" panose="02040503050406030204" pitchFamily="18" charset="0"/>
                            <a:ea typeface="微软雅黑" panose="020B0503020204020204" pitchFamily="34" charset="-122"/>
                            <a:cs typeface="+mn-ea"/>
                            <a:sym typeface="+mn-lt"/>
                          </a:rPr>
                          <m:t>𝑅</m:t>
                        </m:r>
                        <m:r>
                          <m:rPr>
                            <m:sty m:val="p"/>
                          </m:rPr>
                          <a:rPr lang="en-US" altLang="zh-CN" i="1" kern="0">
                            <a:latin typeface="Cambria Math" panose="02040503050406030204" pitchFamily="18" charset="0"/>
                            <a:ea typeface="微软雅黑" panose="020B0503020204020204" pitchFamily="34" charset="-122"/>
                            <a:cs typeface="+mn-ea"/>
                            <a:sym typeface="+mn-lt"/>
                          </a:rPr>
                          <m:t>vote</m:t>
                        </m:r>
                      </m:e>
                      <m:sub>
                        <m:r>
                          <m:rPr>
                            <m:sty m:val="p"/>
                          </m:rPr>
                          <a:rPr lang="en-US" altLang="zh-CN" i="1" kern="0">
                            <a:solidFill>
                              <a:schemeClr val="tx1"/>
                            </a:solidFill>
                            <a:latin typeface="Cambria Math" panose="02040503050406030204" pitchFamily="18" charset="0"/>
                            <a:ea typeface="微软雅黑" panose="020B0503020204020204" pitchFamily="34" charset="-122"/>
                            <a:cs typeface="+mn-ea"/>
                            <a:sym typeface="+mn-lt"/>
                          </a:rPr>
                          <m:t>n</m:t>
                        </m:r>
                        <m:r>
                          <a:rPr lang="en-US" altLang="zh-CN" b="0" i="1" kern="0" smtClean="0">
                            <a:solidFill>
                              <a:schemeClr val="tx1"/>
                            </a:solidFill>
                            <a:latin typeface="Cambria Math" panose="02040503050406030204" pitchFamily="18" charset="0"/>
                            <a:ea typeface="微软雅黑" panose="020B0503020204020204" pitchFamily="34" charset="-122"/>
                            <a:cs typeface="+mn-ea"/>
                            <a:sym typeface="+mn-lt"/>
                          </a:rPr>
                          <m:t>−1</m:t>
                        </m:r>
                        <m:r>
                          <a:rPr lang="en-US" altLang="zh-CN" i="1" kern="0">
                            <a:solidFill>
                              <a:schemeClr val="tx1"/>
                            </a:solidFill>
                            <a:latin typeface="Cambria Math" panose="02040503050406030204" pitchFamily="18" charset="0"/>
                            <a:ea typeface="微软雅黑" panose="020B0503020204020204" pitchFamily="34" charset="-122"/>
                            <a:cs typeface="+mn-ea"/>
                            <a:sym typeface="+mn-lt"/>
                          </a:rPr>
                          <m:t>,</m:t>
                        </m:r>
                        <m:r>
                          <a:rPr lang="en-US" altLang="zh-CN" i="1" kern="0">
                            <a:solidFill>
                              <a:schemeClr val="tx1"/>
                            </a:solidFill>
                            <a:latin typeface="Cambria Math" panose="02040503050406030204" pitchFamily="18" charset="0"/>
                            <a:ea typeface="微软雅黑" panose="020B0503020204020204" pitchFamily="34" charset="-122"/>
                            <a:cs typeface="+mn-ea"/>
                            <a:sym typeface="+mn-lt"/>
                          </a:rPr>
                          <m:t>𝑖</m:t>
                        </m:r>
                      </m:sub>
                    </m:sSub>
                  </m:oMath>
                </a14:m>
                <a:r>
                  <a:rPr lang="en-US" altLang="zh-CN" kern="0" dirty="0">
                    <a:solidFill>
                      <a:schemeClr val="tx1"/>
                    </a:solidFill>
                    <a:cs typeface="+mn-ea"/>
                    <a:sym typeface="+mn-lt"/>
                  </a:rPr>
                  <a:t> </a:t>
                </a:r>
                <a14:m>
                  <m:oMath xmlns:m="http://schemas.openxmlformats.org/officeDocument/2006/math">
                    <m:r>
                      <a:rPr lang="en-US" altLang="zh-CN" i="1" kern="0" dirty="0">
                        <a:solidFill>
                          <a:schemeClr val="tx1"/>
                        </a:solidFill>
                        <a:latin typeface="Cambria Math" panose="02040503050406030204" pitchFamily="18" charset="0"/>
                        <a:cs typeface="+mn-ea"/>
                        <a:sym typeface="+mn-lt"/>
                      </a:rPr>
                      <m:t>+ </m:t>
                    </m:r>
                    <m:f>
                      <m:fPr>
                        <m:ctrlPr>
                          <a:rPr lang="zh-CN" altLang="en-US" i="1" kern="0" dirty="0" smtClean="0">
                            <a:solidFill>
                              <a:schemeClr val="tx1"/>
                            </a:solidFill>
                            <a:latin typeface="Cambria Math" panose="02040503050406030204" pitchFamily="18" charset="0"/>
                            <a:cs typeface="+mn-ea"/>
                            <a:sym typeface="+mn-lt"/>
                          </a:rPr>
                        </m:ctrlPr>
                      </m:fPr>
                      <m:num>
                        <m:nary>
                          <m:naryPr>
                            <m:chr m:val="∑"/>
                            <m:grow m:val="on"/>
                            <m:subHide m:val="on"/>
                            <m:supHide m:val="on"/>
                            <m:ctrlPr>
                              <a:rPr lang="zh-CN" altLang="en-US" i="1" kern="0" dirty="0">
                                <a:solidFill>
                                  <a:schemeClr val="tx1"/>
                                </a:solidFill>
                                <a:latin typeface="Cambria Math" panose="02040503050406030204" pitchFamily="18" charset="0"/>
                                <a:cs typeface="+mn-ea"/>
                                <a:sym typeface="+mn-lt"/>
                              </a:rPr>
                            </m:ctrlPr>
                          </m:naryPr>
                          <m:sub/>
                          <m:sup/>
                          <m:e>
                            <m:sSubSup>
                              <m:sSubSupPr>
                                <m:ctrlPr>
                                  <a:rPr lang="zh-CN" altLang="en-US" i="1" kern="0" dirty="0">
                                    <a:solidFill>
                                      <a:schemeClr val="tx1"/>
                                    </a:solidFill>
                                    <a:latin typeface="Cambria Math" panose="02040503050406030204" pitchFamily="18" charset="0"/>
                                    <a:cs typeface="+mn-ea"/>
                                    <a:sym typeface="+mn-lt"/>
                                  </a:rPr>
                                </m:ctrlPr>
                              </m:sSubSupPr>
                              <m:e>
                                <m:r>
                                  <a:rPr lang="en-US" altLang="zh-CN" b="0" i="1" kern="0" dirty="0" smtClean="0">
                                    <a:solidFill>
                                      <a:schemeClr val="tx1"/>
                                    </a:solidFill>
                                    <a:latin typeface="Cambria Math" panose="02040503050406030204" pitchFamily="18" charset="0"/>
                                    <a:cs typeface="+mn-ea"/>
                                    <a:sym typeface="+mn-lt"/>
                                  </a:rPr>
                                  <m:t>𝑉</m:t>
                                </m:r>
                              </m:e>
                              <m:sub>
                                <m:r>
                                  <m:rPr>
                                    <m:sty m:val="p"/>
                                  </m:rPr>
                                  <a:rPr lang="en-US" altLang="zh-CN" i="1" kern="0" dirty="0">
                                    <a:solidFill>
                                      <a:schemeClr val="tx1"/>
                                    </a:solidFill>
                                    <a:latin typeface="Cambria Math" panose="02040503050406030204" pitchFamily="18" charset="0"/>
                                    <a:cs typeface="+mn-ea"/>
                                    <a:sym typeface="+mn-lt"/>
                                  </a:rPr>
                                  <m:t>n</m:t>
                                </m:r>
                                <m:r>
                                  <a:rPr lang="en-US" altLang="zh-CN" b="0" i="1" kern="0" dirty="0" smtClean="0">
                                    <a:solidFill>
                                      <a:schemeClr val="tx1"/>
                                    </a:solidFill>
                                    <a:latin typeface="Cambria Math" panose="02040503050406030204" pitchFamily="18" charset="0"/>
                                    <a:cs typeface="+mn-ea"/>
                                    <a:sym typeface="+mn-lt"/>
                                  </a:rPr>
                                  <m:t>_</m:t>
                                </m:r>
                                <m:r>
                                  <a:rPr lang="en-US" altLang="zh-CN" b="0" i="1" kern="0" dirty="0" smtClean="0">
                                    <a:solidFill>
                                      <a:schemeClr val="tx1"/>
                                    </a:solidFill>
                                    <a:latin typeface="Cambria Math" panose="02040503050406030204" pitchFamily="18" charset="0"/>
                                    <a:cs typeface="+mn-ea"/>
                                    <a:sym typeface="+mn-lt"/>
                                  </a:rPr>
                                  <m:t>𝑠𝑢𝑐𝑐𝑒𝑠𝑠</m:t>
                                </m:r>
                              </m:sub>
                              <m:sup>
                                <m:r>
                                  <a:rPr lang="zh-CN" altLang="en-US" i="1" kern="0" dirty="0">
                                    <a:solidFill>
                                      <a:schemeClr val="tx1"/>
                                    </a:solidFill>
                                    <a:latin typeface="Cambria Math" panose="02040503050406030204" pitchFamily="18" charset="0"/>
                                    <a:cs typeface="+mn-ea"/>
                                    <a:sym typeface="+mn-lt"/>
                                  </a:rPr>
                                  <m:t>𝑖</m:t>
                                </m:r>
                              </m:sup>
                            </m:sSubSup>
                          </m:e>
                        </m:nary>
                        <m:r>
                          <a:rPr lang="en-US" altLang="zh-CN" i="1" kern="0" dirty="0">
                            <a:solidFill>
                              <a:schemeClr val="tx1"/>
                            </a:solidFill>
                            <a:latin typeface="Cambria Math" panose="02040503050406030204" pitchFamily="18" charset="0"/>
                            <a:cs typeface="+mn-ea"/>
                            <a:sym typeface="+mn-lt"/>
                          </a:rPr>
                          <m:t>+</m:t>
                        </m:r>
                        <m:nary>
                          <m:naryPr>
                            <m:chr m:val="∑"/>
                            <m:grow m:val="on"/>
                            <m:subHide m:val="on"/>
                            <m:supHide m:val="on"/>
                            <m:ctrlPr>
                              <a:rPr lang="zh-CN" altLang="en-US" i="1" kern="0" dirty="0">
                                <a:solidFill>
                                  <a:schemeClr val="tx1"/>
                                </a:solidFill>
                                <a:latin typeface="Cambria Math" panose="02040503050406030204" pitchFamily="18" charset="0"/>
                                <a:cs typeface="+mn-ea"/>
                                <a:sym typeface="+mn-lt"/>
                              </a:rPr>
                            </m:ctrlPr>
                          </m:naryPr>
                          <m:sub/>
                          <m:sup/>
                          <m:e>
                            <m:sSubSup>
                              <m:sSubSupPr>
                                <m:ctrlPr>
                                  <a:rPr lang="zh-CN" altLang="en-US" i="1" kern="0" dirty="0">
                                    <a:solidFill>
                                      <a:schemeClr val="tx1"/>
                                    </a:solidFill>
                                    <a:latin typeface="Cambria Math" panose="02040503050406030204" pitchFamily="18" charset="0"/>
                                    <a:cs typeface="+mn-ea"/>
                                    <a:sym typeface="+mn-lt"/>
                                  </a:rPr>
                                </m:ctrlPr>
                              </m:sSubSupPr>
                              <m:e>
                                <m:r>
                                  <a:rPr lang="en-US" altLang="zh-CN" i="1" kern="0" dirty="0">
                                    <a:solidFill>
                                      <a:schemeClr val="tx1"/>
                                    </a:solidFill>
                                    <a:latin typeface="Cambria Math" panose="02040503050406030204" pitchFamily="18" charset="0"/>
                                    <a:cs typeface="+mn-ea"/>
                                    <a:sym typeface="+mn-lt"/>
                                  </a:rPr>
                                  <m:t>𝑉</m:t>
                                </m:r>
                              </m:e>
                              <m:sub>
                                <m:r>
                                  <m:rPr>
                                    <m:sty m:val="p"/>
                                  </m:rPr>
                                  <a:rPr lang="en-US" altLang="zh-CN" i="1" kern="0" dirty="0">
                                    <a:solidFill>
                                      <a:schemeClr val="tx1"/>
                                    </a:solidFill>
                                    <a:latin typeface="Cambria Math" panose="02040503050406030204" pitchFamily="18" charset="0"/>
                                    <a:cs typeface="+mn-ea"/>
                                    <a:sym typeface="+mn-lt"/>
                                  </a:rPr>
                                  <m:t>r</m:t>
                                </m:r>
                                <m:r>
                                  <a:rPr lang="en-US" altLang="zh-CN" i="1" kern="0" dirty="0">
                                    <a:solidFill>
                                      <a:schemeClr val="tx1"/>
                                    </a:solidFill>
                                    <a:latin typeface="Cambria Math" panose="02040503050406030204" pitchFamily="18" charset="0"/>
                                    <a:cs typeface="+mn-ea"/>
                                    <a:sym typeface="+mn-lt"/>
                                  </a:rPr>
                                  <m:t>_</m:t>
                                </m:r>
                                <m:r>
                                  <a:rPr lang="en-US" altLang="zh-CN" i="1" kern="0" dirty="0">
                                    <a:solidFill>
                                      <a:schemeClr val="tx1"/>
                                    </a:solidFill>
                                    <a:latin typeface="Cambria Math" panose="02040503050406030204" pitchFamily="18" charset="0"/>
                                    <a:cs typeface="+mn-ea"/>
                                    <a:sym typeface="+mn-lt"/>
                                  </a:rPr>
                                  <m:t>𝑠𝑢𝑐𝑐𝑒𝑠𝑠</m:t>
                                </m:r>
                              </m:sub>
                              <m:sup>
                                <m:r>
                                  <a:rPr lang="zh-CN" altLang="en-US" i="1" kern="0" dirty="0">
                                    <a:solidFill>
                                      <a:schemeClr val="tx1"/>
                                    </a:solidFill>
                                    <a:latin typeface="Cambria Math" panose="02040503050406030204" pitchFamily="18" charset="0"/>
                                    <a:cs typeface="+mn-ea"/>
                                    <a:sym typeface="+mn-lt"/>
                                  </a:rPr>
                                  <m:t>𝑖</m:t>
                                </m:r>
                              </m:sup>
                            </m:sSubSup>
                          </m:e>
                        </m:nary>
                      </m:num>
                      <m:den>
                        <m:sSup>
                          <m:sSupPr>
                            <m:ctrlPr>
                              <a:rPr lang="zh-CN" altLang="en-US" i="1" kern="0" dirty="0">
                                <a:solidFill>
                                  <a:schemeClr val="tx1"/>
                                </a:solidFill>
                                <a:latin typeface="Cambria Math" panose="02040503050406030204" pitchFamily="18" charset="0"/>
                                <a:cs typeface="+mn-ea"/>
                                <a:sym typeface="+mn-lt"/>
                              </a:rPr>
                            </m:ctrlPr>
                          </m:sSupPr>
                          <m:e>
                            <m:r>
                              <a:rPr lang="zh-CN" altLang="en-US" i="0" kern="0" dirty="0">
                                <a:solidFill>
                                  <a:schemeClr val="tx1"/>
                                </a:solidFill>
                                <a:latin typeface="Cambria Math" panose="02040503050406030204" pitchFamily="18" charset="0"/>
                                <a:cs typeface="+mn-ea"/>
                                <a:sym typeface="+mn-lt"/>
                              </a:rPr>
                              <m:t>ⅇ</m:t>
                            </m:r>
                          </m:e>
                          <m:sup>
                            <m:sSub>
                              <m:sSubPr>
                                <m:ctrlPr>
                                  <a:rPr lang="en-US" altLang="zh-CN" i="1" kern="0">
                                    <a:latin typeface="Cambria Math" panose="02040503050406030204" pitchFamily="18" charset="0"/>
                                    <a:ea typeface="微软雅黑" panose="020B0503020204020204" pitchFamily="34" charset="-122"/>
                                    <a:cs typeface="+mn-ea"/>
                                    <a:sym typeface="+mn-lt"/>
                                  </a:rPr>
                                </m:ctrlPr>
                              </m:sSubPr>
                              <m:e>
                                <m:r>
                                  <a:rPr lang="en-US" altLang="zh-CN" i="1" kern="0">
                                    <a:latin typeface="Cambria Math" panose="02040503050406030204" pitchFamily="18" charset="0"/>
                                    <a:ea typeface="微软雅黑" panose="020B0503020204020204" pitchFamily="34" charset="-122"/>
                                    <a:cs typeface="+mn-ea"/>
                                    <a:sym typeface="+mn-lt"/>
                                  </a:rPr>
                                  <m:t>𝑅</m:t>
                                </m:r>
                                <m:r>
                                  <m:rPr>
                                    <m:sty m:val="p"/>
                                  </m:rPr>
                                  <a:rPr lang="en-US" altLang="zh-CN" i="1" kern="0">
                                    <a:latin typeface="Cambria Math" panose="02040503050406030204" pitchFamily="18" charset="0"/>
                                    <a:ea typeface="微软雅黑" panose="020B0503020204020204" pitchFamily="34" charset="-122"/>
                                    <a:cs typeface="+mn-ea"/>
                                    <a:sym typeface="+mn-lt"/>
                                  </a:rPr>
                                  <m:t>vote</m:t>
                                </m:r>
                              </m:e>
                              <m:sub>
                                <m:r>
                                  <m:rPr>
                                    <m:sty m:val="p"/>
                                  </m:rPr>
                                  <a:rPr lang="en-US" altLang="zh-CN" i="1" kern="0">
                                    <a:latin typeface="Cambria Math" panose="02040503050406030204" pitchFamily="18" charset="0"/>
                                    <a:ea typeface="微软雅黑" panose="020B0503020204020204" pitchFamily="34" charset="-122"/>
                                    <a:cs typeface="+mn-ea"/>
                                    <a:sym typeface="+mn-lt"/>
                                  </a:rPr>
                                  <m:t>n</m:t>
                                </m:r>
                                <m:r>
                                  <a:rPr lang="en-US" altLang="zh-CN" i="1" kern="0">
                                    <a:latin typeface="Cambria Math" panose="02040503050406030204" pitchFamily="18" charset="0"/>
                                    <a:ea typeface="微软雅黑" panose="020B0503020204020204" pitchFamily="34" charset="-122"/>
                                    <a:cs typeface="+mn-ea"/>
                                    <a:sym typeface="+mn-lt"/>
                                  </a:rPr>
                                  <m:t>−1</m:t>
                                </m:r>
                                <m:r>
                                  <a:rPr lang="en-US" altLang="zh-CN" i="1" kern="0">
                                    <a:latin typeface="Cambria Math" panose="02040503050406030204" pitchFamily="18" charset="0"/>
                                    <a:ea typeface="微软雅黑" panose="020B0503020204020204" pitchFamily="34" charset="-122"/>
                                    <a:cs typeface="+mn-ea"/>
                                    <a:sym typeface="+mn-lt"/>
                                  </a:rPr>
                                  <m:t>,</m:t>
                                </m:r>
                                <m:r>
                                  <a:rPr lang="en-US" altLang="zh-CN" i="1" kern="0">
                                    <a:latin typeface="Cambria Math" panose="02040503050406030204" pitchFamily="18" charset="0"/>
                                    <a:ea typeface="微软雅黑" panose="020B0503020204020204" pitchFamily="34" charset="-122"/>
                                    <a:cs typeface="+mn-ea"/>
                                    <a:sym typeface="+mn-lt"/>
                                  </a:rPr>
                                  <m:t>𝑖</m:t>
                                </m:r>
                              </m:sub>
                            </m:sSub>
                          </m:sup>
                        </m:sSup>
                      </m:den>
                    </m:f>
                    <m:r>
                      <a:rPr lang="en-US" altLang="zh-CN" b="0" i="1" kern="0" dirty="0" smtClean="0">
                        <a:solidFill>
                          <a:schemeClr val="tx1"/>
                        </a:solidFill>
                        <a:latin typeface="Cambria Math" panose="02040503050406030204" pitchFamily="18" charset="0"/>
                        <a:cs typeface="+mn-ea"/>
                        <a:sym typeface="+mn-lt"/>
                      </a:rPr>
                      <m:t>+</m:t>
                    </m:r>
                    <m:sSub>
                      <m:sSubPr>
                        <m:ctrlPr>
                          <a:rPr lang="en-US" altLang="zh-CN" b="0" i="1" kern="0" dirty="0" smtClean="0">
                            <a:solidFill>
                              <a:schemeClr val="tx1"/>
                            </a:solidFill>
                            <a:latin typeface="Cambria Math" panose="02040503050406030204" pitchFamily="18" charset="0"/>
                            <a:cs typeface="+mn-ea"/>
                            <a:sym typeface="+mn-lt"/>
                          </a:rPr>
                        </m:ctrlPr>
                      </m:sSubPr>
                      <m:e>
                        <m:r>
                          <a:rPr lang="en-US" altLang="zh-CN" b="0" i="1" kern="0" dirty="0" smtClean="0">
                            <a:solidFill>
                              <a:schemeClr val="tx1"/>
                            </a:solidFill>
                            <a:latin typeface="Cambria Math" panose="02040503050406030204" pitchFamily="18" charset="0"/>
                            <a:cs typeface="+mn-ea"/>
                            <a:sym typeface="+mn-lt"/>
                          </a:rPr>
                          <m:t>𝐼</m:t>
                        </m:r>
                      </m:e>
                      <m:sub>
                        <m:r>
                          <a:rPr lang="en-US" altLang="zh-CN" b="0" i="1" kern="0" dirty="0" smtClean="0">
                            <a:solidFill>
                              <a:schemeClr val="tx1"/>
                            </a:solidFill>
                            <a:latin typeface="Cambria Math" panose="02040503050406030204" pitchFamily="18" charset="0"/>
                            <a:cs typeface="+mn-ea"/>
                            <a:sym typeface="+mn-lt"/>
                          </a:rPr>
                          <m:t>𝑛</m:t>
                        </m:r>
                        <m:r>
                          <a:rPr lang="en-US" altLang="zh-CN" b="0" i="1" kern="0" dirty="0" smtClean="0">
                            <a:solidFill>
                              <a:schemeClr val="tx1"/>
                            </a:solidFill>
                            <a:latin typeface="Cambria Math" panose="02040503050406030204" pitchFamily="18" charset="0"/>
                            <a:cs typeface="+mn-ea"/>
                            <a:sym typeface="+mn-lt"/>
                          </a:rPr>
                          <m:t>_</m:t>
                        </m:r>
                        <m:r>
                          <a:rPr lang="en-US" altLang="zh-CN" b="0" i="1" kern="0" dirty="0" smtClean="0">
                            <a:solidFill>
                              <a:schemeClr val="tx1"/>
                            </a:solidFill>
                            <a:latin typeface="Cambria Math" panose="02040503050406030204" pitchFamily="18" charset="0"/>
                            <a:cs typeface="+mn-ea"/>
                            <a:sym typeface="+mn-lt"/>
                          </a:rPr>
                          <m:t>𝑒𝑙𝑒𝑐𝑡𝑒𝑑</m:t>
                        </m:r>
                      </m:sub>
                    </m:sSub>
                    <m:r>
                      <a:rPr lang="en-US" altLang="zh-CN" i="1" kern="0" dirty="0" smtClean="0">
                        <a:solidFill>
                          <a:schemeClr val="tx1"/>
                        </a:solidFill>
                        <a:latin typeface="Cambria Math" panose="02040503050406030204" pitchFamily="18" charset="0"/>
                        <a:cs typeface="+mn-ea"/>
                        <a:sym typeface="+mn-lt"/>
                      </a:rPr>
                      <m:t>×</m:t>
                    </m:r>
                    <m:r>
                      <a:rPr lang="en-US" altLang="zh-CN" b="0" i="1" kern="0" dirty="0" smtClean="0">
                        <a:solidFill>
                          <a:schemeClr val="tx1"/>
                        </a:solidFill>
                        <a:latin typeface="Cambria Math" panose="02040503050406030204" pitchFamily="18" charset="0"/>
                        <a:cs typeface="+mn-ea"/>
                        <a:sym typeface="+mn-lt"/>
                      </a:rPr>
                      <m:t>𝑎</m:t>
                    </m:r>
                    <m:r>
                      <a:rPr lang="en-US" altLang="zh-CN" i="1" kern="0" dirty="0">
                        <a:solidFill>
                          <a:schemeClr val="tx1"/>
                        </a:solidFill>
                        <a:latin typeface="Cambria Math" panose="02040503050406030204" pitchFamily="18" charset="0"/>
                        <a:cs typeface="+mn-ea"/>
                        <a:sym typeface="+mn-lt"/>
                      </a:rPr>
                      <m:t>×</m:t>
                    </m:r>
                    <m:f>
                      <m:fPr>
                        <m:ctrlPr>
                          <a:rPr lang="zh-CN" altLang="en-US" i="1" kern="0" dirty="0">
                            <a:solidFill>
                              <a:schemeClr val="tx1"/>
                            </a:solidFill>
                            <a:latin typeface="Cambria Math" panose="02040503050406030204" pitchFamily="18" charset="0"/>
                            <a:cs typeface="+mn-ea"/>
                            <a:sym typeface="+mn-lt"/>
                          </a:rPr>
                        </m:ctrlPr>
                      </m:fPr>
                      <m:num>
                        <m:nary>
                          <m:naryPr>
                            <m:chr m:val="∑"/>
                            <m:limLoc m:val="subSup"/>
                            <m:ctrlPr>
                              <a:rPr lang="zh-CN" altLang="en-US" i="1" kern="0" dirty="0">
                                <a:solidFill>
                                  <a:schemeClr val="tx1"/>
                                </a:solidFill>
                                <a:latin typeface="Cambria Math" panose="02040503050406030204" pitchFamily="18" charset="0"/>
                                <a:cs typeface="+mn-ea"/>
                                <a:sym typeface="+mn-lt"/>
                              </a:rPr>
                            </m:ctrlPr>
                          </m:naryPr>
                          <m:sub>
                            <m:r>
                              <m:rPr>
                                <m:brk m:alnAt="25"/>
                              </m:rPr>
                              <a:rPr lang="en-US" altLang="zh-CN" i="1" kern="0" dirty="0">
                                <a:solidFill>
                                  <a:schemeClr val="tx1"/>
                                </a:solidFill>
                                <a:latin typeface="Cambria Math" panose="02040503050406030204" pitchFamily="18" charset="0"/>
                                <a:cs typeface="+mn-ea"/>
                                <a:sym typeface="+mn-lt"/>
                              </a:rPr>
                              <m:t>𝑦</m:t>
                            </m:r>
                            <m:r>
                              <a:rPr lang="en-US" altLang="zh-CN" i="1" kern="0" dirty="0">
                                <a:solidFill>
                                  <a:schemeClr val="tx1"/>
                                </a:solidFill>
                                <a:latin typeface="Cambria Math" panose="02040503050406030204" pitchFamily="18" charset="0"/>
                                <a:cs typeface="+mn-ea"/>
                                <a:sym typeface="+mn-lt"/>
                              </a:rPr>
                              <m:t>=1</m:t>
                            </m:r>
                          </m:sub>
                          <m:sup>
                            <m:r>
                              <a:rPr lang="en-US" altLang="zh-CN" i="1" kern="0" dirty="0">
                                <a:solidFill>
                                  <a:schemeClr val="tx1"/>
                                </a:solidFill>
                                <a:latin typeface="Cambria Math" panose="02040503050406030204" pitchFamily="18" charset="0"/>
                                <a:cs typeface="+mn-ea"/>
                                <a:sym typeface="+mn-lt"/>
                              </a:rPr>
                              <m:t>𝑁</m:t>
                            </m:r>
                          </m:sup>
                          <m:e>
                            <m:r>
                              <a:rPr lang="en-US" altLang="zh-CN" i="1" kern="0" dirty="0">
                                <a:solidFill>
                                  <a:schemeClr val="tx1"/>
                                </a:solidFill>
                                <a:latin typeface="Cambria Math" panose="02040503050406030204" pitchFamily="18" charset="0"/>
                                <a:cs typeface="+mn-ea"/>
                                <a:sym typeface="+mn-lt"/>
                              </a:rPr>
                              <m:t>𝑅𝑗</m:t>
                            </m:r>
                          </m:e>
                        </m:nary>
                      </m:num>
                      <m:den>
                        <m:r>
                          <a:rPr lang="en-US" altLang="zh-CN" i="1" kern="0" dirty="0">
                            <a:solidFill>
                              <a:schemeClr val="tx1"/>
                            </a:solidFill>
                            <a:latin typeface="Cambria Math" panose="02040503050406030204" pitchFamily="18" charset="0"/>
                            <a:cs typeface="+mn-ea"/>
                            <a:sym typeface="+mn-lt"/>
                          </a:rPr>
                          <m:t>𝑁</m:t>
                        </m:r>
                      </m:den>
                    </m:f>
                    <m:r>
                      <a:rPr lang="en-US" altLang="zh-CN" i="1" kern="0" dirty="0">
                        <a:solidFill>
                          <a:schemeClr val="tx1"/>
                        </a:solidFill>
                        <a:latin typeface="Cambria Math" panose="02040503050406030204" pitchFamily="18" charset="0"/>
                        <a:cs typeface="+mn-ea"/>
                        <a:sym typeface="+mn-lt"/>
                      </a:rPr>
                      <m:t>+</m:t>
                    </m:r>
                    <m:sSub>
                      <m:sSubPr>
                        <m:ctrlPr>
                          <a:rPr lang="en-US" altLang="zh-CN" i="1" kern="0" dirty="0">
                            <a:solidFill>
                              <a:schemeClr val="tx1"/>
                            </a:solidFill>
                            <a:latin typeface="Cambria Math" panose="02040503050406030204" pitchFamily="18" charset="0"/>
                            <a:cs typeface="+mn-ea"/>
                            <a:sym typeface="+mn-lt"/>
                          </a:rPr>
                        </m:ctrlPr>
                      </m:sSubPr>
                      <m:e>
                        <m:r>
                          <a:rPr lang="en-US" altLang="zh-CN" i="1" kern="0" dirty="0">
                            <a:solidFill>
                              <a:schemeClr val="tx1"/>
                            </a:solidFill>
                            <a:latin typeface="Cambria Math" panose="02040503050406030204" pitchFamily="18" charset="0"/>
                            <a:cs typeface="+mn-ea"/>
                            <a:sym typeface="+mn-lt"/>
                          </a:rPr>
                          <m:t>𝐼</m:t>
                        </m:r>
                      </m:e>
                      <m:sub>
                        <m:r>
                          <a:rPr lang="en-US" altLang="zh-CN" b="0" i="1" kern="0" dirty="0" smtClean="0">
                            <a:solidFill>
                              <a:schemeClr val="tx1"/>
                            </a:solidFill>
                            <a:latin typeface="Cambria Math" panose="02040503050406030204" pitchFamily="18" charset="0"/>
                            <a:cs typeface="+mn-ea"/>
                            <a:sym typeface="+mn-lt"/>
                          </a:rPr>
                          <m:t>𝑟</m:t>
                        </m:r>
                        <m:r>
                          <a:rPr lang="en-US" altLang="zh-CN" i="1" kern="0" dirty="0">
                            <a:solidFill>
                              <a:schemeClr val="tx1"/>
                            </a:solidFill>
                            <a:latin typeface="Cambria Math" panose="02040503050406030204" pitchFamily="18" charset="0"/>
                            <a:cs typeface="+mn-ea"/>
                            <a:sym typeface="+mn-lt"/>
                          </a:rPr>
                          <m:t>_</m:t>
                        </m:r>
                        <m:r>
                          <a:rPr lang="en-US" altLang="zh-CN" i="1" kern="0" dirty="0">
                            <a:solidFill>
                              <a:schemeClr val="tx1"/>
                            </a:solidFill>
                            <a:latin typeface="Cambria Math" panose="02040503050406030204" pitchFamily="18" charset="0"/>
                            <a:cs typeface="+mn-ea"/>
                            <a:sym typeface="+mn-lt"/>
                          </a:rPr>
                          <m:t>𝑒𝑙𝑒𝑐𝑡𝑒𝑑</m:t>
                        </m:r>
                      </m:sub>
                    </m:sSub>
                    <m:r>
                      <a:rPr lang="en-US" altLang="zh-CN" i="1" kern="0" dirty="0">
                        <a:solidFill>
                          <a:schemeClr val="tx1"/>
                        </a:solidFill>
                        <a:latin typeface="Cambria Math" panose="02040503050406030204" pitchFamily="18" charset="0"/>
                        <a:cs typeface="+mn-ea"/>
                        <a:sym typeface="+mn-lt"/>
                      </a:rPr>
                      <m:t>×</m:t>
                    </m:r>
                    <m:r>
                      <a:rPr lang="en-US" altLang="zh-CN" b="0" i="1" kern="0" dirty="0" smtClean="0">
                        <a:solidFill>
                          <a:schemeClr val="tx1"/>
                        </a:solidFill>
                        <a:latin typeface="Cambria Math" panose="02040503050406030204" pitchFamily="18" charset="0"/>
                        <a:cs typeface="+mn-ea"/>
                        <a:sym typeface="+mn-lt"/>
                      </a:rPr>
                      <m:t>𝑏</m:t>
                    </m:r>
                    <m:r>
                      <a:rPr lang="en-US" altLang="zh-CN" i="1" kern="0" dirty="0" smtClean="0">
                        <a:solidFill>
                          <a:schemeClr val="tx1"/>
                        </a:solidFill>
                        <a:latin typeface="Cambria Math" panose="02040503050406030204" pitchFamily="18" charset="0"/>
                        <a:cs typeface="+mn-ea"/>
                        <a:sym typeface="+mn-lt"/>
                      </a:rPr>
                      <m:t>×</m:t>
                    </m:r>
                    <m:r>
                      <m:rPr>
                        <m:nor/>
                      </m:rPr>
                      <a:rPr lang="zh-CN" altLang="en-US" kern="0" dirty="0">
                        <a:solidFill>
                          <a:schemeClr val="tx1"/>
                        </a:solidFill>
                        <a:cs typeface="+mn-ea"/>
                        <a:sym typeface="+mn-lt"/>
                      </a:rPr>
                      <m:t> </m:t>
                    </m:r>
                    <m:f>
                      <m:fPr>
                        <m:ctrlPr>
                          <a:rPr lang="zh-CN" altLang="en-US" i="1" kern="0" dirty="0">
                            <a:solidFill>
                              <a:schemeClr val="tx1"/>
                            </a:solidFill>
                            <a:latin typeface="Cambria Math" panose="02040503050406030204" pitchFamily="18" charset="0"/>
                            <a:cs typeface="+mn-ea"/>
                            <a:sym typeface="+mn-lt"/>
                          </a:rPr>
                        </m:ctrlPr>
                      </m:fPr>
                      <m:num>
                        <m:nary>
                          <m:naryPr>
                            <m:chr m:val="∑"/>
                            <m:limLoc m:val="subSup"/>
                            <m:ctrlPr>
                              <a:rPr lang="zh-CN" altLang="en-US" i="1" kern="0" dirty="0">
                                <a:solidFill>
                                  <a:schemeClr val="tx1"/>
                                </a:solidFill>
                                <a:latin typeface="Cambria Math" panose="02040503050406030204" pitchFamily="18" charset="0"/>
                                <a:cs typeface="+mn-ea"/>
                                <a:sym typeface="+mn-lt"/>
                              </a:rPr>
                            </m:ctrlPr>
                          </m:naryPr>
                          <m:sub>
                            <m:r>
                              <m:rPr>
                                <m:brk m:alnAt="25"/>
                              </m:rPr>
                              <a:rPr lang="en-US" altLang="zh-CN" i="1" kern="0" dirty="0">
                                <a:solidFill>
                                  <a:schemeClr val="tx1"/>
                                </a:solidFill>
                                <a:latin typeface="Cambria Math" panose="02040503050406030204" pitchFamily="18" charset="0"/>
                                <a:cs typeface="+mn-ea"/>
                                <a:sym typeface="+mn-lt"/>
                              </a:rPr>
                              <m:t>𝑦</m:t>
                            </m:r>
                            <m:r>
                              <a:rPr lang="en-US" altLang="zh-CN" i="1" kern="0" dirty="0">
                                <a:solidFill>
                                  <a:schemeClr val="tx1"/>
                                </a:solidFill>
                                <a:latin typeface="Cambria Math" panose="02040503050406030204" pitchFamily="18" charset="0"/>
                                <a:cs typeface="+mn-ea"/>
                                <a:sym typeface="+mn-lt"/>
                              </a:rPr>
                              <m:t>=1</m:t>
                            </m:r>
                          </m:sub>
                          <m:sup>
                            <m:r>
                              <a:rPr lang="en-US" altLang="zh-CN" i="1" kern="0" dirty="0">
                                <a:solidFill>
                                  <a:schemeClr val="tx1"/>
                                </a:solidFill>
                                <a:latin typeface="Cambria Math" panose="02040503050406030204" pitchFamily="18" charset="0"/>
                                <a:cs typeface="+mn-ea"/>
                                <a:sym typeface="+mn-lt"/>
                              </a:rPr>
                              <m:t>𝑁</m:t>
                            </m:r>
                          </m:sup>
                          <m:e>
                            <m:r>
                              <a:rPr lang="en-US" altLang="zh-CN" i="1" kern="0" dirty="0">
                                <a:solidFill>
                                  <a:schemeClr val="tx1"/>
                                </a:solidFill>
                                <a:latin typeface="Cambria Math" panose="02040503050406030204" pitchFamily="18" charset="0"/>
                                <a:cs typeface="+mn-ea"/>
                                <a:sym typeface="+mn-lt"/>
                              </a:rPr>
                              <m:t>𝑅</m:t>
                            </m:r>
                            <m:r>
                              <a:rPr lang="en-US" altLang="zh-CN" b="0" i="1" kern="0" dirty="0" smtClean="0">
                                <a:solidFill>
                                  <a:schemeClr val="tx1"/>
                                </a:solidFill>
                                <a:latin typeface="Cambria Math" panose="02040503050406030204" pitchFamily="18" charset="0"/>
                                <a:cs typeface="+mn-ea"/>
                                <a:sym typeface="+mn-lt"/>
                              </a:rPr>
                              <m:t>𝑗</m:t>
                            </m:r>
                          </m:e>
                        </m:nary>
                      </m:num>
                      <m:den>
                        <m:r>
                          <a:rPr lang="en-US" altLang="zh-CN" b="0" i="1" kern="0" dirty="0" smtClean="0">
                            <a:solidFill>
                              <a:schemeClr val="tx1"/>
                            </a:solidFill>
                            <a:latin typeface="Cambria Math" panose="02040503050406030204" pitchFamily="18" charset="0"/>
                            <a:cs typeface="+mn-ea"/>
                            <a:sym typeface="+mn-lt"/>
                          </a:rPr>
                          <m:t>𝑁</m:t>
                        </m:r>
                      </m:den>
                    </m:f>
                  </m:oMath>
                </a14:m>
                <a:endParaRPr lang="en-US" altLang="zh-CN" sz="1400" kern="0" dirty="0">
                  <a:ea typeface="微软雅黑" panose="020B0503020204020204" pitchFamily="34" charset="-122"/>
                  <a:cs typeface="+mn-ea"/>
                  <a:sym typeface="+mn-lt"/>
                </a:endParaRPr>
              </a:p>
              <a:p>
                <a:pPr>
                  <a:lnSpc>
                    <a:spcPct val="130000"/>
                  </a:lnSpc>
                  <a:spcBef>
                    <a:spcPts val="600"/>
                  </a:spcBef>
                </a:pPr>
                <a:r>
                  <a:rPr lang="zh-CN" altLang="en-US" sz="1400" kern="0" dirty="0">
                    <a:ea typeface="微软雅黑" panose="020B0503020204020204" pitchFamily="34" charset="-122"/>
                    <a:cs typeface="+mn-ea"/>
                    <a:sym typeface="+mn-lt"/>
                  </a:rPr>
                  <a:t>其中，</a:t>
                </a:r>
                <a14:m>
                  <m:oMath xmlns:m="http://schemas.openxmlformats.org/officeDocument/2006/math">
                    <m:sSub>
                      <m:sSubPr>
                        <m:ctrlPr>
                          <a:rPr lang="en-US" altLang="zh-CN" sz="1400" i="1" kern="0" smtClean="0">
                            <a:latin typeface="Cambria Math" panose="02040503050406030204" pitchFamily="18" charset="0"/>
                            <a:ea typeface="微软雅黑" panose="020B0503020204020204" pitchFamily="34" charset="-122"/>
                            <a:cs typeface="+mn-ea"/>
                            <a:sym typeface="+mn-lt"/>
                          </a:rPr>
                        </m:ctrlPr>
                      </m:sSubPr>
                      <m:e>
                        <m:r>
                          <a:rPr lang="en-US" altLang="zh-CN" sz="1400" i="1" kern="0">
                            <a:latin typeface="Cambria Math" panose="02040503050406030204" pitchFamily="18" charset="0"/>
                            <a:ea typeface="微软雅黑" panose="020B0503020204020204" pitchFamily="34" charset="-122"/>
                            <a:cs typeface="+mn-ea"/>
                            <a:sym typeface="+mn-lt"/>
                          </a:rPr>
                          <m:t>𝑅</m:t>
                        </m:r>
                        <m:r>
                          <m:rPr>
                            <m:sty m:val="p"/>
                          </m:rPr>
                          <a:rPr lang="en-US" altLang="zh-CN" sz="1400" i="1" kern="0">
                            <a:latin typeface="Cambria Math" panose="02040503050406030204" pitchFamily="18" charset="0"/>
                            <a:ea typeface="微软雅黑" panose="020B0503020204020204" pitchFamily="34" charset="-122"/>
                            <a:cs typeface="+mn-ea"/>
                            <a:sym typeface="+mn-lt"/>
                          </a:rPr>
                          <m:t>vote</m:t>
                        </m:r>
                      </m:e>
                      <m:sub>
                        <m:r>
                          <m:rPr>
                            <m:sty m:val="p"/>
                          </m:rPr>
                          <a:rPr lang="en-US" altLang="zh-CN" sz="1400" i="1" kern="0">
                            <a:latin typeface="Cambria Math" panose="02040503050406030204" pitchFamily="18" charset="0"/>
                            <a:ea typeface="微软雅黑" panose="020B0503020204020204" pitchFamily="34" charset="-122"/>
                            <a:cs typeface="+mn-ea"/>
                            <a:sym typeface="+mn-lt"/>
                          </a:rPr>
                          <m:t>n</m:t>
                        </m:r>
                        <m:r>
                          <a:rPr lang="en-US" altLang="zh-CN" sz="1400" i="1" kern="0">
                            <a:latin typeface="Cambria Math" panose="02040503050406030204" pitchFamily="18" charset="0"/>
                            <a:ea typeface="微软雅黑" panose="020B0503020204020204" pitchFamily="34" charset="-122"/>
                            <a:cs typeface="+mn-ea"/>
                            <a:sym typeface="+mn-lt"/>
                          </a:rPr>
                          <m:t>,</m:t>
                        </m:r>
                        <m:r>
                          <a:rPr lang="en-US" altLang="zh-CN" sz="1400" i="1" kern="0">
                            <a:latin typeface="Cambria Math" panose="02040503050406030204" pitchFamily="18" charset="0"/>
                            <a:ea typeface="微软雅黑" panose="020B0503020204020204" pitchFamily="34" charset="-122"/>
                            <a:cs typeface="+mn-ea"/>
                            <a:sym typeface="+mn-lt"/>
                          </a:rPr>
                          <m:t>𝑖</m:t>
                        </m:r>
                      </m:sub>
                    </m:sSub>
                    <m:r>
                      <a:rPr lang="en-US" altLang="zh-CN" sz="1400" b="0" i="1" kern="0" smtClean="0">
                        <a:latin typeface="Cambria Math" panose="02040503050406030204" pitchFamily="18" charset="0"/>
                        <a:ea typeface="微软雅黑" panose="020B0503020204020204" pitchFamily="34" charset="-122"/>
                        <a:cs typeface="+mn-ea"/>
                        <a:sym typeface="+mn-lt"/>
                      </a:rPr>
                      <m:t>,</m:t>
                    </m:r>
                    <m:sSub>
                      <m:sSubPr>
                        <m:ctrlPr>
                          <a:rPr lang="en-US" altLang="zh-CN" sz="1400" i="1" kern="0">
                            <a:latin typeface="Cambria Math" panose="02040503050406030204" pitchFamily="18" charset="0"/>
                            <a:ea typeface="微软雅黑" panose="020B0503020204020204" pitchFamily="34" charset="-122"/>
                            <a:cs typeface="+mn-ea"/>
                            <a:sym typeface="+mn-lt"/>
                          </a:rPr>
                        </m:ctrlPr>
                      </m:sSubPr>
                      <m:e>
                        <m:r>
                          <a:rPr lang="en-US" altLang="zh-CN" sz="1400" i="1" kern="0">
                            <a:latin typeface="Cambria Math" panose="02040503050406030204" pitchFamily="18" charset="0"/>
                            <a:ea typeface="微软雅黑" panose="020B0503020204020204" pitchFamily="34" charset="-122"/>
                            <a:cs typeface="+mn-ea"/>
                            <a:sym typeface="+mn-lt"/>
                          </a:rPr>
                          <m:t>𝑅</m:t>
                        </m:r>
                        <m:r>
                          <m:rPr>
                            <m:sty m:val="p"/>
                          </m:rPr>
                          <a:rPr lang="en-US" altLang="zh-CN" sz="1400" i="1" kern="0">
                            <a:latin typeface="Cambria Math" panose="02040503050406030204" pitchFamily="18" charset="0"/>
                            <a:ea typeface="微软雅黑" panose="020B0503020204020204" pitchFamily="34" charset="-122"/>
                            <a:cs typeface="+mn-ea"/>
                            <a:sym typeface="+mn-lt"/>
                          </a:rPr>
                          <m:t>vote</m:t>
                        </m:r>
                      </m:e>
                      <m:sub>
                        <m:r>
                          <m:rPr>
                            <m:sty m:val="p"/>
                          </m:rPr>
                          <a:rPr lang="en-US" altLang="zh-CN" sz="1400" i="1" kern="0">
                            <a:latin typeface="Cambria Math" panose="02040503050406030204" pitchFamily="18" charset="0"/>
                            <a:ea typeface="微软雅黑" panose="020B0503020204020204" pitchFamily="34" charset="-122"/>
                            <a:cs typeface="+mn-ea"/>
                            <a:sym typeface="+mn-lt"/>
                          </a:rPr>
                          <m:t>n</m:t>
                        </m:r>
                        <m:r>
                          <a:rPr lang="en-US" altLang="zh-CN" sz="1400" i="1" kern="0">
                            <a:latin typeface="Cambria Math" panose="02040503050406030204" pitchFamily="18" charset="0"/>
                            <a:ea typeface="微软雅黑" panose="020B0503020204020204" pitchFamily="34" charset="-122"/>
                            <a:cs typeface="+mn-ea"/>
                            <a:sym typeface="+mn-lt"/>
                          </a:rPr>
                          <m:t>−1</m:t>
                        </m:r>
                        <m:r>
                          <a:rPr lang="en-US" altLang="zh-CN" sz="1400" i="1" kern="0">
                            <a:latin typeface="Cambria Math" panose="02040503050406030204" pitchFamily="18" charset="0"/>
                            <a:ea typeface="微软雅黑" panose="020B0503020204020204" pitchFamily="34" charset="-122"/>
                            <a:cs typeface="+mn-ea"/>
                            <a:sym typeface="+mn-lt"/>
                          </a:rPr>
                          <m:t>,</m:t>
                        </m:r>
                        <m:r>
                          <a:rPr lang="en-US" altLang="zh-CN" sz="1400" i="1" kern="0">
                            <a:latin typeface="Cambria Math" panose="02040503050406030204" pitchFamily="18" charset="0"/>
                            <a:ea typeface="微软雅黑" panose="020B0503020204020204" pitchFamily="34" charset="-122"/>
                            <a:cs typeface="+mn-ea"/>
                            <a:sym typeface="+mn-lt"/>
                          </a:rPr>
                          <m:t>𝑖</m:t>
                        </m:r>
                      </m:sub>
                    </m:sSub>
                  </m:oMath>
                </a14:m>
                <a:r>
                  <a:rPr lang="en-US" altLang="zh-CN" sz="1400" kern="0" dirty="0">
                    <a:latin typeface="微软雅黑" panose="020B0503020204020204" pitchFamily="34" charset="-122"/>
                    <a:ea typeface="微软雅黑" panose="020B0503020204020204" pitchFamily="34" charset="-122"/>
                    <a:cs typeface="+mn-ea"/>
                    <a:sym typeface="+mn-lt"/>
                  </a:rPr>
                  <a:t>——</a:t>
                </a:r>
                <a:r>
                  <a:rPr lang="zh-CN" altLang="en-US" sz="1400" kern="0" dirty="0">
                    <a:latin typeface="微软雅黑" panose="020B0503020204020204" pitchFamily="34" charset="-122"/>
                    <a:ea typeface="微软雅黑" panose="020B0503020204020204" pitchFamily="34" charset="-122"/>
                    <a:cs typeface="+mn-ea"/>
                    <a:sym typeface="+mn-lt"/>
                  </a:rPr>
                  <a:t>公证人 </a:t>
                </a:r>
                <a14:m>
                  <m:oMath xmlns:m="http://schemas.openxmlformats.org/officeDocument/2006/math">
                    <m:r>
                      <a:rPr lang="en-US" altLang="zh-CN" sz="1400" i="1" kern="0">
                        <a:latin typeface="Cambria Math" panose="02040503050406030204" pitchFamily="18" charset="0"/>
                        <a:ea typeface="微软雅黑" panose="020B0503020204020204" pitchFamily="34" charset="-122"/>
                        <a:cs typeface="+mn-ea"/>
                        <a:sym typeface="+mn-lt"/>
                      </a:rPr>
                      <m:t>𝑖</m:t>
                    </m:r>
                  </m:oMath>
                </a14:m>
                <a:r>
                  <a:rPr lang="zh-CN" altLang="en-US" sz="1400" kern="0" dirty="0">
                    <a:latin typeface="微软雅黑" panose="020B0503020204020204" pitchFamily="34" charset="-122"/>
                    <a:ea typeface="微软雅黑" panose="020B0503020204020204" pitchFamily="34" charset="-122"/>
                    <a:cs typeface="+mn-ea"/>
                    <a:sym typeface="+mn-lt"/>
                  </a:rPr>
                  <a:t>在</a:t>
                </a:r>
                <a14:m>
                  <m:oMath xmlns:m="http://schemas.openxmlformats.org/officeDocument/2006/math">
                    <m:r>
                      <m:rPr>
                        <m:sty m:val="p"/>
                      </m:rPr>
                      <a:rPr lang="en-US" altLang="zh-CN" sz="1400" i="1" kern="0">
                        <a:latin typeface="Cambria Math" panose="02040503050406030204" pitchFamily="18" charset="0"/>
                        <a:ea typeface="微软雅黑" panose="020B0503020204020204" pitchFamily="34" charset="-122"/>
                        <a:cs typeface="+mn-ea"/>
                        <a:sym typeface="+mn-lt"/>
                      </a:rPr>
                      <m:t>n</m:t>
                    </m:r>
                  </m:oMath>
                </a14:m>
                <a:r>
                  <a:rPr lang="en-US" altLang="zh-CN" sz="1400" kern="0" dirty="0">
                    <a:latin typeface="微软雅黑" panose="020B0503020204020204" pitchFamily="34" charset="-122"/>
                    <a:ea typeface="微软雅黑" panose="020B0503020204020204" pitchFamily="34" charset="-122"/>
                    <a:cs typeface="+mn-ea"/>
                    <a:sym typeface="+mn-lt"/>
                  </a:rPr>
                  <a:t>, </a:t>
                </a:r>
                <a14:m>
                  <m:oMath xmlns:m="http://schemas.openxmlformats.org/officeDocument/2006/math">
                    <m:r>
                      <m:rPr>
                        <m:sty m:val="p"/>
                      </m:rPr>
                      <a:rPr lang="en-US" altLang="zh-CN" sz="1400" i="1" kern="0">
                        <a:latin typeface="Cambria Math" panose="02040503050406030204" pitchFamily="18" charset="0"/>
                        <a:ea typeface="微软雅黑" panose="020B0503020204020204" pitchFamily="34" charset="-122"/>
                        <a:cs typeface="+mn-ea"/>
                        <a:sym typeface="+mn-lt"/>
                      </a:rPr>
                      <m:t>n</m:t>
                    </m:r>
                  </m:oMath>
                </a14:m>
                <a:r>
                  <a:rPr lang="en-US" altLang="zh-CN" sz="1400" kern="0" dirty="0">
                    <a:latin typeface="微软雅黑" panose="020B0503020204020204" pitchFamily="34" charset="-122"/>
                    <a:ea typeface="微软雅黑" panose="020B0503020204020204" pitchFamily="34" charset="-122"/>
                    <a:cs typeface="+mn-ea"/>
                    <a:sym typeface="+mn-lt"/>
                  </a:rPr>
                  <a:t>-1</a:t>
                </a:r>
                <a:r>
                  <a:rPr lang="zh-CN" altLang="en-US" sz="1400" kern="0" dirty="0">
                    <a:latin typeface="微软雅黑" panose="020B0503020204020204" pitchFamily="34" charset="-122"/>
                    <a:ea typeface="微软雅黑" panose="020B0503020204020204" pitchFamily="34" charset="-122"/>
                    <a:cs typeface="+mn-ea"/>
                    <a:sym typeface="+mn-lt"/>
                  </a:rPr>
                  <a:t>次成功投票后的信誉值</a:t>
                </a:r>
                <a:r>
                  <a:rPr lang="en-US" altLang="zh-CN" sz="1400" kern="0" dirty="0">
                    <a:latin typeface="微软雅黑" panose="020B0503020204020204" pitchFamily="34" charset="-122"/>
                    <a:ea typeface="微软雅黑" panose="020B0503020204020204" pitchFamily="34" charset="-122"/>
                    <a:cs typeface="+mn-ea"/>
                    <a:sym typeface="+mn-lt"/>
                  </a:rPr>
                  <a:t>, </a:t>
                </a:r>
                <a14:m>
                  <m:oMath xmlns:m="http://schemas.openxmlformats.org/officeDocument/2006/math">
                    <m:f>
                      <m:fPr>
                        <m:ctrlPr>
                          <a:rPr lang="zh-CN" altLang="en-US" sz="1400" i="1" kern="0" dirty="0">
                            <a:latin typeface="Cambria Math" panose="02040503050406030204" pitchFamily="18" charset="0"/>
                            <a:cs typeface="+mn-ea"/>
                            <a:sym typeface="+mn-lt"/>
                          </a:rPr>
                        </m:ctrlPr>
                      </m:fPr>
                      <m:num>
                        <m:nary>
                          <m:naryPr>
                            <m:chr m:val="∑"/>
                            <m:limLoc m:val="subSup"/>
                            <m:ctrlPr>
                              <a:rPr lang="zh-CN" altLang="en-US" sz="1400" i="1" kern="0" dirty="0">
                                <a:latin typeface="Cambria Math" panose="02040503050406030204" pitchFamily="18" charset="0"/>
                                <a:cs typeface="+mn-ea"/>
                                <a:sym typeface="+mn-lt"/>
                              </a:rPr>
                            </m:ctrlPr>
                          </m:naryPr>
                          <m:sub>
                            <m:r>
                              <m:rPr>
                                <m:brk m:alnAt="25"/>
                              </m:rPr>
                              <a:rPr lang="en-US" altLang="zh-CN" sz="1400" i="1" kern="0" dirty="0">
                                <a:latin typeface="Cambria Math" panose="02040503050406030204" pitchFamily="18" charset="0"/>
                                <a:cs typeface="+mn-ea"/>
                                <a:sym typeface="+mn-lt"/>
                              </a:rPr>
                              <m:t>𝑦</m:t>
                            </m:r>
                            <m:r>
                              <a:rPr lang="en-US" altLang="zh-CN" sz="1400" i="1" kern="0" dirty="0">
                                <a:latin typeface="Cambria Math" panose="02040503050406030204" pitchFamily="18" charset="0"/>
                                <a:cs typeface="+mn-ea"/>
                                <a:sym typeface="+mn-lt"/>
                              </a:rPr>
                              <m:t>=1</m:t>
                            </m:r>
                          </m:sub>
                          <m:sup>
                            <m:r>
                              <a:rPr lang="en-US" altLang="zh-CN" sz="1400" i="1" kern="0" dirty="0">
                                <a:latin typeface="Cambria Math" panose="02040503050406030204" pitchFamily="18" charset="0"/>
                                <a:cs typeface="+mn-ea"/>
                                <a:sym typeface="+mn-lt"/>
                              </a:rPr>
                              <m:t>𝑁</m:t>
                            </m:r>
                          </m:sup>
                          <m:e>
                            <m:r>
                              <a:rPr lang="en-US" altLang="zh-CN" sz="1400" i="1" kern="0" dirty="0">
                                <a:latin typeface="Cambria Math" panose="02040503050406030204" pitchFamily="18" charset="0"/>
                                <a:cs typeface="+mn-ea"/>
                                <a:sym typeface="+mn-lt"/>
                              </a:rPr>
                              <m:t>𝑅𝑗</m:t>
                            </m:r>
                          </m:e>
                        </m:nary>
                      </m:num>
                      <m:den>
                        <m:r>
                          <a:rPr lang="en-US" altLang="zh-CN" sz="1400" i="1" kern="0" dirty="0">
                            <a:latin typeface="Cambria Math" panose="02040503050406030204" pitchFamily="18" charset="0"/>
                            <a:cs typeface="+mn-ea"/>
                            <a:sym typeface="+mn-lt"/>
                          </a:rPr>
                          <m:t>𝑁</m:t>
                        </m:r>
                      </m:den>
                    </m:f>
                  </m:oMath>
                </a14:m>
                <a:r>
                  <a:rPr lang="en-US" altLang="zh-CN" sz="1400" kern="0" dirty="0">
                    <a:latin typeface="微软雅黑" panose="020B0503020204020204" pitchFamily="34" charset="-122"/>
                    <a:ea typeface="微软雅黑" panose="020B0503020204020204" pitchFamily="34" charset="-122"/>
                    <a:cs typeface="+mn-ea"/>
                    <a:sym typeface="+mn-lt"/>
                  </a:rPr>
                  <a:t> ——</a:t>
                </a:r>
                <a:r>
                  <a:rPr lang="zh-CN" altLang="en-US" sz="1400" kern="0" dirty="0">
                    <a:latin typeface="微软雅黑" panose="020B0503020204020204" pitchFamily="34" charset="-122"/>
                    <a:ea typeface="微软雅黑" panose="020B0503020204020204" pitchFamily="34" charset="-122"/>
                    <a:cs typeface="+mn-ea"/>
                    <a:sym typeface="+mn-lt"/>
                  </a:rPr>
                  <a:t>所有公证人在第 </a:t>
                </a:r>
                <a:r>
                  <a:rPr lang="en-US" altLang="zh-CN" sz="1400" kern="0" dirty="0">
                    <a:latin typeface="微软雅黑" panose="020B0503020204020204" pitchFamily="34" charset="-122"/>
                    <a:ea typeface="微软雅黑" panose="020B0503020204020204" pitchFamily="34" charset="-122"/>
                    <a:cs typeface="+mn-ea"/>
                    <a:sym typeface="+mn-lt"/>
                  </a:rPr>
                  <a:t>n−1 </a:t>
                </a:r>
                <a:r>
                  <a:rPr lang="zh-CN" altLang="en-US" sz="1400" kern="0" dirty="0">
                    <a:latin typeface="微软雅黑" panose="020B0503020204020204" pitchFamily="34" charset="-122"/>
                    <a:ea typeface="微软雅黑" panose="020B0503020204020204" pitchFamily="34" charset="-122"/>
                    <a:cs typeface="+mn-ea"/>
                    <a:sym typeface="+mn-lt"/>
                  </a:rPr>
                  <a:t>次投票后的信誉值总和</a:t>
                </a: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14:m>
                  <m:oMath xmlns:m="http://schemas.openxmlformats.org/officeDocument/2006/math">
                    <m:sSub>
                      <m:sSubPr>
                        <m:ctrlPr>
                          <a:rPr lang="en-US" altLang="zh-CN" sz="1400" i="1" kern="0">
                            <a:latin typeface="Cambria Math" panose="02040503050406030204" pitchFamily="18" charset="0"/>
                            <a:ea typeface="微软雅黑" panose="020B0503020204020204" pitchFamily="34" charset="-122"/>
                            <a:cs typeface="+mn-ea"/>
                            <a:sym typeface="+mn-lt"/>
                          </a:rPr>
                        </m:ctrlPr>
                      </m:sSubPr>
                      <m:e>
                        <m:r>
                          <a:rPr lang="en-US" altLang="zh-CN" sz="1400" i="1" kern="0">
                            <a:latin typeface="Cambria Math" panose="02040503050406030204" pitchFamily="18" charset="0"/>
                            <a:ea typeface="微软雅黑" panose="020B0503020204020204" pitchFamily="34" charset="-122"/>
                            <a:cs typeface="+mn-ea"/>
                            <a:sym typeface="+mn-lt"/>
                          </a:rPr>
                          <m:t>𝑅</m:t>
                        </m:r>
                        <m:r>
                          <m:rPr>
                            <m:sty m:val="p"/>
                          </m:rPr>
                          <a:rPr lang="en-US" altLang="zh-CN" sz="1400" i="1" kern="0">
                            <a:latin typeface="Cambria Math" panose="02040503050406030204" pitchFamily="18" charset="0"/>
                            <a:ea typeface="微软雅黑" panose="020B0503020204020204" pitchFamily="34" charset="-122"/>
                            <a:cs typeface="+mn-ea"/>
                            <a:sym typeface="+mn-lt"/>
                          </a:rPr>
                          <m:t>vote</m:t>
                        </m:r>
                      </m:e>
                      <m:sub>
                        <m:r>
                          <a:rPr lang="en-US" altLang="zh-CN" sz="1400" b="0" i="1" kern="0" smtClean="0">
                            <a:latin typeface="Cambria Math" panose="02040503050406030204" pitchFamily="18" charset="0"/>
                            <a:ea typeface="微软雅黑" panose="020B0503020204020204" pitchFamily="34" charset="-122"/>
                            <a:cs typeface="+mn-ea"/>
                            <a:sym typeface="+mn-lt"/>
                          </a:rPr>
                          <m:t>0</m:t>
                        </m:r>
                        <m:r>
                          <a:rPr lang="en-US" altLang="zh-CN" sz="1400" i="1" kern="0">
                            <a:latin typeface="Cambria Math" panose="02040503050406030204" pitchFamily="18" charset="0"/>
                            <a:ea typeface="微软雅黑" panose="020B0503020204020204" pitchFamily="34" charset="-122"/>
                            <a:cs typeface="+mn-ea"/>
                            <a:sym typeface="+mn-lt"/>
                          </a:rPr>
                          <m:t>,</m:t>
                        </m:r>
                        <m:r>
                          <a:rPr lang="en-US" altLang="zh-CN" sz="1400" i="1" kern="0">
                            <a:latin typeface="Cambria Math" panose="02040503050406030204" pitchFamily="18" charset="0"/>
                            <a:ea typeface="微软雅黑" panose="020B0503020204020204" pitchFamily="34" charset="-122"/>
                            <a:cs typeface="+mn-ea"/>
                            <a:sym typeface="+mn-lt"/>
                          </a:rPr>
                          <m:t>𝑖</m:t>
                        </m:r>
                      </m:sub>
                    </m:sSub>
                  </m:oMath>
                </a14:m>
                <a:r>
                  <a:rPr lang="en-US" altLang="zh-CN" sz="1400" kern="0" dirty="0">
                    <a:latin typeface="微软雅黑" panose="020B0503020204020204" pitchFamily="34" charset="-122"/>
                    <a:ea typeface="微软雅黑" panose="020B0503020204020204" pitchFamily="34" charset="-122"/>
                    <a:cs typeface="+mn-ea"/>
                    <a:sym typeface="+mn-lt"/>
                  </a:rPr>
                  <a:t>=</a:t>
                </a:r>
                <a:r>
                  <a:rPr lang="en-US" altLang="zh-CN" sz="1400" kern="0" dirty="0">
                    <a:ea typeface="微软雅黑" panose="020B0503020204020204" pitchFamily="34" charset="-122"/>
                    <a:cs typeface="+mn-ea"/>
                    <a:sym typeface="+mn-lt"/>
                  </a:rPr>
                  <a:t> </a:t>
                </a:r>
                <a14:m>
                  <m:oMath xmlns:m="http://schemas.openxmlformats.org/officeDocument/2006/math">
                    <m:r>
                      <a:rPr lang="en-US" altLang="zh-CN" sz="1400" b="0" i="1" kern="0" smtClean="0">
                        <a:latin typeface="Cambria Math" panose="02040503050406030204" pitchFamily="18" charset="0"/>
                        <a:ea typeface="微软雅黑" panose="020B0503020204020204" pitchFamily="34" charset="-122"/>
                        <a:cs typeface="+mn-ea"/>
                        <a:sym typeface="+mn-lt"/>
                      </a:rPr>
                      <m:t>1</m:t>
                    </m:r>
                  </m:oMath>
                </a14:m>
                <a:r>
                  <a:rPr lang="zh-CN" altLang="en-US" sz="1400" kern="0" dirty="0">
                    <a:latin typeface="微软雅黑" panose="020B0503020204020204" pitchFamily="34" charset="-122"/>
                    <a:ea typeface="微软雅黑" panose="020B0503020204020204" pitchFamily="34" charset="-122"/>
                    <a:cs typeface="+mn-ea"/>
                    <a:sym typeface="+mn-lt"/>
                  </a:rPr>
                  <a:t> ，</a:t>
                </a: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en-US" altLang="zh-CN" sz="1400" kern="0" dirty="0">
                    <a:cs typeface="+mn-ea"/>
                    <a:sym typeface="+mn-lt"/>
                  </a:rPr>
                  <a:t> </a:t>
                </a:r>
                <a14:m>
                  <m:oMath xmlns:m="http://schemas.openxmlformats.org/officeDocument/2006/math">
                    <m:sSub>
                      <m:sSubPr>
                        <m:ctrlPr>
                          <a:rPr lang="en-US" altLang="zh-CN" sz="1400" i="1" kern="0" dirty="0">
                            <a:latin typeface="Cambria Math" panose="02040503050406030204" pitchFamily="18" charset="0"/>
                            <a:cs typeface="+mn-ea"/>
                            <a:sym typeface="+mn-lt"/>
                          </a:rPr>
                        </m:ctrlPr>
                      </m:sSubPr>
                      <m:e>
                        <m:r>
                          <a:rPr lang="en-US" altLang="zh-CN" sz="1400" i="1" kern="0" dirty="0">
                            <a:latin typeface="Cambria Math" panose="02040503050406030204" pitchFamily="18" charset="0"/>
                            <a:cs typeface="+mn-ea"/>
                            <a:sym typeface="+mn-lt"/>
                          </a:rPr>
                          <m:t>𝐼</m:t>
                        </m:r>
                      </m:e>
                      <m:sub>
                        <m:r>
                          <a:rPr lang="en-US" altLang="zh-CN" sz="1400" i="1" kern="0" dirty="0">
                            <a:latin typeface="Cambria Math" panose="02040503050406030204" pitchFamily="18" charset="0"/>
                            <a:cs typeface="+mn-ea"/>
                            <a:sym typeface="+mn-lt"/>
                          </a:rPr>
                          <m:t>𝑛</m:t>
                        </m:r>
                        <m:r>
                          <a:rPr lang="en-US" altLang="zh-CN" sz="1400" i="1" kern="0" dirty="0">
                            <a:latin typeface="Cambria Math" panose="02040503050406030204" pitchFamily="18" charset="0"/>
                            <a:cs typeface="+mn-ea"/>
                            <a:sym typeface="+mn-lt"/>
                          </a:rPr>
                          <m:t>_</m:t>
                        </m:r>
                        <m:r>
                          <a:rPr lang="en-US" altLang="zh-CN" sz="1400" i="1" kern="0" dirty="0">
                            <a:latin typeface="Cambria Math" panose="02040503050406030204" pitchFamily="18" charset="0"/>
                            <a:cs typeface="+mn-ea"/>
                            <a:sym typeface="+mn-lt"/>
                          </a:rPr>
                          <m:t>𝑒𝑙𝑒𝑐𝑡𝑒𝑑</m:t>
                        </m:r>
                      </m:sub>
                    </m:sSub>
                  </m:oMath>
                </a14:m>
                <a:r>
                  <a:rPr lang="zh-CN" altLang="en-US" sz="1400" kern="0" dirty="0">
                    <a:latin typeface="微软雅黑" panose="020B0503020204020204" pitchFamily="34" charset="-122"/>
                    <a:ea typeface="微软雅黑" panose="020B0503020204020204" pitchFamily="34" charset="-122"/>
                    <a:cs typeface="+mn-ea"/>
                    <a:sym typeface="+mn-lt"/>
                  </a:rPr>
                  <a:t>，</a:t>
                </a:r>
                <a:r>
                  <a:rPr lang="en-US" altLang="zh-CN" sz="1400" kern="0" dirty="0">
                    <a:cs typeface="+mn-ea"/>
                    <a:sym typeface="+mn-lt"/>
                  </a:rPr>
                  <a:t> </a:t>
                </a:r>
                <a14:m>
                  <m:oMath xmlns:m="http://schemas.openxmlformats.org/officeDocument/2006/math">
                    <m:sSub>
                      <m:sSubPr>
                        <m:ctrlPr>
                          <a:rPr lang="en-US" altLang="zh-CN" sz="1400" i="1" kern="0" dirty="0">
                            <a:latin typeface="Cambria Math" panose="02040503050406030204" pitchFamily="18" charset="0"/>
                            <a:cs typeface="+mn-ea"/>
                            <a:sym typeface="+mn-lt"/>
                          </a:rPr>
                        </m:ctrlPr>
                      </m:sSubPr>
                      <m:e>
                        <m:r>
                          <a:rPr lang="en-US" altLang="zh-CN" sz="1400" i="1" kern="0" dirty="0">
                            <a:latin typeface="Cambria Math" panose="02040503050406030204" pitchFamily="18" charset="0"/>
                            <a:cs typeface="+mn-ea"/>
                            <a:sym typeface="+mn-lt"/>
                          </a:rPr>
                          <m:t>𝐼</m:t>
                        </m:r>
                      </m:e>
                      <m:sub>
                        <m:r>
                          <a:rPr lang="en-US" altLang="zh-CN" sz="1400" i="1" kern="0" dirty="0">
                            <a:latin typeface="Cambria Math" panose="02040503050406030204" pitchFamily="18" charset="0"/>
                            <a:cs typeface="+mn-ea"/>
                            <a:sym typeface="+mn-lt"/>
                          </a:rPr>
                          <m:t>𝑟</m:t>
                        </m:r>
                        <m:r>
                          <a:rPr lang="en-US" altLang="zh-CN" sz="1400" i="1" kern="0" dirty="0">
                            <a:latin typeface="Cambria Math" panose="02040503050406030204" pitchFamily="18" charset="0"/>
                            <a:cs typeface="+mn-ea"/>
                            <a:sym typeface="+mn-lt"/>
                          </a:rPr>
                          <m:t>_</m:t>
                        </m:r>
                        <m:r>
                          <a:rPr lang="en-US" altLang="zh-CN" sz="1400" i="1" kern="0" dirty="0">
                            <a:latin typeface="Cambria Math" panose="02040503050406030204" pitchFamily="18" charset="0"/>
                            <a:cs typeface="+mn-ea"/>
                            <a:sym typeface="+mn-lt"/>
                          </a:rPr>
                          <m:t>𝑒𝑙𝑒𝑐𝑡𝑒𝑑</m:t>
                        </m:r>
                      </m:sub>
                    </m:sSub>
                    <m:r>
                      <m:rPr>
                        <m:nor/>
                      </m:rPr>
                      <a:rPr lang="zh-CN" altLang="en-US" sz="1400" kern="0" dirty="0">
                        <a:latin typeface="微软雅黑" panose="020B0503020204020204" pitchFamily="34" charset="-122"/>
                        <a:ea typeface="微软雅黑" panose="020B0503020204020204" pitchFamily="34" charset="-122"/>
                        <a:cs typeface="+mn-ea"/>
                        <a:sym typeface="+mn-lt"/>
                      </a:rPr>
                      <m:t>∈</m:t>
                    </m:r>
                  </m:oMath>
                </a14:m>
                <a:r>
                  <a:rPr lang="zh-CN" altLang="en-US" sz="1400" kern="0" dirty="0">
                    <a:ea typeface="微软雅黑" panose="020B0503020204020204" pitchFamily="34" charset="-122"/>
                    <a:cs typeface="+mn-ea"/>
                    <a:sym typeface="+mn-lt"/>
                  </a:rPr>
                  <a:t> </a:t>
                </a:r>
                <a14:m>
                  <m:oMath xmlns:m="http://schemas.openxmlformats.org/officeDocument/2006/math">
                    <m:r>
                      <m:rPr>
                        <m:nor/>
                      </m:rPr>
                      <a:rPr lang="en-US" altLang="zh-CN" sz="1400" kern="0" dirty="0">
                        <a:latin typeface="微软雅黑" panose="020B0503020204020204" pitchFamily="34" charset="-122"/>
                        <a:ea typeface="微软雅黑" panose="020B0503020204020204" pitchFamily="34" charset="-122"/>
                        <a:cs typeface="+mn-ea"/>
                        <a:sym typeface="+mn-lt"/>
                      </a:rPr>
                      <m:t>{0</m:t>
                    </m:r>
                    <m:r>
                      <m:rPr>
                        <m:nor/>
                      </m:rPr>
                      <a:rPr lang="zh-CN" altLang="en-US" sz="1400" kern="0" dirty="0">
                        <a:latin typeface="微软雅黑" panose="020B0503020204020204" pitchFamily="34" charset="-122"/>
                        <a:ea typeface="微软雅黑" panose="020B0503020204020204" pitchFamily="34" charset="-122"/>
                        <a:cs typeface="+mn-ea"/>
                        <a:sym typeface="+mn-lt"/>
                      </a:rPr>
                      <m:t>，</m:t>
                    </m:r>
                    <m:r>
                      <m:rPr>
                        <m:nor/>
                      </m:rPr>
                      <a:rPr lang="en-US" altLang="zh-CN" sz="1400" kern="0" dirty="0">
                        <a:latin typeface="微软雅黑" panose="020B0503020204020204" pitchFamily="34" charset="-122"/>
                        <a:ea typeface="微软雅黑" panose="020B0503020204020204" pitchFamily="34" charset="-122"/>
                        <a:cs typeface="+mn-ea"/>
                        <a:sym typeface="+mn-lt"/>
                      </a:rPr>
                      <m:t>1}</m:t>
                    </m:r>
                  </m:oMath>
                </a14:m>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zh-CN" altLang="en-US" sz="1400" kern="0" dirty="0">
                  <a:latin typeface="微软雅黑" panose="020B0503020204020204" pitchFamily="34" charset="-122"/>
                  <a:ea typeface="微软雅黑" panose="020B0503020204020204" pitchFamily="34" charset="-122"/>
                  <a:cs typeface="+mn-ea"/>
                  <a:sym typeface="+mn-lt"/>
                </a:endParaRPr>
              </a:p>
            </p:txBody>
          </p:sp>
        </mc:Choice>
        <mc:Fallback>
          <p:sp>
            <p:nvSpPr>
              <p:cNvPr id="6" name="文本框 5">
                <a:extLst>
                  <a:ext uri="{FF2B5EF4-FFF2-40B4-BE49-F238E27FC236}">
                    <a16:creationId xmlns:a16="http://schemas.microsoft.com/office/drawing/2014/main" id="{21E1F993-6298-4FDC-B6F1-C558D57CFE6B}"/>
                  </a:ext>
                </a:extLst>
              </p:cNvPr>
              <p:cNvSpPr txBox="1">
                <a:spLocks noRot="1" noChangeAspect="1" noMove="1" noResize="1" noEditPoints="1" noAdjustHandles="1" noChangeArrowheads="1" noChangeShapeType="1" noTextEdit="1"/>
              </p:cNvSpPr>
              <p:nvPr/>
            </p:nvSpPr>
            <p:spPr>
              <a:xfrm>
                <a:off x="631596" y="2086956"/>
                <a:ext cx="11425286" cy="2403158"/>
              </a:xfrm>
              <a:prstGeom prst="rect">
                <a:avLst/>
              </a:prstGeom>
              <a:blipFill>
                <a:blip r:embed="rId4"/>
                <a:stretch>
                  <a:fillRect l="-961"/>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2D7AD7C0-2042-40BD-A39B-F4F8191FE998}"/>
              </a:ext>
            </a:extLst>
          </p:cNvPr>
          <p:cNvSpPr txBox="1"/>
          <p:nvPr/>
        </p:nvSpPr>
        <p:spPr>
          <a:xfrm>
            <a:off x="527900" y="1625122"/>
            <a:ext cx="2818615" cy="417358"/>
          </a:xfrm>
          <a:prstGeom prst="rect">
            <a:avLst/>
          </a:prstGeom>
          <a:noFill/>
        </p:spPr>
        <p:txBody>
          <a:bodyPr wrap="square" rtlCol="0">
            <a:spAutoFit/>
          </a:bodyPr>
          <a:lstStyle/>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公证节点投票信誉增长</a:t>
            </a:r>
          </a:p>
        </p:txBody>
      </p:sp>
      <p:sp>
        <p:nvSpPr>
          <p:cNvPr id="8" name="文本框 7">
            <a:extLst>
              <a:ext uri="{FF2B5EF4-FFF2-40B4-BE49-F238E27FC236}">
                <a16:creationId xmlns:a16="http://schemas.microsoft.com/office/drawing/2014/main" id="{2277831F-5DFF-40A9-9B5A-543EE1A3861D}"/>
              </a:ext>
            </a:extLst>
          </p:cNvPr>
          <p:cNvSpPr txBox="1"/>
          <p:nvPr/>
        </p:nvSpPr>
        <p:spPr>
          <a:xfrm>
            <a:off x="631595" y="4564388"/>
            <a:ext cx="3516198" cy="417358"/>
          </a:xfrm>
          <a:prstGeom prst="rect">
            <a:avLst/>
          </a:prstGeom>
          <a:noFill/>
        </p:spPr>
        <p:txBody>
          <a:bodyPr wrap="square" rtlCol="0">
            <a:spAutoFit/>
          </a:bodyPr>
          <a:lstStyle/>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投票信誉惩罚</a:t>
            </a:r>
          </a:p>
        </p:txBody>
      </p:sp>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50396044-6263-4846-B3FE-0DEEC59E84F9}"/>
                  </a:ext>
                </a:extLst>
              </p:cNvPr>
              <p:cNvSpPr/>
              <p:nvPr/>
            </p:nvSpPr>
            <p:spPr>
              <a:xfrm>
                <a:off x="631596" y="5234901"/>
                <a:ext cx="4640566" cy="811504"/>
              </a:xfrm>
              <a:prstGeom prst="rect">
                <a:avLst/>
              </a:prstGeom>
            </p:spPr>
            <p:txBody>
              <a:bodyPr wrap="none">
                <a:spAutoFit/>
              </a:bodyPr>
              <a:lstStyle/>
              <a:p>
                <a14:m>
                  <m:oMath xmlns:m="http://schemas.openxmlformats.org/officeDocument/2006/math">
                    <m:sSubSup>
                      <m:sSubSupPr>
                        <m:ctrlPr>
                          <a:rPr lang="en-US" altLang="zh-CN" i="1" kern="0" smtClean="0">
                            <a:latin typeface="Cambria Math" panose="02040503050406030204" pitchFamily="18" charset="0"/>
                            <a:ea typeface="微软雅黑" panose="020B0503020204020204" pitchFamily="34" charset="-122"/>
                            <a:cs typeface="+mn-ea"/>
                            <a:sym typeface="+mn-lt"/>
                          </a:rPr>
                        </m:ctrlPr>
                      </m:sSubSupPr>
                      <m:e>
                        <m:r>
                          <a:rPr lang="en-US" altLang="zh-CN" i="1" kern="0">
                            <a:latin typeface="Cambria Math" panose="02040503050406030204" pitchFamily="18" charset="0"/>
                            <a:ea typeface="微软雅黑" panose="020B0503020204020204" pitchFamily="34" charset="-122"/>
                            <a:cs typeface="+mn-ea"/>
                            <a:sym typeface="+mn-lt"/>
                          </a:rPr>
                          <m:t>𝑅</m:t>
                        </m:r>
                        <m:r>
                          <m:rPr>
                            <m:sty m:val="p"/>
                          </m:rPr>
                          <a:rPr lang="en-US" altLang="zh-CN" i="1" kern="0">
                            <a:latin typeface="Cambria Math" panose="02040503050406030204" pitchFamily="18" charset="0"/>
                            <a:ea typeface="微软雅黑" panose="020B0503020204020204" pitchFamily="34" charset="-122"/>
                            <a:cs typeface="+mn-ea"/>
                            <a:sym typeface="+mn-lt"/>
                          </a:rPr>
                          <m:t>vote</m:t>
                        </m:r>
                      </m:e>
                      <m:sub>
                        <m:r>
                          <a:rPr lang="en-US" altLang="zh-CN" b="0" i="1" kern="0" smtClean="0">
                            <a:latin typeface="Cambria Math" panose="02040503050406030204" pitchFamily="18" charset="0"/>
                            <a:ea typeface="微软雅黑" panose="020B0503020204020204" pitchFamily="34" charset="-122"/>
                            <a:cs typeface="+mn-ea"/>
                            <a:sym typeface="+mn-lt"/>
                          </a:rPr>
                          <m:t>𝑛</m:t>
                        </m:r>
                      </m:sub>
                      <m:sup>
                        <m:r>
                          <a:rPr lang="en-US" altLang="zh-CN" b="0" i="1" kern="0" smtClean="0">
                            <a:latin typeface="Cambria Math" panose="02040503050406030204" pitchFamily="18" charset="0"/>
                            <a:ea typeface="微软雅黑" panose="020B0503020204020204" pitchFamily="34" charset="-122"/>
                            <a:cs typeface="+mn-ea"/>
                            <a:sym typeface="+mn-lt"/>
                          </a:rPr>
                          <m:t>𝑘</m:t>
                        </m:r>
                      </m:sup>
                    </m:sSubSup>
                  </m:oMath>
                </a14:m>
                <a:r>
                  <a:rPr lang="en-US" altLang="zh-CN" dirty="0"/>
                  <a:t>=</a:t>
                </a:r>
                <a14:m>
                  <m:oMath xmlns:m="http://schemas.openxmlformats.org/officeDocument/2006/math">
                    <m:sSubSup>
                      <m:sSubSupPr>
                        <m:ctrlPr>
                          <a:rPr lang="en-US" altLang="zh-CN" i="1" kern="0">
                            <a:latin typeface="Cambria Math" panose="02040503050406030204" pitchFamily="18" charset="0"/>
                            <a:ea typeface="微软雅黑" panose="020B0503020204020204" pitchFamily="34" charset="-122"/>
                            <a:cs typeface="+mn-ea"/>
                            <a:sym typeface="+mn-lt"/>
                          </a:rPr>
                        </m:ctrlPr>
                      </m:sSubSupPr>
                      <m:e>
                        <m:r>
                          <a:rPr lang="en-US" altLang="zh-CN" i="1" kern="0">
                            <a:latin typeface="Cambria Math" panose="02040503050406030204" pitchFamily="18" charset="0"/>
                            <a:ea typeface="微软雅黑" panose="020B0503020204020204" pitchFamily="34" charset="-122"/>
                            <a:cs typeface="+mn-ea"/>
                            <a:sym typeface="+mn-lt"/>
                          </a:rPr>
                          <m:t>𝑅</m:t>
                        </m:r>
                        <m:r>
                          <m:rPr>
                            <m:sty m:val="p"/>
                          </m:rPr>
                          <a:rPr lang="en-US" altLang="zh-CN" i="1" kern="0">
                            <a:latin typeface="Cambria Math" panose="02040503050406030204" pitchFamily="18" charset="0"/>
                            <a:ea typeface="微软雅黑" panose="020B0503020204020204" pitchFamily="34" charset="-122"/>
                            <a:cs typeface="+mn-ea"/>
                            <a:sym typeface="+mn-lt"/>
                          </a:rPr>
                          <m:t>vote</m:t>
                        </m:r>
                      </m:e>
                      <m:sub>
                        <m:r>
                          <a:rPr lang="en-US" altLang="zh-CN" b="0" i="1" kern="0" smtClean="0">
                            <a:latin typeface="Cambria Math" panose="02040503050406030204" pitchFamily="18" charset="0"/>
                            <a:ea typeface="微软雅黑" panose="020B0503020204020204" pitchFamily="34" charset="-122"/>
                            <a:cs typeface="+mn-ea"/>
                            <a:sym typeface="+mn-lt"/>
                          </a:rPr>
                          <m:t>𝑛</m:t>
                        </m:r>
                        <m:r>
                          <a:rPr lang="en-US" altLang="zh-CN" b="0" i="1" kern="0" smtClean="0">
                            <a:latin typeface="Cambria Math" panose="02040503050406030204" pitchFamily="18" charset="0"/>
                            <a:ea typeface="微软雅黑" panose="020B0503020204020204" pitchFamily="34" charset="-122"/>
                            <a:cs typeface="+mn-ea"/>
                            <a:sym typeface="+mn-lt"/>
                          </a:rPr>
                          <m:t>−1</m:t>
                        </m:r>
                      </m:sub>
                      <m:sup>
                        <m:r>
                          <a:rPr lang="en-US" altLang="zh-CN" b="0" i="1" kern="0" smtClean="0">
                            <a:latin typeface="Cambria Math" panose="02040503050406030204" pitchFamily="18" charset="0"/>
                            <a:ea typeface="微软雅黑" panose="020B0503020204020204" pitchFamily="34" charset="-122"/>
                            <a:cs typeface="+mn-ea"/>
                            <a:sym typeface="+mn-lt"/>
                          </a:rPr>
                          <m:t>𝑘</m:t>
                        </m:r>
                      </m:sup>
                    </m:sSubSup>
                    <m:r>
                      <a:rPr lang="en-US" altLang="zh-CN" i="1" kern="0" smtClean="0">
                        <a:latin typeface="Cambria Math" panose="02040503050406030204" pitchFamily="18" charset="0"/>
                        <a:ea typeface="微软雅黑" panose="020B0503020204020204" pitchFamily="34" charset="-122"/>
                        <a:cs typeface="+mn-ea"/>
                        <a:sym typeface="+mn-lt"/>
                      </a:rPr>
                      <m:t>×</m:t>
                    </m:r>
                    <m:sSup>
                      <m:sSupPr>
                        <m:ctrlPr>
                          <a:rPr lang="zh-CN" altLang="en-US" i="1" kern="0" dirty="0">
                            <a:latin typeface="Cambria Math" panose="02040503050406030204" pitchFamily="18" charset="0"/>
                            <a:cs typeface="+mn-ea"/>
                            <a:sym typeface="+mn-lt"/>
                          </a:rPr>
                        </m:ctrlPr>
                      </m:sSupPr>
                      <m:e>
                        <m:r>
                          <a:rPr lang="zh-CN" altLang="en-US" kern="0" dirty="0">
                            <a:latin typeface="Cambria Math" panose="02040503050406030204" pitchFamily="18" charset="0"/>
                            <a:cs typeface="+mn-ea"/>
                            <a:sym typeface="+mn-lt"/>
                          </a:rPr>
                          <m:t>ⅇ</m:t>
                        </m:r>
                      </m:e>
                      <m:sup>
                        <m:f>
                          <m:fPr>
                            <m:ctrlPr>
                              <a:rPr lang="en-US" altLang="zh-CN" i="1" kern="0" dirty="0" smtClean="0">
                                <a:latin typeface="Cambria Math" panose="02040503050406030204" pitchFamily="18" charset="0"/>
                                <a:cs typeface="+mn-ea"/>
                                <a:sym typeface="+mn-lt"/>
                              </a:rPr>
                            </m:ctrlPr>
                          </m:fPr>
                          <m:num>
                            <m:nary>
                              <m:naryPr>
                                <m:chr m:val="∑"/>
                                <m:grow m:val="on"/>
                                <m:subHide m:val="on"/>
                                <m:supHide m:val="on"/>
                                <m:ctrlPr>
                                  <a:rPr lang="zh-CN" altLang="en-US" i="1" kern="0" dirty="0">
                                    <a:latin typeface="Cambria Math" panose="02040503050406030204" pitchFamily="18" charset="0"/>
                                    <a:cs typeface="+mn-ea"/>
                                    <a:sym typeface="+mn-lt"/>
                                  </a:rPr>
                                </m:ctrlPr>
                              </m:naryPr>
                              <m:sub/>
                              <m:sup/>
                              <m:e>
                                <m:sSubSup>
                                  <m:sSubSupPr>
                                    <m:ctrlPr>
                                      <a:rPr lang="zh-CN" altLang="en-US" i="1" kern="0" dirty="0">
                                        <a:latin typeface="Cambria Math" panose="02040503050406030204" pitchFamily="18" charset="0"/>
                                        <a:cs typeface="+mn-ea"/>
                                        <a:sym typeface="+mn-lt"/>
                                      </a:rPr>
                                    </m:ctrlPr>
                                  </m:sSubSupPr>
                                  <m:e>
                                    <m:r>
                                      <a:rPr lang="en-US" altLang="zh-CN" i="1" kern="0" dirty="0">
                                        <a:latin typeface="Cambria Math" panose="02040503050406030204" pitchFamily="18" charset="0"/>
                                        <a:cs typeface="+mn-ea"/>
                                        <a:sym typeface="+mn-lt"/>
                                      </a:rPr>
                                      <m:t>𝑉</m:t>
                                    </m:r>
                                  </m:e>
                                  <m:sub>
                                    <m:r>
                                      <m:rPr>
                                        <m:sty m:val="p"/>
                                      </m:rPr>
                                      <a:rPr lang="en-US" altLang="zh-CN" i="1" kern="0" dirty="0">
                                        <a:latin typeface="Cambria Math" panose="02040503050406030204" pitchFamily="18" charset="0"/>
                                        <a:cs typeface="+mn-ea"/>
                                        <a:sym typeface="+mn-lt"/>
                                      </a:rPr>
                                      <m:t>n</m:t>
                                    </m:r>
                                    <m:r>
                                      <a:rPr lang="en-US" altLang="zh-CN" i="1" kern="0" dirty="0">
                                        <a:latin typeface="Cambria Math" panose="02040503050406030204" pitchFamily="18" charset="0"/>
                                        <a:cs typeface="+mn-ea"/>
                                        <a:sym typeface="+mn-lt"/>
                                      </a:rPr>
                                      <m:t>_</m:t>
                                    </m:r>
                                    <m:r>
                                      <a:rPr lang="en-US" altLang="zh-CN" i="1" kern="0" dirty="0">
                                        <a:latin typeface="Cambria Math" panose="02040503050406030204" pitchFamily="18" charset="0"/>
                                        <a:cs typeface="+mn-ea"/>
                                        <a:sym typeface="+mn-lt"/>
                                      </a:rPr>
                                      <m:t>𝑠𝑢𝑐𝑐𝑒𝑠𝑠</m:t>
                                    </m:r>
                                  </m:sub>
                                  <m:sup>
                                    <m:r>
                                      <a:rPr lang="zh-CN" altLang="en-US" i="1" kern="0" dirty="0">
                                        <a:latin typeface="Cambria Math" panose="02040503050406030204" pitchFamily="18" charset="0"/>
                                        <a:cs typeface="+mn-ea"/>
                                        <a:sym typeface="+mn-lt"/>
                                      </a:rPr>
                                      <m:t>𝑖</m:t>
                                    </m:r>
                                  </m:sup>
                                </m:sSubSup>
                              </m:e>
                            </m:nary>
                            <m:r>
                              <a:rPr lang="en-US" altLang="zh-CN" i="1" kern="0" dirty="0">
                                <a:latin typeface="Cambria Math" panose="02040503050406030204" pitchFamily="18" charset="0"/>
                                <a:cs typeface="+mn-ea"/>
                                <a:sym typeface="+mn-lt"/>
                              </a:rPr>
                              <m:t>+</m:t>
                            </m:r>
                            <m:nary>
                              <m:naryPr>
                                <m:chr m:val="∑"/>
                                <m:grow m:val="on"/>
                                <m:subHide m:val="on"/>
                                <m:supHide m:val="on"/>
                                <m:ctrlPr>
                                  <a:rPr lang="zh-CN" altLang="en-US" i="1" kern="0" dirty="0">
                                    <a:latin typeface="Cambria Math" panose="02040503050406030204" pitchFamily="18" charset="0"/>
                                    <a:cs typeface="+mn-ea"/>
                                    <a:sym typeface="+mn-lt"/>
                                  </a:rPr>
                                </m:ctrlPr>
                              </m:naryPr>
                              <m:sub/>
                              <m:sup/>
                              <m:e>
                                <m:sSubSup>
                                  <m:sSubSupPr>
                                    <m:ctrlPr>
                                      <a:rPr lang="zh-CN" altLang="en-US" i="1" kern="0" dirty="0">
                                        <a:latin typeface="Cambria Math" panose="02040503050406030204" pitchFamily="18" charset="0"/>
                                        <a:cs typeface="+mn-ea"/>
                                        <a:sym typeface="+mn-lt"/>
                                      </a:rPr>
                                    </m:ctrlPr>
                                  </m:sSubSupPr>
                                  <m:e>
                                    <m:r>
                                      <a:rPr lang="en-US" altLang="zh-CN" i="1" kern="0" dirty="0">
                                        <a:latin typeface="Cambria Math" panose="02040503050406030204" pitchFamily="18" charset="0"/>
                                        <a:cs typeface="+mn-ea"/>
                                        <a:sym typeface="+mn-lt"/>
                                      </a:rPr>
                                      <m:t>𝑉</m:t>
                                    </m:r>
                                  </m:e>
                                  <m:sub>
                                    <m:r>
                                      <m:rPr>
                                        <m:sty m:val="p"/>
                                      </m:rPr>
                                      <a:rPr lang="en-US" altLang="zh-CN" i="1" kern="0" dirty="0">
                                        <a:latin typeface="Cambria Math" panose="02040503050406030204" pitchFamily="18" charset="0"/>
                                        <a:cs typeface="+mn-ea"/>
                                        <a:sym typeface="+mn-lt"/>
                                      </a:rPr>
                                      <m:t>r</m:t>
                                    </m:r>
                                    <m:r>
                                      <a:rPr lang="en-US" altLang="zh-CN" i="1" kern="0" dirty="0">
                                        <a:latin typeface="Cambria Math" panose="02040503050406030204" pitchFamily="18" charset="0"/>
                                        <a:cs typeface="+mn-ea"/>
                                        <a:sym typeface="+mn-lt"/>
                                      </a:rPr>
                                      <m:t>_</m:t>
                                    </m:r>
                                    <m:r>
                                      <a:rPr lang="en-US" altLang="zh-CN" i="1" kern="0" dirty="0">
                                        <a:latin typeface="Cambria Math" panose="02040503050406030204" pitchFamily="18" charset="0"/>
                                        <a:cs typeface="+mn-ea"/>
                                        <a:sym typeface="+mn-lt"/>
                                      </a:rPr>
                                      <m:t>𝑠𝑢𝑐𝑐𝑒𝑠𝑠</m:t>
                                    </m:r>
                                  </m:sub>
                                  <m:sup>
                                    <m:r>
                                      <a:rPr lang="zh-CN" altLang="en-US" i="1" kern="0" dirty="0">
                                        <a:latin typeface="Cambria Math" panose="02040503050406030204" pitchFamily="18" charset="0"/>
                                        <a:cs typeface="+mn-ea"/>
                                        <a:sym typeface="+mn-lt"/>
                                      </a:rPr>
                                      <m:t>𝑖</m:t>
                                    </m:r>
                                  </m:sup>
                                </m:sSubSup>
                              </m:e>
                            </m:nary>
                          </m:num>
                          <m:den>
                            <m:nary>
                              <m:naryPr>
                                <m:chr m:val="∑"/>
                                <m:grow m:val="on"/>
                                <m:subHide m:val="on"/>
                                <m:supHide m:val="on"/>
                                <m:ctrlPr>
                                  <a:rPr lang="zh-CN" altLang="en-US" i="1" kern="0" dirty="0">
                                    <a:latin typeface="Cambria Math" panose="02040503050406030204" pitchFamily="18" charset="0"/>
                                    <a:cs typeface="+mn-ea"/>
                                    <a:sym typeface="+mn-lt"/>
                                  </a:rPr>
                                </m:ctrlPr>
                              </m:naryPr>
                              <m:sub/>
                              <m:sup/>
                              <m:e>
                                <m:sSub>
                                  <m:sSubPr>
                                    <m:ctrlPr>
                                      <a:rPr lang="en-US" altLang="zh-CN" i="1" kern="0" dirty="0" smtClean="0">
                                        <a:latin typeface="Cambria Math" panose="02040503050406030204" pitchFamily="18" charset="0"/>
                                        <a:cs typeface="+mn-ea"/>
                                        <a:sym typeface="+mn-lt"/>
                                      </a:rPr>
                                    </m:ctrlPr>
                                  </m:sSubPr>
                                  <m:e>
                                    <m:r>
                                      <a:rPr lang="en-US" altLang="zh-CN" b="0" i="1" kern="0" dirty="0" smtClean="0">
                                        <a:latin typeface="Cambria Math" panose="02040503050406030204" pitchFamily="18" charset="0"/>
                                        <a:cs typeface="+mn-ea"/>
                                        <a:sym typeface="+mn-lt"/>
                                      </a:rPr>
                                      <m:t>𝑉</m:t>
                                    </m:r>
                                  </m:e>
                                  <m:sub>
                                    <m:r>
                                      <m:rPr>
                                        <m:sty m:val="p"/>
                                      </m:rPr>
                                      <a:rPr lang="en-US" altLang="zh-CN" i="1" kern="0" dirty="0">
                                        <a:latin typeface="Cambria Math" panose="02040503050406030204" pitchFamily="18" charset="0"/>
                                        <a:cs typeface="+mn-ea"/>
                                        <a:sym typeface="+mn-lt"/>
                                      </a:rPr>
                                      <m:t>tot</m:t>
                                    </m:r>
                                    <m:r>
                                      <m:rPr>
                                        <m:sty m:val="p"/>
                                      </m:rPr>
                                      <a:rPr lang="en-US" altLang="zh-CN" i="1" kern="0" dirty="0" smtClean="0">
                                        <a:latin typeface="Cambria Math" panose="02040503050406030204" pitchFamily="18" charset="0"/>
                                        <a:cs typeface="+mn-ea"/>
                                        <a:sym typeface="+mn-lt"/>
                                      </a:rPr>
                                      <m:t>al</m:t>
                                    </m:r>
                                  </m:sub>
                                </m:sSub>
                              </m:e>
                            </m:nary>
                          </m:den>
                        </m:f>
                        <m:r>
                          <a:rPr lang="en-US" altLang="zh-CN" b="0" i="1" kern="0" dirty="0" smtClean="0">
                            <a:latin typeface="Cambria Math" panose="02040503050406030204" pitchFamily="18" charset="0"/>
                            <a:cs typeface="+mn-ea"/>
                            <a:sym typeface="+mn-lt"/>
                          </a:rPr>
                          <m:t>−1</m:t>
                        </m:r>
                      </m:sup>
                    </m:sSup>
                  </m:oMath>
                </a14:m>
                <a:endParaRPr lang="zh-CN" altLang="en-US" b="1" dirty="0"/>
              </a:p>
            </p:txBody>
          </p:sp>
        </mc:Choice>
        <mc:Fallback>
          <p:sp>
            <p:nvSpPr>
              <p:cNvPr id="9" name="矩形 8">
                <a:extLst>
                  <a:ext uri="{FF2B5EF4-FFF2-40B4-BE49-F238E27FC236}">
                    <a16:creationId xmlns:a16="http://schemas.microsoft.com/office/drawing/2014/main" id="{50396044-6263-4846-B3FE-0DEEC59E84F9}"/>
                  </a:ext>
                </a:extLst>
              </p:cNvPr>
              <p:cNvSpPr>
                <a:spLocks noRot="1" noChangeAspect="1" noMove="1" noResize="1" noEditPoints="1" noAdjustHandles="1" noChangeArrowheads="1" noChangeShapeType="1" noTextEdit="1"/>
              </p:cNvSpPr>
              <p:nvPr/>
            </p:nvSpPr>
            <p:spPr>
              <a:xfrm>
                <a:off x="631596" y="5234901"/>
                <a:ext cx="4640566" cy="811504"/>
              </a:xfrm>
              <a:prstGeom prst="rect">
                <a:avLst/>
              </a:prstGeom>
              <a:blipFill>
                <a:blip r:embed="rId5"/>
                <a:stretch>
                  <a:fillRect b="-11278"/>
                </a:stretch>
              </a:blipFill>
            </p:spPr>
            <p:txBody>
              <a:bodyPr/>
              <a:lstStyle/>
              <a:p>
                <a:r>
                  <a:rPr lang="zh-CN" altLang="en-US">
                    <a:noFill/>
                  </a:rPr>
                  <a:t> </a:t>
                </a:r>
              </a:p>
            </p:txBody>
          </p:sp>
        </mc:Fallback>
      </mc:AlternateContent>
      <p:cxnSp>
        <p:nvCxnSpPr>
          <p:cNvPr id="16" name="直接箭头连接符 15">
            <a:extLst>
              <a:ext uri="{FF2B5EF4-FFF2-40B4-BE49-F238E27FC236}">
                <a16:creationId xmlns:a16="http://schemas.microsoft.com/office/drawing/2014/main" id="{6DE89273-1E14-464D-B74F-CE32966901EE}"/>
              </a:ext>
            </a:extLst>
          </p:cNvPr>
          <p:cNvCxnSpPr>
            <a:cxnSpLocks/>
            <a:stCxn id="2" idx="3"/>
          </p:cNvCxnSpPr>
          <p:nvPr/>
        </p:nvCxnSpPr>
        <p:spPr>
          <a:xfrm>
            <a:off x="5316718" y="1217347"/>
            <a:ext cx="11877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5D59AD5E-B13C-40DE-A189-E14DF1B4A12D}"/>
              </a:ext>
            </a:extLst>
          </p:cNvPr>
          <p:cNvSpPr/>
          <p:nvPr/>
        </p:nvSpPr>
        <p:spPr>
          <a:xfrm>
            <a:off x="6708781" y="901481"/>
            <a:ext cx="4801314" cy="646331"/>
          </a:xfrm>
          <a:prstGeom prst="rect">
            <a:avLst/>
          </a:prstGeom>
        </p:spPr>
        <p:txBody>
          <a:bodyPr wrap="none">
            <a:spAutoFit/>
          </a:bodyPr>
          <a:lstStyle/>
          <a:p>
            <a:r>
              <a:rPr lang="zh-CN" altLang="en-US" dirty="0"/>
              <a:t>引入投票机制，并且设立信誉激励和惩罚机制</a:t>
            </a:r>
            <a:endParaRPr lang="en-US" altLang="zh-CN" dirty="0"/>
          </a:p>
          <a:p>
            <a:r>
              <a:rPr lang="zh-CN" altLang="en-US" dirty="0"/>
              <a:t>激发所有公证节点的参与度</a:t>
            </a:r>
          </a:p>
        </p:txBody>
      </p:sp>
      <p:sp>
        <p:nvSpPr>
          <p:cNvPr id="39" name="文本框 38">
            <a:extLst>
              <a:ext uri="{FF2B5EF4-FFF2-40B4-BE49-F238E27FC236}">
                <a16:creationId xmlns:a16="http://schemas.microsoft.com/office/drawing/2014/main" id="{683BA0B3-DB63-4FE5-B997-56A2F4778223}"/>
              </a:ext>
            </a:extLst>
          </p:cNvPr>
          <p:cNvSpPr txBox="1"/>
          <p:nvPr/>
        </p:nvSpPr>
        <p:spPr>
          <a:xfrm>
            <a:off x="5396802" y="858804"/>
            <a:ext cx="1027522" cy="308995"/>
          </a:xfrm>
          <a:prstGeom prst="rect">
            <a:avLst/>
          </a:prstGeom>
          <a:noFill/>
        </p:spPr>
        <p:txBody>
          <a:bodyPr wrap="squar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拟解决思路</a:t>
            </a:r>
          </a:p>
        </p:txBody>
      </p:sp>
    </p:spTree>
    <p:extLst>
      <p:ext uri="{BB962C8B-B14F-4D97-AF65-F5344CB8AC3E}">
        <p14:creationId xmlns:p14="http://schemas.microsoft.com/office/powerpoint/2010/main" val="1561783348"/>
      </p:ext>
    </p:extLst>
  </p:cSld>
  <p:clrMapOvr>
    <a:masterClrMapping/>
  </p:clrMapOvr>
  <p:transition spd="slow" advClick="0" advTm="3000">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7689D2F2-A33A-4CEB-968E-99E1F8438FEC}"/>
              </a:ext>
            </a:extLst>
          </p:cNvPr>
          <p:cNvPicPr>
            <a:picLocks noChangeAspect="1"/>
          </p:cNvPicPr>
          <p:nvPr/>
        </p:nvPicPr>
        <p:blipFill>
          <a:blip r:embed="rId4"/>
          <a:stretch>
            <a:fillRect/>
          </a:stretch>
        </p:blipFill>
        <p:spPr>
          <a:xfrm>
            <a:off x="-406400" y="3984625"/>
            <a:ext cx="2352675" cy="3114675"/>
          </a:xfrm>
          <a:prstGeom prst="rect">
            <a:avLst/>
          </a:prstGeom>
        </p:spPr>
      </p:pic>
      <p:pic>
        <p:nvPicPr>
          <p:cNvPr id="16" name="图片 15">
            <a:extLst>
              <a:ext uri="{FF2B5EF4-FFF2-40B4-BE49-F238E27FC236}">
                <a16:creationId xmlns:a16="http://schemas.microsoft.com/office/drawing/2014/main" id="{0EDB2055-5105-4F97-94FF-80617572C292}"/>
              </a:ext>
            </a:extLst>
          </p:cNvPr>
          <p:cNvPicPr>
            <a:picLocks noChangeAspect="1"/>
          </p:cNvPicPr>
          <p:nvPr/>
        </p:nvPicPr>
        <p:blipFill>
          <a:blip r:embed="rId5"/>
          <a:stretch>
            <a:fillRect/>
          </a:stretch>
        </p:blipFill>
        <p:spPr>
          <a:xfrm>
            <a:off x="-766295" y="0"/>
            <a:ext cx="3690097" cy="3606800"/>
          </a:xfrm>
          <a:prstGeom prst="rect">
            <a:avLst/>
          </a:prstGeom>
        </p:spPr>
      </p:pic>
      <p:pic>
        <p:nvPicPr>
          <p:cNvPr id="17" name="图片 16">
            <a:extLst>
              <a:ext uri="{FF2B5EF4-FFF2-40B4-BE49-F238E27FC236}">
                <a16:creationId xmlns:a16="http://schemas.microsoft.com/office/drawing/2014/main" id="{71B6BA16-0D99-4A9C-A794-1F9DDDB5FA5F}"/>
              </a:ext>
            </a:extLst>
          </p:cNvPr>
          <p:cNvPicPr>
            <a:picLocks noChangeAspect="1"/>
          </p:cNvPicPr>
          <p:nvPr/>
        </p:nvPicPr>
        <p:blipFill>
          <a:blip r:embed="rId6"/>
          <a:stretch>
            <a:fillRect/>
          </a:stretch>
        </p:blipFill>
        <p:spPr>
          <a:xfrm>
            <a:off x="9267825" y="-694347"/>
            <a:ext cx="3690097" cy="4123347"/>
          </a:xfrm>
          <a:prstGeom prst="rect">
            <a:avLst/>
          </a:prstGeom>
        </p:spPr>
      </p:pic>
      <p:pic>
        <p:nvPicPr>
          <p:cNvPr id="18" name="图片 17">
            <a:extLst>
              <a:ext uri="{FF2B5EF4-FFF2-40B4-BE49-F238E27FC236}">
                <a16:creationId xmlns:a16="http://schemas.microsoft.com/office/drawing/2014/main" id="{17E02D39-09A0-4E2E-A508-0B57C4B136D2}"/>
              </a:ext>
            </a:extLst>
          </p:cNvPr>
          <p:cNvPicPr>
            <a:picLocks noChangeAspect="1"/>
          </p:cNvPicPr>
          <p:nvPr/>
        </p:nvPicPr>
        <p:blipFill>
          <a:blip r:embed="rId6"/>
          <a:stretch>
            <a:fillRect/>
          </a:stretch>
        </p:blipFill>
        <p:spPr>
          <a:xfrm>
            <a:off x="10106025" y="2734653"/>
            <a:ext cx="3690097" cy="4123347"/>
          </a:xfrm>
          <a:prstGeom prst="rect">
            <a:avLst/>
          </a:prstGeom>
        </p:spPr>
      </p:pic>
      <p:sp>
        <p:nvSpPr>
          <p:cNvPr id="19" name="文本框 6">
            <a:extLst>
              <a:ext uri="{FF2B5EF4-FFF2-40B4-BE49-F238E27FC236}">
                <a16:creationId xmlns:a16="http://schemas.microsoft.com/office/drawing/2014/main" id="{908BF674-7D75-4D82-AF45-349DAD30C0A2}"/>
              </a:ext>
            </a:extLst>
          </p:cNvPr>
          <p:cNvSpPr txBox="1">
            <a:spLocks noChangeArrowheads="1"/>
          </p:cNvSpPr>
          <p:nvPr/>
        </p:nvSpPr>
        <p:spPr bwMode="auto">
          <a:xfrm>
            <a:off x="2916910" y="2478202"/>
            <a:ext cx="2119269"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3600" dirty="0">
                <a:solidFill>
                  <a:srgbClr val="00749F"/>
                </a:solidFill>
                <a:latin typeface="+mn-lt"/>
                <a:ea typeface="+mn-ea"/>
                <a:cs typeface="+mn-ea"/>
                <a:sym typeface="+mn-lt"/>
              </a:rPr>
              <a:t>研究背景</a:t>
            </a:r>
          </a:p>
        </p:txBody>
      </p:sp>
      <p:sp>
        <p:nvSpPr>
          <p:cNvPr id="21" name="椭圆 20">
            <a:extLst>
              <a:ext uri="{FF2B5EF4-FFF2-40B4-BE49-F238E27FC236}">
                <a16:creationId xmlns:a16="http://schemas.microsoft.com/office/drawing/2014/main" id="{3CA92E4B-D4D5-42DF-85B1-599D76FE8DD6}"/>
              </a:ext>
            </a:extLst>
          </p:cNvPr>
          <p:cNvSpPr/>
          <p:nvPr/>
        </p:nvSpPr>
        <p:spPr>
          <a:xfrm>
            <a:off x="2287303" y="2478203"/>
            <a:ext cx="636499" cy="646331"/>
          </a:xfrm>
          <a:prstGeom prst="ellipse">
            <a:avLst/>
          </a:prstGeom>
          <a:solidFill>
            <a:srgbClr val="00749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zh-CN" sz="3600" dirty="0">
                <a:solidFill>
                  <a:schemeClr val="bg1"/>
                </a:solidFill>
                <a:cs typeface="+mn-ea"/>
                <a:sym typeface="+mn-lt"/>
              </a:rPr>
              <a:t>1</a:t>
            </a:r>
            <a:endParaRPr lang="zh-CN" altLang="en-US" sz="3600" dirty="0">
              <a:solidFill>
                <a:schemeClr val="bg1"/>
              </a:solidFill>
              <a:cs typeface="+mn-ea"/>
              <a:sym typeface="+mn-lt"/>
            </a:endParaRPr>
          </a:p>
        </p:txBody>
      </p:sp>
      <p:sp>
        <p:nvSpPr>
          <p:cNvPr id="22" name="文本框 6">
            <a:extLst>
              <a:ext uri="{FF2B5EF4-FFF2-40B4-BE49-F238E27FC236}">
                <a16:creationId xmlns:a16="http://schemas.microsoft.com/office/drawing/2014/main" id="{1E81B4C8-21BA-4C66-AACC-1C675802CC69}"/>
              </a:ext>
            </a:extLst>
          </p:cNvPr>
          <p:cNvSpPr txBox="1">
            <a:spLocks noChangeArrowheads="1"/>
          </p:cNvSpPr>
          <p:nvPr/>
        </p:nvSpPr>
        <p:spPr bwMode="auto">
          <a:xfrm>
            <a:off x="7243765" y="2480838"/>
            <a:ext cx="203132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3600" dirty="0">
                <a:solidFill>
                  <a:srgbClr val="00749F"/>
                </a:solidFill>
                <a:latin typeface="+mn-lt"/>
                <a:ea typeface="+mn-ea"/>
                <a:cs typeface="+mn-ea"/>
                <a:sym typeface="+mn-lt"/>
              </a:rPr>
              <a:t>研究现状</a:t>
            </a:r>
          </a:p>
        </p:txBody>
      </p:sp>
      <p:sp>
        <p:nvSpPr>
          <p:cNvPr id="25" name="文本框 6">
            <a:extLst>
              <a:ext uri="{FF2B5EF4-FFF2-40B4-BE49-F238E27FC236}">
                <a16:creationId xmlns:a16="http://schemas.microsoft.com/office/drawing/2014/main" id="{9582980A-55FA-4D8B-8FB5-B5516DBB475D}"/>
              </a:ext>
            </a:extLst>
          </p:cNvPr>
          <p:cNvSpPr txBox="1">
            <a:spLocks noChangeArrowheads="1"/>
          </p:cNvSpPr>
          <p:nvPr/>
        </p:nvSpPr>
        <p:spPr bwMode="auto">
          <a:xfrm>
            <a:off x="2960881" y="4141812"/>
            <a:ext cx="203132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3600" dirty="0">
                <a:solidFill>
                  <a:srgbClr val="00749F"/>
                </a:solidFill>
                <a:latin typeface="+mn-lt"/>
                <a:ea typeface="+mn-ea"/>
                <a:cs typeface="+mn-ea"/>
                <a:sym typeface="+mn-lt"/>
              </a:rPr>
              <a:t>研究内容</a:t>
            </a:r>
          </a:p>
        </p:txBody>
      </p:sp>
      <p:sp>
        <p:nvSpPr>
          <p:cNvPr id="28" name="文本框 6">
            <a:extLst>
              <a:ext uri="{FF2B5EF4-FFF2-40B4-BE49-F238E27FC236}">
                <a16:creationId xmlns:a16="http://schemas.microsoft.com/office/drawing/2014/main" id="{EED153D7-99F9-42A5-8731-A22F7FF454C6}"/>
              </a:ext>
            </a:extLst>
          </p:cNvPr>
          <p:cNvSpPr txBox="1">
            <a:spLocks noChangeArrowheads="1"/>
          </p:cNvSpPr>
          <p:nvPr/>
        </p:nvSpPr>
        <p:spPr bwMode="auto">
          <a:xfrm>
            <a:off x="7243765" y="4133734"/>
            <a:ext cx="203132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3600" dirty="0">
                <a:solidFill>
                  <a:srgbClr val="00749F"/>
                </a:solidFill>
                <a:latin typeface="+mn-lt"/>
                <a:ea typeface="+mn-ea"/>
                <a:cs typeface="+mn-ea"/>
                <a:sym typeface="+mn-lt"/>
              </a:rPr>
              <a:t>计划安排</a:t>
            </a:r>
          </a:p>
        </p:txBody>
      </p:sp>
      <p:sp>
        <p:nvSpPr>
          <p:cNvPr id="32" name="矩形 31">
            <a:extLst>
              <a:ext uri="{FF2B5EF4-FFF2-40B4-BE49-F238E27FC236}">
                <a16:creationId xmlns:a16="http://schemas.microsoft.com/office/drawing/2014/main" id="{BE32B250-97E1-4D49-B2CD-92BCBDA3842B}"/>
              </a:ext>
            </a:extLst>
          </p:cNvPr>
          <p:cNvSpPr/>
          <p:nvPr/>
        </p:nvSpPr>
        <p:spPr>
          <a:xfrm>
            <a:off x="1447801" y="1104900"/>
            <a:ext cx="9182100" cy="4724400"/>
          </a:xfrm>
          <a:prstGeom prst="rect">
            <a:avLst/>
          </a:prstGeom>
          <a:noFill/>
          <a:ln w="127000">
            <a:solidFill>
              <a:srgbClr val="A693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rgbClr val="00749F"/>
              </a:solidFill>
              <a:cs typeface="+mn-ea"/>
              <a:sym typeface="+mn-lt"/>
            </a:endParaRPr>
          </a:p>
        </p:txBody>
      </p:sp>
      <p:sp>
        <p:nvSpPr>
          <p:cNvPr id="33" name="文本框 32">
            <a:extLst>
              <a:ext uri="{FF2B5EF4-FFF2-40B4-BE49-F238E27FC236}">
                <a16:creationId xmlns:a16="http://schemas.microsoft.com/office/drawing/2014/main" id="{B7BFB63B-8CA5-45C2-9747-1E31A8A91FFC}"/>
              </a:ext>
            </a:extLst>
          </p:cNvPr>
          <p:cNvSpPr txBox="1"/>
          <p:nvPr/>
        </p:nvSpPr>
        <p:spPr>
          <a:xfrm>
            <a:off x="5463366" y="210467"/>
            <a:ext cx="1338072" cy="812530"/>
          </a:xfrm>
          <a:prstGeom prst="rect">
            <a:avLst/>
          </a:prstGeom>
          <a:noFill/>
        </p:spPr>
        <p:txBody>
          <a:bodyPr wrap="square" rtlCol="0">
            <a:spAutoFit/>
          </a:bodyPr>
          <a:lstStyle/>
          <a:p>
            <a:pPr>
              <a:lnSpc>
                <a:spcPct val="130000"/>
              </a:lnSpc>
              <a:spcBef>
                <a:spcPts val="600"/>
              </a:spcBef>
            </a:pPr>
            <a:r>
              <a:rPr lang="zh-CN" altLang="en-US" sz="3600" kern="0" dirty="0">
                <a:solidFill>
                  <a:srgbClr val="00749F"/>
                </a:solidFill>
                <a:cs typeface="+mn-ea"/>
                <a:sym typeface="+mn-lt"/>
              </a:rPr>
              <a:t>目录</a:t>
            </a:r>
          </a:p>
        </p:txBody>
      </p:sp>
      <p:sp>
        <p:nvSpPr>
          <p:cNvPr id="34" name="文本框 33">
            <a:extLst>
              <a:ext uri="{FF2B5EF4-FFF2-40B4-BE49-F238E27FC236}">
                <a16:creationId xmlns:a16="http://schemas.microsoft.com/office/drawing/2014/main" id="{EE968902-5741-4A17-9D8B-F6B3CEFAFEF4}"/>
              </a:ext>
            </a:extLst>
          </p:cNvPr>
          <p:cNvSpPr txBox="1"/>
          <p:nvPr/>
        </p:nvSpPr>
        <p:spPr>
          <a:xfrm>
            <a:off x="5463367" y="1144065"/>
            <a:ext cx="1338072" cy="414985"/>
          </a:xfrm>
          <a:prstGeom prst="rect">
            <a:avLst/>
          </a:prstGeom>
          <a:noFill/>
        </p:spPr>
        <p:txBody>
          <a:bodyPr wrap="square" rtlCol="0">
            <a:spAutoFit/>
          </a:bodyPr>
          <a:lstStyle/>
          <a:p>
            <a:pPr>
              <a:lnSpc>
                <a:spcPct val="130000"/>
              </a:lnSpc>
              <a:spcBef>
                <a:spcPts val="600"/>
              </a:spcBef>
            </a:pPr>
            <a:r>
              <a:rPr lang="en-US" altLang="zh-CN" kern="0" dirty="0">
                <a:solidFill>
                  <a:srgbClr val="00749F"/>
                </a:solidFill>
                <a:cs typeface="+mn-ea"/>
                <a:sym typeface="+mn-lt"/>
              </a:rPr>
              <a:t>CONTENT</a:t>
            </a:r>
            <a:endParaRPr lang="zh-CN" altLang="en-US" kern="0" dirty="0">
              <a:solidFill>
                <a:srgbClr val="00749F"/>
              </a:solidFill>
              <a:cs typeface="+mn-ea"/>
              <a:sym typeface="+mn-lt"/>
            </a:endParaRPr>
          </a:p>
        </p:txBody>
      </p:sp>
      <p:sp>
        <p:nvSpPr>
          <p:cNvPr id="31" name="椭圆 30">
            <a:extLst>
              <a:ext uri="{FF2B5EF4-FFF2-40B4-BE49-F238E27FC236}">
                <a16:creationId xmlns:a16="http://schemas.microsoft.com/office/drawing/2014/main" id="{B242D460-D7CC-4001-94ED-C06D067F54EA}"/>
              </a:ext>
            </a:extLst>
          </p:cNvPr>
          <p:cNvSpPr/>
          <p:nvPr/>
        </p:nvSpPr>
        <p:spPr>
          <a:xfrm>
            <a:off x="6558045" y="2483871"/>
            <a:ext cx="636499" cy="646331"/>
          </a:xfrm>
          <a:prstGeom prst="ellipse">
            <a:avLst/>
          </a:prstGeom>
          <a:solidFill>
            <a:srgbClr val="00749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zh-CN" sz="3600" dirty="0">
                <a:solidFill>
                  <a:schemeClr val="bg1"/>
                </a:solidFill>
                <a:cs typeface="+mn-ea"/>
                <a:sym typeface="+mn-lt"/>
              </a:rPr>
              <a:t>2</a:t>
            </a:r>
            <a:endParaRPr lang="zh-CN" altLang="en-US" sz="3600" dirty="0">
              <a:solidFill>
                <a:schemeClr val="bg1"/>
              </a:solidFill>
              <a:cs typeface="+mn-ea"/>
              <a:sym typeface="+mn-lt"/>
            </a:endParaRPr>
          </a:p>
        </p:txBody>
      </p:sp>
      <p:sp>
        <p:nvSpPr>
          <p:cNvPr id="35" name="椭圆 34">
            <a:extLst>
              <a:ext uri="{FF2B5EF4-FFF2-40B4-BE49-F238E27FC236}">
                <a16:creationId xmlns:a16="http://schemas.microsoft.com/office/drawing/2014/main" id="{F9C977ED-E0A2-439A-8050-41A088259740}"/>
              </a:ext>
            </a:extLst>
          </p:cNvPr>
          <p:cNvSpPr/>
          <p:nvPr/>
        </p:nvSpPr>
        <p:spPr>
          <a:xfrm>
            <a:off x="2252122" y="4143982"/>
            <a:ext cx="636499" cy="646331"/>
          </a:xfrm>
          <a:prstGeom prst="ellipse">
            <a:avLst/>
          </a:prstGeom>
          <a:solidFill>
            <a:srgbClr val="00749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zh-CN" sz="3600" dirty="0">
                <a:solidFill>
                  <a:schemeClr val="bg1"/>
                </a:solidFill>
                <a:cs typeface="+mn-ea"/>
                <a:sym typeface="+mn-lt"/>
              </a:rPr>
              <a:t>3</a:t>
            </a:r>
          </a:p>
        </p:txBody>
      </p:sp>
      <p:sp>
        <p:nvSpPr>
          <p:cNvPr id="36" name="椭圆 35">
            <a:extLst>
              <a:ext uri="{FF2B5EF4-FFF2-40B4-BE49-F238E27FC236}">
                <a16:creationId xmlns:a16="http://schemas.microsoft.com/office/drawing/2014/main" id="{0BA084C4-1B0F-4412-9698-15CAEB45F525}"/>
              </a:ext>
            </a:extLst>
          </p:cNvPr>
          <p:cNvSpPr/>
          <p:nvPr/>
        </p:nvSpPr>
        <p:spPr>
          <a:xfrm>
            <a:off x="6569803" y="4141811"/>
            <a:ext cx="636499" cy="646331"/>
          </a:xfrm>
          <a:prstGeom prst="ellipse">
            <a:avLst/>
          </a:prstGeom>
          <a:solidFill>
            <a:srgbClr val="00749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zh-CN" sz="3600" dirty="0">
                <a:solidFill>
                  <a:schemeClr val="bg1"/>
                </a:solidFill>
                <a:cs typeface="+mn-ea"/>
                <a:sym typeface="+mn-lt"/>
              </a:rPr>
              <a:t>4</a:t>
            </a:r>
            <a:endParaRPr lang="zh-CN" altLang="en-US" sz="3600" dirty="0">
              <a:solidFill>
                <a:schemeClr val="bg1"/>
              </a:solidFill>
              <a:cs typeface="+mn-ea"/>
              <a:sym typeface="+mn-lt"/>
            </a:endParaRPr>
          </a:p>
        </p:txBody>
      </p:sp>
    </p:spTree>
    <p:extLst>
      <p:ext uri="{BB962C8B-B14F-4D97-AF65-F5344CB8AC3E}">
        <p14:creationId xmlns:p14="http://schemas.microsoft.com/office/powerpoint/2010/main" val="3250645691"/>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500"/>
                                        <p:tgtEl>
                                          <p:spTgt spid="3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animBg="1"/>
      <p:bldP spid="22" grpId="0"/>
      <p:bldP spid="25" grpId="0"/>
      <p:bldP spid="28" grpId="0"/>
      <p:bldP spid="31" grpId="0" animBg="1"/>
      <p:bldP spid="35" grpId="0" animBg="1"/>
      <p:bldP spid="3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a:extLst>
              <a:ext uri="{FF2B5EF4-FFF2-40B4-BE49-F238E27FC236}">
                <a16:creationId xmlns:a16="http://schemas.microsoft.com/office/drawing/2014/main" id="{9448E576-E8F1-4392-86D3-ED1F69C1F191}"/>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研究内容</a:t>
            </a:r>
          </a:p>
        </p:txBody>
      </p:sp>
      <p:sp>
        <p:nvSpPr>
          <p:cNvPr id="51" name="矩形 50">
            <a:extLst>
              <a:ext uri="{FF2B5EF4-FFF2-40B4-BE49-F238E27FC236}">
                <a16:creationId xmlns:a16="http://schemas.microsoft.com/office/drawing/2014/main" id="{EFFF44F0-AA5F-4BDE-8C08-6AB6030FC60B}"/>
              </a:ext>
            </a:extLst>
          </p:cNvPr>
          <p:cNvSpPr/>
          <p:nvPr/>
        </p:nvSpPr>
        <p:spPr>
          <a:xfrm>
            <a:off x="581183" y="4588538"/>
            <a:ext cx="3198692" cy="369332"/>
          </a:xfrm>
          <a:prstGeom prst="rect">
            <a:avLst/>
          </a:prstGeom>
        </p:spPr>
        <p:txBody>
          <a:bodyPr wrap="square">
            <a:spAutoFit/>
          </a:bodyPr>
          <a:lstStyle/>
          <a:p>
            <a:r>
              <a:rPr lang="zh-CN" altLang="en-US" kern="0" dirty="0">
                <a:latin typeface="微软雅黑" panose="020B0503020204020204" pitchFamily="34" charset="-122"/>
                <a:ea typeface="微软雅黑" panose="020B0503020204020204" pitchFamily="34" charset="-122"/>
                <a:cs typeface="+mn-ea"/>
                <a:sym typeface="+mn-lt"/>
              </a:rPr>
              <a:t>公证人超时和违规惩罚机制</a:t>
            </a:r>
            <a:endParaRPr lang="zh-CN" altLang="en-US" dirty="0"/>
          </a:p>
        </p:txBody>
      </p:sp>
      <p:sp>
        <p:nvSpPr>
          <p:cNvPr id="52" name="文本框 51">
            <a:extLst>
              <a:ext uri="{FF2B5EF4-FFF2-40B4-BE49-F238E27FC236}">
                <a16:creationId xmlns:a16="http://schemas.microsoft.com/office/drawing/2014/main" id="{FD64E2F7-C5CC-4814-ABEC-BA94F05A411F}"/>
              </a:ext>
            </a:extLst>
          </p:cNvPr>
          <p:cNvSpPr txBox="1"/>
          <p:nvPr/>
        </p:nvSpPr>
        <p:spPr>
          <a:xfrm>
            <a:off x="590337" y="4977965"/>
            <a:ext cx="861392" cy="417358"/>
          </a:xfrm>
          <a:prstGeom prst="rect">
            <a:avLst/>
          </a:prstGeom>
          <a:noFill/>
        </p:spPr>
        <p:txBody>
          <a:bodyPr wrap="square" rtlCol="0">
            <a:spAutoFit/>
          </a:bodyPr>
          <a:lstStyle/>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超时：</a:t>
            </a:r>
            <a:endParaRPr lang="en-US" altLang="zh-CN" kern="0" dirty="0">
              <a:latin typeface="微软雅黑" panose="020B0503020204020204" pitchFamily="34" charset="-122"/>
              <a:ea typeface="微软雅黑" panose="020B0503020204020204" pitchFamily="34" charset="-122"/>
              <a:cs typeface="+mn-ea"/>
              <a:sym typeface="+mn-lt"/>
            </a:endParaRPr>
          </a:p>
        </p:txBody>
      </p:sp>
      <p:sp>
        <p:nvSpPr>
          <p:cNvPr id="2" name="矩形 1">
            <a:extLst>
              <a:ext uri="{FF2B5EF4-FFF2-40B4-BE49-F238E27FC236}">
                <a16:creationId xmlns:a16="http://schemas.microsoft.com/office/drawing/2014/main" id="{FF0490D4-6028-43AF-8C5F-129014FF34C2}"/>
              </a:ext>
            </a:extLst>
          </p:cNvPr>
          <p:cNvSpPr/>
          <p:nvPr/>
        </p:nvSpPr>
        <p:spPr>
          <a:xfrm>
            <a:off x="572030" y="1462677"/>
            <a:ext cx="2723823" cy="369332"/>
          </a:xfrm>
          <a:prstGeom prst="rect">
            <a:avLst/>
          </a:prstGeom>
        </p:spPr>
        <p:txBody>
          <a:bodyPr wrap="none">
            <a:spAutoFit/>
          </a:bodyPr>
          <a:lstStyle/>
          <a:p>
            <a:r>
              <a:rPr lang="zh-CN" altLang="en-US" kern="0" dirty="0">
                <a:latin typeface="微软雅黑" panose="020B0503020204020204" pitchFamily="34" charset="-122"/>
                <a:ea typeface="微软雅黑" panose="020B0503020204020204" pitchFamily="34" charset="-122"/>
                <a:cs typeface="+mn-ea"/>
                <a:sym typeface="+mn-lt"/>
              </a:rPr>
              <a:t>公证人和监管组激励机制</a:t>
            </a:r>
            <a:endParaRPr lang="zh-CN" altLang="en-US" dirty="0"/>
          </a:p>
        </p:txBody>
      </p:sp>
      <p:sp>
        <p:nvSpPr>
          <p:cNvPr id="3" name="文本框 2">
            <a:extLst>
              <a:ext uri="{FF2B5EF4-FFF2-40B4-BE49-F238E27FC236}">
                <a16:creationId xmlns:a16="http://schemas.microsoft.com/office/drawing/2014/main" id="{CA725771-624A-4F46-97DD-609D07A5E291}"/>
              </a:ext>
            </a:extLst>
          </p:cNvPr>
          <p:cNvSpPr txBox="1"/>
          <p:nvPr/>
        </p:nvSpPr>
        <p:spPr>
          <a:xfrm>
            <a:off x="572028" y="1933009"/>
            <a:ext cx="9693761" cy="417358"/>
          </a:xfrm>
          <a:prstGeom prst="rect">
            <a:avLst/>
          </a:prstGeom>
          <a:noFill/>
        </p:spPr>
        <p:txBody>
          <a:bodyPr wrap="square" rtlCol="0">
            <a:spAutoFit/>
          </a:bodyPr>
          <a:lstStyle/>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成功完成跨链交易，公证人和监管组均可以获得代币奖励和额外的信誉值提升</a:t>
            </a:r>
            <a:endParaRPr lang="en-US" altLang="zh-CN" kern="0" dirty="0">
              <a:latin typeface="微软雅黑" panose="020B0503020204020204" pitchFamily="34" charset="-122"/>
              <a:ea typeface="微软雅黑" panose="020B0503020204020204" pitchFamily="34" charset="-122"/>
              <a:cs typeface="+mn-ea"/>
              <a:sym typeface="+mn-lt"/>
            </a:endParaRPr>
          </a:p>
        </p:txBody>
      </p:sp>
      <p:sp>
        <p:nvSpPr>
          <p:cNvPr id="7" name="矩形 6">
            <a:extLst>
              <a:ext uri="{FF2B5EF4-FFF2-40B4-BE49-F238E27FC236}">
                <a16:creationId xmlns:a16="http://schemas.microsoft.com/office/drawing/2014/main" id="{A6C8494B-CDAF-4235-9B11-9DD1C6044AB9}"/>
              </a:ext>
            </a:extLst>
          </p:cNvPr>
          <p:cNvSpPr/>
          <p:nvPr/>
        </p:nvSpPr>
        <p:spPr>
          <a:xfrm>
            <a:off x="581182" y="5471538"/>
            <a:ext cx="653730" cy="416909"/>
          </a:xfrm>
          <a:prstGeom prst="rect">
            <a:avLst/>
          </a:prstGeom>
        </p:spPr>
        <p:txBody>
          <a:bodyPr wrap="square">
            <a:spAutoFit/>
          </a:bodyPr>
          <a:lstStyle/>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违规：</a:t>
            </a:r>
            <a:endParaRPr lang="zh-CN" altLang="en-US" dirty="0"/>
          </a:p>
        </p:txBody>
      </p:sp>
      <p:sp>
        <p:nvSpPr>
          <p:cNvPr id="8" name="矩形 7">
            <a:extLst>
              <a:ext uri="{FF2B5EF4-FFF2-40B4-BE49-F238E27FC236}">
                <a16:creationId xmlns:a16="http://schemas.microsoft.com/office/drawing/2014/main" id="{499F0E12-D33C-4AD4-BC74-A96C4563F2AB}"/>
              </a:ext>
            </a:extLst>
          </p:cNvPr>
          <p:cNvSpPr/>
          <p:nvPr/>
        </p:nvSpPr>
        <p:spPr>
          <a:xfrm>
            <a:off x="1375501" y="5046086"/>
            <a:ext cx="1409360" cy="369332"/>
          </a:xfrm>
          <a:prstGeom prst="rect">
            <a:avLst/>
          </a:prstGeom>
        </p:spPr>
        <p:txBody>
          <a:bodyPr wrap="none">
            <a:spAutoFit/>
          </a:bodyPr>
          <a:lstStyle/>
          <a:p>
            <a:r>
              <a:rPr lang="en-US" altLang="zh-CN" kern="0" dirty="0">
                <a:latin typeface="微软雅黑" panose="020B0503020204020204" pitchFamily="34" charset="-122"/>
                <a:ea typeface="微软雅黑" panose="020B0503020204020204" pitchFamily="34" charset="-122"/>
                <a:cs typeface="+mn-ea"/>
                <a:sym typeface="+mn-lt"/>
              </a:rPr>
              <a:t>Reputation</a:t>
            </a:r>
            <a:endParaRPr lang="zh-CN" altLang="en-US" dirty="0"/>
          </a:p>
        </p:txBody>
      </p:sp>
      <p:cxnSp>
        <p:nvCxnSpPr>
          <p:cNvPr id="10" name="直接箭头连接符 9">
            <a:extLst>
              <a:ext uri="{FF2B5EF4-FFF2-40B4-BE49-F238E27FC236}">
                <a16:creationId xmlns:a16="http://schemas.microsoft.com/office/drawing/2014/main" id="{CD6EA73A-143E-442B-9481-E6B630BB02C8}"/>
              </a:ext>
            </a:extLst>
          </p:cNvPr>
          <p:cNvCxnSpPr>
            <a:stCxn id="8" idx="3"/>
          </p:cNvCxnSpPr>
          <p:nvPr/>
        </p:nvCxnSpPr>
        <p:spPr>
          <a:xfrm flipV="1">
            <a:off x="2784861" y="5220705"/>
            <a:ext cx="1542042" cy="10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BB8CC790-9C4E-4283-B7DB-2315F492FB60}"/>
              </a:ext>
            </a:extLst>
          </p:cNvPr>
          <p:cNvSpPr txBox="1"/>
          <p:nvPr/>
        </p:nvSpPr>
        <p:spPr>
          <a:xfrm>
            <a:off x="4496584" y="4993072"/>
            <a:ext cx="3120274" cy="417358"/>
          </a:xfrm>
          <a:prstGeom prst="rect">
            <a:avLst/>
          </a:prstGeom>
          <a:noFill/>
        </p:spPr>
        <p:txBody>
          <a:bodyPr wrap="square" rtlCol="0">
            <a:spAutoFit/>
          </a:bodyPr>
          <a:lstStyle/>
          <a:p>
            <a:pPr>
              <a:lnSpc>
                <a:spcPct val="130000"/>
              </a:lnSpc>
              <a:spcBef>
                <a:spcPts val="600"/>
              </a:spcBef>
            </a:pPr>
            <a:r>
              <a:rPr lang="en-US" altLang="zh-CN" kern="0" dirty="0">
                <a:latin typeface="微软雅黑" panose="020B0503020204020204" pitchFamily="34" charset="-122"/>
                <a:ea typeface="微软雅黑" panose="020B0503020204020204" pitchFamily="34" charset="-122"/>
                <a:cs typeface="+mn-ea"/>
                <a:sym typeface="+mn-lt"/>
              </a:rPr>
              <a:t>Reputation</a:t>
            </a:r>
            <a:r>
              <a:rPr lang="zh-CN" altLang="en-US" kern="0" dirty="0">
                <a:latin typeface="微软雅黑" panose="020B0503020204020204" pitchFamily="34" charset="-122"/>
                <a:ea typeface="微软雅黑" panose="020B0503020204020204" pitchFamily="34" charset="-122"/>
                <a:cs typeface="+mn-ea"/>
                <a:sym typeface="+mn-lt"/>
              </a:rPr>
              <a:t>初始值</a:t>
            </a:r>
          </a:p>
        </p:txBody>
      </p:sp>
      <p:sp>
        <p:nvSpPr>
          <p:cNvPr id="12" name="矩形 11">
            <a:extLst>
              <a:ext uri="{FF2B5EF4-FFF2-40B4-BE49-F238E27FC236}">
                <a16:creationId xmlns:a16="http://schemas.microsoft.com/office/drawing/2014/main" id="{3081D66C-A29D-44E0-A5BC-4539B6824425}"/>
              </a:ext>
            </a:extLst>
          </p:cNvPr>
          <p:cNvSpPr/>
          <p:nvPr/>
        </p:nvSpPr>
        <p:spPr>
          <a:xfrm>
            <a:off x="1375501" y="5519115"/>
            <a:ext cx="1409360" cy="369332"/>
          </a:xfrm>
          <a:prstGeom prst="rect">
            <a:avLst/>
          </a:prstGeom>
        </p:spPr>
        <p:txBody>
          <a:bodyPr wrap="none">
            <a:spAutoFit/>
          </a:bodyPr>
          <a:lstStyle/>
          <a:p>
            <a:r>
              <a:rPr lang="en-US" altLang="zh-CN" kern="0" dirty="0">
                <a:latin typeface="微软雅黑" panose="020B0503020204020204" pitchFamily="34" charset="-122"/>
                <a:ea typeface="微软雅黑" panose="020B0503020204020204" pitchFamily="34" charset="-122"/>
                <a:cs typeface="+mn-ea"/>
                <a:sym typeface="+mn-lt"/>
              </a:rPr>
              <a:t>Reputation</a:t>
            </a:r>
            <a:endParaRPr lang="zh-CN" altLang="en-US" dirty="0"/>
          </a:p>
        </p:txBody>
      </p:sp>
      <p:cxnSp>
        <p:nvCxnSpPr>
          <p:cNvPr id="17" name="直接箭头连接符 16">
            <a:extLst>
              <a:ext uri="{FF2B5EF4-FFF2-40B4-BE49-F238E27FC236}">
                <a16:creationId xmlns:a16="http://schemas.microsoft.com/office/drawing/2014/main" id="{B13A9E0D-FCF4-490B-94E7-F1CC900F01A6}"/>
              </a:ext>
            </a:extLst>
          </p:cNvPr>
          <p:cNvCxnSpPr/>
          <p:nvPr/>
        </p:nvCxnSpPr>
        <p:spPr>
          <a:xfrm flipV="1">
            <a:off x="2784861" y="5706972"/>
            <a:ext cx="1542042" cy="10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0650DB49-8051-4833-8342-1563EA1FF0E2}"/>
              </a:ext>
            </a:extLst>
          </p:cNvPr>
          <p:cNvSpPr/>
          <p:nvPr/>
        </p:nvSpPr>
        <p:spPr>
          <a:xfrm>
            <a:off x="4496583" y="5466528"/>
            <a:ext cx="6693033" cy="369332"/>
          </a:xfrm>
          <a:prstGeom prst="rect">
            <a:avLst/>
          </a:prstGeom>
        </p:spPr>
        <p:txBody>
          <a:bodyPr wrap="square">
            <a:spAutoFit/>
          </a:bodyPr>
          <a:lstStyle/>
          <a:p>
            <a:r>
              <a:rPr lang="en-US" altLang="zh-CN" kern="0" dirty="0">
                <a:latin typeface="微软雅黑" panose="020B0503020204020204" pitchFamily="34" charset="-122"/>
                <a:ea typeface="微软雅黑" panose="020B0503020204020204" pitchFamily="34" charset="-122"/>
                <a:cs typeface="+mn-ea"/>
                <a:sym typeface="+mn-lt"/>
              </a:rPr>
              <a:t>Reputation=0</a:t>
            </a:r>
            <a:r>
              <a:rPr lang="zh-CN" altLang="en-US" kern="0" dirty="0">
                <a:latin typeface="微软雅黑" panose="020B0503020204020204" pitchFamily="34" charset="-122"/>
                <a:ea typeface="微软雅黑" panose="020B0503020204020204" pitchFamily="34" charset="-122"/>
                <a:cs typeface="+mn-ea"/>
                <a:sym typeface="+mn-lt"/>
              </a:rPr>
              <a:t>，</a:t>
            </a:r>
            <a:r>
              <a:rPr lang="zh-CN" altLang="en-US" dirty="0"/>
              <a:t>踢出公证人组，并且永远无法再次重新加入。</a:t>
            </a:r>
          </a:p>
        </p:txBody>
      </p:sp>
    </p:spTree>
    <p:extLst>
      <p:ext uri="{BB962C8B-B14F-4D97-AF65-F5344CB8AC3E}">
        <p14:creationId xmlns:p14="http://schemas.microsoft.com/office/powerpoint/2010/main" val="1130543363"/>
      </p:ext>
    </p:extLst>
  </p:cSld>
  <p:clrMapOvr>
    <a:masterClrMapping/>
  </p:clrMapOvr>
  <p:transition spd="slow" advClick="0" advTm="3000">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3104C13-E9A7-463A-A3CF-61DF9B2FEF2E}"/>
              </a:ext>
            </a:extLst>
          </p:cNvPr>
          <p:cNvSpPr/>
          <p:nvPr/>
        </p:nvSpPr>
        <p:spPr>
          <a:xfrm>
            <a:off x="2173516" y="1472293"/>
            <a:ext cx="4096656" cy="3913414"/>
          </a:xfrm>
          <a:prstGeom prst="rect">
            <a:avLst/>
          </a:prstGeom>
          <a:noFill/>
          <a:ln w="127000">
            <a:solidFill>
              <a:srgbClr val="A693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rgbClr val="00749F"/>
              </a:solidFill>
              <a:cs typeface="+mn-ea"/>
              <a:sym typeface="+mn-lt"/>
            </a:endParaRPr>
          </a:p>
        </p:txBody>
      </p:sp>
      <p:pic>
        <p:nvPicPr>
          <p:cNvPr id="3" name="图片 2">
            <a:extLst>
              <a:ext uri="{FF2B5EF4-FFF2-40B4-BE49-F238E27FC236}">
                <a16:creationId xmlns:a16="http://schemas.microsoft.com/office/drawing/2014/main" id="{4FD5B0E5-56F0-4B06-BF0A-6327EFE20D68}"/>
              </a:ext>
            </a:extLst>
          </p:cNvPr>
          <p:cNvPicPr>
            <a:picLocks noChangeAspect="1"/>
          </p:cNvPicPr>
          <p:nvPr/>
        </p:nvPicPr>
        <p:blipFill>
          <a:blip r:embed="rId3"/>
          <a:stretch>
            <a:fillRect/>
          </a:stretch>
        </p:blipFill>
        <p:spPr>
          <a:xfrm>
            <a:off x="4570187" y="294821"/>
            <a:ext cx="2107503" cy="2354943"/>
          </a:xfrm>
          <a:prstGeom prst="rect">
            <a:avLst/>
          </a:prstGeom>
        </p:spPr>
      </p:pic>
      <p:pic>
        <p:nvPicPr>
          <p:cNvPr id="4" name="图片 3">
            <a:extLst>
              <a:ext uri="{FF2B5EF4-FFF2-40B4-BE49-F238E27FC236}">
                <a16:creationId xmlns:a16="http://schemas.microsoft.com/office/drawing/2014/main" id="{365B90D3-3932-4968-B7B7-2E4C890D153B}"/>
              </a:ext>
            </a:extLst>
          </p:cNvPr>
          <p:cNvPicPr>
            <a:picLocks noChangeAspect="1"/>
          </p:cNvPicPr>
          <p:nvPr/>
        </p:nvPicPr>
        <p:blipFill>
          <a:blip r:embed="rId3"/>
          <a:stretch>
            <a:fillRect/>
          </a:stretch>
        </p:blipFill>
        <p:spPr>
          <a:xfrm>
            <a:off x="1406073" y="4503057"/>
            <a:ext cx="2107503" cy="2354943"/>
          </a:xfrm>
          <a:prstGeom prst="rect">
            <a:avLst/>
          </a:prstGeom>
        </p:spPr>
      </p:pic>
      <p:sp>
        <p:nvSpPr>
          <p:cNvPr id="9" name="文本框 8">
            <a:extLst>
              <a:ext uri="{FF2B5EF4-FFF2-40B4-BE49-F238E27FC236}">
                <a16:creationId xmlns:a16="http://schemas.microsoft.com/office/drawing/2014/main" id="{13848D73-6D03-4E63-9BA1-6DD1CAFE41DE}"/>
              </a:ext>
            </a:extLst>
          </p:cNvPr>
          <p:cNvSpPr txBox="1"/>
          <p:nvPr/>
        </p:nvSpPr>
        <p:spPr>
          <a:xfrm>
            <a:off x="3477143" y="1719200"/>
            <a:ext cx="2220685" cy="3067571"/>
          </a:xfrm>
          <a:prstGeom prst="rect">
            <a:avLst/>
          </a:prstGeom>
          <a:noFill/>
        </p:spPr>
        <p:txBody>
          <a:bodyPr wrap="square" rtlCol="0">
            <a:spAutoFit/>
          </a:bodyPr>
          <a:lstStyle/>
          <a:p>
            <a:pPr>
              <a:lnSpc>
                <a:spcPct val="130000"/>
              </a:lnSpc>
              <a:spcBef>
                <a:spcPts val="600"/>
              </a:spcBef>
            </a:pPr>
            <a:r>
              <a:rPr lang="en-US" altLang="zh-CN" sz="16600" kern="0" dirty="0">
                <a:solidFill>
                  <a:srgbClr val="00749F"/>
                </a:solidFill>
                <a:cs typeface="+mn-ea"/>
                <a:sym typeface="+mn-lt"/>
              </a:rPr>
              <a:t>4</a:t>
            </a:r>
            <a:endParaRPr lang="zh-CN" altLang="en-US" sz="16600" kern="0" dirty="0">
              <a:solidFill>
                <a:srgbClr val="00749F"/>
              </a:solidFill>
              <a:cs typeface="+mn-ea"/>
              <a:sym typeface="+mn-lt"/>
            </a:endParaRPr>
          </a:p>
        </p:txBody>
      </p:sp>
      <p:sp>
        <p:nvSpPr>
          <p:cNvPr id="14" name="文本框 5">
            <a:extLst>
              <a:ext uri="{FF2B5EF4-FFF2-40B4-BE49-F238E27FC236}">
                <a16:creationId xmlns:a16="http://schemas.microsoft.com/office/drawing/2014/main" id="{1BB7EEA6-1491-40B1-AC61-06CD9D629257}"/>
              </a:ext>
            </a:extLst>
          </p:cNvPr>
          <p:cNvSpPr txBox="1">
            <a:spLocks noChangeArrowheads="1"/>
          </p:cNvSpPr>
          <p:nvPr/>
        </p:nvSpPr>
        <p:spPr bwMode="auto">
          <a:xfrm>
            <a:off x="7616915" y="2842142"/>
            <a:ext cx="2646878"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4800" b="1" dirty="0">
                <a:solidFill>
                  <a:schemeClr val="accent1"/>
                </a:solidFill>
                <a:latin typeface="+mn-lt"/>
                <a:ea typeface="+mn-ea"/>
                <a:cs typeface="+mn-ea"/>
                <a:sym typeface="+mn-lt"/>
              </a:rPr>
              <a:t>计划安排</a:t>
            </a:r>
          </a:p>
        </p:txBody>
      </p:sp>
    </p:spTree>
    <p:extLst>
      <p:ext uri="{BB962C8B-B14F-4D97-AF65-F5344CB8AC3E}">
        <p14:creationId xmlns:p14="http://schemas.microsoft.com/office/powerpoint/2010/main" val="345718962"/>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randombar(horizontal)">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D1443262-E6B6-48A8-9D1F-EB053FFC2ACD}"/>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计划安排</a:t>
            </a:r>
          </a:p>
        </p:txBody>
      </p:sp>
      <p:sp>
        <p:nvSpPr>
          <p:cNvPr id="2" name="矩形 1">
            <a:extLst>
              <a:ext uri="{FF2B5EF4-FFF2-40B4-BE49-F238E27FC236}">
                <a16:creationId xmlns:a16="http://schemas.microsoft.com/office/drawing/2014/main" id="{502ED912-2085-4209-B548-892228E265D7}"/>
              </a:ext>
            </a:extLst>
          </p:cNvPr>
          <p:cNvSpPr/>
          <p:nvPr/>
        </p:nvSpPr>
        <p:spPr>
          <a:xfrm>
            <a:off x="682610" y="1236425"/>
            <a:ext cx="1569660" cy="369332"/>
          </a:xfrm>
          <a:prstGeom prst="rect">
            <a:avLst/>
          </a:prstGeom>
        </p:spPr>
        <p:txBody>
          <a:bodyPr wrap="none">
            <a:spAutoFit/>
          </a:bodyPr>
          <a:lstStyle/>
          <a:p>
            <a:r>
              <a:rPr lang="zh-CN" altLang="en-US" dirty="0"/>
              <a:t>下一步计划：</a:t>
            </a:r>
          </a:p>
        </p:txBody>
      </p:sp>
      <p:sp>
        <p:nvSpPr>
          <p:cNvPr id="3" name="矩形 2">
            <a:extLst>
              <a:ext uri="{FF2B5EF4-FFF2-40B4-BE49-F238E27FC236}">
                <a16:creationId xmlns:a16="http://schemas.microsoft.com/office/drawing/2014/main" id="{CB54F7B9-38CB-4046-BA49-145AB062AB7E}"/>
              </a:ext>
            </a:extLst>
          </p:cNvPr>
          <p:cNvSpPr/>
          <p:nvPr/>
        </p:nvSpPr>
        <p:spPr>
          <a:xfrm>
            <a:off x="860982" y="1748375"/>
            <a:ext cx="9621624" cy="1477328"/>
          </a:xfrm>
          <a:prstGeom prst="rect">
            <a:avLst/>
          </a:prstGeom>
        </p:spPr>
        <p:txBody>
          <a:bodyPr wrap="square">
            <a:spAutoFit/>
          </a:bodyPr>
          <a:lstStyle/>
          <a:p>
            <a:r>
              <a:rPr lang="en-US" altLang="zh-CN" dirty="0"/>
              <a:t>1</a:t>
            </a:r>
            <a:r>
              <a:rPr lang="zh-CN" altLang="en-US" dirty="0"/>
              <a:t>、公证人跨链机制还未考虑到对于跨链交易的隐私保护，后续将进一步思考。</a:t>
            </a:r>
            <a:endParaRPr lang="en-US" altLang="zh-CN" dirty="0"/>
          </a:p>
          <a:p>
            <a:endParaRPr lang="en-US" altLang="zh-CN" dirty="0"/>
          </a:p>
          <a:p>
            <a:r>
              <a:rPr lang="en-US" altLang="zh-CN" dirty="0"/>
              <a:t>2</a:t>
            </a:r>
            <a:r>
              <a:rPr lang="zh-CN" altLang="en-US" dirty="0"/>
              <a:t>、当前投票管理机制处于基本构思阶段，对投票管理机制进行优化和完善。</a:t>
            </a:r>
            <a:endParaRPr lang="en-US" altLang="zh-CN" dirty="0"/>
          </a:p>
          <a:p>
            <a:endParaRPr lang="en-US" altLang="zh-CN" dirty="0"/>
          </a:p>
          <a:p>
            <a:r>
              <a:rPr lang="en-US" altLang="zh-CN" dirty="0"/>
              <a:t>3</a:t>
            </a:r>
            <a:r>
              <a:rPr lang="zh-CN" altLang="en-US" dirty="0"/>
              <a:t>、对投票机制中信誉激励和惩罚机制进行实验，看信誉值的动态变化过程是否能达到预期。</a:t>
            </a:r>
          </a:p>
        </p:txBody>
      </p:sp>
    </p:spTree>
    <p:extLst>
      <p:ext uri="{BB962C8B-B14F-4D97-AF65-F5344CB8AC3E}">
        <p14:creationId xmlns:p14="http://schemas.microsoft.com/office/powerpoint/2010/main" val="2549543080"/>
      </p:ext>
    </p:extLst>
  </p:cSld>
  <p:clrMapOvr>
    <a:masterClrMapping/>
  </p:clrMapOvr>
  <p:transition spd="slow" advClick="0" advTm="3000">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E0761689-F856-4DD9-9501-15F83206F63E}"/>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计划安排</a:t>
            </a:r>
          </a:p>
        </p:txBody>
      </p:sp>
      <p:sp>
        <p:nvSpPr>
          <p:cNvPr id="7" name="矩形 6">
            <a:extLst>
              <a:ext uri="{FF2B5EF4-FFF2-40B4-BE49-F238E27FC236}">
                <a16:creationId xmlns:a16="http://schemas.microsoft.com/office/drawing/2014/main" id="{8EE4A6BE-0BDA-4517-B6CC-3983E039A872}"/>
              </a:ext>
            </a:extLst>
          </p:cNvPr>
          <p:cNvSpPr/>
          <p:nvPr/>
        </p:nvSpPr>
        <p:spPr>
          <a:xfrm>
            <a:off x="468196" y="1198421"/>
            <a:ext cx="11572974" cy="4858831"/>
          </a:xfrm>
          <a:prstGeom prst="rect">
            <a:avLst/>
          </a:prstGeom>
        </p:spPr>
        <p:txBody>
          <a:bodyPr wrap="square">
            <a:spAutoFit/>
          </a:bodyPr>
          <a:lstStyle/>
          <a:p>
            <a:pPr>
              <a:lnSpc>
                <a:spcPts val="2160"/>
              </a:lnSpc>
            </a:pPr>
            <a:r>
              <a:rPr lang="zh-CN" altLang="en-US" sz="1400" dirty="0">
                <a:latin typeface="Arial" panose="020B0604020202020204" pitchFamily="34" charset="0"/>
                <a:cs typeface="Arial" panose="020B0604020202020204" pitchFamily="34" charset="0"/>
              </a:rPr>
              <a:t>参考文献：</a:t>
            </a:r>
            <a:endParaRPr lang="en-US" altLang="zh-CN" sz="1400" dirty="0">
              <a:latin typeface="Arial" panose="020B0604020202020204" pitchFamily="34" charset="0"/>
              <a:cs typeface="Arial" panose="020B0604020202020204" pitchFamily="34" charset="0"/>
            </a:endParaRPr>
          </a:p>
          <a:p>
            <a:pPr>
              <a:lnSpc>
                <a:spcPts val="2160"/>
              </a:lnSpc>
            </a:pPr>
            <a:r>
              <a:rPr lang="en-US" altLang="zh-CN" sz="1400" dirty="0">
                <a:latin typeface="Arial" panose="020B0604020202020204" pitchFamily="34" charset="0"/>
                <a:cs typeface="Arial" panose="020B0604020202020204" pitchFamily="34" charset="0"/>
              </a:rPr>
              <a:t>[1]Borkowski M, </a:t>
            </a:r>
            <a:r>
              <a:rPr lang="en-US" altLang="zh-CN" sz="1400" dirty="0" err="1">
                <a:latin typeface="Arial" panose="020B0604020202020204" pitchFamily="34" charset="0"/>
                <a:cs typeface="Arial" panose="020B0604020202020204" pitchFamily="34" charset="0"/>
              </a:rPr>
              <a:t>Sigwart</a:t>
            </a:r>
            <a:r>
              <a:rPr lang="en-US" altLang="zh-CN" sz="1400" dirty="0">
                <a:latin typeface="Arial" panose="020B0604020202020204" pitchFamily="34" charset="0"/>
                <a:cs typeface="Arial" panose="020B0604020202020204" pitchFamily="34" charset="0"/>
              </a:rPr>
              <a:t> M, </a:t>
            </a:r>
            <a:r>
              <a:rPr lang="en-US" altLang="zh-CN" sz="1400" dirty="0" err="1">
                <a:latin typeface="Arial" panose="020B0604020202020204" pitchFamily="34" charset="0"/>
                <a:cs typeface="Arial" panose="020B0604020202020204" pitchFamily="34" charset="0"/>
              </a:rPr>
              <a:t>Frauenthaler</a:t>
            </a:r>
            <a:r>
              <a:rPr lang="en-US" altLang="zh-CN" sz="1400" dirty="0">
                <a:latin typeface="Arial" panose="020B0604020202020204" pitchFamily="34" charset="0"/>
                <a:cs typeface="Arial" panose="020B0604020202020204" pitchFamily="34" charset="0"/>
              </a:rPr>
              <a:t> P, et al. </a:t>
            </a:r>
            <a:r>
              <a:rPr lang="en-US" altLang="zh-CN" sz="1400" dirty="0" err="1">
                <a:latin typeface="Arial" panose="020B0604020202020204" pitchFamily="34" charset="0"/>
                <a:cs typeface="Arial" panose="020B0604020202020204" pitchFamily="34" charset="0"/>
              </a:rPr>
              <a:t>DeXTT</a:t>
            </a:r>
            <a:r>
              <a:rPr lang="en-US" altLang="zh-CN" sz="1400" dirty="0">
                <a:latin typeface="Arial" panose="020B0604020202020204" pitchFamily="34" charset="0"/>
                <a:cs typeface="Arial" panose="020B0604020202020204" pitchFamily="34" charset="0"/>
              </a:rPr>
              <a:t>: Deterministic cross-blockchain token transfers[J]. IEEE access, 2019, 7: 111030-111042.</a:t>
            </a:r>
          </a:p>
          <a:p>
            <a:pPr>
              <a:lnSpc>
                <a:spcPts val="2160"/>
              </a:lnSpc>
            </a:pPr>
            <a:r>
              <a:rPr lang="en-US" altLang="zh-CN" sz="1400" dirty="0">
                <a:latin typeface="Arial" panose="020B0604020202020204" pitchFamily="34" charset="0"/>
                <a:cs typeface="Arial" panose="020B0604020202020204" pitchFamily="34" charset="0"/>
              </a:rPr>
              <a:t>[2]Wu Z, Xiao Y, Zhou E, et al. A solution to data accessibility across heterogeneous blockchains[C]//2020 IEEE 26th International Conference on Parallel and Distributed Systems (ICPADS). IEEE, 2020: 414-421.</a:t>
            </a:r>
          </a:p>
          <a:p>
            <a:pPr>
              <a:lnSpc>
                <a:spcPts val="2160"/>
              </a:lnSpc>
            </a:pPr>
            <a:r>
              <a:rPr lang="en-US" altLang="zh-CN" sz="1400" dirty="0">
                <a:latin typeface="Arial" panose="020B0604020202020204" pitchFamily="34" charset="0"/>
                <a:cs typeface="Arial" panose="020B0604020202020204" pitchFamily="34" charset="0"/>
              </a:rPr>
              <a:t>[3]Zhao S, Cao L. Dynamic Notary Group Election Algorithm Based on Reputation Value[C]//2022 International Conference on Bigdata Blockchain and Economy Management (ICBBEM 2022). Atlantis Press, 2022: 903-915.</a:t>
            </a:r>
          </a:p>
          <a:p>
            <a:pPr>
              <a:lnSpc>
                <a:spcPts val="2160"/>
              </a:lnSpc>
            </a:pPr>
            <a:r>
              <a:rPr lang="en-US" altLang="zh-CN" sz="1400" dirty="0">
                <a:latin typeface="Arial" panose="020B0604020202020204" pitchFamily="34" charset="0"/>
                <a:cs typeface="Arial" panose="020B0604020202020204" pitchFamily="34" charset="0"/>
              </a:rPr>
              <a:t>[4]Chen L, Yao Z, Si X, et al. Three-Stage Cross-Chain Protocol Based on Notary Group[J]. Electronics, 2023, 12(13): 2804.</a:t>
            </a:r>
          </a:p>
          <a:p>
            <a:pPr>
              <a:lnSpc>
                <a:spcPts val="2160"/>
              </a:lnSpc>
            </a:pPr>
            <a:r>
              <a:rPr lang="en-US" altLang="zh-CN" sz="1400" dirty="0">
                <a:latin typeface="Arial" panose="020B0604020202020204" pitchFamily="34" charset="0"/>
                <a:cs typeface="Arial" panose="020B0604020202020204" pitchFamily="34" charset="0"/>
              </a:rPr>
              <a:t>[5]</a:t>
            </a:r>
            <a:r>
              <a:rPr lang="en-US" altLang="zh-CN" sz="1400" dirty="0" err="1">
                <a:latin typeface="Arial" panose="020B0604020202020204" pitchFamily="34" charset="0"/>
                <a:cs typeface="Arial" panose="020B0604020202020204" pitchFamily="34" charset="0"/>
              </a:rPr>
              <a:t>Xiong</a:t>
            </a:r>
            <a:r>
              <a:rPr lang="en-US" altLang="zh-CN" sz="1400" dirty="0">
                <a:latin typeface="Arial" panose="020B0604020202020204" pitchFamily="34" charset="0"/>
                <a:cs typeface="Arial" panose="020B0604020202020204" pitchFamily="34" charset="0"/>
              </a:rPr>
              <a:t> A, Liu G, Zhu Q, et al. A notary group-based cross-chain mechanism[J]. Digital Communications and Networks, 2022, 8(6): 1059-1067.</a:t>
            </a:r>
          </a:p>
          <a:p>
            <a:pPr>
              <a:lnSpc>
                <a:spcPts val="2160"/>
              </a:lnSpc>
            </a:pPr>
            <a:r>
              <a:rPr lang="en-US" altLang="zh-CN" sz="1400" dirty="0">
                <a:latin typeface="Arial" panose="020B0604020202020204" pitchFamily="34" charset="0"/>
                <a:cs typeface="Arial" panose="020B0604020202020204" pitchFamily="34" charset="0"/>
              </a:rPr>
              <a:t>[6]</a:t>
            </a:r>
            <a:r>
              <a:rPr lang="zh-CN" altLang="en-US" sz="1400" dirty="0">
                <a:latin typeface="Arial" panose="020B0604020202020204" pitchFamily="34" charset="0"/>
                <a:cs typeface="Arial" panose="020B0604020202020204" pitchFamily="34" charset="0"/>
              </a:rPr>
              <a:t>蒋楚钰</a:t>
            </a:r>
            <a:r>
              <a:rPr lang="en-US" altLang="zh-CN" sz="1400" dirty="0">
                <a:latin typeface="Arial" panose="020B0604020202020204" pitchFamily="34" charset="0"/>
                <a:cs typeface="Arial" panose="020B0604020202020204" pitchFamily="34" charset="0"/>
              </a:rPr>
              <a:t>, </a:t>
            </a:r>
            <a:r>
              <a:rPr lang="zh-CN" altLang="en-US" sz="1400" dirty="0">
                <a:latin typeface="Arial" panose="020B0604020202020204" pitchFamily="34" charset="0"/>
                <a:cs typeface="Arial" panose="020B0604020202020204" pitchFamily="34" charset="0"/>
              </a:rPr>
              <a:t>方李西</a:t>
            </a:r>
            <a:r>
              <a:rPr lang="en-US" altLang="zh-CN" sz="1400" dirty="0">
                <a:latin typeface="Arial" panose="020B0604020202020204" pitchFamily="34" charset="0"/>
                <a:cs typeface="Arial" panose="020B0604020202020204" pitchFamily="34" charset="0"/>
              </a:rPr>
              <a:t>, </a:t>
            </a:r>
            <a:r>
              <a:rPr lang="zh-CN" altLang="en-US" sz="1400" dirty="0">
                <a:latin typeface="Arial" panose="020B0604020202020204" pitchFamily="34" charset="0"/>
                <a:cs typeface="Arial" panose="020B0604020202020204" pitchFamily="34" charset="0"/>
              </a:rPr>
              <a:t>章宁</a:t>
            </a:r>
            <a:r>
              <a:rPr lang="en-US" altLang="zh-CN" sz="1400" dirty="0">
                <a:latin typeface="Arial" panose="020B0604020202020204" pitchFamily="34" charset="0"/>
                <a:cs typeface="Arial" panose="020B0604020202020204" pitchFamily="34" charset="0"/>
              </a:rPr>
              <a:t>, </a:t>
            </a:r>
            <a:r>
              <a:rPr lang="zh-CN" altLang="en-US" sz="1400" dirty="0">
                <a:latin typeface="Arial" panose="020B0604020202020204" pitchFamily="34" charset="0"/>
                <a:cs typeface="Arial" panose="020B0604020202020204" pitchFamily="34" charset="0"/>
              </a:rPr>
              <a:t>等</a:t>
            </a:r>
            <a:r>
              <a:rPr lang="en-US" altLang="zh-CN" sz="1400" dirty="0">
                <a:latin typeface="Arial" panose="020B0604020202020204" pitchFamily="34" charset="0"/>
                <a:cs typeface="Arial" panose="020B0604020202020204" pitchFamily="34" charset="0"/>
              </a:rPr>
              <a:t>. </a:t>
            </a:r>
            <a:r>
              <a:rPr lang="zh-CN" altLang="en-US" sz="1400" dirty="0">
                <a:latin typeface="Arial" panose="020B0604020202020204" pitchFamily="34" charset="0"/>
                <a:cs typeface="Arial" panose="020B0604020202020204" pitchFamily="34" charset="0"/>
              </a:rPr>
              <a:t>基于公证人组的跨链交互安全模型</a:t>
            </a:r>
            <a:r>
              <a:rPr lang="en-US" altLang="zh-CN" sz="1400" dirty="0">
                <a:latin typeface="Arial" panose="020B0604020202020204" pitchFamily="34" charset="0"/>
                <a:cs typeface="Arial" panose="020B0604020202020204" pitchFamily="34" charset="0"/>
              </a:rPr>
              <a:t>[J]. </a:t>
            </a:r>
            <a:r>
              <a:rPr lang="zh-CN" altLang="en-US" sz="1400" dirty="0">
                <a:latin typeface="Arial" panose="020B0604020202020204" pitchFamily="34" charset="0"/>
                <a:cs typeface="Arial" panose="020B0604020202020204" pitchFamily="34" charset="0"/>
              </a:rPr>
              <a:t>计算机应用</a:t>
            </a:r>
            <a:r>
              <a:rPr lang="en-US" altLang="zh-CN" sz="1400" dirty="0">
                <a:latin typeface="Arial" panose="020B0604020202020204" pitchFamily="34" charset="0"/>
                <a:cs typeface="Arial" panose="020B0604020202020204" pitchFamily="34" charset="0"/>
              </a:rPr>
              <a:t>, 2022, 42(11): 3438.</a:t>
            </a:r>
          </a:p>
          <a:p>
            <a:pPr>
              <a:lnSpc>
                <a:spcPts val="2160"/>
              </a:lnSpc>
            </a:pPr>
            <a:r>
              <a:rPr lang="en-US" altLang="zh-CN" sz="1400" dirty="0">
                <a:latin typeface="Arial" panose="020B0604020202020204" pitchFamily="34" charset="0"/>
                <a:cs typeface="Arial" panose="020B0604020202020204" pitchFamily="34" charset="0"/>
              </a:rPr>
              <a:t>[7]</a:t>
            </a:r>
            <a:r>
              <a:rPr lang="en-US" altLang="zh-CN" dirty="0"/>
              <a:t> </a:t>
            </a:r>
            <a:r>
              <a:rPr lang="en-US" altLang="zh-CN" sz="1400" dirty="0">
                <a:latin typeface="Arial" panose="020B0604020202020204" pitchFamily="34" charset="0"/>
                <a:cs typeface="Arial" panose="020B0604020202020204" pitchFamily="34" charset="0"/>
              </a:rPr>
              <a:t>Shu F, Lei K. </a:t>
            </a:r>
            <a:r>
              <a:rPr lang="en-US" altLang="zh-CN" sz="1400" dirty="0" err="1">
                <a:latin typeface="Arial" panose="020B0604020202020204" pitchFamily="34" charset="0"/>
                <a:cs typeface="Arial" panose="020B0604020202020204" pitchFamily="34" charset="0"/>
              </a:rPr>
              <a:t>Vger</a:t>
            </a:r>
            <a:r>
              <a:rPr lang="en-US" altLang="zh-CN" sz="1400" dirty="0">
                <a:latin typeface="Arial" panose="020B0604020202020204" pitchFamily="34" charset="0"/>
                <a:cs typeface="Arial" panose="020B0604020202020204" pitchFamily="34" charset="0"/>
              </a:rPr>
              <a:t>: A VRF based cross-chain mechanism for blockchains[C]//Journal of Physics: Conference Series. IOP Publishing, 2021, 1780(1): 012038.</a:t>
            </a:r>
          </a:p>
          <a:p>
            <a:pPr>
              <a:lnSpc>
                <a:spcPts val="2160"/>
              </a:lnSpc>
            </a:pPr>
            <a:r>
              <a:rPr lang="en-US" altLang="zh-CN" sz="1400" dirty="0">
                <a:latin typeface="Arial" panose="020B0604020202020204" pitchFamily="34" charset="0"/>
                <a:cs typeface="Arial" panose="020B0604020202020204" pitchFamily="34" charset="0"/>
              </a:rPr>
              <a:t>[8]Sun Y, Yi L, </a:t>
            </a:r>
            <a:r>
              <a:rPr lang="en-US" altLang="zh-CN" sz="1400" dirty="0" err="1">
                <a:latin typeface="Arial" panose="020B0604020202020204" pitchFamily="34" charset="0"/>
                <a:cs typeface="Arial" panose="020B0604020202020204" pitchFamily="34" charset="0"/>
              </a:rPr>
              <a:t>Duan</a:t>
            </a:r>
            <a:r>
              <a:rPr lang="en-US" altLang="zh-CN" sz="1400" dirty="0">
                <a:latin typeface="Arial" panose="020B0604020202020204" pitchFamily="34" charset="0"/>
                <a:cs typeface="Arial" panose="020B0604020202020204" pitchFamily="34" charset="0"/>
              </a:rPr>
              <a:t> L, et al. A Decentralized Cross-Chain Service Protocol based on Notary Schemes and Hash-Locking[C]//2022 IEEE International Conference on Services Computing (SCC). IEEE, 2022: 152-157.</a:t>
            </a:r>
          </a:p>
          <a:p>
            <a:pPr>
              <a:lnSpc>
                <a:spcPts val="2160"/>
              </a:lnSpc>
            </a:pPr>
            <a:r>
              <a:rPr lang="en-US" altLang="zh-CN" sz="1400" dirty="0">
                <a:latin typeface="Arial" panose="020B0604020202020204" pitchFamily="34" charset="0"/>
                <a:cs typeface="Arial" panose="020B0604020202020204" pitchFamily="34" charset="0"/>
              </a:rPr>
              <a:t>[9]Li D, Liu J, Tang Z, et al. </a:t>
            </a:r>
            <a:r>
              <a:rPr lang="en-US" altLang="zh-CN" sz="1400" dirty="0" err="1">
                <a:latin typeface="Arial" panose="020B0604020202020204" pitchFamily="34" charset="0"/>
                <a:cs typeface="Arial" panose="020B0604020202020204" pitchFamily="34" charset="0"/>
              </a:rPr>
              <a:t>Agentchain</a:t>
            </a:r>
            <a:r>
              <a:rPr lang="en-US" altLang="zh-CN" sz="1400" dirty="0">
                <a:latin typeface="Arial" panose="020B0604020202020204" pitchFamily="34" charset="0"/>
                <a:cs typeface="Arial" panose="020B0604020202020204" pitchFamily="34" charset="0"/>
              </a:rPr>
              <a:t>: A decentralized cross-chain exchange system[C]//2019 18th IEEE International Conference On Trust, Security And Privacy In Computing And Communications/13th IEEE International Conference On Big Data Science And Engineering (</a:t>
            </a:r>
            <a:r>
              <a:rPr lang="en-US" altLang="zh-CN" sz="1400" dirty="0" err="1">
                <a:latin typeface="Arial" panose="020B0604020202020204" pitchFamily="34" charset="0"/>
                <a:cs typeface="Arial" panose="020B0604020202020204" pitchFamily="34" charset="0"/>
              </a:rPr>
              <a:t>TrustCom</a:t>
            </a:r>
            <a:r>
              <a:rPr lang="en-US" altLang="zh-CN" sz="1400" dirty="0">
                <a:latin typeface="Arial" panose="020B0604020202020204" pitchFamily="34" charset="0"/>
                <a:cs typeface="Arial" panose="020B0604020202020204" pitchFamily="34" charset="0"/>
              </a:rPr>
              <a:t>/</a:t>
            </a:r>
            <a:r>
              <a:rPr lang="en-US" altLang="zh-CN" sz="1400" dirty="0" err="1">
                <a:latin typeface="Arial" panose="020B0604020202020204" pitchFamily="34" charset="0"/>
                <a:cs typeface="Arial" panose="020B0604020202020204" pitchFamily="34" charset="0"/>
              </a:rPr>
              <a:t>BigDataSE</a:t>
            </a:r>
            <a:r>
              <a:rPr lang="en-US" altLang="zh-CN" sz="1400" dirty="0">
                <a:latin typeface="Arial" panose="020B0604020202020204" pitchFamily="34" charset="0"/>
                <a:cs typeface="Arial" panose="020B0604020202020204" pitchFamily="34" charset="0"/>
              </a:rPr>
              <a:t>). IEEE, 2019: 491-498.</a:t>
            </a:r>
            <a:endParaRPr lang="zh-CN"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9830540"/>
      </p:ext>
    </p:extLst>
  </p:cSld>
  <p:clrMapOvr>
    <a:masterClrMapping/>
  </p:clrMapOvr>
  <p:transition spd="slow" advClick="0" advTm="3000">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00434A3-1B94-440F-84DD-820B15E0E899}"/>
              </a:ext>
            </a:extLst>
          </p:cNvPr>
          <p:cNvPicPr>
            <a:picLocks noChangeAspect="1"/>
          </p:cNvPicPr>
          <p:nvPr/>
        </p:nvPicPr>
        <p:blipFill>
          <a:blip r:embed="rId4"/>
          <a:stretch>
            <a:fillRect/>
          </a:stretch>
        </p:blipFill>
        <p:spPr>
          <a:xfrm>
            <a:off x="-406400" y="3984625"/>
            <a:ext cx="2352675" cy="3114675"/>
          </a:xfrm>
          <a:prstGeom prst="rect">
            <a:avLst/>
          </a:prstGeom>
        </p:spPr>
      </p:pic>
      <p:pic>
        <p:nvPicPr>
          <p:cNvPr id="3" name="图片 2">
            <a:extLst>
              <a:ext uri="{FF2B5EF4-FFF2-40B4-BE49-F238E27FC236}">
                <a16:creationId xmlns:a16="http://schemas.microsoft.com/office/drawing/2014/main" id="{609C6ECC-3F9D-4113-A8C8-964A21158416}"/>
              </a:ext>
            </a:extLst>
          </p:cNvPr>
          <p:cNvPicPr>
            <a:picLocks noChangeAspect="1"/>
          </p:cNvPicPr>
          <p:nvPr/>
        </p:nvPicPr>
        <p:blipFill>
          <a:blip r:embed="rId5"/>
          <a:stretch>
            <a:fillRect/>
          </a:stretch>
        </p:blipFill>
        <p:spPr>
          <a:xfrm>
            <a:off x="-766295" y="0"/>
            <a:ext cx="3690097" cy="3606800"/>
          </a:xfrm>
          <a:prstGeom prst="rect">
            <a:avLst/>
          </a:prstGeom>
        </p:spPr>
      </p:pic>
      <p:pic>
        <p:nvPicPr>
          <p:cNvPr id="7" name="图片 6">
            <a:extLst>
              <a:ext uri="{FF2B5EF4-FFF2-40B4-BE49-F238E27FC236}">
                <a16:creationId xmlns:a16="http://schemas.microsoft.com/office/drawing/2014/main" id="{182ACDF4-6683-472C-94B7-C067A8E9BADA}"/>
              </a:ext>
            </a:extLst>
          </p:cNvPr>
          <p:cNvPicPr>
            <a:picLocks noChangeAspect="1"/>
          </p:cNvPicPr>
          <p:nvPr/>
        </p:nvPicPr>
        <p:blipFill>
          <a:blip r:embed="rId6"/>
          <a:stretch>
            <a:fillRect/>
          </a:stretch>
        </p:blipFill>
        <p:spPr>
          <a:xfrm>
            <a:off x="9267825" y="-694347"/>
            <a:ext cx="3690097" cy="4123347"/>
          </a:xfrm>
          <a:prstGeom prst="rect">
            <a:avLst/>
          </a:prstGeom>
        </p:spPr>
      </p:pic>
      <p:pic>
        <p:nvPicPr>
          <p:cNvPr id="8" name="图片 7">
            <a:extLst>
              <a:ext uri="{FF2B5EF4-FFF2-40B4-BE49-F238E27FC236}">
                <a16:creationId xmlns:a16="http://schemas.microsoft.com/office/drawing/2014/main" id="{5FC798FD-24F5-4144-86D6-5D298049B949}"/>
              </a:ext>
            </a:extLst>
          </p:cNvPr>
          <p:cNvPicPr>
            <a:picLocks noChangeAspect="1"/>
          </p:cNvPicPr>
          <p:nvPr/>
        </p:nvPicPr>
        <p:blipFill>
          <a:blip r:embed="rId6"/>
          <a:stretch>
            <a:fillRect/>
          </a:stretch>
        </p:blipFill>
        <p:spPr>
          <a:xfrm>
            <a:off x="10106025" y="2734653"/>
            <a:ext cx="3690097" cy="4123347"/>
          </a:xfrm>
          <a:prstGeom prst="rect">
            <a:avLst/>
          </a:prstGeom>
        </p:spPr>
      </p:pic>
      <p:sp>
        <p:nvSpPr>
          <p:cNvPr id="9" name="矩形 8">
            <a:extLst>
              <a:ext uri="{FF2B5EF4-FFF2-40B4-BE49-F238E27FC236}">
                <a16:creationId xmlns:a16="http://schemas.microsoft.com/office/drawing/2014/main" id="{EE8B1471-ACFD-4874-B774-A6CC0D4103AE}"/>
              </a:ext>
            </a:extLst>
          </p:cNvPr>
          <p:cNvSpPr/>
          <p:nvPr/>
        </p:nvSpPr>
        <p:spPr>
          <a:xfrm>
            <a:off x="1447801" y="1104900"/>
            <a:ext cx="9182100" cy="4724400"/>
          </a:xfrm>
          <a:prstGeom prst="rect">
            <a:avLst/>
          </a:prstGeom>
          <a:noFill/>
          <a:ln w="127000">
            <a:solidFill>
              <a:srgbClr val="A693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rgbClr val="FFFFFF"/>
              </a:solidFill>
              <a:cs typeface="+mn-ea"/>
              <a:sym typeface="+mn-lt"/>
            </a:endParaRPr>
          </a:p>
        </p:txBody>
      </p:sp>
      <p:sp>
        <p:nvSpPr>
          <p:cNvPr id="23" name="文本框 2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3A309817-B560-49E5-A9A6-888150A727DD}"/>
              </a:ext>
            </a:extLst>
          </p:cNvPr>
          <p:cNvSpPr txBox="1">
            <a:spLocks noChangeArrowheads="1"/>
          </p:cNvSpPr>
          <p:nvPr/>
        </p:nvSpPr>
        <p:spPr bwMode="auto">
          <a:xfrm>
            <a:off x="1946275" y="3156648"/>
            <a:ext cx="8056348" cy="1015663"/>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6000" dirty="0">
                <a:solidFill>
                  <a:srgbClr val="00749F"/>
                </a:solidFill>
                <a:latin typeface="Arial"/>
                <a:ea typeface="+mn-ea"/>
                <a:cs typeface="+mn-ea"/>
                <a:sym typeface="+mn-lt"/>
              </a:rPr>
              <a:t>谢谢大家</a:t>
            </a:r>
          </a:p>
        </p:txBody>
      </p:sp>
      <p:grpSp>
        <p:nvGrpSpPr>
          <p:cNvPr id="30" name="Group 59">
            <a:extLst>
              <a:ext uri="{FF2B5EF4-FFF2-40B4-BE49-F238E27FC236}">
                <a16:creationId xmlns:a16="http://schemas.microsoft.com/office/drawing/2014/main" id="{77F5D934-7C74-4DDA-AC78-4853110E39FC}"/>
              </a:ext>
            </a:extLst>
          </p:cNvPr>
          <p:cNvGrpSpPr>
            <a:grpSpLocks noChangeAspect="1"/>
          </p:cNvGrpSpPr>
          <p:nvPr/>
        </p:nvGrpSpPr>
        <p:grpSpPr bwMode="auto">
          <a:xfrm>
            <a:off x="3878255" y="4852401"/>
            <a:ext cx="218168" cy="238153"/>
            <a:chOff x="1066" y="1985"/>
            <a:chExt cx="262" cy="286"/>
          </a:xfrm>
          <a:solidFill>
            <a:schemeClr val="bg1"/>
          </a:solidFill>
        </p:grpSpPr>
        <p:sp>
          <p:nvSpPr>
            <p:cNvPr id="31" name="Freeform 60">
              <a:extLst>
                <a:ext uri="{FF2B5EF4-FFF2-40B4-BE49-F238E27FC236}">
                  <a16:creationId xmlns:a16="http://schemas.microsoft.com/office/drawing/2014/main" id="{F55EEF8F-70F7-4C07-935A-0BEA1C56E054}"/>
                </a:ext>
              </a:extLst>
            </p:cNvPr>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749F"/>
                </a:solidFill>
                <a:cs typeface="+mn-ea"/>
                <a:sym typeface="+mn-lt"/>
              </a:endParaRPr>
            </a:p>
          </p:txBody>
        </p:sp>
        <p:sp>
          <p:nvSpPr>
            <p:cNvPr id="32" name="Freeform 61">
              <a:extLst>
                <a:ext uri="{FF2B5EF4-FFF2-40B4-BE49-F238E27FC236}">
                  <a16:creationId xmlns:a16="http://schemas.microsoft.com/office/drawing/2014/main" id="{B6B36E82-873D-4FA9-9325-24F3DCD49802}"/>
                </a:ext>
              </a:extLst>
            </p:cNvPr>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749F"/>
                </a:solidFill>
                <a:cs typeface="+mn-ea"/>
                <a:sym typeface="+mn-lt"/>
              </a:endParaRPr>
            </a:p>
          </p:txBody>
        </p:sp>
        <p:sp>
          <p:nvSpPr>
            <p:cNvPr id="33" name="Freeform 62">
              <a:extLst>
                <a:ext uri="{FF2B5EF4-FFF2-40B4-BE49-F238E27FC236}">
                  <a16:creationId xmlns:a16="http://schemas.microsoft.com/office/drawing/2014/main" id="{64B40102-C43E-4519-8D8C-04C7E5860746}"/>
                </a:ext>
              </a:extLst>
            </p:cNvPr>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749F"/>
                </a:solidFill>
                <a:cs typeface="+mn-ea"/>
                <a:sym typeface="+mn-lt"/>
              </a:endParaRPr>
            </a:p>
          </p:txBody>
        </p:sp>
        <p:sp>
          <p:nvSpPr>
            <p:cNvPr id="34" name="Freeform 63">
              <a:extLst>
                <a:ext uri="{FF2B5EF4-FFF2-40B4-BE49-F238E27FC236}">
                  <a16:creationId xmlns:a16="http://schemas.microsoft.com/office/drawing/2014/main" id="{DB00757A-A81C-49FF-A671-2ABBFD70058E}"/>
                </a:ext>
              </a:extLst>
            </p:cNvPr>
            <p:cNvSpPr>
              <a:spLocks/>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749F"/>
                </a:solidFill>
                <a:cs typeface="+mn-ea"/>
                <a:sym typeface="+mn-lt"/>
              </a:endParaRPr>
            </a:p>
          </p:txBody>
        </p:sp>
      </p:grpSp>
      <p:grpSp>
        <p:nvGrpSpPr>
          <p:cNvPr id="35" name="Group 66">
            <a:extLst>
              <a:ext uri="{FF2B5EF4-FFF2-40B4-BE49-F238E27FC236}">
                <a16:creationId xmlns:a16="http://schemas.microsoft.com/office/drawing/2014/main" id="{414CDDC8-3871-4D2C-8F59-3FCE4C5EA2C7}"/>
              </a:ext>
            </a:extLst>
          </p:cNvPr>
          <p:cNvGrpSpPr>
            <a:grpSpLocks noChangeAspect="1"/>
          </p:cNvGrpSpPr>
          <p:nvPr/>
        </p:nvGrpSpPr>
        <p:grpSpPr bwMode="auto">
          <a:xfrm>
            <a:off x="6286699" y="4838128"/>
            <a:ext cx="192087" cy="207963"/>
            <a:chOff x="2111" y="2322"/>
            <a:chExt cx="121" cy="131"/>
          </a:xfrm>
          <a:solidFill>
            <a:schemeClr val="bg1"/>
          </a:solidFill>
        </p:grpSpPr>
        <p:sp>
          <p:nvSpPr>
            <p:cNvPr id="36" name="Freeform 67">
              <a:extLst>
                <a:ext uri="{FF2B5EF4-FFF2-40B4-BE49-F238E27FC236}">
                  <a16:creationId xmlns:a16="http://schemas.microsoft.com/office/drawing/2014/main" id="{5615777E-B860-41CF-B5CB-A3FC70978A9E}"/>
                </a:ext>
              </a:extLst>
            </p:cNvPr>
            <p:cNvSpPr>
              <a:spLocks/>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srgbClr val="00739E"/>
                </a:solidFill>
                <a:cs typeface="+mn-ea"/>
                <a:sym typeface="+mn-lt"/>
              </a:endParaRPr>
            </a:p>
          </p:txBody>
        </p:sp>
        <p:sp>
          <p:nvSpPr>
            <p:cNvPr id="37" name="Freeform 68">
              <a:extLst>
                <a:ext uri="{FF2B5EF4-FFF2-40B4-BE49-F238E27FC236}">
                  <a16:creationId xmlns:a16="http://schemas.microsoft.com/office/drawing/2014/main" id="{CB393550-C2F0-45C0-B55F-DCA9AC874D6D}"/>
                </a:ext>
              </a:extLst>
            </p:cNvPr>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srgbClr val="00739E"/>
                </a:solidFill>
                <a:cs typeface="+mn-ea"/>
                <a:sym typeface="+mn-lt"/>
              </a:endParaRPr>
            </a:p>
          </p:txBody>
        </p:sp>
        <p:sp>
          <p:nvSpPr>
            <p:cNvPr id="38" name="Freeform 69">
              <a:extLst>
                <a:ext uri="{FF2B5EF4-FFF2-40B4-BE49-F238E27FC236}">
                  <a16:creationId xmlns:a16="http://schemas.microsoft.com/office/drawing/2014/main" id="{F9505C5C-4F9A-4C8C-9C26-26C7C10D19C3}"/>
                </a:ext>
              </a:extLst>
            </p:cNvPr>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srgbClr val="00739E"/>
                </a:solidFill>
                <a:cs typeface="+mn-ea"/>
                <a:sym typeface="+mn-lt"/>
              </a:endParaRPr>
            </a:p>
          </p:txBody>
        </p:sp>
      </p:grpSp>
      <p:pic>
        <p:nvPicPr>
          <p:cNvPr id="5" name="图片 4"/>
          <p:cNvPicPr>
            <a:picLocks noChangeAspect="1"/>
          </p:cNvPicPr>
          <p:nvPr/>
        </p:nvPicPr>
        <p:blipFill>
          <a:blip r:embed="rId7">
            <a:extLst>
              <a:ext uri="{BEBA8EAE-BF5A-486C-A8C5-ECC9F3942E4B}">
                <a14:imgProps xmlns:a14="http://schemas.microsoft.com/office/drawing/2010/main">
                  <a14:imgLayer r:embed="rId8">
                    <a14:imgEffect>
                      <a14:artisticCrisscrossEtching/>
                    </a14:imgEffect>
                  </a14:imgLayer>
                </a14:imgProps>
              </a:ext>
              <a:ext uri="{28A0092B-C50C-407E-A947-70E740481C1C}">
                <a14:useLocalDpi xmlns:a14="http://schemas.microsoft.com/office/drawing/2010/main" val="0"/>
              </a:ext>
            </a:extLst>
          </a:blip>
          <a:stretch>
            <a:fillRect/>
          </a:stretch>
        </p:blipFill>
        <p:spPr>
          <a:xfrm>
            <a:off x="5438854" y="1428096"/>
            <a:ext cx="1012948" cy="1026653"/>
          </a:xfrm>
          <a:prstGeom prst="rect">
            <a:avLst/>
          </a:prstGeom>
        </p:spPr>
      </p:pic>
    </p:spTree>
    <p:extLst>
      <p:ext uri="{BB962C8B-B14F-4D97-AF65-F5344CB8AC3E}">
        <p14:creationId xmlns:p14="http://schemas.microsoft.com/office/powerpoint/2010/main" val="2054166076"/>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1"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par>
                                <p:cTn id="14" presetID="22" presetClass="entr" presetSubtype="1"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2000"/>
                                        <p:tgtEl>
                                          <p:spTgt spid="9"/>
                                        </p:tgtEl>
                                      </p:cBhvr>
                                    </p:animEffect>
                                  </p:childTnLst>
                                </p:cTn>
                              </p:par>
                              <p:par>
                                <p:cTn id="20" presetID="2" presetClass="entr" presetSubtype="4" fill="hold" grpId="0" nodeType="withEffect">
                                  <p:stCondLst>
                                    <p:cond delay="500"/>
                                  </p:stCondLst>
                                  <p:iterate type="lt">
                                    <p:tmPct val="10000"/>
                                  </p:iterate>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ppt_x"/>
                                          </p:val>
                                        </p:tav>
                                        <p:tav tm="100000">
                                          <p:val>
                                            <p:strVal val="#ppt_x"/>
                                          </p:val>
                                        </p:tav>
                                      </p:tavLst>
                                    </p:anim>
                                    <p:anim calcmode="lin" valueType="num">
                                      <p:cBhvr additive="base">
                                        <p:cTn id="2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3104C13-E9A7-463A-A3CF-61DF9B2FEF2E}"/>
              </a:ext>
            </a:extLst>
          </p:cNvPr>
          <p:cNvSpPr/>
          <p:nvPr/>
        </p:nvSpPr>
        <p:spPr>
          <a:xfrm>
            <a:off x="2173516" y="1472293"/>
            <a:ext cx="4096656" cy="3913414"/>
          </a:xfrm>
          <a:prstGeom prst="rect">
            <a:avLst/>
          </a:prstGeom>
          <a:noFill/>
          <a:ln w="127000">
            <a:solidFill>
              <a:srgbClr val="A693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rgbClr val="00749F"/>
              </a:solidFill>
              <a:cs typeface="+mn-ea"/>
              <a:sym typeface="+mn-lt"/>
            </a:endParaRPr>
          </a:p>
        </p:txBody>
      </p:sp>
      <p:pic>
        <p:nvPicPr>
          <p:cNvPr id="3" name="图片 2">
            <a:extLst>
              <a:ext uri="{FF2B5EF4-FFF2-40B4-BE49-F238E27FC236}">
                <a16:creationId xmlns:a16="http://schemas.microsoft.com/office/drawing/2014/main" id="{4FD5B0E5-56F0-4B06-BF0A-6327EFE20D68}"/>
              </a:ext>
            </a:extLst>
          </p:cNvPr>
          <p:cNvPicPr>
            <a:picLocks noChangeAspect="1"/>
          </p:cNvPicPr>
          <p:nvPr/>
        </p:nvPicPr>
        <p:blipFill>
          <a:blip r:embed="rId4"/>
          <a:stretch>
            <a:fillRect/>
          </a:stretch>
        </p:blipFill>
        <p:spPr>
          <a:xfrm>
            <a:off x="4570187" y="294821"/>
            <a:ext cx="2107503" cy="2354943"/>
          </a:xfrm>
          <a:prstGeom prst="rect">
            <a:avLst/>
          </a:prstGeom>
        </p:spPr>
      </p:pic>
      <p:pic>
        <p:nvPicPr>
          <p:cNvPr id="4" name="图片 3">
            <a:extLst>
              <a:ext uri="{FF2B5EF4-FFF2-40B4-BE49-F238E27FC236}">
                <a16:creationId xmlns:a16="http://schemas.microsoft.com/office/drawing/2014/main" id="{365B90D3-3932-4968-B7B7-2E4C890D153B}"/>
              </a:ext>
            </a:extLst>
          </p:cNvPr>
          <p:cNvPicPr>
            <a:picLocks noChangeAspect="1"/>
          </p:cNvPicPr>
          <p:nvPr/>
        </p:nvPicPr>
        <p:blipFill>
          <a:blip r:embed="rId4"/>
          <a:stretch>
            <a:fillRect/>
          </a:stretch>
        </p:blipFill>
        <p:spPr>
          <a:xfrm>
            <a:off x="1406073" y="4503057"/>
            <a:ext cx="2107503" cy="2354943"/>
          </a:xfrm>
          <a:prstGeom prst="rect">
            <a:avLst/>
          </a:prstGeom>
        </p:spPr>
      </p:pic>
      <p:sp>
        <p:nvSpPr>
          <p:cNvPr id="5" name="文本框 5">
            <a:extLst>
              <a:ext uri="{FF2B5EF4-FFF2-40B4-BE49-F238E27FC236}">
                <a16:creationId xmlns:a16="http://schemas.microsoft.com/office/drawing/2014/main" id="{C49345EB-D848-41EE-82E9-AEF8241A0024}"/>
              </a:ext>
            </a:extLst>
          </p:cNvPr>
          <p:cNvSpPr txBox="1">
            <a:spLocks noChangeArrowheads="1"/>
          </p:cNvSpPr>
          <p:nvPr/>
        </p:nvSpPr>
        <p:spPr bwMode="auto">
          <a:xfrm>
            <a:off x="7523496" y="3040747"/>
            <a:ext cx="2646878"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4800" b="1" dirty="0">
                <a:solidFill>
                  <a:srgbClr val="00749F"/>
                </a:solidFill>
                <a:latin typeface="+mn-lt"/>
                <a:ea typeface="+mn-ea"/>
                <a:cs typeface="+mn-ea"/>
                <a:sym typeface="+mn-lt"/>
              </a:rPr>
              <a:t>研究背景</a:t>
            </a:r>
          </a:p>
        </p:txBody>
      </p:sp>
      <p:sp>
        <p:nvSpPr>
          <p:cNvPr id="9" name="文本框 8">
            <a:extLst>
              <a:ext uri="{FF2B5EF4-FFF2-40B4-BE49-F238E27FC236}">
                <a16:creationId xmlns:a16="http://schemas.microsoft.com/office/drawing/2014/main" id="{13848D73-6D03-4E63-9BA1-6DD1CAFE41DE}"/>
              </a:ext>
            </a:extLst>
          </p:cNvPr>
          <p:cNvSpPr txBox="1"/>
          <p:nvPr/>
        </p:nvSpPr>
        <p:spPr>
          <a:xfrm>
            <a:off x="3477143" y="1719200"/>
            <a:ext cx="2220685" cy="3067571"/>
          </a:xfrm>
          <a:prstGeom prst="rect">
            <a:avLst/>
          </a:prstGeom>
          <a:noFill/>
        </p:spPr>
        <p:txBody>
          <a:bodyPr wrap="square" rtlCol="0">
            <a:spAutoFit/>
          </a:bodyPr>
          <a:lstStyle/>
          <a:p>
            <a:pPr>
              <a:lnSpc>
                <a:spcPct val="130000"/>
              </a:lnSpc>
              <a:spcBef>
                <a:spcPts val="600"/>
              </a:spcBef>
            </a:pPr>
            <a:r>
              <a:rPr lang="en-US" altLang="zh-CN" sz="16600" kern="0" dirty="0">
                <a:solidFill>
                  <a:srgbClr val="00749F"/>
                </a:solidFill>
                <a:cs typeface="+mn-ea"/>
                <a:sym typeface="+mn-lt"/>
              </a:rPr>
              <a:t>1</a:t>
            </a:r>
            <a:endParaRPr lang="zh-CN" altLang="en-US" sz="16600" kern="0" dirty="0">
              <a:solidFill>
                <a:srgbClr val="00749F"/>
              </a:solidFill>
              <a:cs typeface="+mn-ea"/>
              <a:sym typeface="+mn-lt"/>
            </a:endParaRPr>
          </a:p>
        </p:txBody>
      </p:sp>
    </p:spTree>
    <p:extLst>
      <p:ext uri="{BB962C8B-B14F-4D97-AF65-F5344CB8AC3E}">
        <p14:creationId xmlns:p14="http://schemas.microsoft.com/office/powerpoint/2010/main" val="3012964215"/>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randombar(horizontal)">
                                      <p:cBhvr>
                                        <p:cTn id="24" dur="500"/>
                                        <p:tgtEl>
                                          <p:spTgt spid="9"/>
                                        </p:tgtEl>
                                      </p:cBhvr>
                                    </p:animEffect>
                                  </p:childTnLst>
                                </p:cTn>
                              </p:par>
                              <p:par>
                                <p:cTn id="25" presetID="13" presetClass="entr" presetSubtype="32"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plus(out)">
                                      <p:cBhvr>
                                        <p:cTn id="2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80C3D1D-1600-471D-B6A5-05EFB2ED55F0}"/>
              </a:ext>
            </a:extLst>
          </p:cNvPr>
          <p:cNvSpPr>
            <a:spLocks noGrp="1"/>
          </p:cNvSpPr>
          <p:nvPr>
            <p:ph type="body" sz="quarter" idx="13"/>
          </p:nvPr>
        </p:nvSpPr>
        <p:spPr>
          <a:xfrm>
            <a:off x="988846" y="219583"/>
            <a:ext cx="6435012" cy="652366"/>
          </a:xfrm>
        </p:spPr>
        <p:txBody>
          <a:bodyPr/>
          <a:lstStyle/>
          <a:p>
            <a:r>
              <a:rPr lang="zh-CN" altLang="en-US" dirty="0">
                <a:cs typeface="+mn-ea"/>
                <a:sym typeface="+mn-lt"/>
              </a:rPr>
              <a:t>研究背景</a:t>
            </a:r>
          </a:p>
        </p:txBody>
      </p:sp>
      <p:pic>
        <p:nvPicPr>
          <p:cNvPr id="4" name="图片 3">
            <a:extLst>
              <a:ext uri="{FF2B5EF4-FFF2-40B4-BE49-F238E27FC236}">
                <a16:creationId xmlns:a16="http://schemas.microsoft.com/office/drawing/2014/main" id="{51D87CC7-8975-469B-90F8-31834E3479F7}"/>
              </a:ext>
            </a:extLst>
          </p:cNvPr>
          <p:cNvPicPr>
            <a:picLocks noChangeAspect="1"/>
          </p:cNvPicPr>
          <p:nvPr/>
        </p:nvPicPr>
        <p:blipFill>
          <a:blip r:embed="rId4"/>
          <a:stretch>
            <a:fillRect/>
          </a:stretch>
        </p:blipFill>
        <p:spPr>
          <a:xfrm>
            <a:off x="102225" y="1149921"/>
            <a:ext cx="4782075" cy="2869245"/>
          </a:xfrm>
          <a:prstGeom prst="rect">
            <a:avLst/>
          </a:prstGeom>
        </p:spPr>
      </p:pic>
      <p:pic>
        <p:nvPicPr>
          <p:cNvPr id="10" name="图片 9">
            <a:extLst>
              <a:ext uri="{FF2B5EF4-FFF2-40B4-BE49-F238E27FC236}">
                <a16:creationId xmlns:a16="http://schemas.microsoft.com/office/drawing/2014/main" id="{82C10C4D-0E12-4D82-96F9-3200A1B8E6D1}"/>
              </a:ext>
            </a:extLst>
          </p:cNvPr>
          <p:cNvPicPr>
            <a:picLocks noChangeAspect="1"/>
          </p:cNvPicPr>
          <p:nvPr/>
        </p:nvPicPr>
        <p:blipFill>
          <a:blip r:embed="rId5"/>
          <a:stretch>
            <a:fillRect/>
          </a:stretch>
        </p:blipFill>
        <p:spPr>
          <a:xfrm>
            <a:off x="5071622" y="1149921"/>
            <a:ext cx="7018153" cy="2869245"/>
          </a:xfrm>
          <a:prstGeom prst="rect">
            <a:avLst/>
          </a:prstGeom>
        </p:spPr>
      </p:pic>
      <p:sp>
        <p:nvSpPr>
          <p:cNvPr id="11" name="矩形 10">
            <a:extLst>
              <a:ext uri="{FF2B5EF4-FFF2-40B4-BE49-F238E27FC236}">
                <a16:creationId xmlns:a16="http://schemas.microsoft.com/office/drawing/2014/main" id="{7F76D081-F599-42E7-9523-FAD311600575}"/>
              </a:ext>
            </a:extLst>
          </p:cNvPr>
          <p:cNvSpPr/>
          <p:nvPr/>
        </p:nvSpPr>
        <p:spPr>
          <a:xfrm>
            <a:off x="285945" y="4507750"/>
            <a:ext cx="11026220" cy="1200329"/>
          </a:xfrm>
          <a:prstGeom prst="rect">
            <a:avLst/>
          </a:prstGeom>
        </p:spPr>
        <p:txBody>
          <a:bodyPr wrap="square">
            <a:spAutoFit/>
          </a:bodyPr>
          <a:lstStyle/>
          <a:p>
            <a:r>
              <a:rPr lang="zh-CN" altLang="en-US" dirty="0"/>
              <a:t>随着区块链技术的快速发展和广泛应用，各种公有链</a:t>
            </a:r>
            <a:r>
              <a:rPr lang="en-US" altLang="zh-CN" dirty="0"/>
              <a:t>(public chain)</a:t>
            </a:r>
            <a:r>
              <a:rPr lang="zh-CN" altLang="en-US" dirty="0"/>
              <a:t>、私有链</a:t>
            </a:r>
            <a:r>
              <a:rPr lang="en-US" altLang="zh-CN" dirty="0"/>
              <a:t>(private chain)</a:t>
            </a:r>
            <a:r>
              <a:rPr lang="zh-CN" altLang="en-US" dirty="0"/>
              <a:t>、联盟链</a:t>
            </a:r>
            <a:r>
              <a:rPr lang="en-US" altLang="zh-CN" dirty="0"/>
              <a:t>(consortium chain)</a:t>
            </a:r>
            <a:r>
              <a:rPr lang="zh-CN" altLang="en-US" dirty="0"/>
              <a:t>等不同类型和特性的区块链系统纷纷出现，不同区块链平台之间价值交换的需求越来越频繁。然而，传统的区块链设计通常是封闭和独立的，这导致了所谓的“价值孤岛”问题，大大限制了区块链之间的互操作性。</a:t>
            </a:r>
          </a:p>
        </p:txBody>
      </p:sp>
    </p:spTree>
    <p:extLst>
      <p:ext uri="{BB962C8B-B14F-4D97-AF65-F5344CB8AC3E}">
        <p14:creationId xmlns:p14="http://schemas.microsoft.com/office/powerpoint/2010/main" val="1933084303"/>
      </p:ext>
    </p:extLst>
  </p:cSld>
  <p:clrMapOvr>
    <a:masterClrMapping/>
  </p:clrMapOvr>
  <p:transition spd="slow" advClick="0" advTm="3000">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4156779-1614-4E17-9791-9DA2FA47FED5}"/>
              </a:ext>
            </a:extLst>
          </p:cNvPr>
          <p:cNvSpPr>
            <a:spLocks noGrp="1"/>
          </p:cNvSpPr>
          <p:nvPr>
            <p:ph type="body" sz="quarter" idx="13"/>
          </p:nvPr>
        </p:nvSpPr>
        <p:spPr>
          <a:xfrm>
            <a:off x="1110083" y="223935"/>
            <a:ext cx="6435012" cy="652366"/>
          </a:xfrm>
        </p:spPr>
        <p:txBody>
          <a:bodyPr/>
          <a:lstStyle/>
          <a:p>
            <a:r>
              <a:rPr lang="zh-CN" altLang="en-US" dirty="0">
                <a:cs typeface="+mn-ea"/>
                <a:sym typeface="+mn-lt"/>
              </a:rPr>
              <a:t>研究背景</a:t>
            </a:r>
          </a:p>
        </p:txBody>
      </p:sp>
      <p:sp>
        <p:nvSpPr>
          <p:cNvPr id="4" name="椭圆 3">
            <a:extLst>
              <a:ext uri="{FF2B5EF4-FFF2-40B4-BE49-F238E27FC236}">
                <a16:creationId xmlns:a16="http://schemas.microsoft.com/office/drawing/2014/main" id="{60809F14-ED47-45E8-92B4-E7C8A6603284}"/>
              </a:ext>
            </a:extLst>
          </p:cNvPr>
          <p:cNvSpPr/>
          <p:nvPr/>
        </p:nvSpPr>
        <p:spPr>
          <a:xfrm>
            <a:off x="395233" y="4625855"/>
            <a:ext cx="638387" cy="638387"/>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dirty="0">
              <a:cs typeface="+mn-ea"/>
              <a:sym typeface="+mn-lt"/>
            </a:endParaRPr>
          </a:p>
        </p:txBody>
      </p:sp>
      <p:sp>
        <p:nvSpPr>
          <p:cNvPr id="5" name="矩形 4">
            <a:extLst>
              <a:ext uri="{FF2B5EF4-FFF2-40B4-BE49-F238E27FC236}">
                <a16:creationId xmlns:a16="http://schemas.microsoft.com/office/drawing/2014/main" id="{81B0808F-508B-43DF-A848-D5E67DA2D265}"/>
              </a:ext>
            </a:extLst>
          </p:cNvPr>
          <p:cNvSpPr/>
          <p:nvPr/>
        </p:nvSpPr>
        <p:spPr>
          <a:xfrm>
            <a:off x="1027124" y="4594239"/>
            <a:ext cx="2993629" cy="873957"/>
          </a:xfrm>
          <a:prstGeom prst="rect">
            <a:avLst/>
          </a:prstGeom>
        </p:spPr>
        <p:txBody>
          <a:bodyPr wrap="square">
            <a:spAutoFit/>
          </a:bodyPr>
          <a:lstStyle/>
          <a:p>
            <a:pPr>
              <a:lnSpc>
                <a:spcPct val="150000"/>
              </a:lnSpc>
            </a:pPr>
            <a:r>
              <a:rPr lang="zh-CN" altLang="en-US" dirty="0">
                <a:solidFill>
                  <a:schemeClr val="tx1">
                    <a:lumMod val="85000"/>
                    <a:lumOff val="15000"/>
                  </a:schemeClr>
                </a:solidFill>
                <a:cs typeface="+mn-ea"/>
                <a:sym typeface="+mn-lt"/>
              </a:rPr>
              <a:t>实现原理简单且无需复杂的工作量证明</a:t>
            </a:r>
          </a:p>
        </p:txBody>
      </p:sp>
      <p:sp>
        <p:nvSpPr>
          <p:cNvPr id="6" name="椭圆 5">
            <a:extLst>
              <a:ext uri="{FF2B5EF4-FFF2-40B4-BE49-F238E27FC236}">
                <a16:creationId xmlns:a16="http://schemas.microsoft.com/office/drawing/2014/main" id="{85C41206-A010-4777-A8C2-E54077D0319D}"/>
              </a:ext>
            </a:extLst>
          </p:cNvPr>
          <p:cNvSpPr/>
          <p:nvPr/>
        </p:nvSpPr>
        <p:spPr>
          <a:xfrm>
            <a:off x="3935500" y="4625855"/>
            <a:ext cx="638387" cy="638387"/>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dirty="0">
              <a:cs typeface="+mn-ea"/>
              <a:sym typeface="+mn-lt"/>
            </a:endParaRPr>
          </a:p>
        </p:txBody>
      </p:sp>
      <p:sp>
        <p:nvSpPr>
          <p:cNvPr id="7" name="矩形 6">
            <a:extLst>
              <a:ext uri="{FF2B5EF4-FFF2-40B4-BE49-F238E27FC236}">
                <a16:creationId xmlns:a16="http://schemas.microsoft.com/office/drawing/2014/main" id="{40C8D194-5F6B-40C1-B789-E174C1F99FAA}"/>
              </a:ext>
            </a:extLst>
          </p:cNvPr>
          <p:cNvSpPr/>
          <p:nvPr/>
        </p:nvSpPr>
        <p:spPr>
          <a:xfrm>
            <a:off x="4607744" y="4592182"/>
            <a:ext cx="2993629" cy="873957"/>
          </a:xfrm>
          <a:prstGeom prst="rect">
            <a:avLst/>
          </a:prstGeom>
        </p:spPr>
        <p:txBody>
          <a:bodyPr wrap="square">
            <a:spAutoFit/>
          </a:bodyPr>
          <a:lstStyle/>
          <a:p>
            <a:pPr>
              <a:lnSpc>
                <a:spcPct val="150000"/>
              </a:lnSpc>
            </a:pPr>
            <a:r>
              <a:rPr lang="zh-CN" altLang="en-US" dirty="0">
                <a:solidFill>
                  <a:schemeClr val="tx1">
                    <a:lumMod val="85000"/>
                    <a:lumOff val="15000"/>
                  </a:schemeClr>
                </a:solidFill>
                <a:cs typeface="+mn-ea"/>
                <a:sym typeface="+mn-lt"/>
              </a:rPr>
              <a:t>公证人机制能够灵活地支持各种不同结构的区块链</a:t>
            </a:r>
          </a:p>
        </p:txBody>
      </p:sp>
      <p:grpSp>
        <p:nvGrpSpPr>
          <p:cNvPr id="8" name="组合 7">
            <a:extLst>
              <a:ext uri="{FF2B5EF4-FFF2-40B4-BE49-F238E27FC236}">
                <a16:creationId xmlns:a16="http://schemas.microsoft.com/office/drawing/2014/main" id="{005CA854-CB56-4883-8EA0-3CAE09B4553E}"/>
              </a:ext>
            </a:extLst>
          </p:cNvPr>
          <p:cNvGrpSpPr/>
          <p:nvPr/>
        </p:nvGrpSpPr>
        <p:grpSpPr>
          <a:xfrm>
            <a:off x="4130984" y="4772113"/>
            <a:ext cx="237271" cy="345873"/>
            <a:chOff x="2528974" y="2863357"/>
            <a:chExt cx="246811" cy="359779"/>
          </a:xfrm>
          <a:solidFill>
            <a:schemeClr val="bg1"/>
          </a:solidFill>
        </p:grpSpPr>
        <p:sp>
          <p:nvSpPr>
            <p:cNvPr id="9" name="AutoShape 113">
              <a:extLst>
                <a:ext uri="{FF2B5EF4-FFF2-40B4-BE49-F238E27FC236}">
                  <a16:creationId xmlns:a16="http://schemas.microsoft.com/office/drawing/2014/main" id="{24282E2F-D380-4C6E-8F17-620A42DE2B31}"/>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cs typeface="+mn-ea"/>
                <a:sym typeface="+mn-lt"/>
              </a:endParaRPr>
            </a:p>
          </p:txBody>
        </p:sp>
        <p:sp>
          <p:nvSpPr>
            <p:cNvPr id="10" name="AutoShape 114">
              <a:extLst>
                <a:ext uri="{FF2B5EF4-FFF2-40B4-BE49-F238E27FC236}">
                  <a16:creationId xmlns:a16="http://schemas.microsoft.com/office/drawing/2014/main" id="{0FB75CB0-CE90-48C6-A067-65B621743D20}"/>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cs typeface="+mn-ea"/>
                <a:sym typeface="+mn-lt"/>
              </a:endParaRPr>
            </a:p>
          </p:txBody>
        </p:sp>
      </p:grpSp>
      <p:grpSp>
        <p:nvGrpSpPr>
          <p:cNvPr id="11" name="组合 10">
            <a:extLst>
              <a:ext uri="{FF2B5EF4-FFF2-40B4-BE49-F238E27FC236}">
                <a16:creationId xmlns:a16="http://schemas.microsoft.com/office/drawing/2014/main" id="{C6023A02-3B14-4E98-BD53-32506A604566}"/>
              </a:ext>
            </a:extLst>
          </p:cNvPr>
          <p:cNvGrpSpPr/>
          <p:nvPr/>
        </p:nvGrpSpPr>
        <p:grpSpPr>
          <a:xfrm flipH="1">
            <a:off x="538692" y="4772407"/>
            <a:ext cx="345284" cy="345284"/>
            <a:chOff x="2473104" y="2145028"/>
            <a:chExt cx="359165" cy="359165"/>
          </a:xfrm>
          <a:solidFill>
            <a:schemeClr val="bg1"/>
          </a:solidFill>
        </p:grpSpPr>
        <p:sp>
          <p:nvSpPr>
            <p:cNvPr id="12" name="AutoShape 126">
              <a:extLst>
                <a:ext uri="{FF2B5EF4-FFF2-40B4-BE49-F238E27FC236}">
                  <a16:creationId xmlns:a16="http://schemas.microsoft.com/office/drawing/2014/main" id="{A3C78CCC-2E20-4B05-895E-3FF07CC2BE22}"/>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cs typeface="+mn-ea"/>
                <a:sym typeface="+mn-lt"/>
              </a:endParaRPr>
            </a:p>
          </p:txBody>
        </p:sp>
        <p:sp>
          <p:nvSpPr>
            <p:cNvPr id="13" name="AutoShape 127">
              <a:extLst>
                <a:ext uri="{FF2B5EF4-FFF2-40B4-BE49-F238E27FC236}">
                  <a16:creationId xmlns:a16="http://schemas.microsoft.com/office/drawing/2014/main" id="{22028D01-2D99-4D3D-858C-1EA93198915F}"/>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cs typeface="+mn-ea"/>
                <a:sym typeface="+mn-lt"/>
              </a:endParaRPr>
            </a:p>
          </p:txBody>
        </p:sp>
      </p:grpSp>
      <p:sp>
        <p:nvSpPr>
          <p:cNvPr id="17" name="椭圆 16">
            <a:extLst>
              <a:ext uri="{FF2B5EF4-FFF2-40B4-BE49-F238E27FC236}">
                <a16:creationId xmlns:a16="http://schemas.microsoft.com/office/drawing/2014/main" id="{5F475EBC-A059-4258-B9A1-5F7BB47AEC84}"/>
              </a:ext>
            </a:extLst>
          </p:cNvPr>
          <p:cNvSpPr/>
          <p:nvPr/>
        </p:nvSpPr>
        <p:spPr>
          <a:xfrm>
            <a:off x="7613273" y="4625855"/>
            <a:ext cx="638387" cy="638387"/>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cs typeface="+mn-ea"/>
              <a:sym typeface="+mn-lt"/>
            </a:endParaRPr>
          </a:p>
        </p:txBody>
      </p:sp>
      <p:sp>
        <p:nvSpPr>
          <p:cNvPr id="18" name="矩形 17">
            <a:extLst>
              <a:ext uri="{FF2B5EF4-FFF2-40B4-BE49-F238E27FC236}">
                <a16:creationId xmlns:a16="http://schemas.microsoft.com/office/drawing/2014/main" id="{B0EF4E1D-1714-4604-B3E7-2656AFBF765C}"/>
              </a:ext>
            </a:extLst>
          </p:cNvPr>
          <p:cNvSpPr/>
          <p:nvPr/>
        </p:nvSpPr>
        <p:spPr>
          <a:xfrm>
            <a:off x="8416505" y="4594869"/>
            <a:ext cx="2993629" cy="1289456"/>
          </a:xfrm>
          <a:prstGeom prst="rect">
            <a:avLst/>
          </a:prstGeom>
        </p:spPr>
        <p:txBody>
          <a:bodyPr wrap="square">
            <a:spAutoFit/>
          </a:bodyPr>
          <a:lstStyle/>
          <a:p>
            <a:pPr>
              <a:lnSpc>
                <a:spcPct val="150000"/>
              </a:lnSpc>
            </a:pPr>
            <a:r>
              <a:rPr lang="zh-CN" altLang="en-US" dirty="0">
                <a:solidFill>
                  <a:schemeClr val="tx1">
                    <a:lumMod val="85000"/>
                    <a:lumOff val="15000"/>
                  </a:schemeClr>
                </a:solidFill>
                <a:cs typeface="+mn-ea"/>
                <a:sym typeface="+mn-lt"/>
              </a:rPr>
              <a:t>只要公证人能够访问相关方的链上信息，就可以实现跨链交易。</a:t>
            </a:r>
          </a:p>
        </p:txBody>
      </p:sp>
      <p:grpSp>
        <p:nvGrpSpPr>
          <p:cNvPr id="19" name="Group 112">
            <a:extLst>
              <a:ext uri="{FF2B5EF4-FFF2-40B4-BE49-F238E27FC236}">
                <a16:creationId xmlns:a16="http://schemas.microsoft.com/office/drawing/2014/main" id="{65E2F920-9800-4DCE-B8C0-3BDB90A69BB5}"/>
              </a:ext>
            </a:extLst>
          </p:cNvPr>
          <p:cNvGrpSpPr/>
          <p:nvPr/>
        </p:nvGrpSpPr>
        <p:grpSpPr>
          <a:xfrm>
            <a:off x="7778118" y="4800446"/>
            <a:ext cx="308697" cy="289207"/>
            <a:chOff x="5368132" y="3540125"/>
            <a:chExt cx="465138" cy="435769"/>
          </a:xfrm>
          <a:solidFill>
            <a:schemeClr val="bg1"/>
          </a:solidFill>
        </p:grpSpPr>
        <p:sp>
          <p:nvSpPr>
            <p:cNvPr id="20" name="AutoShape 110">
              <a:extLst>
                <a:ext uri="{FF2B5EF4-FFF2-40B4-BE49-F238E27FC236}">
                  <a16:creationId xmlns:a16="http://schemas.microsoft.com/office/drawing/2014/main" id="{1AFC8902-25D9-4486-90B8-E527360F9C11}"/>
                </a:ext>
              </a:extLst>
            </p:cNvPr>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cs typeface="+mn-ea"/>
                <a:sym typeface="+mn-lt"/>
              </a:endParaRPr>
            </a:p>
          </p:txBody>
        </p:sp>
        <p:sp>
          <p:nvSpPr>
            <p:cNvPr id="21" name="AutoShape 111">
              <a:extLst>
                <a:ext uri="{FF2B5EF4-FFF2-40B4-BE49-F238E27FC236}">
                  <a16:creationId xmlns:a16="http://schemas.microsoft.com/office/drawing/2014/main" id="{30D9B86E-58C0-42F1-B489-A90E5D73FE50}"/>
                </a:ext>
              </a:extLst>
            </p:cNvPr>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cs typeface="+mn-ea"/>
                <a:sym typeface="+mn-lt"/>
              </a:endParaRPr>
            </a:p>
          </p:txBody>
        </p:sp>
      </p:grpSp>
      <p:sp>
        <p:nvSpPr>
          <p:cNvPr id="22" name="矩形 21">
            <a:extLst>
              <a:ext uri="{FF2B5EF4-FFF2-40B4-BE49-F238E27FC236}">
                <a16:creationId xmlns:a16="http://schemas.microsoft.com/office/drawing/2014/main" id="{9E9B3D6B-5416-437C-A131-B565BB75CABA}"/>
              </a:ext>
            </a:extLst>
          </p:cNvPr>
          <p:cNvSpPr/>
          <p:nvPr/>
        </p:nvSpPr>
        <p:spPr>
          <a:xfrm>
            <a:off x="1433170" y="1945000"/>
            <a:ext cx="2262158" cy="369332"/>
          </a:xfrm>
          <a:prstGeom prst="rect">
            <a:avLst/>
          </a:prstGeom>
        </p:spPr>
        <p:txBody>
          <a:bodyPr wrap="none">
            <a:spAutoFit/>
          </a:bodyPr>
          <a:lstStyle/>
          <a:p>
            <a:pPr defTabSz="457200"/>
            <a:r>
              <a:rPr lang="zh-CN" altLang="en-US" dirty="0">
                <a:solidFill>
                  <a:prstClr val="black"/>
                </a:solidFill>
                <a:latin typeface="Franklin Gothic Book" panose="020B0503020102020204"/>
                <a:ea typeface="华文楷体" panose="02010600040101010101" pitchFamily="2" charset="-122"/>
              </a:rPr>
              <a:t>主流的跨链技术类型</a:t>
            </a:r>
          </a:p>
        </p:txBody>
      </p:sp>
      <p:sp>
        <p:nvSpPr>
          <p:cNvPr id="23" name="左大括号 22">
            <a:extLst>
              <a:ext uri="{FF2B5EF4-FFF2-40B4-BE49-F238E27FC236}">
                <a16:creationId xmlns:a16="http://schemas.microsoft.com/office/drawing/2014/main" id="{0322D1B3-7D6F-4D51-801D-A393B9D54A53}"/>
              </a:ext>
            </a:extLst>
          </p:cNvPr>
          <p:cNvSpPr/>
          <p:nvPr/>
        </p:nvSpPr>
        <p:spPr>
          <a:xfrm>
            <a:off x="3698578" y="966347"/>
            <a:ext cx="284085" cy="2404461"/>
          </a:xfrm>
          <a:prstGeom prst="leftBrace">
            <a:avLst/>
          </a:prstGeom>
          <a:noFill/>
          <a:ln w="6350" cap="flat" cmpd="sng" algn="in">
            <a:solidFill>
              <a:srgbClr val="8C8D86"/>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Franklin Gothic Book" panose="020B0503020102020204"/>
              <a:ea typeface="华文楷体" panose="02010600040101010101" pitchFamily="2" charset="-122"/>
              <a:cs typeface="+mn-cs"/>
            </a:endParaRPr>
          </a:p>
        </p:txBody>
      </p:sp>
      <p:sp>
        <p:nvSpPr>
          <p:cNvPr id="24" name="矩形 23">
            <a:extLst>
              <a:ext uri="{FF2B5EF4-FFF2-40B4-BE49-F238E27FC236}">
                <a16:creationId xmlns:a16="http://schemas.microsoft.com/office/drawing/2014/main" id="{46909E80-A6C6-4830-9AFA-96E23BCEB532}"/>
              </a:ext>
            </a:extLst>
          </p:cNvPr>
          <p:cNvSpPr/>
          <p:nvPr/>
        </p:nvSpPr>
        <p:spPr>
          <a:xfrm>
            <a:off x="4020753" y="908155"/>
            <a:ext cx="2913233" cy="369332"/>
          </a:xfrm>
          <a:prstGeom prst="rect">
            <a:avLst/>
          </a:prstGeom>
        </p:spPr>
        <p:txBody>
          <a:bodyPr wrap="none">
            <a:spAutoFit/>
          </a:bodyPr>
          <a:lstStyle/>
          <a:p>
            <a:pPr defTabSz="457200"/>
            <a:r>
              <a:rPr lang="zh-CN" altLang="en-US" dirty="0">
                <a:solidFill>
                  <a:srgbClr val="FF0000"/>
                </a:solidFill>
                <a:latin typeface="Franklin Gothic Book" panose="020B0503020102020204"/>
                <a:ea typeface="华文楷体" panose="02010600040101010101" pitchFamily="2" charset="-122"/>
              </a:rPr>
              <a:t>公证人机制</a:t>
            </a:r>
            <a:r>
              <a:rPr lang="en-US" altLang="zh-CN" dirty="0">
                <a:solidFill>
                  <a:srgbClr val="FF0000"/>
                </a:solidFill>
                <a:latin typeface="Franklin Gothic Book" panose="020B0503020102020204"/>
                <a:ea typeface="华文楷体" panose="02010600040101010101" pitchFamily="2" charset="-122"/>
              </a:rPr>
              <a:t>(notary scheme)</a:t>
            </a:r>
            <a:endParaRPr lang="zh-CN" altLang="en-US" dirty="0">
              <a:solidFill>
                <a:srgbClr val="FF0000"/>
              </a:solidFill>
              <a:latin typeface="Franklin Gothic Book" panose="020B0503020102020204"/>
              <a:ea typeface="华文楷体" panose="02010600040101010101" pitchFamily="2" charset="-122"/>
            </a:endParaRPr>
          </a:p>
        </p:txBody>
      </p:sp>
      <p:sp>
        <p:nvSpPr>
          <p:cNvPr id="25" name="矩形 24">
            <a:extLst>
              <a:ext uri="{FF2B5EF4-FFF2-40B4-BE49-F238E27FC236}">
                <a16:creationId xmlns:a16="http://schemas.microsoft.com/office/drawing/2014/main" id="{32101AB6-AD22-439F-9B17-0067CE95C3BC}"/>
              </a:ext>
            </a:extLst>
          </p:cNvPr>
          <p:cNvSpPr/>
          <p:nvPr/>
        </p:nvSpPr>
        <p:spPr>
          <a:xfrm>
            <a:off x="4028114" y="1625326"/>
            <a:ext cx="2525050" cy="369332"/>
          </a:xfrm>
          <a:prstGeom prst="rect">
            <a:avLst/>
          </a:prstGeom>
        </p:spPr>
        <p:txBody>
          <a:bodyPr wrap="none">
            <a:spAutoFit/>
          </a:bodyPr>
          <a:lstStyle/>
          <a:p>
            <a:pPr defTabSz="457200"/>
            <a:r>
              <a:rPr lang="zh-CN" altLang="en-US" dirty="0">
                <a:solidFill>
                  <a:prstClr val="black"/>
                </a:solidFill>
                <a:latin typeface="Franklin Gothic Book" panose="020B0503020102020204"/>
                <a:ea typeface="华文楷体" panose="02010600040101010101" pitchFamily="2" charset="-122"/>
              </a:rPr>
              <a:t>哈希锁定</a:t>
            </a:r>
            <a:r>
              <a:rPr lang="en-US" altLang="zh-CN" dirty="0">
                <a:solidFill>
                  <a:prstClr val="black"/>
                </a:solidFill>
                <a:latin typeface="Franklin Gothic Book" panose="020B0503020102020204"/>
                <a:ea typeface="华文楷体" panose="02010600040101010101" pitchFamily="2" charset="-122"/>
              </a:rPr>
              <a:t>(hash-locking) </a:t>
            </a:r>
            <a:endParaRPr lang="zh-CN" altLang="en-US" dirty="0">
              <a:solidFill>
                <a:prstClr val="black"/>
              </a:solidFill>
              <a:latin typeface="Franklin Gothic Book" panose="020B0503020102020204"/>
              <a:ea typeface="华文楷体" panose="02010600040101010101" pitchFamily="2" charset="-122"/>
            </a:endParaRPr>
          </a:p>
        </p:txBody>
      </p:sp>
      <p:sp>
        <p:nvSpPr>
          <p:cNvPr id="26" name="矩形 25">
            <a:extLst>
              <a:ext uri="{FF2B5EF4-FFF2-40B4-BE49-F238E27FC236}">
                <a16:creationId xmlns:a16="http://schemas.microsoft.com/office/drawing/2014/main" id="{1FDBCDFF-BAA9-49CE-BCB9-BB07608039D3}"/>
              </a:ext>
            </a:extLst>
          </p:cNvPr>
          <p:cNvSpPr/>
          <p:nvPr/>
        </p:nvSpPr>
        <p:spPr>
          <a:xfrm>
            <a:off x="3982663" y="2342497"/>
            <a:ext cx="2880660" cy="369332"/>
          </a:xfrm>
          <a:prstGeom prst="rect">
            <a:avLst/>
          </a:prstGeom>
        </p:spPr>
        <p:txBody>
          <a:bodyPr wrap="none">
            <a:spAutoFit/>
          </a:bodyPr>
          <a:lstStyle/>
          <a:p>
            <a:pPr defTabSz="457200"/>
            <a:r>
              <a:rPr lang="zh-CN" altLang="en-US" dirty="0">
                <a:solidFill>
                  <a:prstClr val="black"/>
                </a:solidFill>
                <a:latin typeface="Franklin Gothic Book" panose="020B0503020102020204"/>
                <a:ea typeface="华文楷体" panose="02010600040101010101" pitchFamily="2" charset="-122"/>
              </a:rPr>
              <a:t>侧链</a:t>
            </a:r>
            <a:r>
              <a:rPr lang="en-US" altLang="zh-CN" dirty="0">
                <a:solidFill>
                  <a:prstClr val="black"/>
                </a:solidFill>
                <a:latin typeface="Franklin Gothic Book" panose="020B0503020102020204"/>
                <a:ea typeface="华文楷体" panose="02010600040101010101" pitchFamily="2" charset="-122"/>
              </a:rPr>
              <a:t>(sidechain)/</a:t>
            </a:r>
            <a:r>
              <a:rPr lang="zh-CN" altLang="en-US" dirty="0">
                <a:solidFill>
                  <a:prstClr val="black"/>
                </a:solidFill>
                <a:latin typeface="Franklin Gothic Book" panose="020B0503020102020204"/>
                <a:ea typeface="华文楷体" panose="02010600040101010101" pitchFamily="2" charset="-122"/>
              </a:rPr>
              <a:t>中继</a:t>
            </a:r>
            <a:r>
              <a:rPr lang="en-US" altLang="zh-CN" dirty="0">
                <a:solidFill>
                  <a:prstClr val="black"/>
                </a:solidFill>
                <a:latin typeface="Franklin Gothic Book" panose="020B0503020102020204"/>
                <a:ea typeface="华文楷体" panose="02010600040101010101" pitchFamily="2" charset="-122"/>
              </a:rPr>
              <a:t>(relay)</a:t>
            </a:r>
            <a:endParaRPr lang="zh-CN" altLang="en-US" dirty="0">
              <a:solidFill>
                <a:prstClr val="black"/>
              </a:solidFill>
              <a:latin typeface="Franklin Gothic Book" panose="020B0503020102020204"/>
              <a:ea typeface="华文楷体" panose="02010600040101010101" pitchFamily="2" charset="-122"/>
            </a:endParaRPr>
          </a:p>
        </p:txBody>
      </p:sp>
      <p:sp>
        <p:nvSpPr>
          <p:cNvPr id="27" name="矩形 26">
            <a:extLst>
              <a:ext uri="{FF2B5EF4-FFF2-40B4-BE49-F238E27FC236}">
                <a16:creationId xmlns:a16="http://schemas.microsoft.com/office/drawing/2014/main" id="{2E994E56-554E-4348-96CF-ACAEAFB93A6E}"/>
              </a:ext>
            </a:extLst>
          </p:cNvPr>
          <p:cNvSpPr/>
          <p:nvPr/>
        </p:nvSpPr>
        <p:spPr>
          <a:xfrm>
            <a:off x="3882530" y="3059668"/>
            <a:ext cx="4805418" cy="369332"/>
          </a:xfrm>
          <a:prstGeom prst="rect">
            <a:avLst/>
          </a:prstGeom>
        </p:spPr>
        <p:txBody>
          <a:bodyPr wrap="none">
            <a:spAutoFit/>
          </a:bodyPr>
          <a:lstStyle/>
          <a:p>
            <a:pPr defTabSz="457200"/>
            <a:r>
              <a:rPr lang="zh-CN" altLang="en-US" dirty="0">
                <a:solidFill>
                  <a:prstClr val="black"/>
                </a:solidFill>
                <a:latin typeface="Franklin Gothic Book" panose="020B0503020102020204"/>
                <a:ea typeface="华文楷体" panose="02010600040101010101" pitchFamily="2" charset="-122"/>
              </a:rPr>
              <a:t>分布式私钥控制</a:t>
            </a:r>
            <a:r>
              <a:rPr lang="en-US" altLang="zh-CN" dirty="0">
                <a:solidFill>
                  <a:prstClr val="black"/>
                </a:solidFill>
                <a:latin typeface="Franklin Gothic Book" panose="020B0503020102020204"/>
                <a:ea typeface="华文楷体" panose="02010600040101010101" pitchFamily="2" charset="-122"/>
              </a:rPr>
              <a:t>(distributed private key control)</a:t>
            </a:r>
            <a:endParaRPr lang="zh-CN" altLang="en-US" dirty="0">
              <a:solidFill>
                <a:prstClr val="black"/>
              </a:solidFill>
              <a:latin typeface="Franklin Gothic Book" panose="020B0503020102020204"/>
              <a:ea typeface="华文楷体" panose="02010600040101010101" pitchFamily="2" charset="-122"/>
            </a:endParaRPr>
          </a:p>
        </p:txBody>
      </p:sp>
    </p:spTree>
    <p:extLst>
      <p:ext uri="{BB962C8B-B14F-4D97-AF65-F5344CB8AC3E}">
        <p14:creationId xmlns:p14="http://schemas.microsoft.com/office/powerpoint/2010/main" val="2241237414"/>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anim calcmode="lin" valueType="num">
                                      <p:cBhvr>
                                        <p:cTn id="38" dur="1000" fill="hold"/>
                                        <p:tgtEl>
                                          <p:spTgt spid="17"/>
                                        </p:tgtEl>
                                        <p:attrNameLst>
                                          <p:attrName>ppt_x</p:attrName>
                                        </p:attrNameLst>
                                      </p:cBhvr>
                                      <p:tavLst>
                                        <p:tav tm="0">
                                          <p:val>
                                            <p:strVal val="#ppt_x"/>
                                          </p:val>
                                        </p:tav>
                                        <p:tav tm="100000">
                                          <p:val>
                                            <p:strVal val="#ppt_x"/>
                                          </p:val>
                                        </p:tav>
                                      </p:tavLst>
                                    </p:anim>
                                    <p:anim calcmode="lin" valueType="num">
                                      <p:cBhvr>
                                        <p:cTn id="39" dur="1000" fill="hold"/>
                                        <p:tgtEl>
                                          <p:spTgt spid="1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1000"/>
                                        <p:tgtEl>
                                          <p:spTgt spid="18"/>
                                        </p:tgtEl>
                                      </p:cBhvr>
                                    </p:animEffect>
                                    <p:anim calcmode="lin" valueType="num">
                                      <p:cBhvr>
                                        <p:cTn id="43" dur="1000" fill="hold"/>
                                        <p:tgtEl>
                                          <p:spTgt spid="18"/>
                                        </p:tgtEl>
                                        <p:attrNameLst>
                                          <p:attrName>ppt_x</p:attrName>
                                        </p:attrNameLst>
                                      </p:cBhvr>
                                      <p:tavLst>
                                        <p:tav tm="0">
                                          <p:val>
                                            <p:strVal val="#ppt_x"/>
                                          </p:val>
                                        </p:tav>
                                        <p:tav tm="100000">
                                          <p:val>
                                            <p:strVal val="#ppt_x"/>
                                          </p:val>
                                        </p:tav>
                                      </p:tavLst>
                                    </p:anim>
                                    <p:anim calcmode="lin" valueType="num">
                                      <p:cBhvr>
                                        <p:cTn id="44" dur="1000" fill="hold"/>
                                        <p:tgtEl>
                                          <p:spTgt spid="18"/>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1000"/>
                                        <p:tgtEl>
                                          <p:spTgt spid="19"/>
                                        </p:tgtEl>
                                      </p:cBhvr>
                                    </p:animEffect>
                                    <p:anim calcmode="lin" valueType="num">
                                      <p:cBhvr>
                                        <p:cTn id="48" dur="1000" fill="hold"/>
                                        <p:tgtEl>
                                          <p:spTgt spid="19"/>
                                        </p:tgtEl>
                                        <p:attrNameLst>
                                          <p:attrName>ppt_x</p:attrName>
                                        </p:attrNameLst>
                                      </p:cBhvr>
                                      <p:tavLst>
                                        <p:tav tm="0">
                                          <p:val>
                                            <p:strVal val="#ppt_x"/>
                                          </p:val>
                                        </p:tav>
                                        <p:tav tm="100000">
                                          <p:val>
                                            <p:strVal val="#ppt_x"/>
                                          </p:val>
                                        </p:tav>
                                      </p:tavLst>
                                    </p:anim>
                                    <p:anim calcmode="lin" valueType="num">
                                      <p:cBhvr>
                                        <p:cTn id="4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7" grpId="0" animBg="1"/>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3104C13-E9A7-463A-A3CF-61DF9B2FEF2E}"/>
              </a:ext>
            </a:extLst>
          </p:cNvPr>
          <p:cNvSpPr/>
          <p:nvPr/>
        </p:nvSpPr>
        <p:spPr>
          <a:xfrm>
            <a:off x="2173516" y="1472293"/>
            <a:ext cx="4096656" cy="3913414"/>
          </a:xfrm>
          <a:prstGeom prst="rect">
            <a:avLst/>
          </a:prstGeom>
          <a:noFill/>
          <a:ln w="127000">
            <a:solidFill>
              <a:srgbClr val="A693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rgbClr val="00749F"/>
              </a:solidFill>
              <a:cs typeface="+mn-ea"/>
              <a:sym typeface="+mn-lt"/>
            </a:endParaRPr>
          </a:p>
        </p:txBody>
      </p:sp>
      <p:pic>
        <p:nvPicPr>
          <p:cNvPr id="3" name="图片 2">
            <a:extLst>
              <a:ext uri="{FF2B5EF4-FFF2-40B4-BE49-F238E27FC236}">
                <a16:creationId xmlns:a16="http://schemas.microsoft.com/office/drawing/2014/main" id="{4FD5B0E5-56F0-4B06-BF0A-6327EFE20D68}"/>
              </a:ext>
            </a:extLst>
          </p:cNvPr>
          <p:cNvPicPr>
            <a:picLocks noChangeAspect="1"/>
          </p:cNvPicPr>
          <p:nvPr/>
        </p:nvPicPr>
        <p:blipFill>
          <a:blip r:embed="rId3"/>
          <a:stretch>
            <a:fillRect/>
          </a:stretch>
        </p:blipFill>
        <p:spPr>
          <a:xfrm>
            <a:off x="4570187" y="294821"/>
            <a:ext cx="2107503" cy="2354943"/>
          </a:xfrm>
          <a:prstGeom prst="rect">
            <a:avLst/>
          </a:prstGeom>
        </p:spPr>
      </p:pic>
      <p:pic>
        <p:nvPicPr>
          <p:cNvPr id="4" name="图片 3">
            <a:extLst>
              <a:ext uri="{FF2B5EF4-FFF2-40B4-BE49-F238E27FC236}">
                <a16:creationId xmlns:a16="http://schemas.microsoft.com/office/drawing/2014/main" id="{365B90D3-3932-4968-B7B7-2E4C890D153B}"/>
              </a:ext>
            </a:extLst>
          </p:cNvPr>
          <p:cNvPicPr>
            <a:picLocks noChangeAspect="1"/>
          </p:cNvPicPr>
          <p:nvPr/>
        </p:nvPicPr>
        <p:blipFill>
          <a:blip r:embed="rId3"/>
          <a:stretch>
            <a:fillRect/>
          </a:stretch>
        </p:blipFill>
        <p:spPr>
          <a:xfrm>
            <a:off x="1406073" y="4503057"/>
            <a:ext cx="2107503" cy="2354943"/>
          </a:xfrm>
          <a:prstGeom prst="rect">
            <a:avLst/>
          </a:prstGeom>
        </p:spPr>
      </p:pic>
      <p:sp>
        <p:nvSpPr>
          <p:cNvPr id="9" name="文本框 8">
            <a:extLst>
              <a:ext uri="{FF2B5EF4-FFF2-40B4-BE49-F238E27FC236}">
                <a16:creationId xmlns:a16="http://schemas.microsoft.com/office/drawing/2014/main" id="{13848D73-6D03-4E63-9BA1-6DD1CAFE41DE}"/>
              </a:ext>
            </a:extLst>
          </p:cNvPr>
          <p:cNvSpPr txBox="1"/>
          <p:nvPr/>
        </p:nvSpPr>
        <p:spPr>
          <a:xfrm>
            <a:off x="3477143" y="1719200"/>
            <a:ext cx="2220685" cy="3067571"/>
          </a:xfrm>
          <a:prstGeom prst="rect">
            <a:avLst/>
          </a:prstGeom>
          <a:noFill/>
        </p:spPr>
        <p:txBody>
          <a:bodyPr wrap="square" rtlCol="0">
            <a:spAutoFit/>
          </a:bodyPr>
          <a:lstStyle/>
          <a:p>
            <a:pPr>
              <a:lnSpc>
                <a:spcPct val="130000"/>
              </a:lnSpc>
              <a:spcBef>
                <a:spcPts val="600"/>
              </a:spcBef>
            </a:pPr>
            <a:r>
              <a:rPr lang="en-US" altLang="zh-CN" sz="16600" kern="0" dirty="0">
                <a:solidFill>
                  <a:srgbClr val="00749F"/>
                </a:solidFill>
                <a:cs typeface="+mn-ea"/>
                <a:sym typeface="+mn-lt"/>
              </a:rPr>
              <a:t>2</a:t>
            </a:r>
            <a:endParaRPr lang="zh-CN" altLang="en-US" sz="16600" kern="0" dirty="0">
              <a:solidFill>
                <a:srgbClr val="00749F"/>
              </a:solidFill>
              <a:cs typeface="+mn-ea"/>
              <a:sym typeface="+mn-lt"/>
            </a:endParaRPr>
          </a:p>
        </p:txBody>
      </p:sp>
      <p:sp>
        <p:nvSpPr>
          <p:cNvPr id="10" name="文本框 5">
            <a:extLst>
              <a:ext uri="{FF2B5EF4-FFF2-40B4-BE49-F238E27FC236}">
                <a16:creationId xmlns:a16="http://schemas.microsoft.com/office/drawing/2014/main" id="{988A61C1-755F-47AC-80A1-B3943116598C}"/>
              </a:ext>
            </a:extLst>
          </p:cNvPr>
          <p:cNvSpPr txBox="1">
            <a:spLocks noChangeArrowheads="1"/>
          </p:cNvSpPr>
          <p:nvPr/>
        </p:nvSpPr>
        <p:spPr bwMode="auto">
          <a:xfrm>
            <a:off x="7754909" y="2991342"/>
            <a:ext cx="2646878"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algn="ctr" fontAlgn="base">
              <a:spcBef>
                <a:spcPct val="0"/>
              </a:spcBef>
              <a:spcAft>
                <a:spcPct val="0"/>
              </a:spcAft>
              <a:defRPr/>
            </a:pPr>
            <a:r>
              <a:rPr lang="zh-CN" altLang="en-US" sz="4800" b="1" dirty="0">
                <a:solidFill>
                  <a:srgbClr val="00749F"/>
                </a:solidFill>
                <a:latin typeface="+mn-lt"/>
                <a:ea typeface="+mn-ea"/>
                <a:cs typeface="+mn-ea"/>
                <a:sym typeface="+mn-lt"/>
              </a:rPr>
              <a:t>研究现状</a:t>
            </a:r>
          </a:p>
        </p:txBody>
      </p:sp>
    </p:spTree>
    <p:extLst>
      <p:ext uri="{BB962C8B-B14F-4D97-AF65-F5344CB8AC3E}">
        <p14:creationId xmlns:p14="http://schemas.microsoft.com/office/powerpoint/2010/main" val="3769374842"/>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randombar(horizontal)">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矩形 115">
            <a:extLst>
              <a:ext uri="{FF2B5EF4-FFF2-40B4-BE49-F238E27FC236}">
                <a16:creationId xmlns:a16="http://schemas.microsoft.com/office/drawing/2014/main" id="{5038F01F-8568-478B-A6D1-2FCE6FE279A3}"/>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研究现状</a:t>
            </a:r>
          </a:p>
        </p:txBody>
      </p:sp>
      <p:pic>
        <p:nvPicPr>
          <p:cNvPr id="32" name="图片 31">
            <a:extLst>
              <a:ext uri="{FF2B5EF4-FFF2-40B4-BE49-F238E27FC236}">
                <a16:creationId xmlns:a16="http://schemas.microsoft.com/office/drawing/2014/main" id="{13E77764-8602-4CAE-A122-076D2C10E84C}"/>
              </a:ext>
            </a:extLst>
          </p:cNvPr>
          <p:cNvPicPr/>
          <p:nvPr/>
        </p:nvPicPr>
        <p:blipFill>
          <a:blip r:embed="rId4"/>
          <a:stretch>
            <a:fillRect/>
          </a:stretch>
        </p:blipFill>
        <p:spPr>
          <a:xfrm>
            <a:off x="782424" y="2168165"/>
            <a:ext cx="4590854" cy="3365369"/>
          </a:xfrm>
          <a:prstGeom prst="rect">
            <a:avLst/>
          </a:prstGeom>
        </p:spPr>
      </p:pic>
      <p:sp>
        <p:nvSpPr>
          <p:cNvPr id="2" name="文本框 1">
            <a:extLst>
              <a:ext uri="{FF2B5EF4-FFF2-40B4-BE49-F238E27FC236}">
                <a16:creationId xmlns:a16="http://schemas.microsoft.com/office/drawing/2014/main" id="{F0ADA7AE-D14D-46AE-A838-C713482E7FAB}"/>
              </a:ext>
            </a:extLst>
          </p:cNvPr>
          <p:cNvSpPr txBox="1"/>
          <p:nvPr/>
        </p:nvSpPr>
        <p:spPr>
          <a:xfrm>
            <a:off x="669303" y="1057573"/>
            <a:ext cx="11104777" cy="746038"/>
          </a:xfrm>
          <a:prstGeom prst="rect">
            <a:avLst/>
          </a:prstGeom>
          <a:noFill/>
        </p:spPr>
        <p:txBody>
          <a:bodyPr wrap="square" rtlCol="0">
            <a:spAutoFit/>
          </a:bodyPr>
          <a:lstStyle/>
          <a:p>
            <a:pPr>
              <a:lnSpc>
                <a:spcPct val="130000"/>
              </a:lnSpc>
              <a:spcBef>
                <a:spcPts val="600"/>
              </a:spcBef>
            </a:pPr>
            <a:r>
              <a:rPr lang="zh-CN" altLang="en-US" dirty="0">
                <a:solidFill>
                  <a:schemeClr val="tx1">
                    <a:lumMod val="85000"/>
                    <a:lumOff val="15000"/>
                  </a:schemeClr>
                </a:solidFill>
                <a:cs typeface="+mn-ea"/>
                <a:sym typeface="+mn-lt"/>
              </a:rPr>
              <a:t>传统的公证人机制引入受信任的第三方节点或机构充当区块链之间进行跨链作互操作的公证人。</a:t>
            </a:r>
          </a:p>
          <a:p>
            <a:pPr>
              <a:lnSpc>
                <a:spcPct val="130000"/>
              </a:lnSpc>
              <a:spcBef>
                <a:spcPts val="600"/>
              </a:spcBef>
            </a:pPr>
            <a:endParaRPr lang="zh-CN" altLang="en-US" sz="1200" kern="0" dirty="0">
              <a:latin typeface="微软雅黑" panose="020B0503020204020204" pitchFamily="34" charset="-122"/>
              <a:ea typeface="微软雅黑" panose="020B0503020204020204" pitchFamily="34" charset="-122"/>
              <a:cs typeface="+mn-ea"/>
              <a:sym typeface="+mn-lt"/>
            </a:endParaRPr>
          </a:p>
        </p:txBody>
      </p:sp>
      <p:sp>
        <p:nvSpPr>
          <p:cNvPr id="3" name="文本框 2">
            <a:extLst>
              <a:ext uri="{FF2B5EF4-FFF2-40B4-BE49-F238E27FC236}">
                <a16:creationId xmlns:a16="http://schemas.microsoft.com/office/drawing/2014/main" id="{2F49631B-3209-4857-8060-7E5389A7D735}"/>
              </a:ext>
            </a:extLst>
          </p:cNvPr>
          <p:cNvSpPr txBox="1"/>
          <p:nvPr/>
        </p:nvSpPr>
        <p:spPr>
          <a:xfrm>
            <a:off x="6627042" y="2012754"/>
            <a:ext cx="3930979" cy="3628173"/>
          </a:xfrm>
          <a:prstGeom prst="rect">
            <a:avLst/>
          </a:prstGeom>
          <a:noFill/>
        </p:spPr>
        <p:txBody>
          <a:bodyPr wrap="square" rtlCol="0">
            <a:spAutoFit/>
          </a:bodyPr>
          <a:lstStyle>
            <a:defPPr>
              <a:defRPr lang="zh-CN"/>
            </a:defPPr>
            <a:lvl1pPr>
              <a:lnSpc>
                <a:spcPct val="130000"/>
              </a:lnSpc>
              <a:spcBef>
                <a:spcPts val="600"/>
              </a:spcBef>
              <a:defRPr sz="1200" kern="0">
                <a:latin typeface="微软雅黑" panose="020B0503020204020204" pitchFamily="34" charset="-122"/>
                <a:ea typeface="微软雅黑" panose="020B0503020204020204" pitchFamily="34" charset="-122"/>
                <a:cs typeface="+mn-ea"/>
              </a:defRPr>
            </a:lvl1pPr>
          </a:lstStyle>
          <a:p>
            <a:r>
              <a:rPr lang="zh-CN" altLang="en-US" sz="1400" dirty="0">
                <a:sym typeface="+mn-lt"/>
              </a:rPr>
              <a:t>安全性：</a:t>
            </a:r>
            <a:endParaRPr lang="en-US" altLang="zh-CN" sz="1400" dirty="0">
              <a:sym typeface="+mn-lt"/>
            </a:endParaRPr>
          </a:p>
          <a:p>
            <a:r>
              <a:rPr lang="zh-CN" altLang="en-US" sz="1400" dirty="0">
                <a:sym typeface="+mn-lt"/>
              </a:rPr>
              <a:t>依赖于单一机构或节点，中心化程度过高</a:t>
            </a:r>
            <a:endParaRPr lang="en-US" altLang="zh-CN" sz="1400" dirty="0">
              <a:sym typeface="+mn-lt"/>
            </a:endParaRPr>
          </a:p>
          <a:p>
            <a:r>
              <a:rPr lang="zh-CN" altLang="en-US" sz="1400" dirty="0">
                <a:sym typeface="+mn-lt"/>
              </a:rPr>
              <a:t>容易出现单点故障</a:t>
            </a:r>
          </a:p>
          <a:p>
            <a:r>
              <a:rPr lang="zh-CN" altLang="en-US" sz="1400" dirty="0"/>
              <a:t>容易遭受</a:t>
            </a:r>
            <a:r>
              <a:rPr lang="en-US" altLang="zh-CN" sz="1400" dirty="0"/>
              <a:t>DOS</a:t>
            </a:r>
            <a:r>
              <a:rPr lang="zh-CN" altLang="en-US" sz="1400" dirty="0"/>
              <a:t>攻击</a:t>
            </a:r>
            <a:endParaRPr lang="en-US" altLang="zh-CN" sz="1400" dirty="0"/>
          </a:p>
          <a:p>
            <a:r>
              <a:rPr lang="zh-CN" altLang="en-US" sz="1400" dirty="0"/>
              <a:t>缺少相关保护、惩罚、激励机制</a:t>
            </a:r>
            <a:endParaRPr lang="en-US" altLang="zh-CN" sz="1400" dirty="0"/>
          </a:p>
          <a:p>
            <a:endParaRPr lang="en-US" altLang="zh-CN" sz="1400" dirty="0"/>
          </a:p>
          <a:p>
            <a:r>
              <a:rPr lang="zh-CN" altLang="en-US" sz="1400" dirty="0">
                <a:sym typeface="+mn-lt"/>
              </a:rPr>
              <a:t>隐私性：</a:t>
            </a:r>
            <a:endParaRPr lang="en-US" altLang="zh-CN" sz="1400" dirty="0">
              <a:sym typeface="+mn-lt"/>
            </a:endParaRPr>
          </a:p>
          <a:p>
            <a:r>
              <a:rPr lang="zh-CN" altLang="en-US" sz="1400" dirty="0">
                <a:sym typeface="+mn-lt"/>
              </a:rPr>
              <a:t>容易遭受针对性攻击，导致身份密钥泄露</a:t>
            </a:r>
            <a:endParaRPr lang="en-US" altLang="zh-CN" sz="1400" dirty="0">
              <a:sym typeface="+mn-lt"/>
            </a:endParaRPr>
          </a:p>
          <a:p>
            <a:r>
              <a:rPr lang="zh-CN" altLang="en-US" sz="1400" dirty="0">
                <a:sym typeface="+mn-lt"/>
              </a:rPr>
              <a:t>交易的隐私得不到保护</a:t>
            </a:r>
          </a:p>
          <a:p>
            <a:endParaRPr lang="zh-CN" altLang="en-US" sz="1800" kern="1200" dirty="0">
              <a:solidFill>
                <a:schemeClr val="tx1">
                  <a:lumMod val="85000"/>
                  <a:lumOff val="15000"/>
                </a:schemeClr>
              </a:solidFill>
              <a:latin typeface="+mn-lt"/>
              <a:ea typeface="+mn-ea"/>
              <a:sym typeface="+mn-lt"/>
            </a:endParaRPr>
          </a:p>
        </p:txBody>
      </p:sp>
    </p:spTree>
    <p:extLst>
      <p:ext uri="{BB962C8B-B14F-4D97-AF65-F5344CB8AC3E}">
        <p14:creationId xmlns:p14="http://schemas.microsoft.com/office/powerpoint/2010/main" val="955798986"/>
      </p:ext>
    </p:extLst>
  </p:cSld>
  <p:clrMapOvr>
    <a:masterClrMapping/>
  </p:clrMapOvr>
  <p:transition spd="slow" advClick="0" advTm="3000">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5E97D9C0-1A1E-47CB-BD72-653096FF458D}"/>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研究现状</a:t>
            </a:r>
          </a:p>
        </p:txBody>
      </p:sp>
      <p:sp>
        <p:nvSpPr>
          <p:cNvPr id="59" name="矩形 58">
            <a:extLst>
              <a:ext uri="{FF2B5EF4-FFF2-40B4-BE49-F238E27FC236}">
                <a16:creationId xmlns:a16="http://schemas.microsoft.com/office/drawing/2014/main" id="{54E06E08-5221-4B61-9E1B-F1C939A181F9}"/>
              </a:ext>
            </a:extLst>
          </p:cNvPr>
          <p:cNvSpPr/>
          <p:nvPr/>
        </p:nvSpPr>
        <p:spPr>
          <a:xfrm>
            <a:off x="276242" y="1032023"/>
            <a:ext cx="4955634" cy="3416320"/>
          </a:xfrm>
          <a:prstGeom prst="rect">
            <a:avLst/>
          </a:prstGeom>
        </p:spPr>
        <p:txBody>
          <a:bodyPr wrap="square">
            <a:spAutoFit/>
          </a:bodyPr>
          <a:lstStyle/>
          <a:p>
            <a:r>
              <a:rPr lang="en-US" altLang="zh-CN" dirty="0" err="1">
                <a:solidFill>
                  <a:srgbClr val="FF0000"/>
                </a:solidFill>
              </a:rPr>
              <a:t>Dextt</a:t>
            </a:r>
            <a:r>
              <a:rPr lang="zh-CN" altLang="en-US" dirty="0"/>
              <a:t>在传统单公证人的基础上，引入一种公证人竞赛，来解决中心化程度过高、容易出现单点故障、容易遭受</a:t>
            </a:r>
            <a:r>
              <a:rPr lang="en-US" altLang="zh-CN" dirty="0"/>
              <a:t>DOS</a:t>
            </a:r>
            <a:r>
              <a:rPr lang="zh-CN" altLang="en-US" dirty="0"/>
              <a:t>攻击的问题。</a:t>
            </a:r>
            <a:endParaRPr lang="en-US" altLang="zh-CN" dirty="0"/>
          </a:p>
          <a:p>
            <a:endParaRPr lang="en-US" altLang="zh-CN" dirty="0"/>
          </a:p>
          <a:p>
            <a:r>
              <a:rPr lang="zh-CN" altLang="en-US" dirty="0"/>
              <a:t>如果交易违法，还可以发起否决竞赛，进行回滚和惩罚。</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61" name="图片 60">
            <a:extLst>
              <a:ext uri="{FF2B5EF4-FFF2-40B4-BE49-F238E27FC236}">
                <a16:creationId xmlns:a16="http://schemas.microsoft.com/office/drawing/2014/main" id="{558B4017-3BAC-47D5-BDDC-C9D8DD843AC8}"/>
              </a:ext>
            </a:extLst>
          </p:cNvPr>
          <p:cNvPicPr>
            <a:picLocks noChangeAspect="1"/>
          </p:cNvPicPr>
          <p:nvPr/>
        </p:nvPicPr>
        <p:blipFill>
          <a:blip r:embed="rId4"/>
          <a:stretch>
            <a:fillRect/>
          </a:stretch>
        </p:blipFill>
        <p:spPr>
          <a:xfrm>
            <a:off x="5454304" y="1277120"/>
            <a:ext cx="6461454" cy="3795781"/>
          </a:xfrm>
          <a:prstGeom prst="rect">
            <a:avLst/>
          </a:prstGeom>
        </p:spPr>
      </p:pic>
      <p:sp>
        <p:nvSpPr>
          <p:cNvPr id="65" name="文本框 64">
            <a:extLst>
              <a:ext uri="{FF2B5EF4-FFF2-40B4-BE49-F238E27FC236}">
                <a16:creationId xmlns:a16="http://schemas.microsoft.com/office/drawing/2014/main" id="{006FBA0F-A1C7-4492-8CC0-1BC736903B14}"/>
              </a:ext>
            </a:extLst>
          </p:cNvPr>
          <p:cNvSpPr txBox="1"/>
          <p:nvPr/>
        </p:nvSpPr>
        <p:spPr>
          <a:xfrm>
            <a:off x="466866" y="3728138"/>
            <a:ext cx="3728062" cy="1843069"/>
          </a:xfrm>
          <a:prstGeom prst="rect">
            <a:avLst/>
          </a:prstGeom>
          <a:noFill/>
        </p:spPr>
        <p:txBody>
          <a:bodyPr wrap="square" rtlCol="0">
            <a:spAutoFit/>
          </a:bodyPr>
          <a:lstStyle/>
          <a:p>
            <a:pPr>
              <a:lnSpc>
                <a:spcPct val="130000"/>
              </a:lnSpc>
              <a:spcBef>
                <a:spcPts val="600"/>
              </a:spcBef>
            </a:pPr>
            <a:r>
              <a:rPr lang="zh-CN" altLang="en-US" sz="1400" kern="0" dirty="0">
                <a:latin typeface="微软雅黑" panose="020B0503020204020204" pitchFamily="34" charset="-122"/>
                <a:ea typeface="微软雅黑" panose="020B0503020204020204" pitchFamily="34" charset="-122"/>
                <a:cs typeface="+mn-ea"/>
                <a:sym typeface="+mn-lt"/>
              </a:rPr>
              <a:t>缺陷：</a:t>
            </a: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sz="1400" kern="0" dirty="0">
                <a:latin typeface="微软雅黑" panose="020B0503020204020204" pitchFamily="34" charset="-122"/>
                <a:ea typeface="微软雅黑" panose="020B0503020204020204" pitchFamily="34" charset="-122"/>
                <a:cs typeface="+mn-ea"/>
                <a:sym typeface="+mn-lt"/>
              </a:rPr>
              <a:t>交易者的身份容易暴露</a:t>
            </a:r>
          </a:p>
          <a:p>
            <a:pPr>
              <a:lnSpc>
                <a:spcPct val="130000"/>
              </a:lnSpc>
              <a:spcBef>
                <a:spcPts val="600"/>
              </a:spcBef>
            </a:pPr>
            <a:r>
              <a:rPr lang="zh-CN" altLang="en-US" sz="1400" kern="0" dirty="0">
                <a:latin typeface="微软雅黑" panose="020B0503020204020204" pitchFamily="34" charset="-122"/>
                <a:ea typeface="微软雅黑" panose="020B0503020204020204" pitchFamily="34" charset="-122"/>
                <a:cs typeface="+mn-ea"/>
                <a:sym typeface="+mn-lt"/>
              </a:rPr>
              <a:t>见证人过于随机（所有节点都能成为见证人）</a:t>
            </a: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sz="1400" kern="0" dirty="0">
                <a:latin typeface="微软雅黑" panose="020B0503020204020204" pitchFamily="34" charset="-122"/>
                <a:ea typeface="微软雅黑" panose="020B0503020204020204" pitchFamily="34" charset="-122"/>
                <a:cs typeface="+mn-ea"/>
                <a:sym typeface="+mn-lt"/>
              </a:rPr>
              <a:t>见证人竞赛过程需要暴漏见证真实密钥</a:t>
            </a: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dirty="0">
              <a:sym typeface="+mn-lt"/>
            </a:endParaRPr>
          </a:p>
        </p:txBody>
      </p:sp>
    </p:spTree>
    <p:extLst>
      <p:ext uri="{BB962C8B-B14F-4D97-AF65-F5344CB8AC3E}">
        <p14:creationId xmlns:p14="http://schemas.microsoft.com/office/powerpoint/2010/main" val="1922018481"/>
      </p:ext>
    </p:extLst>
  </p:cSld>
  <p:clrMapOvr>
    <a:masterClrMapping/>
  </p:clrMapOvr>
  <p:transition spd="slow" advClick="0" advTm="3000">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E8A24733-7EE9-4621-B665-CD4414237739}"/>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研究现状</a:t>
            </a:r>
          </a:p>
        </p:txBody>
      </p:sp>
      <p:sp>
        <p:nvSpPr>
          <p:cNvPr id="36" name="文本框 35">
            <a:extLst>
              <a:ext uri="{FF2B5EF4-FFF2-40B4-BE49-F238E27FC236}">
                <a16:creationId xmlns:a16="http://schemas.microsoft.com/office/drawing/2014/main" id="{4BE41612-8C76-4EED-BDB0-5AD0F837C76A}"/>
              </a:ext>
            </a:extLst>
          </p:cNvPr>
          <p:cNvSpPr txBox="1"/>
          <p:nvPr/>
        </p:nvSpPr>
        <p:spPr>
          <a:xfrm>
            <a:off x="314226" y="980388"/>
            <a:ext cx="3214540" cy="416909"/>
          </a:xfrm>
          <a:prstGeom prst="rect">
            <a:avLst/>
          </a:prstGeom>
          <a:noFill/>
        </p:spPr>
        <p:txBody>
          <a:bodyPr wrap="square" rtlCol="0">
            <a:spAutoFit/>
          </a:bodyPr>
          <a:lstStyle/>
          <a:p>
            <a:pPr>
              <a:lnSpc>
                <a:spcPct val="130000"/>
              </a:lnSpc>
              <a:spcBef>
                <a:spcPts val="600"/>
              </a:spcBef>
            </a:pPr>
            <a:r>
              <a:rPr lang="zh-CN" altLang="en-US" dirty="0">
                <a:sym typeface="+mn-lt"/>
              </a:rPr>
              <a:t>改进的</a:t>
            </a:r>
            <a:r>
              <a:rPr lang="zh-CN" altLang="en-US" dirty="0">
                <a:solidFill>
                  <a:srgbClr val="FF0000"/>
                </a:solidFill>
                <a:sym typeface="+mn-lt"/>
              </a:rPr>
              <a:t>公证人组或委员会</a:t>
            </a:r>
            <a:r>
              <a:rPr lang="zh-CN" altLang="en-US" dirty="0">
                <a:sym typeface="+mn-lt"/>
              </a:rPr>
              <a:t>机制</a:t>
            </a:r>
            <a:endParaRPr lang="en-US" altLang="zh-CN" dirty="0">
              <a:sym typeface="+mn-lt"/>
            </a:endParaRPr>
          </a:p>
        </p:txBody>
      </p:sp>
      <p:sp>
        <p:nvSpPr>
          <p:cNvPr id="37" name="文本框 36">
            <a:extLst>
              <a:ext uri="{FF2B5EF4-FFF2-40B4-BE49-F238E27FC236}">
                <a16:creationId xmlns:a16="http://schemas.microsoft.com/office/drawing/2014/main" id="{52F651DE-E71E-4339-A6F8-25534E446AF7}"/>
              </a:ext>
            </a:extLst>
          </p:cNvPr>
          <p:cNvSpPr txBox="1"/>
          <p:nvPr/>
        </p:nvSpPr>
        <p:spPr>
          <a:xfrm>
            <a:off x="314226" y="1417672"/>
            <a:ext cx="10991655" cy="777457"/>
          </a:xfrm>
          <a:prstGeom prst="rect">
            <a:avLst/>
          </a:prstGeom>
          <a:noFill/>
        </p:spPr>
        <p:txBody>
          <a:bodyPr wrap="square" rtlCol="0">
            <a:spAutoFit/>
          </a:bodyPr>
          <a:lstStyle/>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该机制通常是在传统的公证人机制上，将单个的公证实体换成多个公证实体组成的公证人小组或者委员会，并在公证组的基础上进行某些优化！</a:t>
            </a:r>
            <a:endParaRPr lang="en-US" altLang="zh-CN" kern="0" dirty="0">
              <a:latin typeface="微软雅黑" panose="020B0503020204020204" pitchFamily="34" charset="-122"/>
              <a:ea typeface="微软雅黑" panose="020B0503020204020204" pitchFamily="34" charset="-122"/>
              <a:cs typeface="+mn-ea"/>
              <a:sym typeface="+mn-lt"/>
            </a:endParaRPr>
          </a:p>
        </p:txBody>
      </p:sp>
      <p:sp>
        <p:nvSpPr>
          <p:cNvPr id="42" name="左大括号 41">
            <a:extLst>
              <a:ext uri="{FF2B5EF4-FFF2-40B4-BE49-F238E27FC236}">
                <a16:creationId xmlns:a16="http://schemas.microsoft.com/office/drawing/2014/main" id="{9012DD47-E428-4114-94C9-233954C9D10B}"/>
              </a:ext>
            </a:extLst>
          </p:cNvPr>
          <p:cNvSpPr/>
          <p:nvPr/>
        </p:nvSpPr>
        <p:spPr>
          <a:xfrm>
            <a:off x="986904" y="2516706"/>
            <a:ext cx="292231" cy="36005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572177F3-3FDA-47F9-AA4D-73C4C7B894E8}"/>
              </a:ext>
            </a:extLst>
          </p:cNvPr>
          <p:cNvSpPr txBox="1"/>
          <p:nvPr/>
        </p:nvSpPr>
        <p:spPr>
          <a:xfrm>
            <a:off x="1454664" y="2344159"/>
            <a:ext cx="2616481" cy="345094"/>
          </a:xfrm>
          <a:prstGeom prst="rect">
            <a:avLst/>
          </a:prstGeom>
          <a:noFill/>
        </p:spPr>
        <p:txBody>
          <a:bodyPr wrap="square" rtlCol="0">
            <a:spAutoFit/>
          </a:bodyPr>
          <a:lstStyle/>
          <a:p>
            <a:pPr>
              <a:lnSpc>
                <a:spcPct val="130000"/>
              </a:lnSpc>
              <a:spcBef>
                <a:spcPts val="600"/>
              </a:spcBef>
            </a:pPr>
            <a:r>
              <a:rPr lang="zh-CN" altLang="en-US" sz="1400" kern="0" dirty="0">
                <a:latin typeface="微软雅黑" panose="020B0503020204020204" pitchFamily="34" charset="-122"/>
                <a:ea typeface="微软雅黑" panose="020B0503020204020204" pitchFamily="34" charset="-122"/>
                <a:cs typeface="+mn-ea"/>
                <a:sym typeface="+mn-lt"/>
              </a:rPr>
              <a:t>引入信誉、押金、激励机制</a:t>
            </a:r>
          </a:p>
        </p:txBody>
      </p:sp>
      <p:sp>
        <p:nvSpPr>
          <p:cNvPr id="45" name="文本框 44">
            <a:extLst>
              <a:ext uri="{FF2B5EF4-FFF2-40B4-BE49-F238E27FC236}">
                <a16:creationId xmlns:a16="http://schemas.microsoft.com/office/drawing/2014/main" id="{26BAE9BA-BB08-4248-8FE1-0DC025BDD6E0}"/>
              </a:ext>
            </a:extLst>
          </p:cNvPr>
          <p:cNvSpPr txBox="1"/>
          <p:nvPr/>
        </p:nvSpPr>
        <p:spPr>
          <a:xfrm>
            <a:off x="1454664" y="3033246"/>
            <a:ext cx="3214540" cy="345094"/>
          </a:xfrm>
          <a:prstGeom prst="rect">
            <a:avLst/>
          </a:prstGeom>
          <a:noFill/>
        </p:spPr>
        <p:txBody>
          <a:bodyPr wrap="square" rtlCol="0">
            <a:spAutoFit/>
          </a:bodyPr>
          <a:lstStyle>
            <a:defPPr>
              <a:defRPr lang="zh-CN"/>
            </a:defPPr>
            <a:lvl1pPr>
              <a:lnSpc>
                <a:spcPct val="130000"/>
              </a:lnSpc>
              <a:spcBef>
                <a:spcPts val="600"/>
              </a:spcBef>
              <a:defRPr sz="1200" kern="0">
                <a:latin typeface="微软雅黑" panose="020B0503020204020204" pitchFamily="34" charset="-122"/>
                <a:ea typeface="微软雅黑" panose="020B0503020204020204" pitchFamily="34" charset="-122"/>
                <a:cs typeface="+mn-ea"/>
              </a:defRPr>
            </a:lvl1pPr>
          </a:lstStyle>
          <a:p>
            <a:r>
              <a:rPr lang="zh-CN" altLang="en-US" sz="1400" dirty="0">
                <a:sym typeface="+mn-lt"/>
              </a:rPr>
              <a:t>公证人职能分组，采用分阶段协议</a:t>
            </a:r>
          </a:p>
        </p:txBody>
      </p:sp>
      <p:sp>
        <p:nvSpPr>
          <p:cNvPr id="47" name="文本框 46">
            <a:extLst>
              <a:ext uri="{FF2B5EF4-FFF2-40B4-BE49-F238E27FC236}">
                <a16:creationId xmlns:a16="http://schemas.microsoft.com/office/drawing/2014/main" id="{DCC7067F-BCE0-4A4D-8B68-E6D16CE42B19}"/>
              </a:ext>
            </a:extLst>
          </p:cNvPr>
          <p:cNvSpPr txBox="1"/>
          <p:nvPr/>
        </p:nvSpPr>
        <p:spPr>
          <a:xfrm>
            <a:off x="1414761" y="4489703"/>
            <a:ext cx="4395292" cy="625171"/>
          </a:xfrm>
          <a:prstGeom prst="rect">
            <a:avLst/>
          </a:prstGeom>
          <a:noFill/>
        </p:spPr>
        <p:txBody>
          <a:bodyPr wrap="square" rtlCol="0">
            <a:spAutoFit/>
          </a:bodyPr>
          <a:lstStyle/>
          <a:p>
            <a:pPr>
              <a:lnSpc>
                <a:spcPct val="130000"/>
              </a:lnSpc>
              <a:spcBef>
                <a:spcPts val="600"/>
              </a:spcBef>
            </a:pPr>
            <a:r>
              <a:rPr lang="zh-CN" altLang="en-US" sz="1400" kern="0" dirty="0">
                <a:latin typeface="微软雅黑" panose="020B0503020204020204" pitchFamily="34" charset="-122"/>
                <a:ea typeface="微软雅黑" panose="020B0503020204020204" pitchFamily="34" charset="-122"/>
                <a:cs typeface="+mn-ea"/>
                <a:sym typeface="+mn-lt"/>
              </a:rPr>
              <a:t>优化选举算法，如改进</a:t>
            </a:r>
            <a:r>
              <a:rPr lang="en-US" altLang="zh-CN" sz="1400" kern="0" dirty="0" err="1">
                <a:latin typeface="微软雅黑" panose="020B0503020204020204" pitchFamily="34" charset="-122"/>
                <a:ea typeface="微软雅黑" panose="020B0503020204020204" pitchFamily="34" charset="-122"/>
                <a:cs typeface="+mn-ea"/>
                <a:sym typeface="+mn-lt"/>
              </a:rPr>
              <a:t>Pangrank</a:t>
            </a:r>
            <a:r>
              <a:rPr lang="zh-CN" altLang="en-US" sz="1400" kern="0" dirty="0">
                <a:latin typeface="微软雅黑" panose="020B0503020204020204" pitchFamily="34" charset="-122"/>
                <a:ea typeface="微软雅黑" panose="020B0503020204020204" pitchFamily="34" charset="-122"/>
                <a:cs typeface="+mn-ea"/>
                <a:sym typeface="+mn-lt"/>
              </a:rPr>
              <a:t>算法，引入</a:t>
            </a:r>
            <a:r>
              <a:rPr lang="en-US" altLang="zh-CN" sz="1400" kern="0" dirty="0">
                <a:latin typeface="微软雅黑" panose="020B0503020204020204" pitchFamily="34" charset="-122"/>
                <a:ea typeface="微软雅黑" panose="020B0503020204020204" pitchFamily="34" charset="-122"/>
                <a:cs typeface="+mn-ea"/>
                <a:sym typeface="+mn-lt"/>
              </a:rPr>
              <a:t>VRF</a:t>
            </a:r>
            <a:r>
              <a:rPr lang="zh-CN" altLang="en-US" sz="1400" kern="0" dirty="0">
                <a:latin typeface="微软雅黑" panose="020B0503020204020204" pitchFamily="34" charset="-122"/>
                <a:ea typeface="微软雅黑" panose="020B0503020204020204" pitchFamily="34" charset="-122"/>
                <a:cs typeface="+mn-ea"/>
                <a:sym typeface="+mn-lt"/>
              </a:rPr>
              <a:t>随机函数</a:t>
            </a:r>
          </a:p>
        </p:txBody>
      </p:sp>
      <p:sp>
        <p:nvSpPr>
          <p:cNvPr id="48" name="文本框 47">
            <a:extLst>
              <a:ext uri="{FF2B5EF4-FFF2-40B4-BE49-F238E27FC236}">
                <a16:creationId xmlns:a16="http://schemas.microsoft.com/office/drawing/2014/main" id="{EA03B0EA-3095-4ED8-9AA6-7277EAC088C4}"/>
              </a:ext>
            </a:extLst>
          </p:cNvPr>
          <p:cNvSpPr txBox="1"/>
          <p:nvPr/>
        </p:nvSpPr>
        <p:spPr>
          <a:xfrm>
            <a:off x="1454664" y="3766874"/>
            <a:ext cx="3653430" cy="345094"/>
          </a:xfrm>
          <a:prstGeom prst="rect">
            <a:avLst/>
          </a:prstGeom>
          <a:noFill/>
        </p:spPr>
        <p:txBody>
          <a:bodyPr wrap="square" rtlCol="0">
            <a:spAutoFit/>
          </a:bodyPr>
          <a:lstStyle/>
          <a:p>
            <a:pPr>
              <a:lnSpc>
                <a:spcPct val="130000"/>
              </a:lnSpc>
              <a:spcBef>
                <a:spcPts val="600"/>
              </a:spcBef>
            </a:pPr>
            <a:r>
              <a:rPr lang="zh-CN" altLang="en-US" sz="1400" kern="0" dirty="0">
                <a:latin typeface="微软雅黑" panose="020B0503020204020204" pitchFamily="34" charset="-122"/>
                <a:ea typeface="微软雅黑" panose="020B0503020204020204" pitchFamily="34" charset="-122"/>
                <a:cs typeface="+mn-ea"/>
                <a:sym typeface="+mn-lt"/>
              </a:rPr>
              <a:t>优化签名方式，如多重签名，分布式签名</a:t>
            </a:r>
          </a:p>
        </p:txBody>
      </p:sp>
      <p:sp>
        <p:nvSpPr>
          <p:cNvPr id="50" name="文本框 49">
            <a:extLst>
              <a:ext uri="{FF2B5EF4-FFF2-40B4-BE49-F238E27FC236}">
                <a16:creationId xmlns:a16="http://schemas.microsoft.com/office/drawing/2014/main" id="{11FC2E5F-8EF3-420A-83DE-7FEB4BE1D411}"/>
              </a:ext>
            </a:extLst>
          </p:cNvPr>
          <p:cNvSpPr txBox="1"/>
          <p:nvPr/>
        </p:nvSpPr>
        <p:spPr>
          <a:xfrm>
            <a:off x="1454664" y="5337051"/>
            <a:ext cx="2616482" cy="345094"/>
          </a:xfrm>
          <a:prstGeom prst="rect">
            <a:avLst/>
          </a:prstGeom>
          <a:noFill/>
        </p:spPr>
        <p:txBody>
          <a:bodyPr wrap="square" rtlCol="0">
            <a:spAutoFit/>
          </a:bodyPr>
          <a:lstStyle/>
          <a:p>
            <a:pPr>
              <a:lnSpc>
                <a:spcPct val="130000"/>
              </a:lnSpc>
              <a:spcBef>
                <a:spcPts val="600"/>
              </a:spcBef>
            </a:pPr>
            <a:r>
              <a:rPr lang="zh-CN" altLang="en-US" sz="1400" kern="0" dirty="0">
                <a:latin typeface="微软雅黑" panose="020B0503020204020204" pitchFamily="34" charset="-122"/>
                <a:ea typeface="微软雅黑" panose="020B0503020204020204" pitchFamily="34" charset="-122"/>
                <a:cs typeface="+mn-ea"/>
                <a:sym typeface="+mn-lt"/>
              </a:rPr>
              <a:t>引入委员会轮换机制</a:t>
            </a:r>
          </a:p>
        </p:txBody>
      </p:sp>
      <p:sp>
        <p:nvSpPr>
          <p:cNvPr id="53" name="文本框 52">
            <a:extLst>
              <a:ext uri="{FF2B5EF4-FFF2-40B4-BE49-F238E27FC236}">
                <a16:creationId xmlns:a16="http://schemas.microsoft.com/office/drawing/2014/main" id="{EECA4E76-B4D4-44F1-B585-1BC932A87F20}"/>
              </a:ext>
            </a:extLst>
          </p:cNvPr>
          <p:cNvSpPr txBox="1"/>
          <p:nvPr/>
        </p:nvSpPr>
        <p:spPr>
          <a:xfrm>
            <a:off x="7337486" y="2999706"/>
            <a:ext cx="4260546" cy="2844240"/>
          </a:xfrm>
          <a:prstGeom prst="rect">
            <a:avLst/>
          </a:prstGeom>
          <a:noFill/>
        </p:spPr>
        <p:txBody>
          <a:bodyPr wrap="square" rtlCol="0">
            <a:spAutoFit/>
          </a:bodyPr>
          <a:lstStyle/>
          <a:p>
            <a:pPr>
              <a:lnSpc>
                <a:spcPct val="130000"/>
              </a:lnSpc>
              <a:spcBef>
                <a:spcPts val="600"/>
              </a:spcBef>
            </a:pPr>
            <a:r>
              <a:rPr lang="zh-CN" altLang="en-US" sz="1400" kern="0" dirty="0">
                <a:latin typeface="微软雅黑" panose="020B0503020204020204" pitchFamily="34" charset="-122"/>
                <a:ea typeface="微软雅黑" panose="020B0503020204020204" pitchFamily="34" charset="-122"/>
                <a:cs typeface="+mn-ea"/>
                <a:sym typeface="+mn-lt"/>
              </a:rPr>
              <a:t>问题：</a:t>
            </a: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en-US" altLang="zh-CN" sz="1400" kern="0" dirty="0">
                <a:latin typeface="微软雅黑" panose="020B0503020204020204" pitchFamily="34" charset="-122"/>
                <a:ea typeface="微软雅黑" panose="020B0503020204020204" pitchFamily="34" charset="-122"/>
                <a:cs typeface="+mn-ea"/>
                <a:sym typeface="+mn-lt"/>
              </a:rPr>
              <a:t>1</a:t>
            </a:r>
            <a:r>
              <a:rPr lang="zh-CN" altLang="en-US" sz="1400" kern="0" dirty="0">
                <a:latin typeface="微软雅黑" panose="020B0503020204020204" pitchFamily="34" charset="-122"/>
                <a:ea typeface="微软雅黑" panose="020B0503020204020204" pitchFamily="34" charset="-122"/>
                <a:cs typeface="+mn-ea"/>
                <a:sym typeface="+mn-lt"/>
              </a:rPr>
              <a:t>、很少涉及公证人的隐私保护</a:t>
            </a: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en-US" altLang="zh-CN" sz="1400" kern="0" dirty="0">
                <a:latin typeface="微软雅黑" panose="020B0503020204020204" pitchFamily="34" charset="-122"/>
                <a:ea typeface="微软雅黑" panose="020B0503020204020204" pitchFamily="34" charset="-122"/>
                <a:cs typeface="+mn-ea"/>
                <a:sym typeface="+mn-lt"/>
              </a:rPr>
              <a:t>2</a:t>
            </a:r>
            <a:r>
              <a:rPr lang="zh-CN" altLang="en-US" sz="1400" kern="0" dirty="0">
                <a:latin typeface="微软雅黑" panose="020B0503020204020204" pitchFamily="34" charset="-122"/>
                <a:ea typeface="微软雅黑" panose="020B0503020204020204" pitchFamily="34" charset="-122"/>
                <a:cs typeface="+mn-ea"/>
                <a:sym typeface="+mn-lt"/>
              </a:rPr>
              <a:t>、缺乏一定的监管和保护机制</a:t>
            </a: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en-US" altLang="zh-CN" sz="1400" kern="0" dirty="0">
                <a:latin typeface="微软雅黑" panose="020B0503020204020204" pitchFamily="34" charset="-122"/>
                <a:ea typeface="微软雅黑" panose="020B0503020204020204" pitchFamily="34" charset="-122"/>
                <a:cs typeface="+mn-ea"/>
                <a:sym typeface="+mn-lt"/>
              </a:rPr>
              <a:t>3</a:t>
            </a:r>
            <a:r>
              <a:rPr lang="zh-CN" altLang="en-US" sz="1400" kern="0" dirty="0">
                <a:latin typeface="微软雅黑" panose="020B0503020204020204" pitchFamily="34" charset="-122"/>
                <a:ea typeface="微软雅黑" panose="020B0503020204020204" pitchFamily="34" charset="-122"/>
                <a:cs typeface="+mn-ea"/>
                <a:sym typeface="+mn-lt"/>
              </a:rPr>
              <a:t>、未能保护跨链交易隐私</a:t>
            </a: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en-US" altLang="zh-CN" sz="1400" kern="0" dirty="0">
                <a:latin typeface="微软雅黑" panose="020B0503020204020204" pitchFamily="34" charset="-122"/>
                <a:ea typeface="微软雅黑" panose="020B0503020204020204" pitchFamily="34" charset="-122"/>
                <a:cs typeface="+mn-ea"/>
                <a:sym typeface="+mn-lt"/>
              </a:rPr>
              <a:t>4</a:t>
            </a:r>
            <a:r>
              <a:rPr lang="zh-CN" altLang="en-US" sz="1400" kern="0" dirty="0">
                <a:latin typeface="微软雅黑" panose="020B0503020204020204" pitchFamily="34" charset="-122"/>
                <a:ea typeface="微软雅黑" panose="020B0503020204020204" pitchFamily="34" charset="-122"/>
                <a:cs typeface="+mn-ea"/>
                <a:sym typeface="+mn-lt"/>
              </a:rPr>
              <a:t>、存在公证节点的积极性问题</a:t>
            </a:r>
            <a:endParaRPr lang="en-US" altLang="zh-CN" sz="1400" kern="0" dirty="0">
              <a:latin typeface="微软雅黑" panose="020B0503020204020204" pitchFamily="34" charset="-122"/>
              <a:ea typeface="微软雅黑" panose="020B0503020204020204" pitchFamily="34" charset="-122"/>
              <a:cs typeface="+mn-ea"/>
              <a:sym typeface="+mn-lt"/>
            </a:endParaRPr>
          </a:p>
        </p:txBody>
      </p:sp>
      <p:sp>
        <p:nvSpPr>
          <p:cNvPr id="56" name="文本框 55">
            <a:extLst>
              <a:ext uri="{FF2B5EF4-FFF2-40B4-BE49-F238E27FC236}">
                <a16:creationId xmlns:a16="http://schemas.microsoft.com/office/drawing/2014/main" id="{CA0CB141-A23E-4FAF-AC28-79E3F7F2E8CF}"/>
              </a:ext>
            </a:extLst>
          </p:cNvPr>
          <p:cNvSpPr txBox="1"/>
          <p:nvPr/>
        </p:nvSpPr>
        <p:spPr>
          <a:xfrm>
            <a:off x="484011" y="3502569"/>
            <a:ext cx="411817" cy="1574598"/>
          </a:xfrm>
          <a:prstGeom prst="rect">
            <a:avLst/>
          </a:prstGeom>
          <a:noFill/>
        </p:spPr>
        <p:txBody>
          <a:bodyPr wrap="square" rtlCol="0">
            <a:spAutoFit/>
          </a:bodyPr>
          <a:lstStyle/>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优化</a:t>
            </a:r>
            <a:endParaRPr lang="en-US" altLang="zh-CN"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方式</a:t>
            </a:r>
          </a:p>
        </p:txBody>
      </p:sp>
      <p:sp>
        <p:nvSpPr>
          <p:cNvPr id="57" name="乘号 56">
            <a:extLst>
              <a:ext uri="{FF2B5EF4-FFF2-40B4-BE49-F238E27FC236}">
                <a16:creationId xmlns:a16="http://schemas.microsoft.com/office/drawing/2014/main" id="{D9608AF3-33B0-4522-90E0-699580A5D917}"/>
              </a:ext>
            </a:extLst>
          </p:cNvPr>
          <p:cNvSpPr/>
          <p:nvPr/>
        </p:nvSpPr>
        <p:spPr>
          <a:xfrm>
            <a:off x="5893148" y="3539135"/>
            <a:ext cx="914400" cy="914400"/>
          </a:xfrm>
          <a:prstGeom prst="mathMultiply">
            <a:avLst/>
          </a:prstGeom>
          <a:solidFill>
            <a:srgbClr val="7DDDE9"/>
          </a:solidFill>
          <a:ln>
            <a:solidFill>
              <a:srgbClr val="007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cxnSp>
        <p:nvCxnSpPr>
          <p:cNvPr id="59" name="直接箭头连接符 58">
            <a:extLst>
              <a:ext uri="{FF2B5EF4-FFF2-40B4-BE49-F238E27FC236}">
                <a16:creationId xmlns:a16="http://schemas.microsoft.com/office/drawing/2014/main" id="{E94BCEAD-C93C-4F91-B5FD-37FD1CA2BDC0}"/>
              </a:ext>
            </a:extLst>
          </p:cNvPr>
          <p:cNvCxnSpPr/>
          <p:nvPr/>
        </p:nvCxnSpPr>
        <p:spPr>
          <a:xfrm>
            <a:off x="5797309" y="4436948"/>
            <a:ext cx="11123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D4E15788-A80D-4F94-AB68-83414550954D}"/>
              </a:ext>
            </a:extLst>
          </p:cNvPr>
          <p:cNvSpPr txBox="1"/>
          <p:nvPr/>
        </p:nvSpPr>
        <p:spPr>
          <a:xfrm>
            <a:off x="1454664" y="5898531"/>
            <a:ext cx="5379771" cy="345094"/>
          </a:xfrm>
          <a:prstGeom prst="rect">
            <a:avLst/>
          </a:prstGeom>
          <a:noFill/>
        </p:spPr>
        <p:txBody>
          <a:bodyPr wrap="square" rtlCol="0">
            <a:spAutoFit/>
          </a:bodyPr>
          <a:lstStyle/>
          <a:p>
            <a:pPr>
              <a:lnSpc>
                <a:spcPct val="130000"/>
              </a:lnSpc>
              <a:spcBef>
                <a:spcPts val="600"/>
              </a:spcBef>
            </a:pPr>
            <a:r>
              <a:rPr lang="zh-CN" altLang="en-US" sz="1400" kern="0" dirty="0">
                <a:latin typeface="微软雅黑" panose="020B0503020204020204" pitchFamily="34" charset="-122"/>
                <a:ea typeface="微软雅黑" panose="020B0503020204020204" pitchFamily="34" charset="-122"/>
                <a:cs typeface="+mn-ea"/>
                <a:sym typeface="+mn-lt"/>
              </a:rPr>
              <a:t>引入混合机制，公证人组</a:t>
            </a:r>
            <a:r>
              <a:rPr lang="en-US" altLang="zh-CN" sz="1400" kern="0" dirty="0">
                <a:latin typeface="微软雅黑" panose="020B0503020204020204" pitchFamily="34" charset="-122"/>
                <a:ea typeface="微软雅黑" panose="020B0503020204020204" pitchFamily="34" charset="-122"/>
                <a:cs typeface="+mn-ea"/>
                <a:sym typeface="+mn-lt"/>
              </a:rPr>
              <a:t>+</a:t>
            </a:r>
            <a:r>
              <a:rPr lang="zh-CN" altLang="en-US" sz="1400" kern="0" dirty="0">
                <a:latin typeface="微软雅黑" panose="020B0503020204020204" pitchFamily="34" charset="-122"/>
                <a:ea typeface="微软雅黑" panose="020B0503020204020204" pitchFamily="34" charset="-122"/>
                <a:cs typeface="+mn-ea"/>
                <a:sym typeface="+mn-lt"/>
              </a:rPr>
              <a:t>哈希时间锁，公证人组</a:t>
            </a:r>
            <a:r>
              <a:rPr lang="en-US" altLang="zh-CN" sz="1400" kern="0" dirty="0">
                <a:latin typeface="微软雅黑" panose="020B0503020204020204" pitchFamily="34" charset="-122"/>
                <a:ea typeface="微软雅黑" panose="020B0503020204020204" pitchFamily="34" charset="-122"/>
                <a:cs typeface="+mn-ea"/>
                <a:sym typeface="+mn-lt"/>
              </a:rPr>
              <a:t>+</a:t>
            </a:r>
            <a:r>
              <a:rPr lang="zh-CN" altLang="en-US" sz="1400" kern="0" dirty="0">
                <a:latin typeface="微软雅黑" panose="020B0503020204020204" pitchFamily="34" charset="-122"/>
                <a:ea typeface="微软雅黑" panose="020B0503020204020204" pitchFamily="34" charset="-122"/>
                <a:cs typeface="+mn-ea"/>
                <a:sym typeface="+mn-lt"/>
              </a:rPr>
              <a:t>侧链</a:t>
            </a:r>
            <a:r>
              <a:rPr lang="en-US" altLang="zh-CN" sz="1400" kern="0" dirty="0">
                <a:latin typeface="微软雅黑" panose="020B0503020204020204" pitchFamily="34" charset="-122"/>
                <a:ea typeface="微软雅黑" panose="020B0503020204020204" pitchFamily="34" charset="-122"/>
                <a:cs typeface="+mn-ea"/>
                <a:sym typeface="+mn-lt"/>
              </a:rPr>
              <a:t>/</a:t>
            </a:r>
            <a:r>
              <a:rPr lang="zh-CN" altLang="en-US" sz="1400" kern="0" dirty="0">
                <a:latin typeface="微软雅黑" panose="020B0503020204020204" pitchFamily="34" charset="-122"/>
                <a:ea typeface="微软雅黑" panose="020B0503020204020204" pitchFamily="34" charset="-122"/>
                <a:cs typeface="+mn-ea"/>
                <a:sym typeface="+mn-lt"/>
              </a:rPr>
              <a:t>中继等</a:t>
            </a:r>
          </a:p>
        </p:txBody>
      </p:sp>
    </p:spTree>
    <p:extLst>
      <p:ext uri="{BB962C8B-B14F-4D97-AF65-F5344CB8AC3E}">
        <p14:creationId xmlns:p14="http://schemas.microsoft.com/office/powerpoint/2010/main" val="150203107"/>
      </p:ext>
    </p:extLst>
  </p:cSld>
  <p:clrMapOvr>
    <a:masterClrMapping/>
  </p:clrMapOvr>
  <p:transition spd="slow" advClick="0" advTm="3000">
    <p:push dir="u"/>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147"/>
</p:tagLst>
</file>

<file path=ppt/tags/tag2.xml><?xml version="1.0" encoding="utf-8"?>
<p:tagLst xmlns:a="http://schemas.openxmlformats.org/drawingml/2006/main" xmlns:r="http://schemas.openxmlformats.org/officeDocument/2006/relationships" xmlns:p="http://schemas.openxmlformats.org/presentationml/2006/main">
  <p:tag name="PA" val="v5.2.9"/>
  <p:tag name="WHOLESPTYPE" val="Shape_SubTitle"/>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9f148fc7-3098-4e21-90ec-4d4b68a94c5d}"/>
  <p:tag name="TABLE_ENDDRAG_ORIGIN_RECT" val="888*397"/>
  <p:tag name="TABLE_ENDDRAG_RECT" val="62*76*888*397"/>
</p:tagLst>
</file>

<file path=ppt/theme/theme1.xml><?xml version="1.0" encoding="utf-8"?>
<a:theme xmlns:a="http://schemas.openxmlformats.org/drawingml/2006/main" name="模板页面">
  <a:themeElements>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fontScheme name="cdgso20p">
      <a:majorFont>
        <a:latin typeface="Arial"/>
        <a:ea typeface="字魂59号-创粗黑"/>
        <a:cs typeface=""/>
      </a:majorFont>
      <a:minorFont>
        <a:latin typeface="Arial"/>
        <a:ea typeface="字魂59号-创粗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10.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11.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12.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13.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14.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15.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16.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2.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3.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4.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5.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6.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7.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8.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9.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5921</TotalTime>
  <Words>2118</Words>
  <Application>Microsoft Office PowerPoint</Application>
  <PresentationFormat>宽屏</PresentationFormat>
  <Paragraphs>303</Paragraphs>
  <Slides>24</Slides>
  <Notes>24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Söhne</vt:lpstr>
      <vt:lpstr>华文楷体</vt:lpstr>
      <vt:lpstr>宋体</vt:lpstr>
      <vt:lpstr>微软雅黑</vt:lpstr>
      <vt:lpstr>字魂59号-创粗黑</vt:lpstr>
      <vt:lpstr>Arial</vt:lpstr>
      <vt:lpstr>Calibri</vt:lpstr>
      <vt:lpstr>Cambria Math</vt:lpstr>
      <vt:lpstr>Franklin Gothic Book</vt:lpstr>
      <vt:lpstr>Wingdings</vt:lpstr>
      <vt:lpstr>模板页面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1147</dc:title>
  <dc:subject/>
  <dc:creator>OfficePLUS</dc:creator>
  <cp:keywords>ppt</cp:keywords>
  <dc:description/>
  <cp:lastModifiedBy>lijiangquan</cp:lastModifiedBy>
  <cp:revision>262</cp:revision>
  <dcterms:created xsi:type="dcterms:W3CDTF">2015-08-18T02:51:41Z</dcterms:created>
  <dcterms:modified xsi:type="dcterms:W3CDTF">2023-12-10T10:49:38Z</dcterms:modified>
  <cp:category/>
</cp:coreProperties>
</file>