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 id="2147483704" r:id="rId3"/>
  </p:sldMasterIdLst>
  <p:notesMasterIdLst>
    <p:notesMasterId r:id="rId37"/>
  </p:notesMasterIdLst>
  <p:sldIdLst>
    <p:sldId id="257" r:id="rId4"/>
    <p:sldId id="259" r:id="rId5"/>
    <p:sldId id="260" r:id="rId6"/>
    <p:sldId id="269" r:id="rId7"/>
    <p:sldId id="258" r:id="rId8"/>
    <p:sldId id="271" r:id="rId9"/>
    <p:sldId id="262" r:id="rId10"/>
    <p:sldId id="266" r:id="rId11"/>
    <p:sldId id="267" r:id="rId12"/>
    <p:sldId id="268" r:id="rId13"/>
    <p:sldId id="272" r:id="rId14"/>
    <p:sldId id="395" r:id="rId15"/>
    <p:sldId id="261" r:id="rId16"/>
    <p:sldId id="423" r:id="rId17"/>
    <p:sldId id="424" r:id="rId18"/>
    <p:sldId id="425" r:id="rId19"/>
    <p:sldId id="426" r:id="rId20"/>
    <p:sldId id="427" r:id="rId21"/>
    <p:sldId id="430" r:id="rId22"/>
    <p:sldId id="431" r:id="rId23"/>
    <p:sldId id="428" r:id="rId24"/>
    <p:sldId id="429" r:id="rId25"/>
    <p:sldId id="432" r:id="rId26"/>
    <p:sldId id="435" r:id="rId27"/>
    <p:sldId id="433" r:id="rId28"/>
    <p:sldId id="434" r:id="rId29"/>
    <p:sldId id="436" r:id="rId30"/>
    <p:sldId id="437" r:id="rId31"/>
    <p:sldId id="359" r:id="rId32"/>
    <p:sldId id="360" r:id="rId33"/>
    <p:sldId id="270" r:id="rId34"/>
    <p:sldId id="264" r:id="rId35"/>
    <p:sldId id="2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E7D7F1"/>
    <a:srgbClr val="F6F5EE"/>
    <a:srgbClr val="996633"/>
    <a:srgbClr val="EFD9DD"/>
    <a:srgbClr val="339966"/>
    <a:srgbClr val="0066CC"/>
    <a:srgbClr val="99CB38"/>
    <a:srgbClr val="E8F8F4"/>
    <a:srgbClr val="54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2" autoAdjust="0"/>
    <p:restoredTop sz="94660"/>
  </p:normalViewPr>
  <p:slideViewPr>
    <p:cSldViewPr snapToGrid="0">
      <p:cViewPr varScale="1">
        <p:scale>
          <a:sx n="85" d="100"/>
          <a:sy n="85" d="100"/>
        </p:scale>
        <p:origin x="945" y="42"/>
      </p:cViewPr>
      <p:guideLst>
        <p:guide orient="horz" pos="2160"/>
        <p:guide pos="2880"/>
      </p:guideLst>
    </p:cSldViewPr>
  </p:slideViewPr>
  <p:notesTextViewPr>
    <p:cViewPr>
      <p:scale>
        <a:sx n="1" d="1"/>
        <a:sy n="1" d="1"/>
      </p:scale>
      <p:origin x="0" y="0"/>
    </p:cViewPr>
  </p:notesTextViewPr>
  <p:sorterViewPr>
    <p:cViewPr>
      <p:scale>
        <a:sx n="49" d="125"/>
        <a:sy n="49" d="125"/>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1"/>
          <c:dPt>
            <c:idx val="0"/>
            <c:bubble3D val="0"/>
            <c:spPr>
              <a:solidFill>
                <a:srgbClr val="0033CC"/>
              </a:solidFill>
              <a:ln w="19050">
                <a:solidFill>
                  <a:schemeClr val="lt1"/>
                </a:solidFill>
              </a:ln>
              <a:effectLst/>
            </c:spPr>
            <c:extLst>
              <c:ext xmlns:c16="http://schemas.microsoft.com/office/drawing/2014/chart" uri="{C3380CC4-5D6E-409C-BE32-E72D297353CC}">
                <c16:uniqueId val="{00000004-8BAD-49A1-938F-84F65F44ADD8}"/>
              </c:ext>
            </c:extLst>
          </c:dPt>
          <c:dPt>
            <c:idx val="1"/>
            <c:bubble3D val="0"/>
            <c:spPr>
              <a:solidFill>
                <a:srgbClr val="0033CC"/>
              </a:solidFill>
              <a:ln w="19050">
                <a:solidFill>
                  <a:schemeClr val="lt1"/>
                </a:solidFill>
              </a:ln>
              <a:effectLst/>
            </c:spPr>
            <c:extLst>
              <c:ext xmlns:c16="http://schemas.microsoft.com/office/drawing/2014/chart" uri="{C3380CC4-5D6E-409C-BE32-E72D297353CC}">
                <c16:uniqueId val="{00000003-8BAD-49A1-938F-84F65F44ADD8}"/>
              </c:ext>
            </c:extLst>
          </c:dPt>
          <c:dPt>
            <c:idx val="2"/>
            <c:bubble3D val="0"/>
            <c:spPr>
              <a:solidFill>
                <a:srgbClr val="0033CC"/>
              </a:solidFill>
              <a:ln w="19050">
                <a:solidFill>
                  <a:schemeClr val="lt1"/>
                </a:solidFill>
              </a:ln>
              <a:effectLst/>
            </c:spPr>
            <c:extLst>
              <c:ext xmlns:c16="http://schemas.microsoft.com/office/drawing/2014/chart" uri="{C3380CC4-5D6E-409C-BE32-E72D297353CC}">
                <c16:uniqueId val="{00000002-8BAD-49A1-938F-84F65F44ADD8}"/>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F634-4379-B1AC-AFA67488FCA7}"/>
              </c:ext>
            </c:extLst>
          </c:dPt>
          <c:dLbls>
            <c:dLbl>
              <c:idx val="0"/>
              <c:layout>
                <c:manualLayout>
                  <c:x val="-0.20822518825328956"/>
                  <c:y val="0.14677365520178379"/>
                </c:manualLayout>
              </c:layout>
              <c:tx>
                <c:rich>
                  <a:bodyPr/>
                  <a:lstStyle/>
                  <a:p>
                    <a:r>
                      <a:rPr lang="en-US" dirty="0">
                        <a:solidFill>
                          <a:srgbClr val="FF0000"/>
                        </a:solidFill>
                      </a:rPr>
                      <a:t>A</a:t>
                    </a:r>
                    <a:r>
                      <a:rPr lang="en-US" dirty="0"/>
                      <a:t>vailability</a:t>
                    </a:r>
                  </a:p>
                </c:rich>
              </c:tx>
              <c:showLegendKey val="0"/>
              <c:showVal val="1"/>
              <c:showCatName val="0"/>
              <c:showSerName val="0"/>
              <c:showPercent val="0"/>
              <c:showBubbleSize val="0"/>
              <c:extLst>
                <c:ext xmlns:c15="http://schemas.microsoft.com/office/drawing/2012/chart" uri="{CE6537A1-D6FC-4f65-9D91-7224C49458BB}">
                  <c15:layout>
                    <c:manualLayout>
                      <c:w val="0.28320535925275392"/>
                      <c:h val="0.15082374893794162"/>
                    </c:manualLayout>
                  </c15:layout>
                </c:ext>
                <c:ext xmlns:c16="http://schemas.microsoft.com/office/drawing/2014/chart" uri="{C3380CC4-5D6E-409C-BE32-E72D297353CC}">
                  <c16:uniqueId val="{00000004-8BAD-49A1-938F-84F65F44ADD8}"/>
                </c:ext>
              </c:extLst>
            </c:dLbl>
            <c:dLbl>
              <c:idx val="1"/>
              <c:layout>
                <c:manualLayout>
                  <c:x val="-1.9103228280118309E-3"/>
                  <c:y val="-7.9842829944400021E-2"/>
                </c:manualLayout>
              </c:layout>
              <c:tx>
                <c:rich>
                  <a:bodyPr/>
                  <a:lstStyle/>
                  <a:p>
                    <a:r>
                      <a:rPr lang="en-US" dirty="0"/>
                      <a:t>Tolerance to Network </a:t>
                    </a:r>
                    <a:r>
                      <a:rPr lang="en-US" dirty="0">
                        <a:solidFill>
                          <a:srgbClr val="FF0000"/>
                        </a:solidFill>
                      </a:rPr>
                      <a:t>P</a:t>
                    </a:r>
                    <a:r>
                      <a:rPr lang="en-US" dirty="0"/>
                      <a:t>artitions</a:t>
                    </a:r>
                  </a:p>
                </c:rich>
              </c:tx>
              <c:showLegendKey val="0"/>
              <c:showVal val="1"/>
              <c:showCatName val="0"/>
              <c:showSerName val="0"/>
              <c:showPercent val="0"/>
              <c:showBubbleSize val="0"/>
              <c:extLst>
                <c:ext xmlns:c15="http://schemas.microsoft.com/office/drawing/2012/chart" uri="{CE6537A1-D6FC-4f65-9D91-7224C49458BB}">
                  <c15:layout>
                    <c:manualLayout>
                      <c:w val="0.21873196380735463"/>
                      <c:h val="0.36713675728314737"/>
                    </c:manualLayout>
                  </c15:layout>
                </c:ext>
                <c:ext xmlns:c16="http://schemas.microsoft.com/office/drawing/2014/chart" uri="{C3380CC4-5D6E-409C-BE32-E72D297353CC}">
                  <c16:uniqueId val="{00000003-8BAD-49A1-938F-84F65F44ADD8}"/>
                </c:ext>
              </c:extLst>
            </c:dLbl>
            <c:dLbl>
              <c:idx val="2"/>
              <c:layout>
                <c:manualLayout>
                  <c:x val="0.23114913739899168"/>
                  <c:y val="0.14743537122143693"/>
                </c:manualLayout>
              </c:layout>
              <c:tx>
                <c:rich>
                  <a:bodyPr/>
                  <a:lstStyle/>
                  <a:p>
                    <a:r>
                      <a:rPr lang="en-US" dirty="0">
                        <a:solidFill>
                          <a:srgbClr val="FF0000"/>
                        </a:solidFill>
                      </a:rPr>
                      <a:t>C</a:t>
                    </a:r>
                    <a:r>
                      <a:rPr lang="en-US" dirty="0"/>
                      <a:t>onsistency</a:t>
                    </a:r>
                  </a:p>
                </c:rich>
              </c:tx>
              <c:showLegendKey val="0"/>
              <c:showVal val="1"/>
              <c:showCatName val="0"/>
              <c:showSerName val="0"/>
              <c:showPercent val="0"/>
              <c:showBubbleSize val="0"/>
              <c:extLst>
                <c:ext xmlns:c15="http://schemas.microsoft.com/office/drawing/2012/chart" uri="{CE6537A1-D6FC-4f65-9D91-7224C49458BB}">
                  <c15:layout>
                    <c:manualLayout>
                      <c:w val="0.25407293612557347"/>
                      <c:h val="0.15082374893794162"/>
                    </c:manualLayout>
                  </c15:layout>
                </c:ext>
                <c:ext xmlns:c16="http://schemas.microsoft.com/office/drawing/2014/chart" uri="{C3380CC4-5D6E-409C-BE32-E72D297353CC}">
                  <c16:uniqueId val="{00000002-8BAD-49A1-938F-84F65F44ADD8}"/>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3"/>
                <c:pt idx="0">
                  <c:v>Consistency</c:v>
                </c:pt>
                <c:pt idx="1">
                  <c:v>Availability</c:v>
                </c:pt>
                <c:pt idx="2">
                  <c:v>Tolerance to Network Partitions</c:v>
                </c:pt>
              </c:strCache>
            </c:strRef>
          </c:cat>
          <c:val>
            <c:numRef>
              <c:f>Sheet1!$B$2:$B$5</c:f>
              <c:numCache>
                <c:formatCode>General</c:formatCode>
                <c:ptCount val="4"/>
                <c:pt idx="0">
                  <c:v>33.33</c:v>
                </c:pt>
                <c:pt idx="1">
                  <c:v>33.33</c:v>
                </c:pt>
                <c:pt idx="2">
                  <c:v>33.33</c:v>
                </c:pt>
              </c:numCache>
            </c:numRef>
          </c:val>
          <c:extLst>
            <c:ext xmlns:c16="http://schemas.microsoft.com/office/drawing/2014/chart" uri="{C3380CC4-5D6E-409C-BE32-E72D297353CC}">
              <c16:uniqueId val="{00000000-8BAD-49A1-938F-84F65F44ADD8}"/>
            </c:ext>
          </c:extLst>
        </c:ser>
        <c:ser>
          <c:idx val="1"/>
          <c:order val="1"/>
          <c:tx>
            <c:strRef>
              <c:f>Sheet1!$C$1</c:f>
              <c:strCache>
                <c:ptCount val="1"/>
                <c:pt idx="0">
                  <c:v>Column1</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9-F634-4379-B1AC-AFA67488FCA7}"/>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B-F634-4379-B1AC-AFA67488FCA7}"/>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D-F634-4379-B1AC-AFA67488FCA7}"/>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F-F634-4379-B1AC-AFA67488FCA7}"/>
              </c:ext>
            </c:extLst>
          </c:dPt>
          <c:cat>
            <c:strRef>
              <c:f>Sheet1!$A$2:$A$5</c:f>
              <c:strCache>
                <c:ptCount val="3"/>
                <c:pt idx="0">
                  <c:v>Consistency</c:v>
                </c:pt>
                <c:pt idx="1">
                  <c:v>Availability</c:v>
                </c:pt>
                <c:pt idx="2">
                  <c:v>Tolerance to Network Partitions</c:v>
                </c:pt>
              </c:strCache>
            </c:strRef>
          </c:cat>
          <c:val>
            <c:numRef>
              <c:f>Sheet1!$C$2:$C$5</c:f>
              <c:numCache>
                <c:formatCode>General</c:formatCode>
                <c:ptCount val="4"/>
              </c:numCache>
            </c:numRef>
          </c:val>
          <c:extLst>
            <c:ext xmlns:c16="http://schemas.microsoft.com/office/drawing/2014/chart" uri="{C3380CC4-5D6E-409C-BE32-E72D297353CC}">
              <c16:uniqueId val="{00000001-8BAD-49A1-938F-84F65F44ADD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9:25:28.3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201 76 1824,'-1'0'44,"0"0"0,1 0 0,-1 0 0,0 0 0,0 0 0,1 0 0,-1 0 0,0-1 0,1 1 0,-1 0 0,0 0 0,1-1 0,-1 1 0,0-1 0,1 1 0,-1-1 1,0 1-1,1-1 0,-1 1 0,1-1 0,-1 1 0,1-1 0,0 1 0,-1-1 0,1 0 0,-1 1 0,1-1 0,0 0 0,0 0 0,-1 1 0,1-1 0,0 0 0,0 1 0,0-1 0,0 0 0,0 0 0,0 1 0,0-1 0,0 0-44,0 0-27,0 1 1,0-1-1,0 1 0,-1-1 0,1 0 0,0 1 0,0-1 1,-1 1-1,1-1 0,0 1 0,0-1 0,-1 1 0,1-1 1,-1 1-1,1-1 0,0 1 0,-1-1 0,1 1 0,-1-1 1,1 1-1,-1 0 0,1-1 0,-1 1 0,0 0 0,1 0 1,-1-1-1,1 1 0,-1 0 0,1 0 0,-2 0 27,-23-3-1057,4 0 930,19 2 218,-1 1 0,0-1-1,0 1 1,0 0 0,0 0 0,1 0 0,-1 0 0,-1 0-91,1 1 197,0-1 1,1 0 0,-1 0 0,1 0-1,-1 0 1,1 0 0,-1-1-1,0 1 1,1-1 0,-3 0-198,-43-18 2874,42 18-2573,-5 0 622,9-2-324,6 0 42,1 1-454,-1 1 0,0 0 0,1 0-1,-1 0 1,1 1 0,0 0 0,-1 0-1,1 0 1,-1 0 0,3 1-187,8 0-44,14-1 148,1 1 0,19 5-104,-35-5-55,1 0-1,-1-1 0,4-1 56,9 1 109,52-8 136,-50 9 17,20 3-262,-21 0 175,18-2-175,-19 0 62,1 0-1,-1 2 0,1 1-61,39 6 259,-4-7 837,52-3-1096,-53-2 232,-35 0 33,19-4-265,-18 2 519,20 0-519,16 1-367,7-4 367,-22 1 405,0 2 0,30 4-405,-56 1-53,0 2 0,6 2 53,26 3-97,-26-3-2186,-27-6 374,-2 0-2582,-3 0 1420,-12 0 900</inkml:trace>
</inkml:ink>
</file>

<file path=ppt/ink/ink10.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41.88482" units="1/cm"/>
          <inkml:channelProperty channel="Y" name="resolution" value="42.05608" units="1/cm"/>
        </inkml:channelProperties>
      </inkml:inkSource>
      <inkml:timestamp xml:id="ts0" timeString="2017-12-16T17:03:13.941"/>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1323 0,'-53'0,"26"0,-26 0,27 0,-1 0,-26 0,53 27,-26-27,-1 0,27 26,-26-26,0 0,-1 0,1 0,-1 0,27 27,-53-27,27 0,-27 0,0 0,27 0,-27 0,0 0,53 26,-27-26,1 0,-1 0,1 0,-1 0,1 0,-1 0,1 0,0 0,-1 0,1 0,-1 0,-26 0,27-26,-1 26,1 0,-1 0,1 0,0 0,-1 0,1 0</inkml:trace>
</inkml:ink>
</file>

<file path=ppt/ink/ink11.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41.88482" units="1/cm"/>
          <inkml:channelProperty channel="Y" name="resolution" value="42.05608" units="1/cm"/>
        </inkml:channelProperties>
      </inkml:inkSource>
      <inkml:timestamp xml:id="ts0" timeString="2017-12-16T17:04:24.181"/>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3567 21,'-18'0,"0"0,-17 0,17 17,-17-17,0 0,17 18,0-18,1 0,-1 18,1-18,-1 0,18 17,-18-17,1 0,-1 0,0 0,1 0,-1 0,18 18,-18-18,1 0,-1 0,1 0,-1 0,0 0,1 0,-1 0,0 0,1 0,-1 0,0 0,-17 0,18 0,-1 0,0 0,1 0,-1 0,0 0,-17 0,0 0,17 0,0 0,1 0,-1 0,1 0,-2 0,1 0,1 0,-1-18,0 18,1 0,-1 0,0 0,1 0,-1 0,1 0,-19 0,19 0,-1 0,0 0,1 0,-1 0,0 0,1 0,-1 0,1 0,-1 0,0 0,18-17,-35 17,-18 0,18 0,17 0,0 0,1 0,-1 0,1 0,-1 0,0 0,1 0,-1 0,0 0,1 0,-1 0,0 0,1 17,-1-17,1 0,-1 0,0 0,1 0,-1 0,0 0,1 0,-1 0,0 0,1 0,-1 0,1 0,-1 0,0 0,1 0,-19 18,19-18,-1 0,0 0,1 0,-1 0,0 0,1 0,-1 0,1 0,-1 0,0 0,1 0,-1 0,0 0,1 0,-1 0,0 0,1 0,-1 0,1 0,-1 0,0 0,1 0,-1 0,0 0,1 0,-1 0,0 0,1 0,-1 0,1 0,-1 0,0 0,1 0,-1 0,0 0,1 0,-20 0,20 0,-19-18,19 18,-1-17,1 17,-1 0,0 0,1 0,-1 0,0 0,1 0,-1 0,0 0,1 0,-1 0,1 0,17-18,-18 18,-17 0,17 0,0-18,1 18,-1 0,18-17,-18 17,1 0,-1 0,1 0,-19 0,19 0,-19-18,19 18,-1 0,0 0,1 0,-1 0,0 0,1 0,-18 0,17 0,0 0,1 0,17 18,-18-18,-17 17,17-17,0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3T17:08:29.6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38 27 4064,'0'0'92,"-1"0"-1,1 0 1,-1 0 0,1 0-1,-1 0 1,1 0 0,-1 0-1,1 1 1,0-1 0,-1 0-1,1 0 1,-1 0 0,1 0 0,0 1-1,-1-1 1,1 0 0,-1 0-1,1 1 1,0-1 0,-1 0-92,-2 3 363,3-3 384,-8-10 3317,8 9-3764,0 0 1,0 0-1,0 0 1,0 0 0,0 0-1,0 0 1,1 0-1,-1 0 1,0 0 0,1 1-1,-1-1 1,1 0-1,-1 0 1,1 0 0,-1 1-1,1-2-300,1 0-292,-1 1 543,-1 1-65,0 0 49,0 0-43,0 0 85,0 0-106,0 0-33,0 0-10,3-3 715,-5 5-651,0-1 0,-1 0 0,1 1 0,-1-1 0,0 0 0,1 0 0,-1-1 0,0 1 0,-2 0-192,5-1-53,0 0 10,0 0 107,9 0 96,192 0 827,-185-1-914,-10 1-26,1 0 0,-1 0 0,0 0 0,4 1-47,32 7 27,-22-2 146,-16-4-139,-1-1 0,1 0 0,-1 0 0,1 0 0,-1-1-1,1 1 1,1-1-34,49 8 432,-10-7-369,-17 0 12,0-1 0,0-2 0,8-1-75,75-12 432,-75 9-343,1 2 0,0 1 0,16 3-89,4 2 241,-32 0-132,-1-1 0,2-2-109,161-12-160,-156 13 212,1 1 0,4 2-52,40 1 184,28-1 13,-101-3-197,0 0-1,0 1 1,-1-1 0,1 1 0,0-1-1,-1 1 1,1 0 0,0 0-1,-1-1 1,1 1 0,-1 0 0,1 1-1,-1-1 1,0 0 0,1 0-1,-1 1 1,0-1 0,0 0 0,0 1-1,0 0 1,0-1-1,1 1 0,0 0 0,-1 0 0,1 0 0,0-1-1,0 1 1,0-1 0,0 0 0,0 1 1,4 0 21,13 8-245,-17-9 110,-1 1 0,1-1 0,0 0 0,0 0-1,-1-1 1,1 1 0,0 0 0,0 0 0,0-1 0,0 1-1,0-1 1,0 0 0,0 1 0,0-1 0,0 0-1,0 0 1,0 0 0,0-1 0,0 1 0,0 0 0,-1-1-1,3 0 115,-3 1-570,-1 0 483,1 0 0,-1-1 0,1 1 0,-1 0 1,0 0-1,1 0 0,-1 0 0,0 0 0,1-1 0,-1 1 1,0 0-1,1 0 0,-1 0 0,0-1 0,1 1 0,-1 0 1,0-1-1,1 1 0,-1 0 0,0-1 0,0 1 0,0 0 1,1-1-1,-1 1 0,0 0 0,0-1 0,0 1 0,0 0 1,0-1-1,0 1 0,1-1 87,-1-13-3735,-4-1-3091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9:25:33.2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 41 1568,'-4'3'699,"0"-2"-1790,2 1 5089,6-2-769,-3 0-3328,1 0 227,-2 0-16,0 0 85,0 0-10,0 0 186,0 0-80,0 1-258,1-1 0,-1 1 0,1-1 0,-1 1-1,1 0 1,0-1 0,-1 1 0,1-1 0,-1 0-1,1 1 1,0-1 0,0 0 0,-1 1 0,1-1-1,0 0 1,-1 0 0,1 1 0,0-1 0,0 0-35,6 1 289,1-1 0,-1 0-1,1 0 1,-1 0 0,5-2-289,19 0 753,14 4 646,-32-1-1140,0 0 0,1-1-1,-1 0 1,1-1 0,2-1-259,21-4 107,-1 2 0,1 2-1,18 2-106,33-5 230,-64 4-243,0-2 0,0 0 13,29-2 47,-15 1-24,25 0 167,0-1-254,-7 2 864,-32 8-533,42 3-299,76-15 272,-133 6-251,81-3-85,-74 3 161,0 1-1,1 1 1,-1 1 0,0 0-1,0 1 1,15 5-65,18 3 23,-23-7 158,0-1 0,0-2 1,3 0-182,37-9 42,-51 8 38,1 0 0,-1-1 0,0-1 0,0 0 0,0-1 0,14-4-80,33-6-96,-51 11 99,0 0-1,0 0 1,0 1 0,0 1-1,0 0 1,0 0-1,5 2-2,24-1-210,6-1 861,-41 6-1141,-1 1-375,7 4-1822,1-2-1,-1 1 0,7 2 2688,0-4-2544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9:25:35.57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85 96 1888,'-2'-9'749,"-4"10"-447,6-1-222,-1 1 0,1-1-1,-1 0 1,1 0 0,-1 1 0,1-1-1,-1 0 1,0 0 0,1 0 0,-1 0 0,1 0-1,-1 0 1,1 0 0,-1 0 0,1 0 0,-1 0-1,0 0 1,1 0 0,-1 0 0,1 0 0,-1-1-1,1 1 1,-1 0 0,1 0 0,-1-1 0,1 1-1,-1 0 1,1-1-80,-1 1 239,-1-1 0,1 0-1,0 1 1,-1-1 0,1 1-1,0-1 1,-1 1 0,1 0 0,0-1-1,-1 1 1,1 0 0,-1 0-1,1 0 1,0 0 0,-1 0 0,1 1-1,-1-1 1,1 0 0,0 0-1,-1 1 1,1-1 0,0 1 0,-1 0-1,1-1 1,-1 1-239,1 0 95,0 0 1,1-1-1,-1 0 0,0 1 1,0-1-1,0 1 0,0-1 1,0 0-1,1 0 0,-1 0 0,0 1 1,0-1-1,0 0 0,0 0 1,0 0-1,0 0 0,0-1 1,0 1-96,-4 0 567,6 0-549,-1 0 86,0 0-108,0-1 0,-1 1 0,1 0 0,0 0 0,-1 0 0,1-1 1,0 1-1,0 0 0,0 0 0,-1-1 0,1 1 0,0 0 0,0-1 0,0 1 1,0 0-1,-1 0 0,1-1 0,0 1 0,0 0 0,0-1 0,0 1 0,0 0 1,0-1-1,0 1 0,0 0 0,0-1 4,1 0-23,0-1 0,0 1 1,0 0-1,0 0 0,0-1 0,1 1 1,-1 0-1,0 0 0,1 0 0,-1 1 1,1-1-1,-1 0 0,1 0 0,-1 1 1,1-1-1,-1 1 23,7-4 33,-2 0 41,-2 1-33,0 1 0,0-1 0,0 1 0,0 0 0,0 0 0,1 0 0,-1 1 0,1 0 0,0 0-41,20-2 155,-24 3-54,17 5 251,-15-4-308,-1 0-9,-1 0 0,0-1 0,1 1 0,-1-1 0,0 1 0,1-1 0,-1 1 0,1-1 0,-1 0 0,1 0 0,-1 0 0,1 0-35,2 1 24,0-1 0,0 1 0,0 0 0,0 0 0,4 1-24,-4-1 39,1 1 0,-1-1 0,1-1 0,-1 1 0,5 0-39,71-2 322,0-4 1,17-5-323,-80 9 146,0 0-1,1 1 1,-1 1 0,12 3-146,-11-2 189,0-1 0,-1 0 0,1-1-1,13-2-188,-9 2 49,-18 1-25,0-1 0,0 0 0,0 0 0,0 0 0,0-1-1,4 0-23,25-6 16,1 1 0,22 0-16,73 2 512,-23-1-213,-8-6 16,-75 8-363,-1 1 0,1 1 0,12 2 48,-4-1-70,65 5 177,38-2-102,-116-3 75,0 1 0,1 0 0,-1 1 0,1 2-80,-1-1 92,1-1-1,-1-1 1,0-1-1,0 0 0,2-1-91,21 0 87,2 0-11,-20 0-33,0 1 1,1 1 0,-1 1 0,4 1-44,-17-1 20,0-1 1,-1-1-1,1 1 1,3-2-21,29 3-66,-38-2 71,0 0-1,1 0 1,-1 0 0,0 0-1,1-1 1,-1 1 0,0-1-1,1 0-4,24-4 16,64 0-117,-81 5 197,0-1 1,10-3-97,-3 1 244,-1 0-233,-17 3-70,1 0 6,4 0 26,-4 0-42,16 0-390,-9 0-175,-5 1-92,1-1 0,-1 0 0,1-1 0,-1 1 0,1-1 0,-1 1 0,1-1 0,2-2 726,2 0-5045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9:25:38.16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39 3 416,'-11'-1'-156,"9"0"1052,0 1-1,1 0 1,-1 0 0,1-1-1,-1 1 1,0 1-1,1-1 1,-1 0 0,0 0-1,1 1 1,-1-1-896,-3 2 556,5-2-532,0 0-1,0 0 1,0 0-1,0 0 1,0 0-1,0 0 1,0 0-1,0 0 0,0 0 1,0 0-1,-1 0 1,1 0-1,0 0 1,0 0-1,0 0 1,0 0-1,0 0 1,0 0-1,0 0 0,0 0 1,0 0-1,0 0 1,0 0-1,-1 0 1,1 0-1,0 0 1,0 0-1,0 0 1,0 0-1,0 0 0,0 1 1,0-1-1,0 0 1,0 0-1,0 0 1,0 0-1,0 0 1,0 0-1,0 0 1,0 0-1,0 0 0,0 0 1,0 1-1,0-1 1,0 0-1,0 0 1,0 0-1,0 0 1,0 0-1,0 0 0,0 0 1,0 0-1,0 0 1,0 0-1,0 0 1,0 1-1,0-1 1,0 0-1,0 0 1,0 0-1,0 0 0,1 0 1,-1 0-1,0 0 1,0 0-1,0 0 1,0 0-1,0 0 1,0 0-24,1 2-181,0 0 336,1-1 96,3 3-118,1 0 0,-1 0 1,1-1-1,1 0 0,-1 0 1,0 0-1,3 0-133,10 5 101,-15-7-56,0 1-1,1-1 1,-1 0-1,1 0 1,0-1-1,-1 1 1,1-1-1,0 0 1,-1 0-1,1-1 1,0 1-1,-1-1 1,1 0-1,1-1-44,4 0 183,4 1-118,1 1 0,0 0 0,-1 0 1,1 1-1,-1 1 0,14 4-65,-23-5 67,14 4 63,-16-4-119,1 0 0,0 0 1,0 0-1,0 0 0,0-1 1,2 1-12,16-1 1,0 0 2,-1 0 0,1-2 0,7-1-3,19-1 9,-38 3-18,1 1 0,0-1 0,0-1 1,8-2 8,24-4 56,-35 8-79,0-2 0,0 1 1,-1-1-1,1 0 0,0 0 1,5-3 22,13-3-66,-22 7 47,-1 1 1,0-1 0,1 0-1,-1 0 1,0-1 0,3 0 18,-6 1 7,1 1 1,0 0-1,0-1 1,0 1-1,0 0 1,-1 0-1,1 0 1,0 0-1,0-1 1,0 1-1,0 1 1,0-1-1,0 0 1,-1 0-1,1 0 1,1 0-8,12 0 226,-12-1-214,0 1-19,0-1-1,0 1 0,1 0 0,-1-1 1,0 1-1,0 0 0,0 0 1,0 0-1,0 1 0,0-1 0,0 0 1,0 1-1,0-1 0,1 1 8,21 1 362,-22-3-342,1 1 0,0 0-1,0 0 1,0 1-1,0-1 1,0 1 0,0-1-1,0 1 1,1 0-20,-2 0 16,-1-1 0,0 1 0,1-1 1,-1 0-1,0 0 0,1 0 0,-1 0 0,0 0 1,1 0-1,-1 0 0,1 0 0,-1-1 0,0 1 1,1 0-1,-1-1 0,1 0-16,14-2 93,-4 2-3,-6 1 113,-16 9-208,2-2-217,7-5 80,-1 0 1,0-1-1,1 0 0,-1 1 0,0-1 0,0 0 0,0 0 0,0 0 0,0 0 142,-11 10-4250,13-11 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9:25:50.2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61 36 2240,'-8'-5'1503,"8"8"400,-2 6-712,-7 4 2238,8-10-3198,-1-1 0,0 1 0,0 0 0,0-1-1,0 1 1,0-1 0,-1 0 0,1 0 0,-1 0-1,0 0 1,1 0 0,-1-1 0,-1 1-231,-2 2 263,5-3-247,1-1-80,-2 0 0,5-1 130,0 1-1,0 0 1,0-1-1,-1 0 1,1 1-1,0-1 1,0-1-66,1 1 30,-1 0-1,0 0 1,0 0 0,1 0-1,-1 1 1,0-1 0,3 1-30,17 1 166,-18 0-130,0-1 0,-1 1-1,1-1 1,0 0 0,0-1 0,-1 1 0,1-1-1,0 0 1,-1 0 0,1-1 0,0 1-36,2-3 188,1 0 0,0 1 0,1 0 0,-1 0 0,1 1 0,-1 0 0,1 1 0,5-1-188,22 1 167,-20 0-241,0 1 1,1 0 0,0 2 73,1 0 353,6 1 22,0-1 0,4-1-375,61-5 187,-20 0-187,-33 2 67,0-2 1,-1-1-1,1-2 0,-1-1 0,32-13-67,-64 20 16,0 0-1,1 0 1,-1 1-1,0-1 1,0 1-1,1 0 1,-1-1-1,0 2 1,2-1-16,28 0-28,-30 1 55,0-1-1,0 1 1,0-1-1,0 1 1,-1 0-1,1 0 1,0 0 0,-1 1-1,1-1 1,0 1-1,-1-1 1,0 1-1,2 1-26,-1-1-19,1 1 0,-1-1-1,0 0 1,1-1 0,-1 1-1,4 1 20,59 19 48,-65-21-90,17 7 223,-18-7-310,0-1 0,1 1-1,-1 0 1,0-1 0,0 1 0,0 0-1,0 0 1,1-1 0,-1 1 0,0 0 0,0-1-1,1 1 1,-1 0 0,1-1 0,-1 1-1,1-1 1,-1 1 0,1-1 0,-1 1-1,1-1 1,-1 1 0,1-1 0,0 1 0,-1-1-1,1 0 1,0 1 0,-1-1 0,1 0-1,0 0 1,-1 1 0,1-1 0,0 0-1,0 0 1,-1 0 0,1 0 0,0 0 0,0 0 129,5 0-1236,-1 0 0,1-1 1,0 1-1,4-2 1236,-1 0-1620,9 1-2150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9:26:09.4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462 235 3392,'-26'13'1487,"18"-8"-1195,0-1 0,-1 0 1,1-1-1,-2 1-292,6-3 40,1 0-1,0-1 1,0 1 0,-1-1 0,1 0 0,0 0-1,-1 0 1,1 0 0,0-1 0,-1 1 0,1-1-1,0 0 1,-3 0-40,-7-4-16,3 1 247,-1 1 1,1-2 0,-7-3-232,14 6-76,0 0 0,0 0-1,0 0 1,0 0 0,1-1-1,-1 1 1,1-1 0,0 1-1,0-1 1,0 0 0,0 0-1,0 0 1,1 0 0,-1-1 76,1 3 29,-1-5-474,-1 0 0,1 0 0,0 0 0,1 0-1,-1-1 446,2 4-242,0 0 0,0 0 0,0 0 0,0 0 0,1 1 0,-1-1 0,1 0 0,0 0-1,-1 0 1,1 1 0,1-1 0,-1 1 0,0-1 242,1-2-8,-1 0 0,1 0-1,-1 0 1,-1-1 0,1 1 0,-1 0 0,0 0-1,0 0 1,0 0 0,-1-2 8,0-11 509,1 17-460,0-1-1,0 1 1,0 0 0,-1 0 0,1 0 0,0 0 0,-1 0 0,1 0 0,0 0-1,-1 0 1,0 0 0,1 0 0,-1 0 0,0 0 0,1 0 0,-1 1 0,0-1-1,0 0 1,1 0 0,-1 1 0,0-1 0,0 0 0,0 1 0,0-1 0,0 1-1,0-1 1,0 1 0,0 0 0,0-1 0,0 1 0,-1 0-49,-5-1 473,0 0 0,0 0 0,1 1 0,-7 0-473,8 0-127,-5 0 49,1-1 0,-1 1 0,0-2 0,1 1 0,-1-1 0,1-1 0,0 1 0,-5-3 78,10 3 103,-1 1 0,1 0 1,-1 1-1,1-1 1,-1 1-1,0 0 1,1 0-1,-1 0 1,0 1-1,1-1 1,-1 1-1,1 0 1,-1 1-1,1-1 1,-2 1-105,-1 0-2,-1-5 4587,7 3-1052,3 6-2983,5 9 353,-6-10-627,1-1-1,0 0 1,0 0-1,0 0 1,0 0-1,1 0 1,-1-1-1,2 2-274,-2-3 81,0 0-1,0 1 1,-1-1-1,1 1 0,0 0 1,-1-1-1,0 1 1,0 0-1,0 0 1,0 0-81,0 0 66,0 0 0,0-1 1,0 1-1,0 0 0,0-1 1,1 1-1,-1-1 0,1 0 1,0 0-1,-1 1 0,1-1 1,0 0-1,0 0 0,2 0-66,1 2 14,0-1 0,1 1 0,-1-1 0,1-1-1,0 1 1,0-1 0,0 0 0,0-1-1,0 1 1,0-1 0,0 0 0,5 0-14,166-9-155,-121 6 66,-32 2 168,0-1 0,14-3-79,43-9-58,-70 11 60,-1 0 0,1 1 0,2 1-2,-3-1 16,-1 1-1,1-1 1,8-3-16,-11 3 11,-1 0 0,0 0-1,1 1 1,-1 0 0,1 0-11,21-1 90,-11 1-8,-1 0 0,1 1-1,-1 0 1,0 1 0,0 1 0,16 5-82,-9-1 91,7 2 74,16 1 96,-32-6-205,1-1 0,-1-1 0,1 0 0,9 0-56,-9-2 4,1 0 1,-1 2-1,0 0 1,1 0-1,-1 1 1,9 4-5,-14-4 8,0-1 0,0 0 0,0-1 0,0 0 0,0 0 0,6-1-8,22 1-91,-16 1 47,10 1 45,-22-1-37,0-1 0,0-1 0,0 0-1,0 0 1,3-1 36,14 0-53,56-7 159,2 8 22,-28-4-512,-37-1-2693,-14 5 1675,0-1 0,-1-1 0,1 1-1,-1-1 1,6-2 1402,7-2-2941,3 0-861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9T04:15:27.943"/>
    </inkml:context>
    <inkml:brush xml:id="br0">
      <inkml:brushProperty name="width" value="0.1" units="cm"/>
      <inkml:brushProperty name="height" value="0.1" units="cm"/>
    </inkml:brush>
  </inkml:definitions>
  <inkml:trace contextRef="#ctx0" brushRef="#br0">0 148 1984,'0'0'116,"0"0"0,0 1 0,0-1 1,0 0-1,0 0 0,0 0 0,0 0 0,0 0 0,1 1 1,-1-1-1,0 0 0,0 0 0,0 0 0,0 0 0,0 0 1,0 1-1,0-1 0,0 0 0,0 0 0,0 0 1,0 0-1,1 0 0,-1 0 0,0 0 0,0 1 0,0-1 1,0 0-1,0 0 0,1 0 0,-1 0 0,0 0 0,0 0 1,0 0-1,0 0 0,0 0 0,1 0 0,-1 0 0,0 0 1,0 0-1,0 0 0,0 0 0,1 0 0,-1 0-116,10-3 2076,10-10-1023,-19 13-847,16-13 1361,5-6-1567,-3 3 380,-8 7 84,9-11-464,-14 13 172,0 1 1,0 0-1,1 0 1,0 0-1,0 1 1,5-2-173,-11 6 23,2-1 36,1 0 0,-1 0 0,1 1 0,0-1 0,0 1 0,-1 0 0,1 0 0,0 0 0,0 0 0,0 1 0,1-1-59,11 2 91,0 1 1,-1 1 0,1 0 0,-1 1 0,0 0 0,2 2-92,30 8 3,-33-10 95,0 0-1,-1 1 0,0 1 1,8 4-98,-10-3 59,-1-1 0,0 2 0,0-1 0,4 5-59,32 35-50,-40-42 116,0 1-1,0-2 1,0 1-1,3 1-65,3 1 21,-9-5-2,0 0 0,0 0-1,1-1 1,-1 1 0,0-1 0,1 0 0,0 0 0,-1 0-1,1-1 1,-1 1 0,1-1 0,0 0 0,0 0 0,1 0-19,8-2 93,1 1 0,-1-2 0,4-1-93,-4 1-132,-2-1 166,0 0 1,0 0 0,-1-1 0,1 0 0,-1-1 0,9-7-35,-1 1-76,11-4 76,5-1-12,44-22 19,-71 37 231,0 0 0,7-2-238,5-1 190,-16 5-193,0-1 0,0 0 1,0 1-1,1 0 0,-1 0 0,0 0 0,0 0 0,0 0 0,0 1 1,1-1-1,-1 1 0,2 0 3,5 3 17,1 0-1,9 6-16,4 1 188,-10-4-165,0 0 0,0 1 0,0 1-23,21 12-21,33 23 10,-59-39 47,-1 0 0,0 1 0,1 2-36,-2-2 49,0 0 1,1-1-1,3 2-49,0-1-104,-3-1 125,-1-1 0,1 0-1,0-1 1,7 3-21,-12-5 7,-1-1-1,0 1 1,0-1 0,1 0-1,-1 0 1,0 0 0,1 0-1,-1 0 1,0 0 0,0 0-1,1-1 1,-1 1 0,0-1-1,0 0 1,0 1 0,1-1-1,-1 0 1,0 0-1,0-1 1,1 0-7,8-7-41,0-1-1,8-10 42,-8 8 66,0 1-1,8-5-65,-5 5-131,-7 5 200,1 0-1,0 0 1,5-2-69,5-2 227,-13 6-222,0 1 1,1 0 0,0 0-1,-1 1 1,1 0 0,0 0-1,0 0 1,6-1-6,0 2 84,-1 0 0,1 1 1,0 0-1,-1 0 0,3 2-84,-11-2 9,0 1-1,0-1 1,0 1 0,0 0-1,1 0 1,-1 0-1,0 1 1,-1-1 0,1 1-1,0 0 1,0-1-1,-1 1 1,1 1-9,8 7 36,-1 0 1,0 1-1,-1 1 0,0 0-36,-3-4-49,-2-2 55,0 1 0,0 0 0,2 6-6,-3-5-13,1-1 0,0 0 0,2 3 13,-3-5 89,0-2-67,-1 0 1,0 1-1,1-1 0,-1 0 1,1 0-1,0-1 0,0 1 1,0-1-1,1 1 0,-1-1 1,0 0-1,1 0-22,3 1-2,-1-1 1,1 1-1,0-2 1,0 1-1,0-1 0,0 0 1,0 0-1,0-1 0,0 0 1,0 0-1,0-1 0,0 0 1,5-1 1,3-1 55,0-1 0,-1-1-1,0 0 1,5-3-55,-11 4-18,0 0 0,-1 0 0,1-1 0,-1 0 0,0-1 0,-1 1 0,1-1-1,-1-1 19,2-2 0,0 0 0,1 1 0,7-6 0,-5 6 196,-6 4-170,0 0-1,1 0 0,0 0-25,3 0-65,0 0 0,1 1 0,-1 0 0,1 0 0,4 0 65,0-1 166,-12 3-170,1 0-1,-1 0 0,0 0 0,1 1 0,0-1 1,-1 1-1,1 0 0,-1 0 5,32 0 250,25 4-250,-45-2 15,0 0 0,-1 1 0,1 1 0,0 0 0,7 4-15,7 3 78,-16-7-88,0 1 0,-1 0 0,11 7 10,2 3 75,-1 2 0,9 9-75,15 14-64,-43-37 71,1 1 0,0-1 1,0 0-1,0-1 0,0 1 1,1-1-1,-1 0 0,0 0 1,1-1-1,0 1 0,-1-1 1,1 0-1,0-1 0,-1 0 1,1 1-1,1-2-7,10 0-27,0-1 1,-1 0-1,1-2 0,14-4 27,-16 3-3,1-1-1,-1 0 0,0-1 1,-1-1-1,0 0 1,13-9 3,0-4 154,-1-2 1,17-18-155,-30 28-120,1 1 0,1 0 120,-12 9-4,1 1 0,-1 0 0,1 0 0,-1 0-1,1 0 1,0 0 0,0 1 0,0-1 0,0 1-1,0 0 1,0 0 0,0 1 0,0-1 0,2 1 4,9-2-6,-13 2 7,1-1 0,0 1 1,-1 0-1,1-1 1,0 1-1,-1 1 1,1-1-1,1 0-1,5 3 54,1-1 0,-1 1 0,0 1 0,-1-1 0,1 2 0,-1-1 0,1 1 0,6 6-54,-2-2 47,-7-5-116,-1 0 0,0 0 0,4 5 69,1 1 20,-1 0 0,0 1 0,-1 0 0,3 4-20,3 8-83,8 15 97,-18-31-10,0-1 0,0 0 0,1 0 1,0 0-1,4 4-4,4 4-21,-11-12 4,0 0 0,0 1-1,1-1 1,-1 0 0,1 0 0,-1-1 0,1 1 0,0 0 0,0-1 0,-1 0 0,1 0 0,0 1-1,0-2 1,0 1 0,3 0 17,-3 0-292,0-1 0,-1 0-1,1 0 1,0-1-1,0 1 1,-1 0 0,1-1-1,0 0 1,-1 1-1,1-1 1,-1 0 0,1-1 292,0 1-711,28-12-4434,-12 8-343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9T04:15:27.943"/>
    </inkml:context>
    <inkml:brush xml:id="br0">
      <inkml:brushProperty name="width" value="0.1" units="cm"/>
      <inkml:brushProperty name="height" value="0.1" units="cm"/>
    </inkml:brush>
  </inkml:definitions>
  <inkml:trace contextRef="#ctx0" brushRef="#br0">0 148 1984,'0'0'116,"0"0"0,0 1 0,0-1 1,0 0-1,0 0 0,0 0 0,0 0 0,0 0 0,1 1 1,-1-1-1,0 0 0,0 0 0,0 0 0,0 0 0,0 0 1,0 1-1,0-1 0,0 0 0,0 0 0,0 0 1,0 0-1,1 0 0,-1 0 0,0 0 0,0 1 0,0-1 1,0 0-1,0 0 0,1 0 0,-1 0 0,0 0 0,0 0 1,0 0-1,0 0 0,0 0 0,1 0 0,-1 0 0,0 0 1,0 0-1,0 0 0,0 0 0,1 0 0,-1 0-116,10-3 2076,10-10-1023,-19 13-847,16-13 1361,5-6-1567,-3 3 380,-8 7 84,9-11-464,-14 13 172,0 1 1,0 0-1,1 0 1,0 0-1,0 1 1,5-2-173,-11 6 23,2-1 36,1 0 0,-1 0 0,1 1 0,0-1 0,0 1 0,-1 0 0,1 0 0,0 0 0,0 0 0,0 1 0,1-1-59,11 2 91,0 1 1,-1 1 0,1 0 0,-1 1 0,0 0 0,2 2-92,30 8 3,-33-10 95,0 0-1,-1 1 0,0 1 1,8 4-98,-10-3 59,-1-1 0,0 2 0,0-1 0,4 5-59,32 35-50,-40-42 116,0 1-1,0-2 1,0 1-1,3 1-65,3 1 21,-9-5-2,0 0 0,0 0-1,1-1 1,-1 1 0,0-1 0,1 0 0,0 0 0,-1 0-1,1-1 1,-1 1 0,1-1 0,0 0 0,0 0 0,1 0-19,8-2 93,1 1 0,-1-2 0,4-1-93,-4 1-132,-2-1 166,0 0 1,0 0 0,-1-1 0,1 0 0,-1-1 0,9-7-35,-1 1-76,11-4 76,5-1-12,44-22 19,-71 37 231,0 0 0,7-2-238,5-1 190,-16 5-193,0-1 0,0 0 1,0 1-1,1 0 0,-1 0 0,0 0 0,0 0 0,0 0 0,0 1 1,1-1-1,-1 1 0,2 0 3,5 3 17,1 0-1,9 6-16,4 1 188,-10-4-165,0 0 0,0 1 0,0 1-23,21 12-21,33 23 10,-59-39 47,-1 0 0,0 1 0,1 2-36,-2-2 49,0 0 1,1-1-1,3 2-49,0-1-104,-3-1 125,-1-1 0,1 0-1,0-1 1,7 3-21,-12-5 7,-1-1-1,0 1 1,0-1 0,1 0-1,-1 0 1,0 0 0,1 0-1,-1 0 1,0 0 0,0 0-1,1-1 1,-1 1 0,0-1-1,0 0 1,0 1 0,1-1-1,-1 0 1,0 0-1,0-1 1,1 0-7,8-7-41,0-1-1,8-10 42,-8 8 66,0 1-1,8-5-65,-5 5-131,-7 5 200,1 0-1,0 0 1,5-2-69,5-2 227,-13 6-222,0 1 1,1 0 0,0 0-1,-1 1 1,1 0 0,0 0-1,0 0 1,6-1-6,0 2 84,-1 0 0,1 1 1,0 0-1,-1 0 0,3 2-84,-11-2 9,0 1-1,0-1 1,0 1 0,0 0-1,1 0 1,-1 0-1,0 1 1,-1-1 0,1 1-1,0 0 1,0-1-1,-1 1 1,1 1-9,8 7 36,-1 0 1,0 1-1,-1 1 0,0 0-36,-3-4-49,-2-2 55,0 1 0,0 0 0,2 6-6,-3-5-13,1-1 0,0 0 0,2 3 13,-3-5 89,0-2-67,-1 0 1,0 1-1,1-1 0,-1 0 1,1 0-1,0-1 0,0 1 1,0-1-1,1 1 0,-1-1 1,0 0-1,1 0-22,3 1-2,-1-1 1,1 1-1,0-2 1,0 1-1,0-1 0,0 0 1,0 0-1,0-1 0,0 0 1,0 0-1,0-1 0,0 0 1,5-1 1,3-1 55,0-1 0,-1-1-1,0 0 1,5-3-55,-11 4-18,0 0 0,-1 0 0,1-1 0,-1 0 0,0-1 0,-1 1 0,1-1-1,-1-1 19,2-2 0,0 0 0,1 1 0,7-6 0,-5 6 196,-6 4-170,0 0-1,1 0 0,0 0-25,3 0-65,0 0 0,1 1 0,-1 0 0,1 0 0,4 0 65,0-1 166,-12 3-170,1 0-1,-1 0 0,0 0 0,1 1 0,0-1 1,-1 1-1,1 0 0,-1 0 5,32 0 250,25 4-250,-45-2 15,0 0 0,-1 1 0,1 1 0,0 0 0,7 4-15,7 3 78,-16-7-88,0 1 0,-1 0 0,11 7 10,2 3 75,-1 2 0,9 9-75,15 14-64,-43-37 71,1 1 0,0-1 1,0 0-1,0-1 0,0 1 1,1-1-1,-1 0 0,0 0 1,1-1-1,0 1 0,-1-1 1,1 0-1,0-1 0,-1 0 1,1 1-1,1-2-7,10 0-27,0-1 1,-1 0-1,1-2 0,14-4 27,-16 3-3,1-1-1,-1 0 0,0-1 1,-1-1-1,0 0 1,13-9 3,0-4 154,-1-2 1,17-18-155,-30 28-120,1 1 0,1 0 120,-12 9-4,1 1 0,-1 0 0,1 0 0,-1 0-1,1 0 1,0 0 0,0 1 0,0-1 0,0 1-1,0 0 1,0 0 0,0 1 0,0-1 0,2 1 4,9-2-6,-13 2 7,1-1 0,0 1 1,-1 0-1,1-1 1,0 1-1,-1 1 1,1-1-1,1 0-1,5 3 54,1-1 0,-1 1 0,0 1 0,-1-1 0,1 2 0,-1-1 0,1 1 0,6 6-54,-2-2 47,-7-5-116,-1 0 0,0 0 0,4 5 69,1 1 20,-1 0 0,0 1 0,-1 0 0,3 4-20,3 8-83,8 15 97,-18-31-10,0-1 0,0 0 0,1 0 1,0 0-1,4 4-4,4 4-21,-11-12 4,0 0 0,0 1-1,1-1 1,-1 0 0,1 0 0,-1-1 0,1 1 0,0 0 0,0-1 0,-1 0 0,1 0 0,0 1-1,0-2 1,0 1 0,3 0 17,-3 0-292,0-1 0,-1 0-1,1 0 1,0-1-1,0 1 1,-1 0 0,1-1-1,0 0 1,-1 1-1,1-1 1,-1 0 0,1-1 292,0 1-711,28-12-4434,-12 8-343</inkml:trace>
</inkml:ink>
</file>

<file path=ppt/ink/ink9.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41.88482" units="1/cm"/>
          <inkml:channelProperty channel="Y" name="resolution" value="42.05608" units="1/cm"/>
        </inkml:channelProperties>
      </inkml:inkSource>
      <inkml:timestamp xml:id="ts0" timeString="2017-12-16T17:03:09.749"/>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1615 0,'-26'0,"-1"0,1 0,-1 0,1 0,-27 27,-26-1,-1-26,27 0,27 0,-27 0,27 27,-1-27,1 0,-1 0,-26 0,27 0,-1 0,1 0,-1 0,1 0,0 0,-1 0,-26 0,27 0,-1 0,1 0,-1 0,-26 0,0 0,27 0,0 0,-1 0,1 0,-1 0,1 0,-1 0,1 0,-1 0,-26 0,27 0,0 0,-1 0,27 26,-26-26,-1 0,1 0,-1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9BAC5-AAC3-41B1-80A3-A98604D7601C}" type="datetimeFigureOut">
              <a:rPr lang="en-US" smtClean="0"/>
              <a:t>9/1/2020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 David J. Barnes and Michael </a:t>
            </a:r>
            <a:r>
              <a:rPr lang="en-GB" altLang="en-US" sz="1200" err="1"/>
              <a:t>Kölling</a:t>
            </a:r>
            <a:endParaRPr lang="en-GB" altLang="en-US" sz="12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extLst>
      <p:ext uri="{BB962C8B-B14F-4D97-AF65-F5344CB8AC3E}">
        <p14:creationId xmlns:p14="http://schemas.microsoft.com/office/powerpoint/2010/main" val="74161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63B7B-8D39-4D0A-9EEA-56F291D347AD}" type="slidenum">
              <a:rPr lang="en-US" smtClean="0"/>
              <a:t>3</a:t>
            </a:fld>
            <a:endParaRPr lang="en-US"/>
          </a:p>
        </p:txBody>
      </p:sp>
    </p:spTree>
    <p:extLst>
      <p:ext uri="{BB962C8B-B14F-4D97-AF65-F5344CB8AC3E}">
        <p14:creationId xmlns:p14="http://schemas.microsoft.com/office/powerpoint/2010/main" val="20624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txBox="1">
            <a:spLocks noGrp="1" noChangeArrowheads="1"/>
          </p:cNvSpPr>
          <p:nvPr/>
        </p:nvSpPr>
        <p:spPr bwMode="auto">
          <a:xfrm>
            <a:off x="3900488" y="8832850"/>
            <a:ext cx="2981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67" tIns="46584" rIns="93167" bIns="46584" anchor="b"/>
          <a:lstStyle>
            <a:lvl1pPr defTabSz="931863">
              <a:defRPr sz="2400">
                <a:solidFill>
                  <a:schemeClr val="tx1"/>
                </a:solidFill>
                <a:latin typeface="Times New Roman" panose="02020603050405020304" pitchFamily="18" charset="0"/>
              </a:defRPr>
            </a:lvl1pPr>
            <a:lvl2pPr marL="37988875" indent="-37531675" defTabSz="9318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6EE0078-6613-4A81-ACD7-7C4156096D9E}" type="slidenum">
              <a:rPr lang="en-US" altLang="en-US" sz="1300">
                <a:ea typeface="ＭＳ Ｐゴシック" panose="020B0600070205080204" pitchFamily="34" charset="-128"/>
              </a:rPr>
              <a:pPr algn="r"/>
              <a:t>12</a:t>
            </a:fld>
            <a:endParaRPr lang="en-US" altLang="en-US" sz="1300">
              <a:ea typeface="ＭＳ Ｐゴシック" panose="020B0600070205080204" pitchFamily="34" charset="-128"/>
            </a:endParaRPr>
          </a:p>
        </p:txBody>
      </p:sp>
      <p:sp>
        <p:nvSpPr>
          <p:cNvPr id="375811" name="Rectangle 2"/>
          <p:cNvSpPr>
            <a:spLocks noGrp="1" noRot="1" noChangeAspect="1" noChangeArrowheads="1" noTextEdit="1"/>
          </p:cNvSpPr>
          <p:nvPr>
            <p:ph type="sldImg"/>
          </p:nvPr>
        </p:nvSpPr>
        <p:spPr>
          <a:xfrm>
            <a:off x="1117600" y="698500"/>
            <a:ext cx="4648200" cy="3486150"/>
          </a:xfrm>
          <a:ln/>
        </p:spPr>
      </p:sp>
      <p:sp>
        <p:nvSpPr>
          <p:cNvPr id="375812" name="Rectangle 3"/>
          <p:cNvSpPr>
            <a:spLocks noGrp="1" noChangeArrowheads="1"/>
          </p:cNvSpPr>
          <p:nvPr>
            <p:ph type="body" idx="1"/>
          </p:nvPr>
        </p:nvSpPr>
        <p:spPr>
          <a:xfrm>
            <a:off x="915988" y="4416425"/>
            <a:ext cx="5049837" cy="4181475"/>
          </a:xfrm>
        </p:spPr>
        <p:txBody>
          <a:bodyPr lIns="93167" tIns="46584" rIns="93167" bIns="46584"/>
          <a:lstStyle/>
          <a:p>
            <a:endParaRPr lang="en-US" altLang="en-US"/>
          </a:p>
        </p:txBody>
      </p:sp>
    </p:spTree>
    <p:extLst>
      <p:ext uri="{BB962C8B-B14F-4D97-AF65-F5344CB8AC3E}">
        <p14:creationId xmlns:p14="http://schemas.microsoft.com/office/powerpoint/2010/main" val="388614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63B7B-8D39-4D0A-9EEA-56F291D347AD}" type="slidenum">
              <a:rPr lang="en-US" smtClean="0"/>
              <a:t>25</a:t>
            </a:fld>
            <a:endParaRPr lang="en-US"/>
          </a:p>
        </p:txBody>
      </p:sp>
    </p:spTree>
    <p:extLst>
      <p:ext uri="{BB962C8B-B14F-4D97-AF65-F5344CB8AC3E}">
        <p14:creationId xmlns:p14="http://schemas.microsoft.com/office/powerpoint/2010/main" val="267055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63B7B-8D39-4D0A-9EEA-56F291D347AD}" type="slidenum">
              <a:rPr lang="en-US" smtClean="0"/>
              <a:t>26</a:t>
            </a:fld>
            <a:endParaRPr lang="en-US"/>
          </a:p>
        </p:txBody>
      </p:sp>
    </p:spTree>
    <p:extLst>
      <p:ext uri="{BB962C8B-B14F-4D97-AF65-F5344CB8AC3E}">
        <p14:creationId xmlns:p14="http://schemas.microsoft.com/office/powerpoint/2010/main" val="131069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63B7B-8D39-4D0A-9EEA-56F291D347AD}" type="slidenum">
              <a:rPr lang="en-US" smtClean="0"/>
              <a:t>27</a:t>
            </a:fld>
            <a:endParaRPr lang="en-US"/>
          </a:p>
        </p:txBody>
      </p:sp>
    </p:spTree>
    <p:extLst>
      <p:ext uri="{BB962C8B-B14F-4D97-AF65-F5344CB8AC3E}">
        <p14:creationId xmlns:p14="http://schemas.microsoft.com/office/powerpoint/2010/main" val="359199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63B7B-8D39-4D0A-9EEA-56F291D347AD}" type="slidenum">
              <a:rPr lang="en-US" smtClean="0"/>
              <a:t>33</a:t>
            </a:fld>
            <a:endParaRPr lang="en-US"/>
          </a:p>
        </p:txBody>
      </p:sp>
    </p:spTree>
    <p:extLst>
      <p:ext uri="{BB962C8B-B14F-4D97-AF65-F5344CB8AC3E}">
        <p14:creationId xmlns:p14="http://schemas.microsoft.com/office/powerpoint/2010/main" val="235526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9/1/2020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9/1/2020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9/1/2020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9/1/2020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9/1/2020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9/1/2020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109565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78124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053451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6761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9/1/2020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358316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9/1/2020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7460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097974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9/1/2020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770566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9/1/2020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23465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9/1/2020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2355979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9/1/2020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716585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9/1/2020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5600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9/1/2020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8477771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9/1/2020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1" name="Slide Number Placeholder 3">
            <a:extLst>
              <a:ext uri="{FF2B5EF4-FFF2-40B4-BE49-F238E27FC236}">
                <a16:creationId xmlns:a16="http://schemas.microsoft.com/office/drawing/2014/main" id="{4D8609DF-246E-4592-9017-335BBA61F54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1751168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E2DE6586-20E5-4D2A-9EE1-44A5953165CA}"/>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536992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01FB564D-8546-4D3A-B883-7D4B1C9A3B67}"/>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61832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AEAD4A3F-3677-4F0D-8AF8-68CE0872A66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893970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9/1/2020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06AB850F-29E0-47A7-9D5F-C1DC738D1CA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93472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9/1/2020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33D4124B-0DCE-4FD2-BE75-B48FBB7967C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949363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9" name="Slide Number Placeholder 3">
            <a:extLst>
              <a:ext uri="{FF2B5EF4-FFF2-40B4-BE49-F238E27FC236}">
                <a16:creationId xmlns:a16="http://schemas.microsoft.com/office/drawing/2014/main" id="{DB62AEC6-CA35-4482-B790-D511620C0E51}"/>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04164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9/1/2020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7F522084-5389-49DB-810C-34F47F8FDC42}"/>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73467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9/1/2020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AECA56E7-F650-4170-B031-F26B491E1565}"/>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425964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9/1/2020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2" name="Slide Number Placeholder 3">
            <a:extLst>
              <a:ext uri="{FF2B5EF4-FFF2-40B4-BE49-F238E27FC236}">
                <a16:creationId xmlns:a16="http://schemas.microsoft.com/office/drawing/2014/main" id="{ACBF2E09-7228-48B9-8044-B9D203F5551C}"/>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63003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9/1/2020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8" name="Slide Number Placeholder 3">
            <a:extLst>
              <a:ext uri="{FF2B5EF4-FFF2-40B4-BE49-F238E27FC236}">
                <a16:creationId xmlns:a16="http://schemas.microsoft.com/office/drawing/2014/main" id="{6F10B818-19C8-4A97-84A9-335FAA858E3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137198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9/1/2020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7" name="Slide Number Placeholder 3">
            <a:extLst>
              <a:ext uri="{FF2B5EF4-FFF2-40B4-BE49-F238E27FC236}">
                <a16:creationId xmlns:a16="http://schemas.microsoft.com/office/drawing/2014/main" id="{039114AE-1352-4D49-8C5C-3EED0062B8F7}"/>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831192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9/1/2020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3" name="Slide Number Placeholder 3">
            <a:extLst>
              <a:ext uri="{FF2B5EF4-FFF2-40B4-BE49-F238E27FC236}">
                <a16:creationId xmlns:a16="http://schemas.microsoft.com/office/drawing/2014/main" id="{58ACDF46-899B-4841-8F5D-27F0352B39E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75278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9/1/2020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9/1/2020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9/1/2020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9/1/2020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9/1/2020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07118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9/1/2020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9" r:id="rId9"/>
    <p:sldLayoutId id="2147483682" r:id="rId10"/>
    <p:sldLayoutId id="2147483683" r:id="rId11"/>
    <p:sldLayoutId id="2147483684" r:id="rId12"/>
    <p:sldLayoutId id="2147483685"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9/1/2020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9068286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9/1/2020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23970797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40.png"/><Relationship Id="rId3" Type="http://schemas.openxmlformats.org/officeDocument/2006/relationships/image" Target="../media/image17.png"/><Relationship Id="rId7" Type="http://schemas.openxmlformats.org/officeDocument/2006/relationships/image" Target="../media/image130.png"/><Relationship Id="rId12" Type="http://schemas.openxmlformats.org/officeDocument/2006/relationships/customXml" Target="../ink/ink12.xml"/><Relationship Id="rId2" Type="http://schemas.openxmlformats.org/officeDocument/2006/relationships/image" Target="../media/image16.png"/><Relationship Id="rId1" Type="http://schemas.openxmlformats.org/officeDocument/2006/relationships/slideLayout" Target="../slideLayouts/slideLayout16.xml"/><Relationship Id="rId6" Type="http://schemas.openxmlformats.org/officeDocument/2006/relationships/customXml" Target="../ink/ink10.xml"/><Relationship Id="rId11" Type="http://schemas.openxmlformats.org/officeDocument/2006/relationships/image" Target="../media/image42.emf"/><Relationship Id="rId5" Type="http://schemas.openxmlformats.org/officeDocument/2006/relationships/image" Target="../media/image39.emf"/><Relationship Id="rId4" Type="http://schemas.openxmlformats.org/officeDocument/2006/relationships/customXml" Target="../ink/ink9.xml"/></Relationships>
</file>

<file path=ppt/slides/_rels/slide3.xml.rels><?xml version="1.0" encoding="UTF-8" standalone="yes"?>
<Relationships xmlns="http://schemas.openxmlformats.org/package/2006/relationships"><Relationship Id="rId8" Type="http://schemas.openxmlformats.org/officeDocument/2006/relationships/hyperlink" Target="https://hotframeworks.com/frameworks/angularjs" TargetMode="External"/><Relationship Id="rId13" Type="http://schemas.openxmlformats.org/officeDocument/2006/relationships/hyperlink" Target="https://hotframeworks.com/frameworks/asp-net" TargetMode="External"/><Relationship Id="rId18" Type="http://schemas.openxmlformats.org/officeDocument/2006/relationships/hyperlink" Target="https://hotframeworks.com/frameworks/codeigniter" TargetMode="External"/><Relationship Id="rId3" Type="http://schemas.openxmlformats.org/officeDocument/2006/relationships/hyperlink" Target="https://hotframeworks.com/" TargetMode="External"/><Relationship Id="rId7" Type="http://schemas.openxmlformats.org/officeDocument/2006/relationships/hyperlink" Target="https://hotframeworks.com/frameworks/ruby-on-rails" TargetMode="External"/><Relationship Id="rId12" Type="http://schemas.openxmlformats.org/officeDocument/2006/relationships/hyperlink" Target="https://hotframeworks.com/frameworks/spring" TargetMode="External"/><Relationship Id="rId17" Type="http://schemas.openxmlformats.org/officeDocument/2006/relationships/hyperlink" Target="https://hotframeworks.com/frameworks/meteor" TargetMode="External"/><Relationship Id="rId2" Type="http://schemas.openxmlformats.org/officeDocument/2006/relationships/notesSlide" Target="../notesSlides/notesSlide2.xml"/><Relationship Id="rId16" Type="http://schemas.openxmlformats.org/officeDocument/2006/relationships/hyperlink" Target="https://hotframeworks.com/frameworks/symfony" TargetMode="External"/><Relationship Id="rId1" Type="http://schemas.openxmlformats.org/officeDocument/2006/relationships/slideLayout" Target="../slideLayouts/slideLayout15.xml"/><Relationship Id="rId6" Type="http://schemas.openxmlformats.org/officeDocument/2006/relationships/hyperlink" Target="https://hotframeworks.com/frameworks/angular" TargetMode="External"/><Relationship Id="rId11" Type="http://schemas.openxmlformats.org/officeDocument/2006/relationships/hyperlink" Target="https://hotframeworks.com/frameworks/laravel" TargetMode="External"/><Relationship Id="rId5" Type="http://schemas.openxmlformats.org/officeDocument/2006/relationships/hyperlink" Target="https://hotframeworks.com/frameworks/asp-net-mvc" TargetMode="External"/><Relationship Id="rId15" Type="http://schemas.openxmlformats.org/officeDocument/2006/relationships/hyperlink" Target="https://hotframeworks.com/frameworks/flask" TargetMode="External"/><Relationship Id="rId10" Type="http://schemas.openxmlformats.org/officeDocument/2006/relationships/hyperlink" Target="https://hotframeworks.com/frameworks/django" TargetMode="External"/><Relationship Id="rId4" Type="http://schemas.openxmlformats.org/officeDocument/2006/relationships/hyperlink" Target="https://hotframeworks.com/frameworks/react" TargetMode="External"/><Relationship Id="rId9" Type="http://schemas.openxmlformats.org/officeDocument/2006/relationships/hyperlink" Target="https://hotframeworks.com/frameworks/vuejs" TargetMode="External"/><Relationship Id="rId14" Type="http://schemas.openxmlformats.org/officeDocument/2006/relationships/hyperlink" Target="https://hotframeworks.com/frameworks/expres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a:xfrm>
            <a:off x="457200" y="540589"/>
            <a:ext cx="6324600" cy="5814203"/>
          </a:xfrm>
        </p:spPr>
        <p:txBody>
          <a:bodyPr/>
          <a:lstStyle/>
          <a:p>
            <a:r>
              <a:rPr lang="en-GB" altLang="en-US" sz="3200" dirty="0">
                <a:solidFill>
                  <a:schemeClr val="tx2">
                    <a:lumMod val="20000"/>
                    <a:lumOff val="80000"/>
                  </a:schemeClr>
                </a:solidFill>
              </a:rPr>
              <a:t>Advanced Database Topics</a:t>
            </a:r>
            <a:br>
              <a:rPr lang="en-GB" altLang="en-US" dirty="0"/>
            </a:br>
            <a:br>
              <a:rPr lang="en-GB" altLang="en-US" dirty="0"/>
            </a:br>
            <a:r>
              <a:rPr lang="en-US" altLang="en-US" dirty="0"/>
              <a:t>Database Concepts</a:t>
            </a:r>
            <a:br>
              <a:rPr lang="en-US" altLang="en-US" dirty="0"/>
            </a:br>
            <a:br>
              <a:rPr lang="en-US" altLang="en-US" sz="1800" dirty="0"/>
            </a:br>
            <a:r>
              <a:rPr lang="en-US" altLang="en-US" sz="1800" dirty="0"/>
              <a:t>"a little Redis…</a:t>
            </a:r>
            <a:br>
              <a:rPr lang="en-US" altLang="en-US" sz="1800" dirty="0"/>
            </a:br>
            <a:r>
              <a:rPr lang="en-US" altLang="en-US" sz="1800" dirty="0"/>
              <a:t>a little Mongo"</a:t>
            </a:r>
            <a:endParaRPr lang="en-US" altLang="en-US" sz="3600" dirty="0"/>
          </a:p>
        </p:txBody>
      </p:sp>
      <p:sp>
        <p:nvSpPr>
          <p:cNvPr id="4" name="Text Placeholder 4"/>
          <p:cNvSpPr txBox="1">
            <a:spLocks/>
          </p:cNvSpPr>
          <p:nvPr/>
        </p:nvSpPr>
        <p:spPr>
          <a:xfrm>
            <a:off x="7162799" y="2892277"/>
            <a:ext cx="1600201" cy="164592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chemeClr val="tx1"/>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r>
              <a:rPr lang="en-US" sz="1400" spc="0"/>
              <a:t> </a:t>
            </a:r>
          </a:p>
        </p:txBody>
      </p:sp>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989F52-418B-4FA0-A943-08AE3BEE23C7}"/>
              </a:ext>
            </a:extLst>
          </p:cNvPr>
          <p:cNvSpPr>
            <a:spLocks noGrp="1"/>
          </p:cNvSpPr>
          <p:nvPr>
            <p:ph type="title"/>
          </p:nvPr>
        </p:nvSpPr>
        <p:spPr/>
        <p:txBody>
          <a:bodyPr/>
          <a:lstStyle/>
          <a:p>
            <a:r>
              <a:rPr lang="en-US" dirty="0"/>
              <a:t>Perfect C&amp;A</a:t>
            </a:r>
          </a:p>
        </p:txBody>
      </p:sp>
      <p:sp>
        <p:nvSpPr>
          <p:cNvPr id="15" name="Content Placeholder 1">
            <a:extLst>
              <a:ext uri="{FF2B5EF4-FFF2-40B4-BE49-F238E27FC236}">
                <a16:creationId xmlns:a16="http://schemas.microsoft.com/office/drawing/2014/main" id="{742966F6-3E8A-441E-B794-D29342EB6724}"/>
              </a:ext>
            </a:extLst>
          </p:cNvPr>
          <p:cNvSpPr txBox="1">
            <a:spLocks/>
          </p:cNvSpPr>
          <p:nvPr/>
        </p:nvSpPr>
        <p:spPr>
          <a:xfrm>
            <a:off x="4779034" y="1769036"/>
            <a:ext cx="4110474" cy="4947491"/>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spcAft>
                <a:spcPts val="600"/>
              </a:spcAft>
              <a:buClr>
                <a:schemeClr val="accent1"/>
              </a:buClr>
              <a:buFont typeface="Wingdings 2" pitchFamily="18" charset="2"/>
              <a:buChar char=""/>
              <a:defRPr sz="2000" kern="1200" spc="0" baseline="0">
                <a:solidFill>
                  <a:schemeClr val="tx1"/>
                </a:solidFill>
                <a:latin typeface="+mn-lt"/>
                <a:ea typeface="+mn-ea"/>
                <a:cs typeface="+mn-cs"/>
              </a:defRPr>
            </a:lvl1pPr>
            <a:lvl2pPr marL="548640" indent="-182880" algn="l" defTabSz="914400" rtl="0" eaLnBrk="1" latinLnBrk="0" hangingPunct="1">
              <a:spcBef>
                <a:spcPct val="20000"/>
              </a:spcBef>
              <a:spcAft>
                <a:spcPts val="600"/>
              </a:spcAft>
              <a:buClr>
                <a:schemeClr val="accent2"/>
              </a:buClr>
              <a:buFont typeface="Wingdings" pitchFamily="2" charset="2"/>
              <a:buChar char="§"/>
              <a:defRPr sz="1800" kern="1200" spc="0" baseline="0">
                <a:solidFill>
                  <a:schemeClr val="tx1"/>
                </a:solidFill>
                <a:latin typeface="+mn-lt"/>
                <a:ea typeface="+mn-ea"/>
                <a:cs typeface="+mn-cs"/>
              </a:defRPr>
            </a:lvl2pPr>
            <a:lvl3pPr marL="822960" indent="-182880" algn="l" defTabSz="914400" rtl="0" eaLnBrk="1" latinLnBrk="0" hangingPunct="1">
              <a:spcBef>
                <a:spcPct val="20000"/>
              </a:spcBef>
              <a:spcAft>
                <a:spcPts val="600"/>
              </a:spcAft>
              <a:buClr>
                <a:schemeClr val="accent3"/>
              </a:buClr>
              <a:buFont typeface="Wingdings" pitchFamily="2" charset="2"/>
              <a:buChar char="§"/>
              <a:defRPr sz="1600" kern="1200" spc="0" baseline="0">
                <a:solidFill>
                  <a:schemeClr val="tx1"/>
                </a:solidFill>
                <a:latin typeface="+mn-lt"/>
                <a:ea typeface="+mn-ea"/>
                <a:cs typeface="+mn-cs"/>
              </a:defRPr>
            </a:lvl3pPr>
            <a:lvl4pPr marL="1097280" indent="-182880" algn="l" defTabSz="914400" rtl="0" eaLnBrk="1" latinLnBrk="0" hangingPunct="1">
              <a:spcBef>
                <a:spcPct val="20000"/>
              </a:spcBef>
              <a:spcAft>
                <a:spcPts val="600"/>
              </a:spcAft>
              <a:buClr>
                <a:schemeClr val="accent4"/>
              </a:buClr>
              <a:buFont typeface="Wingdings" pitchFamily="2" charset="2"/>
              <a:buChar char="§"/>
              <a:defRPr sz="1400" kern="1200">
                <a:solidFill>
                  <a:schemeClr val="tx1"/>
                </a:solidFill>
                <a:latin typeface="+mn-lt"/>
                <a:ea typeface="+mn-ea"/>
                <a:cs typeface="+mn-cs"/>
              </a:defRPr>
            </a:lvl4pPr>
            <a:lvl5pPr marL="1280160" indent="-182880" algn="l" defTabSz="914400" rtl="0" eaLnBrk="1" latinLnBrk="0" hangingPunct="1">
              <a:spcBef>
                <a:spcPct val="20000"/>
              </a:spcBef>
              <a:spcAft>
                <a:spcPts val="600"/>
              </a:spcAft>
              <a:buClr>
                <a:schemeClr val="accent6"/>
              </a:buClr>
              <a:buFont typeface="Wingdings" pitchFamily="2" charset="2"/>
              <a:buChar char="§"/>
              <a:defRPr sz="1300" kern="1200" spc="100" baseline="0">
                <a:solidFill>
                  <a:schemeClr val="tx1"/>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sz="1800" dirty="0"/>
              <a:t>In the absence of NW partitions, let's all reply "square" to read requests until all of us know the new value is "star"   This preserves both C and A.</a:t>
            </a:r>
            <a:br>
              <a:rPr lang="en-US" sz="1800" dirty="0"/>
            </a:br>
            <a:br>
              <a:rPr lang="en-US" sz="1800" dirty="0"/>
            </a:br>
            <a:r>
              <a:rPr lang="en-US" sz="1800" i="1" dirty="0"/>
              <a:t>"Because partitions are rare, there is little reason to forfeit C or A when the system is not partitioned." – </a:t>
            </a:r>
            <a:br>
              <a:rPr lang="en-US" sz="1800" dirty="0"/>
            </a:br>
            <a:r>
              <a:rPr lang="en-US" sz="1800" dirty="0"/>
              <a:t>Eric Brewer</a:t>
            </a:r>
          </a:p>
          <a:p>
            <a:endParaRPr lang="en-US" sz="1800" dirty="0"/>
          </a:p>
        </p:txBody>
      </p:sp>
      <p:sp>
        <p:nvSpPr>
          <p:cNvPr id="36" name="Oval 35">
            <a:extLst>
              <a:ext uri="{FF2B5EF4-FFF2-40B4-BE49-F238E27FC236}">
                <a16:creationId xmlns:a16="http://schemas.microsoft.com/office/drawing/2014/main" id="{890835C6-E492-4780-855F-B61C0F4B9170}"/>
              </a:ext>
            </a:extLst>
          </p:cNvPr>
          <p:cNvSpPr/>
          <p:nvPr/>
        </p:nvSpPr>
        <p:spPr>
          <a:xfrm>
            <a:off x="549552" y="4869139"/>
            <a:ext cx="1111190" cy="110119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7" name="Oval 36">
            <a:extLst>
              <a:ext uri="{FF2B5EF4-FFF2-40B4-BE49-F238E27FC236}">
                <a16:creationId xmlns:a16="http://schemas.microsoft.com/office/drawing/2014/main" id="{FC45111B-7B42-42F7-83E9-8B85DFB471B0}"/>
              </a:ext>
            </a:extLst>
          </p:cNvPr>
          <p:cNvSpPr/>
          <p:nvPr/>
        </p:nvSpPr>
        <p:spPr>
          <a:xfrm>
            <a:off x="2553756" y="4869139"/>
            <a:ext cx="1111190" cy="110119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a:t>
            </a:r>
          </a:p>
        </p:txBody>
      </p:sp>
      <p:sp>
        <p:nvSpPr>
          <p:cNvPr id="38" name="Rectangle 37">
            <a:extLst>
              <a:ext uri="{FF2B5EF4-FFF2-40B4-BE49-F238E27FC236}">
                <a16:creationId xmlns:a16="http://schemas.microsoft.com/office/drawing/2014/main" id="{94F50B83-F3DD-4A35-B1BB-E2665E1ABA27}"/>
              </a:ext>
            </a:extLst>
          </p:cNvPr>
          <p:cNvSpPr/>
          <p:nvPr/>
        </p:nvSpPr>
        <p:spPr>
          <a:xfrm>
            <a:off x="970000" y="5601289"/>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430951E7-9459-4BF3-BA8F-645A3716CBDD}"/>
              </a:ext>
            </a:extLst>
          </p:cNvPr>
          <p:cNvCxnSpPr>
            <a:stCxn id="36" idx="6"/>
            <a:endCxn id="37" idx="2"/>
          </p:cNvCxnSpPr>
          <p:nvPr/>
        </p:nvCxnSpPr>
        <p:spPr>
          <a:xfrm>
            <a:off x="1660742" y="5419737"/>
            <a:ext cx="89301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848917-9431-44D5-B0F3-A3D2A9FAEE6B}"/>
              </a:ext>
            </a:extLst>
          </p:cNvPr>
          <p:cNvSpPr/>
          <p:nvPr/>
        </p:nvSpPr>
        <p:spPr>
          <a:xfrm>
            <a:off x="1561734" y="4704609"/>
            <a:ext cx="743986" cy="461665"/>
          </a:xfrm>
          <a:prstGeom prst="rect">
            <a:avLst/>
          </a:prstGeom>
        </p:spPr>
        <p:txBody>
          <a:bodyPr wrap="none">
            <a:spAutoFit/>
          </a:bodyPr>
          <a:lstStyle/>
          <a:p>
            <a:pPr algn="ctr"/>
            <a:r>
              <a:rPr lang="en-US" sz="1200" dirty="0">
                <a:solidFill>
                  <a:srgbClr val="7030A0"/>
                </a:solidFill>
              </a:rPr>
              <a:t>NW</a:t>
            </a:r>
          </a:p>
          <a:p>
            <a:pPr algn="ctr"/>
            <a:r>
              <a:rPr lang="en-US" sz="1200" dirty="0">
                <a:solidFill>
                  <a:srgbClr val="7030A0"/>
                </a:solidFill>
              </a:rPr>
              <a:t>partition</a:t>
            </a:r>
          </a:p>
        </p:txBody>
      </p:sp>
      <p:sp>
        <p:nvSpPr>
          <p:cNvPr id="41" name="Rectangle 40">
            <a:extLst>
              <a:ext uri="{FF2B5EF4-FFF2-40B4-BE49-F238E27FC236}">
                <a16:creationId xmlns:a16="http://schemas.microsoft.com/office/drawing/2014/main" id="{8A96FCB1-A435-4BEC-AFFF-E6E75262BC73}"/>
              </a:ext>
            </a:extLst>
          </p:cNvPr>
          <p:cNvSpPr/>
          <p:nvPr/>
        </p:nvSpPr>
        <p:spPr>
          <a:xfrm>
            <a:off x="2974204" y="5620964"/>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ar: 5 Points 41">
            <a:extLst>
              <a:ext uri="{FF2B5EF4-FFF2-40B4-BE49-F238E27FC236}">
                <a16:creationId xmlns:a16="http://schemas.microsoft.com/office/drawing/2014/main" id="{B5A7E3E8-3FBD-42C0-B81D-BE9A0CF58D69}"/>
              </a:ext>
            </a:extLst>
          </p:cNvPr>
          <p:cNvSpPr/>
          <p:nvPr/>
        </p:nvSpPr>
        <p:spPr>
          <a:xfrm>
            <a:off x="78047" y="6072130"/>
            <a:ext cx="414068" cy="414068"/>
          </a:xfrm>
          <a:prstGeom prst="star5">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7C650774-DA72-4BC4-ACC2-B3D8AAFD0F38}"/>
              </a:ext>
            </a:extLst>
          </p:cNvPr>
          <p:cNvCxnSpPr>
            <a:cxnSpLocks/>
          </p:cNvCxnSpPr>
          <p:nvPr/>
        </p:nvCxnSpPr>
        <p:spPr>
          <a:xfrm flipV="1">
            <a:off x="434678" y="5891258"/>
            <a:ext cx="239778" cy="203806"/>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6C23A4F-7255-4BBF-BEC8-32117A4751CD}"/>
              </a:ext>
            </a:extLst>
          </p:cNvPr>
          <p:cNvCxnSpPr>
            <a:cxnSpLocks/>
          </p:cNvCxnSpPr>
          <p:nvPr/>
        </p:nvCxnSpPr>
        <p:spPr>
          <a:xfrm flipH="1" flipV="1">
            <a:off x="3246026" y="6048905"/>
            <a:ext cx="279801" cy="25195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0D13F20-5484-4B5E-AEBF-670446875037}"/>
              </a:ext>
            </a:extLst>
          </p:cNvPr>
          <p:cNvSpPr/>
          <p:nvPr/>
        </p:nvSpPr>
        <p:spPr>
          <a:xfrm>
            <a:off x="241764" y="5718513"/>
            <a:ext cx="343364" cy="307777"/>
          </a:xfrm>
          <a:prstGeom prst="rect">
            <a:avLst/>
          </a:prstGeom>
        </p:spPr>
        <p:txBody>
          <a:bodyPr wrap="none">
            <a:spAutoFit/>
          </a:bodyPr>
          <a:lstStyle/>
          <a:p>
            <a:r>
              <a:rPr lang="en-US" sz="1400" dirty="0"/>
              <a:t>W</a:t>
            </a:r>
          </a:p>
        </p:txBody>
      </p:sp>
      <p:sp>
        <p:nvSpPr>
          <p:cNvPr id="46" name="Rectangle 45">
            <a:extLst>
              <a:ext uri="{FF2B5EF4-FFF2-40B4-BE49-F238E27FC236}">
                <a16:creationId xmlns:a16="http://schemas.microsoft.com/office/drawing/2014/main" id="{4C4B8506-0B64-47E7-B23B-B51282A9B215}"/>
              </a:ext>
            </a:extLst>
          </p:cNvPr>
          <p:cNvSpPr/>
          <p:nvPr/>
        </p:nvSpPr>
        <p:spPr>
          <a:xfrm>
            <a:off x="3176268" y="6139731"/>
            <a:ext cx="300082" cy="307777"/>
          </a:xfrm>
          <a:prstGeom prst="rect">
            <a:avLst/>
          </a:prstGeom>
        </p:spPr>
        <p:txBody>
          <a:bodyPr wrap="none">
            <a:spAutoFit/>
          </a:bodyPr>
          <a:lstStyle/>
          <a:p>
            <a:r>
              <a:rPr lang="en-US" sz="1400" dirty="0"/>
              <a:t>R</a:t>
            </a:r>
          </a:p>
        </p:txBody>
      </p:sp>
      <mc:AlternateContent xmlns:mc="http://schemas.openxmlformats.org/markup-compatibility/2006" xmlns:p14="http://schemas.microsoft.com/office/powerpoint/2010/main">
        <mc:Choice Requires="p14">
          <p:contentPart p14:bwMode="auto" r:id="rId2">
            <p14:nvContentPartPr>
              <p14:cNvPr id="58" name="Ink 57">
                <a:extLst>
                  <a:ext uri="{FF2B5EF4-FFF2-40B4-BE49-F238E27FC236}">
                    <a16:creationId xmlns:a16="http://schemas.microsoft.com/office/drawing/2014/main" id="{414E3127-1CA0-43C9-AAD3-9F6A12F20C67}"/>
                  </a:ext>
                </a:extLst>
              </p14:cNvPr>
              <p14:cNvContentPartPr/>
              <p14:nvPr/>
            </p14:nvContentPartPr>
            <p14:xfrm rot="6693878">
              <a:off x="1496279" y="5271278"/>
              <a:ext cx="1310056" cy="131442"/>
            </p14:xfrm>
          </p:contentPart>
        </mc:Choice>
        <mc:Fallback xmlns="">
          <p:pic>
            <p:nvPicPr>
              <p:cNvPr id="58" name="Ink 57">
                <a:extLst>
                  <a:ext uri="{FF2B5EF4-FFF2-40B4-BE49-F238E27FC236}">
                    <a16:creationId xmlns:a16="http://schemas.microsoft.com/office/drawing/2014/main" id="{414E3127-1CA0-43C9-AAD3-9F6A12F20C67}"/>
                  </a:ext>
                </a:extLst>
              </p:cNvPr>
              <p:cNvPicPr/>
              <p:nvPr/>
            </p:nvPicPr>
            <p:blipFill>
              <a:blip r:embed="rId3"/>
              <a:stretch>
                <a:fillRect/>
              </a:stretch>
            </p:blipFill>
            <p:spPr>
              <a:xfrm rot="6693878">
                <a:off x="1478284" y="5253272"/>
                <a:ext cx="1345687" cy="167093"/>
              </a:xfrm>
              <a:prstGeom prst="rect">
                <a:avLst/>
              </a:prstGeom>
            </p:spPr>
          </p:pic>
        </mc:Fallback>
      </mc:AlternateContent>
      <p:sp>
        <p:nvSpPr>
          <p:cNvPr id="59" name="Rectangle 58">
            <a:extLst>
              <a:ext uri="{FF2B5EF4-FFF2-40B4-BE49-F238E27FC236}">
                <a16:creationId xmlns:a16="http://schemas.microsoft.com/office/drawing/2014/main" id="{3C374CCE-772B-47D3-BEC1-1FD4CFE81E62}"/>
              </a:ext>
            </a:extLst>
          </p:cNvPr>
          <p:cNvSpPr/>
          <p:nvPr/>
        </p:nvSpPr>
        <p:spPr>
          <a:xfrm>
            <a:off x="2002004" y="5525278"/>
            <a:ext cx="743986" cy="461665"/>
          </a:xfrm>
          <a:prstGeom prst="rect">
            <a:avLst/>
          </a:prstGeom>
        </p:spPr>
        <p:txBody>
          <a:bodyPr wrap="none">
            <a:spAutoFit/>
          </a:bodyPr>
          <a:lstStyle/>
          <a:p>
            <a:pPr algn="ctr"/>
            <a:r>
              <a:rPr lang="en-US" sz="1200" dirty="0">
                <a:solidFill>
                  <a:srgbClr val="7030A0"/>
                </a:solidFill>
              </a:rPr>
              <a:t>NW</a:t>
            </a:r>
          </a:p>
          <a:p>
            <a:pPr algn="ctr"/>
            <a:r>
              <a:rPr lang="en-US" sz="1200" dirty="0">
                <a:solidFill>
                  <a:srgbClr val="7030A0"/>
                </a:solidFill>
              </a:rPr>
              <a:t>partition</a:t>
            </a:r>
          </a:p>
        </p:txBody>
      </p:sp>
      <p:sp>
        <p:nvSpPr>
          <p:cNvPr id="60" name="Rectangle 59">
            <a:extLst>
              <a:ext uri="{FF2B5EF4-FFF2-40B4-BE49-F238E27FC236}">
                <a16:creationId xmlns:a16="http://schemas.microsoft.com/office/drawing/2014/main" id="{54667DCE-8C53-4556-8EAF-C048C6D79716}"/>
              </a:ext>
            </a:extLst>
          </p:cNvPr>
          <p:cNvSpPr/>
          <p:nvPr/>
        </p:nvSpPr>
        <p:spPr>
          <a:xfrm>
            <a:off x="456948" y="6070196"/>
            <a:ext cx="2251824" cy="646331"/>
          </a:xfrm>
          <a:prstGeom prst="rect">
            <a:avLst/>
          </a:prstGeom>
        </p:spPr>
        <p:txBody>
          <a:bodyPr wrap="square">
            <a:spAutoFit/>
          </a:bodyPr>
          <a:lstStyle/>
          <a:p>
            <a:r>
              <a:rPr lang="en-US" sz="1200" i="1" dirty="0">
                <a:solidFill>
                  <a:schemeClr val="accent3">
                    <a:lumMod val="75000"/>
                  </a:schemeClr>
                </a:solidFill>
              </a:rPr>
              <a:t>Both nodes must be consistent and available. I can only cache this write.  Not commit it.</a:t>
            </a:r>
          </a:p>
        </p:txBody>
      </p:sp>
      <p:sp>
        <p:nvSpPr>
          <p:cNvPr id="47" name="Oval 46">
            <a:extLst>
              <a:ext uri="{FF2B5EF4-FFF2-40B4-BE49-F238E27FC236}">
                <a16:creationId xmlns:a16="http://schemas.microsoft.com/office/drawing/2014/main" id="{B2D3FBFD-3E25-4E95-A821-C88F1414FBDB}"/>
              </a:ext>
            </a:extLst>
          </p:cNvPr>
          <p:cNvSpPr/>
          <p:nvPr/>
        </p:nvSpPr>
        <p:spPr>
          <a:xfrm>
            <a:off x="549552" y="2160400"/>
            <a:ext cx="1111190" cy="110119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8" name="Oval 47">
            <a:extLst>
              <a:ext uri="{FF2B5EF4-FFF2-40B4-BE49-F238E27FC236}">
                <a16:creationId xmlns:a16="http://schemas.microsoft.com/office/drawing/2014/main" id="{44051FA2-46E3-4000-B6C3-3F1E78B3BE5B}"/>
              </a:ext>
            </a:extLst>
          </p:cNvPr>
          <p:cNvSpPr/>
          <p:nvPr/>
        </p:nvSpPr>
        <p:spPr>
          <a:xfrm>
            <a:off x="2553756" y="2160400"/>
            <a:ext cx="1111190" cy="110119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a:t>
            </a:r>
          </a:p>
        </p:txBody>
      </p:sp>
      <p:sp>
        <p:nvSpPr>
          <p:cNvPr id="49" name="Rectangle 48">
            <a:extLst>
              <a:ext uri="{FF2B5EF4-FFF2-40B4-BE49-F238E27FC236}">
                <a16:creationId xmlns:a16="http://schemas.microsoft.com/office/drawing/2014/main" id="{CE8250E2-6238-4BD1-947A-459678A6BC57}"/>
              </a:ext>
            </a:extLst>
          </p:cNvPr>
          <p:cNvSpPr/>
          <p:nvPr/>
        </p:nvSpPr>
        <p:spPr>
          <a:xfrm>
            <a:off x="970000" y="2892550"/>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B89198DA-6CE1-4927-936E-99E19F28519A}"/>
              </a:ext>
            </a:extLst>
          </p:cNvPr>
          <p:cNvCxnSpPr>
            <a:stCxn id="47" idx="6"/>
            <a:endCxn id="48" idx="2"/>
          </p:cNvCxnSpPr>
          <p:nvPr/>
        </p:nvCxnSpPr>
        <p:spPr>
          <a:xfrm>
            <a:off x="1660742" y="2710998"/>
            <a:ext cx="89301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BC453CD-4CF0-4872-A617-917FB13F0425}"/>
              </a:ext>
            </a:extLst>
          </p:cNvPr>
          <p:cNvSpPr/>
          <p:nvPr/>
        </p:nvSpPr>
        <p:spPr>
          <a:xfrm>
            <a:off x="2974204" y="2912225"/>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tar: 5 Points 52">
            <a:extLst>
              <a:ext uri="{FF2B5EF4-FFF2-40B4-BE49-F238E27FC236}">
                <a16:creationId xmlns:a16="http://schemas.microsoft.com/office/drawing/2014/main" id="{612E8271-CA38-440D-A731-1A3192849643}"/>
              </a:ext>
            </a:extLst>
          </p:cNvPr>
          <p:cNvSpPr/>
          <p:nvPr/>
        </p:nvSpPr>
        <p:spPr>
          <a:xfrm>
            <a:off x="78047" y="3363391"/>
            <a:ext cx="414068" cy="414068"/>
          </a:xfrm>
          <a:prstGeom prst="star5">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40721CE7-0BC6-4223-8B0C-D37BB4CED588}"/>
              </a:ext>
            </a:extLst>
          </p:cNvPr>
          <p:cNvCxnSpPr>
            <a:cxnSpLocks/>
          </p:cNvCxnSpPr>
          <p:nvPr/>
        </p:nvCxnSpPr>
        <p:spPr>
          <a:xfrm flipV="1">
            <a:off x="434678" y="3182519"/>
            <a:ext cx="239778" cy="203806"/>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F8C34E-D83B-4A29-8A8D-83A692B20201}"/>
              </a:ext>
            </a:extLst>
          </p:cNvPr>
          <p:cNvCxnSpPr>
            <a:cxnSpLocks/>
          </p:cNvCxnSpPr>
          <p:nvPr/>
        </p:nvCxnSpPr>
        <p:spPr>
          <a:xfrm flipH="1" flipV="1">
            <a:off x="3246026" y="3340166"/>
            <a:ext cx="279801" cy="25195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C6338B5-7ECB-43A5-AC5B-E6384C595689}"/>
              </a:ext>
            </a:extLst>
          </p:cNvPr>
          <p:cNvSpPr/>
          <p:nvPr/>
        </p:nvSpPr>
        <p:spPr>
          <a:xfrm>
            <a:off x="241764" y="3050031"/>
            <a:ext cx="343364" cy="307777"/>
          </a:xfrm>
          <a:prstGeom prst="rect">
            <a:avLst/>
          </a:prstGeom>
        </p:spPr>
        <p:txBody>
          <a:bodyPr wrap="none">
            <a:spAutoFit/>
          </a:bodyPr>
          <a:lstStyle/>
          <a:p>
            <a:r>
              <a:rPr lang="en-US" sz="1400" dirty="0"/>
              <a:t>W</a:t>
            </a:r>
          </a:p>
        </p:txBody>
      </p:sp>
      <p:sp>
        <p:nvSpPr>
          <p:cNvPr id="57" name="Rectangle 56">
            <a:extLst>
              <a:ext uri="{FF2B5EF4-FFF2-40B4-BE49-F238E27FC236}">
                <a16:creationId xmlns:a16="http://schemas.microsoft.com/office/drawing/2014/main" id="{95FC58C7-3C98-452D-9496-6083FAE350E7}"/>
              </a:ext>
            </a:extLst>
          </p:cNvPr>
          <p:cNvSpPr/>
          <p:nvPr/>
        </p:nvSpPr>
        <p:spPr>
          <a:xfrm>
            <a:off x="3176268" y="3430992"/>
            <a:ext cx="300082" cy="307777"/>
          </a:xfrm>
          <a:prstGeom prst="rect">
            <a:avLst/>
          </a:prstGeom>
        </p:spPr>
        <p:txBody>
          <a:bodyPr wrap="none">
            <a:spAutoFit/>
          </a:bodyPr>
          <a:lstStyle/>
          <a:p>
            <a:r>
              <a:rPr lang="en-US" sz="1400" dirty="0"/>
              <a:t>R</a:t>
            </a:r>
          </a:p>
        </p:txBody>
      </p:sp>
      <p:sp>
        <p:nvSpPr>
          <p:cNvPr id="63" name="Rectangle 62">
            <a:extLst>
              <a:ext uri="{FF2B5EF4-FFF2-40B4-BE49-F238E27FC236}">
                <a16:creationId xmlns:a16="http://schemas.microsoft.com/office/drawing/2014/main" id="{1352D715-9D39-4DEA-BA76-9FA5A3A4A97C}"/>
              </a:ext>
            </a:extLst>
          </p:cNvPr>
          <p:cNvSpPr/>
          <p:nvPr/>
        </p:nvSpPr>
        <p:spPr>
          <a:xfrm>
            <a:off x="1857821" y="2349378"/>
            <a:ext cx="498856" cy="338554"/>
          </a:xfrm>
          <a:prstGeom prst="rect">
            <a:avLst/>
          </a:prstGeom>
        </p:spPr>
        <p:txBody>
          <a:bodyPr wrap="none">
            <a:spAutoFit/>
          </a:bodyPr>
          <a:lstStyle/>
          <a:p>
            <a:pPr algn="ctr"/>
            <a:r>
              <a:rPr lang="en-US" sz="1600" dirty="0">
                <a:solidFill>
                  <a:srgbClr val="7030A0"/>
                </a:solidFill>
              </a:rPr>
              <a:t>NW</a:t>
            </a:r>
          </a:p>
        </p:txBody>
      </p:sp>
      <p:sp>
        <p:nvSpPr>
          <p:cNvPr id="64" name="Rectangle 63">
            <a:extLst>
              <a:ext uri="{FF2B5EF4-FFF2-40B4-BE49-F238E27FC236}">
                <a16:creationId xmlns:a16="http://schemas.microsoft.com/office/drawing/2014/main" id="{E9EC13E7-B3FE-4EBA-97AF-83575D209894}"/>
              </a:ext>
            </a:extLst>
          </p:cNvPr>
          <p:cNvSpPr/>
          <p:nvPr/>
        </p:nvSpPr>
        <p:spPr>
          <a:xfrm>
            <a:off x="456948" y="3361457"/>
            <a:ext cx="2251824" cy="646331"/>
          </a:xfrm>
          <a:prstGeom prst="rect">
            <a:avLst/>
          </a:prstGeom>
        </p:spPr>
        <p:txBody>
          <a:bodyPr wrap="square">
            <a:spAutoFit/>
          </a:bodyPr>
          <a:lstStyle/>
          <a:p>
            <a:r>
              <a:rPr lang="en-US" sz="1200" i="1" dirty="0">
                <a:solidFill>
                  <a:schemeClr val="accent3">
                    <a:lumMod val="75000"/>
                  </a:schemeClr>
                </a:solidFill>
              </a:rPr>
              <a:t>Both nodes must be consistent and available. I can only cache this write.  Not commit it.</a:t>
            </a:r>
          </a:p>
        </p:txBody>
      </p:sp>
    </p:spTree>
    <p:extLst>
      <p:ext uri="{BB962C8B-B14F-4D97-AF65-F5344CB8AC3E}">
        <p14:creationId xmlns:p14="http://schemas.microsoft.com/office/powerpoint/2010/main" val="157050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7EE469-62F3-4B9B-9399-2EF0E55369B9}"/>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BD024A39-C3CA-4D69-A380-2BB82D7CCFA0}"/>
              </a:ext>
            </a:extLst>
          </p:cNvPr>
          <p:cNvSpPr>
            <a:spLocks noGrp="1"/>
          </p:cNvSpPr>
          <p:nvPr>
            <p:ph type="title"/>
          </p:nvPr>
        </p:nvSpPr>
        <p:spPr/>
        <p:txBody>
          <a:bodyPr/>
          <a:lstStyle/>
          <a:p>
            <a:r>
              <a:rPr lang="en-US" dirty="0"/>
              <a:t>ACID</a:t>
            </a:r>
          </a:p>
        </p:txBody>
      </p:sp>
    </p:spTree>
    <p:extLst>
      <p:ext uri="{BB962C8B-B14F-4D97-AF65-F5344CB8AC3E}">
        <p14:creationId xmlns:p14="http://schemas.microsoft.com/office/powerpoint/2010/main" val="428554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7" name="Rectangle 3"/>
          <p:cNvSpPr>
            <a:spLocks noGrp="1" noChangeArrowheads="1"/>
          </p:cNvSpPr>
          <p:nvPr>
            <p:ph sz="half" idx="1"/>
          </p:nvPr>
        </p:nvSpPr>
        <p:spPr/>
        <p:txBody>
          <a:bodyPr>
            <a:normAutofit/>
          </a:bodyPr>
          <a:lstStyle/>
          <a:p>
            <a:pPr>
              <a:lnSpc>
                <a:spcPct val="80000"/>
              </a:lnSpc>
              <a:tabLst>
                <a:tab pos="1947863" algn="l"/>
                <a:tab pos="2684463" algn="l"/>
                <a:tab pos="3594100" algn="l"/>
                <a:tab pos="4286250" algn="l"/>
              </a:tabLst>
            </a:pPr>
            <a:r>
              <a:rPr lang="en-US" altLang="en-US" sz="2000" dirty="0"/>
              <a:t>Multiple actions can be </a:t>
            </a:r>
            <a:r>
              <a:rPr lang="en-US" altLang="en-US" sz="2000" dirty="0" err="1"/>
              <a:t>wrappted</a:t>
            </a:r>
            <a:r>
              <a:rPr lang="en-US" altLang="en-US" sz="2000" dirty="0"/>
              <a:t> in a single transaction.</a:t>
            </a:r>
          </a:p>
          <a:p>
            <a:pPr>
              <a:lnSpc>
                <a:spcPct val="80000"/>
              </a:lnSpc>
              <a:tabLst>
                <a:tab pos="1947863" algn="l"/>
                <a:tab pos="2684463" algn="l"/>
                <a:tab pos="3594100" algn="l"/>
                <a:tab pos="4286250" algn="l"/>
              </a:tabLst>
            </a:pPr>
            <a:endParaRPr lang="en-US" altLang="en-US" sz="2000" dirty="0"/>
          </a:p>
          <a:p>
            <a:pPr>
              <a:lnSpc>
                <a:spcPct val="80000"/>
              </a:lnSpc>
              <a:tabLst>
                <a:tab pos="1947863" algn="l"/>
                <a:tab pos="2684463" algn="l"/>
                <a:tab pos="3594100" algn="l"/>
                <a:tab pos="4286250" algn="l"/>
              </a:tabLst>
            </a:pPr>
            <a:r>
              <a:rPr lang="en-US" altLang="en-US" sz="2000" dirty="0"/>
              <a:t>Let </a:t>
            </a:r>
            <a:r>
              <a:rPr lang="en-US" altLang="en-US" sz="2000" i="1" dirty="0"/>
              <a:t>T</a:t>
            </a:r>
            <a:r>
              <a:rPr lang="en-US" altLang="en-US" sz="2000" baseline="-25000" dirty="0"/>
              <a:t>1</a:t>
            </a:r>
            <a:r>
              <a:rPr lang="en-US" altLang="en-US" sz="2000" dirty="0"/>
              <a:t> transfer $50 from </a:t>
            </a:r>
            <a:r>
              <a:rPr lang="en-US" altLang="en-US" sz="2000" i="1" dirty="0"/>
              <a:t>A </a:t>
            </a:r>
            <a:r>
              <a:rPr lang="en-US" altLang="en-US" sz="2000" dirty="0"/>
              <a:t>to </a:t>
            </a:r>
            <a:r>
              <a:rPr lang="en-US" altLang="en-US" sz="2000" i="1" dirty="0"/>
              <a:t>B</a:t>
            </a:r>
            <a:r>
              <a:rPr lang="en-US" altLang="en-US" sz="2000" dirty="0"/>
              <a:t>, and </a:t>
            </a:r>
            <a:r>
              <a:rPr lang="en-US" altLang="en-US" sz="2000" i="1" dirty="0"/>
              <a:t>T</a:t>
            </a:r>
            <a:r>
              <a:rPr lang="en-US" altLang="en-US" sz="2000" baseline="-25000" dirty="0"/>
              <a:t>2</a:t>
            </a:r>
            <a:r>
              <a:rPr lang="en-US" altLang="en-US" sz="2000" dirty="0"/>
              <a:t> transfer 10% of the balance from </a:t>
            </a:r>
            <a:r>
              <a:rPr lang="en-US" altLang="en-US" sz="2000" i="1" dirty="0"/>
              <a:t>A </a:t>
            </a:r>
            <a:r>
              <a:rPr lang="en-US" altLang="en-US" sz="2000" dirty="0"/>
              <a:t>to </a:t>
            </a:r>
            <a:r>
              <a:rPr lang="en-US" altLang="en-US" sz="2000" i="1" dirty="0"/>
              <a:t>B.</a:t>
            </a:r>
            <a:r>
              <a:rPr lang="en-US" altLang="en-US" sz="2000" dirty="0"/>
              <a:t>  </a:t>
            </a:r>
            <a:br>
              <a:rPr lang="en-US" altLang="en-US" sz="2000" dirty="0"/>
            </a:br>
            <a:endParaRPr lang="en-US" altLang="en-US" sz="2000" dirty="0"/>
          </a:p>
          <a:p>
            <a:pPr>
              <a:lnSpc>
                <a:spcPct val="80000"/>
              </a:lnSpc>
              <a:buFont typeface="Monotype Sorts" charset="2"/>
              <a:buNone/>
              <a:tabLst>
                <a:tab pos="1947863" algn="l"/>
                <a:tab pos="2684463" algn="l"/>
                <a:tab pos="3594100" algn="l"/>
                <a:tab pos="4286250" algn="l"/>
              </a:tabLst>
            </a:pPr>
            <a:r>
              <a:rPr lang="en-US" altLang="en-US" sz="1400" dirty="0"/>
              <a:t>		</a:t>
            </a:r>
          </a:p>
        </p:txBody>
      </p:sp>
      <p:sp>
        <p:nvSpPr>
          <p:cNvPr id="391170" name="Rectangle 2"/>
          <p:cNvSpPr>
            <a:spLocks noGrp="1" noChangeArrowheads="1"/>
          </p:cNvSpPr>
          <p:nvPr>
            <p:ph type="title"/>
          </p:nvPr>
        </p:nvSpPr>
        <p:spPr/>
        <p:txBody>
          <a:bodyPr/>
          <a:lstStyle/>
          <a:p>
            <a:pPr>
              <a:defRPr/>
            </a:pPr>
            <a:r>
              <a:rPr lang="en-US" kern="0" dirty="0">
                <a:effectLst>
                  <a:outerShdw blurRad="38100" dist="38100" dir="2700000" algn="tl">
                    <a:srgbClr val="DDDDDD"/>
                  </a:outerShdw>
                </a:effectLst>
                <a:latin typeface="+mj-lt"/>
              </a:rPr>
              <a:t>Transactions</a:t>
            </a:r>
          </a:p>
        </p:txBody>
      </p:sp>
      <p:pic>
        <p:nvPicPr>
          <p:cNvPr id="3747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473" y="1719071"/>
            <a:ext cx="3506787" cy="4389437"/>
          </a:xfrm>
          <a:prstGeom prst="rect">
            <a:avLst/>
          </a:prstGeom>
          <a:solidFill>
            <a:schemeClr val="bg1"/>
          </a:solidFill>
          <a:ln>
            <a:noFill/>
          </a:ln>
        </p:spPr>
      </p:pic>
    </p:spTree>
    <p:extLst>
      <p:ext uri="{BB962C8B-B14F-4D97-AF65-F5344CB8AC3E}">
        <p14:creationId xmlns:p14="http://schemas.microsoft.com/office/powerpoint/2010/main" val="273416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21870-B5D2-42BA-9B6E-D7FB2D241A1A}"/>
              </a:ext>
            </a:extLst>
          </p:cNvPr>
          <p:cNvSpPr>
            <a:spLocks noGrp="1"/>
          </p:cNvSpPr>
          <p:nvPr>
            <p:ph idx="1"/>
          </p:nvPr>
        </p:nvSpPr>
        <p:spPr>
          <a:xfrm>
            <a:off x="380999" y="1719071"/>
            <a:ext cx="8320178" cy="4407408"/>
          </a:xfrm>
        </p:spPr>
        <p:txBody>
          <a:bodyPr/>
          <a:lstStyle/>
          <a:p>
            <a:r>
              <a:rPr lang="en-US" dirty="0">
                <a:solidFill>
                  <a:srgbClr val="C00000"/>
                </a:solidFill>
              </a:rPr>
              <a:t>Atomicity.  </a:t>
            </a:r>
            <a:r>
              <a:rPr lang="en-US" dirty="0"/>
              <a:t>Either all operations of the transaction are properly reflected in the database or none are.</a:t>
            </a:r>
          </a:p>
          <a:p>
            <a:pPr>
              <a:spcBef>
                <a:spcPts val="1800"/>
              </a:spcBef>
            </a:pPr>
            <a:r>
              <a:rPr lang="en-US" dirty="0">
                <a:solidFill>
                  <a:srgbClr val="C00000"/>
                </a:solidFill>
              </a:rPr>
              <a:t>Consistency: </a:t>
            </a:r>
            <a:r>
              <a:rPr lang="en-US" dirty="0"/>
              <a:t>The data is correct both before and after a transaction occurs.  The database is in a state consistent with the intent of the transactions.</a:t>
            </a:r>
          </a:p>
          <a:p>
            <a:pPr>
              <a:spcBef>
                <a:spcPts val="1800"/>
              </a:spcBef>
            </a:pPr>
            <a:r>
              <a:rPr lang="en-US" dirty="0">
                <a:solidFill>
                  <a:srgbClr val="C00000"/>
                </a:solidFill>
              </a:rPr>
              <a:t>Isolation:</a:t>
            </a:r>
            <a:r>
              <a:rPr lang="en-US" dirty="0"/>
              <a:t> Although multiple transactions may execute concurrently, each transaction must be unaware of other concurrently executing transactions.  Intermediate transaction results must be hidden from other concurrently executed transactions. </a:t>
            </a:r>
          </a:p>
          <a:p>
            <a:pPr>
              <a:spcBef>
                <a:spcPts val="1800"/>
              </a:spcBef>
            </a:pPr>
            <a:r>
              <a:rPr lang="en-US" dirty="0">
                <a:solidFill>
                  <a:srgbClr val="C00000"/>
                </a:solidFill>
              </a:rPr>
              <a:t>Durability:</a:t>
            </a:r>
            <a:r>
              <a:rPr lang="en-US" dirty="0"/>
              <a:t> Data persistence that ensures that when a transaction is complete, it can be retrieved in the event of a system failure.</a:t>
            </a:r>
          </a:p>
        </p:txBody>
      </p:sp>
      <p:sp>
        <p:nvSpPr>
          <p:cNvPr id="3" name="Title 2">
            <a:extLst>
              <a:ext uri="{FF2B5EF4-FFF2-40B4-BE49-F238E27FC236}">
                <a16:creationId xmlns:a16="http://schemas.microsoft.com/office/drawing/2014/main" id="{55986A7E-B40E-49D2-A76F-BE0FB6B9EF4F}"/>
              </a:ext>
            </a:extLst>
          </p:cNvPr>
          <p:cNvSpPr>
            <a:spLocks noGrp="1"/>
          </p:cNvSpPr>
          <p:nvPr>
            <p:ph type="title"/>
          </p:nvPr>
        </p:nvSpPr>
        <p:spPr/>
        <p:txBody>
          <a:bodyPr/>
          <a:lstStyle/>
          <a:p>
            <a:r>
              <a:rPr lang="en-US" dirty="0"/>
              <a:t>ACID</a:t>
            </a:r>
          </a:p>
        </p:txBody>
      </p:sp>
    </p:spTree>
    <p:extLst>
      <p:ext uri="{BB962C8B-B14F-4D97-AF65-F5344CB8AC3E}">
        <p14:creationId xmlns:p14="http://schemas.microsoft.com/office/powerpoint/2010/main" val="24965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The SQL standard defines four Isolation levels:</a:t>
            </a:r>
          </a:p>
          <a:p>
            <a:pPr lvl="1"/>
            <a:r>
              <a:rPr lang="en-US" dirty="0"/>
              <a:t>READ_UNCOMMITTED</a:t>
            </a:r>
          </a:p>
          <a:p>
            <a:pPr lvl="1"/>
            <a:r>
              <a:rPr lang="en-US" dirty="0"/>
              <a:t>READ_COMMITTED</a:t>
            </a:r>
          </a:p>
          <a:p>
            <a:pPr lvl="1"/>
            <a:r>
              <a:rPr lang="en-US" dirty="0"/>
              <a:t>REPEATABLE_READ</a:t>
            </a:r>
          </a:p>
          <a:p>
            <a:pPr lvl="1"/>
            <a:r>
              <a:rPr lang="en-US" dirty="0"/>
              <a:t>SERIALIZABLE</a:t>
            </a:r>
          </a:p>
          <a:p>
            <a:r>
              <a:rPr lang="en-US" dirty="0"/>
              <a:t>All but the SERIALIZABLE level are subject to data anomalies (phenomena) that might occur according to the following pattern:</a:t>
            </a:r>
          </a:p>
        </p:txBody>
      </p:sp>
      <p:sp>
        <p:nvSpPr>
          <p:cNvPr id="4" name="Title 3"/>
          <p:cNvSpPr>
            <a:spLocks noGrp="1"/>
          </p:cNvSpPr>
          <p:nvPr>
            <p:ph type="title"/>
          </p:nvPr>
        </p:nvSpPr>
        <p:spPr/>
        <p:txBody>
          <a:bodyPr/>
          <a:lstStyle/>
          <a:p>
            <a:r>
              <a:rPr lang="en-US" dirty="0"/>
              <a:t>Isolation Levels</a:t>
            </a:r>
          </a:p>
        </p:txBody>
      </p:sp>
      <p:graphicFrame>
        <p:nvGraphicFramePr>
          <p:cNvPr id="11" name="Table 10"/>
          <p:cNvGraphicFramePr>
            <a:graphicFrameLocks noGrp="1"/>
          </p:cNvGraphicFramePr>
          <p:nvPr>
            <p:extLst>
              <p:ext uri="{D42A27DB-BD31-4B8C-83A1-F6EECF244321}">
                <p14:modId xmlns:p14="http://schemas.microsoft.com/office/powerpoint/2010/main" val="3294440580"/>
              </p:ext>
            </p:extLst>
          </p:nvPr>
        </p:nvGraphicFramePr>
        <p:xfrm>
          <a:off x="264694" y="4697949"/>
          <a:ext cx="8710864" cy="1854200"/>
        </p:xfrm>
        <a:graphic>
          <a:graphicData uri="http://schemas.openxmlformats.org/drawingml/2006/table">
            <a:tbl>
              <a:tblPr firstRow="1" bandRow="1">
                <a:tableStyleId>{21E4AEA4-8DFA-4A89-87EB-49C32662AFE0}</a:tableStyleId>
              </a:tblPr>
              <a:tblGrid>
                <a:gridCol w="2550695">
                  <a:extLst>
                    <a:ext uri="{9D8B030D-6E8A-4147-A177-3AD203B41FA5}">
                      <a16:colId xmlns:a16="http://schemas.microsoft.com/office/drawing/2014/main" val="20000"/>
                    </a:ext>
                  </a:extLst>
                </a:gridCol>
                <a:gridCol w="1503948">
                  <a:extLst>
                    <a:ext uri="{9D8B030D-6E8A-4147-A177-3AD203B41FA5}">
                      <a16:colId xmlns:a16="http://schemas.microsoft.com/office/drawing/2014/main" val="20001"/>
                    </a:ext>
                  </a:extLst>
                </a:gridCol>
                <a:gridCol w="2478505">
                  <a:extLst>
                    <a:ext uri="{9D8B030D-6E8A-4147-A177-3AD203B41FA5}">
                      <a16:colId xmlns:a16="http://schemas.microsoft.com/office/drawing/2014/main" val="20002"/>
                    </a:ext>
                  </a:extLst>
                </a:gridCol>
                <a:gridCol w="2177716">
                  <a:extLst>
                    <a:ext uri="{9D8B030D-6E8A-4147-A177-3AD203B41FA5}">
                      <a16:colId xmlns:a16="http://schemas.microsoft.com/office/drawing/2014/main" val="20003"/>
                    </a:ext>
                  </a:extLst>
                </a:gridCol>
              </a:tblGrid>
              <a:tr h="370840">
                <a:tc>
                  <a:txBody>
                    <a:bodyPr/>
                    <a:lstStyle/>
                    <a:p>
                      <a:r>
                        <a:rPr lang="en-US" dirty="0"/>
                        <a:t>Isolation Level</a:t>
                      </a:r>
                    </a:p>
                  </a:txBody>
                  <a:tcPr/>
                </a:tc>
                <a:tc>
                  <a:txBody>
                    <a:bodyPr/>
                    <a:lstStyle/>
                    <a:p>
                      <a:r>
                        <a:rPr lang="en-US" dirty="0"/>
                        <a:t>Dirty Read</a:t>
                      </a:r>
                    </a:p>
                  </a:txBody>
                  <a:tcPr/>
                </a:tc>
                <a:tc>
                  <a:txBody>
                    <a:bodyPr/>
                    <a:lstStyle/>
                    <a:p>
                      <a:r>
                        <a:rPr lang="en-US" dirty="0"/>
                        <a:t>Non-repeatable read</a:t>
                      </a:r>
                    </a:p>
                  </a:txBody>
                  <a:tcPr/>
                </a:tc>
                <a:tc>
                  <a:txBody>
                    <a:bodyPr/>
                    <a:lstStyle/>
                    <a:p>
                      <a:r>
                        <a:rPr lang="en-US" dirty="0"/>
                        <a:t>Phantom read</a:t>
                      </a:r>
                    </a:p>
                  </a:txBody>
                  <a:tcPr/>
                </a:tc>
                <a:extLst>
                  <a:ext uri="{0D108BD9-81ED-4DB2-BD59-A6C34878D82A}">
                    <a16:rowId xmlns:a16="http://schemas.microsoft.com/office/drawing/2014/main" val="10000"/>
                  </a:ext>
                </a:extLst>
              </a:tr>
              <a:tr h="370840">
                <a:tc>
                  <a:txBody>
                    <a:bodyPr/>
                    <a:lstStyle/>
                    <a:p>
                      <a:r>
                        <a:rPr lang="en-US" dirty="0"/>
                        <a:t>READ_UNCOMMITTED</a:t>
                      </a:r>
                    </a:p>
                  </a:txBody>
                  <a:tcPr/>
                </a:tc>
                <a:tc>
                  <a:txBody>
                    <a:bodyPr/>
                    <a:lstStyle/>
                    <a:p>
                      <a:r>
                        <a:rPr lang="en-US" dirty="0"/>
                        <a:t>allowed</a:t>
                      </a:r>
                    </a:p>
                  </a:txBody>
                  <a:tcPr/>
                </a:tc>
                <a:tc>
                  <a:txBody>
                    <a:bodyPr/>
                    <a:lstStyle/>
                    <a:p>
                      <a:r>
                        <a:rPr lang="en-US" dirty="0"/>
                        <a:t>allowed</a:t>
                      </a:r>
                    </a:p>
                  </a:txBody>
                  <a:tcPr/>
                </a:tc>
                <a:tc>
                  <a:txBody>
                    <a:bodyPr/>
                    <a:lstStyle/>
                    <a:p>
                      <a:r>
                        <a:rPr lang="en-US" dirty="0"/>
                        <a:t>allowed</a:t>
                      </a:r>
                    </a:p>
                  </a:txBody>
                  <a:tcPr/>
                </a:tc>
                <a:extLst>
                  <a:ext uri="{0D108BD9-81ED-4DB2-BD59-A6C34878D82A}">
                    <a16:rowId xmlns:a16="http://schemas.microsoft.com/office/drawing/2014/main" val="10001"/>
                  </a:ext>
                </a:extLst>
              </a:tr>
              <a:tr h="370840">
                <a:tc>
                  <a:txBody>
                    <a:bodyPr/>
                    <a:lstStyle/>
                    <a:p>
                      <a:r>
                        <a:rPr lang="en-US" dirty="0"/>
                        <a:t>READ_COMMITTED</a:t>
                      </a:r>
                    </a:p>
                  </a:txBody>
                  <a:tcPr/>
                </a:tc>
                <a:tc>
                  <a:txBody>
                    <a:bodyPr/>
                    <a:lstStyle/>
                    <a:p>
                      <a:r>
                        <a:rPr lang="en-US" dirty="0"/>
                        <a:t>prevented</a:t>
                      </a:r>
                    </a:p>
                  </a:txBody>
                  <a:tcPr/>
                </a:tc>
                <a:tc>
                  <a:txBody>
                    <a:bodyPr/>
                    <a:lstStyle/>
                    <a:p>
                      <a:r>
                        <a:rPr lang="en-US" dirty="0"/>
                        <a:t>allowed</a:t>
                      </a:r>
                    </a:p>
                  </a:txBody>
                  <a:tcPr/>
                </a:tc>
                <a:tc>
                  <a:txBody>
                    <a:bodyPr/>
                    <a:lstStyle/>
                    <a:p>
                      <a:r>
                        <a:rPr lang="en-US" dirty="0"/>
                        <a:t>allowed</a:t>
                      </a:r>
                    </a:p>
                  </a:txBody>
                  <a:tcPr/>
                </a:tc>
                <a:extLst>
                  <a:ext uri="{0D108BD9-81ED-4DB2-BD59-A6C34878D82A}">
                    <a16:rowId xmlns:a16="http://schemas.microsoft.com/office/drawing/2014/main" val="10002"/>
                  </a:ext>
                </a:extLst>
              </a:tr>
              <a:tr h="370840">
                <a:tc>
                  <a:txBody>
                    <a:bodyPr/>
                    <a:lstStyle/>
                    <a:p>
                      <a:r>
                        <a:rPr lang="en-US" dirty="0"/>
                        <a:t>REPEATABLE_READ</a:t>
                      </a:r>
                    </a:p>
                  </a:txBody>
                  <a:tcPr/>
                </a:tc>
                <a:tc>
                  <a:txBody>
                    <a:bodyPr/>
                    <a:lstStyle/>
                    <a:p>
                      <a:r>
                        <a:rPr lang="en-US" dirty="0"/>
                        <a:t>prevented</a:t>
                      </a:r>
                    </a:p>
                  </a:txBody>
                  <a:tcPr/>
                </a:tc>
                <a:tc>
                  <a:txBody>
                    <a:bodyPr/>
                    <a:lstStyle/>
                    <a:p>
                      <a:r>
                        <a:rPr lang="en-US" dirty="0"/>
                        <a:t>prevented</a:t>
                      </a:r>
                    </a:p>
                  </a:txBody>
                  <a:tcPr/>
                </a:tc>
                <a:tc>
                  <a:txBody>
                    <a:bodyPr/>
                    <a:lstStyle/>
                    <a:p>
                      <a:r>
                        <a:rPr lang="en-US" dirty="0"/>
                        <a:t>allowed</a:t>
                      </a:r>
                    </a:p>
                  </a:txBody>
                  <a:tcPr/>
                </a:tc>
                <a:extLst>
                  <a:ext uri="{0D108BD9-81ED-4DB2-BD59-A6C34878D82A}">
                    <a16:rowId xmlns:a16="http://schemas.microsoft.com/office/drawing/2014/main" val="10003"/>
                  </a:ext>
                </a:extLst>
              </a:tr>
              <a:tr h="370840">
                <a:tc>
                  <a:txBody>
                    <a:bodyPr/>
                    <a:lstStyle/>
                    <a:p>
                      <a:r>
                        <a:rPr lang="en-US" dirty="0"/>
                        <a:t>SERIALIZABLE</a:t>
                      </a:r>
                    </a:p>
                  </a:txBody>
                  <a:tcPr/>
                </a:tc>
                <a:tc>
                  <a:txBody>
                    <a:bodyPr/>
                    <a:lstStyle/>
                    <a:p>
                      <a:r>
                        <a:rPr lang="en-US" dirty="0"/>
                        <a:t>prevented</a:t>
                      </a:r>
                    </a:p>
                  </a:txBody>
                  <a:tcPr/>
                </a:tc>
                <a:tc>
                  <a:txBody>
                    <a:bodyPr/>
                    <a:lstStyle/>
                    <a:p>
                      <a:r>
                        <a:rPr lang="en-US" dirty="0"/>
                        <a:t>prevented</a:t>
                      </a:r>
                    </a:p>
                  </a:txBody>
                  <a:tcPr/>
                </a:tc>
                <a:tc>
                  <a:txBody>
                    <a:bodyPr/>
                    <a:lstStyle/>
                    <a:p>
                      <a:r>
                        <a:rPr lang="en-US" dirty="0"/>
                        <a:t>prevented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9340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a:t>A dirty read happens when a transaction is allowed to read uncommitted changes of some other running transaction. </a:t>
            </a:r>
            <a:br>
              <a:rPr lang="en-US" dirty="0"/>
            </a:br>
            <a:endParaRPr lang="en-US" dirty="0"/>
          </a:p>
          <a:p>
            <a:r>
              <a:rPr lang="en-US" dirty="0"/>
              <a:t>This happens because there is no locking preventing it. </a:t>
            </a:r>
            <a:br>
              <a:rPr lang="en-US" dirty="0"/>
            </a:br>
            <a:endParaRPr lang="en-US" dirty="0"/>
          </a:p>
          <a:p>
            <a:r>
              <a:rPr lang="en-US" dirty="0"/>
              <a:t>In the picture above, you can see that the second transaction uses an inconsistent value as of the first transaction had </a:t>
            </a:r>
            <a:r>
              <a:rPr lang="en-US" dirty="0" err="1"/>
              <a:t>rollbacked</a:t>
            </a:r>
            <a:r>
              <a:rPr lang="en-US" dirty="0"/>
              <a:t>.</a:t>
            </a:r>
          </a:p>
        </p:txBody>
      </p:sp>
      <p:sp>
        <p:nvSpPr>
          <p:cNvPr id="4" name="Title 3"/>
          <p:cNvSpPr>
            <a:spLocks noGrp="1"/>
          </p:cNvSpPr>
          <p:nvPr>
            <p:ph type="title"/>
          </p:nvPr>
        </p:nvSpPr>
        <p:spPr/>
        <p:txBody>
          <a:bodyPr/>
          <a:lstStyle/>
          <a:p>
            <a:r>
              <a:rPr lang="en-US" dirty="0"/>
              <a:t>Dirty Read</a:t>
            </a:r>
          </a:p>
        </p:txBody>
      </p:sp>
      <p:pic>
        <p:nvPicPr>
          <p:cNvPr id="71682" name="Picture 2" descr="ACID-dirty-rea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1630" y="1911576"/>
            <a:ext cx="4260452" cy="404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48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00940" y="1719071"/>
            <a:ext cx="3962140" cy="4912233"/>
          </a:xfrm>
        </p:spPr>
        <p:txBody>
          <a:bodyPr/>
          <a:lstStyle/>
          <a:p>
            <a:r>
              <a:rPr lang="en-US" dirty="0"/>
              <a:t>A non-repeatable read manifests when consecutive reads yield different results due to a concurring transaction that has just updated the record we’re reading. </a:t>
            </a:r>
          </a:p>
          <a:p>
            <a:endParaRPr lang="en-US" dirty="0"/>
          </a:p>
          <a:p>
            <a:r>
              <a:rPr lang="en-US" dirty="0"/>
              <a:t>This is undesirable since we end up using stale data. </a:t>
            </a:r>
            <a:br>
              <a:rPr lang="en-US" dirty="0"/>
            </a:br>
            <a:endParaRPr lang="en-US" dirty="0"/>
          </a:p>
          <a:p>
            <a:r>
              <a:rPr lang="en-US" dirty="0"/>
              <a:t>This is prevented by holding a shared lock (read lock) on the read record for the whole duration of the current transaction.</a:t>
            </a:r>
          </a:p>
        </p:txBody>
      </p:sp>
      <p:sp>
        <p:nvSpPr>
          <p:cNvPr id="4" name="Title 3"/>
          <p:cNvSpPr>
            <a:spLocks noGrp="1"/>
          </p:cNvSpPr>
          <p:nvPr>
            <p:ph type="title"/>
          </p:nvPr>
        </p:nvSpPr>
        <p:spPr/>
        <p:txBody>
          <a:bodyPr/>
          <a:lstStyle/>
          <a:p>
            <a:r>
              <a:rPr lang="en-US" dirty="0"/>
              <a:t>Non-repeatable Read</a:t>
            </a:r>
          </a:p>
        </p:txBody>
      </p:sp>
      <p:pic>
        <p:nvPicPr>
          <p:cNvPr id="72706" name="Picture 2" descr="ACID-non-repeatable-rea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35272" y="1719071"/>
            <a:ext cx="4908728" cy="44771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197FCB-BAE2-4100-BE68-6946B4D2B538}"/>
              </a:ext>
            </a:extLst>
          </p:cNvPr>
          <p:cNvSpPr txBox="1"/>
          <p:nvPr/>
        </p:nvSpPr>
        <p:spPr>
          <a:xfrm rot="356587">
            <a:off x="7497336" y="2325447"/>
            <a:ext cx="1406720" cy="938719"/>
          </a:xfrm>
          <a:prstGeom prst="rect">
            <a:avLst/>
          </a:prstGeom>
          <a:noFill/>
        </p:spPr>
        <p:txBody>
          <a:bodyPr wrap="square" rtlCol="0">
            <a:spAutoFit/>
          </a:bodyPr>
          <a:lstStyle/>
          <a:p>
            <a:pPr algn="ctr"/>
            <a:r>
              <a:rPr lang="en-US" sz="1100" b="0" dirty="0">
                <a:solidFill>
                  <a:srgbClr val="0066CC"/>
                </a:solidFill>
                <a:latin typeface="+mn-lt"/>
              </a:rPr>
              <a:t>What I am trying to read is being examined by another transaction.  Should I wait??</a:t>
            </a:r>
          </a:p>
        </p:txBody>
      </p:sp>
    </p:spTree>
    <p:extLst>
      <p:ext uri="{BB962C8B-B14F-4D97-AF65-F5344CB8AC3E}">
        <p14:creationId xmlns:p14="http://schemas.microsoft.com/office/powerpoint/2010/main" val="354359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00940" y="1719071"/>
            <a:ext cx="3962140" cy="4912233"/>
          </a:xfrm>
        </p:spPr>
        <p:txBody>
          <a:bodyPr/>
          <a:lstStyle/>
          <a:p>
            <a:r>
              <a:rPr lang="en-US" dirty="0"/>
              <a:t>A phantom read happens when a second transaction inserts a row that matches a previously select criteria of the first transaction. </a:t>
            </a:r>
            <a:br>
              <a:rPr lang="en-US" dirty="0"/>
            </a:br>
            <a:endParaRPr lang="en-US" dirty="0"/>
          </a:p>
          <a:p>
            <a:r>
              <a:rPr lang="en-US" dirty="0"/>
              <a:t>We therefore end up using stale data, which might affect our business operation. </a:t>
            </a:r>
            <a:br>
              <a:rPr lang="en-US" dirty="0"/>
            </a:br>
            <a:endParaRPr lang="en-US" dirty="0"/>
          </a:p>
          <a:p>
            <a:r>
              <a:rPr lang="en-US" dirty="0"/>
              <a:t>This is prevented using range locks or predicate locking.</a:t>
            </a:r>
          </a:p>
        </p:txBody>
      </p:sp>
      <p:sp>
        <p:nvSpPr>
          <p:cNvPr id="4" name="Title 3"/>
          <p:cNvSpPr>
            <a:spLocks noGrp="1"/>
          </p:cNvSpPr>
          <p:nvPr>
            <p:ph type="title"/>
          </p:nvPr>
        </p:nvSpPr>
        <p:spPr/>
        <p:txBody>
          <a:bodyPr/>
          <a:lstStyle/>
          <a:p>
            <a:r>
              <a:rPr lang="en-US" dirty="0"/>
              <a:t>Phantom Read</a:t>
            </a:r>
          </a:p>
        </p:txBody>
      </p:sp>
      <p:pic>
        <p:nvPicPr>
          <p:cNvPr id="73730" name="Picture 2" descr="ACID-phantom-rea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66468" y="1900989"/>
            <a:ext cx="4406831" cy="419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62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338FDD-E42E-47A0-99E7-3F6A2C342369}"/>
              </a:ext>
            </a:extLst>
          </p:cNvPr>
          <p:cNvSpPr>
            <a:spLocks noGrp="1"/>
          </p:cNvSpPr>
          <p:nvPr>
            <p:ph type="body" idx="1"/>
          </p:nvPr>
        </p:nvSpPr>
        <p:spPr/>
        <p:txBody>
          <a:bodyPr/>
          <a:lstStyle/>
          <a:p>
            <a:endParaRPr lang="en-US"/>
          </a:p>
        </p:txBody>
      </p:sp>
      <p:sp>
        <p:nvSpPr>
          <p:cNvPr id="5" name="Title 4">
            <a:extLst>
              <a:ext uri="{FF2B5EF4-FFF2-40B4-BE49-F238E27FC236}">
                <a16:creationId xmlns:a16="http://schemas.microsoft.com/office/drawing/2014/main" id="{2298AA55-E47E-4F99-84AA-73A6CA5729C6}"/>
              </a:ext>
            </a:extLst>
          </p:cNvPr>
          <p:cNvSpPr>
            <a:spLocks noGrp="1"/>
          </p:cNvSpPr>
          <p:nvPr>
            <p:ph type="title"/>
          </p:nvPr>
        </p:nvSpPr>
        <p:spPr/>
        <p:txBody>
          <a:bodyPr/>
          <a:lstStyle/>
          <a:p>
            <a:r>
              <a:rPr lang="en-US" dirty="0"/>
              <a:t>Distributed Databases</a:t>
            </a:r>
          </a:p>
        </p:txBody>
      </p:sp>
    </p:spTree>
    <p:extLst>
      <p:ext uri="{BB962C8B-B14F-4D97-AF65-F5344CB8AC3E}">
        <p14:creationId xmlns:p14="http://schemas.microsoft.com/office/powerpoint/2010/main" val="255478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0AB6C6D-7EA1-4C15-8EBF-9B3B7B5178C9}"/>
              </a:ext>
            </a:extLst>
          </p:cNvPr>
          <p:cNvSpPr>
            <a:spLocks noGrp="1"/>
          </p:cNvSpPr>
          <p:nvPr>
            <p:ph idx="1"/>
          </p:nvPr>
        </p:nvSpPr>
        <p:spPr>
          <a:xfrm>
            <a:off x="149526" y="1570006"/>
            <a:ext cx="8731382" cy="4997570"/>
          </a:xfrm>
        </p:spPr>
        <p:txBody>
          <a:bodyPr/>
          <a:lstStyle/>
          <a:p>
            <a:pPr marL="45720" indent="0" algn="ctr">
              <a:spcAft>
                <a:spcPts val="1200"/>
              </a:spcAft>
              <a:buNone/>
            </a:pPr>
            <a:r>
              <a:rPr lang="en-US" sz="1800" i="1" dirty="0">
                <a:solidFill>
                  <a:srgbClr val="C00000"/>
                </a:solidFill>
              </a:rPr>
              <a:t>Distributed database </a:t>
            </a:r>
            <a:r>
              <a:rPr lang="en-US" sz="1800" i="1" dirty="0"/>
              <a:t>(DDB) -  a collection of multiple </a:t>
            </a:r>
            <a:br>
              <a:rPr lang="en-US" sz="1800" i="1" dirty="0"/>
            </a:br>
            <a:r>
              <a:rPr lang="en-US" sz="1800" i="1" dirty="0"/>
              <a:t>logically interrelated databases distributed over a computer network</a:t>
            </a:r>
            <a:endParaRPr lang="en-US" i="1" dirty="0"/>
          </a:p>
          <a:p>
            <a:pPr marL="403225" lvl="1" indent="-358775">
              <a:spcAft>
                <a:spcPts val="0"/>
              </a:spcAft>
              <a:buFont typeface="+mj-lt"/>
              <a:buAutoNum type="arabicPeriod"/>
            </a:pPr>
            <a:r>
              <a:rPr lang="en-US" dirty="0">
                <a:solidFill>
                  <a:srgbClr val="0033CC"/>
                </a:solidFill>
              </a:rPr>
              <a:t>Availability and Reliability</a:t>
            </a:r>
          </a:p>
          <a:p>
            <a:pPr marL="569913" lvl="2" indent="-252413">
              <a:spcAft>
                <a:spcPts val="0"/>
              </a:spcAft>
            </a:pPr>
            <a:r>
              <a:rPr lang="en-US" dirty="0"/>
              <a:t>Reliability is the probability that a system is running (not down) at a certain time point</a:t>
            </a:r>
          </a:p>
          <a:p>
            <a:pPr marL="569913" lvl="2" indent="-252413">
              <a:spcAft>
                <a:spcPts val="0"/>
              </a:spcAft>
            </a:pPr>
            <a:r>
              <a:rPr lang="en-US" dirty="0"/>
              <a:t>Availability is the probability that the system is continuously available during a time interval.</a:t>
            </a:r>
            <a:endParaRPr lang="en-US" sz="1400" dirty="0"/>
          </a:p>
          <a:p>
            <a:pPr marL="403225" lvl="1" indent="-358775">
              <a:spcAft>
                <a:spcPts val="0"/>
              </a:spcAft>
              <a:buFont typeface="+mj-lt"/>
              <a:buAutoNum type="arabicPeriod"/>
            </a:pPr>
            <a:r>
              <a:rPr lang="en-US" dirty="0">
                <a:solidFill>
                  <a:srgbClr val="0033CC"/>
                </a:solidFill>
              </a:rPr>
              <a:t>Autonomy</a:t>
            </a:r>
          </a:p>
          <a:p>
            <a:pPr marL="569913" lvl="2" indent="-252413">
              <a:spcAft>
                <a:spcPts val="0"/>
              </a:spcAft>
            </a:pPr>
            <a:r>
              <a:rPr lang="en-US" dirty="0"/>
              <a:t>The extent to which individual nodes or DBs in a connected DDB can operate independently</a:t>
            </a:r>
          </a:p>
          <a:p>
            <a:pPr marL="569913" lvl="2" indent="-252413">
              <a:spcAft>
                <a:spcPts val="0"/>
              </a:spcAft>
            </a:pPr>
            <a:r>
              <a:rPr lang="en-US" dirty="0">
                <a:solidFill>
                  <a:srgbClr val="C00000"/>
                </a:solidFill>
              </a:rPr>
              <a:t>Design autonomy </a:t>
            </a:r>
            <a:r>
              <a:rPr lang="en-US" dirty="0"/>
              <a:t>- independence of data model usage and transaction management techniques among nodes. </a:t>
            </a:r>
          </a:p>
          <a:p>
            <a:pPr marL="569913" lvl="2" indent="-252413">
              <a:spcAft>
                <a:spcPts val="0"/>
              </a:spcAft>
            </a:pPr>
            <a:r>
              <a:rPr lang="en-US" dirty="0">
                <a:solidFill>
                  <a:srgbClr val="C00000"/>
                </a:solidFill>
              </a:rPr>
              <a:t>Communication autonomy </a:t>
            </a:r>
            <a:r>
              <a:rPr lang="en-US" dirty="0"/>
              <a:t>determines the extent to which each node can decide on sharing of information with other nodes. </a:t>
            </a:r>
          </a:p>
          <a:p>
            <a:pPr marL="569913" lvl="2" indent="-252413">
              <a:spcAft>
                <a:spcPts val="0"/>
              </a:spcAft>
            </a:pPr>
            <a:r>
              <a:rPr lang="en-US" dirty="0">
                <a:solidFill>
                  <a:srgbClr val="C00000"/>
                </a:solidFill>
              </a:rPr>
              <a:t>Execution autonomy</a:t>
            </a:r>
            <a:r>
              <a:rPr lang="en-US" dirty="0"/>
              <a:t> refers to independence of users to act as they please.</a:t>
            </a:r>
          </a:p>
          <a:p>
            <a:pPr marL="403225" lvl="1" indent="-358775">
              <a:spcAft>
                <a:spcPts val="0"/>
              </a:spcAft>
              <a:buFont typeface="+mj-lt"/>
              <a:buAutoNum type="arabicPeriod"/>
            </a:pPr>
            <a:r>
              <a:rPr lang="en-US" dirty="0">
                <a:solidFill>
                  <a:srgbClr val="0033CC"/>
                </a:solidFill>
              </a:rPr>
              <a:t>Transparency</a:t>
            </a:r>
          </a:p>
          <a:p>
            <a:pPr marL="569913" lvl="2" indent="-252413">
              <a:spcAft>
                <a:spcPts val="0"/>
              </a:spcAft>
            </a:pPr>
            <a:r>
              <a:rPr lang="en-US" dirty="0"/>
              <a:t>Users and developers should not have to know where data is stored</a:t>
            </a:r>
            <a:endParaRPr lang="en-US" dirty="0">
              <a:solidFill>
                <a:srgbClr val="0033CC"/>
              </a:solidFill>
            </a:endParaRPr>
          </a:p>
          <a:p>
            <a:pPr marL="403225" lvl="1" indent="-358775">
              <a:spcAft>
                <a:spcPts val="0"/>
              </a:spcAft>
              <a:buFont typeface="+mj-lt"/>
              <a:buAutoNum type="arabicPeriod"/>
            </a:pPr>
            <a:r>
              <a:rPr lang="en-US" dirty="0">
                <a:solidFill>
                  <a:srgbClr val="0033CC"/>
                </a:solidFill>
              </a:rPr>
              <a:t>Scalability and Partition Tolerance</a:t>
            </a:r>
          </a:p>
          <a:p>
            <a:pPr marL="569913" lvl="2" indent="-252413">
              <a:spcAft>
                <a:spcPts val="0"/>
              </a:spcAft>
            </a:pPr>
            <a:r>
              <a:rPr lang="en-US" dirty="0"/>
              <a:t>Scalability determines the extent to which the system can expand its capacity while continuing to operate without interruption. </a:t>
            </a:r>
            <a:br>
              <a:rPr lang="en-US" dirty="0"/>
            </a:br>
            <a:endParaRPr lang="en-US" dirty="0"/>
          </a:p>
        </p:txBody>
      </p:sp>
      <p:sp>
        <p:nvSpPr>
          <p:cNvPr id="4" name="Title 3">
            <a:extLst>
              <a:ext uri="{FF2B5EF4-FFF2-40B4-BE49-F238E27FC236}">
                <a16:creationId xmlns:a16="http://schemas.microsoft.com/office/drawing/2014/main" id="{D649DEBC-BA2E-460A-917A-734ECF18D98E}"/>
              </a:ext>
            </a:extLst>
          </p:cNvPr>
          <p:cNvSpPr>
            <a:spLocks noGrp="1"/>
          </p:cNvSpPr>
          <p:nvPr>
            <p:ph type="title"/>
          </p:nvPr>
        </p:nvSpPr>
        <p:spPr/>
        <p:txBody>
          <a:bodyPr/>
          <a:lstStyle/>
          <a:p>
            <a:r>
              <a:rPr lang="en-US" dirty="0"/>
              <a:t>Key Principles of Distributed Databases</a:t>
            </a:r>
          </a:p>
        </p:txBody>
      </p:sp>
    </p:spTree>
    <p:extLst>
      <p:ext uri="{BB962C8B-B14F-4D97-AF65-F5344CB8AC3E}">
        <p14:creationId xmlns:p14="http://schemas.microsoft.com/office/powerpoint/2010/main" val="288609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29AB98-6CF3-4C97-909F-6A5FAC6435EB}"/>
              </a:ext>
            </a:extLst>
          </p:cNvPr>
          <p:cNvSpPr>
            <a:spLocks noGrp="1"/>
          </p:cNvSpPr>
          <p:nvPr>
            <p:ph type="title"/>
          </p:nvPr>
        </p:nvSpPr>
        <p:spPr>
          <a:xfrm>
            <a:off x="381000" y="355847"/>
            <a:ext cx="1384495" cy="1054394"/>
          </a:xfrm>
        </p:spPr>
        <p:txBody>
          <a:bodyPr/>
          <a:lstStyle/>
          <a:p>
            <a:r>
              <a:rPr lang="en-US"/>
              <a:t>Top 25</a:t>
            </a:r>
          </a:p>
        </p:txBody>
      </p:sp>
      <p:sp>
        <p:nvSpPr>
          <p:cNvPr id="5" name="TextBox 4">
            <a:extLst>
              <a:ext uri="{FF2B5EF4-FFF2-40B4-BE49-F238E27FC236}">
                <a16:creationId xmlns:a16="http://schemas.microsoft.com/office/drawing/2014/main" id="{37CE6CA3-B19E-4771-ADD8-190DC31D011F}"/>
              </a:ext>
            </a:extLst>
          </p:cNvPr>
          <p:cNvSpPr txBox="1"/>
          <p:nvPr/>
        </p:nvSpPr>
        <p:spPr>
          <a:xfrm flipH="1">
            <a:off x="281352" y="1920240"/>
            <a:ext cx="1484143" cy="646331"/>
          </a:xfrm>
          <a:prstGeom prst="rect">
            <a:avLst/>
          </a:prstGeom>
          <a:noFill/>
        </p:spPr>
        <p:txBody>
          <a:bodyPr wrap="square" rtlCol="0">
            <a:spAutoFit/>
          </a:bodyPr>
          <a:lstStyle/>
          <a:p>
            <a:pPr algn="ctr"/>
            <a:r>
              <a:rPr lang="en-US" sz="1800" b="0" dirty="0">
                <a:latin typeface="+mn-lt"/>
              </a:rPr>
              <a:t>Database</a:t>
            </a:r>
            <a:br>
              <a:rPr lang="en-US" sz="1800" b="0" dirty="0">
                <a:latin typeface="+mn-lt"/>
              </a:rPr>
            </a:br>
            <a:r>
              <a:rPr lang="en-US" sz="1800" b="0" dirty="0">
                <a:latin typeface="+mn-lt"/>
              </a:rPr>
              <a:t> Systems</a:t>
            </a:r>
          </a:p>
        </p:txBody>
      </p:sp>
      <p:pic>
        <p:nvPicPr>
          <p:cNvPr id="8" name="Picture 7">
            <a:extLst>
              <a:ext uri="{FF2B5EF4-FFF2-40B4-BE49-F238E27FC236}">
                <a16:creationId xmlns:a16="http://schemas.microsoft.com/office/drawing/2014/main" id="{2D81AB22-A202-4D36-A8B9-2584F8F72500}"/>
              </a:ext>
            </a:extLst>
          </p:cNvPr>
          <p:cNvPicPr>
            <a:picLocks noChangeAspect="1"/>
          </p:cNvPicPr>
          <p:nvPr/>
        </p:nvPicPr>
        <p:blipFill>
          <a:blip r:embed="rId2"/>
          <a:stretch>
            <a:fillRect/>
          </a:stretch>
        </p:blipFill>
        <p:spPr>
          <a:xfrm>
            <a:off x="2818341" y="83319"/>
            <a:ext cx="6277021" cy="669136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31858A7-6F02-41A3-A61B-A699B49E7EEA}"/>
                  </a:ext>
                </a:extLst>
              </p14:cNvPr>
              <p14:cNvContentPartPr/>
              <p14:nvPr/>
            </p14:nvContentPartPr>
            <p14:xfrm>
              <a:off x="4162828" y="669543"/>
              <a:ext cx="553680" cy="27720"/>
            </p14:xfrm>
          </p:contentPart>
        </mc:Choice>
        <mc:Fallback>
          <p:pic>
            <p:nvPicPr>
              <p:cNvPr id="2" name="Ink 1">
                <a:extLst>
                  <a:ext uri="{FF2B5EF4-FFF2-40B4-BE49-F238E27FC236}">
                    <a16:creationId xmlns:a16="http://schemas.microsoft.com/office/drawing/2014/main" id="{E31858A7-6F02-41A3-A61B-A699B49E7EEA}"/>
                  </a:ext>
                </a:extLst>
              </p:cNvPr>
              <p:cNvPicPr/>
              <p:nvPr/>
            </p:nvPicPr>
            <p:blipFill>
              <a:blip r:embed="rId4"/>
              <a:stretch>
                <a:fillRect/>
              </a:stretch>
            </p:blipFill>
            <p:spPr>
              <a:xfrm>
                <a:off x="4108828" y="561903"/>
                <a:ext cx="6613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6A020D0-8F4F-4122-B56C-0CEE4324695A}"/>
                  </a:ext>
                </a:extLst>
              </p14:cNvPr>
              <p14:cNvContentPartPr/>
              <p14:nvPr/>
            </p14:nvContentPartPr>
            <p14:xfrm>
              <a:off x="4225828" y="1468743"/>
              <a:ext cx="701280" cy="24120"/>
            </p14:xfrm>
          </p:contentPart>
        </mc:Choice>
        <mc:Fallback>
          <p:pic>
            <p:nvPicPr>
              <p:cNvPr id="4" name="Ink 3">
                <a:extLst>
                  <a:ext uri="{FF2B5EF4-FFF2-40B4-BE49-F238E27FC236}">
                    <a16:creationId xmlns:a16="http://schemas.microsoft.com/office/drawing/2014/main" id="{66A020D0-8F4F-4122-B56C-0CEE4324695A}"/>
                  </a:ext>
                </a:extLst>
              </p:cNvPr>
              <p:cNvPicPr/>
              <p:nvPr/>
            </p:nvPicPr>
            <p:blipFill>
              <a:blip r:embed="rId6"/>
              <a:stretch>
                <a:fillRect/>
              </a:stretch>
            </p:blipFill>
            <p:spPr>
              <a:xfrm>
                <a:off x="4172188" y="1361103"/>
                <a:ext cx="8089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136095BB-75A5-42CF-8755-352C90843B65}"/>
                  </a:ext>
                </a:extLst>
              </p14:cNvPr>
              <p14:cNvContentPartPr/>
              <p14:nvPr/>
            </p14:nvContentPartPr>
            <p14:xfrm>
              <a:off x="4247788" y="1890663"/>
              <a:ext cx="853560" cy="34560"/>
            </p14:xfrm>
          </p:contentPart>
        </mc:Choice>
        <mc:Fallback>
          <p:pic>
            <p:nvPicPr>
              <p:cNvPr id="6" name="Ink 5">
                <a:extLst>
                  <a:ext uri="{FF2B5EF4-FFF2-40B4-BE49-F238E27FC236}">
                    <a16:creationId xmlns:a16="http://schemas.microsoft.com/office/drawing/2014/main" id="{136095BB-75A5-42CF-8755-352C90843B65}"/>
                  </a:ext>
                </a:extLst>
              </p:cNvPr>
              <p:cNvPicPr/>
              <p:nvPr/>
            </p:nvPicPr>
            <p:blipFill>
              <a:blip r:embed="rId8"/>
              <a:stretch>
                <a:fillRect/>
              </a:stretch>
            </p:blipFill>
            <p:spPr>
              <a:xfrm>
                <a:off x="4194148" y="1783023"/>
                <a:ext cx="9612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B9361A48-3B06-43CB-BF8D-95A7903361AB}"/>
                  </a:ext>
                </a:extLst>
              </p14:cNvPr>
              <p14:cNvContentPartPr/>
              <p14:nvPr/>
            </p14:nvContentPartPr>
            <p14:xfrm>
              <a:off x="4249588" y="2115663"/>
              <a:ext cx="316440" cy="24480"/>
            </p14:xfrm>
          </p:contentPart>
        </mc:Choice>
        <mc:Fallback>
          <p:pic>
            <p:nvPicPr>
              <p:cNvPr id="7" name="Ink 6">
                <a:extLst>
                  <a:ext uri="{FF2B5EF4-FFF2-40B4-BE49-F238E27FC236}">
                    <a16:creationId xmlns:a16="http://schemas.microsoft.com/office/drawing/2014/main" id="{B9361A48-3B06-43CB-BF8D-95A7903361AB}"/>
                  </a:ext>
                </a:extLst>
              </p:cNvPr>
              <p:cNvPicPr/>
              <p:nvPr/>
            </p:nvPicPr>
            <p:blipFill>
              <a:blip r:embed="rId10"/>
              <a:stretch>
                <a:fillRect/>
              </a:stretch>
            </p:blipFill>
            <p:spPr>
              <a:xfrm>
                <a:off x="4195948" y="2007663"/>
                <a:ext cx="4240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1E5C632D-CC4D-4294-A1A2-E952AC480780}"/>
                  </a:ext>
                </a:extLst>
              </p14:cNvPr>
              <p14:cNvContentPartPr/>
              <p14:nvPr/>
            </p14:nvContentPartPr>
            <p14:xfrm>
              <a:off x="4229068" y="4971183"/>
              <a:ext cx="399240" cy="33120"/>
            </p14:xfrm>
          </p:contentPart>
        </mc:Choice>
        <mc:Fallback>
          <p:pic>
            <p:nvPicPr>
              <p:cNvPr id="9" name="Ink 8">
                <a:extLst>
                  <a:ext uri="{FF2B5EF4-FFF2-40B4-BE49-F238E27FC236}">
                    <a16:creationId xmlns:a16="http://schemas.microsoft.com/office/drawing/2014/main" id="{1E5C632D-CC4D-4294-A1A2-E952AC480780}"/>
                  </a:ext>
                </a:extLst>
              </p:cNvPr>
              <p:cNvPicPr/>
              <p:nvPr/>
            </p:nvPicPr>
            <p:blipFill>
              <a:blip r:embed="rId12"/>
              <a:stretch>
                <a:fillRect/>
              </a:stretch>
            </p:blipFill>
            <p:spPr>
              <a:xfrm>
                <a:off x="4175068" y="4863183"/>
                <a:ext cx="5068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FD7E549D-B2EA-4218-9283-D16FBE813B7C}"/>
                  </a:ext>
                </a:extLst>
              </p14:cNvPr>
              <p14:cNvContentPartPr/>
              <p14:nvPr/>
            </p14:nvContentPartPr>
            <p14:xfrm>
              <a:off x="4270468" y="6633303"/>
              <a:ext cx="618120" cy="97920"/>
            </p14:xfrm>
          </p:contentPart>
        </mc:Choice>
        <mc:Fallback>
          <p:pic>
            <p:nvPicPr>
              <p:cNvPr id="10" name="Ink 9">
                <a:extLst>
                  <a:ext uri="{FF2B5EF4-FFF2-40B4-BE49-F238E27FC236}">
                    <a16:creationId xmlns:a16="http://schemas.microsoft.com/office/drawing/2014/main" id="{FD7E549D-B2EA-4218-9283-D16FBE813B7C}"/>
                  </a:ext>
                </a:extLst>
              </p:cNvPr>
              <p:cNvPicPr/>
              <p:nvPr/>
            </p:nvPicPr>
            <p:blipFill>
              <a:blip r:embed="rId14"/>
              <a:stretch>
                <a:fillRect/>
              </a:stretch>
            </p:blipFill>
            <p:spPr>
              <a:xfrm>
                <a:off x="4216828" y="6525663"/>
                <a:ext cx="725760" cy="313560"/>
              </a:xfrm>
              <a:prstGeom prst="rect">
                <a:avLst/>
              </a:prstGeom>
            </p:spPr>
          </p:pic>
        </mc:Fallback>
      </mc:AlternateContent>
    </p:spTree>
    <p:extLst>
      <p:ext uri="{BB962C8B-B14F-4D97-AF65-F5344CB8AC3E}">
        <p14:creationId xmlns:p14="http://schemas.microsoft.com/office/powerpoint/2010/main" val="4276824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386BA-661E-40E6-9AF4-FC8D4B256511}"/>
              </a:ext>
            </a:extLst>
          </p:cNvPr>
          <p:cNvSpPr>
            <a:spLocks noGrp="1"/>
          </p:cNvSpPr>
          <p:nvPr>
            <p:ph idx="1"/>
          </p:nvPr>
        </p:nvSpPr>
        <p:spPr>
          <a:xfrm>
            <a:off x="145208" y="1627055"/>
            <a:ext cx="8774505" cy="4407408"/>
          </a:xfrm>
        </p:spPr>
        <p:txBody>
          <a:bodyPr>
            <a:normAutofit/>
          </a:bodyPr>
          <a:lstStyle/>
          <a:p>
            <a:r>
              <a:rPr lang="en-US" sz="1800" dirty="0">
                <a:solidFill>
                  <a:srgbClr val="C00000"/>
                </a:solidFill>
              </a:rPr>
              <a:t>Data organization transparency </a:t>
            </a:r>
          </a:p>
          <a:p>
            <a:pPr lvl="1"/>
            <a:r>
              <a:rPr lang="en-US" sz="1600" dirty="0"/>
              <a:t>The freedom for the user from the operational details of the network and the placement of the data in the distributed system.  Two freedoms should exist:</a:t>
            </a:r>
          </a:p>
          <a:p>
            <a:pPr lvl="2"/>
            <a:r>
              <a:rPr lang="en-US" dirty="0">
                <a:solidFill>
                  <a:srgbClr val="C00000"/>
                </a:solidFill>
              </a:rPr>
              <a:t>Location transparency </a:t>
            </a:r>
            <a:r>
              <a:rPr lang="en-US" dirty="0"/>
              <a:t>- commands used to perform a task are independent of the location of the </a:t>
            </a:r>
            <a:r>
              <a:rPr lang="en-US" dirty="0">
                <a:solidFill>
                  <a:srgbClr val="0033CC"/>
                </a:solidFill>
              </a:rPr>
              <a:t>data</a:t>
            </a:r>
            <a:r>
              <a:rPr lang="en-US" dirty="0"/>
              <a:t> and the location of the </a:t>
            </a:r>
            <a:r>
              <a:rPr lang="en-US" dirty="0">
                <a:solidFill>
                  <a:srgbClr val="0033CC"/>
                </a:solidFill>
              </a:rPr>
              <a:t>node</a:t>
            </a:r>
            <a:r>
              <a:rPr lang="en-US" dirty="0"/>
              <a:t> where the command was issued. </a:t>
            </a:r>
          </a:p>
          <a:p>
            <a:pPr lvl="2"/>
            <a:r>
              <a:rPr lang="en-US" dirty="0">
                <a:solidFill>
                  <a:srgbClr val="C00000"/>
                </a:solidFill>
              </a:rPr>
              <a:t>Naming transparency </a:t>
            </a:r>
            <a:r>
              <a:rPr lang="en-US" dirty="0"/>
              <a:t>- once a name is associated with an object, the named objects can be accessed unambiguously without additional specification as to where the data is located. </a:t>
            </a:r>
          </a:p>
          <a:p>
            <a:r>
              <a:rPr lang="en-US" dirty="0">
                <a:solidFill>
                  <a:srgbClr val="C00000"/>
                </a:solidFill>
              </a:rPr>
              <a:t>Replication transparency </a:t>
            </a:r>
            <a:r>
              <a:rPr lang="en-US" dirty="0">
                <a:solidFill>
                  <a:srgbClr val="C00000"/>
                </a:solidFill>
                <a:sym typeface="Wingdings" panose="05000000000000000000" pitchFamily="2" charset="2"/>
              </a:rPr>
              <a:t></a:t>
            </a:r>
            <a:endParaRPr lang="en-US" dirty="0">
              <a:solidFill>
                <a:srgbClr val="C00000"/>
              </a:solidFill>
            </a:endParaRPr>
          </a:p>
          <a:p>
            <a:pPr lvl="1"/>
            <a:r>
              <a:rPr lang="en-US" sz="1600" dirty="0"/>
              <a:t>Copies of the same data </a:t>
            </a:r>
            <a:br>
              <a:rPr lang="en-US" sz="1600" dirty="0"/>
            </a:br>
            <a:r>
              <a:rPr lang="en-US" sz="1600" dirty="0"/>
              <a:t>objects may be stored at </a:t>
            </a:r>
            <a:br>
              <a:rPr lang="en-US" sz="1600" dirty="0"/>
            </a:br>
            <a:r>
              <a:rPr lang="en-US" sz="1600" dirty="0"/>
              <a:t>multiple sites for better </a:t>
            </a:r>
            <a:br>
              <a:rPr lang="en-US" sz="1600" dirty="0"/>
            </a:br>
            <a:r>
              <a:rPr lang="en-US" sz="1600" dirty="0"/>
              <a:t>availability, performance, </a:t>
            </a:r>
            <a:br>
              <a:rPr lang="en-US" sz="1600" dirty="0"/>
            </a:br>
            <a:r>
              <a:rPr lang="en-US" sz="1600" dirty="0"/>
              <a:t>and reliability. </a:t>
            </a:r>
          </a:p>
          <a:p>
            <a:pPr lvl="1"/>
            <a:r>
              <a:rPr lang="en-US" sz="1600" dirty="0"/>
              <a:t>Replication transparency makes</a:t>
            </a:r>
            <a:br>
              <a:rPr lang="en-US" sz="1600" dirty="0"/>
            </a:br>
            <a:r>
              <a:rPr lang="en-US" sz="1600" dirty="0"/>
              <a:t>the user unaware of the </a:t>
            </a:r>
            <a:br>
              <a:rPr lang="en-US" sz="1600" dirty="0"/>
            </a:br>
            <a:r>
              <a:rPr lang="en-US" sz="1600" dirty="0"/>
              <a:t>existence of these copies.</a:t>
            </a:r>
          </a:p>
        </p:txBody>
      </p:sp>
      <p:sp>
        <p:nvSpPr>
          <p:cNvPr id="3" name="Title 2">
            <a:extLst>
              <a:ext uri="{FF2B5EF4-FFF2-40B4-BE49-F238E27FC236}">
                <a16:creationId xmlns:a16="http://schemas.microsoft.com/office/drawing/2014/main" id="{63692C09-2E60-4ED5-B150-F0E4B69DBA8B}"/>
              </a:ext>
            </a:extLst>
          </p:cNvPr>
          <p:cNvSpPr>
            <a:spLocks noGrp="1"/>
          </p:cNvSpPr>
          <p:nvPr>
            <p:ph type="title"/>
          </p:nvPr>
        </p:nvSpPr>
        <p:spPr/>
        <p:txBody>
          <a:bodyPr/>
          <a:lstStyle/>
          <a:p>
            <a:r>
              <a:rPr lang="en-US" dirty="0"/>
              <a:t>Transparency  </a:t>
            </a:r>
            <a:r>
              <a:rPr lang="en-US" sz="2400" dirty="0"/>
              <a:t>(1)</a:t>
            </a:r>
            <a:endParaRPr lang="en-US" dirty="0"/>
          </a:p>
        </p:txBody>
      </p:sp>
      <p:pic>
        <p:nvPicPr>
          <p:cNvPr id="5" name="Picture 4">
            <a:extLst>
              <a:ext uri="{FF2B5EF4-FFF2-40B4-BE49-F238E27FC236}">
                <a16:creationId xmlns:a16="http://schemas.microsoft.com/office/drawing/2014/main" id="{4B90925B-2298-4F64-940F-E953A0CB583E}"/>
              </a:ext>
            </a:extLst>
          </p:cNvPr>
          <p:cNvPicPr>
            <a:picLocks noChangeAspect="1"/>
          </p:cNvPicPr>
          <p:nvPr/>
        </p:nvPicPr>
        <p:blipFill>
          <a:blip r:embed="rId2"/>
          <a:stretch>
            <a:fillRect/>
          </a:stretch>
        </p:blipFill>
        <p:spPr>
          <a:xfrm>
            <a:off x="3684807" y="3828051"/>
            <a:ext cx="5305464" cy="2847996"/>
          </a:xfrm>
          <a:prstGeom prst="rect">
            <a:avLst/>
          </a:prstGeom>
        </p:spPr>
      </p:pic>
    </p:spTree>
    <p:extLst>
      <p:ext uri="{BB962C8B-B14F-4D97-AF65-F5344CB8AC3E}">
        <p14:creationId xmlns:p14="http://schemas.microsoft.com/office/powerpoint/2010/main" val="64981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5463E5D-A685-4410-BBA2-064F4099E8B7}"/>
              </a:ext>
            </a:extLst>
          </p:cNvPr>
          <p:cNvSpPr>
            <a:spLocks noGrp="1"/>
          </p:cNvSpPr>
          <p:nvPr>
            <p:ph idx="1"/>
          </p:nvPr>
        </p:nvSpPr>
        <p:spPr/>
        <p:txBody>
          <a:bodyPr>
            <a:normAutofit/>
          </a:bodyPr>
          <a:lstStyle/>
          <a:p>
            <a:r>
              <a:rPr lang="en-US" sz="1800" dirty="0">
                <a:solidFill>
                  <a:srgbClr val="C00000"/>
                </a:solidFill>
              </a:rPr>
              <a:t>Fragmentation transparency</a:t>
            </a:r>
            <a:r>
              <a:rPr lang="en-US" sz="1800" dirty="0"/>
              <a:t>. Two types of fragmentation are possible. </a:t>
            </a:r>
          </a:p>
          <a:p>
            <a:pPr lvl="1"/>
            <a:r>
              <a:rPr lang="en-US" sz="1600" b="1" dirty="0">
                <a:solidFill>
                  <a:srgbClr val="0033CC"/>
                </a:solidFill>
              </a:rPr>
              <a:t>Horizontal fragmentation</a:t>
            </a:r>
            <a:r>
              <a:rPr lang="en-US" sz="1600" dirty="0"/>
              <a:t>:  In an RDBMS, distribute a relation (table) into </a:t>
            </a:r>
            <a:r>
              <a:rPr lang="en-US" sz="1600" dirty="0" err="1"/>
              <a:t>subrelations</a:t>
            </a:r>
            <a:r>
              <a:rPr lang="en-US" sz="1600" dirty="0"/>
              <a:t> that are subsets of the tuples (rows) in the original relation; this is also known as </a:t>
            </a:r>
            <a:r>
              <a:rPr lang="en-US" sz="1600" dirty="0" err="1">
                <a:solidFill>
                  <a:srgbClr val="C00000"/>
                </a:solidFill>
              </a:rPr>
              <a:t>sharding</a:t>
            </a:r>
            <a:r>
              <a:rPr lang="en-US" sz="1600" dirty="0"/>
              <a:t> in the newer big data and cloud computing systems. </a:t>
            </a:r>
          </a:p>
          <a:p>
            <a:pPr lvl="1"/>
            <a:r>
              <a:rPr lang="en-US" sz="1600" b="1" dirty="0">
                <a:solidFill>
                  <a:srgbClr val="0033CC"/>
                </a:solidFill>
              </a:rPr>
              <a:t>Vertical fragmentation: </a:t>
            </a:r>
            <a:r>
              <a:rPr lang="en-US" sz="1600" b="1" dirty="0"/>
              <a:t>In an RDBMS, </a:t>
            </a:r>
            <a:r>
              <a:rPr lang="en-US" sz="1600" dirty="0"/>
              <a:t>distribute a relation into </a:t>
            </a:r>
            <a:r>
              <a:rPr lang="en-US" sz="1600" dirty="0" err="1"/>
              <a:t>subrelations</a:t>
            </a:r>
            <a:r>
              <a:rPr lang="en-US" sz="1600" dirty="0"/>
              <a:t> where each </a:t>
            </a:r>
            <a:r>
              <a:rPr lang="en-US" sz="1600" dirty="0" err="1"/>
              <a:t>subrelation</a:t>
            </a:r>
            <a:r>
              <a:rPr lang="en-US" sz="1600" dirty="0"/>
              <a:t> is defined by a subset of the columns of the original relation. </a:t>
            </a:r>
          </a:p>
          <a:p>
            <a:pPr lvl="1"/>
            <a:r>
              <a:rPr lang="en-US" sz="1600" dirty="0"/>
              <a:t>Fragmentation transparency makes the user unaware of the existence of fragments.</a:t>
            </a:r>
          </a:p>
          <a:p>
            <a:r>
              <a:rPr lang="en-US" sz="1800" dirty="0" err="1">
                <a:solidFill>
                  <a:srgbClr val="C00000"/>
                </a:solidFill>
              </a:rPr>
              <a:t>Sharding</a:t>
            </a:r>
            <a:r>
              <a:rPr lang="en-US" sz="1800" dirty="0"/>
              <a:t> is a type of database partitioning that separates very large databases the into smaller, faster, more easily managed parts called data shards. The word shard means </a:t>
            </a:r>
            <a:r>
              <a:rPr lang="en-US" sz="1800" i="1" dirty="0"/>
              <a:t>a small part of a whole</a:t>
            </a:r>
            <a:r>
              <a:rPr lang="en-US" sz="1800" dirty="0"/>
              <a:t>.</a:t>
            </a:r>
          </a:p>
        </p:txBody>
      </p:sp>
      <p:sp>
        <p:nvSpPr>
          <p:cNvPr id="5" name="Title 4">
            <a:extLst>
              <a:ext uri="{FF2B5EF4-FFF2-40B4-BE49-F238E27FC236}">
                <a16:creationId xmlns:a16="http://schemas.microsoft.com/office/drawing/2014/main" id="{FEE7CF85-3221-4825-858A-22B3C6B9306D}"/>
              </a:ext>
            </a:extLst>
          </p:cNvPr>
          <p:cNvSpPr>
            <a:spLocks noGrp="1"/>
          </p:cNvSpPr>
          <p:nvPr>
            <p:ph type="title"/>
          </p:nvPr>
        </p:nvSpPr>
        <p:spPr/>
        <p:txBody>
          <a:bodyPr/>
          <a:lstStyle/>
          <a:p>
            <a:r>
              <a:rPr lang="en-US" dirty="0"/>
              <a:t>Transparency  </a:t>
            </a:r>
            <a:r>
              <a:rPr lang="en-US" sz="2400" dirty="0"/>
              <a:t>(1)</a:t>
            </a:r>
            <a:endParaRPr lang="en-US" dirty="0"/>
          </a:p>
        </p:txBody>
      </p:sp>
    </p:spTree>
    <p:extLst>
      <p:ext uri="{BB962C8B-B14F-4D97-AF65-F5344CB8AC3E}">
        <p14:creationId xmlns:p14="http://schemas.microsoft.com/office/powerpoint/2010/main" val="1966860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ED68D2-E64A-4655-B4F7-9A9A12AACA3D}"/>
              </a:ext>
            </a:extLst>
          </p:cNvPr>
          <p:cNvSpPr>
            <a:spLocks noGrp="1"/>
          </p:cNvSpPr>
          <p:nvPr>
            <p:ph idx="1"/>
          </p:nvPr>
        </p:nvSpPr>
        <p:spPr/>
        <p:txBody>
          <a:bodyPr/>
          <a:lstStyle/>
          <a:p>
            <a:r>
              <a:rPr lang="en-US" dirty="0"/>
              <a:t>Scalability determines the extent to which the system can expand its capacity while continuing to operate without interruption. </a:t>
            </a:r>
          </a:p>
          <a:p>
            <a:pPr lvl="1"/>
            <a:r>
              <a:rPr lang="en-US" dirty="0">
                <a:solidFill>
                  <a:srgbClr val="C00000"/>
                </a:solidFill>
              </a:rPr>
              <a:t>Horizontal scalability: </a:t>
            </a:r>
            <a:r>
              <a:rPr lang="en-US" dirty="0"/>
              <a:t>This refers to expanding the number of nodes in the distributed system. As nodes are added to the system, it should be possible to distribute some of the data and processing loads from existing nodes to the new nodes. </a:t>
            </a:r>
          </a:p>
          <a:p>
            <a:pPr lvl="1"/>
            <a:r>
              <a:rPr lang="en-US" dirty="0">
                <a:solidFill>
                  <a:srgbClr val="C00000"/>
                </a:solidFill>
              </a:rPr>
              <a:t>Vertical scalability: </a:t>
            </a:r>
            <a:r>
              <a:rPr lang="en-US" dirty="0"/>
              <a:t>This refers to expanding the capacity of the individual nodes in the system, such as expanding the storage capacity or the processing power of a node. </a:t>
            </a:r>
          </a:p>
          <a:p>
            <a:pPr lvl="1"/>
            <a:r>
              <a:rPr lang="en-US" dirty="0"/>
              <a:t>As the system expands its number of nodes, it is possible that the network, which connects the nodes, may have faults that cause the nodes to be partitioned into groups of nodes. The nodes within each partition are still connected by a subnetwork, but communication among the partitions is lost. The concept of </a:t>
            </a:r>
            <a:r>
              <a:rPr lang="en-US" dirty="0">
                <a:solidFill>
                  <a:srgbClr val="C00000"/>
                </a:solidFill>
              </a:rPr>
              <a:t>partition tolerance </a:t>
            </a:r>
            <a:r>
              <a:rPr lang="en-US" dirty="0"/>
              <a:t>states that the system should have the capacity to continue operating while the network is partitioned.</a:t>
            </a:r>
          </a:p>
        </p:txBody>
      </p:sp>
      <p:sp>
        <p:nvSpPr>
          <p:cNvPr id="3" name="Title 2">
            <a:extLst>
              <a:ext uri="{FF2B5EF4-FFF2-40B4-BE49-F238E27FC236}">
                <a16:creationId xmlns:a16="http://schemas.microsoft.com/office/drawing/2014/main" id="{AB936812-F9AE-4DE6-981C-4B7F09A1A3A1}"/>
              </a:ext>
            </a:extLst>
          </p:cNvPr>
          <p:cNvSpPr>
            <a:spLocks noGrp="1"/>
          </p:cNvSpPr>
          <p:nvPr>
            <p:ph type="title"/>
          </p:nvPr>
        </p:nvSpPr>
        <p:spPr/>
        <p:txBody>
          <a:bodyPr/>
          <a:lstStyle/>
          <a:p>
            <a:r>
              <a:rPr lang="en-US" dirty="0"/>
              <a:t>Scalability</a:t>
            </a:r>
          </a:p>
        </p:txBody>
      </p:sp>
    </p:spTree>
    <p:extLst>
      <p:ext uri="{BB962C8B-B14F-4D97-AF65-F5344CB8AC3E}">
        <p14:creationId xmlns:p14="http://schemas.microsoft.com/office/powerpoint/2010/main" val="165507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9D4754-7D4D-446E-87CC-CC82C7F9944B}"/>
              </a:ext>
            </a:extLst>
          </p:cNvPr>
          <p:cNvSpPr>
            <a:spLocks noGrp="1"/>
          </p:cNvSpPr>
          <p:nvPr>
            <p:ph idx="1"/>
          </p:nvPr>
        </p:nvSpPr>
        <p:spPr/>
        <p:txBody>
          <a:bodyPr/>
          <a:lstStyle/>
          <a:p>
            <a:r>
              <a:rPr lang="en-US" dirty="0"/>
              <a:t>ACID still applies to DDBs, but there is also distributed transaction management.</a:t>
            </a:r>
          </a:p>
          <a:p>
            <a:r>
              <a:rPr lang="en-US" dirty="0"/>
              <a:t>A </a:t>
            </a:r>
            <a:r>
              <a:rPr lang="en-US" dirty="0">
                <a:solidFill>
                  <a:srgbClr val="C00000"/>
                </a:solidFill>
              </a:rPr>
              <a:t>global transaction manager </a:t>
            </a:r>
            <a:r>
              <a:rPr lang="en-US" dirty="0"/>
              <a:t>is introduced for supporting distributed transactions. The site where the transaction originated can temporarily assume the role of global transaction manager and coordinate the execution of database operations with transaction managers across multiple sites.</a:t>
            </a:r>
          </a:p>
          <a:p>
            <a:r>
              <a:rPr lang="en-US" dirty="0"/>
              <a:t>Transaction managers export their functionality as an interface to the application programs. The operations exported by this interface are essentially BEGIN_TRANSACTION, READ or WRITE, END_TRANSACTION, COMMIT_TRANSACTION, and ROLLBACK</a:t>
            </a:r>
          </a:p>
        </p:txBody>
      </p:sp>
      <p:sp>
        <p:nvSpPr>
          <p:cNvPr id="3" name="Title 2">
            <a:extLst>
              <a:ext uri="{FF2B5EF4-FFF2-40B4-BE49-F238E27FC236}">
                <a16:creationId xmlns:a16="http://schemas.microsoft.com/office/drawing/2014/main" id="{A52D2258-0B1A-483D-8DF1-7980772C2D9F}"/>
              </a:ext>
            </a:extLst>
          </p:cNvPr>
          <p:cNvSpPr>
            <a:spLocks noGrp="1"/>
          </p:cNvSpPr>
          <p:nvPr>
            <p:ph type="title"/>
          </p:nvPr>
        </p:nvSpPr>
        <p:spPr/>
        <p:txBody>
          <a:bodyPr/>
          <a:lstStyle/>
          <a:p>
            <a:r>
              <a:rPr lang="en-US" dirty="0"/>
              <a:t>Transaction Management</a:t>
            </a:r>
          </a:p>
        </p:txBody>
      </p:sp>
    </p:spTree>
    <p:extLst>
      <p:ext uri="{BB962C8B-B14F-4D97-AF65-F5344CB8AC3E}">
        <p14:creationId xmlns:p14="http://schemas.microsoft.com/office/powerpoint/2010/main" val="147294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C173D5-8FAB-43B1-8E93-F2F0EDF67955}"/>
              </a:ext>
            </a:extLst>
          </p:cNvPr>
          <p:cNvSpPr>
            <a:spLocks noGrp="1"/>
          </p:cNvSpPr>
          <p:nvPr>
            <p:ph sz="half" idx="1"/>
          </p:nvPr>
        </p:nvSpPr>
        <p:spPr>
          <a:xfrm>
            <a:off x="135109" y="1589920"/>
            <a:ext cx="3593838" cy="4912233"/>
          </a:xfrm>
        </p:spPr>
        <p:txBody>
          <a:bodyPr>
            <a:noAutofit/>
          </a:bodyPr>
          <a:lstStyle/>
          <a:p>
            <a:r>
              <a:rPr lang="en-US" sz="1800" dirty="0"/>
              <a:t>The net effect of the two-phase commit protocol is that either all participating databases commit the effect of the transaction or none of them do. </a:t>
            </a:r>
          </a:p>
          <a:p>
            <a:r>
              <a:rPr lang="en-US" sz="1800" dirty="0"/>
              <a:t>In case any of the participants or the coordinator fails, it is always possible to recover to a state where either the transaction is committed or it is rolled back. </a:t>
            </a:r>
          </a:p>
          <a:p>
            <a:r>
              <a:rPr lang="en-US" sz="1800" dirty="0"/>
              <a:t>A failure during or before phase 1 usually requires the transaction to be rolled back, whereas a failure during phase 2 means that a successful transaction can recover and commit</a:t>
            </a:r>
          </a:p>
        </p:txBody>
      </p:sp>
      <p:sp>
        <p:nvSpPr>
          <p:cNvPr id="4" name="Title 3">
            <a:extLst>
              <a:ext uri="{FF2B5EF4-FFF2-40B4-BE49-F238E27FC236}">
                <a16:creationId xmlns:a16="http://schemas.microsoft.com/office/drawing/2014/main" id="{F62E9E47-D324-425A-8858-45C2E7B828EB}"/>
              </a:ext>
            </a:extLst>
          </p:cNvPr>
          <p:cNvSpPr>
            <a:spLocks noGrp="1"/>
          </p:cNvSpPr>
          <p:nvPr>
            <p:ph type="title"/>
          </p:nvPr>
        </p:nvSpPr>
        <p:spPr/>
        <p:txBody>
          <a:bodyPr/>
          <a:lstStyle/>
          <a:p>
            <a:r>
              <a:rPr lang="en-US" dirty="0"/>
              <a:t>Two-Phase Commit</a:t>
            </a:r>
          </a:p>
        </p:txBody>
      </p:sp>
      <p:pic>
        <p:nvPicPr>
          <p:cNvPr id="1026" name="Picture 2" descr="1: The 2 phase commit protocol ">
            <a:extLst>
              <a:ext uri="{FF2B5EF4-FFF2-40B4-BE49-F238E27FC236}">
                <a16:creationId xmlns:a16="http://schemas.microsoft.com/office/drawing/2014/main" id="{91F0FF5B-B0A1-4D76-971C-E2F3539B6CF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66970" y="2027417"/>
            <a:ext cx="5277030" cy="378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50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9A3314-9344-4C6A-83DC-95AAD2F926D5}"/>
              </a:ext>
            </a:extLst>
          </p:cNvPr>
          <p:cNvSpPr>
            <a:spLocks noGrp="1"/>
          </p:cNvSpPr>
          <p:nvPr>
            <p:ph sz="half" idx="1"/>
          </p:nvPr>
        </p:nvSpPr>
        <p:spPr>
          <a:xfrm>
            <a:off x="146611" y="1632807"/>
            <a:ext cx="3879049" cy="4912233"/>
          </a:xfrm>
        </p:spPr>
        <p:txBody>
          <a:bodyPr>
            <a:noAutofit/>
          </a:bodyPr>
          <a:lstStyle/>
          <a:p>
            <a:r>
              <a:rPr lang="en-US" sz="1600" dirty="0">
                <a:solidFill>
                  <a:srgbClr val="C00000"/>
                </a:solidFill>
              </a:rPr>
              <a:t>Phase 1  (Prepare Phase)</a:t>
            </a:r>
          </a:p>
          <a:p>
            <a:pPr lvl="1"/>
            <a:r>
              <a:rPr lang="en-US" sz="1400" dirty="0"/>
              <a:t>When all participating nodes signal the coordinator that the part of the </a:t>
            </a:r>
            <a:r>
              <a:rPr lang="en-US" sz="1400" dirty="0" err="1"/>
              <a:t>multidatabase</a:t>
            </a:r>
            <a:r>
              <a:rPr lang="en-US" sz="1400" dirty="0"/>
              <a:t> transaction involving each has concluded, the coordinator sends a message "prepare for commit" to each participant to get ready for committing the transaction. </a:t>
            </a:r>
          </a:p>
          <a:p>
            <a:pPr lvl="1"/>
            <a:r>
              <a:rPr lang="en-US" sz="1400" dirty="0"/>
              <a:t>Each participating database receiving that message will force-write all log records and needed information for local recovery to disk and then send a ready to commit or OK signal to the coordinator. </a:t>
            </a:r>
          </a:p>
          <a:p>
            <a:pPr lvl="1"/>
            <a:r>
              <a:rPr lang="en-US" sz="1400" dirty="0"/>
              <a:t>If the force-writing to disk fails or the local transaction cannot commit for some reason, the participating database sends a cannot commit or not OK signal to the coordinator. </a:t>
            </a:r>
          </a:p>
          <a:p>
            <a:pPr lvl="1"/>
            <a:r>
              <a:rPr lang="en-US" sz="1400" dirty="0"/>
              <a:t>If the coordinator does not receive a reply from the database within a certain time out interval, it assumes a not OK response. </a:t>
            </a:r>
          </a:p>
        </p:txBody>
      </p:sp>
      <p:sp>
        <p:nvSpPr>
          <p:cNvPr id="4" name="Content Placeholder 3">
            <a:extLst>
              <a:ext uri="{FF2B5EF4-FFF2-40B4-BE49-F238E27FC236}">
                <a16:creationId xmlns:a16="http://schemas.microsoft.com/office/drawing/2014/main" id="{5B739C6B-0EF0-4273-9469-DFE7F02B1427}"/>
              </a:ext>
            </a:extLst>
          </p:cNvPr>
          <p:cNvSpPr>
            <a:spLocks noGrp="1"/>
          </p:cNvSpPr>
          <p:nvPr>
            <p:ph sz="half" idx="2"/>
          </p:nvPr>
        </p:nvSpPr>
        <p:spPr>
          <a:xfrm>
            <a:off x="4025661" y="1632807"/>
            <a:ext cx="4880834" cy="4912233"/>
          </a:xfrm>
        </p:spPr>
        <p:txBody>
          <a:bodyPr/>
          <a:lstStyle/>
          <a:p>
            <a:r>
              <a:rPr lang="en-US" sz="1600" dirty="0">
                <a:solidFill>
                  <a:srgbClr val="C00000"/>
                </a:solidFill>
              </a:rPr>
              <a:t>Phase 2  (Commit Phase)</a:t>
            </a:r>
          </a:p>
          <a:p>
            <a:pPr lvl="1"/>
            <a:r>
              <a:rPr lang="en-US" sz="1400" dirty="0"/>
              <a:t>If all participating databases reply OK, and the coordinator’s vote is also OK, the transaction is successful, and the coordinator sends a commit signal for the transaction to the participating databases. </a:t>
            </a:r>
          </a:p>
          <a:p>
            <a:pPr lvl="2"/>
            <a:r>
              <a:rPr lang="en-US" sz="1400" dirty="0"/>
              <a:t>Because all the local effects of the transaction and information needed for local recovery have been recorded in the logs of the participating databases, local recovery from failure is now possible.</a:t>
            </a:r>
          </a:p>
          <a:p>
            <a:pPr lvl="2"/>
            <a:r>
              <a:rPr lang="en-US" sz="1400" dirty="0"/>
              <a:t>Each participating database completes transaction commit by writing a [commit] entry for the transaction in the log and permanently updating the database if needed. </a:t>
            </a:r>
          </a:p>
          <a:p>
            <a:pPr lvl="1"/>
            <a:r>
              <a:rPr lang="en-US" sz="1400" dirty="0"/>
              <a:t>Conversely, if one or more of the participating databases or the coordinator have a not OK response, the transaction has failed, and the coordinator sends a message to roll back or UNDO the local effect of the transaction to each participating database. </a:t>
            </a:r>
          </a:p>
          <a:p>
            <a:pPr lvl="2"/>
            <a:r>
              <a:rPr lang="en-US" sz="1400" dirty="0"/>
              <a:t>This is done by undoing the local transaction operations, using the log</a:t>
            </a:r>
          </a:p>
        </p:txBody>
      </p:sp>
      <p:sp>
        <p:nvSpPr>
          <p:cNvPr id="3" name="Title 2">
            <a:extLst>
              <a:ext uri="{FF2B5EF4-FFF2-40B4-BE49-F238E27FC236}">
                <a16:creationId xmlns:a16="http://schemas.microsoft.com/office/drawing/2014/main" id="{AD0CE6D3-50DA-4755-9577-500E0C95C40A}"/>
              </a:ext>
            </a:extLst>
          </p:cNvPr>
          <p:cNvSpPr>
            <a:spLocks noGrp="1"/>
          </p:cNvSpPr>
          <p:nvPr>
            <p:ph type="title"/>
          </p:nvPr>
        </p:nvSpPr>
        <p:spPr/>
        <p:txBody>
          <a:bodyPr/>
          <a:lstStyle/>
          <a:p>
            <a:r>
              <a:rPr lang="en-US" dirty="0"/>
              <a:t>Two-Phase Commit:</a:t>
            </a:r>
            <a:br>
              <a:rPr lang="en-US" dirty="0"/>
            </a:br>
            <a:r>
              <a:rPr lang="en-US" dirty="0"/>
              <a:t>The Details</a:t>
            </a:r>
          </a:p>
        </p:txBody>
      </p:sp>
    </p:spTree>
    <p:extLst>
      <p:ext uri="{BB962C8B-B14F-4D97-AF65-F5344CB8AC3E}">
        <p14:creationId xmlns:p14="http://schemas.microsoft.com/office/powerpoint/2010/main" val="3157492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3037F8FE-2EFB-4DC8-BD9E-50C171EB5279}"/>
              </a:ext>
            </a:extLst>
          </p:cNvPr>
          <p:cNvSpPr/>
          <p:nvPr/>
        </p:nvSpPr>
        <p:spPr>
          <a:xfrm>
            <a:off x="126507" y="5259961"/>
            <a:ext cx="9003725" cy="1399629"/>
          </a:xfrm>
          <a:prstGeom prst="rect">
            <a:avLst/>
          </a:prstGeom>
          <a:solidFill>
            <a:srgbClr val="E7D7F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i="1" dirty="0">
              <a:solidFill>
                <a:srgbClr val="7030A0"/>
              </a:solidFill>
            </a:endParaRPr>
          </a:p>
        </p:txBody>
      </p:sp>
      <p:sp>
        <p:nvSpPr>
          <p:cNvPr id="69" name="Rectangle 68">
            <a:extLst>
              <a:ext uri="{FF2B5EF4-FFF2-40B4-BE49-F238E27FC236}">
                <a16:creationId xmlns:a16="http://schemas.microsoft.com/office/drawing/2014/main" id="{5ECAC3D3-9D0E-4F58-8540-3862B811C59A}"/>
              </a:ext>
            </a:extLst>
          </p:cNvPr>
          <p:cNvSpPr/>
          <p:nvPr/>
        </p:nvSpPr>
        <p:spPr>
          <a:xfrm>
            <a:off x="41737" y="3579888"/>
            <a:ext cx="9003725" cy="1674862"/>
          </a:xfrm>
          <a:prstGeom prst="rect">
            <a:avLst/>
          </a:prstGeom>
          <a:solidFill>
            <a:srgbClr val="F6F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400" i="1" dirty="0">
              <a:solidFill>
                <a:srgbClr val="996633"/>
              </a:solidFill>
            </a:endParaRPr>
          </a:p>
        </p:txBody>
      </p:sp>
      <p:sp>
        <p:nvSpPr>
          <p:cNvPr id="3" name="Content Placeholder 2">
            <a:extLst>
              <a:ext uri="{FF2B5EF4-FFF2-40B4-BE49-F238E27FC236}">
                <a16:creationId xmlns:a16="http://schemas.microsoft.com/office/drawing/2014/main" id="{7DC7DD01-6E6C-4F69-837C-B766AB962F81}"/>
              </a:ext>
            </a:extLst>
          </p:cNvPr>
          <p:cNvSpPr>
            <a:spLocks noGrp="1"/>
          </p:cNvSpPr>
          <p:nvPr>
            <p:ph sz="half" idx="2"/>
          </p:nvPr>
        </p:nvSpPr>
        <p:spPr>
          <a:xfrm>
            <a:off x="166201" y="1621304"/>
            <a:ext cx="8821384" cy="637313"/>
          </a:xfrm>
          <a:solidFill>
            <a:schemeClr val="bg1"/>
          </a:solidFill>
        </p:spPr>
        <p:txBody>
          <a:bodyPr>
            <a:normAutofit/>
          </a:bodyPr>
          <a:lstStyle/>
          <a:p>
            <a:r>
              <a:rPr lang="en-US" sz="1600" dirty="0"/>
              <a:t>Force-write: write to durable memory (disk) log records but do not commit to the database</a:t>
            </a:r>
          </a:p>
          <a:p>
            <a:pPr lvl="1"/>
            <a:r>
              <a:rPr lang="en-US" sz="1400" dirty="0"/>
              <a:t>For UPDATEs, the before and after image of the record(s) are written</a:t>
            </a:r>
          </a:p>
        </p:txBody>
      </p:sp>
      <p:sp>
        <p:nvSpPr>
          <p:cNvPr id="4" name="Title 3">
            <a:extLst>
              <a:ext uri="{FF2B5EF4-FFF2-40B4-BE49-F238E27FC236}">
                <a16:creationId xmlns:a16="http://schemas.microsoft.com/office/drawing/2014/main" id="{A687A7E6-EE7A-46DD-BD2A-ACF2E7E6640D}"/>
              </a:ext>
            </a:extLst>
          </p:cNvPr>
          <p:cNvSpPr>
            <a:spLocks noGrp="1"/>
          </p:cNvSpPr>
          <p:nvPr>
            <p:ph type="title"/>
          </p:nvPr>
        </p:nvSpPr>
        <p:spPr/>
        <p:txBody>
          <a:bodyPr/>
          <a:lstStyle/>
          <a:p>
            <a:r>
              <a:rPr lang="en-US" dirty="0"/>
              <a:t>Two-Phase Commit:</a:t>
            </a:r>
            <a:br>
              <a:rPr lang="en-US" dirty="0"/>
            </a:br>
            <a:r>
              <a:rPr lang="en-US" dirty="0"/>
              <a:t>Protocol Diagram</a:t>
            </a:r>
          </a:p>
        </p:txBody>
      </p:sp>
      <p:sp>
        <p:nvSpPr>
          <p:cNvPr id="8" name="TextBox 7">
            <a:extLst>
              <a:ext uri="{FF2B5EF4-FFF2-40B4-BE49-F238E27FC236}">
                <a16:creationId xmlns:a16="http://schemas.microsoft.com/office/drawing/2014/main" id="{8B8E69EC-D819-45A1-A2EA-352572B804BF}"/>
              </a:ext>
            </a:extLst>
          </p:cNvPr>
          <p:cNvSpPr txBox="1"/>
          <p:nvPr/>
        </p:nvSpPr>
        <p:spPr>
          <a:xfrm>
            <a:off x="1690007" y="2969077"/>
            <a:ext cx="1368724" cy="553998"/>
          </a:xfrm>
          <a:prstGeom prst="rect">
            <a:avLst/>
          </a:prstGeom>
          <a:noFill/>
        </p:spPr>
        <p:txBody>
          <a:bodyPr wrap="square" rtlCol="0">
            <a:spAutoFit/>
          </a:bodyPr>
          <a:lstStyle/>
          <a:p>
            <a:pPr algn="ctr">
              <a:lnSpc>
                <a:spcPts val="1800"/>
              </a:lnSpc>
            </a:pPr>
            <a:r>
              <a:rPr lang="en-US" sz="1800" b="0" dirty="0">
                <a:latin typeface="+mn-lt"/>
              </a:rPr>
              <a:t>Transaction</a:t>
            </a:r>
            <a:br>
              <a:rPr lang="en-US" sz="1800" b="0" dirty="0">
                <a:latin typeface="+mn-lt"/>
              </a:rPr>
            </a:br>
            <a:r>
              <a:rPr lang="en-US" sz="1800" b="0" dirty="0">
                <a:latin typeface="+mn-lt"/>
              </a:rPr>
              <a:t>Coordinator</a:t>
            </a:r>
          </a:p>
        </p:txBody>
      </p:sp>
      <p:sp>
        <p:nvSpPr>
          <p:cNvPr id="10" name="TextBox 9">
            <a:extLst>
              <a:ext uri="{FF2B5EF4-FFF2-40B4-BE49-F238E27FC236}">
                <a16:creationId xmlns:a16="http://schemas.microsoft.com/office/drawing/2014/main" id="{409CC984-5405-4374-A601-78A314027434}"/>
              </a:ext>
            </a:extLst>
          </p:cNvPr>
          <p:cNvSpPr txBox="1"/>
          <p:nvPr/>
        </p:nvSpPr>
        <p:spPr>
          <a:xfrm>
            <a:off x="3002660" y="3256723"/>
            <a:ext cx="1368724" cy="323165"/>
          </a:xfrm>
          <a:prstGeom prst="rect">
            <a:avLst/>
          </a:prstGeom>
          <a:noFill/>
        </p:spPr>
        <p:txBody>
          <a:bodyPr wrap="square" rtlCol="0">
            <a:spAutoFit/>
          </a:bodyPr>
          <a:lstStyle/>
          <a:p>
            <a:pPr algn="ctr">
              <a:lnSpc>
                <a:spcPts val="1800"/>
              </a:lnSpc>
            </a:pPr>
            <a:r>
              <a:rPr lang="en-US" sz="1800" b="0" dirty="0">
                <a:solidFill>
                  <a:srgbClr val="0033CC"/>
                </a:solidFill>
                <a:latin typeface="+mn-lt"/>
              </a:rPr>
              <a:t>Node 2</a:t>
            </a:r>
          </a:p>
        </p:txBody>
      </p:sp>
      <p:cxnSp>
        <p:nvCxnSpPr>
          <p:cNvPr id="12" name="Straight Arrow Connector 11">
            <a:extLst>
              <a:ext uri="{FF2B5EF4-FFF2-40B4-BE49-F238E27FC236}">
                <a16:creationId xmlns:a16="http://schemas.microsoft.com/office/drawing/2014/main" id="{47A8CAE8-4581-4E70-BDDD-D9628AB5B573}"/>
              </a:ext>
            </a:extLst>
          </p:cNvPr>
          <p:cNvCxnSpPr/>
          <p:nvPr/>
        </p:nvCxnSpPr>
        <p:spPr>
          <a:xfrm>
            <a:off x="2374370" y="3965995"/>
            <a:ext cx="1213449" cy="33355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EB540A0-3FF8-4D7F-839D-CC81BF548A23}"/>
              </a:ext>
            </a:extLst>
          </p:cNvPr>
          <p:cNvSpPr txBox="1"/>
          <p:nvPr/>
        </p:nvSpPr>
        <p:spPr>
          <a:xfrm rot="933869">
            <a:off x="2317015" y="3845496"/>
            <a:ext cx="1368724" cy="276999"/>
          </a:xfrm>
          <a:prstGeom prst="rect">
            <a:avLst/>
          </a:prstGeom>
          <a:noFill/>
        </p:spPr>
        <p:txBody>
          <a:bodyPr wrap="square" rtlCol="0">
            <a:spAutoFit/>
          </a:bodyPr>
          <a:lstStyle/>
          <a:p>
            <a:pPr algn="ctr"/>
            <a:r>
              <a:rPr lang="en-US" sz="1200" b="0" dirty="0">
                <a:latin typeface="+mn-lt"/>
              </a:rPr>
              <a:t>Can you commit?</a:t>
            </a:r>
          </a:p>
        </p:txBody>
      </p:sp>
      <p:cxnSp>
        <p:nvCxnSpPr>
          <p:cNvPr id="15" name="Straight Arrow Connector 14">
            <a:extLst>
              <a:ext uri="{FF2B5EF4-FFF2-40B4-BE49-F238E27FC236}">
                <a16:creationId xmlns:a16="http://schemas.microsoft.com/office/drawing/2014/main" id="{16244F8E-D983-44C0-A05B-E1D0860DF4F7}"/>
              </a:ext>
            </a:extLst>
          </p:cNvPr>
          <p:cNvCxnSpPr>
            <a:cxnSpLocks/>
          </p:cNvCxnSpPr>
          <p:nvPr/>
        </p:nvCxnSpPr>
        <p:spPr>
          <a:xfrm flipH="1">
            <a:off x="2374367" y="4932202"/>
            <a:ext cx="1213449" cy="333555"/>
          </a:xfrm>
          <a:prstGeom prst="straightConnector1">
            <a:avLst/>
          </a:prstGeom>
          <a:ln w="1905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7BBB14-2B4F-4EF7-9B8F-AE3C649D42C4}"/>
              </a:ext>
            </a:extLst>
          </p:cNvPr>
          <p:cNvSpPr txBox="1"/>
          <p:nvPr/>
        </p:nvSpPr>
        <p:spPr>
          <a:xfrm rot="20666131" flipH="1">
            <a:off x="2317012" y="4834707"/>
            <a:ext cx="1368724" cy="276999"/>
          </a:xfrm>
          <a:prstGeom prst="rect">
            <a:avLst/>
          </a:prstGeom>
          <a:noFill/>
        </p:spPr>
        <p:txBody>
          <a:bodyPr wrap="square" rtlCol="0">
            <a:spAutoFit/>
          </a:bodyPr>
          <a:lstStyle/>
          <a:p>
            <a:pPr algn="ctr"/>
            <a:r>
              <a:rPr lang="en-US" sz="1200" b="0" dirty="0">
                <a:solidFill>
                  <a:srgbClr val="0033CC"/>
                </a:solidFill>
                <a:latin typeface="+mn-lt"/>
              </a:rPr>
              <a:t>YES</a:t>
            </a:r>
          </a:p>
        </p:txBody>
      </p:sp>
      <p:sp>
        <p:nvSpPr>
          <p:cNvPr id="18" name="TextBox 17">
            <a:extLst>
              <a:ext uri="{FF2B5EF4-FFF2-40B4-BE49-F238E27FC236}">
                <a16:creationId xmlns:a16="http://schemas.microsoft.com/office/drawing/2014/main" id="{948E550D-D7F9-4CA8-B3CA-B96B1C9EE233}"/>
              </a:ext>
            </a:extLst>
          </p:cNvPr>
          <p:cNvSpPr txBox="1"/>
          <p:nvPr/>
        </p:nvSpPr>
        <p:spPr>
          <a:xfrm>
            <a:off x="433427" y="3256723"/>
            <a:ext cx="1368724" cy="323165"/>
          </a:xfrm>
          <a:prstGeom prst="rect">
            <a:avLst/>
          </a:prstGeom>
          <a:noFill/>
        </p:spPr>
        <p:txBody>
          <a:bodyPr wrap="square" rtlCol="0">
            <a:spAutoFit/>
          </a:bodyPr>
          <a:lstStyle/>
          <a:p>
            <a:pPr algn="ctr">
              <a:lnSpc>
                <a:spcPts val="1800"/>
              </a:lnSpc>
            </a:pPr>
            <a:r>
              <a:rPr lang="en-US" sz="1800" b="0" dirty="0">
                <a:solidFill>
                  <a:srgbClr val="C00000"/>
                </a:solidFill>
                <a:latin typeface="+mn-lt"/>
              </a:rPr>
              <a:t>Node 1</a:t>
            </a:r>
          </a:p>
        </p:txBody>
      </p:sp>
      <p:cxnSp>
        <p:nvCxnSpPr>
          <p:cNvPr id="19" name="Straight Arrow Connector 18">
            <a:extLst>
              <a:ext uri="{FF2B5EF4-FFF2-40B4-BE49-F238E27FC236}">
                <a16:creationId xmlns:a16="http://schemas.microsoft.com/office/drawing/2014/main" id="{D3F585AD-9EC2-4F74-8898-2A81A26E5AEB}"/>
              </a:ext>
            </a:extLst>
          </p:cNvPr>
          <p:cNvCxnSpPr>
            <a:cxnSpLocks/>
          </p:cNvCxnSpPr>
          <p:nvPr/>
        </p:nvCxnSpPr>
        <p:spPr>
          <a:xfrm flipH="1">
            <a:off x="1105407" y="3960199"/>
            <a:ext cx="1213449" cy="33355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A94CC0E-693E-48A5-BDAE-DF0B2CD889A1}"/>
              </a:ext>
            </a:extLst>
          </p:cNvPr>
          <p:cNvSpPr txBox="1"/>
          <p:nvPr/>
        </p:nvSpPr>
        <p:spPr>
          <a:xfrm rot="20666131" flipH="1">
            <a:off x="979040" y="3839700"/>
            <a:ext cx="1368724" cy="276999"/>
          </a:xfrm>
          <a:prstGeom prst="rect">
            <a:avLst/>
          </a:prstGeom>
          <a:noFill/>
        </p:spPr>
        <p:txBody>
          <a:bodyPr wrap="square" rtlCol="0">
            <a:spAutoFit/>
          </a:bodyPr>
          <a:lstStyle/>
          <a:p>
            <a:pPr algn="ctr"/>
            <a:r>
              <a:rPr lang="en-US" sz="1200" b="0" dirty="0">
                <a:latin typeface="+mn-lt"/>
              </a:rPr>
              <a:t>Can you commit?</a:t>
            </a:r>
          </a:p>
        </p:txBody>
      </p:sp>
      <p:cxnSp>
        <p:nvCxnSpPr>
          <p:cNvPr id="21" name="Straight Arrow Connector 20">
            <a:extLst>
              <a:ext uri="{FF2B5EF4-FFF2-40B4-BE49-F238E27FC236}">
                <a16:creationId xmlns:a16="http://schemas.microsoft.com/office/drawing/2014/main" id="{76392333-B1BB-429A-9F02-38C9798551FD}"/>
              </a:ext>
            </a:extLst>
          </p:cNvPr>
          <p:cNvCxnSpPr>
            <a:cxnSpLocks/>
          </p:cNvCxnSpPr>
          <p:nvPr/>
        </p:nvCxnSpPr>
        <p:spPr>
          <a:xfrm>
            <a:off x="1105404" y="4926406"/>
            <a:ext cx="1213449" cy="333555"/>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39C35C8-2929-4568-942F-283747902C3C}"/>
              </a:ext>
            </a:extLst>
          </p:cNvPr>
          <p:cNvSpPr txBox="1"/>
          <p:nvPr/>
        </p:nvSpPr>
        <p:spPr>
          <a:xfrm rot="933869">
            <a:off x="1281751" y="4834706"/>
            <a:ext cx="844281" cy="276999"/>
          </a:xfrm>
          <a:prstGeom prst="rect">
            <a:avLst/>
          </a:prstGeom>
          <a:noFill/>
        </p:spPr>
        <p:txBody>
          <a:bodyPr wrap="square" rtlCol="0">
            <a:spAutoFit/>
          </a:bodyPr>
          <a:lstStyle/>
          <a:p>
            <a:pPr algn="ctr"/>
            <a:r>
              <a:rPr lang="en-US" sz="1200" b="0" dirty="0">
                <a:solidFill>
                  <a:srgbClr val="C00000"/>
                </a:solidFill>
                <a:latin typeface="+mn-lt"/>
              </a:rPr>
              <a:t>YES</a:t>
            </a:r>
          </a:p>
        </p:txBody>
      </p:sp>
      <p:sp>
        <p:nvSpPr>
          <p:cNvPr id="23" name="TextBox 22">
            <a:extLst>
              <a:ext uri="{FF2B5EF4-FFF2-40B4-BE49-F238E27FC236}">
                <a16:creationId xmlns:a16="http://schemas.microsoft.com/office/drawing/2014/main" id="{81E0C048-CB14-45A4-BB47-3E6E9A829F30}"/>
              </a:ext>
            </a:extLst>
          </p:cNvPr>
          <p:cNvSpPr txBox="1"/>
          <p:nvPr/>
        </p:nvSpPr>
        <p:spPr>
          <a:xfrm>
            <a:off x="28754" y="4227793"/>
            <a:ext cx="1368724" cy="769441"/>
          </a:xfrm>
          <a:prstGeom prst="rect">
            <a:avLst/>
          </a:prstGeom>
          <a:noFill/>
        </p:spPr>
        <p:txBody>
          <a:bodyPr wrap="square" rtlCol="0">
            <a:spAutoFit/>
          </a:bodyPr>
          <a:lstStyle/>
          <a:p>
            <a:pPr marL="173038" indent="-173038">
              <a:buFont typeface="+mj-lt"/>
              <a:buAutoNum type="arabicPeriod"/>
            </a:pPr>
            <a:r>
              <a:rPr lang="en-US" sz="1100" b="0" dirty="0">
                <a:solidFill>
                  <a:srgbClr val="C00000"/>
                </a:solidFill>
                <a:latin typeface="+mn-lt"/>
              </a:rPr>
              <a:t>Force-write</a:t>
            </a:r>
            <a:br>
              <a:rPr lang="en-US" sz="1100" b="0" dirty="0">
                <a:solidFill>
                  <a:srgbClr val="C00000"/>
                </a:solidFill>
                <a:latin typeface="+mn-lt"/>
              </a:rPr>
            </a:br>
            <a:r>
              <a:rPr lang="en-US" sz="1100" b="0" dirty="0">
                <a:solidFill>
                  <a:srgbClr val="C00000"/>
                </a:solidFill>
                <a:latin typeface="+mn-lt"/>
              </a:rPr>
              <a:t>to log;</a:t>
            </a:r>
          </a:p>
          <a:p>
            <a:pPr marL="173038" indent="-173038">
              <a:buFont typeface="+mj-lt"/>
              <a:buAutoNum type="arabicPeriod"/>
            </a:pPr>
            <a:r>
              <a:rPr lang="en-US" sz="1100" b="0" dirty="0">
                <a:solidFill>
                  <a:srgbClr val="C00000"/>
                </a:solidFill>
                <a:latin typeface="+mn-lt"/>
              </a:rPr>
              <a:t>Perform </a:t>
            </a:r>
            <a:br>
              <a:rPr lang="en-US" sz="1100" b="0" dirty="0">
                <a:solidFill>
                  <a:srgbClr val="C00000"/>
                </a:solidFill>
                <a:latin typeface="+mn-lt"/>
              </a:rPr>
            </a:br>
            <a:r>
              <a:rPr lang="en-US" sz="1100" b="0" dirty="0">
                <a:solidFill>
                  <a:srgbClr val="C00000"/>
                </a:solidFill>
                <a:latin typeface="+mn-lt"/>
              </a:rPr>
              <a:t>DB action</a:t>
            </a:r>
          </a:p>
        </p:txBody>
      </p:sp>
      <p:cxnSp>
        <p:nvCxnSpPr>
          <p:cNvPr id="24" name="Straight Arrow Connector 23">
            <a:extLst>
              <a:ext uri="{FF2B5EF4-FFF2-40B4-BE49-F238E27FC236}">
                <a16:creationId xmlns:a16="http://schemas.microsoft.com/office/drawing/2014/main" id="{BD65073F-58C3-4F1B-9790-742C18708953}"/>
              </a:ext>
            </a:extLst>
          </p:cNvPr>
          <p:cNvCxnSpPr/>
          <p:nvPr/>
        </p:nvCxnSpPr>
        <p:spPr>
          <a:xfrm>
            <a:off x="2374370" y="5433576"/>
            <a:ext cx="1213449" cy="33355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9822002-15A2-46A0-A971-30126B0EBA85}"/>
              </a:ext>
            </a:extLst>
          </p:cNvPr>
          <p:cNvSpPr txBox="1"/>
          <p:nvPr/>
        </p:nvSpPr>
        <p:spPr>
          <a:xfrm rot="933869">
            <a:off x="2317015" y="5313077"/>
            <a:ext cx="1368724" cy="276999"/>
          </a:xfrm>
          <a:prstGeom prst="rect">
            <a:avLst/>
          </a:prstGeom>
          <a:noFill/>
        </p:spPr>
        <p:txBody>
          <a:bodyPr wrap="square" rtlCol="0">
            <a:spAutoFit/>
          </a:bodyPr>
          <a:lstStyle/>
          <a:p>
            <a:pPr algn="ctr"/>
            <a:r>
              <a:rPr lang="en-US" sz="1200" b="0" dirty="0">
                <a:latin typeface="+mn-lt"/>
              </a:rPr>
              <a:t>Commit!</a:t>
            </a:r>
          </a:p>
        </p:txBody>
      </p:sp>
      <p:sp>
        <p:nvSpPr>
          <p:cNvPr id="26" name="TextBox 25">
            <a:extLst>
              <a:ext uri="{FF2B5EF4-FFF2-40B4-BE49-F238E27FC236}">
                <a16:creationId xmlns:a16="http://schemas.microsoft.com/office/drawing/2014/main" id="{D4BC78D8-CA90-415A-9F15-2093A734A270}"/>
              </a:ext>
            </a:extLst>
          </p:cNvPr>
          <p:cNvSpPr txBox="1"/>
          <p:nvPr/>
        </p:nvSpPr>
        <p:spPr>
          <a:xfrm>
            <a:off x="3703907" y="5675318"/>
            <a:ext cx="1368724" cy="584775"/>
          </a:xfrm>
          <a:prstGeom prst="rect">
            <a:avLst/>
          </a:prstGeom>
          <a:noFill/>
        </p:spPr>
        <p:txBody>
          <a:bodyPr wrap="square" rtlCol="0">
            <a:spAutoFit/>
          </a:bodyPr>
          <a:lstStyle/>
          <a:p>
            <a:r>
              <a:rPr lang="en-US" sz="1100" b="0" dirty="0">
                <a:solidFill>
                  <a:srgbClr val="0033CC"/>
                </a:solidFill>
                <a:latin typeface="+mn-lt"/>
              </a:rPr>
              <a:t>Commit </a:t>
            </a:r>
            <a:br>
              <a:rPr lang="en-US" sz="1100" b="0" dirty="0">
                <a:solidFill>
                  <a:srgbClr val="0033CC"/>
                </a:solidFill>
                <a:latin typeface="+mn-lt"/>
              </a:rPr>
            </a:br>
            <a:r>
              <a:rPr lang="en-US" sz="1050" b="0" dirty="0">
                <a:solidFill>
                  <a:srgbClr val="0033CC"/>
                </a:solidFill>
                <a:latin typeface="+mn-lt"/>
              </a:rPr>
              <a:t>(force-write</a:t>
            </a:r>
            <a:br>
              <a:rPr lang="en-US" sz="1050" b="0" dirty="0">
                <a:solidFill>
                  <a:srgbClr val="0033CC"/>
                </a:solidFill>
                <a:latin typeface="+mn-lt"/>
              </a:rPr>
            </a:br>
            <a:r>
              <a:rPr lang="en-US" sz="1050" b="0" dirty="0">
                <a:solidFill>
                  <a:srgbClr val="0033CC"/>
                </a:solidFill>
                <a:latin typeface="+mn-lt"/>
              </a:rPr>
              <a:t>to DB)</a:t>
            </a:r>
            <a:endParaRPr lang="en-US" sz="1100" b="0" dirty="0">
              <a:solidFill>
                <a:srgbClr val="0033CC"/>
              </a:solidFill>
              <a:latin typeface="+mn-lt"/>
            </a:endParaRPr>
          </a:p>
        </p:txBody>
      </p:sp>
      <p:cxnSp>
        <p:nvCxnSpPr>
          <p:cNvPr id="27" name="Straight Arrow Connector 26">
            <a:extLst>
              <a:ext uri="{FF2B5EF4-FFF2-40B4-BE49-F238E27FC236}">
                <a16:creationId xmlns:a16="http://schemas.microsoft.com/office/drawing/2014/main" id="{FA176774-7E5B-471E-B64A-CC31EE3211C6}"/>
              </a:ext>
            </a:extLst>
          </p:cNvPr>
          <p:cNvCxnSpPr>
            <a:cxnSpLocks/>
          </p:cNvCxnSpPr>
          <p:nvPr/>
        </p:nvCxnSpPr>
        <p:spPr>
          <a:xfrm flipH="1">
            <a:off x="2374367" y="6227253"/>
            <a:ext cx="1213449" cy="333555"/>
          </a:xfrm>
          <a:prstGeom prst="straightConnector1">
            <a:avLst/>
          </a:prstGeom>
          <a:ln w="1905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E80D8A2-4102-46D4-984B-B3AB93DAFAF4}"/>
              </a:ext>
            </a:extLst>
          </p:cNvPr>
          <p:cNvSpPr txBox="1"/>
          <p:nvPr/>
        </p:nvSpPr>
        <p:spPr>
          <a:xfrm rot="20666131" flipH="1">
            <a:off x="2317012" y="6106754"/>
            <a:ext cx="1368724" cy="276999"/>
          </a:xfrm>
          <a:prstGeom prst="rect">
            <a:avLst/>
          </a:prstGeom>
          <a:noFill/>
        </p:spPr>
        <p:txBody>
          <a:bodyPr wrap="square" rtlCol="0">
            <a:spAutoFit/>
          </a:bodyPr>
          <a:lstStyle/>
          <a:p>
            <a:pPr algn="ctr"/>
            <a:r>
              <a:rPr lang="en-US" sz="1200" b="0" dirty="0">
                <a:solidFill>
                  <a:srgbClr val="0033CC"/>
                </a:solidFill>
                <a:latin typeface="+mn-lt"/>
              </a:rPr>
              <a:t>ACK</a:t>
            </a:r>
          </a:p>
        </p:txBody>
      </p:sp>
      <p:cxnSp>
        <p:nvCxnSpPr>
          <p:cNvPr id="29" name="Straight Arrow Connector 28">
            <a:extLst>
              <a:ext uri="{FF2B5EF4-FFF2-40B4-BE49-F238E27FC236}">
                <a16:creationId xmlns:a16="http://schemas.microsoft.com/office/drawing/2014/main" id="{7FC4B042-B587-475A-919A-66CD57ECD14D}"/>
              </a:ext>
            </a:extLst>
          </p:cNvPr>
          <p:cNvCxnSpPr>
            <a:cxnSpLocks/>
          </p:cNvCxnSpPr>
          <p:nvPr/>
        </p:nvCxnSpPr>
        <p:spPr>
          <a:xfrm flipH="1">
            <a:off x="1105407" y="5427780"/>
            <a:ext cx="1213449" cy="33355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F8B076-78F7-4CF7-AD2E-334B35CDDCB5}"/>
              </a:ext>
            </a:extLst>
          </p:cNvPr>
          <p:cNvSpPr txBox="1"/>
          <p:nvPr/>
        </p:nvSpPr>
        <p:spPr>
          <a:xfrm rot="20666131" flipH="1">
            <a:off x="1036550" y="5307281"/>
            <a:ext cx="1368724" cy="276999"/>
          </a:xfrm>
          <a:prstGeom prst="rect">
            <a:avLst/>
          </a:prstGeom>
          <a:noFill/>
        </p:spPr>
        <p:txBody>
          <a:bodyPr wrap="square" rtlCol="0">
            <a:spAutoFit/>
          </a:bodyPr>
          <a:lstStyle/>
          <a:p>
            <a:pPr algn="ctr"/>
            <a:r>
              <a:rPr lang="en-US" sz="1200" b="0" dirty="0">
                <a:latin typeface="+mn-lt"/>
              </a:rPr>
              <a:t>Commit!</a:t>
            </a:r>
          </a:p>
        </p:txBody>
      </p:sp>
      <p:cxnSp>
        <p:nvCxnSpPr>
          <p:cNvPr id="31" name="Straight Arrow Connector 30">
            <a:extLst>
              <a:ext uri="{FF2B5EF4-FFF2-40B4-BE49-F238E27FC236}">
                <a16:creationId xmlns:a16="http://schemas.microsoft.com/office/drawing/2014/main" id="{63A4DBB2-F898-47D1-91A5-96695640FA07}"/>
              </a:ext>
            </a:extLst>
          </p:cNvPr>
          <p:cNvCxnSpPr>
            <a:cxnSpLocks/>
          </p:cNvCxnSpPr>
          <p:nvPr/>
        </p:nvCxnSpPr>
        <p:spPr>
          <a:xfrm>
            <a:off x="1105404" y="6221457"/>
            <a:ext cx="1213449" cy="333555"/>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35CD0E-D1A3-4160-913B-7004E928F73D}"/>
              </a:ext>
            </a:extLst>
          </p:cNvPr>
          <p:cNvSpPr txBox="1"/>
          <p:nvPr/>
        </p:nvSpPr>
        <p:spPr>
          <a:xfrm rot="933869">
            <a:off x="1281751" y="6106753"/>
            <a:ext cx="844281" cy="276999"/>
          </a:xfrm>
          <a:prstGeom prst="rect">
            <a:avLst/>
          </a:prstGeom>
          <a:noFill/>
        </p:spPr>
        <p:txBody>
          <a:bodyPr wrap="square" rtlCol="0">
            <a:spAutoFit/>
          </a:bodyPr>
          <a:lstStyle/>
          <a:p>
            <a:pPr algn="ctr"/>
            <a:r>
              <a:rPr lang="en-US" sz="1200" b="0" dirty="0">
                <a:solidFill>
                  <a:srgbClr val="C00000"/>
                </a:solidFill>
                <a:latin typeface="+mn-lt"/>
              </a:rPr>
              <a:t>ACK</a:t>
            </a:r>
          </a:p>
        </p:txBody>
      </p:sp>
      <p:sp>
        <p:nvSpPr>
          <p:cNvPr id="33" name="TextBox 32">
            <a:extLst>
              <a:ext uri="{FF2B5EF4-FFF2-40B4-BE49-F238E27FC236}">
                <a16:creationId xmlns:a16="http://schemas.microsoft.com/office/drawing/2014/main" id="{6B2BF3C2-3EC9-4B4E-9AA1-7BD3E10F55AF}"/>
              </a:ext>
            </a:extLst>
          </p:cNvPr>
          <p:cNvSpPr txBox="1"/>
          <p:nvPr/>
        </p:nvSpPr>
        <p:spPr>
          <a:xfrm>
            <a:off x="243232" y="5639756"/>
            <a:ext cx="1368724" cy="600164"/>
          </a:xfrm>
          <a:prstGeom prst="rect">
            <a:avLst/>
          </a:prstGeom>
          <a:noFill/>
        </p:spPr>
        <p:txBody>
          <a:bodyPr wrap="square" rtlCol="0">
            <a:spAutoFit/>
          </a:bodyPr>
          <a:lstStyle/>
          <a:p>
            <a:r>
              <a:rPr lang="en-US" sz="1100" dirty="0">
                <a:solidFill>
                  <a:srgbClr val="C00000"/>
                </a:solidFill>
              </a:rPr>
              <a:t>Commit </a:t>
            </a:r>
            <a:br>
              <a:rPr lang="en-US" sz="1100" dirty="0">
                <a:solidFill>
                  <a:srgbClr val="C00000"/>
                </a:solidFill>
              </a:rPr>
            </a:br>
            <a:r>
              <a:rPr lang="en-US" sz="1100" dirty="0">
                <a:solidFill>
                  <a:srgbClr val="C00000"/>
                </a:solidFill>
              </a:rPr>
              <a:t>(force-write</a:t>
            </a:r>
            <a:br>
              <a:rPr lang="en-US" sz="1100" dirty="0">
                <a:solidFill>
                  <a:srgbClr val="C00000"/>
                </a:solidFill>
              </a:rPr>
            </a:br>
            <a:r>
              <a:rPr lang="en-US" sz="1100" dirty="0">
                <a:solidFill>
                  <a:srgbClr val="C00000"/>
                </a:solidFill>
              </a:rPr>
              <a:t>to DB)</a:t>
            </a:r>
          </a:p>
        </p:txBody>
      </p:sp>
      <p:sp>
        <p:nvSpPr>
          <p:cNvPr id="40" name="TextBox 39">
            <a:extLst>
              <a:ext uri="{FF2B5EF4-FFF2-40B4-BE49-F238E27FC236}">
                <a16:creationId xmlns:a16="http://schemas.microsoft.com/office/drawing/2014/main" id="{69A76245-D277-425F-ABC7-308C3CE34CCA}"/>
              </a:ext>
            </a:extLst>
          </p:cNvPr>
          <p:cNvSpPr txBox="1"/>
          <p:nvPr/>
        </p:nvSpPr>
        <p:spPr>
          <a:xfrm>
            <a:off x="6218920" y="2969173"/>
            <a:ext cx="1368724" cy="553998"/>
          </a:xfrm>
          <a:prstGeom prst="rect">
            <a:avLst/>
          </a:prstGeom>
          <a:noFill/>
        </p:spPr>
        <p:txBody>
          <a:bodyPr wrap="square" rtlCol="0">
            <a:spAutoFit/>
          </a:bodyPr>
          <a:lstStyle/>
          <a:p>
            <a:pPr algn="ctr">
              <a:lnSpc>
                <a:spcPts val="1800"/>
              </a:lnSpc>
            </a:pPr>
            <a:r>
              <a:rPr lang="en-US" sz="1800" b="0" dirty="0">
                <a:latin typeface="+mn-lt"/>
              </a:rPr>
              <a:t>Transaction</a:t>
            </a:r>
            <a:br>
              <a:rPr lang="en-US" sz="1800" b="0" dirty="0">
                <a:latin typeface="+mn-lt"/>
              </a:rPr>
            </a:br>
            <a:r>
              <a:rPr lang="en-US" sz="1800" b="0" dirty="0">
                <a:latin typeface="+mn-lt"/>
              </a:rPr>
              <a:t>Coordinator</a:t>
            </a:r>
          </a:p>
        </p:txBody>
      </p:sp>
      <p:sp>
        <p:nvSpPr>
          <p:cNvPr id="41" name="TextBox 40">
            <a:extLst>
              <a:ext uri="{FF2B5EF4-FFF2-40B4-BE49-F238E27FC236}">
                <a16:creationId xmlns:a16="http://schemas.microsoft.com/office/drawing/2014/main" id="{90AC05BF-EC3C-4D85-BB44-99E497C49477}"/>
              </a:ext>
            </a:extLst>
          </p:cNvPr>
          <p:cNvSpPr txBox="1"/>
          <p:nvPr/>
        </p:nvSpPr>
        <p:spPr>
          <a:xfrm>
            <a:off x="7531572" y="3256723"/>
            <a:ext cx="1368724" cy="323165"/>
          </a:xfrm>
          <a:prstGeom prst="rect">
            <a:avLst/>
          </a:prstGeom>
          <a:noFill/>
        </p:spPr>
        <p:txBody>
          <a:bodyPr wrap="square" rtlCol="0">
            <a:spAutoFit/>
          </a:bodyPr>
          <a:lstStyle/>
          <a:p>
            <a:pPr algn="ctr">
              <a:lnSpc>
                <a:spcPts val="1800"/>
              </a:lnSpc>
            </a:pPr>
            <a:r>
              <a:rPr lang="en-US" sz="1800" b="0" dirty="0">
                <a:solidFill>
                  <a:srgbClr val="0033CC"/>
                </a:solidFill>
                <a:latin typeface="+mn-lt"/>
              </a:rPr>
              <a:t>Node 2</a:t>
            </a:r>
          </a:p>
        </p:txBody>
      </p:sp>
      <p:cxnSp>
        <p:nvCxnSpPr>
          <p:cNvPr id="42" name="Straight Arrow Connector 41">
            <a:extLst>
              <a:ext uri="{FF2B5EF4-FFF2-40B4-BE49-F238E27FC236}">
                <a16:creationId xmlns:a16="http://schemas.microsoft.com/office/drawing/2014/main" id="{5BBDDE5F-9106-4110-9FBE-21C5AEFCE305}"/>
              </a:ext>
            </a:extLst>
          </p:cNvPr>
          <p:cNvCxnSpPr/>
          <p:nvPr/>
        </p:nvCxnSpPr>
        <p:spPr>
          <a:xfrm>
            <a:off x="6903282" y="3965995"/>
            <a:ext cx="1213449" cy="33355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C457F01-73A7-4D3B-A5C7-CAA03B3B9F13}"/>
              </a:ext>
            </a:extLst>
          </p:cNvPr>
          <p:cNvSpPr txBox="1"/>
          <p:nvPr/>
        </p:nvSpPr>
        <p:spPr>
          <a:xfrm rot="933869">
            <a:off x="6845927" y="3845496"/>
            <a:ext cx="1368724" cy="276999"/>
          </a:xfrm>
          <a:prstGeom prst="rect">
            <a:avLst/>
          </a:prstGeom>
          <a:noFill/>
        </p:spPr>
        <p:txBody>
          <a:bodyPr wrap="square" rtlCol="0">
            <a:spAutoFit/>
          </a:bodyPr>
          <a:lstStyle/>
          <a:p>
            <a:pPr algn="ctr"/>
            <a:r>
              <a:rPr lang="en-US" sz="1200" b="0" dirty="0">
                <a:latin typeface="+mn-lt"/>
              </a:rPr>
              <a:t>Can you commit?</a:t>
            </a:r>
          </a:p>
        </p:txBody>
      </p:sp>
      <p:cxnSp>
        <p:nvCxnSpPr>
          <p:cNvPr id="45" name="Straight Arrow Connector 44">
            <a:extLst>
              <a:ext uri="{FF2B5EF4-FFF2-40B4-BE49-F238E27FC236}">
                <a16:creationId xmlns:a16="http://schemas.microsoft.com/office/drawing/2014/main" id="{E33E6214-C2A3-4FF7-9C95-2A7FFBDAF30A}"/>
              </a:ext>
            </a:extLst>
          </p:cNvPr>
          <p:cNvCxnSpPr>
            <a:cxnSpLocks/>
          </p:cNvCxnSpPr>
          <p:nvPr/>
        </p:nvCxnSpPr>
        <p:spPr>
          <a:xfrm flipH="1">
            <a:off x="6903279" y="4932202"/>
            <a:ext cx="1213449" cy="333555"/>
          </a:xfrm>
          <a:prstGeom prst="straightConnector1">
            <a:avLst/>
          </a:prstGeom>
          <a:ln w="19050">
            <a:solidFill>
              <a:srgbClr val="0033CC"/>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91D51C-BBA8-427C-A725-473D93E63B22}"/>
              </a:ext>
            </a:extLst>
          </p:cNvPr>
          <p:cNvSpPr txBox="1"/>
          <p:nvPr/>
        </p:nvSpPr>
        <p:spPr>
          <a:xfrm rot="20666131" flipH="1">
            <a:off x="6845924" y="4834707"/>
            <a:ext cx="1368724" cy="276999"/>
          </a:xfrm>
          <a:prstGeom prst="rect">
            <a:avLst/>
          </a:prstGeom>
          <a:noFill/>
        </p:spPr>
        <p:txBody>
          <a:bodyPr wrap="square" rtlCol="0">
            <a:spAutoFit/>
          </a:bodyPr>
          <a:lstStyle/>
          <a:p>
            <a:pPr algn="ctr"/>
            <a:r>
              <a:rPr lang="en-US" sz="1200" b="0" dirty="0">
                <a:solidFill>
                  <a:srgbClr val="0033CC"/>
                </a:solidFill>
                <a:latin typeface="+mn-lt"/>
              </a:rPr>
              <a:t>NO</a:t>
            </a:r>
          </a:p>
        </p:txBody>
      </p:sp>
      <p:grpSp>
        <p:nvGrpSpPr>
          <p:cNvPr id="74" name="Group 73">
            <a:extLst>
              <a:ext uri="{FF2B5EF4-FFF2-40B4-BE49-F238E27FC236}">
                <a16:creationId xmlns:a16="http://schemas.microsoft.com/office/drawing/2014/main" id="{2122852D-CA4B-4BB1-8B9F-6D55F40E4707}"/>
              </a:ext>
            </a:extLst>
          </p:cNvPr>
          <p:cNvGrpSpPr/>
          <p:nvPr/>
        </p:nvGrpSpPr>
        <p:grpSpPr>
          <a:xfrm>
            <a:off x="1061718" y="3523170"/>
            <a:ext cx="7098145" cy="3136421"/>
            <a:chOff x="1061718" y="3270126"/>
            <a:chExt cx="7098145" cy="2990491"/>
          </a:xfrm>
        </p:grpSpPr>
        <p:grpSp>
          <p:nvGrpSpPr>
            <p:cNvPr id="37" name="Group 36">
              <a:extLst>
                <a:ext uri="{FF2B5EF4-FFF2-40B4-BE49-F238E27FC236}">
                  <a16:creationId xmlns:a16="http://schemas.microsoft.com/office/drawing/2014/main" id="{14DC5FD2-26C7-43BB-A689-27372702C170}"/>
                </a:ext>
              </a:extLst>
            </p:cNvPr>
            <p:cNvGrpSpPr/>
            <p:nvPr/>
          </p:nvGrpSpPr>
          <p:grpSpPr>
            <a:xfrm>
              <a:off x="1061718" y="3270126"/>
              <a:ext cx="2569233" cy="2990491"/>
              <a:chOff x="1062488" y="2150852"/>
              <a:chExt cx="2569233" cy="4566250"/>
            </a:xfrm>
          </p:grpSpPr>
          <p:cxnSp>
            <p:nvCxnSpPr>
              <p:cNvPr id="6" name="Straight Connector 5">
                <a:extLst>
                  <a:ext uri="{FF2B5EF4-FFF2-40B4-BE49-F238E27FC236}">
                    <a16:creationId xmlns:a16="http://schemas.microsoft.com/office/drawing/2014/main" id="{CA4E5CA3-1396-424E-94F8-56A6020B5C7A}"/>
                  </a:ext>
                </a:extLst>
              </p:cNvPr>
              <p:cNvCxnSpPr>
                <a:cxnSpLocks/>
              </p:cNvCxnSpPr>
              <p:nvPr/>
            </p:nvCxnSpPr>
            <p:spPr>
              <a:xfrm>
                <a:off x="2375140" y="2150853"/>
                <a:ext cx="0" cy="456624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ACF721-3CA3-4C69-9669-E6A153FD9BBE}"/>
                  </a:ext>
                </a:extLst>
              </p:cNvPr>
              <p:cNvCxnSpPr>
                <a:cxnSpLocks/>
              </p:cNvCxnSpPr>
              <p:nvPr/>
            </p:nvCxnSpPr>
            <p:spPr>
              <a:xfrm>
                <a:off x="3631721" y="2150852"/>
                <a:ext cx="0" cy="4566249"/>
              </a:xfrm>
              <a:prstGeom prst="line">
                <a:avLst/>
              </a:prstGeom>
              <a:ln w="57150">
                <a:solidFill>
                  <a:srgbClr val="0066CC"/>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ADAAD8-2165-4663-BEB3-88945352B189}"/>
                  </a:ext>
                </a:extLst>
              </p:cNvPr>
              <p:cNvCxnSpPr>
                <a:cxnSpLocks/>
              </p:cNvCxnSpPr>
              <p:nvPr/>
            </p:nvCxnSpPr>
            <p:spPr>
              <a:xfrm>
                <a:off x="1062488" y="2150852"/>
                <a:ext cx="0" cy="4566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4" name="Straight Connector 63">
              <a:extLst>
                <a:ext uri="{FF2B5EF4-FFF2-40B4-BE49-F238E27FC236}">
                  <a16:creationId xmlns:a16="http://schemas.microsoft.com/office/drawing/2014/main" id="{1BD352EE-2F64-4CC4-BA27-D3D9C92F7AAA}"/>
                </a:ext>
              </a:extLst>
            </p:cNvPr>
            <p:cNvCxnSpPr>
              <a:cxnSpLocks/>
            </p:cNvCxnSpPr>
            <p:nvPr/>
          </p:nvCxnSpPr>
          <p:spPr>
            <a:xfrm>
              <a:off x="6903282" y="3270127"/>
              <a:ext cx="0" cy="299049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C289EB8-DE88-442D-AD21-4E359A5B35F5}"/>
                </a:ext>
              </a:extLst>
            </p:cNvPr>
            <p:cNvCxnSpPr>
              <a:cxnSpLocks/>
            </p:cNvCxnSpPr>
            <p:nvPr/>
          </p:nvCxnSpPr>
          <p:spPr>
            <a:xfrm>
              <a:off x="8159863" y="3270126"/>
              <a:ext cx="0" cy="2990490"/>
            </a:xfrm>
            <a:prstGeom prst="line">
              <a:avLst/>
            </a:prstGeom>
            <a:ln w="57150">
              <a:solidFill>
                <a:srgbClr val="0066CC"/>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88DAFC4-CD90-4FD1-86C2-A498D6E5ABA3}"/>
                </a:ext>
              </a:extLst>
            </p:cNvPr>
            <p:cNvCxnSpPr>
              <a:cxnSpLocks/>
            </p:cNvCxnSpPr>
            <p:nvPr/>
          </p:nvCxnSpPr>
          <p:spPr>
            <a:xfrm>
              <a:off x="5590630" y="3270126"/>
              <a:ext cx="0" cy="299049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2A168686-9901-4973-8FD4-CBFA08ECF6D0}"/>
              </a:ext>
            </a:extLst>
          </p:cNvPr>
          <p:cNvSpPr txBox="1"/>
          <p:nvPr/>
        </p:nvSpPr>
        <p:spPr>
          <a:xfrm>
            <a:off x="4962339" y="3256723"/>
            <a:ext cx="1368724" cy="323165"/>
          </a:xfrm>
          <a:prstGeom prst="rect">
            <a:avLst/>
          </a:prstGeom>
          <a:noFill/>
        </p:spPr>
        <p:txBody>
          <a:bodyPr wrap="square" rtlCol="0">
            <a:spAutoFit/>
          </a:bodyPr>
          <a:lstStyle/>
          <a:p>
            <a:pPr algn="ctr">
              <a:lnSpc>
                <a:spcPts val="1800"/>
              </a:lnSpc>
            </a:pPr>
            <a:r>
              <a:rPr lang="en-US" sz="1800" b="0" dirty="0">
                <a:solidFill>
                  <a:srgbClr val="C00000"/>
                </a:solidFill>
                <a:latin typeface="+mn-lt"/>
              </a:rPr>
              <a:t>Node 1</a:t>
            </a:r>
          </a:p>
        </p:txBody>
      </p:sp>
      <p:cxnSp>
        <p:nvCxnSpPr>
          <p:cNvPr id="49" name="Straight Arrow Connector 48">
            <a:extLst>
              <a:ext uri="{FF2B5EF4-FFF2-40B4-BE49-F238E27FC236}">
                <a16:creationId xmlns:a16="http://schemas.microsoft.com/office/drawing/2014/main" id="{A28057A0-CE25-42D5-A87D-14468C8AD7BB}"/>
              </a:ext>
            </a:extLst>
          </p:cNvPr>
          <p:cNvCxnSpPr>
            <a:cxnSpLocks/>
          </p:cNvCxnSpPr>
          <p:nvPr/>
        </p:nvCxnSpPr>
        <p:spPr>
          <a:xfrm flipH="1">
            <a:off x="5634319" y="3960199"/>
            <a:ext cx="1213449" cy="33355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B6E89AC-EFC5-47D8-9091-038975E39C7F}"/>
              </a:ext>
            </a:extLst>
          </p:cNvPr>
          <p:cNvSpPr txBox="1"/>
          <p:nvPr/>
        </p:nvSpPr>
        <p:spPr>
          <a:xfrm rot="20666131" flipH="1">
            <a:off x="5576964" y="3839700"/>
            <a:ext cx="1368724" cy="276999"/>
          </a:xfrm>
          <a:prstGeom prst="rect">
            <a:avLst/>
          </a:prstGeom>
          <a:noFill/>
        </p:spPr>
        <p:txBody>
          <a:bodyPr wrap="square" rtlCol="0">
            <a:spAutoFit/>
          </a:bodyPr>
          <a:lstStyle/>
          <a:p>
            <a:pPr algn="ctr"/>
            <a:r>
              <a:rPr lang="en-US" sz="1200" b="0" dirty="0">
                <a:latin typeface="+mn-lt"/>
              </a:rPr>
              <a:t>Can you commit?</a:t>
            </a:r>
          </a:p>
        </p:txBody>
      </p:sp>
      <p:cxnSp>
        <p:nvCxnSpPr>
          <p:cNvPr id="51" name="Straight Arrow Connector 50">
            <a:extLst>
              <a:ext uri="{FF2B5EF4-FFF2-40B4-BE49-F238E27FC236}">
                <a16:creationId xmlns:a16="http://schemas.microsoft.com/office/drawing/2014/main" id="{45906A32-652D-4671-942E-63DA276EB015}"/>
              </a:ext>
            </a:extLst>
          </p:cNvPr>
          <p:cNvCxnSpPr>
            <a:cxnSpLocks/>
          </p:cNvCxnSpPr>
          <p:nvPr/>
        </p:nvCxnSpPr>
        <p:spPr>
          <a:xfrm>
            <a:off x="5634316" y="4926406"/>
            <a:ext cx="1213449" cy="333555"/>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863F4C2-F2D8-4B92-9F2B-B15968352475}"/>
              </a:ext>
            </a:extLst>
          </p:cNvPr>
          <p:cNvSpPr txBox="1"/>
          <p:nvPr/>
        </p:nvSpPr>
        <p:spPr>
          <a:xfrm rot="933869">
            <a:off x="5810663" y="4834706"/>
            <a:ext cx="844281" cy="276999"/>
          </a:xfrm>
          <a:prstGeom prst="rect">
            <a:avLst/>
          </a:prstGeom>
          <a:noFill/>
        </p:spPr>
        <p:txBody>
          <a:bodyPr wrap="square" rtlCol="0">
            <a:spAutoFit/>
          </a:bodyPr>
          <a:lstStyle/>
          <a:p>
            <a:pPr algn="ctr"/>
            <a:r>
              <a:rPr lang="en-US" sz="1200" b="0" dirty="0">
                <a:solidFill>
                  <a:srgbClr val="C00000"/>
                </a:solidFill>
                <a:latin typeface="+mn-lt"/>
              </a:rPr>
              <a:t>YES</a:t>
            </a:r>
          </a:p>
        </p:txBody>
      </p:sp>
      <p:cxnSp>
        <p:nvCxnSpPr>
          <p:cNvPr id="59" name="Straight Arrow Connector 58">
            <a:extLst>
              <a:ext uri="{FF2B5EF4-FFF2-40B4-BE49-F238E27FC236}">
                <a16:creationId xmlns:a16="http://schemas.microsoft.com/office/drawing/2014/main" id="{33220D0F-B732-4F31-A7D3-8EA25377F5BE}"/>
              </a:ext>
            </a:extLst>
          </p:cNvPr>
          <p:cNvCxnSpPr>
            <a:cxnSpLocks/>
          </p:cNvCxnSpPr>
          <p:nvPr/>
        </p:nvCxnSpPr>
        <p:spPr>
          <a:xfrm flipH="1">
            <a:off x="5634319" y="5427780"/>
            <a:ext cx="1213449" cy="33355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24D80F1-FA64-400C-8D72-32ADF7178C77}"/>
              </a:ext>
            </a:extLst>
          </p:cNvPr>
          <p:cNvSpPr txBox="1"/>
          <p:nvPr/>
        </p:nvSpPr>
        <p:spPr>
          <a:xfrm rot="20666131" flipH="1">
            <a:off x="5576964" y="5307281"/>
            <a:ext cx="1368724" cy="276999"/>
          </a:xfrm>
          <a:prstGeom prst="rect">
            <a:avLst/>
          </a:prstGeom>
          <a:noFill/>
        </p:spPr>
        <p:txBody>
          <a:bodyPr wrap="square" rtlCol="0">
            <a:spAutoFit/>
          </a:bodyPr>
          <a:lstStyle/>
          <a:p>
            <a:pPr algn="ctr"/>
            <a:r>
              <a:rPr lang="en-US" sz="1200" b="0" dirty="0">
                <a:latin typeface="+mn-lt"/>
              </a:rPr>
              <a:t>Rollback!</a:t>
            </a:r>
          </a:p>
        </p:txBody>
      </p:sp>
      <p:cxnSp>
        <p:nvCxnSpPr>
          <p:cNvPr id="61" name="Straight Arrow Connector 60">
            <a:extLst>
              <a:ext uri="{FF2B5EF4-FFF2-40B4-BE49-F238E27FC236}">
                <a16:creationId xmlns:a16="http://schemas.microsoft.com/office/drawing/2014/main" id="{70DA5EFE-11EB-4F68-B5BF-3C7B067F9919}"/>
              </a:ext>
            </a:extLst>
          </p:cNvPr>
          <p:cNvCxnSpPr>
            <a:cxnSpLocks/>
          </p:cNvCxnSpPr>
          <p:nvPr/>
        </p:nvCxnSpPr>
        <p:spPr>
          <a:xfrm>
            <a:off x="5634316" y="6221457"/>
            <a:ext cx="1213449" cy="333555"/>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048157A-DA4F-43A6-842A-20EA66C2639D}"/>
              </a:ext>
            </a:extLst>
          </p:cNvPr>
          <p:cNvSpPr txBox="1"/>
          <p:nvPr/>
        </p:nvSpPr>
        <p:spPr>
          <a:xfrm rot="933869">
            <a:off x="5810663" y="6106753"/>
            <a:ext cx="844281" cy="276999"/>
          </a:xfrm>
          <a:prstGeom prst="rect">
            <a:avLst/>
          </a:prstGeom>
          <a:noFill/>
        </p:spPr>
        <p:txBody>
          <a:bodyPr wrap="square" rtlCol="0">
            <a:spAutoFit/>
          </a:bodyPr>
          <a:lstStyle/>
          <a:p>
            <a:pPr algn="ctr"/>
            <a:r>
              <a:rPr lang="en-US" sz="1200" b="0" dirty="0">
                <a:solidFill>
                  <a:srgbClr val="C00000"/>
                </a:solidFill>
                <a:latin typeface="+mn-lt"/>
              </a:rPr>
              <a:t>ACK</a:t>
            </a:r>
          </a:p>
        </p:txBody>
      </p:sp>
      <p:sp>
        <p:nvSpPr>
          <p:cNvPr id="63" name="TextBox 62">
            <a:extLst>
              <a:ext uri="{FF2B5EF4-FFF2-40B4-BE49-F238E27FC236}">
                <a16:creationId xmlns:a16="http://schemas.microsoft.com/office/drawing/2014/main" id="{E5C36340-E2A4-4168-9A81-4DDA5AA2FAF6}"/>
              </a:ext>
            </a:extLst>
          </p:cNvPr>
          <p:cNvSpPr txBox="1"/>
          <p:nvPr/>
        </p:nvSpPr>
        <p:spPr>
          <a:xfrm>
            <a:off x="4847268" y="5880500"/>
            <a:ext cx="745875" cy="261610"/>
          </a:xfrm>
          <a:prstGeom prst="rect">
            <a:avLst/>
          </a:prstGeom>
          <a:noFill/>
        </p:spPr>
        <p:txBody>
          <a:bodyPr wrap="square" rtlCol="0">
            <a:spAutoFit/>
          </a:bodyPr>
          <a:lstStyle/>
          <a:p>
            <a:r>
              <a:rPr lang="en-US" sz="1100" b="0" dirty="0">
                <a:solidFill>
                  <a:srgbClr val="C00000"/>
                </a:solidFill>
                <a:latin typeface="+mn-lt"/>
              </a:rPr>
              <a:t>Rollback</a:t>
            </a:r>
          </a:p>
        </p:txBody>
      </p:sp>
      <p:cxnSp>
        <p:nvCxnSpPr>
          <p:cNvPr id="87" name="Straight Connector 86">
            <a:extLst>
              <a:ext uri="{FF2B5EF4-FFF2-40B4-BE49-F238E27FC236}">
                <a16:creationId xmlns:a16="http://schemas.microsoft.com/office/drawing/2014/main" id="{7686CEE7-03DD-4CCB-AADD-E93EF88EA998}"/>
              </a:ext>
            </a:extLst>
          </p:cNvPr>
          <p:cNvCxnSpPr/>
          <p:nvPr/>
        </p:nvCxnSpPr>
        <p:spPr>
          <a:xfrm>
            <a:off x="4582808" y="2474053"/>
            <a:ext cx="57877" cy="4383947"/>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A22D1D9F-AB33-4564-AD6E-554937A79ABD}"/>
              </a:ext>
            </a:extLst>
          </p:cNvPr>
          <p:cNvSpPr/>
          <p:nvPr/>
        </p:nvSpPr>
        <p:spPr>
          <a:xfrm>
            <a:off x="3762417" y="3737554"/>
            <a:ext cx="1550693" cy="307777"/>
          </a:xfrm>
          <a:prstGeom prst="rect">
            <a:avLst/>
          </a:prstGeom>
          <a:solidFill>
            <a:srgbClr val="F6F5EE">
              <a:alpha val="75000"/>
            </a:srgbClr>
          </a:solidFill>
          <a:ln>
            <a:solidFill>
              <a:schemeClr val="bg2">
                <a:lumMod val="50000"/>
              </a:schemeClr>
            </a:solidFill>
          </a:ln>
        </p:spPr>
        <p:txBody>
          <a:bodyPr wrap="square">
            <a:spAutoFit/>
          </a:bodyPr>
          <a:lstStyle/>
          <a:p>
            <a:pPr algn="ctr"/>
            <a:r>
              <a:rPr lang="en-US" sz="1400" i="1" dirty="0">
                <a:solidFill>
                  <a:srgbClr val="996633"/>
                </a:solidFill>
              </a:rPr>
              <a:t>Prepare Phase</a:t>
            </a:r>
          </a:p>
        </p:txBody>
      </p:sp>
      <p:sp>
        <p:nvSpPr>
          <p:cNvPr id="89" name="Rectangle 88">
            <a:extLst>
              <a:ext uri="{FF2B5EF4-FFF2-40B4-BE49-F238E27FC236}">
                <a16:creationId xmlns:a16="http://schemas.microsoft.com/office/drawing/2014/main" id="{710EE470-AAD3-4396-A34F-E1A69287F3A7}"/>
              </a:ext>
            </a:extLst>
          </p:cNvPr>
          <p:cNvSpPr/>
          <p:nvPr/>
        </p:nvSpPr>
        <p:spPr>
          <a:xfrm>
            <a:off x="3782576" y="5333929"/>
            <a:ext cx="1550693" cy="307777"/>
          </a:xfrm>
          <a:prstGeom prst="rect">
            <a:avLst/>
          </a:prstGeom>
          <a:solidFill>
            <a:srgbClr val="E7D7F1">
              <a:alpha val="75000"/>
            </a:srgbClr>
          </a:solidFill>
          <a:ln>
            <a:solidFill>
              <a:srgbClr val="7030A0"/>
            </a:solidFill>
          </a:ln>
        </p:spPr>
        <p:txBody>
          <a:bodyPr wrap="square">
            <a:spAutoFit/>
          </a:bodyPr>
          <a:lstStyle/>
          <a:p>
            <a:pPr algn="ctr"/>
            <a:r>
              <a:rPr lang="en-US" sz="1400" i="1" dirty="0">
                <a:solidFill>
                  <a:srgbClr val="7030A0"/>
                </a:solidFill>
              </a:rPr>
              <a:t>Commit Phase</a:t>
            </a:r>
          </a:p>
        </p:txBody>
      </p:sp>
      <p:sp>
        <p:nvSpPr>
          <p:cNvPr id="90" name="TextBox 89">
            <a:extLst>
              <a:ext uri="{FF2B5EF4-FFF2-40B4-BE49-F238E27FC236}">
                <a16:creationId xmlns:a16="http://schemas.microsoft.com/office/drawing/2014/main" id="{BA49E92A-8FDF-4621-8CD3-74E0AC0ED442}"/>
              </a:ext>
            </a:extLst>
          </p:cNvPr>
          <p:cNvSpPr txBox="1"/>
          <p:nvPr/>
        </p:nvSpPr>
        <p:spPr>
          <a:xfrm>
            <a:off x="212016" y="2493180"/>
            <a:ext cx="4236728" cy="336246"/>
          </a:xfrm>
          <a:prstGeom prst="rect">
            <a:avLst/>
          </a:prstGeom>
          <a:noFill/>
        </p:spPr>
        <p:txBody>
          <a:bodyPr wrap="square" rtlCol="0">
            <a:spAutoFit/>
          </a:bodyPr>
          <a:lstStyle/>
          <a:p>
            <a:pPr algn="ctr">
              <a:lnSpc>
                <a:spcPts val="1800"/>
              </a:lnSpc>
            </a:pPr>
            <a:r>
              <a:rPr lang="en-US" sz="2400" b="0" i="1" dirty="0">
                <a:solidFill>
                  <a:schemeClr val="bg2">
                    <a:lumMod val="50000"/>
                  </a:schemeClr>
                </a:solidFill>
                <a:latin typeface="+mn-lt"/>
              </a:rPr>
              <a:t>Transaction Succeeds</a:t>
            </a:r>
          </a:p>
        </p:txBody>
      </p:sp>
      <p:sp>
        <p:nvSpPr>
          <p:cNvPr id="91" name="TextBox 90">
            <a:extLst>
              <a:ext uri="{FF2B5EF4-FFF2-40B4-BE49-F238E27FC236}">
                <a16:creationId xmlns:a16="http://schemas.microsoft.com/office/drawing/2014/main" id="{70847484-6D21-4296-AE29-7A4710943ED0}"/>
              </a:ext>
            </a:extLst>
          </p:cNvPr>
          <p:cNvSpPr txBox="1"/>
          <p:nvPr/>
        </p:nvSpPr>
        <p:spPr>
          <a:xfrm>
            <a:off x="4675961" y="2493180"/>
            <a:ext cx="4236728" cy="336246"/>
          </a:xfrm>
          <a:prstGeom prst="rect">
            <a:avLst/>
          </a:prstGeom>
          <a:noFill/>
        </p:spPr>
        <p:txBody>
          <a:bodyPr wrap="square" rtlCol="0">
            <a:spAutoFit/>
          </a:bodyPr>
          <a:lstStyle/>
          <a:p>
            <a:pPr algn="ctr">
              <a:lnSpc>
                <a:spcPts val="1800"/>
              </a:lnSpc>
            </a:pPr>
            <a:r>
              <a:rPr lang="en-US" sz="2400" b="0" i="1" dirty="0">
                <a:solidFill>
                  <a:schemeClr val="bg2">
                    <a:lumMod val="50000"/>
                  </a:schemeClr>
                </a:solidFill>
                <a:latin typeface="+mn-lt"/>
              </a:rPr>
              <a:t>Transaction Fails</a:t>
            </a:r>
          </a:p>
        </p:txBody>
      </p:sp>
      <p:sp>
        <p:nvSpPr>
          <p:cNvPr id="92" name="TextBox 91">
            <a:extLst>
              <a:ext uri="{FF2B5EF4-FFF2-40B4-BE49-F238E27FC236}">
                <a16:creationId xmlns:a16="http://schemas.microsoft.com/office/drawing/2014/main" id="{ECB3DED8-FB5A-4F38-AC61-FA7760938388}"/>
              </a:ext>
            </a:extLst>
          </p:cNvPr>
          <p:cNvSpPr txBox="1"/>
          <p:nvPr/>
        </p:nvSpPr>
        <p:spPr>
          <a:xfrm>
            <a:off x="3595888" y="4227793"/>
            <a:ext cx="1368724" cy="769441"/>
          </a:xfrm>
          <a:prstGeom prst="rect">
            <a:avLst/>
          </a:prstGeom>
          <a:noFill/>
        </p:spPr>
        <p:txBody>
          <a:bodyPr wrap="square" rtlCol="0">
            <a:spAutoFit/>
          </a:bodyPr>
          <a:lstStyle/>
          <a:p>
            <a:pPr marL="173038" indent="-173038">
              <a:buFont typeface="+mj-lt"/>
              <a:buAutoNum type="arabicPeriod"/>
            </a:pPr>
            <a:r>
              <a:rPr lang="en-US" sz="1100" b="0" dirty="0">
                <a:solidFill>
                  <a:srgbClr val="0033CC"/>
                </a:solidFill>
                <a:latin typeface="+mn-lt"/>
              </a:rPr>
              <a:t>Force-write</a:t>
            </a:r>
            <a:br>
              <a:rPr lang="en-US" sz="1100" b="0" dirty="0">
                <a:solidFill>
                  <a:srgbClr val="0033CC"/>
                </a:solidFill>
                <a:latin typeface="+mn-lt"/>
              </a:rPr>
            </a:br>
            <a:r>
              <a:rPr lang="en-US" sz="1100" b="0" dirty="0">
                <a:solidFill>
                  <a:srgbClr val="0033CC"/>
                </a:solidFill>
                <a:latin typeface="+mn-lt"/>
              </a:rPr>
              <a:t>to log;</a:t>
            </a:r>
          </a:p>
          <a:p>
            <a:pPr marL="173038" indent="-173038">
              <a:buFont typeface="+mj-lt"/>
              <a:buAutoNum type="arabicPeriod"/>
            </a:pPr>
            <a:r>
              <a:rPr lang="en-US" sz="1100" b="0" dirty="0">
                <a:solidFill>
                  <a:srgbClr val="0033CC"/>
                </a:solidFill>
                <a:latin typeface="+mn-lt"/>
              </a:rPr>
              <a:t>Perform </a:t>
            </a:r>
            <a:br>
              <a:rPr lang="en-US" sz="1100" b="0" dirty="0">
                <a:solidFill>
                  <a:srgbClr val="0033CC"/>
                </a:solidFill>
                <a:latin typeface="+mn-lt"/>
              </a:rPr>
            </a:br>
            <a:r>
              <a:rPr lang="en-US" sz="1100" b="0" dirty="0">
                <a:solidFill>
                  <a:srgbClr val="0033CC"/>
                </a:solidFill>
                <a:latin typeface="+mn-lt"/>
              </a:rPr>
              <a:t>DB action</a:t>
            </a:r>
          </a:p>
        </p:txBody>
      </p:sp>
      <p:sp>
        <p:nvSpPr>
          <p:cNvPr id="93" name="TextBox 92">
            <a:extLst>
              <a:ext uri="{FF2B5EF4-FFF2-40B4-BE49-F238E27FC236}">
                <a16:creationId xmlns:a16="http://schemas.microsoft.com/office/drawing/2014/main" id="{7A3BD97A-6C17-4F84-961F-015E34AEF889}"/>
              </a:ext>
            </a:extLst>
          </p:cNvPr>
          <p:cNvSpPr txBox="1"/>
          <p:nvPr/>
        </p:nvSpPr>
        <p:spPr>
          <a:xfrm>
            <a:off x="4601942" y="4227793"/>
            <a:ext cx="1368724" cy="769441"/>
          </a:xfrm>
          <a:prstGeom prst="rect">
            <a:avLst/>
          </a:prstGeom>
          <a:noFill/>
        </p:spPr>
        <p:txBody>
          <a:bodyPr wrap="square" rtlCol="0">
            <a:spAutoFit/>
          </a:bodyPr>
          <a:lstStyle/>
          <a:p>
            <a:pPr marL="173038" indent="-173038">
              <a:buFont typeface="+mj-lt"/>
              <a:buAutoNum type="arabicPeriod"/>
            </a:pPr>
            <a:r>
              <a:rPr lang="en-US" sz="1100" b="0" dirty="0">
                <a:solidFill>
                  <a:srgbClr val="C00000"/>
                </a:solidFill>
                <a:latin typeface="+mn-lt"/>
              </a:rPr>
              <a:t>Force-write</a:t>
            </a:r>
            <a:br>
              <a:rPr lang="en-US" sz="1100" b="0" dirty="0">
                <a:solidFill>
                  <a:srgbClr val="C00000"/>
                </a:solidFill>
                <a:latin typeface="+mn-lt"/>
              </a:rPr>
            </a:br>
            <a:r>
              <a:rPr lang="en-US" sz="1100" b="0" dirty="0">
                <a:solidFill>
                  <a:srgbClr val="C00000"/>
                </a:solidFill>
                <a:latin typeface="+mn-lt"/>
              </a:rPr>
              <a:t>to log;</a:t>
            </a:r>
          </a:p>
          <a:p>
            <a:pPr marL="173038" indent="-173038">
              <a:buFont typeface="+mj-lt"/>
              <a:buAutoNum type="arabicPeriod"/>
            </a:pPr>
            <a:r>
              <a:rPr lang="en-US" sz="1100" b="0" dirty="0">
                <a:solidFill>
                  <a:srgbClr val="C00000"/>
                </a:solidFill>
                <a:latin typeface="+mn-lt"/>
              </a:rPr>
              <a:t>Perform </a:t>
            </a:r>
            <a:br>
              <a:rPr lang="en-US" sz="1100" b="0" dirty="0">
                <a:solidFill>
                  <a:srgbClr val="C00000"/>
                </a:solidFill>
                <a:latin typeface="+mn-lt"/>
              </a:rPr>
            </a:br>
            <a:r>
              <a:rPr lang="en-US" sz="1100" b="0" dirty="0">
                <a:solidFill>
                  <a:srgbClr val="C00000"/>
                </a:solidFill>
                <a:latin typeface="+mn-lt"/>
              </a:rPr>
              <a:t>DB action</a:t>
            </a:r>
          </a:p>
        </p:txBody>
      </p:sp>
      <p:sp>
        <p:nvSpPr>
          <p:cNvPr id="94" name="TextBox 93">
            <a:extLst>
              <a:ext uri="{FF2B5EF4-FFF2-40B4-BE49-F238E27FC236}">
                <a16:creationId xmlns:a16="http://schemas.microsoft.com/office/drawing/2014/main" id="{FF9E0F24-0BFB-4F0C-AE2B-33A556B531AE}"/>
              </a:ext>
            </a:extLst>
          </p:cNvPr>
          <p:cNvSpPr txBox="1"/>
          <p:nvPr/>
        </p:nvSpPr>
        <p:spPr>
          <a:xfrm>
            <a:off x="8146072" y="4325560"/>
            <a:ext cx="1368724" cy="430887"/>
          </a:xfrm>
          <a:prstGeom prst="rect">
            <a:avLst/>
          </a:prstGeom>
          <a:noFill/>
        </p:spPr>
        <p:txBody>
          <a:bodyPr wrap="square" rtlCol="0">
            <a:spAutoFit/>
          </a:bodyPr>
          <a:lstStyle/>
          <a:p>
            <a:r>
              <a:rPr lang="en-US" sz="1100" b="0" dirty="0">
                <a:solidFill>
                  <a:srgbClr val="0033CC"/>
                </a:solidFill>
                <a:latin typeface="+mn-lt"/>
              </a:rPr>
              <a:t>Abort</a:t>
            </a:r>
            <a:br>
              <a:rPr lang="en-US" sz="1100" b="0" dirty="0">
                <a:solidFill>
                  <a:srgbClr val="0033CC"/>
                </a:solidFill>
                <a:latin typeface="+mn-lt"/>
              </a:rPr>
            </a:br>
            <a:r>
              <a:rPr lang="en-US" sz="1100" b="0" dirty="0">
                <a:solidFill>
                  <a:srgbClr val="0033CC"/>
                </a:solidFill>
                <a:latin typeface="+mn-lt"/>
              </a:rPr>
              <a:t>DB action</a:t>
            </a:r>
          </a:p>
        </p:txBody>
      </p:sp>
    </p:spTree>
    <p:extLst>
      <p:ext uri="{BB962C8B-B14F-4D97-AF65-F5344CB8AC3E}">
        <p14:creationId xmlns:p14="http://schemas.microsoft.com/office/powerpoint/2010/main" val="611763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E1C9BB-B1A6-4C26-BB23-2DA0285AA2E0}"/>
              </a:ext>
            </a:extLst>
          </p:cNvPr>
          <p:cNvSpPr>
            <a:spLocks noGrp="1"/>
          </p:cNvSpPr>
          <p:nvPr>
            <p:ph sz="half" idx="1"/>
          </p:nvPr>
        </p:nvSpPr>
        <p:spPr/>
        <p:txBody>
          <a:bodyPr/>
          <a:lstStyle/>
          <a:p>
            <a:r>
              <a:rPr lang="en-US" dirty="0"/>
              <a:t>Real life architectures adhere to the two-phase commit protocol, but can introduce multiple players or control mechanisms.</a:t>
            </a:r>
          </a:p>
          <a:p>
            <a:endParaRPr lang="en-US" dirty="0"/>
          </a:p>
          <a:p>
            <a:r>
              <a:rPr lang="en-US" dirty="0"/>
              <a:t>This is Microsoft's architecture</a:t>
            </a:r>
          </a:p>
        </p:txBody>
      </p:sp>
      <p:sp>
        <p:nvSpPr>
          <p:cNvPr id="4" name="Title 3">
            <a:extLst>
              <a:ext uri="{FF2B5EF4-FFF2-40B4-BE49-F238E27FC236}">
                <a16:creationId xmlns:a16="http://schemas.microsoft.com/office/drawing/2014/main" id="{BFB4010F-2B62-4713-B72C-28C19D6BA902}"/>
              </a:ext>
            </a:extLst>
          </p:cNvPr>
          <p:cNvSpPr>
            <a:spLocks noGrp="1"/>
          </p:cNvSpPr>
          <p:nvPr>
            <p:ph type="title"/>
          </p:nvPr>
        </p:nvSpPr>
        <p:spPr/>
        <p:txBody>
          <a:bodyPr/>
          <a:lstStyle/>
          <a:p>
            <a:r>
              <a:rPr lang="en-US" dirty="0"/>
              <a:t>Real-life Architectures</a:t>
            </a:r>
          </a:p>
        </p:txBody>
      </p:sp>
      <p:pic>
        <p:nvPicPr>
          <p:cNvPr id="2050" name="Picture 2" descr="Two-phase commit protocol message exchange in a distributed transaction">
            <a:extLst>
              <a:ext uri="{FF2B5EF4-FFF2-40B4-BE49-F238E27FC236}">
                <a16:creationId xmlns:a16="http://schemas.microsoft.com/office/drawing/2014/main" id="{54832375-F4F2-4E85-B361-02511C65DE7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812505"/>
            <a:ext cx="4257675" cy="4725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832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A794793-E670-41E1-BB35-DCCEDF9CFC54}"/>
              </a:ext>
            </a:extLst>
          </p:cNvPr>
          <p:cNvSpPr>
            <a:spLocks noGrp="1"/>
          </p:cNvSpPr>
          <p:nvPr>
            <p:ph type="body" idx="1"/>
          </p:nvPr>
        </p:nvSpPr>
        <p:spPr/>
        <p:txBody>
          <a:bodyPr/>
          <a:lstStyle/>
          <a:p>
            <a:endParaRPr lang="en-US"/>
          </a:p>
        </p:txBody>
      </p:sp>
      <p:sp>
        <p:nvSpPr>
          <p:cNvPr id="5" name="Title 4">
            <a:extLst>
              <a:ext uri="{FF2B5EF4-FFF2-40B4-BE49-F238E27FC236}">
                <a16:creationId xmlns:a16="http://schemas.microsoft.com/office/drawing/2014/main" id="{156469AC-A05E-4E8D-848C-A305E320B832}"/>
              </a:ext>
            </a:extLst>
          </p:cNvPr>
          <p:cNvSpPr>
            <a:spLocks noGrp="1"/>
          </p:cNvSpPr>
          <p:nvPr>
            <p:ph type="title"/>
          </p:nvPr>
        </p:nvSpPr>
        <p:spPr/>
        <p:txBody>
          <a:bodyPr/>
          <a:lstStyle/>
          <a:p>
            <a:r>
              <a:rPr lang="en-US" dirty="0"/>
              <a:t>Connect to DB Server</a:t>
            </a:r>
          </a:p>
        </p:txBody>
      </p:sp>
    </p:spTree>
    <p:extLst>
      <p:ext uri="{BB962C8B-B14F-4D97-AF65-F5344CB8AC3E}">
        <p14:creationId xmlns:p14="http://schemas.microsoft.com/office/powerpoint/2010/main" val="3996719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A53AA1-82AA-4E8B-AF92-BC6B8318B489}"/>
              </a:ext>
            </a:extLst>
          </p:cNvPr>
          <p:cNvPicPr>
            <a:picLocks noChangeAspect="1"/>
          </p:cNvPicPr>
          <p:nvPr/>
        </p:nvPicPr>
        <p:blipFill>
          <a:blip r:embed="rId2"/>
          <a:stretch>
            <a:fillRect/>
          </a:stretch>
        </p:blipFill>
        <p:spPr>
          <a:xfrm>
            <a:off x="171588" y="1642729"/>
            <a:ext cx="4742832" cy="4396563"/>
          </a:xfrm>
          <a:prstGeom prst="rect">
            <a:avLst/>
          </a:prstGeom>
        </p:spPr>
      </p:pic>
      <p:pic>
        <p:nvPicPr>
          <p:cNvPr id="9" name="Picture 8">
            <a:extLst>
              <a:ext uri="{FF2B5EF4-FFF2-40B4-BE49-F238E27FC236}">
                <a16:creationId xmlns:a16="http://schemas.microsoft.com/office/drawing/2014/main" id="{990A4ABD-C307-40DC-A6B7-7DA37A9BE368}"/>
              </a:ext>
            </a:extLst>
          </p:cNvPr>
          <p:cNvPicPr>
            <a:picLocks noChangeAspect="1"/>
          </p:cNvPicPr>
          <p:nvPr/>
        </p:nvPicPr>
        <p:blipFill>
          <a:blip r:embed="rId3"/>
          <a:stretch>
            <a:fillRect/>
          </a:stretch>
        </p:blipFill>
        <p:spPr>
          <a:xfrm>
            <a:off x="4746084" y="2652823"/>
            <a:ext cx="4226328" cy="3917769"/>
          </a:xfrm>
          <a:prstGeom prst="rect">
            <a:avLst/>
          </a:prstGeom>
        </p:spPr>
      </p:pic>
      <p:sp>
        <p:nvSpPr>
          <p:cNvPr id="3" name="Title 2"/>
          <p:cNvSpPr>
            <a:spLocks noGrp="1"/>
          </p:cNvSpPr>
          <p:nvPr>
            <p:ph type="title"/>
          </p:nvPr>
        </p:nvSpPr>
        <p:spPr/>
        <p:txBody>
          <a:bodyPr/>
          <a:lstStyle/>
          <a:p>
            <a:r>
              <a:rPr lang="en-US" dirty="0"/>
              <a:t>Connecting to the DB Server</a:t>
            </a:r>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914420" y="5333895"/>
              <a:ext cx="581760" cy="39240"/>
            </p14:xfrm>
          </p:contentPart>
        </mc:Choice>
        <mc:Fallback xmlns="">
          <p:pic>
            <p:nvPicPr>
              <p:cNvPr id="4" name="Ink 3"/>
              <p:cNvPicPr/>
              <p:nvPr/>
            </p:nvPicPr>
            <p:blipFill>
              <a:blip r:embed="rId5"/>
              <a:stretch>
                <a:fillRect/>
              </a:stretch>
            </p:blipFill>
            <p:spPr>
              <a:xfrm>
                <a:off x="4872660" y="5250015"/>
                <a:ext cx="665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5019180" y="5594327"/>
              <a:ext cx="477000" cy="38880"/>
            </p14:xfrm>
          </p:contentPart>
        </mc:Choice>
        <mc:Fallback xmlns="">
          <p:pic>
            <p:nvPicPr>
              <p:cNvPr id="5" name="Ink 4"/>
              <p:cNvPicPr/>
              <p:nvPr/>
            </p:nvPicPr>
            <p:blipFill>
              <a:blip r:embed="rId7"/>
              <a:stretch>
                <a:fillRect/>
              </a:stretch>
            </p:blipFill>
            <p:spPr>
              <a:xfrm>
                <a:off x="4977028" y="5511217"/>
                <a:ext cx="560583" cy="20510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1796520" y="2754770"/>
              <a:ext cx="1284120" cy="47160"/>
            </p14:xfrm>
          </p:contentPart>
        </mc:Choice>
        <mc:Fallback xmlns="">
          <p:pic>
            <p:nvPicPr>
              <p:cNvPr id="8" name="Ink 7"/>
              <p:cNvPicPr/>
              <p:nvPr/>
            </p:nvPicPr>
            <p:blipFill>
              <a:blip r:embed="rId11"/>
              <a:stretch>
                <a:fillRect/>
              </a:stretch>
            </p:blipFill>
            <p:spPr>
              <a:xfrm>
                <a:off x="1754760" y="2670890"/>
                <a:ext cx="13676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0AC6217C-8B97-4A17-B4DF-BF81E6C1B240}"/>
                  </a:ext>
                </a:extLst>
              </p14:cNvPr>
              <p14:cNvContentPartPr/>
              <p14:nvPr/>
            </p14:nvContentPartPr>
            <p14:xfrm>
              <a:off x="7531158" y="5181547"/>
              <a:ext cx="559440" cy="25560"/>
            </p14:xfrm>
          </p:contentPart>
        </mc:Choice>
        <mc:Fallback xmlns="">
          <p:pic>
            <p:nvPicPr>
              <p:cNvPr id="10" name="Ink 9">
                <a:extLst>
                  <a:ext uri="{FF2B5EF4-FFF2-40B4-BE49-F238E27FC236}">
                    <a16:creationId xmlns:a16="http://schemas.microsoft.com/office/drawing/2014/main" id="{0AC6217C-8B97-4A17-B4DF-BF81E6C1B240}"/>
                  </a:ext>
                </a:extLst>
              </p:cNvPr>
              <p:cNvPicPr/>
              <p:nvPr/>
            </p:nvPicPr>
            <p:blipFill>
              <a:blip r:embed="rId13"/>
              <a:stretch>
                <a:fillRect/>
              </a:stretch>
            </p:blipFill>
            <p:spPr>
              <a:xfrm>
                <a:off x="7477518" y="5073907"/>
                <a:ext cx="667080" cy="241200"/>
              </a:xfrm>
              <a:prstGeom prst="rect">
                <a:avLst/>
              </a:prstGeom>
            </p:spPr>
          </p:pic>
        </mc:Fallback>
      </mc:AlternateContent>
    </p:spTree>
    <p:extLst>
      <p:ext uri="{BB962C8B-B14F-4D97-AF65-F5344CB8AC3E}">
        <p14:creationId xmlns:p14="http://schemas.microsoft.com/office/powerpoint/2010/main" val="262181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DA8C5F-F199-41AD-8287-DDA20DFD29A1}"/>
              </a:ext>
            </a:extLst>
          </p:cNvPr>
          <p:cNvSpPr>
            <a:spLocks noGrp="1"/>
          </p:cNvSpPr>
          <p:nvPr>
            <p:ph type="title"/>
          </p:nvPr>
        </p:nvSpPr>
        <p:spPr>
          <a:xfrm>
            <a:off x="381000" y="355847"/>
            <a:ext cx="8381260" cy="585057"/>
          </a:xfrm>
        </p:spPr>
        <p:txBody>
          <a:bodyPr/>
          <a:lstStyle/>
          <a:p>
            <a:r>
              <a:rPr lang="en-US" dirty="0"/>
              <a:t>Top 10 Web Frameworks</a:t>
            </a:r>
          </a:p>
        </p:txBody>
      </p:sp>
      <p:sp>
        <p:nvSpPr>
          <p:cNvPr id="4" name="Rectangle 3">
            <a:extLst>
              <a:ext uri="{FF2B5EF4-FFF2-40B4-BE49-F238E27FC236}">
                <a16:creationId xmlns:a16="http://schemas.microsoft.com/office/drawing/2014/main" id="{80A906C7-083C-435B-999A-60EAA9B1E0C2}"/>
              </a:ext>
            </a:extLst>
          </p:cNvPr>
          <p:cNvSpPr/>
          <p:nvPr/>
        </p:nvSpPr>
        <p:spPr>
          <a:xfrm>
            <a:off x="3342200" y="6642556"/>
            <a:ext cx="1470274" cy="215444"/>
          </a:xfrm>
          <a:prstGeom prst="rect">
            <a:avLst/>
          </a:prstGeom>
        </p:spPr>
        <p:txBody>
          <a:bodyPr wrap="none">
            <a:spAutoFit/>
          </a:bodyPr>
          <a:lstStyle/>
          <a:p>
            <a:r>
              <a:rPr lang="en-US" sz="800" dirty="0">
                <a:hlinkClick r:id="rId3">
                  <a:extLst>
                    <a:ext uri="{A12FA001-AC4F-418D-AE19-62706E023703}">
                      <ahyp:hlinkClr xmlns:ahyp="http://schemas.microsoft.com/office/drawing/2018/hyperlinkcolor" val="tx"/>
                    </a:ext>
                  </a:extLst>
                </a:hlinkClick>
              </a:rPr>
              <a:t>https://hotframeworks.com/</a:t>
            </a:r>
            <a:endParaRPr lang="en-US" sz="800" dirty="0"/>
          </a:p>
        </p:txBody>
      </p:sp>
      <p:graphicFrame>
        <p:nvGraphicFramePr>
          <p:cNvPr id="8" name="Content Placeholder 7">
            <a:extLst>
              <a:ext uri="{FF2B5EF4-FFF2-40B4-BE49-F238E27FC236}">
                <a16:creationId xmlns:a16="http://schemas.microsoft.com/office/drawing/2014/main" id="{B9EF8F0A-861D-4A30-B389-BC2D54E93118}"/>
              </a:ext>
            </a:extLst>
          </p:cNvPr>
          <p:cNvGraphicFramePr>
            <a:graphicFrameLocks noGrp="1"/>
          </p:cNvGraphicFramePr>
          <p:nvPr>
            <p:ph idx="1"/>
            <p:extLst>
              <p:ext uri="{D42A27DB-BD31-4B8C-83A1-F6EECF244321}">
                <p14:modId xmlns:p14="http://schemas.microsoft.com/office/powerpoint/2010/main" val="2918246799"/>
              </p:ext>
            </p:extLst>
          </p:nvPr>
        </p:nvGraphicFramePr>
        <p:xfrm>
          <a:off x="106018" y="1142657"/>
          <a:ext cx="6983896" cy="5522976"/>
        </p:xfrm>
        <a:graphic>
          <a:graphicData uri="http://schemas.openxmlformats.org/drawingml/2006/table">
            <a:tbl>
              <a:tblPr firstRow="1" bandRow="1">
                <a:tableStyleId>{FABFCF23-3B69-468F-B69F-88F6DE6A72F2}</a:tableStyleId>
              </a:tblPr>
              <a:tblGrid>
                <a:gridCol w="788504">
                  <a:extLst>
                    <a:ext uri="{9D8B030D-6E8A-4147-A177-3AD203B41FA5}">
                      <a16:colId xmlns:a16="http://schemas.microsoft.com/office/drawing/2014/main" val="4142293412"/>
                    </a:ext>
                  </a:extLst>
                </a:gridCol>
                <a:gridCol w="1762540">
                  <a:extLst>
                    <a:ext uri="{9D8B030D-6E8A-4147-A177-3AD203B41FA5}">
                      <a16:colId xmlns:a16="http://schemas.microsoft.com/office/drawing/2014/main" val="111579203"/>
                    </a:ext>
                  </a:extLst>
                </a:gridCol>
                <a:gridCol w="1225826">
                  <a:extLst>
                    <a:ext uri="{9D8B030D-6E8A-4147-A177-3AD203B41FA5}">
                      <a16:colId xmlns:a16="http://schemas.microsoft.com/office/drawing/2014/main" val="2215153950"/>
                    </a:ext>
                  </a:extLst>
                </a:gridCol>
                <a:gridCol w="901147">
                  <a:extLst>
                    <a:ext uri="{9D8B030D-6E8A-4147-A177-3AD203B41FA5}">
                      <a16:colId xmlns:a16="http://schemas.microsoft.com/office/drawing/2014/main" val="1448088272"/>
                    </a:ext>
                  </a:extLst>
                </a:gridCol>
                <a:gridCol w="1192696">
                  <a:extLst>
                    <a:ext uri="{9D8B030D-6E8A-4147-A177-3AD203B41FA5}">
                      <a16:colId xmlns:a16="http://schemas.microsoft.com/office/drawing/2014/main" val="2840562215"/>
                    </a:ext>
                  </a:extLst>
                </a:gridCol>
                <a:gridCol w="1113183">
                  <a:extLst>
                    <a:ext uri="{9D8B030D-6E8A-4147-A177-3AD203B41FA5}">
                      <a16:colId xmlns:a16="http://schemas.microsoft.com/office/drawing/2014/main" val="1540152787"/>
                    </a:ext>
                  </a:extLst>
                </a:gridCol>
              </a:tblGrid>
              <a:tr h="472864">
                <a:tc>
                  <a:txBody>
                    <a:bodyPr/>
                    <a:lstStyle/>
                    <a:p>
                      <a:pPr algn="ctr" fontAlgn="b"/>
                      <a:r>
                        <a:rPr lang="en-US" sz="1800" u="none" strike="noStrike" dirty="0">
                          <a:effectLst/>
                        </a:rPr>
                        <a:t>Rank</a:t>
                      </a:r>
                      <a:endParaRPr lang="en-US" sz="1800" b="0" i="0" u="none" strike="noStrike" dirty="0">
                        <a:solidFill>
                          <a:schemeClr val="bg1"/>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Framework</a:t>
                      </a:r>
                      <a:endParaRPr lang="en-US" sz="1800" b="1" i="0" u="none" strike="noStrike" dirty="0">
                        <a:solidFill>
                          <a:schemeClr val="bg1"/>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1" i="0" u="none" strike="noStrike" dirty="0">
                        <a:solidFill>
                          <a:schemeClr val="bg1"/>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Github </a:t>
                      </a:r>
                    </a:p>
                    <a:p>
                      <a:pPr algn="ctr" fontAlgn="b"/>
                      <a:r>
                        <a:rPr lang="en-US" sz="1800" u="none" strike="noStrike">
                          <a:effectLst/>
                        </a:rPr>
                        <a:t>Score</a:t>
                      </a:r>
                      <a:endParaRPr lang="en-US" sz="1800" b="0" i="0" u="none" strike="noStrike" dirty="0">
                        <a:solidFill>
                          <a:schemeClr val="bg1"/>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Stack Overflow Score</a:t>
                      </a:r>
                      <a:endParaRPr lang="en-US" sz="1800" b="0" i="0" u="none" strike="noStrike" dirty="0">
                        <a:solidFill>
                          <a:schemeClr val="bg1"/>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Overall Score</a:t>
                      </a:r>
                      <a:endParaRPr lang="en-US" sz="1800" b="0" i="0" u="none" strike="noStrike" dirty="0">
                        <a:solidFill>
                          <a:schemeClr val="bg1"/>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6988840"/>
                  </a:ext>
                </a:extLst>
              </a:tr>
              <a:tr h="180975">
                <a:tc>
                  <a:txBody>
                    <a:bodyPr/>
                    <a:lstStyle/>
                    <a:p>
                      <a:pPr algn="ctr" fontAlgn="b"/>
                      <a:r>
                        <a:rPr lang="en-US" sz="1800" b="0" u="none" strike="noStrike" dirty="0">
                          <a:solidFill>
                            <a:schemeClr val="accent6">
                              <a:lumMod val="50000"/>
                            </a:schemeClr>
                          </a:solidFill>
                          <a:effectLst/>
                        </a:rPr>
                        <a:t>1</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4">
                            <a:extLst>
                              <a:ext uri="{A12FA001-AC4F-418D-AE19-62706E023703}">
                                <ahyp:hlinkClr xmlns:ahyp="http://schemas.microsoft.com/office/drawing/2018/hyperlinkcolor" val="tx"/>
                              </a:ext>
                            </a:extLst>
                          </a:hlinkClick>
                        </a:rPr>
                        <a:t>React</a:t>
                      </a:r>
                      <a:endParaRPr lang="en-US" sz="16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err="1">
                          <a:solidFill>
                            <a:schemeClr val="tx1"/>
                          </a:solidFill>
                          <a:effectLst/>
                          <a:latin typeface="+mn-lt"/>
                        </a:rPr>
                        <a:t>Javascript</a:t>
                      </a:r>
                      <a:endParaRPr lang="en-US" sz="1600" b="0" i="0" u="none" strike="noStrike" dirty="0">
                        <a:solidFill>
                          <a:schemeClr val="tx1"/>
                        </a:solidFill>
                        <a:effectLst/>
                        <a:latin typeface="+mn-lt"/>
                      </a:endParaRP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99</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96</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97</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2491957"/>
                  </a:ext>
                </a:extLst>
              </a:tr>
              <a:tr h="180975">
                <a:tc>
                  <a:txBody>
                    <a:bodyPr/>
                    <a:lstStyle/>
                    <a:p>
                      <a:pPr algn="ctr" fontAlgn="b"/>
                      <a:r>
                        <a:rPr lang="en-US" sz="1800" b="0" u="none" strike="noStrike" dirty="0">
                          <a:solidFill>
                            <a:schemeClr val="accent6">
                              <a:lumMod val="50000"/>
                            </a:schemeClr>
                          </a:solidFill>
                          <a:effectLst/>
                        </a:rPr>
                        <a:t>2</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5">
                            <a:extLst>
                              <a:ext uri="{A12FA001-AC4F-418D-AE19-62706E023703}">
                                <ahyp:hlinkClr xmlns:ahyp="http://schemas.microsoft.com/office/drawing/2018/hyperlinkcolor" val="tx"/>
                              </a:ext>
                            </a:extLst>
                          </a:hlinkClick>
                        </a:rPr>
                        <a:t>ASP.NET MVC</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a:solidFill>
                            <a:schemeClr val="tx1"/>
                          </a:solidFill>
                          <a:effectLst/>
                          <a:latin typeface="+mn-lt"/>
                          <a:ea typeface="+mn-ea"/>
                          <a:cs typeface="+mn-cs"/>
                        </a:rPr>
                        <a:t>C#</a:t>
                      </a: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0" i="0" u="none" strike="noStrike" dirty="0">
                        <a:solidFill>
                          <a:srgbClr val="0066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95</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95</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5265"/>
                  </a:ext>
                </a:extLst>
              </a:tr>
              <a:tr h="180975">
                <a:tc>
                  <a:txBody>
                    <a:bodyPr/>
                    <a:lstStyle/>
                    <a:p>
                      <a:pPr algn="ctr" fontAlgn="b"/>
                      <a:r>
                        <a:rPr lang="en-US" sz="1800" b="0" u="none" strike="noStrike" dirty="0">
                          <a:solidFill>
                            <a:schemeClr val="accent6">
                              <a:lumMod val="50000"/>
                            </a:schemeClr>
                          </a:solidFill>
                          <a:effectLst/>
                        </a:rPr>
                        <a:t>3</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6">
                            <a:extLst>
                              <a:ext uri="{A12FA001-AC4F-418D-AE19-62706E023703}">
                                <ahyp:hlinkClr xmlns:ahyp="http://schemas.microsoft.com/office/drawing/2018/hyperlinkcolor" val="tx"/>
                              </a:ext>
                            </a:extLst>
                          </a:hlinkClick>
                        </a:rPr>
                        <a:t>Angular</a:t>
                      </a:r>
                      <a:r>
                        <a:rPr lang="en-US" sz="1800" u="none" strike="noStrike" dirty="0">
                          <a:solidFill>
                            <a:srgbClr val="0033CC"/>
                          </a:solidFill>
                          <a:effectLst/>
                        </a:rPr>
                        <a:t>  </a:t>
                      </a:r>
                      <a:r>
                        <a:rPr kumimoji="0" lang="en-US" sz="1600" b="0" i="0" u="none" strike="noStrike" kern="1200" cap="none" spc="0" normalizeH="0" baseline="0" noProof="0" dirty="0">
                          <a:ln>
                            <a:noFill/>
                          </a:ln>
                          <a:solidFill>
                            <a:srgbClr val="0033CC"/>
                          </a:solidFill>
                          <a:effectLst/>
                          <a:uLnTx/>
                          <a:uFillTx/>
                          <a:latin typeface="+mn-lt"/>
                          <a:ea typeface="+mn-ea"/>
                          <a:cs typeface="+mn-cs"/>
                        </a:rPr>
                        <a:t> </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err="1">
                          <a:solidFill>
                            <a:schemeClr val="tx1"/>
                          </a:solidFill>
                          <a:effectLst/>
                          <a:latin typeface="+mn-lt"/>
                          <a:ea typeface="+mn-ea"/>
                          <a:cs typeface="+mn-cs"/>
                        </a:rPr>
                        <a:t>Javascript</a:t>
                      </a:r>
                      <a:endParaRPr lang="en-US" sz="1600" b="0" i="0" u="none" strike="noStrike" kern="1200" dirty="0">
                        <a:solidFill>
                          <a:schemeClr val="tx1"/>
                        </a:solidFill>
                        <a:effectLst/>
                        <a:latin typeface="+mn-lt"/>
                        <a:ea typeface="+mn-ea"/>
                        <a:cs typeface="+mn-cs"/>
                      </a:endParaRP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90</a:t>
                      </a:r>
                      <a:endParaRPr lang="en-US" sz="18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96</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93</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1731059"/>
                  </a:ext>
                </a:extLst>
              </a:tr>
              <a:tr h="180975">
                <a:tc>
                  <a:txBody>
                    <a:bodyPr/>
                    <a:lstStyle/>
                    <a:p>
                      <a:pPr algn="ctr" fontAlgn="b"/>
                      <a:r>
                        <a:rPr lang="en-US" sz="1800" b="0" u="none" strike="noStrike" dirty="0">
                          <a:solidFill>
                            <a:schemeClr val="accent6">
                              <a:lumMod val="50000"/>
                            </a:schemeClr>
                          </a:solidFill>
                          <a:effectLst/>
                        </a:rPr>
                        <a:t>4</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7">
                            <a:extLst>
                              <a:ext uri="{A12FA001-AC4F-418D-AE19-62706E023703}">
                                <ahyp:hlinkClr xmlns:ahyp="http://schemas.microsoft.com/office/drawing/2018/hyperlinkcolor" val="tx"/>
                              </a:ext>
                            </a:extLst>
                          </a:hlinkClick>
                        </a:rPr>
                        <a:t>Ruby on Rails</a:t>
                      </a:r>
                      <a:r>
                        <a:rPr lang="en-US" sz="1800" u="none" strike="noStrike" dirty="0">
                          <a:solidFill>
                            <a:srgbClr val="0033CC"/>
                          </a:solidFill>
                          <a:effectLst/>
                        </a:rPr>
                        <a:t>  </a:t>
                      </a:r>
                      <a:r>
                        <a:rPr kumimoji="0" lang="en-US" sz="1600" b="0" i="0" u="none" strike="noStrike" kern="1200" cap="none" spc="0" normalizeH="0" baseline="0" noProof="0" dirty="0">
                          <a:ln>
                            <a:noFill/>
                          </a:ln>
                          <a:solidFill>
                            <a:srgbClr val="0033CC"/>
                          </a:solidFill>
                          <a:effectLst/>
                          <a:uLnTx/>
                          <a:uFillTx/>
                          <a:latin typeface="+mn-lt"/>
                          <a:ea typeface="+mn-ea"/>
                          <a:cs typeface="+mn-cs"/>
                        </a:rPr>
                        <a:t> </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a:solidFill>
                            <a:schemeClr val="tx1"/>
                          </a:solidFill>
                          <a:effectLst/>
                          <a:latin typeface="+mn-lt"/>
                          <a:ea typeface="+mn-ea"/>
                          <a:cs typeface="+mn-cs"/>
                        </a:rPr>
                        <a:t>Ruby</a:t>
                      </a: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88</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99</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93</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445582"/>
                  </a:ext>
                </a:extLst>
              </a:tr>
              <a:tr h="180975">
                <a:tc>
                  <a:txBody>
                    <a:bodyPr/>
                    <a:lstStyle/>
                    <a:p>
                      <a:pPr algn="ctr" fontAlgn="b"/>
                      <a:r>
                        <a:rPr lang="en-US" sz="1800" b="0" u="none" strike="noStrike" dirty="0">
                          <a:solidFill>
                            <a:schemeClr val="accent6">
                              <a:lumMod val="50000"/>
                            </a:schemeClr>
                          </a:solidFill>
                          <a:effectLst/>
                        </a:rPr>
                        <a:t>5</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8">
                            <a:extLst>
                              <a:ext uri="{A12FA001-AC4F-418D-AE19-62706E023703}">
                                <ahyp:hlinkClr xmlns:ahyp="http://schemas.microsoft.com/office/drawing/2018/hyperlinkcolor" val="tx"/>
                              </a:ext>
                            </a:extLst>
                          </a:hlinkClick>
                        </a:rPr>
                        <a:t>AngularJS</a:t>
                      </a:r>
                      <a:r>
                        <a:rPr lang="en-US" sz="1800" u="none" strike="noStrike" dirty="0">
                          <a:solidFill>
                            <a:srgbClr val="0033CC"/>
                          </a:solidFill>
                          <a:effectLst/>
                        </a:rPr>
                        <a:t>   </a:t>
                      </a:r>
                      <a:r>
                        <a:rPr kumimoji="0" lang="en-US" sz="1600" b="0" i="0" u="none" strike="noStrike" kern="1200" cap="none" spc="0" normalizeH="0" baseline="0" noProof="0" dirty="0">
                          <a:ln>
                            <a:noFill/>
                          </a:ln>
                          <a:solidFill>
                            <a:srgbClr val="0033CC"/>
                          </a:solidFill>
                          <a:effectLst/>
                          <a:uLnTx/>
                          <a:uFillTx/>
                          <a:latin typeface="+mn-lt"/>
                          <a:ea typeface="+mn-ea"/>
                          <a:cs typeface="+mn-cs"/>
                        </a:rPr>
                        <a:t> </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err="1">
                          <a:solidFill>
                            <a:schemeClr val="tx1"/>
                          </a:solidFill>
                          <a:effectLst/>
                          <a:latin typeface="+mn-lt"/>
                          <a:ea typeface="+mn-ea"/>
                          <a:cs typeface="+mn-cs"/>
                        </a:rPr>
                        <a:t>Javascript</a:t>
                      </a:r>
                      <a:endParaRPr lang="en-US" sz="1600" b="0" i="0" u="none" strike="noStrike" kern="1200" dirty="0">
                        <a:solidFill>
                          <a:schemeClr val="tx1"/>
                        </a:solidFill>
                        <a:effectLst/>
                        <a:latin typeface="+mn-lt"/>
                        <a:ea typeface="+mn-ea"/>
                        <a:cs typeface="+mn-cs"/>
                      </a:endParaRP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90</a:t>
                      </a:r>
                      <a:endParaRPr lang="en-US" sz="18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97</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93</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8110418"/>
                  </a:ext>
                </a:extLst>
              </a:tr>
              <a:tr h="180975">
                <a:tc>
                  <a:txBody>
                    <a:bodyPr/>
                    <a:lstStyle/>
                    <a:p>
                      <a:pPr algn="ctr" fontAlgn="b"/>
                      <a:r>
                        <a:rPr lang="en-US" sz="1800" b="0" u="none" strike="noStrike" dirty="0">
                          <a:solidFill>
                            <a:schemeClr val="accent6">
                              <a:lumMod val="50000"/>
                            </a:schemeClr>
                          </a:solidFill>
                          <a:effectLst/>
                        </a:rPr>
                        <a:t>6</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9">
                            <a:extLst>
                              <a:ext uri="{A12FA001-AC4F-418D-AE19-62706E023703}">
                                <ahyp:hlinkClr xmlns:ahyp="http://schemas.microsoft.com/office/drawing/2018/hyperlinkcolor" val="tx"/>
                              </a:ext>
                            </a:extLst>
                          </a:hlinkClick>
                        </a:rPr>
                        <a:t>Vue.js</a:t>
                      </a:r>
                      <a:r>
                        <a:rPr lang="en-US" sz="1800" u="none" strike="noStrike" dirty="0">
                          <a:solidFill>
                            <a:srgbClr val="0033CC"/>
                          </a:solidFill>
                          <a:effectLst/>
                        </a:rPr>
                        <a:t>   </a:t>
                      </a:r>
                      <a:r>
                        <a:rPr kumimoji="0" lang="en-US" sz="1600" b="0" i="0" u="none" strike="noStrike" kern="1200" cap="none" spc="0" normalizeH="0" baseline="0" noProof="0" dirty="0">
                          <a:ln>
                            <a:noFill/>
                          </a:ln>
                          <a:solidFill>
                            <a:srgbClr val="0033CC"/>
                          </a:solidFill>
                          <a:effectLst/>
                          <a:uLnTx/>
                          <a:uFillTx/>
                          <a:latin typeface="+mn-lt"/>
                          <a:ea typeface="+mn-ea"/>
                          <a:cs typeface="+mn-cs"/>
                        </a:rPr>
                        <a:t> </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err="1">
                          <a:solidFill>
                            <a:schemeClr val="tx1"/>
                          </a:solidFill>
                          <a:effectLst/>
                          <a:latin typeface="+mn-lt"/>
                          <a:ea typeface="+mn-ea"/>
                          <a:cs typeface="+mn-cs"/>
                        </a:rPr>
                        <a:t>Javascript</a:t>
                      </a:r>
                      <a:endParaRPr lang="en-US" sz="1600" b="0" i="0" u="none" strike="noStrike" kern="1200" dirty="0">
                        <a:solidFill>
                          <a:schemeClr val="tx1"/>
                        </a:solidFill>
                        <a:effectLst/>
                        <a:latin typeface="+mn-lt"/>
                        <a:ea typeface="+mn-ea"/>
                        <a:cs typeface="+mn-cs"/>
                      </a:endParaRP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100</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85</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92</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536901"/>
                  </a:ext>
                </a:extLst>
              </a:tr>
              <a:tr h="180975">
                <a:tc>
                  <a:txBody>
                    <a:bodyPr/>
                    <a:lstStyle/>
                    <a:p>
                      <a:pPr algn="ctr" fontAlgn="b"/>
                      <a:r>
                        <a:rPr lang="en-US" sz="1800" b="0" u="none" strike="noStrike" dirty="0">
                          <a:solidFill>
                            <a:schemeClr val="accent6">
                              <a:lumMod val="50000"/>
                            </a:schemeClr>
                          </a:solidFill>
                          <a:effectLst/>
                        </a:rPr>
                        <a:t>7</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10">
                            <a:extLst>
                              <a:ext uri="{A12FA001-AC4F-418D-AE19-62706E023703}">
                                <ahyp:hlinkClr xmlns:ahyp="http://schemas.microsoft.com/office/drawing/2018/hyperlinkcolor" val="tx"/>
                              </a:ext>
                            </a:extLst>
                          </a:hlinkClick>
                        </a:rPr>
                        <a:t>Django</a:t>
                      </a:r>
                      <a:r>
                        <a:rPr lang="en-US" sz="1800" u="none" strike="noStrike" dirty="0">
                          <a:solidFill>
                            <a:srgbClr val="0033CC"/>
                          </a:solidFill>
                          <a:effectLst/>
                        </a:rPr>
                        <a:t>   </a:t>
                      </a:r>
                      <a:r>
                        <a:rPr kumimoji="0" lang="en-US" sz="1600" b="0" i="0" u="none" strike="noStrike" kern="1200" cap="none" spc="0" normalizeH="0" baseline="0" noProof="0" dirty="0">
                          <a:ln>
                            <a:noFill/>
                          </a:ln>
                          <a:solidFill>
                            <a:srgbClr val="0033CC"/>
                          </a:solidFill>
                          <a:effectLst/>
                          <a:uLnTx/>
                          <a:uFillTx/>
                          <a:latin typeface="+mn-lt"/>
                          <a:ea typeface="+mn-ea"/>
                          <a:cs typeface="+mn-cs"/>
                        </a:rPr>
                        <a:t> </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a:solidFill>
                            <a:schemeClr val="tx1"/>
                          </a:solidFill>
                          <a:effectLst/>
                          <a:latin typeface="+mn-lt"/>
                          <a:ea typeface="+mn-ea"/>
                          <a:cs typeface="+mn-cs"/>
                        </a:rPr>
                        <a:t>Python</a:t>
                      </a: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89</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96</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92</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3267142"/>
                  </a:ext>
                </a:extLst>
              </a:tr>
              <a:tr h="180975">
                <a:tc>
                  <a:txBody>
                    <a:bodyPr/>
                    <a:lstStyle/>
                    <a:p>
                      <a:pPr algn="ctr" fontAlgn="b"/>
                      <a:r>
                        <a:rPr lang="en-US" sz="1800" b="0" u="none" strike="noStrike" dirty="0">
                          <a:solidFill>
                            <a:schemeClr val="accent6">
                              <a:lumMod val="50000"/>
                            </a:schemeClr>
                          </a:solidFill>
                          <a:effectLst/>
                        </a:rPr>
                        <a:t>8</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11">
                            <a:extLst>
                              <a:ext uri="{A12FA001-AC4F-418D-AE19-62706E023703}">
                                <ahyp:hlinkClr xmlns:ahyp="http://schemas.microsoft.com/office/drawing/2018/hyperlinkcolor" val="tx"/>
                              </a:ext>
                            </a:extLst>
                          </a:hlinkClick>
                        </a:rPr>
                        <a:t>Laravel</a:t>
                      </a:r>
                      <a:r>
                        <a:rPr lang="en-US" sz="1800" u="none" strike="noStrike" dirty="0">
                          <a:solidFill>
                            <a:srgbClr val="0033CC"/>
                          </a:solidFill>
                          <a:effectLst/>
                        </a:rPr>
                        <a:t>  </a:t>
                      </a:r>
                      <a:endParaRPr lang="en-US" sz="1800" b="1" i="0" u="none" strike="noStrike" dirty="0">
                        <a:solidFill>
                          <a:schemeClr val="tx1"/>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a:solidFill>
                            <a:schemeClr val="tx1"/>
                          </a:solidFill>
                          <a:effectLst/>
                          <a:latin typeface="+mn-lt"/>
                          <a:ea typeface="+mn-ea"/>
                          <a:cs typeface="+mn-cs"/>
                        </a:rPr>
                        <a:t>PHP</a:t>
                      </a: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 90</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93</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91</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853407"/>
                  </a:ext>
                </a:extLst>
              </a:tr>
              <a:tr h="180975">
                <a:tc>
                  <a:txBody>
                    <a:bodyPr/>
                    <a:lstStyle/>
                    <a:p>
                      <a:pPr algn="ctr" fontAlgn="b"/>
                      <a:r>
                        <a:rPr lang="en-US" sz="1800" b="0" u="none" strike="noStrike" dirty="0">
                          <a:solidFill>
                            <a:schemeClr val="accent6">
                              <a:lumMod val="50000"/>
                            </a:schemeClr>
                          </a:solidFill>
                          <a:effectLst/>
                        </a:rPr>
                        <a:t>9</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12">
                            <a:extLst>
                              <a:ext uri="{A12FA001-AC4F-418D-AE19-62706E023703}">
                                <ahyp:hlinkClr xmlns:ahyp="http://schemas.microsoft.com/office/drawing/2018/hyperlinkcolor" val="tx"/>
                              </a:ext>
                            </a:extLst>
                          </a:hlinkClick>
                        </a:rPr>
                        <a:t>Spring</a:t>
                      </a:r>
                      <a:r>
                        <a:rPr lang="en-US" sz="1800" u="none" strike="noStrike" dirty="0">
                          <a:solidFill>
                            <a:srgbClr val="0033CC"/>
                          </a:solidFill>
                          <a:effectLst/>
                        </a:rPr>
                        <a:t>   </a:t>
                      </a:r>
                      <a:r>
                        <a:rPr kumimoji="0" lang="en-US" sz="1600" b="0" i="0" u="none" strike="noStrike" kern="1200" cap="none" spc="0" normalizeH="0" baseline="0" noProof="0" dirty="0">
                          <a:ln>
                            <a:noFill/>
                          </a:ln>
                          <a:solidFill>
                            <a:srgbClr val="0033CC"/>
                          </a:solidFill>
                          <a:effectLst/>
                          <a:uLnTx/>
                          <a:uFillTx/>
                          <a:latin typeface="+mn-lt"/>
                          <a:ea typeface="+mn-ea"/>
                          <a:cs typeface="+mn-cs"/>
                        </a:rPr>
                        <a:t> </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a:solidFill>
                            <a:schemeClr val="tx1"/>
                          </a:solidFill>
                          <a:effectLst/>
                          <a:latin typeface="+mn-lt"/>
                          <a:ea typeface="+mn-ea"/>
                          <a:cs typeface="+mn-cs"/>
                        </a:rPr>
                        <a:t>Java</a:t>
                      </a: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86</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94</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416048"/>
                  </a:ext>
                </a:extLst>
              </a:tr>
              <a:tr h="180975">
                <a:tc>
                  <a:txBody>
                    <a:bodyPr/>
                    <a:lstStyle/>
                    <a:p>
                      <a:pPr algn="ctr" fontAlgn="b"/>
                      <a:r>
                        <a:rPr lang="en-US" sz="1800" b="0" u="none" strike="noStrike" dirty="0">
                          <a:solidFill>
                            <a:schemeClr val="accent6">
                              <a:lumMod val="50000"/>
                            </a:schemeClr>
                          </a:solidFill>
                          <a:effectLst/>
                        </a:rPr>
                        <a:t>10</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13">
                            <a:extLst>
                              <a:ext uri="{A12FA001-AC4F-418D-AE19-62706E023703}">
                                <ahyp:hlinkClr xmlns:ahyp="http://schemas.microsoft.com/office/drawing/2018/hyperlinkcolor" val="tx"/>
                              </a:ext>
                            </a:extLst>
                          </a:hlinkClick>
                        </a:rPr>
                        <a:t>ASP.NET</a:t>
                      </a:r>
                      <a:r>
                        <a:rPr lang="en-US" sz="1800" u="none" strike="noStrike" dirty="0">
                          <a:solidFill>
                            <a:srgbClr val="0033CC"/>
                          </a:solidFill>
                          <a:effectLst/>
                        </a:rPr>
                        <a:t>   </a:t>
                      </a:r>
                      <a:r>
                        <a:rPr kumimoji="0" lang="en-US" sz="1600" b="0" i="0" u="none" strike="noStrike" kern="1200" cap="none" spc="0" normalizeH="0" baseline="0" noProof="0" dirty="0">
                          <a:ln>
                            <a:noFill/>
                          </a:ln>
                          <a:solidFill>
                            <a:srgbClr val="0033CC"/>
                          </a:solidFill>
                          <a:effectLst/>
                          <a:uLnTx/>
                          <a:uFillTx/>
                          <a:latin typeface="+mn-lt"/>
                          <a:ea typeface="+mn-ea"/>
                          <a:cs typeface="+mn-cs"/>
                        </a:rPr>
                        <a:t> </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a:solidFill>
                            <a:schemeClr val="tx1"/>
                          </a:solidFill>
                          <a:effectLst/>
                          <a:latin typeface="+mn-lt"/>
                          <a:ea typeface="+mn-ea"/>
                          <a:cs typeface="+mn-cs"/>
                        </a:rPr>
                        <a:t>C#</a:t>
                      </a: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79</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89</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33933"/>
                  </a:ext>
                </a:extLst>
              </a:tr>
              <a:tr h="180975">
                <a:tc>
                  <a:txBody>
                    <a:bodyPr/>
                    <a:lstStyle/>
                    <a:p>
                      <a:pPr algn="ctr" fontAlgn="b"/>
                      <a:r>
                        <a:rPr lang="en-US" sz="1800" b="0" u="none" strike="noStrike" dirty="0">
                          <a:solidFill>
                            <a:schemeClr val="accent6">
                              <a:lumMod val="50000"/>
                            </a:schemeClr>
                          </a:solidFill>
                          <a:effectLst/>
                        </a:rPr>
                        <a:t>11</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14">
                            <a:extLst>
                              <a:ext uri="{A12FA001-AC4F-418D-AE19-62706E023703}">
                                <ahyp:hlinkClr xmlns:ahyp="http://schemas.microsoft.com/office/drawing/2018/hyperlinkcolor" val="tx"/>
                              </a:ext>
                            </a:extLst>
                          </a:hlinkClick>
                        </a:rPr>
                        <a:t>Express</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err="1">
                          <a:solidFill>
                            <a:schemeClr val="tx1"/>
                          </a:solidFill>
                          <a:effectLst/>
                          <a:latin typeface="+mn-lt"/>
                          <a:ea typeface="+mn-ea"/>
                          <a:cs typeface="+mn-cs"/>
                        </a:rPr>
                        <a:t>Javascript</a:t>
                      </a:r>
                      <a:endParaRPr lang="en-US" sz="1600" b="0" i="0" u="none" strike="noStrike" kern="1200" dirty="0">
                        <a:solidFill>
                          <a:schemeClr val="tx1"/>
                        </a:solidFill>
                        <a:effectLst/>
                        <a:latin typeface="+mn-lt"/>
                        <a:ea typeface="+mn-ea"/>
                        <a:cs typeface="+mn-cs"/>
                      </a:endParaRP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88</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86</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87</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065433"/>
                  </a:ext>
                </a:extLst>
              </a:tr>
              <a:tr h="180975">
                <a:tc>
                  <a:txBody>
                    <a:bodyPr/>
                    <a:lstStyle/>
                    <a:p>
                      <a:pPr algn="ctr" fontAlgn="b"/>
                      <a:r>
                        <a:rPr lang="en-US" sz="1800" b="0" u="none" strike="noStrike" dirty="0">
                          <a:solidFill>
                            <a:schemeClr val="accent6">
                              <a:lumMod val="50000"/>
                            </a:schemeClr>
                          </a:solidFill>
                          <a:effectLst/>
                        </a:rPr>
                        <a:t>12</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15">
                            <a:extLst>
                              <a:ext uri="{A12FA001-AC4F-418D-AE19-62706E023703}">
                                <ahyp:hlinkClr xmlns:ahyp="http://schemas.microsoft.com/office/drawing/2018/hyperlinkcolor" val="tx"/>
                              </a:ext>
                            </a:extLst>
                          </a:hlinkClick>
                        </a:rPr>
                        <a:t>Flask</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a:solidFill>
                            <a:schemeClr val="tx1"/>
                          </a:solidFill>
                          <a:effectLst/>
                          <a:latin typeface="+mn-lt"/>
                          <a:ea typeface="+mn-ea"/>
                          <a:cs typeface="+mn-cs"/>
                        </a:rPr>
                        <a:t>Python</a:t>
                      </a: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89</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82</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85</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393166"/>
                  </a:ext>
                </a:extLst>
              </a:tr>
              <a:tr h="180975">
                <a:tc>
                  <a:txBody>
                    <a:bodyPr/>
                    <a:lstStyle/>
                    <a:p>
                      <a:pPr algn="ctr" fontAlgn="b"/>
                      <a:r>
                        <a:rPr lang="en-US" sz="1800" b="0" u="none" strike="noStrike" dirty="0">
                          <a:solidFill>
                            <a:schemeClr val="accent6">
                              <a:lumMod val="50000"/>
                            </a:schemeClr>
                          </a:solidFill>
                          <a:effectLst/>
                        </a:rPr>
                        <a:t>13</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err="1">
                          <a:solidFill>
                            <a:srgbClr val="0033CC"/>
                          </a:solidFill>
                          <a:effectLst/>
                          <a:hlinkClick r:id="rId16">
                            <a:extLst>
                              <a:ext uri="{A12FA001-AC4F-418D-AE19-62706E023703}">
                                <ahyp:hlinkClr xmlns:ahyp="http://schemas.microsoft.com/office/drawing/2018/hyperlinkcolor" val="tx"/>
                              </a:ext>
                            </a:extLst>
                          </a:hlinkClick>
                        </a:rPr>
                        <a:t>Symfony</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err="1">
                          <a:solidFill>
                            <a:schemeClr val="tx1"/>
                          </a:solidFill>
                          <a:effectLst/>
                          <a:latin typeface="+mn-lt"/>
                          <a:ea typeface="+mn-ea"/>
                          <a:cs typeface="+mn-cs"/>
                        </a:rPr>
                        <a:t>Symfony</a:t>
                      </a:r>
                      <a:endParaRPr lang="en-US" sz="1600" b="0" i="0" u="none" strike="noStrike" kern="1200" dirty="0">
                        <a:solidFill>
                          <a:schemeClr val="tx1"/>
                        </a:solidFill>
                        <a:effectLst/>
                        <a:latin typeface="+mn-lt"/>
                        <a:ea typeface="+mn-ea"/>
                        <a:cs typeface="+mn-cs"/>
                      </a:endParaRP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82</a:t>
                      </a:r>
                      <a:endParaRPr lang="en-US" sz="18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86</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84</a:t>
                      </a:r>
                      <a:endParaRPr lang="en-US" sz="16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113541"/>
                  </a:ext>
                </a:extLst>
              </a:tr>
              <a:tr h="180975">
                <a:tc>
                  <a:txBody>
                    <a:bodyPr/>
                    <a:lstStyle/>
                    <a:p>
                      <a:pPr algn="ctr" fontAlgn="b"/>
                      <a:r>
                        <a:rPr lang="en-US" sz="1800" b="0" u="none" strike="noStrike" dirty="0">
                          <a:solidFill>
                            <a:schemeClr val="accent6">
                              <a:lumMod val="50000"/>
                            </a:schemeClr>
                          </a:solidFill>
                          <a:effectLst/>
                        </a:rPr>
                        <a:t>14</a:t>
                      </a:r>
                      <a:endParaRPr lang="en-US" sz="1800" b="0" i="0" u="none" strike="noStrike" dirty="0">
                        <a:solidFill>
                          <a:schemeClr val="accent6">
                            <a:lumMod val="50000"/>
                          </a:schemeClr>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rgbClr val="0033CC"/>
                          </a:solidFill>
                          <a:effectLst/>
                          <a:hlinkClick r:id="rId17">
                            <a:extLst>
                              <a:ext uri="{A12FA001-AC4F-418D-AE19-62706E023703}">
                                <ahyp:hlinkClr xmlns:ahyp="http://schemas.microsoft.com/office/drawing/2018/hyperlinkcolor" val="tx"/>
                              </a:ext>
                            </a:extLst>
                          </a:hlinkClick>
                        </a:rPr>
                        <a:t>Meteor</a:t>
                      </a:r>
                      <a:endParaRPr lang="en-US" sz="1800" b="1" i="0" u="none" strike="noStrike" dirty="0">
                        <a:solidFill>
                          <a:srgbClr val="0033CC"/>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kern="1200" dirty="0" err="1">
                          <a:solidFill>
                            <a:schemeClr val="tx1"/>
                          </a:solidFill>
                          <a:effectLst/>
                          <a:latin typeface="+mn-lt"/>
                          <a:ea typeface="+mn-ea"/>
                          <a:cs typeface="+mn-cs"/>
                        </a:rPr>
                        <a:t>Javascript</a:t>
                      </a:r>
                      <a:endParaRPr lang="en-US" sz="1600" b="0" i="0" u="none" strike="noStrike" kern="1200" dirty="0">
                        <a:solidFill>
                          <a:schemeClr val="tx1"/>
                        </a:solidFill>
                        <a:effectLst/>
                        <a:latin typeface="+mn-lt"/>
                        <a:ea typeface="+mn-ea"/>
                        <a:cs typeface="+mn-cs"/>
                      </a:endParaRP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a:effectLst/>
                        </a:rPr>
                        <a:t>87</a:t>
                      </a:r>
                      <a:endParaRPr lang="en-US" sz="1800" b="0" i="0" u="none" strike="noStrike">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80</a:t>
                      </a:r>
                      <a:endParaRPr lang="en-US" sz="1600" b="0" i="0" u="none" strike="noStrike" dirty="0">
                        <a:solidFill>
                          <a:srgbClr val="000000"/>
                        </a:solidFill>
                        <a:effectLst/>
                        <a:latin typeface="Calibri" panose="020F0502020204030204" pitchFamily="34" charset="0"/>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83</a:t>
                      </a: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271188"/>
                  </a:ext>
                </a:extLst>
              </a:tr>
              <a:tr h="180975">
                <a:tc>
                  <a:txBody>
                    <a:bodyPr/>
                    <a:lstStyle/>
                    <a:p>
                      <a:pPr algn="ctr"/>
                      <a:r>
                        <a:rPr lang="en-US" b="0" dirty="0">
                          <a:solidFill>
                            <a:schemeClr val="accent6">
                              <a:lumMod val="50000"/>
                            </a:schemeClr>
                          </a:solidFill>
                        </a:rPr>
                        <a:t>15</a:t>
                      </a: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u="none" strike="noStrike" kern="1200" dirty="0">
                          <a:solidFill>
                            <a:srgbClr val="0033CC"/>
                          </a:solidFill>
                          <a:effectLst/>
                          <a:hlinkClick r:id="rId18">
                            <a:extLst>
                              <a:ext uri="{A12FA001-AC4F-418D-AE19-62706E023703}">
                                <ahyp:hlinkClr xmlns:ahyp="http://schemas.microsoft.com/office/drawing/2018/hyperlinkcolor" val="tx"/>
                              </a:ext>
                            </a:extLst>
                          </a:hlinkClick>
                        </a:rPr>
                        <a:t>CodeIgniter</a:t>
                      </a:r>
                      <a:endParaRPr lang="en-US" sz="1800" b="1" dirty="0">
                        <a:solidFill>
                          <a:srgbClr val="0033CC"/>
                        </a:solidFill>
                      </a:endParaRP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dirty="0">
                          <a:solidFill>
                            <a:schemeClr val="tx1"/>
                          </a:solidFill>
                          <a:effectLst/>
                          <a:latin typeface="+mn-lt"/>
                          <a:ea typeface="+mn-ea"/>
                          <a:cs typeface="+mn-cs"/>
                        </a:rPr>
                        <a:t>PHP</a:t>
                      </a:r>
                    </a:p>
                  </a:txBody>
                  <a:tcPr marT="27432" marB="2743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fontAlgn="b" latinLnBrk="0" hangingPunct="1"/>
                      <a:r>
                        <a:rPr lang="en-US" sz="1600" u="none" strike="noStrike" kern="1200" dirty="0">
                          <a:solidFill>
                            <a:schemeClr val="dk1"/>
                          </a:solidFill>
                          <a:effectLst/>
                          <a:latin typeface="+mn-lt"/>
                          <a:ea typeface="+mn-ea"/>
                          <a:cs typeface="+mn-cs"/>
                        </a:rPr>
                        <a:t>79</a:t>
                      </a: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kern="1200" dirty="0">
                          <a:solidFill>
                            <a:schemeClr val="dk1"/>
                          </a:solidFill>
                          <a:effectLst/>
                          <a:latin typeface="+mn-lt"/>
                          <a:ea typeface="+mn-ea"/>
                          <a:cs typeface="+mn-cs"/>
                        </a:rPr>
                        <a:t>86</a:t>
                      </a: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kern="1200" dirty="0">
                          <a:solidFill>
                            <a:schemeClr val="dk1"/>
                          </a:solidFill>
                          <a:effectLst/>
                          <a:latin typeface="+mn-lt"/>
                          <a:ea typeface="+mn-ea"/>
                          <a:cs typeface="+mn-cs"/>
                        </a:rPr>
                        <a:t>82</a:t>
                      </a:r>
                    </a:p>
                  </a:txBody>
                  <a:tcPr marT="18288" marB="1828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56623"/>
                  </a:ext>
                </a:extLst>
              </a:tr>
            </a:tbl>
          </a:graphicData>
        </a:graphic>
      </p:graphicFrame>
      <p:sp>
        <p:nvSpPr>
          <p:cNvPr id="9" name="Rectangle 8">
            <a:extLst>
              <a:ext uri="{FF2B5EF4-FFF2-40B4-BE49-F238E27FC236}">
                <a16:creationId xmlns:a16="http://schemas.microsoft.com/office/drawing/2014/main" id="{A6342420-4520-47EA-A0A1-47315227992E}"/>
              </a:ext>
            </a:extLst>
          </p:cNvPr>
          <p:cNvSpPr/>
          <p:nvPr/>
        </p:nvSpPr>
        <p:spPr>
          <a:xfrm>
            <a:off x="7156175" y="1724879"/>
            <a:ext cx="1921565" cy="5047536"/>
          </a:xfrm>
          <a:prstGeom prst="rect">
            <a:avLst/>
          </a:prstGeom>
        </p:spPr>
        <p:txBody>
          <a:bodyPr wrap="square">
            <a:spAutoFit/>
          </a:bodyPr>
          <a:lstStyle/>
          <a:p>
            <a:r>
              <a:rPr lang="en-US" sz="1400" b="1" dirty="0">
                <a:solidFill>
                  <a:srgbClr val="242729"/>
                </a:solidFill>
                <a:latin typeface="Arial" panose="020B0604020202020204" pitchFamily="34" charset="0"/>
              </a:rPr>
              <a:t>What about Node.js?</a:t>
            </a:r>
            <a:br>
              <a:rPr lang="en-US" sz="1400" dirty="0">
                <a:solidFill>
                  <a:srgbClr val="242729"/>
                </a:solidFill>
                <a:latin typeface="Arial" panose="020B0604020202020204" pitchFamily="34" charset="0"/>
              </a:rPr>
            </a:br>
            <a:br>
              <a:rPr lang="en-US" sz="1400" dirty="0">
                <a:solidFill>
                  <a:srgbClr val="242729"/>
                </a:solidFill>
                <a:latin typeface="Arial" panose="020B0604020202020204" pitchFamily="34" charset="0"/>
              </a:rPr>
            </a:br>
            <a:r>
              <a:rPr lang="en-US" sz="1400" dirty="0">
                <a:solidFill>
                  <a:srgbClr val="242729"/>
                </a:solidFill>
                <a:latin typeface="Arial" panose="020B0604020202020204" pitchFamily="34" charset="0"/>
              </a:rPr>
              <a:t>Node.js </a:t>
            </a:r>
            <a:r>
              <a:rPr lang="en-US" sz="1400" i="1" dirty="0">
                <a:solidFill>
                  <a:srgbClr val="242729"/>
                </a:solidFill>
                <a:latin typeface="Arial" panose="020B0604020202020204" pitchFamily="34" charset="0"/>
              </a:rPr>
              <a:t>expands the JavaScript language</a:t>
            </a:r>
            <a:r>
              <a:rPr lang="en-US" sz="1400" dirty="0">
                <a:solidFill>
                  <a:srgbClr val="242729"/>
                </a:solidFill>
                <a:latin typeface="Arial" panose="020B0604020202020204" pitchFamily="34" charset="0"/>
              </a:rPr>
              <a:t> by providing a larger set of runtime environment primitives—those which are outside the scope of ECMA's standards. These include things like </a:t>
            </a:r>
            <a:r>
              <a:rPr lang="en-US" sz="1400" i="1" dirty="0">
                <a:solidFill>
                  <a:srgbClr val="242729"/>
                </a:solidFill>
                <a:latin typeface="Arial" panose="020B0604020202020204" pitchFamily="34" charset="0"/>
              </a:rPr>
              <a:t>file I/O</a:t>
            </a:r>
            <a:r>
              <a:rPr lang="en-US" sz="1400" dirty="0">
                <a:solidFill>
                  <a:srgbClr val="242729"/>
                </a:solidFill>
                <a:latin typeface="Arial" panose="020B0604020202020204" pitchFamily="34" charset="0"/>
              </a:rPr>
              <a:t>. This means that Node.js </a:t>
            </a:r>
            <a:r>
              <a:rPr lang="en-US" sz="1400" i="1" dirty="0">
                <a:solidFill>
                  <a:srgbClr val="242729"/>
                </a:solidFill>
                <a:latin typeface="Arial" panose="020B0604020202020204" pitchFamily="34" charset="0"/>
              </a:rPr>
              <a:t>changes the language</a:t>
            </a:r>
            <a:r>
              <a:rPr lang="en-US" sz="1400" dirty="0">
                <a:solidFill>
                  <a:srgbClr val="242729"/>
                </a:solidFill>
                <a:latin typeface="Arial" panose="020B0604020202020204" pitchFamily="34" charset="0"/>
              </a:rPr>
              <a:t> and is in some sense a new language: "Node.js JavaScript"</a:t>
            </a:r>
          </a:p>
          <a:p>
            <a:endParaRPr lang="en-US" sz="1400" dirty="0">
              <a:solidFill>
                <a:srgbClr val="242729"/>
              </a:solidFill>
              <a:latin typeface="Arial" panose="020B0604020202020204" pitchFamily="34" charset="0"/>
            </a:endParaRPr>
          </a:p>
          <a:p>
            <a:r>
              <a:rPr lang="en-US" sz="1400" dirty="0">
                <a:solidFill>
                  <a:srgbClr val="242729"/>
                </a:solidFill>
                <a:latin typeface="Arial" panose="020B0604020202020204" pitchFamily="34" charset="0"/>
              </a:rPr>
              <a:t>Powerful, but not normally considered </a:t>
            </a:r>
            <a:br>
              <a:rPr lang="en-US" sz="1400" dirty="0">
                <a:solidFill>
                  <a:srgbClr val="242729"/>
                </a:solidFill>
                <a:latin typeface="Arial" panose="020B0604020202020204" pitchFamily="34" charset="0"/>
              </a:rPr>
            </a:br>
            <a:r>
              <a:rPr lang="en-US" sz="1400" dirty="0">
                <a:solidFill>
                  <a:srgbClr val="242729"/>
                </a:solidFill>
                <a:latin typeface="Arial" panose="020B0604020202020204" pitchFamily="34" charset="0"/>
              </a:rPr>
              <a:t>a framework.</a:t>
            </a:r>
            <a:endParaRPr lang="en-US" sz="1400" dirty="0"/>
          </a:p>
        </p:txBody>
      </p:sp>
    </p:spTree>
    <p:extLst>
      <p:ext uri="{BB962C8B-B14F-4D97-AF65-F5344CB8AC3E}">
        <p14:creationId xmlns:p14="http://schemas.microsoft.com/office/powerpoint/2010/main" val="385539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1FCB29-4543-4EA3-A8B6-B9D9A3D2BE9A}"/>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0F6BD78D-6BDE-481A-B3FF-4D17B45BA258}"/>
              </a:ext>
            </a:extLst>
          </p:cNvPr>
          <p:cNvSpPr>
            <a:spLocks noGrp="1"/>
          </p:cNvSpPr>
          <p:nvPr>
            <p:ph type="title"/>
          </p:nvPr>
        </p:nvSpPr>
        <p:spPr/>
        <p:txBody>
          <a:bodyPr/>
          <a:lstStyle/>
          <a:p>
            <a:r>
              <a:rPr lang="en-US" dirty="0"/>
              <a:t>Then enter your student account</a:t>
            </a:r>
          </a:p>
        </p:txBody>
      </p:sp>
      <p:pic>
        <p:nvPicPr>
          <p:cNvPr id="4" name="Picture 3">
            <a:extLst>
              <a:ext uri="{FF2B5EF4-FFF2-40B4-BE49-F238E27FC236}">
                <a16:creationId xmlns:a16="http://schemas.microsoft.com/office/drawing/2014/main" id="{5286B025-8145-4C90-AEA9-DFEF83485AF6}"/>
              </a:ext>
            </a:extLst>
          </p:cNvPr>
          <p:cNvPicPr>
            <a:picLocks noChangeAspect="1"/>
          </p:cNvPicPr>
          <p:nvPr/>
        </p:nvPicPr>
        <p:blipFill>
          <a:blip r:embed="rId2"/>
          <a:stretch>
            <a:fillRect/>
          </a:stretch>
        </p:blipFill>
        <p:spPr>
          <a:xfrm>
            <a:off x="12945" y="1489278"/>
            <a:ext cx="9144000" cy="5261675"/>
          </a:xfrm>
          <a:prstGeom prst="rect">
            <a:avLst/>
          </a:prstGeom>
        </p:spPr>
      </p:pic>
    </p:spTree>
    <p:extLst>
      <p:ext uri="{BB962C8B-B14F-4D97-AF65-F5344CB8AC3E}">
        <p14:creationId xmlns:p14="http://schemas.microsoft.com/office/powerpoint/2010/main" val="3236923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0EA54BC-92D5-406B-8242-AE84C783525B}"/>
              </a:ext>
            </a:extLst>
          </p:cNvPr>
          <p:cNvSpPr>
            <a:spLocks noGrp="1"/>
          </p:cNvSpPr>
          <p:nvPr>
            <p:ph type="body" idx="1"/>
          </p:nvPr>
        </p:nvSpPr>
        <p:spPr>
          <a:xfrm>
            <a:off x="7162799" y="2892277"/>
            <a:ext cx="1716658" cy="1645920"/>
          </a:xfrm>
        </p:spPr>
        <p:txBody>
          <a:bodyPr/>
          <a:lstStyle/>
          <a:p>
            <a:pPr marL="230188" indent="-230188">
              <a:buFont typeface="Arial" panose="020B0604020202020204" pitchFamily="34" charset="0"/>
              <a:buChar char="•"/>
            </a:pPr>
            <a:r>
              <a:rPr lang="en-US" dirty="0"/>
              <a:t>Network Segment-</a:t>
            </a:r>
            <a:r>
              <a:rPr lang="en-US" dirty="0" err="1"/>
              <a:t>ation</a:t>
            </a:r>
            <a:r>
              <a:rPr lang="en-US" dirty="0"/>
              <a:t> and CAP</a:t>
            </a:r>
          </a:p>
        </p:txBody>
      </p:sp>
      <p:sp>
        <p:nvSpPr>
          <p:cNvPr id="4" name="Title 3">
            <a:extLst>
              <a:ext uri="{FF2B5EF4-FFF2-40B4-BE49-F238E27FC236}">
                <a16:creationId xmlns:a16="http://schemas.microsoft.com/office/drawing/2014/main" id="{5FB9EA9E-9720-44BB-901F-7447926C3AAE}"/>
              </a:ext>
            </a:extLst>
          </p:cNvPr>
          <p:cNvSpPr>
            <a:spLocks noGrp="1"/>
          </p:cNvSpPr>
          <p:nvPr>
            <p:ph type="title"/>
          </p:nvPr>
        </p:nvSpPr>
        <p:spPr/>
        <p:txBody>
          <a:bodyPr/>
          <a:lstStyle/>
          <a:p>
            <a:r>
              <a:rPr lang="en-US" dirty="0"/>
              <a:t>Supplemental</a:t>
            </a:r>
          </a:p>
        </p:txBody>
      </p:sp>
    </p:spTree>
    <p:extLst>
      <p:ext uri="{BB962C8B-B14F-4D97-AF65-F5344CB8AC3E}">
        <p14:creationId xmlns:p14="http://schemas.microsoft.com/office/powerpoint/2010/main" val="1769253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3763B9-B2BA-4CD9-A556-99F62C3E854C}"/>
              </a:ext>
            </a:extLst>
          </p:cNvPr>
          <p:cNvSpPr>
            <a:spLocks noGrp="1"/>
          </p:cNvSpPr>
          <p:nvPr>
            <p:ph idx="1"/>
          </p:nvPr>
        </p:nvSpPr>
        <p:spPr>
          <a:xfrm>
            <a:off x="120771" y="1719071"/>
            <a:ext cx="8965720" cy="4407408"/>
          </a:xfrm>
        </p:spPr>
        <p:txBody>
          <a:bodyPr/>
          <a:lstStyle/>
          <a:p>
            <a:r>
              <a:rPr lang="en-US" dirty="0"/>
              <a:t>A </a:t>
            </a:r>
            <a:r>
              <a:rPr lang="en-US" b="1" dirty="0"/>
              <a:t>subnet</a:t>
            </a:r>
            <a:r>
              <a:rPr lang="en-US" dirty="0"/>
              <a:t> is a logical subdivision of an IP network.</a:t>
            </a:r>
          </a:p>
          <a:p>
            <a:r>
              <a:rPr lang="en-US" dirty="0"/>
              <a:t>Subnets are defined by / notation</a:t>
            </a:r>
          </a:p>
          <a:p>
            <a:r>
              <a:rPr lang="en-US" dirty="0"/>
              <a:t>Consider IP address 200.40.19.0</a:t>
            </a:r>
          </a:p>
          <a:p>
            <a:pPr lvl="1"/>
            <a:r>
              <a:rPr lang="en-US" dirty="0"/>
              <a:t>Mask </a:t>
            </a:r>
            <a:r>
              <a:rPr lang="en-US" dirty="0">
                <a:solidFill>
                  <a:srgbClr val="C00000"/>
                </a:solidFill>
              </a:rPr>
              <a:t>24</a:t>
            </a:r>
            <a:r>
              <a:rPr lang="en-US" dirty="0"/>
              <a:t> does not divide the IP address range.  </a:t>
            </a:r>
            <a:br>
              <a:rPr lang="en-US" dirty="0"/>
            </a:br>
            <a:r>
              <a:rPr lang="en-US" dirty="0"/>
              <a:t>Thus 200.40.19.0/24 translates to all </a:t>
            </a:r>
            <a:r>
              <a:rPr lang="en-US" dirty="0">
                <a:solidFill>
                  <a:srgbClr val="0033CC"/>
                </a:solidFill>
              </a:rPr>
              <a:t>256 </a:t>
            </a:r>
            <a:r>
              <a:rPr lang="en-US" dirty="0"/>
              <a:t>IP addresses for hosts.  </a:t>
            </a:r>
          </a:p>
          <a:p>
            <a:pPr lvl="2"/>
            <a:r>
              <a:rPr lang="en-US" dirty="0"/>
              <a:t>From 200.40.19.</a:t>
            </a:r>
            <a:r>
              <a:rPr lang="en-US" dirty="0">
                <a:solidFill>
                  <a:srgbClr val="0033CC"/>
                </a:solidFill>
              </a:rPr>
              <a:t>0</a:t>
            </a:r>
            <a:r>
              <a:rPr lang="en-US" dirty="0"/>
              <a:t> to 200.40.19.</a:t>
            </a:r>
            <a:r>
              <a:rPr lang="en-US" dirty="0">
                <a:solidFill>
                  <a:srgbClr val="0033CC"/>
                </a:solidFill>
              </a:rPr>
              <a:t>255</a:t>
            </a:r>
          </a:p>
          <a:p>
            <a:pPr lvl="1"/>
            <a:r>
              <a:rPr lang="en-US" dirty="0"/>
              <a:t>Mask </a:t>
            </a:r>
            <a:r>
              <a:rPr lang="en-US" dirty="0">
                <a:solidFill>
                  <a:srgbClr val="C00000"/>
                </a:solidFill>
              </a:rPr>
              <a:t>25</a:t>
            </a:r>
            <a:r>
              <a:rPr lang="en-US" dirty="0"/>
              <a:t> divides the IP address range in </a:t>
            </a:r>
            <a:r>
              <a:rPr lang="en-US" dirty="0">
                <a:solidFill>
                  <a:srgbClr val="C00000"/>
                </a:solidFill>
              </a:rPr>
              <a:t>half</a:t>
            </a:r>
            <a:r>
              <a:rPr lang="en-US" dirty="0"/>
              <a:t>, thus </a:t>
            </a:r>
            <a:r>
              <a:rPr lang="en-US" dirty="0">
                <a:solidFill>
                  <a:srgbClr val="0033CC"/>
                </a:solidFill>
              </a:rPr>
              <a:t>126 </a:t>
            </a:r>
            <a:r>
              <a:rPr lang="en-US" dirty="0"/>
              <a:t>IP addresses for hosts</a:t>
            </a:r>
            <a:br>
              <a:rPr lang="en-US" dirty="0"/>
            </a:br>
            <a:r>
              <a:rPr lang="en-US" sz="1600" dirty="0"/>
              <a:t>(</a:t>
            </a:r>
            <a:r>
              <a:rPr lang="en-US" sz="1600" i="1" dirty="0"/>
              <a:t>the first and last address in any network or subnet cannot be assigned to any individual host</a:t>
            </a:r>
            <a:r>
              <a:rPr lang="en-US" sz="1600" dirty="0"/>
              <a:t>.)</a:t>
            </a:r>
          </a:p>
          <a:p>
            <a:pPr lvl="2"/>
            <a:r>
              <a:rPr lang="en-US" dirty="0"/>
              <a:t>200.40.19.0/25  </a:t>
            </a:r>
            <a:r>
              <a:rPr lang="en-US" dirty="0">
                <a:sym typeface="Wingdings" panose="05000000000000000000" pitchFamily="2" charset="2"/>
              </a:rPr>
              <a:t> 200.40.19.</a:t>
            </a:r>
            <a:r>
              <a:rPr lang="en-US" dirty="0">
                <a:solidFill>
                  <a:srgbClr val="0033CC"/>
                </a:solidFill>
                <a:sym typeface="Wingdings" panose="05000000000000000000" pitchFamily="2" charset="2"/>
              </a:rPr>
              <a:t>1</a:t>
            </a:r>
            <a:r>
              <a:rPr lang="en-US" dirty="0">
                <a:sym typeface="Wingdings" panose="05000000000000000000" pitchFamily="2" charset="2"/>
              </a:rPr>
              <a:t> to 200.40.19.</a:t>
            </a:r>
            <a:r>
              <a:rPr lang="en-US" dirty="0">
                <a:solidFill>
                  <a:srgbClr val="0033CC"/>
                </a:solidFill>
                <a:sym typeface="Wingdings" panose="05000000000000000000" pitchFamily="2" charset="2"/>
              </a:rPr>
              <a:t>127   -</a:t>
            </a:r>
            <a:r>
              <a:rPr lang="en-US" dirty="0">
                <a:sym typeface="Wingdings" panose="05000000000000000000" pitchFamily="2" charset="2"/>
              </a:rPr>
              <a:t> and –</a:t>
            </a:r>
          </a:p>
          <a:p>
            <a:pPr lvl="2"/>
            <a:r>
              <a:rPr lang="en-US" dirty="0"/>
              <a:t>200.40.19.0/25  </a:t>
            </a:r>
            <a:r>
              <a:rPr lang="en-US" dirty="0">
                <a:sym typeface="Wingdings" panose="05000000000000000000" pitchFamily="2" charset="2"/>
              </a:rPr>
              <a:t> 200.40.19.</a:t>
            </a:r>
            <a:r>
              <a:rPr lang="en-US" dirty="0">
                <a:solidFill>
                  <a:srgbClr val="0033CC"/>
                </a:solidFill>
                <a:sym typeface="Wingdings" panose="05000000000000000000" pitchFamily="2" charset="2"/>
              </a:rPr>
              <a:t>129</a:t>
            </a:r>
            <a:r>
              <a:rPr lang="en-US" dirty="0">
                <a:sym typeface="Wingdings" panose="05000000000000000000" pitchFamily="2" charset="2"/>
              </a:rPr>
              <a:t> to 200.40.19.</a:t>
            </a:r>
            <a:r>
              <a:rPr lang="en-US" dirty="0">
                <a:solidFill>
                  <a:srgbClr val="0033CC"/>
                </a:solidFill>
                <a:sym typeface="Wingdings" panose="05000000000000000000" pitchFamily="2" charset="2"/>
              </a:rPr>
              <a:t>254</a:t>
            </a:r>
          </a:p>
          <a:p>
            <a:pPr lvl="1"/>
            <a:r>
              <a:rPr lang="en-US" dirty="0"/>
              <a:t>Mask </a:t>
            </a:r>
            <a:r>
              <a:rPr lang="en-US" dirty="0">
                <a:solidFill>
                  <a:srgbClr val="C00000"/>
                </a:solidFill>
              </a:rPr>
              <a:t>26</a:t>
            </a:r>
            <a:r>
              <a:rPr lang="en-US" dirty="0"/>
              <a:t> divides the IP address range in </a:t>
            </a:r>
            <a:r>
              <a:rPr lang="en-US" dirty="0">
                <a:solidFill>
                  <a:srgbClr val="C00000"/>
                </a:solidFill>
              </a:rPr>
              <a:t>fourths</a:t>
            </a:r>
            <a:r>
              <a:rPr lang="en-US" dirty="0"/>
              <a:t>, thus </a:t>
            </a:r>
            <a:r>
              <a:rPr lang="en-US" dirty="0">
                <a:solidFill>
                  <a:srgbClr val="0033CC"/>
                </a:solidFill>
              </a:rPr>
              <a:t>62</a:t>
            </a:r>
            <a:r>
              <a:rPr lang="en-US" dirty="0"/>
              <a:t> IP addresses each</a:t>
            </a:r>
          </a:p>
        </p:txBody>
      </p:sp>
      <p:sp>
        <p:nvSpPr>
          <p:cNvPr id="4" name="Title 3">
            <a:extLst>
              <a:ext uri="{FF2B5EF4-FFF2-40B4-BE49-F238E27FC236}">
                <a16:creationId xmlns:a16="http://schemas.microsoft.com/office/drawing/2014/main" id="{C26C3D20-A432-46C1-973E-DFCD552A98D9}"/>
              </a:ext>
            </a:extLst>
          </p:cNvPr>
          <p:cNvSpPr>
            <a:spLocks noGrp="1"/>
          </p:cNvSpPr>
          <p:nvPr>
            <p:ph type="title"/>
          </p:nvPr>
        </p:nvSpPr>
        <p:spPr/>
        <p:txBody>
          <a:bodyPr/>
          <a:lstStyle/>
          <a:p>
            <a:r>
              <a:rPr lang="en-US" dirty="0"/>
              <a:t>Network Partitions:</a:t>
            </a:r>
            <a:br>
              <a:rPr lang="en-US" dirty="0"/>
            </a:br>
            <a:r>
              <a:rPr lang="en-US" dirty="0"/>
              <a:t>Subnets</a:t>
            </a:r>
          </a:p>
        </p:txBody>
      </p:sp>
    </p:spTree>
    <p:extLst>
      <p:ext uri="{BB962C8B-B14F-4D97-AF65-F5344CB8AC3E}">
        <p14:creationId xmlns:p14="http://schemas.microsoft.com/office/powerpoint/2010/main" val="4002320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83F73-40B8-4E85-ADB4-14B2034CC367}"/>
              </a:ext>
            </a:extLst>
          </p:cNvPr>
          <p:cNvSpPr>
            <a:spLocks noGrp="1"/>
          </p:cNvSpPr>
          <p:nvPr>
            <p:ph type="title"/>
          </p:nvPr>
        </p:nvSpPr>
        <p:spPr/>
        <p:txBody>
          <a:bodyPr/>
          <a:lstStyle/>
          <a:p>
            <a:r>
              <a:rPr lang="en-US" dirty="0"/>
              <a:t>Partition Tolerance</a:t>
            </a:r>
          </a:p>
        </p:txBody>
      </p:sp>
      <p:sp>
        <p:nvSpPr>
          <p:cNvPr id="5" name="Rectangle 4">
            <a:extLst>
              <a:ext uri="{FF2B5EF4-FFF2-40B4-BE49-F238E27FC236}">
                <a16:creationId xmlns:a16="http://schemas.microsoft.com/office/drawing/2014/main" id="{012DF58A-A930-44FF-93B4-3C1E1099116E}"/>
              </a:ext>
            </a:extLst>
          </p:cNvPr>
          <p:cNvSpPr/>
          <p:nvPr/>
        </p:nvSpPr>
        <p:spPr>
          <a:xfrm>
            <a:off x="540589" y="1880558"/>
            <a:ext cx="2593675" cy="2490159"/>
          </a:xfrm>
          <a:prstGeom prst="rect">
            <a:avLst/>
          </a:prstGeom>
          <a:solidFill>
            <a:srgbClr val="99CB38">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solidFill>
                  <a:schemeClr val="tx1"/>
                </a:solidFill>
              </a:rPr>
              <a:t>200.40.19.0/25</a:t>
            </a:r>
          </a:p>
        </p:txBody>
      </p:sp>
      <p:sp>
        <p:nvSpPr>
          <p:cNvPr id="6" name="Rectangle 5">
            <a:extLst>
              <a:ext uri="{FF2B5EF4-FFF2-40B4-BE49-F238E27FC236}">
                <a16:creationId xmlns:a16="http://schemas.microsoft.com/office/drawing/2014/main" id="{B1E00DA6-9B27-4EED-9B80-2AE0F2883E4F}"/>
              </a:ext>
            </a:extLst>
          </p:cNvPr>
          <p:cNvSpPr/>
          <p:nvPr/>
        </p:nvSpPr>
        <p:spPr>
          <a:xfrm>
            <a:off x="6487063" y="1719072"/>
            <a:ext cx="2116349" cy="2410106"/>
          </a:xfrm>
          <a:prstGeom prst="rect">
            <a:avLst/>
          </a:prstGeom>
          <a:solidFill>
            <a:srgbClr val="FFFF00">
              <a:alpha val="2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200.40.19.64/25</a:t>
            </a:r>
          </a:p>
        </p:txBody>
      </p:sp>
      <p:sp>
        <p:nvSpPr>
          <p:cNvPr id="7" name="Rectangle 6">
            <a:extLst>
              <a:ext uri="{FF2B5EF4-FFF2-40B4-BE49-F238E27FC236}">
                <a16:creationId xmlns:a16="http://schemas.microsoft.com/office/drawing/2014/main" id="{03ECF4CB-51D1-4C1B-8666-5C1DBA5F3A71}"/>
              </a:ext>
            </a:extLst>
          </p:cNvPr>
          <p:cNvSpPr/>
          <p:nvPr/>
        </p:nvSpPr>
        <p:spPr>
          <a:xfrm>
            <a:off x="3936520" y="4370717"/>
            <a:ext cx="2884099" cy="2410106"/>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200.40.19.128/25</a:t>
            </a:r>
          </a:p>
        </p:txBody>
      </p:sp>
      <p:pic>
        <p:nvPicPr>
          <p:cNvPr id="19" name="Picture 18" descr="A picture containing sitting, table, phone, small&#10;&#10;Description automatically generated">
            <a:extLst>
              <a:ext uri="{FF2B5EF4-FFF2-40B4-BE49-F238E27FC236}">
                <a16:creationId xmlns:a16="http://schemas.microsoft.com/office/drawing/2014/main" id="{7A450C9B-48F8-427A-8F25-1C7DFF92D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61" y="1699218"/>
            <a:ext cx="8134350" cy="4981575"/>
          </a:xfrm>
          <a:prstGeom prst="rect">
            <a:avLst/>
          </a:prstGeom>
        </p:spPr>
      </p:pic>
      <p:sp>
        <p:nvSpPr>
          <p:cNvPr id="20" name="Rectangle 19">
            <a:extLst>
              <a:ext uri="{FF2B5EF4-FFF2-40B4-BE49-F238E27FC236}">
                <a16:creationId xmlns:a16="http://schemas.microsoft.com/office/drawing/2014/main" id="{8E1F4C1C-7BE7-472D-8144-D9F4B769FBAB}"/>
              </a:ext>
            </a:extLst>
          </p:cNvPr>
          <p:cNvSpPr/>
          <p:nvPr/>
        </p:nvSpPr>
        <p:spPr>
          <a:xfrm>
            <a:off x="221412" y="5290716"/>
            <a:ext cx="3407433" cy="1200329"/>
          </a:xfrm>
          <a:prstGeom prst="rect">
            <a:avLst/>
          </a:prstGeom>
        </p:spPr>
        <p:txBody>
          <a:bodyPr wrap="square">
            <a:spAutoFit/>
          </a:bodyPr>
          <a:lstStyle/>
          <a:p>
            <a:r>
              <a:rPr lang="en-US" dirty="0">
                <a:solidFill>
                  <a:srgbClr val="292929"/>
                </a:solidFill>
                <a:latin typeface="medium-content-serif-font"/>
              </a:rPr>
              <a:t>A system that is partition-tolerant can sustain any amount of network failure that doesn’t result in a failure of the entire network.</a:t>
            </a:r>
            <a:endParaRPr lang="en-US" dirty="0"/>
          </a:p>
        </p:txBody>
      </p:sp>
      <p:sp>
        <p:nvSpPr>
          <p:cNvPr id="21" name="Oval 20">
            <a:extLst>
              <a:ext uri="{FF2B5EF4-FFF2-40B4-BE49-F238E27FC236}">
                <a16:creationId xmlns:a16="http://schemas.microsoft.com/office/drawing/2014/main" id="{C24C6013-540B-4FB2-BC63-290D61C97859}"/>
              </a:ext>
            </a:extLst>
          </p:cNvPr>
          <p:cNvSpPr/>
          <p:nvPr/>
        </p:nvSpPr>
        <p:spPr>
          <a:xfrm>
            <a:off x="4409715" y="4971352"/>
            <a:ext cx="299050" cy="29636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AEB832D-31A6-4F6A-9E47-7F0E320DB0A3}"/>
              </a:ext>
            </a:extLst>
          </p:cNvPr>
          <p:cNvSpPr/>
          <p:nvPr/>
        </p:nvSpPr>
        <p:spPr>
          <a:xfrm>
            <a:off x="4409715" y="6171135"/>
            <a:ext cx="299050" cy="29636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643AD7-DFC6-46EE-BEAC-BB2AD0E3D910}"/>
              </a:ext>
            </a:extLst>
          </p:cNvPr>
          <p:cNvSpPr/>
          <p:nvPr/>
        </p:nvSpPr>
        <p:spPr>
          <a:xfrm>
            <a:off x="7328318" y="5146752"/>
            <a:ext cx="299050" cy="29636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BAB7897-DF03-4543-A4C7-207799499A93}"/>
              </a:ext>
            </a:extLst>
          </p:cNvPr>
          <p:cNvSpPr/>
          <p:nvPr/>
        </p:nvSpPr>
        <p:spPr>
          <a:xfrm>
            <a:off x="7622875" y="5110266"/>
            <a:ext cx="1271695" cy="369332"/>
          </a:xfrm>
          <a:prstGeom prst="rect">
            <a:avLst/>
          </a:prstGeom>
        </p:spPr>
        <p:txBody>
          <a:bodyPr wrap="none">
            <a:spAutoFit/>
          </a:bodyPr>
          <a:lstStyle/>
          <a:p>
            <a:r>
              <a:rPr lang="en-US" dirty="0">
                <a:solidFill>
                  <a:srgbClr val="292929"/>
                </a:solidFill>
                <a:latin typeface="medium-content-serif-font"/>
              </a:rPr>
              <a:t>Failed node</a:t>
            </a:r>
            <a:endParaRPr lang="en-US" dirty="0"/>
          </a:p>
        </p:txBody>
      </p:sp>
      <p:sp>
        <p:nvSpPr>
          <p:cNvPr id="25" name="Multiplication Sign 24">
            <a:extLst>
              <a:ext uri="{FF2B5EF4-FFF2-40B4-BE49-F238E27FC236}">
                <a16:creationId xmlns:a16="http://schemas.microsoft.com/office/drawing/2014/main" id="{C140BF73-1D36-426E-A23D-FD4015B0F4BB}"/>
              </a:ext>
            </a:extLst>
          </p:cNvPr>
          <p:cNvSpPr/>
          <p:nvPr/>
        </p:nvSpPr>
        <p:spPr>
          <a:xfrm>
            <a:off x="3312543" y="3490822"/>
            <a:ext cx="787879" cy="879895"/>
          </a:xfrm>
          <a:prstGeom prst="mathMultiply">
            <a:avLst>
              <a:gd name="adj1" fmla="val 1695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ication Sign 25">
            <a:extLst>
              <a:ext uri="{FF2B5EF4-FFF2-40B4-BE49-F238E27FC236}">
                <a16:creationId xmlns:a16="http://schemas.microsoft.com/office/drawing/2014/main" id="{6914875D-6B59-4DBB-8C4C-F99C6A6A9FE8}"/>
              </a:ext>
            </a:extLst>
          </p:cNvPr>
          <p:cNvSpPr/>
          <p:nvPr/>
        </p:nvSpPr>
        <p:spPr>
          <a:xfrm>
            <a:off x="2918603" y="4370717"/>
            <a:ext cx="787879" cy="879895"/>
          </a:xfrm>
          <a:prstGeom prst="mathMultiply">
            <a:avLst>
              <a:gd name="adj1" fmla="val 1695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A2FA8CB-B32C-4C3D-80B7-6855339F209A}"/>
              </a:ext>
            </a:extLst>
          </p:cNvPr>
          <p:cNvSpPr/>
          <p:nvPr/>
        </p:nvSpPr>
        <p:spPr>
          <a:xfrm>
            <a:off x="6949718" y="5636477"/>
            <a:ext cx="2054152" cy="923330"/>
          </a:xfrm>
          <a:prstGeom prst="rect">
            <a:avLst/>
          </a:prstGeom>
        </p:spPr>
        <p:txBody>
          <a:bodyPr wrap="none">
            <a:spAutoFit/>
          </a:bodyPr>
          <a:lstStyle/>
          <a:p>
            <a:r>
              <a:rPr lang="en-US" dirty="0">
                <a:solidFill>
                  <a:srgbClr val="292929"/>
                </a:solidFill>
                <a:latin typeface="medium-content-serif-font"/>
              </a:rPr>
              <a:t>Failed nodes are ok,</a:t>
            </a:r>
            <a:br>
              <a:rPr lang="en-US" dirty="0">
                <a:solidFill>
                  <a:srgbClr val="292929"/>
                </a:solidFill>
                <a:latin typeface="medium-content-serif-font"/>
              </a:rPr>
            </a:br>
            <a:r>
              <a:rPr lang="en-US" dirty="0">
                <a:solidFill>
                  <a:srgbClr val="292929"/>
                </a:solidFill>
                <a:latin typeface="medium-content-serif-font"/>
              </a:rPr>
              <a:t>but if the network</a:t>
            </a:r>
            <a:br>
              <a:rPr lang="en-US" dirty="0">
                <a:solidFill>
                  <a:srgbClr val="292929"/>
                </a:solidFill>
                <a:latin typeface="medium-content-serif-font"/>
              </a:rPr>
            </a:br>
            <a:r>
              <a:rPr lang="en-US" dirty="0">
                <a:solidFill>
                  <a:srgbClr val="292929"/>
                </a:solidFill>
                <a:latin typeface="medium-content-serif-font"/>
              </a:rPr>
              <a:t>connection fails</a:t>
            </a:r>
            <a:endParaRPr lang="en-US" dirty="0"/>
          </a:p>
        </p:txBody>
      </p:sp>
    </p:spTree>
    <p:extLst>
      <p:ext uri="{BB962C8B-B14F-4D97-AF65-F5344CB8AC3E}">
        <p14:creationId xmlns:p14="http://schemas.microsoft.com/office/powerpoint/2010/main" val="42039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7EE469-62F3-4B9B-9399-2EF0E55369B9}"/>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BD024A39-C3CA-4D69-A380-2BB82D7CCFA0}"/>
              </a:ext>
            </a:extLst>
          </p:cNvPr>
          <p:cNvSpPr>
            <a:spLocks noGrp="1"/>
          </p:cNvSpPr>
          <p:nvPr>
            <p:ph type="title"/>
          </p:nvPr>
        </p:nvSpPr>
        <p:spPr/>
        <p:txBody>
          <a:bodyPr/>
          <a:lstStyle/>
          <a:p>
            <a:r>
              <a:rPr lang="en-US" dirty="0"/>
              <a:t>Other Databases</a:t>
            </a:r>
          </a:p>
        </p:txBody>
      </p:sp>
    </p:spTree>
    <p:extLst>
      <p:ext uri="{BB962C8B-B14F-4D97-AF65-F5344CB8AC3E}">
        <p14:creationId xmlns:p14="http://schemas.microsoft.com/office/powerpoint/2010/main" val="341604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E6522-EDFB-4C65-B23B-2F9599E70B5F}"/>
              </a:ext>
            </a:extLst>
          </p:cNvPr>
          <p:cNvSpPr>
            <a:spLocks noGrp="1"/>
          </p:cNvSpPr>
          <p:nvPr>
            <p:ph idx="1"/>
          </p:nvPr>
        </p:nvSpPr>
        <p:spPr/>
        <p:txBody>
          <a:bodyPr/>
          <a:lstStyle/>
          <a:p>
            <a:r>
              <a:rPr lang="en-US"/>
              <a:t>Amazon DynamoDB is a key-value database (like Redis) and a document database (like MongoDB)</a:t>
            </a:r>
          </a:p>
          <a:p>
            <a:r>
              <a:rPr lang="en-US"/>
              <a:t>It is a highly available and scalable distributed data store built for Amazon’s platform. </a:t>
            </a:r>
          </a:p>
          <a:p>
            <a:r>
              <a:rPr lang="en-US"/>
              <a:t>Dynamo is used to manage the state of services that have very high reliability requirements and need tight control over the tradeoffs between availability, consistency, cost-effectiveness and performance.</a:t>
            </a:r>
          </a:p>
          <a:p>
            <a:r>
              <a:rPr lang="en-US"/>
              <a:t>Part of the Amazon architecture stack</a:t>
            </a:r>
          </a:p>
        </p:txBody>
      </p:sp>
      <p:sp>
        <p:nvSpPr>
          <p:cNvPr id="3" name="Title 2">
            <a:extLst>
              <a:ext uri="{FF2B5EF4-FFF2-40B4-BE49-F238E27FC236}">
                <a16:creationId xmlns:a16="http://schemas.microsoft.com/office/drawing/2014/main" id="{F88471DA-9280-4BF4-9905-F2A5EF5401F6}"/>
              </a:ext>
            </a:extLst>
          </p:cNvPr>
          <p:cNvSpPr>
            <a:spLocks noGrp="1"/>
          </p:cNvSpPr>
          <p:nvPr>
            <p:ph type="title"/>
          </p:nvPr>
        </p:nvSpPr>
        <p:spPr/>
        <p:txBody>
          <a:bodyPr/>
          <a:lstStyle/>
          <a:p>
            <a:r>
              <a:rPr lang="en-US"/>
              <a:t>Dynamo DB</a:t>
            </a:r>
          </a:p>
        </p:txBody>
      </p:sp>
    </p:spTree>
    <p:extLst>
      <p:ext uri="{BB962C8B-B14F-4D97-AF65-F5344CB8AC3E}">
        <p14:creationId xmlns:p14="http://schemas.microsoft.com/office/powerpoint/2010/main" val="14368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7EE469-62F3-4B9B-9399-2EF0E55369B9}"/>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BD024A39-C3CA-4D69-A380-2BB82D7CCFA0}"/>
              </a:ext>
            </a:extLst>
          </p:cNvPr>
          <p:cNvSpPr>
            <a:spLocks noGrp="1"/>
          </p:cNvSpPr>
          <p:nvPr>
            <p:ph type="title"/>
          </p:nvPr>
        </p:nvSpPr>
        <p:spPr/>
        <p:txBody>
          <a:bodyPr/>
          <a:lstStyle/>
          <a:p>
            <a:r>
              <a:rPr lang="en-US" dirty="0"/>
              <a:t>CAP Theorem</a:t>
            </a:r>
          </a:p>
        </p:txBody>
      </p:sp>
    </p:spTree>
    <p:extLst>
      <p:ext uri="{BB962C8B-B14F-4D97-AF65-F5344CB8AC3E}">
        <p14:creationId xmlns:p14="http://schemas.microsoft.com/office/powerpoint/2010/main" val="404353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3C95B2-C2DF-4105-A0E9-3491A7D46091}"/>
              </a:ext>
            </a:extLst>
          </p:cNvPr>
          <p:cNvSpPr>
            <a:spLocks noGrp="1"/>
          </p:cNvSpPr>
          <p:nvPr>
            <p:ph sz="half" idx="1"/>
          </p:nvPr>
        </p:nvSpPr>
        <p:spPr/>
        <p:txBody>
          <a:bodyPr>
            <a:noAutofit/>
          </a:bodyPr>
          <a:lstStyle/>
          <a:p>
            <a:r>
              <a:rPr lang="en-US" sz="1800" dirty="0"/>
              <a:t>CAP Theorem is a concept that a distributed database system can only have 2 of the 3: </a:t>
            </a:r>
          </a:p>
          <a:p>
            <a:pPr lvl="1"/>
            <a:r>
              <a:rPr lang="en-US" sz="1600" dirty="0"/>
              <a:t>Consistency</a:t>
            </a:r>
          </a:p>
          <a:p>
            <a:pPr lvl="1"/>
            <a:r>
              <a:rPr lang="en-US" sz="1600" dirty="0"/>
              <a:t>Availability </a:t>
            </a:r>
          </a:p>
          <a:p>
            <a:pPr lvl="1"/>
            <a:r>
              <a:rPr lang="en-US" sz="1600" dirty="0"/>
              <a:t>Partition Tolerance.</a:t>
            </a:r>
          </a:p>
          <a:p>
            <a:endParaRPr lang="en-US" sz="1800" dirty="0"/>
          </a:p>
        </p:txBody>
      </p:sp>
      <p:sp>
        <p:nvSpPr>
          <p:cNvPr id="3" name="Title 2">
            <a:extLst>
              <a:ext uri="{FF2B5EF4-FFF2-40B4-BE49-F238E27FC236}">
                <a16:creationId xmlns:a16="http://schemas.microsoft.com/office/drawing/2014/main" id="{9CA1252A-5BE1-4AAB-A7B5-6347A02D12E1}"/>
              </a:ext>
            </a:extLst>
          </p:cNvPr>
          <p:cNvSpPr>
            <a:spLocks noGrp="1"/>
          </p:cNvSpPr>
          <p:nvPr>
            <p:ph type="title"/>
          </p:nvPr>
        </p:nvSpPr>
        <p:spPr/>
        <p:txBody>
          <a:bodyPr/>
          <a:lstStyle/>
          <a:p>
            <a:r>
              <a:rPr lang="en-US" dirty="0"/>
              <a:t>CAP Theorem</a:t>
            </a:r>
          </a:p>
        </p:txBody>
      </p:sp>
      <p:graphicFrame>
        <p:nvGraphicFramePr>
          <p:cNvPr id="7" name="Chart 6">
            <a:extLst>
              <a:ext uri="{FF2B5EF4-FFF2-40B4-BE49-F238E27FC236}">
                <a16:creationId xmlns:a16="http://schemas.microsoft.com/office/drawing/2014/main" id="{4D588D0D-7CD3-4E3E-92A3-4B65AE2A6953}"/>
              </a:ext>
            </a:extLst>
          </p:cNvPr>
          <p:cNvGraphicFramePr/>
          <p:nvPr>
            <p:extLst>
              <p:ext uri="{D42A27DB-BD31-4B8C-83A1-F6EECF244321}">
                <p14:modId xmlns:p14="http://schemas.microsoft.com/office/powerpoint/2010/main" val="1221234068"/>
              </p:ext>
            </p:extLst>
          </p:nvPr>
        </p:nvGraphicFramePr>
        <p:xfrm>
          <a:off x="3099760" y="1702511"/>
          <a:ext cx="6648091" cy="47996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387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989F52-418B-4FA0-A943-08AE3BEE23C7}"/>
              </a:ext>
            </a:extLst>
          </p:cNvPr>
          <p:cNvSpPr>
            <a:spLocks noGrp="1"/>
          </p:cNvSpPr>
          <p:nvPr>
            <p:ph type="title"/>
          </p:nvPr>
        </p:nvSpPr>
        <p:spPr/>
        <p:txBody>
          <a:bodyPr/>
          <a:lstStyle/>
          <a:p>
            <a:r>
              <a:rPr lang="en-US" sz="2400" dirty="0"/>
              <a:t>Imagine updating a distributed system, </a:t>
            </a:r>
            <a:br>
              <a:rPr lang="en-US" sz="2400" dirty="0"/>
            </a:br>
            <a:r>
              <a:rPr lang="en-US" sz="2400" dirty="0"/>
              <a:t>changing a Shape field from a square to a star.</a:t>
            </a:r>
          </a:p>
        </p:txBody>
      </p:sp>
      <p:sp>
        <p:nvSpPr>
          <p:cNvPr id="4" name="Oval 3">
            <a:extLst>
              <a:ext uri="{FF2B5EF4-FFF2-40B4-BE49-F238E27FC236}">
                <a16:creationId xmlns:a16="http://schemas.microsoft.com/office/drawing/2014/main" id="{DB5DDCC3-3316-4882-B6FB-654DA0BC4626}"/>
              </a:ext>
            </a:extLst>
          </p:cNvPr>
          <p:cNvSpPr/>
          <p:nvPr/>
        </p:nvSpPr>
        <p:spPr>
          <a:xfrm>
            <a:off x="562280" y="1678925"/>
            <a:ext cx="1111190" cy="1101195"/>
          </a:xfrm>
          <a:prstGeom prst="ellipse">
            <a:avLst/>
          </a:prstGeom>
          <a:solidFill>
            <a:srgbClr val="0066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0743E140-4A9A-4726-B9BC-916F63ECD05F}"/>
              </a:ext>
            </a:extLst>
          </p:cNvPr>
          <p:cNvSpPr/>
          <p:nvPr/>
        </p:nvSpPr>
        <p:spPr>
          <a:xfrm>
            <a:off x="2566484" y="1678925"/>
            <a:ext cx="1111190" cy="1101195"/>
          </a:xfrm>
          <a:prstGeom prst="ellipse">
            <a:avLst/>
          </a:prstGeom>
          <a:solidFill>
            <a:srgbClr val="0066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949F3A8A-436C-4DEC-93D6-2FF77D8692D3}"/>
              </a:ext>
            </a:extLst>
          </p:cNvPr>
          <p:cNvSpPr/>
          <p:nvPr/>
        </p:nvSpPr>
        <p:spPr>
          <a:xfrm>
            <a:off x="982728" y="2411075"/>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E61D0CA-4DB9-40AB-A2E4-6202F3F738BC}"/>
              </a:ext>
            </a:extLst>
          </p:cNvPr>
          <p:cNvCxnSpPr>
            <a:stCxn id="4" idx="6"/>
            <a:endCxn id="5" idx="2"/>
          </p:cNvCxnSpPr>
          <p:nvPr/>
        </p:nvCxnSpPr>
        <p:spPr>
          <a:xfrm>
            <a:off x="1673470" y="2229523"/>
            <a:ext cx="89301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D2D4211-5CD4-43E5-958E-1F669CC7E73F}"/>
              </a:ext>
            </a:extLst>
          </p:cNvPr>
          <p:cNvSpPr/>
          <p:nvPr/>
        </p:nvSpPr>
        <p:spPr>
          <a:xfrm>
            <a:off x="1788344" y="1860190"/>
            <a:ext cx="538930" cy="369332"/>
          </a:xfrm>
          <a:prstGeom prst="rect">
            <a:avLst/>
          </a:prstGeom>
        </p:spPr>
        <p:txBody>
          <a:bodyPr wrap="none">
            <a:spAutoFit/>
          </a:bodyPr>
          <a:lstStyle/>
          <a:p>
            <a:r>
              <a:rPr lang="en-US" dirty="0">
                <a:solidFill>
                  <a:srgbClr val="7030A0"/>
                </a:solidFill>
              </a:rPr>
              <a:t>NW</a:t>
            </a:r>
          </a:p>
        </p:txBody>
      </p:sp>
      <p:sp>
        <p:nvSpPr>
          <p:cNvPr id="10" name="Rectangle 9">
            <a:extLst>
              <a:ext uri="{FF2B5EF4-FFF2-40B4-BE49-F238E27FC236}">
                <a16:creationId xmlns:a16="http://schemas.microsoft.com/office/drawing/2014/main" id="{EAA46D2D-9C9E-484D-BCCE-BA1FFDD2A39E}"/>
              </a:ext>
            </a:extLst>
          </p:cNvPr>
          <p:cNvSpPr/>
          <p:nvPr/>
        </p:nvSpPr>
        <p:spPr>
          <a:xfrm>
            <a:off x="2986932" y="2430750"/>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70D911BE-BF5F-462F-AD7C-51AD1C780B7C}"/>
              </a:ext>
            </a:extLst>
          </p:cNvPr>
          <p:cNvSpPr/>
          <p:nvPr/>
        </p:nvSpPr>
        <p:spPr>
          <a:xfrm>
            <a:off x="90775" y="2881916"/>
            <a:ext cx="414068" cy="414068"/>
          </a:xfrm>
          <a:prstGeom prst="star5">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4876B8D-5B4E-442B-94FA-18A8335823F3}"/>
              </a:ext>
            </a:extLst>
          </p:cNvPr>
          <p:cNvCxnSpPr>
            <a:cxnSpLocks/>
          </p:cNvCxnSpPr>
          <p:nvPr/>
        </p:nvCxnSpPr>
        <p:spPr>
          <a:xfrm flipV="1">
            <a:off x="447406" y="2701044"/>
            <a:ext cx="239778" cy="203806"/>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Content Placeholder 1">
            <a:extLst>
              <a:ext uri="{FF2B5EF4-FFF2-40B4-BE49-F238E27FC236}">
                <a16:creationId xmlns:a16="http://schemas.microsoft.com/office/drawing/2014/main" id="{742966F6-3E8A-441E-B794-D29342EB6724}"/>
              </a:ext>
            </a:extLst>
          </p:cNvPr>
          <p:cNvSpPr txBox="1">
            <a:spLocks/>
          </p:cNvSpPr>
          <p:nvPr/>
        </p:nvSpPr>
        <p:spPr>
          <a:xfrm>
            <a:off x="4779034" y="1769036"/>
            <a:ext cx="4110474" cy="4947491"/>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spcAft>
                <a:spcPts val="600"/>
              </a:spcAft>
              <a:buClr>
                <a:schemeClr val="accent1"/>
              </a:buClr>
              <a:buFont typeface="Wingdings 2" pitchFamily="18" charset="2"/>
              <a:buChar char=""/>
              <a:defRPr sz="2000" kern="1200" spc="0" baseline="0">
                <a:solidFill>
                  <a:schemeClr val="tx1"/>
                </a:solidFill>
                <a:latin typeface="+mn-lt"/>
                <a:ea typeface="+mn-ea"/>
                <a:cs typeface="+mn-cs"/>
              </a:defRPr>
            </a:lvl1pPr>
            <a:lvl2pPr marL="548640" indent="-182880" algn="l" defTabSz="914400" rtl="0" eaLnBrk="1" latinLnBrk="0" hangingPunct="1">
              <a:spcBef>
                <a:spcPct val="20000"/>
              </a:spcBef>
              <a:spcAft>
                <a:spcPts val="600"/>
              </a:spcAft>
              <a:buClr>
                <a:schemeClr val="accent2"/>
              </a:buClr>
              <a:buFont typeface="Wingdings" pitchFamily="2" charset="2"/>
              <a:buChar char="§"/>
              <a:defRPr sz="1800" kern="1200" spc="0" baseline="0">
                <a:solidFill>
                  <a:schemeClr val="tx1"/>
                </a:solidFill>
                <a:latin typeface="+mn-lt"/>
                <a:ea typeface="+mn-ea"/>
                <a:cs typeface="+mn-cs"/>
              </a:defRPr>
            </a:lvl2pPr>
            <a:lvl3pPr marL="822960" indent="-182880" algn="l" defTabSz="914400" rtl="0" eaLnBrk="1" latinLnBrk="0" hangingPunct="1">
              <a:spcBef>
                <a:spcPct val="20000"/>
              </a:spcBef>
              <a:spcAft>
                <a:spcPts val="600"/>
              </a:spcAft>
              <a:buClr>
                <a:schemeClr val="accent3"/>
              </a:buClr>
              <a:buFont typeface="Wingdings" pitchFamily="2" charset="2"/>
              <a:buChar char="§"/>
              <a:defRPr sz="1600" kern="1200" spc="0" baseline="0">
                <a:solidFill>
                  <a:schemeClr val="tx1"/>
                </a:solidFill>
                <a:latin typeface="+mn-lt"/>
                <a:ea typeface="+mn-ea"/>
                <a:cs typeface="+mn-cs"/>
              </a:defRPr>
            </a:lvl3pPr>
            <a:lvl4pPr marL="1097280" indent="-182880" algn="l" defTabSz="914400" rtl="0" eaLnBrk="1" latinLnBrk="0" hangingPunct="1">
              <a:spcBef>
                <a:spcPct val="20000"/>
              </a:spcBef>
              <a:spcAft>
                <a:spcPts val="600"/>
              </a:spcAft>
              <a:buClr>
                <a:schemeClr val="accent4"/>
              </a:buClr>
              <a:buFont typeface="Wingdings" pitchFamily="2" charset="2"/>
              <a:buChar char="§"/>
              <a:defRPr sz="1400" kern="1200">
                <a:solidFill>
                  <a:schemeClr val="tx1"/>
                </a:solidFill>
                <a:latin typeface="+mn-lt"/>
                <a:ea typeface="+mn-ea"/>
                <a:cs typeface="+mn-cs"/>
              </a:defRPr>
            </a:lvl4pPr>
            <a:lvl5pPr marL="1280160" indent="-182880" algn="l" defTabSz="914400" rtl="0" eaLnBrk="1" latinLnBrk="0" hangingPunct="1">
              <a:spcBef>
                <a:spcPct val="20000"/>
              </a:spcBef>
              <a:spcAft>
                <a:spcPts val="600"/>
              </a:spcAft>
              <a:buClr>
                <a:schemeClr val="accent6"/>
              </a:buClr>
              <a:buFont typeface="Wingdings" pitchFamily="2" charset="2"/>
              <a:buChar char="§"/>
              <a:defRPr sz="1300" kern="1200" spc="100" baseline="0">
                <a:solidFill>
                  <a:schemeClr val="tx1"/>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sz="1600" b="1" dirty="0">
                <a:solidFill>
                  <a:srgbClr val="0033CC"/>
                </a:solidFill>
              </a:rPr>
              <a:t>The AP system </a:t>
            </a:r>
            <a:r>
              <a:rPr lang="en-US" sz="1600" dirty="0"/>
              <a:t>-- sacrifice Consistency</a:t>
            </a:r>
          </a:p>
          <a:p>
            <a:r>
              <a:rPr lang="en-US" sz="1400" dirty="0"/>
              <a:t>Nodes 1 and 2 are always available, but an immediate read from node 1 says "star" while the immediate read from node 2 says "square"</a:t>
            </a:r>
          </a:p>
          <a:p>
            <a:endParaRPr lang="en-US" sz="1400" dirty="0"/>
          </a:p>
          <a:p>
            <a:pPr marL="45720" indent="0">
              <a:buNone/>
            </a:pPr>
            <a:r>
              <a:rPr lang="en-US" sz="1600" dirty="0">
                <a:solidFill>
                  <a:srgbClr val="C00000"/>
                </a:solidFill>
              </a:rPr>
              <a:t>The CP system  </a:t>
            </a:r>
            <a:r>
              <a:rPr lang="en-US" sz="1600" dirty="0"/>
              <a:t>-- sacrifice Availability</a:t>
            </a:r>
          </a:p>
          <a:p>
            <a:r>
              <a:rPr lang="en-US" sz="1400" dirty="0"/>
              <a:t>Node 2 knows that the record is being updated (Node 1 has locked it.)  Node 2 has not failed, but it cannot return either the old value or the new value until it is updated over the network</a:t>
            </a:r>
          </a:p>
          <a:p>
            <a:endParaRPr lang="en-US" sz="1400" dirty="0"/>
          </a:p>
          <a:p>
            <a:pPr marL="45720" indent="0">
              <a:buNone/>
            </a:pPr>
            <a:r>
              <a:rPr lang="en-US" sz="1600" dirty="0">
                <a:solidFill>
                  <a:schemeClr val="accent2"/>
                </a:solidFill>
              </a:rPr>
              <a:t>The CA system  </a:t>
            </a:r>
            <a:r>
              <a:rPr lang="en-US" sz="1600" dirty="0"/>
              <a:t>-- handling NW partitions</a:t>
            </a:r>
          </a:p>
          <a:p>
            <a:r>
              <a:rPr lang="en-US" sz="1400" dirty="0"/>
              <a:t>Writes to either node will sacrifice Consistency (since we cannot update the other due to NW loss.)  So…let's just keep both nodes available with the consistent old data until the NW is restored.</a:t>
            </a:r>
          </a:p>
          <a:p>
            <a:endParaRPr lang="en-US" sz="1400" dirty="0"/>
          </a:p>
          <a:p>
            <a:endParaRPr lang="en-US" sz="1400" dirty="0"/>
          </a:p>
        </p:txBody>
      </p:sp>
      <p:sp>
        <p:nvSpPr>
          <p:cNvPr id="16" name="Oval 15">
            <a:extLst>
              <a:ext uri="{FF2B5EF4-FFF2-40B4-BE49-F238E27FC236}">
                <a16:creationId xmlns:a16="http://schemas.microsoft.com/office/drawing/2014/main" id="{0A5F9C1A-32C4-487E-A4F3-69FEF011197C}"/>
              </a:ext>
            </a:extLst>
          </p:cNvPr>
          <p:cNvSpPr/>
          <p:nvPr/>
        </p:nvSpPr>
        <p:spPr>
          <a:xfrm>
            <a:off x="562280" y="3238122"/>
            <a:ext cx="1111190" cy="110119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9ED096A0-E50B-4703-970D-1D88CB3D1C35}"/>
              </a:ext>
            </a:extLst>
          </p:cNvPr>
          <p:cNvSpPr/>
          <p:nvPr/>
        </p:nvSpPr>
        <p:spPr>
          <a:xfrm>
            <a:off x="2566484" y="3238122"/>
            <a:ext cx="1111190" cy="110119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3565BE84-8030-47DC-BB5E-A23990018E31}"/>
              </a:ext>
            </a:extLst>
          </p:cNvPr>
          <p:cNvSpPr/>
          <p:nvPr/>
        </p:nvSpPr>
        <p:spPr>
          <a:xfrm>
            <a:off x="982728" y="3970272"/>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AF76BF2-B929-406A-A753-1EF11BBD5845}"/>
              </a:ext>
            </a:extLst>
          </p:cNvPr>
          <p:cNvCxnSpPr>
            <a:stCxn id="16" idx="6"/>
            <a:endCxn id="17" idx="2"/>
          </p:cNvCxnSpPr>
          <p:nvPr/>
        </p:nvCxnSpPr>
        <p:spPr>
          <a:xfrm>
            <a:off x="1673470" y="3788720"/>
            <a:ext cx="89301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4471E28-E12F-463F-88EA-CC27A55A68A6}"/>
              </a:ext>
            </a:extLst>
          </p:cNvPr>
          <p:cNvSpPr/>
          <p:nvPr/>
        </p:nvSpPr>
        <p:spPr>
          <a:xfrm>
            <a:off x="1788344" y="3419387"/>
            <a:ext cx="538930" cy="369332"/>
          </a:xfrm>
          <a:prstGeom prst="rect">
            <a:avLst/>
          </a:prstGeom>
        </p:spPr>
        <p:txBody>
          <a:bodyPr wrap="none">
            <a:spAutoFit/>
          </a:bodyPr>
          <a:lstStyle/>
          <a:p>
            <a:r>
              <a:rPr lang="en-US" dirty="0">
                <a:solidFill>
                  <a:srgbClr val="7030A0"/>
                </a:solidFill>
              </a:rPr>
              <a:t>NW</a:t>
            </a:r>
          </a:p>
        </p:txBody>
      </p:sp>
      <p:sp>
        <p:nvSpPr>
          <p:cNvPr id="21" name="Rectangle 20">
            <a:extLst>
              <a:ext uri="{FF2B5EF4-FFF2-40B4-BE49-F238E27FC236}">
                <a16:creationId xmlns:a16="http://schemas.microsoft.com/office/drawing/2014/main" id="{5890F36A-BBF5-4A1E-A36D-A15287E23D9D}"/>
              </a:ext>
            </a:extLst>
          </p:cNvPr>
          <p:cNvSpPr/>
          <p:nvPr/>
        </p:nvSpPr>
        <p:spPr>
          <a:xfrm>
            <a:off x="2986932" y="3989947"/>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C87C8105-4796-432A-8A10-356BEE0CE451}"/>
              </a:ext>
            </a:extLst>
          </p:cNvPr>
          <p:cNvSpPr/>
          <p:nvPr/>
        </p:nvSpPr>
        <p:spPr>
          <a:xfrm>
            <a:off x="90775" y="4441113"/>
            <a:ext cx="414068" cy="414068"/>
          </a:xfrm>
          <a:prstGeom prst="star5">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3D60F1B7-48F4-4628-8279-54B7A9960748}"/>
              </a:ext>
            </a:extLst>
          </p:cNvPr>
          <p:cNvCxnSpPr>
            <a:cxnSpLocks/>
          </p:cNvCxnSpPr>
          <p:nvPr/>
        </p:nvCxnSpPr>
        <p:spPr>
          <a:xfrm flipV="1">
            <a:off x="447406" y="4260241"/>
            <a:ext cx="239778" cy="203806"/>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6C5DE4D-B0BA-4DAF-AF2C-336D6BA4D430}"/>
              </a:ext>
            </a:extLst>
          </p:cNvPr>
          <p:cNvCxnSpPr>
            <a:cxnSpLocks/>
          </p:cNvCxnSpPr>
          <p:nvPr/>
        </p:nvCxnSpPr>
        <p:spPr>
          <a:xfrm flipH="1" flipV="1">
            <a:off x="3257226" y="2858527"/>
            <a:ext cx="279801" cy="25195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5B0104-A2EF-46F8-82F6-EBF022E7EA79}"/>
              </a:ext>
            </a:extLst>
          </p:cNvPr>
          <p:cNvCxnSpPr>
            <a:cxnSpLocks/>
          </p:cNvCxnSpPr>
          <p:nvPr/>
        </p:nvCxnSpPr>
        <p:spPr>
          <a:xfrm>
            <a:off x="3584366" y="2858526"/>
            <a:ext cx="279801" cy="25195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C3F4426-FE35-47A9-8FD8-1C45E48F3C62}"/>
              </a:ext>
            </a:extLst>
          </p:cNvPr>
          <p:cNvSpPr/>
          <p:nvPr/>
        </p:nvSpPr>
        <p:spPr>
          <a:xfrm>
            <a:off x="3738589" y="2706126"/>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B1787C85-15AF-4BD4-AAC0-61BF026635CA}"/>
              </a:ext>
            </a:extLst>
          </p:cNvPr>
          <p:cNvCxnSpPr>
            <a:cxnSpLocks/>
          </p:cNvCxnSpPr>
          <p:nvPr/>
        </p:nvCxnSpPr>
        <p:spPr>
          <a:xfrm flipH="1" flipV="1">
            <a:off x="3258754" y="4417888"/>
            <a:ext cx="279801" cy="25195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A5A4311-5C5D-45E1-B686-0FDF41AE41D9}"/>
              </a:ext>
            </a:extLst>
          </p:cNvPr>
          <p:cNvSpPr/>
          <p:nvPr/>
        </p:nvSpPr>
        <p:spPr>
          <a:xfrm rot="330918">
            <a:off x="3525388" y="4108485"/>
            <a:ext cx="1439305" cy="461665"/>
          </a:xfrm>
          <a:prstGeom prst="rect">
            <a:avLst/>
          </a:prstGeom>
        </p:spPr>
        <p:txBody>
          <a:bodyPr wrap="none">
            <a:spAutoFit/>
          </a:bodyPr>
          <a:lstStyle/>
          <a:p>
            <a:r>
              <a:rPr lang="en-US" sz="1200" i="1" dirty="0">
                <a:solidFill>
                  <a:srgbClr val="C00000"/>
                </a:solidFill>
              </a:rPr>
              <a:t>I can't answer.</a:t>
            </a:r>
            <a:br>
              <a:rPr lang="en-US" sz="1200" i="1" dirty="0">
                <a:solidFill>
                  <a:srgbClr val="C00000"/>
                </a:solidFill>
              </a:rPr>
            </a:br>
            <a:r>
              <a:rPr lang="en-US" sz="1200" i="1" dirty="0">
                <a:solidFill>
                  <a:srgbClr val="C00000"/>
                </a:solidFill>
              </a:rPr>
              <a:t>Sorry, not available</a:t>
            </a:r>
          </a:p>
        </p:txBody>
      </p:sp>
      <p:sp>
        <p:nvSpPr>
          <p:cNvPr id="32" name="Rectangle 31">
            <a:extLst>
              <a:ext uri="{FF2B5EF4-FFF2-40B4-BE49-F238E27FC236}">
                <a16:creationId xmlns:a16="http://schemas.microsoft.com/office/drawing/2014/main" id="{9E7707FD-476A-4418-AF29-3423D2E74AB9}"/>
              </a:ext>
            </a:extLst>
          </p:cNvPr>
          <p:cNvSpPr/>
          <p:nvPr/>
        </p:nvSpPr>
        <p:spPr>
          <a:xfrm>
            <a:off x="234365" y="2526113"/>
            <a:ext cx="343364" cy="307777"/>
          </a:xfrm>
          <a:prstGeom prst="rect">
            <a:avLst/>
          </a:prstGeom>
        </p:spPr>
        <p:txBody>
          <a:bodyPr wrap="none">
            <a:spAutoFit/>
          </a:bodyPr>
          <a:lstStyle/>
          <a:p>
            <a:r>
              <a:rPr lang="en-US" sz="1400" dirty="0"/>
              <a:t>W</a:t>
            </a:r>
          </a:p>
        </p:txBody>
      </p:sp>
      <p:sp>
        <p:nvSpPr>
          <p:cNvPr id="33" name="Rectangle 32">
            <a:extLst>
              <a:ext uri="{FF2B5EF4-FFF2-40B4-BE49-F238E27FC236}">
                <a16:creationId xmlns:a16="http://schemas.microsoft.com/office/drawing/2014/main" id="{FF51532F-9416-47CF-B8CE-DB9E514EDCA2}"/>
              </a:ext>
            </a:extLst>
          </p:cNvPr>
          <p:cNvSpPr/>
          <p:nvPr/>
        </p:nvSpPr>
        <p:spPr>
          <a:xfrm>
            <a:off x="254492" y="4104749"/>
            <a:ext cx="343364" cy="307777"/>
          </a:xfrm>
          <a:prstGeom prst="rect">
            <a:avLst/>
          </a:prstGeom>
        </p:spPr>
        <p:txBody>
          <a:bodyPr wrap="none">
            <a:spAutoFit/>
          </a:bodyPr>
          <a:lstStyle/>
          <a:p>
            <a:r>
              <a:rPr lang="en-US" sz="1400" dirty="0"/>
              <a:t>W</a:t>
            </a:r>
          </a:p>
        </p:txBody>
      </p:sp>
      <p:sp>
        <p:nvSpPr>
          <p:cNvPr id="34" name="Rectangle 33">
            <a:extLst>
              <a:ext uri="{FF2B5EF4-FFF2-40B4-BE49-F238E27FC236}">
                <a16:creationId xmlns:a16="http://schemas.microsoft.com/office/drawing/2014/main" id="{04BB3719-ABD9-45C4-A992-A35F3A5CEE42}"/>
              </a:ext>
            </a:extLst>
          </p:cNvPr>
          <p:cNvSpPr/>
          <p:nvPr/>
        </p:nvSpPr>
        <p:spPr>
          <a:xfrm>
            <a:off x="3188996" y="4508714"/>
            <a:ext cx="300082" cy="307777"/>
          </a:xfrm>
          <a:prstGeom prst="rect">
            <a:avLst/>
          </a:prstGeom>
        </p:spPr>
        <p:txBody>
          <a:bodyPr wrap="none">
            <a:spAutoFit/>
          </a:bodyPr>
          <a:lstStyle/>
          <a:p>
            <a:r>
              <a:rPr lang="en-US" sz="1400" dirty="0"/>
              <a:t>R</a:t>
            </a:r>
          </a:p>
        </p:txBody>
      </p:sp>
      <p:sp>
        <p:nvSpPr>
          <p:cNvPr id="35" name="Rectangle 34">
            <a:extLst>
              <a:ext uri="{FF2B5EF4-FFF2-40B4-BE49-F238E27FC236}">
                <a16:creationId xmlns:a16="http://schemas.microsoft.com/office/drawing/2014/main" id="{40FD92BF-5B7D-4DD0-8854-EB0950B747E8}"/>
              </a:ext>
            </a:extLst>
          </p:cNvPr>
          <p:cNvSpPr/>
          <p:nvPr/>
        </p:nvSpPr>
        <p:spPr>
          <a:xfrm>
            <a:off x="3230404" y="2951121"/>
            <a:ext cx="300082" cy="307777"/>
          </a:xfrm>
          <a:prstGeom prst="rect">
            <a:avLst/>
          </a:prstGeom>
        </p:spPr>
        <p:txBody>
          <a:bodyPr wrap="none">
            <a:spAutoFit/>
          </a:bodyPr>
          <a:lstStyle/>
          <a:p>
            <a:r>
              <a:rPr lang="en-US" sz="1400" dirty="0"/>
              <a:t>R</a:t>
            </a:r>
          </a:p>
        </p:txBody>
      </p:sp>
      <p:sp>
        <p:nvSpPr>
          <p:cNvPr id="36" name="Oval 35">
            <a:extLst>
              <a:ext uri="{FF2B5EF4-FFF2-40B4-BE49-F238E27FC236}">
                <a16:creationId xmlns:a16="http://schemas.microsoft.com/office/drawing/2014/main" id="{890835C6-E492-4780-855F-B61C0F4B9170}"/>
              </a:ext>
            </a:extLst>
          </p:cNvPr>
          <p:cNvSpPr/>
          <p:nvPr/>
        </p:nvSpPr>
        <p:spPr>
          <a:xfrm>
            <a:off x="549552" y="4869139"/>
            <a:ext cx="1111190" cy="110119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7" name="Oval 36">
            <a:extLst>
              <a:ext uri="{FF2B5EF4-FFF2-40B4-BE49-F238E27FC236}">
                <a16:creationId xmlns:a16="http://schemas.microsoft.com/office/drawing/2014/main" id="{FC45111B-7B42-42F7-83E9-8B85DFB471B0}"/>
              </a:ext>
            </a:extLst>
          </p:cNvPr>
          <p:cNvSpPr/>
          <p:nvPr/>
        </p:nvSpPr>
        <p:spPr>
          <a:xfrm>
            <a:off x="2553756" y="4869139"/>
            <a:ext cx="1111190" cy="110119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a:t>
            </a:r>
          </a:p>
        </p:txBody>
      </p:sp>
      <p:sp>
        <p:nvSpPr>
          <p:cNvPr id="38" name="Rectangle 37">
            <a:extLst>
              <a:ext uri="{FF2B5EF4-FFF2-40B4-BE49-F238E27FC236}">
                <a16:creationId xmlns:a16="http://schemas.microsoft.com/office/drawing/2014/main" id="{94F50B83-F3DD-4A35-B1BB-E2665E1ABA27}"/>
              </a:ext>
            </a:extLst>
          </p:cNvPr>
          <p:cNvSpPr/>
          <p:nvPr/>
        </p:nvSpPr>
        <p:spPr>
          <a:xfrm>
            <a:off x="970000" y="5601289"/>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430951E7-9459-4BF3-BA8F-645A3716CBDD}"/>
              </a:ext>
            </a:extLst>
          </p:cNvPr>
          <p:cNvCxnSpPr>
            <a:stCxn id="36" idx="6"/>
            <a:endCxn id="37" idx="2"/>
          </p:cNvCxnSpPr>
          <p:nvPr/>
        </p:nvCxnSpPr>
        <p:spPr>
          <a:xfrm>
            <a:off x="1660742" y="5419737"/>
            <a:ext cx="89301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848917-9431-44D5-B0F3-A3D2A9FAEE6B}"/>
              </a:ext>
            </a:extLst>
          </p:cNvPr>
          <p:cNvSpPr/>
          <p:nvPr/>
        </p:nvSpPr>
        <p:spPr>
          <a:xfrm>
            <a:off x="1561734" y="4704609"/>
            <a:ext cx="743986" cy="461665"/>
          </a:xfrm>
          <a:prstGeom prst="rect">
            <a:avLst/>
          </a:prstGeom>
        </p:spPr>
        <p:txBody>
          <a:bodyPr wrap="none">
            <a:spAutoFit/>
          </a:bodyPr>
          <a:lstStyle/>
          <a:p>
            <a:pPr algn="ctr"/>
            <a:r>
              <a:rPr lang="en-US" sz="1200" dirty="0">
                <a:solidFill>
                  <a:srgbClr val="7030A0"/>
                </a:solidFill>
              </a:rPr>
              <a:t>NW</a:t>
            </a:r>
          </a:p>
          <a:p>
            <a:pPr algn="ctr"/>
            <a:r>
              <a:rPr lang="en-US" sz="1200" dirty="0">
                <a:solidFill>
                  <a:srgbClr val="7030A0"/>
                </a:solidFill>
              </a:rPr>
              <a:t>partition</a:t>
            </a:r>
          </a:p>
        </p:txBody>
      </p:sp>
      <p:sp>
        <p:nvSpPr>
          <p:cNvPr id="41" name="Rectangle 40">
            <a:extLst>
              <a:ext uri="{FF2B5EF4-FFF2-40B4-BE49-F238E27FC236}">
                <a16:creationId xmlns:a16="http://schemas.microsoft.com/office/drawing/2014/main" id="{8A96FCB1-A435-4BEC-AFFF-E6E75262BC73}"/>
              </a:ext>
            </a:extLst>
          </p:cNvPr>
          <p:cNvSpPr/>
          <p:nvPr/>
        </p:nvSpPr>
        <p:spPr>
          <a:xfrm>
            <a:off x="2974204" y="5620964"/>
            <a:ext cx="270294" cy="27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ar: 5 Points 41">
            <a:extLst>
              <a:ext uri="{FF2B5EF4-FFF2-40B4-BE49-F238E27FC236}">
                <a16:creationId xmlns:a16="http://schemas.microsoft.com/office/drawing/2014/main" id="{B5A7E3E8-3FBD-42C0-B81D-BE9A0CF58D69}"/>
              </a:ext>
            </a:extLst>
          </p:cNvPr>
          <p:cNvSpPr/>
          <p:nvPr/>
        </p:nvSpPr>
        <p:spPr>
          <a:xfrm>
            <a:off x="78047" y="6072130"/>
            <a:ext cx="414068" cy="414068"/>
          </a:xfrm>
          <a:prstGeom prst="star5">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7C650774-DA72-4BC4-ACC2-B3D8AAFD0F38}"/>
              </a:ext>
            </a:extLst>
          </p:cNvPr>
          <p:cNvCxnSpPr>
            <a:cxnSpLocks/>
          </p:cNvCxnSpPr>
          <p:nvPr/>
        </p:nvCxnSpPr>
        <p:spPr>
          <a:xfrm flipV="1">
            <a:off x="434678" y="5891258"/>
            <a:ext cx="239778" cy="203806"/>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6C23A4F-7255-4BBF-BEC8-32117A4751CD}"/>
              </a:ext>
            </a:extLst>
          </p:cNvPr>
          <p:cNvCxnSpPr>
            <a:cxnSpLocks/>
          </p:cNvCxnSpPr>
          <p:nvPr/>
        </p:nvCxnSpPr>
        <p:spPr>
          <a:xfrm flipH="1" flipV="1">
            <a:off x="3246026" y="6048905"/>
            <a:ext cx="279801" cy="25195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0D13F20-5484-4B5E-AEBF-670446875037}"/>
              </a:ext>
            </a:extLst>
          </p:cNvPr>
          <p:cNvSpPr/>
          <p:nvPr/>
        </p:nvSpPr>
        <p:spPr>
          <a:xfrm>
            <a:off x="241764" y="5753019"/>
            <a:ext cx="343364" cy="307777"/>
          </a:xfrm>
          <a:prstGeom prst="rect">
            <a:avLst/>
          </a:prstGeom>
        </p:spPr>
        <p:txBody>
          <a:bodyPr wrap="none">
            <a:spAutoFit/>
          </a:bodyPr>
          <a:lstStyle/>
          <a:p>
            <a:r>
              <a:rPr lang="en-US" sz="1400" dirty="0"/>
              <a:t>W</a:t>
            </a:r>
          </a:p>
        </p:txBody>
      </p:sp>
      <p:sp>
        <p:nvSpPr>
          <p:cNvPr id="46" name="Rectangle 45">
            <a:extLst>
              <a:ext uri="{FF2B5EF4-FFF2-40B4-BE49-F238E27FC236}">
                <a16:creationId xmlns:a16="http://schemas.microsoft.com/office/drawing/2014/main" id="{4C4B8506-0B64-47E7-B23B-B51282A9B215}"/>
              </a:ext>
            </a:extLst>
          </p:cNvPr>
          <p:cNvSpPr/>
          <p:nvPr/>
        </p:nvSpPr>
        <p:spPr>
          <a:xfrm>
            <a:off x="3176268" y="6139731"/>
            <a:ext cx="300082" cy="307777"/>
          </a:xfrm>
          <a:prstGeom prst="rect">
            <a:avLst/>
          </a:prstGeom>
        </p:spPr>
        <p:txBody>
          <a:bodyPr wrap="none">
            <a:spAutoFit/>
          </a:bodyPr>
          <a:lstStyle/>
          <a:p>
            <a:r>
              <a:rPr lang="en-US" sz="1400" dirty="0"/>
              <a:t>R</a:t>
            </a:r>
          </a:p>
        </p:txBody>
      </p:sp>
      <mc:AlternateContent xmlns:mc="http://schemas.openxmlformats.org/markup-compatibility/2006" xmlns:p14="http://schemas.microsoft.com/office/powerpoint/2010/main">
        <mc:Choice Requires="p14">
          <p:contentPart p14:bwMode="auto" r:id="rId2">
            <p14:nvContentPartPr>
              <p14:cNvPr id="58" name="Ink 57">
                <a:extLst>
                  <a:ext uri="{FF2B5EF4-FFF2-40B4-BE49-F238E27FC236}">
                    <a16:creationId xmlns:a16="http://schemas.microsoft.com/office/drawing/2014/main" id="{414E3127-1CA0-43C9-AAD3-9F6A12F20C67}"/>
                  </a:ext>
                </a:extLst>
              </p14:cNvPr>
              <p14:cNvContentPartPr/>
              <p14:nvPr/>
            </p14:nvContentPartPr>
            <p14:xfrm rot="6693878">
              <a:off x="1496279" y="5271278"/>
              <a:ext cx="1310056" cy="131442"/>
            </p14:xfrm>
          </p:contentPart>
        </mc:Choice>
        <mc:Fallback xmlns="">
          <p:pic>
            <p:nvPicPr>
              <p:cNvPr id="58" name="Ink 57">
                <a:extLst>
                  <a:ext uri="{FF2B5EF4-FFF2-40B4-BE49-F238E27FC236}">
                    <a16:creationId xmlns:a16="http://schemas.microsoft.com/office/drawing/2014/main" id="{414E3127-1CA0-43C9-AAD3-9F6A12F20C67}"/>
                  </a:ext>
                </a:extLst>
              </p:cNvPr>
              <p:cNvPicPr/>
              <p:nvPr/>
            </p:nvPicPr>
            <p:blipFill>
              <a:blip r:embed="rId3"/>
              <a:stretch>
                <a:fillRect/>
              </a:stretch>
            </p:blipFill>
            <p:spPr>
              <a:xfrm rot="6693878">
                <a:off x="1478284" y="5253272"/>
                <a:ext cx="1345687" cy="167093"/>
              </a:xfrm>
              <a:prstGeom prst="rect">
                <a:avLst/>
              </a:prstGeom>
            </p:spPr>
          </p:pic>
        </mc:Fallback>
      </mc:AlternateContent>
      <p:sp>
        <p:nvSpPr>
          <p:cNvPr id="59" name="Rectangle 58">
            <a:extLst>
              <a:ext uri="{FF2B5EF4-FFF2-40B4-BE49-F238E27FC236}">
                <a16:creationId xmlns:a16="http://schemas.microsoft.com/office/drawing/2014/main" id="{3C374CCE-772B-47D3-BEC1-1FD4CFE81E62}"/>
              </a:ext>
            </a:extLst>
          </p:cNvPr>
          <p:cNvSpPr/>
          <p:nvPr/>
        </p:nvSpPr>
        <p:spPr>
          <a:xfrm>
            <a:off x="2002004" y="5525278"/>
            <a:ext cx="743986" cy="461665"/>
          </a:xfrm>
          <a:prstGeom prst="rect">
            <a:avLst/>
          </a:prstGeom>
        </p:spPr>
        <p:txBody>
          <a:bodyPr wrap="none">
            <a:spAutoFit/>
          </a:bodyPr>
          <a:lstStyle/>
          <a:p>
            <a:pPr algn="ctr"/>
            <a:r>
              <a:rPr lang="en-US" sz="1200" dirty="0">
                <a:solidFill>
                  <a:srgbClr val="7030A0"/>
                </a:solidFill>
              </a:rPr>
              <a:t>NW</a:t>
            </a:r>
          </a:p>
          <a:p>
            <a:pPr algn="ctr"/>
            <a:r>
              <a:rPr lang="en-US" sz="1200" dirty="0">
                <a:solidFill>
                  <a:srgbClr val="7030A0"/>
                </a:solidFill>
              </a:rPr>
              <a:t>partition</a:t>
            </a:r>
          </a:p>
        </p:txBody>
      </p:sp>
      <p:sp>
        <p:nvSpPr>
          <p:cNvPr id="60" name="Rectangle 59">
            <a:extLst>
              <a:ext uri="{FF2B5EF4-FFF2-40B4-BE49-F238E27FC236}">
                <a16:creationId xmlns:a16="http://schemas.microsoft.com/office/drawing/2014/main" id="{54667DCE-8C53-4556-8EAF-C048C6D79716}"/>
              </a:ext>
            </a:extLst>
          </p:cNvPr>
          <p:cNvSpPr/>
          <p:nvPr/>
        </p:nvSpPr>
        <p:spPr>
          <a:xfrm>
            <a:off x="456948" y="6070196"/>
            <a:ext cx="2251824" cy="646331"/>
          </a:xfrm>
          <a:prstGeom prst="rect">
            <a:avLst/>
          </a:prstGeom>
        </p:spPr>
        <p:txBody>
          <a:bodyPr wrap="square">
            <a:spAutoFit/>
          </a:bodyPr>
          <a:lstStyle/>
          <a:p>
            <a:r>
              <a:rPr lang="en-US" sz="1200" i="1" dirty="0">
                <a:solidFill>
                  <a:schemeClr val="accent3">
                    <a:lumMod val="75000"/>
                  </a:schemeClr>
                </a:solidFill>
              </a:rPr>
              <a:t>Both nodes must be consistent and available. I can only cache this write.  Not commit it.</a:t>
            </a:r>
          </a:p>
        </p:txBody>
      </p:sp>
    </p:spTree>
    <p:extLst>
      <p:ext uri="{BB962C8B-B14F-4D97-AF65-F5344CB8AC3E}">
        <p14:creationId xmlns:p14="http://schemas.microsoft.com/office/powerpoint/2010/main" val="399191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73C5BF-61F4-4D48-A760-917B638A2AA5}"/>
              </a:ext>
            </a:extLst>
          </p:cNvPr>
          <p:cNvSpPr>
            <a:spLocks noGrp="1"/>
          </p:cNvSpPr>
          <p:nvPr>
            <p:ph idx="1"/>
          </p:nvPr>
        </p:nvSpPr>
        <p:spPr/>
        <p:txBody>
          <a:bodyPr/>
          <a:lstStyle/>
          <a:p>
            <a:endParaRPr lang="en-US" dirty="0"/>
          </a:p>
          <a:p>
            <a:r>
              <a:rPr lang="en-US" dirty="0"/>
              <a:t>"Allowing at least one node to update state will cause the nodes to become inconsistent, thus forfeiting C. Likewise, if the choice is to preserve consistency, one side of the partition must act as if it is unavailable, thus forfeiting A. Only when nodes communicate is it possible to preserve both consistency and availability, thereby forfeiting P. The general belief is that for wide-area systems, designers cannot forfeit P and therefore have a difficult choice between C and A."</a:t>
            </a:r>
            <a:br>
              <a:rPr lang="en-US" dirty="0"/>
            </a:br>
            <a:r>
              <a:rPr lang="en-US" dirty="0"/>
              <a:t>       </a:t>
            </a:r>
            <a:br>
              <a:rPr lang="en-US" dirty="0"/>
            </a:br>
            <a:r>
              <a:rPr lang="en-US" dirty="0"/>
              <a:t>                                                      Eric Brewer, creator of the CAP Theorem</a:t>
            </a:r>
          </a:p>
        </p:txBody>
      </p:sp>
      <p:sp>
        <p:nvSpPr>
          <p:cNvPr id="3" name="Title 2">
            <a:extLst>
              <a:ext uri="{FF2B5EF4-FFF2-40B4-BE49-F238E27FC236}">
                <a16:creationId xmlns:a16="http://schemas.microsoft.com/office/drawing/2014/main" id="{45BB7EDA-44D9-4238-84EF-AE0D1CA7679D}"/>
              </a:ext>
            </a:extLst>
          </p:cNvPr>
          <p:cNvSpPr>
            <a:spLocks noGrp="1"/>
          </p:cNvSpPr>
          <p:nvPr>
            <p:ph type="title"/>
          </p:nvPr>
        </p:nvSpPr>
        <p:spPr/>
        <p:txBody>
          <a:bodyPr/>
          <a:lstStyle/>
          <a:p>
            <a:r>
              <a:rPr lang="en-US" dirty="0"/>
              <a:t>2 </a:t>
            </a:r>
            <a:r>
              <a:rPr lang="en-US" dirty="0" err="1"/>
              <a:t>outta</a:t>
            </a:r>
            <a:r>
              <a:rPr lang="en-US" dirty="0"/>
              <a:t> 3 </a:t>
            </a:r>
            <a:r>
              <a:rPr lang="en-US" dirty="0" err="1"/>
              <a:t>ain't</a:t>
            </a:r>
            <a:r>
              <a:rPr lang="en-US" dirty="0"/>
              <a:t> bad</a:t>
            </a:r>
          </a:p>
        </p:txBody>
      </p:sp>
    </p:spTree>
    <p:extLst>
      <p:ext uri="{BB962C8B-B14F-4D97-AF65-F5344CB8AC3E}">
        <p14:creationId xmlns:p14="http://schemas.microsoft.com/office/powerpoint/2010/main" val="1267148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33">
      <a:dk1>
        <a:sysClr val="windowText" lastClr="000000"/>
      </a:dk1>
      <a:lt1>
        <a:sysClr val="window" lastClr="FFFFFF"/>
      </a:lt1>
      <a:dk2>
        <a:srgbClr val="860127"/>
      </a:dk2>
      <a:lt2>
        <a:srgbClr val="FABEC8"/>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2.xml><?xml version="1.0" encoding="utf-8"?>
<a:theme xmlns:a="http://schemas.openxmlformats.org/drawingml/2006/main" name="1_Java Gree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3.xml><?xml version="1.0" encoding="utf-8"?>
<a:theme xmlns:a="http://schemas.openxmlformats.org/drawingml/2006/main" name="2_Java Green">
  <a:themeElements>
    <a:clrScheme name="Custom 4">
      <a:dk1>
        <a:sysClr val="windowText" lastClr="000000"/>
      </a:dk1>
      <a:lt1>
        <a:sysClr val="window" lastClr="FFFFFF"/>
      </a:lt1>
      <a:dk2>
        <a:srgbClr val="E37E03"/>
      </a:dk2>
      <a:lt2>
        <a:srgbClr val="EEE0F4"/>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smtClean="0">
            <a:latin typeface="+mn-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80327</TotalTime>
  <Words>2620</Words>
  <Application>Microsoft Office PowerPoint</Application>
  <PresentationFormat>On-screen Show (4:3)</PresentationFormat>
  <Paragraphs>347</Paragraphs>
  <Slides>33</Slides>
  <Notes>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33</vt:i4>
      </vt:variant>
    </vt:vector>
  </HeadingPairs>
  <TitlesOfParts>
    <vt:vector size="46" baseType="lpstr">
      <vt:lpstr>Arial</vt:lpstr>
      <vt:lpstr>Arial Narrow</vt:lpstr>
      <vt:lpstr>Calibri</vt:lpstr>
      <vt:lpstr>Franklin Gothic Medium</vt:lpstr>
      <vt:lpstr>medium-content-serif-font</vt:lpstr>
      <vt:lpstr>Monotype Sorts</vt:lpstr>
      <vt:lpstr>Times</vt:lpstr>
      <vt:lpstr>Times New Roman</vt:lpstr>
      <vt:lpstr>Wingdings</vt:lpstr>
      <vt:lpstr>Wingdings 2</vt:lpstr>
      <vt:lpstr>Java Green</vt:lpstr>
      <vt:lpstr>1_Java Green</vt:lpstr>
      <vt:lpstr>2_Java Green</vt:lpstr>
      <vt:lpstr>Advanced Database Topics  Database Concepts  "a little Redis… a little Mongo"</vt:lpstr>
      <vt:lpstr>Top 25</vt:lpstr>
      <vt:lpstr>Top 10 Web Frameworks</vt:lpstr>
      <vt:lpstr>Other Databases</vt:lpstr>
      <vt:lpstr>Dynamo DB</vt:lpstr>
      <vt:lpstr>CAP Theorem</vt:lpstr>
      <vt:lpstr>CAP Theorem</vt:lpstr>
      <vt:lpstr>Imagine updating a distributed system,  changing a Shape field from a square to a star.</vt:lpstr>
      <vt:lpstr>2 outta 3 ain't bad</vt:lpstr>
      <vt:lpstr>Perfect C&amp;A</vt:lpstr>
      <vt:lpstr>ACID</vt:lpstr>
      <vt:lpstr>Transactions</vt:lpstr>
      <vt:lpstr>ACID</vt:lpstr>
      <vt:lpstr>Isolation Levels</vt:lpstr>
      <vt:lpstr>Dirty Read</vt:lpstr>
      <vt:lpstr>Non-repeatable Read</vt:lpstr>
      <vt:lpstr>Phantom Read</vt:lpstr>
      <vt:lpstr>Distributed Databases</vt:lpstr>
      <vt:lpstr>Key Principles of Distributed Databases</vt:lpstr>
      <vt:lpstr>Transparency  (1)</vt:lpstr>
      <vt:lpstr>Transparency  (1)</vt:lpstr>
      <vt:lpstr>Scalability</vt:lpstr>
      <vt:lpstr>Transaction Management</vt:lpstr>
      <vt:lpstr>Two-Phase Commit</vt:lpstr>
      <vt:lpstr>Two-Phase Commit: The Details</vt:lpstr>
      <vt:lpstr>Two-Phase Commit: Protocol Diagram</vt:lpstr>
      <vt:lpstr>Real-life Architectures</vt:lpstr>
      <vt:lpstr>Connect to DB Server</vt:lpstr>
      <vt:lpstr>Connecting to the DB Server</vt:lpstr>
      <vt:lpstr>Then enter your student account</vt:lpstr>
      <vt:lpstr>Supplemental</vt:lpstr>
      <vt:lpstr>Network Partitions: Subnets</vt:lpstr>
      <vt:lpstr>Partition Tolerance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Jack Myers</cp:lastModifiedBy>
  <cp:revision>639</cp:revision>
  <dcterms:created xsi:type="dcterms:W3CDTF">2013-12-20T15:33:26Z</dcterms:created>
  <dcterms:modified xsi:type="dcterms:W3CDTF">2020-09-01T20:08:26Z</dcterms:modified>
</cp:coreProperties>
</file>