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1" r:id="rId2"/>
    <p:sldMasterId id="2147483706" r:id="rId3"/>
  </p:sldMasterIdLst>
  <p:notesMasterIdLst>
    <p:notesMasterId r:id="rId81"/>
  </p:notesMasterIdLst>
  <p:sldIdLst>
    <p:sldId id="257" r:id="rId4"/>
    <p:sldId id="370" r:id="rId5"/>
    <p:sldId id="377" r:id="rId6"/>
    <p:sldId id="267" r:id="rId7"/>
    <p:sldId id="375" r:id="rId8"/>
    <p:sldId id="268" r:id="rId9"/>
    <p:sldId id="269" r:id="rId10"/>
    <p:sldId id="376" r:id="rId11"/>
    <p:sldId id="277" r:id="rId12"/>
    <p:sldId id="287" r:id="rId13"/>
    <p:sldId id="289" r:id="rId14"/>
    <p:sldId id="290" r:id="rId15"/>
    <p:sldId id="293" r:id="rId16"/>
    <p:sldId id="296" r:id="rId17"/>
    <p:sldId id="297" r:id="rId18"/>
    <p:sldId id="298" r:id="rId19"/>
    <p:sldId id="299" r:id="rId20"/>
    <p:sldId id="371" r:id="rId21"/>
    <p:sldId id="300" r:id="rId22"/>
    <p:sldId id="301" r:id="rId23"/>
    <p:sldId id="378" r:id="rId24"/>
    <p:sldId id="302" r:id="rId25"/>
    <p:sldId id="372" r:id="rId26"/>
    <p:sldId id="303" r:id="rId27"/>
    <p:sldId id="374" r:id="rId28"/>
    <p:sldId id="309" r:id="rId29"/>
    <p:sldId id="310" r:id="rId30"/>
    <p:sldId id="311" r:id="rId31"/>
    <p:sldId id="379" r:id="rId32"/>
    <p:sldId id="394" r:id="rId33"/>
    <p:sldId id="314" r:id="rId34"/>
    <p:sldId id="315" r:id="rId35"/>
    <p:sldId id="316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380" r:id="rId47"/>
    <p:sldId id="381" r:id="rId48"/>
    <p:sldId id="324" r:id="rId49"/>
    <p:sldId id="387" r:id="rId50"/>
    <p:sldId id="388" r:id="rId51"/>
    <p:sldId id="390" r:id="rId52"/>
    <p:sldId id="391" r:id="rId53"/>
    <p:sldId id="392" r:id="rId54"/>
    <p:sldId id="382" r:id="rId55"/>
    <p:sldId id="331" r:id="rId56"/>
    <p:sldId id="333" r:id="rId57"/>
    <p:sldId id="334" r:id="rId58"/>
    <p:sldId id="385" r:id="rId59"/>
    <p:sldId id="342" r:id="rId60"/>
    <p:sldId id="345" r:id="rId61"/>
    <p:sldId id="346" r:id="rId62"/>
    <p:sldId id="347" r:id="rId63"/>
    <p:sldId id="349" r:id="rId64"/>
    <p:sldId id="352" r:id="rId65"/>
    <p:sldId id="395" r:id="rId66"/>
    <p:sldId id="383" r:id="rId67"/>
    <p:sldId id="353" r:id="rId68"/>
    <p:sldId id="354" r:id="rId69"/>
    <p:sldId id="384" r:id="rId70"/>
    <p:sldId id="444" r:id="rId71"/>
    <p:sldId id="445" r:id="rId72"/>
    <p:sldId id="446" r:id="rId73"/>
    <p:sldId id="447" r:id="rId74"/>
    <p:sldId id="448" r:id="rId75"/>
    <p:sldId id="449" r:id="rId76"/>
    <p:sldId id="450" r:id="rId77"/>
    <p:sldId id="451" r:id="rId78"/>
    <p:sldId id="413" r:id="rId79"/>
    <p:sldId id="428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CC"/>
    <a:srgbClr val="EAEAE6"/>
    <a:srgbClr val="54AC7F"/>
    <a:srgbClr val="0A0A0A"/>
    <a:srgbClr val="E9E8E7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7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presProps" Target="presProp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18:33:28.855"/>
    </inkml:context>
    <inkml:brush xml:id="br0">
      <inkml:brushProperty name="width" value="0.01669" units="cm"/>
      <inkml:brushProperty name="height" value="0.01669" units="cm"/>
    </inkml:brush>
  </inkml:definitions>
  <inkml:traceGroup>
    <inkml:annotationXML>
      <emma:emma xmlns:emma="http://www.w3.org/2003/04/emma" version="1.0">
        <emma:interpretation id="{AC1AD895-BA49-4E10-AD6F-5FD2B2F217AB}" emma:medium="tactile" emma:mode="ink">
          <msink:context xmlns:msink="http://schemas.microsoft.com/ink/2010/main" type="writingRegion" rotatedBoundingBox="26649,9797 26676,9797 26676,9878 26649,9878"/>
        </emma:interpretation>
      </emma:emma>
    </inkml:annotationXML>
    <inkml:traceGroup>
      <inkml:annotationXML>
        <emma:emma xmlns:emma="http://www.w3.org/2003/04/emma" version="1.0">
          <emma:interpretation id="{F04D5754-2506-4B52-8149-99655975BA38}" emma:medium="tactile" emma:mode="ink">
            <msink:context xmlns:msink="http://schemas.microsoft.com/ink/2010/main" type="paragraph" rotatedBoundingBox="26649,9797 26676,9797 26676,9878 26649,9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B049DB-B43E-4ABB-843D-D19814F970FA}" emma:medium="tactile" emma:mode="ink">
              <msink:context xmlns:msink="http://schemas.microsoft.com/ink/2010/main" type="line" rotatedBoundingBox="26649,9797 26676,9797 26676,9878 26649,9878"/>
            </emma:interpretation>
          </emma:emma>
        </inkml:annotationXML>
        <inkml:traceGroup>
          <inkml:annotationXML>
            <emma:emma xmlns:emma="http://www.w3.org/2003/04/emma" version="1.0">
              <emma:interpretation id="{1E3BE86C-FB18-42C9-8624-64D2DEC6FBA1}" emma:medium="tactile" emma:mode="ink">
                <msink:context xmlns:msink="http://schemas.microsoft.com/ink/2010/main" type="inkWord" rotatedBoundingBox="26649,9797 26676,9797 26676,9878 26649,9878"/>
              </emma:interpretation>
              <emma:one-of disjunction-type="recognition" id="oneOf0">
                <emma:interpretation id="interp0" emma:lang="en-US" emma:confidence="0">
                  <emma:literal>'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|</emma:literal>
                </emma:interpretation>
              </emma:one-of>
            </emma:emma>
          </inkml:annotationXML>
          <inkml:trace contextRef="#ctx0" brushRef="#br0">43328 11672 14464,'-13'14'5343,"13"-14"-2879,0 0-4000,0 13 288,0-13-2655,0 13-2913,-14 28 1760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18:34:04.066"/>
    </inkml:context>
    <inkml:brush xml:id="br0">
      <inkml:brushProperty name="width" value="0.02" units="cm"/>
      <inkml:brushProperty name="height" value="0.02" units="cm"/>
    </inkml:brush>
  </inkml:definitions>
  <inkml:traceGroup>
    <inkml:annotationXML>
      <emma:emma xmlns:emma="http://www.w3.org/2003/04/emma" version="1.0">
        <emma:interpretation id="{3256627F-726A-4DAA-85A2-2ED5D8EC4F62}" emma:medium="tactile" emma:mode="ink">
          <msink:context xmlns:msink="http://schemas.microsoft.com/ink/2010/main" type="writingRegion" rotatedBoundingBox="8278,8883 8615,8883 8615,9744 8278,9744"/>
        </emma:interpretation>
      </emma:emma>
    </inkml:annotationXML>
    <inkml:traceGroup>
      <inkml:annotationXML>
        <emma:emma xmlns:emma="http://www.w3.org/2003/04/emma" version="1.0">
          <emma:interpretation id="{6F41292E-AAB2-4D0E-AE1F-5D83F490ADE8}" emma:medium="tactile" emma:mode="ink">
            <msink:context xmlns:msink="http://schemas.microsoft.com/ink/2010/main" type="paragraph" rotatedBoundingBox="8278,8883 8615,8883 8615,9744 8278,9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D09AB0-5DFB-4FE1-9828-39A7503CB32C}" emma:medium="tactile" emma:mode="ink">
              <msink:context xmlns:msink="http://schemas.microsoft.com/ink/2010/main" type="line" rotatedBoundingBox="8278,8883 8615,8883 8615,9744 8278,9744"/>
            </emma:interpretation>
          </emma:emma>
        </inkml:annotationXML>
        <inkml:traceGroup>
          <inkml:annotationXML>
            <emma:emma xmlns:emma="http://www.w3.org/2003/04/emma" version="1.0">
              <emma:interpretation id="{32EA7C11-A30E-409C-83B3-609B38DA05AB}" emma:medium="tactile" emma:mode="ink">
                <msink:context xmlns:msink="http://schemas.microsoft.com/ink/2010/main" type="inkWord" rotatedBoundingBox="8278,8883 8615,8883 8615,9744 8278,9744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1">
                  <emma:literal>: :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€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16214 10329 12544,'-41'-14'4735,"28"14"-2559,-1-13-3584,14 26 288,0-13-1375,0 0-449,0 14-960,14 0-416</inkml:trace>
          <inkml:trace contextRef="#ctx0" brushRef="#br0" timeOffset="1753">16174 10491 10368,'-27'-27'3872,"13"-13"-2112,14 26-2048,14 28-5632,-1 12 576</inkml:trace>
          <inkml:trace contextRef="#ctx0" brushRef="#br0" timeOffset="1033">15920 11161 11008,'-14'-27'4128,"1"13"-2241,-1 0-3102,14 1 255,0 13-1248,0 0-288,0 0-928,0 0-384</inkml:trace>
          <inkml:trace contextRef="#ctx0" brushRef="#br0" timeOffset="1213">15986 10933 11264,'-26'-41'4224,"26"27"-2305,0 1-4062,0 13-161,12 13-1952,-12 1-672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18:40:29.527"/>
    </inkml:context>
    <inkml:brush xml:id="br0">
      <inkml:brushProperty name="width" value="0.02" units="cm"/>
      <inkml:brushProperty name="height" value="0.02" units="cm"/>
    </inkml:brush>
  </inkml:definitions>
  <inkml:traceGroup>
    <inkml:annotationXML>
      <emma:emma xmlns:emma="http://www.w3.org/2003/04/emma" version="1.0">
        <emma:interpretation id="{20A0D22B-B397-46EF-B428-F6C4756B700F}" emma:medium="tactile" emma:mode="ink">
          <msink:context xmlns:msink="http://schemas.microsoft.com/ink/2010/main" type="writingRegion" rotatedBoundingBox="5482,12713 5617,12713 5617,12727 5482,12727"/>
        </emma:interpretation>
      </emma:emma>
    </inkml:annotationXML>
    <inkml:traceGroup>
      <inkml:annotationXML>
        <emma:emma xmlns:emma="http://www.w3.org/2003/04/emma" version="1.0">
          <emma:interpretation id="{48076C6C-1839-45F7-B667-59445192AC99}" emma:medium="tactile" emma:mode="ink">
            <msink:context xmlns:msink="http://schemas.microsoft.com/ink/2010/main" type="paragraph" rotatedBoundingBox="5482,12713 5617,12713 5617,12727 5482,12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82A24D-06C9-4921-9CF8-39A716C1133F}" emma:medium="tactile" emma:mode="ink">
              <msink:context xmlns:msink="http://schemas.microsoft.com/ink/2010/main" type="line" rotatedBoundingBox="5482,12713 5617,12713 5617,12727 5482,12727"/>
            </emma:interpretation>
          </emma:emma>
        </inkml:annotationXML>
        <inkml:traceGroup>
          <inkml:annotationXML>
            <emma:emma xmlns:emma="http://www.w3.org/2003/04/emma" version="1.0">
              <emma:interpretation id="{6EC01236-2D9B-49FA-B9C2-DE00A0189614}" emma:medium="tactile" emma:mode="ink">
                <msink:context xmlns:msink="http://schemas.microsoft.com/ink/2010/main" type="inkWord" rotatedBoundingBox="5482,12713 5617,12713 5617,12727 5482,1272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11606 12855 9088,'-41'-13'3424,"41"13"-1856,-13 0-1888,13 0 512,0 0-1120,13 0-320,1 0-1088,13 0-352,12 0 128,2 0 128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dirty="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 dirty="0"/>
              <a:t>© David J. Barnes and Michael </a:t>
            </a:r>
            <a:r>
              <a:rPr lang="en-GB" altLang="en-US" sz="1200" dirty="0" err="1"/>
              <a:t>Kölling</a:t>
            </a:r>
            <a:endParaRPr lang="en-GB" altLang="en-US" sz="12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529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47FB9C-2D15-4E91-BEAD-FD2C0B68777F}" type="slidenum">
              <a:rPr lang="en-CA" altLang="en-US" sz="120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4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25CAB6-0847-4D54-9401-0CEB849AEB53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657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19213A-9CC7-437F-AB5E-EE6535DF1AA4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425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0E3066-0187-480F-934D-5818DF0B1E3F}" type="slidenum">
              <a:rPr lang="en-CA" altLang="en-US" sz="120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79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BE850F-B697-482C-B56F-86F9D87BEAC4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107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CB120-8741-4AA9-8527-042010467CE7}" type="slidenum">
              <a:rPr lang="en-CA" altLang="en-US" sz="1200">
                <a:latin typeface="Tahoma" panose="020B0604030504040204" pitchFamily="34" charset="0"/>
              </a:rPr>
              <a:pPr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018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B450BA2-16DA-42B0-836F-4E1569756E05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1410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D63F4-8286-484B-A8D9-309FA0973BE6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6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FECBE1-4989-4B78-B7DA-BAC75E8738E6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782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23CF82D-C262-4927-A3A9-E3FBF026D155}" type="slidenum">
              <a:rPr lang="en-CA" altLang="en-US" sz="1200">
                <a:latin typeface="Tahoma" pitchFamily="34" charset="0"/>
              </a:rPr>
              <a:pPr/>
              <a:t>34</a:t>
            </a:fld>
            <a:endParaRPr lang="en-CA" altLang="en-US" sz="1200">
              <a:latin typeface="Tahoma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7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715CF1-6908-4836-B18B-0F970C97F120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818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6D93EC-2200-4006-9F3A-A2541A80A9B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83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D5850-AFC1-44AB-8B85-79B577CE57C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5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75400F-967E-4951-B147-B082D035F08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9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75400F-967E-4951-B147-B082D035F08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54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4996D63-17C6-44AA-9D64-C69814FBD02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95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DD8229-7E26-4AFB-B18F-40E1B9E5F3C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3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42576F-1F7D-4E46-892A-10922DA5BE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33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96FD74-A12B-4C46-969C-1AC1AE345DE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4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23CF82D-C262-4927-A3A9-E3FBF026D155}" type="slidenum">
              <a:rPr lang="en-CA" altLang="en-US" sz="1200">
                <a:latin typeface="Tahoma" pitchFamily="34" charset="0"/>
              </a:rPr>
              <a:pPr/>
              <a:t>44</a:t>
            </a:fld>
            <a:endParaRPr lang="en-CA" altLang="en-US" sz="1200">
              <a:latin typeface="Tahoma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341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9CB403-9247-40B5-A04C-A6B1E9388F65}" type="slidenum">
              <a:rPr lang="en-CA" altLang="en-US" sz="1200">
                <a:latin typeface="Tahoma" panose="020B0604030504040204" pitchFamily="34" charset="0"/>
              </a:rPr>
              <a:pPr/>
              <a:t>46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02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715CF1-6908-4836-B18B-0F970C97F120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090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DA0F38-4EA4-46CE-AF9E-D4866A7B6E42}" type="slidenum">
              <a:rPr lang="en-CA" altLang="en-US" sz="1200">
                <a:latin typeface="Tahoma" panose="020B0604030504040204" pitchFamily="34" charset="0"/>
              </a:rPr>
              <a:pPr/>
              <a:t>47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7246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BB02DF-C717-4826-B6BD-29F65FAC5DF2}" type="slidenum">
              <a:rPr lang="en-CA" altLang="en-US" sz="1200">
                <a:latin typeface="Tahoma" panose="020B0604030504040204" pitchFamily="34" charset="0"/>
              </a:rPr>
              <a:pPr/>
              <a:t>48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6487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78835C-3088-484F-9C18-0BD279AE2150}" type="slidenum">
              <a:rPr lang="en-CA" altLang="en-US" sz="1200">
                <a:latin typeface="Tahoma" panose="020B0604030504040204" pitchFamily="34" charset="0"/>
              </a:rPr>
              <a:pPr/>
              <a:t>49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438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B982F2-A2A3-4A76-ABC9-6B26086BEB76}" type="slidenum">
              <a:rPr lang="en-CA" altLang="en-US" sz="1200">
                <a:latin typeface="Tahoma" panose="020B0604030504040204" pitchFamily="34" charset="0"/>
              </a:rPr>
              <a:pPr/>
              <a:t>50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0386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3C2E6-4E94-4E5A-82E6-19FAB2C927E5}" type="slidenum">
              <a:rPr lang="en-CA" altLang="en-US" sz="120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533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418769-469A-496C-A4F3-A03878FABC13}" type="slidenum">
              <a:rPr lang="en-CA" altLang="en-US" sz="1200">
                <a:latin typeface="Tahoma" panose="020B0604030504040204" pitchFamily="34" charset="0"/>
              </a:rPr>
              <a:pPr/>
              <a:t>53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89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8451A8-E306-4042-A6FE-076314B7EA98}" type="slidenum">
              <a:rPr lang="en-CA" altLang="en-US" sz="1200">
                <a:latin typeface="Tahoma" panose="020B0604030504040204" pitchFamily="34" charset="0"/>
              </a:rPr>
              <a:pPr/>
              <a:t>54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169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8EA6E3-4FEB-4490-BFB9-D4C7393AA805}" type="slidenum">
              <a:rPr lang="en-CA" altLang="en-US" sz="1200">
                <a:latin typeface="Tahoma" panose="020B0604030504040204" pitchFamily="34" charset="0"/>
              </a:rPr>
              <a:pPr/>
              <a:t>55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839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27ED5D-8A53-4E84-86F4-AE845DA4E657}" type="slidenum">
              <a:rPr lang="en-CA" altLang="en-US" sz="1200">
                <a:latin typeface="Tahoma" panose="020B0604030504040204" pitchFamily="34" charset="0"/>
              </a:rPr>
              <a:pPr/>
              <a:t>57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158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503822-A4A8-4F9B-9910-58D19EF0D982}" type="slidenum">
              <a:rPr lang="en-CA" altLang="en-US" sz="1200">
                <a:latin typeface="Tahoma" panose="020B0604030504040204" pitchFamily="34" charset="0"/>
              </a:rPr>
              <a:pPr/>
              <a:t>58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7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EBC2F3-596B-4A5E-9B98-DB4E0E6CCC0C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9689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498B25-E7DE-4758-A225-EEAC1845CF20}" type="slidenum">
              <a:rPr lang="en-CA" altLang="en-US" sz="1200">
                <a:latin typeface="Tahoma" panose="020B0604030504040204" pitchFamily="34" charset="0"/>
              </a:rPr>
              <a:pPr/>
              <a:t>59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835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ED23C2-71F6-4829-AD82-1D95D330D2A4}" type="slidenum">
              <a:rPr lang="en-CA" altLang="en-US" sz="1200">
                <a:latin typeface="Tahoma" panose="020B0604030504040204" pitchFamily="34" charset="0"/>
              </a:rPr>
              <a:pPr/>
              <a:t>60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40421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4A12B9-7203-4A69-BF8D-165C3CAD10E2}" type="slidenum">
              <a:rPr lang="en-CA" altLang="en-US" sz="1200">
                <a:latin typeface="Tahoma" panose="020B0604030504040204" pitchFamily="34" charset="0"/>
              </a:rPr>
              <a:pPr/>
              <a:t>61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153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CCC0AE-8914-4B0D-A490-5E4106B97552}" type="slidenum">
              <a:rPr lang="en-CA" altLang="en-US" sz="1200">
                <a:latin typeface="Tahoma" panose="020B0604030504040204" pitchFamily="34" charset="0"/>
              </a:rPr>
              <a:pPr/>
              <a:t>62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0167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410088-FADF-469B-A0C7-5D808DD2AA04}" type="slidenum">
              <a:rPr lang="en-CA" altLang="en-US" sz="1200">
                <a:latin typeface="Tahoma" panose="020B0604030504040204" pitchFamily="34" charset="0"/>
              </a:rPr>
              <a:pPr/>
              <a:t>65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4715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792528-5BB7-44A7-8038-11864CCC2BCF}" type="slidenum">
              <a:rPr lang="en-CA" altLang="en-US" sz="1200">
                <a:latin typeface="Tahoma" panose="020B0604030504040204" pitchFamily="34" charset="0"/>
              </a:rPr>
              <a:pPr/>
              <a:t>66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7570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23CF82D-C262-4927-A3A9-E3FBF026D155}" type="slidenum">
              <a:rPr lang="en-CA" altLang="en-US" sz="1200">
                <a:latin typeface="Tahoma" pitchFamily="34" charset="0"/>
              </a:rPr>
              <a:pPr/>
              <a:t>68</a:t>
            </a:fld>
            <a:endParaRPr lang="en-CA" altLang="en-US" sz="1200">
              <a:latin typeface="Tahoma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499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403A6E1-4E84-46A1-A0F8-4B7BB289E4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477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E1EF7A-C7B0-4878-8351-C81F52CC065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5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4BB050-BCFE-4E92-84A4-81F3CBE28A14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19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4BB050-BCFE-4E92-84A4-81F3CBE28A14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71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889786-B633-441A-8D3E-374815E81D90}" type="slidenum">
              <a:rPr lang="en-CA" altLang="en-US" sz="1200">
                <a:latin typeface="Tahoma" panose="020B0604030504040204" pitchFamily="34" charset="0"/>
              </a:rPr>
              <a:pPr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23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E55EC6-1CD1-4393-B93A-15905E007DB3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05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A69548-D151-4DAC-B638-4B3BE15A23E6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149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8F3307-CA20-40BA-A7E7-17A69DE3C3A7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C06F2-CDD6-4D4A-9B64-D9EB72CA5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70" y="76200"/>
            <a:ext cx="8381260" cy="558553"/>
          </a:xfrm>
        </p:spPr>
        <p:txBody>
          <a:bodyPr/>
          <a:lstStyle>
            <a:lvl1pPr>
              <a:defRPr sz="2000" u="sng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28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14DA79E-3414-40ED-A296-EADD9BEF200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3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FAF45AB-91D1-4803-A9E6-8AD5444BFA3C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1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05F82FC-8116-4DEB-968F-D2F7D76F7AB6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87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C971DBA-175B-4F64-807F-411CE4C8CDC6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9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F26C5CB-764D-4A1B-8451-95B2F75266E4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4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C323E6B-A52E-4F2E-80E2-DA932F0B4B3B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92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2671B44-B6DC-4756-A186-27E256A214EF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4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C197880-63C0-44AE-975D-3DDF7841635F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8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461FCB-4D9E-444B-A258-5C024E3B11F4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88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A35604-FD0F-4146-9581-CE5845766DB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03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E41D4A-A657-407D-8174-009373C96602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5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C09849-73D1-4B4B-96B2-8D4404848A1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5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A9558B5-5E34-49EC-AA40-247BBC378F36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23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8F3307-CA20-40BA-A7E7-17A69DE3C3A7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C06F2-CDD6-4D4A-9B64-D9EB72CA5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70" y="76200"/>
            <a:ext cx="8381260" cy="558553"/>
          </a:xfrm>
        </p:spPr>
        <p:txBody>
          <a:bodyPr/>
          <a:lstStyle>
            <a:lvl1pPr>
              <a:defRPr sz="2000" u="sng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35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8609DF-246E-4592-9017-335BBA61F54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4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2DE6586-20E5-4D2A-9EE1-44A5953165CA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62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FB564D-8546-4D3A-B883-7D4B1C9A3B6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17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EAD4A3F-3677-4F0D-8AF8-68CE0872A66B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56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6AB850F-29E0-47A7-9D5F-C1DC738D1CA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81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3D4124B-0DCE-4FD2-BE75-B48FBB7967C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87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62AEC6-CA35-4482-B790-D511620C0E51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51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F522084-5389-49DB-810C-34F47F8FDC42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363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ECA56E7-F650-4170-B031-F26B491E1565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185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CBF2E09-7228-48B9-8044-B9D203F5551C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90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10B818-19C8-4A97-84A9-335FAA858E36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8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39114AE-1352-4D49-8C5C-3EED0062B8F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53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ACDF46-899B-4841-8F5D-27F0352B39E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06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9/3/2018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9/3/2018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9" r:id="rId9"/>
    <p:sldLayoutId id="2147483682" r:id="rId10"/>
    <p:sldLayoutId id="2147483683" r:id="rId11"/>
    <p:sldLayoutId id="2147483684" r:id="rId12"/>
    <p:sldLayoutId id="2147483685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9/3/2018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527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9/3/2018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227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emf"/><Relationship Id="rId11" Type="http://schemas.openxmlformats.org/officeDocument/2006/relationships/image" Target="../media/image37.png"/><Relationship Id="rId5" Type="http://schemas.openxmlformats.org/officeDocument/2006/relationships/image" Target="../media/image31.emf"/><Relationship Id="rId10" Type="http://schemas.openxmlformats.org/officeDocument/2006/relationships/image" Target="../media/image36.png"/><Relationship Id="rId4" Type="http://schemas.openxmlformats.org/officeDocument/2006/relationships/image" Target="../media/image30.emf"/><Relationship Id="rId9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42.png"/><Relationship Id="rId7" Type="http://schemas.openxmlformats.org/officeDocument/2006/relationships/image" Target="../media/image30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emf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 Systems:</a:t>
            </a:r>
            <a:b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Theory and Programming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ER and EER </a:t>
            </a:r>
            <a:r>
              <a:rPr lang="en-GB" altLang="en-US" dirty="0" err="1"/>
              <a:t>Modeling</a:t>
            </a:r>
            <a:endParaRPr lang="en-US" altLang="en-US" sz="36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7162799" y="2892277"/>
            <a:ext cx="1600201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051"/>
          <p:cNvSpPr>
            <a:spLocks noGrp="1" noChangeArrowheads="1"/>
          </p:cNvSpPr>
          <p:nvPr>
            <p:ph idx="1"/>
          </p:nvPr>
        </p:nvSpPr>
        <p:spPr>
          <a:xfrm>
            <a:off x="162839" y="1593811"/>
            <a:ext cx="3057534" cy="44074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By examining the requirements, six binary (degree 2) relationship types are identified</a:t>
            </a:r>
          </a:p>
          <a:p>
            <a:pPr marL="344488" lvl="1" indent="-18256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WORKS_FOR (between EMPLOYEE, DEPARTMENT)</a:t>
            </a:r>
          </a:p>
          <a:p>
            <a:pPr marL="344488" lvl="1" indent="-18256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MANAGES (also between EMPLOYEE, DEPARTMENT)</a:t>
            </a:r>
          </a:p>
          <a:p>
            <a:pPr marL="344488" lvl="1" indent="-182563" eaLnBrk="1" hangingPunct="1"/>
            <a:r>
              <a:rPr lang="en-US" altLang="en-US" sz="1400" dirty="0">
                <a:ea typeface="ＭＳ Ｐゴシック" panose="020B0600070205080204" pitchFamily="34" charset="-128"/>
              </a:rPr>
              <a:t>CONTROLS</a:t>
            </a:r>
            <a:r>
              <a:rPr lang="en-US" altLang="en-US" sz="1600" dirty="0">
                <a:ea typeface="ＭＳ Ｐゴシック" panose="020B0600070205080204" pitchFamily="34" charset="-128"/>
              </a:rPr>
              <a:t> (between DEPARTMENT, PROJECT)</a:t>
            </a:r>
          </a:p>
          <a:p>
            <a:pPr marL="344488" lvl="1" indent="-18256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WORKS_ON (between EMPLOYEE, PROJECT)</a:t>
            </a:r>
          </a:p>
          <a:p>
            <a:pPr marL="344488" lvl="1" indent="-18256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SUPERVISION (between EMPLOYEE (as subordinate), EMPLOYEE (as supervisor))</a:t>
            </a:r>
          </a:p>
          <a:p>
            <a:pPr marL="344488" lvl="1" indent="-18256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DEPENDENTS_OF (between EMPLOYEE, DEPENDENT)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Refining the COMPANY database schema by introducing relationships</a:t>
            </a:r>
          </a:p>
        </p:txBody>
      </p:sp>
      <p:pic>
        <p:nvPicPr>
          <p:cNvPr id="5" name="Picture 4" descr="fig03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3220372" y="1590327"/>
            <a:ext cx="5790018" cy="511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mond 1"/>
          <p:cNvSpPr/>
          <p:nvPr/>
        </p:nvSpPr>
        <p:spPr>
          <a:xfrm>
            <a:off x="5736921" y="2167003"/>
            <a:ext cx="1296173" cy="723961"/>
          </a:xfrm>
          <a:prstGeom prst="diamond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5851743" y="3321485"/>
            <a:ext cx="1296173" cy="723961"/>
          </a:xfrm>
          <a:prstGeom prst="diamond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3923543" y="4444652"/>
            <a:ext cx="1296173" cy="723961"/>
          </a:xfrm>
          <a:prstGeom prst="diamond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134893" y="4045446"/>
            <a:ext cx="1296173" cy="723961"/>
          </a:xfrm>
          <a:prstGeom prst="diamond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7651048" y="3405796"/>
            <a:ext cx="1296173" cy="723961"/>
          </a:xfrm>
          <a:prstGeom prst="diamond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5029218" y="4622123"/>
            <a:ext cx="1922727" cy="1033378"/>
          </a:xfrm>
          <a:prstGeom prst="diamond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>
          <a:xfrm>
            <a:off x="31316" y="1543707"/>
            <a:ext cx="3306870" cy="440740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Some attributes from the initial entity types are refined into relationships: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Manager of DEPARTMENT -&gt; MANAGES</a:t>
            </a:r>
          </a:p>
          <a:p>
            <a:pPr lvl="1" eaLnBrk="1" hangingPunct="1"/>
            <a:r>
              <a:rPr lang="en-US" altLang="en-US" sz="1600" dirty="0" err="1">
                <a:ea typeface="ＭＳ Ｐゴシック" panose="020B0600070205080204" pitchFamily="34" charset="-128"/>
              </a:rPr>
              <a:t>Works_on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of EMPLOYEE -&gt; WORKS_ON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Department of EMPLOYEE -&gt; WORKS_FOR</a:t>
            </a:r>
          </a:p>
          <a:p>
            <a:pPr lvl="1" eaLnBrk="1" hangingPunct="1"/>
            <a:r>
              <a:rPr lang="en-US" altLang="en-US" sz="1600" dirty="0" err="1">
                <a:ea typeface="ＭＳ Ｐゴシック" panose="020B0600070205080204" pitchFamily="34" charset="-128"/>
              </a:rPr>
              <a:t>etc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In general, more than one relationship type can exist between the same participating entity types 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MANAGES and WORKS_FOR are distinct relationship types between EMPLOYEE and DEPARTMENT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Discussion on Relationship Types</a:t>
            </a:r>
          </a:p>
        </p:txBody>
      </p:sp>
      <p:pic>
        <p:nvPicPr>
          <p:cNvPr id="5" name="Picture 4" descr="fig03_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3220372" y="1590327"/>
            <a:ext cx="5790018" cy="511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20372" y="1618863"/>
            <a:ext cx="6023836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1400" dirty="0">
                <a:solidFill>
                  <a:schemeClr val="tx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Between EMPLOYEE and DEPARTMENT there are </a:t>
            </a:r>
            <a:br>
              <a:rPr lang="en-US" altLang="en-US" sz="1400" dirty="0">
                <a:solidFill>
                  <a:schemeClr val="tx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1400" dirty="0">
                <a:solidFill>
                  <a:schemeClr val="tx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two different  relationship instances with two different meanings.</a:t>
            </a:r>
          </a:p>
        </p:txBody>
      </p:sp>
    </p:spTree>
    <p:extLst>
      <p:ext uri="{BB962C8B-B14F-4D97-AF65-F5344CB8AC3E}">
        <p14:creationId xmlns:p14="http://schemas.microsoft.com/office/powerpoint/2010/main" val="1146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Constraints on Relationship Types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(Also known as ratio constraints)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Cardinality Ratio (specifies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maximum</a:t>
            </a:r>
            <a:r>
              <a:rPr lang="en-US" altLang="en-US" sz="2200" dirty="0">
                <a:ea typeface="ＭＳ Ｐゴシック" panose="020B0600070205080204" pitchFamily="34" charset="-128"/>
              </a:rPr>
              <a:t> participation)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One-to-one (1:1)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One-to-many (1:N) or Many-to-one (N:1)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Many-to-many (N:M)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Existence Dependency Constraint (specifies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minimum</a:t>
            </a:r>
            <a:r>
              <a:rPr lang="en-US" altLang="en-US" sz="2200" dirty="0">
                <a:ea typeface="ＭＳ Ｐゴシック" panose="020B0600070205080204" pitchFamily="34" charset="-128"/>
              </a:rPr>
              <a:t> participation) (also called participation constraint)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zero (optional participation, not existence-dependent)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 or more (mandatory participation, existence-dependent)</a:t>
            </a:r>
          </a:p>
        </p:txBody>
      </p:sp>
      <p:sp>
        <p:nvSpPr>
          <p:cNvPr id="6246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Constraints on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794655">
              <a:off x="7860996" y="856286"/>
              <a:ext cx="7662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76-77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26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0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relationship type between the same participating entity type in </a:t>
            </a:r>
            <a:r>
              <a:rPr lang="en-US" altLang="en-US" b="1" dirty="0">
                <a:ea typeface="ＭＳ Ｐゴシック" panose="020B0600070205080204" pitchFamily="34" charset="-128"/>
              </a:rPr>
              <a:t>distinct roles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Also called a</a:t>
            </a:r>
            <a:r>
              <a:rPr lang="en-US" altLang="en-US" b="1" dirty="0">
                <a:ea typeface="ＭＳ Ｐゴシック" panose="020B0600070205080204" pitchFamily="34" charset="-128"/>
              </a:rPr>
              <a:t> self-referencing </a:t>
            </a:r>
            <a:r>
              <a:rPr lang="en-US" altLang="en-US" dirty="0">
                <a:ea typeface="ＭＳ Ｐゴシック" panose="020B0600070205080204" pitchFamily="34" charset="-128"/>
              </a:rPr>
              <a:t>relationship type.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Example: the SUPERVISION relationship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EMPLOYEE participates twice in two distinct roles: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supervisor (or boss) role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supervisee (or subordinate) role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Each relationship instance relates two distinct EMPLOYEE entities: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 employee in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supervisor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role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 employee in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supervisee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role</a:t>
            </a:r>
          </a:p>
        </p:txBody>
      </p:sp>
      <p:sp>
        <p:nvSpPr>
          <p:cNvPr id="6861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Recursive Relationship Type</a:t>
            </a:r>
          </a:p>
        </p:txBody>
      </p:sp>
    </p:spTree>
    <p:extLst>
      <p:ext uri="{BB962C8B-B14F-4D97-AF65-F5344CB8AC3E}">
        <p14:creationId xmlns:p14="http://schemas.microsoft.com/office/powerpoint/2010/main" val="855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428"/>
            <a:ext cx="8381260" cy="1054394"/>
          </a:xfrm>
        </p:spPr>
        <p:txBody>
          <a:bodyPr/>
          <a:lstStyle/>
          <a:p>
            <a:r>
              <a:rPr lang="en-US" altLang="en-US" dirty="0"/>
              <a:t>Recursive Relationship Type is: SUPERVISION</a:t>
            </a:r>
            <a:br>
              <a:rPr lang="en-US" altLang="en-US" dirty="0"/>
            </a:br>
            <a:r>
              <a:rPr lang="en-US" altLang="en-US" sz="2400" dirty="0"/>
              <a:t>(participation role names are shown)</a:t>
            </a:r>
            <a:endParaRPr lang="en-US" altLang="en-US" dirty="0"/>
          </a:p>
        </p:txBody>
      </p:sp>
      <p:pic>
        <p:nvPicPr>
          <p:cNvPr id="74755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93" y="1582775"/>
            <a:ext cx="5348614" cy="515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9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An entity that does not have a key attribute and that is identification-dependent on another entity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weak entity must participate in an identifying relationship type with an owner or identifying entity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Entities are identified by the combination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partial key of the 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particular entity they are related to in the identifying relationship 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DEPENDENT entity is identified by the dependent’s first name, </a:t>
            </a:r>
            <a:r>
              <a:rPr lang="en-US" altLang="en-US" i="1" dirty="0">
                <a:ea typeface="ＭＳ Ｐゴシック" panose="020B0600070205080204" pitchFamily="34" charset="-128"/>
              </a:rPr>
              <a:t>and</a:t>
            </a:r>
            <a:r>
              <a:rPr lang="en-US" altLang="en-US" dirty="0">
                <a:ea typeface="ＭＳ Ｐゴシック" panose="020B0600070205080204" pitchFamily="34" charset="-128"/>
              </a:rPr>
              <a:t> the specific EMPLOYEE with whom the dependent is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Name of DEPENDENT is the </a:t>
            </a:r>
            <a:r>
              <a:rPr lang="en-US" altLang="en-US" i="1" dirty="0">
                <a:ea typeface="ＭＳ Ｐゴシック" panose="020B0600070205080204" pitchFamily="34" charset="-128"/>
              </a:rPr>
              <a:t>partial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DEPENDENT is a </a:t>
            </a:r>
            <a:r>
              <a:rPr lang="en-US" altLang="en-US" i="1" dirty="0">
                <a:ea typeface="ＭＳ Ｐゴシック" panose="020B0600070205080204" pitchFamily="34" charset="-128"/>
              </a:rPr>
              <a:t>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EMPLOYEE is its identifying entity type via the identifying relationship type DEPENDENT_OF</a:t>
            </a:r>
          </a:p>
        </p:txBody>
      </p:sp>
      <p:sp>
        <p:nvSpPr>
          <p:cNvPr id="76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Weak Entity Types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794655">
              <a:off x="8017130" y="856286"/>
              <a:ext cx="453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79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49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relationship type can have 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HoursPerWeek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WORKS_ON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Its value for each relationship instance describes the number of hours per week that an EMPLOYEE works on a PROJECT.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value of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HoursPerWeek</a:t>
            </a:r>
            <a:r>
              <a:rPr lang="en-US" altLang="en-US" sz="1800" dirty="0">
                <a:ea typeface="ＭＳ Ｐゴシック" panose="020B0600070205080204" pitchFamily="34" charset="-128"/>
              </a:rPr>
              <a:t> depends on a particular (employee, project) combination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Most relationship attributes are used with N:M relationships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In 1:N relationships, they can be transferred to the entity type on the N-side of the relationship</a:t>
            </a:r>
          </a:p>
        </p:txBody>
      </p:sp>
      <p:sp>
        <p:nvSpPr>
          <p:cNvPr id="788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Attributes of Relationship types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593906" y="3526946"/>
              <a:ext cx="9792" cy="2923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1108" y="3524094"/>
                <a:ext cx="15387" cy="349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48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16114" y="1719071"/>
            <a:ext cx="3647924" cy="4912233"/>
          </a:xfrm>
        </p:spPr>
        <p:txBody>
          <a:bodyPr>
            <a:noAutofit/>
          </a:bodyPr>
          <a:lstStyle/>
          <a:p>
            <a:r>
              <a:rPr lang="en-US" sz="1600" dirty="0"/>
              <a:t>Not only can Entities have attributes…</a:t>
            </a:r>
            <a:br>
              <a:rPr lang="en-US" sz="1600" dirty="0"/>
            </a:br>
            <a:r>
              <a:rPr lang="en-US" sz="1600" dirty="0"/>
              <a:t>…so can Relationships</a:t>
            </a:r>
          </a:p>
          <a:p>
            <a:endParaRPr lang="en-US" sz="1600" dirty="0"/>
          </a:p>
          <a:p>
            <a:r>
              <a:rPr lang="en-US" sz="1600" dirty="0"/>
              <a:t>Also note double lines around the weak entity DEPENDENT and the identifying relationship DEPENDENTS_OF.</a:t>
            </a:r>
          </a:p>
          <a:p>
            <a:pPr lvl="1"/>
            <a:r>
              <a:rPr lang="en-US" sz="1400" dirty="0"/>
              <a:t>An Identifying Relationship is a relationship between a strong and a weak entity type, where the key of the strong entity type is required to uniquely identify instances of the weak entity type.</a:t>
            </a:r>
            <a:br>
              <a:rPr lang="en-US" sz="1400" dirty="0"/>
            </a:br>
            <a:endParaRPr lang="en-US" sz="1400" dirty="0"/>
          </a:p>
          <a:p>
            <a:r>
              <a:rPr lang="en-US" sz="1600" dirty="0"/>
              <a:t>Double lines between an entity and a relationship indicate total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Attribute of a Relationship Type: </a:t>
            </a:r>
            <a:br>
              <a:rPr lang="en-US" altLang="en-US"/>
            </a:br>
            <a:r>
              <a:rPr lang="en-US" altLang="en-US"/>
              <a:t>Hours of WORKS_ON</a:t>
            </a:r>
          </a:p>
        </p:txBody>
      </p:sp>
      <p:pic>
        <p:nvPicPr>
          <p:cNvPr id="80899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50" y="1604861"/>
            <a:ext cx="5332280" cy="514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980130" y="3197906"/>
              <a:ext cx="121104" cy="309744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6547" y="3194313"/>
                <a:ext cx="127912" cy="316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1973858" y="4576715"/>
              <a:ext cx="48528" cy="5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0290" y="4573355"/>
                <a:ext cx="55308" cy="114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22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Diagrams:</a:t>
            </a:r>
            <a:br>
              <a:rPr lang="en-US" dirty="0"/>
            </a:br>
            <a:r>
              <a:rPr lang="en-US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267333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Cardinality ratio (of a binary relationship): 1:1, 1:N, N:1, or N:M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Shown by placing appropriate numbers on the relationship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Participation constraint (on each participating entity type): total (called existence dependency) or partial.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Total shown by double line, partial by single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NOTE: These are easy to specify for Binary Relationship Types.</a:t>
            </a:r>
          </a:p>
        </p:txBody>
      </p:sp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Notation for Constraints on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16815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 Concepts</a:t>
            </a:r>
          </a:p>
        </p:txBody>
      </p:sp>
    </p:spTree>
    <p:extLst>
      <p:ext uri="{BB962C8B-B14F-4D97-AF65-F5344CB8AC3E}">
        <p14:creationId xmlns:p14="http://schemas.microsoft.com/office/powerpoint/2010/main" val="92017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Specified on each participation of an entity type E in a relationship type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Specifies that each entity e in E participates in at least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min</a:t>
            </a:r>
            <a:r>
              <a:rPr lang="en-US" altLang="en-US" sz="1800" dirty="0">
                <a:ea typeface="ＭＳ Ｐゴシック" panose="020B0600070205080204" pitchFamily="34" charset="-128"/>
              </a:rPr>
              <a:t> and at most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max</a:t>
            </a:r>
            <a:r>
              <a:rPr lang="en-US" altLang="en-US" sz="1800" dirty="0">
                <a:ea typeface="ＭＳ Ｐゴシック" panose="020B0600070205080204" pitchFamily="34" charset="-128"/>
              </a:rPr>
              <a:t> relationship instances in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Default (no constraint): min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=0, max=n (signifying no limit)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Must have </a:t>
            </a:r>
            <a:r>
              <a:rPr lang="en-US" altLang="en-US" sz="18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minmax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, min0, max 1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Derived from the knowledge of mini-world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Specify (0,1) for participation of EMPLOYEE in MANAGES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Specify (1,1) for participation of EMPLOYEE in WORKS_FOR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Specify (0,n) for participation of DEPARTMENT in WORKS_FOR</a:t>
            </a:r>
          </a:p>
        </p:txBody>
      </p:sp>
      <p:sp>
        <p:nvSpPr>
          <p:cNvPr id="849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Alternative (min, max) notation for relationship structural constraints:</a:t>
            </a:r>
          </a:p>
        </p:txBody>
      </p:sp>
    </p:spTree>
    <p:extLst>
      <p:ext uri="{BB962C8B-B14F-4D97-AF65-F5344CB8AC3E}">
        <p14:creationId xmlns:p14="http://schemas.microsoft.com/office/powerpoint/2010/main" val="224335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55600"/>
            <a:r>
              <a:rPr lang="en-US" sz="3200" dirty="0"/>
              <a:t>WARNING:  Constraint notation convention is opposite Min-Max (min, max) notation as you will see on the next slide.</a:t>
            </a:r>
          </a:p>
          <a:p>
            <a:pPr marL="400050" indent="-355600"/>
            <a:endParaRPr lang="en-US" sz="3200" dirty="0"/>
          </a:p>
          <a:p>
            <a:pPr marL="400050" indent="-355600"/>
            <a:endParaRPr lang="en-US" sz="3200" dirty="0"/>
          </a:p>
          <a:p>
            <a:pPr marL="400050" indent="-355600"/>
            <a:r>
              <a:rPr lang="en-US" sz="3200" dirty="0"/>
              <a:t>Don't get confused.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Animated Example</a:t>
            </a:r>
            <a:br>
              <a:rPr lang="en-US" dirty="0"/>
            </a:br>
            <a:r>
              <a:rPr lang="en-US" dirty="0"/>
              <a:t>is Coming Up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28" y="4606291"/>
            <a:ext cx="4396950" cy="19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5222" y="1869324"/>
            <a:ext cx="8251521" cy="851417"/>
            <a:chOff x="299582" y="3028051"/>
            <a:chExt cx="8251521" cy="110855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582" y="3028051"/>
              <a:ext cx="8251521" cy="1108553"/>
              <a:chOff x="299582" y="1747382"/>
              <a:chExt cx="8251521" cy="11085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9582" y="2049744"/>
                <a:ext cx="1842370" cy="5038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08733" y="2049744"/>
                <a:ext cx="1842370" cy="5038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DEPARTMENT</a:t>
                </a:r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3204055" y="1747382"/>
                <a:ext cx="2442575" cy="1108553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WORKS FOR</a:t>
                </a:r>
              </a:p>
            </p:txBody>
          </p:sp>
          <p:cxnSp>
            <p:nvCxnSpPr>
              <p:cNvPr id="20" name="Elbow Connector 19"/>
              <p:cNvCxnSpPr>
                <a:stCxn id="17" idx="3"/>
                <a:endCxn id="19" idx="1"/>
              </p:cNvCxnSpPr>
              <p:nvPr/>
            </p:nvCxnSpPr>
            <p:spPr>
              <a:xfrm>
                <a:off x="2141952" y="2301658"/>
                <a:ext cx="1062103" cy="1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19" idx="3"/>
                <a:endCxn id="18" idx="1"/>
              </p:cNvCxnSpPr>
              <p:nvPr/>
            </p:nvCxnSpPr>
            <p:spPr>
              <a:xfrm flipV="1">
                <a:off x="5646630" y="2301658"/>
                <a:ext cx="1062103" cy="1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371725" y="3255398"/>
              <a:ext cx="7258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latin typeface="+mn-lt"/>
                </a:rPr>
                <a:t>(1,1)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70245" y="3255398"/>
              <a:ext cx="7258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latin typeface="+mn-lt"/>
                </a:rPr>
                <a:t>(4,N)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5222" y="5336469"/>
            <a:ext cx="8251521" cy="851417"/>
            <a:chOff x="299582" y="5589388"/>
            <a:chExt cx="8251521" cy="1108553"/>
          </a:xfrm>
        </p:grpSpPr>
        <p:grpSp>
          <p:nvGrpSpPr>
            <p:cNvPr id="28" name="Group 27"/>
            <p:cNvGrpSpPr/>
            <p:nvPr/>
          </p:nvGrpSpPr>
          <p:grpSpPr>
            <a:xfrm>
              <a:off x="299582" y="5589388"/>
              <a:ext cx="8251521" cy="1108553"/>
              <a:chOff x="299582" y="1747382"/>
              <a:chExt cx="8251521" cy="1108553"/>
            </a:xfrm>
            <a:solidFill>
              <a:srgbClr val="FFFF66"/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299582" y="2049744"/>
                <a:ext cx="1842370" cy="5038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708733" y="2049744"/>
                <a:ext cx="1842370" cy="5038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DEPARTMENT</a:t>
                </a:r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3204055" y="1747382"/>
                <a:ext cx="2442575" cy="1108553"/>
              </a:xfrm>
              <a:prstGeom prst="diamond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MANAGES</a:t>
                </a:r>
              </a:p>
            </p:txBody>
          </p:sp>
          <p:cxnSp>
            <p:nvCxnSpPr>
              <p:cNvPr id="32" name="Elbow Connector 31"/>
              <p:cNvCxnSpPr>
                <a:stCxn id="29" idx="3"/>
                <a:endCxn id="31" idx="1"/>
              </p:cNvCxnSpPr>
              <p:nvPr/>
            </p:nvCxnSpPr>
            <p:spPr>
              <a:xfrm>
                <a:off x="2141952" y="2301658"/>
                <a:ext cx="1062103" cy="1"/>
              </a:xfrm>
              <a:prstGeom prst="bentConnector3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31" idx="3"/>
                <a:endCxn id="30" idx="1"/>
              </p:cNvCxnSpPr>
              <p:nvPr/>
            </p:nvCxnSpPr>
            <p:spPr>
              <a:xfrm flipV="1">
                <a:off x="5646630" y="2301658"/>
                <a:ext cx="1062103" cy="1"/>
              </a:xfrm>
              <a:prstGeom prst="bentConnector3">
                <a:avLst/>
              </a:prstGeom>
              <a:grpFill/>
              <a:ln w="762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375535" y="5813813"/>
              <a:ext cx="7258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latin typeface="+mn-lt"/>
                </a:rPr>
                <a:t>(0,1)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74055" y="5813813"/>
              <a:ext cx="7258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latin typeface="+mn-lt"/>
                </a:rPr>
                <a:t>(1,1)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222" y="135752"/>
            <a:ext cx="8251521" cy="851417"/>
            <a:chOff x="299582" y="1747382"/>
            <a:chExt cx="8251521" cy="1108553"/>
          </a:xfrm>
        </p:grpSpPr>
        <p:grpSp>
          <p:nvGrpSpPr>
            <p:cNvPr id="10" name="Group 9"/>
            <p:cNvGrpSpPr/>
            <p:nvPr/>
          </p:nvGrpSpPr>
          <p:grpSpPr>
            <a:xfrm>
              <a:off x="299582" y="1747382"/>
              <a:ext cx="8251521" cy="1108553"/>
              <a:chOff x="299582" y="1747382"/>
              <a:chExt cx="8251521" cy="110855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9582" y="2049744"/>
                <a:ext cx="1842370" cy="5038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08733" y="2049744"/>
                <a:ext cx="1842370" cy="5038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DEPARTMENT</a:t>
                </a:r>
              </a:p>
            </p:txBody>
          </p:sp>
          <p:sp>
            <p:nvSpPr>
              <p:cNvPr id="3" name="Diamond 2"/>
              <p:cNvSpPr/>
              <p:nvPr/>
            </p:nvSpPr>
            <p:spPr>
              <a:xfrm>
                <a:off x="3204055" y="1747382"/>
                <a:ext cx="2442575" cy="1108553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WORKS FOR</a:t>
                </a:r>
              </a:p>
            </p:txBody>
          </p:sp>
          <p:cxnSp>
            <p:nvCxnSpPr>
              <p:cNvPr id="5" name="Elbow Connector 4"/>
              <p:cNvCxnSpPr>
                <a:stCxn id="2" idx="3"/>
                <a:endCxn id="3" idx="1"/>
              </p:cNvCxnSpPr>
              <p:nvPr/>
            </p:nvCxnSpPr>
            <p:spPr>
              <a:xfrm>
                <a:off x="2141952" y="2301658"/>
                <a:ext cx="1062103" cy="1"/>
              </a:xfrm>
              <a:prstGeom prst="bentConnector3">
                <a:avLst/>
              </a:prstGeom>
              <a:ln w="762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3" idx="3"/>
                <a:endCxn id="7" idx="1"/>
              </p:cNvCxnSpPr>
              <p:nvPr/>
            </p:nvCxnSpPr>
            <p:spPr>
              <a:xfrm flipV="1">
                <a:off x="5646630" y="2301658"/>
                <a:ext cx="1062103" cy="1"/>
              </a:xfrm>
              <a:prstGeom prst="bentConnector3">
                <a:avLst/>
              </a:prstGeom>
              <a:ln w="762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371725" y="1951146"/>
              <a:ext cx="725805" cy="42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latin typeface="+mn-lt"/>
                </a:rPr>
                <a:t>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0245" y="1951146"/>
              <a:ext cx="7258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latin typeface="+mn-lt"/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5222" y="3602896"/>
            <a:ext cx="8251521" cy="851417"/>
            <a:chOff x="299582" y="4308720"/>
            <a:chExt cx="8251521" cy="1108553"/>
          </a:xfrm>
        </p:grpSpPr>
        <p:grpSp>
          <p:nvGrpSpPr>
            <p:cNvPr id="22" name="Group 21"/>
            <p:cNvGrpSpPr/>
            <p:nvPr/>
          </p:nvGrpSpPr>
          <p:grpSpPr>
            <a:xfrm>
              <a:off x="299582" y="4308720"/>
              <a:ext cx="8251521" cy="1108553"/>
              <a:chOff x="299582" y="1747382"/>
              <a:chExt cx="8251521" cy="1108553"/>
            </a:xfrm>
            <a:solidFill>
              <a:srgbClr val="FFFF66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299582" y="2049744"/>
                <a:ext cx="1842370" cy="5038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08733" y="2049744"/>
                <a:ext cx="1842370" cy="5038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DEPARTMENT</a:t>
                </a:r>
              </a:p>
            </p:txBody>
          </p:sp>
          <p:sp>
            <p:nvSpPr>
              <p:cNvPr id="25" name="Diamond 24"/>
              <p:cNvSpPr/>
              <p:nvPr/>
            </p:nvSpPr>
            <p:spPr>
              <a:xfrm>
                <a:off x="3204055" y="1747382"/>
                <a:ext cx="2442575" cy="1108553"/>
              </a:xfrm>
              <a:prstGeom prst="diamond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MANAGES</a:t>
                </a:r>
              </a:p>
            </p:txBody>
          </p:sp>
          <p:cxnSp>
            <p:nvCxnSpPr>
              <p:cNvPr id="26" name="Elbow Connector 25"/>
              <p:cNvCxnSpPr>
                <a:stCxn id="23" idx="3"/>
                <a:endCxn id="25" idx="1"/>
              </p:cNvCxnSpPr>
              <p:nvPr/>
            </p:nvCxnSpPr>
            <p:spPr>
              <a:xfrm>
                <a:off x="2141952" y="2301658"/>
                <a:ext cx="1062103" cy="1"/>
              </a:xfrm>
              <a:prstGeom prst="bentConnector3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25" idx="3"/>
                <a:endCxn id="24" idx="1"/>
              </p:cNvCxnSpPr>
              <p:nvPr/>
            </p:nvCxnSpPr>
            <p:spPr>
              <a:xfrm flipV="1">
                <a:off x="5646630" y="2301658"/>
                <a:ext cx="1062103" cy="1"/>
              </a:xfrm>
              <a:prstGeom prst="bentConnector3">
                <a:avLst/>
              </a:prstGeom>
              <a:grpFill/>
              <a:ln w="762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2381250" y="4498131"/>
              <a:ext cx="7258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/>
                <a:t>1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79770" y="4498131"/>
              <a:ext cx="7258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latin typeface="+mn-lt"/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1018" y="807779"/>
            <a:ext cx="85013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1" u="sng" dirty="0"/>
              <a:t>Cardinality Notation</a:t>
            </a:r>
            <a:br>
              <a:rPr lang="en-US" sz="1500" b="1" dirty="0"/>
            </a:br>
            <a:r>
              <a:rPr lang="en-US" sz="1500" dirty="0"/>
              <a:t>An employee works for only one department and every employee fully participates in this relationship</a:t>
            </a:r>
          </a:p>
          <a:p>
            <a:pPr>
              <a:lnSpc>
                <a:spcPts val="1800"/>
              </a:lnSpc>
            </a:pPr>
            <a:r>
              <a:rPr lang="en-US" sz="1500" dirty="0"/>
              <a:t>A department has many employees and every department fully participates in this relationship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018" y="4235154"/>
            <a:ext cx="905497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1" u="sng" dirty="0"/>
              <a:t>Cardinality Notation</a:t>
            </a:r>
            <a:br>
              <a:rPr lang="en-US" sz="1500" b="1" dirty="0"/>
            </a:br>
            <a:r>
              <a:rPr lang="en-US" sz="1500" dirty="0"/>
              <a:t>An employee can manage only one department; not every employee fully participates in this relationship</a:t>
            </a:r>
          </a:p>
          <a:p>
            <a:pPr>
              <a:lnSpc>
                <a:spcPts val="1800"/>
              </a:lnSpc>
            </a:pPr>
            <a:r>
              <a:rPr lang="en-US" sz="1500" dirty="0"/>
              <a:t>A department is managed by only one employee and every department fully participates in this relationship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018" y="2510121"/>
            <a:ext cx="79640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1" u="sng" dirty="0"/>
              <a:t>(min, max) Notation</a:t>
            </a:r>
            <a:br>
              <a:rPr lang="en-US" sz="1500" b="1" dirty="0"/>
            </a:br>
            <a:r>
              <a:rPr lang="en-US" sz="1500" dirty="0"/>
              <a:t>An employee works for at least one and at most one (hence "one and only one") departments </a:t>
            </a:r>
          </a:p>
          <a:p>
            <a:pPr>
              <a:lnSpc>
                <a:spcPts val="1800"/>
              </a:lnSpc>
            </a:pPr>
            <a:r>
              <a:rPr lang="en-US" sz="1500" dirty="0"/>
              <a:t>A department has at least 4 employees, but may have unlimited employees.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1018" y="6008834"/>
            <a:ext cx="83516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1" u="sng" dirty="0"/>
              <a:t>(min, max) Notation</a:t>
            </a:r>
            <a:br>
              <a:rPr lang="en-US" sz="1500" b="1" dirty="0"/>
            </a:br>
            <a:r>
              <a:rPr lang="en-US" sz="1500" dirty="0"/>
              <a:t>An employee manages at least zero and at most one (hence "</a:t>
            </a:r>
            <a:r>
              <a:rPr lang="en-US" sz="1500" b="1" u="sng" dirty="0"/>
              <a:t>may</a:t>
            </a:r>
            <a:r>
              <a:rPr lang="en-US" sz="1500" dirty="0"/>
              <a:t> manage only one") departments </a:t>
            </a:r>
          </a:p>
          <a:p>
            <a:pPr>
              <a:lnSpc>
                <a:spcPts val="1800"/>
              </a:lnSpc>
            </a:pPr>
            <a:r>
              <a:rPr lang="en-US" sz="1500" dirty="0"/>
              <a:t>A department is managed by at least one and at most one (hence "one and only one") employee</a:t>
            </a:r>
          </a:p>
        </p:txBody>
      </p:sp>
      <p:sp>
        <p:nvSpPr>
          <p:cNvPr id="46" name="Freeform 45"/>
          <p:cNvSpPr/>
          <p:nvPr/>
        </p:nvSpPr>
        <p:spPr>
          <a:xfrm>
            <a:off x="1343526" y="112200"/>
            <a:ext cx="2679032" cy="256768"/>
          </a:xfrm>
          <a:custGeom>
            <a:avLst/>
            <a:gdLst>
              <a:gd name="connsiteX0" fmla="*/ 0 w 2679032"/>
              <a:gd name="connsiteY0" fmla="*/ 220674 h 256768"/>
              <a:gd name="connsiteX1" fmla="*/ 44116 w 2679032"/>
              <a:gd name="connsiteY1" fmla="*/ 200621 h 256768"/>
              <a:gd name="connsiteX2" fmla="*/ 68179 w 2679032"/>
              <a:gd name="connsiteY2" fmla="*/ 188589 h 256768"/>
              <a:gd name="connsiteX3" fmla="*/ 100263 w 2679032"/>
              <a:gd name="connsiteY3" fmla="*/ 180568 h 256768"/>
              <a:gd name="connsiteX4" fmla="*/ 136358 w 2679032"/>
              <a:gd name="connsiteY4" fmla="*/ 152495 h 256768"/>
              <a:gd name="connsiteX5" fmla="*/ 148390 w 2679032"/>
              <a:gd name="connsiteY5" fmla="*/ 144474 h 256768"/>
              <a:gd name="connsiteX6" fmla="*/ 172453 w 2679032"/>
              <a:gd name="connsiteY6" fmla="*/ 136453 h 256768"/>
              <a:gd name="connsiteX7" fmla="*/ 200527 w 2679032"/>
              <a:gd name="connsiteY7" fmla="*/ 124421 h 256768"/>
              <a:gd name="connsiteX8" fmla="*/ 212558 w 2679032"/>
              <a:gd name="connsiteY8" fmla="*/ 116400 h 256768"/>
              <a:gd name="connsiteX9" fmla="*/ 228600 w 2679032"/>
              <a:gd name="connsiteY9" fmla="*/ 108379 h 256768"/>
              <a:gd name="connsiteX10" fmla="*/ 268706 w 2679032"/>
              <a:gd name="connsiteY10" fmla="*/ 96347 h 256768"/>
              <a:gd name="connsiteX11" fmla="*/ 280737 w 2679032"/>
              <a:gd name="connsiteY11" fmla="*/ 92337 h 256768"/>
              <a:gd name="connsiteX12" fmla="*/ 296779 w 2679032"/>
              <a:gd name="connsiteY12" fmla="*/ 88326 h 256768"/>
              <a:gd name="connsiteX13" fmla="*/ 320842 w 2679032"/>
              <a:gd name="connsiteY13" fmla="*/ 80305 h 256768"/>
              <a:gd name="connsiteX14" fmla="*/ 332874 w 2679032"/>
              <a:gd name="connsiteY14" fmla="*/ 76295 h 256768"/>
              <a:gd name="connsiteX15" fmla="*/ 381000 w 2679032"/>
              <a:gd name="connsiteY15" fmla="*/ 64263 h 256768"/>
              <a:gd name="connsiteX16" fmla="*/ 397042 w 2679032"/>
              <a:gd name="connsiteY16" fmla="*/ 60253 h 256768"/>
              <a:gd name="connsiteX17" fmla="*/ 409074 w 2679032"/>
              <a:gd name="connsiteY17" fmla="*/ 56242 h 256768"/>
              <a:gd name="connsiteX18" fmla="*/ 437148 w 2679032"/>
              <a:gd name="connsiteY18" fmla="*/ 52232 h 256768"/>
              <a:gd name="connsiteX19" fmla="*/ 449179 w 2679032"/>
              <a:gd name="connsiteY19" fmla="*/ 48221 h 256768"/>
              <a:gd name="connsiteX20" fmla="*/ 513348 w 2679032"/>
              <a:gd name="connsiteY20" fmla="*/ 40200 h 256768"/>
              <a:gd name="connsiteX21" fmla="*/ 537411 w 2679032"/>
              <a:gd name="connsiteY21" fmla="*/ 36189 h 256768"/>
              <a:gd name="connsiteX22" fmla="*/ 577516 w 2679032"/>
              <a:gd name="connsiteY22" fmla="*/ 28168 h 256768"/>
              <a:gd name="connsiteX23" fmla="*/ 613611 w 2679032"/>
              <a:gd name="connsiteY23" fmla="*/ 24158 h 256768"/>
              <a:gd name="connsiteX24" fmla="*/ 633663 w 2679032"/>
              <a:gd name="connsiteY24" fmla="*/ 20147 h 256768"/>
              <a:gd name="connsiteX25" fmla="*/ 661737 w 2679032"/>
              <a:gd name="connsiteY25" fmla="*/ 16137 h 256768"/>
              <a:gd name="connsiteX26" fmla="*/ 950495 w 2679032"/>
              <a:gd name="connsiteY26" fmla="*/ 16137 h 256768"/>
              <a:gd name="connsiteX27" fmla="*/ 970548 w 2679032"/>
              <a:gd name="connsiteY27" fmla="*/ 12126 h 256768"/>
              <a:gd name="connsiteX28" fmla="*/ 1026695 w 2679032"/>
              <a:gd name="connsiteY28" fmla="*/ 8116 h 256768"/>
              <a:gd name="connsiteX29" fmla="*/ 1046748 w 2679032"/>
              <a:gd name="connsiteY29" fmla="*/ 95 h 256768"/>
              <a:gd name="connsiteX30" fmla="*/ 1078832 w 2679032"/>
              <a:gd name="connsiteY30" fmla="*/ 4105 h 256768"/>
              <a:gd name="connsiteX31" fmla="*/ 1098885 w 2679032"/>
              <a:gd name="connsiteY31" fmla="*/ 95 h 256768"/>
              <a:gd name="connsiteX32" fmla="*/ 1191127 w 2679032"/>
              <a:gd name="connsiteY32" fmla="*/ 12126 h 256768"/>
              <a:gd name="connsiteX33" fmla="*/ 1259306 w 2679032"/>
              <a:gd name="connsiteY33" fmla="*/ 20147 h 256768"/>
              <a:gd name="connsiteX34" fmla="*/ 1295400 w 2679032"/>
              <a:gd name="connsiteY34" fmla="*/ 20147 h 256768"/>
              <a:gd name="connsiteX35" fmla="*/ 1335506 w 2679032"/>
              <a:gd name="connsiteY35" fmla="*/ 24158 h 256768"/>
              <a:gd name="connsiteX36" fmla="*/ 1407695 w 2679032"/>
              <a:gd name="connsiteY36" fmla="*/ 32179 h 256768"/>
              <a:gd name="connsiteX37" fmla="*/ 1568116 w 2679032"/>
              <a:gd name="connsiteY37" fmla="*/ 40200 h 256768"/>
              <a:gd name="connsiteX38" fmla="*/ 1684421 w 2679032"/>
              <a:gd name="connsiteY38" fmla="*/ 32179 h 256768"/>
              <a:gd name="connsiteX39" fmla="*/ 1840832 w 2679032"/>
              <a:gd name="connsiteY39" fmla="*/ 24158 h 256768"/>
              <a:gd name="connsiteX40" fmla="*/ 2085474 w 2679032"/>
              <a:gd name="connsiteY40" fmla="*/ 32179 h 256768"/>
              <a:gd name="connsiteX41" fmla="*/ 2157663 w 2679032"/>
              <a:gd name="connsiteY41" fmla="*/ 40200 h 256768"/>
              <a:gd name="connsiteX42" fmla="*/ 2197769 w 2679032"/>
              <a:gd name="connsiteY42" fmla="*/ 48221 h 256768"/>
              <a:gd name="connsiteX43" fmla="*/ 2209800 w 2679032"/>
              <a:gd name="connsiteY43" fmla="*/ 52232 h 256768"/>
              <a:gd name="connsiteX44" fmla="*/ 2253916 w 2679032"/>
              <a:gd name="connsiteY44" fmla="*/ 60253 h 256768"/>
              <a:gd name="connsiteX45" fmla="*/ 2290011 w 2679032"/>
              <a:gd name="connsiteY45" fmla="*/ 76295 h 256768"/>
              <a:gd name="connsiteX46" fmla="*/ 2330116 w 2679032"/>
              <a:gd name="connsiteY46" fmla="*/ 88326 h 256768"/>
              <a:gd name="connsiteX47" fmla="*/ 2366211 w 2679032"/>
              <a:gd name="connsiteY47" fmla="*/ 100358 h 256768"/>
              <a:gd name="connsiteX48" fmla="*/ 2378242 w 2679032"/>
              <a:gd name="connsiteY48" fmla="*/ 104368 h 256768"/>
              <a:gd name="connsiteX49" fmla="*/ 2394285 w 2679032"/>
              <a:gd name="connsiteY49" fmla="*/ 108379 h 256768"/>
              <a:gd name="connsiteX50" fmla="*/ 2418348 w 2679032"/>
              <a:gd name="connsiteY50" fmla="*/ 116400 h 256768"/>
              <a:gd name="connsiteX51" fmla="*/ 2430379 w 2679032"/>
              <a:gd name="connsiteY51" fmla="*/ 120411 h 256768"/>
              <a:gd name="connsiteX52" fmla="*/ 2458453 w 2679032"/>
              <a:gd name="connsiteY52" fmla="*/ 132442 h 256768"/>
              <a:gd name="connsiteX53" fmla="*/ 2470485 w 2679032"/>
              <a:gd name="connsiteY53" fmla="*/ 140463 h 256768"/>
              <a:gd name="connsiteX54" fmla="*/ 2486527 w 2679032"/>
              <a:gd name="connsiteY54" fmla="*/ 144474 h 256768"/>
              <a:gd name="connsiteX55" fmla="*/ 2498558 w 2679032"/>
              <a:gd name="connsiteY55" fmla="*/ 156505 h 256768"/>
              <a:gd name="connsiteX56" fmla="*/ 2514600 w 2679032"/>
              <a:gd name="connsiteY56" fmla="*/ 164526 h 256768"/>
              <a:gd name="connsiteX57" fmla="*/ 2526632 w 2679032"/>
              <a:gd name="connsiteY57" fmla="*/ 172547 h 256768"/>
              <a:gd name="connsiteX58" fmla="*/ 2542674 w 2679032"/>
              <a:gd name="connsiteY58" fmla="*/ 176558 h 256768"/>
              <a:gd name="connsiteX59" fmla="*/ 2566737 w 2679032"/>
              <a:gd name="connsiteY59" fmla="*/ 184579 h 256768"/>
              <a:gd name="connsiteX60" fmla="*/ 2578769 w 2679032"/>
              <a:gd name="connsiteY60" fmla="*/ 196611 h 256768"/>
              <a:gd name="connsiteX61" fmla="*/ 2598821 w 2679032"/>
              <a:gd name="connsiteY61" fmla="*/ 200621 h 256768"/>
              <a:gd name="connsiteX62" fmla="*/ 2642937 w 2679032"/>
              <a:gd name="connsiteY62" fmla="*/ 208642 h 256768"/>
              <a:gd name="connsiteX63" fmla="*/ 2667000 w 2679032"/>
              <a:gd name="connsiteY63" fmla="*/ 232705 h 256768"/>
              <a:gd name="connsiteX64" fmla="*/ 2679032 w 2679032"/>
              <a:gd name="connsiteY64" fmla="*/ 256768 h 25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79032" h="256768">
                <a:moveTo>
                  <a:pt x="0" y="220674"/>
                </a:moveTo>
                <a:lnTo>
                  <a:pt x="44116" y="200621"/>
                </a:lnTo>
                <a:cubicBezTo>
                  <a:pt x="52230" y="196802"/>
                  <a:pt x="59734" y="191605"/>
                  <a:pt x="68179" y="188589"/>
                </a:cubicBezTo>
                <a:cubicBezTo>
                  <a:pt x="78561" y="184881"/>
                  <a:pt x="89568" y="183242"/>
                  <a:pt x="100263" y="180568"/>
                </a:cubicBezTo>
                <a:cubicBezTo>
                  <a:pt x="130999" y="149834"/>
                  <a:pt x="107779" y="168826"/>
                  <a:pt x="136358" y="152495"/>
                </a:cubicBezTo>
                <a:cubicBezTo>
                  <a:pt x="140543" y="150104"/>
                  <a:pt x="143985" y="146432"/>
                  <a:pt x="148390" y="144474"/>
                </a:cubicBezTo>
                <a:cubicBezTo>
                  <a:pt x="156116" y="141040"/>
                  <a:pt x="172453" y="136453"/>
                  <a:pt x="172453" y="136453"/>
                </a:cubicBezTo>
                <a:cubicBezTo>
                  <a:pt x="202662" y="116314"/>
                  <a:pt x="164267" y="139962"/>
                  <a:pt x="200527" y="124421"/>
                </a:cubicBezTo>
                <a:cubicBezTo>
                  <a:pt x="204957" y="122522"/>
                  <a:pt x="208373" y="118791"/>
                  <a:pt x="212558" y="116400"/>
                </a:cubicBezTo>
                <a:cubicBezTo>
                  <a:pt x="217749" y="113434"/>
                  <a:pt x="223049" y="110599"/>
                  <a:pt x="228600" y="108379"/>
                </a:cubicBezTo>
                <a:cubicBezTo>
                  <a:pt x="252420" y="98851"/>
                  <a:pt x="248028" y="102255"/>
                  <a:pt x="268706" y="96347"/>
                </a:cubicBezTo>
                <a:cubicBezTo>
                  <a:pt x="272771" y="95186"/>
                  <a:pt x="276672" y="93498"/>
                  <a:pt x="280737" y="92337"/>
                </a:cubicBezTo>
                <a:cubicBezTo>
                  <a:pt x="286037" y="90823"/>
                  <a:pt x="291500" y="89910"/>
                  <a:pt x="296779" y="88326"/>
                </a:cubicBezTo>
                <a:cubicBezTo>
                  <a:pt x="304877" y="85896"/>
                  <a:pt x="312821" y="82979"/>
                  <a:pt x="320842" y="80305"/>
                </a:cubicBezTo>
                <a:cubicBezTo>
                  <a:pt x="324853" y="78968"/>
                  <a:pt x="328773" y="77320"/>
                  <a:pt x="332874" y="76295"/>
                </a:cubicBezTo>
                <a:lnTo>
                  <a:pt x="381000" y="64263"/>
                </a:lnTo>
                <a:cubicBezTo>
                  <a:pt x="386347" y="62926"/>
                  <a:pt x="391813" y="61996"/>
                  <a:pt x="397042" y="60253"/>
                </a:cubicBezTo>
                <a:cubicBezTo>
                  <a:pt x="401053" y="58916"/>
                  <a:pt x="404928" y="57071"/>
                  <a:pt x="409074" y="56242"/>
                </a:cubicBezTo>
                <a:cubicBezTo>
                  <a:pt x="418343" y="54388"/>
                  <a:pt x="427790" y="53569"/>
                  <a:pt x="437148" y="52232"/>
                </a:cubicBezTo>
                <a:cubicBezTo>
                  <a:pt x="441158" y="50895"/>
                  <a:pt x="445052" y="49138"/>
                  <a:pt x="449179" y="48221"/>
                </a:cubicBezTo>
                <a:cubicBezTo>
                  <a:pt x="472663" y="43002"/>
                  <a:pt x="488004" y="43368"/>
                  <a:pt x="513348" y="40200"/>
                </a:cubicBezTo>
                <a:cubicBezTo>
                  <a:pt x="521417" y="39191"/>
                  <a:pt x="529419" y="37688"/>
                  <a:pt x="537411" y="36189"/>
                </a:cubicBezTo>
                <a:cubicBezTo>
                  <a:pt x="550811" y="33676"/>
                  <a:pt x="563966" y="29673"/>
                  <a:pt x="577516" y="28168"/>
                </a:cubicBezTo>
                <a:cubicBezTo>
                  <a:pt x="589548" y="26831"/>
                  <a:pt x="601627" y="25870"/>
                  <a:pt x="613611" y="24158"/>
                </a:cubicBezTo>
                <a:cubicBezTo>
                  <a:pt x="620359" y="23194"/>
                  <a:pt x="626939" y="21268"/>
                  <a:pt x="633663" y="20147"/>
                </a:cubicBezTo>
                <a:cubicBezTo>
                  <a:pt x="642987" y="18593"/>
                  <a:pt x="652379" y="17474"/>
                  <a:pt x="661737" y="16137"/>
                </a:cubicBezTo>
                <a:cubicBezTo>
                  <a:pt x="797381" y="22034"/>
                  <a:pt x="770161" y="22816"/>
                  <a:pt x="950495" y="16137"/>
                </a:cubicBezTo>
                <a:cubicBezTo>
                  <a:pt x="957307" y="15885"/>
                  <a:pt x="963769" y="12840"/>
                  <a:pt x="970548" y="12126"/>
                </a:cubicBezTo>
                <a:cubicBezTo>
                  <a:pt x="989208" y="10162"/>
                  <a:pt x="1007979" y="9453"/>
                  <a:pt x="1026695" y="8116"/>
                </a:cubicBezTo>
                <a:cubicBezTo>
                  <a:pt x="1033379" y="5442"/>
                  <a:pt x="1039570" y="647"/>
                  <a:pt x="1046748" y="95"/>
                </a:cubicBezTo>
                <a:cubicBezTo>
                  <a:pt x="1057494" y="-732"/>
                  <a:pt x="1068054" y="4105"/>
                  <a:pt x="1078832" y="4105"/>
                </a:cubicBezTo>
                <a:cubicBezTo>
                  <a:pt x="1085649" y="4105"/>
                  <a:pt x="1092201" y="1432"/>
                  <a:pt x="1098885" y="95"/>
                </a:cubicBezTo>
                <a:cubicBezTo>
                  <a:pt x="1142680" y="8853"/>
                  <a:pt x="1112157" y="3351"/>
                  <a:pt x="1191127" y="12126"/>
                </a:cubicBezTo>
                <a:cubicBezTo>
                  <a:pt x="1237895" y="17323"/>
                  <a:pt x="1215243" y="14640"/>
                  <a:pt x="1259306" y="20147"/>
                </a:cubicBezTo>
                <a:cubicBezTo>
                  <a:pt x="1293516" y="13306"/>
                  <a:pt x="1265667" y="15899"/>
                  <a:pt x="1295400" y="20147"/>
                </a:cubicBezTo>
                <a:cubicBezTo>
                  <a:pt x="1308700" y="22047"/>
                  <a:pt x="1322153" y="22674"/>
                  <a:pt x="1335506" y="24158"/>
                </a:cubicBezTo>
                <a:cubicBezTo>
                  <a:pt x="1361328" y="27027"/>
                  <a:pt x="1381289" y="30595"/>
                  <a:pt x="1407695" y="32179"/>
                </a:cubicBezTo>
                <a:cubicBezTo>
                  <a:pt x="1461139" y="35386"/>
                  <a:pt x="1568116" y="40200"/>
                  <a:pt x="1568116" y="40200"/>
                </a:cubicBezTo>
                <a:cubicBezTo>
                  <a:pt x="1613499" y="25071"/>
                  <a:pt x="1573017" y="37320"/>
                  <a:pt x="1684421" y="32179"/>
                </a:cubicBezTo>
                <a:lnTo>
                  <a:pt x="1840832" y="24158"/>
                </a:lnTo>
                <a:cubicBezTo>
                  <a:pt x="1956822" y="26525"/>
                  <a:pt x="1995795" y="23211"/>
                  <a:pt x="2085474" y="32179"/>
                </a:cubicBezTo>
                <a:cubicBezTo>
                  <a:pt x="2109565" y="34588"/>
                  <a:pt x="2133922" y="35452"/>
                  <a:pt x="2157663" y="40200"/>
                </a:cubicBezTo>
                <a:cubicBezTo>
                  <a:pt x="2171032" y="42874"/>
                  <a:pt x="2184835" y="43909"/>
                  <a:pt x="2197769" y="48221"/>
                </a:cubicBezTo>
                <a:cubicBezTo>
                  <a:pt x="2201779" y="49558"/>
                  <a:pt x="2205699" y="51207"/>
                  <a:pt x="2209800" y="52232"/>
                </a:cubicBezTo>
                <a:cubicBezTo>
                  <a:pt x="2220996" y="55031"/>
                  <a:pt x="2243206" y="58468"/>
                  <a:pt x="2253916" y="60253"/>
                </a:cubicBezTo>
                <a:cubicBezTo>
                  <a:pt x="2265948" y="65600"/>
                  <a:pt x="2277786" y="71405"/>
                  <a:pt x="2290011" y="76295"/>
                </a:cubicBezTo>
                <a:cubicBezTo>
                  <a:pt x="2318378" y="87642"/>
                  <a:pt x="2306475" y="81234"/>
                  <a:pt x="2330116" y="88326"/>
                </a:cubicBezTo>
                <a:cubicBezTo>
                  <a:pt x="2330149" y="88336"/>
                  <a:pt x="2360179" y="98347"/>
                  <a:pt x="2366211" y="100358"/>
                </a:cubicBezTo>
                <a:cubicBezTo>
                  <a:pt x="2370221" y="101695"/>
                  <a:pt x="2374141" y="103343"/>
                  <a:pt x="2378242" y="104368"/>
                </a:cubicBezTo>
                <a:cubicBezTo>
                  <a:pt x="2383590" y="105705"/>
                  <a:pt x="2389005" y="106795"/>
                  <a:pt x="2394285" y="108379"/>
                </a:cubicBezTo>
                <a:cubicBezTo>
                  <a:pt x="2402383" y="110809"/>
                  <a:pt x="2410327" y="113726"/>
                  <a:pt x="2418348" y="116400"/>
                </a:cubicBezTo>
                <a:cubicBezTo>
                  <a:pt x="2422358" y="117737"/>
                  <a:pt x="2426862" y="118066"/>
                  <a:pt x="2430379" y="120411"/>
                </a:cubicBezTo>
                <a:cubicBezTo>
                  <a:pt x="2446997" y="131489"/>
                  <a:pt x="2437735" y="127263"/>
                  <a:pt x="2458453" y="132442"/>
                </a:cubicBezTo>
                <a:cubicBezTo>
                  <a:pt x="2462464" y="135116"/>
                  <a:pt x="2466055" y="138564"/>
                  <a:pt x="2470485" y="140463"/>
                </a:cubicBezTo>
                <a:cubicBezTo>
                  <a:pt x="2475551" y="142634"/>
                  <a:pt x="2481741" y="141739"/>
                  <a:pt x="2486527" y="144474"/>
                </a:cubicBezTo>
                <a:cubicBezTo>
                  <a:pt x="2491451" y="147288"/>
                  <a:pt x="2493943" y="153209"/>
                  <a:pt x="2498558" y="156505"/>
                </a:cubicBezTo>
                <a:cubicBezTo>
                  <a:pt x="2503423" y="159980"/>
                  <a:pt x="2509409" y="161560"/>
                  <a:pt x="2514600" y="164526"/>
                </a:cubicBezTo>
                <a:cubicBezTo>
                  <a:pt x="2518785" y="166917"/>
                  <a:pt x="2522202" y="170648"/>
                  <a:pt x="2526632" y="172547"/>
                </a:cubicBezTo>
                <a:cubicBezTo>
                  <a:pt x="2531698" y="174718"/>
                  <a:pt x="2537395" y="174974"/>
                  <a:pt x="2542674" y="176558"/>
                </a:cubicBezTo>
                <a:cubicBezTo>
                  <a:pt x="2550772" y="178988"/>
                  <a:pt x="2566737" y="184579"/>
                  <a:pt x="2566737" y="184579"/>
                </a:cubicBezTo>
                <a:cubicBezTo>
                  <a:pt x="2570748" y="188590"/>
                  <a:pt x="2573696" y="194074"/>
                  <a:pt x="2578769" y="196611"/>
                </a:cubicBezTo>
                <a:cubicBezTo>
                  <a:pt x="2584866" y="199659"/>
                  <a:pt x="2592115" y="199402"/>
                  <a:pt x="2598821" y="200621"/>
                </a:cubicBezTo>
                <a:cubicBezTo>
                  <a:pt x="2655263" y="210883"/>
                  <a:pt x="2593407" y="198737"/>
                  <a:pt x="2642937" y="208642"/>
                </a:cubicBezTo>
                <a:cubicBezTo>
                  <a:pt x="2655150" y="216784"/>
                  <a:pt x="2659538" y="217780"/>
                  <a:pt x="2667000" y="232705"/>
                </a:cubicBezTo>
                <a:cubicBezTo>
                  <a:pt x="2681782" y="262269"/>
                  <a:pt x="2660354" y="238090"/>
                  <a:pt x="2679032" y="25676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181091" y="127898"/>
            <a:ext cx="999130" cy="172891"/>
          </a:xfrm>
          <a:custGeom>
            <a:avLst/>
            <a:gdLst>
              <a:gd name="connsiteX0" fmla="*/ 509 w 999130"/>
              <a:gd name="connsiteY0" fmla="*/ 172891 h 172891"/>
              <a:gd name="connsiteX1" fmla="*/ 4520 w 999130"/>
              <a:gd name="connsiteY1" fmla="*/ 128776 h 172891"/>
              <a:gd name="connsiteX2" fmla="*/ 52646 w 999130"/>
              <a:gd name="connsiteY2" fmla="*/ 112734 h 172891"/>
              <a:gd name="connsiteX3" fmla="*/ 100772 w 999130"/>
              <a:gd name="connsiteY3" fmla="*/ 96691 h 172891"/>
              <a:gd name="connsiteX4" fmla="*/ 112804 w 999130"/>
              <a:gd name="connsiteY4" fmla="*/ 92681 h 172891"/>
              <a:gd name="connsiteX5" fmla="*/ 124835 w 999130"/>
              <a:gd name="connsiteY5" fmla="*/ 88670 h 172891"/>
              <a:gd name="connsiteX6" fmla="*/ 140877 w 999130"/>
              <a:gd name="connsiteY6" fmla="*/ 84660 h 172891"/>
              <a:gd name="connsiteX7" fmla="*/ 164941 w 999130"/>
              <a:gd name="connsiteY7" fmla="*/ 76639 h 172891"/>
              <a:gd name="connsiteX8" fmla="*/ 189004 w 999130"/>
              <a:gd name="connsiteY8" fmla="*/ 72628 h 172891"/>
              <a:gd name="connsiteX9" fmla="*/ 213067 w 999130"/>
              <a:gd name="connsiteY9" fmla="*/ 60597 h 172891"/>
              <a:gd name="connsiteX10" fmla="*/ 229109 w 999130"/>
              <a:gd name="connsiteY10" fmla="*/ 52576 h 172891"/>
              <a:gd name="connsiteX11" fmla="*/ 261193 w 999130"/>
              <a:gd name="connsiteY11" fmla="*/ 44555 h 172891"/>
              <a:gd name="connsiteX12" fmla="*/ 289267 w 999130"/>
              <a:gd name="connsiteY12" fmla="*/ 36534 h 172891"/>
              <a:gd name="connsiteX13" fmla="*/ 321351 w 999130"/>
              <a:gd name="connsiteY13" fmla="*/ 32523 h 172891"/>
              <a:gd name="connsiteX14" fmla="*/ 353435 w 999130"/>
              <a:gd name="connsiteY14" fmla="*/ 24502 h 172891"/>
              <a:gd name="connsiteX15" fmla="*/ 385520 w 999130"/>
              <a:gd name="connsiteY15" fmla="*/ 20491 h 172891"/>
              <a:gd name="connsiteX16" fmla="*/ 401562 w 999130"/>
              <a:gd name="connsiteY16" fmla="*/ 16481 h 172891"/>
              <a:gd name="connsiteX17" fmla="*/ 425625 w 999130"/>
              <a:gd name="connsiteY17" fmla="*/ 12470 h 172891"/>
              <a:gd name="connsiteX18" fmla="*/ 582035 w 999130"/>
              <a:gd name="connsiteY18" fmla="*/ 439 h 172891"/>
              <a:gd name="connsiteX19" fmla="*/ 622141 w 999130"/>
              <a:gd name="connsiteY19" fmla="*/ 439 h 172891"/>
              <a:gd name="connsiteX20" fmla="*/ 678288 w 999130"/>
              <a:gd name="connsiteY20" fmla="*/ 8460 h 172891"/>
              <a:gd name="connsiteX21" fmla="*/ 718393 w 999130"/>
              <a:gd name="connsiteY21" fmla="*/ 12470 h 172891"/>
              <a:gd name="connsiteX22" fmla="*/ 766520 w 999130"/>
              <a:gd name="connsiteY22" fmla="*/ 16481 h 172891"/>
              <a:gd name="connsiteX23" fmla="*/ 826677 w 999130"/>
              <a:gd name="connsiteY23" fmla="*/ 24502 h 172891"/>
              <a:gd name="connsiteX24" fmla="*/ 850741 w 999130"/>
              <a:gd name="connsiteY24" fmla="*/ 28513 h 172891"/>
              <a:gd name="connsiteX25" fmla="*/ 882825 w 999130"/>
              <a:gd name="connsiteY25" fmla="*/ 36534 h 172891"/>
              <a:gd name="connsiteX26" fmla="*/ 894856 w 999130"/>
              <a:gd name="connsiteY26" fmla="*/ 44555 h 172891"/>
              <a:gd name="connsiteX27" fmla="*/ 906888 w 999130"/>
              <a:gd name="connsiteY27" fmla="*/ 48565 h 172891"/>
              <a:gd name="connsiteX28" fmla="*/ 930951 w 999130"/>
              <a:gd name="connsiteY28" fmla="*/ 72628 h 172891"/>
              <a:gd name="connsiteX29" fmla="*/ 959025 w 999130"/>
              <a:gd name="connsiteY29" fmla="*/ 88670 h 172891"/>
              <a:gd name="connsiteX30" fmla="*/ 967046 w 999130"/>
              <a:gd name="connsiteY30" fmla="*/ 100702 h 172891"/>
              <a:gd name="connsiteX31" fmla="*/ 971056 w 999130"/>
              <a:gd name="connsiteY31" fmla="*/ 112734 h 172891"/>
              <a:gd name="connsiteX32" fmla="*/ 987098 w 999130"/>
              <a:gd name="connsiteY32" fmla="*/ 136797 h 172891"/>
              <a:gd name="connsiteX33" fmla="*/ 999130 w 999130"/>
              <a:gd name="connsiteY33" fmla="*/ 148828 h 1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99130" h="172891">
                <a:moveTo>
                  <a:pt x="509" y="172891"/>
                </a:moveTo>
                <a:cubicBezTo>
                  <a:pt x="1846" y="158186"/>
                  <a:pt x="-3465" y="141197"/>
                  <a:pt x="4520" y="128776"/>
                </a:cubicBezTo>
                <a:cubicBezTo>
                  <a:pt x="9129" y="121606"/>
                  <a:pt x="41272" y="116234"/>
                  <a:pt x="52646" y="112734"/>
                </a:cubicBezTo>
                <a:cubicBezTo>
                  <a:pt x="52788" y="112690"/>
                  <a:pt x="90030" y="100272"/>
                  <a:pt x="100772" y="96691"/>
                </a:cubicBezTo>
                <a:lnTo>
                  <a:pt x="112804" y="92681"/>
                </a:lnTo>
                <a:cubicBezTo>
                  <a:pt x="116814" y="91344"/>
                  <a:pt x="120734" y="89695"/>
                  <a:pt x="124835" y="88670"/>
                </a:cubicBezTo>
                <a:cubicBezTo>
                  <a:pt x="130182" y="87333"/>
                  <a:pt x="135598" y="86244"/>
                  <a:pt x="140877" y="84660"/>
                </a:cubicBezTo>
                <a:cubicBezTo>
                  <a:pt x="148976" y="82231"/>
                  <a:pt x="156601" y="78029"/>
                  <a:pt x="164941" y="76639"/>
                </a:cubicBezTo>
                <a:lnTo>
                  <a:pt x="189004" y="72628"/>
                </a:lnTo>
                <a:cubicBezTo>
                  <a:pt x="212126" y="57213"/>
                  <a:pt x="189820" y="70559"/>
                  <a:pt x="213067" y="60597"/>
                </a:cubicBezTo>
                <a:cubicBezTo>
                  <a:pt x="218562" y="58242"/>
                  <a:pt x="223437" y="54467"/>
                  <a:pt x="229109" y="52576"/>
                </a:cubicBezTo>
                <a:cubicBezTo>
                  <a:pt x="239567" y="49090"/>
                  <a:pt x="250735" y="48041"/>
                  <a:pt x="261193" y="44555"/>
                </a:cubicBezTo>
                <a:cubicBezTo>
                  <a:pt x="270733" y="41375"/>
                  <a:pt x="279190" y="38214"/>
                  <a:pt x="289267" y="36534"/>
                </a:cubicBezTo>
                <a:cubicBezTo>
                  <a:pt x="299898" y="34762"/>
                  <a:pt x="310758" y="34509"/>
                  <a:pt x="321351" y="32523"/>
                </a:cubicBezTo>
                <a:cubicBezTo>
                  <a:pt x="332186" y="30491"/>
                  <a:pt x="342496" y="25869"/>
                  <a:pt x="353435" y="24502"/>
                </a:cubicBezTo>
                <a:cubicBezTo>
                  <a:pt x="364130" y="23165"/>
                  <a:pt x="374888" y="22263"/>
                  <a:pt x="385520" y="20491"/>
                </a:cubicBezTo>
                <a:cubicBezTo>
                  <a:pt x="390957" y="19585"/>
                  <a:pt x="396157" y="17562"/>
                  <a:pt x="401562" y="16481"/>
                </a:cubicBezTo>
                <a:cubicBezTo>
                  <a:pt x="409536" y="14886"/>
                  <a:pt x="417575" y="13620"/>
                  <a:pt x="425625" y="12470"/>
                </a:cubicBezTo>
                <a:cubicBezTo>
                  <a:pt x="477426" y="5070"/>
                  <a:pt x="529859" y="3337"/>
                  <a:pt x="582035" y="439"/>
                </a:cubicBezTo>
                <a:cubicBezTo>
                  <a:pt x="627630" y="11836"/>
                  <a:pt x="560678" y="-2634"/>
                  <a:pt x="622141" y="439"/>
                </a:cubicBezTo>
                <a:cubicBezTo>
                  <a:pt x="641023" y="1383"/>
                  <a:pt x="659476" y="6579"/>
                  <a:pt x="678288" y="8460"/>
                </a:cubicBezTo>
                <a:lnTo>
                  <a:pt x="718393" y="12470"/>
                </a:lnTo>
                <a:lnTo>
                  <a:pt x="766520" y="16481"/>
                </a:lnTo>
                <a:cubicBezTo>
                  <a:pt x="779741" y="17803"/>
                  <a:pt x="812705" y="22352"/>
                  <a:pt x="826677" y="24502"/>
                </a:cubicBezTo>
                <a:cubicBezTo>
                  <a:pt x="834714" y="25739"/>
                  <a:pt x="842790" y="26809"/>
                  <a:pt x="850741" y="28513"/>
                </a:cubicBezTo>
                <a:cubicBezTo>
                  <a:pt x="861520" y="30823"/>
                  <a:pt x="882825" y="36534"/>
                  <a:pt x="882825" y="36534"/>
                </a:cubicBezTo>
                <a:cubicBezTo>
                  <a:pt x="886835" y="39208"/>
                  <a:pt x="890545" y="42400"/>
                  <a:pt x="894856" y="44555"/>
                </a:cubicBezTo>
                <a:cubicBezTo>
                  <a:pt x="898637" y="46446"/>
                  <a:pt x="903551" y="45970"/>
                  <a:pt x="906888" y="48565"/>
                </a:cubicBezTo>
                <a:cubicBezTo>
                  <a:pt x="915842" y="55529"/>
                  <a:pt x="920805" y="67555"/>
                  <a:pt x="930951" y="72628"/>
                </a:cubicBezTo>
                <a:cubicBezTo>
                  <a:pt x="951304" y="82805"/>
                  <a:pt x="942019" y="77333"/>
                  <a:pt x="959025" y="88670"/>
                </a:cubicBezTo>
                <a:cubicBezTo>
                  <a:pt x="961699" y="92681"/>
                  <a:pt x="964891" y="96391"/>
                  <a:pt x="967046" y="100702"/>
                </a:cubicBezTo>
                <a:cubicBezTo>
                  <a:pt x="968936" y="104483"/>
                  <a:pt x="969003" y="109038"/>
                  <a:pt x="971056" y="112734"/>
                </a:cubicBezTo>
                <a:cubicBezTo>
                  <a:pt x="975737" y="121161"/>
                  <a:pt x="981750" y="128776"/>
                  <a:pt x="987098" y="136797"/>
                </a:cubicBezTo>
                <a:cubicBezTo>
                  <a:pt x="995861" y="149940"/>
                  <a:pt x="990300" y="148828"/>
                  <a:pt x="999130" y="14882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52674" y="116305"/>
            <a:ext cx="1561345" cy="236621"/>
          </a:xfrm>
          <a:custGeom>
            <a:avLst/>
            <a:gdLst>
              <a:gd name="connsiteX0" fmla="*/ 0 w 1561345"/>
              <a:gd name="connsiteY0" fmla="*/ 168442 h 236621"/>
              <a:gd name="connsiteX1" fmla="*/ 44115 w 1561345"/>
              <a:gd name="connsiteY1" fmla="*/ 132348 h 236621"/>
              <a:gd name="connsiteX2" fmla="*/ 56147 w 1561345"/>
              <a:gd name="connsiteY2" fmla="*/ 124327 h 236621"/>
              <a:gd name="connsiteX3" fmla="*/ 80210 w 1561345"/>
              <a:gd name="connsiteY3" fmla="*/ 116306 h 236621"/>
              <a:gd name="connsiteX4" fmla="*/ 112294 w 1561345"/>
              <a:gd name="connsiteY4" fmla="*/ 104274 h 236621"/>
              <a:gd name="connsiteX5" fmla="*/ 136358 w 1561345"/>
              <a:gd name="connsiteY5" fmla="*/ 96253 h 236621"/>
              <a:gd name="connsiteX6" fmla="*/ 148389 w 1561345"/>
              <a:gd name="connsiteY6" fmla="*/ 92242 h 236621"/>
              <a:gd name="connsiteX7" fmla="*/ 188494 w 1561345"/>
              <a:gd name="connsiteY7" fmla="*/ 80211 h 236621"/>
              <a:gd name="connsiteX8" fmla="*/ 212558 w 1561345"/>
              <a:gd name="connsiteY8" fmla="*/ 72190 h 236621"/>
              <a:gd name="connsiteX9" fmla="*/ 224589 w 1561345"/>
              <a:gd name="connsiteY9" fmla="*/ 68179 h 236621"/>
              <a:gd name="connsiteX10" fmla="*/ 240631 w 1561345"/>
              <a:gd name="connsiteY10" fmla="*/ 64169 h 236621"/>
              <a:gd name="connsiteX11" fmla="*/ 252663 w 1561345"/>
              <a:gd name="connsiteY11" fmla="*/ 60158 h 236621"/>
              <a:gd name="connsiteX12" fmla="*/ 268705 w 1561345"/>
              <a:gd name="connsiteY12" fmla="*/ 52137 h 236621"/>
              <a:gd name="connsiteX13" fmla="*/ 296779 w 1561345"/>
              <a:gd name="connsiteY13" fmla="*/ 48127 h 236621"/>
              <a:gd name="connsiteX14" fmla="*/ 336884 w 1561345"/>
              <a:gd name="connsiteY14" fmla="*/ 40106 h 236621"/>
              <a:gd name="connsiteX15" fmla="*/ 372979 w 1561345"/>
              <a:gd name="connsiteY15" fmla="*/ 32084 h 236621"/>
              <a:gd name="connsiteX16" fmla="*/ 429126 w 1561345"/>
              <a:gd name="connsiteY16" fmla="*/ 24063 h 236621"/>
              <a:gd name="connsiteX17" fmla="*/ 453189 w 1561345"/>
              <a:gd name="connsiteY17" fmla="*/ 20053 h 236621"/>
              <a:gd name="connsiteX18" fmla="*/ 473242 w 1561345"/>
              <a:gd name="connsiteY18" fmla="*/ 16042 h 236621"/>
              <a:gd name="connsiteX19" fmla="*/ 509337 w 1561345"/>
              <a:gd name="connsiteY19" fmla="*/ 12032 h 236621"/>
              <a:gd name="connsiteX20" fmla="*/ 593558 w 1561345"/>
              <a:gd name="connsiteY20" fmla="*/ 8021 h 236621"/>
              <a:gd name="connsiteX21" fmla="*/ 685800 w 1561345"/>
              <a:gd name="connsiteY21" fmla="*/ 0 h 236621"/>
              <a:gd name="connsiteX22" fmla="*/ 733926 w 1561345"/>
              <a:gd name="connsiteY22" fmla="*/ 4011 h 236621"/>
              <a:gd name="connsiteX23" fmla="*/ 753979 w 1561345"/>
              <a:gd name="connsiteY23" fmla="*/ 8021 h 236621"/>
              <a:gd name="connsiteX24" fmla="*/ 878305 w 1561345"/>
              <a:gd name="connsiteY24" fmla="*/ 12032 h 236621"/>
              <a:gd name="connsiteX25" fmla="*/ 942473 w 1561345"/>
              <a:gd name="connsiteY25" fmla="*/ 20053 h 236621"/>
              <a:gd name="connsiteX26" fmla="*/ 1030705 w 1561345"/>
              <a:gd name="connsiteY26" fmla="*/ 24063 h 236621"/>
              <a:gd name="connsiteX27" fmla="*/ 1143000 w 1561345"/>
              <a:gd name="connsiteY27" fmla="*/ 32084 h 236621"/>
              <a:gd name="connsiteX28" fmla="*/ 1183105 w 1561345"/>
              <a:gd name="connsiteY28" fmla="*/ 36095 h 236621"/>
              <a:gd name="connsiteX29" fmla="*/ 1203158 w 1561345"/>
              <a:gd name="connsiteY29" fmla="*/ 40106 h 236621"/>
              <a:gd name="connsiteX30" fmla="*/ 1227221 w 1561345"/>
              <a:gd name="connsiteY30" fmla="*/ 44116 h 236621"/>
              <a:gd name="connsiteX31" fmla="*/ 1263315 w 1561345"/>
              <a:gd name="connsiteY31" fmla="*/ 48127 h 236621"/>
              <a:gd name="connsiteX32" fmla="*/ 1303421 w 1561345"/>
              <a:gd name="connsiteY32" fmla="*/ 56148 h 236621"/>
              <a:gd name="connsiteX33" fmla="*/ 1323473 w 1561345"/>
              <a:gd name="connsiteY33" fmla="*/ 60158 h 236621"/>
              <a:gd name="connsiteX34" fmla="*/ 1347537 w 1561345"/>
              <a:gd name="connsiteY34" fmla="*/ 68179 h 236621"/>
              <a:gd name="connsiteX35" fmla="*/ 1359568 w 1561345"/>
              <a:gd name="connsiteY35" fmla="*/ 72190 h 236621"/>
              <a:gd name="connsiteX36" fmla="*/ 1375610 w 1561345"/>
              <a:gd name="connsiteY36" fmla="*/ 76200 h 236621"/>
              <a:gd name="connsiteX37" fmla="*/ 1411705 w 1561345"/>
              <a:gd name="connsiteY37" fmla="*/ 96253 h 236621"/>
              <a:gd name="connsiteX38" fmla="*/ 1427747 w 1561345"/>
              <a:gd name="connsiteY38" fmla="*/ 100263 h 236621"/>
              <a:gd name="connsiteX39" fmla="*/ 1439779 w 1561345"/>
              <a:gd name="connsiteY39" fmla="*/ 108284 h 236621"/>
              <a:gd name="connsiteX40" fmla="*/ 1471863 w 1561345"/>
              <a:gd name="connsiteY40" fmla="*/ 132348 h 236621"/>
              <a:gd name="connsiteX41" fmla="*/ 1483894 w 1561345"/>
              <a:gd name="connsiteY41" fmla="*/ 136358 h 236621"/>
              <a:gd name="connsiteX42" fmla="*/ 1491915 w 1561345"/>
              <a:gd name="connsiteY42" fmla="*/ 148390 h 236621"/>
              <a:gd name="connsiteX43" fmla="*/ 1495926 w 1561345"/>
              <a:gd name="connsiteY43" fmla="*/ 160421 h 236621"/>
              <a:gd name="connsiteX44" fmla="*/ 1515979 w 1561345"/>
              <a:gd name="connsiteY44" fmla="*/ 184484 h 236621"/>
              <a:gd name="connsiteX45" fmla="*/ 1540042 w 1561345"/>
              <a:gd name="connsiteY45" fmla="*/ 192506 h 236621"/>
              <a:gd name="connsiteX46" fmla="*/ 1548063 w 1561345"/>
              <a:gd name="connsiteY46" fmla="*/ 204537 h 236621"/>
              <a:gd name="connsiteX47" fmla="*/ 1560094 w 1561345"/>
              <a:gd name="connsiteY47" fmla="*/ 212558 h 236621"/>
              <a:gd name="connsiteX48" fmla="*/ 1560094 w 1561345"/>
              <a:gd name="connsiteY48" fmla="*/ 236621 h 2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561345" h="236621">
                <a:moveTo>
                  <a:pt x="0" y="168442"/>
                </a:moveTo>
                <a:cubicBezTo>
                  <a:pt x="14705" y="156411"/>
                  <a:pt x="29175" y="144086"/>
                  <a:pt x="44115" y="132348"/>
                </a:cubicBezTo>
                <a:cubicBezTo>
                  <a:pt x="47905" y="129370"/>
                  <a:pt x="51742" y="126285"/>
                  <a:pt x="56147" y="124327"/>
                </a:cubicBezTo>
                <a:cubicBezTo>
                  <a:pt x="63873" y="120893"/>
                  <a:pt x="72648" y="120088"/>
                  <a:pt x="80210" y="116306"/>
                </a:cubicBezTo>
                <a:cubicBezTo>
                  <a:pt x="107104" y="102857"/>
                  <a:pt x="84992" y="112464"/>
                  <a:pt x="112294" y="104274"/>
                </a:cubicBezTo>
                <a:cubicBezTo>
                  <a:pt x="120393" y="101845"/>
                  <a:pt x="128337" y="98927"/>
                  <a:pt x="136358" y="96253"/>
                </a:cubicBezTo>
                <a:cubicBezTo>
                  <a:pt x="140368" y="94916"/>
                  <a:pt x="144288" y="93267"/>
                  <a:pt x="148389" y="92242"/>
                </a:cubicBezTo>
                <a:cubicBezTo>
                  <a:pt x="172631" y="86182"/>
                  <a:pt x="159205" y="89974"/>
                  <a:pt x="188494" y="80211"/>
                </a:cubicBezTo>
                <a:lnTo>
                  <a:pt x="212558" y="72190"/>
                </a:lnTo>
                <a:cubicBezTo>
                  <a:pt x="216568" y="70853"/>
                  <a:pt x="220488" y="69204"/>
                  <a:pt x="224589" y="68179"/>
                </a:cubicBezTo>
                <a:cubicBezTo>
                  <a:pt x="229936" y="66842"/>
                  <a:pt x="235331" y="65683"/>
                  <a:pt x="240631" y="64169"/>
                </a:cubicBezTo>
                <a:cubicBezTo>
                  <a:pt x="244696" y="63008"/>
                  <a:pt x="248777" y="61823"/>
                  <a:pt x="252663" y="60158"/>
                </a:cubicBezTo>
                <a:cubicBezTo>
                  <a:pt x="258158" y="57803"/>
                  <a:pt x="262937" y="53710"/>
                  <a:pt x="268705" y="52137"/>
                </a:cubicBezTo>
                <a:cubicBezTo>
                  <a:pt x="277825" y="49650"/>
                  <a:pt x="287421" y="49464"/>
                  <a:pt x="296779" y="48127"/>
                </a:cubicBezTo>
                <a:cubicBezTo>
                  <a:pt x="321488" y="39889"/>
                  <a:pt x="296329" y="47480"/>
                  <a:pt x="336884" y="40106"/>
                </a:cubicBezTo>
                <a:cubicBezTo>
                  <a:pt x="387905" y="30830"/>
                  <a:pt x="312441" y="41643"/>
                  <a:pt x="372979" y="32084"/>
                </a:cubicBezTo>
                <a:cubicBezTo>
                  <a:pt x="391653" y="29135"/>
                  <a:pt x="410477" y="27171"/>
                  <a:pt x="429126" y="24063"/>
                </a:cubicBezTo>
                <a:lnTo>
                  <a:pt x="453189" y="20053"/>
                </a:lnTo>
                <a:cubicBezTo>
                  <a:pt x="459896" y="18834"/>
                  <a:pt x="466494" y="17006"/>
                  <a:pt x="473242" y="16042"/>
                </a:cubicBezTo>
                <a:cubicBezTo>
                  <a:pt x="485226" y="14330"/>
                  <a:pt x="497258" y="12837"/>
                  <a:pt x="509337" y="12032"/>
                </a:cubicBezTo>
                <a:cubicBezTo>
                  <a:pt x="537380" y="10162"/>
                  <a:pt x="565501" y="9671"/>
                  <a:pt x="593558" y="8021"/>
                </a:cubicBezTo>
                <a:cubicBezTo>
                  <a:pt x="630306" y="5859"/>
                  <a:pt x="650538" y="3527"/>
                  <a:pt x="685800" y="0"/>
                </a:cubicBezTo>
                <a:cubicBezTo>
                  <a:pt x="701842" y="1337"/>
                  <a:pt x="717939" y="2130"/>
                  <a:pt x="733926" y="4011"/>
                </a:cubicBezTo>
                <a:cubicBezTo>
                  <a:pt x="740696" y="4807"/>
                  <a:pt x="747173" y="7643"/>
                  <a:pt x="753979" y="8021"/>
                </a:cubicBezTo>
                <a:cubicBezTo>
                  <a:pt x="795379" y="10321"/>
                  <a:pt x="836863" y="10695"/>
                  <a:pt x="878305" y="12032"/>
                </a:cubicBezTo>
                <a:cubicBezTo>
                  <a:pt x="907609" y="19357"/>
                  <a:pt x="895733" y="17304"/>
                  <a:pt x="942473" y="20053"/>
                </a:cubicBezTo>
                <a:cubicBezTo>
                  <a:pt x="971863" y="21782"/>
                  <a:pt x="1001294" y="22726"/>
                  <a:pt x="1030705" y="24063"/>
                </a:cubicBezTo>
                <a:cubicBezTo>
                  <a:pt x="1146207" y="34564"/>
                  <a:pt x="984976" y="20379"/>
                  <a:pt x="1143000" y="32084"/>
                </a:cubicBezTo>
                <a:cubicBezTo>
                  <a:pt x="1156398" y="33076"/>
                  <a:pt x="1169788" y="34319"/>
                  <a:pt x="1183105" y="36095"/>
                </a:cubicBezTo>
                <a:cubicBezTo>
                  <a:pt x="1189862" y="36996"/>
                  <a:pt x="1196451" y="38887"/>
                  <a:pt x="1203158" y="40106"/>
                </a:cubicBezTo>
                <a:cubicBezTo>
                  <a:pt x="1211158" y="41561"/>
                  <a:pt x="1219161" y="43041"/>
                  <a:pt x="1227221" y="44116"/>
                </a:cubicBezTo>
                <a:cubicBezTo>
                  <a:pt x="1239220" y="45716"/>
                  <a:pt x="1251358" y="46239"/>
                  <a:pt x="1263315" y="48127"/>
                </a:cubicBezTo>
                <a:cubicBezTo>
                  <a:pt x="1276782" y="50253"/>
                  <a:pt x="1290052" y="53474"/>
                  <a:pt x="1303421" y="56148"/>
                </a:cubicBezTo>
                <a:cubicBezTo>
                  <a:pt x="1310105" y="57485"/>
                  <a:pt x="1317006" y="58003"/>
                  <a:pt x="1323473" y="60158"/>
                </a:cubicBezTo>
                <a:lnTo>
                  <a:pt x="1347537" y="68179"/>
                </a:lnTo>
                <a:cubicBezTo>
                  <a:pt x="1351547" y="69516"/>
                  <a:pt x="1355467" y="71165"/>
                  <a:pt x="1359568" y="72190"/>
                </a:cubicBezTo>
                <a:lnTo>
                  <a:pt x="1375610" y="76200"/>
                </a:lnTo>
                <a:cubicBezTo>
                  <a:pt x="1397150" y="90560"/>
                  <a:pt x="1393177" y="90959"/>
                  <a:pt x="1411705" y="96253"/>
                </a:cubicBezTo>
                <a:cubicBezTo>
                  <a:pt x="1417005" y="97767"/>
                  <a:pt x="1422400" y="98926"/>
                  <a:pt x="1427747" y="100263"/>
                </a:cubicBezTo>
                <a:cubicBezTo>
                  <a:pt x="1431758" y="102937"/>
                  <a:pt x="1436015" y="105273"/>
                  <a:pt x="1439779" y="108284"/>
                </a:cubicBezTo>
                <a:cubicBezTo>
                  <a:pt x="1453354" y="119144"/>
                  <a:pt x="1447872" y="124352"/>
                  <a:pt x="1471863" y="132348"/>
                </a:cubicBezTo>
                <a:lnTo>
                  <a:pt x="1483894" y="136358"/>
                </a:lnTo>
                <a:cubicBezTo>
                  <a:pt x="1486568" y="140369"/>
                  <a:pt x="1489759" y="144079"/>
                  <a:pt x="1491915" y="148390"/>
                </a:cubicBezTo>
                <a:cubicBezTo>
                  <a:pt x="1493806" y="152171"/>
                  <a:pt x="1494035" y="156640"/>
                  <a:pt x="1495926" y="160421"/>
                </a:cubicBezTo>
                <a:cubicBezTo>
                  <a:pt x="1499191" y="166951"/>
                  <a:pt x="1509836" y="181071"/>
                  <a:pt x="1515979" y="184484"/>
                </a:cubicBezTo>
                <a:cubicBezTo>
                  <a:pt x="1523370" y="188590"/>
                  <a:pt x="1540042" y="192506"/>
                  <a:pt x="1540042" y="192506"/>
                </a:cubicBezTo>
                <a:cubicBezTo>
                  <a:pt x="1542716" y="196516"/>
                  <a:pt x="1544655" y="201129"/>
                  <a:pt x="1548063" y="204537"/>
                </a:cubicBezTo>
                <a:cubicBezTo>
                  <a:pt x="1551471" y="207945"/>
                  <a:pt x="1558402" y="208045"/>
                  <a:pt x="1560094" y="212558"/>
                </a:cubicBezTo>
                <a:cubicBezTo>
                  <a:pt x="1562910" y="220068"/>
                  <a:pt x="1560094" y="228600"/>
                  <a:pt x="1560094" y="23662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347533" y="3577281"/>
            <a:ext cx="2679032" cy="256768"/>
          </a:xfrm>
          <a:custGeom>
            <a:avLst/>
            <a:gdLst>
              <a:gd name="connsiteX0" fmla="*/ 0 w 2679032"/>
              <a:gd name="connsiteY0" fmla="*/ 220674 h 256768"/>
              <a:gd name="connsiteX1" fmla="*/ 44116 w 2679032"/>
              <a:gd name="connsiteY1" fmla="*/ 200621 h 256768"/>
              <a:gd name="connsiteX2" fmla="*/ 68179 w 2679032"/>
              <a:gd name="connsiteY2" fmla="*/ 188589 h 256768"/>
              <a:gd name="connsiteX3" fmla="*/ 100263 w 2679032"/>
              <a:gd name="connsiteY3" fmla="*/ 180568 h 256768"/>
              <a:gd name="connsiteX4" fmla="*/ 136358 w 2679032"/>
              <a:gd name="connsiteY4" fmla="*/ 152495 h 256768"/>
              <a:gd name="connsiteX5" fmla="*/ 148390 w 2679032"/>
              <a:gd name="connsiteY5" fmla="*/ 144474 h 256768"/>
              <a:gd name="connsiteX6" fmla="*/ 172453 w 2679032"/>
              <a:gd name="connsiteY6" fmla="*/ 136453 h 256768"/>
              <a:gd name="connsiteX7" fmla="*/ 200527 w 2679032"/>
              <a:gd name="connsiteY7" fmla="*/ 124421 h 256768"/>
              <a:gd name="connsiteX8" fmla="*/ 212558 w 2679032"/>
              <a:gd name="connsiteY8" fmla="*/ 116400 h 256768"/>
              <a:gd name="connsiteX9" fmla="*/ 228600 w 2679032"/>
              <a:gd name="connsiteY9" fmla="*/ 108379 h 256768"/>
              <a:gd name="connsiteX10" fmla="*/ 268706 w 2679032"/>
              <a:gd name="connsiteY10" fmla="*/ 96347 h 256768"/>
              <a:gd name="connsiteX11" fmla="*/ 280737 w 2679032"/>
              <a:gd name="connsiteY11" fmla="*/ 92337 h 256768"/>
              <a:gd name="connsiteX12" fmla="*/ 296779 w 2679032"/>
              <a:gd name="connsiteY12" fmla="*/ 88326 h 256768"/>
              <a:gd name="connsiteX13" fmla="*/ 320842 w 2679032"/>
              <a:gd name="connsiteY13" fmla="*/ 80305 h 256768"/>
              <a:gd name="connsiteX14" fmla="*/ 332874 w 2679032"/>
              <a:gd name="connsiteY14" fmla="*/ 76295 h 256768"/>
              <a:gd name="connsiteX15" fmla="*/ 381000 w 2679032"/>
              <a:gd name="connsiteY15" fmla="*/ 64263 h 256768"/>
              <a:gd name="connsiteX16" fmla="*/ 397042 w 2679032"/>
              <a:gd name="connsiteY16" fmla="*/ 60253 h 256768"/>
              <a:gd name="connsiteX17" fmla="*/ 409074 w 2679032"/>
              <a:gd name="connsiteY17" fmla="*/ 56242 h 256768"/>
              <a:gd name="connsiteX18" fmla="*/ 437148 w 2679032"/>
              <a:gd name="connsiteY18" fmla="*/ 52232 h 256768"/>
              <a:gd name="connsiteX19" fmla="*/ 449179 w 2679032"/>
              <a:gd name="connsiteY19" fmla="*/ 48221 h 256768"/>
              <a:gd name="connsiteX20" fmla="*/ 513348 w 2679032"/>
              <a:gd name="connsiteY20" fmla="*/ 40200 h 256768"/>
              <a:gd name="connsiteX21" fmla="*/ 537411 w 2679032"/>
              <a:gd name="connsiteY21" fmla="*/ 36189 h 256768"/>
              <a:gd name="connsiteX22" fmla="*/ 577516 w 2679032"/>
              <a:gd name="connsiteY22" fmla="*/ 28168 h 256768"/>
              <a:gd name="connsiteX23" fmla="*/ 613611 w 2679032"/>
              <a:gd name="connsiteY23" fmla="*/ 24158 h 256768"/>
              <a:gd name="connsiteX24" fmla="*/ 633663 w 2679032"/>
              <a:gd name="connsiteY24" fmla="*/ 20147 h 256768"/>
              <a:gd name="connsiteX25" fmla="*/ 661737 w 2679032"/>
              <a:gd name="connsiteY25" fmla="*/ 16137 h 256768"/>
              <a:gd name="connsiteX26" fmla="*/ 950495 w 2679032"/>
              <a:gd name="connsiteY26" fmla="*/ 16137 h 256768"/>
              <a:gd name="connsiteX27" fmla="*/ 970548 w 2679032"/>
              <a:gd name="connsiteY27" fmla="*/ 12126 h 256768"/>
              <a:gd name="connsiteX28" fmla="*/ 1026695 w 2679032"/>
              <a:gd name="connsiteY28" fmla="*/ 8116 h 256768"/>
              <a:gd name="connsiteX29" fmla="*/ 1046748 w 2679032"/>
              <a:gd name="connsiteY29" fmla="*/ 95 h 256768"/>
              <a:gd name="connsiteX30" fmla="*/ 1078832 w 2679032"/>
              <a:gd name="connsiteY30" fmla="*/ 4105 h 256768"/>
              <a:gd name="connsiteX31" fmla="*/ 1098885 w 2679032"/>
              <a:gd name="connsiteY31" fmla="*/ 95 h 256768"/>
              <a:gd name="connsiteX32" fmla="*/ 1191127 w 2679032"/>
              <a:gd name="connsiteY32" fmla="*/ 12126 h 256768"/>
              <a:gd name="connsiteX33" fmla="*/ 1259306 w 2679032"/>
              <a:gd name="connsiteY33" fmla="*/ 20147 h 256768"/>
              <a:gd name="connsiteX34" fmla="*/ 1295400 w 2679032"/>
              <a:gd name="connsiteY34" fmla="*/ 20147 h 256768"/>
              <a:gd name="connsiteX35" fmla="*/ 1335506 w 2679032"/>
              <a:gd name="connsiteY35" fmla="*/ 24158 h 256768"/>
              <a:gd name="connsiteX36" fmla="*/ 1407695 w 2679032"/>
              <a:gd name="connsiteY36" fmla="*/ 32179 h 256768"/>
              <a:gd name="connsiteX37" fmla="*/ 1568116 w 2679032"/>
              <a:gd name="connsiteY37" fmla="*/ 40200 h 256768"/>
              <a:gd name="connsiteX38" fmla="*/ 1684421 w 2679032"/>
              <a:gd name="connsiteY38" fmla="*/ 32179 h 256768"/>
              <a:gd name="connsiteX39" fmla="*/ 1840832 w 2679032"/>
              <a:gd name="connsiteY39" fmla="*/ 24158 h 256768"/>
              <a:gd name="connsiteX40" fmla="*/ 2085474 w 2679032"/>
              <a:gd name="connsiteY40" fmla="*/ 32179 h 256768"/>
              <a:gd name="connsiteX41" fmla="*/ 2157663 w 2679032"/>
              <a:gd name="connsiteY41" fmla="*/ 40200 h 256768"/>
              <a:gd name="connsiteX42" fmla="*/ 2197769 w 2679032"/>
              <a:gd name="connsiteY42" fmla="*/ 48221 h 256768"/>
              <a:gd name="connsiteX43" fmla="*/ 2209800 w 2679032"/>
              <a:gd name="connsiteY43" fmla="*/ 52232 h 256768"/>
              <a:gd name="connsiteX44" fmla="*/ 2253916 w 2679032"/>
              <a:gd name="connsiteY44" fmla="*/ 60253 h 256768"/>
              <a:gd name="connsiteX45" fmla="*/ 2290011 w 2679032"/>
              <a:gd name="connsiteY45" fmla="*/ 76295 h 256768"/>
              <a:gd name="connsiteX46" fmla="*/ 2330116 w 2679032"/>
              <a:gd name="connsiteY46" fmla="*/ 88326 h 256768"/>
              <a:gd name="connsiteX47" fmla="*/ 2366211 w 2679032"/>
              <a:gd name="connsiteY47" fmla="*/ 100358 h 256768"/>
              <a:gd name="connsiteX48" fmla="*/ 2378242 w 2679032"/>
              <a:gd name="connsiteY48" fmla="*/ 104368 h 256768"/>
              <a:gd name="connsiteX49" fmla="*/ 2394285 w 2679032"/>
              <a:gd name="connsiteY49" fmla="*/ 108379 h 256768"/>
              <a:gd name="connsiteX50" fmla="*/ 2418348 w 2679032"/>
              <a:gd name="connsiteY50" fmla="*/ 116400 h 256768"/>
              <a:gd name="connsiteX51" fmla="*/ 2430379 w 2679032"/>
              <a:gd name="connsiteY51" fmla="*/ 120411 h 256768"/>
              <a:gd name="connsiteX52" fmla="*/ 2458453 w 2679032"/>
              <a:gd name="connsiteY52" fmla="*/ 132442 h 256768"/>
              <a:gd name="connsiteX53" fmla="*/ 2470485 w 2679032"/>
              <a:gd name="connsiteY53" fmla="*/ 140463 h 256768"/>
              <a:gd name="connsiteX54" fmla="*/ 2486527 w 2679032"/>
              <a:gd name="connsiteY54" fmla="*/ 144474 h 256768"/>
              <a:gd name="connsiteX55" fmla="*/ 2498558 w 2679032"/>
              <a:gd name="connsiteY55" fmla="*/ 156505 h 256768"/>
              <a:gd name="connsiteX56" fmla="*/ 2514600 w 2679032"/>
              <a:gd name="connsiteY56" fmla="*/ 164526 h 256768"/>
              <a:gd name="connsiteX57" fmla="*/ 2526632 w 2679032"/>
              <a:gd name="connsiteY57" fmla="*/ 172547 h 256768"/>
              <a:gd name="connsiteX58" fmla="*/ 2542674 w 2679032"/>
              <a:gd name="connsiteY58" fmla="*/ 176558 h 256768"/>
              <a:gd name="connsiteX59" fmla="*/ 2566737 w 2679032"/>
              <a:gd name="connsiteY59" fmla="*/ 184579 h 256768"/>
              <a:gd name="connsiteX60" fmla="*/ 2578769 w 2679032"/>
              <a:gd name="connsiteY60" fmla="*/ 196611 h 256768"/>
              <a:gd name="connsiteX61" fmla="*/ 2598821 w 2679032"/>
              <a:gd name="connsiteY61" fmla="*/ 200621 h 256768"/>
              <a:gd name="connsiteX62" fmla="*/ 2642937 w 2679032"/>
              <a:gd name="connsiteY62" fmla="*/ 208642 h 256768"/>
              <a:gd name="connsiteX63" fmla="*/ 2667000 w 2679032"/>
              <a:gd name="connsiteY63" fmla="*/ 232705 h 256768"/>
              <a:gd name="connsiteX64" fmla="*/ 2679032 w 2679032"/>
              <a:gd name="connsiteY64" fmla="*/ 256768 h 25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79032" h="256768">
                <a:moveTo>
                  <a:pt x="0" y="220674"/>
                </a:moveTo>
                <a:lnTo>
                  <a:pt x="44116" y="200621"/>
                </a:lnTo>
                <a:cubicBezTo>
                  <a:pt x="52230" y="196802"/>
                  <a:pt x="59734" y="191605"/>
                  <a:pt x="68179" y="188589"/>
                </a:cubicBezTo>
                <a:cubicBezTo>
                  <a:pt x="78561" y="184881"/>
                  <a:pt x="89568" y="183242"/>
                  <a:pt x="100263" y="180568"/>
                </a:cubicBezTo>
                <a:cubicBezTo>
                  <a:pt x="130999" y="149834"/>
                  <a:pt x="107779" y="168826"/>
                  <a:pt x="136358" y="152495"/>
                </a:cubicBezTo>
                <a:cubicBezTo>
                  <a:pt x="140543" y="150104"/>
                  <a:pt x="143985" y="146432"/>
                  <a:pt x="148390" y="144474"/>
                </a:cubicBezTo>
                <a:cubicBezTo>
                  <a:pt x="156116" y="141040"/>
                  <a:pt x="172453" y="136453"/>
                  <a:pt x="172453" y="136453"/>
                </a:cubicBezTo>
                <a:cubicBezTo>
                  <a:pt x="202662" y="116314"/>
                  <a:pt x="164267" y="139962"/>
                  <a:pt x="200527" y="124421"/>
                </a:cubicBezTo>
                <a:cubicBezTo>
                  <a:pt x="204957" y="122522"/>
                  <a:pt x="208373" y="118791"/>
                  <a:pt x="212558" y="116400"/>
                </a:cubicBezTo>
                <a:cubicBezTo>
                  <a:pt x="217749" y="113434"/>
                  <a:pt x="223049" y="110599"/>
                  <a:pt x="228600" y="108379"/>
                </a:cubicBezTo>
                <a:cubicBezTo>
                  <a:pt x="252420" y="98851"/>
                  <a:pt x="248028" y="102255"/>
                  <a:pt x="268706" y="96347"/>
                </a:cubicBezTo>
                <a:cubicBezTo>
                  <a:pt x="272771" y="95186"/>
                  <a:pt x="276672" y="93498"/>
                  <a:pt x="280737" y="92337"/>
                </a:cubicBezTo>
                <a:cubicBezTo>
                  <a:pt x="286037" y="90823"/>
                  <a:pt x="291500" y="89910"/>
                  <a:pt x="296779" y="88326"/>
                </a:cubicBezTo>
                <a:cubicBezTo>
                  <a:pt x="304877" y="85896"/>
                  <a:pt x="312821" y="82979"/>
                  <a:pt x="320842" y="80305"/>
                </a:cubicBezTo>
                <a:cubicBezTo>
                  <a:pt x="324853" y="78968"/>
                  <a:pt x="328773" y="77320"/>
                  <a:pt x="332874" y="76295"/>
                </a:cubicBezTo>
                <a:lnTo>
                  <a:pt x="381000" y="64263"/>
                </a:lnTo>
                <a:cubicBezTo>
                  <a:pt x="386347" y="62926"/>
                  <a:pt x="391813" y="61996"/>
                  <a:pt x="397042" y="60253"/>
                </a:cubicBezTo>
                <a:cubicBezTo>
                  <a:pt x="401053" y="58916"/>
                  <a:pt x="404928" y="57071"/>
                  <a:pt x="409074" y="56242"/>
                </a:cubicBezTo>
                <a:cubicBezTo>
                  <a:pt x="418343" y="54388"/>
                  <a:pt x="427790" y="53569"/>
                  <a:pt x="437148" y="52232"/>
                </a:cubicBezTo>
                <a:cubicBezTo>
                  <a:pt x="441158" y="50895"/>
                  <a:pt x="445052" y="49138"/>
                  <a:pt x="449179" y="48221"/>
                </a:cubicBezTo>
                <a:cubicBezTo>
                  <a:pt x="472663" y="43002"/>
                  <a:pt x="488004" y="43368"/>
                  <a:pt x="513348" y="40200"/>
                </a:cubicBezTo>
                <a:cubicBezTo>
                  <a:pt x="521417" y="39191"/>
                  <a:pt x="529419" y="37688"/>
                  <a:pt x="537411" y="36189"/>
                </a:cubicBezTo>
                <a:cubicBezTo>
                  <a:pt x="550811" y="33676"/>
                  <a:pt x="563966" y="29673"/>
                  <a:pt x="577516" y="28168"/>
                </a:cubicBezTo>
                <a:cubicBezTo>
                  <a:pt x="589548" y="26831"/>
                  <a:pt x="601627" y="25870"/>
                  <a:pt x="613611" y="24158"/>
                </a:cubicBezTo>
                <a:cubicBezTo>
                  <a:pt x="620359" y="23194"/>
                  <a:pt x="626939" y="21268"/>
                  <a:pt x="633663" y="20147"/>
                </a:cubicBezTo>
                <a:cubicBezTo>
                  <a:pt x="642987" y="18593"/>
                  <a:pt x="652379" y="17474"/>
                  <a:pt x="661737" y="16137"/>
                </a:cubicBezTo>
                <a:cubicBezTo>
                  <a:pt x="797381" y="22034"/>
                  <a:pt x="770161" y="22816"/>
                  <a:pt x="950495" y="16137"/>
                </a:cubicBezTo>
                <a:cubicBezTo>
                  <a:pt x="957307" y="15885"/>
                  <a:pt x="963769" y="12840"/>
                  <a:pt x="970548" y="12126"/>
                </a:cubicBezTo>
                <a:cubicBezTo>
                  <a:pt x="989208" y="10162"/>
                  <a:pt x="1007979" y="9453"/>
                  <a:pt x="1026695" y="8116"/>
                </a:cubicBezTo>
                <a:cubicBezTo>
                  <a:pt x="1033379" y="5442"/>
                  <a:pt x="1039570" y="647"/>
                  <a:pt x="1046748" y="95"/>
                </a:cubicBezTo>
                <a:cubicBezTo>
                  <a:pt x="1057494" y="-732"/>
                  <a:pt x="1068054" y="4105"/>
                  <a:pt x="1078832" y="4105"/>
                </a:cubicBezTo>
                <a:cubicBezTo>
                  <a:pt x="1085649" y="4105"/>
                  <a:pt x="1092201" y="1432"/>
                  <a:pt x="1098885" y="95"/>
                </a:cubicBezTo>
                <a:cubicBezTo>
                  <a:pt x="1142680" y="8853"/>
                  <a:pt x="1112157" y="3351"/>
                  <a:pt x="1191127" y="12126"/>
                </a:cubicBezTo>
                <a:cubicBezTo>
                  <a:pt x="1237895" y="17323"/>
                  <a:pt x="1215243" y="14640"/>
                  <a:pt x="1259306" y="20147"/>
                </a:cubicBezTo>
                <a:cubicBezTo>
                  <a:pt x="1293516" y="13306"/>
                  <a:pt x="1265667" y="15899"/>
                  <a:pt x="1295400" y="20147"/>
                </a:cubicBezTo>
                <a:cubicBezTo>
                  <a:pt x="1308700" y="22047"/>
                  <a:pt x="1322153" y="22674"/>
                  <a:pt x="1335506" y="24158"/>
                </a:cubicBezTo>
                <a:cubicBezTo>
                  <a:pt x="1361328" y="27027"/>
                  <a:pt x="1381289" y="30595"/>
                  <a:pt x="1407695" y="32179"/>
                </a:cubicBezTo>
                <a:cubicBezTo>
                  <a:pt x="1461139" y="35386"/>
                  <a:pt x="1568116" y="40200"/>
                  <a:pt x="1568116" y="40200"/>
                </a:cubicBezTo>
                <a:cubicBezTo>
                  <a:pt x="1613499" y="25071"/>
                  <a:pt x="1573017" y="37320"/>
                  <a:pt x="1684421" y="32179"/>
                </a:cubicBezTo>
                <a:lnTo>
                  <a:pt x="1840832" y="24158"/>
                </a:lnTo>
                <a:cubicBezTo>
                  <a:pt x="1956822" y="26525"/>
                  <a:pt x="1995795" y="23211"/>
                  <a:pt x="2085474" y="32179"/>
                </a:cubicBezTo>
                <a:cubicBezTo>
                  <a:pt x="2109565" y="34588"/>
                  <a:pt x="2133922" y="35452"/>
                  <a:pt x="2157663" y="40200"/>
                </a:cubicBezTo>
                <a:cubicBezTo>
                  <a:pt x="2171032" y="42874"/>
                  <a:pt x="2184835" y="43909"/>
                  <a:pt x="2197769" y="48221"/>
                </a:cubicBezTo>
                <a:cubicBezTo>
                  <a:pt x="2201779" y="49558"/>
                  <a:pt x="2205699" y="51207"/>
                  <a:pt x="2209800" y="52232"/>
                </a:cubicBezTo>
                <a:cubicBezTo>
                  <a:pt x="2220996" y="55031"/>
                  <a:pt x="2243206" y="58468"/>
                  <a:pt x="2253916" y="60253"/>
                </a:cubicBezTo>
                <a:cubicBezTo>
                  <a:pt x="2265948" y="65600"/>
                  <a:pt x="2277786" y="71405"/>
                  <a:pt x="2290011" y="76295"/>
                </a:cubicBezTo>
                <a:cubicBezTo>
                  <a:pt x="2318378" y="87642"/>
                  <a:pt x="2306475" y="81234"/>
                  <a:pt x="2330116" y="88326"/>
                </a:cubicBezTo>
                <a:cubicBezTo>
                  <a:pt x="2330149" y="88336"/>
                  <a:pt x="2360179" y="98347"/>
                  <a:pt x="2366211" y="100358"/>
                </a:cubicBezTo>
                <a:cubicBezTo>
                  <a:pt x="2370221" y="101695"/>
                  <a:pt x="2374141" y="103343"/>
                  <a:pt x="2378242" y="104368"/>
                </a:cubicBezTo>
                <a:cubicBezTo>
                  <a:pt x="2383590" y="105705"/>
                  <a:pt x="2389005" y="106795"/>
                  <a:pt x="2394285" y="108379"/>
                </a:cubicBezTo>
                <a:cubicBezTo>
                  <a:pt x="2402383" y="110809"/>
                  <a:pt x="2410327" y="113726"/>
                  <a:pt x="2418348" y="116400"/>
                </a:cubicBezTo>
                <a:cubicBezTo>
                  <a:pt x="2422358" y="117737"/>
                  <a:pt x="2426862" y="118066"/>
                  <a:pt x="2430379" y="120411"/>
                </a:cubicBezTo>
                <a:cubicBezTo>
                  <a:pt x="2446997" y="131489"/>
                  <a:pt x="2437735" y="127263"/>
                  <a:pt x="2458453" y="132442"/>
                </a:cubicBezTo>
                <a:cubicBezTo>
                  <a:pt x="2462464" y="135116"/>
                  <a:pt x="2466055" y="138564"/>
                  <a:pt x="2470485" y="140463"/>
                </a:cubicBezTo>
                <a:cubicBezTo>
                  <a:pt x="2475551" y="142634"/>
                  <a:pt x="2481741" y="141739"/>
                  <a:pt x="2486527" y="144474"/>
                </a:cubicBezTo>
                <a:cubicBezTo>
                  <a:pt x="2491451" y="147288"/>
                  <a:pt x="2493943" y="153209"/>
                  <a:pt x="2498558" y="156505"/>
                </a:cubicBezTo>
                <a:cubicBezTo>
                  <a:pt x="2503423" y="159980"/>
                  <a:pt x="2509409" y="161560"/>
                  <a:pt x="2514600" y="164526"/>
                </a:cubicBezTo>
                <a:cubicBezTo>
                  <a:pt x="2518785" y="166917"/>
                  <a:pt x="2522202" y="170648"/>
                  <a:pt x="2526632" y="172547"/>
                </a:cubicBezTo>
                <a:cubicBezTo>
                  <a:pt x="2531698" y="174718"/>
                  <a:pt x="2537395" y="174974"/>
                  <a:pt x="2542674" y="176558"/>
                </a:cubicBezTo>
                <a:cubicBezTo>
                  <a:pt x="2550772" y="178988"/>
                  <a:pt x="2566737" y="184579"/>
                  <a:pt x="2566737" y="184579"/>
                </a:cubicBezTo>
                <a:cubicBezTo>
                  <a:pt x="2570748" y="188590"/>
                  <a:pt x="2573696" y="194074"/>
                  <a:pt x="2578769" y="196611"/>
                </a:cubicBezTo>
                <a:cubicBezTo>
                  <a:pt x="2584866" y="199659"/>
                  <a:pt x="2592115" y="199402"/>
                  <a:pt x="2598821" y="200621"/>
                </a:cubicBezTo>
                <a:cubicBezTo>
                  <a:pt x="2655263" y="210883"/>
                  <a:pt x="2593407" y="198737"/>
                  <a:pt x="2642937" y="208642"/>
                </a:cubicBezTo>
                <a:cubicBezTo>
                  <a:pt x="2655150" y="216784"/>
                  <a:pt x="2659538" y="217780"/>
                  <a:pt x="2667000" y="232705"/>
                </a:cubicBezTo>
                <a:cubicBezTo>
                  <a:pt x="2681782" y="262269"/>
                  <a:pt x="2660354" y="238090"/>
                  <a:pt x="2679032" y="25676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185098" y="3592979"/>
            <a:ext cx="999130" cy="172891"/>
          </a:xfrm>
          <a:custGeom>
            <a:avLst/>
            <a:gdLst>
              <a:gd name="connsiteX0" fmla="*/ 509 w 999130"/>
              <a:gd name="connsiteY0" fmla="*/ 172891 h 172891"/>
              <a:gd name="connsiteX1" fmla="*/ 4520 w 999130"/>
              <a:gd name="connsiteY1" fmla="*/ 128776 h 172891"/>
              <a:gd name="connsiteX2" fmla="*/ 52646 w 999130"/>
              <a:gd name="connsiteY2" fmla="*/ 112734 h 172891"/>
              <a:gd name="connsiteX3" fmla="*/ 100772 w 999130"/>
              <a:gd name="connsiteY3" fmla="*/ 96691 h 172891"/>
              <a:gd name="connsiteX4" fmla="*/ 112804 w 999130"/>
              <a:gd name="connsiteY4" fmla="*/ 92681 h 172891"/>
              <a:gd name="connsiteX5" fmla="*/ 124835 w 999130"/>
              <a:gd name="connsiteY5" fmla="*/ 88670 h 172891"/>
              <a:gd name="connsiteX6" fmla="*/ 140877 w 999130"/>
              <a:gd name="connsiteY6" fmla="*/ 84660 h 172891"/>
              <a:gd name="connsiteX7" fmla="*/ 164941 w 999130"/>
              <a:gd name="connsiteY7" fmla="*/ 76639 h 172891"/>
              <a:gd name="connsiteX8" fmla="*/ 189004 w 999130"/>
              <a:gd name="connsiteY8" fmla="*/ 72628 h 172891"/>
              <a:gd name="connsiteX9" fmla="*/ 213067 w 999130"/>
              <a:gd name="connsiteY9" fmla="*/ 60597 h 172891"/>
              <a:gd name="connsiteX10" fmla="*/ 229109 w 999130"/>
              <a:gd name="connsiteY10" fmla="*/ 52576 h 172891"/>
              <a:gd name="connsiteX11" fmla="*/ 261193 w 999130"/>
              <a:gd name="connsiteY11" fmla="*/ 44555 h 172891"/>
              <a:gd name="connsiteX12" fmla="*/ 289267 w 999130"/>
              <a:gd name="connsiteY12" fmla="*/ 36534 h 172891"/>
              <a:gd name="connsiteX13" fmla="*/ 321351 w 999130"/>
              <a:gd name="connsiteY13" fmla="*/ 32523 h 172891"/>
              <a:gd name="connsiteX14" fmla="*/ 353435 w 999130"/>
              <a:gd name="connsiteY14" fmla="*/ 24502 h 172891"/>
              <a:gd name="connsiteX15" fmla="*/ 385520 w 999130"/>
              <a:gd name="connsiteY15" fmla="*/ 20491 h 172891"/>
              <a:gd name="connsiteX16" fmla="*/ 401562 w 999130"/>
              <a:gd name="connsiteY16" fmla="*/ 16481 h 172891"/>
              <a:gd name="connsiteX17" fmla="*/ 425625 w 999130"/>
              <a:gd name="connsiteY17" fmla="*/ 12470 h 172891"/>
              <a:gd name="connsiteX18" fmla="*/ 582035 w 999130"/>
              <a:gd name="connsiteY18" fmla="*/ 439 h 172891"/>
              <a:gd name="connsiteX19" fmla="*/ 622141 w 999130"/>
              <a:gd name="connsiteY19" fmla="*/ 439 h 172891"/>
              <a:gd name="connsiteX20" fmla="*/ 678288 w 999130"/>
              <a:gd name="connsiteY20" fmla="*/ 8460 h 172891"/>
              <a:gd name="connsiteX21" fmla="*/ 718393 w 999130"/>
              <a:gd name="connsiteY21" fmla="*/ 12470 h 172891"/>
              <a:gd name="connsiteX22" fmla="*/ 766520 w 999130"/>
              <a:gd name="connsiteY22" fmla="*/ 16481 h 172891"/>
              <a:gd name="connsiteX23" fmla="*/ 826677 w 999130"/>
              <a:gd name="connsiteY23" fmla="*/ 24502 h 172891"/>
              <a:gd name="connsiteX24" fmla="*/ 850741 w 999130"/>
              <a:gd name="connsiteY24" fmla="*/ 28513 h 172891"/>
              <a:gd name="connsiteX25" fmla="*/ 882825 w 999130"/>
              <a:gd name="connsiteY25" fmla="*/ 36534 h 172891"/>
              <a:gd name="connsiteX26" fmla="*/ 894856 w 999130"/>
              <a:gd name="connsiteY26" fmla="*/ 44555 h 172891"/>
              <a:gd name="connsiteX27" fmla="*/ 906888 w 999130"/>
              <a:gd name="connsiteY27" fmla="*/ 48565 h 172891"/>
              <a:gd name="connsiteX28" fmla="*/ 930951 w 999130"/>
              <a:gd name="connsiteY28" fmla="*/ 72628 h 172891"/>
              <a:gd name="connsiteX29" fmla="*/ 959025 w 999130"/>
              <a:gd name="connsiteY29" fmla="*/ 88670 h 172891"/>
              <a:gd name="connsiteX30" fmla="*/ 967046 w 999130"/>
              <a:gd name="connsiteY30" fmla="*/ 100702 h 172891"/>
              <a:gd name="connsiteX31" fmla="*/ 971056 w 999130"/>
              <a:gd name="connsiteY31" fmla="*/ 112734 h 172891"/>
              <a:gd name="connsiteX32" fmla="*/ 987098 w 999130"/>
              <a:gd name="connsiteY32" fmla="*/ 136797 h 172891"/>
              <a:gd name="connsiteX33" fmla="*/ 999130 w 999130"/>
              <a:gd name="connsiteY33" fmla="*/ 148828 h 1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99130" h="172891">
                <a:moveTo>
                  <a:pt x="509" y="172891"/>
                </a:moveTo>
                <a:cubicBezTo>
                  <a:pt x="1846" y="158186"/>
                  <a:pt x="-3465" y="141197"/>
                  <a:pt x="4520" y="128776"/>
                </a:cubicBezTo>
                <a:cubicBezTo>
                  <a:pt x="9129" y="121606"/>
                  <a:pt x="41272" y="116234"/>
                  <a:pt x="52646" y="112734"/>
                </a:cubicBezTo>
                <a:cubicBezTo>
                  <a:pt x="52788" y="112690"/>
                  <a:pt x="90030" y="100272"/>
                  <a:pt x="100772" y="96691"/>
                </a:cubicBezTo>
                <a:lnTo>
                  <a:pt x="112804" y="92681"/>
                </a:lnTo>
                <a:cubicBezTo>
                  <a:pt x="116814" y="91344"/>
                  <a:pt x="120734" y="89695"/>
                  <a:pt x="124835" y="88670"/>
                </a:cubicBezTo>
                <a:cubicBezTo>
                  <a:pt x="130182" y="87333"/>
                  <a:pt x="135598" y="86244"/>
                  <a:pt x="140877" y="84660"/>
                </a:cubicBezTo>
                <a:cubicBezTo>
                  <a:pt x="148976" y="82231"/>
                  <a:pt x="156601" y="78029"/>
                  <a:pt x="164941" y="76639"/>
                </a:cubicBezTo>
                <a:lnTo>
                  <a:pt x="189004" y="72628"/>
                </a:lnTo>
                <a:cubicBezTo>
                  <a:pt x="212126" y="57213"/>
                  <a:pt x="189820" y="70559"/>
                  <a:pt x="213067" y="60597"/>
                </a:cubicBezTo>
                <a:cubicBezTo>
                  <a:pt x="218562" y="58242"/>
                  <a:pt x="223437" y="54467"/>
                  <a:pt x="229109" y="52576"/>
                </a:cubicBezTo>
                <a:cubicBezTo>
                  <a:pt x="239567" y="49090"/>
                  <a:pt x="250735" y="48041"/>
                  <a:pt x="261193" y="44555"/>
                </a:cubicBezTo>
                <a:cubicBezTo>
                  <a:pt x="270733" y="41375"/>
                  <a:pt x="279190" y="38214"/>
                  <a:pt x="289267" y="36534"/>
                </a:cubicBezTo>
                <a:cubicBezTo>
                  <a:pt x="299898" y="34762"/>
                  <a:pt x="310758" y="34509"/>
                  <a:pt x="321351" y="32523"/>
                </a:cubicBezTo>
                <a:cubicBezTo>
                  <a:pt x="332186" y="30491"/>
                  <a:pt x="342496" y="25869"/>
                  <a:pt x="353435" y="24502"/>
                </a:cubicBezTo>
                <a:cubicBezTo>
                  <a:pt x="364130" y="23165"/>
                  <a:pt x="374888" y="22263"/>
                  <a:pt x="385520" y="20491"/>
                </a:cubicBezTo>
                <a:cubicBezTo>
                  <a:pt x="390957" y="19585"/>
                  <a:pt x="396157" y="17562"/>
                  <a:pt x="401562" y="16481"/>
                </a:cubicBezTo>
                <a:cubicBezTo>
                  <a:pt x="409536" y="14886"/>
                  <a:pt x="417575" y="13620"/>
                  <a:pt x="425625" y="12470"/>
                </a:cubicBezTo>
                <a:cubicBezTo>
                  <a:pt x="477426" y="5070"/>
                  <a:pt x="529859" y="3337"/>
                  <a:pt x="582035" y="439"/>
                </a:cubicBezTo>
                <a:cubicBezTo>
                  <a:pt x="627630" y="11836"/>
                  <a:pt x="560678" y="-2634"/>
                  <a:pt x="622141" y="439"/>
                </a:cubicBezTo>
                <a:cubicBezTo>
                  <a:pt x="641023" y="1383"/>
                  <a:pt x="659476" y="6579"/>
                  <a:pt x="678288" y="8460"/>
                </a:cubicBezTo>
                <a:lnTo>
                  <a:pt x="718393" y="12470"/>
                </a:lnTo>
                <a:lnTo>
                  <a:pt x="766520" y="16481"/>
                </a:lnTo>
                <a:cubicBezTo>
                  <a:pt x="779741" y="17803"/>
                  <a:pt x="812705" y="22352"/>
                  <a:pt x="826677" y="24502"/>
                </a:cubicBezTo>
                <a:cubicBezTo>
                  <a:pt x="834714" y="25739"/>
                  <a:pt x="842790" y="26809"/>
                  <a:pt x="850741" y="28513"/>
                </a:cubicBezTo>
                <a:cubicBezTo>
                  <a:pt x="861520" y="30823"/>
                  <a:pt x="882825" y="36534"/>
                  <a:pt x="882825" y="36534"/>
                </a:cubicBezTo>
                <a:cubicBezTo>
                  <a:pt x="886835" y="39208"/>
                  <a:pt x="890545" y="42400"/>
                  <a:pt x="894856" y="44555"/>
                </a:cubicBezTo>
                <a:cubicBezTo>
                  <a:pt x="898637" y="46446"/>
                  <a:pt x="903551" y="45970"/>
                  <a:pt x="906888" y="48565"/>
                </a:cubicBezTo>
                <a:cubicBezTo>
                  <a:pt x="915842" y="55529"/>
                  <a:pt x="920805" y="67555"/>
                  <a:pt x="930951" y="72628"/>
                </a:cubicBezTo>
                <a:cubicBezTo>
                  <a:pt x="951304" y="82805"/>
                  <a:pt x="942019" y="77333"/>
                  <a:pt x="959025" y="88670"/>
                </a:cubicBezTo>
                <a:cubicBezTo>
                  <a:pt x="961699" y="92681"/>
                  <a:pt x="964891" y="96391"/>
                  <a:pt x="967046" y="100702"/>
                </a:cubicBezTo>
                <a:cubicBezTo>
                  <a:pt x="968936" y="104483"/>
                  <a:pt x="969003" y="109038"/>
                  <a:pt x="971056" y="112734"/>
                </a:cubicBezTo>
                <a:cubicBezTo>
                  <a:pt x="975737" y="121161"/>
                  <a:pt x="981750" y="128776"/>
                  <a:pt x="987098" y="136797"/>
                </a:cubicBezTo>
                <a:cubicBezTo>
                  <a:pt x="995861" y="149940"/>
                  <a:pt x="990300" y="148828"/>
                  <a:pt x="999130" y="14882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356681" y="3581386"/>
            <a:ext cx="1561345" cy="236621"/>
          </a:xfrm>
          <a:custGeom>
            <a:avLst/>
            <a:gdLst>
              <a:gd name="connsiteX0" fmla="*/ 0 w 1561345"/>
              <a:gd name="connsiteY0" fmla="*/ 168442 h 236621"/>
              <a:gd name="connsiteX1" fmla="*/ 44115 w 1561345"/>
              <a:gd name="connsiteY1" fmla="*/ 132348 h 236621"/>
              <a:gd name="connsiteX2" fmla="*/ 56147 w 1561345"/>
              <a:gd name="connsiteY2" fmla="*/ 124327 h 236621"/>
              <a:gd name="connsiteX3" fmla="*/ 80210 w 1561345"/>
              <a:gd name="connsiteY3" fmla="*/ 116306 h 236621"/>
              <a:gd name="connsiteX4" fmla="*/ 112294 w 1561345"/>
              <a:gd name="connsiteY4" fmla="*/ 104274 h 236621"/>
              <a:gd name="connsiteX5" fmla="*/ 136358 w 1561345"/>
              <a:gd name="connsiteY5" fmla="*/ 96253 h 236621"/>
              <a:gd name="connsiteX6" fmla="*/ 148389 w 1561345"/>
              <a:gd name="connsiteY6" fmla="*/ 92242 h 236621"/>
              <a:gd name="connsiteX7" fmla="*/ 188494 w 1561345"/>
              <a:gd name="connsiteY7" fmla="*/ 80211 h 236621"/>
              <a:gd name="connsiteX8" fmla="*/ 212558 w 1561345"/>
              <a:gd name="connsiteY8" fmla="*/ 72190 h 236621"/>
              <a:gd name="connsiteX9" fmla="*/ 224589 w 1561345"/>
              <a:gd name="connsiteY9" fmla="*/ 68179 h 236621"/>
              <a:gd name="connsiteX10" fmla="*/ 240631 w 1561345"/>
              <a:gd name="connsiteY10" fmla="*/ 64169 h 236621"/>
              <a:gd name="connsiteX11" fmla="*/ 252663 w 1561345"/>
              <a:gd name="connsiteY11" fmla="*/ 60158 h 236621"/>
              <a:gd name="connsiteX12" fmla="*/ 268705 w 1561345"/>
              <a:gd name="connsiteY12" fmla="*/ 52137 h 236621"/>
              <a:gd name="connsiteX13" fmla="*/ 296779 w 1561345"/>
              <a:gd name="connsiteY13" fmla="*/ 48127 h 236621"/>
              <a:gd name="connsiteX14" fmla="*/ 336884 w 1561345"/>
              <a:gd name="connsiteY14" fmla="*/ 40106 h 236621"/>
              <a:gd name="connsiteX15" fmla="*/ 372979 w 1561345"/>
              <a:gd name="connsiteY15" fmla="*/ 32084 h 236621"/>
              <a:gd name="connsiteX16" fmla="*/ 429126 w 1561345"/>
              <a:gd name="connsiteY16" fmla="*/ 24063 h 236621"/>
              <a:gd name="connsiteX17" fmla="*/ 453189 w 1561345"/>
              <a:gd name="connsiteY17" fmla="*/ 20053 h 236621"/>
              <a:gd name="connsiteX18" fmla="*/ 473242 w 1561345"/>
              <a:gd name="connsiteY18" fmla="*/ 16042 h 236621"/>
              <a:gd name="connsiteX19" fmla="*/ 509337 w 1561345"/>
              <a:gd name="connsiteY19" fmla="*/ 12032 h 236621"/>
              <a:gd name="connsiteX20" fmla="*/ 593558 w 1561345"/>
              <a:gd name="connsiteY20" fmla="*/ 8021 h 236621"/>
              <a:gd name="connsiteX21" fmla="*/ 685800 w 1561345"/>
              <a:gd name="connsiteY21" fmla="*/ 0 h 236621"/>
              <a:gd name="connsiteX22" fmla="*/ 733926 w 1561345"/>
              <a:gd name="connsiteY22" fmla="*/ 4011 h 236621"/>
              <a:gd name="connsiteX23" fmla="*/ 753979 w 1561345"/>
              <a:gd name="connsiteY23" fmla="*/ 8021 h 236621"/>
              <a:gd name="connsiteX24" fmla="*/ 878305 w 1561345"/>
              <a:gd name="connsiteY24" fmla="*/ 12032 h 236621"/>
              <a:gd name="connsiteX25" fmla="*/ 942473 w 1561345"/>
              <a:gd name="connsiteY25" fmla="*/ 20053 h 236621"/>
              <a:gd name="connsiteX26" fmla="*/ 1030705 w 1561345"/>
              <a:gd name="connsiteY26" fmla="*/ 24063 h 236621"/>
              <a:gd name="connsiteX27" fmla="*/ 1143000 w 1561345"/>
              <a:gd name="connsiteY27" fmla="*/ 32084 h 236621"/>
              <a:gd name="connsiteX28" fmla="*/ 1183105 w 1561345"/>
              <a:gd name="connsiteY28" fmla="*/ 36095 h 236621"/>
              <a:gd name="connsiteX29" fmla="*/ 1203158 w 1561345"/>
              <a:gd name="connsiteY29" fmla="*/ 40106 h 236621"/>
              <a:gd name="connsiteX30" fmla="*/ 1227221 w 1561345"/>
              <a:gd name="connsiteY30" fmla="*/ 44116 h 236621"/>
              <a:gd name="connsiteX31" fmla="*/ 1263315 w 1561345"/>
              <a:gd name="connsiteY31" fmla="*/ 48127 h 236621"/>
              <a:gd name="connsiteX32" fmla="*/ 1303421 w 1561345"/>
              <a:gd name="connsiteY32" fmla="*/ 56148 h 236621"/>
              <a:gd name="connsiteX33" fmla="*/ 1323473 w 1561345"/>
              <a:gd name="connsiteY33" fmla="*/ 60158 h 236621"/>
              <a:gd name="connsiteX34" fmla="*/ 1347537 w 1561345"/>
              <a:gd name="connsiteY34" fmla="*/ 68179 h 236621"/>
              <a:gd name="connsiteX35" fmla="*/ 1359568 w 1561345"/>
              <a:gd name="connsiteY35" fmla="*/ 72190 h 236621"/>
              <a:gd name="connsiteX36" fmla="*/ 1375610 w 1561345"/>
              <a:gd name="connsiteY36" fmla="*/ 76200 h 236621"/>
              <a:gd name="connsiteX37" fmla="*/ 1411705 w 1561345"/>
              <a:gd name="connsiteY37" fmla="*/ 96253 h 236621"/>
              <a:gd name="connsiteX38" fmla="*/ 1427747 w 1561345"/>
              <a:gd name="connsiteY38" fmla="*/ 100263 h 236621"/>
              <a:gd name="connsiteX39" fmla="*/ 1439779 w 1561345"/>
              <a:gd name="connsiteY39" fmla="*/ 108284 h 236621"/>
              <a:gd name="connsiteX40" fmla="*/ 1471863 w 1561345"/>
              <a:gd name="connsiteY40" fmla="*/ 132348 h 236621"/>
              <a:gd name="connsiteX41" fmla="*/ 1483894 w 1561345"/>
              <a:gd name="connsiteY41" fmla="*/ 136358 h 236621"/>
              <a:gd name="connsiteX42" fmla="*/ 1491915 w 1561345"/>
              <a:gd name="connsiteY42" fmla="*/ 148390 h 236621"/>
              <a:gd name="connsiteX43" fmla="*/ 1495926 w 1561345"/>
              <a:gd name="connsiteY43" fmla="*/ 160421 h 236621"/>
              <a:gd name="connsiteX44" fmla="*/ 1515979 w 1561345"/>
              <a:gd name="connsiteY44" fmla="*/ 184484 h 236621"/>
              <a:gd name="connsiteX45" fmla="*/ 1540042 w 1561345"/>
              <a:gd name="connsiteY45" fmla="*/ 192506 h 236621"/>
              <a:gd name="connsiteX46" fmla="*/ 1548063 w 1561345"/>
              <a:gd name="connsiteY46" fmla="*/ 204537 h 236621"/>
              <a:gd name="connsiteX47" fmla="*/ 1560094 w 1561345"/>
              <a:gd name="connsiteY47" fmla="*/ 212558 h 236621"/>
              <a:gd name="connsiteX48" fmla="*/ 1560094 w 1561345"/>
              <a:gd name="connsiteY48" fmla="*/ 236621 h 2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561345" h="236621">
                <a:moveTo>
                  <a:pt x="0" y="168442"/>
                </a:moveTo>
                <a:cubicBezTo>
                  <a:pt x="14705" y="156411"/>
                  <a:pt x="29175" y="144086"/>
                  <a:pt x="44115" y="132348"/>
                </a:cubicBezTo>
                <a:cubicBezTo>
                  <a:pt x="47905" y="129370"/>
                  <a:pt x="51742" y="126285"/>
                  <a:pt x="56147" y="124327"/>
                </a:cubicBezTo>
                <a:cubicBezTo>
                  <a:pt x="63873" y="120893"/>
                  <a:pt x="72648" y="120088"/>
                  <a:pt x="80210" y="116306"/>
                </a:cubicBezTo>
                <a:cubicBezTo>
                  <a:pt x="107104" y="102857"/>
                  <a:pt x="84992" y="112464"/>
                  <a:pt x="112294" y="104274"/>
                </a:cubicBezTo>
                <a:cubicBezTo>
                  <a:pt x="120393" y="101845"/>
                  <a:pt x="128337" y="98927"/>
                  <a:pt x="136358" y="96253"/>
                </a:cubicBezTo>
                <a:cubicBezTo>
                  <a:pt x="140368" y="94916"/>
                  <a:pt x="144288" y="93267"/>
                  <a:pt x="148389" y="92242"/>
                </a:cubicBezTo>
                <a:cubicBezTo>
                  <a:pt x="172631" y="86182"/>
                  <a:pt x="159205" y="89974"/>
                  <a:pt x="188494" y="80211"/>
                </a:cubicBezTo>
                <a:lnTo>
                  <a:pt x="212558" y="72190"/>
                </a:lnTo>
                <a:cubicBezTo>
                  <a:pt x="216568" y="70853"/>
                  <a:pt x="220488" y="69204"/>
                  <a:pt x="224589" y="68179"/>
                </a:cubicBezTo>
                <a:cubicBezTo>
                  <a:pt x="229936" y="66842"/>
                  <a:pt x="235331" y="65683"/>
                  <a:pt x="240631" y="64169"/>
                </a:cubicBezTo>
                <a:cubicBezTo>
                  <a:pt x="244696" y="63008"/>
                  <a:pt x="248777" y="61823"/>
                  <a:pt x="252663" y="60158"/>
                </a:cubicBezTo>
                <a:cubicBezTo>
                  <a:pt x="258158" y="57803"/>
                  <a:pt x="262937" y="53710"/>
                  <a:pt x="268705" y="52137"/>
                </a:cubicBezTo>
                <a:cubicBezTo>
                  <a:pt x="277825" y="49650"/>
                  <a:pt x="287421" y="49464"/>
                  <a:pt x="296779" y="48127"/>
                </a:cubicBezTo>
                <a:cubicBezTo>
                  <a:pt x="321488" y="39889"/>
                  <a:pt x="296329" y="47480"/>
                  <a:pt x="336884" y="40106"/>
                </a:cubicBezTo>
                <a:cubicBezTo>
                  <a:pt x="387905" y="30830"/>
                  <a:pt x="312441" y="41643"/>
                  <a:pt x="372979" y="32084"/>
                </a:cubicBezTo>
                <a:cubicBezTo>
                  <a:pt x="391653" y="29135"/>
                  <a:pt x="410477" y="27171"/>
                  <a:pt x="429126" y="24063"/>
                </a:cubicBezTo>
                <a:lnTo>
                  <a:pt x="453189" y="20053"/>
                </a:lnTo>
                <a:cubicBezTo>
                  <a:pt x="459896" y="18834"/>
                  <a:pt x="466494" y="17006"/>
                  <a:pt x="473242" y="16042"/>
                </a:cubicBezTo>
                <a:cubicBezTo>
                  <a:pt x="485226" y="14330"/>
                  <a:pt x="497258" y="12837"/>
                  <a:pt x="509337" y="12032"/>
                </a:cubicBezTo>
                <a:cubicBezTo>
                  <a:pt x="537380" y="10162"/>
                  <a:pt x="565501" y="9671"/>
                  <a:pt x="593558" y="8021"/>
                </a:cubicBezTo>
                <a:cubicBezTo>
                  <a:pt x="630306" y="5859"/>
                  <a:pt x="650538" y="3527"/>
                  <a:pt x="685800" y="0"/>
                </a:cubicBezTo>
                <a:cubicBezTo>
                  <a:pt x="701842" y="1337"/>
                  <a:pt x="717939" y="2130"/>
                  <a:pt x="733926" y="4011"/>
                </a:cubicBezTo>
                <a:cubicBezTo>
                  <a:pt x="740696" y="4807"/>
                  <a:pt x="747173" y="7643"/>
                  <a:pt x="753979" y="8021"/>
                </a:cubicBezTo>
                <a:cubicBezTo>
                  <a:pt x="795379" y="10321"/>
                  <a:pt x="836863" y="10695"/>
                  <a:pt x="878305" y="12032"/>
                </a:cubicBezTo>
                <a:cubicBezTo>
                  <a:pt x="907609" y="19357"/>
                  <a:pt x="895733" y="17304"/>
                  <a:pt x="942473" y="20053"/>
                </a:cubicBezTo>
                <a:cubicBezTo>
                  <a:pt x="971863" y="21782"/>
                  <a:pt x="1001294" y="22726"/>
                  <a:pt x="1030705" y="24063"/>
                </a:cubicBezTo>
                <a:cubicBezTo>
                  <a:pt x="1146207" y="34564"/>
                  <a:pt x="984976" y="20379"/>
                  <a:pt x="1143000" y="32084"/>
                </a:cubicBezTo>
                <a:cubicBezTo>
                  <a:pt x="1156398" y="33076"/>
                  <a:pt x="1169788" y="34319"/>
                  <a:pt x="1183105" y="36095"/>
                </a:cubicBezTo>
                <a:cubicBezTo>
                  <a:pt x="1189862" y="36996"/>
                  <a:pt x="1196451" y="38887"/>
                  <a:pt x="1203158" y="40106"/>
                </a:cubicBezTo>
                <a:cubicBezTo>
                  <a:pt x="1211158" y="41561"/>
                  <a:pt x="1219161" y="43041"/>
                  <a:pt x="1227221" y="44116"/>
                </a:cubicBezTo>
                <a:cubicBezTo>
                  <a:pt x="1239220" y="45716"/>
                  <a:pt x="1251358" y="46239"/>
                  <a:pt x="1263315" y="48127"/>
                </a:cubicBezTo>
                <a:cubicBezTo>
                  <a:pt x="1276782" y="50253"/>
                  <a:pt x="1290052" y="53474"/>
                  <a:pt x="1303421" y="56148"/>
                </a:cubicBezTo>
                <a:cubicBezTo>
                  <a:pt x="1310105" y="57485"/>
                  <a:pt x="1317006" y="58003"/>
                  <a:pt x="1323473" y="60158"/>
                </a:cubicBezTo>
                <a:lnTo>
                  <a:pt x="1347537" y="68179"/>
                </a:lnTo>
                <a:cubicBezTo>
                  <a:pt x="1351547" y="69516"/>
                  <a:pt x="1355467" y="71165"/>
                  <a:pt x="1359568" y="72190"/>
                </a:cubicBezTo>
                <a:lnTo>
                  <a:pt x="1375610" y="76200"/>
                </a:lnTo>
                <a:cubicBezTo>
                  <a:pt x="1397150" y="90560"/>
                  <a:pt x="1393177" y="90959"/>
                  <a:pt x="1411705" y="96253"/>
                </a:cubicBezTo>
                <a:cubicBezTo>
                  <a:pt x="1417005" y="97767"/>
                  <a:pt x="1422400" y="98926"/>
                  <a:pt x="1427747" y="100263"/>
                </a:cubicBezTo>
                <a:cubicBezTo>
                  <a:pt x="1431758" y="102937"/>
                  <a:pt x="1436015" y="105273"/>
                  <a:pt x="1439779" y="108284"/>
                </a:cubicBezTo>
                <a:cubicBezTo>
                  <a:pt x="1453354" y="119144"/>
                  <a:pt x="1447872" y="124352"/>
                  <a:pt x="1471863" y="132348"/>
                </a:cubicBezTo>
                <a:lnTo>
                  <a:pt x="1483894" y="136358"/>
                </a:lnTo>
                <a:cubicBezTo>
                  <a:pt x="1486568" y="140369"/>
                  <a:pt x="1489759" y="144079"/>
                  <a:pt x="1491915" y="148390"/>
                </a:cubicBezTo>
                <a:cubicBezTo>
                  <a:pt x="1493806" y="152171"/>
                  <a:pt x="1494035" y="156640"/>
                  <a:pt x="1495926" y="160421"/>
                </a:cubicBezTo>
                <a:cubicBezTo>
                  <a:pt x="1499191" y="166951"/>
                  <a:pt x="1509836" y="181071"/>
                  <a:pt x="1515979" y="184484"/>
                </a:cubicBezTo>
                <a:cubicBezTo>
                  <a:pt x="1523370" y="188590"/>
                  <a:pt x="1540042" y="192506"/>
                  <a:pt x="1540042" y="192506"/>
                </a:cubicBezTo>
                <a:cubicBezTo>
                  <a:pt x="1542716" y="196516"/>
                  <a:pt x="1544655" y="201129"/>
                  <a:pt x="1548063" y="204537"/>
                </a:cubicBezTo>
                <a:cubicBezTo>
                  <a:pt x="1551471" y="207945"/>
                  <a:pt x="1558402" y="208045"/>
                  <a:pt x="1560094" y="212558"/>
                </a:cubicBezTo>
                <a:cubicBezTo>
                  <a:pt x="1562910" y="220068"/>
                  <a:pt x="1560094" y="228600"/>
                  <a:pt x="1560094" y="23662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H="1" flipV="1">
            <a:off x="5243001" y="4223160"/>
            <a:ext cx="2679032" cy="256768"/>
          </a:xfrm>
          <a:custGeom>
            <a:avLst/>
            <a:gdLst>
              <a:gd name="connsiteX0" fmla="*/ 0 w 2679032"/>
              <a:gd name="connsiteY0" fmla="*/ 220674 h 256768"/>
              <a:gd name="connsiteX1" fmla="*/ 44116 w 2679032"/>
              <a:gd name="connsiteY1" fmla="*/ 200621 h 256768"/>
              <a:gd name="connsiteX2" fmla="*/ 68179 w 2679032"/>
              <a:gd name="connsiteY2" fmla="*/ 188589 h 256768"/>
              <a:gd name="connsiteX3" fmla="*/ 100263 w 2679032"/>
              <a:gd name="connsiteY3" fmla="*/ 180568 h 256768"/>
              <a:gd name="connsiteX4" fmla="*/ 136358 w 2679032"/>
              <a:gd name="connsiteY4" fmla="*/ 152495 h 256768"/>
              <a:gd name="connsiteX5" fmla="*/ 148390 w 2679032"/>
              <a:gd name="connsiteY5" fmla="*/ 144474 h 256768"/>
              <a:gd name="connsiteX6" fmla="*/ 172453 w 2679032"/>
              <a:gd name="connsiteY6" fmla="*/ 136453 h 256768"/>
              <a:gd name="connsiteX7" fmla="*/ 200527 w 2679032"/>
              <a:gd name="connsiteY7" fmla="*/ 124421 h 256768"/>
              <a:gd name="connsiteX8" fmla="*/ 212558 w 2679032"/>
              <a:gd name="connsiteY8" fmla="*/ 116400 h 256768"/>
              <a:gd name="connsiteX9" fmla="*/ 228600 w 2679032"/>
              <a:gd name="connsiteY9" fmla="*/ 108379 h 256768"/>
              <a:gd name="connsiteX10" fmla="*/ 268706 w 2679032"/>
              <a:gd name="connsiteY10" fmla="*/ 96347 h 256768"/>
              <a:gd name="connsiteX11" fmla="*/ 280737 w 2679032"/>
              <a:gd name="connsiteY11" fmla="*/ 92337 h 256768"/>
              <a:gd name="connsiteX12" fmla="*/ 296779 w 2679032"/>
              <a:gd name="connsiteY12" fmla="*/ 88326 h 256768"/>
              <a:gd name="connsiteX13" fmla="*/ 320842 w 2679032"/>
              <a:gd name="connsiteY13" fmla="*/ 80305 h 256768"/>
              <a:gd name="connsiteX14" fmla="*/ 332874 w 2679032"/>
              <a:gd name="connsiteY14" fmla="*/ 76295 h 256768"/>
              <a:gd name="connsiteX15" fmla="*/ 381000 w 2679032"/>
              <a:gd name="connsiteY15" fmla="*/ 64263 h 256768"/>
              <a:gd name="connsiteX16" fmla="*/ 397042 w 2679032"/>
              <a:gd name="connsiteY16" fmla="*/ 60253 h 256768"/>
              <a:gd name="connsiteX17" fmla="*/ 409074 w 2679032"/>
              <a:gd name="connsiteY17" fmla="*/ 56242 h 256768"/>
              <a:gd name="connsiteX18" fmla="*/ 437148 w 2679032"/>
              <a:gd name="connsiteY18" fmla="*/ 52232 h 256768"/>
              <a:gd name="connsiteX19" fmla="*/ 449179 w 2679032"/>
              <a:gd name="connsiteY19" fmla="*/ 48221 h 256768"/>
              <a:gd name="connsiteX20" fmla="*/ 513348 w 2679032"/>
              <a:gd name="connsiteY20" fmla="*/ 40200 h 256768"/>
              <a:gd name="connsiteX21" fmla="*/ 537411 w 2679032"/>
              <a:gd name="connsiteY21" fmla="*/ 36189 h 256768"/>
              <a:gd name="connsiteX22" fmla="*/ 577516 w 2679032"/>
              <a:gd name="connsiteY22" fmla="*/ 28168 h 256768"/>
              <a:gd name="connsiteX23" fmla="*/ 613611 w 2679032"/>
              <a:gd name="connsiteY23" fmla="*/ 24158 h 256768"/>
              <a:gd name="connsiteX24" fmla="*/ 633663 w 2679032"/>
              <a:gd name="connsiteY24" fmla="*/ 20147 h 256768"/>
              <a:gd name="connsiteX25" fmla="*/ 661737 w 2679032"/>
              <a:gd name="connsiteY25" fmla="*/ 16137 h 256768"/>
              <a:gd name="connsiteX26" fmla="*/ 950495 w 2679032"/>
              <a:gd name="connsiteY26" fmla="*/ 16137 h 256768"/>
              <a:gd name="connsiteX27" fmla="*/ 970548 w 2679032"/>
              <a:gd name="connsiteY27" fmla="*/ 12126 h 256768"/>
              <a:gd name="connsiteX28" fmla="*/ 1026695 w 2679032"/>
              <a:gd name="connsiteY28" fmla="*/ 8116 h 256768"/>
              <a:gd name="connsiteX29" fmla="*/ 1046748 w 2679032"/>
              <a:gd name="connsiteY29" fmla="*/ 95 h 256768"/>
              <a:gd name="connsiteX30" fmla="*/ 1078832 w 2679032"/>
              <a:gd name="connsiteY30" fmla="*/ 4105 h 256768"/>
              <a:gd name="connsiteX31" fmla="*/ 1098885 w 2679032"/>
              <a:gd name="connsiteY31" fmla="*/ 95 h 256768"/>
              <a:gd name="connsiteX32" fmla="*/ 1191127 w 2679032"/>
              <a:gd name="connsiteY32" fmla="*/ 12126 h 256768"/>
              <a:gd name="connsiteX33" fmla="*/ 1259306 w 2679032"/>
              <a:gd name="connsiteY33" fmla="*/ 20147 h 256768"/>
              <a:gd name="connsiteX34" fmla="*/ 1295400 w 2679032"/>
              <a:gd name="connsiteY34" fmla="*/ 20147 h 256768"/>
              <a:gd name="connsiteX35" fmla="*/ 1335506 w 2679032"/>
              <a:gd name="connsiteY35" fmla="*/ 24158 h 256768"/>
              <a:gd name="connsiteX36" fmla="*/ 1407695 w 2679032"/>
              <a:gd name="connsiteY36" fmla="*/ 32179 h 256768"/>
              <a:gd name="connsiteX37" fmla="*/ 1568116 w 2679032"/>
              <a:gd name="connsiteY37" fmla="*/ 40200 h 256768"/>
              <a:gd name="connsiteX38" fmla="*/ 1684421 w 2679032"/>
              <a:gd name="connsiteY38" fmla="*/ 32179 h 256768"/>
              <a:gd name="connsiteX39" fmla="*/ 1840832 w 2679032"/>
              <a:gd name="connsiteY39" fmla="*/ 24158 h 256768"/>
              <a:gd name="connsiteX40" fmla="*/ 2085474 w 2679032"/>
              <a:gd name="connsiteY40" fmla="*/ 32179 h 256768"/>
              <a:gd name="connsiteX41" fmla="*/ 2157663 w 2679032"/>
              <a:gd name="connsiteY41" fmla="*/ 40200 h 256768"/>
              <a:gd name="connsiteX42" fmla="*/ 2197769 w 2679032"/>
              <a:gd name="connsiteY42" fmla="*/ 48221 h 256768"/>
              <a:gd name="connsiteX43" fmla="*/ 2209800 w 2679032"/>
              <a:gd name="connsiteY43" fmla="*/ 52232 h 256768"/>
              <a:gd name="connsiteX44" fmla="*/ 2253916 w 2679032"/>
              <a:gd name="connsiteY44" fmla="*/ 60253 h 256768"/>
              <a:gd name="connsiteX45" fmla="*/ 2290011 w 2679032"/>
              <a:gd name="connsiteY45" fmla="*/ 76295 h 256768"/>
              <a:gd name="connsiteX46" fmla="*/ 2330116 w 2679032"/>
              <a:gd name="connsiteY46" fmla="*/ 88326 h 256768"/>
              <a:gd name="connsiteX47" fmla="*/ 2366211 w 2679032"/>
              <a:gd name="connsiteY47" fmla="*/ 100358 h 256768"/>
              <a:gd name="connsiteX48" fmla="*/ 2378242 w 2679032"/>
              <a:gd name="connsiteY48" fmla="*/ 104368 h 256768"/>
              <a:gd name="connsiteX49" fmla="*/ 2394285 w 2679032"/>
              <a:gd name="connsiteY49" fmla="*/ 108379 h 256768"/>
              <a:gd name="connsiteX50" fmla="*/ 2418348 w 2679032"/>
              <a:gd name="connsiteY50" fmla="*/ 116400 h 256768"/>
              <a:gd name="connsiteX51" fmla="*/ 2430379 w 2679032"/>
              <a:gd name="connsiteY51" fmla="*/ 120411 h 256768"/>
              <a:gd name="connsiteX52" fmla="*/ 2458453 w 2679032"/>
              <a:gd name="connsiteY52" fmla="*/ 132442 h 256768"/>
              <a:gd name="connsiteX53" fmla="*/ 2470485 w 2679032"/>
              <a:gd name="connsiteY53" fmla="*/ 140463 h 256768"/>
              <a:gd name="connsiteX54" fmla="*/ 2486527 w 2679032"/>
              <a:gd name="connsiteY54" fmla="*/ 144474 h 256768"/>
              <a:gd name="connsiteX55" fmla="*/ 2498558 w 2679032"/>
              <a:gd name="connsiteY55" fmla="*/ 156505 h 256768"/>
              <a:gd name="connsiteX56" fmla="*/ 2514600 w 2679032"/>
              <a:gd name="connsiteY56" fmla="*/ 164526 h 256768"/>
              <a:gd name="connsiteX57" fmla="*/ 2526632 w 2679032"/>
              <a:gd name="connsiteY57" fmla="*/ 172547 h 256768"/>
              <a:gd name="connsiteX58" fmla="*/ 2542674 w 2679032"/>
              <a:gd name="connsiteY58" fmla="*/ 176558 h 256768"/>
              <a:gd name="connsiteX59" fmla="*/ 2566737 w 2679032"/>
              <a:gd name="connsiteY59" fmla="*/ 184579 h 256768"/>
              <a:gd name="connsiteX60" fmla="*/ 2578769 w 2679032"/>
              <a:gd name="connsiteY60" fmla="*/ 196611 h 256768"/>
              <a:gd name="connsiteX61" fmla="*/ 2598821 w 2679032"/>
              <a:gd name="connsiteY61" fmla="*/ 200621 h 256768"/>
              <a:gd name="connsiteX62" fmla="*/ 2642937 w 2679032"/>
              <a:gd name="connsiteY62" fmla="*/ 208642 h 256768"/>
              <a:gd name="connsiteX63" fmla="*/ 2667000 w 2679032"/>
              <a:gd name="connsiteY63" fmla="*/ 232705 h 256768"/>
              <a:gd name="connsiteX64" fmla="*/ 2679032 w 2679032"/>
              <a:gd name="connsiteY64" fmla="*/ 256768 h 25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79032" h="256768">
                <a:moveTo>
                  <a:pt x="0" y="220674"/>
                </a:moveTo>
                <a:lnTo>
                  <a:pt x="44116" y="200621"/>
                </a:lnTo>
                <a:cubicBezTo>
                  <a:pt x="52230" y="196802"/>
                  <a:pt x="59734" y="191605"/>
                  <a:pt x="68179" y="188589"/>
                </a:cubicBezTo>
                <a:cubicBezTo>
                  <a:pt x="78561" y="184881"/>
                  <a:pt x="89568" y="183242"/>
                  <a:pt x="100263" y="180568"/>
                </a:cubicBezTo>
                <a:cubicBezTo>
                  <a:pt x="130999" y="149834"/>
                  <a:pt x="107779" y="168826"/>
                  <a:pt x="136358" y="152495"/>
                </a:cubicBezTo>
                <a:cubicBezTo>
                  <a:pt x="140543" y="150104"/>
                  <a:pt x="143985" y="146432"/>
                  <a:pt x="148390" y="144474"/>
                </a:cubicBezTo>
                <a:cubicBezTo>
                  <a:pt x="156116" y="141040"/>
                  <a:pt x="172453" y="136453"/>
                  <a:pt x="172453" y="136453"/>
                </a:cubicBezTo>
                <a:cubicBezTo>
                  <a:pt x="202662" y="116314"/>
                  <a:pt x="164267" y="139962"/>
                  <a:pt x="200527" y="124421"/>
                </a:cubicBezTo>
                <a:cubicBezTo>
                  <a:pt x="204957" y="122522"/>
                  <a:pt x="208373" y="118791"/>
                  <a:pt x="212558" y="116400"/>
                </a:cubicBezTo>
                <a:cubicBezTo>
                  <a:pt x="217749" y="113434"/>
                  <a:pt x="223049" y="110599"/>
                  <a:pt x="228600" y="108379"/>
                </a:cubicBezTo>
                <a:cubicBezTo>
                  <a:pt x="252420" y="98851"/>
                  <a:pt x="248028" y="102255"/>
                  <a:pt x="268706" y="96347"/>
                </a:cubicBezTo>
                <a:cubicBezTo>
                  <a:pt x="272771" y="95186"/>
                  <a:pt x="276672" y="93498"/>
                  <a:pt x="280737" y="92337"/>
                </a:cubicBezTo>
                <a:cubicBezTo>
                  <a:pt x="286037" y="90823"/>
                  <a:pt x="291500" y="89910"/>
                  <a:pt x="296779" y="88326"/>
                </a:cubicBezTo>
                <a:cubicBezTo>
                  <a:pt x="304877" y="85896"/>
                  <a:pt x="312821" y="82979"/>
                  <a:pt x="320842" y="80305"/>
                </a:cubicBezTo>
                <a:cubicBezTo>
                  <a:pt x="324853" y="78968"/>
                  <a:pt x="328773" y="77320"/>
                  <a:pt x="332874" y="76295"/>
                </a:cubicBezTo>
                <a:lnTo>
                  <a:pt x="381000" y="64263"/>
                </a:lnTo>
                <a:cubicBezTo>
                  <a:pt x="386347" y="62926"/>
                  <a:pt x="391813" y="61996"/>
                  <a:pt x="397042" y="60253"/>
                </a:cubicBezTo>
                <a:cubicBezTo>
                  <a:pt x="401053" y="58916"/>
                  <a:pt x="404928" y="57071"/>
                  <a:pt x="409074" y="56242"/>
                </a:cubicBezTo>
                <a:cubicBezTo>
                  <a:pt x="418343" y="54388"/>
                  <a:pt x="427790" y="53569"/>
                  <a:pt x="437148" y="52232"/>
                </a:cubicBezTo>
                <a:cubicBezTo>
                  <a:pt x="441158" y="50895"/>
                  <a:pt x="445052" y="49138"/>
                  <a:pt x="449179" y="48221"/>
                </a:cubicBezTo>
                <a:cubicBezTo>
                  <a:pt x="472663" y="43002"/>
                  <a:pt x="488004" y="43368"/>
                  <a:pt x="513348" y="40200"/>
                </a:cubicBezTo>
                <a:cubicBezTo>
                  <a:pt x="521417" y="39191"/>
                  <a:pt x="529419" y="37688"/>
                  <a:pt x="537411" y="36189"/>
                </a:cubicBezTo>
                <a:cubicBezTo>
                  <a:pt x="550811" y="33676"/>
                  <a:pt x="563966" y="29673"/>
                  <a:pt x="577516" y="28168"/>
                </a:cubicBezTo>
                <a:cubicBezTo>
                  <a:pt x="589548" y="26831"/>
                  <a:pt x="601627" y="25870"/>
                  <a:pt x="613611" y="24158"/>
                </a:cubicBezTo>
                <a:cubicBezTo>
                  <a:pt x="620359" y="23194"/>
                  <a:pt x="626939" y="21268"/>
                  <a:pt x="633663" y="20147"/>
                </a:cubicBezTo>
                <a:cubicBezTo>
                  <a:pt x="642987" y="18593"/>
                  <a:pt x="652379" y="17474"/>
                  <a:pt x="661737" y="16137"/>
                </a:cubicBezTo>
                <a:cubicBezTo>
                  <a:pt x="797381" y="22034"/>
                  <a:pt x="770161" y="22816"/>
                  <a:pt x="950495" y="16137"/>
                </a:cubicBezTo>
                <a:cubicBezTo>
                  <a:pt x="957307" y="15885"/>
                  <a:pt x="963769" y="12840"/>
                  <a:pt x="970548" y="12126"/>
                </a:cubicBezTo>
                <a:cubicBezTo>
                  <a:pt x="989208" y="10162"/>
                  <a:pt x="1007979" y="9453"/>
                  <a:pt x="1026695" y="8116"/>
                </a:cubicBezTo>
                <a:cubicBezTo>
                  <a:pt x="1033379" y="5442"/>
                  <a:pt x="1039570" y="647"/>
                  <a:pt x="1046748" y="95"/>
                </a:cubicBezTo>
                <a:cubicBezTo>
                  <a:pt x="1057494" y="-732"/>
                  <a:pt x="1068054" y="4105"/>
                  <a:pt x="1078832" y="4105"/>
                </a:cubicBezTo>
                <a:cubicBezTo>
                  <a:pt x="1085649" y="4105"/>
                  <a:pt x="1092201" y="1432"/>
                  <a:pt x="1098885" y="95"/>
                </a:cubicBezTo>
                <a:cubicBezTo>
                  <a:pt x="1142680" y="8853"/>
                  <a:pt x="1112157" y="3351"/>
                  <a:pt x="1191127" y="12126"/>
                </a:cubicBezTo>
                <a:cubicBezTo>
                  <a:pt x="1237895" y="17323"/>
                  <a:pt x="1215243" y="14640"/>
                  <a:pt x="1259306" y="20147"/>
                </a:cubicBezTo>
                <a:cubicBezTo>
                  <a:pt x="1293516" y="13306"/>
                  <a:pt x="1265667" y="15899"/>
                  <a:pt x="1295400" y="20147"/>
                </a:cubicBezTo>
                <a:cubicBezTo>
                  <a:pt x="1308700" y="22047"/>
                  <a:pt x="1322153" y="22674"/>
                  <a:pt x="1335506" y="24158"/>
                </a:cubicBezTo>
                <a:cubicBezTo>
                  <a:pt x="1361328" y="27027"/>
                  <a:pt x="1381289" y="30595"/>
                  <a:pt x="1407695" y="32179"/>
                </a:cubicBezTo>
                <a:cubicBezTo>
                  <a:pt x="1461139" y="35386"/>
                  <a:pt x="1568116" y="40200"/>
                  <a:pt x="1568116" y="40200"/>
                </a:cubicBezTo>
                <a:cubicBezTo>
                  <a:pt x="1613499" y="25071"/>
                  <a:pt x="1573017" y="37320"/>
                  <a:pt x="1684421" y="32179"/>
                </a:cubicBezTo>
                <a:lnTo>
                  <a:pt x="1840832" y="24158"/>
                </a:lnTo>
                <a:cubicBezTo>
                  <a:pt x="1956822" y="26525"/>
                  <a:pt x="1995795" y="23211"/>
                  <a:pt x="2085474" y="32179"/>
                </a:cubicBezTo>
                <a:cubicBezTo>
                  <a:pt x="2109565" y="34588"/>
                  <a:pt x="2133922" y="35452"/>
                  <a:pt x="2157663" y="40200"/>
                </a:cubicBezTo>
                <a:cubicBezTo>
                  <a:pt x="2171032" y="42874"/>
                  <a:pt x="2184835" y="43909"/>
                  <a:pt x="2197769" y="48221"/>
                </a:cubicBezTo>
                <a:cubicBezTo>
                  <a:pt x="2201779" y="49558"/>
                  <a:pt x="2205699" y="51207"/>
                  <a:pt x="2209800" y="52232"/>
                </a:cubicBezTo>
                <a:cubicBezTo>
                  <a:pt x="2220996" y="55031"/>
                  <a:pt x="2243206" y="58468"/>
                  <a:pt x="2253916" y="60253"/>
                </a:cubicBezTo>
                <a:cubicBezTo>
                  <a:pt x="2265948" y="65600"/>
                  <a:pt x="2277786" y="71405"/>
                  <a:pt x="2290011" y="76295"/>
                </a:cubicBezTo>
                <a:cubicBezTo>
                  <a:pt x="2318378" y="87642"/>
                  <a:pt x="2306475" y="81234"/>
                  <a:pt x="2330116" y="88326"/>
                </a:cubicBezTo>
                <a:cubicBezTo>
                  <a:pt x="2330149" y="88336"/>
                  <a:pt x="2360179" y="98347"/>
                  <a:pt x="2366211" y="100358"/>
                </a:cubicBezTo>
                <a:cubicBezTo>
                  <a:pt x="2370221" y="101695"/>
                  <a:pt x="2374141" y="103343"/>
                  <a:pt x="2378242" y="104368"/>
                </a:cubicBezTo>
                <a:cubicBezTo>
                  <a:pt x="2383590" y="105705"/>
                  <a:pt x="2389005" y="106795"/>
                  <a:pt x="2394285" y="108379"/>
                </a:cubicBezTo>
                <a:cubicBezTo>
                  <a:pt x="2402383" y="110809"/>
                  <a:pt x="2410327" y="113726"/>
                  <a:pt x="2418348" y="116400"/>
                </a:cubicBezTo>
                <a:cubicBezTo>
                  <a:pt x="2422358" y="117737"/>
                  <a:pt x="2426862" y="118066"/>
                  <a:pt x="2430379" y="120411"/>
                </a:cubicBezTo>
                <a:cubicBezTo>
                  <a:pt x="2446997" y="131489"/>
                  <a:pt x="2437735" y="127263"/>
                  <a:pt x="2458453" y="132442"/>
                </a:cubicBezTo>
                <a:cubicBezTo>
                  <a:pt x="2462464" y="135116"/>
                  <a:pt x="2466055" y="138564"/>
                  <a:pt x="2470485" y="140463"/>
                </a:cubicBezTo>
                <a:cubicBezTo>
                  <a:pt x="2475551" y="142634"/>
                  <a:pt x="2481741" y="141739"/>
                  <a:pt x="2486527" y="144474"/>
                </a:cubicBezTo>
                <a:cubicBezTo>
                  <a:pt x="2491451" y="147288"/>
                  <a:pt x="2493943" y="153209"/>
                  <a:pt x="2498558" y="156505"/>
                </a:cubicBezTo>
                <a:cubicBezTo>
                  <a:pt x="2503423" y="159980"/>
                  <a:pt x="2509409" y="161560"/>
                  <a:pt x="2514600" y="164526"/>
                </a:cubicBezTo>
                <a:cubicBezTo>
                  <a:pt x="2518785" y="166917"/>
                  <a:pt x="2522202" y="170648"/>
                  <a:pt x="2526632" y="172547"/>
                </a:cubicBezTo>
                <a:cubicBezTo>
                  <a:pt x="2531698" y="174718"/>
                  <a:pt x="2537395" y="174974"/>
                  <a:pt x="2542674" y="176558"/>
                </a:cubicBezTo>
                <a:cubicBezTo>
                  <a:pt x="2550772" y="178988"/>
                  <a:pt x="2566737" y="184579"/>
                  <a:pt x="2566737" y="184579"/>
                </a:cubicBezTo>
                <a:cubicBezTo>
                  <a:pt x="2570748" y="188590"/>
                  <a:pt x="2573696" y="194074"/>
                  <a:pt x="2578769" y="196611"/>
                </a:cubicBezTo>
                <a:cubicBezTo>
                  <a:pt x="2584866" y="199659"/>
                  <a:pt x="2592115" y="199402"/>
                  <a:pt x="2598821" y="200621"/>
                </a:cubicBezTo>
                <a:cubicBezTo>
                  <a:pt x="2655263" y="210883"/>
                  <a:pt x="2593407" y="198737"/>
                  <a:pt x="2642937" y="208642"/>
                </a:cubicBezTo>
                <a:cubicBezTo>
                  <a:pt x="2655150" y="216784"/>
                  <a:pt x="2659538" y="217780"/>
                  <a:pt x="2667000" y="232705"/>
                </a:cubicBezTo>
                <a:cubicBezTo>
                  <a:pt x="2681782" y="262269"/>
                  <a:pt x="2660354" y="238090"/>
                  <a:pt x="2679032" y="25676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2963779" y="4054642"/>
            <a:ext cx="862263" cy="216569"/>
          </a:xfrm>
          <a:custGeom>
            <a:avLst/>
            <a:gdLst>
              <a:gd name="connsiteX0" fmla="*/ 862263 w 862263"/>
              <a:gd name="connsiteY0" fmla="*/ 168442 h 216569"/>
              <a:gd name="connsiteX1" fmla="*/ 818147 w 862263"/>
              <a:gd name="connsiteY1" fmla="*/ 172453 h 216569"/>
              <a:gd name="connsiteX2" fmla="*/ 806116 w 862263"/>
              <a:gd name="connsiteY2" fmla="*/ 176463 h 216569"/>
              <a:gd name="connsiteX3" fmla="*/ 778042 w 862263"/>
              <a:gd name="connsiteY3" fmla="*/ 180474 h 216569"/>
              <a:gd name="connsiteX4" fmla="*/ 633663 w 862263"/>
              <a:gd name="connsiteY4" fmla="*/ 192505 h 216569"/>
              <a:gd name="connsiteX5" fmla="*/ 609600 w 862263"/>
              <a:gd name="connsiteY5" fmla="*/ 196516 h 216569"/>
              <a:gd name="connsiteX6" fmla="*/ 581526 w 862263"/>
              <a:gd name="connsiteY6" fmla="*/ 200526 h 216569"/>
              <a:gd name="connsiteX7" fmla="*/ 561474 w 862263"/>
              <a:gd name="connsiteY7" fmla="*/ 204537 h 216569"/>
              <a:gd name="connsiteX8" fmla="*/ 529389 w 862263"/>
              <a:gd name="connsiteY8" fmla="*/ 208547 h 216569"/>
              <a:gd name="connsiteX9" fmla="*/ 509337 w 862263"/>
              <a:gd name="connsiteY9" fmla="*/ 212558 h 216569"/>
              <a:gd name="connsiteX10" fmla="*/ 469232 w 862263"/>
              <a:gd name="connsiteY10" fmla="*/ 216569 h 216569"/>
              <a:gd name="connsiteX11" fmla="*/ 288758 w 862263"/>
              <a:gd name="connsiteY11" fmla="*/ 212558 h 216569"/>
              <a:gd name="connsiteX12" fmla="*/ 260684 w 862263"/>
              <a:gd name="connsiteY12" fmla="*/ 208547 h 216569"/>
              <a:gd name="connsiteX13" fmla="*/ 216568 w 862263"/>
              <a:gd name="connsiteY13" fmla="*/ 200526 h 216569"/>
              <a:gd name="connsiteX14" fmla="*/ 192505 w 862263"/>
              <a:gd name="connsiteY14" fmla="*/ 192505 h 216569"/>
              <a:gd name="connsiteX15" fmla="*/ 180474 w 862263"/>
              <a:gd name="connsiteY15" fmla="*/ 188495 h 216569"/>
              <a:gd name="connsiteX16" fmla="*/ 168442 w 862263"/>
              <a:gd name="connsiteY16" fmla="*/ 180474 h 216569"/>
              <a:gd name="connsiteX17" fmla="*/ 144379 w 862263"/>
              <a:gd name="connsiteY17" fmla="*/ 168442 h 216569"/>
              <a:gd name="connsiteX18" fmla="*/ 104274 w 862263"/>
              <a:gd name="connsiteY18" fmla="*/ 136358 h 216569"/>
              <a:gd name="connsiteX19" fmla="*/ 92242 w 862263"/>
              <a:gd name="connsiteY19" fmla="*/ 124326 h 216569"/>
              <a:gd name="connsiteX20" fmla="*/ 80210 w 862263"/>
              <a:gd name="connsiteY20" fmla="*/ 116305 h 216569"/>
              <a:gd name="connsiteX21" fmla="*/ 52137 w 862263"/>
              <a:gd name="connsiteY21" fmla="*/ 80211 h 216569"/>
              <a:gd name="connsiteX22" fmla="*/ 44116 w 862263"/>
              <a:gd name="connsiteY22" fmla="*/ 56147 h 216569"/>
              <a:gd name="connsiteX23" fmla="*/ 36095 w 862263"/>
              <a:gd name="connsiteY23" fmla="*/ 44116 h 216569"/>
              <a:gd name="connsiteX24" fmla="*/ 28074 w 862263"/>
              <a:gd name="connsiteY24" fmla="*/ 20053 h 216569"/>
              <a:gd name="connsiteX25" fmla="*/ 0 w 862263"/>
              <a:gd name="connsiteY25" fmla="*/ 0 h 21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62263" h="216569">
                <a:moveTo>
                  <a:pt x="862263" y="168442"/>
                </a:moveTo>
                <a:cubicBezTo>
                  <a:pt x="847558" y="169779"/>
                  <a:pt x="832765" y="170365"/>
                  <a:pt x="818147" y="172453"/>
                </a:cubicBezTo>
                <a:cubicBezTo>
                  <a:pt x="813962" y="173051"/>
                  <a:pt x="810261" y="175634"/>
                  <a:pt x="806116" y="176463"/>
                </a:cubicBezTo>
                <a:cubicBezTo>
                  <a:pt x="796847" y="178317"/>
                  <a:pt x="787452" y="179578"/>
                  <a:pt x="778042" y="180474"/>
                </a:cubicBezTo>
                <a:cubicBezTo>
                  <a:pt x="735950" y="184483"/>
                  <a:pt x="672098" y="186098"/>
                  <a:pt x="633663" y="192505"/>
                </a:cubicBezTo>
                <a:lnTo>
                  <a:pt x="609600" y="196516"/>
                </a:lnTo>
                <a:cubicBezTo>
                  <a:pt x="600257" y="197953"/>
                  <a:pt x="590850" y="198972"/>
                  <a:pt x="581526" y="200526"/>
                </a:cubicBezTo>
                <a:cubicBezTo>
                  <a:pt x="574802" y="201647"/>
                  <a:pt x="568211" y="203501"/>
                  <a:pt x="561474" y="204537"/>
                </a:cubicBezTo>
                <a:cubicBezTo>
                  <a:pt x="550821" y="206176"/>
                  <a:pt x="540042" y="206908"/>
                  <a:pt x="529389" y="208547"/>
                </a:cubicBezTo>
                <a:cubicBezTo>
                  <a:pt x="522652" y="209583"/>
                  <a:pt x="516094" y="211657"/>
                  <a:pt x="509337" y="212558"/>
                </a:cubicBezTo>
                <a:cubicBezTo>
                  <a:pt x="496020" y="214334"/>
                  <a:pt x="482600" y="215232"/>
                  <a:pt x="469232" y="216569"/>
                </a:cubicBezTo>
                <a:lnTo>
                  <a:pt x="288758" y="212558"/>
                </a:lnTo>
                <a:cubicBezTo>
                  <a:pt x="279312" y="212195"/>
                  <a:pt x="270027" y="209984"/>
                  <a:pt x="260684" y="208547"/>
                </a:cubicBezTo>
                <a:cubicBezTo>
                  <a:pt x="253660" y="207466"/>
                  <a:pt x="224674" y="202737"/>
                  <a:pt x="216568" y="200526"/>
                </a:cubicBezTo>
                <a:cubicBezTo>
                  <a:pt x="208411" y="198301"/>
                  <a:pt x="200526" y="195179"/>
                  <a:pt x="192505" y="192505"/>
                </a:cubicBezTo>
                <a:lnTo>
                  <a:pt x="180474" y="188495"/>
                </a:lnTo>
                <a:cubicBezTo>
                  <a:pt x="176463" y="185821"/>
                  <a:pt x="172753" y="182630"/>
                  <a:pt x="168442" y="180474"/>
                </a:cubicBezTo>
                <a:cubicBezTo>
                  <a:pt x="152874" y="172690"/>
                  <a:pt x="158746" y="181372"/>
                  <a:pt x="144379" y="168442"/>
                </a:cubicBezTo>
                <a:cubicBezTo>
                  <a:pt x="107835" y="135553"/>
                  <a:pt x="130610" y="145138"/>
                  <a:pt x="104274" y="136358"/>
                </a:cubicBezTo>
                <a:cubicBezTo>
                  <a:pt x="100263" y="132347"/>
                  <a:pt x="96599" y="127957"/>
                  <a:pt x="92242" y="124326"/>
                </a:cubicBezTo>
                <a:cubicBezTo>
                  <a:pt x="88539" y="121240"/>
                  <a:pt x="83913" y="119391"/>
                  <a:pt x="80210" y="116305"/>
                </a:cubicBezTo>
                <a:cubicBezTo>
                  <a:pt x="70628" y="108320"/>
                  <a:pt x="55576" y="90529"/>
                  <a:pt x="52137" y="80211"/>
                </a:cubicBezTo>
                <a:cubicBezTo>
                  <a:pt x="49463" y="72190"/>
                  <a:pt x="48806" y="63182"/>
                  <a:pt x="44116" y="56147"/>
                </a:cubicBezTo>
                <a:cubicBezTo>
                  <a:pt x="41442" y="52137"/>
                  <a:pt x="38053" y="48520"/>
                  <a:pt x="36095" y="44116"/>
                </a:cubicBezTo>
                <a:cubicBezTo>
                  <a:pt x="32661" y="36390"/>
                  <a:pt x="35109" y="24743"/>
                  <a:pt x="28074" y="20053"/>
                </a:cubicBezTo>
                <a:cubicBezTo>
                  <a:pt x="2437" y="2962"/>
                  <a:pt x="10826" y="10829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17558" y="4122821"/>
            <a:ext cx="697831" cy="292768"/>
          </a:xfrm>
          <a:custGeom>
            <a:avLst/>
            <a:gdLst>
              <a:gd name="connsiteX0" fmla="*/ 697831 w 697831"/>
              <a:gd name="connsiteY0" fmla="*/ 0 h 292768"/>
              <a:gd name="connsiteX1" fmla="*/ 641684 w 697831"/>
              <a:gd name="connsiteY1" fmla="*/ 56147 h 292768"/>
              <a:gd name="connsiteX2" fmla="*/ 625642 w 697831"/>
              <a:gd name="connsiteY2" fmla="*/ 80211 h 292768"/>
              <a:gd name="connsiteX3" fmla="*/ 605589 w 697831"/>
              <a:gd name="connsiteY3" fmla="*/ 104274 h 292768"/>
              <a:gd name="connsiteX4" fmla="*/ 593558 w 697831"/>
              <a:gd name="connsiteY4" fmla="*/ 108284 h 292768"/>
              <a:gd name="connsiteX5" fmla="*/ 585537 w 697831"/>
              <a:gd name="connsiteY5" fmla="*/ 120316 h 292768"/>
              <a:gd name="connsiteX6" fmla="*/ 573505 w 697831"/>
              <a:gd name="connsiteY6" fmla="*/ 128337 h 292768"/>
              <a:gd name="connsiteX7" fmla="*/ 557463 w 697831"/>
              <a:gd name="connsiteY7" fmla="*/ 140368 h 292768"/>
              <a:gd name="connsiteX8" fmla="*/ 545431 w 697831"/>
              <a:gd name="connsiteY8" fmla="*/ 148390 h 292768"/>
              <a:gd name="connsiteX9" fmla="*/ 533400 w 697831"/>
              <a:gd name="connsiteY9" fmla="*/ 164432 h 292768"/>
              <a:gd name="connsiteX10" fmla="*/ 513347 w 697831"/>
              <a:gd name="connsiteY10" fmla="*/ 176463 h 292768"/>
              <a:gd name="connsiteX11" fmla="*/ 477253 w 697831"/>
              <a:gd name="connsiteY11" fmla="*/ 200526 h 292768"/>
              <a:gd name="connsiteX12" fmla="*/ 465221 w 697831"/>
              <a:gd name="connsiteY12" fmla="*/ 208547 h 292768"/>
              <a:gd name="connsiteX13" fmla="*/ 449179 w 697831"/>
              <a:gd name="connsiteY13" fmla="*/ 216568 h 292768"/>
              <a:gd name="connsiteX14" fmla="*/ 425116 w 697831"/>
              <a:gd name="connsiteY14" fmla="*/ 224590 h 292768"/>
              <a:gd name="connsiteX15" fmla="*/ 393031 w 697831"/>
              <a:gd name="connsiteY15" fmla="*/ 244642 h 292768"/>
              <a:gd name="connsiteX16" fmla="*/ 381000 w 697831"/>
              <a:gd name="connsiteY16" fmla="*/ 256674 h 292768"/>
              <a:gd name="connsiteX17" fmla="*/ 364958 w 697831"/>
              <a:gd name="connsiteY17" fmla="*/ 260684 h 292768"/>
              <a:gd name="connsiteX18" fmla="*/ 352926 w 697831"/>
              <a:gd name="connsiteY18" fmla="*/ 268705 h 292768"/>
              <a:gd name="connsiteX19" fmla="*/ 328863 w 697831"/>
              <a:gd name="connsiteY19" fmla="*/ 276726 h 292768"/>
              <a:gd name="connsiteX20" fmla="*/ 292768 w 697831"/>
              <a:gd name="connsiteY20" fmla="*/ 284747 h 292768"/>
              <a:gd name="connsiteX21" fmla="*/ 264695 w 697831"/>
              <a:gd name="connsiteY21" fmla="*/ 288758 h 292768"/>
              <a:gd name="connsiteX22" fmla="*/ 248653 w 697831"/>
              <a:gd name="connsiteY22" fmla="*/ 292768 h 292768"/>
              <a:gd name="connsiteX23" fmla="*/ 180474 w 697831"/>
              <a:gd name="connsiteY23" fmla="*/ 284747 h 292768"/>
              <a:gd name="connsiteX24" fmla="*/ 168442 w 697831"/>
              <a:gd name="connsiteY24" fmla="*/ 280737 h 292768"/>
              <a:gd name="connsiteX25" fmla="*/ 140368 w 697831"/>
              <a:gd name="connsiteY25" fmla="*/ 272716 h 292768"/>
              <a:gd name="connsiteX26" fmla="*/ 104274 w 697831"/>
              <a:gd name="connsiteY26" fmla="*/ 248653 h 292768"/>
              <a:gd name="connsiteX27" fmla="*/ 92242 w 697831"/>
              <a:gd name="connsiteY27" fmla="*/ 240632 h 292768"/>
              <a:gd name="connsiteX28" fmla="*/ 68179 w 697831"/>
              <a:gd name="connsiteY28" fmla="*/ 232611 h 292768"/>
              <a:gd name="connsiteX29" fmla="*/ 56147 w 697831"/>
              <a:gd name="connsiteY29" fmla="*/ 224590 h 292768"/>
              <a:gd name="connsiteX30" fmla="*/ 44116 w 697831"/>
              <a:gd name="connsiteY30" fmla="*/ 220579 h 292768"/>
              <a:gd name="connsiteX31" fmla="*/ 20053 w 697831"/>
              <a:gd name="connsiteY31" fmla="*/ 204537 h 292768"/>
              <a:gd name="connsiteX32" fmla="*/ 12031 w 697831"/>
              <a:gd name="connsiteY32" fmla="*/ 180474 h 292768"/>
              <a:gd name="connsiteX33" fmla="*/ 8021 w 697831"/>
              <a:gd name="connsiteY33" fmla="*/ 152400 h 292768"/>
              <a:gd name="connsiteX34" fmla="*/ 0 w 697831"/>
              <a:gd name="connsiteY34" fmla="*/ 140368 h 29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7831" h="292768">
                <a:moveTo>
                  <a:pt x="697831" y="0"/>
                </a:moveTo>
                <a:cubicBezTo>
                  <a:pt x="679115" y="18716"/>
                  <a:pt x="656365" y="34124"/>
                  <a:pt x="641684" y="56147"/>
                </a:cubicBezTo>
                <a:lnTo>
                  <a:pt x="625642" y="80211"/>
                </a:lnTo>
                <a:cubicBezTo>
                  <a:pt x="619724" y="89088"/>
                  <a:pt x="614852" y="98099"/>
                  <a:pt x="605589" y="104274"/>
                </a:cubicBezTo>
                <a:cubicBezTo>
                  <a:pt x="602072" y="106619"/>
                  <a:pt x="597568" y="106947"/>
                  <a:pt x="593558" y="108284"/>
                </a:cubicBezTo>
                <a:cubicBezTo>
                  <a:pt x="590884" y="112295"/>
                  <a:pt x="588945" y="116908"/>
                  <a:pt x="585537" y="120316"/>
                </a:cubicBezTo>
                <a:cubicBezTo>
                  <a:pt x="582129" y="123724"/>
                  <a:pt x="577427" y="125535"/>
                  <a:pt x="573505" y="128337"/>
                </a:cubicBezTo>
                <a:cubicBezTo>
                  <a:pt x="568066" y="132222"/>
                  <a:pt x="562902" y="136483"/>
                  <a:pt x="557463" y="140368"/>
                </a:cubicBezTo>
                <a:cubicBezTo>
                  <a:pt x="553541" y="143170"/>
                  <a:pt x="548839" y="144981"/>
                  <a:pt x="545431" y="148390"/>
                </a:cubicBezTo>
                <a:cubicBezTo>
                  <a:pt x="540705" y="153116"/>
                  <a:pt x="538430" y="160031"/>
                  <a:pt x="533400" y="164432"/>
                </a:cubicBezTo>
                <a:cubicBezTo>
                  <a:pt x="527534" y="169565"/>
                  <a:pt x="519923" y="172278"/>
                  <a:pt x="513347" y="176463"/>
                </a:cubicBezTo>
                <a:cubicBezTo>
                  <a:pt x="513310" y="176486"/>
                  <a:pt x="483287" y="196503"/>
                  <a:pt x="477253" y="200526"/>
                </a:cubicBezTo>
                <a:cubicBezTo>
                  <a:pt x="473242" y="203200"/>
                  <a:pt x="469532" y="206391"/>
                  <a:pt x="465221" y="208547"/>
                </a:cubicBezTo>
                <a:cubicBezTo>
                  <a:pt x="459874" y="211221"/>
                  <a:pt x="454730" y="214348"/>
                  <a:pt x="449179" y="216568"/>
                </a:cubicBezTo>
                <a:cubicBezTo>
                  <a:pt x="441329" y="219708"/>
                  <a:pt x="432366" y="220240"/>
                  <a:pt x="425116" y="224590"/>
                </a:cubicBezTo>
                <a:cubicBezTo>
                  <a:pt x="422321" y="226267"/>
                  <a:pt x="398321" y="240233"/>
                  <a:pt x="393031" y="244642"/>
                </a:cubicBezTo>
                <a:cubicBezTo>
                  <a:pt x="388674" y="248273"/>
                  <a:pt x="385924" y="253860"/>
                  <a:pt x="381000" y="256674"/>
                </a:cubicBezTo>
                <a:cubicBezTo>
                  <a:pt x="376214" y="259409"/>
                  <a:pt x="370305" y="259347"/>
                  <a:pt x="364958" y="260684"/>
                </a:cubicBezTo>
                <a:cubicBezTo>
                  <a:pt x="360947" y="263358"/>
                  <a:pt x="357331" y="266747"/>
                  <a:pt x="352926" y="268705"/>
                </a:cubicBezTo>
                <a:cubicBezTo>
                  <a:pt x="345200" y="272139"/>
                  <a:pt x="337065" y="274675"/>
                  <a:pt x="328863" y="276726"/>
                </a:cubicBezTo>
                <a:cubicBezTo>
                  <a:pt x="314432" y="280334"/>
                  <a:pt x="308056" y="282199"/>
                  <a:pt x="292768" y="284747"/>
                </a:cubicBezTo>
                <a:cubicBezTo>
                  <a:pt x="283444" y="286301"/>
                  <a:pt x="273995" y="287067"/>
                  <a:pt x="264695" y="288758"/>
                </a:cubicBezTo>
                <a:cubicBezTo>
                  <a:pt x="259272" y="289744"/>
                  <a:pt x="254000" y="291431"/>
                  <a:pt x="248653" y="292768"/>
                </a:cubicBezTo>
                <a:cubicBezTo>
                  <a:pt x="226100" y="290718"/>
                  <a:pt x="202768" y="289701"/>
                  <a:pt x="180474" y="284747"/>
                </a:cubicBezTo>
                <a:cubicBezTo>
                  <a:pt x="176347" y="283830"/>
                  <a:pt x="172507" y="281898"/>
                  <a:pt x="168442" y="280737"/>
                </a:cubicBezTo>
                <a:cubicBezTo>
                  <a:pt x="133191" y="270665"/>
                  <a:pt x="169217" y="282331"/>
                  <a:pt x="140368" y="272716"/>
                </a:cubicBezTo>
                <a:lnTo>
                  <a:pt x="104274" y="248653"/>
                </a:lnTo>
                <a:cubicBezTo>
                  <a:pt x="100263" y="245979"/>
                  <a:pt x="96815" y="242156"/>
                  <a:pt x="92242" y="240632"/>
                </a:cubicBezTo>
                <a:lnTo>
                  <a:pt x="68179" y="232611"/>
                </a:lnTo>
                <a:cubicBezTo>
                  <a:pt x="64168" y="229937"/>
                  <a:pt x="60458" y="226746"/>
                  <a:pt x="56147" y="224590"/>
                </a:cubicBezTo>
                <a:cubicBezTo>
                  <a:pt x="52366" y="222699"/>
                  <a:pt x="47811" y="222632"/>
                  <a:pt x="44116" y="220579"/>
                </a:cubicBezTo>
                <a:cubicBezTo>
                  <a:pt x="35689" y="215897"/>
                  <a:pt x="20053" y="204537"/>
                  <a:pt x="20053" y="204537"/>
                </a:cubicBezTo>
                <a:cubicBezTo>
                  <a:pt x="17379" y="196516"/>
                  <a:pt x="13227" y="188844"/>
                  <a:pt x="12031" y="180474"/>
                </a:cubicBezTo>
                <a:cubicBezTo>
                  <a:pt x="10694" y="171116"/>
                  <a:pt x="10737" y="161454"/>
                  <a:pt x="8021" y="152400"/>
                </a:cubicBezTo>
                <a:cubicBezTo>
                  <a:pt x="6636" y="147783"/>
                  <a:pt x="0" y="140368"/>
                  <a:pt x="0" y="14036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 flipV="1">
            <a:off x="5311176" y="770103"/>
            <a:ext cx="2679032" cy="256768"/>
          </a:xfrm>
          <a:custGeom>
            <a:avLst/>
            <a:gdLst>
              <a:gd name="connsiteX0" fmla="*/ 0 w 2679032"/>
              <a:gd name="connsiteY0" fmla="*/ 220674 h 256768"/>
              <a:gd name="connsiteX1" fmla="*/ 44116 w 2679032"/>
              <a:gd name="connsiteY1" fmla="*/ 200621 h 256768"/>
              <a:gd name="connsiteX2" fmla="*/ 68179 w 2679032"/>
              <a:gd name="connsiteY2" fmla="*/ 188589 h 256768"/>
              <a:gd name="connsiteX3" fmla="*/ 100263 w 2679032"/>
              <a:gd name="connsiteY3" fmla="*/ 180568 h 256768"/>
              <a:gd name="connsiteX4" fmla="*/ 136358 w 2679032"/>
              <a:gd name="connsiteY4" fmla="*/ 152495 h 256768"/>
              <a:gd name="connsiteX5" fmla="*/ 148390 w 2679032"/>
              <a:gd name="connsiteY5" fmla="*/ 144474 h 256768"/>
              <a:gd name="connsiteX6" fmla="*/ 172453 w 2679032"/>
              <a:gd name="connsiteY6" fmla="*/ 136453 h 256768"/>
              <a:gd name="connsiteX7" fmla="*/ 200527 w 2679032"/>
              <a:gd name="connsiteY7" fmla="*/ 124421 h 256768"/>
              <a:gd name="connsiteX8" fmla="*/ 212558 w 2679032"/>
              <a:gd name="connsiteY8" fmla="*/ 116400 h 256768"/>
              <a:gd name="connsiteX9" fmla="*/ 228600 w 2679032"/>
              <a:gd name="connsiteY9" fmla="*/ 108379 h 256768"/>
              <a:gd name="connsiteX10" fmla="*/ 268706 w 2679032"/>
              <a:gd name="connsiteY10" fmla="*/ 96347 h 256768"/>
              <a:gd name="connsiteX11" fmla="*/ 280737 w 2679032"/>
              <a:gd name="connsiteY11" fmla="*/ 92337 h 256768"/>
              <a:gd name="connsiteX12" fmla="*/ 296779 w 2679032"/>
              <a:gd name="connsiteY12" fmla="*/ 88326 h 256768"/>
              <a:gd name="connsiteX13" fmla="*/ 320842 w 2679032"/>
              <a:gd name="connsiteY13" fmla="*/ 80305 h 256768"/>
              <a:gd name="connsiteX14" fmla="*/ 332874 w 2679032"/>
              <a:gd name="connsiteY14" fmla="*/ 76295 h 256768"/>
              <a:gd name="connsiteX15" fmla="*/ 381000 w 2679032"/>
              <a:gd name="connsiteY15" fmla="*/ 64263 h 256768"/>
              <a:gd name="connsiteX16" fmla="*/ 397042 w 2679032"/>
              <a:gd name="connsiteY16" fmla="*/ 60253 h 256768"/>
              <a:gd name="connsiteX17" fmla="*/ 409074 w 2679032"/>
              <a:gd name="connsiteY17" fmla="*/ 56242 h 256768"/>
              <a:gd name="connsiteX18" fmla="*/ 437148 w 2679032"/>
              <a:gd name="connsiteY18" fmla="*/ 52232 h 256768"/>
              <a:gd name="connsiteX19" fmla="*/ 449179 w 2679032"/>
              <a:gd name="connsiteY19" fmla="*/ 48221 h 256768"/>
              <a:gd name="connsiteX20" fmla="*/ 513348 w 2679032"/>
              <a:gd name="connsiteY20" fmla="*/ 40200 h 256768"/>
              <a:gd name="connsiteX21" fmla="*/ 537411 w 2679032"/>
              <a:gd name="connsiteY21" fmla="*/ 36189 h 256768"/>
              <a:gd name="connsiteX22" fmla="*/ 577516 w 2679032"/>
              <a:gd name="connsiteY22" fmla="*/ 28168 h 256768"/>
              <a:gd name="connsiteX23" fmla="*/ 613611 w 2679032"/>
              <a:gd name="connsiteY23" fmla="*/ 24158 h 256768"/>
              <a:gd name="connsiteX24" fmla="*/ 633663 w 2679032"/>
              <a:gd name="connsiteY24" fmla="*/ 20147 h 256768"/>
              <a:gd name="connsiteX25" fmla="*/ 661737 w 2679032"/>
              <a:gd name="connsiteY25" fmla="*/ 16137 h 256768"/>
              <a:gd name="connsiteX26" fmla="*/ 950495 w 2679032"/>
              <a:gd name="connsiteY26" fmla="*/ 16137 h 256768"/>
              <a:gd name="connsiteX27" fmla="*/ 970548 w 2679032"/>
              <a:gd name="connsiteY27" fmla="*/ 12126 h 256768"/>
              <a:gd name="connsiteX28" fmla="*/ 1026695 w 2679032"/>
              <a:gd name="connsiteY28" fmla="*/ 8116 h 256768"/>
              <a:gd name="connsiteX29" fmla="*/ 1046748 w 2679032"/>
              <a:gd name="connsiteY29" fmla="*/ 95 h 256768"/>
              <a:gd name="connsiteX30" fmla="*/ 1078832 w 2679032"/>
              <a:gd name="connsiteY30" fmla="*/ 4105 h 256768"/>
              <a:gd name="connsiteX31" fmla="*/ 1098885 w 2679032"/>
              <a:gd name="connsiteY31" fmla="*/ 95 h 256768"/>
              <a:gd name="connsiteX32" fmla="*/ 1191127 w 2679032"/>
              <a:gd name="connsiteY32" fmla="*/ 12126 h 256768"/>
              <a:gd name="connsiteX33" fmla="*/ 1259306 w 2679032"/>
              <a:gd name="connsiteY33" fmla="*/ 20147 h 256768"/>
              <a:gd name="connsiteX34" fmla="*/ 1295400 w 2679032"/>
              <a:gd name="connsiteY34" fmla="*/ 20147 h 256768"/>
              <a:gd name="connsiteX35" fmla="*/ 1335506 w 2679032"/>
              <a:gd name="connsiteY35" fmla="*/ 24158 h 256768"/>
              <a:gd name="connsiteX36" fmla="*/ 1407695 w 2679032"/>
              <a:gd name="connsiteY36" fmla="*/ 32179 h 256768"/>
              <a:gd name="connsiteX37" fmla="*/ 1568116 w 2679032"/>
              <a:gd name="connsiteY37" fmla="*/ 40200 h 256768"/>
              <a:gd name="connsiteX38" fmla="*/ 1684421 w 2679032"/>
              <a:gd name="connsiteY38" fmla="*/ 32179 h 256768"/>
              <a:gd name="connsiteX39" fmla="*/ 1840832 w 2679032"/>
              <a:gd name="connsiteY39" fmla="*/ 24158 h 256768"/>
              <a:gd name="connsiteX40" fmla="*/ 2085474 w 2679032"/>
              <a:gd name="connsiteY40" fmla="*/ 32179 h 256768"/>
              <a:gd name="connsiteX41" fmla="*/ 2157663 w 2679032"/>
              <a:gd name="connsiteY41" fmla="*/ 40200 h 256768"/>
              <a:gd name="connsiteX42" fmla="*/ 2197769 w 2679032"/>
              <a:gd name="connsiteY42" fmla="*/ 48221 h 256768"/>
              <a:gd name="connsiteX43" fmla="*/ 2209800 w 2679032"/>
              <a:gd name="connsiteY43" fmla="*/ 52232 h 256768"/>
              <a:gd name="connsiteX44" fmla="*/ 2253916 w 2679032"/>
              <a:gd name="connsiteY44" fmla="*/ 60253 h 256768"/>
              <a:gd name="connsiteX45" fmla="*/ 2290011 w 2679032"/>
              <a:gd name="connsiteY45" fmla="*/ 76295 h 256768"/>
              <a:gd name="connsiteX46" fmla="*/ 2330116 w 2679032"/>
              <a:gd name="connsiteY46" fmla="*/ 88326 h 256768"/>
              <a:gd name="connsiteX47" fmla="*/ 2366211 w 2679032"/>
              <a:gd name="connsiteY47" fmla="*/ 100358 h 256768"/>
              <a:gd name="connsiteX48" fmla="*/ 2378242 w 2679032"/>
              <a:gd name="connsiteY48" fmla="*/ 104368 h 256768"/>
              <a:gd name="connsiteX49" fmla="*/ 2394285 w 2679032"/>
              <a:gd name="connsiteY49" fmla="*/ 108379 h 256768"/>
              <a:gd name="connsiteX50" fmla="*/ 2418348 w 2679032"/>
              <a:gd name="connsiteY50" fmla="*/ 116400 h 256768"/>
              <a:gd name="connsiteX51" fmla="*/ 2430379 w 2679032"/>
              <a:gd name="connsiteY51" fmla="*/ 120411 h 256768"/>
              <a:gd name="connsiteX52" fmla="*/ 2458453 w 2679032"/>
              <a:gd name="connsiteY52" fmla="*/ 132442 h 256768"/>
              <a:gd name="connsiteX53" fmla="*/ 2470485 w 2679032"/>
              <a:gd name="connsiteY53" fmla="*/ 140463 h 256768"/>
              <a:gd name="connsiteX54" fmla="*/ 2486527 w 2679032"/>
              <a:gd name="connsiteY54" fmla="*/ 144474 h 256768"/>
              <a:gd name="connsiteX55" fmla="*/ 2498558 w 2679032"/>
              <a:gd name="connsiteY55" fmla="*/ 156505 h 256768"/>
              <a:gd name="connsiteX56" fmla="*/ 2514600 w 2679032"/>
              <a:gd name="connsiteY56" fmla="*/ 164526 h 256768"/>
              <a:gd name="connsiteX57" fmla="*/ 2526632 w 2679032"/>
              <a:gd name="connsiteY57" fmla="*/ 172547 h 256768"/>
              <a:gd name="connsiteX58" fmla="*/ 2542674 w 2679032"/>
              <a:gd name="connsiteY58" fmla="*/ 176558 h 256768"/>
              <a:gd name="connsiteX59" fmla="*/ 2566737 w 2679032"/>
              <a:gd name="connsiteY59" fmla="*/ 184579 h 256768"/>
              <a:gd name="connsiteX60" fmla="*/ 2578769 w 2679032"/>
              <a:gd name="connsiteY60" fmla="*/ 196611 h 256768"/>
              <a:gd name="connsiteX61" fmla="*/ 2598821 w 2679032"/>
              <a:gd name="connsiteY61" fmla="*/ 200621 h 256768"/>
              <a:gd name="connsiteX62" fmla="*/ 2642937 w 2679032"/>
              <a:gd name="connsiteY62" fmla="*/ 208642 h 256768"/>
              <a:gd name="connsiteX63" fmla="*/ 2667000 w 2679032"/>
              <a:gd name="connsiteY63" fmla="*/ 232705 h 256768"/>
              <a:gd name="connsiteX64" fmla="*/ 2679032 w 2679032"/>
              <a:gd name="connsiteY64" fmla="*/ 256768 h 25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79032" h="256768">
                <a:moveTo>
                  <a:pt x="0" y="220674"/>
                </a:moveTo>
                <a:lnTo>
                  <a:pt x="44116" y="200621"/>
                </a:lnTo>
                <a:cubicBezTo>
                  <a:pt x="52230" y="196802"/>
                  <a:pt x="59734" y="191605"/>
                  <a:pt x="68179" y="188589"/>
                </a:cubicBezTo>
                <a:cubicBezTo>
                  <a:pt x="78561" y="184881"/>
                  <a:pt x="89568" y="183242"/>
                  <a:pt x="100263" y="180568"/>
                </a:cubicBezTo>
                <a:cubicBezTo>
                  <a:pt x="130999" y="149834"/>
                  <a:pt x="107779" y="168826"/>
                  <a:pt x="136358" y="152495"/>
                </a:cubicBezTo>
                <a:cubicBezTo>
                  <a:pt x="140543" y="150104"/>
                  <a:pt x="143985" y="146432"/>
                  <a:pt x="148390" y="144474"/>
                </a:cubicBezTo>
                <a:cubicBezTo>
                  <a:pt x="156116" y="141040"/>
                  <a:pt x="172453" y="136453"/>
                  <a:pt x="172453" y="136453"/>
                </a:cubicBezTo>
                <a:cubicBezTo>
                  <a:pt x="202662" y="116314"/>
                  <a:pt x="164267" y="139962"/>
                  <a:pt x="200527" y="124421"/>
                </a:cubicBezTo>
                <a:cubicBezTo>
                  <a:pt x="204957" y="122522"/>
                  <a:pt x="208373" y="118791"/>
                  <a:pt x="212558" y="116400"/>
                </a:cubicBezTo>
                <a:cubicBezTo>
                  <a:pt x="217749" y="113434"/>
                  <a:pt x="223049" y="110599"/>
                  <a:pt x="228600" y="108379"/>
                </a:cubicBezTo>
                <a:cubicBezTo>
                  <a:pt x="252420" y="98851"/>
                  <a:pt x="248028" y="102255"/>
                  <a:pt x="268706" y="96347"/>
                </a:cubicBezTo>
                <a:cubicBezTo>
                  <a:pt x="272771" y="95186"/>
                  <a:pt x="276672" y="93498"/>
                  <a:pt x="280737" y="92337"/>
                </a:cubicBezTo>
                <a:cubicBezTo>
                  <a:pt x="286037" y="90823"/>
                  <a:pt x="291500" y="89910"/>
                  <a:pt x="296779" y="88326"/>
                </a:cubicBezTo>
                <a:cubicBezTo>
                  <a:pt x="304877" y="85896"/>
                  <a:pt x="312821" y="82979"/>
                  <a:pt x="320842" y="80305"/>
                </a:cubicBezTo>
                <a:cubicBezTo>
                  <a:pt x="324853" y="78968"/>
                  <a:pt x="328773" y="77320"/>
                  <a:pt x="332874" y="76295"/>
                </a:cubicBezTo>
                <a:lnTo>
                  <a:pt x="381000" y="64263"/>
                </a:lnTo>
                <a:cubicBezTo>
                  <a:pt x="386347" y="62926"/>
                  <a:pt x="391813" y="61996"/>
                  <a:pt x="397042" y="60253"/>
                </a:cubicBezTo>
                <a:cubicBezTo>
                  <a:pt x="401053" y="58916"/>
                  <a:pt x="404928" y="57071"/>
                  <a:pt x="409074" y="56242"/>
                </a:cubicBezTo>
                <a:cubicBezTo>
                  <a:pt x="418343" y="54388"/>
                  <a:pt x="427790" y="53569"/>
                  <a:pt x="437148" y="52232"/>
                </a:cubicBezTo>
                <a:cubicBezTo>
                  <a:pt x="441158" y="50895"/>
                  <a:pt x="445052" y="49138"/>
                  <a:pt x="449179" y="48221"/>
                </a:cubicBezTo>
                <a:cubicBezTo>
                  <a:pt x="472663" y="43002"/>
                  <a:pt x="488004" y="43368"/>
                  <a:pt x="513348" y="40200"/>
                </a:cubicBezTo>
                <a:cubicBezTo>
                  <a:pt x="521417" y="39191"/>
                  <a:pt x="529419" y="37688"/>
                  <a:pt x="537411" y="36189"/>
                </a:cubicBezTo>
                <a:cubicBezTo>
                  <a:pt x="550811" y="33676"/>
                  <a:pt x="563966" y="29673"/>
                  <a:pt x="577516" y="28168"/>
                </a:cubicBezTo>
                <a:cubicBezTo>
                  <a:pt x="589548" y="26831"/>
                  <a:pt x="601627" y="25870"/>
                  <a:pt x="613611" y="24158"/>
                </a:cubicBezTo>
                <a:cubicBezTo>
                  <a:pt x="620359" y="23194"/>
                  <a:pt x="626939" y="21268"/>
                  <a:pt x="633663" y="20147"/>
                </a:cubicBezTo>
                <a:cubicBezTo>
                  <a:pt x="642987" y="18593"/>
                  <a:pt x="652379" y="17474"/>
                  <a:pt x="661737" y="16137"/>
                </a:cubicBezTo>
                <a:cubicBezTo>
                  <a:pt x="797381" y="22034"/>
                  <a:pt x="770161" y="22816"/>
                  <a:pt x="950495" y="16137"/>
                </a:cubicBezTo>
                <a:cubicBezTo>
                  <a:pt x="957307" y="15885"/>
                  <a:pt x="963769" y="12840"/>
                  <a:pt x="970548" y="12126"/>
                </a:cubicBezTo>
                <a:cubicBezTo>
                  <a:pt x="989208" y="10162"/>
                  <a:pt x="1007979" y="9453"/>
                  <a:pt x="1026695" y="8116"/>
                </a:cubicBezTo>
                <a:cubicBezTo>
                  <a:pt x="1033379" y="5442"/>
                  <a:pt x="1039570" y="647"/>
                  <a:pt x="1046748" y="95"/>
                </a:cubicBezTo>
                <a:cubicBezTo>
                  <a:pt x="1057494" y="-732"/>
                  <a:pt x="1068054" y="4105"/>
                  <a:pt x="1078832" y="4105"/>
                </a:cubicBezTo>
                <a:cubicBezTo>
                  <a:pt x="1085649" y="4105"/>
                  <a:pt x="1092201" y="1432"/>
                  <a:pt x="1098885" y="95"/>
                </a:cubicBezTo>
                <a:cubicBezTo>
                  <a:pt x="1142680" y="8853"/>
                  <a:pt x="1112157" y="3351"/>
                  <a:pt x="1191127" y="12126"/>
                </a:cubicBezTo>
                <a:cubicBezTo>
                  <a:pt x="1237895" y="17323"/>
                  <a:pt x="1215243" y="14640"/>
                  <a:pt x="1259306" y="20147"/>
                </a:cubicBezTo>
                <a:cubicBezTo>
                  <a:pt x="1293516" y="13306"/>
                  <a:pt x="1265667" y="15899"/>
                  <a:pt x="1295400" y="20147"/>
                </a:cubicBezTo>
                <a:cubicBezTo>
                  <a:pt x="1308700" y="22047"/>
                  <a:pt x="1322153" y="22674"/>
                  <a:pt x="1335506" y="24158"/>
                </a:cubicBezTo>
                <a:cubicBezTo>
                  <a:pt x="1361328" y="27027"/>
                  <a:pt x="1381289" y="30595"/>
                  <a:pt x="1407695" y="32179"/>
                </a:cubicBezTo>
                <a:cubicBezTo>
                  <a:pt x="1461139" y="35386"/>
                  <a:pt x="1568116" y="40200"/>
                  <a:pt x="1568116" y="40200"/>
                </a:cubicBezTo>
                <a:cubicBezTo>
                  <a:pt x="1613499" y="25071"/>
                  <a:pt x="1573017" y="37320"/>
                  <a:pt x="1684421" y="32179"/>
                </a:cubicBezTo>
                <a:lnTo>
                  <a:pt x="1840832" y="24158"/>
                </a:lnTo>
                <a:cubicBezTo>
                  <a:pt x="1956822" y="26525"/>
                  <a:pt x="1995795" y="23211"/>
                  <a:pt x="2085474" y="32179"/>
                </a:cubicBezTo>
                <a:cubicBezTo>
                  <a:pt x="2109565" y="34588"/>
                  <a:pt x="2133922" y="35452"/>
                  <a:pt x="2157663" y="40200"/>
                </a:cubicBezTo>
                <a:cubicBezTo>
                  <a:pt x="2171032" y="42874"/>
                  <a:pt x="2184835" y="43909"/>
                  <a:pt x="2197769" y="48221"/>
                </a:cubicBezTo>
                <a:cubicBezTo>
                  <a:pt x="2201779" y="49558"/>
                  <a:pt x="2205699" y="51207"/>
                  <a:pt x="2209800" y="52232"/>
                </a:cubicBezTo>
                <a:cubicBezTo>
                  <a:pt x="2220996" y="55031"/>
                  <a:pt x="2243206" y="58468"/>
                  <a:pt x="2253916" y="60253"/>
                </a:cubicBezTo>
                <a:cubicBezTo>
                  <a:pt x="2265948" y="65600"/>
                  <a:pt x="2277786" y="71405"/>
                  <a:pt x="2290011" y="76295"/>
                </a:cubicBezTo>
                <a:cubicBezTo>
                  <a:pt x="2318378" y="87642"/>
                  <a:pt x="2306475" y="81234"/>
                  <a:pt x="2330116" y="88326"/>
                </a:cubicBezTo>
                <a:cubicBezTo>
                  <a:pt x="2330149" y="88336"/>
                  <a:pt x="2360179" y="98347"/>
                  <a:pt x="2366211" y="100358"/>
                </a:cubicBezTo>
                <a:cubicBezTo>
                  <a:pt x="2370221" y="101695"/>
                  <a:pt x="2374141" y="103343"/>
                  <a:pt x="2378242" y="104368"/>
                </a:cubicBezTo>
                <a:cubicBezTo>
                  <a:pt x="2383590" y="105705"/>
                  <a:pt x="2389005" y="106795"/>
                  <a:pt x="2394285" y="108379"/>
                </a:cubicBezTo>
                <a:cubicBezTo>
                  <a:pt x="2402383" y="110809"/>
                  <a:pt x="2410327" y="113726"/>
                  <a:pt x="2418348" y="116400"/>
                </a:cubicBezTo>
                <a:cubicBezTo>
                  <a:pt x="2422358" y="117737"/>
                  <a:pt x="2426862" y="118066"/>
                  <a:pt x="2430379" y="120411"/>
                </a:cubicBezTo>
                <a:cubicBezTo>
                  <a:pt x="2446997" y="131489"/>
                  <a:pt x="2437735" y="127263"/>
                  <a:pt x="2458453" y="132442"/>
                </a:cubicBezTo>
                <a:cubicBezTo>
                  <a:pt x="2462464" y="135116"/>
                  <a:pt x="2466055" y="138564"/>
                  <a:pt x="2470485" y="140463"/>
                </a:cubicBezTo>
                <a:cubicBezTo>
                  <a:pt x="2475551" y="142634"/>
                  <a:pt x="2481741" y="141739"/>
                  <a:pt x="2486527" y="144474"/>
                </a:cubicBezTo>
                <a:cubicBezTo>
                  <a:pt x="2491451" y="147288"/>
                  <a:pt x="2493943" y="153209"/>
                  <a:pt x="2498558" y="156505"/>
                </a:cubicBezTo>
                <a:cubicBezTo>
                  <a:pt x="2503423" y="159980"/>
                  <a:pt x="2509409" y="161560"/>
                  <a:pt x="2514600" y="164526"/>
                </a:cubicBezTo>
                <a:cubicBezTo>
                  <a:pt x="2518785" y="166917"/>
                  <a:pt x="2522202" y="170648"/>
                  <a:pt x="2526632" y="172547"/>
                </a:cubicBezTo>
                <a:cubicBezTo>
                  <a:pt x="2531698" y="174718"/>
                  <a:pt x="2537395" y="174974"/>
                  <a:pt x="2542674" y="176558"/>
                </a:cubicBezTo>
                <a:cubicBezTo>
                  <a:pt x="2550772" y="178988"/>
                  <a:pt x="2566737" y="184579"/>
                  <a:pt x="2566737" y="184579"/>
                </a:cubicBezTo>
                <a:cubicBezTo>
                  <a:pt x="2570748" y="188590"/>
                  <a:pt x="2573696" y="194074"/>
                  <a:pt x="2578769" y="196611"/>
                </a:cubicBezTo>
                <a:cubicBezTo>
                  <a:pt x="2584866" y="199659"/>
                  <a:pt x="2592115" y="199402"/>
                  <a:pt x="2598821" y="200621"/>
                </a:cubicBezTo>
                <a:cubicBezTo>
                  <a:pt x="2655263" y="210883"/>
                  <a:pt x="2593407" y="198737"/>
                  <a:pt x="2642937" y="208642"/>
                </a:cubicBezTo>
                <a:cubicBezTo>
                  <a:pt x="2655150" y="216784"/>
                  <a:pt x="2659538" y="217780"/>
                  <a:pt x="2667000" y="232705"/>
                </a:cubicBezTo>
                <a:cubicBezTo>
                  <a:pt x="2681782" y="262269"/>
                  <a:pt x="2660354" y="238090"/>
                  <a:pt x="2679032" y="25676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031954" y="601585"/>
            <a:ext cx="862263" cy="216569"/>
          </a:xfrm>
          <a:custGeom>
            <a:avLst/>
            <a:gdLst>
              <a:gd name="connsiteX0" fmla="*/ 862263 w 862263"/>
              <a:gd name="connsiteY0" fmla="*/ 168442 h 216569"/>
              <a:gd name="connsiteX1" fmla="*/ 818147 w 862263"/>
              <a:gd name="connsiteY1" fmla="*/ 172453 h 216569"/>
              <a:gd name="connsiteX2" fmla="*/ 806116 w 862263"/>
              <a:gd name="connsiteY2" fmla="*/ 176463 h 216569"/>
              <a:gd name="connsiteX3" fmla="*/ 778042 w 862263"/>
              <a:gd name="connsiteY3" fmla="*/ 180474 h 216569"/>
              <a:gd name="connsiteX4" fmla="*/ 633663 w 862263"/>
              <a:gd name="connsiteY4" fmla="*/ 192505 h 216569"/>
              <a:gd name="connsiteX5" fmla="*/ 609600 w 862263"/>
              <a:gd name="connsiteY5" fmla="*/ 196516 h 216569"/>
              <a:gd name="connsiteX6" fmla="*/ 581526 w 862263"/>
              <a:gd name="connsiteY6" fmla="*/ 200526 h 216569"/>
              <a:gd name="connsiteX7" fmla="*/ 561474 w 862263"/>
              <a:gd name="connsiteY7" fmla="*/ 204537 h 216569"/>
              <a:gd name="connsiteX8" fmla="*/ 529389 w 862263"/>
              <a:gd name="connsiteY8" fmla="*/ 208547 h 216569"/>
              <a:gd name="connsiteX9" fmla="*/ 509337 w 862263"/>
              <a:gd name="connsiteY9" fmla="*/ 212558 h 216569"/>
              <a:gd name="connsiteX10" fmla="*/ 469232 w 862263"/>
              <a:gd name="connsiteY10" fmla="*/ 216569 h 216569"/>
              <a:gd name="connsiteX11" fmla="*/ 288758 w 862263"/>
              <a:gd name="connsiteY11" fmla="*/ 212558 h 216569"/>
              <a:gd name="connsiteX12" fmla="*/ 260684 w 862263"/>
              <a:gd name="connsiteY12" fmla="*/ 208547 h 216569"/>
              <a:gd name="connsiteX13" fmla="*/ 216568 w 862263"/>
              <a:gd name="connsiteY13" fmla="*/ 200526 h 216569"/>
              <a:gd name="connsiteX14" fmla="*/ 192505 w 862263"/>
              <a:gd name="connsiteY14" fmla="*/ 192505 h 216569"/>
              <a:gd name="connsiteX15" fmla="*/ 180474 w 862263"/>
              <a:gd name="connsiteY15" fmla="*/ 188495 h 216569"/>
              <a:gd name="connsiteX16" fmla="*/ 168442 w 862263"/>
              <a:gd name="connsiteY16" fmla="*/ 180474 h 216569"/>
              <a:gd name="connsiteX17" fmla="*/ 144379 w 862263"/>
              <a:gd name="connsiteY17" fmla="*/ 168442 h 216569"/>
              <a:gd name="connsiteX18" fmla="*/ 104274 w 862263"/>
              <a:gd name="connsiteY18" fmla="*/ 136358 h 216569"/>
              <a:gd name="connsiteX19" fmla="*/ 92242 w 862263"/>
              <a:gd name="connsiteY19" fmla="*/ 124326 h 216569"/>
              <a:gd name="connsiteX20" fmla="*/ 80210 w 862263"/>
              <a:gd name="connsiteY20" fmla="*/ 116305 h 216569"/>
              <a:gd name="connsiteX21" fmla="*/ 52137 w 862263"/>
              <a:gd name="connsiteY21" fmla="*/ 80211 h 216569"/>
              <a:gd name="connsiteX22" fmla="*/ 44116 w 862263"/>
              <a:gd name="connsiteY22" fmla="*/ 56147 h 216569"/>
              <a:gd name="connsiteX23" fmla="*/ 36095 w 862263"/>
              <a:gd name="connsiteY23" fmla="*/ 44116 h 216569"/>
              <a:gd name="connsiteX24" fmla="*/ 28074 w 862263"/>
              <a:gd name="connsiteY24" fmla="*/ 20053 h 216569"/>
              <a:gd name="connsiteX25" fmla="*/ 0 w 862263"/>
              <a:gd name="connsiteY25" fmla="*/ 0 h 21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62263" h="216569">
                <a:moveTo>
                  <a:pt x="862263" y="168442"/>
                </a:moveTo>
                <a:cubicBezTo>
                  <a:pt x="847558" y="169779"/>
                  <a:pt x="832765" y="170365"/>
                  <a:pt x="818147" y="172453"/>
                </a:cubicBezTo>
                <a:cubicBezTo>
                  <a:pt x="813962" y="173051"/>
                  <a:pt x="810261" y="175634"/>
                  <a:pt x="806116" y="176463"/>
                </a:cubicBezTo>
                <a:cubicBezTo>
                  <a:pt x="796847" y="178317"/>
                  <a:pt x="787452" y="179578"/>
                  <a:pt x="778042" y="180474"/>
                </a:cubicBezTo>
                <a:cubicBezTo>
                  <a:pt x="735950" y="184483"/>
                  <a:pt x="672098" y="186098"/>
                  <a:pt x="633663" y="192505"/>
                </a:cubicBezTo>
                <a:lnTo>
                  <a:pt x="609600" y="196516"/>
                </a:lnTo>
                <a:cubicBezTo>
                  <a:pt x="600257" y="197953"/>
                  <a:pt x="590850" y="198972"/>
                  <a:pt x="581526" y="200526"/>
                </a:cubicBezTo>
                <a:cubicBezTo>
                  <a:pt x="574802" y="201647"/>
                  <a:pt x="568211" y="203501"/>
                  <a:pt x="561474" y="204537"/>
                </a:cubicBezTo>
                <a:cubicBezTo>
                  <a:pt x="550821" y="206176"/>
                  <a:pt x="540042" y="206908"/>
                  <a:pt x="529389" y="208547"/>
                </a:cubicBezTo>
                <a:cubicBezTo>
                  <a:pt x="522652" y="209583"/>
                  <a:pt x="516094" y="211657"/>
                  <a:pt x="509337" y="212558"/>
                </a:cubicBezTo>
                <a:cubicBezTo>
                  <a:pt x="496020" y="214334"/>
                  <a:pt x="482600" y="215232"/>
                  <a:pt x="469232" y="216569"/>
                </a:cubicBezTo>
                <a:lnTo>
                  <a:pt x="288758" y="212558"/>
                </a:lnTo>
                <a:cubicBezTo>
                  <a:pt x="279312" y="212195"/>
                  <a:pt x="270027" y="209984"/>
                  <a:pt x="260684" y="208547"/>
                </a:cubicBezTo>
                <a:cubicBezTo>
                  <a:pt x="253660" y="207466"/>
                  <a:pt x="224674" y="202737"/>
                  <a:pt x="216568" y="200526"/>
                </a:cubicBezTo>
                <a:cubicBezTo>
                  <a:pt x="208411" y="198301"/>
                  <a:pt x="200526" y="195179"/>
                  <a:pt x="192505" y="192505"/>
                </a:cubicBezTo>
                <a:lnTo>
                  <a:pt x="180474" y="188495"/>
                </a:lnTo>
                <a:cubicBezTo>
                  <a:pt x="176463" y="185821"/>
                  <a:pt x="172753" y="182630"/>
                  <a:pt x="168442" y="180474"/>
                </a:cubicBezTo>
                <a:cubicBezTo>
                  <a:pt x="152874" y="172690"/>
                  <a:pt x="158746" y="181372"/>
                  <a:pt x="144379" y="168442"/>
                </a:cubicBezTo>
                <a:cubicBezTo>
                  <a:pt x="107835" y="135553"/>
                  <a:pt x="130610" y="145138"/>
                  <a:pt x="104274" y="136358"/>
                </a:cubicBezTo>
                <a:cubicBezTo>
                  <a:pt x="100263" y="132347"/>
                  <a:pt x="96599" y="127957"/>
                  <a:pt x="92242" y="124326"/>
                </a:cubicBezTo>
                <a:cubicBezTo>
                  <a:pt x="88539" y="121240"/>
                  <a:pt x="83913" y="119391"/>
                  <a:pt x="80210" y="116305"/>
                </a:cubicBezTo>
                <a:cubicBezTo>
                  <a:pt x="70628" y="108320"/>
                  <a:pt x="55576" y="90529"/>
                  <a:pt x="52137" y="80211"/>
                </a:cubicBezTo>
                <a:cubicBezTo>
                  <a:pt x="49463" y="72190"/>
                  <a:pt x="48806" y="63182"/>
                  <a:pt x="44116" y="56147"/>
                </a:cubicBezTo>
                <a:cubicBezTo>
                  <a:pt x="41442" y="52137"/>
                  <a:pt x="38053" y="48520"/>
                  <a:pt x="36095" y="44116"/>
                </a:cubicBezTo>
                <a:cubicBezTo>
                  <a:pt x="32661" y="36390"/>
                  <a:pt x="35109" y="24743"/>
                  <a:pt x="28074" y="20053"/>
                </a:cubicBezTo>
                <a:cubicBezTo>
                  <a:pt x="2437" y="2962"/>
                  <a:pt x="10826" y="10829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185733" y="669764"/>
            <a:ext cx="697831" cy="292768"/>
          </a:xfrm>
          <a:custGeom>
            <a:avLst/>
            <a:gdLst>
              <a:gd name="connsiteX0" fmla="*/ 697831 w 697831"/>
              <a:gd name="connsiteY0" fmla="*/ 0 h 292768"/>
              <a:gd name="connsiteX1" fmla="*/ 641684 w 697831"/>
              <a:gd name="connsiteY1" fmla="*/ 56147 h 292768"/>
              <a:gd name="connsiteX2" fmla="*/ 625642 w 697831"/>
              <a:gd name="connsiteY2" fmla="*/ 80211 h 292768"/>
              <a:gd name="connsiteX3" fmla="*/ 605589 w 697831"/>
              <a:gd name="connsiteY3" fmla="*/ 104274 h 292768"/>
              <a:gd name="connsiteX4" fmla="*/ 593558 w 697831"/>
              <a:gd name="connsiteY4" fmla="*/ 108284 h 292768"/>
              <a:gd name="connsiteX5" fmla="*/ 585537 w 697831"/>
              <a:gd name="connsiteY5" fmla="*/ 120316 h 292768"/>
              <a:gd name="connsiteX6" fmla="*/ 573505 w 697831"/>
              <a:gd name="connsiteY6" fmla="*/ 128337 h 292768"/>
              <a:gd name="connsiteX7" fmla="*/ 557463 w 697831"/>
              <a:gd name="connsiteY7" fmla="*/ 140368 h 292768"/>
              <a:gd name="connsiteX8" fmla="*/ 545431 w 697831"/>
              <a:gd name="connsiteY8" fmla="*/ 148390 h 292768"/>
              <a:gd name="connsiteX9" fmla="*/ 533400 w 697831"/>
              <a:gd name="connsiteY9" fmla="*/ 164432 h 292768"/>
              <a:gd name="connsiteX10" fmla="*/ 513347 w 697831"/>
              <a:gd name="connsiteY10" fmla="*/ 176463 h 292768"/>
              <a:gd name="connsiteX11" fmla="*/ 477253 w 697831"/>
              <a:gd name="connsiteY11" fmla="*/ 200526 h 292768"/>
              <a:gd name="connsiteX12" fmla="*/ 465221 w 697831"/>
              <a:gd name="connsiteY12" fmla="*/ 208547 h 292768"/>
              <a:gd name="connsiteX13" fmla="*/ 449179 w 697831"/>
              <a:gd name="connsiteY13" fmla="*/ 216568 h 292768"/>
              <a:gd name="connsiteX14" fmla="*/ 425116 w 697831"/>
              <a:gd name="connsiteY14" fmla="*/ 224590 h 292768"/>
              <a:gd name="connsiteX15" fmla="*/ 393031 w 697831"/>
              <a:gd name="connsiteY15" fmla="*/ 244642 h 292768"/>
              <a:gd name="connsiteX16" fmla="*/ 381000 w 697831"/>
              <a:gd name="connsiteY16" fmla="*/ 256674 h 292768"/>
              <a:gd name="connsiteX17" fmla="*/ 364958 w 697831"/>
              <a:gd name="connsiteY17" fmla="*/ 260684 h 292768"/>
              <a:gd name="connsiteX18" fmla="*/ 352926 w 697831"/>
              <a:gd name="connsiteY18" fmla="*/ 268705 h 292768"/>
              <a:gd name="connsiteX19" fmla="*/ 328863 w 697831"/>
              <a:gd name="connsiteY19" fmla="*/ 276726 h 292768"/>
              <a:gd name="connsiteX20" fmla="*/ 292768 w 697831"/>
              <a:gd name="connsiteY20" fmla="*/ 284747 h 292768"/>
              <a:gd name="connsiteX21" fmla="*/ 264695 w 697831"/>
              <a:gd name="connsiteY21" fmla="*/ 288758 h 292768"/>
              <a:gd name="connsiteX22" fmla="*/ 248653 w 697831"/>
              <a:gd name="connsiteY22" fmla="*/ 292768 h 292768"/>
              <a:gd name="connsiteX23" fmla="*/ 180474 w 697831"/>
              <a:gd name="connsiteY23" fmla="*/ 284747 h 292768"/>
              <a:gd name="connsiteX24" fmla="*/ 168442 w 697831"/>
              <a:gd name="connsiteY24" fmla="*/ 280737 h 292768"/>
              <a:gd name="connsiteX25" fmla="*/ 140368 w 697831"/>
              <a:gd name="connsiteY25" fmla="*/ 272716 h 292768"/>
              <a:gd name="connsiteX26" fmla="*/ 104274 w 697831"/>
              <a:gd name="connsiteY26" fmla="*/ 248653 h 292768"/>
              <a:gd name="connsiteX27" fmla="*/ 92242 w 697831"/>
              <a:gd name="connsiteY27" fmla="*/ 240632 h 292768"/>
              <a:gd name="connsiteX28" fmla="*/ 68179 w 697831"/>
              <a:gd name="connsiteY28" fmla="*/ 232611 h 292768"/>
              <a:gd name="connsiteX29" fmla="*/ 56147 w 697831"/>
              <a:gd name="connsiteY29" fmla="*/ 224590 h 292768"/>
              <a:gd name="connsiteX30" fmla="*/ 44116 w 697831"/>
              <a:gd name="connsiteY30" fmla="*/ 220579 h 292768"/>
              <a:gd name="connsiteX31" fmla="*/ 20053 w 697831"/>
              <a:gd name="connsiteY31" fmla="*/ 204537 h 292768"/>
              <a:gd name="connsiteX32" fmla="*/ 12031 w 697831"/>
              <a:gd name="connsiteY32" fmla="*/ 180474 h 292768"/>
              <a:gd name="connsiteX33" fmla="*/ 8021 w 697831"/>
              <a:gd name="connsiteY33" fmla="*/ 152400 h 292768"/>
              <a:gd name="connsiteX34" fmla="*/ 0 w 697831"/>
              <a:gd name="connsiteY34" fmla="*/ 140368 h 29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7831" h="292768">
                <a:moveTo>
                  <a:pt x="697831" y="0"/>
                </a:moveTo>
                <a:cubicBezTo>
                  <a:pt x="679115" y="18716"/>
                  <a:pt x="656365" y="34124"/>
                  <a:pt x="641684" y="56147"/>
                </a:cubicBezTo>
                <a:lnTo>
                  <a:pt x="625642" y="80211"/>
                </a:lnTo>
                <a:cubicBezTo>
                  <a:pt x="619724" y="89088"/>
                  <a:pt x="614852" y="98099"/>
                  <a:pt x="605589" y="104274"/>
                </a:cubicBezTo>
                <a:cubicBezTo>
                  <a:pt x="602072" y="106619"/>
                  <a:pt x="597568" y="106947"/>
                  <a:pt x="593558" y="108284"/>
                </a:cubicBezTo>
                <a:cubicBezTo>
                  <a:pt x="590884" y="112295"/>
                  <a:pt x="588945" y="116908"/>
                  <a:pt x="585537" y="120316"/>
                </a:cubicBezTo>
                <a:cubicBezTo>
                  <a:pt x="582129" y="123724"/>
                  <a:pt x="577427" y="125535"/>
                  <a:pt x="573505" y="128337"/>
                </a:cubicBezTo>
                <a:cubicBezTo>
                  <a:pt x="568066" y="132222"/>
                  <a:pt x="562902" y="136483"/>
                  <a:pt x="557463" y="140368"/>
                </a:cubicBezTo>
                <a:cubicBezTo>
                  <a:pt x="553541" y="143170"/>
                  <a:pt x="548839" y="144981"/>
                  <a:pt x="545431" y="148390"/>
                </a:cubicBezTo>
                <a:cubicBezTo>
                  <a:pt x="540705" y="153116"/>
                  <a:pt x="538430" y="160031"/>
                  <a:pt x="533400" y="164432"/>
                </a:cubicBezTo>
                <a:cubicBezTo>
                  <a:pt x="527534" y="169565"/>
                  <a:pt x="519923" y="172278"/>
                  <a:pt x="513347" y="176463"/>
                </a:cubicBezTo>
                <a:cubicBezTo>
                  <a:pt x="513310" y="176486"/>
                  <a:pt x="483287" y="196503"/>
                  <a:pt x="477253" y="200526"/>
                </a:cubicBezTo>
                <a:cubicBezTo>
                  <a:pt x="473242" y="203200"/>
                  <a:pt x="469532" y="206391"/>
                  <a:pt x="465221" y="208547"/>
                </a:cubicBezTo>
                <a:cubicBezTo>
                  <a:pt x="459874" y="211221"/>
                  <a:pt x="454730" y="214348"/>
                  <a:pt x="449179" y="216568"/>
                </a:cubicBezTo>
                <a:cubicBezTo>
                  <a:pt x="441329" y="219708"/>
                  <a:pt x="432366" y="220240"/>
                  <a:pt x="425116" y="224590"/>
                </a:cubicBezTo>
                <a:cubicBezTo>
                  <a:pt x="422321" y="226267"/>
                  <a:pt x="398321" y="240233"/>
                  <a:pt x="393031" y="244642"/>
                </a:cubicBezTo>
                <a:cubicBezTo>
                  <a:pt x="388674" y="248273"/>
                  <a:pt x="385924" y="253860"/>
                  <a:pt x="381000" y="256674"/>
                </a:cubicBezTo>
                <a:cubicBezTo>
                  <a:pt x="376214" y="259409"/>
                  <a:pt x="370305" y="259347"/>
                  <a:pt x="364958" y="260684"/>
                </a:cubicBezTo>
                <a:cubicBezTo>
                  <a:pt x="360947" y="263358"/>
                  <a:pt x="357331" y="266747"/>
                  <a:pt x="352926" y="268705"/>
                </a:cubicBezTo>
                <a:cubicBezTo>
                  <a:pt x="345200" y="272139"/>
                  <a:pt x="337065" y="274675"/>
                  <a:pt x="328863" y="276726"/>
                </a:cubicBezTo>
                <a:cubicBezTo>
                  <a:pt x="314432" y="280334"/>
                  <a:pt x="308056" y="282199"/>
                  <a:pt x="292768" y="284747"/>
                </a:cubicBezTo>
                <a:cubicBezTo>
                  <a:pt x="283444" y="286301"/>
                  <a:pt x="273995" y="287067"/>
                  <a:pt x="264695" y="288758"/>
                </a:cubicBezTo>
                <a:cubicBezTo>
                  <a:pt x="259272" y="289744"/>
                  <a:pt x="254000" y="291431"/>
                  <a:pt x="248653" y="292768"/>
                </a:cubicBezTo>
                <a:cubicBezTo>
                  <a:pt x="226100" y="290718"/>
                  <a:pt x="202768" y="289701"/>
                  <a:pt x="180474" y="284747"/>
                </a:cubicBezTo>
                <a:cubicBezTo>
                  <a:pt x="176347" y="283830"/>
                  <a:pt x="172507" y="281898"/>
                  <a:pt x="168442" y="280737"/>
                </a:cubicBezTo>
                <a:cubicBezTo>
                  <a:pt x="133191" y="270665"/>
                  <a:pt x="169217" y="282331"/>
                  <a:pt x="140368" y="272716"/>
                </a:cubicBezTo>
                <a:lnTo>
                  <a:pt x="104274" y="248653"/>
                </a:lnTo>
                <a:cubicBezTo>
                  <a:pt x="100263" y="245979"/>
                  <a:pt x="96815" y="242156"/>
                  <a:pt x="92242" y="240632"/>
                </a:cubicBezTo>
                <a:lnTo>
                  <a:pt x="68179" y="232611"/>
                </a:lnTo>
                <a:cubicBezTo>
                  <a:pt x="64168" y="229937"/>
                  <a:pt x="60458" y="226746"/>
                  <a:pt x="56147" y="224590"/>
                </a:cubicBezTo>
                <a:cubicBezTo>
                  <a:pt x="52366" y="222699"/>
                  <a:pt x="47811" y="222632"/>
                  <a:pt x="44116" y="220579"/>
                </a:cubicBezTo>
                <a:cubicBezTo>
                  <a:pt x="35689" y="215897"/>
                  <a:pt x="20053" y="204537"/>
                  <a:pt x="20053" y="204537"/>
                </a:cubicBezTo>
                <a:cubicBezTo>
                  <a:pt x="17379" y="196516"/>
                  <a:pt x="13227" y="188844"/>
                  <a:pt x="12031" y="180474"/>
                </a:cubicBezTo>
                <a:cubicBezTo>
                  <a:pt x="10694" y="171116"/>
                  <a:pt x="10737" y="161454"/>
                  <a:pt x="8021" y="152400"/>
                </a:cubicBezTo>
                <a:cubicBezTo>
                  <a:pt x="6636" y="147783"/>
                  <a:pt x="0" y="140368"/>
                  <a:pt x="0" y="14036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1399674" y="1774651"/>
            <a:ext cx="3011905" cy="302801"/>
          </a:xfrm>
          <a:custGeom>
            <a:avLst/>
            <a:gdLst>
              <a:gd name="connsiteX0" fmla="*/ 0 w 3164305"/>
              <a:gd name="connsiteY0" fmla="*/ 413098 h 413098"/>
              <a:gd name="connsiteX1" fmla="*/ 60158 w 3164305"/>
              <a:gd name="connsiteY1" fmla="*/ 368982 h 413098"/>
              <a:gd name="connsiteX2" fmla="*/ 104273 w 3164305"/>
              <a:gd name="connsiteY2" fmla="*/ 348929 h 413098"/>
              <a:gd name="connsiteX3" fmla="*/ 124326 w 3164305"/>
              <a:gd name="connsiteY3" fmla="*/ 344919 h 413098"/>
              <a:gd name="connsiteX4" fmla="*/ 144379 w 3164305"/>
              <a:gd name="connsiteY4" fmla="*/ 332887 h 413098"/>
              <a:gd name="connsiteX5" fmla="*/ 168442 w 3164305"/>
              <a:gd name="connsiteY5" fmla="*/ 324866 h 413098"/>
              <a:gd name="connsiteX6" fmla="*/ 180473 w 3164305"/>
              <a:gd name="connsiteY6" fmla="*/ 316845 h 413098"/>
              <a:gd name="connsiteX7" fmla="*/ 196515 w 3164305"/>
              <a:gd name="connsiteY7" fmla="*/ 312834 h 413098"/>
              <a:gd name="connsiteX8" fmla="*/ 212558 w 3164305"/>
              <a:gd name="connsiteY8" fmla="*/ 304813 h 413098"/>
              <a:gd name="connsiteX9" fmla="*/ 236621 w 3164305"/>
              <a:gd name="connsiteY9" fmla="*/ 296792 h 413098"/>
              <a:gd name="connsiteX10" fmla="*/ 260684 w 3164305"/>
              <a:gd name="connsiteY10" fmla="*/ 284761 h 413098"/>
              <a:gd name="connsiteX11" fmla="*/ 304800 w 3164305"/>
              <a:gd name="connsiteY11" fmla="*/ 276740 h 413098"/>
              <a:gd name="connsiteX12" fmla="*/ 320842 w 3164305"/>
              <a:gd name="connsiteY12" fmla="*/ 272729 h 413098"/>
              <a:gd name="connsiteX13" fmla="*/ 344905 w 3164305"/>
              <a:gd name="connsiteY13" fmla="*/ 264708 h 413098"/>
              <a:gd name="connsiteX14" fmla="*/ 417094 w 3164305"/>
              <a:gd name="connsiteY14" fmla="*/ 252677 h 413098"/>
              <a:gd name="connsiteX15" fmla="*/ 441158 w 3164305"/>
              <a:gd name="connsiteY15" fmla="*/ 248666 h 413098"/>
              <a:gd name="connsiteX16" fmla="*/ 485273 w 3164305"/>
              <a:gd name="connsiteY16" fmla="*/ 244656 h 413098"/>
              <a:gd name="connsiteX17" fmla="*/ 553452 w 3164305"/>
              <a:gd name="connsiteY17" fmla="*/ 236634 h 413098"/>
              <a:gd name="connsiteX18" fmla="*/ 577515 w 3164305"/>
              <a:gd name="connsiteY18" fmla="*/ 232624 h 413098"/>
              <a:gd name="connsiteX19" fmla="*/ 605589 w 3164305"/>
              <a:gd name="connsiteY19" fmla="*/ 224603 h 413098"/>
              <a:gd name="connsiteX20" fmla="*/ 621631 w 3164305"/>
              <a:gd name="connsiteY20" fmla="*/ 220592 h 413098"/>
              <a:gd name="connsiteX21" fmla="*/ 633663 w 3164305"/>
              <a:gd name="connsiteY21" fmla="*/ 216582 h 413098"/>
              <a:gd name="connsiteX22" fmla="*/ 669758 w 3164305"/>
              <a:gd name="connsiteY22" fmla="*/ 208561 h 413098"/>
              <a:gd name="connsiteX23" fmla="*/ 697831 w 3164305"/>
              <a:gd name="connsiteY23" fmla="*/ 200540 h 413098"/>
              <a:gd name="connsiteX24" fmla="*/ 725905 w 3164305"/>
              <a:gd name="connsiteY24" fmla="*/ 196529 h 413098"/>
              <a:gd name="connsiteX25" fmla="*/ 762000 w 3164305"/>
              <a:gd name="connsiteY25" fmla="*/ 188508 h 413098"/>
              <a:gd name="connsiteX26" fmla="*/ 786063 w 3164305"/>
              <a:gd name="connsiteY26" fmla="*/ 184498 h 413098"/>
              <a:gd name="connsiteX27" fmla="*/ 798094 w 3164305"/>
              <a:gd name="connsiteY27" fmla="*/ 180487 h 413098"/>
              <a:gd name="connsiteX28" fmla="*/ 866273 w 3164305"/>
              <a:gd name="connsiteY28" fmla="*/ 168456 h 413098"/>
              <a:gd name="connsiteX29" fmla="*/ 918410 w 3164305"/>
              <a:gd name="connsiteY29" fmla="*/ 160434 h 413098"/>
              <a:gd name="connsiteX30" fmla="*/ 954505 w 3164305"/>
              <a:gd name="connsiteY30" fmla="*/ 148403 h 413098"/>
              <a:gd name="connsiteX31" fmla="*/ 966537 w 3164305"/>
              <a:gd name="connsiteY31" fmla="*/ 144392 h 413098"/>
              <a:gd name="connsiteX32" fmla="*/ 1002631 w 3164305"/>
              <a:gd name="connsiteY32" fmla="*/ 128350 h 413098"/>
              <a:gd name="connsiteX33" fmla="*/ 1026694 w 3164305"/>
              <a:gd name="connsiteY33" fmla="*/ 124340 h 413098"/>
              <a:gd name="connsiteX34" fmla="*/ 1070810 w 3164305"/>
              <a:gd name="connsiteY34" fmla="*/ 116319 h 413098"/>
              <a:gd name="connsiteX35" fmla="*/ 1114926 w 3164305"/>
              <a:gd name="connsiteY35" fmla="*/ 112308 h 413098"/>
              <a:gd name="connsiteX36" fmla="*/ 1179094 w 3164305"/>
              <a:gd name="connsiteY36" fmla="*/ 104287 h 413098"/>
              <a:gd name="connsiteX37" fmla="*/ 1299410 w 3164305"/>
              <a:gd name="connsiteY37" fmla="*/ 96266 h 413098"/>
              <a:gd name="connsiteX38" fmla="*/ 1363579 w 3164305"/>
              <a:gd name="connsiteY38" fmla="*/ 92256 h 413098"/>
              <a:gd name="connsiteX39" fmla="*/ 1439779 w 3164305"/>
              <a:gd name="connsiteY39" fmla="*/ 84234 h 413098"/>
              <a:gd name="connsiteX40" fmla="*/ 1499937 w 3164305"/>
              <a:gd name="connsiteY40" fmla="*/ 76213 h 413098"/>
              <a:gd name="connsiteX41" fmla="*/ 1568115 w 3164305"/>
              <a:gd name="connsiteY41" fmla="*/ 68192 h 413098"/>
              <a:gd name="connsiteX42" fmla="*/ 1636294 w 3164305"/>
              <a:gd name="connsiteY42" fmla="*/ 56161 h 413098"/>
              <a:gd name="connsiteX43" fmla="*/ 1660358 w 3164305"/>
              <a:gd name="connsiteY43" fmla="*/ 52150 h 413098"/>
              <a:gd name="connsiteX44" fmla="*/ 1688431 w 3164305"/>
              <a:gd name="connsiteY44" fmla="*/ 48140 h 413098"/>
              <a:gd name="connsiteX45" fmla="*/ 1704473 w 3164305"/>
              <a:gd name="connsiteY45" fmla="*/ 44129 h 413098"/>
              <a:gd name="connsiteX46" fmla="*/ 1716505 w 3164305"/>
              <a:gd name="connsiteY46" fmla="*/ 40119 h 413098"/>
              <a:gd name="connsiteX47" fmla="*/ 1756610 w 3164305"/>
              <a:gd name="connsiteY47" fmla="*/ 36108 h 413098"/>
              <a:gd name="connsiteX48" fmla="*/ 1925052 w 3164305"/>
              <a:gd name="connsiteY48" fmla="*/ 28087 h 413098"/>
              <a:gd name="connsiteX49" fmla="*/ 2005263 w 3164305"/>
              <a:gd name="connsiteY49" fmla="*/ 24077 h 413098"/>
              <a:gd name="connsiteX50" fmla="*/ 2089484 w 3164305"/>
              <a:gd name="connsiteY50" fmla="*/ 16056 h 413098"/>
              <a:gd name="connsiteX51" fmla="*/ 2113547 w 3164305"/>
              <a:gd name="connsiteY51" fmla="*/ 12045 h 413098"/>
              <a:gd name="connsiteX52" fmla="*/ 2173705 w 3164305"/>
              <a:gd name="connsiteY52" fmla="*/ 8034 h 413098"/>
              <a:gd name="connsiteX53" fmla="*/ 2302042 w 3164305"/>
              <a:gd name="connsiteY53" fmla="*/ 13 h 413098"/>
              <a:gd name="connsiteX54" fmla="*/ 2510589 w 3164305"/>
              <a:gd name="connsiteY54" fmla="*/ 4024 h 413098"/>
              <a:gd name="connsiteX55" fmla="*/ 2602831 w 3164305"/>
              <a:gd name="connsiteY55" fmla="*/ 12045 h 413098"/>
              <a:gd name="connsiteX56" fmla="*/ 2622884 w 3164305"/>
              <a:gd name="connsiteY56" fmla="*/ 16056 h 413098"/>
              <a:gd name="connsiteX57" fmla="*/ 2646947 w 3164305"/>
              <a:gd name="connsiteY57" fmla="*/ 20066 h 413098"/>
              <a:gd name="connsiteX58" fmla="*/ 2699084 w 3164305"/>
              <a:gd name="connsiteY58" fmla="*/ 28087 h 413098"/>
              <a:gd name="connsiteX59" fmla="*/ 2739189 w 3164305"/>
              <a:gd name="connsiteY59" fmla="*/ 40119 h 413098"/>
              <a:gd name="connsiteX60" fmla="*/ 2763252 w 3164305"/>
              <a:gd name="connsiteY60" fmla="*/ 48140 h 413098"/>
              <a:gd name="connsiteX61" fmla="*/ 2783305 w 3164305"/>
              <a:gd name="connsiteY61" fmla="*/ 56161 h 413098"/>
              <a:gd name="connsiteX62" fmla="*/ 2799347 w 3164305"/>
              <a:gd name="connsiteY62" fmla="*/ 60171 h 413098"/>
              <a:gd name="connsiteX63" fmla="*/ 2811379 w 3164305"/>
              <a:gd name="connsiteY63" fmla="*/ 64182 h 413098"/>
              <a:gd name="connsiteX64" fmla="*/ 2827421 w 3164305"/>
              <a:gd name="connsiteY64" fmla="*/ 68192 h 413098"/>
              <a:gd name="connsiteX65" fmla="*/ 2839452 w 3164305"/>
              <a:gd name="connsiteY65" fmla="*/ 72203 h 413098"/>
              <a:gd name="connsiteX66" fmla="*/ 2863515 w 3164305"/>
              <a:gd name="connsiteY66" fmla="*/ 76213 h 413098"/>
              <a:gd name="connsiteX67" fmla="*/ 2879558 w 3164305"/>
              <a:gd name="connsiteY67" fmla="*/ 80224 h 413098"/>
              <a:gd name="connsiteX68" fmla="*/ 2903621 w 3164305"/>
              <a:gd name="connsiteY68" fmla="*/ 88245 h 413098"/>
              <a:gd name="connsiteX69" fmla="*/ 2955758 w 3164305"/>
              <a:gd name="connsiteY69" fmla="*/ 100277 h 413098"/>
              <a:gd name="connsiteX70" fmla="*/ 2971800 w 3164305"/>
              <a:gd name="connsiteY70" fmla="*/ 104287 h 413098"/>
              <a:gd name="connsiteX71" fmla="*/ 3027947 w 3164305"/>
              <a:gd name="connsiteY71" fmla="*/ 116319 h 413098"/>
              <a:gd name="connsiteX72" fmla="*/ 3056021 w 3164305"/>
              <a:gd name="connsiteY72" fmla="*/ 128350 h 413098"/>
              <a:gd name="connsiteX73" fmla="*/ 3080084 w 3164305"/>
              <a:gd name="connsiteY73" fmla="*/ 152413 h 413098"/>
              <a:gd name="connsiteX74" fmla="*/ 3092115 w 3164305"/>
              <a:gd name="connsiteY74" fmla="*/ 160434 h 413098"/>
              <a:gd name="connsiteX75" fmla="*/ 3124200 w 3164305"/>
              <a:gd name="connsiteY75" fmla="*/ 188508 h 413098"/>
              <a:gd name="connsiteX76" fmla="*/ 3132221 w 3164305"/>
              <a:gd name="connsiteY76" fmla="*/ 200540 h 413098"/>
              <a:gd name="connsiteX77" fmla="*/ 3140242 w 3164305"/>
              <a:gd name="connsiteY77" fmla="*/ 224603 h 413098"/>
              <a:gd name="connsiteX78" fmla="*/ 3152273 w 3164305"/>
              <a:gd name="connsiteY78" fmla="*/ 232624 h 413098"/>
              <a:gd name="connsiteX79" fmla="*/ 3164305 w 3164305"/>
              <a:gd name="connsiteY79" fmla="*/ 216582 h 41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164305" h="413098">
                <a:moveTo>
                  <a:pt x="0" y="413098"/>
                </a:moveTo>
                <a:cubicBezTo>
                  <a:pt x="20053" y="398393"/>
                  <a:pt x="39329" y="382566"/>
                  <a:pt x="60158" y="368982"/>
                </a:cubicBezTo>
                <a:cubicBezTo>
                  <a:pt x="68744" y="363382"/>
                  <a:pt x="90543" y="352361"/>
                  <a:pt x="104273" y="348929"/>
                </a:cubicBezTo>
                <a:cubicBezTo>
                  <a:pt x="110886" y="347276"/>
                  <a:pt x="117642" y="346256"/>
                  <a:pt x="124326" y="344919"/>
                </a:cubicBezTo>
                <a:cubicBezTo>
                  <a:pt x="131010" y="340908"/>
                  <a:pt x="137282" y="336113"/>
                  <a:pt x="144379" y="332887"/>
                </a:cubicBezTo>
                <a:cubicBezTo>
                  <a:pt x="152076" y="329388"/>
                  <a:pt x="161407" y="329556"/>
                  <a:pt x="168442" y="324866"/>
                </a:cubicBezTo>
                <a:cubicBezTo>
                  <a:pt x="172452" y="322192"/>
                  <a:pt x="176043" y="318744"/>
                  <a:pt x="180473" y="316845"/>
                </a:cubicBezTo>
                <a:cubicBezTo>
                  <a:pt x="185539" y="314674"/>
                  <a:pt x="191354" y="314769"/>
                  <a:pt x="196515" y="312834"/>
                </a:cubicBezTo>
                <a:cubicBezTo>
                  <a:pt x="202113" y="310735"/>
                  <a:pt x="207007" y="307033"/>
                  <a:pt x="212558" y="304813"/>
                </a:cubicBezTo>
                <a:cubicBezTo>
                  <a:pt x="220408" y="301673"/>
                  <a:pt x="229059" y="300573"/>
                  <a:pt x="236621" y="296792"/>
                </a:cubicBezTo>
                <a:cubicBezTo>
                  <a:pt x="244642" y="292782"/>
                  <a:pt x="252358" y="288092"/>
                  <a:pt x="260684" y="284761"/>
                </a:cubicBezTo>
                <a:cubicBezTo>
                  <a:pt x="272060" y="280211"/>
                  <a:pt x="295000" y="278522"/>
                  <a:pt x="304800" y="276740"/>
                </a:cubicBezTo>
                <a:cubicBezTo>
                  <a:pt x="310223" y="275754"/>
                  <a:pt x="315563" y="274313"/>
                  <a:pt x="320842" y="272729"/>
                </a:cubicBezTo>
                <a:cubicBezTo>
                  <a:pt x="328940" y="270299"/>
                  <a:pt x="336586" y="266220"/>
                  <a:pt x="344905" y="264708"/>
                </a:cubicBezTo>
                <a:cubicBezTo>
                  <a:pt x="424985" y="250148"/>
                  <a:pt x="357362" y="261866"/>
                  <a:pt x="417094" y="252677"/>
                </a:cubicBezTo>
                <a:cubicBezTo>
                  <a:pt x="425131" y="251440"/>
                  <a:pt x="433082" y="249616"/>
                  <a:pt x="441158" y="248666"/>
                </a:cubicBezTo>
                <a:cubicBezTo>
                  <a:pt x="455822" y="246941"/>
                  <a:pt x="470574" y="246056"/>
                  <a:pt x="485273" y="244656"/>
                </a:cubicBezTo>
                <a:cubicBezTo>
                  <a:pt x="519747" y="241373"/>
                  <a:pt x="522659" y="241371"/>
                  <a:pt x="553452" y="236634"/>
                </a:cubicBezTo>
                <a:cubicBezTo>
                  <a:pt x="561489" y="235398"/>
                  <a:pt x="569592" y="234452"/>
                  <a:pt x="577515" y="232624"/>
                </a:cubicBezTo>
                <a:cubicBezTo>
                  <a:pt x="586998" y="230436"/>
                  <a:pt x="596200" y="227164"/>
                  <a:pt x="605589" y="224603"/>
                </a:cubicBezTo>
                <a:cubicBezTo>
                  <a:pt x="610907" y="223153"/>
                  <a:pt x="616331" y="222106"/>
                  <a:pt x="621631" y="220592"/>
                </a:cubicBezTo>
                <a:cubicBezTo>
                  <a:pt x="625696" y="219431"/>
                  <a:pt x="629562" y="217607"/>
                  <a:pt x="633663" y="216582"/>
                </a:cubicBezTo>
                <a:cubicBezTo>
                  <a:pt x="666691" y="208325"/>
                  <a:pt x="640980" y="216783"/>
                  <a:pt x="669758" y="208561"/>
                </a:cubicBezTo>
                <a:cubicBezTo>
                  <a:pt x="684805" y="204262"/>
                  <a:pt x="680574" y="203678"/>
                  <a:pt x="697831" y="200540"/>
                </a:cubicBezTo>
                <a:cubicBezTo>
                  <a:pt x="707132" y="198849"/>
                  <a:pt x="716581" y="198083"/>
                  <a:pt x="725905" y="196529"/>
                </a:cubicBezTo>
                <a:cubicBezTo>
                  <a:pt x="767976" y="189517"/>
                  <a:pt x="725911" y="195726"/>
                  <a:pt x="762000" y="188508"/>
                </a:cubicBezTo>
                <a:cubicBezTo>
                  <a:pt x="769974" y="186913"/>
                  <a:pt x="778042" y="185835"/>
                  <a:pt x="786063" y="184498"/>
                </a:cubicBezTo>
                <a:cubicBezTo>
                  <a:pt x="790073" y="183161"/>
                  <a:pt x="793993" y="181512"/>
                  <a:pt x="798094" y="180487"/>
                </a:cubicBezTo>
                <a:cubicBezTo>
                  <a:pt x="813400" y="176660"/>
                  <a:pt x="860796" y="169551"/>
                  <a:pt x="866273" y="168456"/>
                </a:cubicBezTo>
                <a:cubicBezTo>
                  <a:pt x="896895" y="162331"/>
                  <a:pt x="879562" y="165291"/>
                  <a:pt x="918410" y="160434"/>
                </a:cubicBezTo>
                <a:lnTo>
                  <a:pt x="954505" y="148403"/>
                </a:lnTo>
                <a:cubicBezTo>
                  <a:pt x="958516" y="147066"/>
                  <a:pt x="963019" y="146737"/>
                  <a:pt x="966537" y="144392"/>
                </a:cubicBezTo>
                <a:cubicBezTo>
                  <a:pt x="980161" y="135309"/>
                  <a:pt x="983541" y="131531"/>
                  <a:pt x="1002631" y="128350"/>
                </a:cubicBezTo>
                <a:lnTo>
                  <a:pt x="1026694" y="124340"/>
                </a:lnTo>
                <a:cubicBezTo>
                  <a:pt x="1042964" y="121382"/>
                  <a:pt x="1054047" y="118291"/>
                  <a:pt x="1070810" y="116319"/>
                </a:cubicBezTo>
                <a:cubicBezTo>
                  <a:pt x="1085475" y="114594"/>
                  <a:pt x="1100250" y="113939"/>
                  <a:pt x="1114926" y="112308"/>
                </a:cubicBezTo>
                <a:cubicBezTo>
                  <a:pt x="1156623" y="107675"/>
                  <a:pt x="1131505" y="107948"/>
                  <a:pt x="1179094" y="104287"/>
                </a:cubicBezTo>
                <a:cubicBezTo>
                  <a:pt x="1219170" y="101204"/>
                  <a:pt x="1259301" y="98882"/>
                  <a:pt x="1299410" y="96266"/>
                </a:cubicBezTo>
                <a:lnTo>
                  <a:pt x="1363579" y="92256"/>
                </a:lnTo>
                <a:cubicBezTo>
                  <a:pt x="1424848" y="84596"/>
                  <a:pt x="1365019" y="91710"/>
                  <a:pt x="1439779" y="84234"/>
                </a:cubicBezTo>
                <a:cubicBezTo>
                  <a:pt x="1553710" y="72841"/>
                  <a:pt x="1417073" y="86571"/>
                  <a:pt x="1499937" y="76213"/>
                </a:cubicBezTo>
                <a:cubicBezTo>
                  <a:pt x="1618706" y="61367"/>
                  <a:pt x="1478013" y="81066"/>
                  <a:pt x="1568115" y="68192"/>
                </a:cubicBezTo>
                <a:cubicBezTo>
                  <a:pt x="1600012" y="57561"/>
                  <a:pt x="1567334" y="67655"/>
                  <a:pt x="1636294" y="56161"/>
                </a:cubicBezTo>
                <a:lnTo>
                  <a:pt x="1660358" y="52150"/>
                </a:lnTo>
                <a:cubicBezTo>
                  <a:pt x="1669701" y="50713"/>
                  <a:pt x="1679131" y="49831"/>
                  <a:pt x="1688431" y="48140"/>
                </a:cubicBezTo>
                <a:cubicBezTo>
                  <a:pt x="1693854" y="47154"/>
                  <a:pt x="1699173" y="45643"/>
                  <a:pt x="1704473" y="44129"/>
                </a:cubicBezTo>
                <a:cubicBezTo>
                  <a:pt x="1708538" y="42968"/>
                  <a:pt x="1712327" y="40762"/>
                  <a:pt x="1716505" y="40119"/>
                </a:cubicBezTo>
                <a:cubicBezTo>
                  <a:pt x="1729784" y="38076"/>
                  <a:pt x="1743242" y="37445"/>
                  <a:pt x="1756610" y="36108"/>
                </a:cubicBezTo>
                <a:cubicBezTo>
                  <a:pt x="1818479" y="15488"/>
                  <a:pt x="1759987" y="33682"/>
                  <a:pt x="1925052" y="28087"/>
                </a:cubicBezTo>
                <a:cubicBezTo>
                  <a:pt x="1951807" y="27180"/>
                  <a:pt x="1978564" y="26030"/>
                  <a:pt x="2005263" y="24077"/>
                </a:cubicBezTo>
                <a:cubicBezTo>
                  <a:pt x="2033389" y="22019"/>
                  <a:pt x="2061667" y="20693"/>
                  <a:pt x="2089484" y="16056"/>
                </a:cubicBezTo>
                <a:cubicBezTo>
                  <a:pt x="2097505" y="14719"/>
                  <a:pt x="2105452" y="12816"/>
                  <a:pt x="2113547" y="12045"/>
                </a:cubicBezTo>
                <a:cubicBezTo>
                  <a:pt x="2133554" y="10139"/>
                  <a:pt x="2153652" y="9371"/>
                  <a:pt x="2173705" y="8034"/>
                </a:cubicBezTo>
                <a:cubicBezTo>
                  <a:pt x="2226013" y="-683"/>
                  <a:pt x="2215587" y="13"/>
                  <a:pt x="2302042" y="13"/>
                </a:cubicBezTo>
                <a:cubicBezTo>
                  <a:pt x="2371571" y="13"/>
                  <a:pt x="2441073" y="2687"/>
                  <a:pt x="2510589" y="4024"/>
                </a:cubicBezTo>
                <a:cubicBezTo>
                  <a:pt x="2582216" y="14255"/>
                  <a:pt x="2478588" y="211"/>
                  <a:pt x="2602831" y="12045"/>
                </a:cubicBezTo>
                <a:cubicBezTo>
                  <a:pt x="2609617" y="12691"/>
                  <a:pt x="2616177" y="14837"/>
                  <a:pt x="2622884" y="16056"/>
                </a:cubicBezTo>
                <a:cubicBezTo>
                  <a:pt x="2630884" y="17511"/>
                  <a:pt x="2638897" y="18916"/>
                  <a:pt x="2646947" y="20066"/>
                </a:cubicBezTo>
                <a:cubicBezTo>
                  <a:pt x="2680955" y="24924"/>
                  <a:pt x="2671523" y="21963"/>
                  <a:pt x="2699084" y="28087"/>
                </a:cubicBezTo>
                <a:cubicBezTo>
                  <a:pt x="2717262" y="32127"/>
                  <a:pt x="2719202" y="33457"/>
                  <a:pt x="2739189" y="40119"/>
                </a:cubicBezTo>
                <a:lnTo>
                  <a:pt x="2763252" y="48140"/>
                </a:lnTo>
                <a:cubicBezTo>
                  <a:pt x="2769936" y="50814"/>
                  <a:pt x="2776475" y="53885"/>
                  <a:pt x="2783305" y="56161"/>
                </a:cubicBezTo>
                <a:cubicBezTo>
                  <a:pt x="2788534" y="57904"/>
                  <a:pt x="2794047" y="58657"/>
                  <a:pt x="2799347" y="60171"/>
                </a:cubicBezTo>
                <a:cubicBezTo>
                  <a:pt x="2803412" y="61332"/>
                  <a:pt x="2807314" y="63021"/>
                  <a:pt x="2811379" y="64182"/>
                </a:cubicBezTo>
                <a:cubicBezTo>
                  <a:pt x="2816679" y="65696"/>
                  <a:pt x="2822121" y="66678"/>
                  <a:pt x="2827421" y="68192"/>
                </a:cubicBezTo>
                <a:cubicBezTo>
                  <a:pt x="2831486" y="69353"/>
                  <a:pt x="2835325" y="71286"/>
                  <a:pt x="2839452" y="72203"/>
                </a:cubicBezTo>
                <a:cubicBezTo>
                  <a:pt x="2847390" y="73967"/>
                  <a:pt x="2855541" y="74618"/>
                  <a:pt x="2863515" y="76213"/>
                </a:cubicBezTo>
                <a:cubicBezTo>
                  <a:pt x="2868920" y="77294"/>
                  <a:pt x="2874278" y="78640"/>
                  <a:pt x="2879558" y="80224"/>
                </a:cubicBezTo>
                <a:cubicBezTo>
                  <a:pt x="2887656" y="82654"/>
                  <a:pt x="2895330" y="86587"/>
                  <a:pt x="2903621" y="88245"/>
                </a:cubicBezTo>
                <a:cubicBezTo>
                  <a:pt x="2934487" y="94419"/>
                  <a:pt x="2917054" y="90602"/>
                  <a:pt x="2955758" y="100277"/>
                </a:cubicBezTo>
                <a:cubicBezTo>
                  <a:pt x="2961105" y="101614"/>
                  <a:pt x="2966363" y="103381"/>
                  <a:pt x="2971800" y="104287"/>
                </a:cubicBezTo>
                <a:cubicBezTo>
                  <a:pt x="2991997" y="107654"/>
                  <a:pt x="3007956" y="109657"/>
                  <a:pt x="3027947" y="116319"/>
                </a:cubicBezTo>
                <a:cubicBezTo>
                  <a:pt x="3039644" y="120217"/>
                  <a:pt x="3044692" y="121269"/>
                  <a:pt x="3056021" y="128350"/>
                </a:cubicBezTo>
                <a:cubicBezTo>
                  <a:pt x="3090971" y="150194"/>
                  <a:pt x="3057501" y="129830"/>
                  <a:pt x="3080084" y="152413"/>
                </a:cubicBezTo>
                <a:cubicBezTo>
                  <a:pt x="3083492" y="155821"/>
                  <a:pt x="3088488" y="157260"/>
                  <a:pt x="3092115" y="160434"/>
                </a:cubicBezTo>
                <a:cubicBezTo>
                  <a:pt x="3129649" y="193276"/>
                  <a:pt x="3097127" y="170460"/>
                  <a:pt x="3124200" y="188508"/>
                </a:cubicBezTo>
                <a:cubicBezTo>
                  <a:pt x="3126874" y="192519"/>
                  <a:pt x="3130263" y="196135"/>
                  <a:pt x="3132221" y="200540"/>
                </a:cubicBezTo>
                <a:cubicBezTo>
                  <a:pt x="3135655" y="208266"/>
                  <a:pt x="3133207" y="219913"/>
                  <a:pt x="3140242" y="224603"/>
                </a:cubicBezTo>
                <a:lnTo>
                  <a:pt x="3152273" y="232624"/>
                </a:lnTo>
                <a:lnTo>
                  <a:pt x="3164305" y="216582"/>
                </a:ln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187306" y="1981200"/>
            <a:ext cx="835252" cy="172597"/>
          </a:xfrm>
          <a:custGeom>
            <a:avLst/>
            <a:gdLst>
              <a:gd name="connsiteX0" fmla="*/ 835252 w 835252"/>
              <a:gd name="connsiteY0" fmla="*/ 48126 h 172597"/>
              <a:gd name="connsiteX1" fmla="*/ 795147 w 835252"/>
              <a:gd name="connsiteY1" fmla="*/ 52137 h 172597"/>
              <a:gd name="connsiteX2" fmla="*/ 755041 w 835252"/>
              <a:gd name="connsiteY2" fmla="*/ 36095 h 172597"/>
              <a:gd name="connsiteX3" fmla="*/ 738999 w 835252"/>
              <a:gd name="connsiteY3" fmla="*/ 32084 h 172597"/>
              <a:gd name="connsiteX4" fmla="*/ 726968 w 835252"/>
              <a:gd name="connsiteY4" fmla="*/ 28074 h 172597"/>
              <a:gd name="connsiteX5" fmla="*/ 710926 w 835252"/>
              <a:gd name="connsiteY5" fmla="*/ 24063 h 172597"/>
              <a:gd name="connsiteX6" fmla="*/ 698894 w 835252"/>
              <a:gd name="connsiteY6" fmla="*/ 20053 h 172597"/>
              <a:gd name="connsiteX7" fmla="*/ 670820 w 835252"/>
              <a:gd name="connsiteY7" fmla="*/ 16042 h 172597"/>
              <a:gd name="connsiteX8" fmla="*/ 638736 w 835252"/>
              <a:gd name="connsiteY8" fmla="*/ 8021 h 172597"/>
              <a:gd name="connsiteX9" fmla="*/ 622694 w 835252"/>
              <a:gd name="connsiteY9" fmla="*/ 4011 h 172597"/>
              <a:gd name="connsiteX10" fmla="*/ 590610 w 835252"/>
              <a:gd name="connsiteY10" fmla="*/ 0 h 172597"/>
              <a:gd name="connsiteX11" fmla="*/ 530452 w 835252"/>
              <a:gd name="connsiteY11" fmla="*/ 0 h 172597"/>
              <a:gd name="connsiteX12" fmla="*/ 506389 w 835252"/>
              <a:gd name="connsiteY12" fmla="*/ 4011 h 172597"/>
              <a:gd name="connsiteX13" fmla="*/ 418157 w 835252"/>
              <a:gd name="connsiteY13" fmla="*/ 8021 h 172597"/>
              <a:gd name="connsiteX14" fmla="*/ 366020 w 835252"/>
              <a:gd name="connsiteY14" fmla="*/ 16042 h 172597"/>
              <a:gd name="connsiteX15" fmla="*/ 301852 w 835252"/>
              <a:gd name="connsiteY15" fmla="*/ 24063 h 172597"/>
              <a:gd name="connsiteX16" fmla="*/ 281799 w 835252"/>
              <a:gd name="connsiteY16" fmla="*/ 28074 h 172597"/>
              <a:gd name="connsiteX17" fmla="*/ 253726 w 835252"/>
              <a:gd name="connsiteY17" fmla="*/ 32084 h 172597"/>
              <a:gd name="connsiteX18" fmla="*/ 221641 w 835252"/>
              <a:gd name="connsiteY18" fmla="*/ 40105 h 172597"/>
              <a:gd name="connsiteX19" fmla="*/ 205599 w 835252"/>
              <a:gd name="connsiteY19" fmla="*/ 48126 h 172597"/>
              <a:gd name="connsiteX20" fmla="*/ 173515 w 835252"/>
              <a:gd name="connsiteY20" fmla="*/ 60158 h 172597"/>
              <a:gd name="connsiteX21" fmla="*/ 157473 w 835252"/>
              <a:gd name="connsiteY21" fmla="*/ 72189 h 172597"/>
              <a:gd name="connsiteX22" fmla="*/ 145441 w 835252"/>
              <a:gd name="connsiteY22" fmla="*/ 76200 h 172597"/>
              <a:gd name="connsiteX23" fmla="*/ 133410 w 835252"/>
              <a:gd name="connsiteY23" fmla="*/ 84221 h 172597"/>
              <a:gd name="connsiteX24" fmla="*/ 121378 w 835252"/>
              <a:gd name="connsiteY24" fmla="*/ 88232 h 172597"/>
              <a:gd name="connsiteX25" fmla="*/ 89294 w 835252"/>
              <a:gd name="connsiteY25" fmla="*/ 100263 h 172597"/>
              <a:gd name="connsiteX26" fmla="*/ 65231 w 835252"/>
              <a:gd name="connsiteY26" fmla="*/ 116305 h 172597"/>
              <a:gd name="connsiteX27" fmla="*/ 53199 w 835252"/>
              <a:gd name="connsiteY27" fmla="*/ 128337 h 172597"/>
              <a:gd name="connsiteX28" fmla="*/ 29136 w 835252"/>
              <a:gd name="connsiteY28" fmla="*/ 144379 h 172597"/>
              <a:gd name="connsiteX29" fmla="*/ 9083 w 835252"/>
              <a:gd name="connsiteY29" fmla="*/ 160421 h 172597"/>
              <a:gd name="connsiteX30" fmla="*/ 1062 w 835252"/>
              <a:gd name="connsiteY30" fmla="*/ 172453 h 172597"/>
              <a:gd name="connsiteX31" fmla="*/ 1062 w 835252"/>
              <a:gd name="connsiteY31" fmla="*/ 164432 h 17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35252" h="172597">
                <a:moveTo>
                  <a:pt x="835252" y="48126"/>
                </a:moveTo>
                <a:cubicBezTo>
                  <a:pt x="821884" y="49463"/>
                  <a:pt x="808556" y="52975"/>
                  <a:pt x="795147" y="52137"/>
                </a:cubicBezTo>
                <a:cubicBezTo>
                  <a:pt x="777829" y="51055"/>
                  <a:pt x="769865" y="41654"/>
                  <a:pt x="755041" y="36095"/>
                </a:cubicBezTo>
                <a:cubicBezTo>
                  <a:pt x="749880" y="34160"/>
                  <a:pt x="744299" y="33598"/>
                  <a:pt x="738999" y="32084"/>
                </a:cubicBezTo>
                <a:cubicBezTo>
                  <a:pt x="734934" y="30923"/>
                  <a:pt x="731033" y="29235"/>
                  <a:pt x="726968" y="28074"/>
                </a:cubicBezTo>
                <a:cubicBezTo>
                  <a:pt x="721668" y="26560"/>
                  <a:pt x="716226" y="25577"/>
                  <a:pt x="710926" y="24063"/>
                </a:cubicBezTo>
                <a:cubicBezTo>
                  <a:pt x="706861" y="22902"/>
                  <a:pt x="703039" y="20882"/>
                  <a:pt x="698894" y="20053"/>
                </a:cubicBezTo>
                <a:cubicBezTo>
                  <a:pt x="689625" y="18199"/>
                  <a:pt x="680089" y="17896"/>
                  <a:pt x="670820" y="16042"/>
                </a:cubicBezTo>
                <a:cubicBezTo>
                  <a:pt x="660010" y="13880"/>
                  <a:pt x="649431" y="10695"/>
                  <a:pt x="638736" y="8021"/>
                </a:cubicBezTo>
                <a:cubicBezTo>
                  <a:pt x="633389" y="6684"/>
                  <a:pt x="628163" y="4695"/>
                  <a:pt x="622694" y="4011"/>
                </a:cubicBezTo>
                <a:lnTo>
                  <a:pt x="590610" y="0"/>
                </a:lnTo>
                <a:cubicBezTo>
                  <a:pt x="466033" y="13843"/>
                  <a:pt x="620463" y="0"/>
                  <a:pt x="530452" y="0"/>
                </a:cubicBezTo>
                <a:cubicBezTo>
                  <a:pt x="522320" y="0"/>
                  <a:pt x="514500" y="3432"/>
                  <a:pt x="506389" y="4011"/>
                </a:cubicBezTo>
                <a:cubicBezTo>
                  <a:pt x="477023" y="6109"/>
                  <a:pt x="447568" y="6684"/>
                  <a:pt x="418157" y="8021"/>
                </a:cubicBezTo>
                <a:cubicBezTo>
                  <a:pt x="340596" y="17717"/>
                  <a:pt x="421126" y="6858"/>
                  <a:pt x="366020" y="16042"/>
                </a:cubicBezTo>
                <a:cubicBezTo>
                  <a:pt x="318606" y="23944"/>
                  <a:pt x="356763" y="16219"/>
                  <a:pt x="301852" y="24063"/>
                </a:cubicBezTo>
                <a:cubicBezTo>
                  <a:pt x="295104" y="25027"/>
                  <a:pt x="288523" y="26953"/>
                  <a:pt x="281799" y="28074"/>
                </a:cubicBezTo>
                <a:cubicBezTo>
                  <a:pt x="272475" y="29628"/>
                  <a:pt x="262995" y="30230"/>
                  <a:pt x="253726" y="32084"/>
                </a:cubicBezTo>
                <a:cubicBezTo>
                  <a:pt x="242916" y="34246"/>
                  <a:pt x="221641" y="40105"/>
                  <a:pt x="221641" y="40105"/>
                </a:cubicBezTo>
                <a:cubicBezTo>
                  <a:pt x="216294" y="42779"/>
                  <a:pt x="211197" y="46027"/>
                  <a:pt x="205599" y="48126"/>
                </a:cubicBezTo>
                <a:cubicBezTo>
                  <a:pt x="182504" y="56787"/>
                  <a:pt x="195846" y="46201"/>
                  <a:pt x="173515" y="60158"/>
                </a:cubicBezTo>
                <a:cubicBezTo>
                  <a:pt x="167847" y="63700"/>
                  <a:pt x="163276" y="68873"/>
                  <a:pt x="157473" y="72189"/>
                </a:cubicBezTo>
                <a:cubicBezTo>
                  <a:pt x="153802" y="74286"/>
                  <a:pt x="149222" y="74309"/>
                  <a:pt x="145441" y="76200"/>
                </a:cubicBezTo>
                <a:cubicBezTo>
                  <a:pt x="141130" y="78356"/>
                  <a:pt x="137721" y="82065"/>
                  <a:pt x="133410" y="84221"/>
                </a:cubicBezTo>
                <a:cubicBezTo>
                  <a:pt x="129629" y="86112"/>
                  <a:pt x="125264" y="86567"/>
                  <a:pt x="121378" y="88232"/>
                </a:cubicBezTo>
                <a:cubicBezTo>
                  <a:pt x="92020" y="100814"/>
                  <a:pt x="118867" y="92871"/>
                  <a:pt x="89294" y="100263"/>
                </a:cubicBezTo>
                <a:cubicBezTo>
                  <a:pt x="81273" y="105610"/>
                  <a:pt x="72048" y="109488"/>
                  <a:pt x="65231" y="116305"/>
                </a:cubicBezTo>
                <a:cubicBezTo>
                  <a:pt x="61220" y="120316"/>
                  <a:pt x="57676" y="124855"/>
                  <a:pt x="53199" y="128337"/>
                </a:cubicBezTo>
                <a:cubicBezTo>
                  <a:pt x="45590" y="134255"/>
                  <a:pt x="37157" y="139032"/>
                  <a:pt x="29136" y="144379"/>
                </a:cubicBezTo>
                <a:cubicBezTo>
                  <a:pt x="20206" y="150332"/>
                  <a:pt x="15612" y="152260"/>
                  <a:pt x="9083" y="160421"/>
                </a:cubicBezTo>
                <a:cubicBezTo>
                  <a:pt x="6072" y="164185"/>
                  <a:pt x="5373" y="170297"/>
                  <a:pt x="1062" y="172453"/>
                </a:cubicBezTo>
                <a:cubicBezTo>
                  <a:pt x="-1329" y="173649"/>
                  <a:pt x="1062" y="167106"/>
                  <a:pt x="1062" y="164432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666851" y="1602527"/>
            <a:ext cx="5013307" cy="515032"/>
          </a:xfrm>
          <a:custGeom>
            <a:avLst/>
            <a:gdLst>
              <a:gd name="connsiteX0" fmla="*/ 220728 w 5013307"/>
              <a:gd name="connsiteY0" fmla="*/ 449179 h 557463"/>
              <a:gd name="connsiteX1" fmla="*/ 224738 w 5013307"/>
              <a:gd name="connsiteY1" fmla="*/ 393031 h 557463"/>
              <a:gd name="connsiteX2" fmla="*/ 228749 w 5013307"/>
              <a:gd name="connsiteY2" fmla="*/ 344905 h 557463"/>
              <a:gd name="connsiteX3" fmla="*/ 184633 w 5013307"/>
              <a:gd name="connsiteY3" fmla="*/ 352926 h 557463"/>
              <a:gd name="connsiteX4" fmla="*/ 112444 w 5013307"/>
              <a:gd name="connsiteY4" fmla="*/ 348916 h 557463"/>
              <a:gd name="connsiteX5" fmla="*/ 76349 w 5013307"/>
              <a:gd name="connsiteY5" fmla="*/ 340894 h 557463"/>
              <a:gd name="connsiteX6" fmla="*/ 56296 w 5013307"/>
              <a:gd name="connsiteY6" fmla="*/ 320842 h 557463"/>
              <a:gd name="connsiteX7" fmla="*/ 32233 w 5013307"/>
              <a:gd name="connsiteY7" fmla="*/ 296779 h 557463"/>
              <a:gd name="connsiteX8" fmla="*/ 8170 w 5013307"/>
              <a:gd name="connsiteY8" fmla="*/ 276726 h 557463"/>
              <a:gd name="connsiteX9" fmla="*/ 149 w 5013307"/>
              <a:gd name="connsiteY9" fmla="*/ 244642 h 557463"/>
              <a:gd name="connsiteX10" fmla="*/ 8170 w 5013307"/>
              <a:gd name="connsiteY10" fmla="*/ 196516 h 557463"/>
              <a:gd name="connsiteX11" fmla="*/ 16191 w 5013307"/>
              <a:gd name="connsiteY11" fmla="*/ 164431 h 557463"/>
              <a:gd name="connsiteX12" fmla="*/ 24212 w 5013307"/>
              <a:gd name="connsiteY12" fmla="*/ 152400 h 557463"/>
              <a:gd name="connsiteX13" fmla="*/ 28223 w 5013307"/>
              <a:gd name="connsiteY13" fmla="*/ 140368 h 557463"/>
              <a:gd name="connsiteX14" fmla="*/ 48275 w 5013307"/>
              <a:gd name="connsiteY14" fmla="*/ 116305 h 557463"/>
              <a:gd name="connsiteX15" fmla="*/ 72338 w 5013307"/>
              <a:gd name="connsiteY15" fmla="*/ 100263 h 557463"/>
              <a:gd name="connsiteX16" fmla="*/ 108433 w 5013307"/>
              <a:gd name="connsiteY16" fmla="*/ 92242 h 557463"/>
              <a:gd name="connsiteX17" fmla="*/ 156560 w 5013307"/>
              <a:gd name="connsiteY17" fmla="*/ 84221 h 557463"/>
              <a:gd name="connsiteX18" fmla="*/ 168591 w 5013307"/>
              <a:gd name="connsiteY18" fmla="*/ 88231 h 557463"/>
              <a:gd name="connsiteX19" fmla="*/ 200675 w 5013307"/>
              <a:gd name="connsiteY19" fmla="*/ 92242 h 557463"/>
              <a:gd name="connsiteX20" fmla="*/ 216717 w 5013307"/>
              <a:gd name="connsiteY20" fmla="*/ 116305 h 557463"/>
              <a:gd name="connsiteX21" fmla="*/ 240781 w 5013307"/>
              <a:gd name="connsiteY21" fmla="*/ 128337 h 557463"/>
              <a:gd name="connsiteX22" fmla="*/ 276875 w 5013307"/>
              <a:gd name="connsiteY22" fmla="*/ 120316 h 557463"/>
              <a:gd name="connsiteX23" fmla="*/ 300938 w 5013307"/>
              <a:gd name="connsiteY23" fmla="*/ 112294 h 557463"/>
              <a:gd name="connsiteX24" fmla="*/ 337033 w 5013307"/>
              <a:gd name="connsiteY24" fmla="*/ 100263 h 557463"/>
              <a:gd name="connsiteX25" fmla="*/ 361096 w 5013307"/>
              <a:gd name="connsiteY25" fmla="*/ 92242 h 557463"/>
              <a:gd name="connsiteX26" fmla="*/ 373128 w 5013307"/>
              <a:gd name="connsiteY26" fmla="*/ 88231 h 557463"/>
              <a:gd name="connsiteX27" fmla="*/ 437296 w 5013307"/>
              <a:gd name="connsiteY27" fmla="*/ 76200 h 557463"/>
              <a:gd name="connsiteX28" fmla="*/ 481412 w 5013307"/>
              <a:gd name="connsiteY28" fmla="*/ 68179 h 557463"/>
              <a:gd name="connsiteX29" fmla="*/ 561623 w 5013307"/>
              <a:gd name="connsiteY29" fmla="*/ 64168 h 557463"/>
              <a:gd name="connsiteX30" fmla="*/ 593707 w 5013307"/>
              <a:gd name="connsiteY30" fmla="*/ 64168 h 557463"/>
              <a:gd name="connsiteX31" fmla="*/ 617770 w 5013307"/>
              <a:gd name="connsiteY31" fmla="*/ 56147 h 557463"/>
              <a:gd name="connsiteX32" fmla="*/ 665896 w 5013307"/>
              <a:gd name="connsiteY32" fmla="*/ 48126 h 557463"/>
              <a:gd name="connsiteX33" fmla="*/ 685949 w 5013307"/>
              <a:gd name="connsiteY33" fmla="*/ 44116 h 557463"/>
              <a:gd name="connsiteX34" fmla="*/ 722044 w 5013307"/>
              <a:gd name="connsiteY34" fmla="*/ 40105 h 557463"/>
              <a:gd name="connsiteX35" fmla="*/ 774181 w 5013307"/>
              <a:gd name="connsiteY35" fmla="*/ 32084 h 557463"/>
              <a:gd name="connsiteX36" fmla="*/ 870433 w 5013307"/>
              <a:gd name="connsiteY36" fmla="*/ 28073 h 557463"/>
              <a:gd name="connsiteX37" fmla="*/ 1014812 w 5013307"/>
              <a:gd name="connsiteY37" fmla="*/ 32084 h 557463"/>
              <a:gd name="connsiteX38" fmla="*/ 1074970 w 5013307"/>
              <a:gd name="connsiteY38" fmla="*/ 36094 h 557463"/>
              <a:gd name="connsiteX39" fmla="*/ 1163202 w 5013307"/>
              <a:gd name="connsiteY39" fmla="*/ 32084 h 557463"/>
              <a:gd name="connsiteX40" fmla="*/ 1191275 w 5013307"/>
              <a:gd name="connsiteY40" fmla="*/ 28073 h 557463"/>
              <a:gd name="connsiteX41" fmla="*/ 1215338 w 5013307"/>
              <a:gd name="connsiteY41" fmla="*/ 24063 h 557463"/>
              <a:gd name="connsiteX42" fmla="*/ 1247423 w 5013307"/>
              <a:gd name="connsiteY42" fmla="*/ 20052 h 557463"/>
              <a:gd name="connsiteX43" fmla="*/ 1291538 w 5013307"/>
              <a:gd name="connsiteY43" fmla="*/ 12031 h 557463"/>
              <a:gd name="connsiteX44" fmla="*/ 1371749 w 5013307"/>
              <a:gd name="connsiteY44" fmla="*/ 4010 h 557463"/>
              <a:gd name="connsiteX45" fmla="*/ 1395812 w 5013307"/>
              <a:gd name="connsiteY45" fmla="*/ 0 h 557463"/>
              <a:gd name="connsiteX46" fmla="*/ 1576286 w 5013307"/>
              <a:gd name="connsiteY46" fmla="*/ 4010 h 557463"/>
              <a:gd name="connsiteX47" fmla="*/ 1596338 w 5013307"/>
              <a:gd name="connsiteY47" fmla="*/ 8021 h 557463"/>
              <a:gd name="connsiteX48" fmla="*/ 1724675 w 5013307"/>
              <a:gd name="connsiteY48" fmla="*/ 12031 h 557463"/>
              <a:gd name="connsiteX49" fmla="*/ 1756760 w 5013307"/>
              <a:gd name="connsiteY49" fmla="*/ 20052 h 557463"/>
              <a:gd name="connsiteX50" fmla="*/ 1800875 w 5013307"/>
              <a:gd name="connsiteY50" fmla="*/ 36094 h 557463"/>
              <a:gd name="connsiteX51" fmla="*/ 1812907 w 5013307"/>
              <a:gd name="connsiteY51" fmla="*/ 40105 h 557463"/>
              <a:gd name="connsiteX52" fmla="*/ 1828949 w 5013307"/>
              <a:gd name="connsiteY52" fmla="*/ 44116 h 557463"/>
              <a:gd name="connsiteX53" fmla="*/ 1849002 w 5013307"/>
              <a:gd name="connsiteY53" fmla="*/ 48126 h 557463"/>
              <a:gd name="connsiteX54" fmla="*/ 1877075 w 5013307"/>
              <a:gd name="connsiteY54" fmla="*/ 56147 h 557463"/>
              <a:gd name="connsiteX55" fmla="*/ 1909160 w 5013307"/>
              <a:gd name="connsiteY55" fmla="*/ 60158 h 557463"/>
              <a:gd name="connsiteX56" fmla="*/ 1941244 w 5013307"/>
              <a:gd name="connsiteY56" fmla="*/ 68179 h 557463"/>
              <a:gd name="connsiteX57" fmla="*/ 1977338 w 5013307"/>
              <a:gd name="connsiteY57" fmla="*/ 76200 h 557463"/>
              <a:gd name="connsiteX58" fmla="*/ 2053538 w 5013307"/>
              <a:gd name="connsiteY58" fmla="*/ 84221 h 557463"/>
              <a:gd name="connsiteX59" fmla="*/ 2081612 w 5013307"/>
              <a:gd name="connsiteY59" fmla="*/ 80210 h 557463"/>
              <a:gd name="connsiteX60" fmla="*/ 2129738 w 5013307"/>
              <a:gd name="connsiteY60" fmla="*/ 84221 h 557463"/>
              <a:gd name="connsiteX61" fmla="*/ 2242033 w 5013307"/>
              <a:gd name="connsiteY61" fmla="*/ 100263 h 557463"/>
              <a:gd name="connsiteX62" fmla="*/ 2270107 w 5013307"/>
              <a:gd name="connsiteY62" fmla="*/ 104273 h 557463"/>
              <a:gd name="connsiteX63" fmla="*/ 2358338 w 5013307"/>
              <a:gd name="connsiteY63" fmla="*/ 112294 h 557463"/>
              <a:gd name="connsiteX64" fmla="*/ 2590949 w 5013307"/>
              <a:gd name="connsiteY64" fmla="*/ 108284 h 557463"/>
              <a:gd name="connsiteX65" fmla="*/ 2719286 w 5013307"/>
              <a:gd name="connsiteY65" fmla="*/ 104273 h 557463"/>
              <a:gd name="connsiteX66" fmla="*/ 2771423 w 5013307"/>
              <a:gd name="connsiteY66" fmla="*/ 108284 h 557463"/>
              <a:gd name="connsiteX67" fmla="*/ 3056170 w 5013307"/>
              <a:gd name="connsiteY67" fmla="*/ 120316 h 557463"/>
              <a:gd name="connsiteX68" fmla="*/ 3381023 w 5013307"/>
              <a:gd name="connsiteY68" fmla="*/ 120316 h 557463"/>
              <a:gd name="connsiteX69" fmla="*/ 3617644 w 5013307"/>
              <a:gd name="connsiteY69" fmla="*/ 116305 h 557463"/>
              <a:gd name="connsiteX70" fmla="*/ 3685823 w 5013307"/>
              <a:gd name="connsiteY70" fmla="*/ 112294 h 557463"/>
              <a:gd name="connsiteX71" fmla="*/ 3721917 w 5013307"/>
              <a:gd name="connsiteY71" fmla="*/ 108284 h 557463"/>
              <a:gd name="connsiteX72" fmla="*/ 3782075 w 5013307"/>
              <a:gd name="connsiteY72" fmla="*/ 104273 h 557463"/>
              <a:gd name="connsiteX73" fmla="*/ 3922444 w 5013307"/>
              <a:gd name="connsiteY73" fmla="*/ 108284 h 557463"/>
              <a:gd name="connsiteX74" fmla="*/ 4311465 w 5013307"/>
              <a:gd name="connsiteY74" fmla="*/ 116305 h 557463"/>
              <a:gd name="connsiteX75" fmla="*/ 4419749 w 5013307"/>
              <a:gd name="connsiteY75" fmla="*/ 128337 h 557463"/>
              <a:gd name="connsiteX76" fmla="*/ 4479907 w 5013307"/>
              <a:gd name="connsiteY76" fmla="*/ 140368 h 557463"/>
              <a:gd name="connsiteX77" fmla="*/ 4503970 w 5013307"/>
              <a:gd name="connsiteY77" fmla="*/ 152400 h 557463"/>
              <a:gd name="connsiteX78" fmla="*/ 4516002 w 5013307"/>
              <a:gd name="connsiteY78" fmla="*/ 160421 h 557463"/>
              <a:gd name="connsiteX79" fmla="*/ 4556107 w 5013307"/>
              <a:gd name="connsiteY79" fmla="*/ 172452 h 557463"/>
              <a:gd name="connsiteX80" fmla="*/ 4572149 w 5013307"/>
              <a:gd name="connsiteY80" fmla="*/ 180473 h 557463"/>
              <a:gd name="connsiteX81" fmla="*/ 4584181 w 5013307"/>
              <a:gd name="connsiteY81" fmla="*/ 184484 h 557463"/>
              <a:gd name="connsiteX82" fmla="*/ 4608244 w 5013307"/>
              <a:gd name="connsiteY82" fmla="*/ 200526 h 557463"/>
              <a:gd name="connsiteX83" fmla="*/ 4624286 w 5013307"/>
              <a:gd name="connsiteY83" fmla="*/ 208547 h 557463"/>
              <a:gd name="connsiteX84" fmla="*/ 4636317 w 5013307"/>
              <a:gd name="connsiteY84" fmla="*/ 216568 h 557463"/>
              <a:gd name="connsiteX85" fmla="*/ 4652360 w 5013307"/>
              <a:gd name="connsiteY85" fmla="*/ 220579 h 557463"/>
              <a:gd name="connsiteX86" fmla="*/ 4680433 w 5013307"/>
              <a:gd name="connsiteY86" fmla="*/ 248652 h 557463"/>
              <a:gd name="connsiteX87" fmla="*/ 4692465 w 5013307"/>
              <a:gd name="connsiteY87" fmla="*/ 256673 h 557463"/>
              <a:gd name="connsiteX88" fmla="*/ 4720538 w 5013307"/>
              <a:gd name="connsiteY88" fmla="*/ 276726 h 557463"/>
              <a:gd name="connsiteX89" fmla="*/ 4732570 w 5013307"/>
              <a:gd name="connsiteY89" fmla="*/ 280737 h 557463"/>
              <a:gd name="connsiteX90" fmla="*/ 4756633 w 5013307"/>
              <a:gd name="connsiteY90" fmla="*/ 296779 h 557463"/>
              <a:gd name="connsiteX91" fmla="*/ 4772675 w 5013307"/>
              <a:gd name="connsiteY91" fmla="*/ 320842 h 557463"/>
              <a:gd name="connsiteX92" fmla="*/ 4784707 w 5013307"/>
              <a:gd name="connsiteY92" fmla="*/ 332873 h 557463"/>
              <a:gd name="connsiteX93" fmla="*/ 4792728 w 5013307"/>
              <a:gd name="connsiteY93" fmla="*/ 344905 h 557463"/>
              <a:gd name="connsiteX94" fmla="*/ 4816791 w 5013307"/>
              <a:gd name="connsiteY94" fmla="*/ 368968 h 557463"/>
              <a:gd name="connsiteX95" fmla="*/ 4828823 w 5013307"/>
              <a:gd name="connsiteY95" fmla="*/ 381000 h 557463"/>
              <a:gd name="connsiteX96" fmla="*/ 4840854 w 5013307"/>
              <a:gd name="connsiteY96" fmla="*/ 393031 h 557463"/>
              <a:gd name="connsiteX97" fmla="*/ 4852886 w 5013307"/>
              <a:gd name="connsiteY97" fmla="*/ 401052 h 557463"/>
              <a:gd name="connsiteX98" fmla="*/ 4880960 w 5013307"/>
              <a:gd name="connsiteY98" fmla="*/ 437147 h 557463"/>
              <a:gd name="connsiteX99" fmla="*/ 4892991 w 5013307"/>
              <a:gd name="connsiteY99" fmla="*/ 441158 h 557463"/>
              <a:gd name="connsiteX100" fmla="*/ 4917054 w 5013307"/>
              <a:gd name="connsiteY100" fmla="*/ 453189 h 557463"/>
              <a:gd name="connsiteX101" fmla="*/ 4925075 w 5013307"/>
              <a:gd name="connsiteY101" fmla="*/ 465221 h 557463"/>
              <a:gd name="connsiteX102" fmla="*/ 4937107 w 5013307"/>
              <a:gd name="connsiteY102" fmla="*/ 473242 h 557463"/>
              <a:gd name="connsiteX103" fmla="*/ 4953149 w 5013307"/>
              <a:gd name="connsiteY103" fmla="*/ 493294 h 557463"/>
              <a:gd name="connsiteX104" fmla="*/ 4973202 w 5013307"/>
              <a:gd name="connsiteY104" fmla="*/ 513347 h 557463"/>
              <a:gd name="connsiteX105" fmla="*/ 4997265 w 5013307"/>
              <a:gd name="connsiteY105" fmla="*/ 521368 h 557463"/>
              <a:gd name="connsiteX106" fmla="*/ 5005286 w 5013307"/>
              <a:gd name="connsiteY106" fmla="*/ 533400 h 557463"/>
              <a:gd name="connsiteX107" fmla="*/ 5013307 w 5013307"/>
              <a:gd name="connsiteY107" fmla="*/ 557463 h 55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013307" h="557463">
                <a:moveTo>
                  <a:pt x="220728" y="449179"/>
                </a:moveTo>
                <a:cubicBezTo>
                  <a:pt x="222065" y="430463"/>
                  <a:pt x="223299" y="411739"/>
                  <a:pt x="224738" y="393031"/>
                </a:cubicBezTo>
                <a:cubicBezTo>
                  <a:pt x="225973" y="376981"/>
                  <a:pt x="235410" y="359560"/>
                  <a:pt x="228749" y="344905"/>
                </a:cubicBezTo>
                <a:cubicBezTo>
                  <a:pt x="228322" y="343966"/>
                  <a:pt x="187209" y="352411"/>
                  <a:pt x="184633" y="352926"/>
                </a:cubicBezTo>
                <a:cubicBezTo>
                  <a:pt x="160570" y="351589"/>
                  <a:pt x="136453" y="351004"/>
                  <a:pt x="112444" y="348916"/>
                </a:cubicBezTo>
                <a:cubicBezTo>
                  <a:pt x="104637" y="348237"/>
                  <a:pt x="84732" y="342990"/>
                  <a:pt x="76349" y="340894"/>
                </a:cubicBezTo>
                <a:cubicBezTo>
                  <a:pt x="51557" y="324367"/>
                  <a:pt x="75740" y="342716"/>
                  <a:pt x="56296" y="320842"/>
                </a:cubicBezTo>
                <a:cubicBezTo>
                  <a:pt x="48760" y="312364"/>
                  <a:pt x="40254" y="304800"/>
                  <a:pt x="32233" y="296779"/>
                </a:cubicBezTo>
                <a:cubicBezTo>
                  <a:pt x="16791" y="281337"/>
                  <a:pt x="24923" y="287894"/>
                  <a:pt x="8170" y="276726"/>
                </a:cubicBezTo>
                <a:cubicBezTo>
                  <a:pt x="5496" y="266031"/>
                  <a:pt x="-1069" y="255598"/>
                  <a:pt x="149" y="244642"/>
                </a:cubicBezTo>
                <a:cubicBezTo>
                  <a:pt x="7433" y="179093"/>
                  <a:pt x="-648" y="228849"/>
                  <a:pt x="8170" y="196516"/>
                </a:cubicBezTo>
                <a:cubicBezTo>
                  <a:pt x="11070" y="185880"/>
                  <a:pt x="10076" y="173604"/>
                  <a:pt x="16191" y="164431"/>
                </a:cubicBezTo>
                <a:cubicBezTo>
                  <a:pt x="18865" y="160421"/>
                  <a:pt x="22056" y="156711"/>
                  <a:pt x="24212" y="152400"/>
                </a:cubicBezTo>
                <a:cubicBezTo>
                  <a:pt x="26103" y="148619"/>
                  <a:pt x="26332" y="144149"/>
                  <a:pt x="28223" y="140368"/>
                </a:cubicBezTo>
                <a:cubicBezTo>
                  <a:pt x="32435" y="131944"/>
                  <a:pt x="41020" y="121948"/>
                  <a:pt x="48275" y="116305"/>
                </a:cubicBezTo>
                <a:cubicBezTo>
                  <a:pt x="55884" y="110386"/>
                  <a:pt x="63193" y="103312"/>
                  <a:pt x="72338" y="100263"/>
                </a:cubicBezTo>
                <a:cubicBezTo>
                  <a:pt x="95755" y="92457"/>
                  <a:pt x="73139" y="99301"/>
                  <a:pt x="108433" y="92242"/>
                </a:cubicBezTo>
                <a:cubicBezTo>
                  <a:pt x="152603" y="83408"/>
                  <a:pt x="84449" y="93233"/>
                  <a:pt x="156560" y="84221"/>
                </a:cubicBezTo>
                <a:cubicBezTo>
                  <a:pt x="160570" y="85558"/>
                  <a:pt x="164432" y="87475"/>
                  <a:pt x="168591" y="88231"/>
                </a:cubicBezTo>
                <a:cubicBezTo>
                  <a:pt x="179195" y="90159"/>
                  <a:pt x="191365" y="86811"/>
                  <a:pt x="200675" y="92242"/>
                </a:cubicBezTo>
                <a:cubicBezTo>
                  <a:pt x="209002" y="97099"/>
                  <a:pt x="207572" y="113256"/>
                  <a:pt x="216717" y="116305"/>
                </a:cubicBezTo>
                <a:cubicBezTo>
                  <a:pt x="233322" y="121840"/>
                  <a:pt x="225231" y="117971"/>
                  <a:pt x="240781" y="128337"/>
                </a:cubicBezTo>
                <a:cubicBezTo>
                  <a:pt x="252215" y="126050"/>
                  <a:pt x="265559" y="123711"/>
                  <a:pt x="276875" y="120316"/>
                </a:cubicBezTo>
                <a:cubicBezTo>
                  <a:pt x="284973" y="117886"/>
                  <a:pt x="292917" y="114968"/>
                  <a:pt x="300938" y="112294"/>
                </a:cubicBezTo>
                <a:lnTo>
                  <a:pt x="337033" y="100263"/>
                </a:lnTo>
                <a:lnTo>
                  <a:pt x="361096" y="92242"/>
                </a:lnTo>
                <a:cubicBezTo>
                  <a:pt x="365107" y="90905"/>
                  <a:pt x="368982" y="89060"/>
                  <a:pt x="373128" y="88231"/>
                </a:cubicBezTo>
                <a:cubicBezTo>
                  <a:pt x="421207" y="78615"/>
                  <a:pt x="399785" y="82451"/>
                  <a:pt x="437296" y="76200"/>
                </a:cubicBezTo>
                <a:cubicBezTo>
                  <a:pt x="456643" y="69750"/>
                  <a:pt x="452551" y="70240"/>
                  <a:pt x="481412" y="68179"/>
                </a:cubicBezTo>
                <a:cubicBezTo>
                  <a:pt x="508114" y="66272"/>
                  <a:pt x="534886" y="65505"/>
                  <a:pt x="561623" y="64168"/>
                </a:cubicBezTo>
                <a:cubicBezTo>
                  <a:pt x="632933" y="46343"/>
                  <a:pt x="522397" y="71300"/>
                  <a:pt x="593707" y="64168"/>
                </a:cubicBezTo>
                <a:cubicBezTo>
                  <a:pt x="602120" y="63327"/>
                  <a:pt x="609430" y="57537"/>
                  <a:pt x="617770" y="56147"/>
                </a:cubicBezTo>
                <a:cubicBezTo>
                  <a:pt x="633812" y="53473"/>
                  <a:pt x="649948" y="51315"/>
                  <a:pt x="665896" y="48126"/>
                </a:cubicBezTo>
                <a:cubicBezTo>
                  <a:pt x="672580" y="46789"/>
                  <a:pt x="679201" y="45080"/>
                  <a:pt x="685949" y="44116"/>
                </a:cubicBezTo>
                <a:cubicBezTo>
                  <a:pt x="697933" y="42404"/>
                  <a:pt x="710060" y="41817"/>
                  <a:pt x="722044" y="40105"/>
                </a:cubicBezTo>
                <a:cubicBezTo>
                  <a:pt x="755340" y="35348"/>
                  <a:pt x="731102" y="34776"/>
                  <a:pt x="774181" y="32084"/>
                </a:cubicBezTo>
                <a:cubicBezTo>
                  <a:pt x="806230" y="30081"/>
                  <a:pt x="838349" y="29410"/>
                  <a:pt x="870433" y="28073"/>
                </a:cubicBezTo>
                <a:lnTo>
                  <a:pt x="1014812" y="32084"/>
                </a:lnTo>
                <a:cubicBezTo>
                  <a:pt x="1034894" y="32872"/>
                  <a:pt x="1054873" y="36094"/>
                  <a:pt x="1074970" y="36094"/>
                </a:cubicBezTo>
                <a:cubicBezTo>
                  <a:pt x="1104411" y="36094"/>
                  <a:pt x="1133791" y="33421"/>
                  <a:pt x="1163202" y="32084"/>
                </a:cubicBezTo>
                <a:lnTo>
                  <a:pt x="1191275" y="28073"/>
                </a:lnTo>
                <a:cubicBezTo>
                  <a:pt x="1199312" y="26837"/>
                  <a:pt x="1207288" y="25213"/>
                  <a:pt x="1215338" y="24063"/>
                </a:cubicBezTo>
                <a:cubicBezTo>
                  <a:pt x="1226008" y="22539"/>
                  <a:pt x="1236770" y="21691"/>
                  <a:pt x="1247423" y="20052"/>
                </a:cubicBezTo>
                <a:cubicBezTo>
                  <a:pt x="1296518" y="12499"/>
                  <a:pt x="1235616" y="19487"/>
                  <a:pt x="1291538" y="12031"/>
                </a:cubicBezTo>
                <a:cubicBezTo>
                  <a:pt x="1348802" y="4396"/>
                  <a:pt x="1307657" y="11550"/>
                  <a:pt x="1371749" y="4010"/>
                </a:cubicBezTo>
                <a:cubicBezTo>
                  <a:pt x="1379825" y="3060"/>
                  <a:pt x="1387791" y="1337"/>
                  <a:pt x="1395812" y="0"/>
                </a:cubicBezTo>
                <a:lnTo>
                  <a:pt x="1576286" y="4010"/>
                </a:lnTo>
                <a:cubicBezTo>
                  <a:pt x="1583097" y="4282"/>
                  <a:pt x="1589532" y="7653"/>
                  <a:pt x="1596338" y="8021"/>
                </a:cubicBezTo>
                <a:cubicBezTo>
                  <a:pt x="1639075" y="10331"/>
                  <a:pt x="1681896" y="10694"/>
                  <a:pt x="1724675" y="12031"/>
                </a:cubicBezTo>
                <a:cubicBezTo>
                  <a:pt x="1735370" y="14705"/>
                  <a:pt x="1746524" y="15958"/>
                  <a:pt x="1756760" y="20052"/>
                </a:cubicBezTo>
                <a:cubicBezTo>
                  <a:pt x="1784666" y="31215"/>
                  <a:pt x="1769978" y="25795"/>
                  <a:pt x="1800875" y="36094"/>
                </a:cubicBezTo>
                <a:cubicBezTo>
                  <a:pt x="1804886" y="37431"/>
                  <a:pt x="1808806" y="39080"/>
                  <a:pt x="1812907" y="40105"/>
                </a:cubicBezTo>
                <a:cubicBezTo>
                  <a:pt x="1818254" y="41442"/>
                  <a:pt x="1823568" y="42920"/>
                  <a:pt x="1828949" y="44116"/>
                </a:cubicBezTo>
                <a:cubicBezTo>
                  <a:pt x="1835603" y="45595"/>
                  <a:pt x="1842389" y="46473"/>
                  <a:pt x="1849002" y="48126"/>
                </a:cubicBezTo>
                <a:cubicBezTo>
                  <a:pt x="1868090" y="52898"/>
                  <a:pt x="1854549" y="52393"/>
                  <a:pt x="1877075" y="56147"/>
                </a:cubicBezTo>
                <a:cubicBezTo>
                  <a:pt x="1887707" y="57919"/>
                  <a:pt x="1898566" y="58172"/>
                  <a:pt x="1909160" y="60158"/>
                </a:cubicBezTo>
                <a:cubicBezTo>
                  <a:pt x="1919995" y="62190"/>
                  <a:pt x="1930549" y="65505"/>
                  <a:pt x="1941244" y="68179"/>
                </a:cubicBezTo>
                <a:cubicBezTo>
                  <a:pt x="1955651" y="71781"/>
                  <a:pt x="1962081" y="73657"/>
                  <a:pt x="1977338" y="76200"/>
                </a:cubicBezTo>
                <a:cubicBezTo>
                  <a:pt x="2008761" y="81437"/>
                  <a:pt x="2017426" y="81211"/>
                  <a:pt x="2053538" y="84221"/>
                </a:cubicBezTo>
                <a:cubicBezTo>
                  <a:pt x="2062896" y="82884"/>
                  <a:pt x="2072159" y="80210"/>
                  <a:pt x="2081612" y="80210"/>
                </a:cubicBezTo>
                <a:cubicBezTo>
                  <a:pt x="2097710" y="80210"/>
                  <a:pt x="2113732" y="82506"/>
                  <a:pt x="2129738" y="84221"/>
                </a:cubicBezTo>
                <a:cubicBezTo>
                  <a:pt x="2231284" y="95101"/>
                  <a:pt x="2156620" y="88063"/>
                  <a:pt x="2242033" y="100263"/>
                </a:cubicBezTo>
                <a:cubicBezTo>
                  <a:pt x="2251391" y="101600"/>
                  <a:pt x="2260719" y="103169"/>
                  <a:pt x="2270107" y="104273"/>
                </a:cubicBezTo>
                <a:cubicBezTo>
                  <a:pt x="2297396" y="107483"/>
                  <a:pt x="2331371" y="110047"/>
                  <a:pt x="2358338" y="112294"/>
                </a:cubicBezTo>
                <a:lnTo>
                  <a:pt x="2590949" y="108284"/>
                </a:lnTo>
                <a:cubicBezTo>
                  <a:pt x="2633738" y="107333"/>
                  <a:pt x="2676486" y="104273"/>
                  <a:pt x="2719286" y="104273"/>
                </a:cubicBezTo>
                <a:cubicBezTo>
                  <a:pt x="2736716" y="104273"/>
                  <a:pt x="2754010" y="107504"/>
                  <a:pt x="2771423" y="108284"/>
                </a:cubicBezTo>
                <a:cubicBezTo>
                  <a:pt x="3142568" y="124903"/>
                  <a:pt x="2874332" y="109618"/>
                  <a:pt x="3056170" y="120316"/>
                </a:cubicBezTo>
                <a:cubicBezTo>
                  <a:pt x="3267338" y="111134"/>
                  <a:pt x="3013196" y="120316"/>
                  <a:pt x="3381023" y="120316"/>
                </a:cubicBezTo>
                <a:cubicBezTo>
                  <a:pt x="3459908" y="120316"/>
                  <a:pt x="3538770" y="117642"/>
                  <a:pt x="3617644" y="116305"/>
                </a:cubicBezTo>
                <a:lnTo>
                  <a:pt x="3685823" y="112294"/>
                </a:lnTo>
                <a:cubicBezTo>
                  <a:pt x="3697893" y="111366"/>
                  <a:pt x="3709853" y="109289"/>
                  <a:pt x="3721917" y="108284"/>
                </a:cubicBezTo>
                <a:cubicBezTo>
                  <a:pt x="3741945" y="106615"/>
                  <a:pt x="3762022" y="105610"/>
                  <a:pt x="3782075" y="104273"/>
                </a:cubicBezTo>
                <a:lnTo>
                  <a:pt x="3922444" y="108284"/>
                </a:lnTo>
                <a:cubicBezTo>
                  <a:pt x="4448562" y="116980"/>
                  <a:pt x="4131469" y="101304"/>
                  <a:pt x="4311465" y="116305"/>
                </a:cubicBezTo>
                <a:cubicBezTo>
                  <a:pt x="4368576" y="121065"/>
                  <a:pt x="4361397" y="118612"/>
                  <a:pt x="4419749" y="128337"/>
                </a:cubicBezTo>
                <a:cubicBezTo>
                  <a:pt x="4472045" y="137053"/>
                  <a:pt x="4452446" y="131216"/>
                  <a:pt x="4479907" y="140368"/>
                </a:cubicBezTo>
                <a:cubicBezTo>
                  <a:pt x="4514380" y="163351"/>
                  <a:pt x="4470767" y="135798"/>
                  <a:pt x="4503970" y="152400"/>
                </a:cubicBezTo>
                <a:cubicBezTo>
                  <a:pt x="4508281" y="154556"/>
                  <a:pt x="4511597" y="158463"/>
                  <a:pt x="4516002" y="160421"/>
                </a:cubicBezTo>
                <a:cubicBezTo>
                  <a:pt x="4528559" y="166002"/>
                  <a:pt x="4542772" y="169119"/>
                  <a:pt x="4556107" y="172452"/>
                </a:cubicBezTo>
                <a:cubicBezTo>
                  <a:pt x="4561454" y="175126"/>
                  <a:pt x="4566654" y="178118"/>
                  <a:pt x="4572149" y="180473"/>
                </a:cubicBezTo>
                <a:cubicBezTo>
                  <a:pt x="4576035" y="182138"/>
                  <a:pt x="4580485" y="182431"/>
                  <a:pt x="4584181" y="184484"/>
                </a:cubicBezTo>
                <a:cubicBezTo>
                  <a:pt x="4592608" y="189166"/>
                  <a:pt x="4599622" y="196215"/>
                  <a:pt x="4608244" y="200526"/>
                </a:cubicBezTo>
                <a:cubicBezTo>
                  <a:pt x="4613591" y="203200"/>
                  <a:pt x="4619095" y="205581"/>
                  <a:pt x="4624286" y="208547"/>
                </a:cubicBezTo>
                <a:cubicBezTo>
                  <a:pt x="4628471" y="210938"/>
                  <a:pt x="4631887" y="214669"/>
                  <a:pt x="4636317" y="216568"/>
                </a:cubicBezTo>
                <a:cubicBezTo>
                  <a:pt x="4641384" y="218739"/>
                  <a:pt x="4647012" y="219242"/>
                  <a:pt x="4652360" y="220579"/>
                </a:cubicBezTo>
                <a:cubicBezTo>
                  <a:pt x="4695139" y="252662"/>
                  <a:pt x="4643002" y="211221"/>
                  <a:pt x="4680433" y="248652"/>
                </a:cubicBezTo>
                <a:cubicBezTo>
                  <a:pt x="4683841" y="252060"/>
                  <a:pt x="4688762" y="253587"/>
                  <a:pt x="4692465" y="256673"/>
                </a:cubicBezTo>
                <a:cubicBezTo>
                  <a:pt x="4711886" y="272857"/>
                  <a:pt x="4696089" y="266248"/>
                  <a:pt x="4720538" y="276726"/>
                </a:cubicBezTo>
                <a:cubicBezTo>
                  <a:pt x="4724424" y="278391"/>
                  <a:pt x="4728874" y="278684"/>
                  <a:pt x="4732570" y="280737"/>
                </a:cubicBezTo>
                <a:cubicBezTo>
                  <a:pt x="4740997" y="285419"/>
                  <a:pt x="4756633" y="296779"/>
                  <a:pt x="4756633" y="296779"/>
                </a:cubicBezTo>
                <a:cubicBezTo>
                  <a:pt x="4761980" y="304800"/>
                  <a:pt x="4765858" y="314026"/>
                  <a:pt x="4772675" y="320842"/>
                </a:cubicBezTo>
                <a:cubicBezTo>
                  <a:pt x="4776686" y="324852"/>
                  <a:pt x="4781076" y="328516"/>
                  <a:pt x="4784707" y="332873"/>
                </a:cubicBezTo>
                <a:cubicBezTo>
                  <a:pt x="4787793" y="336576"/>
                  <a:pt x="4789526" y="341302"/>
                  <a:pt x="4792728" y="344905"/>
                </a:cubicBezTo>
                <a:cubicBezTo>
                  <a:pt x="4800264" y="353383"/>
                  <a:pt x="4808770" y="360947"/>
                  <a:pt x="4816791" y="368968"/>
                </a:cubicBezTo>
                <a:lnTo>
                  <a:pt x="4828823" y="381000"/>
                </a:lnTo>
                <a:cubicBezTo>
                  <a:pt x="4832833" y="385010"/>
                  <a:pt x="4836135" y="389885"/>
                  <a:pt x="4840854" y="393031"/>
                </a:cubicBezTo>
                <a:lnTo>
                  <a:pt x="4852886" y="401052"/>
                </a:lnTo>
                <a:cubicBezTo>
                  <a:pt x="4857963" y="416285"/>
                  <a:pt x="4860668" y="430382"/>
                  <a:pt x="4880960" y="437147"/>
                </a:cubicBezTo>
                <a:cubicBezTo>
                  <a:pt x="4884970" y="438484"/>
                  <a:pt x="4889210" y="439267"/>
                  <a:pt x="4892991" y="441158"/>
                </a:cubicBezTo>
                <a:cubicBezTo>
                  <a:pt x="4924081" y="456703"/>
                  <a:pt x="4886822" y="443112"/>
                  <a:pt x="4917054" y="453189"/>
                </a:cubicBezTo>
                <a:cubicBezTo>
                  <a:pt x="4919728" y="457200"/>
                  <a:pt x="4921667" y="461813"/>
                  <a:pt x="4925075" y="465221"/>
                </a:cubicBezTo>
                <a:cubicBezTo>
                  <a:pt x="4928483" y="468629"/>
                  <a:pt x="4934096" y="469478"/>
                  <a:pt x="4937107" y="473242"/>
                </a:cubicBezTo>
                <a:cubicBezTo>
                  <a:pt x="4959246" y="500916"/>
                  <a:pt x="4918665" y="470306"/>
                  <a:pt x="4953149" y="493294"/>
                </a:cubicBezTo>
                <a:cubicBezTo>
                  <a:pt x="4960467" y="504271"/>
                  <a:pt x="4960536" y="507718"/>
                  <a:pt x="4973202" y="513347"/>
                </a:cubicBezTo>
                <a:cubicBezTo>
                  <a:pt x="4980928" y="516781"/>
                  <a:pt x="4997265" y="521368"/>
                  <a:pt x="4997265" y="521368"/>
                </a:cubicBezTo>
                <a:cubicBezTo>
                  <a:pt x="4999939" y="525379"/>
                  <a:pt x="5003328" y="528995"/>
                  <a:pt x="5005286" y="533400"/>
                </a:cubicBezTo>
                <a:cubicBezTo>
                  <a:pt x="5008720" y="541126"/>
                  <a:pt x="5013307" y="557463"/>
                  <a:pt x="5013307" y="557463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261811" y="2462462"/>
            <a:ext cx="2281989" cy="216568"/>
          </a:xfrm>
          <a:custGeom>
            <a:avLst/>
            <a:gdLst>
              <a:gd name="connsiteX0" fmla="*/ 2281989 w 2281989"/>
              <a:gd name="connsiteY0" fmla="*/ 60158 h 216568"/>
              <a:gd name="connsiteX1" fmla="*/ 2245894 w 2281989"/>
              <a:gd name="connsiteY1" fmla="*/ 104273 h 216568"/>
              <a:gd name="connsiteX2" fmla="*/ 2209800 w 2281989"/>
              <a:gd name="connsiteY2" fmla="*/ 120316 h 216568"/>
              <a:gd name="connsiteX3" fmla="*/ 2189747 w 2281989"/>
              <a:gd name="connsiteY3" fmla="*/ 128337 h 216568"/>
              <a:gd name="connsiteX4" fmla="*/ 2173705 w 2281989"/>
              <a:gd name="connsiteY4" fmla="*/ 136358 h 216568"/>
              <a:gd name="connsiteX5" fmla="*/ 2145631 w 2281989"/>
              <a:gd name="connsiteY5" fmla="*/ 144379 h 216568"/>
              <a:gd name="connsiteX6" fmla="*/ 2121568 w 2281989"/>
              <a:gd name="connsiteY6" fmla="*/ 152400 h 216568"/>
              <a:gd name="connsiteX7" fmla="*/ 2049378 w 2281989"/>
              <a:gd name="connsiteY7" fmla="*/ 164431 h 216568"/>
              <a:gd name="connsiteX8" fmla="*/ 2001252 w 2281989"/>
              <a:gd name="connsiteY8" fmla="*/ 172452 h 216568"/>
              <a:gd name="connsiteX9" fmla="*/ 1985210 w 2281989"/>
              <a:gd name="connsiteY9" fmla="*/ 168442 h 216568"/>
              <a:gd name="connsiteX10" fmla="*/ 1949115 w 2281989"/>
              <a:gd name="connsiteY10" fmla="*/ 176463 h 216568"/>
              <a:gd name="connsiteX11" fmla="*/ 1933073 w 2281989"/>
              <a:gd name="connsiteY11" fmla="*/ 172452 h 216568"/>
              <a:gd name="connsiteX12" fmla="*/ 1921042 w 2281989"/>
              <a:gd name="connsiteY12" fmla="*/ 176463 h 216568"/>
              <a:gd name="connsiteX13" fmla="*/ 1905000 w 2281989"/>
              <a:gd name="connsiteY13" fmla="*/ 180473 h 216568"/>
              <a:gd name="connsiteX14" fmla="*/ 1880936 w 2281989"/>
              <a:gd name="connsiteY14" fmla="*/ 184484 h 216568"/>
              <a:gd name="connsiteX15" fmla="*/ 1848852 w 2281989"/>
              <a:gd name="connsiteY15" fmla="*/ 192505 h 216568"/>
              <a:gd name="connsiteX16" fmla="*/ 1832810 w 2281989"/>
              <a:gd name="connsiteY16" fmla="*/ 196516 h 216568"/>
              <a:gd name="connsiteX17" fmla="*/ 1764631 w 2281989"/>
              <a:gd name="connsiteY17" fmla="*/ 204537 h 216568"/>
              <a:gd name="connsiteX18" fmla="*/ 1359568 w 2281989"/>
              <a:gd name="connsiteY18" fmla="*/ 216568 h 216568"/>
              <a:gd name="connsiteX19" fmla="*/ 898357 w 2281989"/>
              <a:gd name="connsiteY19" fmla="*/ 208547 h 216568"/>
              <a:gd name="connsiteX20" fmla="*/ 790073 w 2281989"/>
              <a:gd name="connsiteY20" fmla="*/ 200526 h 216568"/>
              <a:gd name="connsiteX21" fmla="*/ 741947 w 2281989"/>
              <a:gd name="connsiteY21" fmla="*/ 192505 h 216568"/>
              <a:gd name="connsiteX22" fmla="*/ 729915 w 2281989"/>
              <a:gd name="connsiteY22" fmla="*/ 188494 h 216568"/>
              <a:gd name="connsiteX23" fmla="*/ 669757 w 2281989"/>
              <a:gd name="connsiteY23" fmla="*/ 180473 h 216568"/>
              <a:gd name="connsiteX24" fmla="*/ 625642 w 2281989"/>
              <a:gd name="connsiteY24" fmla="*/ 172452 h 216568"/>
              <a:gd name="connsiteX25" fmla="*/ 613610 w 2281989"/>
              <a:gd name="connsiteY25" fmla="*/ 168442 h 216568"/>
              <a:gd name="connsiteX26" fmla="*/ 561473 w 2281989"/>
              <a:gd name="connsiteY26" fmla="*/ 164431 h 216568"/>
              <a:gd name="connsiteX27" fmla="*/ 541421 w 2281989"/>
              <a:gd name="connsiteY27" fmla="*/ 160421 h 216568"/>
              <a:gd name="connsiteX28" fmla="*/ 517357 w 2281989"/>
              <a:gd name="connsiteY28" fmla="*/ 156410 h 216568"/>
              <a:gd name="connsiteX29" fmla="*/ 505326 w 2281989"/>
              <a:gd name="connsiteY29" fmla="*/ 152400 h 216568"/>
              <a:gd name="connsiteX30" fmla="*/ 453189 w 2281989"/>
              <a:gd name="connsiteY30" fmla="*/ 140368 h 216568"/>
              <a:gd name="connsiteX31" fmla="*/ 441157 w 2281989"/>
              <a:gd name="connsiteY31" fmla="*/ 136358 h 216568"/>
              <a:gd name="connsiteX32" fmla="*/ 417094 w 2281989"/>
              <a:gd name="connsiteY32" fmla="*/ 132347 h 216568"/>
              <a:gd name="connsiteX33" fmla="*/ 385010 w 2281989"/>
              <a:gd name="connsiteY33" fmla="*/ 124326 h 216568"/>
              <a:gd name="connsiteX34" fmla="*/ 372978 w 2281989"/>
              <a:gd name="connsiteY34" fmla="*/ 120316 h 216568"/>
              <a:gd name="connsiteX35" fmla="*/ 340894 w 2281989"/>
              <a:gd name="connsiteY35" fmla="*/ 116305 h 216568"/>
              <a:gd name="connsiteX36" fmla="*/ 324852 w 2281989"/>
              <a:gd name="connsiteY36" fmla="*/ 112294 h 216568"/>
              <a:gd name="connsiteX37" fmla="*/ 276726 w 2281989"/>
              <a:gd name="connsiteY37" fmla="*/ 104273 h 216568"/>
              <a:gd name="connsiteX38" fmla="*/ 252663 w 2281989"/>
              <a:gd name="connsiteY38" fmla="*/ 96252 h 216568"/>
              <a:gd name="connsiteX39" fmla="*/ 240631 w 2281989"/>
              <a:gd name="connsiteY39" fmla="*/ 92242 h 216568"/>
              <a:gd name="connsiteX40" fmla="*/ 228600 w 2281989"/>
              <a:gd name="connsiteY40" fmla="*/ 80210 h 216568"/>
              <a:gd name="connsiteX41" fmla="*/ 212557 w 2281989"/>
              <a:gd name="connsiteY41" fmla="*/ 76200 h 216568"/>
              <a:gd name="connsiteX42" fmla="*/ 188494 w 2281989"/>
              <a:gd name="connsiteY42" fmla="*/ 68179 h 216568"/>
              <a:gd name="connsiteX43" fmla="*/ 176463 w 2281989"/>
              <a:gd name="connsiteY43" fmla="*/ 64168 h 216568"/>
              <a:gd name="connsiteX44" fmla="*/ 160421 w 2281989"/>
              <a:gd name="connsiteY44" fmla="*/ 60158 h 216568"/>
              <a:gd name="connsiteX45" fmla="*/ 136357 w 2281989"/>
              <a:gd name="connsiteY45" fmla="*/ 52137 h 216568"/>
              <a:gd name="connsiteX46" fmla="*/ 88231 w 2281989"/>
              <a:gd name="connsiteY46" fmla="*/ 36094 h 216568"/>
              <a:gd name="connsiteX47" fmla="*/ 76200 w 2281989"/>
              <a:gd name="connsiteY47" fmla="*/ 32084 h 216568"/>
              <a:gd name="connsiteX48" fmla="*/ 64168 w 2281989"/>
              <a:gd name="connsiteY48" fmla="*/ 28073 h 216568"/>
              <a:gd name="connsiteX49" fmla="*/ 44115 w 2281989"/>
              <a:gd name="connsiteY49" fmla="*/ 24063 h 216568"/>
              <a:gd name="connsiteX50" fmla="*/ 32084 w 2281989"/>
              <a:gd name="connsiteY50" fmla="*/ 16042 h 216568"/>
              <a:gd name="connsiteX51" fmla="*/ 8021 w 2281989"/>
              <a:gd name="connsiteY51" fmla="*/ 12031 h 216568"/>
              <a:gd name="connsiteX52" fmla="*/ 0 w 2281989"/>
              <a:gd name="connsiteY52" fmla="*/ 0 h 216568"/>
              <a:gd name="connsiteX53" fmla="*/ 4010 w 2281989"/>
              <a:gd name="connsiteY53" fmla="*/ 12031 h 216568"/>
              <a:gd name="connsiteX54" fmla="*/ 16042 w 2281989"/>
              <a:gd name="connsiteY54" fmla="*/ 8021 h 21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281989" h="216568">
                <a:moveTo>
                  <a:pt x="2281989" y="60158"/>
                </a:moveTo>
                <a:cubicBezTo>
                  <a:pt x="2269957" y="74863"/>
                  <a:pt x="2260490" y="92109"/>
                  <a:pt x="2245894" y="104273"/>
                </a:cubicBezTo>
                <a:cubicBezTo>
                  <a:pt x="2235779" y="112702"/>
                  <a:pt x="2221902" y="115129"/>
                  <a:pt x="2209800" y="120316"/>
                </a:cubicBezTo>
                <a:cubicBezTo>
                  <a:pt x="2203183" y="123152"/>
                  <a:pt x="2196326" y="125413"/>
                  <a:pt x="2189747" y="128337"/>
                </a:cubicBezTo>
                <a:cubicBezTo>
                  <a:pt x="2184284" y="130765"/>
                  <a:pt x="2179200" y="134003"/>
                  <a:pt x="2173705" y="136358"/>
                </a:cubicBezTo>
                <a:cubicBezTo>
                  <a:pt x="2163230" y="140847"/>
                  <a:pt x="2156926" y="140990"/>
                  <a:pt x="2145631" y="144379"/>
                </a:cubicBezTo>
                <a:cubicBezTo>
                  <a:pt x="2137533" y="146809"/>
                  <a:pt x="2129859" y="150742"/>
                  <a:pt x="2121568" y="152400"/>
                </a:cubicBezTo>
                <a:cubicBezTo>
                  <a:pt x="2042038" y="168306"/>
                  <a:pt x="2117804" y="154168"/>
                  <a:pt x="2049378" y="164431"/>
                </a:cubicBezTo>
                <a:cubicBezTo>
                  <a:pt x="2033295" y="166843"/>
                  <a:pt x="2001252" y="172452"/>
                  <a:pt x="2001252" y="172452"/>
                </a:cubicBezTo>
                <a:cubicBezTo>
                  <a:pt x="1995905" y="171115"/>
                  <a:pt x="1990722" y="168442"/>
                  <a:pt x="1985210" y="168442"/>
                </a:cubicBezTo>
                <a:cubicBezTo>
                  <a:pt x="1980113" y="168442"/>
                  <a:pt x="1955306" y="174915"/>
                  <a:pt x="1949115" y="176463"/>
                </a:cubicBezTo>
                <a:cubicBezTo>
                  <a:pt x="1943768" y="175126"/>
                  <a:pt x="1938585" y="172452"/>
                  <a:pt x="1933073" y="172452"/>
                </a:cubicBezTo>
                <a:cubicBezTo>
                  <a:pt x="1928846" y="172452"/>
                  <a:pt x="1925107" y="175302"/>
                  <a:pt x="1921042" y="176463"/>
                </a:cubicBezTo>
                <a:cubicBezTo>
                  <a:pt x="1915742" y="177977"/>
                  <a:pt x="1910405" y="179392"/>
                  <a:pt x="1905000" y="180473"/>
                </a:cubicBezTo>
                <a:cubicBezTo>
                  <a:pt x="1897026" y="182068"/>
                  <a:pt x="1888887" y="182780"/>
                  <a:pt x="1880936" y="184484"/>
                </a:cubicBezTo>
                <a:cubicBezTo>
                  <a:pt x="1870157" y="186794"/>
                  <a:pt x="1859547" y="189831"/>
                  <a:pt x="1848852" y="192505"/>
                </a:cubicBezTo>
                <a:cubicBezTo>
                  <a:pt x="1843505" y="193842"/>
                  <a:pt x="1838247" y="195610"/>
                  <a:pt x="1832810" y="196516"/>
                </a:cubicBezTo>
                <a:cubicBezTo>
                  <a:pt x="1800645" y="201876"/>
                  <a:pt x="1805110" y="201745"/>
                  <a:pt x="1764631" y="204537"/>
                </a:cubicBezTo>
                <a:cubicBezTo>
                  <a:pt x="1629901" y="213829"/>
                  <a:pt x="1494478" y="214115"/>
                  <a:pt x="1359568" y="216568"/>
                </a:cubicBezTo>
                <a:cubicBezTo>
                  <a:pt x="1120065" y="214020"/>
                  <a:pt x="1071073" y="218142"/>
                  <a:pt x="898357" y="208547"/>
                </a:cubicBezTo>
                <a:cubicBezTo>
                  <a:pt x="876685" y="207343"/>
                  <a:pt x="814534" y="203101"/>
                  <a:pt x="790073" y="200526"/>
                </a:cubicBezTo>
                <a:cubicBezTo>
                  <a:pt x="778336" y="199291"/>
                  <a:pt x="754622" y="195674"/>
                  <a:pt x="741947" y="192505"/>
                </a:cubicBezTo>
                <a:cubicBezTo>
                  <a:pt x="737846" y="191480"/>
                  <a:pt x="734061" y="189323"/>
                  <a:pt x="729915" y="188494"/>
                </a:cubicBezTo>
                <a:cubicBezTo>
                  <a:pt x="720703" y="186652"/>
                  <a:pt x="677549" y="181447"/>
                  <a:pt x="669757" y="180473"/>
                </a:cubicBezTo>
                <a:cubicBezTo>
                  <a:pt x="642166" y="171277"/>
                  <a:pt x="675523" y="181521"/>
                  <a:pt x="625642" y="172452"/>
                </a:cubicBezTo>
                <a:cubicBezTo>
                  <a:pt x="621483" y="171696"/>
                  <a:pt x="617805" y="168966"/>
                  <a:pt x="613610" y="168442"/>
                </a:cubicBezTo>
                <a:cubicBezTo>
                  <a:pt x="596314" y="166280"/>
                  <a:pt x="578852" y="165768"/>
                  <a:pt x="561473" y="164431"/>
                </a:cubicBezTo>
                <a:lnTo>
                  <a:pt x="541421" y="160421"/>
                </a:lnTo>
                <a:cubicBezTo>
                  <a:pt x="533420" y="158966"/>
                  <a:pt x="525295" y="158174"/>
                  <a:pt x="517357" y="156410"/>
                </a:cubicBezTo>
                <a:cubicBezTo>
                  <a:pt x="513230" y="155493"/>
                  <a:pt x="509427" y="153425"/>
                  <a:pt x="505326" y="152400"/>
                </a:cubicBezTo>
                <a:cubicBezTo>
                  <a:pt x="479870" y="146036"/>
                  <a:pt x="483143" y="150351"/>
                  <a:pt x="453189" y="140368"/>
                </a:cubicBezTo>
                <a:cubicBezTo>
                  <a:pt x="449178" y="139031"/>
                  <a:pt x="445284" y="137275"/>
                  <a:pt x="441157" y="136358"/>
                </a:cubicBezTo>
                <a:cubicBezTo>
                  <a:pt x="433219" y="134594"/>
                  <a:pt x="425045" y="134051"/>
                  <a:pt x="417094" y="132347"/>
                </a:cubicBezTo>
                <a:cubicBezTo>
                  <a:pt x="406315" y="130037"/>
                  <a:pt x="395468" y="127812"/>
                  <a:pt x="385010" y="124326"/>
                </a:cubicBezTo>
                <a:cubicBezTo>
                  <a:pt x="380999" y="122989"/>
                  <a:pt x="377137" y="121072"/>
                  <a:pt x="372978" y="120316"/>
                </a:cubicBezTo>
                <a:cubicBezTo>
                  <a:pt x="362374" y="118388"/>
                  <a:pt x="351525" y="118077"/>
                  <a:pt x="340894" y="116305"/>
                </a:cubicBezTo>
                <a:cubicBezTo>
                  <a:pt x="335457" y="115399"/>
                  <a:pt x="330275" y="113280"/>
                  <a:pt x="324852" y="112294"/>
                </a:cubicBezTo>
                <a:cubicBezTo>
                  <a:pt x="307620" y="109161"/>
                  <a:pt x="293364" y="108811"/>
                  <a:pt x="276726" y="104273"/>
                </a:cubicBezTo>
                <a:cubicBezTo>
                  <a:pt x="268569" y="102048"/>
                  <a:pt x="260684" y="98926"/>
                  <a:pt x="252663" y="96252"/>
                </a:cubicBezTo>
                <a:lnTo>
                  <a:pt x="240631" y="92242"/>
                </a:lnTo>
                <a:cubicBezTo>
                  <a:pt x="236621" y="88231"/>
                  <a:pt x="233524" y="83024"/>
                  <a:pt x="228600" y="80210"/>
                </a:cubicBezTo>
                <a:cubicBezTo>
                  <a:pt x="223814" y="77475"/>
                  <a:pt x="217837" y="77784"/>
                  <a:pt x="212557" y="76200"/>
                </a:cubicBezTo>
                <a:cubicBezTo>
                  <a:pt x="204459" y="73771"/>
                  <a:pt x="196515" y="70853"/>
                  <a:pt x="188494" y="68179"/>
                </a:cubicBezTo>
                <a:cubicBezTo>
                  <a:pt x="184484" y="66842"/>
                  <a:pt x="180564" y="65193"/>
                  <a:pt x="176463" y="64168"/>
                </a:cubicBezTo>
                <a:cubicBezTo>
                  <a:pt x="171116" y="62831"/>
                  <a:pt x="165700" y="61742"/>
                  <a:pt x="160421" y="60158"/>
                </a:cubicBezTo>
                <a:cubicBezTo>
                  <a:pt x="152322" y="57729"/>
                  <a:pt x="144378" y="54811"/>
                  <a:pt x="136357" y="52137"/>
                </a:cubicBezTo>
                <a:lnTo>
                  <a:pt x="88231" y="36094"/>
                </a:lnTo>
                <a:lnTo>
                  <a:pt x="76200" y="32084"/>
                </a:lnTo>
                <a:cubicBezTo>
                  <a:pt x="72189" y="30747"/>
                  <a:pt x="68314" y="28902"/>
                  <a:pt x="64168" y="28073"/>
                </a:cubicBezTo>
                <a:lnTo>
                  <a:pt x="44115" y="24063"/>
                </a:lnTo>
                <a:cubicBezTo>
                  <a:pt x="40105" y="21389"/>
                  <a:pt x="36657" y="17566"/>
                  <a:pt x="32084" y="16042"/>
                </a:cubicBezTo>
                <a:cubicBezTo>
                  <a:pt x="24370" y="13470"/>
                  <a:pt x="15294" y="15668"/>
                  <a:pt x="8021" y="12031"/>
                </a:cubicBezTo>
                <a:cubicBezTo>
                  <a:pt x="3710" y="9875"/>
                  <a:pt x="2674" y="4010"/>
                  <a:pt x="0" y="0"/>
                </a:cubicBezTo>
                <a:cubicBezTo>
                  <a:pt x="1337" y="4010"/>
                  <a:pt x="229" y="10141"/>
                  <a:pt x="4010" y="12031"/>
                </a:cubicBezTo>
                <a:cubicBezTo>
                  <a:pt x="7791" y="13922"/>
                  <a:pt x="16042" y="8021"/>
                  <a:pt x="16042" y="8021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5574632" y="2306053"/>
            <a:ext cx="605589" cy="192637"/>
          </a:xfrm>
          <a:custGeom>
            <a:avLst/>
            <a:gdLst>
              <a:gd name="connsiteX0" fmla="*/ 0 w 717884"/>
              <a:gd name="connsiteY0" fmla="*/ 52136 h 148389"/>
              <a:gd name="connsiteX1" fmla="*/ 36094 w 717884"/>
              <a:gd name="connsiteY1" fmla="*/ 104273 h 148389"/>
              <a:gd name="connsiteX2" fmla="*/ 48126 w 717884"/>
              <a:gd name="connsiteY2" fmla="*/ 112294 h 148389"/>
              <a:gd name="connsiteX3" fmla="*/ 72189 w 717884"/>
              <a:gd name="connsiteY3" fmla="*/ 132347 h 148389"/>
              <a:gd name="connsiteX4" fmla="*/ 88231 w 717884"/>
              <a:gd name="connsiteY4" fmla="*/ 136358 h 148389"/>
              <a:gd name="connsiteX5" fmla="*/ 116305 w 717884"/>
              <a:gd name="connsiteY5" fmla="*/ 148389 h 148389"/>
              <a:gd name="connsiteX6" fmla="*/ 489284 w 717884"/>
              <a:gd name="connsiteY6" fmla="*/ 144379 h 148389"/>
              <a:gd name="connsiteX7" fmla="*/ 565484 w 717884"/>
              <a:gd name="connsiteY7" fmla="*/ 140368 h 148389"/>
              <a:gd name="connsiteX8" fmla="*/ 645694 w 717884"/>
              <a:gd name="connsiteY8" fmla="*/ 132347 h 148389"/>
              <a:gd name="connsiteX9" fmla="*/ 657726 w 717884"/>
              <a:gd name="connsiteY9" fmla="*/ 128336 h 148389"/>
              <a:gd name="connsiteX10" fmla="*/ 677779 w 717884"/>
              <a:gd name="connsiteY10" fmla="*/ 112294 h 148389"/>
              <a:gd name="connsiteX11" fmla="*/ 689810 w 717884"/>
              <a:gd name="connsiteY11" fmla="*/ 76200 h 148389"/>
              <a:gd name="connsiteX12" fmla="*/ 693821 w 717884"/>
              <a:gd name="connsiteY12" fmla="*/ 64168 h 148389"/>
              <a:gd name="connsiteX13" fmla="*/ 701842 w 717884"/>
              <a:gd name="connsiteY13" fmla="*/ 52136 h 148389"/>
              <a:gd name="connsiteX14" fmla="*/ 705852 w 717884"/>
              <a:gd name="connsiteY14" fmla="*/ 40105 h 148389"/>
              <a:gd name="connsiteX15" fmla="*/ 709863 w 717884"/>
              <a:gd name="connsiteY15" fmla="*/ 16042 h 148389"/>
              <a:gd name="connsiteX16" fmla="*/ 713873 w 717884"/>
              <a:gd name="connsiteY16" fmla="*/ 0 h 148389"/>
              <a:gd name="connsiteX17" fmla="*/ 717884 w 717884"/>
              <a:gd name="connsiteY17" fmla="*/ 16042 h 14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7884" h="148389">
                <a:moveTo>
                  <a:pt x="0" y="52136"/>
                </a:moveTo>
                <a:cubicBezTo>
                  <a:pt x="12031" y="69515"/>
                  <a:pt x="18507" y="92549"/>
                  <a:pt x="36094" y="104273"/>
                </a:cubicBezTo>
                <a:cubicBezTo>
                  <a:pt x="40105" y="106947"/>
                  <a:pt x="44423" y="109208"/>
                  <a:pt x="48126" y="112294"/>
                </a:cubicBezTo>
                <a:cubicBezTo>
                  <a:pt x="58332" y="120800"/>
                  <a:pt x="59885" y="127074"/>
                  <a:pt x="72189" y="132347"/>
                </a:cubicBezTo>
                <a:cubicBezTo>
                  <a:pt x="77255" y="134518"/>
                  <a:pt x="82884" y="135021"/>
                  <a:pt x="88231" y="136358"/>
                </a:cubicBezTo>
                <a:cubicBezTo>
                  <a:pt x="98055" y="142907"/>
                  <a:pt x="103355" y="148389"/>
                  <a:pt x="116305" y="148389"/>
                </a:cubicBezTo>
                <a:cubicBezTo>
                  <a:pt x="240639" y="148389"/>
                  <a:pt x="364958" y="145716"/>
                  <a:pt x="489284" y="144379"/>
                </a:cubicBezTo>
                <a:lnTo>
                  <a:pt x="565484" y="140368"/>
                </a:lnTo>
                <a:cubicBezTo>
                  <a:pt x="599046" y="138394"/>
                  <a:pt x="617263" y="139456"/>
                  <a:pt x="645694" y="132347"/>
                </a:cubicBezTo>
                <a:cubicBezTo>
                  <a:pt x="649795" y="131322"/>
                  <a:pt x="653945" y="130227"/>
                  <a:pt x="657726" y="128336"/>
                </a:cubicBezTo>
                <a:cubicBezTo>
                  <a:pt x="667842" y="123278"/>
                  <a:pt x="670319" y="119753"/>
                  <a:pt x="677779" y="112294"/>
                </a:cubicBezTo>
                <a:lnTo>
                  <a:pt x="689810" y="76200"/>
                </a:lnTo>
                <a:cubicBezTo>
                  <a:pt x="691147" y="72189"/>
                  <a:pt x="691476" y="67686"/>
                  <a:pt x="693821" y="64168"/>
                </a:cubicBezTo>
                <a:lnTo>
                  <a:pt x="701842" y="52136"/>
                </a:lnTo>
                <a:cubicBezTo>
                  <a:pt x="703179" y="48126"/>
                  <a:pt x="704935" y="44232"/>
                  <a:pt x="705852" y="40105"/>
                </a:cubicBezTo>
                <a:cubicBezTo>
                  <a:pt x="707616" y="32167"/>
                  <a:pt x="708268" y="24016"/>
                  <a:pt x="709863" y="16042"/>
                </a:cubicBezTo>
                <a:cubicBezTo>
                  <a:pt x="710944" y="10637"/>
                  <a:pt x="712536" y="5347"/>
                  <a:pt x="713873" y="0"/>
                </a:cubicBezTo>
                <a:lnTo>
                  <a:pt x="717884" y="16042"/>
                </a:ln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872140" y="2350168"/>
            <a:ext cx="4600849" cy="425116"/>
          </a:xfrm>
          <a:custGeom>
            <a:avLst/>
            <a:gdLst>
              <a:gd name="connsiteX0" fmla="*/ 4600849 w 4600849"/>
              <a:gd name="connsiteY0" fmla="*/ 0 h 425116"/>
              <a:gd name="connsiteX1" fmla="*/ 4552723 w 4600849"/>
              <a:gd name="connsiteY1" fmla="*/ 16043 h 425116"/>
              <a:gd name="connsiteX2" fmla="*/ 4532671 w 4600849"/>
              <a:gd name="connsiteY2" fmla="*/ 40106 h 425116"/>
              <a:gd name="connsiteX3" fmla="*/ 4524649 w 4600849"/>
              <a:gd name="connsiteY3" fmla="*/ 48127 h 425116"/>
              <a:gd name="connsiteX4" fmla="*/ 4504597 w 4600849"/>
              <a:gd name="connsiteY4" fmla="*/ 84221 h 425116"/>
              <a:gd name="connsiteX5" fmla="*/ 4484544 w 4600849"/>
              <a:gd name="connsiteY5" fmla="*/ 108285 h 425116"/>
              <a:gd name="connsiteX6" fmla="*/ 4472513 w 4600849"/>
              <a:gd name="connsiteY6" fmla="*/ 116306 h 425116"/>
              <a:gd name="connsiteX7" fmla="*/ 4436418 w 4600849"/>
              <a:gd name="connsiteY7" fmla="*/ 160421 h 425116"/>
              <a:gd name="connsiteX8" fmla="*/ 4416365 w 4600849"/>
              <a:gd name="connsiteY8" fmla="*/ 180474 h 425116"/>
              <a:gd name="connsiteX9" fmla="*/ 4388292 w 4600849"/>
              <a:gd name="connsiteY9" fmla="*/ 200527 h 425116"/>
              <a:gd name="connsiteX10" fmla="*/ 4376260 w 4600849"/>
              <a:gd name="connsiteY10" fmla="*/ 212558 h 425116"/>
              <a:gd name="connsiteX11" fmla="*/ 4368239 w 4600849"/>
              <a:gd name="connsiteY11" fmla="*/ 224590 h 425116"/>
              <a:gd name="connsiteX12" fmla="*/ 4344176 w 4600849"/>
              <a:gd name="connsiteY12" fmla="*/ 240632 h 425116"/>
              <a:gd name="connsiteX13" fmla="*/ 4372249 w 4600849"/>
              <a:gd name="connsiteY13" fmla="*/ 256674 h 425116"/>
              <a:gd name="connsiteX14" fmla="*/ 4396313 w 4600849"/>
              <a:gd name="connsiteY14" fmla="*/ 268706 h 425116"/>
              <a:gd name="connsiteX15" fmla="*/ 4396313 w 4600849"/>
              <a:gd name="connsiteY15" fmla="*/ 312821 h 425116"/>
              <a:gd name="connsiteX16" fmla="*/ 4388292 w 4600849"/>
              <a:gd name="connsiteY16" fmla="*/ 336885 h 425116"/>
              <a:gd name="connsiteX17" fmla="*/ 4376260 w 4600849"/>
              <a:gd name="connsiteY17" fmla="*/ 348916 h 425116"/>
              <a:gd name="connsiteX18" fmla="*/ 4368239 w 4600849"/>
              <a:gd name="connsiteY18" fmla="*/ 360948 h 425116"/>
              <a:gd name="connsiteX19" fmla="*/ 4332144 w 4600849"/>
              <a:gd name="connsiteY19" fmla="*/ 389021 h 425116"/>
              <a:gd name="connsiteX20" fmla="*/ 4308081 w 4600849"/>
              <a:gd name="connsiteY20" fmla="*/ 397043 h 425116"/>
              <a:gd name="connsiteX21" fmla="*/ 4296049 w 4600849"/>
              <a:gd name="connsiteY21" fmla="*/ 401053 h 425116"/>
              <a:gd name="connsiteX22" fmla="*/ 4251934 w 4600849"/>
              <a:gd name="connsiteY22" fmla="*/ 405064 h 425116"/>
              <a:gd name="connsiteX23" fmla="*/ 4151671 w 4600849"/>
              <a:gd name="connsiteY23" fmla="*/ 401053 h 425116"/>
              <a:gd name="connsiteX24" fmla="*/ 4139639 w 4600849"/>
              <a:gd name="connsiteY24" fmla="*/ 393032 h 425116"/>
              <a:gd name="connsiteX25" fmla="*/ 4115576 w 4600849"/>
              <a:gd name="connsiteY25" fmla="*/ 372979 h 425116"/>
              <a:gd name="connsiteX26" fmla="*/ 4107555 w 4600849"/>
              <a:gd name="connsiteY26" fmla="*/ 360948 h 425116"/>
              <a:gd name="connsiteX27" fmla="*/ 4095523 w 4600849"/>
              <a:gd name="connsiteY27" fmla="*/ 364958 h 425116"/>
              <a:gd name="connsiteX28" fmla="*/ 3983228 w 4600849"/>
              <a:gd name="connsiteY28" fmla="*/ 368969 h 425116"/>
              <a:gd name="connsiteX29" fmla="*/ 3890986 w 4600849"/>
              <a:gd name="connsiteY29" fmla="*/ 368969 h 425116"/>
              <a:gd name="connsiteX30" fmla="*/ 3642334 w 4600849"/>
              <a:gd name="connsiteY30" fmla="*/ 364958 h 425116"/>
              <a:gd name="connsiteX31" fmla="*/ 3550092 w 4600849"/>
              <a:gd name="connsiteY31" fmla="*/ 368969 h 425116"/>
              <a:gd name="connsiteX32" fmla="*/ 3526028 w 4600849"/>
              <a:gd name="connsiteY32" fmla="*/ 372979 h 425116"/>
              <a:gd name="connsiteX33" fmla="*/ 3333523 w 4600849"/>
              <a:gd name="connsiteY33" fmla="*/ 376990 h 425116"/>
              <a:gd name="connsiteX34" fmla="*/ 3277376 w 4600849"/>
              <a:gd name="connsiteY34" fmla="*/ 376990 h 425116"/>
              <a:gd name="connsiteX35" fmla="*/ 3265344 w 4600849"/>
              <a:gd name="connsiteY35" fmla="*/ 381000 h 425116"/>
              <a:gd name="connsiteX36" fmla="*/ 3169092 w 4600849"/>
              <a:gd name="connsiteY36" fmla="*/ 389021 h 425116"/>
              <a:gd name="connsiteX37" fmla="*/ 3124976 w 4600849"/>
              <a:gd name="connsiteY37" fmla="*/ 393032 h 425116"/>
              <a:gd name="connsiteX38" fmla="*/ 3096902 w 4600849"/>
              <a:gd name="connsiteY38" fmla="*/ 397043 h 425116"/>
              <a:gd name="connsiteX39" fmla="*/ 3080860 w 4600849"/>
              <a:gd name="connsiteY39" fmla="*/ 401053 h 425116"/>
              <a:gd name="connsiteX40" fmla="*/ 3028723 w 4600849"/>
              <a:gd name="connsiteY40" fmla="*/ 405064 h 425116"/>
              <a:gd name="connsiteX41" fmla="*/ 2952523 w 4600849"/>
              <a:gd name="connsiteY41" fmla="*/ 413085 h 425116"/>
              <a:gd name="connsiteX42" fmla="*/ 2924449 w 4600849"/>
              <a:gd name="connsiteY42" fmla="*/ 417095 h 425116"/>
              <a:gd name="connsiteX43" fmla="*/ 2900386 w 4600849"/>
              <a:gd name="connsiteY43" fmla="*/ 421106 h 425116"/>
              <a:gd name="connsiteX44" fmla="*/ 2860281 w 4600849"/>
              <a:gd name="connsiteY44" fmla="*/ 425116 h 425116"/>
              <a:gd name="connsiteX45" fmla="*/ 2764028 w 4600849"/>
              <a:gd name="connsiteY45" fmla="*/ 421106 h 425116"/>
              <a:gd name="connsiteX46" fmla="*/ 2731944 w 4600849"/>
              <a:gd name="connsiteY46" fmla="*/ 417095 h 425116"/>
              <a:gd name="connsiteX47" fmla="*/ 2655744 w 4600849"/>
              <a:gd name="connsiteY47" fmla="*/ 413085 h 425116"/>
              <a:gd name="connsiteX48" fmla="*/ 2619649 w 4600849"/>
              <a:gd name="connsiteY48" fmla="*/ 409074 h 425116"/>
              <a:gd name="connsiteX49" fmla="*/ 2587565 w 4600849"/>
              <a:gd name="connsiteY49" fmla="*/ 401053 h 425116"/>
              <a:gd name="connsiteX50" fmla="*/ 2531418 w 4600849"/>
              <a:gd name="connsiteY50" fmla="*/ 397043 h 425116"/>
              <a:gd name="connsiteX51" fmla="*/ 2463239 w 4600849"/>
              <a:gd name="connsiteY51" fmla="*/ 389021 h 425116"/>
              <a:gd name="connsiteX52" fmla="*/ 2443186 w 4600849"/>
              <a:gd name="connsiteY52" fmla="*/ 385011 h 425116"/>
              <a:gd name="connsiteX53" fmla="*/ 2294797 w 4600849"/>
              <a:gd name="connsiteY53" fmla="*/ 381000 h 425116"/>
              <a:gd name="connsiteX54" fmla="*/ 2246671 w 4600849"/>
              <a:gd name="connsiteY54" fmla="*/ 385011 h 425116"/>
              <a:gd name="connsiteX55" fmla="*/ 2146407 w 4600849"/>
              <a:gd name="connsiteY55" fmla="*/ 389021 h 425116"/>
              <a:gd name="connsiteX56" fmla="*/ 2062186 w 4600849"/>
              <a:gd name="connsiteY56" fmla="*/ 393032 h 425116"/>
              <a:gd name="connsiteX57" fmla="*/ 1998018 w 4600849"/>
              <a:gd name="connsiteY57" fmla="*/ 401053 h 425116"/>
              <a:gd name="connsiteX58" fmla="*/ 1941871 w 4600849"/>
              <a:gd name="connsiteY58" fmla="*/ 397043 h 425116"/>
              <a:gd name="connsiteX59" fmla="*/ 1833586 w 4600849"/>
              <a:gd name="connsiteY59" fmla="*/ 405064 h 425116"/>
              <a:gd name="connsiteX60" fmla="*/ 1657123 w 4600849"/>
              <a:gd name="connsiteY60" fmla="*/ 409074 h 425116"/>
              <a:gd name="connsiteX61" fmla="*/ 1532797 w 4600849"/>
              <a:gd name="connsiteY61" fmla="*/ 413085 h 425116"/>
              <a:gd name="connsiteX62" fmla="*/ 1408471 w 4600849"/>
              <a:gd name="connsiteY62" fmla="*/ 421106 h 425116"/>
              <a:gd name="connsiteX63" fmla="*/ 1320239 w 4600849"/>
              <a:gd name="connsiteY63" fmla="*/ 417095 h 425116"/>
              <a:gd name="connsiteX64" fmla="*/ 1071586 w 4600849"/>
              <a:gd name="connsiteY64" fmla="*/ 413085 h 425116"/>
              <a:gd name="connsiteX65" fmla="*/ 991376 w 4600849"/>
              <a:gd name="connsiteY65" fmla="*/ 405064 h 425116"/>
              <a:gd name="connsiteX66" fmla="*/ 895123 w 4600849"/>
              <a:gd name="connsiteY66" fmla="*/ 401053 h 425116"/>
              <a:gd name="connsiteX67" fmla="*/ 802881 w 4600849"/>
              <a:gd name="connsiteY67" fmla="*/ 389021 h 425116"/>
              <a:gd name="connsiteX68" fmla="*/ 774807 w 4600849"/>
              <a:gd name="connsiteY68" fmla="*/ 385011 h 425116"/>
              <a:gd name="connsiteX69" fmla="*/ 682565 w 4600849"/>
              <a:gd name="connsiteY69" fmla="*/ 376990 h 425116"/>
              <a:gd name="connsiteX70" fmla="*/ 642460 w 4600849"/>
              <a:gd name="connsiteY70" fmla="*/ 372979 h 425116"/>
              <a:gd name="connsiteX71" fmla="*/ 550218 w 4600849"/>
              <a:gd name="connsiteY71" fmla="*/ 372979 h 425116"/>
              <a:gd name="connsiteX72" fmla="*/ 377765 w 4600849"/>
              <a:gd name="connsiteY72" fmla="*/ 368969 h 425116"/>
              <a:gd name="connsiteX73" fmla="*/ 357713 w 4600849"/>
              <a:gd name="connsiteY73" fmla="*/ 364958 h 425116"/>
              <a:gd name="connsiteX74" fmla="*/ 329639 w 4600849"/>
              <a:gd name="connsiteY74" fmla="*/ 360948 h 425116"/>
              <a:gd name="connsiteX75" fmla="*/ 297555 w 4600849"/>
              <a:gd name="connsiteY75" fmla="*/ 352927 h 425116"/>
              <a:gd name="connsiteX76" fmla="*/ 281513 w 4600849"/>
              <a:gd name="connsiteY76" fmla="*/ 348916 h 425116"/>
              <a:gd name="connsiteX77" fmla="*/ 253439 w 4600849"/>
              <a:gd name="connsiteY77" fmla="*/ 340895 h 425116"/>
              <a:gd name="connsiteX78" fmla="*/ 229376 w 4600849"/>
              <a:gd name="connsiteY78" fmla="*/ 332874 h 425116"/>
              <a:gd name="connsiteX79" fmla="*/ 205313 w 4600849"/>
              <a:gd name="connsiteY79" fmla="*/ 312821 h 425116"/>
              <a:gd name="connsiteX80" fmla="*/ 197292 w 4600849"/>
              <a:gd name="connsiteY80" fmla="*/ 300790 h 425116"/>
              <a:gd name="connsiteX81" fmla="*/ 173228 w 4600849"/>
              <a:gd name="connsiteY81" fmla="*/ 284748 h 425116"/>
              <a:gd name="connsiteX82" fmla="*/ 165207 w 4600849"/>
              <a:gd name="connsiteY82" fmla="*/ 272716 h 425116"/>
              <a:gd name="connsiteX83" fmla="*/ 153176 w 4600849"/>
              <a:gd name="connsiteY83" fmla="*/ 260685 h 425116"/>
              <a:gd name="connsiteX84" fmla="*/ 121092 w 4600849"/>
              <a:gd name="connsiteY84" fmla="*/ 240632 h 425116"/>
              <a:gd name="connsiteX85" fmla="*/ 97028 w 4600849"/>
              <a:gd name="connsiteY85" fmla="*/ 232611 h 425116"/>
              <a:gd name="connsiteX86" fmla="*/ 72965 w 4600849"/>
              <a:gd name="connsiteY86" fmla="*/ 216569 h 425116"/>
              <a:gd name="connsiteX87" fmla="*/ 48902 w 4600849"/>
              <a:gd name="connsiteY87" fmla="*/ 196516 h 425116"/>
              <a:gd name="connsiteX88" fmla="*/ 32860 w 4600849"/>
              <a:gd name="connsiteY88" fmla="*/ 172453 h 425116"/>
              <a:gd name="connsiteX89" fmla="*/ 24839 w 4600849"/>
              <a:gd name="connsiteY89" fmla="*/ 148390 h 425116"/>
              <a:gd name="connsiteX90" fmla="*/ 20828 w 4600849"/>
              <a:gd name="connsiteY90" fmla="*/ 136358 h 425116"/>
              <a:gd name="connsiteX91" fmla="*/ 8797 w 4600849"/>
              <a:gd name="connsiteY91" fmla="*/ 128337 h 425116"/>
              <a:gd name="connsiteX92" fmla="*/ 776 w 4600849"/>
              <a:gd name="connsiteY92" fmla="*/ 140369 h 425116"/>
              <a:gd name="connsiteX93" fmla="*/ 16818 w 4600849"/>
              <a:gd name="connsiteY93" fmla="*/ 136358 h 42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600849" h="425116">
                <a:moveTo>
                  <a:pt x="4600849" y="0"/>
                </a:moveTo>
                <a:cubicBezTo>
                  <a:pt x="4584807" y="5348"/>
                  <a:pt x="4568046" y="8892"/>
                  <a:pt x="4552723" y="16043"/>
                </a:cubicBezTo>
                <a:cubicBezTo>
                  <a:pt x="4543601" y="20300"/>
                  <a:pt x="4538469" y="32859"/>
                  <a:pt x="4532671" y="40106"/>
                </a:cubicBezTo>
                <a:cubicBezTo>
                  <a:pt x="4530309" y="43059"/>
                  <a:pt x="4527323" y="45453"/>
                  <a:pt x="4524649" y="48127"/>
                </a:cubicBezTo>
                <a:cubicBezTo>
                  <a:pt x="4517591" y="69304"/>
                  <a:pt x="4522984" y="56640"/>
                  <a:pt x="4504597" y="84221"/>
                </a:cubicBezTo>
                <a:cubicBezTo>
                  <a:pt x="4496709" y="96053"/>
                  <a:pt x="4496126" y="98633"/>
                  <a:pt x="4484544" y="108285"/>
                </a:cubicBezTo>
                <a:cubicBezTo>
                  <a:pt x="4480841" y="111371"/>
                  <a:pt x="4476523" y="113632"/>
                  <a:pt x="4472513" y="116306"/>
                </a:cubicBezTo>
                <a:cubicBezTo>
                  <a:pt x="4451225" y="148238"/>
                  <a:pt x="4463290" y="133549"/>
                  <a:pt x="4436418" y="160421"/>
                </a:cubicBezTo>
                <a:lnTo>
                  <a:pt x="4416365" y="180474"/>
                </a:lnTo>
                <a:cubicBezTo>
                  <a:pt x="4406841" y="186823"/>
                  <a:pt x="4397000" y="193063"/>
                  <a:pt x="4388292" y="200527"/>
                </a:cubicBezTo>
                <a:cubicBezTo>
                  <a:pt x="4383986" y="204218"/>
                  <a:pt x="4379891" y="208201"/>
                  <a:pt x="4376260" y="212558"/>
                </a:cubicBezTo>
                <a:cubicBezTo>
                  <a:pt x="4373174" y="216261"/>
                  <a:pt x="4371867" y="221416"/>
                  <a:pt x="4368239" y="224590"/>
                </a:cubicBezTo>
                <a:cubicBezTo>
                  <a:pt x="4360984" y="230938"/>
                  <a:pt x="4344176" y="240632"/>
                  <a:pt x="4344176" y="240632"/>
                </a:cubicBezTo>
                <a:cubicBezTo>
                  <a:pt x="4373481" y="260170"/>
                  <a:pt x="4336639" y="236326"/>
                  <a:pt x="4372249" y="256674"/>
                </a:cubicBezTo>
                <a:cubicBezTo>
                  <a:pt x="4394018" y="269113"/>
                  <a:pt x="4374253" y="261352"/>
                  <a:pt x="4396313" y="268706"/>
                </a:cubicBezTo>
                <a:cubicBezTo>
                  <a:pt x="4402958" y="288642"/>
                  <a:pt x="4402819" y="282458"/>
                  <a:pt x="4396313" y="312821"/>
                </a:cubicBezTo>
                <a:cubicBezTo>
                  <a:pt x="4394541" y="321089"/>
                  <a:pt x="4394271" y="330907"/>
                  <a:pt x="4388292" y="336885"/>
                </a:cubicBezTo>
                <a:cubicBezTo>
                  <a:pt x="4384281" y="340895"/>
                  <a:pt x="4379891" y="344559"/>
                  <a:pt x="4376260" y="348916"/>
                </a:cubicBezTo>
                <a:cubicBezTo>
                  <a:pt x="4373174" y="352619"/>
                  <a:pt x="4371325" y="357245"/>
                  <a:pt x="4368239" y="360948"/>
                </a:cubicBezTo>
                <a:cubicBezTo>
                  <a:pt x="4360254" y="370530"/>
                  <a:pt x="4342461" y="385582"/>
                  <a:pt x="4332144" y="389021"/>
                </a:cubicBezTo>
                <a:lnTo>
                  <a:pt x="4308081" y="397043"/>
                </a:lnTo>
                <a:cubicBezTo>
                  <a:pt x="4304070" y="398380"/>
                  <a:pt x="4300259" y="400670"/>
                  <a:pt x="4296049" y="401053"/>
                </a:cubicBezTo>
                <a:lnTo>
                  <a:pt x="4251934" y="405064"/>
                </a:lnTo>
                <a:cubicBezTo>
                  <a:pt x="4218513" y="403727"/>
                  <a:pt x="4184928" y="404616"/>
                  <a:pt x="4151671" y="401053"/>
                </a:cubicBezTo>
                <a:cubicBezTo>
                  <a:pt x="4146878" y="400539"/>
                  <a:pt x="4143342" y="396118"/>
                  <a:pt x="4139639" y="393032"/>
                </a:cubicBezTo>
                <a:cubicBezTo>
                  <a:pt x="4108754" y="367295"/>
                  <a:pt x="4145451" y="392897"/>
                  <a:pt x="4115576" y="372979"/>
                </a:cubicBezTo>
                <a:cubicBezTo>
                  <a:pt x="4112902" y="368969"/>
                  <a:pt x="4112030" y="362738"/>
                  <a:pt x="4107555" y="360948"/>
                </a:cubicBezTo>
                <a:cubicBezTo>
                  <a:pt x="4103630" y="359378"/>
                  <a:pt x="4099742" y="364686"/>
                  <a:pt x="4095523" y="364958"/>
                </a:cubicBezTo>
                <a:cubicBezTo>
                  <a:pt x="4058145" y="367369"/>
                  <a:pt x="4020660" y="367632"/>
                  <a:pt x="3983228" y="368969"/>
                </a:cubicBezTo>
                <a:cubicBezTo>
                  <a:pt x="3820810" y="356474"/>
                  <a:pt x="4023117" y="368969"/>
                  <a:pt x="3890986" y="368969"/>
                </a:cubicBezTo>
                <a:cubicBezTo>
                  <a:pt x="3808091" y="368969"/>
                  <a:pt x="3725218" y="366295"/>
                  <a:pt x="3642334" y="364958"/>
                </a:cubicBezTo>
                <a:cubicBezTo>
                  <a:pt x="3611587" y="366295"/>
                  <a:pt x="3580795" y="366852"/>
                  <a:pt x="3550092" y="368969"/>
                </a:cubicBezTo>
                <a:cubicBezTo>
                  <a:pt x="3541979" y="369528"/>
                  <a:pt x="3534154" y="372678"/>
                  <a:pt x="3526028" y="372979"/>
                </a:cubicBezTo>
                <a:cubicBezTo>
                  <a:pt x="3461890" y="375354"/>
                  <a:pt x="3397691" y="375653"/>
                  <a:pt x="3333523" y="376990"/>
                </a:cubicBezTo>
                <a:cubicBezTo>
                  <a:pt x="3258658" y="387684"/>
                  <a:pt x="3352239" y="376990"/>
                  <a:pt x="3277376" y="376990"/>
                </a:cubicBezTo>
                <a:cubicBezTo>
                  <a:pt x="3273148" y="376990"/>
                  <a:pt x="3269546" y="380533"/>
                  <a:pt x="3265344" y="381000"/>
                </a:cubicBezTo>
                <a:cubicBezTo>
                  <a:pt x="3233346" y="384555"/>
                  <a:pt x="3201170" y="386271"/>
                  <a:pt x="3169092" y="389021"/>
                </a:cubicBezTo>
                <a:cubicBezTo>
                  <a:pt x="3154380" y="390282"/>
                  <a:pt x="3139594" y="390944"/>
                  <a:pt x="3124976" y="393032"/>
                </a:cubicBezTo>
                <a:cubicBezTo>
                  <a:pt x="3115618" y="394369"/>
                  <a:pt x="3106203" y="395352"/>
                  <a:pt x="3096902" y="397043"/>
                </a:cubicBezTo>
                <a:cubicBezTo>
                  <a:pt x="3091479" y="398029"/>
                  <a:pt x="3086334" y="400409"/>
                  <a:pt x="3080860" y="401053"/>
                </a:cubicBezTo>
                <a:cubicBezTo>
                  <a:pt x="3063549" y="403090"/>
                  <a:pt x="3046088" y="403554"/>
                  <a:pt x="3028723" y="405064"/>
                </a:cubicBezTo>
                <a:cubicBezTo>
                  <a:pt x="3014452" y="406305"/>
                  <a:pt x="2967839" y="411170"/>
                  <a:pt x="2952523" y="413085"/>
                </a:cubicBezTo>
                <a:cubicBezTo>
                  <a:pt x="2943143" y="414257"/>
                  <a:pt x="2933792" y="415658"/>
                  <a:pt x="2924449" y="417095"/>
                </a:cubicBezTo>
                <a:cubicBezTo>
                  <a:pt x="2916412" y="418331"/>
                  <a:pt x="2908455" y="420097"/>
                  <a:pt x="2900386" y="421106"/>
                </a:cubicBezTo>
                <a:cubicBezTo>
                  <a:pt x="2887055" y="422772"/>
                  <a:pt x="2873649" y="423779"/>
                  <a:pt x="2860281" y="425116"/>
                </a:cubicBezTo>
                <a:cubicBezTo>
                  <a:pt x="2828197" y="423779"/>
                  <a:pt x="2796078" y="423109"/>
                  <a:pt x="2764028" y="421106"/>
                </a:cubicBezTo>
                <a:cubicBezTo>
                  <a:pt x="2753271" y="420434"/>
                  <a:pt x="2742692" y="417891"/>
                  <a:pt x="2731944" y="417095"/>
                </a:cubicBezTo>
                <a:cubicBezTo>
                  <a:pt x="2706578" y="415216"/>
                  <a:pt x="2681144" y="414422"/>
                  <a:pt x="2655744" y="413085"/>
                </a:cubicBezTo>
                <a:cubicBezTo>
                  <a:pt x="2643712" y="411748"/>
                  <a:pt x="2631571" y="411178"/>
                  <a:pt x="2619649" y="409074"/>
                </a:cubicBezTo>
                <a:cubicBezTo>
                  <a:pt x="2608793" y="407158"/>
                  <a:pt x="2598561" y="401838"/>
                  <a:pt x="2587565" y="401053"/>
                </a:cubicBezTo>
                <a:lnTo>
                  <a:pt x="2531418" y="397043"/>
                </a:lnTo>
                <a:cubicBezTo>
                  <a:pt x="2469285" y="386686"/>
                  <a:pt x="2558135" y="400883"/>
                  <a:pt x="2463239" y="389021"/>
                </a:cubicBezTo>
                <a:cubicBezTo>
                  <a:pt x="2456475" y="388176"/>
                  <a:pt x="2449995" y="385335"/>
                  <a:pt x="2443186" y="385011"/>
                </a:cubicBezTo>
                <a:cubicBezTo>
                  <a:pt x="2393761" y="382657"/>
                  <a:pt x="2344260" y="382337"/>
                  <a:pt x="2294797" y="381000"/>
                </a:cubicBezTo>
                <a:cubicBezTo>
                  <a:pt x="2278755" y="382337"/>
                  <a:pt x="2262745" y="384142"/>
                  <a:pt x="2246671" y="385011"/>
                </a:cubicBezTo>
                <a:cubicBezTo>
                  <a:pt x="2213272" y="386816"/>
                  <a:pt x="2179823" y="387568"/>
                  <a:pt x="2146407" y="389021"/>
                </a:cubicBezTo>
                <a:lnTo>
                  <a:pt x="2062186" y="393032"/>
                </a:lnTo>
                <a:cubicBezTo>
                  <a:pt x="2042369" y="396335"/>
                  <a:pt x="2017304" y="401053"/>
                  <a:pt x="1998018" y="401053"/>
                </a:cubicBezTo>
                <a:cubicBezTo>
                  <a:pt x="1979255" y="401053"/>
                  <a:pt x="1960587" y="398380"/>
                  <a:pt x="1941871" y="397043"/>
                </a:cubicBezTo>
                <a:cubicBezTo>
                  <a:pt x="1899908" y="411028"/>
                  <a:pt x="1930009" y="402228"/>
                  <a:pt x="1833586" y="405064"/>
                </a:cubicBezTo>
                <a:lnTo>
                  <a:pt x="1657123" y="409074"/>
                </a:lnTo>
                <a:lnTo>
                  <a:pt x="1532797" y="413085"/>
                </a:lnTo>
                <a:cubicBezTo>
                  <a:pt x="1503441" y="415343"/>
                  <a:pt x="1433341" y="421106"/>
                  <a:pt x="1408471" y="421106"/>
                </a:cubicBezTo>
                <a:cubicBezTo>
                  <a:pt x="1379030" y="421106"/>
                  <a:pt x="1349672" y="417796"/>
                  <a:pt x="1320239" y="417095"/>
                </a:cubicBezTo>
                <a:lnTo>
                  <a:pt x="1071586" y="413085"/>
                </a:lnTo>
                <a:cubicBezTo>
                  <a:pt x="1049610" y="410643"/>
                  <a:pt x="1012425" y="406267"/>
                  <a:pt x="991376" y="405064"/>
                </a:cubicBezTo>
                <a:cubicBezTo>
                  <a:pt x="959316" y="403232"/>
                  <a:pt x="927207" y="402390"/>
                  <a:pt x="895123" y="401053"/>
                </a:cubicBezTo>
                <a:cubicBezTo>
                  <a:pt x="840220" y="394954"/>
                  <a:pt x="871039" y="398758"/>
                  <a:pt x="802881" y="389021"/>
                </a:cubicBezTo>
                <a:lnTo>
                  <a:pt x="774807" y="385011"/>
                </a:lnTo>
                <a:cubicBezTo>
                  <a:pt x="736546" y="372255"/>
                  <a:pt x="772276" y="382971"/>
                  <a:pt x="682565" y="376990"/>
                </a:cubicBezTo>
                <a:cubicBezTo>
                  <a:pt x="669160" y="376096"/>
                  <a:pt x="655828" y="374316"/>
                  <a:pt x="642460" y="372979"/>
                </a:cubicBezTo>
                <a:cubicBezTo>
                  <a:pt x="576774" y="380278"/>
                  <a:pt x="635401" y="375968"/>
                  <a:pt x="550218" y="372979"/>
                </a:cubicBezTo>
                <a:cubicBezTo>
                  <a:pt x="492753" y="370963"/>
                  <a:pt x="435249" y="370306"/>
                  <a:pt x="377765" y="368969"/>
                </a:cubicBezTo>
                <a:cubicBezTo>
                  <a:pt x="371081" y="367632"/>
                  <a:pt x="364437" y="366079"/>
                  <a:pt x="357713" y="364958"/>
                </a:cubicBezTo>
                <a:cubicBezTo>
                  <a:pt x="348389" y="363404"/>
                  <a:pt x="338908" y="362802"/>
                  <a:pt x="329639" y="360948"/>
                </a:cubicBezTo>
                <a:cubicBezTo>
                  <a:pt x="318829" y="358786"/>
                  <a:pt x="308250" y="355601"/>
                  <a:pt x="297555" y="352927"/>
                </a:cubicBezTo>
                <a:cubicBezTo>
                  <a:pt x="292208" y="351590"/>
                  <a:pt x="286742" y="350659"/>
                  <a:pt x="281513" y="348916"/>
                </a:cubicBezTo>
                <a:cubicBezTo>
                  <a:pt x="241039" y="335427"/>
                  <a:pt x="303848" y="356018"/>
                  <a:pt x="253439" y="340895"/>
                </a:cubicBezTo>
                <a:cubicBezTo>
                  <a:pt x="245341" y="338465"/>
                  <a:pt x="229376" y="332874"/>
                  <a:pt x="229376" y="332874"/>
                </a:cubicBezTo>
                <a:cubicBezTo>
                  <a:pt x="221355" y="326190"/>
                  <a:pt x="212696" y="320204"/>
                  <a:pt x="205313" y="312821"/>
                </a:cubicBezTo>
                <a:cubicBezTo>
                  <a:pt x="201905" y="309413"/>
                  <a:pt x="200919" y="303964"/>
                  <a:pt x="197292" y="300790"/>
                </a:cubicBezTo>
                <a:cubicBezTo>
                  <a:pt x="190037" y="294442"/>
                  <a:pt x="173228" y="284748"/>
                  <a:pt x="173228" y="284748"/>
                </a:cubicBezTo>
                <a:cubicBezTo>
                  <a:pt x="170554" y="280737"/>
                  <a:pt x="168293" y="276419"/>
                  <a:pt x="165207" y="272716"/>
                </a:cubicBezTo>
                <a:cubicBezTo>
                  <a:pt x="161576" y="268359"/>
                  <a:pt x="157482" y="264376"/>
                  <a:pt x="153176" y="260685"/>
                </a:cubicBezTo>
                <a:cubicBezTo>
                  <a:pt x="142617" y="251634"/>
                  <a:pt x="133931" y="245767"/>
                  <a:pt x="121092" y="240632"/>
                </a:cubicBezTo>
                <a:cubicBezTo>
                  <a:pt x="113242" y="237492"/>
                  <a:pt x="97028" y="232611"/>
                  <a:pt x="97028" y="232611"/>
                </a:cubicBezTo>
                <a:lnTo>
                  <a:pt x="72965" y="216569"/>
                </a:lnTo>
                <a:cubicBezTo>
                  <a:pt x="62271" y="209440"/>
                  <a:pt x="57215" y="207205"/>
                  <a:pt x="48902" y="196516"/>
                </a:cubicBezTo>
                <a:cubicBezTo>
                  <a:pt x="42984" y="188907"/>
                  <a:pt x="35908" y="181598"/>
                  <a:pt x="32860" y="172453"/>
                </a:cubicBezTo>
                <a:lnTo>
                  <a:pt x="24839" y="148390"/>
                </a:lnTo>
                <a:cubicBezTo>
                  <a:pt x="23502" y="144379"/>
                  <a:pt x="24346" y="138703"/>
                  <a:pt x="20828" y="136358"/>
                </a:cubicBezTo>
                <a:lnTo>
                  <a:pt x="8797" y="128337"/>
                </a:lnTo>
                <a:cubicBezTo>
                  <a:pt x="6123" y="132348"/>
                  <a:pt x="-2632" y="136961"/>
                  <a:pt x="776" y="140369"/>
                </a:cubicBezTo>
                <a:cubicBezTo>
                  <a:pt x="4674" y="144267"/>
                  <a:pt x="16818" y="136358"/>
                  <a:pt x="16818" y="136358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1520759" y="5227652"/>
            <a:ext cx="3011905" cy="302801"/>
          </a:xfrm>
          <a:custGeom>
            <a:avLst/>
            <a:gdLst>
              <a:gd name="connsiteX0" fmla="*/ 0 w 3164305"/>
              <a:gd name="connsiteY0" fmla="*/ 413098 h 413098"/>
              <a:gd name="connsiteX1" fmla="*/ 60158 w 3164305"/>
              <a:gd name="connsiteY1" fmla="*/ 368982 h 413098"/>
              <a:gd name="connsiteX2" fmla="*/ 104273 w 3164305"/>
              <a:gd name="connsiteY2" fmla="*/ 348929 h 413098"/>
              <a:gd name="connsiteX3" fmla="*/ 124326 w 3164305"/>
              <a:gd name="connsiteY3" fmla="*/ 344919 h 413098"/>
              <a:gd name="connsiteX4" fmla="*/ 144379 w 3164305"/>
              <a:gd name="connsiteY4" fmla="*/ 332887 h 413098"/>
              <a:gd name="connsiteX5" fmla="*/ 168442 w 3164305"/>
              <a:gd name="connsiteY5" fmla="*/ 324866 h 413098"/>
              <a:gd name="connsiteX6" fmla="*/ 180473 w 3164305"/>
              <a:gd name="connsiteY6" fmla="*/ 316845 h 413098"/>
              <a:gd name="connsiteX7" fmla="*/ 196515 w 3164305"/>
              <a:gd name="connsiteY7" fmla="*/ 312834 h 413098"/>
              <a:gd name="connsiteX8" fmla="*/ 212558 w 3164305"/>
              <a:gd name="connsiteY8" fmla="*/ 304813 h 413098"/>
              <a:gd name="connsiteX9" fmla="*/ 236621 w 3164305"/>
              <a:gd name="connsiteY9" fmla="*/ 296792 h 413098"/>
              <a:gd name="connsiteX10" fmla="*/ 260684 w 3164305"/>
              <a:gd name="connsiteY10" fmla="*/ 284761 h 413098"/>
              <a:gd name="connsiteX11" fmla="*/ 304800 w 3164305"/>
              <a:gd name="connsiteY11" fmla="*/ 276740 h 413098"/>
              <a:gd name="connsiteX12" fmla="*/ 320842 w 3164305"/>
              <a:gd name="connsiteY12" fmla="*/ 272729 h 413098"/>
              <a:gd name="connsiteX13" fmla="*/ 344905 w 3164305"/>
              <a:gd name="connsiteY13" fmla="*/ 264708 h 413098"/>
              <a:gd name="connsiteX14" fmla="*/ 417094 w 3164305"/>
              <a:gd name="connsiteY14" fmla="*/ 252677 h 413098"/>
              <a:gd name="connsiteX15" fmla="*/ 441158 w 3164305"/>
              <a:gd name="connsiteY15" fmla="*/ 248666 h 413098"/>
              <a:gd name="connsiteX16" fmla="*/ 485273 w 3164305"/>
              <a:gd name="connsiteY16" fmla="*/ 244656 h 413098"/>
              <a:gd name="connsiteX17" fmla="*/ 553452 w 3164305"/>
              <a:gd name="connsiteY17" fmla="*/ 236634 h 413098"/>
              <a:gd name="connsiteX18" fmla="*/ 577515 w 3164305"/>
              <a:gd name="connsiteY18" fmla="*/ 232624 h 413098"/>
              <a:gd name="connsiteX19" fmla="*/ 605589 w 3164305"/>
              <a:gd name="connsiteY19" fmla="*/ 224603 h 413098"/>
              <a:gd name="connsiteX20" fmla="*/ 621631 w 3164305"/>
              <a:gd name="connsiteY20" fmla="*/ 220592 h 413098"/>
              <a:gd name="connsiteX21" fmla="*/ 633663 w 3164305"/>
              <a:gd name="connsiteY21" fmla="*/ 216582 h 413098"/>
              <a:gd name="connsiteX22" fmla="*/ 669758 w 3164305"/>
              <a:gd name="connsiteY22" fmla="*/ 208561 h 413098"/>
              <a:gd name="connsiteX23" fmla="*/ 697831 w 3164305"/>
              <a:gd name="connsiteY23" fmla="*/ 200540 h 413098"/>
              <a:gd name="connsiteX24" fmla="*/ 725905 w 3164305"/>
              <a:gd name="connsiteY24" fmla="*/ 196529 h 413098"/>
              <a:gd name="connsiteX25" fmla="*/ 762000 w 3164305"/>
              <a:gd name="connsiteY25" fmla="*/ 188508 h 413098"/>
              <a:gd name="connsiteX26" fmla="*/ 786063 w 3164305"/>
              <a:gd name="connsiteY26" fmla="*/ 184498 h 413098"/>
              <a:gd name="connsiteX27" fmla="*/ 798094 w 3164305"/>
              <a:gd name="connsiteY27" fmla="*/ 180487 h 413098"/>
              <a:gd name="connsiteX28" fmla="*/ 866273 w 3164305"/>
              <a:gd name="connsiteY28" fmla="*/ 168456 h 413098"/>
              <a:gd name="connsiteX29" fmla="*/ 918410 w 3164305"/>
              <a:gd name="connsiteY29" fmla="*/ 160434 h 413098"/>
              <a:gd name="connsiteX30" fmla="*/ 954505 w 3164305"/>
              <a:gd name="connsiteY30" fmla="*/ 148403 h 413098"/>
              <a:gd name="connsiteX31" fmla="*/ 966537 w 3164305"/>
              <a:gd name="connsiteY31" fmla="*/ 144392 h 413098"/>
              <a:gd name="connsiteX32" fmla="*/ 1002631 w 3164305"/>
              <a:gd name="connsiteY32" fmla="*/ 128350 h 413098"/>
              <a:gd name="connsiteX33" fmla="*/ 1026694 w 3164305"/>
              <a:gd name="connsiteY33" fmla="*/ 124340 h 413098"/>
              <a:gd name="connsiteX34" fmla="*/ 1070810 w 3164305"/>
              <a:gd name="connsiteY34" fmla="*/ 116319 h 413098"/>
              <a:gd name="connsiteX35" fmla="*/ 1114926 w 3164305"/>
              <a:gd name="connsiteY35" fmla="*/ 112308 h 413098"/>
              <a:gd name="connsiteX36" fmla="*/ 1179094 w 3164305"/>
              <a:gd name="connsiteY36" fmla="*/ 104287 h 413098"/>
              <a:gd name="connsiteX37" fmla="*/ 1299410 w 3164305"/>
              <a:gd name="connsiteY37" fmla="*/ 96266 h 413098"/>
              <a:gd name="connsiteX38" fmla="*/ 1363579 w 3164305"/>
              <a:gd name="connsiteY38" fmla="*/ 92256 h 413098"/>
              <a:gd name="connsiteX39" fmla="*/ 1439779 w 3164305"/>
              <a:gd name="connsiteY39" fmla="*/ 84234 h 413098"/>
              <a:gd name="connsiteX40" fmla="*/ 1499937 w 3164305"/>
              <a:gd name="connsiteY40" fmla="*/ 76213 h 413098"/>
              <a:gd name="connsiteX41" fmla="*/ 1568115 w 3164305"/>
              <a:gd name="connsiteY41" fmla="*/ 68192 h 413098"/>
              <a:gd name="connsiteX42" fmla="*/ 1636294 w 3164305"/>
              <a:gd name="connsiteY42" fmla="*/ 56161 h 413098"/>
              <a:gd name="connsiteX43" fmla="*/ 1660358 w 3164305"/>
              <a:gd name="connsiteY43" fmla="*/ 52150 h 413098"/>
              <a:gd name="connsiteX44" fmla="*/ 1688431 w 3164305"/>
              <a:gd name="connsiteY44" fmla="*/ 48140 h 413098"/>
              <a:gd name="connsiteX45" fmla="*/ 1704473 w 3164305"/>
              <a:gd name="connsiteY45" fmla="*/ 44129 h 413098"/>
              <a:gd name="connsiteX46" fmla="*/ 1716505 w 3164305"/>
              <a:gd name="connsiteY46" fmla="*/ 40119 h 413098"/>
              <a:gd name="connsiteX47" fmla="*/ 1756610 w 3164305"/>
              <a:gd name="connsiteY47" fmla="*/ 36108 h 413098"/>
              <a:gd name="connsiteX48" fmla="*/ 1925052 w 3164305"/>
              <a:gd name="connsiteY48" fmla="*/ 28087 h 413098"/>
              <a:gd name="connsiteX49" fmla="*/ 2005263 w 3164305"/>
              <a:gd name="connsiteY49" fmla="*/ 24077 h 413098"/>
              <a:gd name="connsiteX50" fmla="*/ 2089484 w 3164305"/>
              <a:gd name="connsiteY50" fmla="*/ 16056 h 413098"/>
              <a:gd name="connsiteX51" fmla="*/ 2113547 w 3164305"/>
              <a:gd name="connsiteY51" fmla="*/ 12045 h 413098"/>
              <a:gd name="connsiteX52" fmla="*/ 2173705 w 3164305"/>
              <a:gd name="connsiteY52" fmla="*/ 8034 h 413098"/>
              <a:gd name="connsiteX53" fmla="*/ 2302042 w 3164305"/>
              <a:gd name="connsiteY53" fmla="*/ 13 h 413098"/>
              <a:gd name="connsiteX54" fmla="*/ 2510589 w 3164305"/>
              <a:gd name="connsiteY54" fmla="*/ 4024 h 413098"/>
              <a:gd name="connsiteX55" fmla="*/ 2602831 w 3164305"/>
              <a:gd name="connsiteY55" fmla="*/ 12045 h 413098"/>
              <a:gd name="connsiteX56" fmla="*/ 2622884 w 3164305"/>
              <a:gd name="connsiteY56" fmla="*/ 16056 h 413098"/>
              <a:gd name="connsiteX57" fmla="*/ 2646947 w 3164305"/>
              <a:gd name="connsiteY57" fmla="*/ 20066 h 413098"/>
              <a:gd name="connsiteX58" fmla="*/ 2699084 w 3164305"/>
              <a:gd name="connsiteY58" fmla="*/ 28087 h 413098"/>
              <a:gd name="connsiteX59" fmla="*/ 2739189 w 3164305"/>
              <a:gd name="connsiteY59" fmla="*/ 40119 h 413098"/>
              <a:gd name="connsiteX60" fmla="*/ 2763252 w 3164305"/>
              <a:gd name="connsiteY60" fmla="*/ 48140 h 413098"/>
              <a:gd name="connsiteX61" fmla="*/ 2783305 w 3164305"/>
              <a:gd name="connsiteY61" fmla="*/ 56161 h 413098"/>
              <a:gd name="connsiteX62" fmla="*/ 2799347 w 3164305"/>
              <a:gd name="connsiteY62" fmla="*/ 60171 h 413098"/>
              <a:gd name="connsiteX63" fmla="*/ 2811379 w 3164305"/>
              <a:gd name="connsiteY63" fmla="*/ 64182 h 413098"/>
              <a:gd name="connsiteX64" fmla="*/ 2827421 w 3164305"/>
              <a:gd name="connsiteY64" fmla="*/ 68192 h 413098"/>
              <a:gd name="connsiteX65" fmla="*/ 2839452 w 3164305"/>
              <a:gd name="connsiteY65" fmla="*/ 72203 h 413098"/>
              <a:gd name="connsiteX66" fmla="*/ 2863515 w 3164305"/>
              <a:gd name="connsiteY66" fmla="*/ 76213 h 413098"/>
              <a:gd name="connsiteX67" fmla="*/ 2879558 w 3164305"/>
              <a:gd name="connsiteY67" fmla="*/ 80224 h 413098"/>
              <a:gd name="connsiteX68" fmla="*/ 2903621 w 3164305"/>
              <a:gd name="connsiteY68" fmla="*/ 88245 h 413098"/>
              <a:gd name="connsiteX69" fmla="*/ 2955758 w 3164305"/>
              <a:gd name="connsiteY69" fmla="*/ 100277 h 413098"/>
              <a:gd name="connsiteX70" fmla="*/ 2971800 w 3164305"/>
              <a:gd name="connsiteY70" fmla="*/ 104287 h 413098"/>
              <a:gd name="connsiteX71" fmla="*/ 3027947 w 3164305"/>
              <a:gd name="connsiteY71" fmla="*/ 116319 h 413098"/>
              <a:gd name="connsiteX72" fmla="*/ 3056021 w 3164305"/>
              <a:gd name="connsiteY72" fmla="*/ 128350 h 413098"/>
              <a:gd name="connsiteX73" fmla="*/ 3080084 w 3164305"/>
              <a:gd name="connsiteY73" fmla="*/ 152413 h 413098"/>
              <a:gd name="connsiteX74" fmla="*/ 3092115 w 3164305"/>
              <a:gd name="connsiteY74" fmla="*/ 160434 h 413098"/>
              <a:gd name="connsiteX75" fmla="*/ 3124200 w 3164305"/>
              <a:gd name="connsiteY75" fmla="*/ 188508 h 413098"/>
              <a:gd name="connsiteX76" fmla="*/ 3132221 w 3164305"/>
              <a:gd name="connsiteY76" fmla="*/ 200540 h 413098"/>
              <a:gd name="connsiteX77" fmla="*/ 3140242 w 3164305"/>
              <a:gd name="connsiteY77" fmla="*/ 224603 h 413098"/>
              <a:gd name="connsiteX78" fmla="*/ 3152273 w 3164305"/>
              <a:gd name="connsiteY78" fmla="*/ 232624 h 413098"/>
              <a:gd name="connsiteX79" fmla="*/ 3164305 w 3164305"/>
              <a:gd name="connsiteY79" fmla="*/ 216582 h 41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164305" h="413098">
                <a:moveTo>
                  <a:pt x="0" y="413098"/>
                </a:moveTo>
                <a:cubicBezTo>
                  <a:pt x="20053" y="398393"/>
                  <a:pt x="39329" y="382566"/>
                  <a:pt x="60158" y="368982"/>
                </a:cubicBezTo>
                <a:cubicBezTo>
                  <a:pt x="68744" y="363382"/>
                  <a:pt x="90543" y="352361"/>
                  <a:pt x="104273" y="348929"/>
                </a:cubicBezTo>
                <a:cubicBezTo>
                  <a:pt x="110886" y="347276"/>
                  <a:pt x="117642" y="346256"/>
                  <a:pt x="124326" y="344919"/>
                </a:cubicBezTo>
                <a:cubicBezTo>
                  <a:pt x="131010" y="340908"/>
                  <a:pt x="137282" y="336113"/>
                  <a:pt x="144379" y="332887"/>
                </a:cubicBezTo>
                <a:cubicBezTo>
                  <a:pt x="152076" y="329388"/>
                  <a:pt x="161407" y="329556"/>
                  <a:pt x="168442" y="324866"/>
                </a:cubicBezTo>
                <a:cubicBezTo>
                  <a:pt x="172452" y="322192"/>
                  <a:pt x="176043" y="318744"/>
                  <a:pt x="180473" y="316845"/>
                </a:cubicBezTo>
                <a:cubicBezTo>
                  <a:pt x="185539" y="314674"/>
                  <a:pt x="191354" y="314769"/>
                  <a:pt x="196515" y="312834"/>
                </a:cubicBezTo>
                <a:cubicBezTo>
                  <a:pt x="202113" y="310735"/>
                  <a:pt x="207007" y="307033"/>
                  <a:pt x="212558" y="304813"/>
                </a:cubicBezTo>
                <a:cubicBezTo>
                  <a:pt x="220408" y="301673"/>
                  <a:pt x="229059" y="300573"/>
                  <a:pt x="236621" y="296792"/>
                </a:cubicBezTo>
                <a:cubicBezTo>
                  <a:pt x="244642" y="292782"/>
                  <a:pt x="252358" y="288092"/>
                  <a:pt x="260684" y="284761"/>
                </a:cubicBezTo>
                <a:cubicBezTo>
                  <a:pt x="272060" y="280211"/>
                  <a:pt x="295000" y="278522"/>
                  <a:pt x="304800" y="276740"/>
                </a:cubicBezTo>
                <a:cubicBezTo>
                  <a:pt x="310223" y="275754"/>
                  <a:pt x="315563" y="274313"/>
                  <a:pt x="320842" y="272729"/>
                </a:cubicBezTo>
                <a:cubicBezTo>
                  <a:pt x="328940" y="270299"/>
                  <a:pt x="336586" y="266220"/>
                  <a:pt x="344905" y="264708"/>
                </a:cubicBezTo>
                <a:cubicBezTo>
                  <a:pt x="424985" y="250148"/>
                  <a:pt x="357362" y="261866"/>
                  <a:pt x="417094" y="252677"/>
                </a:cubicBezTo>
                <a:cubicBezTo>
                  <a:pt x="425131" y="251440"/>
                  <a:pt x="433082" y="249616"/>
                  <a:pt x="441158" y="248666"/>
                </a:cubicBezTo>
                <a:cubicBezTo>
                  <a:pt x="455822" y="246941"/>
                  <a:pt x="470574" y="246056"/>
                  <a:pt x="485273" y="244656"/>
                </a:cubicBezTo>
                <a:cubicBezTo>
                  <a:pt x="519747" y="241373"/>
                  <a:pt x="522659" y="241371"/>
                  <a:pt x="553452" y="236634"/>
                </a:cubicBezTo>
                <a:cubicBezTo>
                  <a:pt x="561489" y="235398"/>
                  <a:pt x="569592" y="234452"/>
                  <a:pt x="577515" y="232624"/>
                </a:cubicBezTo>
                <a:cubicBezTo>
                  <a:pt x="586998" y="230436"/>
                  <a:pt x="596200" y="227164"/>
                  <a:pt x="605589" y="224603"/>
                </a:cubicBezTo>
                <a:cubicBezTo>
                  <a:pt x="610907" y="223153"/>
                  <a:pt x="616331" y="222106"/>
                  <a:pt x="621631" y="220592"/>
                </a:cubicBezTo>
                <a:cubicBezTo>
                  <a:pt x="625696" y="219431"/>
                  <a:pt x="629562" y="217607"/>
                  <a:pt x="633663" y="216582"/>
                </a:cubicBezTo>
                <a:cubicBezTo>
                  <a:pt x="666691" y="208325"/>
                  <a:pt x="640980" y="216783"/>
                  <a:pt x="669758" y="208561"/>
                </a:cubicBezTo>
                <a:cubicBezTo>
                  <a:pt x="684805" y="204262"/>
                  <a:pt x="680574" y="203678"/>
                  <a:pt x="697831" y="200540"/>
                </a:cubicBezTo>
                <a:cubicBezTo>
                  <a:pt x="707132" y="198849"/>
                  <a:pt x="716581" y="198083"/>
                  <a:pt x="725905" y="196529"/>
                </a:cubicBezTo>
                <a:cubicBezTo>
                  <a:pt x="767976" y="189517"/>
                  <a:pt x="725911" y="195726"/>
                  <a:pt x="762000" y="188508"/>
                </a:cubicBezTo>
                <a:cubicBezTo>
                  <a:pt x="769974" y="186913"/>
                  <a:pt x="778042" y="185835"/>
                  <a:pt x="786063" y="184498"/>
                </a:cubicBezTo>
                <a:cubicBezTo>
                  <a:pt x="790073" y="183161"/>
                  <a:pt x="793993" y="181512"/>
                  <a:pt x="798094" y="180487"/>
                </a:cubicBezTo>
                <a:cubicBezTo>
                  <a:pt x="813400" y="176660"/>
                  <a:pt x="860796" y="169551"/>
                  <a:pt x="866273" y="168456"/>
                </a:cubicBezTo>
                <a:cubicBezTo>
                  <a:pt x="896895" y="162331"/>
                  <a:pt x="879562" y="165291"/>
                  <a:pt x="918410" y="160434"/>
                </a:cubicBezTo>
                <a:lnTo>
                  <a:pt x="954505" y="148403"/>
                </a:lnTo>
                <a:cubicBezTo>
                  <a:pt x="958516" y="147066"/>
                  <a:pt x="963019" y="146737"/>
                  <a:pt x="966537" y="144392"/>
                </a:cubicBezTo>
                <a:cubicBezTo>
                  <a:pt x="980161" y="135309"/>
                  <a:pt x="983541" y="131531"/>
                  <a:pt x="1002631" y="128350"/>
                </a:cubicBezTo>
                <a:lnTo>
                  <a:pt x="1026694" y="124340"/>
                </a:lnTo>
                <a:cubicBezTo>
                  <a:pt x="1042964" y="121382"/>
                  <a:pt x="1054047" y="118291"/>
                  <a:pt x="1070810" y="116319"/>
                </a:cubicBezTo>
                <a:cubicBezTo>
                  <a:pt x="1085475" y="114594"/>
                  <a:pt x="1100250" y="113939"/>
                  <a:pt x="1114926" y="112308"/>
                </a:cubicBezTo>
                <a:cubicBezTo>
                  <a:pt x="1156623" y="107675"/>
                  <a:pt x="1131505" y="107948"/>
                  <a:pt x="1179094" y="104287"/>
                </a:cubicBezTo>
                <a:cubicBezTo>
                  <a:pt x="1219170" y="101204"/>
                  <a:pt x="1259301" y="98882"/>
                  <a:pt x="1299410" y="96266"/>
                </a:cubicBezTo>
                <a:lnTo>
                  <a:pt x="1363579" y="92256"/>
                </a:lnTo>
                <a:cubicBezTo>
                  <a:pt x="1424848" y="84596"/>
                  <a:pt x="1365019" y="91710"/>
                  <a:pt x="1439779" y="84234"/>
                </a:cubicBezTo>
                <a:cubicBezTo>
                  <a:pt x="1553710" y="72841"/>
                  <a:pt x="1417073" y="86571"/>
                  <a:pt x="1499937" y="76213"/>
                </a:cubicBezTo>
                <a:cubicBezTo>
                  <a:pt x="1618706" y="61367"/>
                  <a:pt x="1478013" y="81066"/>
                  <a:pt x="1568115" y="68192"/>
                </a:cubicBezTo>
                <a:cubicBezTo>
                  <a:pt x="1600012" y="57561"/>
                  <a:pt x="1567334" y="67655"/>
                  <a:pt x="1636294" y="56161"/>
                </a:cubicBezTo>
                <a:lnTo>
                  <a:pt x="1660358" y="52150"/>
                </a:lnTo>
                <a:cubicBezTo>
                  <a:pt x="1669701" y="50713"/>
                  <a:pt x="1679131" y="49831"/>
                  <a:pt x="1688431" y="48140"/>
                </a:cubicBezTo>
                <a:cubicBezTo>
                  <a:pt x="1693854" y="47154"/>
                  <a:pt x="1699173" y="45643"/>
                  <a:pt x="1704473" y="44129"/>
                </a:cubicBezTo>
                <a:cubicBezTo>
                  <a:pt x="1708538" y="42968"/>
                  <a:pt x="1712327" y="40762"/>
                  <a:pt x="1716505" y="40119"/>
                </a:cubicBezTo>
                <a:cubicBezTo>
                  <a:pt x="1729784" y="38076"/>
                  <a:pt x="1743242" y="37445"/>
                  <a:pt x="1756610" y="36108"/>
                </a:cubicBezTo>
                <a:cubicBezTo>
                  <a:pt x="1818479" y="15488"/>
                  <a:pt x="1759987" y="33682"/>
                  <a:pt x="1925052" y="28087"/>
                </a:cubicBezTo>
                <a:cubicBezTo>
                  <a:pt x="1951807" y="27180"/>
                  <a:pt x="1978564" y="26030"/>
                  <a:pt x="2005263" y="24077"/>
                </a:cubicBezTo>
                <a:cubicBezTo>
                  <a:pt x="2033389" y="22019"/>
                  <a:pt x="2061667" y="20693"/>
                  <a:pt x="2089484" y="16056"/>
                </a:cubicBezTo>
                <a:cubicBezTo>
                  <a:pt x="2097505" y="14719"/>
                  <a:pt x="2105452" y="12816"/>
                  <a:pt x="2113547" y="12045"/>
                </a:cubicBezTo>
                <a:cubicBezTo>
                  <a:pt x="2133554" y="10139"/>
                  <a:pt x="2153652" y="9371"/>
                  <a:pt x="2173705" y="8034"/>
                </a:cubicBezTo>
                <a:cubicBezTo>
                  <a:pt x="2226013" y="-683"/>
                  <a:pt x="2215587" y="13"/>
                  <a:pt x="2302042" y="13"/>
                </a:cubicBezTo>
                <a:cubicBezTo>
                  <a:pt x="2371571" y="13"/>
                  <a:pt x="2441073" y="2687"/>
                  <a:pt x="2510589" y="4024"/>
                </a:cubicBezTo>
                <a:cubicBezTo>
                  <a:pt x="2582216" y="14255"/>
                  <a:pt x="2478588" y="211"/>
                  <a:pt x="2602831" y="12045"/>
                </a:cubicBezTo>
                <a:cubicBezTo>
                  <a:pt x="2609617" y="12691"/>
                  <a:pt x="2616177" y="14837"/>
                  <a:pt x="2622884" y="16056"/>
                </a:cubicBezTo>
                <a:cubicBezTo>
                  <a:pt x="2630884" y="17511"/>
                  <a:pt x="2638897" y="18916"/>
                  <a:pt x="2646947" y="20066"/>
                </a:cubicBezTo>
                <a:cubicBezTo>
                  <a:pt x="2680955" y="24924"/>
                  <a:pt x="2671523" y="21963"/>
                  <a:pt x="2699084" y="28087"/>
                </a:cubicBezTo>
                <a:cubicBezTo>
                  <a:pt x="2717262" y="32127"/>
                  <a:pt x="2719202" y="33457"/>
                  <a:pt x="2739189" y="40119"/>
                </a:cubicBezTo>
                <a:lnTo>
                  <a:pt x="2763252" y="48140"/>
                </a:lnTo>
                <a:cubicBezTo>
                  <a:pt x="2769936" y="50814"/>
                  <a:pt x="2776475" y="53885"/>
                  <a:pt x="2783305" y="56161"/>
                </a:cubicBezTo>
                <a:cubicBezTo>
                  <a:pt x="2788534" y="57904"/>
                  <a:pt x="2794047" y="58657"/>
                  <a:pt x="2799347" y="60171"/>
                </a:cubicBezTo>
                <a:cubicBezTo>
                  <a:pt x="2803412" y="61332"/>
                  <a:pt x="2807314" y="63021"/>
                  <a:pt x="2811379" y="64182"/>
                </a:cubicBezTo>
                <a:cubicBezTo>
                  <a:pt x="2816679" y="65696"/>
                  <a:pt x="2822121" y="66678"/>
                  <a:pt x="2827421" y="68192"/>
                </a:cubicBezTo>
                <a:cubicBezTo>
                  <a:pt x="2831486" y="69353"/>
                  <a:pt x="2835325" y="71286"/>
                  <a:pt x="2839452" y="72203"/>
                </a:cubicBezTo>
                <a:cubicBezTo>
                  <a:pt x="2847390" y="73967"/>
                  <a:pt x="2855541" y="74618"/>
                  <a:pt x="2863515" y="76213"/>
                </a:cubicBezTo>
                <a:cubicBezTo>
                  <a:pt x="2868920" y="77294"/>
                  <a:pt x="2874278" y="78640"/>
                  <a:pt x="2879558" y="80224"/>
                </a:cubicBezTo>
                <a:cubicBezTo>
                  <a:pt x="2887656" y="82654"/>
                  <a:pt x="2895330" y="86587"/>
                  <a:pt x="2903621" y="88245"/>
                </a:cubicBezTo>
                <a:cubicBezTo>
                  <a:pt x="2934487" y="94419"/>
                  <a:pt x="2917054" y="90602"/>
                  <a:pt x="2955758" y="100277"/>
                </a:cubicBezTo>
                <a:cubicBezTo>
                  <a:pt x="2961105" y="101614"/>
                  <a:pt x="2966363" y="103381"/>
                  <a:pt x="2971800" y="104287"/>
                </a:cubicBezTo>
                <a:cubicBezTo>
                  <a:pt x="2991997" y="107654"/>
                  <a:pt x="3007956" y="109657"/>
                  <a:pt x="3027947" y="116319"/>
                </a:cubicBezTo>
                <a:cubicBezTo>
                  <a:pt x="3039644" y="120217"/>
                  <a:pt x="3044692" y="121269"/>
                  <a:pt x="3056021" y="128350"/>
                </a:cubicBezTo>
                <a:cubicBezTo>
                  <a:pt x="3090971" y="150194"/>
                  <a:pt x="3057501" y="129830"/>
                  <a:pt x="3080084" y="152413"/>
                </a:cubicBezTo>
                <a:cubicBezTo>
                  <a:pt x="3083492" y="155821"/>
                  <a:pt x="3088488" y="157260"/>
                  <a:pt x="3092115" y="160434"/>
                </a:cubicBezTo>
                <a:cubicBezTo>
                  <a:pt x="3129649" y="193276"/>
                  <a:pt x="3097127" y="170460"/>
                  <a:pt x="3124200" y="188508"/>
                </a:cubicBezTo>
                <a:cubicBezTo>
                  <a:pt x="3126874" y="192519"/>
                  <a:pt x="3130263" y="196135"/>
                  <a:pt x="3132221" y="200540"/>
                </a:cubicBezTo>
                <a:cubicBezTo>
                  <a:pt x="3135655" y="208266"/>
                  <a:pt x="3133207" y="219913"/>
                  <a:pt x="3140242" y="224603"/>
                </a:cubicBezTo>
                <a:lnTo>
                  <a:pt x="3152273" y="232624"/>
                </a:lnTo>
                <a:lnTo>
                  <a:pt x="3164305" y="216582"/>
                </a:ln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3308391" y="5434201"/>
            <a:ext cx="835252" cy="172597"/>
          </a:xfrm>
          <a:custGeom>
            <a:avLst/>
            <a:gdLst>
              <a:gd name="connsiteX0" fmla="*/ 835252 w 835252"/>
              <a:gd name="connsiteY0" fmla="*/ 48126 h 172597"/>
              <a:gd name="connsiteX1" fmla="*/ 795147 w 835252"/>
              <a:gd name="connsiteY1" fmla="*/ 52137 h 172597"/>
              <a:gd name="connsiteX2" fmla="*/ 755041 w 835252"/>
              <a:gd name="connsiteY2" fmla="*/ 36095 h 172597"/>
              <a:gd name="connsiteX3" fmla="*/ 738999 w 835252"/>
              <a:gd name="connsiteY3" fmla="*/ 32084 h 172597"/>
              <a:gd name="connsiteX4" fmla="*/ 726968 w 835252"/>
              <a:gd name="connsiteY4" fmla="*/ 28074 h 172597"/>
              <a:gd name="connsiteX5" fmla="*/ 710926 w 835252"/>
              <a:gd name="connsiteY5" fmla="*/ 24063 h 172597"/>
              <a:gd name="connsiteX6" fmla="*/ 698894 w 835252"/>
              <a:gd name="connsiteY6" fmla="*/ 20053 h 172597"/>
              <a:gd name="connsiteX7" fmla="*/ 670820 w 835252"/>
              <a:gd name="connsiteY7" fmla="*/ 16042 h 172597"/>
              <a:gd name="connsiteX8" fmla="*/ 638736 w 835252"/>
              <a:gd name="connsiteY8" fmla="*/ 8021 h 172597"/>
              <a:gd name="connsiteX9" fmla="*/ 622694 w 835252"/>
              <a:gd name="connsiteY9" fmla="*/ 4011 h 172597"/>
              <a:gd name="connsiteX10" fmla="*/ 590610 w 835252"/>
              <a:gd name="connsiteY10" fmla="*/ 0 h 172597"/>
              <a:gd name="connsiteX11" fmla="*/ 530452 w 835252"/>
              <a:gd name="connsiteY11" fmla="*/ 0 h 172597"/>
              <a:gd name="connsiteX12" fmla="*/ 506389 w 835252"/>
              <a:gd name="connsiteY12" fmla="*/ 4011 h 172597"/>
              <a:gd name="connsiteX13" fmla="*/ 418157 w 835252"/>
              <a:gd name="connsiteY13" fmla="*/ 8021 h 172597"/>
              <a:gd name="connsiteX14" fmla="*/ 366020 w 835252"/>
              <a:gd name="connsiteY14" fmla="*/ 16042 h 172597"/>
              <a:gd name="connsiteX15" fmla="*/ 301852 w 835252"/>
              <a:gd name="connsiteY15" fmla="*/ 24063 h 172597"/>
              <a:gd name="connsiteX16" fmla="*/ 281799 w 835252"/>
              <a:gd name="connsiteY16" fmla="*/ 28074 h 172597"/>
              <a:gd name="connsiteX17" fmla="*/ 253726 w 835252"/>
              <a:gd name="connsiteY17" fmla="*/ 32084 h 172597"/>
              <a:gd name="connsiteX18" fmla="*/ 221641 w 835252"/>
              <a:gd name="connsiteY18" fmla="*/ 40105 h 172597"/>
              <a:gd name="connsiteX19" fmla="*/ 205599 w 835252"/>
              <a:gd name="connsiteY19" fmla="*/ 48126 h 172597"/>
              <a:gd name="connsiteX20" fmla="*/ 173515 w 835252"/>
              <a:gd name="connsiteY20" fmla="*/ 60158 h 172597"/>
              <a:gd name="connsiteX21" fmla="*/ 157473 w 835252"/>
              <a:gd name="connsiteY21" fmla="*/ 72189 h 172597"/>
              <a:gd name="connsiteX22" fmla="*/ 145441 w 835252"/>
              <a:gd name="connsiteY22" fmla="*/ 76200 h 172597"/>
              <a:gd name="connsiteX23" fmla="*/ 133410 w 835252"/>
              <a:gd name="connsiteY23" fmla="*/ 84221 h 172597"/>
              <a:gd name="connsiteX24" fmla="*/ 121378 w 835252"/>
              <a:gd name="connsiteY24" fmla="*/ 88232 h 172597"/>
              <a:gd name="connsiteX25" fmla="*/ 89294 w 835252"/>
              <a:gd name="connsiteY25" fmla="*/ 100263 h 172597"/>
              <a:gd name="connsiteX26" fmla="*/ 65231 w 835252"/>
              <a:gd name="connsiteY26" fmla="*/ 116305 h 172597"/>
              <a:gd name="connsiteX27" fmla="*/ 53199 w 835252"/>
              <a:gd name="connsiteY27" fmla="*/ 128337 h 172597"/>
              <a:gd name="connsiteX28" fmla="*/ 29136 w 835252"/>
              <a:gd name="connsiteY28" fmla="*/ 144379 h 172597"/>
              <a:gd name="connsiteX29" fmla="*/ 9083 w 835252"/>
              <a:gd name="connsiteY29" fmla="*/ 160421 h 172597"/>
              <a:gd name="connsiteX30" fmla="*/ 1062 w 835252"/>
              <a:gd name="connsiteY30" fmla="*/ 172453 h 172597"/>
              <a:gd name="connsiteX31" fmla="*/ 1062 w 835252"/>
              <a:gd name="connsiteY31" fmla="*/ 164432 h 17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35252" h="172597">
                <a:moveTo>
                  <a:pt x="835252" y="48126"/>
                </a:moveTo>
                <a:cubicBezTo>
                  <a:pt x="821884" y="49463"/>
                  <a:pt x="808556" y="52975"/>
                  <a:pt x="795147" y="52137"/>
                </a:cubicBezTo>
                <a:cubicBezTo>
                  <a:pt x="777829" y="51055"/>
                  <a:pt x="769865" y="41654"/>
                  <a:pt x="755041" y="36095"/>
                </a:cubicBezTo>
                <a:cubicBezTo>
                  <a:pt x="749880" y="34160"/>
                  <a:pt x="744299" y="33598"/>
                  <a:pt x="738999" y="32084"/>
                </a:cubicBezTo>
                <a:cubicBezTo>
                  <a:pt x="734934" y="30923"/>
                  <a:pt x="731033" y="29235"/>
                  <a:pt x="726968" y="28074"/>
                </a:cubicBezTo>
                <a:cubicBezTo>
                  <a:pt x="721668" y="26560"/>
                  <a:pt x="716226" y="25577"/>
                  <a:pt x="710926" y="24063"/>
                </a:cubicBezTo>
                <a:cubicBezTo>
                  <a:pt x="706861" y="22902"/>
                  <a:pt x="703039" y="20882"/>
                  <a:pt x="698894" y="20053"/>
                </a:cubicBezTo>
                <a:cubicBezTo>
                  <a:pt x="689625" y="18199"/>
                  <a:pt x="680089" y="17896"/>
                  <a:pt x="670820" y="16042"/>
                </a:cubicBezTo>
                <a:cubicBezTo>
                  <a:pt x="660010" y="13880"/>
                  <a:pt x="649431" y="10695"/>
                  <a:pt x="638736" y="8021"/>
                </a:cubicBezTo>
                <a:cubicBezTo>
                  <a:pt x="633389" y="6684"/>
                  <a:pt x="628163" y="4695"/>
                  <a:pt x="622694" y="4011"/>
                </a:cubicBezTo>
                <a:lnTo>
                  <a:pt x="590610" y="0"/>
                </a:lnTo>
                <a:cubicBezTo>
                  <a:pt x="466033" y="13843"/>
                  <a:pt x="620463" y="0"/>
                  <a:pt x="530452" y="0"/>
                </a:cubicBezTo>
                <a:cubicBezTo>
                  <a:pt x="522320" y="0"/>
                  <a:pt x="514500" y="3432"/>
                  <a:pt x="506389" y="4011"/>
                </a:cubicBezTo>
                <a:cubicBezTo>
                  <a:pt x="477023" y="6109"/>
                  <a:pt x="447568" y="6684"/>
                  <a:pt x="418157" y="8021"/>
                </a:cubicBezTo>
                <a:cubicBezTo>
                  <a:pt x="340596" y="17717"/>
                  <a:pt x="421126" y="6858"/>
                  <a:pt x="366020" y="16042"/>
                </a:cubicBezTo>
                <a:cubicBezTo>
                  <a:pt x="318606" y="23944"/>
                  <a:pt x="356763" y="16219"/>
                  <a:pt x="301852" y="24063"/>
                </a:cubicBezTo>
                <a:cubicBezTo>
                  <a:pt x="295104" y="25027"/>
                  <a:pt x="288523" y="26953"/>
                  <a:pt x="281799" y="28074"/>
                </a:cubicBezTo>
                <a:cubicBezTo>
                  <a:pt x="272475" y="29628"/>
                  <a:pt x="262995" y="30230"/>
                  <a:pt x="253726" y="32084"/>
                </a:cubicBezTo>
                <a:cubicBezTo>
                  <a:pt x="242916" y="34246"/>
                  <a:pt x="221641" y="40105"/>
                  <a:pt x="221641" y="40105"/>
                </a:cubicBezTo>
                <a:cubicBezTo>
                  <a:pt x="216294" y="42779"/>
                  <a:pt x="211197" y="46027"/>
                  <a:pt x="205599" y="48126"/>
                </a:cubicBezTo>
                <a:cubicBezTo>
                  <a:pt x="182504" y="56787"/>
                  <a:pt x="195846" y="46201"/>
                  <a:pt x="173515" y="60158"/>
                </a:cubicBezTo>
                <a:cubicBezTo>
                  <a:pt x="167847" y="63700"/>
                  <a:pt x="163276" y="68873"/>
                  <a:pt x="157473" y="72189"/>
                </a:cubicBezTo>
                <a:cubicBezTo>
                  <a:pt x="153802" y="74286"/>
                  <a:pt x="149222" y="74309"/>
                  <a:pt x="145441" y="76200"/>
                </a:cubicBezTo>
                <a:cubicBezTo>
                  <a:pt x="141130" y="78356"/>
                  <a:pt x="137721" y="82065"/>
                  <a:pt x="133410" y="84221"/>
                </a:cubicBezTo>
                <a:cubicBezTo>
                  <a:pt x="129629" y="86112"/>
                  <a:pt x="125264" y="86567"/>
                  <a:pt x="121378" y="88232"/>
                </a:cubicBezTo>
                <a:cubicBezTo>
                  <a:pt x="92020" y="100814"/>
                  <a:pt x="118867" y="92871"/>
                  <a:pt x="89294" y="100263"/>
                </a:cubicBezTo>
                <a:cubicBezTo>
                  <a:pt x="81273" y="105610"/>
                  <a:pt x="72048" y="109488"/>
                  <a:pt x="65231" y="116305"/>
                </a:cubicBezTo>
                <a:cubicBezTo>
                  <a:pt x="61220" y="120316"/>
                  <a:pt x="57676" y="124855"/>
                  <a:pt x="53199" y="128337"/>
                </a:cubicBezTo>
                <a:cubicBezTo>
                  <a:pt x="45590" y="134255"/>
                  <a:pt x="37157" y="139032"/>
                  <a:pt x="29136" y="144379"/>
                </a:cubicBezTo>
                <a:cubicBezTo>
                  <a:pt x="20206" y="150332"/>
                  <a:pt x="15612" y="152260"/>
                  <a:pt x="9083" y="160421"/>
                </a:cubicBezTo>
                <a:cubicBezTo>
                  <a:pt x="6072" y="164185"/>
                  <a:pt x="5373" y="170297"/>
                  <a:pt x="1062" y="172453"/>
                </a:cubicBezTo>
                <a:cubicBezTo>
                  <a:pt x="-1329" y="173649"/>
                  <a:pt x="1062" y="167106"/>
                  <a:pt x="1062" y="164432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787936" y="5055528"/>
            <a:ext cx="5013307" cy="515032"/>
          </a:xfrm>
          <a:custGeom>
            <a:avLst/>
            <a:gdLst>
              <a:gd name="connsiteX0" fmla="*/ 220728 w 5013307"/>
              <a:gd name="connsiteY0" fmla="*/ 449179 h 557463"/>
              <a:gd name="connsiteX1" fmla="*/ 224738 w 5013307"/>
              <a:gd name="connsiteY1" fmla="*/ 393031 h 557463"/>
              <a:gd name="connsiteX2" fmla="*/ 228749 w 5013307"/>
              <a:gd name="connsiteY2" fmla="*/ 344905 h 557463"/>
              <a:gd name="connsiteX3" fmla="*/ 184633 w 5013307"/>
              <a:gd name="connsiteY3" fmla="*/ 352926 h 557463"/>
              <a:gd name="connsiteX4" fmla="*/ 112444 w 5013307"/>
              <a:gd name="connsiteY4" fmla="*/ 348916 h 557463"/>
              <a:gd name="connsiteX5" fmla="*/ 76349 w 5013307"/>
              <a:gd name="connsiteY5" fmla="*/ 340894 h 557463"/>
              <a:gd name="connsiteX6" fmla="*/ 56296 w 5013307"/>
              <a:gd name="connsiteY6" fmla="*/ 320842 h 557463"/>
              <a:gd name="connsiteX7" fmla="*/ 32233 w 5013307"/>
              <a:gd name="connsiteY7" fmla="*/ 296779 h 557463"/>
              <a:gd name="connsiteX8" fmla="*/ 8170 w 5013307"/>
              <a:gd name="connsiteY8" fmla="*/ 276726 h 557463"/>
              <a:gd name="connsiteX9" fmla="*/ 149 w 5013307"/>
              <a:gd name="connsiteY9" fmla="*/ 244642 h 557463"/>
              <a:gd name="connsiteX10" fmla="*/ 8170 w 5013307"/>
              <a:gd name="connsiteY10" fmla="*/ 196516 h 557463"/>
              <a:gd name="connsiteX11" fmla="*/ 16191 w 5013307"/>
              <a:gd name="connsiteY11" fmla="*/ 164431 h 557463"/>
              <a:gd name="connsiteX12" fmla="*/ 24212 w 5013307"/>
              <a:gd name="connsiteY12" fmla="*/ 152400 h 557463"/>
              <a:gd name="connsiteX13" fmla="*/ 28223 w 5013307"/>
              <a:gd name="connsiteY13" fmla="*/ 140368 h 557463"/>
              <a:gd name="connsiteX14" fmla="*/ 48275 w 5013307"/>
              <a:gd name="connsiteY14" fmla="*/ 116305 h 557463"/>
              <a:gd name="connsiteX15" fmla="*/ 72338 w 5013307"/>
              <a:gd name="connsiteY15" fmla="*/ 100263 h 557463"/>
              <a:gd name="connsiteX16" fmla="*/ 108433 w 5013307"/>
              <a:gd name="connsiteY16" fmla="*/ 92242 h 557463"/>
              <a:gd name="connsiteX17" fmla="*/ 156560 w 5013307"/>
              <a:gd name="connsiteY17" fmla="*/ 84221 h 557463"/>
              <a:gd name="connsiteX18" fmla="*/ 168591 w 5013307"/>
              <a:gd name="connsiteY18" fmla="*/ 88231 h 557463"/>
              <a:gd name="connsiteX19" fmla="*/ 200675 w 5013307"/>
              <a:gd name="connsiteY19" fmla="*/ 92242 h 557463"/>
              <a:gd name="connsiteX20" fmla="*/ 216717 w 5013307"/>
              <a:gd name="connsiteY20" fmla="*/ 116305 h 557463"/>
              <a:gd name="connsiteX21" fmla="*/ 240781 w 5013307"/>
              <a:gd name="connsiteY21" fmla="*/ 128337 h 557463"/>
              <a:gd name="connsiteX22" fmla="*/ 276875 w 5013307"/>
              <a:gd name="connsiteY22" fmla="*/ 120316 h 557463"/>
              <a:gd name="connsiteX23" fmla="*/ 300938 w 5013307"/>
              <a:gd name="connsiteY23" fmla="*/ 112294 h 557463"/>
              <a:gd name="connsiteX24" fmla="*/ 337033 w 5013307"/>
              <a:gd name="connsiteY24" fmla="*/ 100263 h 557463"/>
              <a:gd name="connsiteX25" fmla="*/ 361096 w 5013307"/>
              <a:gd name="connsiteY25" fmla="*/ 92242 h 557463"/>
              <a:gd name="connsiteX26" fmla="*/ 373128 w 5013307"/>
              <a:gd name="connsiteY26" fmla="*/ 88231 h 557463"/>
              <a:gd name="connsiteX27" fmla="*/ 437296 w 5013307"/>
              <a:gd name="connsiteY27" fmla="*/ 76200 h 557463"/>
              <a:gd name="connsiteX28" fmla="*/ 481412 w 5013307"/>
              <a:gd name="connsiteY28" fmla="*/ 68179 h 557463"/>
              <a:gd name="connsiteX29" fmla="*/ 561623 w 5013307"/>
              <a:gd name="connsiteY29" fmla="*/ 64168 h 557463"/>
              <a:gd name="connsiteX30" fmla="*/ 593707 w 5013307"/>
              <a:gd name="connsiteY30" fmla="*/ 64168 h 557463"/>
              <a:gd name="connsiteX31" fmla="*/ 617770 w 5013307"/>
              <a:gd name="connsiteY31" fmla="*/ 56147 h 557463"/>
              <a:gd name="connsiteX32" fmla="*/ 665896 w 5013307"/>
              <a:gd name="connsiteY32" fmla="*/ 48126 h 557463"/>
              <a:gd name="connsiteX33" fmla="*/ 685949 w 5013307"/>
              <a:gd name="connsiteY33" fmla="*/ 44116 h 557463"/>
              <a:gd name="connsiteX34" fmla="*/ 722044 w 5013307"/>
              <a:gd name="connsiteY34" fmla="*/ 40105 h 557463"/>
              <a:gd name="connsiteX35" fmla="*/ 774181 w 5013307"/>
              <a:gd name="connsiteY35" fmla="*/ 32084 h 557463"/>
              <a:gd name="connsiteX36" fmla="*/ 870433 w 5013307"/>
              <a:gd name="connsiteY36" fmla="*/ 28073 h 557463"/>
              <a:gd name="connsiteX37" fmla="*/ 1014812 w 5013307"/>
              <a:gd name="connsiteY37" fmla="*/ 32084 h 557463"/>
              <a:gd name="connsiteX38" fmla="*/ 1074970 w 5013307"/>
              <a:gd name="connsiteY38" fmla="*/ 36094 h 557463"/>
              <a:gd name="connsiteX39" fmla="*/ 1163202 w 5013307"/>
              <a:gd name="connsiteY39" fmla="*/ 32084 h 557463"/>
              <a:gd name="connsiteX40" fmla="*/ 1191275 w 5013307"/>
              <a:gd name="connsiteY40" fmla="*/ 28073 h 557463"/>
              <a:gd name="connsiteX41" fmla="*/ 1215338 w 5013307"/>
              <a:gd name="connsiteY41" fmla="*/ 24063 h 557463"/>
              <a:gd name="connsiteX42" fmla="*/ 1247423 w 5013307"/>
              <a:gd name="connsiteY42" fmla="*/ 20052 h 557463"/>
              <a:gd name="connsiteX43" fmla="*/ 1291538 w 5013307"/>
              <a:gd name="connsiteY43" fmla="*/ 12031 h 557463"/>
              <a:gd name="connsiteX44" fmla="*/ 1371749 w 5013307"/>
              <a:gd name="connsiteY44" fmla="*/ 4010 h 557463"/>
              <a:gd name="connsiteX45" fmla="*/ 1395812 w 5013307"/>
              <a:gd name="connsiteY45" fmla="*/ 0 h 557463"/>
              <a:gd name="connsiteX46" fmla="*/ 1576286 w 5013307"/>
              <a:gd name="connsiteY46" fmla="*/ 4010 h 557463"/>
              <a:gd name="connsiteX47" fmla="*/ 1596338 w 5013307"/>
              <a:gd name="connsiteY47" fmla="*/ 8021 h 557463"/>
              <a:gd name="connsiteX48" fmla="*/ 1724675 w 5013307"/>
              <a:gd name="connsiteY48" fmla="*/ 12031 h 557463"/>
              <a:gd name="connsiteX49" fmla="*/ 1756760 w 5013307"/>
              <a:gd name="connsiteY49" fmla="*/ 20052 h 557463"/>
              <a:gd name="connsiteX50" fmla="*/ 1800875 w 5013307"/>
              <a:gd name="connsiteY50" fmla="*/ 36094 h 557463"/>
              <a:gd name="connsiteX51" fmla="*/ 1812907 w 5013307"/>
              <a:gd name="connsiteY51" fmla="*/ 40105 h 557463"/>
              <a:gd name="connsiteX52" fmla="*/ 1828949 w 5013307"/>
              <a:gd name="connsiteY52" fmla="*/ 44116 h 557463"/>
              <a:gd name="connsiteX53" fmla="*/ 1849002 w 5013307"/>
              <a:gd name="connsiteY53" fmla="*/ 48126 h 557463"/>
              <a:gd name="connsiteX54" fmla="*/ 1877075 w 5013307"/>
              <a:gd name="connsiteY54" fmla="*/ 56147 h 557463"/>
              <a:gd name="connsiteX55" fmla="*/ 1909160 w 5013307"/>
              <a:gd name="connsiteY55" fmla="*/ 60158 h 557463"/>
              <a:gd name="connsiteX56" fmla="*/ 1941244 w 5013307"/>
              <a:gd name="connsiteY56" fmla="*/ 68179 h 557463"/>
              <a:gd name="connsiteX57" fmla="*/ 1977338 w 5013307"/>
              <a:gd name="connsiteY57" fmla="*/ 76200 h 557463"/>
              <a:gd name="connsiteX58" fmla="*/ 2053538 w 5013307"/>
              <a:gd name="connsiteY58" fmla="*/ 84221 h 557463"/>
              <a:gd name="connsiteX59" fmla="*/ 2081612 w 5013307"/>
              <a:gd name="connsiteY59" fmla="*/ 80210 h 557463"/>
              <a:gd name="connsiteX60" fmla="*/ 2129738 w 5013307"/>
              <a:gd name="connsiteY60" fmla="*/ 84221 h 557463"/>
              <a:gd name="connsiteX61" fmla="*/ 2242033 w 5013307"/>
              <a:gd name="connsiteY61" fmla="*/ 100263 h 557463"/>
              <a:gd name="connsiteX62" fmla="*/ 2270107 w 5013307"/>
              <a:gd name="connsiteY62" fmla="*/ 104273 h 557463"/>
              <a:gd name="connsiteX63" fmla="*/ 2358338 w 5013307"/>
              <a:gd name="connsiteY63" fmla="*/ 112294 h 557463"/>
              <a:gd name="connsiteX64" fmla="*/ 2590949 w 5013307"/>
              <a:gd name="connsiteY64" fmla="*/ 108284 h 557463"/>
              <a:gd name="connsiteX65" fmla="*/ 2719286 w 5013307"/>
              <a:gd name="connsiteY65" fmla="*/ 104273 h 557463"/>
              <a:gd name="connsiteX66" fmla="*/ 2771423 w 5013307"/>
              <a:gd name="connsiteY66" fmla="*/ 108284 h 557463"/>
              <a:gd name="connsiteX67" fmla="*/ 3056170 w 5013307"/>
              <a:gd name="connsiteY67" fmla="*/ 120316 h 557463"/>
              <a:gd name="connsiteX68" fmla="*/ 3381023 w 5013307"/>
              <a:gd name="connsiteY68" fmla="*/ 120316 h 557463"/>
              <a:gd name="connsiteX69" fmla="*/ 3617644 w 5013307"/>
              <a:gd name="connsiteY69" fmla="*/ 116305 h 557463"/>
              <a:gd name="connsiteX70" fmla="*/ 3685823 w 5013307"/>
              <a:gd name="connsiteY70" fmla="*/ 112294 h 557463"/>
              <a:gd name="connsiteX71" fmla="*/ 3721917 w 5013307"/>
              <a:gd name="connsiteY71" fmla="*/ 108284 h 557463"/>
              <a:gd name="connsiteX72" fmla="*/ 3782075 w 5013307"/>
              <a:gd name="connsiteY72" fmla="*/ 104273 h 557463"/>
              <a:gd name="connsiteX73" fmla="*/ 3922444 w 5013307"/>
              <a:gd name="connsiteY73" fmla="*/ 108284 h 557463"/>
              <a:gd name="connsiteX74" fmla="*/ 4311465 w 5013307"/>
              <a:gd name="connsiteY74" fmla="*/ 116305 h 557463"/>
              <a:gd name="connsiteX75" fmla="*/ 4419749 w 5013307"/>
              <a:gd name="connsiteY75" fmla="*/ 128337 h 557463"/>
              <a:gd name="connsiteX76" fmla="*/ 4479907 w 5013307"/>
              <a:gd name="connsiteY76" fmla="*/ 140368 h 557463"/>
              <a:gd name="connsiteX77" fmla="*/ 4503970 w 5013307"/>
              <a:gd name="connsiteY77" fmla="*/ 152400 h 557463"/>
              <a:gd name="connsiteX78" fmla="*/ 4516002 w 5013307"/>
              <a:gd name="connsiteY78" fmla="*/ 160421 h 557463"/>
              <a:gd name="connsiteX79" fmla="*/ 4556107 w 5013307"/>
              <a:gd name="connsiteY79" fmla="*/ 172452 h 557463"/>
              <a:gd name="connsiteX80" fmla="*/ 4572149 w 5013307"/>
              <a:gd name="connsiteY80" fmla="*/ 180473 h 557463"/>
              <a:gd name="connsiteX81" fmla="*/ 4584181 w 5013307"/>
              <a:gd name="connsiteY81" fmla="*/ 184484 h 557463"/>
              <a:gd name="connsiteX82" fmla="*/ 4608244 w 5013307"/>
              <a:gd name="connsiteY82" fmla="*/ 200526 h 557463"/>
              <a:gd name="connsiteX83" fmla="*/ 4624286 w 5013307"/>
              <a:gd name="connsiteY83" fmla="*/ 208547 h 557463"/>
              <a:gd name="connsiteX84" fmla="*/ 4636317 w 5013307"/>
              <a:gd name="connsiteY84" fmla="*/ 216568 h 557463"/>
              <a:gd name="connsiteX85" fmla="*/ 4652360 w 5013307"/>
              <a:gd name="connsiteY85" fmla="*/ 220579 h 557463"/>
              <a:gd name="connsiteX86" fmla="*/ 4680433 w 5013307"/>
              <a:gd name="connsiteY86" fmla="*/ 248652 h 557463"/>
              <a:gd name="connsiteX87" fmla="*/ 4692465 w 5013307"/>
              <a:gd name="connsiteY87" fmla="*/ 256673 h 557463"/>
              <a:gd name="connsiteX88" fmla="*/ 4720538 w 5013307"/>
              <a:gd name="connsiteY88" fmla="*/ 276726 h 557463"/>
              <a:gd name="connsiteX89" fmla="*/ 4732570 w 5013307"/>
              <a:gd name="connsiteY89" fmla="*/ 280737 h 557463"/>
              <a:gd name="connsiteX90" fmla="*/ 4756633 w 5013307"/>
              <a:gd name="connsiteY90" fmla="*/ 296779 h 557463"/>
              <a:gd name="connsiteX91" fmla="*/ 4772675 w 5013307"/>
              <a:gd name="connsiteY91" fmla="*/ 320842 h 557463"/>
              <a:gd name="connsiteX92" fmla="*/ 4784707 w 5013307"/>
              <a:gd name="connsiteY92" fmla="*/ 332873 h 557463"/>
              <a:gd name="connsiteX93" fmla="*/ 4792728 w 5013307"/>
              <a:gd name="connsiteY93" fmla="*/ 344905 h 557463"/>
              <a:gd name="connsiteX94" fmla="*/ 4816791 w 5013307"/>
              <a:gd name="connsiteY94" fmla="*/ 368968 h 557463"/>
              <a:gd name="connsiteX95" fmla="*/ 4828823 w 5013307"/>
              <a:gd name="connsiteY95" fmla="*/ 381000 h 557463"/>
              <a:gd name="connsiteX96" fmla="*/ 4840854 w 5013307"/>
              <a:gd name="connsiteY96" fmla="*/ 393031 h 557463"/>
              <a:gd name="connsiteX97" fmla="*/ 4852886 w 5013307"/>
              <a:gd name="connsiteY97" fmla="*/ 401052 h 557463"/>
              <a:gd name="connsiteX98" fmla="*/ 4880960 w 5013307"/>
              <a:gd name="connsiteY98" fmla="*/ 437147 h 557463"/>
              <a:gd name="connsiteX99" fmla="*/ 4892991 w 5013307"/>
              <a:gd name="connsiteY99" fmla="*/ 441158 h 557463"/>
              <a:gd name="connsiteX100" fmla="*/ 4917054 w 5013307"/>
              <a:gd name="connsiteY100" fmla="*/ 453189 h 557463"/>
              <a:gd name="connsiteX101" fmla="*/ 4925075 w 5013307"/>
              <a:gd name="connsiteY101" fmla="*/ 465221 h 557463"/>
              <a:gd name="connsiteX102" fmla="*/ 4937107 w 5013307"/>
              <a:gd name="connsiteY102" fmla="*/ 473242 h 557463"/>
              <a:gd name="connsiteX103" fmla="*/ 4953149 w 5013307"/>
              <a:gd name="connsiteY103" fmla="*/ 493294 h 557463"/>
              <a:gd name="connsiteX104" fmla="*/ 4973202 w 5013307"/>
              <a:gd name="connsiteY104" fmla="*/ 513347 h 557463"/>
              <a:gd name="connsiteX105" fmla="*/ 4997265 w 5013307"/>
              <a:gd name="connsiteY105" fmla="*/ 521368 h 557463"/>
              <a:gd name="connsiteX106" fmla="*/ 5005286 w 5013307"/>
              <a:gd name="connsiteY106" fmla="*/ 533400 h 557463"/>
              <a:gd name="connsiteX107" fmla="*/ 5013307 w 5013307"/>
              <a:gd name="connsiteY107" fmla="*/ 557463 h 55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013307" h="557463">
                <a:moveTo>
                  <a:pt x="220728" y="449179"/>
                </a:moveTo>
                <a:cubicBezTo>
                  <a:pt x="222065" y="430463"/>
                  <a:pt x="223299" y="411739"/>
                  <a:pt x="224738" y="393031"/>
                </a:cubicBezTo>
                <a:cubicBezTo>
                  <a:pt x="225973" y="376981"/>
                  <a:pt x="235410" y="359560"/>
                  <a:pt x="228749" y="344905"/>
                </a:cubicBezTo>
                <a:cubicBezTo>
                  <a:pt x="228322" y="343966"/>
                  <a:pt x="187209" y="352411"/>
                  <a:pt x="184633" y="352926"/>
                </a:cubicBezTo>
                <a:cubicBezTo>
                  <a:pt x="160570" y="351589"/>
                  <a:pt x="136453" y="351004"/>
                  <a:pt x="112444" y="348916"/>
                </a:cubicBezTo>
                <a:cubicBezTo>
                  <a:pt x="104637" y="348237"/>
                  <a:pt x="84732" y="342990"/>
                  <a:pt x="76349" y="340894"/>
                </a:cubicBezTo>
                <a:cubicBezTo>
                  <a:pt x="51557" y="324367"/>
                  <a:pt x="75740" y="342716"/>
                  <a:pt x="56296" y="320842"/>
                </a:cubicBezTo>
                <a:cubicBezTo>
                  <a:pt x="48760" y="312364"/>
                  <a:pt x="40254" y="304800"/>
                  <a:pt x="32233" y="296779"/>
                </a:cubicBezTo>
                <a:cubicBezTo>
                  <a:pt x="16791" y="281337"/>
                  <a:pt x="24923" y="287894"/>
                  <a:pt x="8170" y="276726"/>
                </a:cubicBezTo>
                <a:cubicBezTo>
                  <a:pt x="5496" y="266031"/>
                  <a:pt x="-1069" y="255598"/>
                  <a:pt x="149" y="244642"/>
                </a:cubicBezTo>
                <a:cubicBezTo>
                  <a:pt x="7433" y="179093"/>
                  <a:pt x="-648" y="228849"/>
                  <a:pt x="8170" y="196516"/>
                </a:cubicBezTo>
                <a:cubicBezTo>
                  <a:pt x="11070" y="185880"/>
                  <a:pt x="10076" y="173604"/>
                  <a:pt x="16191" y="164431"/>
                </a:cubicBezTo>
                <a:cubicBezTo>
                  <a:pt x="18865" y="160421"/>
                  <a:pt x="22056" y="156711"/>
                  <a:pt x="24212" y="152400"/>
                </a:cubicBezTo>
                <a:cubicBezTo>
                  <a:pt x="26103" y="148619"/>
                  <a:pt x="26332" y="144149"/>
                  <a:pt x="28223" y="140368"/>
                </a:cubicBezTo>
                <a:cubicBezTo>
                  <a:pt x="32435" y="131944"/>
                  <a:pt x="41020" y="121948"/>
                  <a:pt x="48275" y="116305"/>
                </a:cubicBezTo>
                <a:cubicBezTo>
                  <a:pt x="55884" y="110386"/>
                  <a:pt x="63193" y="103312"/>
                  <a:pt x="72338" y="100263"/>
                </a:cubicBezTo>
                <a:cubicBezTo>
                  <a:pt x="95755" y="92457"/>
                  <a:pt x="73139" y="99301"/>
                  <a:pt x="108433" y="92242"/>
                </a:cubicBezTo>
                <a:cubicBezTo>
                  <a:pt x="152603" y="83408"/>
                  <a:pt x="84449" y="93233"/>
                  <a:pt x="156560" y="84221"/>
                </a:cubicBezTo>
                <a:cubicBezTo>
                  <a:pt x="160570" y="85558"/>
                  <a:pt x="164432" y="87475"/>
                  <a:pt x="168591" y="88231"/>
                </a:cubicBezTo>
                <a:cubicBezTo>
                  <a:pt x="179195" y="90159"/>
                  <a:pt x="191365" y="86811"/>
                  <a:pt x="200675" y="92242"/>
                </a:cubicBezTo>
                <a:cubicBezTo>
                  <a:pt x="209002" y="97099"/>
                  <a:pt x="207572" y="113256"/>
                  <a:pt x="216717" y="116305"/>
                </a:cubicBezTo>
                <a:cubicBezTo>
                  <a:pt x="233322" y="121840"/>
                  <a:pt x="225231" y="117971"/>
                  <a:pt x="240781" y="128337"/>
                </a:cubicBezTo>
                <a:cubicBezTo>
                  <a:pt x="252215" y="126050"/>
                  <a:pt x="265559" y="123711"/>
                  <a:pt x="276875" y="120316"/>
                </a:cubicBezTo>
                <a:cubicBezTo>
                  <a:pt x="284973" y="117886"/>
                  <a:pt x="292917" y="114968"/>
                  <a:pt x="300938" y="112294"/>
                </a:cubicBezTo>
                <a:lnTo>
                  <a:pt x="337033" y="100263"/>
                </a:lnTo>
                <a:lnTo>
                  <a:pt x="361096" y="92242"/>
                </a:lnTo>
                <a:cubicBezTo>
                  <a:pt x="365107" y="90905"/>
                  <a:pt x="368982" y="89060"/>
                  <a:pt x="373128" y="88231"/>
                </a:cubicBezTo>
                <a:cubicBezTo>
                  <a:pt x="421207" y="78615"/>
                  <a:pt x="399785" y="82451"/>
                  <a:pt x="437296" y="76200"/>
                </a:cubicBezTo>
                <a:cubicBezTo>
                  <a:pt x="456643" y="69750"/>
                  <a:pt x="452551" y="70240"/>
                  <a:pt x="481412" y="68179"/>
                </a:cubicBezTo>
                <a:cubicBezTo>
                  <a:pt x="508114" y="66272"/>
                  <a:pt x="534886" y="65505"/>
                  <a:pt x="561623" y="64168"/>
                </a:cubicBezTo>
                <a:cubicBezTo>
                  <a:pt x="632933" y="46343"/>
                  <a:pt x="522397" y="71300"/>
                  <a:pt x="593707" y="64168"/>
                </a:cubicBezTo>
                <a:cubicBezTo>
                  <a:pt x="602120" y="63327"/>
                  <a:pt x="609430" y="57537"/>
                  <a:pt x="617770" y="56147"/>
                </a:cubicBezTo>
                <a:cubicBezTo>
                  <a:pt x="633812" y="53473"/>
                  <a:pt x="649948" y="51315"/>
                  <a:pt x="665896" y="48126"/>
                </a:cubicBezTo>
                <a:cubicBezTo>
                  <a:pt x="672580" y="46789"/>
                  <a:pt x="679201" y="45080"/>
                  <a:pt x="685949" y="44116"/>
                </a:cubicBezTo>
                <a:cubicBezTo>
                  <a:pt x="697933" y="42404"/>
                  <a:pt x="710060" y="41817"/>
                  <a:pt x="722044" y="40105"/>
                </a:cubicBezTo>
                <a:cubicBezTo>
                  <a:pt x="755340" y="35348"/>
                  <a:pt x="731102" y="34776"/>
                  <a:pt x="774181" y="32084"/>
                </a:cubicBezTo>
                <a:cubicBezTo>
                  <a:pt x="806230" y="30081"/>
                  <a:pt x="838349" y="29410"/>
                  <a:pt x="870433" y="28073"/>
                </a:cubicBezTo>
                <a:lnTo>
                  <a:pt x="1014812" y="32084"/>
                </a:lnTo>
                <a:cubicBezTo>
                  <a:pt x="1034894" y="32872"/>
                  <a:pt x="1054873" y="36094"/>
                  <a:pt x="1074970" y="36094"/>
                </a:cubicBezTo>
                <a:cubicBezTo>
                  <a:pt x="1104411" y="36094"/>
                  <a:pt x="1133791" y="33421"/>
                  <a:pt x="1163202" y="32084"/>
                </a:cubicBezTo>
                <a:lnTo>
                  <a:pt x="1191275" y="28073"/>
                </a:lnTo>
                <a:cubicBezTo>
                  <a:pt x="1199312" y="26837"/>
                  <a:pt x="1207288" y="25213"/>
                  <a:pt x="1215338" y="24063"/>
                </a:cubicBezTo>
                <a:cubicBezTo>
                  <a:pt x="1226008" y="22539"/>
                  <a:pt x="1236770" y="21691"/>
                  <a:pt x="1247423" y="20052"/>
                </a:cubicBezTo>
                <a:cubicBezTo>
                  <a:pt x="1296518" y="12499"/>
                  <a:pt x="1235616" y="19487"/>
                  <a:pt x="1291538" y="12031"/>
                </a:cubicBezTo>
                <a:cubicBezTo>
                  <a:pt x="1348802" y="4396"/>
                  <a:pt x="1307657" y="11550"/>
                  <a:pt x="1371749" y="4010"/>
                </a:cubicBezTo>
                <a:cubicBezTo>
                  <a:pt x="1379825" y="3060"/>
                  <a:pt x="1387791" y="1337"/>
                  <a:pt x="1395812" y="0"/>
                </a:cubicBezTo>
                <a:lnTo>
                  <a:pt x="1576286" y="4010"/>
                </a:lnTo>
                <a:cubicBezTo>
                  <a:pt x="1583097" y="4282"/>
                  <a:pt x="1589532" y="7653"/>
                  <a:pt x="1596338" y="8021"/>
                </a:cubicBezTo>
                <a:cubicBezTo>
                  <a:pt x="1639075" y="10331"/>
                  <a:pt x="1681896" y="10694"/>
                  <a:pt x="1724675" y="12031"/>
                </a:cubicBezTo>
                <a:cubicBezTo>
                  <a:pt x="1735370" y="14705"/>
                  <a:pt x="1746524" y="15958"/>
                  <a:pt x="1756760" y="20052"/>
                </a:cubicBezTo>
                <a:cubicBezTo>
                  <a:pt x="1784666" y="31215"/>
                  <a:pt x="1769978" y="25795"/>
                  <a:pt x="1800875" y="36094"/>
                </a:cubicBezTo>
                <a:cubicBezTo>
                  <a:pt x="1804886" y="37431"/>
                  <a:pt x="1808806" y="39080"/>
                  <a:pt x="1812907" y="40105"/>
                </a:cubicBezTo>
                <a:cubicBezTo>
                  <a:pt x="1818254" y="41442"/>
                  <a:pt x="1823568" y="42920"/>
                  <a:pt x="1828949" y="44116"/>
                </a:cubicBezTo>
                <a:cubicBezTo>
                  <a:pt x="1835603" y="45595"/>
                  <a:pt x="1842389" y="46473"/>
                  <a:pt x="1849002" y="48126"/>
                </a:cubicBezTo>
                <a:cubicBezTo>
                  <a:pt x="1868090" y="52898"/>
                  <a:pt x="1854549" y="52393"/>
                  <a:pt x="1877075" y="56147"/>
                </a:cubicBezTo>
                <a:cubicBezTo>
                  <a:pt x="1887707" y="57919"/>
                  <a:pt x="1898566" y="58172"/>
                  <a:pt x="1909160" y="60158"/>
                </a:cubicBezTo>
                <a:cubicBezTo>
                  <a:pt x="1919995" y="62190"/>
                  <a:pt x="1930549" y="65505"/>
                  <a:pt x="1941244" y="68179"/>
                </a:cubicBezTo>
                <a:cubicBezTo>
                  <a:pt x="1955651" y="71781"/>
                  <a:pt x="1962081" y="73657"/>
                  <a:pt x="1977338" y="76200"/>
                </a:cubicBezTo>
                <a:cubicBezTo>
                  <a:pt x="2008761" y="81437"/>
                  <a:pt x="2017426" y="81211"/>
                  <a:pt x="2053538" y="84221"/>
                </a:cubicBezTo>
                <a:cubicBezTo>
                  <a:pt x="2062896" y="82884"/>
                  <a:pt x="2072159" y="80210"/>
                  <a:pt x="2081612" y="80210"/>
                </a:cubicBezTo>
                <a:cubicBezTo>
                  <a:pt x="2097710" y="80210"/>
                  <a:pt x="2113732" y="82506"/>
                  <a:pt x="2129738" y="84221"/>
                </a:cubicBezTo>
                <a:cubicBezTo>
                  <a:pt x="2231284" y="95101"/>
                  <a:pt x="2156620" y="88063"/>
                  <a:pt x="2242033" y="100263"/>
                </a:cubicBezTo>
                <a:cubicBezTo>
                  <a:pt x="2251391" y="101600"/>
                  <a:pt x="2260719" y="103169"/>
                  <a:pt x="2270107" y="104273"/>
                </a:cubicBezTo>
                <a:cubicBezTo>
                  <a:pt x="2297396" y="107483"/>
                  <a:pt x="2331371" y="110047"/>
                  <a:pt x="2358338" y="112294"/>
                </a:cubicBezTo>
                <a:lnTo>
                  <a:pt x="2590949" y="108284"/>
                </a:lnTo>
                <a:cubicBezTo>
                  <a:pt x="2633738" y="107333"/>
                  <a:pt x="2676486" y="104273"/>
                  <a:pt x="2719286" y="104273"/>
                </a:cubicBezTo>
                <a:cubicBezTo>
                  <a:pt x="2736716" y="104273"/>
                  <a:pt x="2754010" y="107504"/>
                  <a:pt x="2771423" y="108284"/>
                </a:cubicBezTo>
                <a:cubicBezTo>
                  <a:pt x="3142568" y="124903"/>
                  <a:pt x="2874332" y="109618"/>
                  <a:pt x="3056170" y="120316"/>
                </a:cubicBezTo>
                <a:cubicBezTo>
                  <a:pt x="3267338" y="111134"/>
                  <a:pt x="3013196" y="120316"/>
                  <a:pt x="3381023" y="120316"/>
                </a:cubicBezTo>
                <a:cubicBezTo>
                  <a:pt x="3459908" y="120316"/>
                  <a:pt x="3538770" y="117642"/>
                  <a:pt x="3617644" y="116305"/>
                </a:cubicBezTo>
                <a:lnTo>
                  <a:pt x="3685823" y="112294"/>
                </a:lnTo>
                <a:cubicBezTo>
                  <a:pt x="3697893" y="111366"/>
                  <a:pt x="3709853" y="109289"/>
                  <a:pt x="3721917" y="108284"/>
                </a:cubicBezTo>
                <a:cubicBezTo>
                  <a:pt x="3741945" y="106615"/>
                  <a:pt x="3762022" y="105610"/>
                  <a:pt x="3782075" y="104273"/>
                </a:cubicBezTo>
                <a:lnTo>
                  <a:pt x="3922444" y="108284"/>
                </a:lnTo>
                <a:cubicBezTo>
                  <a:pt x="4448562" y="116980"/>
                  <a:pt x="4131469" y="101304"/>
                  <a:pt x="4311465" y="116305"/>
                </a:cubicBezTo>
                <a:cubicBezTo>
                  <a:pt x="4368576" y="121065"/>
                  <a:pt x="4361397" y="118612"/>
                  <a:pt x="4419749" y="128337"/>
                </a:cubicBezTo>
                <a:cubicBezTo>
                  <a:pt x="4472045" y="137053"/>
                  <a:pt x="4452446" y="131216"/>
                  <a:pt x="4479907" y="140368"/>
                </a:cubicBezTo>
                <a:cubicBezTo>
                  <a:pt x="4514380" y="163351"/>
                  <a:pt x="4470767" y="135798"/>
                  <a:pt x="4503970" y="152400"/>
                </a:cubicBezTo>
                <a:cubicBezTo>
                  <a:pt x="4508281" y="154556"/>
                  <a:pt x="4511597" y="158463"/>
                  <a:pt x="4516002" y="160421"/>
                </a:cubicBezTo>
                <a:cubicBezTo>
                  <a:pt x="4528559" y="166002"/>
                  <a:pt x="4542772" y="169119"/>
                  <a:pt x="4556107" y="172452"/>
                </a:cubicBezTo>
                <a:cubicBezTo>
                  <a:pt x="4561454" y="175126"/>
                  <a:pt x="4566654" y="178118"/>
                  <a:pt x="4572149" y="180473"/>
                </a:cubicBezTo>
                <a:cubicBezTo>
                  <a:pt x="4576035" y="182138"/>
                  <a:pt x="4580485" y="182431"/>
                  <a:pt x="4584181" y="184484"/>
                </a:cubicBezTo>
                <a:cubicBezTo>
                  <a:pt x="4592608" y="189166"/>
                  <a:pt x="4599622" y="196215"/>
                  <a:pt x="4608244" y="200526"/>
                </a:cubicBezTo>
                <a:cubicBezTo>
                  <a:pt x="4613591" y="203200"/>
                  <a:pt x="4619095" y="205581"/>
                  <a:pt x="4624286" y="208547"/>
                </a:cubicBezTo>
                <a:cubicBezTo>
                  <a:pt x="4628471" y="210938"/>
                  <a:pt x="4631887" y="214669"/>
                  <a:pt x="4636317" y="216568"/>
                </a:cubicBezTo>
                <a:cubicBezTo>
                  <a:pt x="4641384" y="218739"/>
                  <a:pt x="4647012" y="219242"/>
                  <a:pt x="4652360" y="220579"/>
                </a:cubicBezTo>
                <a:cubicBezTo>
                  <a:pt x="4695139" y="252662"/>
                  <a:pt x="4643002" y="211221"/>
                  <a:pt x="4680433" y="248652"/>
                </a:cubicBezTo>
                <a:cubicBezTo>
                  <a:pt x="4683841" y="252060"/>
                  <a:pt x="4688762" y="253587"/>
                  <a:pt x="4692465" y="256673"/>
                </a:cubicBezTo>
                <a:cubicBezTo>
                  <a:pt x="4711886" y="272857"/>
                  <a:pt x="4696089" y="266248"/>
                  <a:pt x="4720538" y="276726"/>
                </a:cubicBezTo>
                <a:cubicBezTo>
                  <a:pt x="4724424" y="278391"/>
                  <a:pt x="4728874" y="278684"/>
                  <a:pt x="4732570" y="280737"/>
                </a:cubicBezTo>
                <a:cubicBezTo>
                  <a:pt x="4740997" y="285419"/>
                  <a:pt x="4756633" y="296779"/>
                  <a:pt x="4756633" y="296779"/>
                </a:cubicBezTo>
                <a:cubicBezTo>
                  <a:pt x="4761980" y="304800"/>
                  <a:pt x="4765858" y="314026"/>
                  <a:pt x="4772675" y="320842"/>
                </a:cubicBezTo>
                <a:cubicBezTo>
                  <a:pt x="4776686" y="324852"/>
                  <a:pt x="4781076" y="328516"/>
                  <a:pt x="4784707" y="332873"/>
                </a:cubicBezTo>
                <a:cubicBezTo>
                  <a:pt x="4787793" y="336576"/>
                  <a:pt x="4789526" y="341302"/>
                  <a:pt x="4792728" y="344905"/>
                </a:cubicBezTo>
                <a:cubicBezTo>
                  <a:pt x="4800264" y="353383"/>
                  <a:pt x="4808770" y="360947"/>
                  <a:pt x="4816791" y="368968"/>
                </a:cubicBezTo>
                <a:lnTo>
                  <a:pt x="4828823" y="381000"/>
                </a:lnTo>
                <a:cubicBezTo>
                  <a:pt x="4832833" y="385010"/>
                  <a:pt x="4836135" y="389885"/>
                  <a:pt x="4840854" y="393031"/>
                </a:cubicBezTo>
                <a:lnTo>
                  <a:pt x="4852886" y="401052"/>
                </a:lnTo>
                <a:cubicBezTo>
                  <a:pt x="4857963" y="416285"/>
                  <a:pt x="4860668" y="430382"/>
                  <a:pt x="4880960" y="437147"/>
                </a:cubicBezTo>
                <a:cubicBezTo>
                  <a:pt x="4884970" y="438484"/>
                  <a:pt x="4889210" y="439267"/>
                  <a:pt x="4892991" y="441158"/>
                </a:cubicBezTo>
                <a:cubicBezTo>
                  <a:pt x="4924081" y="456703"/>
                  <a:pt x="4886822" y="443112"/>
                  <a:pt x="4917054" y="453189"/>
                </a:cubicBezTo>
                <a:cubicBezTo>
                  <a:pt x="4919728" y="457200"/>
                  <a:pt x="4921667" y="461813"/>
                  <a:pt x="4925075" y="465221"/>
                </a:cubicBezTo>
                <a:cubicBezTo>
                  <a:pt x="4928483" y="468629"/>
                  <a:pt x="4934096" y="469478"/>
                  <a:pt x="4937107" y="473242"/>
                </a:cubicBezTo>
                <a:cubicBezTo>
                  <a:pt x="4959246" y="500916"/>
                  <a:pt x="4918665" y="470306"/>
                  <a:pt x="4953149" y="493294"/>
                </a:cubicBezTo>
                <a:cubicBezTo>
                  <a:pt x="4960467" y="504271"/>
                  <a:pt x="4960536" y="507718"/>
                  <a:pt x="4973202" y="513347"/>
                </a:cubicBezTo>
                <a:cubicBezTo>
                  <a:pt x="4980928" y="516781"/>
                  <a:pt x="4997265" y="521368"/>
                  <a:pt x="4997265" y="521368"/>
                </a:cubicBezTo>
                <a:cubicBezTo>
                  <a:pt x="4999939" y="525379"/>
                  <a:pt x="5003328" y="528995"/>
                  <a:pt x="5005286" y="533400"/>
                </a:cubicBezTo>
                <a:cubicBezTo>
                  <a:pt x="5008720" y="541126"/>
                  <a:pt x="5013307" y="557463"/>
                  <a:pt x="5013307" y="557463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382896" y="5915463"/>
            <a:ext cx="2281989" cy="216568"/>
          </a:xfrm>
          <a:custGeom>
            <a:avLst/>
            <a:gdLst>
              <a:gd name="connsiteX0" fmla="*/ 2281989 w 2281989"/>
              <a:gd name="connsiteY0" fmla="*/ 60158 h 216568"/>
              <a:gd name="connsiteX1" fmla="*/ 2245894 w 2281989"/>
              <a:gd name="connsiteY1" fmla="*/ 104273 h 216568"/>
              <a:gd name="connsiteX2" fmla="*/ 2209800 w 2281989"/>
              <a:gd name="connsiteY2" fmla="*/ 120316 h 216568"/>
              <a:gd name="connsiteX3" fmla="*/ 2189747 w 2281989"/>
              <a:gd name="connsiteY3" fmla="*/ 128337 h 216568"/>
              <a:gd name="connsiteX4" fmla="*/ 2173705 w 2281989"/>
              <a:gd name="connsiteY4" fmla="*/ 136358 h 216568"/>
              <a:gd name="connsiteX5" fmla="*/ 2145631 w 2281989"/>
              <a:gd name="connsiteY5" fmla="*/ 144379 h 216568"/>
              <a:gd name="connsiteX6" fmla="*/ 2121568 w 2281989"/>
              <a:gd name="connsiteY6" fmla="*/ 152400 h 216568"/>
              <a:gd name="connsiteX7" fmla="*/ 2049378 w 2281989"/>
              <a:gd name="connsiteY7" fmla="*/ 164431 h 216568"/>
              <a:gd name="connsiteX8" fmla="*/ 2001252 w 2281989"/>
              <a:gd name="connsiteY8" fmla="*/ 172452 h 216568"/>
              <a:gd name="connsiteX9" fmla="*/ 1985210 w 2281989"/>
              <a:gd name="connsiteY9" fmla="*/ 168442 h 216568"/>
              <a:gd name="connsiteX10" fmla="*/ 1949115 w 2281989"/>
              <a:gd name="connsiteY10" fmla="*/ 176463 h 216568"/>
              <a:gd name="connsiteX11" fmla="*/ 1933073 w 2281989"/>
              <a:gd name="connsiteY11" fmla="*/ 172452 h 216568"/>
              <a:gd name="connsiteX12" fmla="*/ 1921042 w 2281989"/>
              <a:gd name="connsiteY12" fmla="*/ 176463 h 216568"/>
              <a:gd name="connsiteX13" fmla="*/ 1905000 w 2281989"/>
              <a:gd name="connsiteY13" fmla="*/ 180473 h 216568"/>
              <a:gd name="connsiteX14" fmla="*/ 1880936 w 2281989"/>
              <a:gd name="connsiteY14" fmla="*/ 184484 h 216568"/>
              <a:gd name="connsiteX15" fmla="*/ 1848852 w 2281989"/>
              <a:gd name="connsiteY15" fmla="*/ 192505 h 216568"/>
              <a:gd name="connsiteX16" fmla="*/ 1832810 w 2281989"/>
              <a:gd name="connsiteY16" fmla="*/ 196516 h 216568"/>
              <a:gd name="connsiteX17" fmla="*/ 1764631 w 2281989"/>
              <a:gd name="connsiteY17" fmla="*/ 204537 h 216568"/>
              <a:gd name="connsiteX18" fmla="*/ 1359568 w 2281989"/>
              <a:gd name="connsiteY18" fmla="*/ 216568 h 216568"/>
              <a:gd name="connsiteX19" fmla="*/ 898357 w 2281989"/>
              <a:gd name="connsiteY19" fmla="*/ 208547 h 216568"/>
              <a:gd name="connsiteX20" fmla="*/ 790073 w 2281989"/>
              <a:gd name="connsiteY20" fmla="*/ 200526 h 216568"/>
              <a:gd name="connsiteX21" fmla="*/ 741947 w 2281989"/>
              <a:gd name="connsiteY21" fmla="*/ 192505 h 216568"/>
              <a:gd name="connsiteX22" fmla="*/ 729915 w 2281989"/>
              <a:gd name="connsiteY22" fmla="*/ 188494 h 216568"/>
              <a:gd name="connsiteX23" fmla="*/ 669757 w 2281989"/>
              <a:gd name="connsiteY23" fmla="*/ 180473 h 216568"/>
              <a:gd name="connsiteX24" fmla="*/ 625642 w 2281989"/>
              <a:gd name="connsiteY24" fmla="*/ 172452 h 216568"/>
              <a:gd name="connsiteX25" fmla="*/ 613610 w 2281989"/>
              <a:gd name="connsiteY25" fmla="*/ 168442 h 216568"/>
              <a:gd name="connsiteX26" fmla="*/ 561473 w 2281989"/>
              <a:gd name="connsiteY26" fmla="*/ 164431 h 216568"/>
              <a:gd name="connsiteX27" fmla="*/ 541421 w 2281989"/>
              <a:gd name="connsiteY27" fmla="*/ 160421 h 216568"/>
              <a:gd name="connsiteX28" fmla="*/ 517357 w 2281989"/>
              <a:gd name="connsiteY28" fmla="*/ 156410 h 216568"/>
              <a:gd name="connsiteX29" fmla="*/ 505326 w 2281989"/>
              <a:gd name="connsiteY29" fmla="*/ 152400 h 216568"/>
              <a:gd name="connsiteX30" fmla="*/ 453189 w 2281989"/>
              <a:gd name="connsiteY30" fmla="*/ 140368 h 216568"/>
              <a:gd name="connsiteX31" fmla="*/ 441157 w 2281989"/>
              <a:gd name="connsiteY31" fmla="*/ 136358 h 216568"/>
              <a:gd name="connsiteX32" fmla="*/ 417094 w 2281989"/>
              <a:gd name="connsiteY32" fmla="*/ 132347 h 216568"/>
              <a:gd name="connsiteX33" fmla="*/ 385010 w 2281989"/>
              <a:gd name="connsiteY33" fmla="*/ 124326 h 216568"/>
              <a:gd name="connsiteX34" fmla="*/ 372978 w 2281989"/>
              <a:gd name="connsiteY34" fmla="*/ 120316 h 216568"/>
              <a:gd name="connsiteX35" fmla="*/ 340894 w 2281989"/>
              <a:gd name="connsiteY35" fmla="*/ 116305 h 216568"/>
              <a:gd name="connsiteX36" fmla="*/ 324852 w 2281989"/>
              <a:gd name="connsiteY36" fmla="*/ 112294 h 216568"/>
              <a:gd name="connsiteX37" fmla="*/ 276726 w 2281989"/>
              <a:gd name="connsiteY37" fmla="*/ 104273 h 216568"/>
              <a:gd name="connsiteX38" fmla="*/ 252663 w 2281989"/>
              <a:gd name="connsiteY38" fmla="*/ 96252 h 216568"/>
              <a:gd name="connsiteX39" fmla="*/ 240631 w 2281989"/>
              <a:gd name="connsiteY39" fmla="*/ 92242 h 216568"/>
              <a:gd name="connsiteX40" fmla="*/ 228600 w 2281989"/>
              <a:gd name="connsiteY40" fmla="*/ 80210 h 216568"/>
              <a:gd name="connsiteX41" fmla="*/ 212557 w 2281989"/>
              <a:gd name="connsiteY41" fmla="*/ 76200 h 216568"/>
              <a:gd name="connsiteX42" fmla="*/ 188494 w 2281989"/>
              <a:gd name="connsiteY42" fmla="*/ 68179 h 216568"/>
              <a:gd name="connsiteX43" fmla="*/ 176463 w 2281989"/>
              <a:gd name="connsiteY43" fmla="*/ 64168 h 216568"/>
              <a:gd name="connsiteX44" fmla="*/ 160421 w 2281989"/>
              <a:gd name="connsiteY44" fmla="*/ 60158 h 216568"/>
              <a:gd name="connsiteX45" fmla="*/ 136357 w 2281989"/>
              <a:gd name="connsiteY45" fmla="*/ 52137 h 216568"/>
              <a:gd name="connsiteX46" fmla="*/ 88231 w 2281989"/>
              <a:gd name="connsiteY46" fmla="*/ 36094 h 216568"/>
              <a:gd name="connsiteX47" fmla="*/ 76200 w 2281989"/>
              <a:gd name="connsiteY47" fmla="*/ 32084 h 216568"/>
              <a:gd name="connsiteX48" fmla="*/ 64168 w 2281989"/>
              <a:gd name="connsiteY48" fmla="*/ 28073 h 216568"/>
              <a:gd name="connsiteX49" fmla="*/ 44115 w 2281989"/>
              <a:gd name="connsiteY49" fmla="*/ 24063 h 216568"/>
              <a:gd name="connsiteX50" fmla="*/ 32084 w 2281989"/>
              <a:gd name="connsiteY50" fmla="*/ 16042 h 216568"/>
              <a:gd name="connsiteX51" fmla="*/ 8021 w 2281989"/>
              <a:gd name="connsiteY51" fmla="*/ 12031 h 216568"/>
              <a:gd name="connsiteX52" fmla="*/ 0 w 2281989"/>
              <a:gd name="connsiteY52" fmla="*/ 0 h 216568"/>
              <a:gd name="connsiteX53" fmla="*/ 4010 w 2281989"/>
              <a:gd name="connsiteY53" fmla="*/ 12031 h 216568"/>
              <a:gd name="connsiteX54" fmla="*/ 16042 w 2281989"/>
              <a:gd name="connsiteY54" fmla="*/ 8021 h 21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281989" h="216568">
                <a:moveTo>
                  <a:pt x="2281989" y="60158"/>
                </a:moveTo>
                <a:cubicBezTo>
                  <a:pt x="2269957" y="74863"/>
                  <a:pt x="2260490" y="92109"/>
                  <a:pt x="2245894" y="104273"/>
                </a:cubicBezTo>
                <a:cubicBezTo>
                  <a:pt x="2235779" y="112702"/>
                  <a:pt x="2221902" y="115129"/>
                  <a:pt x="2209800" y="120316"/>
                </a:cubicBezTo>
                <a:cubicBezTo>
                  <a:pt x="2203183" y="123152"/>
                  <a:pt x="2196326" y="125413"/>
                  <a:pt x="2189747" y="128337"/>
                </a:cubicBezTo>
                <a:cubicBezTo>
                  <a:pt x="2184284" y="130765"/>
                  <a:pt x="2179200" y="134003"/>
                  <a:pt x="2173705" y="136358"/>
                </a:cubicBezTo>
                <a:cubicBezTo>
                  <a:pt x="2163230" y="140847"/>
                  <a:pt x="2156926" y="140990"/>
                  <a:pt x="2145631" y="144379"/>
                </a:cubicBezTo>
                <a:cubicBezTo>
                  <a:pt x="2137533" y="146809"/>
                  <a:pt x="2129859" y="150742"/>
                  <a:pt x="2121568" y="152400"/>
                </a:cubicBezTo>
                <a:cubicBezTo>
                  <a:pt x="2042038" y="168306"/>
                  <a:pt x="2117804" y="154168"/>
                  <a:pt x="2049378" y="164431"/>
                </a:cubicBezTo>
                <a:cubicBezTo>
                  <a:pt x="2033295" y="166843"/>
                  <a:pt x="2001252" y="172452"/>
                  <a:pt x="2001252" y="172452"/>
                </a:cubicBezTo>
                <a:cubicBezTo>
                  <a:pt x="1995905" y="171115"/>
                  <a:pt x="1990722" y="168442"/>
                  <a:pt x="1985210" y="168442"/>
                </a:cubicBezTo>
                <a:cubicBezTo>
                  <a:pt x="1980113" y="168442"/>
                  <a:pt x="1955306" y="174915"/>
                  <a:pt x="1949115" y="176463"/>
                </a:cubicBezTo>
                <a:cubicBezTo>
                  <a:pt x="1943768" y="175126"/>
                  <a:pt x="1938585" y="172452"/>
                  <a:pt x="1933073" y="172452"/>
                </a:cubicBezTo>
                <a:cubicBezTo>
                  <a:pt x="1928846" y="172452"/>
                  <a:pt x="1925107" y="175302"/>
                  <a:pt x="1921042" y="176463"/>
                </a:cubicBezTo>
                <a:cubicBezTo>
                  <a:pt x="1915742" y="177977"/>
                  <a:pt x="1910405" y="179392"/>
                  <a:pt x="1905000" y="180473"/>
                </a:cubicBezTo>
                <a:cubicBezTo>
                  <a:pt x="1897026" y="182068"/>
                  <a:pt x="1888887" y="182780"/>
                  <a:pt x="1880936" y="184484"/>
                </a:cubicBezTo>
                <a:cubicBezTo>
                  <a:pt x="1870157" y="186794"/>
                  <a:pt x="1859547" y="189831"/>
                  <a:pt x="1848852" y="192505"/>
                </a:cubicBezTo>
                <a:cubicBezTo>
                  <a:pt x="1843505" y="193842"/>
                  <a:pt x="1838247" y="195610"/>
                  <a:pt x="1832810" y="196516"/>
                </a:cubicBezTo>
                <a:cubicBezTo>
                  <a:pt x="1800645" y="201876"/>
                  <a:pt x="1805110" y="201745"/>
                  <a:pt x="1764631" y="204537"/>
                </a:cubicBezTo>
                <a:cubicBezTo>
                  <a:pt x="1629901" y="213829"/>
                  <a:pt x="1494478" y="214115"/>
                  <a:pt x="1359568" y="216568"/>
                </a:cubicBezTo>
                <a:cubicBezTo>
                  <a:pt x="1120065" y="214020"/>
                  <a:pt x="1071073" y="218142"/>
                  <a:pt x="898357" y="208547"/>
                </a:cubicBezTo>
                <a:cubicBezTo>
                  <a:pt x="876685" y="207343"/>
                  <a:pt x="814534" y="203101"/>
                  <a:pt x="790073" y="200526"/>
                </a:cubicBezTo>
                <a:cubicBezTo>
                  <a:pt x="778336" y="199291"/>
                  <a:pt x="754622" y="195674"/>
                  <a:pt x="741947" y="192505"/>
                </a:cubicBezTo>
                <a:cubicBezTo>
                  <a:pt x="737846" y="191480"/>
                  <a:pt x="734061" y="189323"/>
                  <a:pt x="729915" y="188494"/>
                </a:cubicBezTo>
                <a:cubicBezTo>
                  <a:pt x="720703" y="186652"/>
                  <a:pt x="677549" y="181447"/>
                  <a:pt x="669757" y="180473"/>
                </a:cubicBezTo>
                <a:cubicBezTo>
                  <a:pt x="642166" y="171277"/>
                  <a:pt x="675523" y="181521"/>
                  <a:pt x="625642" y="172452"/>
                </a:cubicBezTo>
                <a:cubicBezTo>
                  <a:pt x="621483" y="171696"/>
                  <a:pt x="617805" y="168966"/>
                  <a:pt x="613610" y="168442"/>
                </a:cubicBezTo>
                <a:cubicBezTo>
                  <a:pt x="596314" y="166280"/>
                  <a:pt x="578852" y="165768"/>
                  <a:pt x="561473" y="164431"/>
                </a:cubicBezTo>
                <a:lnTo>
                  <a:pt x="541421" y="160421"/>
                </a:lnTo>
                <a:cubicBezTo>
                  <a:pt x="533420" y="158966"/>
                  <a:pt x="525295" y="158174"/>
                  <a:pt x="517357" y="156410"/>
                </a:cubicBezTo>
                <a:cubicBezTo>
                  <a:pt x="513230" y="155493"/>
                  <a:pt x="509427" y="153425"/>
                  <a:pt x="505326" y="152400"/>
                </a:cubicBezTo>
                <a:cubicBezTo>
                  <a:pt x="479870" y="146036"/>
                  <a:pt x="483143" y="150351"/>
                  <a:pt x="453189" y="140368"/>
                </a:cubicBezTo>
                <a:cubicBezTo>
                  <a:pt x="449178" y="139031"/>
                  <a:pt x="445284" y="137275"/>
                  <a:pt x="441157" y="136358"/>
                </a:cubicBezTo>
                <a:cubicBezTo>
                  <a:pt x="433219" y="134594"/>
                  <a:pt x="425045" y="134051"/>
                  <a:pt x="417094" y="132347"/>
                </a:cubicBezTo>
                <a:cubicBezTo>
                  <a:pt x="406315" y="130037"/>
                  <a:pt x="395468" y="127812"/>
                  <a:pt x="385010" y="124326"/>
                </a:cubicBezTo>
                <a:cubicBezTo>
                  <a:pt x="380999" y="122989"/>
                  <a:pt x="377137" y="121072"/>
                  <a:pt x="372978" y="120316"/>
                </a:cubicBezTo>
                <a:cubicBezTo>
                  <a:pt x="362374" y="118388"/>
                  <a:pt x="351525" y="118077"/>
                  <a:pt x="340894" y="116305"/>
                </a:cubicBezTo>
                <a:cubicBezTo>
                  <a:pt x="335457" y="115399"/>
                  <a:pt x="330275" y="113280"/>
                  <a:pt x="324852" y="112294"/>
                </a:cubicBezTo>
                <a:cubicBezTo>
                  <a:pt x="307620" y="109161"/>
                  <a:pt x="293364" y="108811"/>
                  <a:pt x="276726" y="104273"/>
                </a:cubicBezTo>
                <a:cubicBezTo>
                  <a:pt x="268569" y="102048"/>
                  <a:pt x="260684" y="98926"/>
                  <a:pt x="252663" y="96252"/>
                </a:cubicBezTo>
                <a:lnTo>
                  <a:pt x="240631" y="92242"/>
                </a:lnTo>
                <a:cubicBezTo>
                  <a:pt x="236621" y="88231"/>
                  <a:pt x="233524" y="83024"/>
                  <a:pt x="228600" y="80210"/>
                </a:cubicBezTo>
                <a:cubicBezTo>
                  <a:pt x="223814" y="77475"/>
                  <a:pt x="217837" y="77784"/>
                  <a:pt x="212557" y="76200"/>
                </a:cubicBezTo>
                <a:cubicBezTo>
                  <a:pt x="204459" y="73771"/>
                  <a:pt x="196515" y="70853"/>
                  <a:pt x="188494" y="68179"/>
                </a:cubicBezTo>
                <a:cubicBezTo>
                  <a:pt x="184484" y="66842"/>
                  <a:pt x="180564" y="65193"/>
                  <a:pt x="176463" y="64168"/>
                </a:cubicBezTo>
                <a:cubicBezTo>
                  <a:pt x="171116" y="62831"/>
                  <a:pt x="165700" y="61742"/>
                  <a:pt x="160421" y="60158"/>
                </a:cubicBezTo>
                <a:cubicBezTo>
                  <a:pt x="152322" y="57729"/>
                  <a:pt x="144378" y="54811"/>
                  <a:pt x="136357" y="52137"/>
                </a:cubicBezTo>
                <a:lnTo>
                  <a:pt x="88231" y="36094"/>
                </a:lnTo>
                <a:lnTo>
                  <a:pt x="76200" y="32084"/>
                </a:lnTo>
                <a:cubicBezTo>
                  <a:pt x="72189" y="30747"/>
                  <a:pt x="68314" y="28902"/>
                  <a:pt x="64168" y="28073"/>
                </a:cubicBezTo>
                <a:lnTo>
                  <a:pt x="44115" y="24063"/>
                </a:lnTo>
                <a:cubicBezTo>
                  <a:pt x="40105" y="21389"/>
                  <a:pt x="36657" y="17566"/>
                  <a:pt x="32084" y="16042"/>
                </a:cubicBezTo>
                <a:cubicBezTo>
                  <a:pt x="24370" y="13470"/>
                  <a:pt x="15294" y="15668"/>
                  <a:pt x="8021" y="12031"/>
                </a:cubicBezTo>
                <a:cubicBezTo>
                  <a:pt x="3710" y="9875"/>
                  <a:pt x="2674" y="4010"/>
                  <a:pt x="0" y="0"/>
                </a:cubicBezTo>
                <a:cubicBezTo>
                  <a:pt x="1337" y="4010"/>
                  <a:pt x="229" y="10141"/>
                  <a:pt x="4010" y="12031"/>
                </a:cubicBezTo>
                <a:cubicBezTo>
                  <a:pt x="7791" y="13922"/>
                  <a:pt x="16042" y="8021"/>
                  <a:pt x="16042" y="8021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695717" y="5759054"/>
            <a:ext cx="605589" cy="192637"/>
          </a:xfrm>
          <a:custGeom>
            <a:avLst/>
            <a:gdLst>
              <a:gd name="connsiteX0" fmla="*/ 0 w 717884"/>
              <a:gd name="connsiteY0" fmla="*/ 52136 h 148389"/>
              <a:gd name="connsiteX1" fmla="*/ 36094 w 717884"/>
              <a:gd name="connsiteY1" fmla="*/ 104273 h 148389"/>
              <a:gd name="connsiteX2" fmla="*/ 48126 w 717884"/>
              <a:gd name="connsiteY2" fmla="*/ 112294 h 148389"/>
              <a:gd name="connsiteX3" fmla="*/ 72189 w 717884"/>
              <a:gd name="connsiteY3" fmla="*/ 132347 h 148389"/>
              <a:gd name="connsiteX4" fmla="*/ 88231 w 717884"/>
              <a:gd name="connsiteY4" fmla="*/ 136358 h 148389"/>
              <a:gd name="connsiteX5" fmla="*/ 116305 w 717884"/>
              <a:gd name="connsiteY5" fmla="*/ 148389 h 148389"/>
              <a:gd name="connsiteX6" fmla="*/ 489284 w 717884"/>
              <a:gd name="connsiteY6" fmla="*/ 144379 h 148389"/>
              <a:gd name="connsiteX7" fmla="*/ 565484 w 717884"/>
              <a:gd name="connsiteY7" fmla="*/ 140368 h 148389"/>
              <a:gd name="connsiteX8" fmla="*/ 645694 w 717884"/>
              <a:gd name="connsiteY8" fmla="*/ 132347 h 148389"/>
              <a:gd name="connsiteX9" fmla="*/ 657726 w 717884"/>
              <a:gd name="connsiteY9" fmla="*/ 128336 h 148389"/>
              <a:gd name="connsiteX10" fmla="*/ 677779 w 717884"/>
              <a:gd name="connsiteY10" fmla="*/ 112294 h 148389"/>
              <a:gd name="connsiteX11" fmla="*/ 689810 w 717884"/>
              <a:gd name="connsiteY11" fmla="*/ 76200 h 148389"/>
              <a:gd name="connsiteX12" fmla="*/ 693821 w 717884"/>
              <a:gd name="connsiteY12" fmla="*/ 64168 h 148389"/>
              <a:gd name="connsiteX13" fmla="*/ 701842 w 717884"/>
              <a:gd name="connsiteY13" fmla="*/ 52136 h 148389"/>
              <a:gd name="connsiteX14" fmla="*/ 705852 w 717884"/>
              <a:gd name="connsiteY14" fmla="*/ 40105 h 148389"/>
              <a:gd name="connsiteX15" fmla="*/ 709863 w 717884"/>
              <a:gd name="connsiteY15" fmla="*/ 16042 h 148389"/>
              <a:gd name="connsiteX16" fmla="*/ 713873 w 717884"/>
              <a:gd name="connsiteY16" fmla="*/ 0 h 148389"/>
              <a:gd name="connsiteX17" fmla="*/ 717884 w 717884"/>
              <a:gd name="connsiteY17" fmla="*/ 16042 h 14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7884" h="148389">
                <a:moveTo>
                  <a:pt x="0" y="52136"/>
                </a:moveTo>
                <a:cubicBezTo>
                  <a:pt x="12031" y="69515"/>
                  <a:pt x="18507" y="92549"/>
                  <a:pt x="36094" y="104273"/>
                </a:cubicBezTo>
                <a:cubicBezTo>
                  <a:pt x="40105" y="106947"/>
                  <a:pt x="44423" y="109208"/>
                  <a:pt x="48126" y="112294"/>
                </a:cubicBezTo>
                <a:cubicBezTo>
                  <a:pt x="58332" y="120800"/>
                  <a:pt x="59885" y="127074"/>
                  <a:pt x="72189" y="132347"/>
                </a:cubicBezTo>
                <a:cubicBezTo>
                  <a:pt x="77255" y="134518"/>
                  <a:pt x="82884" y="135021"/>
                  <a:pt x="88231" y="136358"/>
                </a:cubicBezTo>
                <a:cubicBezTo>
                  <a:pt x="98055" y="142907"/>
                  <a:pt x="103355" y="148389"/>
                  <a:pt x="116305" y="148389"/>
                </a:cubicBezTo>
                <a:cubicBezTo>
                  <a:pt x="240639" y="148389"/>
                  <a:pt x="364958" y="145716"/>
                  <a:pt x="489284" y="144379"/>
                </a:cubicBezTo>
                <a:lnTo>
                  <a:pt x="565484" y="140368"/>
                </a:lnTo>
                <a:cubicBezTo>
                  <a:pt x="599046" y="138394"/>
                  <a:pt x="617263" y="139456"/>
                  <a:pt x="645694" y="132347"/>
                </a:cubicBezTo>
                <a:cubicBezTo>
                  <a:pt x="649795" y="131322"/>
                  <a:pt x="653945" y="130227"/>
                  <a:pt x="657726" y="128336"/>
                </a:cubicBezTo>
                <a:cubicBezTo>
                  <a:pt x="667842" y="123278"/>
                  <a:pt x="670319" y="119753"/>
                  <a:pt x="677779" y="112294"/>
                </a:cubicBezTo>
                <a:lnTo>
                  <a:pt x="689810" y="76200"/>
                </a:lnTo>
                <a:cubicBezTo>
                  <a:pt x="691147" y="72189"/>
                  <a:pt x="691476" y="67686"/>
                  <a:pt x="693821" y="64168"/>
                </a:cubicBezTo>
                <a:lnTo>
                  <a:pt x="701842" y="52136"/>
                </a:lnTo>
                <a:cubicBezTo>
                  <a:pt x="703179" y="48126"/>
                  <a:pt x="704935" y="44232"/>
                  <a:pt x="705852" y="40105"/>
                </a:cubicBezTo>
                <a:cubicBezTo>
                  <a:pt x="707616" y="32167"/>
                  <a:pt x="708268" y="24016"/>
                  <a:pt x="709863" y="16042"/>
                </a:cubicBezTo>
                <a:cubicBezTo>
                  <a:pt x="710944" y="10637"/>
                  <a:pt x="712536" y="5347"/>
                  <a:pt x="713873" y="0"/>
                </a:cubicBezTo>
                <a:lnTo>
                  <a:pt x="717884" y="16042"/>
                </a:ln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1993225" y="5803169"/>
            <a:ext cx="4600849" cy="425116"/>
          </a:xfrm>
          <a:custGeom>
            <a:avLst/>
            <a:gdLst>
              <a:gd name="connsiteX0" fmla="*/ 4600849 w 4600849"/>
              <a:gd name="connsiteY0" fmla="*/ 0 h 425116"/>
              <a:gd name="connsiteX1" fmla="*/ 4552723 w 4600849"/>
              <a:gd name="connsiteY1" fmla="*/ 16043 h 425116"/>
              <a:gd name="connsiteX2" fmla="*/ 4532671 w 4600849"/>
              <a:gd name="connsiteY2" fmla="*/ 40106 h 425116"/>
              <a:gd name="connsiteX3" fmla="*/ 4524649 w 4600849"/>
              <a:gd name="connsiteY3" fmla="*/ 48127 h 425116"/>
              <a:gd name="connsiteX4" fmla="*/ 4504597 w 4600849"/>
              <a:gd name="connsiteY4" fmla="*/ 84221 h 425116"/>
              <a:gd name="connsiteX5" fmla="*/ 4484544 w 4600849"/>
              <a:gd name="connsiteY5" fmla="*/ 108285 h 425116"/>
              <a:gd name="connsiteX6" fmla="*/ 4472513 w 4600849"/>
              <a:gd name="connsiteY6" fmla="*/ 116306 h 425116"/>
              <a:gd name="connsiteX7" fmla="*/ 4436418 w 4600849"/>
              <a:gd name="connsiteY7" fmla="*/ 160421 h 425116"/>
              <a:gd name="connsiteX8" fmla="*/ 4416365 w 4600849"/>
              <a:gd name="connsiteY8" fmla="*/ 180474 h 425116"/>
              <a:gd name="connsiteX9" fmla="*/ 4388292 w 4600849"/>
              <a:gd name="connsiteY9" fmla="*/ 200527 h 425116"/>
              <a:gd name="connsiteX10" fmla="*/ 4376260 w 4600849"/>
              <a:gd name="connsiteY10" fmla="*/ 212558 h 425116"/>
              <a:gd name="connsiteX11" fmla="*/ 4368239 w 4600849"/>
              <a:gd name="connsiteY11" fmla="*/ 224590 h 425116"/>
              <a:gd name="connsiteX12" fmla="*/ 4344176 w 4600849"/>
              <a:gd name="connsiteY12" fmla="*/ 240632 h 425116"/>
              <a:gd name="connsiteX13" fmla="*/ 4372249 w 4600849"/>
              <a:gd name="connsiteY13" fmla="*/ 256674 h 425116"/>
              <a:gd name="connsiteX14" fmla="*/ 4396313 w 4600849"/>
              <a:gd name="connsiteY14" fmla="*/ 268706 h 425116"/>
              <a:gd name="connsiteX15" fmla="*/ 4396313 w 4600849"/>
              <a:gd name="connsiteY15" fmla="*/ 312821 h 425116"/>
              <a:gd name="connsiteX16" fmla="*/ 4388292 w 4600849"/>
              <a:gd name="connsiteY16" fmla="*/ 336885 h 425116"/>
              <a:gd name="connsiteX17" fmla="*/ 4376260 w 4600849"/>
              <a:gd name="connsiteY17" fmla="*/ 348916 h 425116"/>
              <a:gd name="connsiteX18" fmla="*/ 4368239 w 4600849"/>
              <a:gd name="connsiteY18" fmla="*/ 360948 h 425116"/>
              <a:gd name="connsiteX19" fmla="*/ 4332144 w 4600849"/>
              <a:gd name="connsiteY19" fmla="*/ 389021 h 425116"/>
              <a:gd name="connsiteX20" fmla="*/ 4308081 w 4600849"/>
              <a:gd name="connsiteY20" fmla="*/ 397043 h 425116"/>
              <a:gd name="connsiteX21" fmla="*/ 4296049 w 4600849"/>
              <a:gd name="connsiteY21" fmla="*/ 401053 h 425116"/>
              <a:gd name="connsiteX22" fmla="*/ 4251934 w 4600849"/>
              <a:gd name="connsiteY22" fmla="*/ 405064 h 425116"/>
              <a:gd name="connsiteX23" fmla="*/ 4151671 w 4600849"/>
              <a:gd name="connsiteY23" fmla="*/ 401053 h 425116"/>
              <a:gd name="connsiteX24" fmla="*/ 4139639 w 4600849"/>
              <a:gd name="connsiteY24" fmla="*/ 393032 h 425116"/>
              <a:gd name="connsiteX25" fmla="*/ 4115576 w 4600849"/>
              <a:gd name="connsiteY25" fmla="*/ 372979 h 425116"/>
              <a:gd name="connsiteX26" fmla="*/ 4107555 w 4600849"/>
              <a:gd name="connsiteY26" fmla="*/ 360948 h 425116"/>
              <a:gd name="connsiteX27" fmla="*/ 4095523 w 4600849"/>
              <a:gd name="connsiteY27" fmla="*/ 364958 h 425116"/>
              <a:gd name="connsiteX28" fmla="*/ 3983228 w 4600849"/>
              <a:gd name="connsiteY28" fmla="*/ 368969 h 425116"/>
              <a:gd name="connsiteX29" fmla="*/ 3890986 w 4600849"/>
              <a:gd name="connsiteY29" fmla="*/ 368969 h 425116"/>
              <a:gd name="connsiteX30" fmla="*/ 3642334 w 4600849"/>
              <a:gd name="connsiteY30" fmla="*/ 364958 h 425116"/>
              <a:gd name="connsiteX31" fmla="*/ 3550092 w 4600849"/>
              <a:gd name="connsiteY31" fmla="*/ 368969 h 425116"/>
              <a:gd name="connsiteX32" fmla="*/ 3526028 w 4600849"/>
              <a:gd name="connsiteY32" fmla="*/ 372979 h 425116"/>
              <a:gd name="connsiteX33" fmla="*/ 3333523 w 4600849"/>
              <a:gd name="connsiteY33" fmla="*/ 376990 h 425116"/>
              <a:gd name="connsiteX34" fmla="*/ 3277376 w 4600849"/>
              <a:gd name="connsiteY34" fmla="*/ 376990 h 425116"/>
              <a:gd name="connsiteX35" fmla="*/ 3265344 w 4600849"/>
              <a:gd name="connsiteY35" fmla="*/ 381000 h 425116"/>
              <a:gd name="connsiteX36" fmla="*/ 3169092 w 4600849"/>
              <a:gd name="connsiteY36" fmla="*/ 389021 h 425116"/>
              <a:gd name="connsiteX37" fmla="*/ 3124976 w 4600849"/>
              <a:gd name="connsiteY37" fmla="*/ 393032 h 425116"/>
              <a:gd name="connsiteX38" fmla="*/ 3096902 w 4600849"/>
              <a:gd name="connsiteY38" fmla="*/ 397043 h 425116"/>
              <a:gd name="connsiteX39" fmla="*/ 3080860 w 4600849"/>
              <a:gd name="connsiteY39" fmla="*/ 401053 h 425116"/>
              <a:gd name="connsiteX40" fmla="*/ 3028723 w 4600849"/>
              <a:gd name="connsiteY40" fmla="*/ 405064 h 425116"/>
              <a:gd name="connsiteX41" fmla="*/ 2952523 w 4600849"/>
              <a:gd name="connsiteY41" fmla="*/ 413085 h 425116"/>
              <a:gd name="connsiteX42" fmla="*/ 2924449 w 4600849"/>
              <a:gd name="connsiteY42" fmla="*/ 417095 h 425116"/>
              <a:gd name="connsiteX43" fmla="*/ 2900386 w 4600849"/>
              <a:gd name="connsiteY43" fmla="*/ 421106 h 425116"/>
              <a:gd name="connsiteX44" fmla="*/ 2860281 w 4600849"/>
              <a:gd name="connsiteY44" fmla="*/ 425116 h 425116"/>
              <a:gd name="connsiteX45" fmla="*/ 2764028 w 4600849"/>
              <a:gd name="connsiteY45" fmla="*/ 421106 h 425116"/>
              <a:gd name="connsiteX46" fmla="*/ 2731944 w 4600849"/>
              <a:gd name="connsiteY46" fmla="*/ 417095 h 425116"/>
              <a:gd name="connsiteX47" fmla="*/ 2655744 w 4600849"/>
              <a:gd name="connsiteY47" fmla="*/ 413085 h 425116"/>
              <a:gd name="connsiteX48" fmla="*/ 2619649 w 4600849"/>
              <a:gd name="connsiteY48" fmla="*/ 409074 h 425116"/>
              <a:gd name="connsiteX49" fmla="*/ 2587565 w 4600849"/>
              <a:gd name="connsiteY49" fmla="*/ 401053 h 425116"/>
              <a:gd name="connsiteX50" fmla="*/ 2531418 w 4600849"/>
              <a:gd name="connsiteY50" fmla="*/ 397043 h 425116"/>
              <a:gd name="connsiteX51" fmla="*/ 2463239 w 4600849"/>
              <a:gd name="connsiteY51" fmla="*/ 389021 h 425116"/>
              <a:gd name="connsiteX52" fmla="*/ 2443186 w 4600849"/>
              <a:gd name="connsiteY52" fmla="*/ 385011 h 425116"/>
              <a:gd name="connsiteX53" fmla="*/ 2294797 w 4600849"/>
              <a:gd name="connsiteY53" fmla="*/ 381000 h 425116"/>
              <a:gd name="connsiteX54" fmla="*/ 2246671 w 4600849"/>
              <a:gd name="connsiteY54" fmla="*/ 385011 h 425116"/>
              <a:gd name="connsiteX55" fmla="*/ 2146407 w 4600849"/>
              <a:gd name="connsiteY55" fmla="*/ 389021 h 425116"/>
              <a:gd name="connsiteX56" fmla="*/ 2062186 w 4600849"/>
              <a:gd name="connsiteY56" fmla="*/ 393032 h 425116"/>
              <a:gd name="connsiteX57" fmla="*/ 1998018 w 4600849"/>
              <a:gd name="connsiteY57" fmla="*/ 401053 h 425116"/>
              <a:gd name="connsiteX58" fmla="*/ 1941871 w 4600849"/>
              <a:gd name="connsiteY58" fmla="*/ 397043 h 425116"/>
              <a:gd name="connsiteX59" fmla="*/ 1833586 w 4600849"/>
              <a:gd name="connsiteY59" fmla="*/ 405064 h 425116"/>
              <a:gd name="connsiteX60" fmla="*/ 1657123 w 4600849"/>
              <a:gd name="connsiteY60" fmla="*/ 409074 h 425116"/>
              <a:gd name="connsiteX61" fmla="*/ 1532797 w 4600849"/>
              <a:gd name="connsiteY61" fmla="*/ 413085 h 425116"/>
              <a:gd name="connsiteX62" fmla="*/ 1408471 w 4600849"/>
              <a:gd name="connsiteY62" fmla="*/ 421106 h 425116"/>
              <a:gd name="connsiteX63" fmla="*/ 1320239 w 4600849"/>
              <a:gd name="connsiteY63" fmla="*/ 417095 h 425116"/>
              <a:gd name="connsiteX64" fmla="*/ 1071586 w 4600849"/>
              <a:gd name="connsiteY64" fmla="*/ 413085 h 425116"/>
              <a:gd name="connsiteX65" fmla="*/ 991376 w 4600849"/>
              <a:gd name="connsiteY65" fmla="*/ 405064 h 425116"/>
              <a:gd name="connsiteX66" fmla="*/ 895123 w 4600849"/>
              <a:gd name="connsiteY66" fmla="*/ 401053 h 425116"/>
              <a:gd name="connsiteX67" fmla="*/ 802881 w 4600849"/>
              <a:gd name="connsiteY67" fmla="*/ 389021 h 425116"/>
              <a:gd name="connsiteX68" fmla="*/ 774807 w 4600849"/>
              <a:gd name="connsiteY68" fmla="*/ 385011 h 425116"/>
              <a:gd name="connsiteX69" fmla="*/ 682565 w 4600849"/>
              <a:gd name="connsiteY69" fmla="*/ 376990 h 425116"/>
              <a:gd name="connsiteX70" fmla="*/ 642460 w 4600849"/>
              <a:gd name="connsiteY70" fmla="*/ 372979 h 425116"/>
              <a:gd name="connsiteX71" fmla="*/ 550218 w 4600849"/>
              <a:gd name="connsiteY71" fmla="*/ 372979 h 425116"/>
              <a:gd name="connsiteX72" fmla="*/ 377765 w 4600849"/>
              <a:gd name="connsiteY72" fmla="*/ 368969 h 425116"/>
              <a:gd name="connsiteX73" fmla="*/ 357713 w 4600849"/>
              <a:gd name="connsiteY73" fmla="*/ 364958 h 425116"/>
              <a:gd name="connsiteX74" fmla="*/ 329639 w 4600849"/>
              <a:gd name="connsiteY74" fmla="*/ 360948 h 425116"/>
              <a:gd name="connsiteX75" fmla="*/ 297555 w 4600849"/>
              <a:gd name="connsiteY75" fmla="*/ 352927 h 425116"/>
              <a:gd name="connsiteX76" fmla="*/ 281513 w 4600849"/>
              <a:gd name="connsiteY76" fmla="*/ 348916 h 425116"/>
              <a:gd name="connsiteX77" fmla="*/ 253439 w 4600849"/>
              <a:gd name="connsiteY77" fmla="*/ 340895 h 425116"/>
              <a:gd name="connsiteX78" fmla="*/ 229376 w 4600849"/>
              <a:gd name="connsiteY78" fmla="*/ 332874 h 425116"/>
              <a:gd name="connsiteX79" fmla="*/ 205313 w 4600849"/>
              <a:gd name="connsiteY79" fmla="*/ 312821 h 425116"/>
              <a:gd name="connsiteX80" fmla="*/ 197292 w 4600849"/>
              <a:gd name="connsiteY80" fmla="*/ 300790 h 425116"/>
              <a:gd name="connsiteX81" fmla="*/ 173228 w 4600849"/>
              <a:gd name="connsiteY81" fmla="*/ 284748 h 425116"/>
              <a:gd name="connsiteX82" fmla="*/ 165207 w 4600849"/>
              <a:gd name="connsiteY82" fmla="*/ 272716 h 425116"/>
              <a:gd name="connsiteX83" fmla="*/ 153176 w 4600849"/>
              <a:gd name="connsiteY83" fmla="*/ 260685 h 425116"/>
              <a:gd name="connsiteX84" fmla="*/ 121092 w 4600849"/>
              <a:gd name="connsiteY84" fmla="*/ 240632 h 425116"/>
              <a:gd name="connsiteX85" fmla="*/ 97028 w 4600849"/>
              <a:gd name="connsiteY85" fmla="*/ 232611 h 425116"/>
              <a:gd name="connsiteX86" fmla="*/ 72965 w 4600849"/>
              <a:gd name="connsiteY86" fmla="*/ 216569 h 425116"/>
              <a:gd name="connsiteX87" fmla="*/ 48902 w 4600849"/>
              <a:gd name="connsiteY87" fmla="*/ 196516 h 425116"/>
              <a:gd name="connsiteX88" fmla="*/ 32860 w 4600849"/>
              <a:gd name="connsiteY88" fmla="*/ 172453 h 425116"/>
              <a:gd name="connsiteX89" fmla="*/ 24839 w 4600849"/>
              <a:gd name="connsiteY89" fmla="*/ 148390 h 425116"/>
              <a:gd name="connsiteX90" fmla="*/ 20828 w 4600849"/>
              <a:gd name="connsiteY90" fmla="*/ 136358 h 425116"/>
              <a:gd name="connsiteX91" fmla="*/ 8797 w 4600849"/>
              <a:gd name="connsiteY91" fmla="*/ 128337 h 425116"/>
              <a:gd name="connsiteX92" fmla="*/ 776 w 4600849"/>
              <a:gd name="connsiteY92" fmla="*/ 140369 h 425116"/>
              <a:gd name="connsiteX93" fmla="*/ 16818 w 4600849"/>
              <a:gd name="connsiteY93" fmla="*/ 136358 h 42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600849" h="425116">
                <a:moveTo>
                  <a:pt x="4600849" y="0"/>
                </a:moveTo>
                <a:cubicBezTo>
                  <a:pt x="4584807" y="5348"/>
                  <a:pt x="4568046" y="8892"/>
                  <a:pt x="4552723" y="16043"/>
                </a:cubicBezTo>
                <a:cubicBezTo>
                  <a:pt x="4543601" y="20300"/>
                  <a:pt x="4538469" y="32859"/>
                  <a:pt x="4532671" y="40106"/>
                </a:cubicBezTo>
                <a:cubicBezTo>
                  <a:pt x="4530309" y="43059"/>
                  <a:pt x="4527323" y="45453"/>
                  <a:pt x="4524649" y="48127"/>
                </a:cubicBezTo>
                <a:cubicBezTo>
                  <a:pt x="4517591" y="69304"/>
                  <a:pt x="4522984" y="56640"/>
                  <a:pt x="4504597" y="84221"/>
                </a:cubicBezTo>
                <a:cubicBezTo>
                  <a:pt x="4496709" y="96053"/>
                  <a:pt x="4496126" y="98633"/>
                  <a:pt x="4484544" y="108285"/>
                </a:cubicBezTo>
                <a:cubicBezTo>
                  <a:pt x="4480841" y="111371"/>
                  <a:pt x="4476523" y="113632"/>
                  <a:pt x="4472513" y="116306"/>
                </a:cubicBezTo>
                <a:cubicBezTo>
                  <a:pt x="4451225" y="148238"/>
                  <a:pt x="4463290" y="133549"/>
                  <a:pt x="4436418" y="160421"/>
                </a:cubicBezTo>
                <a:lnTo>
                  <a:pt x="4416365" y="180474"/>
                </a:lnTo>
                <a:cubicBezTo>
                  <a:pt x="4406841" y="186823"/>
                  <a:pt x="4397000" y="193063"/>
                  <a:pt x="4388292" y="200527"/>
                </a:cubicBezTo>
                <a:cubicBezTo>
                  <a:pt x="4383986" y="204218"/>
                  <a:pt x="4379891" y="208201"/>
                  <a:pt x="4376260" y="212558"/>
                </a:cubicBezTo>
                <a:cubicBezTo>
                  <a:pt x="4373174" y="216261"/>
                  <a:pt x="4371867" y="221416"/>
                  <a:pt x="4368239" y="224590"/>
                </a:cubicBezTo>
                <a:cubicBezTo>
                  <a:pt x="4360984" y="230938"/>
                  <a:pt x="4344176" y="240632"/>
                  <a:pt x="4344176" y="240632"/>
                </a:cubicBezTo>
                <a:cubicBezTo>
                  <a:pt x="4373481" y="260170"/>
                  <a:pt x="4336639" y="236326"/>
                  <a:pt x="4372249" y="256674"/>
                </a:cubicBezTo>
                <a:cubicBezTo>
                  <a:pt x="4394018" y="269113"/>
                  <a:pt x="4374253" y="261352"/>
                  <a:pt x="4396313" y="268706"/>
                </a:cubicBezTo>
                <a:cubicBezTo>
                  <a:pt x="4402958" y="288642"/>
                  <a:pt x="4402819" y="282458"/>
                  <a:pt x="4396313" y="312821"/>
                </a:cubicBezTo>
                <a:cubicBezTo>
                  <a:pt x="4394541" y="321089"/>
                  <a:pt x="4394271" y="330907"/>
                  <a:pt x="4388292" y="336885"/>
                </a:cubicBezTo>
                <a:cubicBezTo>
                  <a:pt x="4384281" y="340895"/>
                  <a:pt x="4379891" y="344559"/>
                  <a:pt x="4376260" y="348916"/>
                </a:cubicBezTo>
                <a:cubicBezTo>
                  <a:pt x="4373174" y="352619"/>
                  <a:pt x="4371325" y="357245"/>
                  <a:pt x="4368239" y="360948"/>
                </a:cubicBezTo>
                <a:cubicBezTo>
                  <a:pt x="4360254" y="370530"/>
                  <a:pt x="4342461" y="385582"/>
                  <a:pt x="4332144" y="389021"/>
                </a:cubicBezTo>
                <a:lnTo>
                  <a:pt x="4308081" y="397043"/>
                </a:lnTo>
                <a:cubicBezTo>
                  <a:pt x="4304070" y="398380"/>
                  <a:pt x="4300259" y="400670"/>
                  <a:pt x="4296049" y="401053"/>
                </a:cubicBezTo>
                <a:lnTo>
                  <a:pt x="4251934" y="405064"/>
                </a:lnTo>
                <a:cubicBezTo>
                  <a:pt x="4218513" y="403727"/>
                  <a:pt x="4184928" y="404616"/>
                  <a:pt x="4151671" y="401053"/>
                </a:cubicBezTo>
                <a:cubicBezTo>
                  <a:pt x="4146878" y="400539"/>
                  <a:pt x="4143342" y="396118"/>
                  <a:pt x="4139639" y="393032"/>
                </a:cubicBezTo>
                <a:cubicBezTo>
                  <a:pt x="4108754" y="367295"/>
                  <a:pt x="4145451" y="392897"/>
                  <a:pt x="4115576" y="372979"/>
                </a:cubicBezTo>
                <a:cubicBezTo>
                  <a:pt x="4112902" y="368969"/>
                  <a:pt x="4112030" y="362738"/>
                  <a:pt x="4107555" y="360948"/>
                </a:cubicBezTo>
                <a:cubicBezTo>
                  <a:pt x="4103630" y="359378"/>
                  <a:pt x="4099742" y="364686"/>
                  <a:pt x="4095523" y="364958"/>
                </a:cubicBezTo>
                <a:cubicBezTo>
                  <a:pt x="4058145" y="367369"/>
                  <a:pt x="4020660" y="367632"/>
                  <a:pt x="3983228" y="368969"/>
                </a:cubicBezTo>
                <a:cubicBezTo>
                  <a:pt x="3820810" y="356474"/>
                  <a:pt x="4023117" y="368969"/>
                  <a:pt x="3890986" y="368969"/>
                </a:cubicBezTo>
                <a:cubicBezTo>
                  <a:pt x="3808091" y="368969"/>
                  <a:pt x="3725218" y="366295"/>
                  <a:pt x="3642334" y="364958"/>
                </a:cubicBezTo>
                <a:cubicBezTo>
                  <a:pt x="3611587" y="366295"/>
                  <a:pt x="3580795" y="366852"/>
                  <a:pt x="3550092" y="368969"/>
                </a:cubicBezTo>
                <a:cubicBezTo>
                  <a:pt x="3541979" y="369528"/>
                  <a:pt x="3534154" y="372678"/>
                  <a:pt x="3526028" y="372979"/>
                </a:cubicBezTo>
                <a:cubicBezTo>
                  <a:pt x="3461890" y="375354"/>
                  <a:pt x="3397691" y="375653"/>
                  <a:pt x="3333523" y="376990"/>
                </a:cubicBezTo>
                <a:cubicBezTo>
                  <a:pt x="3258658" y="387684"/>
                  <a:pt x="3352239" y="376990"/>
                  <a:pt x="3277376" y="376990"/>
                </a:cubicBezTo>
                <a:cubicBezTo>
                  <a:pt x="3273148" y="376990"/>
                  <a:pt x="3269546" y="380533"/>
                  <a:pt x="3265344" y="381000"/>
                </a:cubicBezTo>
                <a:cubicBezTo>
                  <a:pt x="3233346" y="384555"/>
                  <a:pt x="3201170" y="386271"/>
                  <a:pt x="3169092" y="389021"/>
                </a:cubicBezTo>
                <a:cubicBezTo>
                  <a:pt x="3154380" y="390282"/>
                  <a:pt x="3139594" y="390944"/>
                  <a:pt x="3124976" y="393032"/>
                </a:cubicBezTo>
                <a:cubicBezTo>
                  <a:pt x="3115618" y="394369"/>
                  <a:pt x="3106203" y="395352"/>
                  <a:pt x="3096902" y="397043"/>
                </a:cubicBezTo>
                <a:cubicBezTo>
                  <a:pt x="3091479" y="398029"/>
                  <a:pt x="3086334" y="400409"/>
                  <a:pt x="3080860" y="401053"/>
                </a:cubicBezTo>
                <a:cubicBezTo>
                  <a:pt x="3063549" y="403090"/>
                  <a:pt x="3046088" y="403554"/>
                  <a:pt x="3028723" y="405064"/>
                </a:cubicBezTo>
                <a:cubicBezTo>
                  <a:pt x="3014452" y="406305"/>
                  <a:pt x="2967839" y="411170"/>
                  <a:pt x="2952523" y="413085"/>
                </a:cubicBezTo>
                <a:cubicBezTo>
                  <a:pt x="2943143" y="414257"/>
                  <a:pt x="2933792" y="415658"/>
                  <a:pt x="2924449" y="417095"/>
                </a:cubicBezTo>
                <a:cubicBezTo>
                  <a:pt x="2916412" y="418331"/>
                  <a:pt x="2908455" y="420097"/>
                  <a:pt x="2900386" y="421106"/>
                </a:cubicBezTo>
                <a:cubicBezTo>
                  <a:pt x="2887055" y="422772"/>
                  <a:pt x="2873649" y="423779"/>
                  <a:pt x="2860281" y="425116"/>
                </a:cubicBezTo>
                <a:cubicBezTo>
                  <a:pt x="2828197" y="423779"/>
                  <a:pt x="2796078" y="423109"/>
                  <a:pt x="2764028" y="421106"/>
                </a:cubicBezTo>
                <a:cubicBezTo>
                  <a:pt x="2753271" y="420434"/>
                  <a:pt x="2742692" y="417891"/>
                  <a:pt x="2731944" y="417095"/>
                </a:cubicBezTo>
                <a:cubicBezTo>
                  <a:pt x="2706578" y="415216"/>
                  <a:pt x="2681144" y="414422"/>
                  <a:pt x="2655744" y="413085"/>
                </a:cubicBezTo>
                <a:cubicBezTo>
                  <a:pt x="2643712" y="411748"/>
                  <a:pt x="2631571" y="411178"/>
                  <a:pt x="2619649" y="409074"/>
                </a:cubicBezTo>
                <a:cubicBezTo>
                  <a:pt x="2608793" y="407158"/>
                  <a:pt x="2598561" y="401838"/>
                  <a:pt x="2587565" y="401053"/>
                </a:cubicBezTo>
                <a:lnTo>
                  <a:pt x="2531418" y="397043"/>
                </a:lnTo>
                <a:cubicBezTo>
                  <a:pt x="2469285" y="386686"/>
                  <a:pt x="2558135" y="400883"/>
                  <a:pt x="2463239" y="389021"/>
                </a:cubicBezTo>
                <a:cubicBezTo>
                  <a:pt x="2456475" y="388176"/>
                  <a:pt x="2449995" y="385335"/>
                  <a:pt x="2443186" y="385011"/>
                </a:cubicBezTo>
                <a:cubicBezTo>
                  <a:pt x="2393761" y="382657"/>
                  <a:pt x="2344260" y="382337"/>
                  <a:pt x="2294797" y="381000"/>
                </a:cubicBezTo>
                <a:cubicBezTo>
                  <a:pt x="2278755" y="382337"/>
                  <a:pt x="2262745" y="384142"/>
                  <a:pt x="2246671" y="385011"/>
                </a:cubicBezTo>
                <a:cubicBezTo>
                  <a:pt x="2213272" y="386816"/>
                  <a:pt x="2179823" y="387568"/>
                  <a:pt x="2146407" y="389021"/>
                </a:cubicBezTo>
                <a:lnTo>
                  <a:pt x="2062186" y="393032"/>
                </a:lnTo>
                <a:cubicBezTo>
                  <a:pt x="2042369" y="396335"/>
                  <a:pt x="2017304" y="401053"/>
                  <a:pt x="1998018" y="401053"/>
                </a:cubicBezTo>
                <a:cubicBezTo>
                  <a:pt x="1979255" y="401053"/>
                  <a:pt x="1960587" y="398380"/>
                  <a:pt x="1941871" y="397043"/>
                </a:cubicBezTo>
                <a:cubicBezTo>
                  <a:pt x="1899908" y="411028"/>
                  <a:pt x="1930009" y="402228"/>
                  <a:pt x="1833586" y="405064"/>
                </a:cubicBezTo>
                <a:lnTo>
                  <a:pt x="1657123" y="409074"/>
                </a:lnTo>
                <a:lnTo>
                  <a:pt x="1532797" y="413085"/>
                </a:lnTo>
                <a:cubicBezTo>
                  <a:pt x="1503441" y="415343"/>
                  <a:pt x="1433341" y="421106"/>
                  <a:pt x="1408471" y="421106"/>
                </a:cubicBezTo>
                <a:cubicBezTo>
                  <a:pt x="1379030" y="421106"/>
                  <a:pt x="1349672" y="417796"/>
                  <a:pt x="1320239" y="417095"/>
                </a:cubicBezTo>
                <a:lnTo>
                  <a:pt x="1071586" y="413085"/>
                </a:lnTo>
                <a:cubicBezTo>
                  <a:pt x="1049610" y="410643"/>
                  <a:pt x="1012425" y="406267"/>
                  <a:pt x="991376" y="405064"/>
                </a:cubicBezTo>
                <a:cubicBezTo>
                  <a:pt x="959316" y="403232"/>
                  <a:pt x="927207" y="402390"/>
                  <a:pt x="895123" y="401053"/>
                </a:cubicBezTo>
                <a:cubicBezTo>
                  <a:pt x="840220" y="394954"/>
                  <a:pt x="871039" y="398758"/>
                  <a:pt x="802881" y="389021"/>
                </a:cubicBezTo>
                <a:lnTo>
                  <a:pt x="774807" y="385011"/>
                </a:lnTo>
                <a:cubicBezTo>
                  <a:pt x="736546" y="372255"/>
                  <a:pt x="772276" y="382971"/>
                  <a:pt x="682565" y="376990"/>
                </a:cubicBezTo>
                <a:cubicBezTo>
                  <a:pt x="669160" y="376096"/>
                  <a:pt x="655828" y="374316"/>
                  <a:pt x="642460" y="372979"/>
                </a:cubicBezTo>
                <a:cubicBezTo>
                  <a:pt x="576774" y="380278"/>
                  <a:pt x="635401" y="375968"/>
                  <a:pt x="550218" y="372979"/>
                </a:cubicBezTo>
                <a:cubicBezTo>
                  <a:pt x="492753" y="370963"/>
                  <a:pt x="435249" y="370306"/>
                  <a:pt x="377765" y="368969"/>
                </a:cubicBezTo>
                <a:cubicBezTo>
                  <a:pt x="371081" y="367632"/>
                  <a:pt x="364437" y="366079"/>
                  <a:pt x="357713" y="364958"/>
                </a:cubicBezTo>
                <a:cubicBezTo>
                  <a:pt x="348389" y="363404"/>
                  <a:pt x="338908" y="362802"/>
                  <a:pt x="329639" y="360948"/>
                </a:cubicBezTo>
                <a:cubicBezTo>
                  <a:pt x="318829" y="358786"/>
                  <a:pt x="308250" y="355601"/>
                  <a:pt x="297555" y="352927"/>
                </a:cubicBezTo>
                <a:cubicBezTo>
                  <a:pt x="292208" y="351590"/>
                  <a:pt x="286742" y="350659"/>
                  <a:pt x="281513" y="348916"/>
                </a:cubicBezTo>
                <a:cubicBezTo>
                  <a:pt x="241039" y="335427"/>
                  <a:pt x="303848" y="356018"/>
                  <a:pt x="253439" y="340895"/>
                </a:cubicBezTo>
                <a:cubicBezTo>
                  <a:pt x="245341" y="338465"/>
                  <a:pt x="229376" y="332874"/>
                  <a:pt x="229376" y="332874"/>
                </a:cubicBezTo>
                <a:cubicBezTo>
                  <a:pt x="221355" y="326190"/>
                  <a:pt x="212696" y="320204"/>
                  <a:pt x="205313" y="312821"/>
                </a:cubicBezTo>
                <a:cubicBezTo>
                  <a:pt x="201905" y="309413"/>
                  <a:pt x="200919" y="303964"/>
                  <a:pt x="197292" y="300790"/>
                </a:cubicBezTo>
                <a:cubicBezTo>
                  <a:pt x="190037" y="294442"/>
                  <a:pt x="173228" y="284748"/>
                  <a:pt x="173228" y="284748"/>
                </a:cubicBezTo>
                <a:cubicBezTo>
                  <a:pt x="170554" y="280737"/>
                  <a:pt x="168293" y="276419"/>
                  <a:pt x="165207" y="272716"/>
                </a:cubicBezTo>
                <a:cubicBezTo>
                  <a:pt x="161576" y="268359"/>
                  <a:pt x="157482" y="264376"/>
                  <a:pt x="153176" y="260685"/>
                </a:cubicBezTo>
                <a:cubicBezTo>
                  <a:pt x="142617" y="251634"/>
                  <a:pt x="133931" y="245767"/>
                  <a:pt x="121092" y="240632"/>
                </a:cubicBezTo>
                <a:cubicBezTo>
                  <a:pt x="113242" y="237492"/>
                  <a:pt x="97028" y="232611"/>
                  <a:pt x="97028" y="232611"/>
                </a:cubicBezTo>
                <a:lnTo>
                  <a:pt x="72965" y="216569"/>
                </a:lnTo>
                <a:cubicBezTo>
                  <a:pt x="62271" y="209440"/>
                  <a:pt x="57215" y="207205"/>
                  <a:pt x="48902" y="196516"/>
                </a:cubicBezTo>
                <a:cubicBezTo>
                  <a:pt x="42984" y="188907"/>
                  <a:pt x="35908" y="181598"/>
                  <a:pt x="32860" y="172453"/>
                </a:cubicBezTo>
                <a:lnTo>
                  <a:pt x="24839" y="148390"/>
                </a:lnTo>
                <a:cubicBezTo>
                  <a:pt x="23502" y="144379"/>
                  <a:pt x="24346" y="138703"/>
                  <a:pt x="20828" y="136358"/>
                </a:cubicBezTo>
                <a:lnTo>
                  <a:pt x="8797" y="128337"/>
                </a:lnTo>
                <a:cubicBezTo>
                  <a:pt x="6123" y="132348"/>
                  <a:pt x="-2632" y="136961"/>
                  <a:pt x="776" y="140369"/>
                </a:cubicBezTo>
                <a:cubicBezTo>
                  <a:pt x="4674" y="144267"/>
                  <a:pt x="16818" y="136358"/>
                  <a:pt x="16818" y="136358"/>
                </a:cubicBezTo>
              </a:path>
            </a:pathLst>
          </a:custGeom>
          <a:noFill/>
          <a:ln w="38100">
            <a:solidFill>
              <a:srgbClr val="4188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"/>
                            </p:stCondLst>
                            <p:childTnLst>
                              <p:par>
                                <p:cTn id="50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"/>
                            </p:stCondLst>
                            <p:childTnLst>
                              <p:par>
                                <p:cTn id="66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"/>
                            </p:stCondLst>
                            <p:childTnLst>
                              <p:par>
                                <p:cTn id="82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"/>
                            </p:stCondLst>
                            <p:childTnLst>
                              <p:par>
                                <p:cTn id="98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"/>
                            </p:stCondLst>
                            <p:childTnLst>
                              <p:par>
                                <p:cTn id="114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"/>
                            </p:stCondLst>
                            <p:childTnLst>
                              <p:par>
                                <p:cTn id="130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"/>
                            </p:stCondLst>
                            <p:childTnLst>
                              <p:par>
                                <p:cTn id="146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"/>
                            </p:stCondLst>
                            <p:childTnLst>
                              <p:par>
                                <p:cTn id="162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"/>
                            </p:stCondLst>
                            <p:childTnLst>
                              <p:par>
                                <p:cTn id="178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"/>
                            </p:stCondLst>
                            <p:childTnLst>
                              <p:par>
                                <p:cTn id="194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5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6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7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"/>
                            </p:stCondLst>
                            <p:childTnLst>
                              <p:par>
                                <p:cTn id="210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2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3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"/>
                            </p:stCondLst>
                            <p:childTnLst>
                              <p:par>
                                <p:cTn id="226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7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8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9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7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8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"/>
                            </p:stCondLst>
                            <p:childTnLst>
                              <p:par>
                                <p:cTn id="242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4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5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3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5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6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"/>
                            </p:stCondLst>
                            <p:childTnLst>
                              <p:par>
                                <p:cTn id="258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2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2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"/>
                            </p:stCondLst>
                            <p:childTnLst>
                              <p:par>
                                <p:cTn id="27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5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7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8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5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6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7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"/>
                            </p:stCondLst>
                            <p:childTnLst>
                              <p:par>
                                <p:cTn id="290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2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3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4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1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2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3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4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"/>
                            </p:stCondLst>
                            <p:childTnLst>
                              <p:par>
                                <p:cTn id="306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7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8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9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0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7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8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9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0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"/>
                            </p:stCondLst>
                            <p:childTnLst>
                              <p:par>
                                <p:cTn id="322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3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4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5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3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4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5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6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"/>
                            </p:stCondLst>
                            <p:childTnLst>
                              <p:par>
                                <p:cTn id="338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1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2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9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0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1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2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"/>
                            </p:stCondLst>
                            <p:childTnLst>
                              <p:par>
                                <p:cTn id="354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5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6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7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58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5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6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7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"/>
                            </p:stCondLst>
                            <p:childTnLst>
                              <p:par>
                                <p:cTn id="370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1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2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3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4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8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9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0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1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"/>
                            </p:stCondLst>
                            <p:childTnLst>
                              <p:par>
                                <p:cTn id="383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4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5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7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3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49" grpId="0" animBg="1"/>
      <p:bldP spid="49" grpId="1" animBg="1"/>
      <p:bldP spid="49" grpId="2" animBg="1"/>
      <p:bldP spid="53" grpId="0" animBg="1"/>
      <p:bldP spid="53" grpId="1" animBg="1"/>
      <p:bldP spid="5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for COMPANY Schema</a:t>
            </a:r>
          </a:p>
        </p:txBody>
      </p:sp>
    </p:spTree>
    <p:extLst>
      <p:ext uri="{BB962C8B-B14F-4D97-AF65-F5344CB8AC3E}">
        <p14:creationId xmlns:p14="http://schemas.microsoft.com/office/powerpoint/2010/main" val="260299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  <a:noFill/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COMPANY ER Schema Diagram using (min, max) notation</a:t>
            </a:r>
          </a:p>
        </p:txBody>
      </p:sp>
      <p:pic>
        <p:nvPicPr>
          <p:cNvPr id="89091" name="Picture 4" descr="fig03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6" y="1607452"/>
            <a:ext cx="4823253" cy="511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03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3" y="1619977"/>
            <a:ext cx="3844551" cy="51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66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of </a:t>
            </a:r>
            <a:br>
              <a:rPr lang="en-US" dirty="0"/>
            </a:br>
            <a:r>
              <a:rPr lang="en-US" dirty="0"/>
              <a:t>Higher Degree</a:t>
            </a:r>
          </a:p>
        </p:txBody>
      </p:sp>
    </p:spTree>
    <p:extLst>
      <p:ext uri="{BB962C8B-B14F-4D97-AF65-F5344CB8AC3E}">
        <p14:creationId xmlns:p14="http://schemas.microsoft.com/office/powerpoint/2010/main" val="954079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 types of degree 2 are called binary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 types of degree 3 are called ternary and of degree n are called n-ary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general, an n-ary relationship is not equivalent to n binary relationships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Constraints are harder to specify for higher-degree relationships (n &gt; 2) than for binary relationships</a:t>
            </a:r>
          </a:p>
        </p:txBody>
      </p:sp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 of Higher Degree</a:t>
            </a:r>
          </a:p>
        </p:txBody>
      </p:sp>
    </p:spTree>
    <p:extLst>
      <p:ext uri="{BB962C8B-B14F-4D97-AF65-F5344CB8AC3E}">
        <p14:creationId xmlns:p14="http://schemas.microsoft.com/office/powerpoint/2010/main" val="336838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In general, 3 binary relationships can represent different information than a single ternary relationship (see Figure 3.17a and b on next slide)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If needed, the binary and n-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ary</a:t>
            </a:r>
            <a:r>
              <a:rPr lang="en-US" altLang="en-US" sz="2400" dirty="0">
                <a:ea typeface="ＭＳ Ｐゴシック" panose="020B0600070205080204" pitchFamily="34" charset="-128"/>
              </a:rPr>
              <a:t> relationships can all be included in the schema design (see Figure 3.17a and b, where all relationships convey different meanings)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Discussion of n-ary relationships (n &gt; 2)</a:t>
            </a:r>
          </a:p>
        </p:txBody>
      </p:sp>
    </p:spTree>
    <p:extLst>
      <p:ext uri="{BB962C8B-B14F-4D97-AF65-F5344CB8AC3E}">
        <p14:creationId xmlns:p14="http://schemas.microsoft.com/office/powerpoint/2010/main" val="208534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" y="1625126"/>
            <a:ext cx="3513116" cy="5157718"/>
          </a:xfrm>
        </p:spPr>
        <p:txBody>
          <a:bodyPr>
            <a:normAutofit/>
          </a:bodyPr>
          <a:lstStyle/>
          <a:p>
            <a:r>
              <a:rPr lang="en-US" sz="1800" dirty="0"/>
              <a:t>Imagine a ternary relationship (SUPPLY) between the </a:t>
            </a:r>
            <a:r>
              <a:rPr lang="en-US" sz="1800" i="1" dirty="0">
                <a:solidFill>
                  <a:schemeClr val="accent2"/>
                </a:solidFill>
              </a:rPr>
              <a:t>Robinson Renovation Project</a:t>
            </a:r>
            <a:r>
              <a:rPr lang="en-US" sz="1800" dirty="0"/>
              <a:t>, the furniture supplier </a:t>
            </a:r>
            <a:r>
              <a:rPr lang="en-US" sz="1800" i="1" dirty="0">
                <a:solidFill>
                  <a:schemeClr val="accent2"/>
                </a:solidFill>
              </a:rPr>
              <a:t>KI</a:t>
            </a:r>
            <a:r>
              <a:rPr lang="en-US" sz="1800" dirty="0"/>
              <a:t>, and the part </a:t>
            </a:r>
            <a:r>
              <a:rPr lang="en-US" sz="1800" i="1" dirty="0">
                <a:solidFill>
                  <a:schemeClr val="accent2"/>
                </a:solidFill>
              </a:rPr>
              <a:t>Task Chair</a:t>
            </a:r>
            <a:r>
              <a:rPr lang="en-US" sz="1800" dirty="0"/>
              <a:t>.</a:t>
            </a:r>
          </a:p>
          <a:p>
            <a:r>
              <a:rPr lang="en-US" sz="1800" dirty="0"/>
              <a:t>Model (b) does NOT work. </a:t>
            </a:r>
          </a:p>
          <a:p>
            <a:pPr lvl="1"/>
            <a:r>
              <a:rPr lang="en-US" sz="1600" i="1" dirty="0">
                <a:solidFill>
                  <a:schemeClr val="accent2"/>
                </a:solidFill>
              </a:rPr>
              <a:t>KI</a:t>
            </a:r>
            <a:r>
              <a:rPr lang="en-US" sz="1600" dirty="0"/>
              <a:t> can supply </a:t>
            </a:r>
            <a:r>
              <a:rPr lang="en-US" sz="1600" i="1" dirty="0">
                <a:solidFill>
                  <a:schemeClr val="accent2"/>
                </a:solidFill>
              </a:rPr>
              <a:t>Expensive Task Chair</a:t>
            </a:r>
            <a:r>
              <a:rPr lang="en-US" sz="1600" dirty="0"/>
              <a:t> as well as </a:t>
            </a:r>
            <a:r>
              <a:rPr lang="en-US" sz="1600" i="1" dirty="0">
                <a:solidFill>
                  <a:schemeClr val="accent2"/>
                </a:solidFill>
              </a:rPr>
              <a:t>Task Chair</a:t>
            </a:r>
          </a:p>
          <a:p>
            <a:pPr lvl="1"/>
            <a:r>
              <a:rPr lang="en-US" sz="1600" dirty="0"/>
              <a:t>The</a:t>
            </a:r>
            <a:r>
              <a:rPr lang="en-US" sz="1600" i="1" dirty="0">
                <a:solidFill>
                  <a:schemeClr val="accent2"/>
                </a:solidFill>
              </a:rPr>
              <a:t> Robinson Renovation Project </a:t>
            </a:r>
            <a:r>
              <a:rPr lang="en-US" sz="1600" dirty="0"/>
              <a:t>uses a </a:t>
            </a:r>
            <a:r>
              <a:rPr lang="en-US" sz="1600" i="1" dirty="0">
                <a:solidFill>
                  <a:schemeClr val="accent2"/>
                </a:solidFill>
              </a:rPr>
              <a:t>Task Chair </a:t>
            </a:r>
            <a:r>
              <a:rPr lang="en-US" sz="1600" dirty="0"/>
              <a:t>as well as a </a:t>
            </a:r>
            <a:r>
              <a:rPr lang="en-US" sz="1600" i="1" dirty="0">
                <a:solidFill>
                  <a:schemeClr val="accent2"/>
                </a:solidFill>
              </a:rPr>
              <a:t>Smart TV.</a:t>
            </a:r>
          </a:p>
          <a:p>
            <a:pPr lvl="1"/>
            <a:r>
              <a:rPr lang="en-US" sz="1600" dirty="0"/>
              <a:t>The</a:t>
            </a:r>
            <a:r>
              <a:rPr lang="en-US" sz="1600" i="1" dirty="0">
                <a:solidFill>
                  <a:schemeClr val="accent2"/>
                </a:solidFill>
              </a:rPr>
              <a:t> Task Chair </a:t>
            </a:r>
            <a:r>
              <a:rPr lang="en-US" sz="1600" dirty="0"/>
              <a:t>was supplied by </a:t>
            </a:r>
            <a:r>
              <a:rPr lang="en-US" sz="1600" i="1" dirty="0">
                <a:solidFill>
                  <a:schemeClr val="accent2"/>
                </a:solidFill>
              </a:rPr>
              <a:t>KI </a:t>
            </a:r>
            <a:r>
              <a:rPr lang="en-US" sz="1600" dirty="0"/>
              <a:t>and the </a:t>
            </a:r>
            <a:r>
              <a:rPr lang="en-US" sz="1600" i="1" dirty="0">
                <a:solidFill>
                  <a:schemeClr val="accent2"/>
                </a:solidFill>
              </a:rPr>
              <a:t>Smart TV </a:t>
            </a:r>
            <a:r>
              <a:rPr lang="en-US" sz="1600" dirty="0"/>
              <a:t>by supplier </a:t>
            </a:r>
            <a:r>
              <a:rPr lang="en-US" sz="1600" i="1" dirty="0">
                <a:solidFill>
                  <a:schemeClr val="accent2"/>
                </a:solidFill>
              </a:rPr>
              <a:t>Best Buy </a:t>
            </a:r>
            <a:r>
              <a:rPr lang="en-US" sz="1600" dirty="0"/>
              <a:t>for the </a:t>
            </a:r>
            <a:r>
              <a:rPr lang="en-US" sz="1600" i="1" dirty="0">
                <a:solidFill>
                  <a:schemeClr val="accent2"/>
                </a:solidFill>
              </a:rPr>
              <a:t>Robinson Renovation Project.</a:t>
            </a:r>
          </a:p>
          <a:p>
            <a:pPr lvl="1"/>
            <a:r>
              <a:rPr lang="en-US" sz="1600" dirty="0"/>
              <a:t>How can these relationships be preserved?</a:t>
            </a:r>
            <a:endParaRPr lang="en-US" sz="1600" i="1" dirty="0">
              <a:solidFill>
                <a:schemeClr val="accent2"/>
              </a:solidFill>
            </a:endParaRPr>
          </a:p>
        </p:txBody>
      </p:sp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5743"/>
            <a:ext cx="3032342" cy="1054394"/>
          </a:xfrm>
        </p:spPr>
        <p:txBody>
          <a:bodyPr/>
          <a:lstStyle/>
          <a:p>
            <a:r>
              <a:rPr lang="en-US" altLang="en-US" sz="2800" dirty="0"/>
              <a:t>Example of a ternary relationship</a:t>
            </a:r>
          </a:p>
        </p:txBody>
      </p:sp>
      <p:pic>
        <p:nvPicPr>
          <p:cNvPr id="99331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98" y="138424"/>
            <a:ext cx="5449257" cy="653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2518" y="4034118"/>
            <a:ext cx="5211482" cy="201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297269" y="4393313"/>
            <a:ext cx="1715614" cy="1833562"/>
            <a:chOff x="7456640" y="0"/>
            <a:chExt cx="1715614" cy="18335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794655">
              <a:off x="8017130" y="856286"/>
              <a:ext cx="4539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89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54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902" y="4737319"/>
            <a:ext cx="2723446" cy="1885378"/>
          </a:xfrm>
        </p:spPr>
        <p:txBody>
          <a:bodyPr>
            <a:noAutofit/>
          </a:bodyPr>
          <a:lstStyle/>
          <a:p>
            <a:r>
              <a:rPr lang="en-US" sz="1600" dirty="0"/>
              <a:t>Model (c) does work. </a:t>
            </a:r>
          </a:p>
          <a:p>
            <a:pPr lvl="1"/>
            <a:r>
              <a:rPr lang="en-US" sz="1400" dirty="0"/>
              <a:t>As a weak entity, SUPPLY does not have a key.</a:t>
            </a:r>
            <a:br>
              <a:rPr lang="en-US" sz="1400" dirty="0"/>
            </a:br>
            <a:r>
              <a:rPr lang="en-US" sz="1400" dirty="0"/>
              <a:t>(2 TVs &amp; 2 chairs bought.)</a:t>
            </a:r>
          </a:p>
          <a:p>
            <a:pPr lvl="1"/>
            <a:r>
              <a:rPr lang="en-US" sz="1400" dirty="0"/>
              <a:t>Depends on SUPPLIER, PART and PROJECT for meaning</a:t>
            </a:r>
          </a:p>
        </p:txBody>
      </p:sp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5743"/>
            <a:ext cx="3032342" cy="1054394"/>
          </a:xfrm>
        </p:spPr>
        <p:txBody>
          <a:bodyPr/>
          <a:lstStyle/>
          <a:p>
            <a:r>
              <a:rPr lang="en-US" altLang="en-US" sz="2800" dirty="0"/>
              <a:t>Example of a ternary relationship</a:t>
            </a:r>
          </a:p>
        </p:txBody>
      </p:sp>
      <p:pic>
        <p:nvPicPr>
          <p:cNvPr id="99331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98" y="138424"/>
            <a:ext cx="5449257" cy="653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91560"/>
              </p:ext>
            </p:extLst>
          </p:nvPr>
        </p:nvGraphicFramePr>
        <p:xfrm>
          <a:off x="76200" y="1524000"/>
          <a:ext cx="1157614" cy="135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62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SUPPLIER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Sname</a:t>
                      </a:r>
                      <a:endParaRPr lang="en-US" sz="10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Best 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11692"/>
              </p:ext>
            </p:extLst>
          </p:nvPr>
        </p:nvGraphicFramePr>
        <p:xfrm>
          <a:off x="1344505" y="1524000"/>
          <a:ext cx="225629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62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Proj_name</a:t>
                      </a:r>
                      <a:endParaRPr lang="en-US" sz="10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Robinson Renovation Project</a:t>
                      </a:r>
                    </a:p>
                    <a:p>
                      <a:pPr marL="0" algn="l" defTabSz="914400" rtl="0" eaLnBrk="1" latinLnBrk="0" hangingPunct="1"/>
                      <a:endParaRPr lang="en-US" sz="1100" b="0" kern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68734"/>
              </p:ext>
            </p:extLst>
          </p:nvPr>
        </p:nvGraphicFramePr>
        <p:xfrm>
          <a:off x="277680" y="2960178"/>
          <a:ext cx="32004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624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Part_no</a:t>
                      </a:r>
                      <a:endParaRPr lang="en-US" sz="10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Part_name</a:t>
                      </a:r>
                      <a:endParaRPr lang="en-US" sz="10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Chair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CH-1D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Expensive Task Chair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5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TV-204c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Smart TV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7019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32633"/>
              </p:ext>
            </p:extLst>
          </p:nvPr>
        </p:nvGraphicFramePr>
        <p:xfrm>
          <a:off x="226020" y="5104105"/>
          <a:ext cx="1055174" cy="135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62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SUPPLY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9261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026974" y="1867382"/>
            <a:ext cx="4572000" cy="214520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Weak Entity Review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An entity that does not have a key attribute and that is identification-dependent on another entity type.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weak entity must participate in an identifying relationship type with an owner or identifying entity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41167" y="771572"/>
            <a:ext cx="1715614" cy="1833562"/>
            <a:chOff x="7456640" y="0"/>
            <a:chExt cx="1715614" cy="18335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794655">
              <a:off x="8017130" y="856286"/>
              <a:ext cx="4539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89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1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2664221" cy="4912233"/>
          </a:xfrm>
        </p:spPr>
        <p:txBody>
          <a:bodyPr/>
          <a:lstStyle/>
          <a:p>
            <a:r>
              <a:rPr lang="en-US" dirty="0"/>
              <a:t>This is the FINAL ER diagram for EMPLOYEE.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will build up to it gradually.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fig03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3220372" y="1590327"/>
            <a:ext cx="5790018" cy="511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0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2" y="541809"/>
            <a:ext cx="9066882" cy="6178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87" y="238899"/>
            <a:ext cx="2833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latin typeface="+mn-lt"/>
              </a:rPr>
              <a:t>What do we know about the Robinson Renovation Project?</a:t>
            </a:r>
          </a:p>
          <a:p>
            <a:pPr>
              <a:lnSpc>
                <a:spcPts val="1800"/>
              </a:lnSpc>
            </a:pPr>
            <a:endParaRPr lang="en-US" sz="1600" dirty="0"/>
          </a:p>
          <a:p>
            <a:pPr marL="342900" indent="-342900">
              <a:lnSpc>
                <a:spcPts val="1800"/>
              </a:lnSpc>
              <a:buFont typeface="+mj-lt"/>
              <a:buAutoNum type="arabicPeriod"/>
            </a:pPr>
            <a:r>
              <a:rPr lang="en-US" sz="1600" b="0" dirty="0">
                <a:latin typeface="+mn-lt"/>
              </a:rPr>
              <a:t>It used KI, Staple and </a:t>
            </a:r>
            <a:r>
              <a:rPr lang="en-US" sz="1600" b="0" dirty="0" err="1">
                <a:latin typeface="+mn-lt"/>
              </a:rPr>
              <a:t>Plants`Rus</a:t>
            </a:r>
            <a:r>
              <a:rPr lang="en-US" sz="1600" b="0" dirty="0">
                <a:latin typeface="+mn-lt"/>
              </a:rPr>
              <a:t> as Suppliers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 included Aeron Chairs, </a:t>
            </a:r>
            <a:r>
              <a:rPr lang="en-US" sz="1600" dirty="0" err="1"/>
              <a:t>Lerhamn</a:t>
            </a:r>
            <a:r>
              <a:rPr lang="en-US" sz="1600" dirty="0"/>
              <a:t> Tables and </a:t>
            </a:r>
            <a:r>
              <a:rPr lang="en-US" sz="1600" dirty="0" err="1"/>
              <a:t>Ficas</a:t>
            </a:r>
            <a:r>
              <a:rPr lang="en-US" sz="1600" dirty="0"/>
              <a:t> Trees</a:t>
            </a:r>
            <a:endParaRPr lang="en-US" sz="1600" b="0" dirty="0">
              <a:latin typeface="+mn-lt"/>
            </a:endParaRPr>
          </a:p>
          <a:p>
            <a:pPr marL="342900" indent="-342900">
              <a:lnSpc>
                <a:spcPts val="1800"/>
              </a:lnSpc>
              <a:buFont typeface="+mj-lt"/>
              <a:buAutoNum type="arabicPeriod"/>
            </a:pPr>
            <a:endParaRPr lang="en-US" sz="16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2430" y="152400"/>
            <a:ext cx="26215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0" dirty="0">
                <a:latin typeface="+mn-lt"/>
              </a:rPr>
              <a:t>Q: 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Who supplied the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Ficas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 Trees for the Robinson project?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</a:pPr>
            <a:r>
              <a:rPr lang="en-US" sz="1600" b="0" dirty="0">
                <a:latin typeface="+mn-lt"/>
              </a:rPr>
              <a:t>A: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Plants`Rus</a:t>
            </a:r>
            <a:endParaRPr lang="en-US" sz="1600" b="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18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</a:pPr>
            <a:r>
              <a:rPr lang="en-US" sz="1600" b="0" dirty="0">
                <a:latin typeface="+mn-lt"/>
              </a:rPr>
              <a:t>Q: </a:t>
            </a:r>
            <a:r>
              <a:rPr lang="en-US" sz="1600" b="0" dirty="0">
                <a:solidFill>
                  <a:srgbClr val="0033CC"/>
                </a:solidFill>
                <a:latin typeface="+mn-lt"/>
              </a:rPr>
              <a:t>Who supplied the Aeron Chairs for the Robinson project?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  </a:t>
            </a:r>
          </a:p>
          <a:p>
            <a:pPr>
              <a:lnSpc>
                <a:spcPts val="1800"/>
              </a:lnSpc>
            </a:pPr>
            <a:r>
              <a:rPr lang="en-US" sz="1600" dirty="0"/>
              <a:t>A:  </a:t>
            </a:r>
            <a:r>
              <a:rPr lang="en-US" sz="1600" dirty="0">
                <a:solidFill>
                  <a:srgbClr val="0033CC"/>
                </a:solidFill>
              </a:rPr>
              <a:t>Can’t tell</a:t>
            </a:r>
            <a:endParaRPr lang="en-US" sz="1600" b="0" dirty="0">
              <a:solidFill>
                <a:srgbClr val="0033CC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653245" y="4014527"/>
            <a:ext cx="854242" cy="19250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563425" y="4020837"/>
            <a:ext cx="280752" cy="225794"/>
          </a:xfrm>
          <a:custGeom>
            <a:avLst/>
            <a:gdLst>
              <a:gd name="connsiteX0" fmla="*/ 280752 w 280752"/>
              <a:gd name="connsiteY0" fmla="*/ 107988 h 225794"/>
              <a:gd name="connsiteX1" fmla="*/ 258312 w 280752"/>
              <a:gd name="connsiteY1" fmla="*/ 74329 h 225794"/>
              <a:gd name="connsiteX2" fmla="*/ 247093 w 280752"/>
              <a:gd name="connsiteY2" fmla="*/ 40670 h 225794"/>
              <a:gd name="connsiteX3" fmla="*/ 241483 w 280752"/>
              <a:gd name="connsiteY3" fmla="*/ 23840 h 225794"/>
              <a:gd name="connsiteX4" fmla="*/ 224654 w 280752"/>
              <a:gd name="connsiteY4" fmla="*/ 18230 h 225794"/>
              <a:gd name="connsiteX5" fmla="*/ 190995 w 280752"/>
              <a:gd name="connsiteY5" fmla="*/ 12621 h 225794"/>
              <a:gd name="connsiteX6" fmla="*/ 123677 w 280752"/>
              <a:gd name="connsiteY6" fmla="*/ 7011 h 225794"/>
              <a:gd name="connsiteX7" fmla="*/ 73188 w 280752"/>
              <a:gd name="connsiteY7" fmla="*/ 7011 h 225794"/>
              <a:gd name="connsiteX8" fmla="*/ 61969 w 280752"/>
              <a:gd name="connsiteY8" fmla="*/ 23840 h 225794"/>
              <a:gd name="connsiteX9" fmla="*/ 28310 w 280752"/>
              <a:gd name="connsiteY9" fmla="*/ 46280 h 225794"/>
              <a:gd name="connsiteX10" fmla="*/ 11481 w 280752"/>
              <a:gd name="connsiteY10" fmla="*/ 57499 h 225794"/>
              <a:gd name="connsiteX11" fmla="*/ 261 w 280752"/>
              <a:gd name="connsiteY11" fmla="*/ 91158 h 225794"/>
              <a:gd name="connsiteX12" fmla="*/ 5871 w 280752"/>
              <a:gd name="connsiteY12" fmla="*/ 124817 h 225794"/>
              <a:gd name="connsiteX13" fmla="*/ 33920 w 280752"/>
              <a:gd name="connsiteY13" fmla="*/ 152866 h 225794"/>
              <a:gd name="connsiteX14" fmla="*/ 50749 w 280752"/>
              <a:gd name="connsiteY14" fmla="*/ 158476 h 225794"/>
              <a:gd name="connsiteX15" fmla="*/ 73188 w 280752"/>
              <a:gd name="connsiteY15" fmla="*/ 192135 h 225794"/>
              <a:gd name="connsiteX16" fmla="*/ 84408 w 280752"/>
              <a:gd name="connsiteY16" fmla="*/ 208964 h 225794"/>
              <a:gd name="connsiteX17" fmla="*/ 146116 w 280752"/>
              <a:gd name="connsiteY17" fmla="*/ 225794 h 225794"/>
              <a:gd name="connsiteX18" fmla="*/ 213434 w 280752"/>
              <a:gd name="connsiteY18" fmla="*/ 220184 h 225794"/>
              <a:gd name="connsiteX19" fmla="*/ 241483 w 280752"/>
              <a:gd name="connsiteY19" fmla="*/ 186525 h 225794"/>
              <a:gd name="connsiteX20" fmla="*/ 258312 w 280752"/>
              <a:gd name="connsiteY20" fmla="*/ 175305 h 225794"/>
              <a:gd name="connsiteX21" fmla="*/ 280752 w 280752"/>
              <a:gd name="connsiteY21" fmla="*/ 107988 h 22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0752" h="225794">
                <a:moveTo>
                  <a:pt x="280752" y="107988"/>
                </a:moveTo>
                <a:cubicBezTo>
                  <a:pt x="273272" y="96768"/>
                  <a:pt x="264342" y="86390"/>
                  <a:pt x="258312" y="74329"/>
                </a:cubicBezTo>
                <a:cubicBezTo>
                  <a:pt x="253023" y="63751"/>
                  <a:pt x="250833" y="51890"/>
                  <a:pt x="247093" y="40670"/>
                </a:cubicBezTo>
                <a:cubicBezTo>
                  <a:pt x="245223" y="35060"/>
                  <a:pt x="247093" y="25710"/>
                  <a:pt x="241483" y="23840"/>
                </a:cubicBezTo>
                <a:cubicBezTo>
                  <a:pt x="235873" y="21970"/>
                  <a:pt x="230426" y="19513"/>
                  <a:pt x="224654" y="18230"/>
                </a:cubicBezTo>
                <a:cubicBezTo>
                  <a:pt x="213550" y="15763"/>
                  <a:pt x="202300" y="13877"/>
                  <a:pt x="190995" y="12621"/>
                </a:cubicBezTo>
                <a:cubicBezTo>
                  <a:pt x="168616" y="10135"/>
                  <a:pt x="146116" y="8881"/>
                  <a:pt x="123677" y="7011"/>
                </a:cubicBezTo>
                <a:cubicBezTo>
                  <a:pt x="104269" y="542"/>
                  <a:pt x="96883" y="-4837"/>
                  <a:pt x="73188" y="7011"/>
                </a:cubicBezTo>
                <a:cubicBezTo>
                  <a:pt x="67158" y="10026"/>
                  <a:pt x="67043" y="19400"/>
                  <a:pt x="61969" y="23840"/>
                </a:cubicBezTo>
                <a:cubicBezTo>
                  <a:pt x="51821" y="32720"/>
                  <a:pt x="39530" y="38800"/>
                  <a:pt x="28310" y="46280"/>
                </a:cubicBezTo>
                <a:lnTo>
                  <a:pt x="11481" y="57499"/>
                </a:lnTo>
                <a:cubicBezTo>
                  <a:pt x="7741" y="68719"/>
                  <a:pt x="-1683" y="79492"/>
                  <a:pt x="261" y="91158"/>
                </a:cubicBezTo>
                <a:cubicBezTo>
                  <a:pt x="2131" y="102378"/>
                  <a:pt x="2274" y="114026"/>
                  <a:pt x="5871" y="124817"/>
                </a:cubicBezTo>
                <a:cubicBezTo>
                  <a:pt x="10359" y="138281"/>
                  <a:pt x="21952" y="146882"/>
                  <a:pt x="33920" y="152866"/>
                </a:cubicBezTo>
                <a:cubicBezTo>
                  <a:pt x="39209" y="155511"/>
                  <a:pt x="45139" y="156606"/>
                  <a:pt x="50749" y="158476"/>
                </a:cubicBezTo>
                <a:lnTo>
                  <a:pt x="73188" y="192135"/>
                </a:lnTo>
                <a:cubicBezTo>
                  <a:pt x="76928" y="197745"/>
                  <a:pt x="77867" y="207329"/>
                  <a:pt x="84408" y="208964"/>
                </a:cubicBezTo>
                <a:cubicBezTo>
                  <a:pt x="135024" y="221618"/>
                  <a:pt x="114658" y="215307"/>
                  <a:pt x="146116" y="225794"/>
                </a:cubicBezTo>
                <a:cubicBezTo>
                  <a:pt x="168555" y="223924"/>
                  <a:pt x="191354" y="224600"/>
                  <a:pt x="213434" y="220184"/>
                </a:cubicBezTo>
                <a:cubicBezTo>
                  <a:pt x="235300" y="215811"/>
                  <a:pt x="229631" y="200748"/>
                  <a:pt x="241483" y="186525"/>
                </a:cubicBezTo>
                <a:cubicBezTo>
                  <a:pt x="245799" y="181346"/>
                  <a:pt x="252702" y="179045"/>
                  <a:pt x="258312" y="175305"/>
                </a:cubicBezTo>
                <a:lnTo>
                  <a:pt x="280752" y="107988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90904" y="2995715"/>
            <a:ext cx="280752" cy="784613"/>
            <a:chOff x="2590904" y="2995715"/>
            <a:chExt cx="280752" cy="784613"/>
          </a:xfrm>
        </p:grpSpPr>
        <p:sp>
          <p:nvSpPr>
            <p:cNvPr id="13" name="Freeform 12"/>
            <p:cNvSpPr/>
            <p:nvPr/>
          </p:nvSpPr>
          <p:spPr>
            <a:xfrm rot="19067352">
              <a:off x="2590904" y="3554534"/>
              <a:ext cx="280752" cy="225794"/>
            </a:xfrm>
            <a:custGeom>
              <a:avLst/>
              <a:gdLst>
                <a:gd name="connsiteX0" fmla="*/ 280752 w 280752"/>
                <a:gd name="connsiteY0" fmla="*/ 107988 h 225794"/>
                <a:gd name="connsiteX1" fmla="*/ 258312 w 280752"/>
                <a:gd name="connsiteY1" fmla="*/ 74329 h 225794"/>
                <a:gd name="connsiteX2" fmla="*/ 247093 w 280752"/>
                <a:gd name="connsiteY2" fmla="*/ 40670 h 225794"/>
                <a:gd name="connsiteX3" fmla="*/ 241483 w 280752"/>
                <a:gd name="connsiteY3" fmla="*/ 23840 h 225794"/>
                <a:gd name="connsiteX4" fmla="*/ 224654 w 280752"/>
                <a:gd name="connsiteY4" fmla="*/ 18230 h 225794"/>
                <a:gd name="connsiteX5" fmla="*/ 190995 w 280752"/>
                <a:gd name="connsiteY5" fmla="*/ 12621 h 225794"/>
                <a:gd name="connsiteX6" fmla="*/ 123677 w 280752"/>
                <a:gd name="connsiteY6" fmla="*/ 7011 h 225794"/>
                <a:gd name="connsiteX7" fmla="*/ 73188 w 280752"/>
                <a:gd name="connsiteY7" fmla="*/ 7011 h 225794"/>
                <a:gd name="connsiteX8" fmla="*/ 61969 w 280752"/>
                <a:gd name="connsiteY8" fmla="*/ 23840 h 225794"/>
                <a:gd name="connsiteX9" fmla="*/ 28310 w 280752"/>
                <a:gd name="connsiteY9" fmla="*/ 46280 h 225794"/>
                <a:gd name="connsiteX10" fmla="*/ 11481 w 280752"/>
                <a:gd name="connsiteY10" fmla="*/ 57499 h 225794"/>
                <a:gd name="connsiteX11" fmla="*/ 261 w 280752"/>
                <a:gd name="connsiteY11" fmla="*/ 91158 h 225794"/>
                <a:gd name="connsiteX12" fmla="*/ 5871 w 280752"/>
                <a:gd name="connsiteY12" fmla="*/ 124817 h 225794"/>
                <a:gd name="connsiteX13" fmla="*/ 33920 w 280752"/>
                <a:gd name="connsiteY13" fmla="*/ 152866 h 225794"/>
                <a:gd name="connsiteX14" fmla="*/ 50749 w 280752"/>
                <a:gd name="connsiteY14" fmla="*/ 158476 h 225794"/>
                <a:gd name="connsiteX15" fmla="*/ 73188 w 280752"/>
                <a:gd name="connsiteY15" fmla="*/ 192135 h 225794"/>
                <a:gd name="connsiteX16" fmla="*/ 84408 w 280752"/>
                <a:gd name="connsiteY16" fmla="*/ 208964 h 225794"/>
                <a:gd name="connsiteX17" fmla="*/ 146116 w 280752"/>
                <a:gd name="connsiteY17" fmla="*/ 225794 h 225794"/>
                <a:gd name="connsiteX18" fmla="*/ 213434 w 280752"/>
                <a:gd name="connsiteY18" fmla="*/ 220184 h 225794"/>
                <a:gd name="connsiteX19" fmla="*/ 241483 w 280752"/>
                <a:gd name="connsiteY19" fmla="*/ 186525 h 225794"/>
                <a:gd name="connsiteX20" fmla="*/ 258312 w 280752"/>
                <a:gd name="connsiteY20" fmla="*/ 175305 h 225794"/>
                <a:gd name="connsiteX21" fmla="*/ 280752 w 280752"/>
                <a:gd name="connsiteY21" fmla="*/ 107988 h 22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752" h="225794">
                  <a:moveTo>
                    <a:pt x="280752" y="107988"/>
                  </a:moveTo>
                  <a:cubicBezTo>
                    <a:pt x="273272" y="96768"/>
                    <a:pt x="264342" y="86390"/>
                    <a:pt x="258312" y="74329"/>
                  </a:cubicBezTo>
                  <a:cubicBezTo>
                    <a:pt x="253023" y="63751"/>
                    <a:pt x="250833" y="51890"/>
                    <a:pt x="247093" y="40670"/>
                  </a:cubicBezTo>
                  <a:cubicBezTo>
                    <a:pt x="245223" y="35060"/>
                    <a:pt x="247093" y="25710"/>
                    <a:pt x="241483" y="23840"/>
                  </a:cubicBezTo>
                  <a:cubicBezTo>
                    <a:pt x="235873" y="21970"/>
                    <a:pt x="230426" y="19513"/>
                    <a:pt x="224654" y="18230"/>
                  </a:cubicBezTo>
                  <a:cubicBezTo>
                    <a:pt x="213550" y="15763"/>
                    <a:pt x="202300" y="13877"/>
                    <a:pt x="190995" y="12621"/>
                  </a:cubicBezTo>
                  <a:cubicBezTo>
                    <a:pt x="168616" y="10135"/>
                    <a:pt x="146116" y="8881"/>
                    <a:pt x="123677" y="7011"/>
                  </a:cubicBezTo>
                  <a:cubicBezTo>
                    <a:pt x="104269" y="542"/>
                    <a:pt x="96883" y="-4837"/>
                    <a:pt x="73188" y="7011"/>
                  </a:cubicBezTo>
                  <a:cubicBezTo>
                    <a:pt x="67158" y="10026"/>
                    <a:pt x="67043" y="19400"/>
                    <a:pt x="61969" y="23840"/>
                  </a:cubicBezTo>
                  <a:cubicBezTo>
                    <a:pt x="51821" y="32720"/>
                    <a:pt x="39530" y="38800"/>
                    <a:pt x="28310" y="46280"/>
                  </a:cubicBezTo>
                  <a:lnTo>
                    <a:pt x="11481" y="57499"/>
                  </a:lnTo>
                  <a:cubicBezTo>
                    <a:pt x="7741" y="68719"/>
                    <a:pt x="-1683" y="79492"/>
                    <a:pt x="261" y="91158"/>
                  </a:cubicBezTo>
                  <a:cubicBezTo>
                    <a:pt x="2131" y="102378"/>
                    <a:pt x="2274" y="114026"/>
                    <a:pt x="5871" y="124817"/>
                  </a:cubicBezTo>
                  <a:cubicBezTo>
                    <a:pt x="10359" y="138281"/>
                    <a:pt x="21952" y="146882"/>
                    <a:pt x="33920" y="152866"/>
                  </a:cubicBezTo>
                  <a:cubicBezTo>
                    <a:pt x="39209" y="155511"/>
                    <a:pt x="45139" y="156606"/>
                    <a:pt x="50749" y="158476"/>
                  </a:cubicBezTo>
                  <a:lnTo>
                    <a:pt x="73188" y="192135"/>
                  </a:lnTo>
                  <a:cubicBezTo>
                    <a:pt x="76928" y="197745"/>
                    <a:pt x="77867" y="207329"/>
                    <a:pt x="84408" y="208964"/>
                  </a:cubicBezTo>
                  <a:cubicBezTo>
                    <a:pt x="135024" y="221618"/>
                    <a:pt x="114658" y="215307"/>
                    <a:pt x="146116" y="225794"/>
                  </a:cubicBezTo>
                  <a:cubicBezTo>
                    <a:pt x="168555" y="223924"/>
                    <a:pt x="191354" y="224600"/>
                    <a:pt x="213434" y="220184"/>
                  </a:cubicBezTo>
                  <a:cubicBezTo>
                    <a:pt x="235300" y="215811"/>
                    <a:pt x="229631" y="200748"/>
                    <a:pt x="241483" y="186525"/>
                  </a:cubicBezTo>
                  <a:cubicBezTo>
                    <a:pt x="245799" y="181346"/>
                    <a:pt x="252702" y="179045"/>
                    <a:pt x="258312" y="175305"/>
                  </a:cubicBezTo>
                  <a:lnTo>
                    <a:pt x="280752" y="107988"/>
                  </a:lnTo>
                  <a:close/>
                </a:path>
              </a:pathLst>
            </a:cu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2867352">
              <a:off x="2590902" y="3023194"/>
              <a:ext cx="280752" cy="225794"/>
            </a:xfrm>
            <a:custGeom>
              <a:avLst/>
              <a:gdLst>
                <a:gd name="connsiteX0" fmla="*/ 280752 w 280752"/>
                <a:gd name="connsiteY0" fmla="*/ 107988 h 225794"/>
                <a:gd name="connsiteX1" fmla="*/ 258312 w 280752"/>
                <a:gd name="connsiteY1" fmla="*/ 74329 h 225794"/>
                <a:gd name="connsiteX2" fmla="*/ 247093 w 280752"/>
                <a:gd name="connsiteY2" fmla="*/ 40670 h 225794"/>
                <a:gd name="connsiteX3" fmla="*/ 241483 w 280752"/>
                <a:gd name="connsiteY3" fmla="*/ 23840 h 225794"/>
                <a:gd name="connsiteX4" fmla="*/ 224654 w 280752"/>
                <a:gd name="connsiteY4" fmla="*/ 18230 h 225794"/>
                <a:gd name="connsiteX5" fmla="*/ 190995 w 280752"/>
                <a:gd name="connsiteY5" fmla="*/ 12621 h 225794"/>
                <a:gd name="connsiteX6" fmla="*/ 123677 w 280752"/>
                <a:gd name="connsiteY6" fmla="*/ 7011 h 225794"/>
                <a:gd name="connsiteX7" fmla="*/ 73188 w 280752"/>
                <a:gd name="connsiteY7" fmla="*/ 7011 h 225794"/>
                <a:gd name="connsiteX8" fmla="*/ 61969 w 280752"/>
                <a:gd name="connsiteY8" fmla="*/ 23840 h 225794"/>
                <a:gd name="connsiteX9" fmla="*/ 28310 w 280752"/>
                <a:gd name="connsiteY9" fmla="*/ 46280 h 225794"/>
                <a:gd name="connsiteX10" fmla="*/ 11481 w 280752"/>
                <a:gd name="connsiteY10" fmla="*/ 57499 h 225794"/>
                <a:gd name="connsiteX11" fmla="*/ 261 w 280752"/>
                <a:gd name="connsiteY11" fmla="*/ 91158 h 225794"/>
                <a:gd name="connsiteX12" fmla="*/ 5871 w 280752"/>
                <a:gd name="connsiteY12" fmla="*/ 124817 h 225794"/>
                <a:gd name="connsiteX13" fmla="*/ 33920 w 280752"/>
                <a:gd name="connsiteY13" fmla="*/ 152866 h 225794"/>
                <a:gd name="connsiteX14" fmla="*/ 50749 w 280752"/>
                <a:gd name="connsiteY14" fmla="*/ 158476 h 225794"/>
                <a:gd name="connsiteX15" fmla="*/ 73188 w 280752"/>
                <a:gd name="connsiteY15" fmla="*/ 192135 h 225794"/>
                <a:gd name="connsiteX16" fmla="*/ 84408 w 280752"/>
                <a:gd name="connsiteY16" fmla="*/ 208964 h 225794"/>
                <a:gd name="connsiteX17" fmla="*/ 146116 w 280752"/>
                <a:gd name="connsiteY17" fmla="*/ 225794 h 225794"/>
                <a:gd name="connsiteX18" fmla="*/ 213434 w 280752"/>
                <a:gd name="connsiteY18" fmla="*/ 220184 h 225794"/>
                <a:gd name="connsiteX19" fmla="*/ 241483 w 280752"/>
                <a:gd name="connsiteY19" fmla="*/ 186525 h 225794"/>
                <a:gd name="connsiteX20" fmla="*/ 258312 w 280752"/>
                <a:gd name="connsiteY20" fmla="*/ 175305 h 225794"/>
                <a:gd name="connsiteX21" fmla="*/ 280752 w 280752"/>
                <a:gd name="connsiteY21" fmla="*/ 107988 h 22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752" h="225794">
                  <a:moveTo>
                    <a:pt x="280752" y="107988"/>
                  </a:moveTo>
                  <a:cubicBezTo>
                    <a:pt x="273272" y="96768"/>
                    <a:pt x="264342" y="86390"/>
                    <a:pt x="258312" y="74329"/>
                  </a:cubicBezTo>
                  <a:cubicBezTo>
                    <a:pt x="253023" y="63751"/>
                    <a:pt x="250833" y="51890"/>
                    <a:pt x="247093" y="40670"/>
                  </a:cubicBezTo>
                  <a:cubicBezTo>
                    <a:pt x="245223" y="35060"/>
                    <a:pt x="247093" y="25710"/>
                    <a:pt x="241483" y="23840"/>
                  </a:cubicBezTo>
                  <a:cubicBezTo>
                    <a:pt x="235873" y="21970"/>
                    <a:pt x="230426" y="19513"/>
                    <a:pt x="224654" y="18230"/>
                  </a:cubicBezTo>
                  <a:cubicBezTo>
                    <a:pt x="213550" y="15763"/>
                    <a:pt x="202300" y="13877"/>
                    <a:pt x="190995" y="12621"/>
                  </a:cubicBezTo>
                  <a:cubicBezTo>
                    <a:pt x="168616" y="10135"/>
                    <a:pt x="146116" y="8881"/>
                    <a:pt x="123677" y="7011"/>
                  </a:cubicBezTo>
                  <a:cubicBezTo>
                    <a:pt x="104269" y="542"/>
                    <a:pt x="96883" y="-4837"/>
                    <a:pt x="73188" y="7011"/>
                  </a:cubicBezTo>
                  <a:cubicBezTo>
                    <a:pt x="67158" y="10026"/>
                    <a:pt x="67043" y="19400"/>
                    <a:pt x="61969" y="23840"/>
                  </a:cubicBezTo>
                  <a:cubicBezTo>
                    <a:pt x="51821" y="32720"/>
                    <a:pt x="39530" y="38800"/>
                    <a:pt x="28310" y="46280"/>
                  </a:cubicBezTo>
                  <a:lnTo>
                    <a:pt x="11481" y="57499"/>
                  </a:lnTo>
                  <a:cubicBezTo>
                    <a:pt x="7741" y="68719"/>
                    <a:pt x="-1683" y="79492"/>
                    <a:pt x="261" y="91158"/>
                  </a:cubicBezTo>
                  <a:cubicBezTo>
                    <a:pt x="2131" y="102378"/>
                    <a:pt x="2274" y="114026"/>
                    <a:pt x="5871" y="124817"/>
                  </a:cubicBezTo>
                  <a:cubicBezTo>
                    <a:pt x="10359" y="138281"/>
                    <a:pt x="21952" y="146882"/>
                    <a:pt x="33920" y="152866"/>
                  </a:cubicBezTo>
                  <a:cubicBezTo>
                    <a:pt x="39209" y="155511"/>
                    <a:pt x="45139" y="156606"/>
                    <a:pt x="50749" y="158476"/>
                  </a:cubicBezTo>
                  <a:lnTo>
                    <a:pt x="73188" y="192135"/>
                  </a:lnTo>
                  <a:cubicBezTo>
                    <a:pt x="76928" y="197745"/>
                    <a:pt x="77867" y="207329"/>
                    <a:pt x="84408" y="208964"/>
                  </a:cubicBezTo>
                  <a:cubicBezTo>
                    <a:pt x="135024" y="221618"/>
                    <a:pt x="114658" y="215307"/>
                    <a:pt x="146116" y="225794"/>
                  </a:cubicBezTo>
                  <a:cubicBezTo>
                    <a:pt x="168555" y="223924"/>
                    <a:pt x="191354" y="224600"/>
                    <a:pt x="213434" y="220184"/>
                  </a:cubicBezTo>
                  <a:cubicBezTo>
                    <a:pt x="235300" y="215811"/>
                    <a:pt x="229631" y="200748"/>
                    <a:pt x="241483" y="186525"/>
                  </a:cubicBezTo>
                  <a:cubicBezTo>
                    <a:pt x="245799" y="181346"/>
                    <a:pt x="252702" y="179045"/>
                    <a:pt x="258312" y="175305"/>
                  </a:cubicBezTo>
                  <a:lnTo>
                    <a:pt x="280752" y="107988"/>
                  </a:lnTo>
                  <a:close/>
                </a:path>
              </a:pathLst>
            </a:cu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3243" y="3048921"/>
            <a:ext cx="854243" cy="675308"/>
            <a:chOff x="3653243" y="3048921"/>
            <a:chExt cx="854243" cy="675308"/>
          </a:xfrm>
        </p:grpSpPr>
        <p:sp>
          <p:nvSpPr>
            <p:cNvPr id="15" name="Right Arrow 14"/>
            <p:cNvSpPr/>
            <p:nvPr/>
          </p:nvSpPr>
          <p:spPr>
            <a:xfrm rot="10800000">
              <a:off x="3653244" y="3531724"/>
              <a:ext cx="854242" cy="19250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3653243" y="3048921"/>
              <a:ext cx="854242" cy="19250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5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(min, max) constraints can be displayed on the edges – however, they do not fully describe the constraints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Displaying a 1, M, or N indicates additional constraints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An M or N indicates no constraint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 1 indicates that an entity can participate in at most one relationship instance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that has a particular combination of the other participating entities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general, both (min, max) and 1, M, or N are needed to describe fully the constraints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Overall, the constraint specification is difficult and possibly ambiguous when we consider relationships of a degree higher than two.</a:t>
            </a:r>
          </a:p>
        </p:txBody>
      </p:sp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Displaying constraints on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higher-degree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64095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 keep track of the enrollments in classes and student grades, another database is to be designed.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 keeps track of the COLLEGEs, DEPARTMENTs within each college, the COURSEs offered by departments, and SECTIONs of courses, INSTRUCTORs who teach the sections etc.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These entity types and the relationships among these entity types are shown on the next slide in Figure 3.20.</a:t>
            </a:r>
          </a:p>
        </p:txBody>
      </p:sp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Another Example: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 UNIVERSITY Database</a:t>
            </a:r>
          </a:p>
        </p:txBody>
      </p:sp>
    </p:spTree>
    <p:extLst>
      <p:ext uri="{BB962C8B-B14F-4D97-AF65-F5344CB8AC3E}">
        <p14:creationId xmlns:p14="http://schemas.microsoft.com/office/powerpoint/2010/main" val="403475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9871" y="1719071"/>
            <a:ext cx="3039021" cy="44074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An Instructor can teach a minimum of 0 sections, but has no maximum number of sections.</a:t>
            </a:r>
          </a:p>
          <a:p>
            <a:pPr>
              <a:spcBef>
                <a:spcPts val="1200"/>
              </a:spcBef>
            </a:pPr>
            <a:r>
              <a:rPr lang="en-US" dirty="0"/>
              <a:t>A section can be taught by one and only one instructor.</a:t>
            </a:r>
          </a:p>
          <a:p>
            <a:pPr>
              <a:spcBef>
                <a:spcPts val="1200"/>
              </a:spcBef>
            </a:pPr>
            <a:r>
              <a:rPr lang="en-US" dirty="0"/>
              <a:t>A course can have zero or many sections.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the other relationship facts modeled here?</a:t>
            </a:r>
          </a:p>
        </p:txBody>
      </p:sp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database </a:t>
            </a:r>
            <a:br>
              <a:rPr lang="en-US" altLang="en-US" dirty="0"/>
            </a:br>
            <a:r>
              <a:rPr lang="en-US" altLang="en-US" dirty="0"/>
              <a:t>conceptual schema</a:t>
            </a:r>
          </a:p>
        </p:txBody>
      </p:sp>
      <p:pic>
        <p:nvPicPr>
          <p:cNvPr id="10445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9" y="1522440"/>
            <a:ext cx="5398717" cy="530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7456640" y="6263"/>
            <a:ext cx="1715614" cy="1833562"/>
            <a:chOff x="7456640" y="0"/>
            <a:chExt cx="1715614" cy="18335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rot="794655">
              <a:off x="8017130" y="856286"/>
              <a:ext cx="453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94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01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98" y="1628737"/>
            <a:ext cx="4025900" cy="500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4800" b="1" cap="small" dirty="0">
                <a:solidFill>
                  <a:schemeClr val="tx2"/>
                </a:solidFill>
                <a:latin typeface="Garamond" panose="02020404030301010803" pitchFamily="18" charset="0"/>
              </a:rPr>
              <a:t>SECTION 9.1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4000" b="1" dirty="0">
              <a:latin typeface="Garamond" panose="02020404030301010803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4000" b="1" dirty="0">
                <a:latin typeface="Garamond" panose="02020404030301010803" pitchFamily="18" charset="0"/>
              </a:rPr>
              <a:t>Relational DB Design Using 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</a:rPr>
              <a:t>ER-to-Relational Mapping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Database Systems:</a:t>
            </a:r>
            <a:b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Theory and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8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ER-to-Relational Mapping Algorithm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1: Mapping of Regular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3: Mapping of Binary 1:1 Relation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4: Mapping of Binary 1:N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6: Mapping of Multivalued attributes.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7: Mapping of N-ary Relationship Types.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Mapping EER Model Constructs to Relations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8: Options for Mapping Specialization or Generalization.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Step 9: Mapping of Union Types (Categories).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Key Steps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794655">
              <a:off x="7719775" y="856286"/>
              <a:ext cx="10486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290-300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794655">
              <a:off x="7879622" y="620826"/>
              <a:ext cx="9396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</a:t>
              </a:r>
              <a:r>
                <a:rPr lang="en-US" sz="1800" b="0" dirty="0" err="1">
                  <a:solidFill>
                    <a:schemeClr val="bg1"/>
                  </a:solidFill>
                  <a:latin typeface="+mn-lt"/>
                </a:rPr>
                <a:t>pgs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484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Preserve all information (that includes all attributes)</a:t>
            </a:r>
          </a:p>
          <a:p>
            <a:pPr>
              <a:defRPr/>
            </a:pPr>
            <a:r>
              <a:rPr lang="en-US" dirty="0"/>
              <a:t>Maintain the constraints to the extent possible (Relational Model cannot preserve all constraints- e.g., max cardinality ratio such as 1:10 in ER; exhaustive classification into subtypes, e.g., STUDENTS are specialized into Domestic and Foreign)</a:t>
            </a:r>
          </a:p>
          <a:p>
            <a:pPr>
              <a:defRPr/>
            </a:pPr>
            <a:r>
              <a:rPr lang="en-US" dirty="0"/>
              <a:t>Minimize null values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during Mapping</a:t>
            </a:r>
          </a:p>
        </p:txBody>
      </p:sp>
    </p:spTree>
    <p:extLst>
      <p:ext uri="{BB962C8B-B14F-4D97-AF65-F5344CB8AC3E}">
        <p14:creationId xmlns:p14="http://schemas.microsoft.com/office/powerpoint/2010/main" val="258875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Step 1: Mapping of Regular Entity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For each regular (strong) entity type E in the ER schema, create a relation (table) R that includes all the simple attributes of 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Choose one of the key attributes of E as the primary key for 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If the chosen key of E is composite, the set of simple attributes that form it will together form the primary key of R.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Step 2: Mapping of Weak Entity Types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For each weak entity type W in the ER schema with owner entity type E, create a relation (table) R &amp; include all simple attributes (or simple components of composite attributes) of W as attributes of R.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Also, include as foreign key attributes of R the primary key attribute(s) of the relation(s) that correspond to the owner entity type(s).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primary key of R is the </a:t>
            </a:r>
            <a:r>
              <a:rPr lang="en-US" altLang="en-US" i="1" dirty="0"/>
              <a:t>combination of</a:t>
            </a:r>
            <a:r>
              <a:rPr lang="en-US" altLang="en-US" dirty="0"/>
              <a:t> the primary key(s) of the owner(s) and the partial key of the weak entity type W, if any.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ER Mapping:</a:t>
            </a:r>
            <a:br>
              <a:rPr lang="en-US" altLang="en-US" sz="2800" dirty="0"/>
            </a:br>
            <a:r>
              <a:rPr lang="en-US" altLang="en-US" sz="2800" dirty="0"/>
              <a:t>How to Handle Entity Types</a:t>
            </a:r>
          </a:p>
        </p:txBody>
      </p:sp>
    </p:spTree>
    <p:extLst>
      <p:ext uri="{BB962C8B-B14F-4D97-AF65-F5344CB8AC3E}">
        <p14:creationId xmlns:p14="http://schemas.microsoft.com/office/powerpoint/2010/main" val="3039147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</a:rPr>
              <a:t>Step 3: Mapping of Binary 1:1 Relation Types</a:t>
            </a:r>
          </a:p>
          <a:p>
            <a:pPr marL="781050" lvl="1" indent="-323850" eaLnBrk="1" hangingPunct="1">
              <a:lnSpc>
                <a:spcPct val="80000"/>
              </a:lnSpc>
            </a:pPr>
            <a:r>
              <a:rPr lang="en-US" altLang="en-US" sz="1800" dirty="0"/>
              <a:t>For each binary 1:1 relationship type R in the ER schema, identify the relations S and T that correspond to the entity types participating in 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There are three possible approaches:</a:t>
            </a:r>
          </a:p>
          <a:p>
            <a:pPr marL="781050" lvl="1" indent="-32385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1800" b="1" dirty="0"/>
              <a:t>Foreign Key (2 table) approach:</a:t>
            </a:r>
            <a:r>
              <a:rPr lang="en-US" altLang="en-US" sz="1800" dirty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sz="1600" dirty="0"/>
              <a:t>An EMPLOYEE manages one and only one </a:t>
            </a:r>
            <a:r>
              <a:rPr lang="en-US" altLang="en-US" dirty="0"/>
              <a:t>DEPARTMENT </a:t>
            </a:r>
            <a:r>
              <a:rPr lang="en-US" altLang="en-US" sz="1600" dirty="0"/>
              <a:t>;</a:t>
            </a:r>
            <a:br>
              <a:rPr lang="en-US" altLang="en-US" sz="1600" dirty="0"/>
            </a:br>
            <a:r>
              <a:rPr lang="en-US" altLang="en-US" sz="1600" dirty="0"/>
              <a:t>A DEPARTMENT is managed by one and only one </a:t>
            </a:r>
            <a:r>
              <a:rPr lang="en-US" altLang="en-US" dirty="0"/>
              <a:t>EMPLOYEE </a:t>
            </a:r>
            <a:endParaRPr lang="en-US" altLang="en-US" sz="1600" dirty="0"/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Giving DEPARTMENT a </a:t>
            </a:r>
            <a:r>
              <a:rPr lang="en-US" altLang="en-US" dirty="0" err="1"/>
              <a:t>manager_id</a:t>
            </a:r>
            <a:r>
              <a:rPr lang="en-US" altLang="en-US" dirty="0"/>
              <a:t> field is better than </a:t>
            </a:r>
            <a:br>
              <a:rPr lang="en-US" altLang="en-US" dirty="0"/>
            </a:br>
            <a:r>
              <a:rPr lang="en-US" altLang="en-US" dirty="0"/>
              <a:t>giving EMPLOYEE a DEPARTMENT field</a:t>
            </a:r>
            <a:endParaRPr lang="en-US" altLang="en-US" sz="1600" dirty="0"/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en-US" sz="1600" dirty="0"/>
              <a:t>The participation of DEPARTMENT in the MANAGES relationship type is total.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800" dirty="0"/>
              <a:t>ER Mapping:</a:t>
            </a:r>
            <a:br>
              <a:rPr lang="en-US" altLang="en-US" sz="2800" dirty="0"/>
            </a:br>
            <a:r>
              <a:rPr lang="en-US" altLang="en-US" sz="2800" dirty="0"/>
              <a:t>How to Handle 1:1 Relationships  </a:t>
            </a:r>
            <a:r>
              <a:rPr lang="en-US" altLang="en-US" sz="2000" dirty="0"/>
              <a:t>(1)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0293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>
          <a:xfrm>
            <a:off x="380999" y="1719070"/>
            <a:ext cx="8407893" cy="494161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</a:rPr>
              <a:t>Step 3: Mapping of Binary 1:1 Relation Types</a:t>
            </a:r>
          </a:p>
          <a:p>
            <a:pPr marL="781050" lvl="1" indent="-323850" eaLnBrk="1" hangingPunct="1">
              <a:lnSpc>
                <a:spcPct val="80000"/>
              </a:lnSpc>
            </a:pPr>
            <a:r>
              <a:rPr lang="en-US" altLang="en-US" sz="1800" dirty="0"/>
              <a:t>For each binary 1:1 relationship type R in the ER schema, identify the relations S and T that correspond to the entity types participating in 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There are three possible approaches:</a:t>
            </a:r>
          </a:p>
          <a:p>
            <a:pPr marL="800100" lvl="1" indent="-342900" eaLnBrk="1" hangingPunct="1">
              <a:lnSpc>
                <a:spcPct val="80000"/>
              </a:lnSpc>
              <a:buSzTx/>
              <a:buFont typeface="+mj-lt"/>
              <a:buAutoNum type="arabicPeriod" startAt="2"/>
            </a:pPr>
            <a:r>
              <a:rPr lang="en-US" altLang="en-US" sz="1800" b="1" dirty="0"/>
              <a:t>Merged relation (1 table) option:</a:t>
            </a:r>
            <a:r>
              <a:rPr lang="en-US" altLang="en-US" sz="1800" dirty="0"/>
              <a:t> An alternate mapping of a 1:1 relationship type is possible by merging the two entity types and the relationship into a single relation. This may be appropriate when both participations are total.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Every ROWAN_STUDENT is also a ROWAN_PATIENT (able to see Rowan physicians)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Merging of the medical information with the academic information into a single table might be the best option.</a:t>
            </a:r>
            <a:endParaRPr lang="en-US" altLang="en-US" sz="1800" dirty="0"/>
          </a:p>
          <a:p>
            <a:pPr marL="781050" lvl="1" indent="-32385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 startAt="2"/>
            </a:pPr>
            <a:r>
              <a:rPr lang="en-US" altLang="en-US" sz="1800" b="1" dirty="0"/>
              <a:t>Cross-reference</a:t>
            </a:r>
            <a:r>
              <a:rPr lang="en-US" altLang="en-US" sz="1800" dirty="0"/>
              <a:t> </a:t>
            </a:r>
            <a:r>
              <a:rPr lang="en-US" altLang="en-US" sz="1800" b="1" dirty="0"/>
              <a:t>or relationship relation (3 table) option:</a:t>
            </a:r>
            <a:r>
              <a:rPr lang="en-US" altLang="en-US" sz="1800" dirty="0"/>
              <a:t> The third alternative is to set up a third relation R for the purpose of cross-referencing the primary keys of the two relations S and T representing the entity types.</a:t>
            </a:r>
            <a:br>
              <a:rPr lang="en-US" altLang="en-US" sz="1800" dirty="0"/>
            </a:br>
            <a:r>
              <a:rPr lang="en-US" altLang="en-US" sz="1800" dirty="0">
                <a:solidFill>
                  <a:schemeClr val="accent1"/>
                </a:solidFill>
              </a:rPr>
              <a:t>A "bridging table" for a 1:1 relationship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Perhaps ROWAN_STUDENT data (PK = </a:t>
            </a:r>
            <a:r>
              <a:rPr lang="en-US" altLang="en-US" dirty="0" err="1"/>
              <a:t>BannerID</a:t>
            </a:r>
            <a:r>
              <a:rPr lang="en-US" altLang="en-US" dirty="0"/>
              <a:t>) and ROWAN_PATIENT data </a:t>
            </a:r>
            <a:br>
              <a:rPr lang="en-US" altLang="en-US" dirty="0"/>
            </a:br>
            <a:r>
              <a:rPr lang="en-US" altLang="en-US" dirty="0"/>
              <a:t>(PK = </a:t>
            </a:r>
            <a:r>
              <a:rPr lang="en-US" altLang="en-US" dirty="0" err="1"/>
              <a:t>PatientNum</a:t>
            </a:r>
            <a:r>
              <a:rPr lang="en-US" altLang="en-US" dirty="0"/>
              <a:t>) are in two separate schemas.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One of the schemas could maintain the link between </a:t>
            </a:r>
            <a:r>
              <a:rPr lang="en-US" altLang="en-US" dirty="0" err="1"/>
              <a:t>BannerID</a:t>
            </a:r>
            <a:r>
              <a:rPr lang="en-US" altLang="en-US" dirty="0"/>
              <a:t> and </a:t>
            </a:r>
            <a:r>
              <a:rPr lang="en-US" altLang="en-US" dirty="0" err="1"/>
              <a:t>PatientNum</a:t>
            </a:r>
            <a:endParaRPr lang="en-US" altLang="en-US" dirty="0"/>
          </a:p>
          <a:p>
            <a:pPr marL="1055370" lvl="2" indent="-3238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dirty="0"/>
          </a:p>
          <a:p>
            <a:pPr marL="1055370" lvl="2" indent="-3238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800" dirty="0"/>
              <a:t>ER Mapping:</a:t>
            </a:r>
            <a:br>
              <a:rPr lang="en-US" altLang="en-US" sz="2800" dirty="0"/>
            </a:br>
            <a:r>
              <a:rPr lang="en-US" altLang="en-US" sz="2800" dirty="0"/>
              <a:t>How to Handle 1:1 Relationships  </a:t>
            </a:r>
            <a:r>
              <a:rPr lang="en-US" altLang="en-US" sz="2000" dirty="0"/>
              <a:t>(2)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94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118997" y="1719071"/>
            <a:ext cx="2937355" cy="440740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Entity is a basic concept for the ER model.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Entities are specific things or objects in the mini-world that are represented in the database e.g.,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entity John Smith which belongs to entity type EMPLOYEE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entity Research which belongs to the entity type DEPARTMENT,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entity </a:t>
            </a:r>
            <a:r>
              <a:rPr lang="en-US" altLang="en-US" dirty="0" err="1">
                <a:ea typeface="ＭＳ Ｐゴシック" panose="020B0600070205080204" pitchFamily="34" charset="-128"/>
              </a:rPr>
              <a:t>ProductX</a:t>
            </a:r>
            <a:r>
              <a:rPr lang="en-US" altLang="en-US" dirty="0">
                <a:ea typeface="ＭＳ Ｐゴシック" panose="020B0600070205080204" pitchFamily="34" charset="-128"/>
              </a:rPr>
              <a:t> which belongs to the entity type PROJECT</a:t>
            </a: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ER Model Concepts: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Entities and Entity Types</a:t>
            </a:r>
          </a:p>
        </p:txBody>
      </p:sp>
      <p:pic>
        <p:nvPicPr>
          <p:cNvPr id="5" name="Picture 4" descr="fig03_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3220372" y="1590327"/>
            <a:ext cx="5790018" cy="511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14800" y="2962405"/>
            <a:ext cx="920663" cy="275573"/>
          </a:xfrm>
          <a:prstGeom prst="rect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1858" y="4267201"/>
            <a:ext cx="981206" cy="254696"/>
          </a:xfrm>
          <a:prstGeom prst="rect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1856" y="2962405"/>
            <a:ext cx="1050404" cy="275573"/>
          </a:xfrm>
          <a:prstGeom prst="rect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794655">
              <a:off x="8017129" y="856286"/>
              <a:ext cx="4539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64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178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>
          <a:xfrm>
            <a:off x="269507" y="1632446"/>
            <a:ext cx="8672362" cy="44074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Step 4: Mapping of Binary 1:N Relationship Types.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There are two possible approaches: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The foreign key approach:</a:t>
            </a:r>
            <a:r>
              <a:rPr lang="en-US" altLang="en-US" dirty="0"/>
              <a:t>  For each regular binary 1:N relationship type R, identify the relation S that represent the participating entity type at the N-side of the relationship type. </a:t>
            </a:r>
          </a:p>
          <a:p>
            <a:pPr marL="1074420" lvl="2" indent="-342900">
              <a:lnSpc>
                <a:spcPct val="80000"/>
              </a:lnSpc>
              <a:buFont typeface="+mj-lt"/>
              <a:buAutoNum type="alphaUcPeriod"/>
            </a:pPr>
            <a:r>
              <a:rPr lang="en-US" altLang="en-US" dirty="0"/>
              <a:t>Include as foreign key in S the primary key of the relation T that represents the other entity type participating in R. </a:t>
            </a:r>
          </a:p>
          <a:p>
            <a:pPr marL="1074420" lvl="2" indent="-342900">
              <a:lnSpc>
                <a:spcPct val="80000"/>
              </a:lnSpc>
              <a:buFont typeface="+mj-lt"/>
              <a:buAutoNum type="alphaUcPeriod"/>
            </a:pPr>
            <a:r>
              <a:rPr lang="en-US" altLang="en-US" dirty="0"/>
              <a:t>Include any simple attributes of the 1:N relation type as attributes of 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An EMPLOYEE works for one and only one DEPARTMENT ;</a:t>
            </a:r>
            <a:br>
              <a:rPr lang="en-US" altLang="en-US" dirty="0"/>
            </a:br>
            <a:r>
              <a:rPr lang="en-US" altLang="en-US" dirty="0"/>
              <a:t>A DEPARTMENT has working for it many EMPLOYEEs   (</a:t>
            </a:r>
            <a:r>
              <a:rPr lang="en-US" altLang="en-US" dirty="0">
                <a:solidFill>
                  <a:schemeClr val="accent3"/>
                </a:solidFill>
              </a:rPr>
              <a:t>A</a:t>
            </a:r>
            <a:r>
              <a:rPr lang="en-US" altLang="en-US" dirty="0"/>
              <a:t>, EMPLOYEE is the "N-side")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The EMPLOYEE table could hold the </a:t>
            </a:r>
            <a:r>
              <a:rPr lang="en-US" altLang="en-US" dirty="0" err="1"/>
              <a:t>dept_number</a:t>
            </a:r>
            <a:r>
              <a:rPr lang="en-US" altLang="en-US" dirty="0"/>
              <a:t> foreign key and the </a:t>
            </a:r>
            <a:r>
              <a:rPr lang="en-US" altLang="en-US" dirty="0" err="1"/>
              <a:t>date_joined</a:t>
            </a:r>
            <a:r>
              <a:rPr lang="en-US" altLang="en-US" dirty="0"/>
              <a:t> attribute of the relationship.  (</a:t>
            </a:r>
            <a:r>
              <a:rPr lang="en-US" altLang="en-US" dirty="0">
                <a:solidFill>
                  <a:schemeClr val="accent3"/>
                </a:solidFill>
              </a:rPr>
              <a:t>B</a:t>
            </a:r>
            <a:r>
              <a:rPr lang="en-US" altLang="en-US" dirty="0"/>
              <a:t>)</a:t>
            </a:r>
          </a:p>
          <a:p>
            <a:pPr marL="781050" lvl="1" indent="-3238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b="1" dirty="0"/>
              <a:t>Cross-reference</a:t>
            </a:r>
            <a:r>
              <a:rPr lang="en-US" altLang="en-US" dirty="0"/>
              <a:t> </a:t>
            </a:r>
            <a:r>
              <a:rPr lang="en-US" altLang="en-US" b="1" dirty="0"/>
              <a:t>or relationship relation (3 table) option:</a:t>
            </a:r>
            <a:r>
              <a:rPr lang="en-US" altLang="en-US" dirty="0"/>
              <a:t> The second alternative is to set up a third relation R for the purpose of cross-referencing the primary keys of the two relations S and T representing the entity types.</a:t>
            </a:r>
            <a:br>
              <a:rPr lang="en-US" altLang="en-US" dirty="0"/>
            </a:br>
            <a:r>
              <a:rPr lang="en-US" altLang="en-US" dirty="0">
                <a:solidFill>
                  <a:schemeClr val="accent1"/>
                </a:solidFill>
              </a:rPr>
              <a:t>A "bridging table" for a 1:N relationship.  Why?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Hedge your bets that the relationship could move to N:M in the future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Maybe the foreign key column would have a lot of nulls, as the relationship is rare.</a:t>
            </a:r>
          </a:p>
          <a:p>
            <a:pPr marL="731520" lvl="2" indent="0">
              <a:lnSpc>
                <a:spcPct val="80000"/>
              </a:lnSpc>
              <a:buNone/>
            </a:pP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800" dirty="0"/>
              <a:t>ER Mapping:</a:t>
            </a:r>
            <a:br>
              <a:rPr lang="en-US" altLang="en-US" sz="2800" dirty="0"/>
            </a:br>
            <a:r>
              <a:rPr lang="en-US" altLang="en-US" sz="2800" dirty="0"/>
              <a:t>How to Handle 1:N Relationships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8511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For each regular binary M:N relationship type R, </a:t>
            </a:r>
            <a:r>
              <a:rPr lang="en-US" altLang="en-US" i="1" dirty="0"/>
              <a:t>create a new relation</a:t>
            </a:r>
            <a:r>
              <a:rPr lang="en-US" altLang="en-US" dirty="0"/>
              <a:t> (table) S to represent R. This is a </a:t>
            </a:r>
            <a:r>
              <a:rPr lang="en-US" altLang="en-US" i="1" dirty="0"/>
              <a:t>relationship relation.  </a:t>
            </a:r>
            <a:r>
              <a:rPr lang="en-US" altLang="en-US" i="1" dirty="0">
                <a:solidFill>
                  <a:schemeClr val="accent1"/>
                </a:solidFill>
              </a:rPr>
              <a:t>"the bridging table"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Include as foreign key attributes in S the primary keys of the relations that represent the participating entity types; </a:t>
            </a:r>
            <a:r>
              <a:rPr lang="en-US" altLang="en-US" i="1" dirty="0"/>
              <a:t>their combination will form the primary key</a:t>
            </a:r>
            <a:r>
              <a:rPr lang="en-US" altLang="en-US" dirty="0"/>
              <a:t> of S. </a:t>
            </a:r>
            <a:r>
              <a:rPr lang="en-US" altLang="en-US" i="1" dirty="0">
                <a:solidFill>
                  <a:schemeClr val="accent1"/>
                </a:solidFill>
              </a:rPr>
              <a:t>(or add a meaningless simple primary key.)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Also include any simple attributes of the M:N relationship type (or simple components of composite attributes) as attributes of S.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800" dirty="0"/>
              <a:t>ER Mapping:</a:t>
            </a:r>
            <a:br>
              <a:rPr lang="en-US" altLang="en-US" sz="2800" dirty="0"/>
            </a:br>
            <a:r>
              <a:rPr lang="en-US" altLang="en-US" sz="2800" dirty="0"/>
              <a:t>How to Handle N:M Relationships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8344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Step 6: Mapping of Multivalued attributes.</a:t>
            </a:r>
          </a:p>
          <a:p>
            <a:pPr lvl="1"/>
            <a:r>
              <a:rPr lang="en-US" altLang="en-US" dirty="0"/>
              <a:t>For each multivalued attribute A, create a new relation (table) R. </a:t>
            </a:r>
          </a:p>
          <a:p>
            <a:pPr lvl="1"/>
            <a:r>
              <a:rPr lang="en-US" altLang="en-US" dirty="0"/>
              <a:t>This relation (table) R will include an attribute corresponding to A, plus the primary key attribute K -as a foreign key in R- of the relation that represents the entity type of relationship type that has A as an attribute. </a:t>
            </a:r>
          </a:p>
          <a:p>
            <a:pPr lvl="1"/>
            <a:r>
              <a:rPr lang="en-US" altLang="en-US" dirty="0"/>
              <a:t>The primary key of R is the combination of A and K. If the multivalued attribute is composite, we include its simple components.</a:t>
            </a:r>
          </a:p>
          <a:p>
            <a:r>
              <a:rPr lang="en-US" altLang="en-US" dirty="0"/>
              <a:t>Example: The relation DEPT_LOCATIONS is created. </a:t>
            </a:r>
          </a:p>
          <a:p>
            <a:pPr lvl="1"/>
            <a:r>
              <a:rPr lang="en-US" altLang="en-US" dirty="0"/>
              <a:t>The attribute DLOCATION represents the multivalued attribute LOCATIONS of DEPARTMENT, while DNUMBER - as foreign key - represents the primary key of the DEPARTMENT relation.</a:t>
            </a:r>
          </a:p>
          <a:p>
            <a:pPr lvl="1"/>
            <a:r>
              <a:rPr lang="en-US" altLang="en-US" dirty="0"/>
              <a:t>The primary key of R is the combination of {DNUMBER, DLOCATION}.</a:t>
            </a:r>
            <a:br>
              <a:rPr lang="en-US" altLang="en-US" dirty="0"/>
            </a:br>
            <a:r>
              <a:rPr lang="en-US" altLang="en-US" i="1" dirty="0">
                <a:solidFill>
                  <a:schemeClr val="accent1"/>
                </a:solidFill>
              </a:rPr>
              <a:t>(or add a meaningless simple primary key.)</a:t>
            </a:r>
          </a:p>
          <a:p>
            <a:pPr marL="365760" lvl="1" indent="0">
              <a:buNone/>
            </a:pPr>
            <a:endParaRPr lang="en-US" alt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ER Mapping:</a:t>
            </a:r>
            <a:br>
              <a:rPr lang="en-US" altLang="en-US" sz="2800" dirty="0"/>
            </a:br>
            <a:r>
              <a:rPr lang="en-US" altLang="en-US" sz="2800" dirty="0"/>
              <a:t>How to Handle Multivalued Attributes</a:t>
            </a:r>
          </a:p>
        </p:txBody>
      </p:sp>
    </p:spTree>
    <p:extLst>
      <p:ext uri="{BB962C8B-B14F-4D97-AF65-F5344CB8AC3E}">
        <p14:creationId xmlns:p14="http://schemas.microsoft.com/office/powerpoint/2010/main" val="3639365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>
                <a:solidFill>
                  <a:schemeClr val="accent1"/>
                </a:solidFill>
              </a:rPr>
              <a:t>Step 7: Mapping of N-</a:t>
            </a:r>
            <a:r>
              <a:rPr lang="en-US" altLang="en-US" sz="1800" dirty="0" err="1">
                <a:solidFill>
                  <a:schemeClr val="accent1"/>
                </a:solidFill>
              </a:rPr>
              <a:t>ary</a:t>
            </a:r>
            <a:r>
              <a:rPr lang="en-US" altLang="en-US" sz="1800" dirty="0">
                <a:solidFill>
                  <a:schemeClr val="accent1"/>
                </a:solidFill>
              </a:rPr>
              <a:t> Relationship Types.</a:t>
            </a:r>
          </a:p>
          <a:p>
            <a:pPr lvl="1"/>
            <a:r>
              <a:rPr lang="en-US" altLang="en-US" sz="1600" dirty="0"/>
              <a:t>For each n-</a:t>
            </a:r>
            <a:r>
              <a:rPr lang="en-US" altLang="en-US" sz="1600" dirty="0" err="1"/>
              <a:t>ary</a:t>
            </a:r>
            <a:r>
              <a:rPr lang="en-US" altLang="en-US" sz="1600" dirty="0"/>
              <a:t> relationship type R, where n&gt;2, create a new relationship S to represent R.</a:t>
            </a:r>
          </a:p>
          <a:p>
            <a:pPr lvl="1"/>
            <a:r>
              <a:rPr lang="en-US" altLang="en-US" sz="1600" dirty="0"/>
              <a:t>Include as foreign key attributes in S the primary keys of the relations that represent the participating entity types. </a:t>
            </a:r>
          </a:p>
          <a:p>
            <a:pPr lvl="1"/>
            <a:r>
              <a:rPr lang="en-US" altLang="en-US" sz="1600" dirty="0"/>
              <a:t>Also include any simple attributes of the n-</a:t>
            </a:r>
            <a:r>
              <a:rPr lang="en-US" altLang="en-US" sz="1600" dirty="0" err="1"/>
              <a:t>ary</a:t>
            </a:r>
            <a:r>
              <a:rPr lang="en-US" altLang="en-US" sz="1600" dirty="0"/>
              <a:t> relationship type (or simple components of composite attributes) as attributes of 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Consider the Ternary relationship between a CAR, a SALESPERSON, and a CUSTOMER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 Mapping</a:t>
            </a:r>
            <a:br>
              <a:rPr lang="en-US" altLang="en-US" dirty="0"/>
            </a:br>
            <a:r>
              <a:rPr lang="en-US" altLang="en-US" dirty="0"/>
              <a:t>N-</a:t>
            </a:r>
            <a:r>
              <a:rPr lang="en-US" altLang="en-US" dirty="0" err="1"/>
              <a:t>ary</a:t>
            </a:r>
            <a:r>
              <a:rPr lang="en-US" altLang="en-US" dirty="0"/>
              <a:t> Relationships</a:t>
            </a: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44" y="4587045"/>
            <a:ext cx="6397637" cy="1848264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 rot="21156455">
            <a:off x="3506091" y="4220580"/>
            <a:ext cx="2582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  <a:latin typeface="Lato Black" panose="020F0A02020204030203" pitchFamily="34" charset="0"/>
              </a:rPr>
              <a:t>Three foreign keys</a:t>
            </a:r>
          </a:p>
        </p:txBody>
      </p:sp>
    </p:spTree>
    <p:extLst>
      <p:ext uri="{BB962C8B-B14F-4D97-AF65-F5344CB8AC3E}">
        <p14:creationId xmlns:p14="http://schemas.microsoft.com/office/powerpoint/2010/main" val="288561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98" y="1628737"/>
            <a:ext cx="4025900" cy="500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5400" b="1" cap="small" dirty="0">
                <a:solidFill>
                  <a:schemeClr val="tx2"/>
                </a:solidFill>
                <a:latin typeface="Garamond" panose="02020404030301010803" pitchFamily="18" charset="0"/>
              </a:rPr>
              <a:t>Chapter 4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4000" b="1" dirty="0">
              <a:latin typeface="Garamond" panose="02020404030301010803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4000" b="1" dirty="0">
                <a:latin typeface="Garamond" panose="02020404030301010803" pitchFamily="18" charset="0"/>
              </a:rPr>
              <a:t>Enhanced Entity-Relationship 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</a:rPr>
              <a:t>(EER) Modeling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Database Systems:</a:t>
            </a:r>
            <a:b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Theory and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72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and</a:t>
            </a:r>
            <a:br>
              <a:rPr lang="en-US" dirty="0"/>
            </a:br>
            <a:r>
              <a:rPr lang="en-US" dirty="0" err="1"/>
              <a:t>Superclasses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4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251012" y="1719071"/>
            <a:ext cx="5725460" cy="44074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 entity type may have additional meaningful subgroupings of its entities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Example: EMPLOYEE may be further grouped into: 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SECRETARY, ENGINEER, TECHNICIAN, …</a:t>
            </a:r>
          </a:p>
          <a:p>
            <a:pPr lvl="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Based on the EMPLOYEE’s Job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MANAGER</a:t>
            </a:r>
          </a:p>
          <a:p>
            <a:pPr lvl="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EMPLOYEEs who are managers (the role they play)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SALARIED_EMPLOYEE, HOURLY_EMPLOYEE</a:t>
            </a:r>
          </a:p>
          <a:p>
            <a:pPr lvl="3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Based on the EMPLOYEE’s method of pay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EER diagrams extend ER diagrams to represent these additional subgroupings, called </a:t>
            </a:r>
            <a:r>
              <a:rPr lang="en-US" altLang="en-US" i="1" dirty="0">
                <a:ea typeface="ＭＳ Ｐゴシック" panose="020B0600070205080204" pitchFamily="34" charset="-128"/>
              </a:rPr>
              <a:t>subclasses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ea typeface="ＭＳ Ｐゴシック" panose="020B0600070205080204" pitchFamily="34" charset="-128"/>
              </a:rPr>
              <a:t>subtypes</a:t>
            </a:r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sz="2400" dirty="0">
                <a:ea typeface="ＭＳ Ｐゴシック" panose="020B0600070205080204" pitchFamily="34" charset="-128"/>
              </a:rPr>
              <a:t>(1)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2" descr="fig04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22" y="1652494"/>
            <a:ext cx="27368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51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8" y="1619250"/>
            <a:ext cx="8009965" cy="50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Subclasses and </a:t>
            </a:r>
            <a:r>
              <a:rPr lang="en-US" dirty="0" err="1"/>
              <a:t>Superclasses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7153" y="496049"/>
            <a:ext cx="4189506" cy="20159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EMPLOYEE fully participates in the disjoint relationship with subclasses HOURLY_EMPLOYEE and SALARIED_EMPLOYEE.  </a:t>
            </a:r>
          </a:p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An EMPLOYEE is either </a:t>
            </a:r>
            <a:b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one or the other subclass,  </a:t>
            </a:r>
          </a:p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As if it were an Abstract superclass…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7886" y="2987347"/>
            <a:ext cx="169790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disjoint: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EMPLOYEE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   cannot be both,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819153" y="3340847"/>
            <a:ext cx="233082" cy="3466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59" y="1072022"/>
            <a:ext cx="221727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…but EMPLOYEE does not fully participate with these three roles.</a:t>
            </a:r>
            <a:b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b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Either there are more roles</a:t>
            </a:r>
          </a:p>
          <a:p>
            <a:pPr algn="ctr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2"/>
                </a:solidFill>
                <a:latin typeface="Comic Sans MS" panose="030F0702030302020204" pitchFamily="66" charset="0"/>
              </a:rPr>
              <a:t>- or -</a:t>
            </a:r>
          </a:p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some EMPLOYEES are not specialized</a:t>
            </a:r>
            <a:b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sz="1600" b="0" dirty="0">
                <a:solidFill>
                  <a:schemeClr val="tx2"/>
                </a:solidFill>
                <a:latin typeface="Comic Sans MS" panose="030F0702030302020204" pitchFamily="66" charset="0"/>
              </a:rPr>
              <a:t>and it cannot be abstract.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299200" y="2482849"/>
            <a:ext cx="974165" cy="1159810"/>
          </a:xfrm>
          <a:prstGeom prst="line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38759" y="2077656"/>
            <a:ext cx="1174831" cy="1319514"/>
          </a:xfrm>
          <a:prstGeom prst="line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974927" y="244094"/>
            <a:ext cx="1715614" cy="1833562"/>
            <a:chOff x="7456640" y="0"/>
            <a:chExt cx="1715614" cy="183356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794655">
              <a:off x="7950925" y="856286"/>
              <a:ext cx="5863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109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968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Each of these subgroupings is a subset of EMPLOYEE entities 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Each is called a subclass of EMPLOYEE 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EMPLOYEE is the superclass for each of these subclasses 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These are called superclass/subclass relationships: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EMPLOYEE/SECRETARY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EMPLOYEE/TECHNICIAN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EMPLOYEE/MANAGER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These are also called IS-A relationships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SECRETARY IS-A EMPLOYEE, TECHNICIAN IS-A EMPLOYEE, ….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Note: An entity that is member of a subclass represents the same real-world entity as some member of the superclass: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subclass member is the same entity in a </a:t>
            </a:r>
            <a:r>
              <a:rPr lang="en-US" altLang="en-US" i="1" dirty="0">
                <a:ea typeface="ＭＳ Ｐゴシック" panose="020B0600070205080204" pitchFamily="34" charset="-128"/>
              </a:rPr>
              <a:t>distinct specific role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entity cannot exist in the database merely by being a member of a subclass; it must also be a member of the superclass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member of the superclass can be optionally included as a member of any number of its subclasses</a:t>
            </a:r>
          </a:p>
          <a:p>
            <a:endParaRPr lang="en-US" sz="1600" dirty="0"/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(2)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156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9"/>
          <p:cNvSpPr>
            <a:spLocks noGrp="1" noChangeArrowheads="1"/>
          </p:cNvSpPr>
          <p:nvPr>
            <p:ph idx="1"/>
          </p:nvPr>
        </p:nvSpPr>
        <p:spPr>
          <a:xfrm>
            <a:off x="143719" y="1638051"/>
            <a:ext cx="8786149" cy="4407408"/>
          </a:xfrm>
        </p:spPr>
        <p:txBody>
          <a:bodyPr>
            <a:noAutofit/>
          </a:bodyPr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A salaried employee who is also an engineer belongs to the two subclasses ENGINEER and SALARIED_EMPLOYEE 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A salaried employee who is also an engineering manager belongs to the three subclasses: </a:t>
            </a:r>
            <a:r>
              <a:rPr lang="en-US" altLang="en-US" dirty="0">
                <a:ea typeface="ＭＳ Ｐゴシック" panose="020B0600070205080204" pitchFamily="34" charset="-128"/>
              </a:rPr>
              <a:t>MANAGER, ENGINEER, and SALARIED_EMPLOYEE </a:t>
            </a:r>
          </a:p>
        </p:txBody>
      </p:sp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55847"/>
            <a:ext cx="6651198" cy="105439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(3)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7018" y="3118172"/>
            <a:ext cx="8009965" cy="3583570"/>
            <a:chOff x="977919" y="3118172"/>
            <a:chExt cx="8009965" cy="3583570"/>
          </a:xfrm>
        </p:grpSpPr>
        <p:pic>
          <p:nvPicPr>
            <p:cNvPr id="4" name="Picture 3" descr="fig04_0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568"/>
            <a:stretch/>
          </p:blipFill>
          <p:spPr bwMode="auto">
            <a:xfrm>
              <a:off x="977919" y="3118172"/>
              <a:ext cx="8009965" cy="358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099449" y="4008662"/>
              <a:ext cx="20662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600" dirty="0">
                  <a:solidFill>
                    <a:schemeClr val="tx2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It is not necessary that every entity in a superclass be a member of some subclass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794655">
              <a:off x="7950926" y="856286"/>
              <a:ext cx="5863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109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66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118997" y="1719071"/>
            <a:ext cx="2937355" cy="440740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Attributes are properties used to describe an entity.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 an EMPLOYEE entity may have the attributes Name, SSN, Address, Sex, </a:t>
            </a:r>
            <a:r>
              <a:rPr lang="en-US" altLang="en-US" dirty="0" err="1">
                <a:ea typeface="ＭＳ Ｐゴシック" panose="020B0600070205080204" pitchFamily="34" charset="-128"/>
              </a:rPr>
              <a:t>BirthDate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specific entity will have a value for each of its attributes, e.g., an employee whose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Name='John Smith',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SSN='123456789',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Address ='731, </a:t>
            </a:r>
            <a:r>
              <a:rPr lang="en-US" altLang="en-US" dirty="0" err="1">
                <a:ea typeface="ＭＳ Ｐゴシック" panose="020B0600070205080204" pitchFamily="34" charset="-128"/>
              </a:rPr>
              <a:t>Fondren</a:t>
            </a:r>
            <a:r>
              <a:rPr lang="en-US" altLang="en-US" dirty="0">
                <a:ea typeface="ＭＳ Ｐゴシック" panose="020B0600070205080204" pitchFamily="34" charset="-128"/>
              </a:rPr>
              <a:t>, Houston, TX',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Sex='M',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BirthDate</a:t>
            </a:r>
            <a:r>
              <a:rPr lang="en-US" altLang="en-US" dirty="0">
                <a:ea typeface="ＭＳ Ｐゴシック" panose="020B0600070205080204" pitchFamily="34" charset="-128"/>
              </a:rPr>
              <a:t>='09-JAN-55‘</a:t>
            </a: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ER Model Concepts: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Attributes</a:t>
            </a:r>
          </a:p>
        </p:txBody>
      </p:sp>
      <p:pic>
        <p:nvPicPr>
          <p:cNvPr id="5" name="Picture 4" descr="fig03_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3220372" y="1590327"/>
            <a:ext cx="5790018" cy="511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306871" y="1916481"/>
            <a:ext cx="1866378" cy="607514"/>
          </a:xfrm>
          <a:prstGeom prst="rect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88291" y="5676380"/>
            <a:ext cx="452189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Each attribute has a </a:t>
            </a:r>
            <a:r>
              <a:rPr lang="en-US" altLang="en-US" i="1" dirty="0">
                <a:ea typeface="ＭＳ Ｐゴシック" panose="020B0600070205080204" pitchFamily="34" charset="-128"/>
              </a:rPr>
              <a:t>value set</a:t>
            </a:r>
            <a:r>
              <a:rPr lang="en-US" altLang="en-US" dirty="0">
                <a:ea typeface="ＭＳ Ｐゴシック" panose="020B0600070205080204" pitchFamily="34" charset="-128"/>
              </a:rPr>
              <a:t> (or data type) associated with it – e.g. integer, string, date, enumerated type, …</a:t>
            </a:r>
          </a:p>
          <a:p>
            <a:pPr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275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5847"/>
            <a:ext cx="6651198" cy="1054394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Representing Specialization in EER Diagrams</a:t>
            </a:r>
          </a:p>
        </p:txBody>
      </p:sp>
      <p:pic>
        <p:nvPicPr>
          <p:cNvPr id="31747" name="Picture 4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" y="1783285"/>
            <a:ext cx="8881455" cy="41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794655">
              <a:off x="7950381" y="856286"/>
              <a:ext cx="58746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114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042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An entity that is member of a subclass </a:t>
            </a:r>
            <a:r>
              <a:rPr lang="en-US" altLang="en-US" i="1">
                <a:ea typeface="ＭＳ Ｐゴシック" panose="020B0600070205080204" pitchFamily="34" charset="-128"/>
              </a:rPr>
              <a:t>inherits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All attributes of the entity as a member of the superclass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All relationships of the entity as a member of the superclass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 the previous slide, SECRETARY (as well as TECHNICIAN and ENGINEER) inherit the attributes Name, SSN, …, from EMPLOYEE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Every SECRETARY entity will have values for the inherited attributes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Attribute Inheritance in Superclass / Subclass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245699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</a:t>
            </a:r>
            <a:br>
              <a:rPr lang="en-US" dirty="0"/>
            </a:br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689151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Specialization is the process of defining a set of subclasses of a superclass 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 set of subclasses is based upon some distinguishing characteristics of the entities in the superclass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Example: {SECRETARY, ENGINEER, TECHNICIAN} is a specialization of EMPLOYEE based upon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job type.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Example: MANAGER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 is a specialization of EMPLOYEE based on the role the employee plays</a:t>
            </a:r>
          </a:p>
          <a:p>
            <a:pPr lvl="2" eaLnBrk="1" hangingPunct="1"/>
            <a:r>
              <a:rPr lang="en-US" altLang="en-US" sz="1400" dirty="0">
                <a:ea typeface="ＭＳ Ｐゴシック" panose="020B0600070205080204" pitchFamily="34" charset="-128"/>
              </a:rPr>
              <a:t>May have several specializations of the same superclass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Example: Another specialization of EMPLOYEE based on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method of pay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 {SALARIED_EMPLOYEE, HOURLY_EMPLOYEE}.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Superclass/subclass relationships and specialization can be diagrammatically represented in EER diagrams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Attributes of a subclass are called </a:t>
            </a:r>
            <a:r>
              <a:rPr lang="en-US" altLang="en-US" i="1" dirty="0">
                <a:ea typeface="ＭＳ Ｐゴシック" panose="020B0600070205080204" pitchFamily="34" charset="-128"/>
              </a:rPr>
              <a:t>specific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ea typeface="ＭＳ Ｐゴシック" panose="020B0600070205080204" pitchFamily="34" charset="-128"/>
              </a:rPr>
              <a:t>local</a:t>
            </a:r>
            <a:r>
              <a:rPr lang="en-US" altLang="en-US" dirty="0">
                <a:ea typeface="ＭＳ Ｐゴシック" panose="020B0600070205080204" pitchFamily="34" charset="-128"/>
              </a:rPr>
              <a:t> attributes.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For example, the attribute </a:t>
            </a:r>
            <a:r>
              <a:rPr lang="en-US" altLang="en-US" dirty="0" err="1">
                <a:ea typeface="ＭＳ Ｐゴシック" panose="020B0600070205080204" pitchFamily="34" charset="-128"/>
              </a:rPr>
              <a:t>TypingSpeed</a:t>
            </a:r>
            <a:r>
              <a:rPr lang="en-US" altLang="en-US" dirty="0">
                <a:ea typeface="ＭＳ Ｐゴシック" panose="020B0600070205080204" pitchFamily="34" charset="-128"/>
              </a:rPr>
              <a:t> of SECRETARY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subclass can also participate in specific relationship types.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For example, a relationship BELONGS_TO of HOURLY_EMPLOYEE</a:t>
            </a:r>
          </a:p>
          <a:p>
            <a:pPr lvl="2"/>
            <a:endParaRPr lang="en-US" altLang="en-US" sz="1400" dirty="0">
              <a:ea typeface="ＭＳ Ｐゴシック" panose="020B0600070205080204" pitchFamily="34" charset="-128"/>
            </a:endParaRPr>
          </a:p>
        </p:txBody>
      </p:sp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Specialization</a:t>
            </a:r>
          </a:p>
        </p:txBody>
      </p:sp>
    </p:spTree>
    <p:extLst>
      <p:ext uri="{BB962C8B-B14F-4D97-AF65-F5344CB8AC3E}">
        <p14:creationId xmlns:p14="http://schemas.microsoft.com/office/powerpoint/2010/main" val="809383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7" y="1630471"/>
            <a:ext cx="8130979" cy="516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Depicting Generalization</a:t>
            </a:r>
            <a:br>
              <a:rPr lang="en-US" dirty="0"/>
            </a:br>
            <a:r>
              <a:rPr lang="en-US" dirty="0"/>
              <a:t> and Specialization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794655">
              <a:off x="7950926" y="856286"/>
              <a:ext cx="5863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109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926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42798" y="1631389"/>
            <a:ext cx="8493690" cy="44074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Generalization is the reverse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of the specialization process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Several classes with 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common features are 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generalized into a superclass;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original classes become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its subclasses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Example: CAR, TRUCK 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generalized into VEHICLE;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both CAR, TRUCK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become subclasses of the superclass VEHICLE.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We can view {CAR, TRUCK} as a specialization of VEHICLE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Alternatively, we can view VEHICLE as a generalization of CAR and TRUCK 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Generalization</a:t>
            </a:r>
          </a:p>
        </p:txBody>
      </p:sp>
      <p:pic>
        <p:nvPicPr>
          <p:cNvPr id="5" name="Picture 3" descr="fig04_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7" b="13804"/>
          <a:stretch/>
        </p:blipFill>
        <p:spPr bwMode="auto">
          <a:xfrm>
            <a:off x="3371587" y="1606464"/>
            <a:ext cx="5622102" cy="359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794655">
              <a:off x="7948393" y="856286"/>
              <a:ext cx="5914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112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939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</a:t>
            </a:r>
            <a:br>
              <a:rPr lang="en-US" dirty="0"/>
            </a:br>
            <a:r>
              <a:rPr lang="en-US" dirty="0"/>
              <a:t>Specialization and</a:t>
            </a:r>
            <a:br>
              <a:rPr lang="en-US" dirty="0"/>
            </a:br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111288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Disjointness</a:t>
            </a:r>
            <a:r>
              <a:rPr lang="en-US" altLang="en-US" dirty="0">
                <a:ea typeface="ＭＳ Ｐゴシック" panose="020B0600070205080204" pitchFamily="34" charset="-128"/>
              </a:rPr>
              <a:t> Constraint: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Specifies that the subclasses of the specialization must be </a:t>
            </a:r>
            <a:r>
              <a:rPr lang="en-US" altLang="en-US" i="1" dirty="0">
                <a:ea typeface="ＭＳ Ｐゴシック" panose="020B0600070205080204" pitchFamily="34" charset="-128"/>
              </a:rPr>
              <a:t>disjoint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an entity can be a member of at most one of the subclasses of the specialization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Specified by </a:t>
            </a:r>
            <a:r>
              <a:rPr lang="en-US" altLang="en-US" b="1" i="1" u="sng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in EER diagram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not disjoint, specialization is </a:t>
            </a:r>
            <a:r>
              <a:rPr lang="en-US" altLang="en-US" i="1" dirty="0">
                <a:ea typeface="ＭＳ Ｐゴシック" panose="020B0600070205080204" pitchFamily="34" charset="-128"/>
              </a:rPr>
              <a:t>overlapping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 the same entity may be a member of more than one subclass of the specialization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Specified by </a:t>
            </a:r>
            <a:r>
              <a:rPr lang="en-US" altLang="en-US" b="1" i="1" u="sng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 in EER diagram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Completeness (Exhaustiveness) Constraint: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Total</a:t>
            </a:r>
            <a:r>
              <a:rPr lang="en-US" altLang="en-US" dirty="0">
                <a:ea typeface="ＭＳ Ｐゴシック" panose="020B0600070205080204" pitchFamily="34" charset="-128"/>
              </a:rPr>
              <a:t> specifies that every entity in the superclass must be a member of some subclass in the specialization/generalization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Shown in EER diagrams by a </a:t>
            </a:r>
            <a:r>
              <a:rPr lang="en-US" altLang="en-US" b="1" i="1" u="sng" dirty="0">
                <a:ea typeface="ＭＳ Ｐゴシック" panose="020B0600070205080204" pitchFamily="34" charset="-128"/>
              </a:rPr>
              <a:t>double line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Partial</a:t>
            </a:r>
            <a:r>
              <a:rPr lang="en-US" altLang="en-US" dirty="0">
                <a:ea typeface="ＭＳ Ｐゴシック" panose="020B0600070205080204" pitchFamily="34" charset="-128"/>
              </a:rPr>
              <a:t> allows an entity not to belong to any of the subclasses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Shown in EER diagrams by a single line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More Constraints on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Specialization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761939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7"/>
          <p:cNvSpPr>
            <a:spLocks noGrp="1" noChangeArrowheads="1"/>
          </p:cNvSpPr>
          <p:nvPr>
            <p:ph idx="1"/>
          </p:nvPr>
        </p:nvSpPr>
        <p:spPr>
          <a:xfrm>
            <a:off x="374737" y="1587548"/>
            <a:ext cx="7986386" cy="440740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Hence, we have four types of specialization/generalization:</a:t>
            </a:r>
          </a:p>
          <a:p>
            <a:pPr lvl="1" eaLnBrk="1" hangingPunct="1">
              <a:spcAft>
                <a:spcPts val="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Disjoint, total </a:t>
            </a:r>
          </a:p>
          <a:p>
            <a:pPr lvl="1" eaLnBrk="1" hangingPunct="1">
              <a:spcAft>
                <a:spcPts val="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Disjoint, partial </a:t>
            </a:r>
          </a:p>
          <a:p>
            <a:pPr lvl="1" eaLnBrk="1" hangingPunct="1">
              <a:spcAft>
                <a:spcPts val="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Overlapping, total </a:t>
            </a:r>
          </a:p>
          <a:p>
            <a:pPr lvl="1" eaLnBrk="1" hangingPunct="1">
              <a:spcAft>
                <a:spcPts val="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Overlapping, partial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Note: Generalization usually is total because the superclass is derived from the subclasses.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Types of Specialization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and Generalization</a:t>
            </a:r>
          </a:p>
        </p:txBody>
      </p:sp>
      <p:pic>
        <p:nvPicPr>
          <p:cNvPr id="5" name="Picture 2" descr="fig04_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2" y="4049974"/>
            <a:ext cx="82296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18576" y="4634629"/>
            <a:ext cx="20425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Overlapping total</a:t>
            </a:r>
            <a:endParaRPr lang="en-US" sz="1800" b="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794655">
              <a:off x="7949804" y="856286"/>
              <a:ext cx="58862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115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9147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Example of disjoint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partial Specialization</a:t>
            </a:r>
          </a:p>
        </p:txBody>
      </p:sp>
      <p:pic>
        <p:nvPicPr>
          <p:cNvPr id="64515" name="Picture 5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7" y="2173525"/>
            <a:ext cx="8864043" cy="412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794655">
              <a:off x="7950381" y="856286"/>
              <a:ext cx="58746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114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97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43842" y="1628389"/>
            <a:ext cx="3382028" cy="440740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Each entity has a single atomic value for the attribute. For example, SSN or Sex.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Composite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attribute may be composed of several components. For example: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Address(Apt#, House#, Street, City, State, </a:t>
            </a:r>
            <a:r>
              <a:rPr lang="en-US" altLang="en-US" sz="1400" dirty="0" err="1">
                <a:ea typeface="ＭＳ Ｐゴシック" panose="020B0600070205080204" pitchFamily="34" charset="-128"/>
              </a:rPr>
              <a:t>ZipCode</a:t>
            </a:r>
            <a:r>
              <a:rPr lang="en-US" altLang="en-US" sz="1400" dirty="0">
                <a:ea typeface="ＭＳ Ｐゴシック" panose="020B0600070205080204" pitchFamily="34" charset="-128"/>
              </a:rPr>
              <a:t>, Country),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Name(</a:t>
            </a:r>
            <a:r>
              <a:rPr lang="en-US" altLang="en-US" sz="1400" dirty="0" err="1">
                <a:ea typeface="ＭＳ Ｐゴシック" panose="020B0600070205080204" pitchFamily="34" charset="-128"/>
              </a:rPr>
              <a:t>FirstName</a:t>
            </a:r>
            <a:r>
              <a:rPr lang="en-US" altLang="en-US" sz="1400" dirty="0">
                <a:ea typeface="ＭＳ Ｐゴシック" panose="020B0600070205080204" pitchFamily="34" charset="-128"/>
              </a:rPr>
              <a:t>, </a:t>
            </a:r>
            <a:r>
              <a:rPr lang="en-US" altLang="en-US" sz="1400" dirty="0" err="1">
                <a:ea typeface="ＭＳ Ｐゴシック" panose="020B0600070205080204" pitchFamily="34" charset="-128"/>
              </a:rPr>
              <a:t>MiddleName</a:t>
            </a:r>
            <a:r>
              <a:rPr lang="en-US" altLang="en-US" sz="1400" dirty="0">
                <a:ea typeface="ＭＳ Ｐゴシック" panose="020B0600070205080204" pitchFamily="34" charset="-128"/>
              </a:rPr>
              <a:t>, </a:t>
            </a:r>
            <a:r>
              <a:rPr lang="en-US" altLang="en-US" sz="1400" dirty="0" err="1">
                <a:ea typeface="ＭＳ Ｐゴシック" panose="020B0600070205080204" pitchFamily="34" charset="-128"/>
              </a:rPr>
              <a:t>LastName</a:t>
            </a:r>
            <a:r>
              <a:rPr lang="en-US" altLang="en-US" sz="1400" dirty="0">
                <a:ea typeface="ＭＳ Ｐゴシック" panose="020B0600070205080204" pitchFamily="34" charset="-128"/>
              </a:rPr>
              <a:t>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May form a hierarchy where some components are themselves composite.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Multi-valued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entity may have multiple values for that attribute, e.g., a DEPARTMENT may have multiple Locations.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Types of Attributes  </a:t>
            </a:r>
            <a:r>
              <a:rPr lang="en-US" altLang="en-US" sz="2400" dirty="0">
                <a:ea typeface="ＭＳ Ｐゴシック" panose="020B0600070205080204" pitchFamily="34" charset="-128"/>
              </a:rPr>
              <a:t>(1)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 descr="fig03_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3220372" y="1590327"/>
            <a:ext cx="5790018" cy="511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06871" y="2228848"/>
            <a:ext cx="2474804" cy="280857"/>
          </a:xfrm>
          <a:prstGeom prst="rect">
            <a:avLst/>
          </a:prstGeom>
          <a:solidFill>
            <a:srgbClr val="FFFF00">
              <a:alpha val="40000"/>
            </a:srgbClr>
          </a:solidFill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59797" y="2176463"/>
            <a:ext cx="1102463" cy="333241"/>
          </a:xfrm>
          <a:prstGeom prst="rect">
            <a:avLst/>
          </a:prstGeom>
          <a:solidFill>
            <a:srgbClr val="00B0F0">
              <a:alpha val="4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flipV="1">
            <a:off x="3191723" y="1619919"/>
            <a:ext cx="2132752" cy="695325"/>
          </a:xfrm>
          <a:prstGeom prst="triangle">
            <a:avLst/>
          </a:prstGeom>
          <a:solidFill>
            <a:srgbClr val="33CC33">
              <a:alpha val="4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0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fig04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432050"/>
            <a:ext cx="85391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 of overlapping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total Specialization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794655">
              <a:off x="7950380" y="856286"/>
              <a:ext cx="58746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114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000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fig04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9" y="2042026"/>
            <a:ext cx="8845456" cy="358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Subclass ENGINEERING_MANAGER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8731" y="4546948"/>
            <a:ext cx="2400016" cy="32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chemeClr val="tx2"/>
                </a:solidFill>
                <a:latin typeface="Comic Sans MS" panose="030F0702030302020204" pitchFamily="66" charset="0"/>
              </a:rPr>
              <a:t>Multiple Inheritance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794655">
              <a:off x="7951440" y="856286"/>
              <a:ext cx="5853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116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177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5847"/>
            <a:ext cx="6558419" cy="1054394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Specialization / Generalization Lattice Example </a:t>
            </a:r>
            <a:r>
              <a:rPr lang="en-US" altLang="en-US" sz="2400" dirty="0">
                <a:ea typeface="ＭＳ Ｐゴシック" panose="020B0600070205080204" pitchFamily="34" charset="-128"/>
              </a:rPr>
              <a:t>(UNIVERSITY)</a:t>
            </a:r>
          </a:p>
        </p:txBody>
      </p:sp>
      <p:pic>
        <p:nvPicPr>
          <p:cNvPr id="76803" name="Picture 5" descr="fig04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90" y="1600200"/>
            <a:ext cx="6199710" cy="515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794655">
              <a:off x="7956633" y="856286"/>
              <a:ext cx="57496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117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488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69222"/>
            <a:ext cx="8381260" cy="10543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Practice:</a:t>
            </a:r>
            <a:br>
              <a:rPr lang="en-US" dirty="0"/>
            </a:br>
            <a:r>
              <a:rPr lang="en-US" sz="2000" dirty="0"/>
              <a:t>How would you turn this ER diagram into an EER diagram?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877" y="1622819"/>
            <a:ext cx="8922619" cy="4931987"/>
            <a:chOff x="1067348" y="1981580"/>
            <a:chExt cx="20990349" cy="1379183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348" y="1981580"/>
              <a:ext cx="20990349" cy="1379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1667627" y="4419916"/>
              <a:ext cx="2023109" cy="114297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Advisor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983345" y="4405402"/>
              <a:ext cx="2023109" cy="114297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Student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5918803" y="8666319"/>
              <a:ext cx="1873898" cy="939642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Section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664709" y="12681955"/>
              <a:ext cx="2393214" cy="1142969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Instructor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1426648" y="12692932"/>
              <a:ext cx="2023109" cy="114297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Program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983345" y="12681956"/>
              <a:ext cx="2023109" cy="114297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Semester</a:t>
              </a:r>
            </a:p>
          </p:txBody>
        </p:sp>
        <p:sp>
          <p:nvSpPr>
            <p:cNvPr id="12" name="Flowchart: Decision 11"/>
            <p:cNvSpPr/>
            <p:nvPr/>
          </p:nvSpPr>
          <p:spPr bwMode="auto">
            <a:xfrm>
              <a:off x="11254528" y="4210371"/>
              <a:ext cx="2309292" cy="1562059"/>
            </a:xfrm>
            <a:prstGeom prst="flowChartDecision">
              <a:avLst/>
            </a:prstGeom>
            <a:solidFill>
              <a:srgbClr val="E4D5C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repeats</a:t>
              </a:r>
            </a:p>
          </p:txBody>
        </p:sp>
        <p:sp>
          <p:nvSpPr>
            <p:cNvPr id="13" name="Flowchart: Decision 12"/>
            <p:cNvSpPr/>
            <p:nvPr/>
          </p:nvSpPr>
          <p:spPr bwMode="auto">
            <a:xfrm>
              <a:off x="4147924" y="4203406"/>
              <a:ext cx="2309292" cy="1562059"/>
            </a:xfrm>
            <a:prstGeom prst="flowChartDecision">
              <a:avLst/>
            </a:prstGeom>
            <a:solidFill>
              <a:srgbClr val="E4D5C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advises</a:t>
              </a:r>
            </a:p>
          </p:txBody>
        </p:sp>
        <p:sp>
          <p:nvSpPr>
            <p:cNvPr id="14" name="Flowchart: Decision 13"/>
            <p:cNvSpPr/>
            <p:nvPr/>
          </p:nvSpPr>
          <p:spPr bwMode="auto">
            <a:xfrm>
              <a:off x="11111437" y="7353539"/>
              <a:ext cx="2309292" cy="1562059"/>
            </a:xfrm>
            <a:prstGeom prst="flowChartDecision">
              <a:avLst/>
            </a:prstGeom>
            <a:solidFill>
              <a:srgbClr val="E4D5C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enrolls</a:t>
              </a:r>
            </a:p>
          </p:txBody>
        </p:sp>
        <p:sp>
          <p:nvSpPr>
            <p:cNvPr id="15" name="Flowchart: Decision 14"/>
            <p:cNvSpPr/>
            <p:nvPr/>
          </p:nvSpPr>
          <p:spPr bwMode="auto">
            <a:xfrm>
              <a:off x="15674012" y="10134766"/>
              <a:ext cx="2309292" cy="1562059"/>
            </a:xfrm>
            <a:prstGeom prst="flowChartDecision">
              <a:avLst/>
            </a:prstGeom>
            <a:solidFill>
              <a:srgbClr val="E4D5C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teaches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302570" y="2667362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nonym-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ized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 ID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001366" y="2667362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gender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1140342" y="2667362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# of times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4401998" y="2667362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college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7145126" y="2667362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depart-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8364298" y="7020627"/>
              <a:ext cx="2819322" cy="1285387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academic period number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972298" y="12344508"/>
              <a:ext cx="2819322" cy="1285387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academic period number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8364294" y="8515559"/>
              <a:ext cx="2819322" cy="1285387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instructor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972298" y="13835902"/>
              <a:ext cx="2819322" cy="1285387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academic period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2649444" y="6196407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final grade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427357" y="6172470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gender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8669086" y="12692932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gender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flipV="1">
              <a:off x="16776041" y="7721377"/>
              <a:ext cx="0" cy="8522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16852239" y="7772628"/>
              <a:ext cx="0" cy="8009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lowchart: Decision 29"/>
            <p:cNvSpPr/>
            <p:nvPr/>
          </p:nvSpPr>
          <p:spPr bwMode="auto">
            <a:xfrm>
              <a:off x="15664706" y="6295838"/>
              <a:ext cx="2309292" cy="1562059"/>
            </a:xfrm>
            <a:prstGeom prst="flowChartDecision">
              <a:avLst/>
            </a:prstGeom>
            <a:solidFill>
              <a:srgbClr val="E4D5C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has</a:t>
              </a:r>
            </a:p>
          </p:txBody>
        </p:sp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0908" y="4810199"/>
              <a:ext cx="9239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31"/>
            <p:cNvSpPr/>
            <p:nvPr/>
          </p:nvSpPr>
          <p:spPr bwMode="auto">
            <a:xfrm>
              <a:off x="15831618" y="4419916"/>
              <a:ext cx="2057346" cy="114297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Course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8669086" y="4348707"/>
              <a:ext cx="2819322" cy="1285387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name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2649444" y="14195161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ath intensity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9906316" y="14195161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CS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intensity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230520" y="6295838"/>
              <a:ext cx="1954052" cy="972432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admit type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58137">
              <a:off x="6797677" y="9184178"/>
              <a:ext cx="9239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30755">
              <a:off x="6830835" y="10420306"/>
              <a:ext cx="9239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Oval 38"/>
            <p:cNvSpPr/>
            <p:nvPr/>
          </p:nvSpPr>
          <p:spPr bwMode="auto">
            <a:xfrm>
              <a:off x="5274062" y="7973102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CERN hours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74062" y="10630053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lass level </a:t>
              </a:r>
            </a:p>
          </p:txBody>
        </p: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4843">
              <a:off x="5222506" y="10094265"/>
              <a:ext cx="20669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5157" flipV="1">
              <a:off x="5241783" y="9522780"/>
              <a:ext cx="20669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Oval 42"/>
            <p:cNvSpPr/>
            <p:nvPr/>
          </p:nvSpPr>
          <p:spPr bwMode="auto">
            <a:xfrm>
              <a:off x="2988126" y="8839400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CS minor?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896100" y="10058568"/>
              <a:ext cx="2438336" cy="1142970"/>
            </a:xfrm>
            <a:prstGeom prst="ellipse">
              <a:avLst/>
            </a:prstGeom>
            <a:solidFill>
              <a:srgbClr val="E9EC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cumula-tive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 GPA</a:t>
              </a:r>
            </a:p>
          </p:txBody>
        </p:sp>
        <p:sp>
          <p:nvSpPr>
            <p:cNvPr id="45" name="Flowchart: Decision 44"/>
            <p:cNvSpPr/>
            <p:nvPr/>
          </p:nvSpPr>
          <p:spPr bwMode="auto">
            <a:xfrm>
              <a:off x="6811225" y="9219647"/>
              <a:ext cx="2309292" cy="1562059"/>
            </a:xfrm>
            <a:prstGeom prst="flowChartDecision">
              <a:avLst/>
            </a:prstGeom>
            <a:solidFill>
              <a:srgbClr val="E4D5C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  <a:cs typeface="+mn-cs"/>
                  <a:sym typeface="Times New Roman" pitchFamily="18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  <a:sym typeface="Times New Roman" pitchFamily="18" charset="0"/>
                </a:rPr>
                <a:t>atricu-lates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604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br>
              <a:rPr lang="en-US" dirty="0"/>
            </a:br>
            <a:r>
              <a:rPr lang="en-US" dirty="0"/>
              <a:t>(UNION types)</a:t>
            </a:r>
          </a:p>
        </p:txBody>
      </p:sp>
    </p:spTree>
    <p:extLst>
      <p:ext uri="{BB962C8B-B14F-4D97-AF65-F5344CB8AC3E}">
        <p14:creationId xmlns:p14="http://schemas.microsoft.com/office/powerpoint/2010/main" val="20899410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5"/>
          <p:cNvSpPr>
            <a:spLocks noGrp="1" noChangeArrowheads="1"/>
          </p:cNvSpPr>
          <p:nvPr>
            <p:ph idx="1"/>
          </p:nvPr>
        </p:nvSpPr>
        <p:spPr>
          <a:xfrm>
            <a:off x="380999" y="1668967"/>
            <a:ext cx="8407893" cy="4407408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All of 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superclass/subclass relationships</a:t>
            </a:r>
            <a:r>
              <a:rPr lang="en-US" altLang="en-US" sz="2400" dirty="0">
                <a:ea typeface="ＭＳ Ｐゴシック" panose="020B0600070205080204" pitchFamily="34" charset="-128"/>
              </a:rPr>
              <a:t> we have seen thus far have a single superclass 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 shared subclass is a subclass in:</a:t>
            </a:r>
          </a:p>
          <a:p>
            <a:pPr lvl="1" eaLnBrk="1" hangingPunct="1"/>
            <a:r>
              <a:rPr lang="en-US" altLang="en-US" sz="2200" i="1" dirty="0">
                <a:ea typeface="ＭＳ Ｐゴシック" panose="020B0600070205080204" pitchFamily="34" charset="-128"/>
              </a:rPr>
              <a:t>more than one</a:t>
            </a:r>
            <a:r>
              <a:rPr lang="en-US" altLang="en-US" sz="2200" dirty="0">
                <a:ea typeface="ＭＳ Ｐゴシック" panose="020B0600070205080204" pitchFamily="34" charset="-128"/>
              </a:rPr>
              <a:t> distinct superclass/subclass relationships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each relationships has a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single</a:t>
            </a:r>
            <a:r>
              <a:rPr lang="en-US" altLang="en-US" sz="2200" dirty="0">
                <a:ea typeface="ＭＳ Ｐゴシック" panose="020B0600070205080204" pitchFamily="34" charset="-128"/>
              </a:rPr>
              <a:t> superclass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shared subclass leads to multiple inheritance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In some cases, we need to model a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single superclass/subclass relationship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with </a:t>
            </a:r>
            <a:r>
              <a:rPr lang="en-US" altLang="en-US" sz="2400" i="1" u="sng" dirty="0">
                <a:ea typeface="ＭＳ Ｐゴシック" panose="020B0600070205080204" pitchFamily="34" charset="-128"/>
              </a:rPr>
              <a:t>more than one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 superclass </a:t>
            </a:r>
          </a:p>
          <a:p>
            <a:pPr eaLnBrk="1" hangingPunct="1"/>
            <a:r>
              <a:rPr lang="en-US" altLang="en-US" sz="2400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can represent different entity types 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Such a subclass is called a category or UNION TYPE </a:t>
            </a:r>
          </a:p>
        </p:txBody>
      </p:sp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Categories (UNION TYPES)   </a:t>
            </a:r>
            <a:r>
              <a:rPr lang="en-US" altLang="en-US" sz="2400" dirty="0">
                <a:ea typeface="ＭＳ Ｐゴシック" panose="020B0600070205080204" pitchFamily="34" charset="-128"/>
              </a:rPr>
              <a:t>(1)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7205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512" y="1430413"/>
            <a:ext cx="3850844" cy="52914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31732" y="1719071"/>
            <a:ext cx="4947780" cy="440740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Example: In a database for vehicle registration, a vehicle owner can be a PERSON, a BANK (holding a lien on a vehicle) or a COMPANY.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i="1" dirty="0">
                <a:ea typeface="ＭＳ Ｐゴシック" panose="020B0600070205080204" pitchFamily="34" charset="-128"/>
              </a:rPr>
              <a:t>category</a:t>
            </a:r>
            <a:r>
              <a:rPr lang="en-US" altLang="en-US" dirty="0">
                <a:ea typeface="ＭＳ Ｐゴシック" panose="020B0600070205080204" pitchFamily="34" charset="-128"/>
              </a:rPr>
              <a:t> (UNION type) called OWNER is created to represent a subset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union</a:t>
            </a:r>
            <a:r>
              <a:rPr lang="en-US" altLang="en-US" dirty="0">
                <a:ea typeface="ＭＳ Ｐゴシック" panose="020B0600070205080204" pitchFamily="34" charset="-128"/>
              </a:rPr>
              <a:t> of the three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>
                <a:ea typeface="ＭＳ Ｐゴシック" panose="020B0600070205080204" pitchFamily="34" charset="-128"/>
              </a:rPr>
              <a:t> COMPANY, BANK, and PERSON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category member must exist in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at least one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(typically just one)</a:t>
            </a:r>
            <a:r>
              <a:rPr lang="en-US" altLang="en-US" dirty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Difference from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shared subclass</a:t>
            </a:r>
            <a:r>
              <a:rPr lang="en-US" altLang="en-US" sz="1800" dirty="0">
                <a:ea typeface="ＭＳ Ｐゴシック" panose="020B0600070205080204" pitchFamily="34" charset="-128"/>
              </a:rPr>
              <a:t>, which is a:</a:t>
            </a:r>
            <a:endParaRPr lang="en-US" altLang="en-US" sz="1800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subset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intersection</a:t>
            </a:r>
            <a:r>
              <a:rPr lang="en-US" altLang="en-US" dirty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shared subclass member must exist in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all</a:t>
            </a:r>
            <a:r>
              <a:rPr lang="en-US" altLang="en-US" dirty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5847"/>
            <a:ext cx="7180707" cy="105439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Categories (UNION TYPES)   </a:t>
            </a:r>
            <a:r>
              <a:rPr lang="en-US" altLang="en-US" sz="2400" dirty="0">
                <a:ea typeface="ＭＳ Ｐゴシック" panose="020B0600070205080204" pitchFamily="34" charset="-128"/>
              </a:rPr>
              <a:t>(2)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56640" y="0"/>
            <a:ext cx="1715614" cy="1833562"/>
            <a:chOff x="7456640" y="0"/>
            <a:chExt cx="1715614" cy="18335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640" y="0"/>
              <a:ext cx="1715614" cy="18335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794655">
              <a:off x="7951055" y="856286"/>
              <a:ext cx="5861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121</a:t>
              </a:r>
              <a:endParaRPr lang="en-US" sz="1800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794655">
              <a:off x="7794663" y="620826"/>
              <a:ext cx="11095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 dirty="0">
                  <a:solidFill>
                    <a:schemeClr val="bg1"/>
                  </a:solidFill>
                  <a:latin typeface="+mn-lt"/>
                </a:rPr>
                <a:t>see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537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and </a:t>
            </a:r>
            <a:br>
              <a:rPr lang="en-US" dirty="0"/>
            </a:br>
            <a:r>
              <a:rPr lang="en-US" dirty="0"/>
              <a:t>Relationship 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417801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98" y="1628737"/>
            <a:ext cx="4025900" cy="500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4800" b="1" cap="small" dirty="0">
                <a:solidFill>
                  <a:schemeClr val="tx2"/>
                </a:solidFill>
                <a:latin typeface="Garamond" panose="02020404030301010803" pitchFamily="18" charset="0"/>
              </a:rPr>
              <a:t>SECTION 9.2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4000" b="1" dirty="0">
              <a:latin typeface="Garamond" panose="02020404030301010803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4000" b="1" dirty="0">
                <a:latin typeface="Garamond" panose="02020404030301010803" pitchFamily="18" charset="0"/>
              </a:rPr>
              <a:t>Mapping EER Model Constructs to Relations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Database Systems:</a:t>
            </a:r>
            <a:b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GB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Theory and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6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5359892" cy="4114800"/>
          </a:xfrm>
        </p:spPr>
        <p:txBody>
          <a:bodyPr/>
          <a:lstStyle/>
          <a:p>
            <a:r>
              <a:rPr lang="en-US" dirty="0"/>
              <a:t>Inheritance is not implemented in relational databases.</a:t>
            </a:r>
          </a:p>
          <a:p>
            <a:r>
              <a:rPr lang="en-US" dirty="0"/>
              <a:t>So how is an object oriented structure interpreted?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3992880"/>
          <a:ext cx="6096000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table per class hierarchy </a:t>
                      </a:r>
                      <a:br>
                        <a:rPr lang="en-US" dirty="0"/>
                      </a:br>
                      <a:r>
                        <a:rPr lang="en-US" dirty="0"/>
                        <a:t>         </a:t>
                      </a:r>
                      <a:r>
                        <a:rPr lang="en-US" sz="120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sum of the attributes of</a:t>
                      </a:r>
                      <a:r>
                        <a:rPr lang="en-US" sz="1600" baseline="0" dirty="0"/>
                        <a:t> the 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entire entity hierarchy flattened 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to a single table.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Joined</a:t>
                      </a:r>
                      <a:r>
                        <a:rPr lang="en-US" baseline="0" dirty="0"/>
                        <a:t> subclass 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Each entity in</a:t>
                      </a:r>
                      <a:r>
                        <a:rPr lang="en-US" sz="1600" baseline="0" dirty="0"/>
                        <a:t> the hierarchy </a:t>
                      </a:r>
                      <a:r>
                        <a:rPr lang="en-US" sz="1600" dirty="0"/>
                        <a:t>mapped to its own</a:t>
                      </a:r>
                      <a:r>
                        <a:rPr lang="en-US" sz="1600" baseline="0" dirty="0"/>
                        <a:t> table.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per concrete class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Each concrete entity hierarchy is mapped to its own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2" name="Picture 4" descr="http://stus.com/images/products/blg59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71650"/>
            <a:ext cx="2857500" cy="3333750"/>
          </a:xfrm>
          <a:prstGeom prst="rect">
            <a:avLst/>
          </a:prstGeom>
          <a:ln w="88900" cap="sq" cmpd="thickThin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6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152399" y="1611121"/>
            <a:ext cx="8324851" cy="440740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general, composite and multi-valued attributes may be nested arbitrarily to any number of levels, although this is rare.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dirty="0" err="1">
                <a:ea typeface="ＭＳ Ｐゴシック" panose="020B0600070205080204" pitchFamily="34" charset="-128"/>
              </a:rPr>
              <a:t>PreviousDegrees</a:t>
            </a:r>
            <a:r>
              <a:rPr lang="en-US" altLang="en-US" dirty="0">
                <a:ea typeface="ＭＳ Ｐゴシック" panose="020B0600070205080204" pitchFamily="34" charset="-128"/>
              </a:rPr>
              <a:t> of a STUDENT is a 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composite multi-valued attribute</a:t>
            </a:r>
            <a:r>
              <a:rPr lang="en-US" altLang="en-US" dirty="0">
                <a:ea typeface="ＭＳ Ｐゴシック" panose="020B0600070205080204" pitchFamily="34" charset="-128"/>
              </a:rPr>
              <a:t> denoted by {</a:t>
            </a:r>
            <a:r>
              <a:rPr lang="en-US" altLang="en-US" dirty="0" err="1">
                <a:ea typeface="ＭＳ Ｐゴシック" panose="020B0600070205080204" pitchFamily="34" charset="-128"/>
              </a:rPr>
              <a:t>PreviousDegrees</a:t>
            </a:r>
            <a:r>
              <a:rPr lang="en-US" altLang="en-US" dirty="0">
                <a:ea typeface="ＭＳ Ｐゴシック" panose="020B0600070205080204" pitchFamily="34" charset="-128"/>
              </a:rPr>
              <a:t> (College, Year, Degree, Field)}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</a:t>
            </a:r>
            <a:r>
              <a:rPr lang="en-US" altLang="en-US" dirty="0" err="1">
                <a:ea typeface="ＭＳ Ｐゴシック" panose="020B0600070205080204" pitchFamily="34" charset="-128"/>
              </a:rPr>
              <a:t>PreviousDegrees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values can exist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Each has four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subcomponent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attributes: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College,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Year,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Degree,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Field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Address can be a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composite </a:t>
            </a:r>
            <a:r>
              <a:rPr lang="en-US" altLang="en-US" b="1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composite</a:t>
            </a:r>
            <a:b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attribute</a:t>
            </a:r>
          </a:p>
        </p:txBody>
      </p:sp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Types of Attributes  </a:t>
            </a:r>
            <a:r>
              <a:rPr lang="en-US" altLang="en-US" sz="2400" dirty="0">
                <a:ea typeface="ＭＳ Ｐゴシック" panose="020B0600070205080204" pitchFamily="34" charset="-128"/>
              </a:rPr>
              <a:t>(2)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 descr="fig03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8"/>
          <a:stretch/>
        </p:blipFill>
        <p:spPr bwMode="auto">
          <a:xfrm>
            <a:off x="3282950" y="3426725"/>
            <a:ext cx="570914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103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0" dirty="0"/>
              <a:t>Concrete Class</a:t>
            </a: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endParaRPr lang="en-US" spc="0" dirty="0"/>
          </a:p>
          <a:p>
            <a:pPr lvl="1"/>
            <a:r>
              <a:rPr lang="en-US" spc="0" dirty="0"/>
              <a:t>Will be annotated with @Entity.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pc="0" dirty="0"/>
              <a:t>Abstract Class</a:t>
            </a: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endParaRPr lang="en-US" spc="0" dirty="0"/>
          </a:p>
          <a:p>
            <a:endParaRPr lang="en-US" dirty="0"/>
          </a:p>
          <a:p>
            <a:endParaRPr lang="en-US" spc="0" dirty="0"/>
          </a:p>
          <a:p>
            <a:pPr marL="45720" indent="0">
              <a:buNone/>
            </a:pPr>
            <a:br>
              <a:rPr lang="en-US" spc="0" dirty="0"/>
            </a:br>
            <a:br>
              <a:rPr lang="en-US" spc="0" dirty="0"/>
            </a:br>
            <a:br>
              <a:rPr lang="en-US" spc="0" dirty="0"/>
            </a:br>
            <a:endParaRPr lang="en-US" spc="0" dirty="0"/>
          </a:p>
          <a:p>
            <a:pPr lvl="1"/>
            <a:r>
              <a:rPr lang="en-US" spc="0" dirty="0"/>
              <a:t>Also known as nonentity;</a:t>
            </a:r>
            <a:br>
              <a:rPr lang="en-US" spc="0" dirty="0"/>
            </a:br>
            <a:r>
              <a:rPr lang="en-US" spc="0" dirty="0"/>
              <a:t>will be used to provide</a:t>
            </a:r>
            <a:br>
              <a:rPr lang="en-US" spc="0" dirty="0"/>
            </a:br>
            <a:r>
              <a:rPr lang="en-US" spc="0" dirty="0"/>
              <a:t>structure only.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Concept Check:</a:t>
            </a:r>
            <a:br>
              <a:rPr lang="en-US" dirty="0"/>
            </a:br>
            <a:r>
              <a:rPr lang="en-US" dirty="0"/>
              <a:t>Concrete vs. Abstract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2362199"/>
            <a:ext cx="2895600" cy="2514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u="sng" dirty="0">
                <a:solidFill>
                  <a:schemeClr val="tx1"/>
                </a:solidFill>
              </a:rPr>
              <a:t>ABSTRACT CLASS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 class that is not intended for creating instances.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Its purpose is to serve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as a superclass for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other classes.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381251"/>
            <a:ext cx="2895600" cy="1447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u="sng" dirty="0">
                <a:solidFill>
                  <a:schemeClr val="tx1"/>
                </a:solidFill>
              </a:rPr>
              <a:t>CONCRETE CLASS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class that is designed 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create instances.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53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95"/>
          <p:cNvSpPr/>
          <p:nvPr/>
        </p:nvSpPr>
        <p:spPr>
          <a:xfrm>
            <a:off x="1236059" y="3287897"/>
            <a:ext cx="152400" cy="180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15"/>
          <p:cNvSpPr/>
          <p:nvPr/>
        </p:nvSpPr>
        <p:spPr>
          <a:xfrm>
            <a:off x="3507800" y="140752"/>
            <a:ext cx="249375" cy="148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Rectangle 3113"/>
          <p:cNvSpPr/>
          <p:nvPr/>
        </p:nvSpPr>
        <p:spPr>
          <a:xfrm>
            <a:off x="3650300" y="128877"/>
            <a:ext cx="5334000" cy="3159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375" y="320222"/>
            <a:ext cx="2895600" cy="1054394"/>
          </a:xfrm>
        </p:spPr>
        <p:txBody>
          <a:bodyPr/>
          <a:lstStyle/>
          <a:p>
            <a:r>
              <a:rPr lang="en-US" dirty="0"/>
              <a:t>Inheritance Strategies</a:t>
            </a:r>
          </a:p>
        </p:txBody>
      </p:sp>
      <p:cxnSp>
        <p:nvCxnSpPr>
          <p:cNvPr id="7" name="Elbow Connector 6"/>
          <p:cNvCxnSpPr/>
          <p:nvPr/>
        </p:nvCxnSpPr>
        <p:spPr>
          <a:xfrm rot="10800000">
            <a:off x="-1123949" y="4278691"/>
            <a:ext cx="28575" cy="95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8570" y="1854005"/>
            <a:ext cx="132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Root Entity</a:t>
            </a:r>
          </a:p>
        </p:txBody>
      </p:sp>
      <p:pic>
        <p:nvPicPr>
          <p:cNvPr id="309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28975"/>
            <a:ext cx="16097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73" y="1949630"/>
            <a:ext cx="1609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1" y="3526216"/>
            <a:ext cx="16097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05400"/>
            <a:ext cx="16097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0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8" y="914400"/>
            <a:ext cx="16097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192559"/>
            <a:ext cx="16097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19600"/>
            <a:ext cx="16097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15" name="Rectangle 3114"/>
          <p:cNvSpPr/>
          <p:nvPr/>
        </p:nvSpPr>
        <p:spPr>
          <a:xfrm>
            <a:off x="3720317" y="2237023"/>
            <a:ext cx="1613683" cy="44627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Single table per class hierarchy </a:t>
            </a:r>
          </a:p>
          <a:p>
            <a:pPr algn="ctr"/>
            <a:endParaRPr lang="en-US" sz="1600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77493" y="1205971"/>
            <a:ext cx="1613683" cy="5493812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</a:rPr>
              <a:t>Joined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subclass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sz="1100" dirty="0">
                <a:solidFill>
                  <a:srgbClr val="00B050"/>
                </a:solidFill>
              </a:rPr>
            </a:br>
            <a:endParaRPr lang="en-US" sz="1100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01717" y="236475"/>
            <a:ext cx="1613683" cy="6463308"/>
          </a:xfrm>
          <a:prstGeom prst="rect">
            <a:avLst/>
          </a:prstGeom>
          <a:ln>
            <a:solidFill>
              <a:srgbClr val="A32FA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32FA3"/>
                </a:solidFill>
              </a:rPr>
              <a:t>Table per</a:t>
            </a:r>
            <a:br>
              <a:rPr lang="en-US" dirty="0">
                <a:solidFill>
                  <a:srgbClr val="A32FA3"/>
                </a:solidFill>
              </a:rPr>
            </a:br>
            <a:r>
              <a:rPr lang="en-US" dirty="0">
                <a:solidFill>
                  <a:srgbClr val="A32FA3"/>
                </a:solidFill>
              </a:rPr>
              <a:t>concrete class</a:t>
            </a: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</p:txBody>
      </p:sp>
      <p:pic>
        <p:nvPicPr>
          <p:cNvPr id="3121" name="Picture 2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 bwMode="auto">
          <a:xfrm>
            <a:off x="1830864" y="4961575"/>
            <a:ext cx="16541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2" name="Picture 2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0"/>
          <a:stretch/>
        </p:blipFill>
        <p:spPr bwMode="auto">
          <a:xfrm>
            <a:off x="304800" y="4950813"/>
            <a:ext cx="1312141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" name="Picture 25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40"/>
          <a:stretch/>
        </p:blipFill>
        <p:spPr bwMode="auto">
          <a:xfrm>
            <a:off x="1205484" y="2887351"/>
            <a:ext cx="127560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960870" y="4479531"/>
            <a:ext cx="1520221" cy="482044"/>
            <a:chOff x="4429366" y="3159228"/>
            <a:chExt cx="2529871" cy="482044"/>
          </a:xfrm>
        </p:grpSpPr>
        <p:cxnSp>
          <p:nvCxnSpPr>
            <p:cNvPr id="87" name="Elbow Connector 86"/>
            <p:cNvCxnSpPr/>
            <p:nvPr/>
          </p:nvCxnSpPr>
          <p:spPr>
            <a:xfrm rot="5400000" flipH="1" flipV="1">
              <a:off x="4899916" y="2688679"/>
              <a:ext cx="482043" cy="14231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V="1">
              <a:off x="6164852" y="2846886"/>
              <a:ext cx="482043" cy="11067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4" name="Rectangle 3123"/>
          <p:cNvSpPr/>
          <p:nvPr/>
        </p:nvSpPr>
        <p:spPr>
          <a:xfrm>
            <a:off x="76200" y="2249269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key inherited by subclasses</a:t>
            </a:r>
          </a:p>
        </p:txBody>
      </p:sp>
      <p:cxnSp>
        <p:nvCxnSpPr>
          <p:cNvPr id="3132" name="Elbow Connector 3131"/>
          <p:cNvCxnSpPr>
            <a:endCxn id="96" idx="2"/>
          </p:cNvCxnSpPr>
          <p:nvPr/>
        </p:nvCxnSpPr>
        <p:spPr>
          <a:xfrm rot="16200000" flipH="1">
            <a:off x="658448" y="2800402"/>
            <a:ext cx="490662" cy="664559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4" name="Elbow Connector 3133"/>
          <p:cNvCxnSpPr>
            <a:stCxn id="21" idx="2"/>
            <a:endCxn id="3123" idx="0"/>
          </p:cNvCxnSpPr>
          <p:nvPr/>
        </p:nvCxnSpPr>
        <p:spPr>
          <a:xfrm rot="5400000">
            <a:off x="1978566" y="2057281"/>
            <a:ext cx="694792" cy="965348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109600" y="268069"/>
            <a:ext cx="27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column DTYPE, known as a </a:t>
            </a:r>
            <a:r>
              <a:rPr lang="en-US" u="sng" dirty="0">
                <a:solidFill>
                  <a:srgbClr val="FF0000"/>
                </a:solidFill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15948742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3113"/>
          <p:cNvSpPr/>
          <p:nvPr/>
        </p:nvSpPr>
        <p:spPr>
          <a:xfrm>
            <a:off x="3650300" y="128877"/>
            <a:ext cx="5334000" cy="3159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301717" y="-58494"/>
            <a:ext cx="1613683" cy="6740307"/>
          </a:xfrm>
          <a:prstGeom prst="rect">
            <a:avLst/>
          </a:prstGeom>
          <a:solidFill>
            <a:schemeClr val="bg1"/>
          </a:solidFill>
          <a:ln>
            <a:solidFill>
              <a:srgbClr val="A32FA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32FA3"/>
                </a:solidFill>
              </a:rPr>
              <a:t>Table per</a:t>
            </a:r>
            <a:br>
              <a:rPr lang="en-US" dirty="0">
                <a:solidFill>
                  <a:srgbClr val="A32FA3"/>
                </a:solidFill>
              </a:rPr>
            </a:br>
            <a:r>
              <a:rPr lang="en-US" dirty="0">
                <a:solidFill>
                  <a:srgbClr val="A32FA3"/>
                </a:solidFill>
              </a:rPr>
              <a:t>concrete class</a:t>
            </a:r>
            <a:br>
              <a:rPr lang="en-US" dirty="0">
                <a:solidFill>
                  <a:srgbClr val="A32FA3"/>
                </a:solidFill>
              </a:rPr>
            </a:br>
            <a:r>
              <a:rPr lang="en-US" sz="1400" dirty="0">
                <a:solidFill>
                  <a:srgbClr val="A32FA3"/>
                </a:solidFill>
              </a:rPr>
              <a:t>(option 8B)</a:t>
            </a: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  <a:p>
            <a:pPr algn="ctr"/>
            <a:endParaRPr lang="en-US" dirty="0">
              <a:solidFill>
                <a:srgbClr val="D05CD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77493" y="930669"/>
            <a:ext cx="1613683" cy="5770811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</a:rPr>
              <a:t>Joined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subclass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sz="1400" dirty="0">
                <a:solidFill>
                  <a:srgbClr val="008000"/>
                </a:solidFill>
              </a:rPr>
              <a:t>(option 8D)</a:t>
            </a:r>
            <a:br>
              <a:rPr lang="en-US" sz="1400" dirty="0">
                <a:solidFill>
                  <a:srgbClr val="00B050"/>
                </a:solidFill>
              </a:rPr>
            </a:br>
            <a:br>
              <a:rPr lang="en-US" sz="1000" dirty="0">
                <a:solidFill>
                  <a:srgbClr val="00B050"/>
                </a:solidFill>
              </a:rPr>
            </a:br>
            <a:endParaRPr lang="en-US" sz="1100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15" name="Rectangle 3114"/>
          <p:cNvSpPr/>
          <p:nvPr/>
        </p:nvSpPr>
        <p:spPr>
          <a:xfrm>
            <a:off x="3720317" y="1932227"/>
            <a:ext cx="1613683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Single table per class hierarchy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(option 8C)</a:t>
            </a:r>
          </a:p>
          <a:p>
            <a:pPr algn="ctr"/>
            <a:endParaRPr lang="en-US" sz="1600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16" name="Rectangle 3115"/>
          <p:cNvSpPr/>
          <p:nvPr/>
        </p:nvSpPr>
        <p:spPr>
          <a:xfrm>
            <a:off x="3507800" y="140752"/>
            <a:ext cx="249375" cy="148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375" y="320222"/>
            <a:ext cx="2895600" cy="1054394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cxnSp>
        <p:nvCxnSpPr>
          <p:cNvPr id="7" name="Elbow Connector 6"/>
          <p:cNvCxnSpPr/>
          <p:nvPr/>
        </p:nvCxnSpPr>
        <p:spPr>
          <a:xfrm rot="10800000">
            <a:off x="-1123949" y="4278691"/>
            <a:ext cx="28575" cy="95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28975"/>
            <a:ext cx="16097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73" y="1949630"/>
            <a:ext cx="1609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1" y="3526216"/>
            <a:ext cx="16097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05400"/>
            <a:ext cx="16097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0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8" y="914400"/>
            <a:ext cx="16097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192559"/>
            <a:ext cx="16097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19600"/>
            <a:ext cx="16097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1658064"/>
            <a:ext cx="355722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Single table per class hierarchy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Default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Wasted space, lots of blanks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Not normalized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Leaf node attributes (i.e., BOOK and CD) must be </a:t>
            </a:r>
            <a:r>
              <a:rPr lang="en-US" sz="1600" dirty="0" err="1">
                <a:solidFill>
                  <a:schemeClr val="tx2"/>
                </a:solidFill>
              </a:rPr>
              <a:t>nullable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rgbClr val="008000"/>
                </a:solidFill>
              </a:rPr>
              <a:t>Joined subclass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08000"/>
                </a:solidFill>
              </a:rPr>
              <a:t>Natural, object-oriented layout</a:t>
            </a:r>
            <a:endParaRPr lang="en-US" sz="1600" b="1" dirty="0">
              <a:solidFill>
                <a:srgbClr val="008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08000"/>
                </a:solidFill>
              </a:rPr>
              <a:t>All queries to leaf nodes require table joins with root entity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08000"/>
                </a:solidFill>
              </a:rPr>
              <a:t>Performance issues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rgbClr val="A32FA3"/>
                </a:solidFill>
              </a:rPr>
              <a:t>Table per Concrete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srgbClr val="A32FA3"/>
                </a:solidFill>
              </a:rPr>
              <a:t>Denormalized</a:t>
            </a:r>
            <a:r>
              <a:rPr lang="en-US" sz="1600" b="1" dirty="0">
                <a:solidFill>
                  <a:srgbClr val="A32FA3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A32FA3"/>
                </a:solidFill>
              </a:rPr>
              <a:t>You can no longer join the tables.</a:t>
            </a:r>
            <a:br>
              <a:rPr lang="en-US" sz="1600" dirty="0">
                <a:solidFill>
                  <a:srgbClr val="A32FA3"/>
                </a:solidFill>
              </a:rPr>
            </a:br>
            <a:r>
              <a:rPr lang="en-US" sz="1600" dirty="0">
                <a:solidFill>
                  <a:srgbClr val="A32FA3"/>
                </a:solidFill>
              </a:rPr>
              <a:t>(If you want to display ITEMS, </a:t>
            </a:r>
            <a:br>
              <a:rPr lang="en-US" sz="1600" dirty="0">
                <a:solidFill>
                  <a:srgbClr val="A32FA3"/>
                </a:solidFill>
              </a:rPr>
            </a:br>
            <a:r>
              <a:rPr lang="en-US" sz="1600" dirty="0">
                <a:solidFill>
                  <a:srgbClr val="A32FA3"/>
                </a:solidFill>
              </a:rPr>
              <a:t>BOOKS, and CDs together, need</a:t>
            </a:r>
            <a:br>
              <a:rPr lang="en-US" sz="1600" dirty="0">
                <a:solidFill>
                  <a:srgbClr val="A32FA3"/>
                </a:solidFill>
              </a:rPr>
            </a:br>
            <a:r>
              <a:rPr lang="en-US" sz="1600" dirty="0">
                <a:solidFill>
                  <a:srgbClr val="A32FA3"/>
                </a:solidFill>
              </a:rPr>
              <a:t>to use the expensive UNION</a:t>
            </a:r>
            <a:br>
              <a:rPr lang="en-US" sz="1600" dirty="0">
                <a:solidFill>
                  <a:srgbClr val="A32FA3"/>
                </a:solidFill>
              </a:rPr>
            </a:br>
            <a:r>
              <a:rPr lang="en-US" sz="1600" dirty="0">
                <a:solidFill>
                  <a:srgbClr val="A32FA3"/>
                </a:solidFill>
              </a:rPr>
              <a:t>operation.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1143" y="866784"/>
            <a:ext cx="111513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0" i="1" dirty="0">
                <a:solidFill>
                  <a:srgbClr val="C00000"/>
                </a:solidFill>
                <a:latin typeface="+mn-lt"/>
              </a:rPr>
              <a:t>Option 8D </a:t>
            </a:r>
            <a:r>
              <a:rPr lang="en-US" sz="1200" b="0" i="1" dirty="0">
                <a:latin typeface="+mn-lt"/>
              </a:rPr>
              <a:t>(variant of Option 8C) </a:t>
            </a:r>
            <a:r>
              <a:rPr lang="en-US" sz="1200" b="0" i="1" dirty="0">
                <a:solidFill>
                  <a:srgbClr val="C00000"/>
                </a:solidFill>
                <a:latin typeface="+mn-lt"/>
              </a:rPr>
              <a:t>not shown</a:t>
            </a:r>
          </a:p>
        </p:txBody>
      </p:sp>
    </p:spTree>
    <p:extLst>
      <p:ext uri="{BB962C8B-B14F-4D97-AF65-F5344CB8AC3E}">
        <p14:creationId xmlns:p14="http://schemas.microsoft.com/office/powerpoint/2010/main" val="3795773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EER Example of Inheritance</a:t>
            </a:r>
          </a:p>
        </p:txBody>
      </p:sp>
      <p:pic>
        <p:nvPicPr>
          <p:cNvPr id="4" name="Picture 2" descr="fig04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93" y="1801219"/>
            <a:ext cx="7419478" cy="46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392" y="3101766"/>
            <a:ext cx="2291938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Not full participation as subclasses of Employees.  </a:t>
            </a:r>
            <a:b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b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Thus additional jobs, such as CEO and Janitor can exist.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2042556" y="3764478"/>
            <a:ext cx="3420096" cy="15437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72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06F2-CDD6-4D4A-9B64-D9EB72CA5C65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370" y="76200"/>
            <a:ext cx="8381260" cy="398813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Our Employees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60" y="582942"/>
            <a:ext cx="8011133" cy="382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" t="5327"/>
          <a:stretch/>
        </p:blipFill>
        <p:spPr bwMode="auto">
          <a:xfrm>
            <a:off x="142502" y="4429499"/>
            <a:ext cx="8906492" cy="2281948"/>
          </a:xfrm>
          <a:prstGeom prst="rect">
            <a:avLst/>
          </a:prstGeom>
          <a:noFill/>
          <a:ln>
            <a:noFill/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1740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854" y="142504"/>
            <a:ext cx="5092040" cy="6562554"/>
          </a:xfrm>
          <a:prstGeom prst="rect">
            <a:avLst/>
          </a:prstGeom>
          <a:solidFill>
            <a:schemeClr val="bg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8274" y="355847"/>
            <a:ext cx="3263985" cy="1054394"/>
          </a:xfrm>
        </p:spPr>
        <p:txBody>
          <a:bodyPr/>
          <a:lstStyle/>
          <a:p>
            <a:r>
              <a:rPr lang="en-US" dirty="0"/>
              <a:t>Physical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61388" y="6605588"/>
            <a:ext cx="582612" cy="274637"/>
          </a:xfrm>
          <a:prstGeom prst="rect">
            <a:avLst/>
          </a:prstGeom>
        </p:spPr>
        <p:txBody>
          <a:bodyPr/>
          <a:lstStyle/>
          <a:p>
            <a:fld id="{982C06F2-CDD6-4D4A-9B64-D9EB72CA5C65}" type="slidenum">
              <a:rPr lang="en-US" sz="1200" smtClean="0"/>
              <a:pPr/>
              <a:t>75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3" y="705818"/>
            <a:ext cx="5001239" cy="15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4" y="2852104"/>
            <a:ext cx="4676402" cy="100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3" y="4443208"/>
            <a:ext cx="4557651" cy="94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4" y="6010087"/>
            <a:ext cx="4771406" cy="6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256" y="296893"/>
            <a:ext cx="1205266" cy="6408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 err="1"/>
              <a:t>emp</a:t>
            </a: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technician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secretary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janitor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105" y="2200993"/>
            <a:ext cx="1609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83" y="3777579"/>
            <a:ext cx="16097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32" y="5356763"/>
            <a:ext cx="16097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096125" y="1457334"/>
            <a:ext cx="1613683" cy="5493812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</a:rPr>
              <a:t>Joined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subclass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sz="1100" dirty="0">
                <a:solidFill>
                  <a:srgbClr val="00B050"/>
                </a:solidFill>
              </a:rPr>
            </a:br>
            <a:endParaRPr lang="en-US" sz="1100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6395" y="1735670"/>
            <a:ext cx="175754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Joined subclass without DTYPE</a:t>
            </a:r>
            <a:br>
              <a:rPr lang="en-US" b="1" dirty="0">
                <a:solidFill>
                  <a:srgbClr val="008000"/>
                </a:solidFill>
              </a:rPr>
            </a:br>
            <a:endParaRPr lang="en-US" b="1" dirty="0">
              <a:solidFill>
                <a:srgbClr val="008000"/>
              </a:solidFill>
            </a:endParaRPr>
          </a:p>
          <a:p>
            <a:pPr marL="285750" indent="-166688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Natural, object-oriented layout</a:t>
            </a:r>
            <a:endParaRPr lang="en-US" b="1" dirty="0">
              <a:solidFill>
                <a:srgbClr val="008000"/>
              </a:solidFill>
            </a:endParaRPr>
          </a:p>
          <a:p>
            <a:pPr marL="285750" indent="-166688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All queries to leaf nodes require table joins with root entity</a:t>
            </a:r>
          </a:p>
          <a:p>
            <a:pPr marL="285750" indent="-166688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Performance issues</a:t>
            </a:r>
          </a:p>
          <a:p>
            <a:pPr marL="285750" indent="-166688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No way to identify CEO</a:t>
            </a:r>
          </a:p>
        </p:txBody>
      </p:sp>
    </p:spTree>
    <p:extLst>
      <p:ext uri="{BB962C8B-B14F-4D97-AF65-F5344CB8AC3E}">
        <p14:creationId xmlns:p14="http://schemas.microsoft.com/office/powerpoint/2010/main" val="3846720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Step 8: Options for Mapping Specialization or Generalization.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Convert each specialization with m subclasses {S1, S2,….,Sm} and generalized superclass C, where the attributes of C are {k,a1,…an} and k is the (primary) key, into relational schemas using one of the four following options: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Option 8A: Multiple relations-Superclass and subclasses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Option 8B: Multiple relations-Subclass relations only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Option 8C: Single relation with one type attribute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Option 8D: Single relation with multiple type attributes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Mapping EER Inheritance</a:t>
            </a:r>
          </a:p>
        </p:txBody>
      </p:sp>
    </p:spTree>
    <p:extLst>
      <p:ext uri="{BB962C8B-B14F-4D97-AF65-F5344CB8AC3E}">
        <p14:creationId xmlns:p14="http://schemas.microsoft.com/office/powerpoint/2010/main" val="18983694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5"/>
          <p:cNvSpPr>
            <a:spLocks noGrp="1" noChangeArrowheads="1"/>
          </p:cNvSpPr>
          <p:nvPr>
            <p:ph idx="1"/>
          </p:nvPr>
        </p:nvSpPr>
        <p:spPr>
          <a:xfrm>
            <a:off x="86628" y="1603568"/>
            <a:ext cx="4553834" cy="4407408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accent1"/>
                </a:solidFill>
              </a:rPr>
              <a:t>Step 9: Mapping of Union Types (Categories).</a:t>
            </a:r>
          </a:p>
          <a:p>
            <a:pPr marL="404813" lvl="1" indent="-182563">
              <a:spcBef>
                <a:spcPts val="0"/>
              </a:spcBef>
            </a:pPr>
            <a:r>
              <a:rPr lang="en-US" altLang="en-US" sz="1400" dirty="0"/>
              <a:t>For mapping a category whose defining superclass have different keys, it is customary to specify a new key attribute, called a </a:t>
            </a:r>
            <a:r>
              <a:rPr lang="en-US" altLang="en-US" sz="1400" dirty="0">
                <a:solidFill>
                  <a:schemeClr val="accent1"/>
                </a:solidFill>
              </a:rPr>
              <a:t>surrogate key</a:t>
            </a:r>
            <a:r>
              <a:rPr lang="en-US" altLang="en-US" sz="1400" dirty="0"/>
              <a:t>, when creating a relation to correspond to the category. </a:t>
            </a:r>
          </a:p>
          <a:p>
            <a:pPr marL="404813" lvl="1" indent="-182563">
              <a:spcBef>
                <a:spcPts val="0"/>
              </a:spcBef>
            </a:pPr>
            <a:r>
              <a:rPr lang="en-US" altLang="en-US" sz="1400" dirty="0"/>
              <a:t>We can create a relation OWNER to correspond to the OWNER category and include any attributes of the category in this relation. The </a:t>
            </a:r>
            <a:r>
              <a:rPr lang="en-US" altLang="en-US" sz="1400" dirty="0" err="1"/>
              <a:t>PKof</a:t>
            </a:r>
            <a:r>
              <a:rPr lang="en-US" altLang="en-US" sz="1400" dirty="0"/>
              <a:t> the OWNER relation is the surrogate key, which we called </a:t>
            </a:r>
            <a:r>
              <a:rPr lang="en-US" altLang="en-US" sz="1400" dirty="0" err="1"/>
              <a:t>OwnerId</a:t>
            </a:r>
            <a:r>
              <a:rPr lang="en-US" altLang="en-US" sz="1400" dirty="0"/>
              <a:t>.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55847"/>
            <a:ext cx="4017745" cy="1054394"/>
          </a:xfrm>
        </p:spPr>
        <p:txBody>
          <a:bodyPr/>
          <a:lstStyle/>
          <a:p>
            <a:r>
              <a:rPr lang="en-US" altLang="en-US" sz="2400" dirty="0"/>
              <a:t>Mapping EER Union Types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0462" y="683393"/>
            <a:ext cx="4348248" cy="5994933"/>
          </a:xfrm>
          <a:prstGeom prst="rect">
            <a:avLst/>
          </a:prstGeom>
        </p:spPr>
      </p:pic>
      <p:pic>
        <p:nvPicPr>
          <p:cNvPr id="9" name="Picture 2" descr="fig09_07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45"/>
          <a:stretch/>
        </p:blipFill>
        <p:spPr bwMode="auto">
          <a:xfrm>
            <a:off x="483008" y="6223553"/>
            <a:ext cx="3607210" cy="5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fig09_07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67"/>
          <a:stretch/>
        </p:blipFill>
        <p:spPr bwMode="auto">
          <a:xfrm>
            <a:off x="483008" y="4048648"/>
            <a:ext cx="3607210" cy="220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0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Stored vs Derived Attributes</a:t>
            </a:r>
          </a:p>
          <a:p>
            <a:pPr lvl="1"/>
            <a:r>
              <a:rPr lang="en-US" altLang="en-US" dirty="0"/>
              <a:t>e.g., Age and </a:t>
            </a:r>
            <a:r>
              <a:rPr lang="en-US" altLang="en-US" dirty="0" err="1"/>
              <a:t>Birth_date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Attributes which are allowed to have no value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Apartment_number</a:t>
            </a:r>
            <a:endParaRPr lang="en-US" altLang="en-US" dirty="0"/>
          </a:p>
          <a:p>
            <a:pPr lvl="1"/>
            <a:r>
              <a:rPr lang="en-US" altLang="en-US" dirty="0"/>
              <a:t>When no value is stored, a special value called NULL is created</a:t>
            </a:r>
          </a:p>
          <a:p>
            <a:pPr lvl="1"/>
            <a:r>
              <a:rPr lang="en-US" altLang="en-US" dirty="0"/>
              <a:t>NULL could mean either:</a:t>
            </a:r>
          </a:p>
          <a:p>
            <a:pPr lvl="2"/>
            <a:r>
              <a:rPr lang="en-US" altLang="en-US" dirty="0"/>
              <a:t>Attribute value is not known</a:t>
            </a:r>
          </a:p>
          <a:p>
            <a:pPr lvl="2"/>
            <a:r>
              <a:rPr lang="en-US" altLang="en-US" dirty="0"/>
              <a:t>Attribute value is not applicable </a:t>
            </a:r>
          </a:p>
          <a:p>
            <a:pPr lvl="2"/>
            <a:r>
              <a:rPr lang="en-US" altLang="en-US" dirty="0"/>
              <a:t>Sometimes it is difficult to figure out the meaning of NULL</a:t>
            </a:r>
          </a:p>
        </p:txBody>
      </p:sp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Attributes  </a:t>
            </a:r>
            <a:r>
              <a:rPr lang="en-US" altLang="en-US" sz="2400" dirty="0"/>
              <a:t>(3)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357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7194" y="355847"/>
            <a:ext cx="3495065" cy="1054394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Notation for ER diagrams</a:t>
            </a:r>
          </a:p>
        </p:txBody>
      </p:sp>
      <p:pic>
        <p:nvPicPr>
          <p:cNvPr id="44035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1" y="124454"/>
            <a:ext cx="5008084" cy="666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2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33">
      <a:dk1>
        <a:sysClr val="windowText" lastClr="000000"/>
      </a:dk1>
      <a:lt1>
        <a:sysClr val="window" lastClr="FFFFFF"/>
      </a:lt1>
      <a:dk2>
        <a:srgbClr val="860127"/>
      </a:dk2>
      <a:lt2>
        <a:srgbClr val="FABEC8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 Green">
  <a:themeElements>
    <a:clrScheme name="Custom 9">
      <a:dk1>
        <a:sysClr val="windowText" lastClr="000000"/>
      </a:dk1>
      <a:lt1>
        <a:sysClr val="window" lastClr="FFFFFF"/>
      </a:lt1>
      <a:dk2>
        <a:srgbClr val="E37E03"/>
      </a:dk2>
      <a:lt2>
        <a:srgbClr val="FEE5C7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Java Green">
  <a:themeElements>
    <a:clrScheme name="Custom 4">
      <a:dk1>
        <a:sysClr val="windowText" lastClr="000000"/>
      </a:dk1>
      <a:lt1>
        <a:sysClr val="window" lastClr="FFFFFF"/>
      </a:lt1>
      <a:dk2>
        <a:srgbClr val="E37E03"/>
      </a:dk2>
      <a:lt2>
        <a:srgbClr val="EEE0F4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37793</TotalTime>
  <Words>4349</Words>
  <Application>Microsoft Office PowerPoint</Application>
  <PresentationFormat>On-screen Show (4:3)</PresentationFormat>
  <Paragraphs>753</Paragraphs>
  <Slides>77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8" baseType="lpstr">
      <vt:lpstr>ＭＳ Ｐゴシック</vt:lpstr>
      <vt:lpstr>ＭＳ Ｐゴシック</vt:lpstr>
      <vt:lpstr>SimSun</vt:lpstr>
      <vt:lpstr>Arial</vt:lpstr>
      <vt:lpstr>Arial Narrow</vt:lpstr>
      <vt:lpstr>Calibri</vt:lpstr>
      <vt:lpstr>Comic Sans MS</vt:lpstr>
      <vt:lpstr>Consolas</vt:lpstr>
      <vt:lpstr>Franklin Gothic Medium</vt:lpstr>
      <vt:lpstr>Garamond</vt:lpstr>
      <vt:lpstr>Lato Black</vt:lpstr>
      <vt:lpstr>Symbol</vt:lpstr>
      <vt:lpstr>Tahoma</vt:lpstr>
      <vt:lpstr>Times</vt:lpstr>
      <vt:lpstr>Times New Roman</vt:lpstr>
      <vt:lpstr>Verdana</vt:lpstr>
      <vt:lpstr>Wingdings</vt:lpstr>
      <vt:lpstr>Wingdings 2</vt:lpstr>
      <vt:lpstr>Java Green</vt:lpstr>
      <vt:lpstr>1_Java Green</vt:lpstr>
      <vt:lpstr>2_Java Green</vt:lpstr>
      <vt:lpstr>Database Systems: Theory and Programming  ER and EER Modeling</vt:lpstr>
      <vt:lpstr>ER Model Concepts</vt:lpstr>
      <vt:lpstr>PowerPoint Presentation</vt:lpstr>
      <vt:lpstr>ER Model Concepts: Entities and Entity Types</vt:lpstr>
      <vt:lpstr>ER Model Concepts: Attributes</vt:lpstr>
      <vt:lpstr>Types of Attributes  (1)</vt:lpstr>
      <vt:lpstr>Types of Attributes  (2)</vt:lpstr>
      <vt:lpstr>Types of Attributes  (3)</vt:lpstr>
      <vt:lpstr>Notation for ER diagrams</vt:lpstr>
      <vt:lpstr>Refining the COMPANY database schema by introducing relationships</vt:lpstr>
      <vt:lpstr>Discussion on Relationship Types</vt:lpstr>
      <vt:lpstr>Constraints on Relationships</vt:lpstr>
      <vt:lpstr>Recursive Relationship Type</vt:lpstr>
      <vt:lpstr>Recursive Relationship Type is: SUPERVISION (participation role names are shown)</vt:lpstr>
      <vt:lpstr>Weak Entity Types</vt:lpstr>
      <vt:lpstr>Attributes of Relationship types</vt:lpstr>
      <vt:lpstr>Example Attribute of a Relationship Type:  Hours of WORKS_ON</vt:lpstr>
      <vt:lpstr>ER Diagrams: Notation</vt:lpstr>
      <vt:lpstr>Notation for Constraints on Relationships</vt:lpstr>
      <vt:lpstr>Alternative (min, max) notation for relationship structural constraints:</vt:lpstr>
      <vt:lpstr>An Animated Example is Coming Up Next</vt:lpstr>
      <vt:lpstr>PowerPoint Presentation</vt:lpstr>
      <vt:lpstr>ER Diagram for COMPANY Schema</vt:lpstr>
      <vt:lpstr>COMPANY ER Schema Diagram using (min, max) notation</vt:lpstr>
      <vt:lpstr>Relationships of  Higher Degree</vt:lpstr>
      <vt:lpstr>Relationships of Higher Degree</vt:lpstr>
      <vt:lpstr>Discussion of n-ary relationships (n &gt; 2)</vt:lpstr>
      <vt:lpstr>Example of a ternary relationship</vt:lpstr>
      <vt:lpstr>Example of a ternary relationship</vt:lpstr>
      <vt:lpstr>Data Loss</vt:lpstr>
      <vt:lpstr>Displaying constraints on  higher-degree relationships</vt:lpstr>
      <vt:lpstr>Another Example:  A UNIVERSITY Database</vt:lpstr>
      <vt:lpstr>UNIVERSITY database  conceptual schema</vt:lpstr>
      <vt:lpstr>Database Systems: Theory and Programming</vt:lpstr>
      <vt:lpstr>Key Steps</vt:lpstr>
      <vt:lpstr>GOALS during Mapping</vt:lpstr>
      <vt:lpstr>ER Mapping: How to Handle Entity Types</vt:lpstr>
      <vt:lpstr>ER Mapping: How to Handle 1:1 Relationships  (1)</vt:lpstr>
      <vt:lpstr>ER Mapping: How to Handle 1:1 Relationships  (2)</vt:lpstr>
      <vt:lpstr>ER Mapping: How to Handle 1:N Relationships</vt:lpstr>
      <vt:lpstr>ER Mapping: How to Handle N:M Relationships</vt:lpstr>
      <vt:lpstr>ER Mapping: How to Handle Multivalued Attributes</vt:lpstr>
      <vt:lpstr>ER Mapping N-ary Relationships</vt:lpstr>
      <vt:lpstr>Database Systems: Theory and Programming</vt:lpstr>
      <vt:lpstr>Subclasses and Superclasses</vt:lpstr>
      <vt:lpstr>Subclasses and Superclasses  (1)</vt:lpstr>
      <vt:lpstr>Subclasses and Superclasses</vt:lpstr>
      <vt:lpstr>Subclasses and Superclasses (2)</vt:lpstr>
      <vt:lpstr>Subclasses and Superclasses (3)</vt:lpstr>
      <vt:lpstr>Representing Specialization in EER Diagrams</vt:lpstr>
      <vt:lpstr>Attribute Inheritance in Superclass / Subclass Relationships </vt:lpstr>
      <vt:lpstr>Specialization and Generalization</vt:lpstr>
      <vt:lpstr>Specialization</vt:lpstr>
      <vt:lpstr>Depicting Generalization  and Specialization</vt:lpstr>
      <vt:lpstr>Generalization</vt:lpstr>
      <vt:lpstr>Constraints on Specialization and Generalization</vt:lpstr>
      <vt:lpstr>More Constraints on  Specialization and Generalization</vt:lpstr>
      <vt:lpstr>Types of Specialization  and Generalization</vt:lpstr>
      <vt:lpstr>Example of disjoint  partial Specialization</vt:lpstr>
      <vt:lpstr>Example of overlapping  total Specialization</vt:lpstr>
      <vt:lpstr>Shared Subclass ENGINEERING_MANAGER</vt:lpstr>
      <vt:lpstr>Specialization / Generalization Lattice Example (UNIVERSITY)</vt:lpstr>
      <vt:lpstr>Practice: How would you turn this ER diagram into an EER diagram?</vt:lpstr>
      <vt:lpstr>Categories (UNION types)</vt:lpstr>
      <vt:lpstr>Categories (UNION TYPES)   (1)</vt:lpstr>
      <vt:lpstr>Categories (UNION TYPES)   (2)</vt:lpstr>
      <vt:lpstr>Attribute and  Relationship  Inheritance</vt:lpstr>
      <vt:lpstr>Database Systems: Theory and Programming</vt:lpstr>
      <vt:lpstr>Inheritance</vt:lpstr>
      <vt:lpstr> Concept Check: Concrete vs. Abstract Classes</vt:lpstr>
      <vt:lpstr>Inheritance Strategies</vt:lpstr>
      <vt:lpstr>Comparison</vt:lpstr>
      <vt:lpstr>An EER Example of Inheritance</vt:lpstr>
      <vt:lpstr>Our Employees</vt:lpstr>
      <vt:lpstr>Physical Structure</vt:lpstr>
      <vt:lpstr>Mapping EER Inheritance</vt:lpstr>
      <vt:lpstr>Mapping EER Union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 faolan myers</cp:lastModifiedBy>
  <cp:revision>485</cp:revision>
  <dcterms:created xsi:type="dcterms:W3CDTF">2013-12-20T15:33:26Z</dcterms:created>
  <dcterms:modified xsi:type="dcterms:W3CDTF">2018-09-04T02:01:02Z</dcterms:modified>
</cp:coreProperties>
</file>