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4" r:id="rId3"/>
  </p:sldMasterIdLst>
  <p:notesMasterIdLst>
    <p:notesMasterId r:id="rId15"/>
  </p:notesMasterIdLst>
  <p:sldIdLst>
    <p:sldId id="257" r:id="rId4"/>
    <p:sldId id="258" r:id="rId5"/>
    <p:sldId id="259" r:id="rId6"/>
    <p:sldId id="428" r:id="rId7"/>
    <p:sldId id="429" r:id="rId8"/>
    <p:sldId id="430" r:id="rId9"/>
    <p:sldId id="432" r:id="rId10"/>
    <p:sldId id="433" r:id="rId11"/>
    <p:sldId id="434" r:id="rId12"/>
    <p:sldId id="435" r:id="rId13"/>
    <p:sldId id="4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2DFCC"/>
    <a:srgbClr val="0066CC"/>
    <a:srgbClr val="99CB38"/>
    <a:srgbClr val="E8F8F4"/>
    <a:srgbClr val="339966"/>
    <a:srgbClr val="54AC7F"/>
    <a:srgbClr val="6096D2"/>
    <a:srgbClr val="3399FF"/>
    <a:srgbClr val="EA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25"/>
        <a:sy n="49" d="1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3T20:49:22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4084 122,'-1'4,"-3"6,3-10,0 0,0 0,1 0,-1 0,0 0,0 0,0 0,0 0,1 0,-1-1,0 1,0 0,0 0,1-1,-2 1,-67-25,-2 3,-67-10,-39 6,-2 9,-59 5,-55 14,-9 12,43 8,0 11,-152 43,234-32,3 6,1 9,3 7,-22 19,110-45,2 4,2 4,2 3,-6 9,43-28,1 1,2 2,2 1,1 2,1 1,3 2,1 1,-5 12,20-26,0-1,1 2,2-1,1 2,2-1,0 1,2 0,0 21,3-12,2 0,2 0,1 0,2 0,2 0,7 19,6 13,4-2,16 32,69 132,-81-176,68 134,14 6,-55-109,3-3,4-2,21 17,-40-54,2-2,2-2,2-3,50 32,-8-15,2-4,52 20,-63-36,1-4,1-3,1-4,50 6,-72-19,0-4,1-3,0-2,0-3,0-3,47-8,-38-2,0-3,-1-3,-1-4,54-24,-42 9,-2-4,-1-3,53-41,-34 13,-4-4,-3-5,-4-3,-3-4,-5-4,1-9,-1-7,-4-4,-5-3,-6-4,28-73,-53 96,-4-2,-4-2,-5 0,-4-2,-4-1,-4-18,-10 65,-2 0,-3 0,-3 0,-5-26,4 55,-1 0,-1 1,-2 0,-1 1,-1-1,-1 2,-1-1,-1 2,-2 0,-1-2,-5 0,0 1,-2 1,-1 1,-1 1,-1 1,0 1,-2 2,0 0,-25-10,4 5,0 2,-2 3,0 1,-1 3,-38-5,48 13,0 1,0 3,1 1,-1 2,0 2,0 1,0 3,-13 4,-56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</a:t>
            </a:r>
            <a:r>
              <a:rPr lang="en-GB" altLang="en-US" sz="1200" err="1"/>
              <a:t>Kölling</a:t>
            </a:r>
            <a:endParaRPr lang="en-GB" altLang="en-US" sz="12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161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5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1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7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66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65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97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85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0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77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609DF-246E-4592-9017-335BBA61F54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68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2DE6586-20E5-4D2A-9EE1-44A5953165CA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92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FB564D-8546-4D3A-B883-7D4B1C9A3B6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EAD4A3F-3677-4F0D-8AF8-68CE0872A66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70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6AB850F-29E0-47A7-9D5F-C1DC738D1CA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2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3D4124B-0DCE-4FD2-BE75-B48FBB7967C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63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62AEC6-CA35-4482-B790-D511620C0E51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64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F522084-5389-49DB-810C-34F47F8FDC42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7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CA56E7-F650-4170-B031-F26B491E156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64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BF2E09-7228-48B9-8044-B9D203F5551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0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10B818-19C8-4A97-84A9-335FAA858E3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19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9114AE-1352-4D49-8C5C-3EED0062B8F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92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ACDF46-899B-4841-8F5D-27F0352B39E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8/3/2020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9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8/3/2020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682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8/3/2020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70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540589"/>
            <a:ext cx="6324600" cy="5814203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Advanced Database Topics</a:t>
            </a:r>
            <a:br>
              <a:rPr lang="en-GB" altLang="en-US" dirty="0"/>
            </a:br>
            <a:br>
              <a:rPr lang="en-GB" altLang="en-US" dirty="0"/>
            </a:br>
            <a:r>
              <a:rPr lang="en-US" altLang="en-US" dirty="0"/>
              <a:t>Docker</a:t>
            </a:r>
            <a:endParaRPr lang="en-US" altLang="en-US" sz="36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162799" y="2892277"/>
            <a:ext cx="160020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99ED4-A5DF-466A-B920-BA711AE0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39" y="3104579"/>
            <a:ext cx="2672019" cy="3021899"/>
          </a:xfrm>
        </p:spPr>
        <p:txBody>
          <a:bodyPr>
            <a:noAutofit/>
          </a:bodyPr>
          <a:lstStyle/>
          <a:p>
            <a:r>
              <a:rPr lang="en-US" sz="1600" dirty="0"/>
              <a:t>Docker is for environments what GitHub is for code</a:t>
            </a:r>
          </a:p>
          <a:p>
            <a:r>
              <a:rPr lang="en-US" sz="1600" dirty="0"/>
              <a:t>The </a:t>
            </a:r>
            <a:r>
              <a:rPr lang="en-US" sz="1600" b="1" dirty="0"/>
              <a:t>docker pull</a:t>
            </a:r>
            <a:r>
              <a:rPr lang="en-US" sz="1600" dirty="0"/>
              <a:t> command serves for downloading Docker images from a registry.</a:t>
            </a:r>
          </a:p>
          <a:p>
            <a:r>
              <a:rPr lang="en-US" sz="1600" dirty="0"/>
              <a:t>If you do a docker pull on an image you will see multiple downloads. Each of those lines are </a:t>
            </a:r>
            <a:r>
              <a:rPr lang="en-US" sz="1600" dirty="0" err="1"/>
              <a:t>seperate</a:t>
            </a:r>
            <a:r>
              <a:rPr lang="en-US" sz="1600" dirty="0"/>
              <a:t> layers.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86A76-A45E-4880-8044-C34DE6CD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pull (Elasticsearch)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10194-41AE-4D64-A504-47A8AC90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57" y="3143696"/>
            <a:ext cx="6217743" cy="270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0633D-5376-4FE4-B624-F2621B57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" y="1595618"/>
            <a:ext cx="9144000" cy="11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FB93BC-411C-4DBC-941B-2596C1EB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5" y="536944"/>
            <a:ext cx="8666618" cy="5440679"/>
          </a:xfrm>
        </p:spPr>
        <p:txBody>
          <a:bodyPr>
            <a:noAutofit/>
          </a:bodyPr>
          <a:lstStyle/>
          <a:p>
            <a:pPr marL="33147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You can play with your container and save its state on your operating system.</a:t>
            </a:r>
            <a:br>
              <a:rPr lang="en-US" sz="1600" dirty="0">
                <a:solidFill>
                  <a:srgbClr val="0033CC"/>
                </a:solidFill>
              </a:rPr>
            </a:br>
            <a:r>
              <a:rPr lang="en-US" sz="1400" dirty="0">
                <a:latin typeface="Consolas" panose="020B0609020204030204" pitchFamily="49" charset="0"/>
              </a:rPr>
              <a:t>docker commit 1e840d637ab5 elastic-Shakespeare</a:t>
            </a:r>
          </a:p>
          <a:p>
            <a:pPr marL="33147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Log into </a:t>
            </a:r>
            <a:r>
              <a:rPr lang="en-US" sz="1600" dirty="0" err="1">
                <a:solidFill>
                  <a:srgbClr val="0033CC"/>
                </a:solidFill>
              </a:rPr>
              <a:t>dockerhub</a:t>
            </a:r>
            <a:br>
              <a:rPr lang="en-US" sz="1600" dirty="0">
                <a:solidFill>
                  <a:srgbClr val="0033CC"/>
                </a:solidFill>
              </a:rPr>
            </a:br>
            <a:r>
              <a:rPr lang="en-US" sz="1400" dirty="0">
                <a:latin typeface="Consolas" panose="020B0609020204030204" pitchFamily="49" charset="0"/>
              </a:rPr>
              <a:t>docker login --username=</a:t>
            </a:r>
            <a:r>
              <a:rPr lang="en-US" sz="1400" dirty="0" err="1">
                <a:latin typeface="Consolas" panose="020B0609020204030204" pitchFamily="49" charset="0"/>
              </a:rPr>
              <a:t>myersjac</a:t>
            </a:r>
            <a:endParaRPr lang="en-US" sz="1400" dirty="0">
              <a:latin typeface="Consolas" panose="020B0609020204030204" pitchFamily="49" charset="0"/>
            </a:endParaRPr>
          </a:p>
          <a:p>
            <a:pPr marL="33147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Then you need to tag it</a:t>
            </a:r>
            <a:br>
              <a:rPr lang="en-US" sz="1600" dirty="0"/>
            </a:br>
            <a:r>
              <a:rPr lang="en-US" sz="1400" dirty="0">
                <a:latin typeface="Consolas" panose="020B0609020204030204" pitchFamily="49" charset="0"/>
              </a:rPr>
              <a:t>docker tag d19a5b6a91fb </a:t>
            </a:r>
            <a:r>
              <a:rPr lang="en-US" sz="1400" dirty="0" err="1">
                <a:latin typeface="Consolas" panose="020B0609020204030204" pitchFamily="49" charset="0"/>
              </a:rPr>
              <a:t>myersjac</a:t>
            </a:r>
            <a:r>
              <a:rPr lang="en-US" sz="1400" dirty="0">
                <a:latin typeface="Consolas" panose="020B0609020204030204" pitchFamily="49" charset="0"/>
              </a:rPr>
              <a:t>/elastic-shakespeare:v1</a:t>
            </a:r>
          </a:p>
          <a:p>
            <a:pPr marL="33147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33CC"/>
                </a:solidFill>
              </a:rPr>
              <a:t>Then you can push it</a:t>
            </a:r>
            <a:br>
              <a:rPr lang="en-US" sz="1800" dirty="0"/>
            </a:br>
            <a:r>
              <a:rPr lang="en-US" sz="1400" dirty="0">
                <a:latin typeface="Consolas" panose="020B0609020204030204" pitchFamily="49" charset="0"/>
              </a:rPr>
              <a:t>docker push </a:t>
            </a:r>
            <a:r>
              <a:rPr lang="en-US" sz="1400" dirty="0" err="1">
                <a:latin typeface="Consolas" panose="020B0609020204030204" pitchFamily="49" charset="0"/>
              </a:rPr>
              <a:t>myersjac</a:t>
            </a:r>
            <a:r>
              <a:rPr lang="en-US" sz="1400" dirty="0">
                <a:latin typeface="Consolas" panose="020B0609020204030204" pitchFamily="49" charset="0"/>
              </a:rPr>
              <a:t>/elastic-</a:t>
            </a:r>
            <a:r>
              <a:rPr lang="en-US" sz="1400" dirty="0" err="1">
                <a:latin typeface="Consolas" panose="020B0609020204030204" pitchFamily="49" charset="0"/>
              </a:rPr>
              <a:t>shakespeare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The push refers to repository [docker.io/</a:t>
            </a:r>
            <a:r>
              <a:rPr lang="en-US" sz="1400" dirty="0" err="1">
                <a:latin typeface="Consolas" panose="020B0609020204030204" pitchFamily="49" charset="0"/>
              </a:rPr>
              <a:t>myersjac</a:t>
            </a:r>
            <a:r>
              <a:rPr lang="en-US" sz="1400" dirty="0">
                <a:latin typeface="Consolas" panose="020B0609020204030204" pitchFamily="49" charset="0"/>
              </a:rPr>
              <a:t>/elastic-</a:t>
            </a:r>
            <a:r>
              <a:rPr lang="en-US" sz="1400" dirty="0" err="1">
                <a:latin typeface="Consolas" panose="020B0609020204030204" pitchFamily="49" charset="0"/>
              </a:rPr>
              <a:t>shakespeare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54ad594a4be9: Pushed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etc...</a:t>
            </a:r>
            <a:br>
              <a:rPr lang="en-US" sz="1400" i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v1: digest: sha256:6871873b99fcfb1f0b2b6fe1d01855c1c9b8bf70d9d0653b453984ddce2bff84 size: 2415</a:t>
            </a:r>
          </a:p>
          <a:p>
            <a:pPr marL="45720" indent="0">
              <a:spcAft>
                <a:spcPts val="60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97EF9-43A2-4474-8F25-F2573396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2400-E3C2-44D6-85F4-D358C7C6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" y="3790959"/>
            <a:ext cx="9144000" cy="30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1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9C716-E6C1-4854-B1E6-53437AD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Hypervisor virtualization 	</a:t>
            </a:r>
          </a:p>
          <a:p>
            <a:pPr lvl="1"/>
            <a:r>
              <a:rPr lang="en-US"/>
              <a:t>One or more independent machines run virtually on physical hardware via an intermediation layer.</a:t>
            </a:r>
          </a:p>
          <a:p>
            <a:pPr lvl="1"/>
            <a:r>
              <a:rPr lang="en-US"/>
              <a:t>Example: VMWare</a:t>
            </a:r>
          </a:p>
          <a:p>
            <a:r>
              <a:rPr lang="en-US"/>
              <a:t>Containers</a:t>
            </a:r>
          </a:p>
          <a:p>
            <a:pPr lvl="1"/>
            <a:r>
              <a:rPr lang="en-US"/>
              <a:t>Run in user space on top of an operating system’s kernel. </a:t>
            </a:r>
          </a:p>
          <a:p>
            <a:pPr lvl="1"/>
            <a:r>
              <a:rPr lang="en-US"/>
              <a:t>Known as operating system-level virtualization. </a:t>
            </a:r>
          </a:p>
          <a:p>
            <a:pPr lvl="1"/>
            <a:r>
              <a:rPr lang="en-US"/>
              <a:t>Allows multiple isolated user space instances to be run on a single host.</a:t>
            </a:r>
          </a:p>
          <a:p>
            <a:pPr lvl="1"/>
            <a:r>
              <a:rPr lang="en-US"/>
              <a:t>Example: Docker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4EBAC-01E9-4790-8508-4293260C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Containerism</a:t>
            </a:r>
          </a:p>
        </p:txBody>
      </p:sp>
    </p:spTree>
    <p:extLst>
      <p:ext uri="{BB962C8B-B14F-4D97-AF65-F5344CB8AC3E}">
        <p14:creationId xmlns:p14="http://schemas.microsoft.com/office/powerpoint/2010/main" val="19348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6911AB-28F1-4BC6-8853-79656653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9" y="1638558"/>
            <a:ext cx="4685545" cy="4407408"/>
          </a:xfrm>
        </p:spPr>
        <p:txBody>
          <a:bodyPr>
            <a:noAutofit/>
          </a:bodyPr>
          <a:lstStyle/>
          <a:p>
            <a:r>
              <a:rPr lang="en-US" sz="1800"/>
              <a:t>Docker encourages service-oriented and microservices architectures.</a:t>
            </a:r>
          </a:p>
          <a:p>
            <a:r>
              <a:rPr lang="en-US" sz="1800"/>
              <a:t>Docker recommends each container run a single application or process, promoting a distributed application model where an app or service is represented by a series of inter-connected containers. </a:t>
            </a:r>
          </a:p>
          <a:p>
            <a:r>
              <a:rPr lang="en-US" sz="1800"/>
              <a:t>This makes it easy to distribute, scale, debug and introspect your applications.</a:t>
            </a:r>
          </a:p>
          <a:p>
            <a:r>
              <a:rPr lang="en-US" sz="1800"/>
              <a:t>Docker is a client-server application. </a:t>
            </a:r>
          </a:p>
          <a:p>
            <a:pPr lvl="1"/>
            <a:r>
              <a:rPr lang="en-US" sz="1600"/>
              <a:t>The Docker client talks to the Docker server or daemon, which, in turn, does all the work. </a:t>
            </a:r>
          </a:p>
          <a:p>
            <a:pPr lvl="1"/>
            <a:r>
              <a:rPr lang="en-US" sz="1600"/>
              <a:t>Docker ships with a command line client binary, docker, as well as a full RESTful API to interact with the daemon: dockerd. </a:t>
            </a:r>
          </a:p>
          <a:p>
            <a:pPr lvl="1"/>
            <a:r>
              <a:rPr lang="en-US" sz="1600"/>
              <a:t>Client and server on same or different hosts. 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8641D-7B7A-4359-AEFB-ED78A68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9D4EB-79E3-4111-8055-D1924403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4" y="1916323"/>
            <a:ext cx="4259977" cy="48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136BE7-2705-47A2-973C-C20A5001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" y="1605987"/>
            <a:ext cx="8797507" cy="4407408"/>
          </a:xfrm>
        </p:spPr>
        <p:txBody>
          <a:bodyPr>
            <a:noAutofit/>
          </a:bodyPr>
          <a:lstStyle/>
          <a:p>
            <a:r>
              <a:rPr lang="en-US" sz="1800" dirty="0"/>
              <a:t>In the past, you could </a:t>
            </a:r>
            <a:br>
              <a:rPr lang="en-US" sz="1800" dirty="0"/>
            </a:br>
            <a:r>
              <a:rPr lang="en-US" sz="1800" dirty="0"/>
              <a:t>have multiple </a:t>
            </a:r>
            <a:br>
              <a:rPr lang="en-US" sz="1800" dirty="0"/>
            </a:br>
            <a:r>
              <a:rPr lang="en-US" sz="1800" dirty="0"/>
              <a:t>application platforms:</a:t>
            </a:r>
          </a:p>
          <a:p>
            <a:r>
              <a:rPr lang="en-US" sz="1800" dirty="0"/>
              <a:t>But there could be </a:t>
            </a:r>
            <a:br>
              <a:rPr lang="en-US" sz="1800" dirty="0"/>
            </a:br>
            <a:r>
              <a:rPr lang="en-US" sz="1800" dirty="0"/>
              <a:t>differences between </a:t>
            </a:r>
            <a:br>
              <a:rPr lang="en-US" sz="1800" dirty="0"/>
            </a:br>
            <a:r>
              <a:rPr lang="en-US" sz="1800" dirty="0"/>
              <a:t>these environments </a:t>
            </a:r>
            <a:br>
              <a:rPr lang="en-US" sz="1800" dirty="0"/>
            </a:br>
            <a:r>
              <a:rPr lang="en-US" sz="1800" dirty="0"/>
              <a:t>that would cause </a:t>
            </a:r>
            <a:br>
              <a:rPr lang="en-US" sz="1800" dirty="0"/>
            </a:br>
            <a:r>
              <a:rPr lang="en-US" sz="1800" dirty="0"/>
              <a:t>implementation </a:t>
            </a:r>
            <a:br>
              <a:rPr lang="en-US" sz="1800" dirty="0"/>
            </a:br>
            <a:r>
              <a:rPr lang="en-US" sz="1800" dirty="0"/>
              <a:t>reconfiguring.</a:t>
            </a:r>
          </a:p>
          <a:p>
            <a:r>
              <a:rPr lang="en-US" sz="1800" dirty="0"/>
              <a:t>Docker adds an application deployment engine on top of a virtualized </a:t>
            </a:r>
            <a:r>
              <a:rPr lang="en-US" sz="1800" dirty="0">
                <a:solidFill>
                  <a:srgbClr val="C00000"/>
                </a:solidFill>
              </a:rPr>
              <a:t>container execution environment</a:t>
            </a:r>
            <a:r>
              <a:rPr lang="en-US" sz="1800" dirty="0"/>
              <a:t>. It provides a lightweight, fast environment in which to run your code and an efficient workflow to move code from environment to environment.</a:t>
            </a:r>
          </a:p>
          <a:p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container</a:t>
            </a:r>
            <a:r>
              <a:rPr lang="en-US" sz="1800" dirty="0"/>
              <a:t> is a standard unit of software that packages up code and all its dependencies so the application runs quickly and reliably from one computing environment to another.  A Docker container image is an, executable package of software that includes everything needed to run an application: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0033CC"/>
                </a:solidFill>
              </a:rPr>
              <a:t>code,  runtime,  system tools,  system libraries,  settings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6EB20D-CFC3-4E43-8FAD-EB7D71E5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61194-D221-42CD-BF7D-19919666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70" y="1605987"/>
            <a:ext cx="6147758" cy="25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4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AD5CE7-0F89-4C41-9C5E-738CC532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1"/>
            <a:ext cx="2343711" cy="4407408"/>
          </a:xfrm>
        </p:spPr>
        <p:txBody>
          <a:bodyPr/>
          <a:lstStyle/>
          <a:p>
            <a:r>
              <a:rPr lang="en-US" dirty="0"/>
              <a:t>Containers run instances of the application environments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FBC06-DC3B-4067-B414-98082864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4F853-91A5-42CB-BA8A-CB3682B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74" y="1630644"/>
            <a:ext cx="6167483" cy="511496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B616075-395E-4752-BC9B-98E2B6BC9E17}"/>
              </a:ext>
            </a:extLst>
          </p:cNvPr>
          <p:cNvGrpSpPr/>
          <p:nvPr/>
        </p:nvGrpSpPr>
        <p:grpSpPr>
          <a:xfrm>
            <a:off x="3490823" y="2495909"/>
            <a:ext cx="1483743" cy="1754038"/>
            <a:chOff x="3490823" y="2495909"/>
            <a:chExt cx="1483743" cy="17540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68077B-7AE9-48D4-B210-72510EE25249}"/>
                </a:ext>
              </a:extLst>
            </p:cNvPr>
            <p:cNvSpPr/>
            <p:nvPr/>
          </p:nvSpPr>
          <p:spPr>
            <a:xfrm>
              <a:off x="3490823" y="2495909"/>
              <a:ext cx="1483743" cy="1754038"/>
            </a:xfrm>
            <a:prstGeom prst="roundRect">
              <a:avLst>
                <a:gd name="adj" fmla="val 6589"/>
              </a:avLst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C41156-8C8D-4EEB-B87D-9D8B4AC1EB01}"/>
                </a:ext>
              </a:extLst>
            </p:cNvPr>
            <p:cNvSpPr/>
            <p:nvPr/>
          </p:nvSpPr>
          <p:spPr>
            <a:xfrm>
              <a:off x="3559834" y="2881223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SQL 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1BAC7E-2F2D-465C-AEEE-9B929C3F7714}"/>
                </a:ext>
              </a:extLst>
            </p:cNvPr>
            <p:cNvSpPr/>
            <p:nvPr/>
          </p:nvSpPr>
          <p:spPr>
            <a:xfrm>
              <a:off x="3562708" y="3211904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.NET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EFC09-F408-4DA8-8F84-6420A74B0F52}"/>
                </a:ext>
              </a:extLst>
            </p:cNvPr>
            <p:cNvSpPr/>
            <p:nvPr/>
          </p:nvSpPr>
          <p:spPr>
            <a:xfrm>
              <a:off x="3565582" y="3542585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Windows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AADC6-2CCD-4FBB-95F4-E0931E4E8608}"/>
              </a:ext>
            </a:extLst>
          </p:cNvPr>
          <p:cNvGrpSpPr/>
          <p:nvPr/>
        </p:nvGrpSpPr>
        <p:grpSpPr>
          <a:xfrm>
            <a:off x="5043577" y="2495909"/>
            <a:ext cx="1483743" cy="1754038"/>
            <a:chOff x="3490823" y="2495909"/>
            <a:chExt cx="1483743" cy="175403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AFE52A4-FF53-4A74-905F-3DA58A8C2E86}"/>
                </a:ext>
              </a:extLst>
            </p:cNvPr>
            <p:cNvSpPr/>
            <p:nvPr/>
          </p:nvSpPr>
          <p:spPr>
            <a:xfrm>
              <a:off x="3490823" y="2495909"/>
              <a:ext cx="1483743" cy="1754038"/>
            </a:xfrm>
            <a:prstGeom prst="roundRect">
              <a:avLst>
                <a:gd name="adj" fmla="val 6589"/>
              </a:avLst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DF9F65-49CD-4EC2-B0B0-F31127DEB8C8}"/>
                </a:ext>
              </a:extLst>
            </p:cNvPr>
            <p:cNvSpPr/>
            <p:nvPr/>
          </p:nvSpPr>
          <p:spPr>
            <a:xfrm>
              <a:off x="3559834" y="2881223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Elasticsearch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44C0E4-5BE8-4AA1-91D8-CA4664E580F0}"/>
                </a:ext>
              </a:extLst>
            </p:cNvPr>
            <p:cNvSpPr/>
            <p:nvPr/>
          </p:nvSpPr>
          <p:spPr>
            <a:xfrm>
              <a:off x="3562708" y="3211904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Logstash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BC816F-9A47-481D-AFE5-5F5ED0393A69}"/>
                </a:ext>
              </a:extLst>
            </p:cNvPr>
            <p:cNvSpPr/>
            <p:nvPr/>
          </p:nvSpPr>
          <p:spPr>
            <a:xfrm>
              <a:off x="3565582" y="3542585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Kibana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829B40-C53D-4B82-9DFA-C89C0DE97DCD}"/>
                </a:ext>
              </a:extLst>
            </p:cNvPr>
            <p:cNvSpPr/>
            <p:nvPr/>
          </p:nvSpPr>
          <p:spPr>
            <a:xfrm>
              <a:off x="3562705" y="3884768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Ubuntu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4F0415-DFB3-46EC-9E5F-DCFBFEAF4593}"/>
              </a:ext>
            </a:extLst>
          </p:cNvPr>
          <p:cNvGrpSpPr/>
          <p:nvPr/>
        </p:nvGrpSpPr>
        <p:grpSpPr>
          <a:xfrm>
            <a:off x="6597783" y="2495909"/>
            <a:ext cx="1483743" cy="1754038"/>
            <a:chOff x="3490823" y="2495909"/>
            <a:chExt cx="1483743" cy="175403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018D6C1-0216-4870-8247-F6872F610F0C}"/>
                </a:ext>
              </a:extLst>
            </p:cNvPr>
            <p:cNvSpPr/>
            <p:nvPr/>
          </p:nvSpPr>
          <p:spPr>
            <a:xfrm>
              <a:off x="3490823" y="2495909"/>
              <a:ext cx="1483743" cy="1754038"/>
            </a:xfrm>
            <a:prstGeom prst="roundRect">
              <a:avLst>
                <a:gd name="adj" fmla="val 6589"/>
              </a:avLst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1F3FDA-A3B9-4D09-A8FF-E0CAA981EA52}"/>
                </a:ext>
              </a:extLst>
            </p:cNvPr>
            <p:cNvSpPr/>
            <p:nvPr/>
          </p:nvSpPr>
          <p:spPr>
            <a:xfrm>
              <a:off x="3559834" y="2881223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Tomcat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948303-E21E-4267-8FA8-691568304C08}"/>
                </a:ext>
              </a:extLst>
            </p:cNvPr>
            <p:cNvSpPr/>
            <p:nvPr/>
          </p:nvSpPr>
          <p:spPr>
            <a:xfrm>
              <a:off x="3562708" y="3211904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Java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FCD352-4103-4E66-A66C-8786CD1B42EB}"/>
                </a:ext>
              </a:extLst>
            </p:cNvPr>
            <p:cNvSpPr/>
            <p:nvPr/>
          </p:nvSpPr>
          <p:spPr>
            <a:xfrm>
              <a:off x="3565582" y="3542585"/>
              <a:ext cx="1328468" cy="258787"/>
            </a:xfrm>
            <a:prstGeom prst="rect">
              <a:avLst/>
            </a:prstGeom>
            <a:solidFill>
              <a:srgbClr val="E2DFCC">
                <a:alpha val="2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Debian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ADDF0-DD52-4F39-B7A1-6C58FF22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8231"/>
          <a:stretch/>
        </p:blipFill>
        <p:spPr>
          <a:xfrm>
            <a:off x="0" y="2258887"/>
            <a:ext cx="8851429" cy="46134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5DDAFB-362D-4A70-A386-DCF093C8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containers at hub.docker.com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D2E8C-2EA2-4C60-838C-C226D6EF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5" y="1201147"/>
            <a:ext cx="2919434" cy="1266834"/>
          </a:xfrm>
          <a:prstGeom prst="rect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3B11D0-3592-486A-AF67-42ED2FF91F1A}"/>
              </a:ext>
            </a:extLst>
          </p:cNvPr>
          <p:cNvSpPr/>
          <p:nvPr/>
        </p:nvSpPr>
        <p:spPr>
          <a:xfrm>
            <a:off x="3786996" y="16273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limit searches to official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92CE0B-C178-47C9-9210-66C44977E634}"/>
                  </a:ext>
                </a:extLst>
              </p14:cNvPr>
              <p14:cNvContentPartPr/>
              <p14:nvPr/>
            </p14:nvContentPartPr>
            <p14:xfrm>
              <a:off x="7017851" y="5331618"/>
              <a:ext cx="1543320" cy="125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92CE0B-C178-47C9-9210-66C44977E6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8851" y="5322618"/>
                <a:ext cx="156096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3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3339D-85A6-45B0-93CB-A08A7FFB0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92" y="1929720"/>
            <a:ext cx="6907387" cy="4406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F7FDD9-B68F-4A53-ACB5-A14D288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Getting Started Tutorial will Guide you through your first Container</a:t>
            </a:r>
          </a:p>
        </p:txBody>
      </p:sp>
    </p:spTree>
    <p:extLst>
      <p:ext uri="{BB962C8B-B14F-4D97-AF65-F5344CB8AC3E}">
        <p14:creationId xmlns:p14="http://schemas.microsoft.com/office/powerpoint/2010/main" val="36234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4FBB45-210B-43EB-9CFA-761E3C70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will list containers.  Before running the tutorial:</a:t>
            </a:r>
          </a:p>
          <a:p>
            <a:endParaRPr lang="en-US" dirty="0"/>
          </a:p>
          <a:p>
            <a:r>
              <a:rPr lang="en-US" dirty="0"/>
              <a:t>After running the tutorial: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commands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 shows containers that have been stopped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Containers can be removed by CONTAINER ID or by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9DEC3-A53A-469C-A49D-017FB70E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Powershell</a:t>
            </a:r>
            <a:r>
              <a:rPr lang="en-US" dirty="0"/>
              <a:t> Window lets you run docker 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671B8-A15E-49B7-8626-B8E28D57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" y="2085698"/>
            <a:ext cx="9144000" cy="345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8B39D-CF75-4F8B-BC68-4B0DBDE81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" y="3002248"/>
            <a:ext cx="9144000" cy="42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64A0F-E8E6-472F-964D-DBB1F32FE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" y="4721234"/>
            <a:ext cx="9144000" cy="565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491A6-0EBA-4DB4-8E23-D8CE215A3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5" y="5940995"/>
            <a:ext cx="9144000" cy="7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25A429-4CC9-431F-A88F-D8782736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4F6B8-2708-4526-9E19-D8D0258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4ABCC-23BB-450F-84D9-B7ACCCEB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27"/>
            <a:ext cx="9144000" cy="22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33">
      <a:dk1>
        <a:sysClr val="windowText" lastClr="000000"/>
      </a:dk1>
      <a:lt1>
        <a:sysClr val="window" lastClr="FFFFFF"/>
      </a:lt1>
      <a:dk2>
        <a:srgbClr val="860127"/>
      </a:dk2>
      <a:lt2>
        <a:srgbClr val="FABEC8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79057</TotalTime>
  <Words>585</Words>
  <Application>Microsoft Office PowerPoint</Application>
  <PresentationFormat>On-screen Show (4:3)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Franklin Gothic Medium</vt:lpstr>
      <vt:lpstr>Times</vt:lpstr>
      <vt:lpstr>Wingdings</vt:lpstr>
      <vt:lpstr>Wingdings 2</vt:lpstr>
      <vt:lpstr>Java Green</vt:lpstr>
      <vt:lpstr>1_Java Green</vt:lpstr>
      <vt:lpstr>2_Java Green</vt:lpstr>
      <vt:lpstr>Advanced Database Topics  Docker</vt:lpstr>
      <vt:lpstr>Containerism</vt:lpstr>
      <vt:lpstr>Docker</vt:lpstr>
      <vt:lpstr>The Value of Containers</vt:lpstr>
      <vt:lpstr>Containers</vt:lpstr>
      <vt:lpstr>Find containers at hub.docker.com</vt:lpstr>
      <vt:lpstr>Docker Getting Started Tutorial will Guide you through your first Container</vt:lpstr>
      <vt:lpstr>The Powershell Window lets you run docker commands</vt:lpstr>
      <vt:lpstr>Docker logs</vt:lpstr>
      <vt:lpstr>Docker pull (Elasticsearch)</vt:lpstr>
      <vt:lpstr>Docker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Myers</cp:lastModifiedBy>
  <cp:revision>640</cp:revision>
  <dcterms:created xsi:type="dcterms:W3CDTF">2013-12-20T15:33:26Z</dcterms:created>
  <dcterms:modified xsi:type="dcterms:W3CDTF">2020-08-03T17:26:08Z</dcterms:modified>
</cp:coreProperties>
</file>