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90" r:id="rId2"/>
    <p:sldMasterId id="2147483704" r:id="rId3"/>
  </p:sldMasterIdLst>
  <p:notesMasterIdLst>
    <p:notesMasterId r:id="rId50"/>
  </p:notesMasterIdLst>
  <p:sldIdLst>
    <p:sldId id="257" r:id="rId4"/>
    <p:sldId id="258" r:id="rId5"/>
    <p:sldId id="261" r:id="rId6"/>
    <p:sldId id="279" r:id="rId7"/>
    <p:sldId id="280" r:id="rId8"/>
    <p:sldId id="259" r:id="rId9"/>
    <p:sldId id="260" r:id="rId10"/>
    <p:sldId id="269" r:id="rId11"/>
    <p:sldId id="270" r:id="rId12"/>
    <p:sldId id="271" r:id="rId13"/>
    <p:sldId id="278" r:id="rId14"/>
    <p:sldId id="262" r:id="rId15"/>
    <p:sldId id="277" r:id="rId16"/>
    <p:sldId id="272" r:id="rId17"/>
    <p:sldId id="273" r:id="rId18"/>
    <p:sldId id="274" r:id="rId19"/>
    <p:sldId id="275" r:id="rId20"/>
    <p:sldId id="276" r:id="rId21"/>
    <p:sldId id="268" r:id="rId22"/>
    <p:sldId id="263" r:id="rId23"/>
    <p:sldId id="281" r:id="rId24"/>
    <p:sldId id="264" r:id="rId25"/>
    <p:sldId id="265" r:id="rId26"/>
    <p:sldId id="266" r:id="rId27"/>
    <p:sldId id="267" r:id="rId28"/>
    <p:sldId id="283" r:id="rId29"/>
    <p:sldId id="282"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7" r:id="rId43"/>
    <p:sldId id="296" r:id="rId44"/>
    <p:sldId id="298" r:id="rId45"/>
    <p:sldId id="299" r:id="rId46"/>
    <p:sldId id="300" r:id="rId47"/>
    <p:sldId id="301" r:id="rId48"/>
    <p:sldId id="302"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71693F"/>
    <a:srgbClr val="6D1151"/>
    <a:srgbClr val="A31978"/>
    <a:srgbClr val="FA8AE2"/>
    <a:srgbClr val="0066CC"/>
    <a:srgbClr val="812597"/>
    <a:srgbClr val="DFD5BF"/>
    <a:srgbClr val="E1D57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90" d="100"/>
          <a:sy n="90" d="100"/>
        </p:scale>
        <p:origin x="786" y="54"/>
      </p:cViewPr>
      <p:guideLst>
        <p:guide orient="horz" pos="2160"/>
        <p:guide pos="2880"/>
      </p:guideLst>
    </p:cSldViewPr>
  </p:slideViewPr>
  <p:notesTextViewPr>
    <p:cViewPr>
      <p:scale>
        <a:sx n="1" d="1"/>
        <a:sy n="1" d="1"/>
      </p:scale>
      <p:origin x="0" y="0"/>
    </p:cViewPr>
  </p:notesTextViewPr>
  <p:sorterViewPr>
    <p:cViewPr>
      <p:scale>
        <a:sx n="49" d="125"/>
        <a:sy n="49" d="125"/>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C6CC48-3493-4650-A29D-8C5D8DF65C73}" type="doc">
      <dgm:prSet loTypeId="urn:microsoft.com/office/officeart/2005/8/layout/chevron2" loCatId="process" qsTypeId="urn:microsoft.com/office/officeart/2005/8/quickstyle/simple1" qsCatId="simple" csTypeId="urn:microsoft.com/office/officeart/2005/8/colors/accent3_2" csCatId="accent3" phldr="1"/>
      <dgm:spPr/>
      <dgm:t>
        <a:bodyPr/>
        <a:lstStyle/>
        <a:p>
          <a:endParaRPr lang="en-US"/>
        </a:p>
      </dgm:t>
    </dgm:pt>
    <dgm:pt modelId="{019B03CA-0219-4B12-A00A-FBCA8F7001BB}">
      <dgm:prSet phldrT="[Text]"/>
      <dgm:spPr/>
      <dgm:t>
        <a:bodyPr/>
        <a:lstStyle/>
        <a:p>
          <a:r>
            <a:rPr lang="en-US" dirty="0"/>
            <a:t>Character filters</a:t>
          </a:r>
        </a:p>
      </dgm:t>
    </dgm:pt>
    <dgm:pt modelId="{06A3468E-0C94-4D27-B306-81715249D15E}" type="parTrans" cxnId="{5DF26C44-B3A9-4024-BBC2-B6A9EF0889DE}">
      <dgm:prSet/>
      <dgm:spPr/>
      <dgm:t>
        <a:bodyPr/>
        <a:lstStyle/>
        <a:p>
          <a:endParaRPr lang="en-US"/>
        </a:p>
      </dgm:t>
    </dgm:pt>
    <dgm:pt modelId="{6610F86C-0D6B-4D67-93F1-8B61FE8EDE68}" type="sibTrans" cxnId="{5DF26C44-B3A9-4024-BBC2-B6A9EF0889DE}">
      <dgm:prSet/>
      <dgm:spPr/>
      <dgm:t>
        <a:bodyPr/>
        <a:lstStyle/>
        <a:p>
          <a:endParaRPr lang="en-US"/>
        </a:p>
      </dgm:t>
    </dgm:pt>
    <dgm:pt modelId="{4DD045CD-7670-4C0A-B7B1-A5A89F6BFB3A}">
      <dgm:prSet phldrT="[Text]"/>
      <dgm:spPr/>
      <dgm:t>
        <a:bodyPr tIns="91440" bIns="0"/>
        <a:lstStyle/>
        <a:p>
          <a:pPr>
            <a:buNone/>
          </a:pPr>
          <a:r>
            <a:rPr lang="en-US" dirty="0">
              <a:solidFill>
                <a:schemeClr val="accent3"/>
              </a:solidFill>
            </a:rPr>
            <a:t>String is passed through any character filters which tidy up the string before tokenization. A character filter could be used to strip out HTML, or to convert &amp; characters to the word and.</a:t>
          </a:r>
        </a:p>
      </dgm:t>
    </dgm:pt>
    <dgm:pt modelId="{63DD463E-41F0-4FA0-B081-248EE6D4F732}" type="parTrans" cxnId="{2B409002-ABEF-4F42-BF5E-E4142BB09227}">
      <dgm:prSet/>
      <dgm:spPr/>
      <dgm:t>
        <a:bodyPr/>
        <a:lstStyle/>
        <a:p>
          <a:endParaRPr lang="en-US"/>
        </a:p>
      </dgm:t>
    </dgm:pt>
    <dgm:pt modelId="{CF9FD7DF-DDF1-4E05-BB81-2954E5B18F98}" type="sibTrans" cxnId="{2B409002-ABEF-4F42-BF5E-E4142BB09227}">
      <dgm:prSet/>
      <dgm:spPr/>
      <dgm:t>
        <a:bodyPr/>
        <a:lstStyle/>
        <a:p>
          <a:endParaRPr lang="en-US"/>
        </a:p>
      </dgm:t>
    </dgm:pt>
    <dgm:pt modelId="{487F7479-47AF-4062-89A3-243690C37573}">
      <dgm:prSet phldrT="[Text]"/>
      <dgm:spPr>
        <a:solidFill>
          <a:srgbClr val="7030A0"/>
        </a:solidFill>
        <a:ln>
          <a:solidFill>
            <a:srgbClr val="812597"/>
          </a:solidFill>
        </a:ln>
      </dgm:spPr>
      <dgm:t>
        <a:bodyPr/>
        <a:lstStyle/>
        <a:p>
          <a:r>
            <a:rPr lang="en-US" dirty="0"/>
            <a:t>Tokenizer</a:t>
          </a:r>
        </a:p>
      </dgm:t>
    </dgm:pt>
    <dgm:pt modelId="{75300EF1-AB0E-4516-A905-B51702086B1B}" type="parTrans" cxnId="{5FEAF5FA-3852-4CF3-964F-9065B2EA67EE}">
      <dgm:prSet/>
      <dgm:spPr/>
      <dgm:t>
        <a:bodyPr/>
        <a:lstStyle/>
        <a:p>
          <a:endParaRPr lang="en-US"/>
        </a:p>
      </dgm:t>
    </dgm:pt>
    <dgm:pt modelId="{34603007-78B3-4C42-9B35-B1095395517E}" type="sibTrans" cxnId="{5FEAF5FA-3852-4CF3-964F-9065B2EA67EE}">
      <dgm:prSet/>
      <dgm:spPr/>
      <dgm:t>
        <a:bodyPr/>
        <a:lstStyle/>
        <a:p>
          <a:endParaRPr lang="en-US"/>
        </a:p>
      </dgm:t>
    </dgm:pt>
    <dgm:pt modelId="{9412F2E0-15B1-45AD-ABD7-DD6F4C4D65FD}">
      <dgm:prSet phldrT="[Text]"/>
      <dgm:spPr>
        <a:ln>
          <a:solidFill>
            <a:srgbClr val="812597"/>
          </a:solidFill>
        </a:ln>
      </dgm:spPr>
      <dgm:t>
        <a:bodyPr/>
        <a:lstStyle/>
        <a:p>
          <a:pPr>
            <a:buNone/>
          </a:pPr>
          <a:r>
            <a:rPr lang="en-US" dirty="0">
              <a:solidFill>
                <a:srgbClr val="812597"/>
              </a:solidFill>
            </a:rPr>
            <a:t>A simple tokenizer might split the text into terms whenever it encounters whitespace or punctuation.</a:t>
          </a:r>
        </a:p>
      </dgm:t>
    </dgm:pt>
    <dgm:pt modelId="{A08553E4-F56A-4B15-B251-7478B8EA0EBF}" type="parTrans" cxnId="{E749298D-A566-4543-8A57-7F6CA58F738F}">
      <dgm:prSet/>
      <dgm:spPr/>
      <dgm:t>
        <a:bodyPr/>
        <a:lstStyle/>
        <a:p>
          <a:endParaRPr lang="en-US"/>
        </a:p>
      </dgm:t>
    </dgm:pt>
    <dgm:pt modelId="{0F537D00-EE51-4219-9F87-1799079AE644}" type="sibTrans" cxnId="{E749298D-A566-4543-8A57-7F6CA58F738F}">
      <dgm:prSet/>
      <dgm:spPr/>
      <dgm:t>
        <a:bodyPr/>
        <a:lstStyle/>
        <a:p>
          <a:endParaRPr lang="en-US"/>
        </a:p>
      </dgm:t>
    </dgm:pt>
    <dgm:pt modelId="{3906E6A4-239C-4FEC-9EEE-4C33AA8DF066}">
      <dgm:prSet phldrT="[Text]"/>
      <dgm:spPr>
        <a:solidFill>
          <a:srgbClr val="0066CC"/>
        </a:solidFill>
        <a:ln>
          <a:solidFill>
            <a:srgbClr val="0033CC"/>
          </a:solidFill>
        </a:ln>
      </dgm:spPr>
      <dgm:t>
        <a:bodyPr/>
        <a:lstStyle/>
        <a:p>
          <a:r>
            <a:rPr lang="en-US" dirty="0"/>
            <a:t>Token filters</a:t>
          </a:r>
        </a:p>
      </dgm:t>
    </dgm:pt>
    <dgm:pt modelId="{36657C18-8AE6-4CB7-AF52-1CE9D2AA388E}" type="parTrans" cxnId="{00A9987C-EC1D-4BF1-AB59-254F5AC93AFA}">
      <dgm:prSet/>
      <dgm:spPr/>
      <dgm:t>
        <a:bodyPr/>
        <a:lstStyle/>
        <a:p>
          <a:endParaRPr lang="en-US"/>
        </a:p>
      </dgm:t>
    </dgm:pt>
    <dgm:pt modelId="{41AD284D-56BF-4FF9-954F-8AD080C05DB8}" type="sibTrans" cxnId="{00A9987C-EC1D-4BF1-AB59-254F5AC93AFA}">
      <dgm:prSet/>
      <dgm:spPr/>
      <dgm:t>
        <a:bodyPr/>
        <a:lstStyle/>
        <a:p>
          <a:endParaRPr lang="en-US"/>
        </a:p>
      </dgm:t>
    </dgm:pt>
    <dgm:pt modelId="{56BF9B98-8C67-40BE-B7CC-E2B0D51EFC5A}">
      <dgm:prSet phldrT="[Text]"/>
      <dgm:spPr>
        <a:ln>
          <a:solidFill>
            <a:srgbClr val="0033CC"/>
          </a:solidFill>
        </a:ln>
      </dgm:spPr>
      <dgm:t>
        <a:bodyPr/>
        <a:lstStyle/>
        <a:p>
          <a:pPr>
            <a:buNone/>
          </a:pPr>
          <a:r>
            <a:rPr lang="en-US" dirty="0">
              <a:solidFill>
                <a:srgbClr val="0066CC"/>
              </a:solidFill>
            </a:rPr>
            <a:t>Each term passed through token filters which can change terms (for example, lowercasing Quick), remove terms (for example, </a:t>
          </a:r>
          <a:r>
            <a:rPr lang="en-US" dirty="0" err="1">
              <a:solidFill>
                <a:srgbClr val="0066CC"/>
              </a:solidFill>
            </a:rPr>
            <a:t>stopwords</a:t>
          </a:r>
          <a:r>
            <a:rPr lang="en-US" dirty="0">
              <a:solidFill>
                <a:srgbClr val="0066CC"/>
              </a:solidFill>
            </a:rPr>
            <a:t> such as</a:t>
          </a:r>
          <a:r>
            <a:rPr lang="en-US" i="1" dirty="0">
              <a:solidFill>
                <a:srgbClr val="0066CC"/>
              </a:solidFill>
            </a:rPr>
            <a:t> a</a:t>
          </a:r>
          <a:r>
            <a:rPr lang="en-US" dirty="0">
              <a:solidFill>
                <a:srgbClr val="0066CC"/>
              </a:solidFill>
            </a:rPr>
            <a:t>, </a:t>
          </a:r>
          <a:r>
            <a:rPr lang="en-US" i="1" dirty="0">
              <a:solidFill>
                <a:srgbClr val="0066CC"/>
              </a:solidFill>
            </a:rPr>
            <a:t>and</a:t>
          </a:r>
          <a:r>
            <a:rPr lang="en-US" dirty="0">
              <a:solidFill>
                <a:srgbClr val="0066CC"/>
              </a:solidFill>
            </a:rPr>
            <a:t>, </a:t>
          </a:r>
          <a:r>
            <a:rPr lang="en-US" i="1" dirty="0">
              <a:solidFill>
                <a:srgbClr val="0066CC"/>
              </a:solidFill>
            </a:rPr>
            <a:t>the</a:t>
          </a:r>
          <a:r>
            <a:rPr lang="en-US" dirty="0">
              <a:solidFill>
                <a:srgbClr val="0066CC"/>
              </a:solidFill>
            </a:rPr>
            <a:t>) or add terms (for example, synonyms like </a:t>
          </a:r>
          <a:r>
            <a:rPr lang="en-US" i="1" dirty="0">
              <a:solidFill>
                <a:srgbClr val="0066CC"/>
              </a:solidFill>
            </a:rPr>
            <a:t>jump</a:t>
          </a:r>
          <a:r>
            <a:rPr lang="en-US" dirty="0">
              <a:solidFill>
                <a:srgbClr val="0066CC"/>
              </a:solidFill>
            </a:rPr>
            <a:t> and </a:t>
          </a:r>
          <a:r>
            <a:rPr lang="en-US" i="1" dirty="0">
              <a:solidFill>
                <a:srgbClr val="0066CC"/>
              </a:solidFill>
            </a:rPr>
            <a:t>leap</a:t>
          </a:r>
          <a:r>
            <a:rPr lang="en-US" dirty="0">
              <a:solidFill>
                <a:srgbClr val="0066CC"/>
              </a:solidFill>
            </a:rPr>
            <a:t>).</a:t>
          </a:r>
        </a:p>
      </dgm:t>
    </dgm:pt>
    <dgm:pt modelId="{E2023F71-FF13-42FB-BCE6-4A3EDC0D715E}" type="parTrans" cxnId="{E35992DD-4F99-4B86-A73A-63F4ECB336BB}">
      <dgm:prSet/>
      <dgm:spPr/>
      <dgm:t>
        <a:bodyPr/>
        <a:lstStyle/>
        <a:p>
          <a:endParaRPr lang="en-US"/>
        </a:p>
      </dgm:t>
    </dgm:pt>
    <dgm:pt modelId="{501554BF-75BD-49F8-8F53-C780156FFBF3}" type="sibTrans" cxnId="{E35992DD-4F99-4B86-A73A-63F4ECB336BB}">
      <dgm:prSet/>
      <dgm:spPr/>
      <dgm:t>
        <a:bodyPr/>
        <a:lstStyle/>
        <a:p>
          <a:endParaRPr lang="en-US"/>
        </a:p>
      </dgm:t>
    </dgm:pt>
    <dgm:pt modelId="{F000B962-D405-4A08-8704-BB419FEC139A}">
      <dgm:prSet/>
      <dgm:spPr/>
      <dgm:t>
        <a:bodyPr/>
        <a:lstStyle/>
        <a:p>
          <a:pPr>
            <a:buNone/>
          </a:pPr>
          <a:endParaRPr lang="en-US" dirty="0">
            <a:solidFill>
              <a:srgbClr val="0066CC"/>
            </a:solidFill>
          </a:endParaRPr>
        </a:p>
      </dgm:t>
    </dgm:pt>
    <dgm:pt modelId="{7FFB6432-E906-4FC8-8B41-8DA3963C1436}" type="parTrans" cxnId="{BC510790-B5A6-452E-8C42-9D83542DE24E}">
      <dgm:prSet/>
      <dgm:spPr/>
      <dgm:t>
        <a:bodyPr/>
        <a:lstStyle/>
        <a:p>
          <a:endParaRPr lang="en-US"/>
        </a:p>
      </dgm:t>
    </dgm:pt>
    <dgm:pt modelId="{7DCE7248-E1D3-498A-8E47-352B3A5DF926}" type="sibTrans" cxnId="{BC510790-B5A6-452E-8C42-9D83542DE24E}">
      <dgm:prSet/>
      <dgm:spPr/>
      <dgm:t>
        <a:bodyPr/>
        <a:lstStyle/>
        <a:p>
          <a:endParaRPr lang="en-US"/>
        </a:p>
      </dgm:t>
    </dgm:pt>
    <dgm:pt modelId="{4A85AC17-5F10-4DEE-8A3B-0FB742C098C5}" type="pres">
      <dgm:prSet presAssocID="{DCC6CC48-3493-4650-A29D-8C5D8DF65C73}" presName="linearFlow" presStyleCnt="0">
        <dgm:presLayoutVars>
          <dgm:dir/>
          <dgm:animLvl val="lvl"/>
          <dgm:resizeHandles val="exact"/>
        </dgm:presLayoutVars>
      </dgm:prSet>
      <dgm:spPr/>
    </dgm:pt>
    <dgm:pt modelId="{D5B65874-5825-4DD6-AAF1-CBEA7524C5CB}" type="pres">
      <dgm:prSet presAssocID="{019B03CA-0219-4B12-A00A-FBCA8F7001BB}" presName="composite" presStyleCnt="0"/>
      <dgm:spPr/>
    </dgm:pt>
    <dgm:pt modelId="{DCA707FD-2ABB-42E9-8B7C-EE41E685AB39}" type="pres">
      <dgm:prSet presAssocID="{019B03CA-0219-4B12-A00A-FBCA8F7001BB}" presName="parentText" presStyleLbl="alignNode1" presStyleIdx="0" presStyleCnt="3">
        <dgm:presLayoutVars>
          <dgm:chMax val="1"/>
          <dgm:bulletEnabled val="1"/>
        </dgm:presLayoutVars>
      </dgm:prSet>
      <dgm:spPr/>
    </dgm:pt>
    <dgm:pt modelId="{79B54CBC-04A2-40EA-9A83-A2846AB0E5F4}" type="pres">
      <dgm:prSet presAssocID="{019B03CA-0219-4B12-A00A-FBCA8F7001BB}" presName="descendantText" presStyleLbl="alignAcc1" presStyleIdx="0" presStyleCnt="3" custLinFactNeighborY="0">
        <dgm:presLayoutVars>
          <dgm:bulletEnabled val="1"/>
        </dgm:presLayoutVars>
      </dgm:prSet>
      <dgm:spPr/>
    </dgm:pt>
    <dgm:pt modelId="{18762F5E-E470-4AA3-9FBD-76DCAF824089}" type="pres">
      <dgm:prSet presAssocID="{6610F86C-0D6B-4D67-93F1-8B61FE8EDE68}" presName="sp" presStyleCnt="0"/>
      <dgm:spPr/>
    </dgm:pt>
    <dgm:pt modelId="{E7D4C064-944C-4445-BBF1-0CFBA4A05AB1}" type="pres">
      <dgm:prSet presAssocID="{487F7479-47AF-4062-89A3-243690C37573}" presName="composite" presStyleCnt="0"/>
      <dgm:spPr/>
    </dgm:pt>
    <dgm:pt modelId="{A8AC90C0-6906-45CF-8630-3060E19BAB88}" type="pres">
      <dgm:prSet presAssocID="{487F7479-47AF-4062-89A3-243690C37573}" presName="parentText" presStyleLbl="alignNode1" presStyleIdx="1" presStyleCnt="3" custLinFactNeighborX="0">
        <dgm:presLayoutVars>
          <dgm:chMax val="1"/>
          <dgm:bulletEnabled val="1"/>
        </dgm:presLayoutVars>
      </dgm:prSet>
      <dgm:spPr/>
    </dgm:pt>
    <dgm:pt modelId="{47829372-756F-43CE-8D20-23293ED5E7E4}" type="pres">
      <dgm:prSet presAssocID="{487F7479-47AF-4062-89A3-243690C37573}" presName="descendantText" presStyleLbl="alignAcc1" presStyleIdx="1" presStyleCnt="3">
        <dgm:presLayoutVars>
          <dgm:bulletEnabled val="1"/>
        </dgm:presLayoutVars>
      </dgm:prSet>
      <dgm:spPr/>
    </dgm:pt>
    <dgm:pt modelId="{AB14603E-7E00-4F73-AEDB-B5C20336047B}" type="pres">
      <dgm:prSet presAssocID="{34603007-78B3-4C42-9B35-B1095395517E}" presName="sp" presStyleCnt="0"/>
      <dgm:spPr/>
    </dgm:pt>
    <dgm:pt modelId="{3F964F94-CFBF-4F78-AC02-71F06012D158}" type="pres">
      <dgm:prSet presAssocID="{3906E6A4-239C-4FEC-9EEE-4C33AA8DF066}" presName="composite" presStyleCnt="0"/>
      <dgm:spPr/>
    </dgm:pt>
    <dgm:pt modelId="{59F20FC7-23A2-4839-AF1A-655AE79BEF4C}" type="pres">
      <dgm:prSet presAssocID="{3906E6A4-239C-4FEC-9EEE-4C33AA8DF066}" presName="parentText" presStyleLbl="alignNode1" presStyleIdx="2" presStyleCnt="3">
        <dgm:presLayoutVars>
          <dgm:chMax val="1"/>
          <dgm:bulletEnabled val="1"/>
        </dgm:presLayoutVars>
      </dgm:prSet>
      <dgm:spPr/>
    </dgm:pt>
    <dgm:pt modelId="{897E4538-EC43-485D-AFE2-00FCD40078CF}" type="pres">
      <dgm:prSet presAssocID="{3906E6A4-239C-4FEC-9EEE-4C33AA8DF066}" presName="descendantText" presStyleLbl="alignAcc1" presStyleIdx="2" presStyleCnt="3" custLinFactNeighborY="0">
        <dgm:presLayoutVars>
          <dgm:bulletEnabled val="1"/>
        </dgm:presLayoutVars>
      </dgm:prSet>
      <dgm:spPr/>
    </dgm:pt>
  </dgm:ptLst>
  <dgm:cxnLst>
    <dgm:cxn modelId="{2B409002-ABEF-4F42-BF5E-E4142BB09227}" srcId="{019B03CA-0219-4B12-A00A-FBCA8F7001BB}" destId="{4DD045CD-7670-4C0A-B7B1-A5A89F6BFB3A}" srcOrd="0" destOrd="0" parTransId="{63DD463E-41F0-4FA0-B081-248EE6D4F732}" sibTransId="{CF9FD7DF-DDF1-4E05-BB81-2954E5B18F98}"/>
    <dgm:cxn modelId="{7D3F3315-2716-42BB-A9E7-C48EA6A58DBB}" type="presOf" srcId="{9412F2E0-15B1-45AD-ABD7-DD6F4C4D65FD}" destId="{47829372-756F-43CE-8D20-23293ED5E7E4}" srcOrd="0" destOrd="0" presId="urn:microsoft.com/office/officeart/2005/8/layout/chevron2"/>
    <dgm:cxn modelId="{6992F628-704D-4777-B1BC-1E6992141A16}" type="presOf" srcId="{4DD045CD-7670-4C0A-B7B1-A5A89F6BFB3A}" destId="{79B54CBC-04A2-40EA-9A83-A2846AB0E5F4}" srcOrd="0" destOrd="0" presId="urn:microsoft.com/office/officeart/2005/8/layout/chevron2"/>
    <dgm:cxn modelId="{9C85012D-0C65-4F36-BA60-EDC8C04D659D}" type="presOf" srcId="{DCC6CC48-3493-4650-A29D-8C5D8DF65C73}" destId="{4A85AC17-5F10-4DEE-8A3B-0FB742C098C5}" srcOrd="0" destOrd="0" presId="urn:microsoft.com/office/officeart/2005/8/layout/chevron2"/>
    <dgm:cxn modelId="{5DF26C44-B3A9-4024-BBC2-B6A9EF0889DE}" srcId="{DCC6CC48-3493-4650-A29D-8C5D8DF65C73}" destId="{019B03CA-0219-4B12-A00A-FBCA8F7001BB}" srcOrd="0" destOrd="0" parTransId="{06A3468E-0C94-4D27-B306-81715249D15E}" sibTransId="{6610F86C-0D6B-4D67-93F1-8B61FE8EDE68}"/>
    <dgm:cxn modelId="{C80D0848-280D-4A5F-8BF1-04F052B0A8DF}" type="presOf" srcId="{F000B962-D405-4A08-8704-BB419FEC139A}" destId="{897E4538-EC43-485D-AFE2-00FCD40078CF}" srcOrd="0" destOrd="1" presId="urn:microsoft.com/office/officeart/2005/8/layout/chevron2"/>
    <dgm:cxn modelId="{EE3F864F-BDD2-437A-84E8-0B4174753A8E}" type="presOf" srcId="{019B03CA-0219-4B12-A00A-FBCA8F7001BB}" destId="{DCA707FD-2ABB-42E9-8B7C-EE41E685AB39}" srcOrd="0" destOrd="0" presId="urn:microsoft.com/office/officeart/2005/8/layout/chevron2"/>
    <dgm:cxn modelId="{6890FC78-D77B-44F5-8726-DD02B676167E}" type="presOf" srcId="{487F7479-47AF-4062-89A3-243690C37573}" destId="{A8AC90C0-6906-45CF-8630-3060E19BAB88}" srcOrd="0" destOrd="0" presId="urn:microsoft.com/office/officeart/2005/8/layout/chevron2"/>
    <dgm:cxn modelId="{00A9987C-EC1D-4BF1-AB59-254F5AC93AFA}" srcId="{DCC6CC48-3493-4650-A29D-8C5D8DF65C73}" destId="{3906E6A4-239C-4FEC-9EEE-4C33AA8DF066}" srcOrd="2" destOrd="0" parTransId="{36657C18-8AE6-4CB7-AF52-1CE9D2AA388E}" sibTransId="{41AD284D-56BF-4FF9-954F-8AD080C05DB8}"/>
    <dgm:cxn modelId="{E749298D-A566-4543-8A57-7F6CA58F738F}" srcId="{487F7479-47AF-4062-89A3-243690C37573}" destId="{9412F2E0-15B1-45AD-ABD7-DD6F4C4D65FD}" srcOrd="0" destOrd="0" parTransId="{A08553E4-F56A-4B15-B251-7478B8EA0EBF}" sibTransId="{0F537D00-EE51-4219-9F87-1799079AE644}"/>
    <dgm:cxn modelId="{BC510790-B5A6-452E-8C42-9D83542DE24E}" srcId="{3906E6A4-239C-4FEC-9EEE-4C33AA8DF066}" destId="{F000B962-D405-4A08-8704-BB419FEC139A}" srcOrd="1" destOrd="0" parTransId="{7FFB6432-E906-4FC8-8B41-8DA3963C1436}" sibTransId="{7DCE7248-E1D3-498A-8E47-352B3A5DF926}"/>
    <dgm:cxn modelId="{F1F0F9AA-2F89-4313-A0FA-736A116DB8DE}" type="presOf" srcId="{3906E6A4-239C-4FEC-9EEE-4C33AA8DF066}" destId="{59F20FC7-23A2-4839-AF1A-655AE79BEF4C}" srcOrd="0" destOrd="0" presId="urn:microsoft.com/office/officeart/2005/8/layout/chevron2"/>
    <dgm:cxn modelId="{619971C7-B367-48CE-8F33-6692B0C12549}" type="presOf" srcId="{56BF9B98-8C67-40BE-B7CC-E2B0D51EFC5A}" destId="{897E4538-EC43-485D-AFE2-00FCD40078CF}" srcOrd="0" destOrd="0" presId="urn:microsoft.com/office/officeart/2005/8/layout/chevron2"/>
    <dgm:cxn modelId="{E35992DD-4F99-4B86-A73A-63F4ECB336BB}" srcId="{3906E6A4-239C-4FEC-9EEE-4C33AA8DF066}" destId="{56BF9B98-8C67-40BE-B7CC-E2B0D51EFC5A}" srcOrd="0" destOrd="0" parTransId="{E2023F71-FF13-42FB-BCE6-4A3EDC0D715E}" sibTransId="{501554BF-75BD-49F8-8F53-C780156FFBF3}"/>
    <dgm:cxn modelId="{5FEAF5FA-3852-4CF3-964F-9065B2EA67EE}" srcId="{DCC6CC48-3493-4650-A29D-8C5D8DF65C73}" destId="{487F7479-47AF-4062-89A3-243690C37573}" srcOrd="1" destOrd="0" parTransId="{75300EF1-AB0E-4516-A905-B51702086B1B}" sibTransId="{34603007-78B3-4C42-9B35-B1095395517E}"/>
    <dgm:cxn modelId="{CEA849F7-E6C6-4769-BE0F-2C9D1DB63919}" type="presParOf" srcId="{4A85AC17-5F10-4DEE-8A3B-0FB742C098C5}" destId="{D5B65874-5825-4DD6-AAF1-CBEA7524C5CB}" srcOrd="0" destOrd="0" presId="urn:microsoft.com/office/officeart/2005/8/layout/chevron2"/>
    <dgm:cxn modelId="{8A0260F0-3F1B-4334-8733-C813C12D42AE}" type="presParOf" srcId="{D5B65874-5825-4DD6-AAF1-CBEA7524C5CB}" destId="{DCA707FD-2ABB-42E9-8B7C-EE41E685AB39}" srcOrd="0" destOrd="0" presId="urn:microsoft.com/office/officeart/2005/8/layout/chevron2"/>
    <dgm:cxn modelId="{21C59E82-82A9-4635-BDE8-F11B54ACB595}" type="presParOf" srcId="{D5B65874-5825-4DD6-AAF1-CBEA7524C5CB}" destId="{79B54CBC-04A2-40EA-9A83-A2846AB0E5F4}" srcOrd="1" destOrd="0" presId="urn:microsoft.com/office/officeart/2005/8/layout/chevron2"/>
    <dgm:cxn modelId="{1A5C9CFC-923D-40B2-8ACF-550ED607109D}" type="presParOf" srcId="{4A85AC17-5F10-4DEE-8A3B-0FB742C098C5}" destId="{18762F5E-E470-4AA3-9FBD-76DCAF824089}" srcOrd="1" destOrd="0" presId="urn:microsoft.com/office/officeart/2005/8/layout/chevron2"/>
    <dgm:cxn modelId="{015129B8-06B3-48C0-8AEE-F8CE622EA1E4}" type="presParOf" srcId="{4A85AC17-5F10-4DEE-8A3B-0FB742C098C5}" destId="{E7D4C064-944C-4445-BBF1-0CFBA4A05AB1}" srcOrd="2" destOrd="0" presId="urn:microsoft.com/office/officeart/2005/8/layout/chevron2"/>
    <dgm:cxn modelId="{D4F0453B-9EBA-49D2-88F1-561D556C4322}" type="presParOf" srcId="{E7D4C064-944C-4445-BBF1-0CFBA4A05AB1}" destId="{A8AC90C0-6906-45CF-8630-3060E19BAB88}" srcOrd="0" destOrd="0" presId="urn:microsoft.com/office/officeart/2005/8/layout/chevron2"/>
    <dgm:cxn modelId="{6FAE1CA3-D1F9-481B-AB7C-212EB67CB085}" type="presParOf" srcId="{E7D4C064-944C-4445-BBF1-0CFBA4A05AB1}" destId="{47829372-756F-43CE-8D20-23293ED5E7E4}" srcOrd="1" destOrd="0" presId="urn:microsoft.com/office/officeart/2005/8/layout/chevron2"/>
    <dgm:cxn modelId="{A639FDCF-DA08-41BF-89AD-CC7258942A6A}" type="presParOf" srcId="{4A85AC17-5F10-4DEE-8A3B-0FB742C098C5}" destId="{AB14603E-7E00-4F73-AEDB-B5C20336047B}" srcOrd="3" destOrd="0" presId="urn:microsoft.com/office/officeart/2005/8/layout/chevron2"/>
    <dgm:cxn modelId="{8E4C0A23-E962-4FFE-8B7C-82A0CDD57D78}" type="presParOf" srcId="{4A85AC17-5F10-4DEE-8A3B-0FB742C098C5}" destId="{3F964F94-CFBF-4F78-AC02-71F06012D158}" srcOrd="4" destOrd="0" presId="urn:microsoft.com/office/officeart/2005/8/layout/chevron2"/>
    <dgm:cxn modelId="{05BEC5C2-0452-45E2-9D50-AF89C62F2D90}" type="presParOf" srcId="{3F964F94-CFBF-4F78-AC02-71F06012D158}" destId="{59F20FC7-23A2-4839-AF1A-655AE79BEF4C}" srcOrd="0" destOrd="0" presId="urn:microsoft.com/office/officeart/2005/8/layout/chevron2"/>
    <dgm:cxn modelId="{DAFA62C3-B60A-460E-A72D-F6BEC795CBC2}" type="presParOf" srcId="{3F964F94-CFBF-4F78-AC02-71F06012D158}" destId="{897E4538-EC43-485D-AFE2-00FCD40078C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A707FD-2ABB-42E9-8B7C-EE41E685AB39}">
      <dsp:nvSpPr>
        <dsp:cNvPr id="0" name=""/>
        <dsp:cNvSpPr/>
      </dsp:nvSpPr>
      <dsp:spPr>
        <a:xfrm rot="5400000">
          <a:off x="-264772" y="265418"/>
          <a:ext cx="1765151" cy="1235605"/>
        </a:xfrm>
        <a:prstGeom prst="chevron">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Character filters</a:t>
          </a:r>
        </a:p>
      </dsp:txBody>
      <dsp:txXfrm rot="-5400000">
        <a:off x="2" y="618448"/>
        <a:ext cx="1235605" cy="529546"/>
      </dsp:txXfrm>
    </dsp:sp>
    <dsp:sp modelId="{79B54CBC-04A2-40EA-9A83-A2846AB0E5F4}">
      <dsp:nvSpPr>
        <dsp:cNvPr id="0" name=""/>
        <dsp:cNvSpPr/>
      </dsp:nvSpPr>
      <dsp:spPr>
        <a:xfrm rot="5400000">
          <a:off x="2172966" y="-936714"/>
          <a:ext cx="1147348" cy="3022069"/>
        </a:xfrm>
        <a:prstGeom prst="round2Same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91440" rIns="6985" bIns="0" numCol="1" spcCol="1270" anchor="ctr" anchorCtr="0">
          <a:noAutofit/>
        </a:bodyPr>
        <a:lstStyle/>
        <a:p>
          <a:pPr marL="57150" lvl="1" indent="-57150" algn="l" defTabSz="488950">
            <a:lnSpc>
              <a:spcPct val="90000"/>
            </a:lnSpc>
            <a:spcBef>
              <a:spcPct val="0"/>
            </a:spcBef>
            <a:spcAft>
              <a:spcPct val="15000"/>
            </a:spcAft>
            <a:buNone/>
          </a:pPr>
          <a:r>
            <a:rPr lang="en-US" sz="1100" kern="1200" dirty="0">
              <a:solidFill>
                <a:schemeClr val="accent3"/>
              </a:solidFill>
            </a:rPr>
            <a:t>String is passed through any character filters which tidy up the string before tokenization. A character filter could be used to strip out HTML, or to convert &amp; characters to the word and.</a:t>
          </a:r>
        </a:p>
      </dsp:txBody>
      <dsp:txXfrm rot="-5400000">
        <a:off x="1235606" y="56655"/>
        <a:ext cx="2966060" cy="1035330"/>
      </dsp:txXfrm>
    </dsp:sp>
    <dsp:sp modelId="{A8AC90C0-6906-45CF-8630-3060E19BAB88}">
      <dsp:nvSpPr>
        <dsp:cNvPr id="0" name=""/>
        <dsp:cNvSpPr/>
      </dsp:nvSpPr>
      <dsp:spPr>
        <a:xfrm rot="5400000">
          <a:off x="-264772" y="1838059"/>
          <a:ext cx="1765151" cy="1235605"/>
        </a:xfrm>
        <a:prstGeom prst="chevron">
          <a:avLst/>
        </a:prstGeom>
        <a:solidFill>
          <a:srgbClr val="7030A0"/>
        </a:solidFill>
        <a:ln w="19050" cap="flat" cmpd="sng" algn="ctr">
          <a:solidFill>
            <a:srgbClr val="812597"/>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Tokenizer</a:t>
          </a:r>
        </a:p>
      </dsp:txBody>
      <dsp:txXfrm rot="-5400000">
        <a:off x="2" y="2191089"/>
        <a:ext cx="1235605" cy="529546"/>
      </dsp:txXfrm>
    </dsp:sp>
    <dsp:sp modelId="{47829372-756F-43CE-8D20-23293ED5E7E4}">
      <dsp:nvSpPr>
        <dsp:cNvPr id="0" name=""/>
        <dsp:cNvSpPr/>
      </dsp:nvSpPr>
      <dsp:spPr>
        <a:xfrm rot="5400000">
          <a:off x="2172966" y="635926"/>
          <a:ext cx="1147348" cy="3022069"/>
        </a:xfrm>
        <a:prstGeom prst="round2SameRect">
          <a:avLst/>
        </a:prstGeom>
        <a:solidFill>
          <a:schemeClr val="lt1">
            <a:alpha val="90000"/>
            <a:hueOff val="0"/>
            <a:satOff val="0"/>
            <a:lumOff val="0"/>
            <a:alphaOff val="0"/>
          </a:schemeClr>
        </a:solidFill>
        <a:ln w="19050" cap="flat" cmpd="sng" algn="ctr">
          <a:solidFill>
            <a:srgbClr val="812597"/>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None/>
          </a:pPr>
          <a:r>
            <a:rPr lang="en-US" sz="1100" kern="1200" dirty="0">
              <a:solidFill>
                <a:srgbClr val="812597"/>
              </a:solidFill>
            </a:rPr>
            <a:t>A simple tokenizer might split the text into terms whenever it encounters whitespace or punctuation.</a:t>
          </a:r>
        </a:p>
      </dsp:txBody>
      <dsp:txXfrm rot="-5400000">
        <a:off x="1235606" y="1629296"/>
        <a:ext cx="2966060" cy="1035330"/>
      </dsp:txXfrm>
    </dsp:sp>
    <dsp:sp modelId="{59F20FC7-23A2-4839-AF1A-655AE79BEF4C}">
      <dsp:nvSpPr>
        <dsp:cNvPr id="0" name=""/>
        <dsp:cNvSpPr/>
      </dsp:nvSpPr>
      <dsp:spPr>
        <a:xfrm rot="5400000">
          <a:off x="-264772" y="3410700"/>
          <a:ext cx="1765151" cy="1235605"/>
        </a:xfrm>
        <a:prstGeom prst="chevron">
          <a:avLst/>
        </a:prstGeom>
        <a:solidFill>
          <a:srgbClr val="0066CC"/>
        </a:solidFill>
        <a:ln w="19050" cap="flat" cmpd="sng" algn="ctr">
          <a:solidFill>
            <a:srgbClr val="0033C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Token filters</a:t>
          </a:r>
        </a:p>
      </dsp:txBody>
      <dsp:txXfrm rot="-5400000">
        <a:off x="2" y="3763730"/>
        <a:ext cx="1235605" cy="529546"/>
      </dsp:txXfrm>
    </dsp:sp>
    <dsp:sp modelId="{897E4538-EC43-485D-AFE2-00FCD40078CF}">
      <dsp:nvSpPr>
        <dsp:cNvPr id="0" name=""/>
        <dsp:cNvSpPr/>
      </dsp:nvSpPr>
      <dsp:spPr>
        <a:xfrm rot="5400000">
          <a:off x="2172966" y="2208567"/>
          <a:ext cx="1147348" cy="3022069"/>
        </a:xfrm>
        <a:prstGeom prst="round2SameRect">
          <a:avLst/>
        </a:prstGeom>
        <a:solidFill>
          <a:schemeClr val="lt1">
            <a:alpha val="90000"/>
            <a:hueOff val="0"/>
            <a:satOff val="0"/>
            <a:lumOff val="0"/>
            <a:alphaOff val="0"/>
          </a:schemeClr>
        </a:solidFill>
        <a:ln w="19050" cap="flat" cmpd="sng" algn="ctr">
          <a:solidFill>
            <a:srgbClr val="0033CC"/>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None/>
          </a:pPr>
          <a:r>
            <a:rPr lang="en-US" sz="1100" kern="1200" dirty="0">
              <a:solidFill>
                <a:srgbClr val="0066CC"/>
              </a:solidFill>
            </a:rPr>
            <a:t>Each term passed through token filters which can change terms (for example, lowercasing Quick), remove terms (for example, </a:t>
          </a:r>
          <a:r>
            <a:rPr lang="en-US" sz="1100" kern="1200" dirty="0" err="1">
              <a:solidFill>
                <a:srgbClr val="0066CC"/>
              </a:solidFill>
            </a:rPr>
            <a:t>stopwords</a:t>
          </a:r>
          <a:r>
            <a:rPr lang="en-US" sz="1100" kern="1200" dirty="0">
              <a:solidFill>
                <a:srgbClr val="0066CC"/>
              </a:solidFill>
            </a:rPr>
            <a:t> such as</a:t>
          </a:r>
          <a:r>
            <a:rPr lang="en-US" sz="1100" i="1" kern="1200" dirty="0">
              <a:solidFill>
                <a:srgbClr val="0066CC"/>
              </a:solidFill>
            </a:rPr>
            <a:t> a</a:t>
          </a:r>
          <a:r>
            <a:rPr lang="en-US" sz="1100" kern="1200" dirty="0">
              <a:solidFill>
                <a:srgbClr val="0066CC"/>
              </a:solidFill>
            </a:rPr>
            <a:t>, </a:t>
          </a:r>
          <a:r>
            <a:rPr lang="en-US" sz="1100" i="1" kern="1200" dirty="0">
              <a:solidFill>
                <a:srgbClr val="0066CC"/>
              </a:solidFill>
            </a:rPr>
            <a:t>and</a:t>
          </a:r>
          <a:r>
            <a:rPr lang="en-US" sz="1100" kern="1200" dirty="0">
              <a:solidFill>
                <a:srgbClr val="0066CC"/>
              </a:solidFill>
            </a:rPr>
            <a:t>, </a:t>
          </a:r>
          <a:r>
            <a:rPr lang="en-US" sz="1100" i="1" kern="1200" dirty="0">
              <a:solidFill>
                <a:srgbClr val="0066CC"/>
              </a:solidFill>
            </a:rPr>
            <a:t>the</a:t>
          </a:r>
          <a:r>
            <a:rPr lang="en-US" sz="1100" kern="1200" dirty="0">
              <a:solidFill>
                <a:srgbClr val="0066CC"/>
              </a:solidFill>
            </a:rPr>
            <a:t>) or add terms (for example, synonyms like </a:t>
          </a:r>
          <a:r>
            <a:rPr lang="en-US" sz="1100" i="1" kern="1200" dirty="0">
              <a:solidFill>
                <a:srgbClr val="0066CC"/>
              </a:solidFill>
            </a:rPr>
            <a:t>jump</a:t>
          </a:r>
          <a:r>
            <a:rPr lang="en-US" sz="1100" kern="1200" dirty="0">
              <a:solidFill>
                <a:srgbClr val="0066CC"/>
              </a:solidFill>
            </a:rPr>
            <a:t> and </a:t>
          </a:r>
          <a:r>
            <a:rPr lang="en-US" sz="1100" i="1" kern="1200" dirty="0">
              <a:solidFill>
                <a:srgbClr val="0066CC"/>
              </a:solidFill>
            </a:rPr>
            <a:t>leap</a:t>
          </a:r>
          <a:r>
            <a:rPr lang="en-US" sz="1100" kern="1200" dirty="0">
              <a:solidFill>
                <a:srgbClr val="0066CC"/>
              </a:solidFill>
            </a:rPr>
            <a:t>).</a:t>
          </a:r>
        </a:p>
        <a:p>
          <a:pPr marL="57150" lvl="1" indent="-57150" algn="l" defTabSz="488950">
            <a:lnSpc>
              <a:spcPct val="90000"/>
            </a:lnSpc>
            <a:spcBef>
              <a:spcPct val="0"/>
            </a:spcBef>
            <a:spcAft>
              <a:spcPct val="15000"/>
            </a:spcAft>
            <a:buNone/>
          </a:pPr>
          <a:endParaRPr lang="en-US" sz="1100" kern="1200" dirty="0">
            <a:solidFill>
              <a:srgbClr val="0066CC"/>
            </a:solidFill>
          </a:endParaRPr>
        </a:p>
      </dsp:txBody>
      <dsp:txXfrm rot="-5400000">
        <a:off x="1235606" y="3201937"/>
        <a:ext cx="2966060" cy="103533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99BAC5-AAC3-41B1-80A3-A98604D7601C}" type="datetimeFigureOut">
              <a:rPr lang="en-US" smtClean="0"/>
              <a:t>7/29/2020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C63B7B-8D39-4D0A-9EEA-56F291D347AD}" type="slidenum">
              <a:rPr lang="en-US" smtClean="0"/>
              <a:t>‹#›</a:t>
            </a:fld>
            <a:endParaRPr lang="en-US"/>
          </a:p>
        </p:txBody>
      </p:sp>
    </p:spTree>
    <p:extLst>
      <p:ext uri="{BB962C8B-B14F-4D97-AF65-F5344CB8AC3E}">
        <p14:creationId xmlns:p14="http://schemas.microsoft.com/office/powerpoint/2010/main" val="2078626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itchFamily="-32" charset="0"/>
              </a:defRPr>
            </a:lvl1pPr>
            <a:lvl2pPr marL="742950" indent="-285750">
              <a:defRPr sz="2400" b="1">
                <a:solidFill>
                  <a:schemeClr val="tx1"/>
                </a:solidFill>
                <a:latin typeface="Times" pitchFamily="-32" charset="0"/>
              </a:defRPr>
            </a:lvl2pPr>
            <a:lvl3pPr marL="1143000" indent="-228600">
              <a:defRPr sz="2400" b="1">
                <a:solidFill>
                  <a:schemeClr val="tx1"/>
                </a:solidFill>
                <a:latin typeface="Times" pitchFamily="-32" charset="0"/>
              </a:defRPr>
            </a:lvl3pPr>
            <a:lvl4pPr marL="1600200" indent="-228600">
              <a:defRPr sz="2400" b="1">
                <a:solidFill>
                  <a:schemeClr val="tx1"/>
                </a:solidFill>
                <a:latin typeface="Times" pitchFamily="-32" charset="0"/>
              </a:defRPr>
            </a:lvl4pPr>
            <a:lvl5pPr marL="2057400" indent="-228600">
              <a:defRPr sz="2400" b="1">
                <a:solidFill>
                  <a:schemeClr val="tx1"/>
                </a:solidFill>
                <a:latin typeface="Times" pitchFamily="-32" charset="0"/>
              </a:defRPr>
            </a:lvl5pPr>
            <a:lvl6pPr marL="2514600" indent="-228600" eaLnBrk="0" fontAlgn="base" hangingPunct="0">
              <a:spcBef>
                <a:spcPct val="0"/>
              </a:spcBef>
              <a:spcAft>
                <a:spcPct val="0"/>
              </a:spcAft>
              <a:defRPr sz="2400" b="1">
                <a:solidFill>
                  <a:schemeClr val="tx1"/>
                </a:solidFill>
                <a:latin typeface="Times" pitchFamily="-32" charset="0"/>
              </a:defRPr>
            </a:lvl6pPr>
            <a:lvl7pPr marL="2971800" indent="-228600" eaLnBrk="0" fontAlgn="base" hangingPunct="0">
              <a:spcBef>
                <a:spcPct val="0"/>
              </a:spcBef>
              <a:spcAft>
                <a:spcPct val="0"/>
              </a:spcAft>
              <a:defRPr sz="2400" b="1">
                <a:solidFill>
                  <a:schemeClr val="tx1"/>
                </a:solidFill>
                <a:latin typeface="Times" pitchFamily="-32" charset="0"/>
              </a:defRPr>
            </a:lvl7pPr>
            <a:lvl8pPr marL="3429000" indent="-228600" eaLnBrk="0" fontAlgn="base" hangingPunct="0">
              <a:spcBef>
                <a:spcPct val="0"/>
              </a:spcBef>
              <a:spcAft>
                <a:spcPct val="0"/>
              </a:spcAft>
              <a:defRPr sz="2400" b="1">
                <a:solidFill>
                  <a:schemeClr val="tx1"/>
                </a:solidFill>
                <a:latin typeface="Times" pitchFamily="-32" charset="0"/>
              </a:defRPr>
            </a:lvl8pPr>
            <a:lvl9pPr marL="3886200" indent="-228600" eaLnBrk="0" fontAlgn="base" hangingPunct="0">
              <a:spcBef>
                <a:spcPct val="0"/>
              </a:spcBef>
              <a:spcAft>
                <a:spcPct val="0"/>
              </a:spcAft>
              <a:defRPr sz="2400" b="1">
                <a:solidFill>
                  <a:schemeClr val="tx1"/>
                </a:solidFill>
                <a:latin typeface="Times" pitchFamily="-32" charset="0"/>
              </a:defRPr>
            </a:lvl9pPr>
          </a:lstStyle>
          <a:p>
            <a:r>
              <a:rPr lang="en-GB" altLang="en-US" sz="1200"/>
              <a:t>Objects First with Java</a:t>
            </a:r>
          </a:p>
        </p:txBody>
      </p:sp>
      <p:sp>
        <p:nvSpPr>
          <p:cNvPr id="153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itchFamily="-32" charset="0"/>
              </a:defRPr>
            </a:lvl1pPr>
            <a:lvl2pPr marL="742950" indent="-285750">
              <a:defRPr sz="2400" b="1">
                <a:solidFill>
                  <a:schemeClr val="tx1"/>
                </a:solidFill>
                <a:latin typeface="Times" pitchFamily="-32" charset="0"/>
              </a:defRPr>
            </a:lvl2pPr>
            <a:lvl3pPr marL="1143000" indent="-228600">
              <a:defRPr sz="2400" b="1">
                <a:solidFill>
                  <a:schemeClr val="tx1"/>
                </a:solidFill>
                <a:latin typeface="Times" pitchFamily="-32" charset="0"/>
              </a:defRPr>
            </a:lvl3pPr>
            <a:lvl4pPr marL="1600200" indent="-228600">
              <a:defRPr sz="2400" b="1">
                <a:solidFill>
                  <a:schemeClr val="tx1"/>
                </a:solidFill>
                <a:latin typeface="Times" pitchFamily="-32" charset="0"/>
              </a:defRPr>
            </a:lvl4pPr>
            <a:lvl5pPr marL="2057400" indent="-228600">
              <a:defRPr sz="2400" b="1">
                <a:solidFill>
                  <a:schemeClr val="tx1"/>
                </a:solidFill>
                <a:latin typeface="Times" pitchFamily="-32" charset="0"/>
              </a:defRPr>
            </a:lvl5pPr>
            <a:lvl6pPr marL="2514600" indent="-228600" eaLnBrk="0" fontAlgn="base" hangingPunct="0">
              <a:spcBef>
                <a:spcPct val="0"/>
              </a:spcBef>
              <a:spcAft>
                <a:spcPct val="0"/>
              </a:spcAft>
              <a:defRPr sz="2400" b="1">
                <a:solidFill>
                  <a:schemeClr val="tx1"/>
                </a:solidFill>
                <a:latin typeface="Times" pitchFamily="-32" charset="0"/>
              </a:defRPr>
            </a:lvl6pPr>
            <a:lvl7pPr marL="2971800" indent="-228600" eaLnBrk="0" fontAlgn="base" hangingPunct="0">
              <a:spcBef>
                <a:spcPct val="0"/>
              </a:spcBef>
              <a:spcAft>
                <a:spcPct val="0"/>
              </a:spcAft>
              <a:defRPr sz="2400" b="1">
                <a:solidFill>
                  <a:schemeClr val="tx1"/>
                </a:solidFill>
                <a:latin typeface="Times" pitchFamily="-32" charset="0"/>
              </a:defRPr>
            </a:lvl7pPr>
            <a:lvl8pPr marL="3429000" indent="-228600" eaLnBrk="0" fontAlgn="base" hangingPunct="0">
              <a:spcBef>
                <a:spcPct val="0"/>
              </a:spcBef>
              <a:spcAft>
                <a:spcPct val="0"/>
              </a:spcAft>
              <a:defRPr sz="2400" b="1">
                <a:solidFill>
                  <a:schemeClr val="tx1"/>
                </a:solidFill>
                <a:latin typeface="Times" pitchFamily="-32" charset="0"/>
              </a:defRPr>
            </a:lvl8pPr>
            <a:lvl9pPr marL="3886200" indent="-228600" eaLnBrk="0" fontAlgn="base" hangingPunct="0">
              <a:spcBef>
                <a:spcPct val="0"/>
              </a:spcBef>
              <a:spcAft>
                <a:spcPct val="0"/>
              </a:spcAft>
              <a:defRPr sz="2400" b="1">
                <a:solidFill>
                  <a:schemeClr val="tx1"/>
                </a:solidFill>
                <a:latin typeface="Times" pitchFamily="-32" charset="0"/>
              </a:defRPr>
            </a:lvl9pPr>
          </a:lstStyle>
          <a:p>
            <a:r>
              <a:rPr lang="en-GB" altLang="en-US" sz="1200"/>
              <a:t>© David J. Barnes and Michael </a:t>
            </a:r>
            <a:r>
              <a:rPr lang="en-GB" altLang="en-US" sz="1200" err="1"/>
              <a:t>Kölling</a:t>
            </a:r>
            <a:endParaRPr lang="en-GB" altLang="en-US" sz="1200"/>
          </a:p>
        </p:txBody>
      </p:sp>
      <p:sp>
        <p:nvSpPr>
          <p:cNvPr id="153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itchFamily="-32" charset="0"/>
              </a:defRPr>
            </a:lvl1pPr>
            <a:lvl2pPr marL="742950" indent="-285750">
              <a:defRPr sz="2400" b="1">
                <a:solidFill>
                  <a:schemeClr val="tx1"/>
                </a:solidFill>
                <a:latin typeface="Times" pitchFamily="-32" charset="0"/>
              </a:defRPr>
            </a:lvl2pPr>
            <a:lvl3pPr marL="1143000" indent="-228600">
              <a:defRPr sz="2400" b="1">
                <a:solidFill>
                  <a:schemeClr val="tx1"/>
                </a:solidFill>
                <a:latin typeface="Times" pitchFamily="-32" charset="0"/>
              </a:defRPr>
            </a:lvl3pPr>
            <a:lvl4pPr marL="1600200" indent="-228600">
              <a:defRPr sz="2400" b="1">
                <a:solidFill>
                  <a:schemeClr val="tx1"/>
                </a:solidFill>
                <a:latin typeface="Times" pitchFamily="-32" charset="0"/>
              </a:defRPr>
            </a:lvl4pPr>
            <a:lvl5pPr marL="2057400" indent="-228600">
              <a:defRPr sz="2400" b="1">
                <a:solidFill>
                  <a:schemeClr val="tx1"/>
                </a:solidFill>
                <a:latin typeface="Times" pitchFamily="-32" charset="0"/>
              </a:defRPr>
            </a:lvl5pPr>
            <a:lvl6pPr marL="2514600" indent="-228600" eaLnBrk="0" fontAlgn="base" hangingPunct="0">
              <a:spcBef>
                <a:spcPct val="0"/>
              </a:spcBef>
              <a:spcAft>
                <a:spcPct val="0"/>
              </a:spcAft>
              <a:defRPr sz="2400" b="1">
                <a:solidFill>
                  <a:schemeClr val="tx1"/>
                </a:solidFill>
                <a:latin typeface="Times" pitchFamily="-32" charset="0"/>
              </a:defRPr>
            </a:lvl6pPr>
            <a:lvl7pPr marL="2971800" indent="-228600" eaLnBrk="0" fontAlgn="base" hangingPunct="0">
              <a:spcBef>
                <a:spcPct val="0"/>
              </a:spcBef>
              <a:spcAft>
                <a:spcPct val="0"/>
              </a:spcAft>
              <a:defRPr sz="2400" b="1">
                <a:solidFill>
                  <a:schemeClr val="tx1"/>
                </a:solidFill>
                <a:latin typeface="Times" pitchFamily="-32" charset="0"/>
              </a:defRPr>
            </a:lvl7pPr>
            <a:lvl8pPr marL="3429000" indent="-228600" eaLnBrk="0" fontAlgn="base" hangingPunct="0">
              <a:spcBef>
                <a:spcPct val="0"/>
              </a:spcBef>
              <a:spcAft>
                <a:spcPct val="0"/>
              </a:spcAft>
              <a:defRPr sz="2400" b="1">
                <a:solidFill>
                  <a:schemeClr val="tx1"/>
                </a:solidFill>
                <a:latin typeface="Times" pitchFamily="-32" charset="0"/>
              </a:defRPr>
            </a:lvl8pPr>
            <a:lvl9pPr marL="3886200" indent="-228600" eaLnBrk="0" fontAlgn="base" hangingPunct="0">
              <a:spcBef>
                <a:spcPct val="0"/>
              </a:spcBef>
              <a:spcAft>
                <a:spcPct val="0"/>
              </a:spcAft>
              <a:defRPr sz="2400" b="1">
                <a:solidFill>
                  <a:schemeClr val="tx1"/>
                </a:solidFill>
                <a:latin typeface="Times" pitchFamily="-32" charset="0"/>
              </a:defRPr>
            </a:lvl9pPr>
          </a:lstStyle>
          <a:p>
            <a:fld id="{03152B4E-4FD2-45FC-9CDE-05DF5F3AE35C}" type="slidenum">
              <a:rPr lang="en-GB" altLang="en-US" sz="1200"/>
              <a:pPr/>
              <a:t>1</a:t>
            </a:fld>
            <a:endParaRPr lang="en-GB" altLang="en-US" sz="1200"/>
          </a:p>
        </p:txBody>
      </p:sp>
      <p:sp>
        <p:nvSpPr>
          <p:cNvPr id="15365" name="Rectangle 2"/>
          <p:cNvSpPr>
            <a:spLocks noGrp="1" noRot="1" noChangeAspect="1" noChangeArrowheads="1" noTextEdit="1"/>
          </p:cNvSpPr>
          <p:nvPr>
            <p:ph type="sldImg"/>
          </p:nvPr>
        </p:nvSpPr>
        <p:spPr>
          <a:ln/>
        </p:spPr>
      </p:sp>
      <p:sp>
        <p:nvSpPr>
          <p:cNvPr id="153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t>Replace this with your course title and your name/contact details.</a:t>
            </a:r>
          </a:p>
          <a:p>
            <a:pPr eaLnBrk="1" hangingPunct="1"/>
            <a:endParaRPr lang="en-GB" altLang="en-US"/>
          </a:p>
        </p:txBody>
      </p:sp>
    </p:spTree>
    <p:extLst>
      <p:ext uri="{BB962C8B-B14F-4D97-AF65-F5344CB8AC3E}">
        <p14:creationId xmlns:p14="http://schemas.microsoft.com/office/powerpoint/2010/main" val="741610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black"/>
              </a:solidFill>
            </a:endParaRPr>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0" name="Date Placeholder 9"/>
          <p:cNvSpPr>
            <a:spLocks noGrp="1"/>
          </p:cNvSpPr>
          <p:nvPr>
            <p:ph type="dt" sz="half" idx="10"/>
          </p:nvPr>
        </p:nvSpPr>
        <p:spPr>
          <a:xfrm>
            <a:off x="370888" y="6645106"/>
            <a:ext cx="2133600" cy="274320"/>
          </a:xfrm>
        </p:spPr>
        <p:txBody>
          <a:bodyPr/>
          <a:lstStyle>
            <a:lvl1pPr>
              <a:defRPr sz="900">
                <a:solidFill>
                  <a:schemeClr val="tx1"/>
                </a:solidFill>
                <a:latin typeface="Arial Narrow" panose="020B0606020202030204" pitchFamily="34" charset="0"/>
              </a:defRPr>
            </a:lvl1pPr>
          </a:lstStyle>
          <a:p>
            <a:fld id="{B01D2C00-4051-494E-A977-137197B29FE8}" type="datetime1">
              <a:rPr lang="en-US" smtClean="0"/>
              <a:pPr/>
              <a:t>7/29/2020</a:t>
            </a:fld>
            <a:endParaRPr lang="en-US"/>
          </a:p>
        </p:txBody>
      </p:sp>
      <p:sp>
        <p:nvSpPr>
          <p:cNvPr id="12" name="Footer Placeholder 11"/>
          <p:cNvSpPr>
            <a:spLocks noGrp="1"/>
          </p:cNvSpPr>
          <p:nvPr>
            <p:ph type="ftr" sz="quarter" idx="12"/>
          </p:nvPr>
        </p:nvSpPr>
        <p:spPr>
          <a:xfrm>
            <a:off x="3048000" y="6645106"/>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3" name="Title 12"/>
          <p:cNvSpPr>
            <a:spLocks noGrp="1"/>
          </p:cNvSpPr>
          <p:nvPr>
            <p:ph type="title" hasCustomPrompt="1"/>
          </p:nvPr>
        </p:nvSpPr>
        <p:spPr>
          <a:xfrm>
            <a:off x="457200" y="2052960"/>
            <a:ext cx="6324600" cy="1828800"/>
          </a:xfrm>
        </p:spPr>
        <p:txBody>
          <a:bodyPr/>
          <a:lstStyle>
            <a:lvl1pPr algn="r">
              <a:defRPr sz="4000" spc="150" baseline="0"/>
            </a:lvl1pPr>
          </a:lstStyle>
          <a:p>
            <a:r>
              <a:rPr lang="en-US" dirty="0"/>
              <a:t>CLICK TO EDIT MASTER TITLE STYLE</a:t>
            </a: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3807476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3DD63199-ED02-43C5-98B2-403BD5B5424D}" type="datetime1">
              <a:rPr lang="en-US" smtClean="0"/>
              <a:pPr/>
              <a:t>7/29/2020</a:t>
            </a:fld>
            <a:endParaRPr lang="en-US"/>
          </a:p>
        </p:txBody>
      </p:sp>
      <p:sp>
        <p:nvSpPr>
          <p:cNvPr id="8" name="Footer Placeholder 7"/>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0" name="Title 9"/>
          <p:cNvSpPr>
            <a:spLocks noGrp="1"/>
          </p:cNvSpPr>
          <p:nvPr>
            <p:ph type="title"/>
          </p:nvPr>
        </p:nvSpPr>
        <p:spPr/>
        <p:txBody>
          <a:bodyPr/>
          <a:lstStyle/>
          <a:p>
            <a:r>
              <a:rPr lang="en-US"/>
              <a:t>Click to edit Master title style</a:t>
            </a:r>
          </a:p>
        </p:txBody>
      </p:sp>
      <p:sp>
        <p:nvSpPr>
          <p:cNvPr id="11"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593829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58F7003A-EE07-45D0-8EDE-BE72C64253B7}" type="datetime1">
              <a:rPr lang="en-US" smtClean="0"/>
              <a:pPr/>
              <a:t>7/29/2020</a:t>
            </a:fld>
            <a:endParaRPr lang="en-US"/>
          </a:p>
        </p:txBody>
      </p:sp>
      <p:sp>
        <p:nvSpPr>
          <p:cNvPr id="4" name="Footer Placeholder 3"/>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Title 5"/>
          <p:cNvSpPr>
            <a:spLocks noGrp="1"/>
          </p:cNvSpPr>
          <p:nvPr>
            <p:ph type="title"/>
          </p:nvPr>
        </p:nvSpPr>
        <p:spPr/>
        <p:txBody>
          <a:bodyPr/>
          <a:lstStyle/>
          <a:p>
            <a:r>
              <a:rPr lang="en-US"/>
              <a:t>Click to edit Master title style</a:t>
            </a:r>
          </a:p>
        </p:txBody>
      </p:sp>
      <p:sp>
        <p:nvSpPr>
          <p:cNvPr id="7"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165219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Date Placeholder 1"/>
          <p:cNvSpPr>
            <a:spLocks noGrp="1"/>
          </p:cNvSpPr>
          <p:nvPr>
            <p:ph type="dt" sz="half" idx="10"/>
          </p:nvPr>
        </p:nvSpPr>
        <p:spPr>
          <a:xfrm>
            <a:off x="370888" y="6629475"/>
            <a:ext cx="2133600" cy="274320"/>
          </a:xfrm>
        </p:spPr>
        <p:txBody>
          <a:bodyPr/>
          <a:lstStyle>
            <a:lvl1pPr>
              <a:defRPr sz="900">
                <a:solidFill>
                  <a:schemeClr val="tx1"/>
                </a:solidFill>
                <a:latin typeface="Arial Narrow" panose="020B0606020202030204" pitchFamily="34" charset="0"/>
              </a:defRPr>
            </a:lvl1pPr>
          </a:lstStyle>
          <a:p>
            <a:fld id="{E6F30DDD-5613-420D-BFAE-9FDA909A81F5}" type="datetime1">
              <a:rPr lang="en-US" smtClean="0"/>
              <a:pPr/>
              <a:t>7/29/2020</a:t>
            </a:fld>
            <a:endParaRPr lang="en-US"/>
          </a:p>
        </p:txBody>
      </p:sp>
      <p:sp>
        <p:nvSpPr>
          <p:cNvPr id="3" name="Footer Placeholder 2"/>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2799336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7010400" y="150876"/>
            <a:ext cx="1981200" cy="655624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83D39BFE-46BB-4B94-9063-9A78EB540FB4}" type="datetime1">
              <a:rPr lang="en-US" smtClean="0"/>
              <a:pPr/>
              <a:t>7/29/2020</a:t>
            </a:fld>
            <a:endParaRPr lang="en-US"/>
          </a:p>
        </p:txBody>
      </p:sp>
      <p:sp>
        <p:nvSpPr>
          <p:cNvPr id="6" name="Footer Placeholder 5"/>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a:t>Click to edit Master title style</a:t>
            </a:r>
            <a:endParaRPr lang="en-US" dirty="0"/>
          </a:p>
        </p:txBody>
      </p:sp>
      <p:sp>
        <p:nvSpPr>
          <p:cNvPr id="12"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94132512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black"/>
              </a:solidFill>
            </a:endParaRPr>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Date Placeholder 9"/>
          <p:cNvSpPr>
            <a:spLocks noGrp="1"/>
          </p:cNvSpPr>
          <p:nvPr>
            <p:ph type="dt" sz="half" idx="10"/>
          </p:nvPr>
        </p:nvSpPr>
        <p:spPr>
          <a:xfrm>
            <a:off x="370888" y="6645106"/>
            <a:ext cx="2133600" cy="274320"/>
          </a:xfrm>
        </p:spPr>
        <p:txBody>
          <a:bodyPr/>
          <a:lstStyle>
            <a:lvl1pPr>
              <a:defRPr sz="900">
                <a:solidFill>
                  <a:schemeClr val="tx1"/>
                </a:solidFill>
                <a:latin typeface="Arial Narrow" panose="020B0606020202030204" pitchFamily="34" charset="0"/>
              </a:defRPr>
            </a:lvl1pPr>
          </a:lstStyle>
          <a:p>
            <a:fld id="{B01D2C00-4051-494E-A977-137197B29FE8}" type="datetime1">
              <a:rPr lang="en-US" smtClean="0"/>
              <a:pPr/>
              <a:t>7/29/2020</a:t>
            </a:fld>
            <a:endParaRPr lang="en-US"/>
          </a:p>
        </p:txBody>
      </p:sp>
      <p:sp>
        <p:nvSpPr>
          <p:cNvPr id="12" name="Footer Placeholder 11"/>
          <p:cNvSpPr>
            <a:spLocks noGrp="1"/>
          </p:cNvSpPr>
          <p:nvPr>
            <p:ph type="ftr" sz="quarter" idx="12"/>
          </p:nvPr>
        </p:nvSpPr>
        <p:spPr>
          <a:xfrm>
            <a:off x="3048000" y="6645106"/>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3" name="Title 12"/>
          <p:cNvSpPr>
            <a:spLocks noGrp="1"/>
          </p:cNvSpPr>
          <p:nvPr>
            <p:ph type="title" hasCustomPrompt="1"/>
          </p:nvPr>
        </p:nvSpPr>
        <p:spPr>
          <a:xfrm>
            <a:off x="457200" y="2052960"/>
            <a:ext cx="6324600" cy="1828800"/>
          </a:xfrm>
        </p:spPr>
        <p:txBody>
          <a:bodyPr/>
          <a:lstStyle>
            <a:lvl1pPr algn="r">
              <a:defRPr sz="4000" spc="150" baseline="0"/>
            </a:lvl1pPr>
          </a:lstStyle>
          <a:p>
            <a:r>
              <a:rPr lang="en-US" dirty="0"/>
              <a:t>CLICK TO EDIT MASTER TITLE STYLE</a:t>
            </a:r>
          </a:p>
        </p:txBody>
      </p:sp>
      <p:sp>
        <p:nvSpPr>
          <p:cNvPr id="9"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11"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4109565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small)">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spc="0">
                <a:solidFill>
                  <a:schemeClr val="tx1"/>
                </a:solidFill>
              </a:defRPr>
            </a:lvl1pPr>
            <a:lvl2pPr>
              <a:spcAft>
                <a:spcPts val="600"/>
              </a:spcAft>
              <a:defRPr spc="0">
                <a:solidFill>
                  <a:schemeClr val="tx1"/>
                </a:solidFill>
              </a:defRPr>
            </a:lvl2pPr>
            <a:lvl3pPr>
              <a:spcAft>
                <a:spcPts val="600"/>
              </a:spcAft>
              <a:defRPr spc="0">
                <a:solidFill>
                  <a:schemeClr val="tx1"/>
                </a:solidFill>
              </a:defRPr>
            </a:lvl3pPr>
            <a:lvl4pPr>
              <a:spcAft>
                <a:spcPts val="600"/>
              </a:spcAft>
              <a:defRPr>
                <a:solidFill>
                  <a:schemeClr val="tx1"/>
                </a:solidFill>
              </a:defRPr>
            </a:lvl4pPr>
            <a:lvl5pPr>
              <a:spcAft>
                <a:spcPts val="600"/>
              </a:spcAft>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7/29/2020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781245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medium)">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spcAft>
                <a:spcPts val="600"/>
              </a:spcAft>
              <a:defRPr sz="2400" spc="0">
                <a:solidFill>
                  <a:schemeClr val="tx1"/>
                </a:solidFill>
              </a:defRPr>
            </a:lvl1pPr>
            <a:lvl2pPr>
              <a:spcAft>
                <a:spcPts val="600"/>
              </a:spcAft>
              <a:defRPr sz="2000" spc="0">
                <a:solidFill>
                  <a:schemeClr val="tx1"/>
                </a:solidFill>
              </a:defRPr>
            </a:lvl2pPr>
            <a:lvl3pPr>
              <a:spcAft>
                <a:spcPts val="600"/>
              </a:spcAft>
              <a:defRPr sz="1800" spc="0">
                <a:solidFill>
                  <a:schemeClr val="tx1"/>
                </a:solidFill>
              </a:defRPr>
            </a:lvl3pPr>
            <a:lvl4pPr>
              <a:spcAft>
                <a:spcPts val="600"/>
              </a:spcAft>
              <a:defRPr sz="1600">
                <a:solidFill>
                  <a:schemeClr val="tx1"/>
                </a:solidFill>
              </a:defRPr>
            </a:lvl4pPr>
            <a:lvl5pPr>
              <a:spcAft>
                <a:spcPts val="600"/>
              </a:spcAft>
              <a:defRPr sz="14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7/29/2020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3053451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larg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344488" indent="-300038">
              <a:spcAft>
                <a:spcPts val="600"/>
              </a:spcAft>
              <a:defRPr sz="2800" spc="0">
                <a:solidFill>
                  <a:schemeClr val="tx1"/>
                </a:solidFill>
              </a:defRPr>
            </a:lvl1pPr>
            <a:lvl2pPr marL="623888" indent="-258763">
              <a:spcAft>
                <a:spcPts val="600"/>
              </a:spcAft>
              <a:defRPr sz="2400" spc="0">
                <a:solidFill>
                  <a:schemeClr val="tx1"/>
                </a:solidFill>
              </a:defRPr>
            </a:lvl2pPr>
            <a:lvl3pPr>
              <a:spcAft>
                <a:spcPts val="600"/>
              </a:spcAft>
              <a:defRPr sz="2000" spc="0">
                <a:solidFill>
                  <a:schemeClr val="tx1"/>
                </a:solidFill>
              </a:defRPr>
            </a:lvl3pPr>
            <a:lvl4pPr>
              <a:spcAft>
                <a:spcPts val="600"/>
              </a:spcAft>
              <a:defRPr sz="1800">
                <a:solidFill>
                  <a:schemeClr val="tx1"/>
                </a:solidFill>
              </a:defRPr>
            </a:lvl4pPr>
            <a:lvl5pPr>
              <a:spcAft>
                <a:spcPts val="600"/>
              </a:spcAft>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7/29/2020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3676113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small)">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258294"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7/29/2020</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
        <p:nvSpPr>
          <p:cNvPr id="10"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23583168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mediu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258294"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7/29/2020</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
        <p:nvSpPr>
          <p:cNvPr id="10"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2774603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small)">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spc="0">
                <a:solidFill>
                  <a:schemeClr val="tx1"/>
                </a:solidFill>
              </a:defRPr>
            </a:lvl1pPr>
            <a:lvl2pPr>
              <a:spcAft>
                <a:spcPts val="600"/>
              </a:spcAft>
              <a:defRPr spc="0">
                <a:solidFill>
                  <a:schemeClr val="tx1"/>
                </a:solidFill>
              </a:defRPr>
            </a:lvl2pPr>
            <a:lvl3pPr>
              <a:spcAft>
                <a:spcPts val="600"/>
              </a:spcAft>
              <a:defRPr spc="0">
                <a:solidFill>
                  <a:schemeClr val="tx1"/>
                </a:solidFill>
              </a:defRPr>
            </a:lvl3pPr>
            <a:lvl4pPr>
              <a:spcAft>
                <a:spcPts val="600"/>
              </a:spcAft>
              <a:defRPr>
                <a:solidFill>
                  <a:schemeClr val="tx1"/>
                </a:solidFill>
              </a:defRPr>
            </a:lvl4pPr>
            <a:lvl5pPr>
              <a:spcAft>
                <a:spcPts val="600"/>
              </a:spcAf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7/29/2020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38748167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 preserve="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685800"/>
            <a:ext cx="8407893" cy="5440679"/>
          </a:xfrm>
        </p:spPr>
        <p:txBody>
          <a:bodyPr/>
          <a:lstStyle>
            <a:lvl1pPr marL="45720" indent="0">
              <a:spcBef>
                <a:spcPts val="0"/>
              </a:spcBef>
              <a:spcAft>
                <a:spcPts val="0"/>
              </a:spcAft>
              <a:buNone/>
              <a:defRPr b="0" spc="0">
                <a:solidFill>
                  <a:schemeClr val="tx1"/>
                </a:solidFill>
              </a:defRPr>
            </a:lvl1pPr>
            <a:lvl2pPr marL="365760" indent="0">
              <a:spcBef>
                <a:spcPts val="0"/>
              </a:spcBef>
              <a:spcAft>
                <a:spcPts val="0"/>
              </a:spcAft>
              <a:buNone/>
              <a:defRPr b="0" spc="0">
                <a:solidFill>
                  <a:schemeClr val="tx1"/>
                </a:solidFill>
              </a:defRPr>
            </a:lvl2pPr>
            <a:lvl3pPr marL="640080" indent="0">
              <a:spcBef>
                <a:spcPts val="0"/>
              </a:spcBef>
              <a:spcAft>
                <a:spcPts val="0"/>
              </a:spcAft>
              <a:buNone/>
              <a:defRPr b="0" spc="0">
                <a:solidFill>
                  <a:schemeClr val="tx1"/>
                </a:solidFill>
              </a:defRPr>
            </a:lvl3pPr>
            <a:lvl4pPr marL="914400" indent="0">
              <a:spcBef>
                <a:spcPts val="0"/>
              </a:spcBef>
              <a:spcAft>
                <a:spcPts val="0"/>
              </a:spcAft>
              <a:buNone/>
              <a:defRPr b="0">
                <a:solidFill>
                  <a:schemeClr val="tx1"/>
                </a:solidFill>
              </a:defRPr>
            </a:lvl4pPr>
            <a:lvl5pPr marL="1097280" indent="0">
              <a:spcBef>
                <a:spcPts val="0"/>
              </a:spcBef>
              <a:spcAft>
                <a:spcPts val="0"/>
              </a:spcAft>
              <a:buNone/>
              <a:defRPr b="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581975"/>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7/29/2020</a:t>
            </a:fld>
            <a:endParaRPr lang="en-US"/>
          </a:p>
        </p:txBody>
      </p:sp>
      <p:sp>
        <p:nvSpPr>
          <p:cNvPr id="5" name="Footer Placeholder 4"/>
          <p:cNvSpPr>
            <a:spLocks noGrp="1"/>
          </p:cNvSpPr>
          <p:nvPr>
            <p:ph type="ftr" sz="quarter" idx="11"/>
          </p:nvPr>
        </p:nvSpPr>
        <p:spPr>
          <a:xfrm>
            <a:off x="3048000" y="65819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a:xfrm>
            <a:off x="381000" y="152400"/>
            <a:ext cx="8381260" cy="406153"/>
          </a:xfrm>
        </p:spPr>
        <p:txBody>
          <a:bodyPr/>
          <a:lstStyle>
            <a:lvl1pPr>
              <a:defRPr sz="2000" u="sng" cap="none" spc="0">
                <a:solidFill>
                  <a:schemeClr val="tx1"/>
                </a:solidFill>
              </a:defRPr>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10979749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400" y="153923"/>
            <a:ext cx="6705600" cy="65532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8"/>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C434DD70-68F0-4DEF-81F9-71079D2F1371}" type="datetime1">
              <a:rPr lang="en-US" smtClean="0"/>
              <a:pPr/>
              <a:t>7/29/2020</a:t>
            </a:fld>
            <a:endParaRPr lang="en-US"/>
          </a:p>
        </p:txBody>
      </p:sp>
      <p:sp>
        <p:nvSpPr>
          <p:cNvPr id="11" name="Footer Placeholder 10"/>
          <p:cNvSpPr>
            <a:spLocks noGrp="1"/>
          </p:cNvSpPr>
          <p:nvPr>
            <p:ph type="ftr" sz="quarter" idx="12"/>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solidFill>
                  <a:schemeClr val="tx1"/>
                </a:solidFill>
              </a:defRPr>
            </a:lvl1pPr>
          </a:lstStyle>
          <a:p>
            <a:r>
              <a:rPr lang="en-US"/>
              <a:t>Click to edit Master title style</a:t>
            </a:r>
            <a:endParaRPr lang="en-US" dirty="0"/>
          </a:p>
        </p:txBody>
      </p:sp>
      <p:sp>
        <p:nvSpPr>
          <p:cNvPr id="13"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10"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37705664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secHead" preserve="1">
  <p:cSld name="Subs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400" y="153923"/>
            <a:ext cx="6705600" cy="6553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8"/>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C434DD70-68F0-4DEF-81F9-71079D2F1371}" type="datetime1">
              <a:rPr lang="en-US" smtClean="0"/>
              <a:pPr/>
              <a:t>7/29/2020</a:t>
            </a:fld>
            <a:endParaRPr lang="en-US"/>
          </a:p>
        </p:txBody>
      </p:sp>
      <p:sp>
        <p:nvSpPr>
          <p:cNvPr id="11" name="Footer Placeholder 10"/>
          <p:cNvSpPr>
            <a:spLocks noGrp="1"/>
          </p:cNvSpPr>
          <p:nvPr>
            <p:ph type="ftr" sz="quarter" idx="12"/>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solidFill>
                  <a:schemeClr val="tx1"/>
                </a:solidFill>
              </a:defRPr>
            </a:lvl1pPr>
          </a:lstStyle>
          <a:p>
            <a:r>
              <a:rPr lang="en-US"/>
              <a:t>Click to edit Master title style</a:t>
            </a:r>
            <a:endParaRPr lang="en-US" dirty="0"/>
          </a:p>
        </p:txBody>
      </p:sp>
      <p:sp>
        <p:nvSpPr>
          <p:cNvPr id="13"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10"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9234656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3DD63199-ED02-43C5-98B2-403BD5B5424D}" type="datetime1">
              <a:rPr lang="en-US" smtClean="0"/>
              <a:pPr/>
              <a:t>7/29/2020</a:t>
            </a:fld>
            <a:endParaRPr lang="en-US"/>
          </a:p>
        </p:txBody>
      </p:sp>
      <p:sp>
        <p:nvSpPr>
          <p:cNvPr id="8" name="Footer Placeholder 7"/>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0" name="Title 9"/>
          <p:cNvSpPr>
            <a:spLocks noGrp="1"/>
          </p:cNvSpPr>
          <p:nvPr>
            <p:ph type="title"/>
          </p:nvPr>
        </p:nvSpPr>
        <p:spPr/>
        <p:txBody>
          <a:bodyPr/>
          <a:lstStyle/>
          <a:p>
            <a:r>
              <a:rPr lang="en-US"/>
              <a:t>Click to edit Master title style</a:t>
            </a:r>
          </a:p>
        </p:txBody>
      </p:sp>
      <p:sp>
        <p:nvSpPr>
          <p:cNvPr id="11"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12"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2355979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58F7003A-EE07-45D0-8EDE-BE72C64253B7}" type="datetime1">
              <a:rPr lang="en-US" smtClean="0"/>
              <a:pPr/>
              <a:t>7/29/2020</a:t>
            </a:fld>
            <a:endParaRPr lang="en-US"/>
          </a:p>
        </p:txBody>
      </p:sp>
      <p:sp>
        <p:nvSpPr>
          <p:cNvPr id="4" name="Footer Placeholder 3"/>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Title 5"/>
          <p:cNvSpPr>
            <a:spLocks noGrp="1"/>
          </p:cNvSpPr>
          <p:nvPr>
            <p:ph type="title"/>
          </p:nvPr>
        </p:nvSpPr>
        <p:spPr/>
        <p:txBody>
          <a:bodyPr/>
          <a:lstStyle/>
          <a:p>
            <a:r>
              <a:rPr lang="en-US"/>
              <a:t>Click to edit Master title style</a:t>
            </a:r>
          </a:p>
        </p:txBody>
      </p:sp>
      <p:sp>
        <p:nvSpPr>
          <p:cNvPr id="7"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37165859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Date Placeholder 1"/>
          <p:cNvSpPr>
            <a:spLocks noGrp="1"/>
          </p:cNvSpPr>
          <p:nvPr>
            <p:ph type="dt" sz="half" idx="10"/>
          </p:nvPr>
        </p:nvSpPr>
        <p:spPr>
          <a:xfrm>
            <a:off x="370888" y="6629475"/>
            <a:ext cx="2133600" cy="274320"/>
          </a:xfrm>
        </p:spPr>
        <p:txBody>
          <a:bodyPr/>
          <a:lstStyle>
            <a:lvl1pPr>
              <a:defRPr sz="900">
                <a:solidFill>
                  <a:schemeClr val="tx1"/>
                </a:solidFill>
                <a:latin typeface="Arial Narrow" panose="020B0606020202030204" pitchFamily="34" charset="0"/>
              </a:defRPr>
            </a:lvl1pPr>
          </a:lstStyle>
          <a:p>
            <a:fld id="{E6F30DDD-5613-420D-BFAE-9FDA909A81F5}" type="datetime1">
              <a:rPr lang="en-US" smtClean="0"/>
              <a:pPr/>
              <a:t>7/29/2020</a:t>
            </a:fld>
            <a:endParaRPr lang="en-US"/>
          </a:p>
        </p:txBody>
      </p:sp>
      <p:sp>
        <p:nvSpPr>
          <p:cNvPr id="3" name="Footer Placeholder 2"/>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
        <p:nvSpPr>
          <p:cNvPr id="7"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2756002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7010400" y="150876"/>
            <a:ext cx="1981200" cy="655624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83D39BFE-46BB-4B94-9063-9A78EB540FB4}" type="datetime1">
              <a:rPr lang="en-US" smtClean="0"/>
              <a:pPr/>
              <a:t>7/29/2020</a:t>
            </a:fld>
            <a:endParaRPr lang="en-US"/>
          </a:p>
        </p:txBody>
      </p:sp>
      <p:sp>
        <p:nvSpPr>
          <p:cNvPr id="6" name="Footer Placeholder 5"/>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a:t>Click to edit Master title style</a:t>
            </a:r>
            <a:endParaRPr lang="en-US" dirty="0"/>
          </a:p>
        </p:txBody>
      </p:sp>
      <p:sp>
        <p:nvSpPr>
          <p:cNvPr id="12"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13"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847777126"/>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black"/>
              </a:solidFill>
            </a:endParaRPr>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Date Placeholder 9"/>
          <p:cNvSpPr>
            <a:spLocks noGrp="1"/>
          </p:cNvSpPr>
          <p:nvPr>
            <p:ph type="dt" sz="half" idx="10"/>
          </p:nvPr>
        </p:nvSpPr>
        <p:spPr>
          <a:xfrm>
            <a:off x="370888" y="6645106"/>
            <a:ext cx="2133600" cy="274320"/>
          </a:xfrm>
        </p:spPr>
        <p:txBody>
          <a:bodyPr/>
          <a:lstStyle>
            <a:lvl1pPr>
              <a:defRPr sz="900">
                <a:solidFill>
                  <a:schemeClr val="tx1"/>
                </a:solidFill>
                <a:latin typeface="Arial Narrow" panose="020B0606020202030204" pitchFamily="34" charset="0"/>
              </a:defRPr>
            </a:lvl1pPr>
          </a:lstStyle>
          <a:p>
            <a:fld id="{B01D2C00-4051-494E-A977-137197B29FE8}" type="datetime1">
              <a:rPr lang="en-US" smtClean="0"/>
              <a:pPr/>
              <a:t>7/29/2020</a:t>
            </a:fld>
            <a:endParaRPr lang="en-US"/>
          </a:p>
        </p:txBody>
      </p:sp>
      <p:sp>
        <p:nvSpPr>
          <p:cNvPr id="12" name="Footer Placeholder 11"/>
          <p:cNvSpPr>
            <a:spLocks noGrp="1"/>
          </p:cNvSpPr>
          <p:nvPr>
            <p:ph type="ftr" sz="quarter" idx="12"/>
          </p:nvPr>
        </p:nvSpPr>
        <p:spPr>
          <a:xfrm>
            <a:off x="3048000" y="6645106"/>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3" name="Title 12"/>
          <p:cNvSpPr>
            <a:spLocks noGrp="1"/>
          </p:cNvSpPr>
          <p:nvPr>
            <p:ph type="title" hasCustomPrompt="1"/>
          </p:nvPr>
        </p:nvSpPr>
        <p:spPr>
          <a:xfrm>
            <a:off x="457200" y="2052960"/>
            <a:ext cx="6324600" cy="1828800"/>
          </a:xfrm>
        </p:spPr>
        <p:txBody>
          <a:bodyPr/>
          <a:lstStyle>
            <a:lvl1pPr algn="r">
              <a:defRPr sz="4000" spc="150" baseline="0"/>
            </a:lvl1pPr>
          </a:lstStyle>
          <a:p>
            <a:r>
              <a:rPr lang="en-US" dirty="0"/>
              <a:t>CLICK TO EDIT MASTER TITLE STYLE</a:t>
            </a:r>
          </a:p>
        </p:txBody>
      </p:sp>
      <p:sp>
        <p:nvSpPr>
          <p:cNvPr id="9"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11" name="Slide Number Placeholder 3">
            <a:extLst>
              <a:ext uri="{FF2B5EF4-FFF2-40B4-BE49-F238E27FC236}">
                <a16:creationId xmlns:a16="http://schemas.microsoft.com/office/drawing/2014/main" id="{4D8609DF-246E-4592-9017-335BBA61F54D}"/>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17511686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small)">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spc="0">
                <a:solidFill>
                  <a:schemeClr val="tx1"/>
                </a:solidFill>
              </a:defRPr>
            </a:lvl1pPr>
            <a:lvl2pPr>
              <a:spcAft>
                <a:spcPts val="600"/>
              </a:spcAft>
              <a:defRPr spc="0">
                <a:solidFill>
                  <a:schemeClr val="tx1"/>
                </a:solidFill>
              </a:defRPr>
            </a:lvl2pPr>
            <a:lvl3pPr>
              <a:spcAft>
                <a:spcPts val="600"/>
              </a:spcAft>
              <a:defRPr spc="0">
                <a:solidFill>
                  <a:schemeClr val="tx1"/>
                </a:solidFill>
              </a:defRPr>
            </a:lvl3pPr>
            <a:lvl4pPr>
              <a:spcAft>
                <a:spcPts val="600"/>
              </a:spcAft>
              <a:defRPr>
                <a:solidFill>
                  <a:schemeClr val="tx1"/>
                </a:solidFill>
              </a:defRPr>
            </a:lvl4pPr>
            <a:lvl5pPr>
              <a:spcAft>
                <a:spcPts val="600"/>
              </a:spcAft>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7/29/2020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9" name="Slide Number Placeholder 3">
            <a:extLst>
              <a:ext uri="{FF2B5EF4-FFF2-40B4-BE49-F238E27FC236}">
                <a16:creationId xmlns:a16="http://schemas.microsoft.com/office/drawing/2014/main" id="{E2DE6586-20E5-4D2A-9EE1-44A5953165CA}"/>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35369925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medium)">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spcAft>
                <a:spcPts val="600"/>
              </a:spcAft>
              <a:defRPr sz="2400" spc="0">
                <a:solidFill>
                  <a:schemeClr val="tx1"/>
                </a:solidFill>
              </a:defRPr>
            </a:lvl1pPr>
            <a:lvl2pPr>
              <a:spcAft>
                <a:spcPts val="600"/>
              </a:spcAft>
              <a:defRPr sz="2000" spc="0">
                <a:solidFill>
                  <a:schemeClr val="tx1"/>
                </a:solidFill>
              </a:defRPr>
            </a:lvl2pPr>
            <a:lvl3pPr>
              <a:spcAft>
                <a:spcPts val="600"/>
              </a:spcAft>
              <a:defRPr sz="1800" spc="0">
                <a:solidFill>
                  <a:schemeClr val="tx1"/>
                </a:solidFill>
              </a:defRPr>
            </a:lvl3pPr>
            <a:lvl4pPr>
              <a:spcAft>
                <a:spcPts val="600"/>
              </a:spcAft>
              <a:defRPr sz="1600">
                <a:solidFill>
                  <a:schemeClr val="tx1"/>
                </a:solidFill>
              </a:defRPr>
            </a:lvl4pPr>
            <a:lvl5pPr>
              <a:spcAft>
                <a:spcPts val="600"/>
              </a:spcAft>
              <a:defRPr sz="14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7/29/2020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9" name="Slide Number Placeholder 3">
            <a:extLst>
              <a:ext uri="{FF2B5EF4-FFF2-40B4-BE49-F238E27FC236}">
                <a16:creationId xmlns:a16="http://schemas.microsoft.com/office/drawing/2014/main" id="{01FB564D-8546-4D3A-B883-7D4B1C9A3B67}"/>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3618325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medium)">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spcAft>
                <a:spcPts val="600"/>
              </a:spcAft>
              <a:defRPr sz="2400" spc="0">
                <a:solidFill>
                  <a:schemeClr val="tx1"/>
                </a:solidFill>
              </a:defRPr>
            </a:lvl1pPr>
            <a:lvl2pPr>
              <a:spcAft>
                <a:spcPts val="600"/>
              </a:spcAft>
              <a:defRPr sz="2000" spc="0">
                <a:solidFill>
                  <a:schemeClr val="tx1"/>
                </a:solidFill>
              </a:defRPr>
            </a:lvl2pPr>
            <a:lvl3pPr>
              <a:spcAft>
                <a:spcPts val="600"/>
              </a:spcAft>
              <a:defRPr sz="1800" spc="0">
                <a:solidFill>
                  <a:schemeClr val="tx1"/>
                </a:solidFill>
              </a:defRPr>
            </a:lvl3pPr>
            <a:lvl4pPr>
              <a:spcAft>
                <a:spcPts val="600"/>
              </a:spcAft>
              <a:defRPr sz="1600">
                <a:solidFill>
                  <a:schemeClr val="tx1"/>
                </a:solidFill>
              </a:defRPr>
            </a:lvl4pPr>
            <a:lvl5pPr>
              <a:spcAft>
                <a:spcPts val="600"/>
              </a:spcAft>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7/29/2020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3808466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larg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344488" indent="-300038">
              <a:spcAft>
                <a:spcPts val="600"/>
              </a:spcAft>
              <a:defRPr sz="2800" spc="0">
                <a:solidFill>
                  <a:schemeClr val="tx1"/>
                </a:solidFill>
              </a:defRPr>
            </a:lvl1pPr>
            <a:lvl2pPr marL="623888" indent="-258763">
              <a:spcAft>
                <a:spcPts val="600"/>
              </a:spcAft>
              <a:defRPr sz="2400" spc="0">
                <a:solidFill>
                  <a:schemeClr val="tx1"/>
                </a:solidFill>
              </a:defRPr>
            </a:lvl2pPr>
            <a:lvl3pPr>
              <a:spcAft>
                <a:spcPts val="600"/>
              </a:spcAft>
              <a:defRPr sz="2000" spc="0">
                <a:solidFill>
                  <a:schemeClr val="tx1"/>
                </a:solidFill>
              </a:defRPr>
            </a:lvl3pPr>
            <a:lvl4pPr>
              <a:spcAft>
                <a:spcPts val="600"/>
              </a:spcAft>
              <a:defRPr sz="1800">
                <a:solidFill>
                  <a:schemeClr val="tx1"/>
                </a:solidFill>
              </a:defRPr>
            </a:lvl4pPr>
            <a:lvl5pPr>
              <a:spcAft>
                <a:spcPts val="600"/>
              </a:spcAft>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7/29/2020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9" name="Slide Number Placeholder 3">
            <a:extLst>
              <a:ext uri="{FF2B5EF4-FFF2-40B4-BE49-F238E27FC236}">
                <a16:creationId xmlns:a16="http://schemas.microsoft.com/office/drawing/2014/main" id="{AEAD4A3F-3677-4F0D-8AF8-68CE0872A66B}"/>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8939704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small)">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258294"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7/29/2020</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
        <p:nvSpPr>
          <p:cNvPr id="10" name="Slide Number Placeholder 3">
            <a:extLst>
              <a:ext uri="{FF2B5EF4-FFF2-40B4-BE49-F238E27FC236}">
                <a16:creationId xmlns:a16="http://schemas.microsoft.com/office/drawing/2014/main" id="{06AB850F-29E0-47A7-9D5F-C1DC738D1CAD}"/>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15934729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mediu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258294"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7/29/2020</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
        <p:nvSpPr>
          <p:cNvPr id="10" name="Slide Number Placeholder 3">
            <a:extLst>
              <a:ext uri="{FF2B5EF4-FFF2-40B4-BE49-F238E27FC236}">
                <a16:creationId xmlns:a16="http://schemas.microsoft.com/office/drawing/2014/main" id="{33D4124B-0DCE-4FD2-BE75-B48FBB7967C0}"/>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2949363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obj" preserve="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685800"/>
            <a:ext cx="8407893" cy="5440679"/>
          </a:xfrm>
        </p:spPr>
        <p:txBody>
          <a:bodyPr/>
          <a:lstStyle>
            <a:lvl1pPr marL="45720" indent="0">
              <a:spcBef>
                <a:spcPts val="0"/>
              </a:spcBef>
              <a:spcAft>
                <a:spcPts val="0"/>
              </a:spcAft>
              <a:buNone/>
              <a:defRPr b="0" spc="0">
                <a:solidFill>
                  <a:schemeClr val="tx1"/>
                </a:solidFill>
              </a:defRPr>
            </a:lvl1pPr>
            <a:lvl2pPr marL="365760" indent="0">
              <a:spcBef>
                <a:spcPts val="0"/>
              </a:spcBef>
              <a:spcAft>
                <a:spcPts val="0"/>
              </a:spcAft>
              <a:buNone/>
              <a:defRPr b="0" spc="0">
                <a:solidFill>
                  <a:schemeClr val="tx1"/>
                </a:solidFill>
              </a:defRPr>
            </a:lvl2pPr>
            <a:lvl3pPr marL="640080" indent="0">
              <a:spcBef>
                <a:spcPts val="0"/>
              </a:spcBef>
              <a:spcAft>
                <a:spcPts val="0"/>
              </a:spcAft>
              <a:buNone/>
              <a:defRPr b="0" spc="0">
                <a:solidFill>
                  <a:schemeClr val="tx1"/>
                </a:solidFill>
              </a:defRPr>
            </a:lvl3pPr>
            <a:lvl4pPr marL="914400" indent="0">
              <a:spcBef>
                <a:spcPts val="0"/>
              </a:spcBef>
              <a:spcAft>
                <a:spcPts val="0"/>
              </a:spcAft>
              <a:buNone/>
              <a:defRPr b="0">
                <a:solidFill>
                  <a:schemeClr val="tx1"/>
                </a:solidFill>
              </a:defRPr>
            </a:lvl4pPr>
            <a:lvl5pPr marL="1097280" indent="0">
              <a:spcBef>
                <a:spcPts val="0"/>
              </a:spcBef>
              <a:spcAft>
                <a:spcPts val="0"/>
              </a:spcAft>
              <a:buNone/>
              <a:defRPr b="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581975"/>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7/29/2020</a:t>
            </a:fld>
            <a:endParaRPr lang="en-US"/>
          </a:p>
        </p:txBody>
      </p:sp>
      <p:sp>
        <p:nvSpPr>
          <p:cNvPr id="5" name="Footer Placeholder 4"/>
          <p:cNvSpPr>
            <a:spLocks noGrp="1"/>
          </p:cNvSpPr>
          <p:nvPr>
            <p:ph type="ftr" sz="quarter" idx="11"/>
          </p:nvPr>
        </p:nvSpPr>
        <p:spPr>
          <a:xfrm>
            <a:off x="3048000" y="65819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a:xfrm>
            <a:off x="381000" y="152400"/>
            <a:ext cx="8381260" cy="406153"/>
          </a:xfrm>
        </p:spPr>
        <p:txBody>
          <a:bodyPr/>
          <a:lstStyle>
            <a:lvl1pPr>
              <a:defRPr sz="2000" u="sng" cap="none" spc="0">
                <a:solidFill>
                  <a:schemeClr val="tx1"/>
                </a:solidFill>
              </a:defRPr>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
        <p:nvSpPr>
          <p:cNvPr id="9" name="Slide Number Placeholder 3">
            <a:extLst>
              <a:ext uri="{FF2B5EF4-FFF2-40B4-BE49-F238E27FC236}">
                <a16:creationId xmlns:a16="http://schemas.microsoft.com/office/drawing/2014/main" id="{DB62AEC6-CA35-4482-B790-D511620C0E51}"/>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15041643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400" y="153923"/>
            <a:ext cx="6705600" cy="65532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8"/>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C434DD70-68F0-4DEF-81F9-71079D2F1371}" type="datetime1">
              <a:rPr lang="en-US" smtClean="0"/>
              <a:pPr/>
              <a:t>7/29/2020</a:t>
            </a:fld>
            <a:endParaRPr lang="en-US"/>
          </a:p>
        </p:txBody>
      </p:sp>
      <p:sp>
        <p:nvSpPr>
          <p:cNvPr id="11" name="Footer Placeholder 10"/>
          <p:cNvSpPr>
            <a:spLocks noGrp="1"/>
          </p:cNvSpPr>
          <p:nvPr>
            <p:ph type="ftr" sz="quarter" idx="12"/>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solidFill>
                  <a:schemeClr val="tx1"/>
                </a:solidFill>
              </a:defRPr>
            </a:lvl1pPr>
          </a:lstStyle>
          <a:p>
            <a:r>
              <a:rPr lang="en-US"/>
              <a:t>Click to edit Master title style</a:t>
            </a:r>
            <a:endParaRPr lang="en-US" dirty="0"/>
          </a:p>
        </p:txBody>
      </p:sp>
      <p:sp>
        <p:nvSpPr>
          <p:cNvPr id="13"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10" name="Slide Number Placeholder 3">
            <a:extLst>
              <a:ext uri="{FF2B5EF4-FFF2-40B4-BE49-F238E27FC236}">
                <a16:creationId xmlns:a16="http://schemas.microsoft.com/office/drawing/2014/main" id="{7F522084-5389-49DB-810C-34F47F8FDC42}"/>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5734675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secHead" preserve="1">
  <p:cSld name="Subs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400" y="153923"/>
            <a:ext cx="6705600" cy="6553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8"/>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C434DD70-68F0-4DEF-81F9-71079D2F1371}" type="datetime1">
              <a:rPr lang="en-US" smtClean="0"/>
              <a:pPr/>
              <a:t>7/29/2020</a:t>
            </a:fld>
            <a:endParaRPr lang="en-US"/>
          </a:p>
        </p:txBody>
      </p:sp>
      <p:sp>
        <p:nvSpPr>
          <p:cNvPr id="11" name="Footer Placeholder 10"/>
          <p:cNvSpPr>
            <a:spLocks noGrp="1"/>
          </p:cNvSpPr>
          <p:nvPr>
            <p:ph type="ftr" sz="quarter" idx="12"/>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solidFill>
                  <a:schemeClr val="tx1"/>
                </a:solidFill>
              </a:defRPr>
            </a:lvl1pPr>
          </a:lstStyle>
          <a:p>
            <a:r>
              <a:rPr lang="en-US"/>
              <a:t>Click to edit Master title style</a:t>
            </a:r>
            <a:endParaRPr lang="en-US" dirty="0"/>
          </a:p>
        </p:txBody>
      </p:sp>
      <p:sp>
        <p:nvSpPr>
          <p:cNvPr id="13"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10" name="Slide Number Placeholder 3">
            <a:extLst>
              <a:ext uri="{FF2B5EF4-FFF2-40B4-BE49-F238E27FC236}">
                <a16:creationId xmlns:a16="http://schemas.microsoft.com/office/drawing/2014/main" id="{AECA56E7-F650-4170-B031-F26B491E1565}"/>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4259647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3DD63199-ED02-43C5-98B2-403BD5B5424D}" type="datetime1">
              <a:rPr lang="en-US" smtClean="0"/>
              <a:pPr/>
              <a:t>7/29/2020</a:t>
            </a:fld>
            <a:endParaRPr lang="en-US"/>
          </a:p>
        </p:txBody>
      </p:sp>
      <p:sp>
        <p:nvSpPr>
          <p:cNvPr id="8" name="Footer Placeholder 7"/>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0" name="Title 9"/>
          <p:cNvSpPr>
            <a:spLocks noGrp="1"/>
          </p:cNvSpPr>
          <p:nvPr>
            <p:ph type="title"/>
          </p:nvPr>
        </p:nvSpPr>
        <p:spPr/>
        <p:txBody>
          <a:bodyPr/>
          <a:lstStyle/>
          <a:p>
            <a:r>
              <a:rPr lang="en-US"/>
              <a:t>Click to edit Master title style</a:t>
            </a:r>
          </a:p>
        </p:txBody>
      </p:sp>
      <p:sp>
        <p:nvSpPr>
          <p:cNvPr id="11"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12" name="Slide Number Placeholder 3">
            <a:extLst>
              <a:ext uri="{FF2B5EF4-FFF2-40B4-BE49-F238E27FC236}">
                <a16:creationId xmlns:a16="http://schemas.microsoft.com/office/drawing/2014/main" id="{ACBF2E09-7228-48B9-8044-B9D203F5551C}"/>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38630031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58F7003A-EE07-45D0-8EDE-BE72C64253B7}" type="datetime1">
              <a:rPr lang="en-US" smtClean="0"/>
              <a:pPr/>
              <a:t>7/29/2020</a:t>
            </a:fld>
            <a:endParaRPr lang="en-US"/>
          </a:p>
        </p:txBody>
      </p:sp>
      <p:sp>
        <p:nvSpPr>
          <p:cNvPr id="4" name="Footer Placeholder 3"/>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Title 5"/>
          <p:cNvSpPr>
            <a:spLocks noGrp="1"/>
          </p:cNvSpPr>
          <p:nvPr>
            <p:ph type="title"/>
          </p:nvPr>
        </p:nvSpPr>
        <p:spPr/>
        <p:txBody>
          <a:bodyPr/>
          <a:lstStyle/>
          <a:p>
            <a:r>
              <a:rPr lang="en-US"/>
              <a:t>Click to edit Master title style</a:t>
            </a:r>
          </a:p>
        </p:txBody>
      </p:sp>
      <p:sp>
        <p:nvSpPr>
          <p:cNvPr id="7"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8" name="Slide Number Placeholder 3">
            <a:extLst>
              <a:ext uri="{FF2B5EF4-FFF2-40B4-BE49-F238E27FC236}">
                <a16:creationId xmlns:a16="http://schemas.microsoft.com/office/drawing/2014/main" id="{6F10B818-19C8-4A97-84A9-335FAA858E36}"/>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3137198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Date Placeholder 1"/>
          <p:cNvSpPr>
            <a:spLocks noGrp="1"/>
          </p:cNvSpPr>
          <p:nvPr>
            <p:ph type="dt" sz="half" idx="10"/>
          </p:nvPr>
        </p:nvSpPr>
        <p:spPr>
          <a:xfrm>
            <a:off x="370888" y="6629475"/>
            <a:ext cx="2133600" cy="274320"/>
          </a:xfrm>
        </p:spPr>
        <p:txBody>
          <a:bodyPr/>
          <a:lstStyle>
            <a:lvl1pPr>
              <a:defRPr sz="900">
                <a:solidFill>
                  <a:schemeClr val="tx1"/>
                </a:solidFill>
                <a:latin typeface="Arial Narrow" panose="020B0606020202030204" pitchFamily="34" charset="0"/>
              </a:defRPr>
            </a:lvl1pPr>
          </a:lstStyle>
          <a:p>
            <a:fld id="{E6F30DDD-5613-420D-BFAE-9FDA909A81F5}" type="datetime1">
              <a:rPr lang="en-US" smtClean="0"/>
              <a:pPr/>
              <a:t>7/29/2020</a:t>
            </a:fld>
            <a:endParaRPr lang="en-US"/>
          </a:p>
        </p:txBody>
      </p:sp>
      <p:sp>
        <p:nvSpPr>
          <p:cNvPr id="3" name="Footer Placeholder 2"/>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
        <p:nvSpPr>
          <p:cNvPr id="7" name="Slide Number Placeholder 3">
            <a:extLst>
              <a:ext uri="{FF2B5EF4-FFF2-40B4-BE49-F238E27FC236}">
                <a16:creationId xmlns:a16="http://schemas.microsoft.com/office/drawing/2014/main" id="{039114AE-1352-4D49-8C5C-3EED0062B8F7}"/>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38311922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7010400" y="150876"/>
            <a:ext cx="1981200" cy="655624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83D39BFE-46BB-4B94-9063-9A78EB540FB4}" type="datetime1">
              <a:rPr lang="en-US" smtClean="0"/>
              <a:pPr/>
              <a:t>7/29/2020</a:t>
            </a:fld>
            <a:endParaRPr lang="en-US"/>
          </a:p>
        </p:txBody>
      </p:sp>
      <p:sp>
        <p:nvSpPr>
          <p:cNvPr id="6" name="Footer Placeholder 5"/>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a:t>Click to edit Master title style</a:t>
            </a:r>
            <a:endParaRPr lang="en-US" dirty="0"/>
          </a:p>
        </p:txBody>
      </p:sp>
      <p:sp>
        <p:nvSpPr>
          <p:cNvPr id="12"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13" name="Slide Number Placeholder 3">
            <a:extLst>
              <a:ext uri="{FF2B5EF4-FFF2-40B4-BE49-F238E27FC236}">
                <a16:creationId xmlns:a16="http://schemas.microsoft.com/office/drawing/2014/main" id="{58ACDF46-899B-4841-8F5D-27F0352B39E0}"/>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59752784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larg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344488" indent="-300038">
              <a:spcAft>
                <a:spcPts val="600"/>
              </a:spcAft>
              <a:defRPr sz="2800" spc="0">
                <a:solidFill>
                  <a:schemeClr val="tx1"/>
                </a:solidFill>
              </a:defRPr>
            </a:lvl1pPr>
            <a:lvl2pPr marL="623888" indent="-258763">
              <a:spcAft>
                <a:spcPts val="600"/>
              </a:spcAft>
              <a:defRPr sz="2400" spc="0">
                <a:solidFill>
                  <a:schemeClr val="tx1"/>
                </a:solidFill>
              </a:defRPr>
            </a:lvl2pPr>
            <a:lvl3pPr>
              <a:spcAft>
                <a:spcPts val="600"/>
              </a:spcAft>
              <a:defRPr sz="2000" spc="0">
                <a:solidFill>
                  <a:schemeClr val="tx1"/>
                </a:solidFill>
              </a:defRPr>
            </a:lvl3pPr>
            <a:lvl4pPr>
              <a:spcAft>
                <a:spcPts val="600"/>
              </a:spcAft>
              <a:defRPr sz="1800">
                <a:solidFill>
                  <a:schemeClr val="tx1"/>
                </a:solidFill>
              </a:defRPr>
            </a:lvl4pPr>
            <a:lvl5pPr>
              <a:spcAft>
                <a:spcPts val="600"/>
              </a:spcAf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7/29/2020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4060856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small)">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719071"/>
            <a:ext cx="4258294"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7/29/2020</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1632379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mediu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719071"/>
            <a:ext cx="4258294"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7/29/2020</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3201677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685800"/>
            <a:ext cx="8407893" cy="5440679"/>
          </a:xfrm>
        </p:spPr>
        <p:txBody>
          <a:bodyPr/>
          <a:lstStyle>
            <a:lvl1pPr marL="45720" indent="0">
              <a:spcBef>
                <a:spcPts val="0"/>
              </a:spcBef>
              <a:spcAft>
                <a:spcPts val="0"/>
              </a:spcAft>
              <a:buNone/>
              <a:defRPr b="0" spc="0">
                <a:solidFill>
                  <a:schemeClr val="tx1"/>
                </a:solidFill>
              </a:defRPr>
            </a:lvl1pPr>
            <a:lvl2pPr marL="365760" indent="0">
              <a:spcBef>
                <a:spcPts val="0"/>
              </a:spcBef>
              <a:spcAft>
                <a:spcPts val="0"/>
              </a:spcAft>
              <a:buNone/>
              <a:defRPr b="0" spc="0">
                <a:solidFill>
                  <a:schemeClr val="tx1"/>
                </a:solidFill>
              </a:defRPr>
            </a:lvl2pPr>
            <a:lvl3pPr marL="640080" indent="0">
              <a:spcBef>
                <a:spcPts val="0"/>
              </a:spcBef>
              <a:spcAft>
                <a:spcPts val="0"/>
              </a:spcAft>
              <a:buNone/>
              <a:defRPr b="0" spc="0">
                <a:solidFill>
                  <a:schemeClr val="tx1"/>
                </a:solidFill>
              </a:defRPr>
            </a:lvl3pPr>
            <a:lvl4pPr marL="914400" indent="0">
              <a:spcBef>
                <a:spcPts val="0"/>
              </a:spcBef>
              <a:spcAft>
                <a:spcPts val="0"/>
              </a:spcAft>
              <a:buNone/>
              <a:defRPr b="0">
                <a:solidFill>
                  <a:schemeClr val="tx1"/>
                </a:solidFill>
              </a:defRPr>
            </a:lvl4pPr>
            <a:lvl5pPr marL="1097280" indent="0">
              <a:spcBef>
                <a:spcPts val="0"/>
              </a:spcBef>
              <a:spcAft>
                <a:spcPts val="0"/>
              </a:spcAft>
              <a:buNone/>
              <a:defRPr b="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70888" y="6581975"/>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7/29/2020</a:t>
            </a:fld>
            <a:endParaRPr lang="en-US"/>
          </a:p>
        </p:txBody>
      </p:sp>
      <p:sp>
        <p:nvSpPr>
          <p:cNvPr id="5" name="Footer Placeholder 4"/>
          <p:cNvSpPr>
            <a:spLocks noGrp="1"/>
          </p:cNvSpPr>
          <p:nvPr>
            <p:ph type="ftr" sz="quarter" idx="11"/>
          </p:nvPr>
        </p:nvSpPr>
        <p:spPr>
          <a:xfrm>
            <a:off x="3048000" y="65819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a:xfrm>
            <a:off x="381000" y="152400"/>
            <a:ext cx="8381260" cy="406153"/>
          </a:xfrm>
        </p:spPr>
        <p:txBody>
          <a:bodyPr/>
          <a:lstStyle>
            <a:lvl1pPr>
              <a:defRPr sz="2000" u="sng" cap="none" spc="0">
                <a:solidFill>
                  <a:schemeClr val="tx1"/>
                </a:solidFill>
              </a:defRPr>
            </a:lvl1pPr>
          </a:lstStyle>
          <a:p>
            <a:r>
              <a:rPr lang="en-US" dirty="0"/>
              <a:t>Click To Edit Master Title Style</a:t>
            </a: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2205234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400" y="153923"/>
            <a:ext cx="6705600" cy="65532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Date Placeholder 8"/>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C434DD70-68F0-4DEF-81F9-71079D2F1371}" type="datetime1">
              <a:rPr lang="en-US" smtClean="0"/>
              <a:pPr/>
              <a:t>7/29/2020</a:t>
            </a:fld>
            <a:endParaRPr lang="en-US"/>
          </a:p>
        </p:txBody>
      </p:sp>
      <p:sp>
        <p:nvSpPr>
          <p:cNvPr id="11" name="Footer Placeholder 10"/>
          <p:cNvSpPr>
            <a:spLocks noGrp="1"/>
          </p:cNvSpPr>
          <p:nvPr>
            <p:ph type="ftr" sz="quarter" idx="12"/>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solidFill>
                  <a:schemeClr val="tx1"/>
                </a:solidFill>
              </a:defRPr>
            </a:lvl1pPr>
          </a:lstStyle>
          <a:p>
            <a:r>
              <a:rPr lang="en-US" dirty="0"/>
              <a:t>Click to edit Master title style</a:t>
            </a:r>
          </a:p>
        </p:txBody>
      </p:sp>
      <p:sp>
        <p:nvSpPr>
          <p:cNvPr id="13"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194760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ubs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400" y="153923"/>
            <a:ext cx="6705600" cy="6553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Date Placeholder 8"/>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C434DD70-68F0-4DEF-81F9-71079D2F1371}" type="datetime1">
              <a:rPr lang="en-US" smtClean="0"/>
              <a:pPr/>
              <a:t>7/29/2020</a:t>
            </a:fld>
            <a:endParaRPr lang="en-US"/>
          </a:p>
        </p:txBody>
      </p:sp>
      <p:sp>
        <p:nvSpPr>
          <p:cNvPr id="11" name="Footer Placeholder 10"/>
          <p:cNvSpPr>
            <a:spLocks noGrp="1"/>
          </p:cNvSpPr>
          <p:nvPr>
            <p:ph type="ftr" sz="quarter" idx="12"/>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solidFill>
                  <a:schemeClr val="tx1"/>
                </a:solidFill>
              </a:defRPr>
            </a:lvl1pPr>
          </a:lstStyle>
          <a:p>
            <a:r>
              <a:rPr lang="en-US" dirty="0"/>
              <a:t>Click to edit Master title style</a:t>
            </a:r>
          </a:p>
        </p:txBody>
      </p:sp>
      <p:sp>
        <p:nvSpPr>
          <p:cNvPr id="13"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071180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pPr eaLnBrk="1" fontAlgn="auto" hangingPunct="1">
              <a:spcBef>
                <a:spcPts val="0"/>
              </a:spcBef>
              <a:spcAft>
                <a:spcPts val="0"/>
              </a:spcAft>
            </a:pPr>
            <a:fld id="{29D87F41-6843-4E69-8327-FFD93063886E}" type="datetime1">
              <a:rPr lang="en-US" b="0" smtClean="0">
                <a:solidFill>
                  <a:srgbClr val="0D6911"/>
                </a:solidFill>
                <a:latin typeface="Franklin Gothic Medium"/>
              </a:rPr>
              <a:pPr eaLnBrk="1" fontAlgn="auto" hangingPunct="1">
                <a:spcBef>
                  <a:spcPts val="0"/>
                </a:spcBef>
                <a:spcAft>
                  <a:spcPts val="0"/>
                </a:spcAft>
              </a:pPr>
              <a:t>7/29/2020</a:t>
            </a:fld>
            <a:endParaRPr lang="en-US" b="0">
              <a:solidFill>
                <a:srgbClr val="0D6911"/>
              </a:solidFill>
              <a:latin typeface="Franklin Gothic Medium"/>
            </a:endParaRPr>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a:solidFill>
                <a:srgbClr val="0D6911"/>
              </a:solidFill>
              <a:latin typeface="Franklin Gothic Medium"/>
            </a:endParaRPr>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a:solidFill>
                <a:srgbClr val="0D6911"/>
              </a:solidFill>
              <a:latin typeface="Franklin Gothic Medium"/>
            </a:endParaRPr>
          </a:p>
        </p:txBody>
      </p:sp>
    </p:spTree>
    <p:extLst>
      <p:ext uri="{BB962C8B-B14F-4D97-AF65-F5344CB8AC3E}">
        <p14:creationId xmlns:p14="http://schemas.microsoft.com/office/powerpoint/2010/main" val="389342856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87" r:id="rId4"/>
    <p:sldLayoutId id="2147483679" r:id="rId5"/>
    <p:sldLayoutId id="2147483688" r:id="rId6"/>
    <p:sldLayoutId id="2147483680" r:id="rId7"/>
    <p:sldLayoutId id="2147483681" r:id="rId8"/>
    <p:sldLayoutId id="2147483689" r:id="rId9"/>
    <p:sldLayoutId id="2147483682" r:id="rId10"/>
    <p:sldLayoutId id="2147483683" r:id="rId11"/>
    <p:sldLayoutId id="2147483684" r:id="rId12"/>
    <p:sldLayoutId id="2147483685" r:id="rId13"/>
  </p:sldLayoutIdLst>
  <p:hf hdr="0" ftr="0" dt="0"/>
  <p:txStyles>
    <p:titleStyle>
      <a:lvl1pPr algn="ctr" defTabSz="914400" rtl="0" eaLnBrk="1" latinLnBrk="0" hangingPunct="1">
        <a:spcBef>
          <a:spcPct val="0"/>
        </a:spcBef>
        <a:buNone/>
        <a:defRPr sz="3200" kern="1200" cap="none"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pPr eaLnBrk="1" fontAlgn="auto" hangingPunct="1">
              <a:spcBef>
                <a:spcPts val="0"/>
              </a:spcBef>
              <a:spcAft>
                <a:spcPts val="0"/>
              </a:spcAft>
            </a:pPr>
            <a:fld id="{29D87F41-6843-4E69-8327-FFD93063886E}" type="datetime1">
              <a:rPr lang="en-US" b="0" smtClean="0">
                <a:solidFill>
                  <a:srgbClr val="0D6911"/>
                </a:solidFill>
                <a:latin typeface="Franklin Gothic Medium"/>
              </a:rPr>
              <a:pPr eaLnBrk="1" fontAlgn="auto" hangingPunct="1">
                <a:spcBef>
                  <a:spcPts val="0"/>
                </a:spcBef>
                <a:spcAft>
                  <a:spcPts val="0"/>
                </a:spcAft>
              </a:pPr>
              <a:t>7/29/2020</a:t>
            </a:fld>
            <a:endParaRPr lang="en-US" b="0">
              <a:solidFill>
                <a:srgbClr val="0D6911"/>
              </a:solidFill>
              <a:latin typeface="Franklin Gothic Medium"/>
            </a:endParaRPr>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a:solidFill>
                <a:srgbClr val="0D6911"/>
              </a:solidFill>
              <a:latin typeface="Franklin Gothic Medium"/>
            </a:endParaRPr>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a:solidFill>
                <a:srgbClr val="0D6911"/>
              </a:solidFill>
              <a:latin typeface="Franklin Gothic Medium"/>
            </a:endParaRPr>
          </a:p>
        </p:txBody>
      </p:sp>
    </p:spTree>
    <p:extLst>
      <p:ext uri="{BB962C8B-B14F-4D97-AF65-F5344CB8AC3E}">
        <p14:creationId xmlns:p14="http://schemas.microsoft.com/office/powerpoint/2010/main" val="390682860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hf hdr="0" ftr="0" dt="0"/>
  <p:txStyles>
    <p:titleStyle>
      <a:lvl1pPr algn="ctr" defTabSz="914400" rtl="0" eaLnBrk="1" latinLnBrk="0" hangingPunct="1">
        <a:spcBef>
          <a:spcPct val="0"/>
        </a:spcBef>
        <a:buNone/>
        <a:defRPr sz="3200" kern="1200" cap="none"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pPr eaLnBrk="1" fontAlgn="auto" hangingPunct="1">
              <a:spcBef>
                <a:spcPts val="0"/>
              </a:spcBef>
              <a:spcAft>
                <a:spcPts val="0"/>
              </a:spcAft>
            </a:pPr>
            <a:fld id="{29D87F41-6843-4E69-8327-FFD93063886E}" type="datetime1">
              <a:rPr lang="en-US" b="0" smtClean="0">
                <a:solidFill>
                  <a:srgbClr val="0D6911"/>
                </a:solidFill>
                <a:latin typeface="Franklin Gothic Medium"/>
              </a:rPr>
              <a:pPr eaLnBrk="1" fontAlgn="auto" hangingPunct="1">
                <a:spcBef>
                  <a:spcPts val="0"/>
                </a:spcBef>
                <a:spcAft>
                  <a:spcPts val="0"/>
                </a:spcAft>
              </a:pPr>
              <a:t>7/29/2020</a:t>
            </a:fld>
            <a:endParaRPr lang="en-US" b="0">
              <a:solidFill>
                <a:srgbClr val="0D6911"/>
              </a:solidFill>
              <a:latin typeface="Franklin Gothic Medium"/>
            </a:endParaRPr>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a:solidFill>
                <a:srgbClr val="0D6911"/>
              </a:solidFill>
              <a:latin typeface="Franklin Gothic Medium"/>
            </a:endParaRPr>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a:solidFill>
                <a:srgbClr val="0D6911"/>
              </a:solidFill>
              <a:latin typeface="Franklin Gothic Medium"/>
            </a:endParaRPr>
          </a:p>
        </p:txBody>
      </p:sp>
    </p:spTree>
    <p:extLst>
      <p:ext uri="{BB962C8B-B14F-4D97-AF65-F5344CB8AC3E}">
        <p14:creationId xmlns:p14="http://schemas.microsoft.com/office/powerpoint/2010/main" val="23970797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hf hdr="0" ftr="0" dt="0"/>
  <p:txStyles>
    <p:titleStyle>
      <a:lvl1pPr algn="ctr" defTabSz="914400" rtl="0" eaLnBrk="1" latinLnBrk="0" hangingPunct="1">
        <a:spcBef>
          <a:spcPct val="0"/>
        </a:spcBef>
        <a:buNone/>
        <a:defRPr sz="3200" kern="1200" cap="none"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1"/>
          <p:cNvSpPr>
            <a:spLocks noGrp="1" noChangeArrowheads="1"/>
          </p:cNvSpPr>
          <p:nvPr>
            <p:ph type="title"/>
          </p:nvPr>
        </p:nvSpPr>
        <p:spPr>
          <a:xfrm>
            <a:off x="457200" y="540589"/>
            <a:ext cx="6324600" cy="5814203"/>
          </a:xfrm>
        </p:spPr>
        <p:txBody>
          <a:bodyPr/>
          <a:lstStyle/>
          <a:p>
            <a:r>
              <a:rPr lang="en-GB" altLang="en-US" sz="3200" dirty="0">
                <a:solidFill>
                  <a:schemeClr val="tx2">
                    <a:lumMod val="20000"/>
                    <a:lumOff val="80000"/>
                  </a:schemeClr>
                </a:solidFill>
              </a:rPr>
              <a:t>Advanced Database Topics</a:t>
            </a:r>
            <a:br>
              <a:rPr lang="en-GB" altLang="en-US" dirty="0"/>
            </a:br>
            <a:br>
              <a:rPr lang="en-GB" altLang="en-US" dirty="0"/>
            </a:br>
            <a:r>
              <a:rPr lang="en-US" altLang="en-US" dirty="0"/>
              <a:t>Elasticsearch</a:t>
            </a:r>
            <a:br>
              <a:rPr lang="en-US" altLang="en-US" dirty="0"/>
            </a:br>
            <a:br>
              <a:rPr lang="en-US" altLang="en-US" dirty="0"/>
            </a:br>
            <a:br>
              <a:rPr lang="en-US" altLang="en-US" dirty="0"/>
            </a:br>
            <a:br>
              <a:rPr lang="en-US" altLang="en-US" sz="1800" dirty="0"/>
            </a:br>
            <a:endParaRPr lang="en-US" altLang="en-US" sz="3600" dirty="0"/>
          </a:p>
        </p:txBody>
      </p:sp>
      <p:sp>
        <p:nvSpPr>
          <p:cNvPr id="4" name="Text Placeholder 4"/>
          <p:cNvSpPr txBox="1">
            <a:spLocks/>
          </p:cNvSpPr>
          <p:nvPr/>
        </p:nvSpPr>
        <p:spPr>
          <a:xfrm>
            <a:off x="7162799" y="2892277"/>
            <a:ext cx="1600201" cy="1645920"/>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Clr>
                <a:schemeClr val="accent1"/>
              </a:buClr>
              <a:buFont typeface="Wingdings 2" pitchFamily="18" charset="2"/>
              <a:buNone/>
              <a:defRPr sz="1900" kern="1200" spc="150" baseline="0">
                <a:solidFill>
                  <a:schemeClr val="tx1"/>
                </a:solidFill>
                <a:latin typeface="+mn-lt"/>
                <a:ea typeface="+mn-ea"/>
                <a:cs typeface="+mn-cs"/>
              </a:defRPr>
            </a:lvl1pPr>
            <a:lvl2pPr marL="457200" indent="0" algn="ctr" defTabSz="914400" rtl="0" eaLnBrk="1" latinLnBrk="0" hangingPunct="1">
              <a:spcBef>
                <a:spcPct val="20000"/>
              </a:spcBef>
              <a:buClr>
                <a:schemeClr val="accent2"/>
              </a:buClr>
              <a:buFont typeface="Wingdings" pitchFamily="2" charset="2"/>
              <a:buNone/>
              <a:defRPr sz="1800" kern="1200" spc="100" baseline="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Wingdings" pitchFamily="2" charset="2"/>
              <a:buNone/>
              <a:defRPr sz="1600" kern="1200" spc="100" baseline="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Wingdings" pitchFamily="2" charset="2"/>
              <a:buNone/>
              <a:defRPr sz="14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6"/>
              </a:buClr>
              <a:buFont typeface="Wingdings" pitchFamily="2" charset="2"/>
              <a:buNone/>
              <a:defRPr sz="1300" kern="1200" spc="1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Wingdings" pitchFamily="2" charset="2"/>
              <a:buNone/>
              <a:defRPr sz="12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Wingdings" pitchFamily="2" charset="2"/>
              <a:buNone/>
              <a:defRPr sz="12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Wingdings" pitchFamily="2" charset="2"/>
              <a:buNone/>
              <a:defRPr sz="12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5"/>
              </a:buClr>
              <a:buFont typeface="Wingdings" pitchFamily="2" charset="2"/>
              <a:buNone/>
              <a:defRPr sz="1200" kern="1200">
                <a:solidFill>
                  <a:schemeClr val="tx1">
                    <a:tint val="75000"/>
                  </a:schemeClr>
                </a:solidFill>
                <a:latin typeface="+mn-lt"/>
                <a:ea typeface="+mn-ea"/>
                <a:cs typeface="+mn-cs"/>
              </a:defRPr>
            </a:lvl9pPr>
          </a:lstStyle>
          <a:p>
            <a:r>
              <a:rPr lang="en-US" sz="1400" spc="0"/>
              <a:t> </a:t>
            </a:r>
          </a:p>
        </p:txBody>
      </p:sp>
    </p:spTree>
    <p:extLst>
      <p:ext uri="{BB962C8B-B14F-4D97-AF65-F5344CB8AC3E}">
        <p14:creationId xmlns:p14="http://schemas.microsoft.com/office/powerpoint/2010/main" val="358719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C0DF83-CC96-42EA-8AC6-A1A9AFB96C5D}"/>
              </a:ext>
            </a:extLst>
          </p:cNvPr>
          <p:cNvSpPr/>
          <p:nvPr/>
        </p:nvSpPr>
        <p:spPr>
          <a:xfrm>
            <a:off x="728235" y="3301695"/>
            <a:ext cx="7994155" cy="703965"/>
          </a:xfrm>
          <a:prstGeom prst="rect">
            <a:avLst/>
          </a:prstGeom>
          <a:solidFill>
            <a:srgbClr val="FFFFFF">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FF17383F-FAF2-405C-A6D8-613363C65E5F}"/>
              </a:ext>
            </a:extLst>
          </p:cNvPr>
          <p:cNvSpPr>
            <a:spLocks noGrp="1"/>
          </p:cNvSpPr>
          <p:nvPr>
            <p:ph idx="1"/>
          </p:nvPr>
        </p:nvSpPr>
        <p:spPr/>
        <p:txBody>
          <a:bodyPr>
            <a:normAutofit/>
          </a:bodyPr>
          <a:lstStyle/>
          <a:p>
            <a:pPr marL="45720" indent="0">
              <a:buNone/>
            </a:pPr>
            <a:r>
              <a:rPr lang="en-US" sz="1600" dirty="0">
                <a:latin typeface="Consolas" panose="020B0609020204030204" pitchFamily="49" charset="0"/>
              </a:rPr>
              <a:t>{"type":"line","line_id":57377,"play_name":"macbeth","speech_number":9,"line_number":"4.1.35","speaker":"ALL","text_entry":"Double, double toil and trouble;"}</a:t>
            </a:r>
          </a:p>
          <a:p>
            <a:pPr marL="45720" indent="0">
              <a:buNone/>
            </a:pPr>
            <a:r>
              <a:rPr lang="en-US" sz="1600" dirty="0">
                <a:latin typeface="Consolas" panose="020B0609020204030204" pitchFamily="49" charset="0"/>
              </a:rPr>
              <a:t>{"index":{"_index":"shakespeare","_id":57377}}</a:t>
            </a:r>
          </a:p>
          <a:p>
            <a:pPr marL="45720" indent="0">
              <a:buNone/>
            </a:pPr>
            <a:endParaRPr lang="en-US" sz="1600" dirty="0">
              <a:latin typeface="Consolas" panose="020B0609020204030204" pitchFamily="49" charset="0"/>
            </a:endParaRPr>
          </a:p>
          <a:p>
            <a:pPr lvl="1"/>
            <a:r>
              <a:rPr lang="en-US" sz="1600" dirty="0">
                <a:solidFill>
                  <a:srgbClr val="C00000"/>
                </a:solidFill>
              </a:rPr>
              <a:t>_index  </a:t>
            </a:r>
            <a:r>
              <a:rPr lang="en-US" sz="1600" dirty="0"/>
              <a:t>-- Where the document lives, in this case, </a:t>
            </a:r>
            <a:r>
              <a:rPr lang="en-US" sz="1600" dirty="0" err="1">
                <a:solidFill>
                  <a:srgbClr val="C00000"/>
                </a:solidFill>
              </a:rPr>
              <a:t>shakespeare</a:t>
            </a:r>
            <a:endParaRPr lang="en-US" sz="1600" dirty="0">
              <a:solidFill>
                <a:srgbClr val="C00000"/>
              </a:solidFill>
            </a:endParaRPr>
          </a:p>
          <a:p>
            <a:pPr lvl="1"/>
            <a:r>
              <a:rPr lang="en-US" sz="1600" dirty="0">
                <a:solidFill>
                  <a:srgbClr val="C00000"/>
                </a:solidFill>
              </a:rPr>
              <a:t>_id  </a:t>
            </a:r>
            <a:r>
              <a:rPr lang="en-US" sz="1600" dirty="0"/>
              <a:t>-- The unique identifier for the document</a:t>
            </a:r>
          </a:p>
          <a:p>
            <a:pPr lvl="1"/>
            <a:endParaRPr lang="en-US" sz="1600" dirty="0"/>
          </a:p>
          <a:p>
            <a:pPr marL="45720" indent="0">
              <a:buNone/>
            </a:pPr>
            <a:r>
              <a:rPr lang="en-US" sz="1600" dirty="0">
                <a:latin typeface="Consolas" panose="020B0609020204030204" pitchFamily="49" charset="0"/>
              </a:rPr>
              <a:t>{"type":"scene","line_id":55781,"play_name":"macbeth","speech_number":405,"line_number":"","speaker":"ADRIANO DE </a:t>
            </a:r>
            <a:r>
              <a:rPr lang="en-US" sz="1600" dirty="0" err="1">
                <a:latin typeface="Consolas" panose="020B0609020204030204" pitchFamily="49" charset="0"/>
              </a:rPr>
              <a:t>ARMADO","text_entry":"SCENE</a:t>
            </a:r>
            <a:r>
              <a:rPr lang="en-US" sz="1600" dirty="0">
                <a:latin typeface="Consolas" panose="020B0609020204030204" pitchFamily="49" charset="0"/>
              </a:rPr>
              <a:t> I. A desert place."}</a:t>
            </a:r>
          </a:p>
          <a:p>
            <a:pPr marL="45720" indent="0">
              <a:buNone/>
            </a:pPr>
            <a:r>
              <a:rPr lang="en-US" sz="1600" dirty="0">
                <a:latin typeface="Consolas" panose="020B0609020204030204" pitchFamily="49" charset="0"/>
              </a:rPr>
              <a:t>{"index":{"_index":"shakespeare","_id":55781}}</a:t>
            </a:r>
            <a:br>
              <a:rPr lang="en-US" sz="1600" dirty="0">
                <a:latin typeface="Consolas" panose="020B0609020204030204" pitchFamily="49" charset="0"/>
              </a:rPr>
            </a:br>
            <a:endParaRPr lang="en-US" sz="1600" dirty="0">
              <a:latin typeface="Consolas" panose="020B0609020204030204" pitchFamily="49" charset="0"/>
            </a:endParaRPr>
          </a:p>
          <a:p>
            <a:r>
              <a:rPr lang="en-US" sz="1600" dirty="0"/>
              <a:t>_id's can be provided as in this JSON, or autogenerated by Elasticsearch</a:t>
            </a:r>
            <a:endParaRPr lang="en-US" sz="1600" dirty="0">
              <a:latin typeface="Consolas" panose="020B0609020204030204" pitchFamily="49" charset="0"/>
            </a:endParaRPr>
          </a:p>
        </p:txBody>
      </p:sp>
      <p:sp>
        <p:nvSpPr>
          <p:cNvPr id="3" name="Title 2">
            <a:extLst>
              <a:ext uri="{FF2B5EF4-FFF2-40B4-BE49-F238E27FC236}">
                <a16:creationId xmlns:a16="http://schemas.microsoft.com/office/drawing/2014/main" id="{B92CB641-7687-4A73-9F7B-C44B0244DE8D}"/>
              </a:ext>
            </a:extLst>
          </p:cNvPr>
          <p:cNvSpPr>
            <a:spLocks noGrp="1"/>
          </p:cNvSpPr>
          <p:nvPr>
            <p:ph type="title"/>
          </p:nvPr>
        </p:nvSpPr>
        <p:spPr/>
        <p:txBody>
          <a:bodyPr/>
          <a:lstStyle/>
          <a:p>
            <a:r>
              <a:rPr lang="en-US" dirty="0"/>
              <a:t>Consider the Shakespeare DB</a:t>
            </a:r>
          </a:p>
        </p:txBody>
      </p:sp>
    </p:spTree>
    <p:extLst>
      <p:ext uri="{BB962C8B-B14F-4D97-AF65-F5344CB8AC3E}">
        <p14:creationId xmlns:p14="http://schemas.microsoft.com/office/powerpoint/2010/main" val="1457701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F6EFD6-B7AB-4147-8AEF-D334E17B9E22}"/>
              </a:ext>
            </a:extLst>
          </p:cNvPr>
          <p:cNvSpPr>
            <a:spLocks noGrp="1"/>
          </p:cNvSpPr>
          <p:nvPr>
            <p:ph idx="1"/>
          </p:nvPr>
        </p:nvSpPr>
        <p:spPr>
          <a:xfrm>
            <a:off x="201386" y="1637426"/>
            <a:ext cx="8407893" cy="4407408"/>
          </a:xfrm>
        </p:spPr>
        <p:txBody>
          <a:bodyPr/>
          <a:lstStyle/>
          <a:p>
            <a:r>
              <a:rPr lang="en-US" b="1" dirty="0">
                <a:solidFill>
                  <a:srgbClr val="0070C0"/>
                </a:solidFill>
              </a:rPr>
              <a:t>Core datatypes</a:t>
            </a:r>
          </a:p>
          <a:p>
            <a:pPr lvl="1"/>
            <a:r>
              <a:rPr lang="en-US" dirty="0"/>
              <a:t>string</a:t>
            </a:r>
          </a:p>
          <a:p>
            <a:pPr lvl="2"/>
            <a:r>
              <a:rPr lang="en-US" b="1" dirty="0"/>
              <a:t>text</a:t>
            </a:r>
            <a:r>
              <a:rPr lang="en-US" dirty="0"/>
              <a:t>  </a:t>
            </a:r>
            <a:r>
              <a:rPr lang="en-US" dirty="0">
                <a:latin typeface="Arial Narrow" panose="020B0606020202030204" pitchFamily="34" charset="0"/>
              </a:rPr>
              <a:t>and</a:t>
            </a:r>
            <a:r>
              <a:rPr lang="en-US" dirty="0"/>
              <a:t>  </a:t>
            </a:r>
            <a:r>
              <a:rPr lang="en-US" b="1" dirty="0"/>
              <a:t>keyword</a:t>
            </a:r>
          </a:p>
          <a:p>
            <a:pPr lvl="1"/>
            <a:r>
              <a:rPr lang="en-US" dirty="0"/>
              <a:t>Numeric datatypes</a:t>
            </a:r>
          </a:p>
          <a:p>
            <a:pPr lvl="2"/>
            <a:r>
              <a:rPr lang="en-US" b="1" dirty="0"/>
              <a:t>long</a:t>
            </a:r>
            <a:r>
              <a:rPr lang="en-US" dirty="0"/>
              <a:t>, </a:t>
            </a:r>
            <a:r>
              <a:rPr lang="en-US" b="1" dirty="0"/>
              <a:t>integer</a:t>
            </a:r>
            <a:r>
              <a:rPr lang="en-US" dirty="0"/>
              <a:t>, </a:t>
            </a:r>
            <a:r>
              <a:rPr lang="en-US" b="1" dirty="0"/>
              <a:t>short</a:t>
            </a:r>
            <a:r>
              <a:rPr lang="en-US" dirty="0"/>
              <a:t>, </a:t>
            </a:r>
            <a:r>
              <a:rPr lang="en-US" b="1" dirty="0"/>
              <a:t>byte</a:t>
            </a:r>
            <a:r>
              <a:rPr lang="en-US" dirty="0"/>
              <a:t>, </a:t>
            </a:r>
            <a:r>
              <a:rPr lang="en-US" b="1" dirty="0"/>
              <a:t>double</a:t>
            </a:r>
            <a:r>
              <a:rPr lang="en-US" dirty="0"/>
              <a:t>, </a:t>
            </a:r>
            <a:r>
              <a:rPr lang="en-US" b="1" dirty="0"/>
              <a:t>float</a:t>
            </a:r>
            <a:r>
              <a:rPr lang="en-US" dirty="0"/>
              <a:t>, </a:t>
            </a:r>
            <a:r>
              <a:rPr lang="en-US" b="1" dirty="0" err="1"/>
              <a:t>half_float</a:t>
            </a:r>
            <a:r>
              <a:rPr lang="en-US" dirty="0"/>
              <a:t>, </a:t>
            </a:r>
            <a:r>
              <a:rPr lang="en-US" b="1" dirty="0" err="1"/>
              <a:t>scaled_float</a:t>
            </a:r>
            <a:endParaRPr lang="en-US" b="1" dirty="0"/>
          </a:p>
          <a:p>
            <a:pPr lvl="1"/>
            <a:r>
              <a:rPr lang="en-US" dirty="0"/>
              <a:t>Date datatype</a:t>
            </a:r>
          </a:p>
          <a:p>
            <a:pPr lvl="2"/>
            <a:r>
              <a:rPr lang="en-US" b="1" dirty="0"/>
              <a:t>date</a:t>
            </a:r>
          </a:p>
          <a:p>
            <a:pPr lvl="1"/>
            <a:r>
              <a:rPr lang="en-US" dirty="0"/>
              <a:t>Boolean datatype</a:t>
            </a:r>
          </a:p>
          <a:p>
            <a:pPr lvl="2"/>
            <a:r>
              <a:rPr lang="en-US" b="1" dirty="0" err="1"/>
              <a:t>boolean</a:t>
            </a:r>
            <a:endParaRPr lang="en-US" b="1" dirty="0"/>
          </a:p>
          <a:p>
            <a:pPr lvl="1"/>
            <a:r>
              <a:rPr lang="en-US" dirty="0"/>
              <a:t>Binary datatype</a:t>
            </a:r>
          </a:p>
          <a:p>
            <a:pPr lvl="2"/>
            <a:r>
              <a:rPr lang="en-US" b="1" dirty="0"/>
              <a:t>binary</a:t>
            </a:r>
          </a:p>
          <a:p>
            <a:pPr lvl="1"/>
            <a:r>
              <a:rPr lang="en-US" dirty="0"/>
              <a:t>Range datatypes</a:t>
            </a:r>
          </a:p>
          <a:p>
            <a:pPr lvl="2"/>
            <a:r>
              <a:rPr lang="en-US" b="1" dirty="0" err="1"/>
              <a:t>integer_range</a:t>
            </a:r>
            <a:r>
              <a:rPr lang="en-US" dirty="0"/>
              <a:t>, </a:t>
            </a:r>
            <a:r>
              <a:rPr lang="en-US" dirty="0" err="1"/>
              <a:t>float_range</a:t>
            </a:r>
            <a:r>
              <a:rPr lang="en-US" dirty="0"/>
              <a:t>, </a:t>
            </a:r>
            <a:r>
              <a:rPr lang="en-US" dirty="0" err="1"/>
              <a:t>long_range</a:t>
            </a:r>
            <a:r>
              <a:rPr lang="en-US" dirty="0"/>
              <a:t>, </a:t>
            </a:r>
            <a:r>
              <a:rPr lang="en-US" dirty="0" err="1"/>
              <a:t>double_range</a:t>
            </a:r>
            <a:r>
              <a:rPr lang="en-US" dirty="0"/>
              <a:t>, </a:t>
            </a:r>
            <a:r>
              <a:rPr lang="en-US" dirty="0" err="1"/>
              <a:t>date_range</a:t>
            </a:r>
            <a:r>
              <a:rPr lang="en-US" dirty="0"/>
              <a:t>, </a:t>
            </a:r>
            <a:r>
              <a:rPr lang="en-US" dirty="0" err="1"/>
              <a:t>ip_range</a:t>
            </a:r>
            <a:endParaRPr lang="en-US" dirty="0"/>
          </a:p>
        </p:txBody>
      </p:sp>
      <p:sp>
        <p:nvSpPr>
          <p:cNvPr id="3" name="Title 2">
            <a:extLst>
              <a:ext uri="{FF2B5EF4-FFF2-40B4-BE49-F238E27FC236}">
                <a16:creationId xmlns:a16="http://schemas.microsoft.com/office/drawing/2014/main" id="{4B4D2220-CE6D-452E-BB6F-BB7E090DA8CD}"/>
              </a:ext>
            </a:extLst>
          </p:cNvPr>
          <p:cNvSpPr>
            <a:spLocks noGrp="1"/>
          </p:cNvSpPr>
          <p:nvPr>
            <p:ph type="title"/>
          </p:nvPr>
        </p:nvSpPr>
        <p:spPr/>
        <p:txBody>
          <a:bodyPr/>
          <a:lstStyle/>
          <a:p>
            <a:r>
              <a:rPr lang="en-US" dirty="0"/>
              <a:t>Elasticsearch datatypes</a:t>
            </a:r>
          </a:p>
        </p:txBody>
      </p:sp>
      <p:sp>
        <p:nvSpPr>
          <p:cNvPr id="5" name="TextBox 4">
            <a:extLst>
              <a:ext uri="{FF2B5EF4-FFF2-40B4-BE49-F238E27FC236}">
                <a16:creationId xmlns:a16="http://schemas.microsoft.com/office/drawing/2014/main" id="{EF4048A7-7389-488C-9AC2-3B635B06BBE5}"/>
              </a:ext>
            </a:extLst>
          </p:cNvPr>
          <p:cNvSpPr txBox="1"/>
          <p:nvPr/>
        </p:nvSpPr>
        <p:spPr>
          <a:xfrm>
            <a:off x="5365336" y="3929743"/>
            <a:ext cx="3243943" cy="1754326"/>
          </a:xfrm>
          <a:prstGeom prst="rect">
            <a:avLst/>
          </a:prstGeom>
          <a:solidFill>
            <a:schemeClr val="bg1"/>
          </a:solidFill>
          <a:ln>
            <a:solidFill>
              <a:schemeClr val="accent2"/>
            </a:solidFill>
          </a:ln>
        </p:spPr>
        <p:txBody>
          <a:bodyPr wrap="square" rtlCol="0">
            <a:spAutoFit/>
          </a:bodyPr>
          <a:lstStyle/>
          <a:p>
            <a:r>
              <a:rPr lang="en-US" sz="1800" b="0" dirty="0">
                <a:latin typeface="+mn-lt"/>
              </a:rPr>
              <a:t>Other datatypes exist for more complex use cases, such as:</a:t>
            </a:r>
          </a:p>
          <a:p>
            <a:pPr marL="285750" indent="-285750">
              <a:buFont typeface="Arial" panose="020B0604020202020204" pitchFamily="34" charset="0"/>
              <a:buChar char="•"/>
            </a:pPr>
            <a:r>
              <a:rPr lang="en-US" dirty="0"/>
              <a:t>Object datatype</a:t>
            </a:r>
          </a:p>
          <a:p>
            <a:pPr marL="285750" indent="-285750">
              <a:buFont typeface="Arial" panose="020B0604020202020204" pitchFamily="34" charset="0"/>
              <a:buChar char="•"/>
            </a:pPr>
            <a:r>
              <a:rPr lang="en-US" sz="1800" b="0" dirty="0">
                <a:latin typeface="+mn-lt"/>
              </a:rPr>
              <a:t>Geo-point datatype</a:t>
            </a:r>
          </a:p>
          <a:p>
            <a:pPr marL="285750" indent="-285750">
              <a:buFont typeface="Arial" panose="020B0604020202020204" pitchFamily="34" charset="0"/>
              <a:buChar char="•"/>
            </a:pPr>
            <a:r>
              <a:rPr lang="en-US" dirty="0"/>
              <a:t>IP datatype</a:t>
            </a:r>
          </a:p>
          <a:p>
            <a:pPr marL="285750" indent="-285750">
              <a:buFont typeface="Arial" panose="020B0604020202020204" pitchFamily="34" charset="0"/>
              <a:buChar char="•"/>
            </a:pPr>
            <a:r>
              <a:rPr lang="en-US" dirty="0"/>
              <a:t>e</a:t>
            </a:r>
            <a:r>
              <a:rPr lang="en-US" sz="1800" b="0" dirty="0">
                <a:latin typeface="+mn-lt"/>
              </a:rPr>
              <a:t>tc.</a:t>
            </a:r>
          </a:p>
        </p:txBody>
      </p:sp>
    </p:spTree>
    <p:extLst>
      <p:ext uri="{BB962C8B-B14F-4D97-AF65-F5344CB8AC3E}">
        <p14:creationId xmlns:p14="http://schemas.microsoft.com/office/powerpoint/2010/main" val="2667522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F4A5E0B-940D-478A-B45F-E1EEF26B8D6A}"/>
              </a:ext>
            </a:extLst>
          </p:cNvPr>
          <p:cNvSpPr>
            <a:spLocks noGrp="1"/>
          </p:cNvSpPr>
          <p:nvPr>
            <p:ph sz="half" idx="1"/>
          </p:nvPr>
        </p:nvSpPr>
        <p:spPr>
          <a:xfrm>
            <a:off x="273131" y="1719071"/>
            <a:ext cx="8586145" cy="4912233"/>
          </a:xfrm>
        </p:spPr>
        <p:txBody>
          <a:bodyPr>
            <a:normAutofit/>
          </a:bodyPr>
          <a:lstStyle/>
          <a:p>
            <a:pPr marL="45720" indent="0">
              <a:buNone/>
            </a:pPr>
            <a:r>
              <a:rPr lang="en-US" sz="1400" dirty="0">
                <a:latin typeface="Consolas" panose="020B0609020204030204" pitchFamily="49" charset="0"/>
              </a:rPr>
              <a:t>{"type":"line","line_id":34230,"play_name":"Hamlet","speech_number":19,"line_number":"3.1.64","speaker":"HAMLET","text_entry":"To be, or not to be: that is the question:"}</a:t>
            </a:r>
          </a:p>
          <a:p>
            <a:pPr marL="45720" indent="0">
              <a:buNone/>
            </a:pPr>
            <a:r>
              <a:rPr lang="en-US" sz="1400" dirty="0">
                <a:latin typeface="Consolas" panose="020B0609020204030204" pitchFamily="49" charset="0"/>
              </a:rPr>
              <a:t>{"index":{"_index":"shakespeare","_id":34230}}</a:t>
            </a:r>
          </a:p>
        </p:txBody>
      </p:sp>
      <p:sp>
        <p:nvSpPr>
          <p:cNvPr id="5" name="Content Placeholder 4">
            <a:extLst>
              <a:ext uri="{FF2B5EF4-FFF2-40B4-BE49-F238E27FC236}">
                <a16:creationId xmlns:a16="http://schemas.microsoft.com/office/drawing/2014/main" id="{0FB29F2B-0943-46BD-9470-2F0AA5072113}"/>
              </a:ext>
            </a:extLst>
          </p:cNvPr>
          <p:cNvSpPr>
            <a:spLocks noGrp="1"/>
          </p:cNvSpPr>
          <p:nvPr>
            <p:ph sz="half" idx="2"/>
          </p:nvPr>
        </p:nvSpPr>
        <p:spPr>
          <a:xfrm>
            <a:off x="1576929" y="2688227"/>
            <a:ext cx="7417172" cy="4079430"/>
          </a:xfrm>
          <a:solidFill>
            <a:schemeClr val="bg1"/>
          </a:solidFill>
        </p:spPr>
        <p:txBody>
          <a:bodyPr/>
          <a:lstStyle/>
          <a:p>
            <a:pPr marL="45720" indent="0">
              <a:spcBef>
                <a:spcPts val="0"/>
              </a:spcBef>
              <a:buNone/>
            </a:pPr>
            <a:r>
              <a:rPr lang="en-US" dirty="0"/>
              <a:t>{</a:t>
            </a:r>
            <a:endParaRPr lang="en-US" sz="1400" dirty="0">
              <a:latin typeface="Consolas" panose="020B0609020204030204" pitchFamily="49" charset="0"/>
            </a:endParaRPr>
          </a:p>
          <a:p>
            <a:pPr marL="45720" indent="0">
              <a:spcBef>
                <a:spcPts val="0"/>
              </a:spcBef>
              <a:buNone/>
            </a:pPr>
            <a:r>
              <a:rPr lang="en-US" sz="1400" dirty="0">
                <a:latin typeface="Consolas" panose="020B0609020204030204" pitchFamily="49" charset="0"/>
              </a:rPr>
              <a:t>  "_index" : "</a:t>
            </a:r>
            <a:r>
              <a:rPr lang="en-US" sz="1400" dirty="0" err="1">
                <a:latin typeface="Consolas" panose="020B0609020204030204" pitchFamily="49" charset="0"/>
              </a:rPr>
              <a:t>shakespeare</a:t>
            </a:r>
            <a:r>
              <a:rPr lang="en-US" sz="1400" dirty="0">
                <a:latin typeface="Consolas" panose="020B0609020204030204" pitchFamily="49" charset="0"/>
              </a:rPr>
              <a:t>",</a:t>
            </a:r>
          </a:p>
          <a:p>
            <a:pPr marL="45720" indent="0">
              <a:spcBef>
                <a:spcPts val="0"/>
              </a:spcBef>
              <a:buNone/>
            </a:pPr>
            <a:r>
              <a:rPr lang="en-US" sz="1400" dirty="0">
                <a:latin typeface="Consolas" panose="020B0609020204030204" pitchFamily="49" charset="0"/>
              </a:rPr>
              <a:t>  "_type" : "doc",</a:t>
            </a:r>
          </a:p>
          <a:p>
            <a:pPr marL="45720" indent="0">
              <a:spcBef>
                <a:spcPts val="0"/>
              </a:spcBef>
              <a:buNone/>
            </a:pPr>
            <a:r>
              <a:rPr lang="en-US" sz="1400" dirty="0">
                <a:latin typeface="Consolas" panose="020B0609020204030204" pitchFamily="49" charset="0"/>
              </a:rPr>
              <a:t>  "_id" : "34229",</a:t>
            </a:r>
          </a:p>
          <a:p>
            <a:pPr marL="45720" indent="0">
              <a:spcBef>
                <a:spcPts val="0"/>
              </a:spcBef>
              <a:buNone/>
            </a:pPr>
            <a:r>
              <a:rPr lang="en-US" sz="1400" dirty="0">
                <a:latin typeface="Consolas" panose="020B0609020204030204" pitchFamily="49" charset="0"/>
              </a:rPr>
              <a:t>  "_version" : 1,</a:t>
            </a:r>
          </a:p>
          <a:p>
            <a:pPr marL="45720" indent="0">
              <a:spcBef>
                <a:spcPts val="0"/>
              </a:spcBef>
              <a:buNone/>
            </a:pPr>
            <a:r>
              <a:rPr lang="en-US" sz="1400" dirty="0">
                <a:latin typeface="Consolas" panose="020B0609020204030204" pitchFamily="49" charset="0"/>
              </a:rPr>
              <a:t>  "_</a:t>
            </a:r>
            <a:r>
              <a:rPr lang="en-US" sz="1400" dirty="0" err="1">
                <a:latin typeface="Consolas" panose="020B0609020204030204" pitchFamily="49" charset="0"/>
              </a:rPr>
              <a:t>seq_no</a:t>
            </a:r>
            <a:r>
              <a:rPr lang="en-US" sz="1400" dirty="0">
                <a:latin typeface="Consolas" panose="020B0609020204030204" pitchFamily="49" charset="0"/>
              </a:rPr>
              <a:t>" : 34229,</a:t>
            </a:r>
          </a:p>
          <a:p>
            <a:pPr marL="45720" indent="0">
              <a:spcBef>
                <a:spcPts val="0"/>
              </a:spcBef>
              <a:buNone/>
            </a:pPr>
            <a:r>
              <a:rPr lang="en-US" sz="1400" dirty="0">
                <a:latin typeface="Consolas" panose="020B0609020204030204" pitchFamily="49" charset="0"/>
              </a:rPr>
              <a:t>  "_</a:t>
            </a:r>
            <a:r>
              <a:rPr lang="en-US" sz="1400" dirty="0" err="1">
                <a:latin typeface="Consolas" panose="020B0609020204030204" pitchFamily="49" charset="0"/>
              </a:rPr>
              <a:t>primary_term</a:t>
            </a:r>
            <a:r>
              <a:rPr lang="en-US" sz="1400" dirty="0">
                <a:latin typeface="Consolas" panose="020B0609020204030204" pitchFamily="49" charset="0"/>
              </a:rPr>
              <a:t>" : 1,</a:t>
            </a:r>
          </a:p>
          <a:p>
            <a:pPr marL="45720" indent="0">
              <a:spcBef>
                <a:spcPts val="0"/>
              </a:spcBef>
              <a:buNone/>
            </a:pPr>
            <a:r>
              <a:rPr lang="en-US" sz="1400" dirty="0">
                <a:latin typeface="Consolas" panose="020B0609020204030204" pitchFamily="49" charset="0"/>
              </a:rPr>
              <a:t>  "found" : true,</a:t>
            </a:r>
          </a:p>
          <a:p>
            <a:pPr marL="45720" indent="0">
              <a:spcBef>
                <a:spcPts val="0"/>
              </a:spcBef>
              <a:buNone/>
            </a:pPr>
            <a:r>
              <a:rPr lang="en-US" sz="1400" dirty="0">
                <a:latin typeface="Consolas" panose="020B0609020204030204" pitchFamily="49" charset="0"/>
              </a:rPr>
              <a:t>  "_source" : {</a:t>
            </a:r>
          </a:p>
          <a:p>
            <a:pPr marL="45720" indent="0">
              <a:spcBef>
                <a:spcPts val="0"/>
              </a:spcBef>
              <a:buNone/>
            </a:pPr>
            <a:r>
              <a:rPr lang="en-US" sz="1400" dirty="0">
                <a:latin typeface="Consolas" panose="020B0609020204030204" pitchFamily="49" charset="0"/>
              </a:rPr>
              <a:t>    "type" : "line",</a:t>
            </a:r>
          </a:p>
          <a:p>
            <a:pPr marL="4572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line_id</a:t>
            </a:r>
            <a:r>
              <a:rPr lang="en-US" sz="1400" dirty="0">
                <a:latin typeface="Consolas" panose="020B0609020204030204" pitchFamily="49" charset="0"/>
              </a:rPr>
              <a:t>" : 34230,</a:t>
            </a:r>
          </a:p>
          <a:p>
            <a:pPr marL="4572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play_name</a:t>
            </a:r>
            <a:r>
              <a:rPr lang="en-US" sz="1400" dirty="0">
                <a:latin typeface="Consolas" panose="020B0609020204030204" pitchFamily="49" charset="0"/>
              </a:rPr>
              <a:t>" : "Hamlet",</a:t>
            </a:r>
          </a:p>
          <a:p>
            <a:pPr marL="4572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speech_number</a:t>
            </a:r>
            <a:r>
              <a:rPr lang="en-US" sz="1400" dirty="0">
                <a:latin typeface="Consolas" panose="020B0609020204030204" pitchFamily="49" charset="0"/>
              </a:rPr>
              <a:t>" : 19,</a:t>
            </a:r>
          </a:p>
          <a:p>
            <a:pPr marL="4572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line_number</a:t>
            </a:r>
            <a:r>
              <a:rPr lang="en-US" sz="1400" dirty="0">
                <a:latin typeface="Consolas" panose="020B0609020204030204" pitchFamily="49" charset="0"/>
              </a:rPr>
              <a:t>" : "3.1.64",</a:t>
            </a:r>
          </a:p>
          <a:p>
            <a:pPr marL="45720" indent="0">
              <a:spcBef>
                <a:spcPts val="0"/>
              </a:spcBef>
              <a:buNone/>
            </a:pPr>
            <a:r>
              <a:rPr lang="en-US" sz="1400" dirty="0">
                <a:latin typeface="Consolas" panose="020B0609020204030204" pitchFamily="49" charset="0"/>
              </a:rPr>
              <a:t>    "speaker" : "HAMLET",</a:t>
            </a:r>
          </a:p>
          <a:p>
            <a:pPr marL="4572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text_entry</a:t>
            </a:r>
            <a:r>
              <a:rPr lang="en-US" sz="1400" dirty="0">
                <a:latin typeface="Consolas" panose="020B0609020204030204" pitchFamily="49" charset="0"/>
              </a:rPr>
              <a:t>" : "To be, or not to be: that is the question:"</a:t>
            </a:r>
          </a:p>
          <a:p>
            <a:pPr marL="45720" indent="0">
              <a:spcBef>
                <a:spcPts val="0"/>
              </a:spcBef>
              <a:buNone/>
            </a:pPr>
            <a:r>
              <a:rPr lang="en-US" sz="1400" dirty="0">
                <a:latin typeface="Consolas" panose="020B0609020204030204" pitchFamily="49" charset="0"/>
              </a:rPr>
              <a:t>  }</a:t>
            </a:r>
          </a:p>
          <a:p>
            <a:pPr marL="45720" indent="0">
              <a:spcBef>
                <a:spcPts val="0"/>
              </a:spcBef>
              <a:buNone/>
            </a:pPr>
            <a:r>
              <a:rPr lang="en-US" sz="1400" dirty="0">
                <a:latin typeface="Consolas" panose="020B0609020204030204" pitchFamily="49" charset="0"/>
              </a:rPr>
              <a:t>}</a:t>
            </a:r>
          </a:p>
        </p:txBody>
      </p:sp>
      <p:sp>
        <p:nvSpPr>
          <p:cNvPr id="3" name="Title 2">
            <a:extLst>
              <a:ext uri="{FF2B5EF4-FFF2-40B4-BE49-F238E27FC236}">
                <a16:creationId xmlns:a16="http://schemas.microsoft.com/office/drawing/2014/main" id="{D6F8526A-371E-43CF-82CF-0CE0E271F1C1}"/>
              </a:ext>
            </a:extLst>
          </p:cNvPr>
          <p:cNvSpPr>
            <a:spLocks noGrp="1"/>
          </p:cNvSpPr>
          <p:nvPr>
            <p:ph type="title"/>
          </p:nvPr>
        </p:nvSpPr>
        <p:spPr/>
        <p:txBody>
          <a:bodyPr/>
          <a:lstStyle/>
          <a:p>
            <a:r>
              <a:rPr lang="en-US" dirty="0"/>
              <a:t>The Shakespeare Collection</a:t>
            </a:r>
          </a:p>
        </p:txBody>
      </p:sp>
    </p:spTree>
    <p:extLst>
      <p:ext uri="{BB962C8B-B14F-4D97-AF65-F5344CB8AC3E}">
        <p14:creationId xmlns:p14="http://schemas.microsoft.com/office/powerpoint/2010/main" val="560963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7FE953-97DF-4825-95A3-731FDED60040}"/>
              </a:ext>
            </a:extLst>
          </p:cNvPr>
          <p:cNvSpPr/>
          <p:nvPr/>
        </p:nvSpPr>
        <p:spPr>
          <a:xfrm>
            <a:off x="2695352" y="848138"/>
            <a:ext cx="4830037" cy="6124754"/>
          </a:xfrm>
          <a:prstGeom prst="rect">
            <a:avLst/>
          </a:prstGeom>
          <a:solidFill>
            <a:srgbClr val="DFD5BF"/>
          </a:solidFill>
        </p:spPr>
        <p:txBody>
          <a:bodyPr wrap="square">
            <a:spAutoFit/>
          </a:bodyPr>
          <a:lstStyle/>
          <a:p>
            <a:pPr marL="45720" indent="0">
              <a:spcBef>
                <a:spcPts val="0"/>
              </a:spcBef>
              <a:spcAft>
                <a:spcPts val="0"/>
              </a:spcAft>
              <a:buNone/>
            </a:pPr>
            <a:r>
              <a:rPr lang="en-US" sz="1400" dirty="0">
                <a:latin typeface="Consolas" panose="020B0609020204030204" pitchFamily="49" charset="0"/>
              </a:rPr>
              <a:t>        "</a:t>
            </a:r>
            <a:r>
              <a:rPr lang="en-US" sz="1400" b="1" dirty="0">
                <a:solidFill>
                  <a:srgbClr val="C00000"/>
                </a:solidFill>
                <a:latin typeface="Consolas" panose="020B0609020204030204" pitchFamily="49" charset="0"/>
              </a:rPr>
              <a:t>speaker</a:t>
            </a:r>
            <a:r>
              <a:rPr lang="en-US" sz="1400" dirty="0">
                <a:latin typeface="Consolas" panose="020B0609020204030204" pitchFamily="49" charset="0"/>
              </a:rPr>
              <a:t>" : {</a:t>
            </a:r>
          </a:p>
          <a:p>
            <a:pPr marL="45720" indent="0">
              <a:spcBef>
                <a:spcPts val="0"/>
              </a:spcBef>
              <a:spcAft>
                <a:spcPts val="0"/>
              </a:spcAft>
              <a:buNone/>
            </a:pPr>
            <a:r>
              <a:rPr lang="en-US" sz="1400">
                <a:latin typeface="Consolas" panose="020B0609020204030204" pitchFamily="49" charset="0"/>
              </a:rPr>
              <a:t>          "</a:t>
            </a:r>
            <a:r>
              <a:rPr lang="en-US" sz="1400" dirty="0">
                <a:latin typeface="Consolas" panose="020B0609020204030204" pitchFamily="49" charset="0"/>
              </a:rPr>
              <a:t>type" : "text",</a:t>
            </a:r>
          </a:p>
          <a:p>
            <a:pPr marL="45720" indent="0">
              <a:spcBef>
                <a:spcPts val="0"/>
              </a:spcBef>
              <a:spcAft>
                <a:spcPts val="0"/>
              </a:spcAft>
              <a:buNone/>
            </a:pPr>
            <a:r>
              <a:rPr lang="en-US" sz="1400">
                <a:latin typeface="Consolas" panose="020B0609020204030204" pitchFamily="49" charset="0"/>
              </a:rPr>
              <a:t>          "</a:t>
            </a:r>
            <a:r>
              <a:rPr lang="en-US" sz="1400" dirty="0">
                <a:latin typeface="Consolas" panose="020B0609020204030204" pitchFamily="49" charset="0"/>
              </a:rPr>
              <a:t>fields" : {</a:t>
            </a:r>
          </a:p>
          <a:p>
            <a:pPr marL="45720" indent="0">
              <a:spcBef>
                <a:spcPts val="0"/>
              </a:spcBef>
              <a:spcAft>
                <a:spcPts val="0"/>
              </a:spcAft>
              <a:buNone/>
            </a:pPr>
            <a:r>
              <a:rPr lang="en-US" sz="1400">
                <a:latin typeface="Consolas" panose="020B0609020204030204" pitchFamily="49" charset="0"/>
              </a:rPr>
              <a:t>            </a:t>
            </a:r>
            <a:r>
              <a:rPr lang="en-US" sz="1400" dirty="0">
                <a:latin typeface="Consolas" panose="020B0609020204030204" pitchFamily="49" charset="0"/>
              </a:rPr>
              <a:t>"keyword" : {</a:t>
            </a:r>
          </a:p>
          <a:p>
            <a:pPr marL="45720" indent="0">
              <a:spcBef>
                <a:spcPts val="0"/>
              </a:spcBef>
              <a:spcAft>
                <a:spcPts val="0"/>
              </a:spcAft>
              <a:buNone/>
            </a:pPr>
            <a:r>
              <a:rPr lang="en-US" sz="1400">
                <a:latin typeface="Consolas" panose="020B0609020204030204" pitchFamily="49" charset="0"/>
              </a:rPr>
              <a:t>              </a:t>
            </a:r>
            <a:r>
              <a:rPr lang="en-US" sz="1400" dirty="0">
                <a:latin typeface="Consolas" panose="020B0609020204030204" pitchFamily="49" charset="0"/>
              </a:rPr>
              <a:t>"type" : "keyword",</a:t>
            </a:r>
          </a:p>
          <a:p>
            <a:pPr marL="45720" indent="0">
              <a:spcBef>
                <a:spcPts val="0"/>
              </a:spcBef>
              <a:spcAft>
                <a:spcPts val="0"/>
              </a:spcAft>
              <a:buNone/>
            </a:pPr>
            <a:r>
              <a:rPr lang="en-US" sz="1400">
                <a:latin typeface="Consolas" panose="020B0609020204030204" pitchFamily="49" charset="0"/>
              </a:rPr>
              <a:t>              </a:t>
            </a:r>
            <a:r>
              <a:rPr lang="en-US" sz="1400" dirty="0">
                <a:latin typeface="Consolas" panose="020B0609020204030204" pitchFamily="49" charset="0"/>
              </a:rPr>
              <a:t>"</a:t>
            </a:r>
            <a:r>
              <a:rPr lang="en-US" sz="1400" dirty="0" err="1">
                <a:latin typeface="Consolas" panose="020B0609020204030204" pitchFamily="49" charset="0"/>
              </a:rPr>
              <a:t>ignore_above</a:t>
            </a:r>
            <a:r>
              <a:rPr lang="en-US" sz="1400" dirty="0">
                <a:latin typeface="Consolas" panose="020B0609020204030204" pitchFamily="49" charset="0"/>
              </a:rPr>
              <a:t>" : 256</a:t>
            </a:r>
          </a:p>
          <a:p>
            <a:pPr marL="45720" indent="0">
              <a:spcBef>
                <a:spcPts val="0"/>
              </a:spcBef>
              <a:spcAft>
                <a:spcPts val="0"/>
              </a:spcAft>
              <a:buNone/>
            </a:pPr>
            <a:r>
              <a:rPr lang="en-US" sz="1400">
                <a:latin typeface="Consolas" panose="020B0609020204030204" pitchFamily="49" charset="0"/>
              </a:rPr>
              <a:t>            </a:t>
            </a:r>
            <a:r>
              <a:rPr lang="en-US" sz="1400" dirty="0">
                <a:latin typeface="Consolas" panose="020B0609020204030204" pitchFamily="49" charset="0"/>
              </a:rPr>
              <a:t>}</a:t>
            </a:r>
          </a:p>
          <a:p>
            <a:pPr marL="45720" indent="0">
              <a:spcBef>
                <a:spcPts val="0"/>
              </a:spcBef>
              <a:spcAft>
                <a:spcPts val="0"/>
              </a:spcAft>
              <a:buNone/>
            </a:pPr>
            <a:r>
              <a:rPr lang="en-US" sz="1400">
                <a:latin typeface="Consolas" panose="020B0609020204030204" pitchFamily="49" charset="0"/>
              </a:rPr>
              <a:t>          }</a:t>
            </a:r>
            <a:endParaRPr lang="en-US" sz="1400" dirty="0">
              <a:latin typeface="Consolas" panose="020B0609020204030204" pitchFamily="49" charset="0"/>
            </a:endParaRPr>
          </a:p>
          <a:p>
            <a:pPr marL="45720" indent="0">
              <a:spcBef>
                <a:spcPts val="0"/>
              </a:spcBef>
              <a:spcAft>
                <a:spcPts val="0"/>
              </a:spcAft>
              <a:buNone/>
            </a:pPr>
            <a:r>
              <a:rPr lang="en-US" sz="1400" dirty="0">
                <a:latin typeface="Consolas" panose="020B0609020204030204" pitchFamily="49" charset="0"/>
              </a:rPr>
              <a:t>        },</a:t>
            </a:r>
          </a:p>
          <a:p>
            <a:pPr marL="45720" indent="0">
              <a:spcBef>
                <a:spcPts val="0"/>
              </a:spcBef>
              <a:spcAft>
                <a:spcPts val="0"/>
              </a:spcAft>
              <a:buNone/>
            </a:pPr>
            <a:r>
              <a:rPr lang="en-US" sz="1400" dirty="0">
                <a:latin typeface="Consolas" panose="020B0609020204030204" pitchFamily="49" charset="0"/>
              </a:rPr>
              <a:t>        "</a:t>
            </a:r>
            <a:r>
              <a:rPr lang="en-US" sz="1400" b="1" dirty="0" err="1">
                <a:solidFill>
                  <a:srgbClr val="C00000"/>
                </a:solidFill>
                <a:latin typeface="Consolas" panose="020B0609020204030204" pitchFamily="49" charset="0"/>
              </a:rPr>
              <a:t>speech_number</a:t>
            </a:r>
            <a:r>
              <a:rPr lang="en-US" sz="1400" dirty="0">
                <a:latin typeface="Consolas" panose="020B0609020204030204" pitchFamily="49" charset="0"/>
              </a:rPr>
              <a:t>" : {</a:t>
            </a:r>
          </a:p>
          <a:p>
            <a:pPr marL="45720" indent="0">
              <a:spcBef>
                <a:spcPts val="0"/>
              </a:spcBef>
              <a:spcAft>
                <a:spcPts val="0"/>
              </a:spcAft>
              <a:buNone/>
            </a:pPr>
            <a:r>
              <a:rPr lang="en-US" sz="1400">
                <a:latin typeface="Consolas" panose="020B0609020204030204" pitchFamily="49" charset="0"/>
              </a:rPr>
              <a:t>          "</a:t>
            </a:r>
            <a:r>
              <a:rPr lang="en-US" sz="1400" dirty="0">
                <a:latin typeface="Consolas" panose="020B0609020204030204" pitchFamily="49" charset="0"/>
              </a:rPr>
              <a:t>type" : "text",</a:t>
            </a:r>
          </a:p>
          <a:p>
            <a:pPr marL="45720" indent="0">
              <a:spcBef>
                <a:spcPts val="0"/>
              </a:spcBef>
              <a:spcAft>
                <a:spcPts val="0"/>
              </a:spcAft>
              <a:buNone/>
            </a:pPr>
            <a:r>
              <a:rPr lang="en-US" sz="1400">
                <a:latin typeface="Consolas" panose="020B0609020204030204" pitchFamily="49" charset="0"/>
              </a:rPr>
              <a:t>          "</a:t>
            </a:r>
            <a:r>
              <a:rPr lang="en-US" sz="1400" dirty="0">
                <a:latin typeface="Consolas" panose="020B0609020204030204" pitchFamily="49" charset="0"/>
              </a:rPr>
              <a:t>fields" : {</a:t>
            </a:r>
          </a:p>
          <a:p>
            <a:pPr marL="45720" indent="0">
              <a:spcBef>
                <a:spcPts val="0"/>
              </a:spcBef>
              <a:spcAft>
                <a:spcPts val="0"/>
              </a:spcAft>
              <a:buNone/>
            </a:pPr>
            <a:r>
              <a:rPr lang="en-US" sz="1400">
                <a:latin typeface="Consolas" panose="020B0609020204030204" pitchFamily="49" charset="0"/>
              </a:rPr>
              <a:t>            </a:t>
            </a:r>
            <a:r>
              <a:rPr lang="en-US" sz="1400" dirty="0">
                <a:latin typeface="Consolas" panose="020B0609020204030204" pitchFamily="49" charset="0"/>
              </a:rPr>
              <a:t>"keyword" : {</a:t>
            </a:r>
          </a:p>
          <a:p>
            <a:pPr marL="45720" indent="0">
              <a:spcBef>
                <a:spcPts val="0"/>
              </a:spcBef>
              <a:spcAft>
                <a:spcPts val="0"/>
              </a:spcAft>
              <a:buNone/>
            </a:pPr>
            <a:r>
              <a:rPr lang="en-US" sz="1400">
                <a:latin typeface="Consolas" panose="020B0609020204030204" pitchFamily="49" charset="0"/>
              </a:rPr>
              <a:t>              </a:t>
            </a:r>
            <a:r>
              <a:rPr lang="en-US" sz="1400" dirty="0">
                <a:latin typeface="Consolas" panose="020B0609020204030204" pitchFamily="49" charset="0"/>
              </a:rPr>
              <a:t>"type" : "keyword",</a:t>
            </a:r>
          </a:p>
          <a:p>
            <a:pPr marL="45720" indent="0">
              <a:spcBef>
                <a:spcPts val="0"/>
              </a:spcBef>
              <a:spcAft>
                <a:spcPts val="0"/>
              </a:spcAft>
              <a:buNone/>
            </a:pPr>
            <a:r>
              <a:rPr lang="en-US" sz="1400">
                <a:latin typeface="Consolas" panose="020B0609020204030204" pitchFamily="49" charset="0"/>
              </a:rPr>
              <a:t>              </a:t>
            </a:r>
            <a:r>
              <a:rPr lang="en-US" sz="1400" dirty="0">
                <a:latin typeface="Consolas" panose="020B0609020204030204" pitchFamily="49" charset="0"/>
              </a:rPr>
              <a:t>"</a:t>
            </a:r>
            <a:r>
              <a:rPr lang="en-US" sz="1400" dirty="0" err="1">
                <a:latin typeface="Consolas" panose="020B0609020204030204" pitchFamily="49" charset="0"/>
              </a:rPr>
              <a:t>ignore_above</a:t>
            </a:r>
            <a:r>
              <a:rPr lang="en-US" sz="1400" dirty="0">
                <a:latin typeface="Consolas" panose="020B0609020204030204" pitchFamily="49" charset="0"/>
              </a:rPr>
              <a:t>" : 256</a:t>
            </a:r>
          </a:p>
          <a:p>
            <a:pPr marL="45720" indent="0">
              <a:spcBef>
                <a:spcPts val="0"/>
              </a:spcBef>
              <a:spcAft>
                <a:spcPts val="0"/>
              </a:spcAft>
              <a:buNone/>
            </a:pPr>
            <a:r>
              <a:rPr lang="en-US" sz="1400">
                <a:latin typeface="Consolas" panose="020B0609020204030204" pitchFamily="49" charset="0"/>
              </a:rPr>
              <a:t>            </a:t>
            </a:r>
            <a:r>
              <a:rPr lang="en-US" sz="1400" dirty="0">
                <a:latin typeface="Consolas" panose="020B0609020204030204" pitchFamily="49" charset="0"/>
              </a:rPr>
              <a:t>}</a:t>
            </a:r>
          </a:p>
          <a:p>
            <a:pPr marL="45720" indent="0">
              <a:spcBef>
                <a:spcPts val="0"/>
              </a:spcBef>
              <a:spcAft>
                <a:spcPts val="0"/>
              </a:spcAft>
              <a:buNone/>
            </a:pPr>
            <a:r>
              <a:rPr lang="en-US" sz="1400">
                <a:latin typeface="Consolas" panose="020B0609020204030204" pitchFamily="49" charset="0"/>
              </a:rPr>
              <a:t>          }</a:t>
            </a:r>
            <a:endParaRPr lang="en-US" sz="1400" dirty="0">
              <a:latin typeface="Consolas" panose="020B0609020204030204" pitchFamily="49" charset="0"/>
            </a:endParaRPr>
          </a:p>
          <a:p>
            <a:pPr marL="45720" indent="0">
              <a:spcBef>
                <a:spcPts val="0"/>
              </a:spcBef>
              <a:spcAft>
                <a:spcPts val="0"/>
              </a:spcAft>
              <a:buNone/>
            </a:pPr>
            <a:r>
              <a:rPr lang="en-US" sz="1400" dirty="0">
                <a:latin typeface="Consolas" panose="020B0609020204030204" pitchFamily="49" charset="0"/>
              </a:rPr>
              <a:t>        },</a:t>
            </a:r>
          </a:p>
          <a:p>
            <a:pPr marL="45720" indent="0">
              <a:spcBef>
                <a:spcPts val="0"/>
              </a:spcBef>
              <a:spcAft>
                <a:spcPts val="0"/>
              </a:spcAft>
              <a:buNone/>
            </a:pPr>
            <a:r>
              <a:rPr lang="en-US" sz="1400" dirty="0">
                <a:latin typeface="Consolas" panose="020B0609020204030204" pitchFamily="49" charset="0"/>
              </a:rPr>
              <a:t>        "</a:t>
            </a:r>
            <a:r>
              <a:rPr lang="en-US" sz="1400" b="1" dirty="0" err="1">
                <a:solidFill>
                  <a:srgbClr val="C00000"/>
                </a:solidFill>
                <a:latin typeface="Consolas" panose="020B0609020204030204" pitchFamily="49" charset="0"/>
              </a:rPr>
              <a:t>text_entry</a:t>
            </a:r>
            <a:r>
              <a:rPr lang="en-US" sz="1400" dirty="0">
                <a:latin typeface="Consolas" panose="020B0609020204030204" pitchFamily="49" charset="0"/>
              </a:rPr>
              <a:t>" : {</a:t>
            </a:r>
          </a:p>
          <a:p>
            <a:pPr marL="45720" indent="0">
              <a:spcBef>
                <a:spcPts val="0"/>
              </a:spcBef>
              <a:spcAft>
                <a:spcPts val="0"/>
              </a:spcAft>
              <a:buNone/>
            </a:pPr>
            <a:r>
              <a:rPr lang="en-US" sz="1400">
                <a:latin typeface="Consolas" panose="020B0609020204030204" pitchFamily="49" charset="0"/>
              </a:rPr>
              <a:t>          "</a:t>
            </a:r>
            <a:r>
              <a:rPr lang="en-US" sz="1400" dirty="0">
                <a:latin typeface="Consolas" panose="020B0609020204030204" pitchFamily="49" charset="0"/>
              </a:rPr>
              <a:t>type" : "text",</a:t>
            </a:r>
          </a:p>
          <a:p>
            <a:pPr marL="45720" indent="0">
              <a:spcBef>
                <a:spcPts val="0"/>
              </a:spcBef>
              <a:spcAft>
                <a:spcPts val="0"/>
              </a:spcAft>
              <a:buNone/>
            </a:pPr>
            <a:r>
              <a:rPr lang="en-US" sz="1400">
                <a:latin typeface="Consolas" panose="020B0609020204030204" pitchFamily="49" charset="0"/>
              </a:rPr>
              <a:t>          "</a:t>
            </a:r>
            <a:r>
              <a:rPr lang="en-US" sz="1400" dirty="0">
                <a:latin typeface="Consolas" panose="020B0609020204030204" pitchFamily="49" charset="0"/>
              </a:rPr>
              <a:t>fields" : {</a:t>
            </a:r>
          </a:p>
          <a:p>
            <a:pPr marL="45720" indent="0">
              <a:spcBef>
                <a:spcPts val="0"/>
              </a:spcBef>
              <a:spcAft>
                <a:spcPts val="0"/>
              </a:spcAft>
              <a:buNone/>
            </a:pPr>
            <a:r>
              <a:rPr lang="en-US" sz="1400">
                <a:latin typeface="Consolas" panose="020B0609020204030204" pitchFamily="49" charset="0"/>
              </a:rPr>
              <a:t>            </a:t>
            </a:r>
            <a:r>
              <a:rPr lang="en-US" sz="1400" dirty="0">
                <a:latin typeface="Consolas" panose="020B0609020204030204" pitchFamily="49" charset="0"/>
              </a:rPr>
              <a:t>"keyword" : {</a:t>
            </a:r>
          </a:p>
          <a:p>
            <a:pPr marL="45720" indent="0">
              <a:spcBef>
                <a:spcPts val="0"/>
              </a:spcBef>
              <a:spcAft>
                <a:spcPts val="0"/>
              </a:spcAft>
              <a:buNone/>
            </a:pPr>
            <a:r>
              <a:rPr lang="en-US" sz="1400">
                <a:latin typeface="Consolas" panose="020B0609020204030204" pitchFamily="49" charset="0"/>
              </a:rPr>
              <a:t>              </a:t>
            </a:r>
            <a:r>
              <a:rPr lang="en-US" sz="1400" dirty="0">
                <a:latin typeface="Consolas" panose="020B0609020204030204" pitchFamily="49" charset="0"/>
              </a:rPr>
              <a:t>"type" : "keyword",</a:t>
            </a:r>
          </a:p>
          <a:p>
            <a:pPr marL="45720" indent="0">
              <a:spcBef>
                <a:spcPts val="0"/>
              </a:spcBef>
              <a:spcAft>
                <a:spcPts val="0"/>
              </a:spcAft>
              <a:buNone/>
            </a:pPr>
            <a:r>
              <a:rPr lang="en-US" sz="1400">
                <a:latin typeface="Consolas" panose="020B0609020204030204" pitchFamily="49" charset="0"/>
              </a:rPr>
              <a:t>              </a:t>
            </a:r>
            <a:r>
              <a:rPr lang="en-US" sz="1400" dirty="0">
                <a:latin typeface="Consolas" panose="020B0609020204030204" pitchFamily="49" charset="0"/>
              </a:rPr>
              <a:t>"</a:t>
            </a:r>
            <a:r>
              <a:rPr lang="en-US" sz="1400" dirty="0" err="1">
                <a:latin typeface="Consolas" panose="020B0609020204030204" pitchFamily="49" charset="0"/>
              </a:rPr>
              <a:t>ignore_above</a:t>
            </a:r>
            <a:r>
              <a:rPr lang="en-US" sz="1400" dirty="0">
                <a:latin typeface="Consolas" panose="020B0609020204030204" pitchFamily="49" charset="0"/>
              </a:rPr>
              <a:t>" : 256</a:t>
            </a:r>
          </a:p>
          <a:p>
            <a:pPr marL="45720" indent="0">
              <a:spcBef>
                <a:spcPts val="0"/>
              </a:spcBef>
              <a:spcAft>
                <a:spcPts val="0"/>
              </a:spcAft>
              <a:buNone/>
            </a:pPr>
            <a:r>
              <a:rPr lang="en-US" sz="1400">
                <a:latin typeface="Consolas" panose="020B0609020204030204" pitchFamily="49" charset="0"/>
              </a:rPr>
              <a:t>            </a:t>
            </a:r>
            <a:r>
              <a:rPr lang="en-US" sz="1400" dirty="0">
                <a:latin typeface="Consolas" panose="020B0609020204030204" pitchFamily="49" charset="0"/>
              </a:rPr>
              <a:t>}</a:t>
            </a:r>
          </a:p>
          <a:p>
            <a:pPr marL="45720" indent="0">
              <a:spcBef>
                <a:spcPts val="0"/>
              </a:spcBef>
              <a:spcAft>
                <a:spcPts val="0"/>
              </a:spcAft>
              <a:buNone/>
            </a:pPr>
            <a:r>
              <a:rPr lang="en-US" sz="1400">
                <a:latin typeface="Consolas" panose="020B0609020204030204" pitchFamily="49" charset="0"/>
              </a:rPr>
              <a:t>          }</a:t>
            </a:r>
            <a:endParaRPr lang="en-US" sz="1400" dirty="0">
              <a:latin typeface="Consolas" panose="020B0609020204030204" pitchFamily="49" charset="0"/>
            </a:endParaRPr>
          </a:p>
          <a:p>
            <a:pPr marL="45720" indent="0">
              <a:spcBef>
                <a:spcPts val="0"/>
              </a:spcBef>
              <a:spcAft>
                <a:spcPts val="0"/>
              </a:spcAft>
              <a:buNone/>
            </a:pPr>
            <a:r>
              <a:rPr lang="en-US" sz="1400" dirty="0">
                <a:latin typeface="Consolas" panose="020B0609020204030204" pitchFamily="49" charset="0"/>
              </a:rPr>
              <a:t>        },</a:t>
            </a:r>
          </a:p>
          <a:p>
            <a:pPr marL="45720" indent="0">
              <a:spcBef>
                <a:spcPts val="0"/>
              </a:spcBef>
              <a:spcAft>
                <a:spcPts val="0"/>
              </a:spcAft>
              <a:buNone/>
            </a:pPr>
            <a:endParaRPr lang="en-US" sz="1400" dirty="0">
              <a:latin typeface="Consolas" panose="020B0609020204030204" pitchFamily="49" charset="0"/>
            </a:endParaRPr>
          </a:p>
        </p:txBody>
      </p:sp>
      <p:sp>
        <p:nvSpPr>
          <p:cNvPr id="3" name="Title 2">
            <a:extLst>
              <a:ext uri="{FF2B5EF4-FFF2-40B4-BE49-F238E27FC236}">
                <a16:creationId xmlns:a16="http://schemas.microsoft.com/office/drawing/2014/main" id="{30E76966-34A6-46FF-89C5-B83BE5557BA3}"/>
              </a:ext>
            </a:extLst>
          </p:cNvPr>
          <p:cNvSpPr>
            <a:spLocks noGrp="1"/>
          </p:cNvSpPr>
          <p:nvPr>
            <p:ph type="title"/>
          </p:nvPr>
        </p:nvSpPr>
        <p:spPr/>
        <p:txBody>
          <a:bodyPr/>
          <a:lstStyle/>
          <a:p>
            <a:r>
              <a:rPr lang="en-US" dirty="0"/>
              <a:t>View the schema</a:t>
            </a:r>
          </a:p>
        </p:txBody>
      </p:sp>
      <p:sp>
        <p:nvSpPr>
          <p:cNvPr id="11" name="Freeform: Shape 10">
            <a:extLst>
              <a:ext uri="{FF2B5EF4-FFF2-40B4-BE49-F238E27FC236}">
                <a16:creationId xmlns:a16="http://schemas.microsoft.com/office/drawing/2014/main" id="{126E395E-9E6D-407F-81C1-BFA96509A541}"/>
              </a:ext>
            </a:extLst>
          </p:cNvPr>
          <p:cNvSpPr/>
          <p:nvPr/>
        </p:nvSpPr>
        <p:spPr>
          <a:xfrm>
            <a:off x="6352953" y="2094591"/>
            <a:ext cx="2791047" cy="4875047"/>
          </a:xfrm>
          <a:custGeom>
            <a:avLst/>
            <a:gdLst>
              <a:gd name="connsiteX0" fmla="*/ 0 w 2913321"/>
              <a:gd name="connsiteY0" fmla="*/ 90376 h 4109483"/>
              <a:gd name="connsiteX1" fmla="*/ 138223 w 2913321"/>
              <a:gd name="connsiteY1" fmla="*/ 4082902 h 4109483"/>
              <a:gd name="connsiteX2" fmla="*/ 2908005 w 2913321"/>
              <a:gd name="connsiteY2" fmla="*/ 4109483 h 4109483"/>
              <a:gd name="connsiteX3" fmla="*/ 2913321 w 2913321"/>
              <a:gd name="connsiteY3" fmla="*/ 0 h 4109483"/>
              <a:gd name="connsiteX4" fmla="*/ 0 w 2913321"/>
              <a:gd name="connsiteY4" fmla="*/ 90376 h 4109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3321" h="4109483">
                <a:moveTo>
                  <a:pt x="0" y="90376"/>
                </a:moveTo>
                <a:lnTo>
                  <a:pt x="138223" y="4082902"/>
                </a:lnTo>
                <a:lnTo>
                  <a:pt x="2908005" y="4109483"/>
                </a:lnTo>
                <a:lnTo>
                  <a:pt x="2913321" y="0"/>
                </a:lnTo>
                <a:lnTo>
                  <a:pt x="0" y="90376"/>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E95A11F-17C7-4902-9D9F-215E3C2FF455}"/>
              </a:ext>
            </a:extLst>
          </p:cNvPr>
          <p:cNvSpPr/>
          <p:nvPr/>
        </p:nvSpPr>
        <p:spPr>
          <a:xfrm>
            <a:off x="5563684" y="2233757"/>
            <a:ext cx="4572000" cy="3970318"/>
          </a:xfrm>
          <a:prstGeom prst="rect">
            <a:avLst/>
          </a:prstGeom>
        </p:spPr>
        <p:txBody>
          <a:bodyPr>
            <a:spAutoFit/>
          </a:bodyPr>
          <a:lstStyle/>
          <a:p>
            <a:pPr marL="45720" indent="0">
              <a:spcBef>
                <a:spcPts val="0"/>
              </a:spcBef>
              <a:spcAft>
                <a:spcPts val="0"/>
              </a:spcAft>
              <a:buNone/>
            </a:pPr>
            <a:r>
              <a:rPr lang="en-US" sz="1400" dirty="0">
                <a:latin typeface="Consolas" panose="020B0609020204030204" pitchFamily="49" charset="0"/>
              </a:rPr>
              <a:t>       "</a:t>
            </a:r>
            <a:r>
              <a:rPr lang="en-US" sz="1400" b="1" dirty="0">
                <a:solidFill>
                  <a:srgbClr val="C00000"/>
                </a:solidFill>
                <a:latin typeface="Consolas" panose="020B0609020204030204" pitchFamily="49" charset="0"/>
              </a:rPr>
              <a:t>title</a:t>
            </a:r>
            <a:r>
              <a:rPr lang="en-US" sz="1400" dirty="0">
                <a:latin typeface="Consolas" panose="020B0609020204030204" pitchFamily="49" charset="0"/>
              </a:rPr>
              <a:t>" : {</a:t>
            </a:r>
          </a:p>
          <a:p>
            <a:pPr marL="45720" indent="0">
              <a:spcBef>
                <a:spcPts val="0"/>
              </a:spcBef>
              <a:spcAft>
                <a:spcPts val="0"/>
              </a:spcAft>
              <a:buNone/>
            </a:pPr>
            <a:r>
              <a:rPr lang="en-US" sz="1400">
                <a:latin typeface="Consolas" panose="020B0609020204030204" pitchFamily="49" charset="0"/>
              </a:rPr>
              <a:t>          "</a:t>
            </a:r>
            <a:r>
              <a:rPr lang="en-US" sz="1400" dirty="0">
                <a:latin typeface="Consolas" panose="020B0609020204030204" pitchFamily="49" charset="0"/>
              </a:rPr>
              <a:t>type" : "text",</a:t>
            </a:r>
          </a:p>
          <a:p>
            <a:pPr marL="45720" indent="0">
              <a:spcBef>
                <a:spcPts val="0"/>
              </a:spcBef>
              <a:spcAft>
                <a:spcPts val="0"/>
              </a:spcAft>
              <a:buNone/>
            </a:pPr>
            <a:r>
              <a:rPr lang="en-US" sz="1400">
                <a:latin typeface="Consolas" panose="020B0609020204030204" pitchFamily="49" charset="0"/>
              </a:rPr>
              <a:t>          "</a:t>
            </a:r>
            <a:r>
              <a:rPr lang="en-US" sz="1400" dirty="0">
                <a:latin typeface="Consolas" panose="020B0609020204030204" pitchFamily="49" charset="0"/>
              </a:rPr>
              <a:t>fields" : {</a:t>
            </a:r>
          </a:p>
          <a:p>
            <a:pPr marL="45720" indent="0">
              <a:spcBef>
                <a:spcPts val="0"/>
              </a:spcBef>
              <a:spcAft>
                <a:spcPts val="0"/>
              </a:spcAft>
              <a:buNone/>
            </a:pPr>
            <a:r>
              <a:rPr lang="en-US" sz="1400">
                <a:latin typeface="Consolas" panose="020B0609020204030204" pitchFamily="49" charset="0"/>
              </a:rPr>
              <a:t>            </a:t>
            </a:r>
            <a:r>
              <a:rPr lang="en-US" sz="1400" dirty="0">
                <a:latin typeface="Consolas" panose="020B0609020204030204" pitchFamily="49" charset="0"/>
              </a:rPr>
              <a:t>"keyword" : {</a:t>
            </a:r>
          </a:p>
          <a:p>
            <a:pPr marL="45720" indent="0">
              <a:spcBef>
                <a:spcPts val="0"/>
              </a:spcBef>
              <a:spcAft>
                <a:spcPts val="0"/>
              </a:spcAft>
              <a:buNone/>
            </a:pPr>
            <a:r>
              <a:rPr lang="en-US" sz="1400">
                <a:latin typeface="Consolas" panose="020B0609020204030204" pitchFamily="49" charset="0"/>
              </a:rPr>
              <a:t>              </a:t>
            </a:r>
            <a:r>
              <a:rPr lang="en-US" sz="1400" dirty="0">
                <a:latin typeface="Consolas" panose="020B0609020204030204" pitchFamily="49" charset="0"/>
              </a:rPr>
              <a:t>"type" : "keyword",</a:t>
            </a:r>
          </a:p>
          <a:p>
            <a:pPr marL="45720" indent="0">
              <a:spcBef>
                <a:spcPts val="0"/>
              </a:spcBef>
              <a:spcAft>
                <a:spcPts val="0"/>
              </a:spcAft>
              <a:buNone/>
            </a:pPr>
            <a:r>
              <a:rPr lang="en-US" sz="1400">
                <a:latin typeface="Consolas" panose="020B0609020204030204" pitchFamily="49" charset="0"/>
              </a:rPr>
              <a:t>              </a:t>
            </a:r>
            <a:r>
              <a:rPr lang="en-US" sz="1400" dirty="0">
                <a:latin typeface="Consolas" panose="020B0609020204030204" pitchFamily="49" charset="0"/>
              </a:rPr>
              <a:t>"</a:t>
            </a:r>
            <a:r>
              <a:rPr lang="en-US" sz="1400" dirty="0" err="1">
                <a:latin typeface="Consolas" panose="020B0609020204030204" pitchFamily="49" charset="0"/>
              </a:rPr>
              <a:t>ignore_above</a:t>
            </a:r>
            <a:r>
              <a:rPr lang="en-US" sz="1400" dirty="0">
                <a:latin typeface="Consolas" panose="020B0609020204030204" pitchFamily="49" charset="0"/>
              </a:rPr>
              <a:t>" : 256</a:t>
            </a:r>
          </a:p>
          <a:p>
            <a:pPr marL="45720" indent="0">
              <a:spcBef>
                <a:spcPts val="0"/>
              </a:spcBef>
              <a:spcAft>
                <a:spcPts val="0"/>
              </a:spcAft>
              <a:buNone/>
            </a:pPr>
            <a:r>
              <a:rPr lang="en-US" sz="1400">
                <a:latin typeface="Consolas" panose="020B0609020204030204" pitchFamily="49" charset="0"/>
              </a:rPr>
              <a:t>            </a:t>
            </a:r>
            <a:r>
              <a:rPr lang="en-US" sz="1400" dirty="0">
                <a:latin typeface="Consolas" panose="020B0609020204030204" pitchFamily="49" charset="0"/>
              </a:rPr>
              <a:t>}</a:t>
            </a:r>
          </a:p>
          <a:p>
            <a:pPr marL="45720" indent="0">
              <a:spcBef>
                <a:spcPts val="0"/>
              </a:spcBef>
              <a:spcAft>
                <a:spcPts val="0"/>
              </a:spcAft>
              <a:buNone/>
            </a:pPr>
            <a:r>
              <a:rPr lang="en-US" sz="1400">
                <a:latin typeface="Consolas" panose="020B0609020204030204" pitchFamily="49" charset="0"/>
              </a:rPr>
              <a:t>          }</a:t>
            </a:r>
            <a:endParaRPr lang="en-US" sz="1400" dirty="0">
              <a:latin typeface="Consolas" panose="020B0609020204030204" pitchFamily="49" charset="0"/>
            </a:endParaRPr>
          </a:p>
          <a:p>
            <a:pPr marL="45720" indent="0">
              <a:spcBef>
                <a:spcPts val="0"/>
              </a:spcBef>
              <a:spcAft>
                <a:spcPts val="0"/>
              </a:spcAft>
              <a:buNone/>
            </a:pPr>
            <a:r>
              <a:rPr lang="en-US" sz="1400" dirty="0">
                <a:latin typeface="Consolas" panose="020B0609020204030204" pitchFamily="49" charset="0"/>
              </a:rPr>
              <a:t>        },</a:t>
            </a:r>
          </a:p>
          <a:p>
            <a:pPr marL="45720" indent="0">
              <a:spcBef>
                <a:spcPts val="0"/>
              </a:spcBef>
              <a:spcAft>
                <a:spcPts val="0"/>
              </a:spcAft>
              <a:buNone/>
            </a:pPr>
            <a:r>
              <a:rPr lang="en-US" sz="1400" dirty="0">
                <a:latin typeface="Consolas" panose="020B0609020204030204" pitchFamily="49" charset="0"/>
              </a:rPr>
              <a:t>        "</a:t>
            </a:r>
            <a:r>
              <a:rPr lang="en-US" sz="1400" b="1" dirty="0">
                <a:solidFill>
                  <a:srgbClr val="C00000"/>
                </a:solidFill>
                <a:latin typeface="Consolas" panose="020B0609020204030204" pitchFamily="49" charset="0"/>
              </a:rPr>
              <a:t>type</a:t>
            </a:r>
            <a:r>
              <a:rPr lang="en-US" sz="1400" dirty="0">
                <a:latin typeface="Consolas" panose="020B0609020204030204" pitchFamily="49" charset="0"/>
              </a:rPr>
              <a:t>" : {</a:t>
            </a:r>
          </a:p>
          <a:p>
            <a:pPr marL="45720" indent="0">
              <a:spcBef>
                <a:spcPts val="0"/>
              </a:spcBef>
              <a:spcAft>
                <a:spcPts val="0"/>
              </a:spcAft>
              <a:buNone/>
            </a:pPr>
            <a:r>
              <a:rPr lang="en-US" sz="1400">
                <a:latin typeface="Consolas" panose="020B0609020204030204" pitchFamily="49" charset="0"/>
              </a:rPr>
              <a:t>          "</a:t>
            </a:r>
            <a:r>
              <a:rPr lang="en-US" sz="1400" dirty="0">
                <a:latin typeface="Consolas" panose="020B0609020204030204" pitchFamily="49" charset="0"/>
              </a:rPr>
              <a:t>type" : "text",</a:t>
            </a:r>
          </a:p>
          <a:p>
            <a:pPr marL="45720" indent="0">
              <a:spcBef>
                <a:spcPts val="0"/>
              </a:spcBef>
              <a:spcAft>
                <a:spcPts val="0"/>
              </a:spcAft>
              <a:buNone/>
            </a:pPr>
            <a:r>
              <a:rPr lang="en-US" sz="1400">
                <a:latin typeface="Consolas" panose="020B0609020204030204" pitchFamily="49" charset="0"/>
              </a:rPr>
              <a:t>          "</a:t>
            </a:r>
            <a:r>
              <a:rPr lang="en-US" sz="1400" dirty="0">
                <a:latin typeface="Consolas" panose="020B0609020204030204" pitchFamily="49" charset="0"/>
              </a:rPr>
              <a:t>fields" : {</a:t>
            </a:r>
          </a:p>
          <a:p>
            <a:pPr marL="45720" indent="0">
              <a:spcBef>
                <a:spcPts val="0"/>
              </a:spcBef>
              <a:spcAft>
                <a:spcPts val="0"/>
              </a:spcAft>
              <a:buNone/>
            </a:pPr>
            <a:r>
              <a:rPr lang="en-US" sz="1400">
                <a:latin typeface="Consolas" panose="020B0609020204030204" pitchFamily="49" charset="0"/>
              </a:rPr>
              <a:t>            </a:t>
            </a:r>
            <a:r>
              <a:rPr lang="en-US" sz="1400" dirty="0">
                <a:latin typeface="Consolas" panose="020B0609020204030204" pitchFamily="49" charset="0"/>
              </a:rPr>
              <a:t>"keyword" : {</a:t>
            </a:r>
          </a:p>
          <a:p>
            <a:pPr marL="45720" indent="0">
              <a:spcBef>
                <a:spcPts val="0"/>
              </a:spcBef>
              <a:spcAft>
                <a:spcPts val="0"/>
              </a:spcAft>
              <a:buNone/>
            </a:pPr>
            <a:r>
              <a:rPr lang="en-US" sz="1400">
                <a:latin typeface="Consolas" panose="020B0609020204030204" pitchFamily="49" charset="0"/>
              </a:rPr>
              <a:t>              </a:t>
            </a:r>
            <a:r>
              <a:rPr lang="en-US" sz="1400" dirty="0">
                <a:latin typeface="Consolas" panose="020B0609020204030204" pitchFamily="49" charset="0"/>
              </a:rPr>
              <a:t>"type" : "keyword",</a:t>
            </a:r>
          </a:p>
          <a:p>
            <a:pPr marL="45720" indent="0">
              <a:spcBef>
                <a:spcPts val="0"/>
              </a:spcBef>
              <a:spcAft>
                <a:spcPts val="0"/>
              </a:spcAft>
              <a:buNone/>
            </a:pPr>
            <a:r>
              <a:rPr lang="en-US" sz="1400">
                <a:latin typeface="Consolas" panose="020B0609020204030204" pitchFamily="49" charset="0"/>
              </a:rPr>
              <a:t>              </a:t>
            </a:r>
            <a:r>
              <a:rPr lang="en-US" sz="1400" dirty="0">
                <a:latin typeface="Consolas" panose="020B0609020204030204" pitchFamily="49" charset="0"/>
              </a:rPr>
              <a:t>"</a:t>
            </a:r>
            <a:r>
              <a:rPr lang="en-US" sz="1400" dirty="0" err="1">
                <a:latin typeface="Consolas" panose="020B0609020204030204" pitchFamily="49" charset="0"/>
              </a:rPr>
              <a:t>ignore_above</a:t>
            </a:r>
            <a:r>
              <a:rPr lang="en-US" sz="1400" dirty="0">
                <a:latin typeface="Consolas" panose="020B0609020204030204" pitchFamily="49" charset="0"/>
              </a:rPr>
              <a:t>" : 256</a:t>
            </a:r>
          </a:p>
          <a:p>
            <a:pPr marL="45720" indent="0">
              <a:spcBef>
                <a:spcPts val="0"/>
              </a:spcBef>
              <a:spcAft>
                <a:spcPts val="0"/>
              </a:spcAft>
              <a:buNone/>
            </a:pPr>
            <a:r>
              <a:rPr lang="en-US" sz="1400">
                <a:latin typeface="Consolas" panose="020B0609020204030204" pitchFamily="49" charset="0"/>
              </a:rPr>
              <a:t>            </a:t>
            </a:r>
            <a:r>
              <a:rPr lang="en-US" sz="1400" dirty="0">
                <a:latin typeface="Consolas" panose="020B0609020204030204" pitchFamily="49" charset="0"/>
              </a:rPr>
              <a:t>}</a:t>
            </a:r>
          </a:p>
          <a:p>
            <a:pPr marL="45720" indent="0">
              <a:spcBef>
                <a:spcPts val="0"/>
              </a:spcBef>
              <a:spcAft>
                <a:spcPts val="0"/>
              </a:spcAft>
              <a:buNone/>
            </a:pPr>
            <a:r>
              <a:rPr lang="en-US" sz="1400">
                <a:latin typeface="Consolas" panose="020B0609020204030204" pitchFamily="49" charset="0"/>
              </a:rPr>
              <a:t>          }</a:t>
            </a:r>
            <a:endParaRPr lang="en-US" sz="1400" dirty="0">
              <a:latin typeface="Consolas" panose="020B0609020204030204" pitchFamily="49" charset="0"/>
            </a:endParaRPr>
          </a:p>
          <a:p>
            <a:pPr marL="45720" indent="0">
              <a:spcBef>
                <a:spcPts val="0"/>
              </a:spcBef>
              <a:spcAft>
                <a:spcPts val="0"/>
              </a:spcAft>
              <a:buNone/>
            </a:pPr>
            <a:r>
              <a:rPr lang="en-US" sz="1400" dirty="0">
                <a:latin typeface="Consolas" panose="020B0609020204030204" pitchFamily="49" charset="0"/>
              </a:rPr>
              <a:t>       </a:t>
            </a:r>
            <a:endParaRPr lang="en-US" sz="1400" dirty="0"/>
          </a:p>
        </p:txBody>
      </p:sp>
      <p:sp>
        <p:nvSpPr>
          <p:cNvPr id="9" name="Rectangle 8">
            <a:extLst>
              <a:ext uri="{FF2B5EF4-FFF2-40B4-BE49-F238E27FC236}">
                <a16:creationId xmlns:a16="http://schemas.microsoft.com/office/drawing/2014/main" id="{F94925C3-A243-43EC-BE90-A03765F7A0D5}"/>
              </a:ext>
            </a:extLst>
          </p:cNvPr>
          <p:cNvSpPr/>
          <p:nvPr/>
        </p:nvSpPr>
        <p:spPr>
          <a:xfrm>
            <a:off x="2343248" y="848138"/>
            <a:ext cx="352104" cy="75206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1131F69-D120-4ABC-824B-190393AC2F20}"/>
              </a:ext>
            </a:extLst>
          </p:cNvPr>
          <p:cNvSpPr/>
          <p:nvPr/>
        </p:nvSpPr>
        <p:spPr>
          <a:xfrm>
            <a:off x="-33264" y="855918"/>
            <a:ext cx="3701497" cy="6113721"/>
          </a:xfrm>
          <a:custGeom>
            <a:avLst/>
            <a:gdLst>
              <a:gd name="connsiteX0" fmla="*/ 17315 w 3701497"/>
              <a:gd name="connsiteY0" fmla="*/ 0 h 6113721"/>
              <a:gd name="connsiteX1" fmla="*/ 3440999 w 3701497"/>
              <a:gd name="connsiteY1" fmla="*/ 0 h 6113721"/>
              <a:gd name="connsiteX2" fmla="*/ 3419734 w 3701497"/>
              <a:gd name="connsiteY2" fmla="*/ 2169042 h 6113721"/>
              <a:gd name="connsiteX3" fmla="*/ 3701497 w 3701497"/>
              <a:gd name="connsiteY3" fmla="*/ 2876107 h 6113721"/>
              <a:gd name="connsiteX4" fmla="*/ 3414417 w 3701497"/>
              <a:gd name="connsiteY4" fmla="*/ 3652284 h 6113721"/>
              <a:gd name="connsiteX5" fmla="*/ 3478213 w 3701497"/>
              <a:gd name="connsiteY5" fmla="*/ 4364665 h 6113721"/>
              <a:gd name="connsiteX6" fmla="*/ 3648334 w 3701497"/>
              <a:gd name="connsiteY6" fmla="*/ 4710223 h 6113721"/>
              <a:gd name="connsiteX7" fmla="*/ 3637701 w 3701497"/>
              <a:gd name="connsiteY7" fmla="*/ 5465135 h 6113721"/>
              <a:gd name="connsiteX8" fmla="*/ 3472897 w 3701497"/>
              <a:gd name="connsiteY8" fmla="*/ 6103089 h 6113721"/>
              <a:gd name="connsiteX9" fmla="*/ 6683 w 3701497"/>
              <a:gd name="connsiteY9" fmla="*/ 6113721 h 6113721"/>
              <a:gd name="connsiteX10" fmla="*/ 17315 w 3701497"/>
              <a:gd name="connsiteY10" fmla="*/ 0 h 6113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01497" h="6113721">
                <a:moveTo>
                  <a:pt x="17315" y="0"/>
                </a:moveTo>
                <a:lnTo>
                  <a:pt x="3440999" y="0"/>
                </a:lnTo>
                <a:lnTo>
                  <a:pt x="3419734" y="2169042"/>
                </a:lnTo>
                <a:lnTo>
                  <a:pt x="3701497" y="2876107"/>
                </a:lnTo>
                <a:lnTo>
                  <a:pt x="3414417" y="3652284"/>
                </a:lnTo>
                <a:lnTo>
                  <a:pt x="3478213" y="4364665"/>
                </a:lnTo>
                <a:lnTo>
                  <a:pt x="3648334" y="4710223"/>
                </a:lnTo>
                <a:lnTo>
                  <a:pt x="3637701" y="5465135"/>
                </a:lnTo>
                <a:lnTo>
                  <a:pt x="3472897" y="6103089"/>
                </a:lnTo>
                <a:lnTo>
                  <a:pt x="6683" y="6113721"/>
                </a:lnTo>
                <a:cubicBezTo>
                  <a:pt x="-406" y="4088219"/>
                  <a:pt x="-7494" y="2062716"/>
                  <a:pt x="1731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CC6CD69E-4CAA-43C5-81AB-488203F2C6B8}"/>
              </a:ext>
            </a:extLst>
          </p:cNvPr>
          <p:cNvSpPr>
            <a:spLocks noGrp="1"/>
          </p:cNvSpPr>
          <p:nvPr>
            <p:ph idx="1"/>
          </p:nvPr>
        </p:nvSpPr>
        <p:spPr>
          <a:xfrm>
            <a:off x="-85060" y="558554"/>
            <a:ext cx="9128051" cy="294111"/>
          </a:xfrm>
        </p:spPr>
        <p:txBody>
          <a:bodyPr>
            <a:noAutofit/>
          </a:bodyPr>
          <a:lstStyle/>
          <a:p>
            <a:pPr marL="45720" indent="0">
              <a:spcBef>
                <a:spcPts val="0"/>
              </a:spcBef>
              <a:spcAft>
                <a:spcPts val="0"/>
              </a:spcAft>
              <a:buNone/>
            </a:pPr>
            <a:r>
              <a:rPr lang="en-US" sz="1400" dirty="0">
                <a:latin typeface="Consolas" panose="020B0609020204030204" pitchFamily="49" charset="0"/>
              </a:rPr>
              <a:t>C:\Users\Jack&gt;</a:t>
            </a:r>
            <a:r>
              <a:rPr lang="en-US" sz="1400" b="1" dirty="0">
                <a:solidFill>
                  <a:srgbClr val="0070C0"/>
                </a:solidFill>
                <a:latin typeface="Consolas" panose="020B0609020204030204" pitchFamily="49" charset="0"/>
              </a:rPr>
              <a:t>curl -X GET "http://localhost:9200/</a:t>
            </a:r>
            <a:r>
              <a:rPr lang="en-US" sz="1400" b="1" dirty="0" err="1">
                <a:solidFill>
                  <a:srgbClr val="0070C0"/>
                </a:solidFill>
                <a:latin typeface="Consolas" panose="020B0609020204030204" pitchFamily="49" charset="0"/>
              </a:rPr>
              <a:t>shakespeare</a:t>
            </a:r>
            <a:r>
              <a:rPr lang="en-US" sz="1400" b="1" dirty="0">
                <a:solidFill>
                  <a:srgbClr val="0070C0"/>
                </a:solidFill>
                <a:latin typeface="Consolas" panose="020B0609020204030204" pitchFamily="49" charset="0"/>
              </a:rPr>
              <a:t>/_</a:t>
            </a:r>
            <a:r>
              <a:rPr lang="en-US" sz="1400" b="1" dirty="0" err="1">
                <a:solidFill>
                  <a:srgbClr val="0070C0"/>
                </a:solidFill>
                <a:latin typeface="Consolas" panose="020B0609020204030204" pitchFamily="49" charset="0"/>
              </a:rPr>
              <a:t>mapping?pretty</a:t>
            </a:r>
            <a:endParaRPr lang="en-US" sz="1400" b="1" dirty="0">
              <a:solidFill>
                <a:srgbClr val="0070C0"/>
              </a:solidFill>
              <a:latin typeface="Consolas" panose="020B0609020204030204" pitchFamily="49" charset="0"/>
            </a:endParaRPr>
          </a:p>
          <a:p>
            <a:pPr marL="45720" indent="0">
              <a:spcBef>
                <a:spcPts val="0"/>
              </a:spcBef>
              <a:spcAft>
                <a:spcPts val="0"/>
              </a:spcAft>
              <a:buNone/>
            </a:pPr>
            <a:r>
              <a:rPr lang="en-US" sz="1400" dirty="0">
                <a:latin typeface="Consolas" panose="020B0609020204030204" pitchFamily="49" charset="0"/>
              </a:rPr>
              <a:t>{</a:t>
            </a:r>
          </a:p>
          <a:p>
            <a:pPr marL="45720" indent="0">
              <a:spcBef>
                <a:spcPts val="0"/>
              </a:spcBef>
              <a:spcAft>
                <a:spcPts val="0"/>
              </a:spcAft>
              <a:buNone/>
            </a:pPr>
            <a:r>
              <a:rPr lang="en-US" sz="1400" dirty="0">
                <a:latin typeface="Consolas" panose="020B0609020204030204" pitchFamily="49" charset="0"/>
              </a:rPr>
              <a:t>  "</a:t>
            </a:r>
            <a:r>
              <a:rPr lang="en-US" sz="1400" dirty="0" err="1">
                <a:latin typeface="Consolas" panose="020B0609020204030204" pitchFamily="49" charset="0"/>
              </a:rPr>
              <a:t>shakespeare</a:t>
            </a:r>
            <a:r>
              <a:rPr lang="en-US" sz="1400" dirty="0">
                <a:latin typeface="Consolas" panose="020B0609020204030204" pitchFamily="49" charset="0"/>
              </a:rPr>
              <a:t>" : {</a:t>
            </a:r>
          </a:p>
          <a:p>
            <a:pPr marL="45720" indent="0">
              <a:spcBef>
                <a:spcPts val="0"/>
              </a:spcBef>
              <a:spcAft>
                <a:spcPts val="0"/>
              </a:spcAft>
              <a:buNone/>
            </a:pPr>
            <a:r>
              <a:rPr lang="en-US" sz="1400" dirty="0">
                <a:latin typeface="Consolas" panose="020B0609020204030204" pitchFamily="49" charset="0"/>
              </a:rPr>
              <a:t>    "mappings" : {</a:t>
            </a:r>
          </a:p>
          <a:p>
            <a:pPr marL="45720" indent="0">
              <a:spcBef>
                <a:spcPts val="0"/>
              </a:spcBef>
              <a:spcAft>
                <a:spcPts val="0"/>
              </a:spcAft>
              <a:buNone/>
            </a:pPr>
            <a:r>
              <a:rPr lang="en-US" sz="1400" dirty="0">
                <a:latin typeface="Consolas" panose="020B0609020204030204" pitchFamily="49" charset="0"/>
              </a:rPr>
              <a:t>      "properties" : {</a:t>
            </a:r>
          </a:p>
          <a:p>
            <a:pPr marL="45720" indent="0">
              <a:spcBef>
                <a:spcPts val="0"/>
              </a:spcBef>
              <a:spcAft>
                <a:spcPts val="0"/>
              </a:spcAft>
              <a:buNone/>
            </a:pPr>
            <a:r>
              <a:rPr lang="en-US" sz="1400" dirty="0">
                <a:latin typeface="Consolas" panose="020B0609020204030204" pitchFamily="49" charset="0"/>
              </a:rPr>
              <a:t>        "</a:t>
            </a:r>
            <a:r>
              <a:rPr lang="en-US" sz="1400" b="1" dirty="0" err="1">
                <a:solidFill>
                  <a:srgbClr val="C00000"/>
                </a:solidFill>
                <a:latin typeface="Consolas" panose="020B0609020204030204" pitchFamily="49" charset="0"/>
              </a:rPr>
              <a:t>line_id</a:t>
            </a:r>
            <a:r>
              <a:rPr lang="en-US" sz="1400" dirty="0">
                <a:latin typeface="Consolas" panose="020B0609020204030204" pitchFamily="49" charset="0"/>
              </a:rPr>
              <a:t>" : {</a:t>
            </a:r>
          </a:p>
          <a:p>
            <a:pPr marL="45720" indent="0">
              <a:spcBef>
                <a:spcPts val="0"/>
              </a:spcBef>
              <a:spcAft>
                <a:spcPts val="0"/>
              </a:spcAft>
              <a:buNone/>
            </a:pPr>
            <a:r>
              <a:rPr lang="en-US" sz="1400">
                <a:latin typeface="Consolas" panose="020B0609020204030204" pitchFamily="49" charset="0"/>
              </a:rPr>
              <a:t>          "</a:t>
            </a:r>
            <a:r>
              <a:rPr lang="en-US" sz="1400" dirty="0">
                <a:latin typeface="Consolas" panose="020B0609020204030204" pitchFamily="49" charset="0"/>
              </a:rPr>
              <a:t>type" : "long"</a:t>
            </a:r>
          </a:p>
          <a:p>
            <a:pPr marL="45720" indent="0">
              <a:spcBef>
                <a:spcPts val="0"/>
              </a:spcBef>
              <a:spcAft>
                <a:spcPts val="0"/>
              </a:spcAft>
              <a:buNone/>
            </a:pPr>
            <a:r>
              <a:rPr lang="en-US" sz="1400" dirty="0">
                <a:latin typeface="Consolas" panose="020B0609020204030204" pitchFamily="49" charset="0"/>
              </a:rPr>
              <a:t>        },</a:t>
            </a:r>
          </a:p>
          <a:p>
            <a:pPr marL="45720" indent="0">
              <a:spcBef>
                <a:spcPts val="0"/>
              </a:spcBef>
              <a:spcAft>
                <a:spcPts val="0"/>
              </a:spcAft>
              <a:buNone/>
            </a:pPr>
            <a:r>
              <a:rPr lang="en-US" sz="1400" dirty="0">
                <a:latin typeface="Consolas" panose="020B0609020204030204" pitchFamily="49" charset="0"/>
              </a:rPr>
              <a:t>        "</a:t>
            </a:r>
            <a:r>
              <a:rPr lang="en-US" sz="1400" b="1" dirty="0" err="1">
                <a:solidFill>
                  <a:srgbClr val="C00000"/>
                </a:solidFill>
                <a:latin typeface="Consolas" panose="020B0609020204030204" pitchFamily="49" charset="0"/>
              </a:rPr>
              <a:t>line_number</a:t>
            </a:r>
            <a:r>
              <a:rPr lang="en-US" sz="1400" dirty="0">
                <a:latin typeface="Consolas" panose="020B0609020204030204" pitchFamily="49" charset="0"/>
              </a:rPr>
              <a:t>" : { </a:t>
            </a:r>
            <a:endParaRPr lang="en-US" sz="1400" b="1" dirty="0">
              <a:solidFill>
                <a:srgbClr val="C00000"/>
              </a:solidFill>
              <a:latin typeface="Consolas" panose="020B0609020204030204" pitchFamily="49" charset="0"/>
            </a:endParaRPr>
          </a:p>
          <a:p>
            <a:pPr marL="45720" indent="0">
              <a:spcBef>
                <a:spcPts val="0"/>
              </a:spcBef>
              <a:spcAft>
                <a:spcPts val="0"/>
              </a:spcAft>
              <a:buNone/>
            </a:pPr>
            <a:r>
              <a:rPr lang="en-US" sz="1400">
                <a:latin typeface="Consolas" panose="020B0609020204030204" pitchFamily="49" charset="0"/>
              </a:rPr>
              <a:t>          "</a:t>
            </a:r>
            <a:r>
              <a:rPr lang="en-US" sz="1400" dirty="0">
                <a:latin typeface="Consolas" panose="020B0609020204030204" pitchFamily="49" charset="0"/>
              </a:rPr>
              <a:t>type" : "text",</a:t>
            </a:r>
          </a:p>
          <a:p>
            <a:pPr marL="45720" indent="0">
              <a:spcBef>
                <a:spcPts val="0"/>
              </a:spcBef>
              <a:spcAft>
                <a:spcPts val="0"/>
              </a:spcAft>
              <a:buNone/>
            </a:pPr>
            <a:r>
              <a:rPr lang="en-US" sz="1400">
                <a:latin typeface="Consolas" panose="020B0609020204030204" pitchFamily="49" charset="0"/>
              </a:rPr>
              <a:t>          "</a:t>
            </a:r>
            <a:r>
              <a:rPr lang="en-US" sz="1400" dirty="0">
                <a:latin typeface="Consolas" panose="020B0609020204030204" pitchFamily="49" charset="0"/>
              </a:rPr>
              <a:t>fields" : {</a:t>
            </a:r>
          </a:p>
          <a:p>
            <a:pPr marL="45720" indent="0">
              <a:spcBef>
                <a:spcPts val="0"/>
              </a:spcBef>
              <a:spcAft>
                <a:spcPts val="0"/>
              </a:spcAft>
              <a:buNone/>
            </a:pPr>
            <a:r>
              <a:rPr lang="en-US" sz="1400">
                <a:latin typeface="Consolas" panose="020B0609020204030204" pitchFamily="49" charset="0"/>
              </a:rPr>
              <a:t>            </a:t>
            </a:r>
            <a:r>
              <a:rPr lang="en-US" sz="1400" dirty="0">
                <a:latin typeface="Consolas" panose="020B0609020204030204" pitchFamily="49" charset="0"/>
              </a:rPr>
              <a:t>"keyword" : {</a:t>
            </a:r>
          </a:p>
          <a:p>
            <a:pPr marL="45720" indent="0">
              <a:spcBef>
                <a:spcPts val="0"/>
              </a:spcBef>
              <a:spcAft>
                <a:spcPts val="0"/>
              </a:spcAft>
              <a:buNone/>
            </a:pPr>
            <a:r>
              <a:rPr lang="en-US" sz="1400">
                <a:latin typeface="Consolas" panose="020B0609020204030204" pitchFamily="49" charset="0"/>
              </a:rPr>
              <a:t>              </a:t>
            </a:r>
            <a:r>
              <a:rPr lang="en-US" sz="1400" dirty="0">
                <a:latin typeface="Consolas" panose="020B0609020204030204" pitchFamily="49" charset="0"/>
              </a:rPr>
              <a:t>"type" : "keyword",</a:t>
            </a:r>
          </a:p>
          <a:p>
            <a:pPr marL="45720" indent="0">
              <a:spcBef>
                <a:spcPts val="0"/>
              </a:spcBef>
              <a:spcAft>
                <a:spcPts val="0"/>
              </a:spcAft>
              <a:buNone/>
            </a:pPr>
            <a:r>
              <a:rPr lang="en-US" sz="1400">
                <a:latin typeface="Consolas" panose="020B0609020204030204" pitchFamily="49" charset="0"/>
              </a:rPr>
              <a:t>              </a:t>
            </a:r>
            <a:r>
              <a:rPr lang="en-US" sz="1400" dirty="0">
                <a:latin typeface="Consolas" panose="020B0609020204030204" pitchFamily="49" charset="0"/>
              </a:rPr>
              <a:t>"</a:t>
            </a:r>
            <a:r>
              <a:rPr lang="en-US" sz="1400" dirty="0" err="1">
                <a:latin typeface="Consolas" panose="020B0609020204030204" pitchFamily="49" charset="0"/>
              </a:rPr>
              <a:t>ignore_above</a:t>
            </a:r>
            <a:r>
              <a:rPr lang="en-US" sz="1400" dirty="0">
                <a:latin typeface="Consolas" panose="020B0609020204030204" pitchFamily="49" charset="0"/>
              </a:rPr>
              <a:t>" : 256</a:t>
            </a:r>
          </a:p>
          <a:p>
            <a:pPr marL="45720" indent="0">
              <a:spcBef>
                <a:spcPts val="0"/>
              </a:spcBef>
              <a:spcAft>
                <a:spcPts val="0"/>
              </a:spcAft>
              <a:buNone/>
            </a:pPr>
            <a:r>
              <a:rPr lang="en-US" sz="1400">
                <a:latin typeface="Consolas" panose="020B0609020204030204" pitchFamily="49" charset="0"/>
              </a:rPr>
              <a:t>            </a:t>
            </a:r>
            <a:r>
              <a:rPr lang="en-US" sz="1400" dirty="0">
                <a:latin typeface="Consolas" panose="020B0609020204030204" pitchFamily="49" charset="0"/>
              </a:rPr>
              <a:t>}</a:t>
            </a:r>
          </a:p>
          <a:p>
            <a:pPr marL="45720" indent="0">
              <a:spcBef>
                <a:spcPts val="0"/>
              </a:spcBef>
              <a:spcAft>
                <a:spcPts val="0"/>
              </a:spcAft>
              <a:buNone/>
            </a:pPr>
            <a:r>
              <a:rPr lang="en-US" sz="1400">
                <a:latin typeface="Consolas" panose="020B0609020204030204" pitchFamily="49" charset="0"/>
              </a:rPr>
              <a:t>          }</a:t>
            </a:r>
            <a:endParaRPr lang="en-US" sz="1400" dirty="0">
              <a:latin typeface="Consolas" panose="020B0609020204030204" pitchFamily="49" charset="0"/>
            </a:endParaRPr>
          </a:p>
          <a:p>
            <a:pPr marL="45720" indent="0">
              <a:spcBef>
                <a:spcPts val="0"/>
              </a:spcBef>
              <a:spcAft>
                <a:spcPts val="0"/>
              </a:spcAft>
              <a:buNone/>
            </a:pPr>
            <a:r>
              <a:rPr lang="en-US" sz="1400" dirty="0">
                <a:latin typeface="Consolas" panose="020B0609020204030204" pitchFamily="49" charset="0"/>
              </a:rPr>
              <a:t>        },</a:t>
            </a:r>
          </a:p>
          <a:p>
            <a:pPr marL="45720" indent="0">
              <a:spcBef>
                <a:spcPts val="0"/>
              </a:spcBef>
              <a:spcAft>
                <a:spcPts val="0"/>
              </a:spcAft>
              <a:buNone/>
            </a:pPr>
            <a:r>
              <a:rPr lang="en-US" sz="1400" dirty="0">
                <a:latin typeface="Consolas" panose="020B0609020204030204" pitchFamily="49" charset="0"/>
              </a:rPr>
              <a:t>        "</a:t>
            </a:r>
            <a:r>
              <a:rPr lang="en-US" sz="1400" b="1" dirty="0" err="1">
                <a:solidFill>
                  <a:srgbClr val="C00000"/>
                </a:solidFill>
                <a:latin typeface="Consolas" panose="020B0609020204030204" pitchFamily="49" charset="0"/>
              </a:rPr>
              <a:t>play_name</a:t>
            </a:r>
            <a:r>
              <a:rPr lang="en-US" sz="1400" dirty="0">
                <a:latin typeface="Consolas" panose="020B0609020204030204" pitchFamily="49" charset="0"/>
              </a:rPr>
              <a:t>" : {</a:t>
            </a:r>
          </a:p>
          <a:p>
            <a:pPr marL="45720" indent="0">
              <a:spcBef>
                <a:spcPts val="0"/>
              </a:spcBef>
              <a:spcAft>
                <a:spcPts val="0"/>
              </a:spcAft>
              <a:buNone/>
            </a:pPr>
            <a:r>
              <a:rPr lang="en-US" sz="1400">
                <a:latin typeface="Consolas" panose="020B0609020204030204" pitchFamily="49" charset="0"/>
              </a:rPr>
              <a:t>          "</a:t>
            </a:r>
            <a:r>
              <a:rPr lang="en-US" sz="1400" dirty="0">
                <a:latin typeface="Consolas" panose="020B0609020204030204" pitchFamily="49" charset="0"/>
              </a:rPr>
              <a:t>type" : "text",</a:t>
            </a:r>
          </a:p>
          <a:p>
            <a:pPr marL="45720" indent="0">
              <a:spcBef>
                <a:spcPts val="0"/>
              </a:spcBef>
              <a:spcAft>
                <a:spcPts val="0"/>
              </a:spcAft>
              <a:buNone/>
            </a:pPr>
            <a:r>
              <a:rPr lang="en-US" sz="1400">
                <a:latin typeface="Consolas" panose="020B0609020204030204" pitchFamily="49" charset="0"/>
              </a:rPr>
              <a:t>          "</a:t>
            </a:r>
            <a:r>
              <a:rPr lang="en-US" sz="1400" dirty="0">
                <a:latin typeface="Consolas" panose="020B0609020204030204" pitchFamily="49" charset="0"/>
              </a:rPr>
              <a:t>fields" : {</a:t>
            </a:r>
          </a:p>
          <a:p>
            <a:pPr marL="45720" indent="0">
              <a:spcBef>
                <a:spcPts val="0"/>
              </a:spcBef>
              <a:spcAft>
                <a:spcPts val="0"/>
              </a:spcAft>
              <a:buNone/>
            </a:pPr>
            <a:r>
              <a:rPr lang="en-US" sz="1400">
                <a:latin typeface="Consolas" panose="020B0609020204030204" pitchFamily="49" charset="0"/>
              </a:rPr>
              <a:t>            </a:t>
            </a:r>
            <a:r>
              <a:rPr lang="en-US" sz="1400" dirty="0">
                <a:latin typeface="Consolas" panose="020B0609020204030204" pitchFamily="49" charset="0"/>
              </a:rPr>
              <a:t>"keyword" : {</a:t>
            </a:r>
          </a:p>
          <a:p>
            <a:pPr marL="45720" indent="0">
              <a:spcBef>
                <a:spcPts val="0"/>
              </a:spcBef>
              <a:spcAft>
                <a:spcPts val="0"/>
              </a:spcAft>
              <a:buNone/>
            </a:pPr>
            <a:r>
              <a:rPr lang="en-US" sz="1400">
                <a:latin typeface="Consolas" panose="020B0609020204030204" pitchFamily="49" charset="0"/>
              </a:rPr>
              <a:t>              </a:t>
            </a:r>
            <a:r>
              <a:rPr lang="en-US" sz="1400" dirty="0">
                <a:latin typeface="Consolas" panose="020B0609020204030204" pitchFamily="49" charset="0"/>
              </a:rPr>
              <a:t>"type" : "keyword",</a:t>
            </a:r>
          </a:p>
          <a:p>
            <a:pPr marL="45720" indent="0">
              <a:spcBef>
                <a:spcPts val="0"/>
              </a:spcBef>
              <a:spcAft>
                <a:spcPts val="0"/>
              </a:spcAft>
              <a:buNone/>
            </a:pPr>
            <a:r>
              <a:rPr lang="en-US" sz="1400">
                <a:latin typeface="Consolas" panose="020B0609020204030204" pitchFamily="49" charset="0"/>
              </a:rPr>
              <a:t>              </a:t>
            </a:r>
            <a:r>
              <a:rPr lang="en-US" sz="1400" dirty="0">
                <a:latin typeface="Consolas" panose="020B0609020204030204" pitchFamily="49" charset="0"/>
              </a:rPr>
              <a:t>"</a:t>
            </a:r>
            <a:r>
              <a:rPr lang="en-US" sz="1400" dirty="0" err="1">
                <a:latin typeface="Consolas" panose="020B0609020204030204" pitchFamily="49" charset="0"/>
              </a:rPr>
              <a:t>ignore_above</a:t>
            </a:r>
            <a:r>
              <a:rPr lang="en-US" sz="1400" dirty="0">
                <a:latin typeface="Consolas" panose="020B0609020204030204" pitchFamily="49" charset="0"/>
              </a:rPr>
              <a:t>" : 256</a:t>
            </a:r>
          </a:p>
          <a:p>
            <a:pPr marL="45720" indent="0">
              <a:spcBef>
                <a:spcPts val="0"/>
              </a:spcBef>
              <a:spcAft>
                <a:spcPts val="0"/>
              </a:spcAft>
              <a:buNone/>
            </a:pPr>
            <a:r>
              <a:rPr lang="en-US" sz="1400">
                <a:latin typeface="Consolas" panose="020B0609020204030204" pitchFamily="49" charset="0"/>
              </a:rPr>
              <a:t>            </a:t>
            </a:r>
            <a:r>
              <a:rPr lang="en-US" sz="1400" dirty="0">
                <a:latin typeface="Consolas" panose="020B0609020204030204" pitchFamily="49" charset="0"/>
              </a:rPr>
              <a:t>}</a:t>
            </a:r>
          </a:p>
          <a:p>
            <a:pPr marL="45720" indent="0">
              <a:spcBef>
                <a:spcPts val="0"/>
              </a:spcBef>
              <a:spcAft>
                <a:spcPts val="0"/>
              </a:spcAft>
              <a:buNone/>
            </a:pPr>
            <a:r>
              <a:rPr lang="en-US" sz="1400">
                <a:latin typeface="Consolas" panose="020B0609020204030204" pitchFamily="49" charset="0"/>
              </a:rPr>
              <a:t>          }</a:t>
            </a:r>
            <a:endParaRPr lang="en-US" sz="1400" dirty="0">
              <a:latin typeface="Consolas" panose="020B0609020204030204" pitchFamily="49" charset="0"/>
            </a:endParaRPr>
          </a:p>
          <a:p>
            <a:pPr marL="45720" indent="0">
              <a:spcBef>
                <a:spcPts val="0"/>
              </a:spcBef>
              <a:spcAft>
                <a:spcPts val="0"/>
              </a:spcAft>
              <a:buNone/>
            </a:pPr>
            <a:r>
              <a:rPr lang="en-US" sz="1400" dirty="0">
                <a:latin typeface="Consolas" panose="020B0609020204030204" pitchFamily="49" charset="0"/>
              </a:rPr>
              <a:t>        },</a:t>
            </a:r>
          </a:p>
          <a:p>
            <a:pPr marL="45720" indent="0">
              <a:spcBef>
                <a:spcPts val="0"/>
              </a:spcBef>
              <a:spcAft>
                <a:spcPts val="0"/>
              </a:spcAft>
              <a:buNone/>
            </a:pPr>
            <a:endParaRPr lang="en-US" sz="1400" dirty="0">
              <a:latin typeface="Consolas" panose="020B0609020204030204" pitchFamily="49" charset="0"/>
            </a:endParaRPr>
          </a:p>
        </p:txBody>
      </p:sp>
    </p:spTree>
    <p:extLst>
      <p:ext uri="{BB962C8B-B14F-4D97-AF65-F5344CB8AC3E}">
        <p14:creationId xmlns:p14="http://schemas.microsoft.com/office/powerpoint/2010/main" val="1906355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FB3293-246D-47A9-AD1A-1B139B6470D0}"/>
              </a:ext>
            </a:extLst>
          </p:cNvPr>
          <p:cNvSpPr>
            <a:spLocks noGrp="1"/>
          </p:cNvSpPr>
          <p:nvPr>
            <p:ph idx="1"/>
          </p:nvPr>
        </p:nvSpPr>
        <p:spPr>
          <a:xfrm>
            <a:off x="3553567" y="3257672"/>
            <a:ext cx="5410540" cy="3367621"/>
          </a:xfrm>
          <a:solidFill>
            <a:srgbClr val="FFFFFF"/>
          </a:solidFill>
        </p:spPr>
        <p:txBody>
          <a:bodyPr/>
          <a:lstStyle/>
          <a:p>
            <a:pPr marL="45720" indent="0">
              <a:spcBef>
                <a:spcPts val="0"/>
              </a:spcBef>
              <a:spcAft>
                <a:spcPts val="0"/>
              </a:spcAft>
              <a:buNone/>
            </a:pPr>
            <a:r>
              <a:rPr lang="en-US" sz="1600" dirty="0">
                <a:latin typeface="Consolas" panose="020B0609020204030204" pitchFamily="49" charset="0"/>
              </a:rPr>
              <a:t> {</a:t>
            </a:r>
          </a:p>
          <a:p>
            <a:pPr marL="45720" indent="0">
              <a:spcBef>
                <a:spcPts val="0"/>
              </a:spcBef>
              <a:spcAft>
                <a:spcPts val="0"/>
              </a:spcAft>
              <a:buNone/>
            </a:pPr>
            <a:r>
              <a:rPr lang="en-US" sz="1600" dirty="0">
                <a:latin typeface="Consolas" panose="020B0609020204030204" pitchFamily="49" charset="0"/>
              </a:rPr>
              <a:t>        "_index" : "</a:t>
            </a:r>
            <a:r>
              <a:rPr lang="en-US" sz="1600" dirty="0" err="1">
                <a:latin typeface="Consolas" panose="020B0609020204030204" pitchFamily="49" charset="0"/>
              </a:rPr>
              <a:t>shakespeare</a:t>
            </a:r>
            <a:r>
              <a:rPr lang="en-US" sz="1600" dirty="0">
                <a:latin typeface="Consolas" panose="020B0609020204030204" pitchFamily="49" charset="0"/>
              </a:rPr>
              <a:t>",</a:t>
            </a:r>
          </a:p>
          <a:p>
            <a:pPr marL="45720" indent="0">
              <a:spcBef>
                <a:spcPts val="0"/>
              </a:spcBef>
              <a:spcAft>
                <a:spcPts val="0"/>
              </a:spcAft>
              <a:buNone/>
            </a:pPr>
            <a:r>
              <a:rPr lang="en-US" sz="1600" dirty="0">
                <a:latin typeface="Consolas" panose="020B0609020204030204" pitchFamily="49" charset="0"/>
              </a:rPr>
              <a:t>        "_type" : "doc",</a:t>
            </a:r>
          </a:p>
          <a:p>
            <a:pPr marL="45720" indent="0">
              <a:spcBef>
                <a:spcPts val="0"/>
              </a:spcBef>
              <a:spcAft>
                <a:spcPts val="0"/>
              </a:spcAft>
              <a:buNone/>
            </a:pPr>
            <a:r>
              <a:rPr lang="en-US" sz="1600" dirty="0">
                <a:latin typeface="Consolas" panose="020B0609020204030204" pitchFamily="49" charset="0"/>
              </a:rPr>
              <a:t>        "_id" : "WB1zinMBFbYpx1yzYZjS",</a:t>
            </a:r>
          </a:p>
          <a:p>
            <a:pPr marL="45720" indent="0">
              <a:spcBef>
                <a:spcPts val="0"/>
              </a:spcBef>
              <a:spcAft>
                <a:spcPts val="0"/>
              </a:spcAft>
              <a:buNone/>
            </a:pPr>
            <a:r>
              <a:rPr lang="en-US" sz="1600" dirty="0">
                <a:latin typeface="Consolas" panose="020B0609020204030204" pitchFamily="49" charset="0"/>
              </a:rPr>
              <a:t>        "_score" : 8.168286,</a:t>
            </a:r>
          </a:p>
          <a:p>
            <a:pPr marL="45720" indent="0">
              <a:spcBef>
                <a:spcPts val="0"/>
              </a:spcBef>
              <a:spcAft>
                <a:spcPts val="0"/>
              </a:spcAft>
              <a:buNone/>
            </a:pPr>
            <a:r>
              <a:rPr lang="en-US" sz="1600" dirty="0">
                <a:latin typeface="Consolas" panose="020B0609020204030204" pitchFamily="49" charset="0"/>
              </a:rPr>
              <a:t>        "_source" : {</a:t>
            </a:r>
          </a:p>
          <a:p>
            <a:pPr marL="45720" indent="0">
              <a:spcBef>
                <a:spcPts val="0"/>
              </a:spcBef>
              <a:spcAft>
                <a:spcPts val="0"/>
              </a:spcAft>
              <a:buNone/>
            </a:pPr>
            <a:r>
              <a:rPr lang="en-US" sz="1600">
                <a:latin typeface="Consolas" panose="020B0609020204030204" pitchFamily="49" charset="0"/>
              </a:rPr>
              <a:t>          "</a:t>
            </a:r>
            <a:r>
              <a:rPr lang="en-US" sz="1600" dirty="0">
                <a:latin typeface="Consolas" panose="020B0609020204030204" pitchFamily="49" charset="0"/>
              </a:rPr>
              <a:t>type" : "review",</a:t>
            </a:r>
          </a:p>
          <a:p>
            <a:pPr marL="45720" indent="0">
              <a:spcBef>
                <a:spcPts val="0"/>
              </a:spcBef>
              <a:spcAft>
                <a:spcPts val="0"/>
              </a:spcAft>
              <a:buNone/>
            </a:pPr>
            <a:r>
              <a:rPr lang="en-US" sz="1600">
                <a:latin typeface="Consolas" panose="020B0609020204030204" pitchFamily="49" charset="0"/>
              </a:rPr>
              <a:t>          "</a:t>
            </a:r>
            <a:r>
              <a:rPr lang="en-US" sz="1600" dirty="0">
                <a:latin typeface="Consolas" panose="020B0609020204030204" pitchFamily="49" charset="0"/>
              </a:rPr>
              <a:t>title" : "A review by Jack",</a:t>
            </a:r>
          </a:p>
          <a:p>
            <a:pPr marL="45720" indent="0">
              <a:spcBef>
                <a:spcPts val="0"/>
              </a:spcBef>
              <a:spcAft>
                <a:spcPts val="0"/>
              </a:spcAft>
              <a:buNone/>
            </a:pPr>
            <a:r>
              <a:rPr lang="en-US" sz="1600">
                <a:latin typeface="Consolas" panose="020B0609020204030204" pitchFamily="49" charset="0"/>
              </a:rPr>
              <a:t>          "</a:t>
            </a:r>
            <a:r>
              <a:rPr lang="en-US" sz="1600" dirty="0" err="1">
                <a:latin typeface="Consolas" panose="020B0609020204030204" pitchFamily="49" charset="0"/>
              </a:rPr>
              <a:t>text_entry</a:t>
            </a:r>
            <a:r>
              <a:rPr lang="en-US" sz="1600" dirty="0">
                <a:latin typeface="Consolas" panose="020B0609020204030204" pitchFamily="49" charset="0"/>
              </a:rPr>
              <a:t>" : "My favorite part of Hamlet is the soliloquy where Hamlet says 'To die, to sleep'"</a:t>
            </a:r>
          </a:p>
          <a:p>
            <a:pPr marL="45720" indent="0">
              <a:spcBef>
                <a:spcPts val="0"/>
              </a:spcBef>
              <a:spcAft>
                <a:spcPts val="0"/>
              </a:spcAft>
              <a:buNone/>
            </a:pPr>
            <a:r>
              <a:rPr lang="en-US" sz="1600" dirty="0">
                <a:latin typeface="Consolas" panose="020B0609020204030204" pitchFamily="49" charset="0"/>
              </a:rPr>
              <a:t>        }</a:t>
            </a:r>
          </a:p>
          <a:p>
            <a:pPr marL="45720" indent="0">
              <a:spcBef>
                <a:spcPts val="0"/>
              </a:spcBef>
              <a:spcAft>
                <a:spcPts val="0"/>
              </a:spcAft>
              <a:buNone/>
            </a:pPr>
            <a:r>
              <a:rPr lang="en-US" sz="1600" dirty="0">
                <a:latin typeface="Consolas" panose="020B0609020204030204" pitchFamily="49" charset="0"/>
              </a:rPr>
              <a:t>      }</a:t>
            </a:r>
            <a:endParaRPr lang="en-US" dirty="0">
              <a:latin typeface="Consolas" panose="020B0609020204030204" pitchFamily="49" charset="0"/>
            </a:endParaRPr>
          </a:p>
        </p:txBody>
      </p:sp>
      <p:sp>
        <p:nvSpPr>
          <p:cNvPr id="3" name="Title 2">
            <a:extLst>
              <a:ext uri="{FF2B5EF4-FFF2-40B4-BE49-F238E27FC236}">
                <a16:creationId xmlns:a16="http://schemas.microsoft.com/office/drawing/2014/main" id="{3F31EC80-2983-4473-8DBD-5DA04C878D92}"/>
              </a:ext>
            </a:extLst>
          </p:cNvPr>
          <p:cNvSpPr>
            <a:spLocks noGrp="1"/>
          </p:cNvSpPr>
          <p:nvPr>
            <p:ph type="title"/>
          </p:nvPr>
        </p:nvSpPr>
        <p:spPr/>
        <p:txBody>
          <a:bodyPr/>
          <a:lstStyle/>
          <a:p>
            <a:r>
              <a:rPr lang="en-US" dirty="0"/>
              <a:t>POST a new document</a:t>
            </a:r>
          </a:p>
        </p:txBody>
      </p:sp>
      <p:sp>
        <p:nvSpPr>
          <p:cNvPr id="4" name="Rectangle 3">
            <a:extLst>
              <a:ext uri="{FF2B5EF4-FFF2-40B4-BE49-F238E27FC236}">
                <a16:creationId xmlns:a16="http://schemas.microsoft.com/office/drawing/2014/main" id="{ECD414E9-F03D-4569-9BC1-E1CC3DDDE8D6}"/>
              </a:ext>
            </a:extLst>
          </p:cNvPr>
          <p:cNvSpPr/>
          <p:nvPr/>
        </p:nvSpPr>
        <p:spPr>
          <a:xfrm>
            <a:off x="298412" y="1719071"/>
            <a:ext cx="8463848" cy="2092881"/>
          </a:xfrm>
          <a:prstGeom prst="rect">
            <a:avLst/>
          </a:prstGeom>
        </p:spPr>
        <p:txBody>
          <a:bodyPr wrap="square">
            <a:spAutoFit/>
          </a:bodyPr>
          <a:lstStyle/>
          <a:p>
            <a:r>
              <a:rPr lang="en-US" sz="1400" dirty="0">
                <a:latin typeface="Consolas" panose="020B0609020204030204" pitchFamily="49" charset="0"/>
              </a:rPr>
              <a:t>curl -X POST "http://localhost:9200/</a:t>
            </a:r>
            <a:r>
              <a:rPr lang="en-US" sz="1400" dirty="0" err="1">
                <a:latin typeface="Consolas" panose="020B0609020204030204" pitchFamily="49" charset="0"/>
              </a:rPr>
              <a:t>shakespeare</a:t>
            </a:r>
            <a:r>
              <a:rPr lang="en-US" sz="1400" dirty="0">
                <a:latin typeface="Consolas" panose="020B0609020204030204" pitchFamily="49" charset="0"/>
              </a:rPr>
              <a:t>/_doc" -H "Content-Type: application/json" -d "{ \"type\":\"review\", \"title\":\"A review by Jack\", \"</a:t>
            </a:r>
            <a:r>
              <a:rPr lang="en-US" sz="1400" dirty="0" err="1">
                <a:latin typeface="Consolas" panose="020B0609020204030204" pitchFamily="49" charset="0"/>
              </a:rPr>
              <a:t>text_entry</a:t>
            </a:r>
            <a:r>
              <a:rPr lang="en-US" sz="1400" dirty="0">
                <a:latin typeface="Consolas" panose="020B0609020204030204" pitchFamily="49" charset="0"/>
              </a:rPr>
              <a:t>\":\"My favorite part of Hamlet is the soliloquy where Hamlet says 'To die, to sleep'\"  }"</a:t>
            </a:r>
          </a:p>
          <a:p>
            <a:endParaRPr lang="en-US" sz="1400" dirty="0">
              <a:latin typeface="Consolas" panose="020B0609020204030204" pitchFamily="49" charset="0"/>
            </a:endParaRPr>
          </a:p>
          <a:p>
            <a:r>
              <a:rPr lang="en-US" sz="1600" dirty="0">
                <a:latin typeface="+mj-lt"/>
              </a:rPr>
              <a:t>You can use "_doc" or "doc" in the URL</a:t>
            </a:r>
          </a:p>
          <a:p>
            <a:endParaRPr lang="en-US" sz="1400" dirty="0">
              <a:latin typeface="Consolas" panose="020B0609020204030204" pitchFamily="49" charset="0"/>
            </a:endParaRPr>
          </a:p>
          <a:p>
            <a:endParaRPr lang="en-US" sz="1400" dirty="0">
              <a:latin typeface="Consolas" panose="020B0609020204030204" pitchFamily="49" charset="0"/>
            </a:endParaRPr>
          </a:p>
          <a:p>
            <a:endParaRPr lang="en-US" sz="1600" dirty="0"/>
          </a:p>
        </p:txBody>
      </p:sp>
    </p:spTree>
    <p:extLst>
      <p:ext uri="{BB962C8B-B14F-4D97-AF65-F5344CB8AC3E}">
        <p14:creationId xmlns:p14="http://schemas.microsoft.com/office/powerpoint/2010/main" val="1209806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9B0A3E-C9E1-4A26-A975-2637628F9D3D}"/>
              </a:ext>
            </a:extLst>
          </p:cNvPr>
          <p:cNvSpPr>
            <a:spLocks noGrp="1"/>
          </p:cNvSpPr>
          <p:nvPr>
            <p:ph idx="1"/>
          </p:nvPr>
        </p:nvSpPr>
        <p:spPr>
          <a:xfrm>
            <a:off x="146098" y="1598614"/>
            <a:ext cx="8642794" cy="4407408"/>
          </a:xfrm>
        </p:spPr>
        <p:txBody>
          <a:bodyPr>
            <a:normAutofit/>
          </a:bodyPr>
          <a:lstStyle/>
          <a:p>
            <a:r>
              <a:rPr lang="en-US" sz="1800" dirty="0"/>
              <a:t>Updating a Whole Document Documents in Elasticsearch are immutable; we cannot change them. Instead, if we need to update an existing document, we </a:t>
            </a:r>
            <a:r>
              <a:rPr lang="en-US" sz="1800" dirty="0" err="1"/>
              <a:t>reindex</a:t>
            </a:r>
            <a:r>
              <a:rPr lang="en-US" sz="1800" dirty="0"/>
              <a:t> or replace it.</a:t>
            </a:r>
          </a:p>
          <a:p>
            <a:r>
              <a:rPr lang="en-US" sz="1800" dirty="0"/>
              <a:t>You can POST using the </a:t>
            </a:r>
            <a:r>
              <a:rPr lang="en-US" sz="1600" dirty="0">
                <a:latin typeface="Consolas" panose="020B0609020204030204" pitchFamily="49" charset="0"/>
              </a:rPr>
              <a:t>_update</a:t>
            </a:r>
            <a:r>
              <a:rPr lang="en-US" sz="1800" dirty="0"/>
              <a:t> extension to the URL, but it will delete the whole document and recreate it (PUT).</a:t>
            </a:r>
          </a:p>
          <a:p>
            <a:endParaRPr lang="en-US" sz="1800" dirty="0"/>
          </a:p>
        </p:txBody>
      </p:sp>
      <p:sp>
        <p:nvSpPr>
          <p:cNvPr id="3" name="Title 2">
            <a:extLst>
              <a:ext uri="{FF2B5EF4-FFF2-40B4-BE49-F238E27FC236}">
                <a16:creationId xmlns:a16="http://schemas.microsoft.com/office/drawing/2014/main" id="{EEA2281A-D252-462A-B833-2BDDC3F6BBA9}"/>
              </a:ext>
            </a:extLst>
          </p:cNvPr>
          <p:cNvSpPr>
            <a:spLocks noGrp="1"/>
          </p:cNvSpPr>
          <p:nvPr>
            <p:ph type="title"/>
          </p:nvPr>
        </p:nvSpPr>
        <p:spPr/>
        <p:txBody>
          <a:bodyPr/>
          <a:lstStyle/>
          <a:p>
            <a:r>
              <a:rPr lang="en-US" dirty="0"/>
              <a:t>Immutable Documents</a:t>
            </a:r>
          </a:p>
        </p:txBody>
      </p:sp>
      <p:pic>
        <p:nvPicPr>
          <p:cNvPr id="5" name="Picture 4">
            <a:extLst>
              <a:ext uri="{FF2B5EF4-FFF2-40B4-BE49-F238E27FC236}">
                <a16:creationId xmlns:a16="http://schemas.microsoft.com/office/drawing/2014/main" id="{CBB928C6-7B08-453E-AE3E-0E490DB97F0E}"/>
              </a:ext>
            </a:extLst>
          </p:cNvPr>
          <p:cNvPicPr>
            <a:picLocks noChangeAspect="1"/>
          </p:cNvPicPr>
          <p:nvPr/>
        </p:nvPicPr>
        <p:blipFill rotWithShape="1">
          <a:blip r:embed="rId2"/>
          <a:srcRect t="30615" r="1613" b="5263"/>
          <a:stretch/>
        </p:blipFill>
        <p:spPr>
          <a:xfrm>
            <a:off x="146098" y="3211464"/>
            <a:ext cx="8851063" cy="3646536"/>
          </a:xfrm>
          <a:prstGeom prst="rect">
            <a:avLst/>
          </a:prstGeom>
        </p:spPr>
      </p:pic>
    </p:spTree>
    <p:extLst>
      <p:ext uri="{BB962C8B-B14F-4D97-AF65-F5344CB8AC3E}">
        <p14:creationId xmlns:p14="http://schemas.microsoft.com/office/powerpoint/2010/main" val="967082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5A8759-8634-4CA8-BC60-6704DF7908FE}"/>
              </a:ext>
            </a:extLst>
          </p:cNvPr>
          <p:cNvSpPr>
            <a:spLocks noGrp="1"/>
          </p:cNvSpPr>
          <p:nvPr>
            <p:ph idx="1"/>
          </p:nvPr>
        </p:nvSpPr>
        <p:spPr>
          <a:xfrm>
            <a:off x="52473" y="1724546"/>
            <a:ext cx="5598190" cy="4407408"/>
          </a:xfrm>
        </p:spPr>
        <p:txBody>
          <a:bodyPr>
            <a:noAutofit/>
          </a:bodyPr>
          <a:lstStyle/>
          <a:p>
            <a:r>
              <a:rPr lang="en-US" sz="1800" dirty="0"/>
              <a:t>Pessimistic concurrency control </a:t>
            </a:r>
          </a:p>
          <a:p>
            <a:pPr lvl="1"/>
            <a:r>
              <a:rPr lang="en-US" sz="1600" dirty="0"/>
              <a:t>Widely used by relational databases, this approach assumes that conflicting changes are likely to happen and so blocks access to a resource in order to prevent conflicts. A typical example is locking a row before reading its data, ensuring that only the thread that placed the lock is able to make changes to the data in that row. </a:t>
            </a:r>
          </a:p>
          <a:p>
            <a:r>
              <a:rPr lang="en-US" sz="1800" dirty="0"/>
              <a:t>Optimistic concurrency control </a:t>
            </a:r>
          </a:p>
          <a:p>
            <a:pPr lvl="1"/>
            <a:r>
              <a:rPr lang="en-US" sz="1600" dirty="0"/>
              <a:t>Used by Elasticsearch, this approach assumes that conflicts are unlikely to happen and </a:t>
            </a:r>
            <a:r>
              <a:rPr lang="en-US" sz="1600" dirty="0">
                <a:solidFill>
                  <a:srgbClr val="C00000"/>
                </a:solidFill>
              </a:rPr>
              <a:t>doesn’t block operations from being attempted</a:t>
            </a:r>
            <a:r>
              <a:rPr lang="en-US" sz="1600" dirty="0"/>
              <a:t>. However, if the underlying data has been modified between reading and writing, the update will fail. It is then up to the application to decide how it should resolve the conflict. For instance, it could reattempt the update, using the fresh data, or it could report the situation to the user.</a:t>
            </a:r>
          </a:p>
          <a:p>
            <a:pPr lvl="1"/>
            <a:endParaRPr lang="en-US" sz="1600" dirty="0"/>
          </a:p>
          <a:p>
            <a:endParaRPr lang="en-US" sz="1800" dirty="0"/>
          </a:p>
        </p:txBody>
      </p:sp>
      <p:sp>
        <p:nvSpPr>
          <p:cNvPr id="3" name="Title 2">
            <a:extLst>
              <a:ext uri="{FF2B5EF4-FFF2-40B4-BE49-F238E27FC236}">
                <a16:creationId xmlns:a16="http://schemas.microsoft.com/office/drawing/2014/main" id="{3454B880-36E5-4848-A4DD-71C5F1107630}"/>
              </a:ext>
            </a:extLst>
          </p:cNvPr>
          <p:cNvSpPr>
            <a:spLocks noGrp="1"/>
          </p:cNvSpPr>
          <p:nvPr>
            <p:ph type="title"/>
          </p:nvPr>
        </p:nvSpPr>
        <p:spPr/>
        <p:txBody>
          <a:bodyPr/>
          <a:lstStyle/>
          <a:p>
            <a:r>
              <a:rPr lang="en-US" dirty="0"/>
              <a:t>ACID – Concurrent Updates</a:t>
            </a:r>
          </a:p>
        </p:txBody>
      </p:sp>
      <p:pic>
        <p:nvPicPr>
          <p:cNvPr id="4" name="Picture 3">
            <a:extLst>
              <a:ext uri="{FF2B5EF4-FFF2-40B4-BE49-F238E27FC236}">
                <a16:creationId xmlns:a16="http://schemas.microsoft.com/office/drawing/2014/main" id="{6AF921BD-AE11-4940-ABB2-5B8816A9E620}"/>
              </a:ext>
            </a:extLst>
          </p:cNvPr>
          <p:cNvPicPr>
            <a:picLocks noChangeAspect="1"/>
          </p:cNvPicPr>
          <p:nvPr/>
        </p:nvPicPr>
        <p:blipFill>
          <a:blip r:embed="rId2"/>
          <a:stretch>
            <a:fillRect/>
          </a:stretch>
        </p:blipFill>
        <p:spPr>
          <a:xfrm>
            <a:off x="5810535" y="1806897"/>
            <a:ext cx="3164981" cy="4585689"/>
          </a:xfrm>
          <a:prstGeom prst="rect">
            <a:avLst/>
          </a:prstGeom>
        </p:spPr>
      </p:pic>
      <p:sp>
        <p:nvSpPr>
          <p:cNvPr id="6" name="TextBox 5">
            <a:extLst>
              <a:ext uri="{FF2B5EF4-FFF2-40B4-BE49-F238E27FC236}">
                <a16:creationId xmlns:a16="http://schemas.microsoft.com/office/drawing/2014/main" id="{79D319DE-D07F-4A6C-A8A4-EED5757288F4}"/>
              </a:ext>
            </a:extLst>
          </p:cNvPr>
          <p:cNvSpPr txBox="1"/>
          <p:nvPr/>
        </p:nvSpPr>
        <p:spPr>
          <a:xfrm rot="21166161">
            <a:off x="7682056" y="4911478"/>
            <a:ext cx="887022" cy="772199"/>
          </a:xfrm>
          <a:prstGeom prst="rect">
            <a:avLst/>
          </a:prstGeom>
          <a:noFill/>
        </p:spPr>
        <p:txBody>
          <a:bodyPr wrap="square" rtlCol="0">
            <a:spAutoFit/>
          </a:bodyPr>
          <a:lstStyle/>
          <a:p>
            <a:pPr algn="ctr">
              <a:lnSpc>
                <a:spcPts val="1800"/>
              </a:lnSpc>
            </a:pPr>
            <a:r>
              <a:rPr lang="en-US" sz="1400" b="0" dirty="0">
                <a:solidFill>
                  <a:srgbClr val="C00000"/>
                </a:solidFill>
                <a:latin typeface="Comic Sans MS" panose="030F0702030302020204" pitchFamily="66" charset="0"/>
              </a:rPr>
              <a:t>This PUT will fail</a:t>
            </a:r>
          </a:p>
        </p:txBody>
      </p:sp>
    </p:spTree>
    <p:extLst>
      <p:ext uri="{BB962C8B-B14F-4D97-AF65-F5344CB8AC3E}">
        <p14:creationId xmlns:p14="http://schemas.microsoft.com/office/powerpoint/2010/main" val="4221509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E3E58D-5E89-44AC-899E-6317C2C09685}"/>
              </a:ext>
            </a:extLst>
          </p:cNvPr>
          <p:cNvSpPr>
            <a:spLocks noGrp="1"/>
          </p:cNvSpPr>
          <p:nvPr>
            <p:ph idx="1"/>
          </p:nvPr>
        </p:nvSpPr>
        <p:spPr/>
        <p:txBody>
          <a:bodyPr/>
          <a:lstStyle/>
          <a:p>
            <a:r>
              <a:rPr lang="en-US" dirty="0"/>
              <a:t>Elasticsearch is distributed. </a:t>
            </a:r>
          </a:p>
          <a:p>
            <a:r>
              <a:rPr lang="en-US" dirty="0"/>
              <a:t>When documents are created, updated, or deleted, the new version of the document has to be replicated to other nodes in the cluster. </a:t>
            </a:r>
          </a:p>
          <a:p>
            <a:r>
              <a:rPr lang="en-US" dirty="0"/>
              <a:t>Elasticsearch is also asynchronous and concurrent, meaning that these replication requests are sent in parallel, and may arrive at their destination out of sequence. </a:t>
            </a:r>
          </a:p>
          <a:p>
            <a:r>
              <a:rPr lang="en-US" dirty="0"/>
              <a:t>Elasticsearch needs a way of ensuring that an older version of a document never overwrites a newer version.</a:t>
            </a:r>
          </a:p>
          <a:p>
            <a:r>
              <a:rPr lang="en-US" dirty="0"/>
              <a:t>Every document has a _version number that is incremented whenever a document is changed. Elasticsearch uses this _version number to ensure that changes are applied in the correct order. If an older version of a document arrives after a new version, it can simply be ignored.</a:t>
            </a:r>
          </a:p>
          <a:p>
            <a:endParaRPr lang="en-US" dirty="0"/>
          </a:p>
        </p:txBody>
      </p:sp>
      <p:sp>
        <p:nvSpPr>
          <p:cNvPr id="3" name="Title 2">
            <a:extLst>
              <a:ext uri="{FF2B5EF4-FFF2-40B4-BE49-F238E27FC236}">
                <a16:creationId xmlns:a16="http://schemas.microsoft.com/office/drawing/2014/main" id="{9CA87C51-99B5-44C2-8D90-48DE56627CAF}"/>
              </a:ext>
            </a:extLst>
          </p:cNvPr>
          <p:cNvSpPr>
            <a:spLocks noGrp="1"/>
          </p:cNvSpPr>
          <p:nvPr>
            <p:ph type="title"/>
          </p:nvPr>
        </p:nvSpPr>
        <p:spPr/>
        <p:txBody>
          <a:bodyPr/>
          <a:lstStyle/>
          <a:p>
            <a:r>
              <a:rPr lang="en-US" dirty="0"/>
              <a:t>Distributed Elasticsearch</a:t>
            </a:r>
          </a:p>
        </p:txBody>
      </p:sp>
    </p:spTree>
    <p:extLst>
      <p:ext uri="{BB962C8B-B14F-4D97-AF65-F5344CB8AC3E}">
        <p14:creationId xmlns:p14="http://schemas.microsoft.com/office/powerpoint/2010/main" val="3473601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ED5681-45E2-465F-A1A3-5AB111954393}"/>
              </a:ext>
            </a:extLst>
          </p:cNvPr>
          <p:cNvSpPr>
            <a:spLocks noGrp="1"/>
          </p:cNvSpPr>
          <p:nvPr>
            <p:ph idx="1"/>
          </p:nvPr>
        </p:nvSpPr>
        <p:spPr>
          <a:xfrm>
            <a:off x="380999" y="1719071"/>
            <a:ext cx="8533032" cy="4407408"/>
          </a:xfrm>
        </p:spPr>
        <p:txBody>
          <a:bodyPr>
            <a:noAutofit/>
          </a:bodyPr>
          <a:lstStyle/>
          <a:p>
            <a:r>
              <a:rPr lang="en-US" sz="1800" dirty="0"/>
              <a:t>First retrieve the document and take note of the _version. </a:t>
            </a:r>
          </a:p>
          <a:p>
            <a:pPr marL="320040" lvl="1" indent="0">
              <a:spcBef>
                <a:spcPts val="0"/>
              </a:spcBef>
              <a:spcAft>
                <a:spcPts val="0"/>
              </a:spcAft>
              <a:buNone/>
            </a:pPr>
            <a:r>
              <a:rPr lang="en-US" sz="1400" dirty="0">
                <a:latin typeface="Consolas" panose="020B0609020204030204" pitchFamily="49" charset="0"/>
              </a:rPr>
              <a:t> {</a:t>
            </a:r>
          </a:p>
          <a:p>
            <a:pPr marL="320040" lvl="1" indent="0">
              <a:spcBef>
                <a:spcPts val="0"/>
              </a:spcBef>
              <a:spcAft>
                <a:spcPts val="0"/>
              </a:spcAft>
              <a:buNone/>
            </a:pPr>
            <a:r>
              <a:rPr lang="en-US" sz="1400" dirty="0">
                <a:latin typeface="Consolas" panose="020B0609020204030204" pitchFamily="49" charset="0"/>
              </a:rPr>
              <a:t>  "_index" :   "website",</a:t>
            </a:r>
          </a:p>
          <a:p>
            <a:pPr marL="320040" lvl="1" indent="0">
              <a:spcBef>
                <a:spcPts val="0"/>
              </a:spcBef>
              <a:spcAft>
                <a:spcPts val="0"/>
              </a:spcAft>
              <a:buNone/>
            </a:pPr>
            <a:r>
              <a:rPr lang="en-US" sz="1400" dirty="0">
                <a:latin typeface="Consolas" panose="020B0609020204030204" pitchFamily="49" charset="0"/>
              </a:rPr>
              <a:t>  "_type" :    "_doc",</a:t>
            </a:r>
          </a:p>
          <a:p>
            <a:pPr marL="320040" lvl="1" indent="0">
              <a:spcBef>
                <a:spcPts val="0"/>
              </a:spcBef>
              <a:spcAft>
                <a:spcPts val="0"/>
              </a:spcAft>
              <a:buNone/>
            </a:pPr>
            <a:r>
              <a:rPr lang="en-US" sz="1400" dirty="0">
                <a:latin typeface="Consolas" panose="020B0609020204030204" pitchFamily="49" charset="0"/>
              </a:rPr>
              <a:t>  "_id" :      "1",</a:t>
            </a:r>
          </a:p>
          <a:p>
            <a:pPr marL="320040" lvl="1" indent="0">
              <a:spcBef>
                <a:spcPts val="0"/>
              </a:spcBef>
              <a:spcAft>
                <a:spcPts val="0"/>
              </a:spcAft>
              <a:buNone/>
            </a:pPr>
            <a:r>
              <a:rPr lang="en-US" sz="1400" dirty="0">
                <a:solidFill>
                  <a:srgbClr val="0033CC"/>
                </a:solidFill>
                <a:latin typeface="Consolas" panose="020B0609020204030204" pitchFamily="49" charset="0"/>
              </a:rPr>
              <a:t>  "_version" : 1,</a:t>
            </a:r>
          </a:p>
          <a:p>
            <a:pPr marL="320040" lvl="1" indent="0">
              <a:spcBef>
                <a:spcPts val="0"/>
              </a:spcBef>
              <a:spcAft>
                <a:spcPts val="0"/>
              </a:spcAft>
              <a:buNone/>
            </a:pPr>
            <a:r>
              <a:rPr lang="en-US" sz="1400" dirty="0">
                <a:latin typeface="Consolas" panose="020B0609020204030204" pitchFamily="49" charset="0"/>
              </a:rPr>
              <a:t>  "found" :    true,</a:t>
            </a:r>
          </a:p>
          <a:p>
            <a:pPr marL="320040" lvl="1" indent="0">
              <a:spcBef>
                <a:spcPts val="0"/>
              </a:spcBef>
              <a:spcAft>
                <a:spcPts val="0"/>
              </a:spcAft>
              <a:buNone/>
            </a:pPr>
            <a:r>
              <a:rPr lang="en-US" sz="1400" dirty="0">
                <a:latin typeface="Consolas" panose="020B0609020204030204" pitchFamily="49" charset="0"/>
              </a:rPr>
              <a:t>  "_source" :  {</a:t>
            </a:r>
          </a:p>
          <a:p>
            <a:pPr marL="320040" lvl="1" indent="0">
              <a:spcBef>
                <a:spcPts val="0"/>
              </a:spcBef>
              <a:spcAft>
                <a:spcPts val="0"/>
              </a:spcAft>
              <a:buNone/>
            </a:pPr>
            <a:r>
              <a:rPr lang="en-US" sz="1400" dirty="0">
                <a:latin typeface="Consolas" panose="020B0609020204030204" pitchFamily="49" charset="0"/>
              </a:rPr>
              <a:t>      "title": "My first blog entry",</a:t>
            </a:r>
          </a:p>
          <a:p>
            <a:pPr marL="320040" lvl="1" indent="0">
              <a:spcBef>
                <a:spcPts val="0"/>
              </a:spcBef>
              <a:spcAft>
                <a:spcPts val="0"/>
              </a:spcAft>
              <a:buNone/>
            </a:pPr>
            <a:r>
              <a:rPr lang="en-US" sz="1400" dirty="0">
                <a:latin typeface="Consolas" panose="020B0609020204030204" pitchFamily="49" charset="0"/>
              </a:rPr>
              <a:t>      "text":  "Just trying this out..."</a:t>
            </a:r>
          </a:p>
          <a:p>
            <a:pPr marL="320040" lvl="1" indent="0">
              <a:spcBef>
                <a:spcPts val="0"/>
              </a:spcBef>
              <a:spcAft>
                <a:spcPts val="0"/>
              </a:spcAft>
              <a:buNone/>
            </a:pPr>
            <a:r>
              <a:rPr lang="en-US" sz="1400" dirty="0">
                <a:latin typeface="Consolas" panose="020B0609020204030204" pitchFamily="49" charset="0"/>
              </a:rPr>
              <a:t>    }</a:t>
            </a:r>
          </a:p>
          <a:p>
            <a:pPr marL="320040" lvl="1" indent="0">
              <a:spcBef>
                <a:spcPts val="0"/>
              </a:spcBef>
              <a:spcAft>
                <a:spcPts val="0"/>
              </a:spcAft>
              <a:buNone/>
            </a:pPr>
            <a:r>
              <a:rPr lang="en-US" sz="1400" dirty="0">
                <a:latin typeface="Consolas" panose="020B0609020204030204" pitchFamily="49" charset="0"/>
              </a:rPr>
              <a:t>  }</a:t>
            </a:r>
          </a:p>
          <a:p>
            <a:r>
              <a:rPr lang="en-US" sz="1800" dirty="0"/>
              <a:t>Use the version you think is current for the PUT operation on the query string</a:t>
            </a:r>
            <a:br>
              <a:rPr lang="en-US" sz="1800" dirty="0"/>
            </a:br>
            <a:r>
              <a:rPr lang="en-US" sz="1800" dirty="0"/>
              <a:t>	</a:t>
            </a:r>
            <a:r>
              <a:rPr lang="en-US" sz="1400" dirty="0">
                <a:latin typeface="Consolas" panose="020B0609020204030204" pitchFamily="49" charset="0"/>
              </a:rPr>
              <a:t>PUT /website/blog/1?version=1 </a:t>
            </a:r>
          </a:p>
          <a:p>
            <a:r>
              <a:rPr lang="en-US" sz="1800" dirty="0"/>
              <a:t>The update will only succeed if the current version in the database is 1, otherwise:</a:t>
            </a:r>
            <a:endParaRPr lang="en-US" sz="1400" dirty="0">
              <a:latin typeface="Consolas" panose="020B0609020204030204" pitchFamily="49" charset="0"/>
            </a:endParaRPr>
          </a:p>
          <a:p>
            <a:pPr marL="320040" lvl="1" indent="0">
              <a:spcBef>
                <a:spcPts val="0"/>
              </a:spcBef>
              <a:spcAft>
                <a:spcPts val="0"/>
              </a:spcAft>
              <a:buNone/>
            </a:pPr>
            <a:r>
              <a:rPr lang="en-US" sz="1400" dirty="0">
                <a:latin typeface="Consolas" panose="020B0609020204030204" pitchFamily="49" charset="0"/>
              </a:rPr>
              <a:t>{</a:t>
            </a:r>
          </a:p>
          <a:p>
            <a:pPr marL="320040" lvl="1" indent="0">
              <a:spcBef>
                <a:spcPts val="0"/>
              </a:spcBef>
              <a:spcAft>
                <a:spcPts val="0"/>
              </a:spcAft>
              <a:buNone/>
            </a:pPr>
            <a:r>
              <a:rPr lang="en-US" sz="1400" dirty="0">
                <a:latin typeface="Consolas" panose="020B0609020204030204" pitchFamily="49" charset="0"/>
              </a:rPr>
              <a:t>  "error" : "</a:t>
            </a:r>
            <a:r>
              <a:rPr lang="en-US" sz="1400" dirty="0" err="1">
                <a:latin typeface="Consolas" panose="020B0609020204030204" pitchFamily="49" charset="0"/>
              </a:rPr>
              <a:t>VersionConflictEngineException</a:t>
            </a:r>
            <a:r>
              <a:rPr lang="en-US" sz="1400" dirty="0">
                <a:latin typeface="Consolas" panose="020B0609020204030204" pitchFamily="49" charset="0"/>
              </a:rPr>
              <a:t>[[website][2] [blog][1]:</a:t>
            </a:r>
          </a:p>
          <a:p>
            <a:pPr marL="320040" lvl="1" indent="0">
              <a:spcBef>
                <a:spcPts val="0"/>
              </a:spcBef>
              <a:spcAft>
                <a:spcPts val="0"/>
              </a:spcAft>
              <a:buNone/>
            </a:pPr>
            <a:r>
              <a:rPr lang="en-US" sz="1400">
                <a:latin typeface="Consolas" panose="020B0609020204030204" pitchFamily="49" charset="0"/>
              </a:rPr>
              <a:t>             </a:t>
            </a:r>
            <a:r>
              <a:rPr lang="en-US" sz="1400" dirty="0">
                <a:latin typeface="Consolas" panose="020B0609020204030204" pitchFamily="49" charset="0"/>
              </a:rPr>
              <a:t>version conflict, current [2], provided [1]]",</a:t>
            </a:r>
          </a:p>
          <a:p>
            <a:pPr marL="320040" lvl="1" indent="0">
              <a:spcBef>
                <a:spcPts val="0"/>
              </a:spcBef>
              <a:spcAft>
                <a:spcPts val="0"/>
              </a:spcAft>
              <a:buNone/>
            </a:pPr>
            <a:r>
              <a:rPr lang="en-US" sz="1400" dirty="0">
                <a:latin typeface="Consolas" panose="020B0609020204030204" pitchFamily="49" charset="0"/>
              </a:rPr>
              <a:t>  "status" : 409</a:t>
            </a:r>
          </a:p>
          <a:p>
            <a:pPr marL="320040" lvl="1" indent="0">
              <a:spcBef>
                <a:spcPts val="0"/>
              </a:spcBef>
              <a:spcAft>
                <a:spcPts val="0"/>
              </a:spcAft>
              <a:buNone/>
            </a:pPr>
            <a:r>
              <a:rPr lang="en-US" sz="1400" dirty="0">
                <a:latin typeface="Consolas" panose="020B0609020204030204" pitchFamily="49" charset="0"/>
              </a:rPr>
              <a:t>}</a:t>
            </a:r>
          </a:p>
          <a:p>
            <a:endParaRPr lang="en-US" sz="1400" dirty="0">
              <a:latin typeface="Consolas" panose="020B0609020204030204" pitchFamily="49" charset="0"/>
            </a:endParaRPr>
          </a:p>
        </p:txBody>
      </p:sp>
      <p:sp>
        <p:nvSpPr>
          <p:cNvPr id="3" name="Title 2">
            <a:extLst>
              <a:ext uri="{FF2B5EF4-FFF2-40B4-BE49-F238E27FC236}">
                <a16:creationId xmlns:a16="http://schemas.microsoft.com/office/drawing/2014/main" id="{0BE662EE-C9E8-4A7F-9D30-D77183A82451}"/>
              </a:ext>
            </a:extLst>
          </p:cNvPr>
          <p:cNvSpPr>
            <a:spLocks noGrp="1"/>
          </p:cNvSpPr>
          <p:nvPr>
            <p:ph type="title"/>
          </p:nvPr>
        </p:nvSpPr>
        <p:spPr/>
        <p:txBody>
          <a:bodyPr/>
          <a:lstStyle/>
          <a:p>
            <a:r>
              <a:rPr lang="en-US" dirty="0"/>
              <a:t>Application Control using _version</a:t>
            </a:r>
          </a:p>
        </p:txBody>
      </p:sp>
    </p:spTree>
    <p:extLst>
      <p:ext uri="{BB962C8B-B14F-4D97-AF65-F5344CB8AC3E}">
        <p14:creationId xmlns:p14="http://schemas.microsoft.com/office/powerpoint/2010/main" val="2982637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4792FD5-E2F9-473A-8DCE-AF10C14FFBA5}"/>
              </a:ext>
            </a:extLst>
          </p:cNvPr>
          <p:cNvSpPr>
            <a:spLocks noGrp="1"/>
          </p:cNvSpPr>
          <p:nvPr>
            <p:ph type="body" idx="1"/>
          </p:nvPr>
        </p:nvSpPr>
        <p:spPr/>
        <p:txBody>
          <a:bodyPr/>
          <a:lstStyle/>
          <a:p>
            <a:endParaRPr lang="en-US"/>
          </a:p>
        </p:txBody>
      </p:sp>
      <p:sp>
        <p:nvSpPr>
          <p:cNvPr id="4" name="Title 3">
            <a:extLst>
              <a:ext uri="{FF2B5EF4-FFF2-40B4-BE49-F238E27FC236}">
                <a16:creationId xmlns:a16="http://schemas.microsoft.com/office/drawing/2014/main" id="{AA57D368-E301-4EC6-8BE1-59129582525B}"/>
              </a:ext>
            </a:extLst>
          </p:cNvPr>
          <p:cNvSpPr>
            <a:spLocks noGrp="1"/>
          </p:cNvSpPr>
          <p:nvPr>
            <p:ph type="title"/>
          </p:nvPr>
        </p:nvSpPr>
        <p:spPr/>
        <p:txBody>
          <a:bodyPr/>
          <a:lstStyle/>
          <a:p>
            <a:r>
              <a:rPr lang="en-US" dirty="0"/>
              <a:t>Querying Elasticsearch</a:t>
            </a:r>
          </a:p>
        </p:txBody>
      </p:sp>
    </p:spTree>
    <p:extLst>
      <p:ext uri="{BB962C8B-B14F-4D97-AF65-F5344CB8AC3E}">
        <p14:creationId xmlns:p14="http://schemas.microsoft.com/office/powerpoint/2010/main" val="1368460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84DA2F-FEB9-4407-9381-53E2E2D4DF69}"/>
              </a:ext>
            </a:extLst>
          </p:cNvPr>
          <p:cNvSpPr>
            <a:spLocks noGrp="1"/>
          </p:cNvSpPr>
          <p:nvPr>
            <p:ph idx="1"/>
          </p:nvPr>
        </p:nvSpPr>
        <p:spPr>
          <a:xfrm>
            <a:off x="381000" y="1719071"/>
            <a:ext cx="8407893" cy="4407408"/>
          </a:xfrm>
        </p:spPr>
        <p:txBody>
          <a:bodyPr>
            <a:noAutofit/>
          </a:bodyPr>
          <a:lstStyle/>
          <a:p>
            <a:r>
              <a:rPr lang="en-US" sz="1800" dirty="0"/>
              <a:t>Elasticsearch is document oriented, meaning that it stores entire objects or documents. It not only stores them, but also indexes the contents of each document in order to make them searchable.</a:t>
            </a:r>
          </a:p>
          <a:p>
            <a:r>
              <a:rPr lang="en-US" sz="1800" dirty="0"/>
              <a:t>This makes Elasticsearch generally slow on adding new data</a:t>
            </a:r>
          </a:p>
          <a:p>
            <a:r>
              <a:rPr lang="en-US" sz="1800" dirty="0"/>
              <a:t>In Elasticsearch, all data in every field is indexed by default.</a:t>
            </a:r>
          </a:p>
          <a:p>
            <a:endParaRPr lang="en-US" sz="1800" dirty="0"/>
          </a:p>
        </p:txBody>
      </p:sp>
      <p:sp>
        <p:nvSpPr>
          <p:cNvPr id="3" name="Title 2">
            <a:extLst>
              <a:ext uri="{FF2B5EF4-FFF2-40B4-BE49-F238E27FC236}">
                <a16:creationId xmlns:a16="http://schemas.microsoft.com/office/drawing/2014/main" id="{1DE6E57E-1D8A-4732-807D-C87418568FCB}"/>
              </a:ext>
            </a:extLst>
          </p:cNvPr>
          <p:cNvSpPr>
            <a:spLocks noGrp="1"/>
          </p:cNvSpPr>
          <p:nvPr>
            <p:ph type="title"/>
          </p:nvPr>
        </p:nvSpPr>
        <p:spPr/>
        <p:txBody>
          <a:bodyPr/>
          <a:lstStyle/>
          <a:p>
            <a:r>
              <a:rPr lang="en-US" dirty="0"/>
              <a:t>Elasticsearch</a:t>
            </a:r>
          </a:p>
        </p:txBody>
      </p:sp>
    </p:spTree>
    <p:extLst>
      <p:ext uri="{BB962C8B-B14F-4D97-AF65-F5344CB8AC3E}">
        <p14:creationId xmlns:p14="http://schemas.microsoft.com/office/powerpoint/2010/main" val="1418321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D2B74D-3C1E-42F3-B87C-B6EACFDC4844}"/>
              </a:ext>
            </a:extLst>
          </p:cNvPr>
          <p:cNvSpPr>
            <a:spLocks noGrp="1"/>
          </p:cNvSpPr>
          <p:nvPr>
            <p:ph idx="1"/>
          </p:nvPr>
        </p:nvSpPr>
        <p:spPr>
          <a:xfrm>
            <a:off x="49279" y="1719071"/>
            <a:ext cx="8990688" cy="4407408"/>
          </a:xfrm>
        </p:spPr>
        <p:txBody>
          <a:bodyPr>
            <a:normAutofit/>
          </a:bodyPr>
          <a:lstStyle/>
          <a:p>
            <a:r>
              <a:rPr lang="en-US" sz="1600" dirty="0">
                <a:latin typeface="Consolas" panose="020B0609020204030204" pitchFamily="49" charset="0"/>
              </a:rPr>
              <a:t>curl –X GET "http://localhost:9200/</a:t>
            </a:r>
            <a:r>
              <a:rPr lang="en-US" sz="1600" dirty="0" err="1">
                <a:latin typeface="Consolas" panose="020B0609020204030204" pitchFamily="49" charset="0"/>
              </a:rPr>
              <a:t>shakespeare</a:t>
            </a:r>
            <a:r>
              <a:rPr lang="en-US" sz="1600" dirty="0">
                <a:latin typeface="Consolas" panose="020B0609020204030204" pitchFamily="49" charset="0"/>
              </a:rPr>
              <a:t>/doc/34229?pretty"</a:t>
            </a:r>
            <a:br>
              <a:rPr lang="en-US" sz="1600" dirty="0">
                <a:latin typeface="Consolas" panose="020B0609020204030204" pitchFamily="49" charset="0"/>
              </a:rPr>
            </a:br>
            <a:r>
              <a:rPr lang="en-US" sz="1600" dirty="0"/>
              <a:t>Get the document with the id 34229</a:t>
            </a:r>
          </a:p>
          <a:p>
            <a:r>
              <a:rPr lang="en-US" sz="1600" dirty="0">
                <a:latin typeface="Consolas" panose="020B0609020204030204" pitchFamily="49" charset="0"/>
              </a:rPr>
              <a:t>curl -X GET "http://localhost:9200/</a:t>
            </a:r>
            <a:r>
              <a:rPr lang="en-US" sz="1600" dirty="0" err="1">
                <a:latin typeface="Consolas" panose="020B0609020204030204" pitchFamily="49" charset="0"/>
              </a:rPr>
              <a:t>shakespeare</a:t>
            </a:r>
            <a:r>
              <a:rPr lang="en-US" sz="1600" dirty="0">
                <a:latin typeface="Consolas" panose="020B0609020204030204" pitchFamily="49" charset="0"/>
              </a:rPr>
              <a:t>/doc/34229/</a:t>
            </a:r>
            <a:r>
              <a:rPr lang="en-US" sz="1600" dirty="0">
                <a:solidFill>
                  <a:srgbClr val="C00000"/>
                </a:solidFill>
                <a:latin typeface="Consolas" panose="020B0609020204030204" pitchFamily="49" charset="0"/>
              </a:rPr>
              <a:t>_</a:t>
            </a:r>
            <a:r>
              <a:rPr lang="en-US" sz="1600" dirty="0" err="1">
                <a:solidFill>
                  <a:srgbClr val="C00000"/>
                </a:solidFill>
                <a:latin typeface="Consolas" panose="020B0609020204030204" pitchFamily="49" charset="0"/>
              </a:rPr>
              <a:t>source</a:t>
            </a:r>
            <a:r>
              <a:rPr lang="en-US" sz="1600" dirty="0" err="1">
                <a:latin typeface="Consolas" panose="020B0609020204030204" pitchFamily="49" charset="0"/>
              </a:rPr>
              <a:t>?pretty</a:t>
            </a:r>
            <a:r>
              <a:rPr lang="en-US" sz="1600" dirty="0">
                <a:latin typeface="Consolas" panose="020B0609020204030204" pitchFamily="49" charset="0"/>
              </a:rPr>
              <a:t>"</a:t>
            </a:r>
            <a:br>
              <a:rPr lang="en-US" sz="1600" dirty="0">
                <a:latin typeface="Consolas" panose="020B0609020204030204" pitchFamily="49" charset="0"/>
              </a:rPr>
            </a:br>
            <a:r>
              <a:rPr lang="en-US" sz="1600" dirty="0"/>
              <a:t>Only gets the source field</a:t>
            </a:r>
          </a:p>
          <a:p>
            <a:r>
              <a:rPr lang="en-US" sz="1600" dirty="0">
                <a:latin typeface="Consolas" panose="020B0609020204030204" pitchFamily="49" charset="0"/>
              </a:rPr>
              <a:t>curl -X GET "http://localhost:9200/</a:t>
            </a:r>
            <a:r>
              <a:rPr lang="en-US" sz="1600" dirty="0" err="1">
                <a:latin typeface="Consolas" panose="020B0609020204030204" pitchFamily="49" charset="0"/>
              </a:rPr>
              <a:t>shakespeare</a:t>
            </a:r>
            <a:r>
              <a:rPr lang="en-US" sz="1600" dirty="0">
                <a:latin typeface="Consolas" panose="020B0609020204030204" pitchFamily="49" charset="0"/>
              </a:rPr>
              <a:t>/doc/34229/_</a:t>
            </a:r>
            <a:r>
              <a:rPr lang="en-US" sz="1600" dirty="0" err="1">
                <a:latin typeface="Consolas" panose="020B0609020204030204" pitchFamily="49" charset="0"/>
              </a:rPr>
              <a:t>source?pretty</a:t>
            </a:r>
            <a:br>
              <a:rPr lang="en-US" sz="1600">
                <a:latin typeface="Consolas" panose="020B0609020204030204" pitchFamily="49" charset="0"/>
              </a:rPr>
            </a:br>
            <a:r>
              <a:rPr lang="en-US" sz="1600">
                <a:latin typeface="Consolas" panose="020B0609020204030204" pitchFamily="49" charset="0"/>
              </a:rPr>
              <a:t>            </a:t>
            </a:r>
            <a:r>
              <a:rPr lang="en-US" sz="1600" dirty="0">
                <a:latin typeface="Consolas" panose="020B0609020204030204" pitchFamily="49" charset="0"/>
              </a:rPr>
              <a:t>&amp;_source=</a:t>
            </a:r>
            <a:r>
              <a:rPr lang="en-US" sz="1600" dirty="0" err="1">
                <a:latin typeface="Consolas" panose="020B0609020204030204" pitchFamily="49" charset="0"/>
              </a:rPr>
              <a:t>speaker,text_entry</a:t>
            </a:r>
            <a:r>
              <a:rPr lang="en-US" sz="1600" dirty="0">
                <a:latin typeface="Consolas" panose="020B0609020204030204" pitchFamily="49" charset="0"/>
              </a:rPr>
              <a:t>"</a:t>
            </a:r>
          </a:p>
          <a:p>
            <a:pPr marL="594360" lvl="2" indent="0">
              <a:spcBef>
                <a:spcPts val="0"/>
              </a:spcBef>
              <a:spcAft>
                <a:spcPts val="0"/>
              </a:spcAft>
              <a:buNone/>
            </a:pPr>
            <a:r>
              <a:rPr lang="en-US" sz="1200" b="1" dirty="0">
                <a:solidFill>
                  <a:srgbClr val="0033CC"/>
                </a:solidFill>
                <a:latin typeface="Consolas" panose="020B0609020204030204" pitchFamily="49" charset="0"/>
              </a:rPr>
              <a:t>{</a:t>
            </a:r>
          </a:p>
          <a:p>
            <a:pPr marL="594360" lvl="2" indent="0">
              <a:spcBef>
                <a:spcPts val="0"/>
              </a:spcBef>
              <a:spcAft>
                <a:spcPts val="0"/>
              </a:spcAft>
              <a:buNone/>
            </a:pPr>
            <a:r>
              <a:rPr lang="en-US" sz="1200" b="1" dirty="0">
                <a:solidFill>
                  <a:srgbClr val="0033CC"/>
                </a:solidFill>
                <a:latin typeface="Consolas" panose="020B0609020204030204" pitchFamily="49" charset="0"/>
              </a:rPr>
              <a:t>  "</a:t>
            </a:r>
            <a:r>
              <a:rPr lang="en-US" sz="1200" b="1" dirty="0" err="1">
                <a:solidFill>
                  <a:srgbClr val="0033CC"/>
                </a:solidFill>
                <a:latin typeface="Consolas" panose="020B0609020204030204" pitchFamily="49" charset="0"/>
              </a:rPr>
              <a:t>text_entry</a:t>
            </a:r>
            <a:r>
              <a:rPr lang="en-US" sz="1200" b="1" dirty="0">
                <a:solidFill>
                  <a:srgbClr val="0033CC"/>
                </a:solidFill>
                <a:latin typeface="Consolas" panose="020B0609020204030204" pitchFamily="49" charset="0"/>
              </a:rPr>
              <a:t>" : "To be, or not to be: that is the question:",</a:t>
            </a:r>
          </a:p>
          <a:p>
            <a:pPr marL="594360" lvl="2" indent="0">
              <a:spcBef>
                <a:spcPts val="0"/>
              </a:spcBef>
              <a:spcAft>
                <a:spcPts val="0"/>
              </a:spcAft>
              <a:buNone/>
            </a:pPr>
            <a:r>
              <a:rPr lang="en-US" sz="1200" b="1" dirty="0">
                <a:solidFill>
                  <a:srgbClr val="0033CC"/>
                </a:solidFill>
                <a:latin typeface="Consolas" panose="020B0609020204030204" pitchFamily="49" charset="0"/>
              </a:rPr>
              <a:t>  "speaker" : "HAMLET"</a:t>
            </a:r>
          </a:p>
          <a:p>
            <a:pPr marL="594360" lvl="2" indent="0">
              <a:spcBef>
                <a:spcPts val="0"/>
              </a:spcBef>
              <a:spcAft>
                <a:spcPts val="0"/>
              </a:spcAft>
              <a:buNone/>
            </a:pPr>
            <a:r>
              <a:rPr lang="en-US" sz="1200" b="1" dirty="0">
                <a:solidFill>
                  <a:srgbClr val="0033CC"/>
                </a:solidFill>
                <a:latin typeface="Consolas" panose="020B0609020204030204" pitchFamily="49" charset="0"/>
              </a:rPr>
              <a:t>}</a:t>
            </a:r>
          </a:p>
          <a:p>
            <a:r>
              <a:rPr lang="en-US" sz="1600" dirty="0">
                <a:latin typeface="Consolas" panose="020B0609020204030204" pitchFamily="49" charset="0"/>
              </a:rPr>
              <a:t>curl -X GET "http://localhost:9200/</a:t>
            </a:r>
            <a:r>
              <a:rPr lang="en-US" sz="1600" dirty="0">
                <a:solidFill>
                  <a:srgbClr val="C00000"/>
                </a:solidFill>
                <a:latin typeface="Consolas" panose="020B0609020204030204" pitchFamily="49" charset="0"/>
              </a:rPr>
              <a:t>_</a:t>
            </a:r>
            <a:r>
              <a:rPr lang="en-US" sz="1600" dirty="0" err="1">
                <a:solidFill>
                  <a:srgbClr val="C00000"/>
                </a:solidFill>
                <a:latin typeface="Consolas" panose="020B0609020204030204" pitchFamily="49" charset="0"/>
              </a:rPr>
              <a:t>search</a:t>
            </a:r>
            <a:r>
              <a:rPr lang="en-US" sz="1600" dirty="0" err="1">
                <a:latin typeface="Consolas" panose="020B0609020204030204" pitchFamily="49" charset="0"/>
              </a:rPr>
              <a:t>?pretty</a:t>
            </a:r>
            <a:br>
              <a:rPr lang="en-US" sz="1600" dirty="0">
                <a:latin typeface="Consolas" panose="020B0609020204030204" pitchFamily="49" charset="0"/>
              </a:rPr>
            </a:br>
            <a:r>
              <a:rPr lang="en-US" sz="1600" dirty="0"/>
              <a:t>Returns 10 documents (the default size of the return)</a:t>
            </a:r>
          </a:p>
          <a:p>
            <a:r>
              <a:rPr lang="en-US" sz="1600" dirty="0">
                <a:latin typeface="Consolas" panose="020B0609020204030204" pitchFamily="49" charset="0"/>
              </a:rPr>
              <a:t>curl -X GET "http://localhost:9200/</a:t>
            </a:r>
            <a:r>
              <a:rPr lang="en-US" sz="1600" dirty="0">
                <a:solidFill>
                  <a:srgbClr val="C00000"/>
                </a:solidFill>
                <a:latin typeface="Consolas" panose="020B0609020204030204" pitchFamily="49" charset="0"/>
              </a:rPr>
              <a:t>_</a:t>
            </a:r>
            <a:r>
              <a:rPr lang="en-US" sz="1600" dirty="0" err="1">
                <a:solidFill>
                  <a:srgbClr val="C00000"/>
                </a:solidFill>
                <a:latin typeface="Consolas" panose="020B0609020204030204" pitchFamily="49" charset="0"/>
              </a:rPr>
              <a:t>search</a:t>
            </a:r>
            <a:r>
              <a:rPr lang="en-US" sz="1600" dirty="0" err="1">
                <a:latin typeface="Consolas" panose="020B0609020204030204" pitchFamily="49" charset="0"/>
              </a:rPr>
              <a:t>?pretty&amp;size</a:t>
            </a:r>
            <a:r>
              <a:rPr lang="en-US" sz="1600" dirty="0">
                <a:latin typeface="Consolas" panose="020B0609020204030204" pitchFamily="49" charset="0"/>
              </a:rPr>
              <a:t>=2"</a:t>
            </a:r>
            <a:br>
              <a:rPr lang="en-US" sz="1600" dirty="0">
                <a:latin typeface="Consolas" panose="020B0609020204030204" pitchFamily="49" charset="0"/>
              </a:rPr>
            </a:br>
            <a:r>
              <a:rPr lang="en-US" sz="1600" dirty="0"/>
              <a:t>Returns 2 documents</a:t>
            </a:r>
            <a:endParaRPr lang="en-US" sz="1600" dirty="0">
              <a:solidFill>
                <a:srgbClr val="C00000"/>
              </a:solidFill>
              <a:latin typeface="Consolas" panose="020B0609020204030204" pitchFamily="49" charset="0"/>
            </a:endParaRPr>
          </a:p>
          <a:p>
            <a:r>
              <a:rPr lang="en-US" sz="1600" dirty="0">
                <a:latin typeface="Consolas" panose="020B0609020204030204" pitchFamily="49" charset="0"/>
              </a:rPr>
              <a:t>curl -X GET "http://localhost:9200/</a:t>
            </a:r>
            <a:r>
              <a:rPr lang="en-US" sz="1600" dirty="0">
                <a:solidFill>
                  <a:srgbClr val="C00000"/>
                </a:solidFill>
                <a:latin typeface="Consolas" panose="020B0609020204030204" pitchFamily="49" charset="0"/>
              </a:rPr>
              <a:t>_</a:t>
            </a:r>
            <a:r>
              <a:rPr lang="en-US" sz="1600" dirty="0" err="1">
                <a:solidFill>
                  <a:srgbClr val="C00000"/>
                </a:solidFill>
                <a:latin typeface="Consolas" panose="020B0609020204030204" pitchFamily="49" charset="0"/>
              </a:rPr>
              <a:t>search</a:t>
            </a:r>
            <a:r>
              <a:rPr lang="en-US" sz="1600" dirty="0" err="1">
                <a:latin typeface="Consolas" panose="020B0609020204030204" pitchFamily="49" charset="0"/>
              </a:rPr>
              <a:t>?pretty&amp;q</a:t>
            </a:r>
            <a:r>
              <a:rPr lang="en-US" sz="1600" dirty="0">
                <a:latin typeface="Consolas" panose="020B0609020204030204" pitchFamily="49" charset="0"/>
              </a:rPr>
              <a:t>=</a:t>
            </a:r>
            <a:r>
              <a:rPr lang="en-US" sz="1600" dirty="0" err="1">
                <a:latin typeface="Consolas" panose="020B0609020204030204" pitchFamily="49" charset="0"/>
              </a:rPr>
              <a:t>speaker:Romeo</a:t>
            </a:r>
            <a:r>
              <a:rPr lang="en-US" sz="1600" dirty="0">
                <a:latin typeface="Consolas" panose="020B0609020204030204" pitchFamily="49" charset="0"/>
              </a:rPr>
              <a:t>" </a:t>
            </a:r>
            <a:br>
              <a:rPr lang="en-US" sz="1600" dirty="0">
                <a:latin typeface="Consolas" panose="020B0609020204030204" pitchFamily="49" charset="0"/>
              </a:rPr>
            </a:br>
            <a:r>
              <a:rPr lang="en-US" sz="1600" dirty="0"/>
              <a:t>Return Romeo's lines</a:t>
            </a:r>
          </a:p>
          <a:p>
            <a:r>
              <a:rPr lang="en-US" sz="1600" dirty="0">
                <a:latin typeface="Consolas" panose="020B0609020204030204" pitchFamily="49" charset="0"/>
              </a:rPr>
              <a:t>curl -X GET "http://localhost:9200/</a:t>
            </a:r>
            <a:r>
              <a:rPr lang="en-US" sz="1600" dirty="0">
                <a:solidFill>
                  <a:srgbClr val="C00000"/>
                </a:solidFill>
                <a:latin typeface="Consolas" panose="020B0609020204030204" pitchFamily="49" charset="0"/>
              </a:rPr>
              <a:t>_</a:t>
            </a:r>
            <a:r>
              <a:rPr lang="en-US" sz="1600" dirty="0" err="1">
                <a:solidFill>
                  <a:srgbClr val="C00000"/>
                </a:solidFill>
                <a:latin typeface="Consolas" panose="020B0609020204030204" pitchFamily="49" charset="0"/>
              </a:rPr>
              <a:t>count</a:t>
            </a:r>
            <a:r>
              <a:rPr lang="en-US" sz="1600" dirty="0" err="1">
                <a:latin typeface="Consolas" panose="020B0609020204030204" pitchFamily="49" charset="0"/>
              </a:rPr>
              <a:t>?pretty&amp;q</a:t>
            </a:r>
            <a:r>
              <a:rPr lang="en-US" sz="1600" dirty="0">
                <a:latin typeface="Consolas" panose="020B0609020204030204" pitchFamily="49" charset="0"/>
              </a:rPr>
              <a:t>=</a:t>
            </a:r>
            <a:r>
              <a:rPr lang="en-US" sz="1600" dirty="0" err="1">
                <a:latin typeface="Consolas" panose="020B0609020204030204" pitchFamily="49" charset="0"/>
              </a:rPr>
              <a:t>speaker:Juliet</a:t>
            </a:r>
            <a:r>
              <a:rPr lang="en-US" sz="1600" dirty="0">
                <a:latin typeface="Consolas" panose="020B0609020204030204" pitchFamily="49" charset="0"/>
              </a:rPr>
              <a:t> </a:t>
            </a:r>
            <a:br>
              <a:rPr lang="en-US" sz="1600" dirty="0">
                <a:latin typeface="Consolas" panose="020B0609020204030204" pitchFamily="49" charset="0"/>
              </a:rPr>
            </a:br>
            <a:r>
              <a:rPr lang="en-US" sz="1600" dirty="0"/>
              <a:t>Count Juliet's lines</a:t>
            </a:r>
          </a:p>
          <a:p>
            <a:endParaRPr lang="en-US" sz="1600" dirty="0"/>
          </a:p>
        </p:txBody>
      </p:sp>
      <p:sp>
        <p:nvSpPr>
          <p:cNvPr id="3" name="Title 2">
            <a:extLst>
              <a:ext uri="{FF2B5EF4-FFF2-40B4-BE49-F238E27FC236}">
                <a16:creationId xmlns:a16="http://schemas.microsoft.com/office/drawing/2014/main" id="{13C18295-4A28-4BCD-BE20-3DC2ABC0CC3B}"/>
              </a:ext>
            </a:extLst>
          </p:cNvPr>
          <p:cNvSpPr>
            <a:spLocks noGrp="1"/>
          </p:cNvSpPr>
          <p:nvPr>
            <p:ph type="title"/>
          </p:nvPr>
        </p:nvSpPr>
        <p:spPr/>
        <p:txBody>
          <a:bodyPr/>
          <a:lstStyle/>
          <a:p>
            <a:r>
              <a:rPr lang="en-US" dirty="0"/>
              <a:t>Searching Elasticsearch</a:t>
            </a:r>
          </a:p>
        </p:txBody>
      </p:sp>
    </p:spTree>
    <p:extLst>
      <p:ext uri="{BB962C8B-B14F-4D97-AF65-F5344CB8AC3E}">
        <p14:creationId xmlns:p14="http://schemas.microsoft.com/office/powerpoint/2010/main" val="3152292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BA0223-FF87-4847-AF8D-26E036D944AD}"/>
              </a:ext>
            </a:extLst>
          </p:cNvPr>
          <p:cNvSpPr>
            <a:spLocks noGrp="1"/>
          </p:cNvSpPr>
          <p:nvPr>
            <p:ph idx="4294967295"/>
          </p:nvPr>
        </p:nvSpPr>
        <p:spPr>
          <a:xfrm>
            <a:off x="-25400" y="1086625"/>
            <a:ext cx="8407400" cy="4406900"/>
          </a:xfrm>
        </p:spPr>
        <p:txBody>
          <a:bodyPr>
            <a:noAutofit/>
          </a:bodyPr>
          <a:lstStyle/>
          <a:p>
            <a:pPr marL="45720" indent="0">
              <a:spcBef>
                <a:spcPts val="0"/>
              </a:spcBef>
              <a:spcAft>
                <a:spcPts val="0"/>
              </a:spcAft>
              <a:buNone/>
            </a:pPr>
            <a:r>
              <a:rPr lang="en-US" sz="1100" spc="0" dirty="0">
                <a:solidFill>
                  <a:schemeClr val="tx1"/>
                </a:solidFill>
                <a:latin typeface="Consolas" panose="020B0609020204030204" pitchFamily="49" charset="0"/>
              </a:rPr>
              <a:t>{</a:t>
            </a:r>
          </a:p>
          <a:p>
            <a:pPr marL="45720" indent="0">
              <a:spcBef>
                <a:spcPts val="0"/>
              </a:spcBef>
              <a:spcAft>
                <a:spcPts val="0"/>
              </a:spcAft>
              <a:buNone/>
            </a:pPr>
            <a:r>
              <a:rPr lang="en-US" sz="1100" spc="0" dirty="0">
                <a:solidFill>
                  <a:schemeClr val="tx1"/>
                </a:solidFill>
                <a:latin typeface="Consolas" panose="020B0609020204030204" pitchFamily="49" charset="0"/>
              </a:rPr>
              <a:t>        "_index" : "</a:t>
            </a:r>
            <a:r>
              <a:rPr lang="en-US" sz="1100" spc="0" dirty="0" err="1">
                <a:solidFill>
                  <a:schemeClr val="tx1"/>
                </a:solidFill>
                <a:latin typeface="Consolas" panose="020B0609020204030204" pitchFamily="49" charset="0"/>
              </a:rPr>
              <a:t>shakespeare</a:t>
            </a:r>
            <a:r>
              <a:rPr lang="en-US" sz="1100" spc="0" dirty="0">
                <a:solidFill>
                  <a:schemeClr val="tx1"/>
                </a:solidFill>
                <a:latin typeface="Consolas" panose="020B0609020204030204" pitchFamily="49" charset="0"/>
              </a:rPr>
              <a:t>",</a:t>
            </a:r>
          </a:p>
          <a:p>
            <a:pPr marL="45720" indent="0">
              <a:spcBef>
                <a:spcPts val="0"/>
              </a:spcBef>
              <a:spcAft>
                <a:spcPts val="0"/>
              </a:spcAft>
              <a:buNone/>
            </a:pPr>
            <a:r>
              <a:rPr lang="en-US" sz="1100" spc="0" dirty="0">
                <a:solidFill>
                  <a:schemeClr val="tx1"/>
                </a:solidFill>
                <a:latin typeface="Consolas" panose="020B0609020204030204" pitchFamily="49" charset="0"/>
              </a:rPr>
              <a:t>        "_type" : "doc",</a:t>
            </a:r>
          </a:p>
          <a:p>
            <a:pPr marL="45720" indent="0">
              <a:spcBef>
                <a:spcPts val="0"/>
              </a:spcBef>
              <a:spcAft>
                <a:spcPts val="0"/>
              </a:spcAft>
              <a:buNone/>
            </a:pPr>
            <a:r>
              <a:rPr lang="en-US" sz="1100" spc="0" dirty="0">
                <a:solidFill>
                  <a:schemeClr val="tx1"/>
                </a:solidFill>
                <a:latin typeface="Consolas" panose="020B0609020204030204" pitchFamily="49" charset="0"/>
              </a:rPr>
              <a:t>        "_id" : "86516",</a:t>
            </a:r>
          </a:p>
          <a:p>
            <a:pPr marL="45720" indent="0">
              <a:spcBef>
                <a:spcPts val="0"/>
              </a:spcBef>
              <a:spcAft>
                <a:spcPts val="0"/>
              </a:spcAft>
              <a:buNone/>
            </a:pPr>
            <a:r>
              <a:rPr lang="en-US" sz="1100" spc="0" dirty="0">
                <a:solidFill>
                  <a:schemeClr val="tx1"/>
                </a:solidFill>
                <a:latin typeface="Consolas" panose="020B0609020204030204" pitchFamily="49" charset="0"/>
              </a:rPr>
              <a:t>        "_score" : 8.51619,</a:t>
            </a:r>
          </a:p>
          <a:p>
            <a:pPr marL="45720" indent="0">
              <a:spcBef>
                <a:spcPts val="0"/>
              </a:spcBef>
              <a:spcAft>
                <a:spcPts val="0"/>
              </a:spcAft>
              <a:buNone/>
            </a:pPr>
            <a:r>
              <a:rPr lang="en-US" sz="1100" spc="0" dirty="0">
                <a:solidFill>
                  <a:schemeClr val="tx1"/>
                </a:solidFill>
                <a:latin typeface="Consolas" panose="020B0609020204030204" pitchFamily="49" charset="0"/>
              </a:rPr>
              <a:t>        "_source" : {</a:t>
            </a:r>
          </a:p>
          <a:p>
            <a:pPr marL="45720" indent="0">
              <a:spcBef>
                <a:spcPts val="0"/>
              </a:spcBef>
              <a:spcAft>
                <a:spcPts val="0"/>
              </a:spcAft>
              <a:buNone/>
            </a:pPr>
            <a:r>
              <a:rPr lang="en-US" sz="1100" spc="0">
                <a:solidFill>
                  <a:schemeClr val="tx1"/>
                </a:solidFill>
                <a:latin typeface="Consolas" panose="020B0609020204030204" pitchFamily="49" charset="0"/>
              </a:rPr>
              <a:t>          "</a:t>
            </a:r>
            <a:r>
              <a:rPr lang="en-US" sz="1100" spc="0" dirty="0" err="1">
                <a:solidFill>
                  <a:schemeClr val="tx1"/>
                </a:solidFill>
                <a:latin typeface="Consolas" panose="020B0609020204030204" pitchFamily="49" charset="0"/>
              </a:rPr>
              <a:t>play_name</a:t>
            </a:r>
            <a:r>
              <a:rPr lang="en-US" sz="1100" spc="0" dirty="0">
                <a:solidFill>
                  <a:schemeClr val="tx1"/>
                </a:solidFill>
                <a:latin typeface="Consolas" panose="020B0609020204030204" pitchFamily="49" charset="0"/>
              </a:rPr>
              <a:t>" : "Romeo and Juliet",</a:t>
            </a:r>
          </a:p>
          <a:p>
            <a:pPr marL="45720" indent="0">
              <a:spcBef>
                <a:spcPts val="0"/>
              </a:spcBef>
              <a:spcAft>
                <a:spcPts val="0"/>
              </a:spcAft>
              <a:buNone/>
            </a:pPr>
            <a:r>
              <a:rPr lang="en-US" sz="1100" spc="0">
                <a:solidFill>
                  <a:schemeClr val="tx1"/>
                </a:solidFill>
                <a:latin typeface="Consolas" panose="020B0609020204030204" pitchFamily="49" charset="0"/>
              </a:rPr>
              <a:t>          "</a:t>
            </a:r>
            <a:r>
              <a:rPr lang="en-US" sz="1100" spc="0" dirty="0" err="1">
                <a:solidFill>
                  <a:schemeClr val="tx1"/>
                </a:solidFill>
                <a:latin typeface="Consolas" panose="020B0609020204030204" pitchFamily="49" charset="0"/>
              </a:rPr>
              <a:t>text_entry</a:t>
            </a:r>
            <a:r>
              <a:rPr lang="en-US" sz="1100" spc="0" dirty="0">
                <a:solidFill>
                  <a:schemeClr val="tx1"/>
                </a:solidFill>
                <a:latin typeface="Consolas" panose="020B0609020204030204" pitchFamily="49" charset="0"/>
              </a:rPr>
              <a:t>" : "Come between us, good </a:t>
            </a:r>
            <a:r>
              <a:rPr lang="en-US" sz="1100" b="1" spc="0" dirty="0">
                <a:solidFill>
                  <a:srgbClr val="C00000"/>
                </a:solidFill>
                <a:latin typeface="Consolas" panose="020B0609020204030204" pitchFamily="49" charset="0"/>
              </a:rPr>
              <a:t>Benvolio</a:t>
            </a:r>
            <a:r>
              <a:rPr lang="en-US" sz="1100" spc="0" dirty="0">
                <a:solidFill>
                  <a:schemeClr val="tx1"/>
                </a:solidFill>
                <a:latin typeface="Consolas" panose="020B0609020204030204" pitchFamily="49" charset="0"/>
              </a:rPr>
              <a:t>; my wits faint.",</a:t>
            </a:r>
          </a:p>
          <a:p>
            <a:pPr marL="45720" indent="0">
              <a:spcBef>
                <a:spcPts val="0"/>
              </a:spcBef>
              <a:spcAft>
                <a:spcPts val="0"/>
              </a:spcAft>
              <a:buNone/>
            </a:pPr>
            <a:r>
              <a:rPr lang="en-US" sz="1100" spc="0">
                <a:solidFill>
                  <a:schemeClr val="tx1"/>
                </a:solidFill>
                <a:latin typeface="Consolas" panose="020B0609020204030204" pitchFamily="49" charset="0"/>
              </a:rPr>
              <a:t>          "</a:t>
            </a:r>
            <a:r>
              <a:rPr lang="en-US" sz="1100" spc="0" dirty="0">
                <a:solidFill>
                  <a:schemeClr val="tx1"/>
                </a:solidFill>
                <a:latin typeface="Consolas" panose="020B0609020204030204" pitchFamily="49" charset="0"/>
              </a:rPr>
              <a:t>speaker" : "MERCUTIO"</a:t>
            </a:r>
          </a:p>
          <a:p>
            <a:pPr marL="45720" indent="0">
              <a:spcBef>
                <a:spcPts val="0"/>
              </a:spcBef>
              <a:spcAft>
                <a:spcPts val="0"/>
              </a:spcAft>
              <a:buNone/>
            </a:pPr>
            <a:r>
              <a:rPr lang="en-US" sz="1100" spc="0" dirty="0">
                <a:solidFill>
                  <a:schemeClr val="tx1"/>
                </a:solidFill>
                <a:latin typeface="Consolas" panose="020B0609020204030204" pitchFamily="49" charset="0"/>
              </a:rPr>
              <a:t>        }</a:t>
            </a:r>
          </a:p>
          <a:p>
            <a:pPr marL="45720" indent="0">
              <a:spcBef>
                <a:spcPts val="0"/>
              </a:spcBef>
              <a:spcAft>
                <a:spcPts val="0"/>
              </a:spcAft>
              <a:buNone/>
            </a:pPr>
            <a:r>
              <a:rPr lang="en-US" sz="1100" spc="0" dirty="0">
                <a:solidFill>
                  <a:schemeClr val="tx1"/>
                </a:solidFill>
                <a:latin typeface="Consolas" panose="020B0609020204030204" pitchFamily="49" charset="0"/>
              </a:rPr>
              <a:t>      },</a:t>
            </a:r>
          </a:p>
          <a:p>
            <a:pPr marL="45720" indent="0">
              <a:spcBef>
                <a:spcPts val="0"/>
              </a:spcBef>
              <a:spcAft>
                <a:spcPts val="0"/>
              </a:spcAft>
              <a:buNone/>
            </a:pPr>
            <a:r>
              <a:rPr lang="en-US" sz="1100" spc="0" dirty="0">
                <a:solidFill>
                  <a:schemeClr val="tx1"/>
                </a:solidFill>
                <a:latin typeface="Consolas" panose="020B0609020204030204" pitchFamily="49" charset="0"/>
              </a:rPr>
              <a:t>      {</a:t>
            </a:r>
          </a:p>
          <a:p>
            <a:pPr marL="45720" indent="0">
              <a:spcBef>
                <a:spcPts val="0"/>
              </a:spcBef>
              <a:spcAft>
                <a:spcPts val="0"/>
              </a:spcAft>
              <a:buNone/>
            </a:pPr>
            <a:r>
              <a:rPr lang="en-US" sz="1100" spc="0" dirty="0">
                <a:solidFill>
                  <a:schemeClr val="tx1"/>
                </a:solidFill>
                <a:latin typeface="Consolas" panose="020B0609020204030204" pitchFamily="49" charset="0"/>
              </a:rPr>
              <a:t>        "_index" : "</a:t>
            </a:r>
            <a:r>
              <a:rPr lang="en-US" sz="1100" spc="0" dirty="0" err="1">
                <a:solidFill>
                  <a:schemeClr val="tx1"/>
                </a:solidFill>
                <a:latin typeface="Consolas" panose="020B0609020204030204" pitchFamily="49" charset="0"/>
              </a:rPr>
              <a:t>shakespeare</a:t>
            </a:r>
            <a:r>
              <a:rPr lang="en-US" sz="1100" spc="0" dirty="0">
                <a:solidFill>
                  <a:schemeClr val="tx1"/>
                </a:solidFill>
                <a:latin typeface="Consolas" panose="020B0609020204030204" pitchFamily="49" charset="0"/>
              </a:rPr>
              <a:t>",</a:t>
            </a:r>
          </a:p>
          <a:p>
            <a:pPr marL="45720" indent="0">
              <a:spcBef>
                <a:spcPts val="0"/>
              </a:spcBef>
              <a:spcAft>
                <a:spcPts val="0"/>
              </a:spcAft>
              <a:buNone/>
            </a:pPr>
            <a:r>
              <a:rPr lang="en-US" sz="1100" spc="0" dirty="0">
                <a:solidFill>
                  <a:schemeClr val="tx1"/>
                </a:solidFill>
                <a:latin typeface="Consolas" panose="020B0609020204030204" pitchFamily="49" charset="0"/>
              </a:rPr>
              <a:t>        "_type" : "doc",</a:t>
            </a:r>
          </a:p>
          <a:p>
            <a:pPr marL="45720" indent="0">
              <a:spcBef>
                <a:spcPts val="0"/>
              </a:spcBef>
              <a:spcAft>
                <a:spcPts val="0"/>
              </a:spcAft>
              <a:buNone/>
            </a:pPr>
            <a:r>
              <a:rPr lang="en-US" sz="1100" spc="0" dirty="0">
                <a:solidFill>
                  <a:schemeClr val="tx1"/>
                </a:solidFill>
                <a:latin typeface="Consolas" panose="020B0609020204030204" pitchFamily="49" charset="0"/>
              </a:rPr>
              <a:t>        "_id" : "86986",</a:t>
            </a:r>
          </a:p>
          <a:p>
            <a:pPr marL="45720" indent="0">
              <a:spcBef>
                <a:spcPts val="0"/>
              </a:spcBef>
              <a:spcAft>
                <a:spcPts val="0"/>
              </a:spcAft>
              <a:buNone/>
            </a:pPr>
            <a:r>
              <a:rPr lang="en-US" sz="1100" spc="0" dirty="0">
                <a:solidFill>
                  <a:schemeClr val="tx1"/>
                </a:solidFill>
                <a:latin typeface="Consolas" panose="020B0609020204030204" pitchFamily="49" charset="0"/>
              </a:rPr>
              <a:t>        "_score" : 8.51619,</a:t>
            </a:r>
          </a:p>
          <a:p>
            <a:pPr marL="45720" indent="0">
              <a:spcBef>
                <a:spcPts val="0"/>
              </a:spcBef>
              <a:spcAft>
                <a:spcPts val="0"/>
              </a:spcAft>
              <a:buNone/>
            </a:pPr>
            <a:r>
              <a:rPr lang="en-US" sz="1100" spc="0" dirty="0">
                <a:solidFill>
                  <a:schemeClr val="tx1"/>
                </a:solidFill>
                <a:latin typeface="Consolas" panose="020B0609020204030204" pitchFamily="49" charset="0"/>
              </a:rPr>
              <a:t>        "_source" : {</a:t>
            </a:r>
          </a:p>
          <a:p>
            <a:pPr marL="45720" indent="0">
              <a:spcBef>
                <a:spcPts val="0"/>
              </a:spcBef>
              <a:spcAft>
                <a:spcPts val="0"/>
              </a:spcAft>
              <a:buNone/>
            </a:pPr>
            <a:r>
              <a:rPr lang="en-US" sz="1100" spc="0">
                <a:solidFill>
                  <a:schemeClr val="tx1"/>
                </a:solidFill>
                <a:latin typeface="Consolas" panose="020B0609020204030204" pitchFamily="49" charset="0"/>
              </a:rPr>
              <a:t>          "</a:t>
            </a:r>
            <a:r>
              <a:rPr lang="en-US" sz="1100" spc="0" dirty="0" err="1">
                <a:solidFill>
                  <a:schemeClr val="tx1"/>
                </a:solidFill>
                <a:latin typeface="Consolas" panose="020B0609020204030204" pitchFamily="49" charset="0"/>
              </a:rPr>
              <a:t>play_name</a:t>
            </a:r>
            <a:r>
              <a:rPr lang="en-US" sz="1100" spc="0" dirty="0">
                <a:solidFill>
                  <a:schemeClr val="tx1"/>
                </a:solidFill>
                <a:latin typeface="Consolas" panose="020B0609020204030204" pitchFamily="49" charset="0"/>
              </a:rPr>
              <a:t>" : "Romeo and Juliet",</a:t>
            </a:r>
          </a:p>
          <a:p>
            <a:pPr marL="45720" indent="0">
              <a:spcBef>
                <a:spcPts val="0"/>
              </a:spcBef>
              <a:spcAft>
                <a:spcPts val="0"/>
              </a:spcAft>
              <a:buNone/>
            </a:pPr>
            <a:r>
              <a:rPr lang="en-US" sz="1100" spc="0">
                <a:solidFill>
                  <a:schemeClr val="tx1"/>
                </a:solidFill>
                <a:latin typeface="Consolas" panose="020B0609020204030204" pitchFamily="49" charset="0"/>
              </a:rPr>
              <a:t>          "</a:t>
            </a:r>
            <a:r>
              <a:rPr lang="en-US" sz="1100" spc="0" dirty="0" err="1">
                <a:solidFill>
                  <a:schemeClr val="tx1"/>
                </a:solidFill>
                <a:latin typeface="Consolas" panose="020B0609020204030204" pitchFamily="49" charset="0"/>
              </a:rPr>
              <a:t>text_entry</a:t>
            </a:r>
            <a:r>
              <a:rPr lang="en-US" sz="1100" spc="0" dirty="0">
                <a:solidFill>
                  <a:schemeClr val="tx1"/>
                </a:solidFill>
                <a:latin typeface="Consolas" panose="020B0609020204030204" pitchFamily="49" charset="0"/>
              </a:rPr>
              <a:t>" : "This is the truth, or let </a:t>
            </a:r>
            <a:r>
              <a:rPr lang="en-US" sz="1100" b="1" spc="0" dirty="0">
                <a:solidFill>
                  <a:srgbClr val="C00000"/>
                </a:solidFill>
                <a:latin typeface="Consolas" panose="020B0609020204030204" pitchFamily="49" charset="0"/>
              </a:rPr>
              <a:t>Benvolio</a:t>
            </a:r>
            <a:r>
              <a:rPr lang="en-US" sz="1100" spc="0" dirty="0">
                <a:solidFill>
                  <a:schemeClr val="tx1"/>
                </a:solidFill>
                <a:latin typeface="Consolas" panose="020B0609020204030204" pitchFamily="49" charset="0"/>
              </a:rPr>
              <a:t> die.",</a:t>
            </a:r>
          </a:p>
          <a:p>
            <a:pPr marL="45720" indent="0">
              <a:spcBef>
                <a:spcPts val="0"/>
              </a:spcBef>
              <a:spcAft>
                <a:spcPts val="0"/>
              </a:spcAft>
              <a:buNone/>
            </a:pPr>
            <a:r>
              <a:rPr lang="en-US" sz="1100" spc="0">
                <a:solidFill>
                  <a:schemeClr val="tx1"/>
                </a:solidFill>
                <a:latin typeface="Consolas" panose="020B0609020204030204" pitchFamily="49" charset="0"/>
              </a:rPr>
              <a:t>          "</a:t>
            </a:r>
            <a:r>
              <a:rPr lang="en-US" sz="1100" spc="0" dirty="0">
                <a:solidFill>
                  <a:schemeClr val="tx1"/>
                </a:solidFill>
                <a:latin typeface="Consolas" panose="020B0609020204030204" pitchFamily="49" charset="0"/>
              </a:rPr>
              <a:t>speaker" : "</a:t>
            </a:r>
            <a:r>
              <a:rPr lang="en-US" sz="1100" b="1" spc="0" dirty="0">
                <a:solidFill>
                  <a:srgbClr val="C00000"/>
                </a:solidFill>
                <a:latin typeface="Consolas" panose="020B0609020204030204" pitchFamily="49" charset="0"/>
              </a:rPr>
              <a:t>BENVOLIO</a:t>
            </a:r>
            <a:r>
              <a:rPr lang="en-US" sz="1100" spc="0" dirty="0">
                <a:solidFill>
                  <a:schemeClr val="tx1"/>
                </a:solidFill>
                <a:latin typeface="Consolas" panose="020B0609020204030204" pitchFamily="49" charset="0"/>
              </a:rPr>
              <a:t>"</a:t>
            </a:r>
          </a:p>
          <a:p>
            <a:pPr marL="45720" indent="0">
              <a:spcBef>
                <a:spcPts val="0"/>
              </a:spcBef>
              <a:spcAft>
                <a:spcPts val="0"/>
              </a:spcAft>
              <a:buNone/>
            </a:pPr>
            <a:r>
              <a:rPr lang="en-US" sz="1100" spc="0" dirty="0">
                <a:solidFill>
                  <a:schemeClr val="tx1"/>
                </a:solidFill>
                <a:latin typeface="Consolas" panose="020B0609020204030204" pitchFamily="49" charset="0"/>
              </a:rPr>
              <a:t>        }</a:t>
            </a:r>
          </a:p>
          <a:p>
            <a:pPr marL="45720" indent="0">
              <a:spcBef>
                <a:spcPts val="0"/>
              </a:spcBef>
              <a:spcAft>
                <a:spcPts val="0"/>
              </a:spcAft>
              <a:buNone/>
            </a:pPr>
            <a:r>
              <a:rPr lang="en-US" sz="1100" spc="0" dirty="0">
                <a:solidFill>
                  <a:schemeClr val="tx1"/>
                </a:solidFill>
                <a:latin typeface="Consolas" panose="020B0609020204030204" pitchFamily="49" charset="0"/>
              </a:rPr>
              <a:t>      },</a:t>
            </a:r>
          </a:p>
          <a:p>
            <a:pPr marL="45720" indent="0">
              <a:spcBef>
                <a:spcPts val="0"/>
              </a:spcBef>
              <a:spcAft>
                <a:spcPts val="0"/>
              </a:spcAft>
              <a:buNone/>
            </a:pPr>
            <a:r>
              <a:rPr lang="en-US" sz="1100" spc="0" dirty="0">
                <a:solidFill>
                  <a:schemeClr val="tx1"/>
                </a:solidFill>
                <a:latin typeface="Consolas" panose="020B0609020204030204" pitchFamily="49" charset="0"/>
              </a:rPr>
              <a:t>      {</a:t>
            </a:r>
          </a:p>
          <a:p>
            <a:pPr marL="45720" indent="0">
              <a:spcBef>
                <a:spcPts val="0"/>
              </a:spcBef>
              <a:spcAft>
                <a:spcPts val="0"/>
              </a:spcAft>
              <a:buNone/>
            </a:pPr>
            <a:r>
              <a:rPr lang="en-US" sz="1100" spc="0" dirty="0">
                <a:solidFill>
                  <a:schemeClr val="tx1"/>
                </a:solidFill>
                <a:latin typeface="Consolas" panose="020B0609020204030204" pitchFamily="49" charset="0"/>
              </a:rPr>
              <a:t>        "_index" : "</a:t>
            </a:r>
            <a:r>
              <a:rPr lang="en-US" sz="1100" spc="0" dirty="0" err="1">
                <a:solidFill>
                  <a:schemeClr val="tx1"/>
                </a:solidFill>
                <a:latin typeface="Consolas" panose="020B0609020204030204" pitchFamily="49" charset="0"/>
              </a:rPr>
              <a:t>shakespeare</a:t>
            </a:r>
            <a:r>
              <a:rPr lang="en-US" sz="1100" spc="0" dirty="0">
                <a:solidFill>
                  <a:schemeClr val="tx1"/>
                </a:solidFill>
                <a:latin typeface="Consolas" panose="020B0609020204030204" pitchFamily="49" charset="0"/>
              </a:rPr>
              <a:t>",</a:t>
            </a:r>
          </a:p>
          <a:p>
            <a:pPr marL="45720" indent="0">
              <a:spcBef>
                <a:spcPts val="0"/>
              </a:spcBef>
              <a:spcAft>
                <a:spcPts val="0"/>
              </a:spcAft>
              <a:buNone/>
            </a:pPr>
            <a:r>
              <a:rPr lang="en-US" sz="1100" spc="0" dirty="0">
                <a:solidFill>
                  <a:schemeClr val="tx1"/>
                </a:solidFill>
                <a:latin typeface="Consolas" panose="020B0609020204030204" pitchFamily="49" charset="0"/>
              </a:rPr>
              <a:t>        "_type" : "doc",</a:t>
            </a:r>
          </a:p>
          <a:p>
            <a:pPr marL="45720" indent="0">
              <a:spcBef>
                <a:spcPts val="0"/>
              </a:spcBef>
              <a:spcAft>
                <a:spcPts val="0"/>
              </a:spcAft>
              <a:buNone/>
            </a:pPr>
            <a:r>
              <a:rPr lang="en-US" sz="1100" spc="0" dirty="0">
                <a:solidFill>
                  <a:schemeClr val="tx1"/>
                </a:solidFill>
                <a:latin typeface="Consolas" panose="020B0609020204030204" pitchFamily="49" charset="0"/>
              </a:rPr>
              <a:t>        "_id" : "85358",</a:t>
            </a:r>
          </a:p>
          <a:p>
            <a:pPr marL="45720" indent="0">
              <a:spcBef>
                <a:spcPts val="0"/>
              </a:spcBef>
              <a:spcAft>
                <a:spcPts val="0"/>
              </a:spcAft>
              <a:buNone/>
            </a:pPr>
            <a:r>
              <a:rPr lang="en-US" sz="1100" spc="0" dirty="0">
                <a:solidFill>
                  <a:schemeClr val="tx1"/>
                </a:solidFill>
                <a:latin typeface="Consolas" panose="020B0609020204030204" pitchFamily="49" charset="0"/>
              </a:rPr>
              <a:t>        "_score" : 7.1709437,</a:t>
            </a:r>
          </a:p>
          <a:p>
            <a:pPr marL="45720" indent="0">
              <a:spcBef>
                <a:spcPts val="0"/>
              </a:spcBef>
              <a:spcAft>
                <a:spcPts val="0"/>
              </a:spcAft>
              <a:buNone/>
            </a:pPr>
            <a:r>
              <a:rPr lang="en-US" sz="1100" spc="0" dirty="0">
                <a:solidFill>
                  <a:schemeClr val="tx1"/>
                </a:solidFill>
                <a:latin typeface="Consolas" panose="020B0609020204030204" pitchFamily="49" charset="0"/>
              </a:rPr>
              <a:t>        "_source" : {</a:t>
            </a:r>
          </a:p>
          <a:p>
            <a:pPr marL="45720" indent="0">
              <a:spcBef>
                <a:spcPts val="0"/>
              </a:spcBef>
              <a:spcAft>
                <a:spcPts val="0"/>
              </a:spcAft>
              <a:buNone/>
            </a:pPr>
            <a:r>
              <a:rPr lang="en-US" sz="1100" spc="0">
                <a:solidFill>
                  <a:schemeClr val="tx1"/>
                </a:solidFill>
                <a:latin typeface="Consolas" panose="020B0609020204030204" pitchFamily="49" charset="0"/>
              </a:rPr>
              <a:t>          "</a:t>
            </a:r>
            <a:r>
              <a:rPr lang="en-US" sz="1100" spc="0" dirty="0" err="1">
                <a:solidFill>
                  <a:schemeClr val="tx1"/>
                </a:solidFill>
                <a:latin typeface="Consolas" panose="020B0609020204030204" pitchFamily="49" charset="0"/>
              </a:rPr>
              <a:t>play_name</a:t>
            </a:r>
            <a:r>
              <a:rPr lang="en-US" sz="1100" spc="0" dirty="0">
                <a:solidFill>
                  <a:schemeClr val="tx1"/>
                </a:solidFill>
                <a:latin typeface="Consolas" panose="020B0609020204030204" pitchFamily="49" charset="0"/>
              </a:rPr>
              <a:t>" : "Romeo and Juliet",</a:t>
            </a:r>
          </a:p>
          <a:p>
            <a:pPr marL="45720" indent="0">
              <a:spcBef>
                <a:spcPts val="0"/>
              </a:spcBef>
              <a:spcAft>
                <a:spcPts val="0"/>
              </a:spcAft>
              <a:buNone/>
            </a:pPr>
            <a:r>
              <a:rPr lang="en-US" sz="1100" spc="0">
                <a:solidFill>
                  <a:schemeClr val="tx1"/>
                </a:solidFill>
                <a:latin typeface="Consolas" panose="020B0609020204030204" pitchFamily="49" charset="0"/>
              </a:rPr>
              <a:t>          "</a:t>
            </a:r>
            <a:r>
              <a:rPr lang="en-US" sz="1100" spc="0" dirty="0" err="1">
                <a:solidFill>
                  <a:schemeClr val="tx1"/>
                </a:solidFill>
                <a:latin typeface="Consolas" panose="020B0609020204030204" pitchFamily="49" charset="0"/>
              </a:rPr>
              <a:t>text_entry</a:t>
            </a:r>
            <a:r>
              <a:rPr lang="en-US" sz="1100" spc="0" dirty="0">
                <a:solidFill>
                  <a:schemeClr val="tx1"/>
                </a:solidFill>
                <a:latin typeface="Consolas" panose="020B0609020204030204" pitchFamily="49" charset="0"/>
              </a:rPr>
              <a:t>" : "Part, fools!",</a:t>
            </a:r>
          </a:p>
          <a:p>
            <a:pPr marL="45720" indent="0">
              <a:spcBef>
                <a:spcPts val="0"/>
              </a:spcBef>
              <a:spcAft>
                <a:spcPts val="0"/>
              </a:spcAft>
              <a:buNone/>
            </a:pPr>
            <a:r>
              <a:rPr lang="en-US" sz="1100" spc="0">
                <a:solidFill>
                  <a:schemeClr val="tx1"/>
                </a:solidFill>
                <a:latin typeface="Consolas" panose="020B0609020204030204" pitchFamily="49" charset="0"/>
              </a:rPr>
              <a:t>          "</a:t>
            </a:r>
            <a:r>
              <a:rPr lang="en-US" sz="1100" spc="0" dirty="0">
                <a:solidFill>
                  <a:schemeClr val="tx1"/>
                </a:solidFill>
                <a:latin typeface="Consolas" panose="020B0609020204030204" pitchFamily="49" charset="0"/>
              </a:rPr>
              <a:t>speaker" : "</a:t>
            </a:r>
            <a:r>
              <a:rPr lang="en-US" sz="1100" b="1" spc="0" dirty="0">
                <a:solidFill>
                  <a:srgbClr val="C00000"/>
                </a:solidFill>
                <a:latin typeface="Consolas" panose="020B0609020204030204" pitchFamily="49" charset="0"/>
              </a:rPr>
              <a:t>BENVOLIO</a:t>
            </a:r>
            <a:r>
              <a:rPr lang="en-US" sz="1100" spc="0" dirty="0">
                <a:solidFill>
                  <a:schemeClr val="tx1"/>
                </a:solidFill>
                <a:latin typeface="Consolas" panose="020B0609020204030204" pitchFamily="49" charset="0"/>
              </a:rPr>
              <a:t>"</a:t>
            </a:r>
          </a:p>
          <a:p>
            <a:pPr marL="45720" indent="0">
              <a:spcBef>
                <a:spcPts val="0"/>
              </a:spcBef>
              <a:spcAft>
                <a:spcPts val="0"/>
              </a:spcAft>
              <a:buNone/>
            </a:pPr>
            <a:r>
              <a:rPr lang="en-US" sz="1100" spc="0" dirty="0">
                <a:solidFill>
                  <a:schemeClr val="tx1"/>
                </a:solidFill>
                <a:latin typeface="Consolas" panose="020B0609020204030204" pitchFamily="49" charset="0"/>
              </a:rPr>
              <a:t>        }</a:t>
            </a:r>
          </a:p>
          <a:p>
            <a:pPr marL="45720" indent="0">
              <a:spcBef>
                <a:spcPts val="0"/>
              </a:spcBef>
              <a:spcAft>
                <a:spcPts val="0"/>
              </a:spcAft>
              <a:buNone/>
            </a:pPr>
            <a:r>
              <a:rPr lang="en-US" sz="1100" spc="0" dirty="0">
                <a:solidFill>
                  <a:schemeClr val="tx1"/>
                </a:solidFill>
                <a:latin typeface="Consolas" panose="020B0609020204030204" pitchFamily="49" charset="0"/>
              </a:rPr>
              <a:t>      }</a:t>
            </a:r>
          </a:p>
        </p:txBody>
      </p:sp>
      <p:sp>
        <p:nvSpPr>
          <p:cNvPr id="3" name="Title 2">
            <a:extLst>
              <a:ext uri="{FF2B5EF4-FFF2-40B4-BE49-F238E27FC236}">
                <a16:creationId xmlns:a16="http://schemas.microsoft.com/office/drawing/2014/main" id="{555F803F-19F3-4139-BF9A-3D05D4D9CCD1}"/>
              </a:ext>
            </a:extLst>
          </p:cNvPr>
          <p:cNvSpPr>
            <a:spLocks noGrp="1"/>
          </p:cNvSpPr>
          <p:nvPr>
            <p:ph type="title" idx="4294967295"/>
          </p:nvPr>
        </p:nvSpPr>
        <p:spPr>
          <a:xfrm>
            <a:off x="5810693" y="956339"/>
            <a:ext cx="3040912" cy="1196754"/>
          </a:xfrm>
          <a:solidFill>
            <a:schemeClr val="bg1"/>
          </a:solidFill>
          <a:ln>
            <a:solidFill>
              <a:schemeClr val="accent6">
                <a:lumMod val="50000"/>
              </a:schemeClr>
            </a:solidFill>
          </a:ln>
        </p:spPr>
        <p:txBody>
          <a:bodyPr/>
          <a:lstStyle/>
          <a:p>
            <a:r>
              <a:rPr lang="en-US" dirty="0">
                <a:solidFill>
                  <a:schemeClr val="tx1"/>
                </a:solidFill>
              </a:rPr>
              <a:t>Querying all text fields</a:t>
            </a:r>
          </a:p>
        </p:txBody>
      </p:sp>
      <p:sp>
        <p:nvSpPr>
          <p:cNvPr id="4" name="TextBox 3">
            <a:extLst>
              <a:ext uri="{FF2B5EF4-FFF2-40B4-BE49-F238E27FC236}">
                <a16:creationId xmlns:a16="http://schemas.microsoft.com/office/drawing/2014/main" id="{441086E7-F2D8-4D79-A5EF-4568D14B4300}"/>
              </a:ext>
            </a:extLst>
          </p:cNvPr>
          <p:cNvSpPr txBox="1"/>
          <p:nvPr/>
        </p:nvSpPr>
        <p:spPr>
          <a:xfrm>
            <a:off x="191384" y="171509"/>
            <a:ext cx="6990907" cy="784830"/>
          </a:xfrm>
          <a:prstGeom prst="rect">
            <a:avLst/>
          </a:prstGeom>
          <a:noFill/>
        </p:spPr>
        <p:txBody>
          <a:bodyPr wrap="square" rtlCol="0">
            <a:spAutoFit/>
          </a:bodyPr>
          <a:lstStyle/>
          <a:p>
            <a:pPr>
              <a:lnSpc>
                <a:spcPts val="1800"/>
              </a:lnSpc>
            </a:pPr>
            <a:r>
              <a:rPr lang="en-US" sz="1400" b="1" dirty="0">
                <a:solidFill>
                  <a:srgbClr val="0033CC"/>
                </a:solidFill>
                <a:latin typeface="Consolas" panose="020B0609020204030204" pitchFamily="49" charset="0"/>
              </a:rPr>
              <a:t>curl -X GET "http://localhost:9200/</a:t>
            </a:r>
            <a:r>
              <a:rPr lang="en-US" sz="1400" b="1" dirty="0" err="1">
                <a:solidFill>
                  <a:srgbClr val="0033CC"/>
                </a:solidFill>
                <a:latin typeface="Consolas" panose="020B0609020204030204" pitchFamily="49" charset="0"/>
              </a:rPr>
              <a:t>shakespeare</a:t>
            </a:r>
            <a:r>
              <a:rPr lang="en-US" sz="1400" b="1" dirty="0">
                <a:solidFill>
                  <a:srgbClr val="0033CC"/>
                </a:solidFill>
                <a:latin typeface="Consolas" panose="020B0609020204030204" pitchFamily="49" charset="0"/>
              </a:rPr>
              <a:t>/_search/?</a:t>
            </a:r>
            <a:r>
              <a:rPr lang="en-US" sz="1400" b="1" dirty="0" err="1">
                <a:solidFill>
                  <a:srgbClr val="0033CC"/>
                </a:solidFill>
                <a:latin typeface="Consolas" panose="020B0609020204030204" pitchFamily="49" charset="0"/>
              </a:rPr>
              <a:t>pretty&amp;q</a:t>
            </a:r>
            <a:r>
              <a:rPr lang="en-US" sz="1400" b="1" dirty="0">
                <a:solidFill>
                  <a:srgbClr val="0033CC"/>
                </a:solidFill>
                <a:latin typeface="Consolas" panose="020B0609020204030204" pitchFamily="49" charset="0"/>
              </a:rPr>
              <a:t>=</a:t>
            </a:r>
            <a:r>
              <a:rPr lang="en-US" sz="1400" b="1" dirty="0" err="1">
                <a:solidFill>
                  <a:srgbClr val="0033CC"/>
                </a:solidFill>
                <a:latin typeface="Consolas" panose="020B0609020204030204" pitchFamily="49" charset="0"/>
              </a:rPr>
              <a:t>benvolio&amp;size</a:t>
            </a:r>
            <a:r>
              <a:rPr lang="en-US" sz="1400" b="1" dirty="0">
                <a:solidFill>
                  <a:srgbClr val="0033CC"/>
                </a:solidFill>
                <a:latin typeface="Consolas" panose="020B0609020204030204" pitchFamily="49" charset="0"/>
              </a:rPr>
              <a:t>=20&amp;_source=</a:t>
            </a:r>
            <a:r>
              <a:rPr lang="en-US" sz="1400" b="1" dirty="0" err="1">
                <a:solidFill>
                  <a:srgbClr val="0033CC"/>
                </a:solidFill>
                <a:latin typeface="Consolas" panose="020B0609020204030204" pitchFamily="49" charset="0"/>
              </a:rPr>
              <a:t>play_name,speaker,text_entry</a:t>
            </a:r>
            <a:r>
              <a:rPr lang="en-US" sz="1400" b="1" dirty="0">
                <a:solidFill>
                  <a:srgbClr val="0033CC"/>
                </a:solidFill>
                <a:latin typeface="Consolas" panose="020B0609020204030204" pitchFamily="49" charset="0"/>
              </a:rPr>
              <a:t>"</a:t>
            </a:r>
          </a:p>
        </p:txBody>
      </p:sp>
      <p:sp>
        <p:nvSpPr>
          <p:cNvPr id="5" name="Rectangle 4">
            <a:extLst>
              <a:ext uri="{FF2B5EF4-FFF2-40B4-BE49-F238E27FC236}">
                <a16:creationId xmlns:a16="http://schemas.microsoft.com/office/drawing/2014/main" id="{E93FB1AD-1009-481C-8052-CBA35FF11D6B}"/>
              </a:ext>
            </a:extLst>
          </p:cNvPr>
          <p:cNvSpPr/>
          <p:nvPr/>
        </p:nvSpPr>
        <p:spPr>
          <a:xfrm>
            <a:off x="4178300" y="5236633"/>
            <a:ext cx="4572000" cy="1200329"/>
          </a:xfrm>
          <a:prstGeom prst="rect">
            <a:avLst/>
          </a:prstGeom>
          <a:solidFill>
            <a:schemeClr val="bg1"/>
          </a:solidFill>
        </p:spPr>
        <p:txBody>
          <a:bodyPr>
            <a:spAutoFit/>
          </a:bodyPr>
          <a:lstStyle/>
          <a:p>
            <a:r>
              <a:rPr lang="en-US" dirty="0"/>
              <a:t>When you index a document, Elasticsearch takes the string values of all of its fields and concatenates them into one big string, which it indexes as the special _all field.</a:t>
            </a:r>
          </a:p>
        </p:txBody>
      </p:sp>
    </p:spTree>
    <p:extLst>
      <p:ext uri="{BB962C8B-B14F-4D97-AF65-F5344CB8AC3E}">
        <p14:creationId xmlns:p14="http://schemas.microsoft.com/office/powerpoint/2010/main" val="93408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A51A3B-FEC1-4111-A057-CB8F781A40AB}"/>
              </a:ext>
            </a:extLst>
          </p:cNvPr>
          <p:cNvSpPr>
            <a:spLocks noGrp="1"/>
          </p:cNvSpPr>
          <p:nvPr>
            <p:ph idx="1"/>
          </p:nvPr>
        </p:nvSpPr>
        <p:spPr>
          <a:xfrm>
            <a:off x="136886" y="1669796"/>
            <a:ext cx="8930455" cy="4407408"/>
          </a:xfrm>
        </p:spPr>
        <p:txBody>
          <a:bodyPr>
            <a:normAutofit/>
          </a:bodyPr>
          <a:lstStyle/>
          <a:p>
            <a:pPr marL="45720" indent="0">
              <a:buNone/>
            </a:pPr>
            <a:r>
              <a:rPr lang="en-US" sz="1400" dirty="0">
                <a:latin typeface="Consolas" panose="020B0609020204030204" pitchFamily="49" charset="0"/>
              </a:rPr>
              <a:t>curl -X GET "http://localhost:9200/_</a:t>
            </a:r>
            <a:r>
              <a:rPr lang="en-US" sz="1400" dirty="0" err="1">
                <a:latin typeface="Consolas" panose="020B0609020204030204" pitchFamily="49" charset="0"/>
              </a:rPr>
              <a:t>search?pretty&amp;size</a:t>
            </a:r>
            <a:r>
              <a:rPr lang="en-US" sz="1400" dirty="0">
                <a:latin typeface="Consolas" panose="020B0609020204030204" pitchFamily="49" charset="0"/>
              </a:rPr>
              <a:t>=20" -H "Content-Type: application/json" -d "{ \"query\": { \"</a:t>
            </a:r>
            <a:r>
              <a:rPr lang="en-US" sz="1400" dirty="0">
                <a:solidFill>
                  <a:srgbClr val="C00000"/>
                </a:solidFill>
                <a:latin typeface="Consolas" panose="020B0609020204030204" pitchFamily="49" charset="0"/>
              </a:rPr>
              <a:t>match</a:t>
            </a:r>
            <a:r>
              <a:rPr lang="en-US" sz="1400" dirty="0">
                <a:latin typeface="Consolas" panose="020B0609020204030204" pitchFamily="49" charset="0"/>
              </a:rPr>
              <a:t>\": {\"</a:t>
            </a:r>
            <a:r>
              <a:rPr lang="en-US" sz="1400" dirty="0" err="1">
                <a:latin typeface="Consolas" panose="020B0609020204030204" pitchFamily="49" charset="0"/>
              </a:rPr>
              <a:t>text_entry</a:t>
            </a:r>
            <a:r>
              <a:rPr lang="en-US" sz="1400" dirty="0">
                <a:latin typeface="Consolas" panose="020B0609020204030204" pitchFamily="49" charset="0"/>
              </a:rPr>
              <a:t>\":\"arrows slings\"} } }"</a:t>
            </a:r>
            <a:br>
              <a:rPr lang="en-US" sz="1400" dirty="0">
                <a:latin typeface="Consolas" panose="020B0609020204030204" pitchFamily="49" charset="0"/>
              </a:rPr>
            </a:br>
            <a:br>
              <a:rPr lang="en-US" sz="900" dirty="0">
                <a:latin typeface="Consolas" panose="020B0609020204030204" pitchFamily="49" charset="0"/>
              </a:rPr>
            </a:br>
            <a:r>
              <a:rPr lang="en-US" sz="1400" dirty="0"/>
              <a:t>Search the </a:t>
            </a:r>
            <a:r>
              <a:rPr lang="en-US" sz="1400" dirty="0" err="1"/>
              <a:t>text_entry</a:t>
            </a:r>
            <a:r>
              <a:rPr lang="en-US" sz="1400" dirty="0"/>
              <a:t> field for arrows and slings</a:t>
            </a:r>
          </a:p>
        </p:txBody>
      </p:sp>
      <p:sp>
        <p:nvSpPr>
          <p:cNvPr id="3" name="Title 2">
            <a:extLst>
              <a:ext uri="{FF2B5EF4-FFF2-40B4-BE49-F238E27FC236}">
                <a16:creationId xmlns:a16="http://schemas.microsoft.com/office/drawing/2014/main" id="{7E0269EE-9EE1-4D33-BE0D-A7C541DD7359}"/>
              </a:ext>
            </a:extLst>
          </p:cNvPr>
          <p:cNvSpPr>
            <a:spLocks noGrp="1"/>
          </p:cNvSpPr>
          <p:nvPr>
            <p:ph type="title"/>
          </p:nvPr>
        </p:nvSpPr>
        <p:spPr/>
        <p:txBody>
          <a:bodyPr/>
          <a:lstStyle/>
          <a:p>
            <a:pPr algn="l"/>
            <a:r>
              <a:rPr lang="en-US" dirty="0"/>
              <a:t>Matching Elasticsearch</a:t>
            </a:r>
            <a:br>
              <a:rPr lang="en-US" dirty="0"/>
            </a:br>
            <a:r>
              <a:rPr lang="en-US" sz="2000" dirty="0"/>
              <a:t>(1)</a:t>
            </a:r>
            <a:endParaRPr lang="en-US" dirty="0"/>
          </a:p>
        </p:txBody>
      </p:sp>
      <p:graphicFrame>
        <p:nvGraphicFramePr>
          <p:cNvPr id="4" name="Table 4">
            <a:extLst>
              <a:ext uri="{FF2B5EF4-FFF2-40B4-BE49-F238E27FC236}">
                <a16:creationId xmlns:a16="http://schemas.microsoft.com/office/drawing/2014/main" id="{331D736D-EEF5-4716-B2F6-9960BC2B1A48}"/>
              </a:ext>
            </a:extLst>
          </p:cNvPr>
          <p:cNvGraphicFramePr>
            <a:graphicFrameLocks noGrp="1"/>
          </p:cNvGraphicFramePr>
          <p:nvPr>
            <p:extLst>
              <p:ext uri="{D42A27DB-BD31-4B8C-83A1-F6EECF244321}">
                <p14:modId xmlns:p14="http://schemas.microsoft.com/office/powerpoint/2010/main" val="2820297994"/>
              </p:ext>
            </p:extLst>
          </p:nvPr>
        </p:nvGraphicFramePr>
        <p:xfrm>
          <a:off x="136886" y="2612552"/>
          <a:ext cx="8930456" cy="4129497"/>
        </p:xfrm>
        <a:graphic>
          <a:graphicData uri="http://schemas.openxmlformats.org/drawingml/2006/table">
            <a:tbl>
              <a:tblPr firstRow="1" bandRow="1">
                <a:tableStyleId>{5C22544A-7EE6-4342-B048-85BDC9FD1C3A}</a:tableStyleId>
              </a:tblPr>
              <a:tblGrid>
                <a:gridCol w="648674">
                  <a:extLst>
                    <a:ext uri="{9D8B030D-6E8A-4147-A177-3AD203B41FA5}">
                      <a16:colId xmlns:a16="http://schemas.microsoft.com/office/drawing/2014/main" val="3708682224"/>
                    </a:ext>
                  </a:extLst>
                </a:gridCol>
                <a:gridCol w="4837726">
                  <a:extLst>
                    <a:ext uri="{9D8B030D-6E8A-4147-A177-3AD203B41FA5}">
                      <a16:colId xmlns:a16="http://schemas.microsoft.com/office/drawing/2014/main" val="152423350"/>
                    </a:ext>
                  </a:extLst>
                </a:gridCol>
                <a:gridCol w="2129950">
                  <a:extLst>
                    <a:ext uri="{9D8B030D-6E8A-4147-A177-3AD203B41FA5}">
                      <a16:colId xmlns:a16="http://schemas.microsoft.com/office/drawing/2014/main" val="3540725737"/>
                    </a:ext>
                  </a:extLst>
                </a:gridCol>
                <a:gridCol w="1314106">
                  <a:extLst>
                    <a:ext uri="{9D8B030D-6E8A-4147-A177-3AD203B41FA5}">
                      <a16:colId xmlns:a16="http://schemas.microsoft.com/office/drawing/2014/main" val="1593158698"/>
                    </a:ext>
                  </a:extLst>
                </a:gridCol>
              </a:tblGrid>
              <a:tr h="377553">
                <a:tc>
                  <a:txBody>
                    <a:bodyPr/>
                    <a:lstStyle/>
                    <a:p>
                      <a:r>
                        <a:rPr lang="en-US" sz="1400" dirty="0"/>
                        <a:t>Order</a:t>
                      </a:r>
                    </a:p>
                  </a:txBody>
                  <a:tcPr/>
                </a:tc>
                <a:tc>
                  <a:txBody>
                    <a:bodyPr/>
                    <a:lstStyle/>
                    <a:p>
                      <a:r>
                        <a:rPr lang="en-US" sz="1400" dirty="0" err="1"/>
                        <a:t>text_entry</a:t>
                      </a:r>
                      <a:endParaRPr lang="en-US" sz="1400" dirty="0"/>
                    </a:p>
                  </a:txBody>
                  <a:tcPr/>
                </a:tc>
                <a:tc>
                  <a:txBody>
                    <a:bodyPr/>
                    <a:lstStyle/>
                    <a:p>
                      <a:r>
                        <a:rPr lang="en-US" sz="1400" dirty="0" err="1"/>
                        <a:t>play_name</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_score</a:t>
                      </a:r>
                    </a:p>
                  </a:txBody>
                  <a:tcPr/>
                </a:tc>
                <a:extLst>
                  <a:ext uri="{0D108BD9-81ED-4DB2-BD59-A6C34878D82A}">
                    <a16:rowId xmlns:a16="http://schemas.microsoft.com/office/drawing/2014/main" val="2446710207"/>
                  </a:ext>
                </a:extLst>
              </a:tr>
              <a:tr h="377553">
                <a:tc>
                  <a:txBody>
                    <a:bodyPr/>
                    <a:lstStyle/>
                    <a:p>
                      <a:pPr algn="r"/>
                      <a:r>
                        <a:rPr lang="en-US" sz="1400" dirty="0"/>
                        <a:t>1</a:t>
                      </a:r>
                    </a:p>
                  </a:txBody>
                  <a:tcPr/>
                </a:tc>
                <a:tc>
                  <a:txBody>
                    <a:bodyPr/>
                    <a:lstStyle/>
                    <a:p>
                      <a:r>
                        <a:rPr lang="en-US" sz="1400" dirty="0"/>
                        <a:t>The slings and arrows of outrageous fortune</a:t>
                      </a:r>
                    </a:p>
                  </a:txBody>
                  <a:tcPr/>
                </a:tc>
                <a:tc>
                  <a:txBody>
                    <a:bodyPr/>
                    <a:lstStyle/>
                    <a:p>
                      <a:r>
                        <a:rPr lang="en-US" sz="1400" dirty="0"/>
                        <a:t>Hamlet</a:t>
                      </a:r>
                    </a:p>
                  </a:txBody>
                  <a:tcPr/>
                </a:tc>
                <a:tc>
                  <a:txBody>
                    <a:bodyPr/>
                    <a:lstStyle/>
                    <a:p>
                      <a:r>
                        <a:rPr lang="en-US" sz="1400" dirty="0"/>
                        <a:t>20.206524</a:t>
                      </a:r>
                    </a:p>
                  </a:txBody>
                  <a:tcPr/>
                </a:tc>
                <a:extLst>
                  <a:ext uri="{0D108BD9-81ED-4DB2-BD59-A6C34878D82A}">
                    <a16:rowId xmlns:a16="http://schemas.microsoft.com/office/drawing/2014/main" val="1065665297"/>
                  </a:ext>
                </a:extLst>
              </a:tr>
              <a:tr h="377553">
                <a:tc>
                  <a:txBody>
                    <a:bodyPr/>
                    <a:lstStyle/>
                    <a:p>
                      <a:pPr algn="r"/>
                      <a:r>
                        <a:rPr lang="en-US" sz="1400" dirty="0"/>
                        <a:t>2</a:t>
                      </a:r>
                    </a:p>
                  </a:txBody>
                  <a:tcPr/>
                </a:tc>
                <a:tc>
                  <a:txBody>
                    <a:bodyPr/>
                    <a:lstStyle/>
                    <a:p>
                      <a:r>
                        <a:rPr lang="en-US" sz="1400" dirty="0"/>
                        <a:t>Enforced from the old Assyrian slings:</a:t>
                      </a:r>
                    </a:p>
                  </a:txBody>
                  <a:tcPr/>
                </a:tc>
                <a:tc>
                  <a:txBody>
                    <a:bodyPr/>
                    <a:lstStyle/>
                    <a:p>
                      <a:r>
                        <a:rPr lang="en-US" sz="1400" dirty="0"/>
                        <a:t>Henry V</a:t>
                      </a:r>
                    </a:p>
                  </a:txBody>
                  <a:tcPr/>
                </a:tc>
                <a:tc>
                  <a:txBody>
                    <a:bodyPr/>
                    <a:lstStyle/>
                    <a:p>
                      <a:r>
                        <a:rPr lang="en-US" sz="1400" dirty="0"/>
                        <a:t>11.581253</a:t>
                      </a:r>
                    </a:p>
                  </a:txBody>
                  <a:tcPr/>
                </a:tc>
                <a:extLst>
                  <a:ext uri="{0D108BD9-81ED-4DB2-BD59-A6C34878D82A}">
                    <a16:rowId xmlns:a16="http://schemas.microsoft.com/office/drawing/2014/main" val="929525374"/>
                  </a:ext>
                </a:extLst>
              </a:tr>
              <a:tr h="377553">
                <a:tc>
                  <a:txBody>
                    <a:bodyPr/>
                    <a:lstStyle/>
                    <a:p>
                      <a:pPr algn="r"/>
                      <a:r>
                        <a:rPr lang="en-US" sz="1400" dirty="0"/>
                        <a:t>3</a:t>
                      </a:r>
                    </a:p>
                  </a:txBody>
                  <a:tcPr/>
                </a:tc>
                <a:tc>
                  <a:txBody>
                    <a:bodyPr/>
                    <a:lstStyle/>
                    <a:p>
                      <a:r>
                        <a:rPr lang="en-US" sz="1400" dirty="0"/>
                        <a:t>That loves keen arrows make.</a:t>
                      </a:r>
                    </a:p>
                  </a:txBody>
                  <a:tcPr/>
                </a:tc>
                <a:tc>
                  <a:txBody>
                    <a:bodyPr/>
                    <a:lstStyle/>
                    <a:p>
                      <a:r>
                        <a:rPr lang="en-US" sz="1400" dirty="0"/>
                        <a:t>As you like it</a:t>
                      </a:r>
                    </a:p>
                  </a:txBody>
                  <a:tcPr/>
                </a:tc>
                <a:tc>
                  <a:txBody>
                    <a:bodyPr/>
                    <a:lstStyle/>
                    <a:p>
                      <a:r>
                        <a:rPr lang="en-US" sz="1400" dirty="0"/>
                        <a:t>10.469381</a:t>
                      </a:r>
                    </a:p>
                  </a:txBody>
                  <a:tcPr/>
                </a:tc>
                <a:extLst>
                  <a:ext uri="{0D108BD9-81ED-4DB2-BD59-A6C34878D82A}">
                    <a16:rowId xmlns:a16="http://schemas.microsoft.com/office/drawing/2014/main" val="2300867179"/>
                  </a:ext>
                </a:extLst>
              </a:tr>
              <a:tr h="377553">
                <a:tc>
                  <a:txBody>
                    <a:bodyPr/>
                    <a:lstStyle/>
                    <a:p>
                      <a:pPr algn="r"/>
                      <a:r>
                        <a:rPr lang="en-US" sz="1400" dirty="0"/>
                        <a:t>4</a:t>
                      </a:r>
                    </a:p>
                  </a:txBody>
                  <a:tcPr/>
                </a:tc>
                <a:tc>
                  <a:txBody>
                    <a:bodyPr/>
                    <a:lstStyle/>
                    <a:p>
                      <a:r>
                        <a:rPr lang="en-US" sz="1400" dirty="0"/>
                        <a:t>He gives them the arrows</a:t>
                      </a:r>
                    </a:p>
                  </a:txBody>
                  <a:tcPr/>
                </a:tc>
                <a:tc>
                  <a:txBody>
                    <a:bodyPr/>
                    <a:lstStyle/>
                    <a:p>
                      <a:r>
                        <a:rPr lang="en-US" sz="1400" dirty="0"/>
                        <a:t>Titus Andronicus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10.469381</a:t>
                      </a:r>
                    </a:p>
                  </a:txBody>
                  <a:tcPr/>
                </a:tc>
                <a:extLst>
                  <a:ext uri="{0D108BD9-81ED-4DB2-BD59-A6C34878D82A}">
                    <a16:rowId xmlns:a16="http://schemas.microsoft.com/office/drawing/2014/main" val="3014344389"/>
                  </a:ext>
                </a:extLst>
              </a:tr>
              <a:tr h="377553">
                <a:tc>
                  <a:txBody>
                    <a:bodyPr/>
                    <a:lstStyle/>
                    <a:p>
                      <a:pPr algn="r"/>
                      <a:r>
                        <a:rPr lang="en-US" sz="1400" dirty="0"/>
                        <a:t>5</a:t>
                      </a:r>
                    </a:p>
                  </a:txBody>
                  <a:tcPr/>
                </a:tc>
                <a:tc>
                  <a:txBody>
                    <a:bodyPr/>
                    <a:lstStyle/>
                    <a:p>
                      <a:r>
                        <a:rPr lang="en-US" sz="1400" dirty="0"/>
                        <a:t>As many arrows, loosed several ways,</a:t>
                      </a:r>
                    </a:p>
                  </a:txBody>
                  <a:tcPr/>
                </a:tc>
                <a:tc>
                  <a:txBody>
                    <a:bodyPr/>
                    <a:lstStyle/>
                    <a:p>
                      <a:r>
                        <a:rPr lang="en-US" sz="1400" dirty="0"/>
                        <a:t>Henry V</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   9.840005</a:t>
                      </a:r>
                    </a:p>
                  </a:txBody>
                  <a:tcPr/>
                </a:tc>
                <a:extLst>
                  <a:ext uri="{0D108BD9-81ED-4DB2-BD59-A6C34878D82A}">
                    <a16:rowId xmlns:a16="http://schemas.microsoft.com/office/drawing/2014/main" val="3744296012"/>
                  </a:ext>
                </a:extLst>
              </a:tr>
              <a:tr h="377553">
                <a:tc>
                  <a:txBody>
                    <a:bodyPr/>
                    <a:lstStyle/>
                    <a:p>
                      <a:pPr algn="r"/>
                      <a:r>
                        <a:rPr lang="en-US" sz="1400" dirty="0"/>
                        <a:t>6</a:t>
                      </a:r>
                    </a:p>
                  </a:txBody>
                  <a:tcPr/>
                </a:tc>
                <a:tc>
                  <a:txBody>
                    <a:bodyPr/>
                    <a:lstStyle/>
                    <a:p>
                      <a:r>
                        <a:rPr lang="en-US" sz="1400" dirty="0"/>
                        <a:t>Fleeter than arrows, bullets, wind, thought, swifter things.</a:t>
                      </a:r>
                    </a:p>
                  </a:txBody>
                  <a:tcPr/>
                </a:tc>
                <a:tc>
                  <a:txBody>
                    <a:bodyPr/>
                    <a:lstStyle/>
                    <a:p>
                      <a:r>
                        <a:rPr lang="en-US" sz="1400" dirty="0"/>
                        <a:t>Loves </a:t>
                      </a:r>
                      <a:r>
                        <a:rPr lang="en-US" sz="1400" dirty="0" err="1"/>
                        <a:t>Labours</a:t>
                      </a:r>
                      <a:r>
                        <a:rPr lang="en-US" sz="1400" dirty="0"/>
                        <a:t> Lost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   8.7839</a:t>
                      </a:r>
                    </a:p>
                  </a:txBody>
                  <a:tcPr/>
                </a:tc>
                <a:extLst>
                  <a:ext uri="{0D108BD9-81ED-4DB2-BD59-A6C34878D82A}">
                    <a16:rowId xmlns:a16="http://schemas.microsoft.com/office/drawing/2014/main" val="3958136536"/>
                  </a:ext>
                </a:extLst>
              </a:tr>
              <a:tr h="377553">
                <a:tc>
                  <a:txBody>
                    <a:bodyPr/>
                    <a:lstStyle/>
                    <a:p>
                      <a:pPr algn="r"/>
                      <a:r>
                        <a:rPr lang="en-US" sz="1400" dirty="0"/>
                        <a:t>7</a:t>
                      </a:r>
                    </a:p>
                  </a:txBody>
                  <a:tcPr/>
                </a:tc>
                <a:tc>
                  <a:txBody>
                    <a:bodyPr/>
                    <a:lstStyle/>
                    <a:p>
                      <a:r>
                        <a:rPr lang="en-US" sz="1400" dirty="0"/>
                        <a:t>Some Cupid kills with arrows, some with traps.</a:t>
                      </a:r>
                    </a:p>
                  </a:txBody>
                  <a:tcPr/>
                </a:tc>
                <a:tc>
                  <a:txBody>
                    <a:bodyPr/>
                    <a:lstStyle/>
                    <a:p>
                      <a:r>
                        <a:rPr lang="en-US" sz="1400" dirty="0"/>
                        <a:t>Much Ado about nothing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   8.7839</a:t>
                      </a:r>
                    </a:p>
                  </a:txBody>
                  <a:tcPr/>
                </a:tc>
                <a:extLst>
                  <a:ext uri="{0D108BD9-81ED-4DB2-BD59-A6C34878D82A}">
                    <a16:rowId xmlns:a16="http://schemas.microsoft.com/office/drawing/2014/main" val="801152574"/>
                  </a:ext>
                </a:extLst>
              </a:tr>
              <a:tr h="377553">
                <a:tc>
                  <a:txBody>
                    <a:bodyPr/>
                    <a:lstStyle/>
                    <a:p>
                      <a:pPr algn="r"/>
                      <a:r>
                        <a:rPr lang="en-US" sz="1400" dirty="0"/>
                        <a:t>10</a:t>
                      </a:r>
                    </a:p>
                  </a:txBody>
                  <a:tcPr/>
                </a:tc>
                <a:tc>
                  <a:txBody>
                    <a:bodyPr/>
                    <a:lstStyle/>
                    <a:p>
                      <a:r>
                        <a:rPr lang="en-US" sz="1400" dirty="0"/>
                        <a:t>hath </a:t>
                      </a:r>
                      <a:r>
                        <a:rPr lang="en-US" sz="1400" dirty="0" err="1"/>
                        <a:t>taen</a:t>
                      </a:r>
                      <a:r>
                        <a:rPr lang="en-US" sz="1400" dirty="0"/>
                        <a:t> his bow and arrows and is gone forth to</a:t>
                      </a:r>
                    </a:p>
                  </a:txBody>
                  <a:tcPr/>
                </a:tc>
                <a:tc>
                  <a:txBody>
                    <a:bodyPr/>
                    <a:lstStyle/>
                    <a:p>
                      <a:r>
                        <a:rPr lang="en-US" sz="1400" dirty="0"/>
                        <a:t>As you like it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   7.56586</a:t>
                      </a:r>
                    </a:p>
                  </a:txBody>
                  <a:tcPr/>
                </a:tc>
                <a:extLst>
                  <a:ext uri="{0D108BD9-81ED-4DB2-BD59-A6C34878D82A}">
                    <a16:rowId xmlns:a16="http://schemas.microsoft.com/office/drawing/2014/main" val="1117696746"/>
                  </a:ext>
                </a:extLst>
              </a:tr>
              <a:tr h="377553">
                <a:tc>
                  <a:txBody>
                    <a:bodyPr/>
                    <a:lstStyle/>
                    <a:p>
                      <a:pPr algn="r"/>
                      <a:r>
                        <a:rPr lang="en-US" sz="1400" dirty="0"/>
                        <a:t>12 (last)</a:t>
                      </a:r>
                    </a:p>
                  </a:txBody>
                  <a:tcPr/>
                </a:tc>
                <a:tc>
                  <a:txBody>
                    <a:bodyPr/>
                    <a:lstStyle/>
                    <a:p>
                      <a:r>
                        <a:rPr lang="en-US" sz="1400" dirty="0"/>
                        <a:t>Enter TITUS, bearing arrows with letters at the  ends of them; with him, MARCUS, Young LUCIUS,  PUBLIUS, SEMPRONIUS, CAIUS, and other Gentlemen, with bows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Titus Andronicus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    4.7260284</a:t>
                      </a:r>
                    </a:p>
                  </a:txBody>
                  <a:tcPr anchor="ctr"/>
                </a:tc>
                <a:extLst>
                  <a:ext uri="{0D108BD9-81ED-4DB2-BD59-A6C34878D82A}">
                    <a16:rowId xmlns:a16="http://schemas.microsoft.com/office/drawing/2014/main" val="1110668382"/>
                  </a:ext>
                </a:extLst>
              </a:tr>
            </a:tbl>
          </a:graphicData>
        </a:graphic>
      </p:graphicFrame>
      <p:sp>
        <p:nvSpPr>
          <p:cNvPr id="6" name="Rectangle 5">
            <a:extLst>
              <a:ext uri="{FF2B5EF4-FFF2-40B4-BE49-F238E27FC236}">
                <a16:creationId xmlns:a16="http://schemas.microsoft.com/office/drawing/2014/main" id="{2D588CD3-B726-4CB8-B608-2F76DC6E6A66}"/>
              </a:ext>
            </a:extLst>
          </p:cNvPr>
          <p:cNvSpPr/>
          <p:nvPr/>
        </p:nvSpPr>
        <p:spPr>
          <a:xfrm>
            <a:off x="5795763" y="271378"/>
            <a:ext cx="2966497" cy="1200329"/>
          </a:xfrm>
          <a:prstGeom prst="rect">
            <a:avLst/>
          </a:prstGeom>
        </p:spPr>
        <p:txBody>
          <a:bodyPr wrap="square">
            <a:spAutoFit/>
          </a:bodyPr>
          <a:lstStyle/>
          <a:p>
            <a:r>
              <a:rPr lang="en-US" i="1" dirty="0">
                <a:solidFill>
                  <a:schemeClr val="bg2"/>
                </a:solidFill>
              </a:rPr>
              <a:t>Results are returned with the most relevant documents first; that is, in descending order of _score.</a:t>
            </a:r>
          </a:p>
        </p:txBody>
      </p:sp>
    </p:spTree>
    <p:extLst>
      <p:ext uri="{BB962C8B-B14F-4D97-AF65-F5344CB8AC3E}">
        <p14:creationId xmlns:p14="http://schemas.microsoft.com/office/powerpoint/2010/main" val="1504845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A51A3B-FEC1-4111-A057-CB8F781A40AB}"/>
              </a:ext>
            </a:extLst>
          </p:cNvPr>
          <p:cNvSpPr>
            <a:spLocks noGrp="1"/>
          </p:cNvSpPr>
          <p:nvPr>
            <p:ph idx="1"/>
          </p:nvPr>
        </p:nvSpPr>
        <p:spPr>
          <a:xfrm>
            <a:off x="136886" y="1669796"/>
            <a:ext cx="8930455" cy="4407408"/>
          </a:xfrm>
        </p:spPr>
        <p:txBody>
          <a:bodyPr>
            <a:normAutofit/>
          </a:bodyPr>
          <a:lstStyle/>
          <a:p>
            <a:pPr marL="45720" indent="0">
              <a:buNone/>
            </a:pPr>
            <a:r>
              <a:rPr lang="en-US" sz="1400" dirty="0">
                <a:latin typeface="Consolas" panose="020B0609020204030204" pitchFamily="49" charset="0"/>
              </a:rPr>
              <a:t>curl -X GET "http://localhost:9200/_</a:t>
            </a:r>
            <a:r>
              <a:rPr lang="en-US" sz="1400" dirty="0" err="1">
                <a:latin typeface="Consolas" panose="020B0609020204030204" pitchFamily="49" charset="0"/>
              </a:rPr>
              <a:t>search?pretty&amp;size</a:t>
            </a:r>
            <a:r>
              <a:rPr lang="en-US" sz="1400" dirty="0">
                <a:latin typeface="Consolas" panose="020B0609020204030204" pitchFamily="49" charset="0"/>
              </a:rPr>
              <a:t>=20" -H "Content-Type: application/json" -d "{ \"query\": { \"</a:t>
            </a:r>
            <a:r>
              <a:rPr lang="en-US" sz="1400" dirty="0">
                <a:solidFill>
                  <a:srgbClr val="C00000"/>
                </a:solidFill>
                <a:latin typeface="Consolas" panose="020B0609020204030204" pitchFamily="49" charset="0"/>
              </a:rPr>
              <a:t>match</a:t>
            </a:r>
            <a:r>
              <a:rPr lang="en-US" sz="1400" dirty="0">
                <a:latin typeface="Consolas" panose="020B0609020204030204" pitchFamily="49" charset="0"/>
              </a:rPr>
              <a:t>\": {\"</a:t>
            </a:r>
            <a:r>
              <a:rPr lang="en-US" sz="1400" dirty="0" err="1">
                <a:latin typeface="Consolas" panose="020B0609020204030204" pitchFamily="49" charset="0"/>
              </a:rPr>
              <a:t>text_entry</a:t>
            </a:r>
            <a:r>
              <a:rPr lang="en-US" sz="1400" dirty="0">
                <a:latin typeface="Consolas" panose="020B0609020204030204" pitchFamily="49" charset="0"/>
              </a:rPr>
              <a:t>\":\"die sleep\"} } }"</a:t>
            </a:r>
            <a:br>
              <a:rPr lang="en-US" sz="1400" dirty="0">
                <a:latin typeface="Consolas" panose="020B0609020204030204" pitchFamily="49" charset="0"/>
              </a:rPr>
            </a:br>
            <a:br>
              <a:rPr lang="en-US" sz="900" dirty="0">
                <a:latin typeface="Consolas" panose="020B0609020204030204" pitchFamily="49" charset="0"/>
              </a:rPr>
            </a:br>
            <a:r>
              <a:rPr lang="en-US" sz="1400" dirty="0"/>
              <a:t>Search the </a:t>
            </a:r>
            <a:r>
              <a:rPr lang="en-US" sz="1400" dirty="0" err="1"/>
              <a:t>text_entry</a:t>
            </a:r>
            <a:r>
              <a:rPr lang="en-US" sz="1400" dirty="0"/>
              <a:t> field for die and sleep</a:t>
            </a:r>
          </a:p>
        </p:txBody>
      </p:sp>
      <p:sp>
        <p:nvSpPr>
          <p:cNvPr id="3" name="Title 2">
            <a:extLst>
              <a:ext uri="{FF2B5EF4-FFF2-40B4-BE49-F238E27FC236}">
                <a16:creationId xmlns:a16="http://schemas.microsoft.com/office/drawing/2014/main" id="{7E0269EE-9EE1-4D33-BE0D-A7C541DD7359}"/>
              </a:ext>
            </a:extLst>
          </p:cNvPr>
          <p:cNvSpPr>
            <a:spLocks noGrp="1"/>
          </p:cNvSpPr>
          <p:nvPr>
            <p:ph type="title"/>
          </p:nvPr>
        </p:nvSpPr>
        <p:spPr/>
        <p:txBody>
          <a:bodyPr/>
          <a:lstStyle/>
          <a:p>
            <a:r>
              <a:rPr lang="en-US" dirty="0"/>
              <a:t>Matching Elasticsearch  </a:t>
            </a:r>
            <a:r>
              <a:rPr lang="en-US" sz="2000" dirty="0"/>
              <a:t>(2)</a:t>
            </a:r>
            <a:endParaRPr lang="en-US" dirty="0"/>
          </a:p>
        </p:txBody>
      </p:sp>
      <p:graphicFrame>
        <p:nvGraphicFramePr>
          <p:cNvPr id="4" name="Table 4">
            <a:extLst>
              <a:ext uri="{FF2B5EF4-FFF2-40B4-BE49-F238E27FC236}">
                <a16:creationId xmlns:a16="http://schemas.microsoft.com/office/drawing/2014/main" id="{331D736D-EEF5-4716-B2F6-9960BC2B1A48}"/>
              </a:ext>
            </a:extLst>
          </p:cNvPr>
          <p:cNvGraphicFramePr>
            <a:graphicFrameLocks noGrp="1"/>
          </p:cNvGraphicFramePr>
          <p:nvPr>
            <p:extLst>
              <p:ext uri="{D42A27DB-BD31-4B8C-83A1-F6EECF244321}">
                <p14:modId xmlns:p14="http://schemas.microsoft.com/office/powerpoint/2010/main" val="769574383"/>
              </p:ext>
            </p:extLst>
          </p:nvPr>
        </p:nvGraphicFramePr>
        <p:xfrm>
          <a:off x="213544" y="2513230"/>
          <a:ext cx="8930456" cy="4126212"/>
        </p:xfrm>
        <a:graphic>
          <a:graphicData uri="http://schemas.openxmlformats.org/drawingml/2006/table">
            <a:tbl>
              <a:tblPr firstRow="1" bandRow="1">
                <a:tableStyleId>{5C22544A-7EE6-4342-B048-85BDC9FD1C3A}</a:tableStyleId>
              </a:tblPr>
              <a:tblGrid>
                <a:gridCol w="648674">
                  <a:extLst>
                    <a:ext uri="{9D8B030D-6E8A-4147-A177-3AD203B41FA5}">
                      <a16:colId xmlns:a16="http://schemas.microsoft.com/office/drawing/2014/main" val="3708682224"/>
                    </a:ext>
                  </a:extLst>
                </a:gridCol>
                <a:gridCol w="4410641">
                  <a:extLst>
                    <a:ext uri="{9D8B030D-6E8A-4147-A177-3AD203B41FA5}">
                      <a16:colId xmlns:a16="http://schemas.microsoft.com/office/drawing/2014/main" val="152423350"/>
                    </a:ext>
                  </a:extLst>
                </a:gridCol>
                <a:gridCol w="2557035">
                  <a:extLst>
                    <a:ext uri="{9D8B030D-6E8A-4147-A177-3AD203B41FA5}">
                      <a16:colId xmlns:a16="http://schemas.microsoft.com/office/drawing/2014/main" val="3540725737"/>
                    </a:ext>
                  </a:extLst>
                </a:gridCol>
                <a:gridCol w="1314106">
                  <a:extLst>
                    <a:ext uri="{9D8B030D-6E8A-4147-A177-3AD203B41FA5}">
                      <a16:colId xmlns:a16="http://schemas.microsoft.com/office/drawing/2014/main" val="1593158698"/>
                    </a:ext>
                  </a:extLst>
                </a:gridCol>
              </a:tblGrid>
              <a:tr h="343851">
                <a:tc>
                  <a:txBody>
                    <a:bodyPr/>
                    <a:lstStyle/>
                    <a:p>
                      <a:r>
                        <a:rPr lang="en-US" sz="1400" dirty="0"/>
                        <a:t>Order</a:t>
                      </a:r>
                    </a:p>
                  </a:txBody>
                  <a:tcPr/>
                </a:tc>
                <a:tc>
                  <a:txBody>
                    <a:bodyPr/>
                    <a:lstStyle/>
                    <a:p>
                      <a:r>
                        <a:rPr lang="en-US" sz="1400" dirty="0" err="1"/>
                        <a:t>text_entry</a:t>
                      </a:r>
                      <a:endParaRPr lang="en-US" sz="1400" dirty="0"/>
                    </a:p>
                  </a:txBody>
                  <a:tcPr/>
                </a:tc>
                <a:tc>
                  <a:txBody>
                    <a:bodyPr/>
                    <a:lstStyle/>
                    <a:p>
                      <a:r>
                        <a:rPr lang="en-US" sz="1400" dirty="0" err="1"/>
                        <a:t>play_name</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_score</a:t>
                      </a:r>
                    </a:p>
                  </a:txBody>
                  <a:tcPr/>
                </a:tc>
                <a:extLst>
                  <a:ext uri="{0D108BD9-81ED-4DB2-BD59-A6C34878D82A}">
                    <a16:rowId xmlns:a16="http://schemas.microsoft.com/office/drawing/2014/main" val="2446710207"/>
                  </a:ext>
                </a:extLst>
              </a:tr>
              <a:tr h="343851">
                <a:tc>
                  <a:txBody>
                    <a:bodyPr/>
                    <a:lstStyle/>
                    <a:p>
                      <a:pPr algn="r"/>
                      <a:r>
                        <a:rPr lang="en-US" sz="1400" dirty="0"/>
                        <a:t>1</a:t>
                      </a:r>
                    </a:p>
                  </a:txBody>
                  <a:tcPr/>
                </a:tc>
                <a:tc>
                  <a:txBody>
                    <a:bodyPr/>
                    <a:lstStyle/>
                    <a:p>
                      <a:r>
                        <a:rPr lang="en-US" sz="1400" dirty="0"/>
                        <a:t>That thus we die, while remiss traitors sleep.</a:t>
                      </a:r>
                    </a:p>
                  </a:txBody>
                  <a:tcPr/>
                </a:tc>
                <a:tc>
                  <a:txBody>
                    <a:bodyPr/>
                    <a:lstStyle/>
                    <a:p>
                      <a:r>
                        <a:rPr lang="en-US" sz="1400" dirty="0"/>
                        <a:t>Henry VI Part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11.242703</a:t>
                      </a:r>
                    </a:p>
                  </a:txBody>
                  <a:tcPr/>
                </a:tc>
                <a:extLst>
                  <a:ext uri="{0D108BD9-81ED-4DB2-BD59-A6C34878D82A}">
                    <a16:rowId xmlns:a16="http://schemas.microsoft.com/office/drawing/2014/main" val="1065665297"/>
                  </a:ext>
                </a:extLst>
              </a:tr>
              <a:tr h="343851">
                <a:tc>
                  <a:txBody>
                    <a:bodyPr/>
                    <a:lstStyle/>
                    <a:p>
                      <a:pPr algn="r"/>
                      <a:r>
                        <a:rPr lang="en-US" sz="1400" dirty="0"/>
                        <a:t>2</a:t>
                      </a:r>
                    </a:p>
                  </a:txBody>
                  <a:tcPr/>
                </a:tc>
                <a:tc>
                  <a:txBody>
                    <a:bodyPr/>
                    <a:lstStyle/>
                    <a:p>
                      <a:r>
                        <a:rPr lang="en-US" sz="1400" dirty="0"/>
                        <a:t>Devoutly to be </a:t>
                      </a:r>
                      <a:r>
                        <a:rPr lang="en-US" sz="1400" dirty="0" err="1"/>
                        <a:t>wishd</a:t>
                      </a:r>
                      <a:r>
                        <a:rPr lang="en-US" sz="1400" dirty="0"/>
                        <a:t>. To die, to sleep;</a:t>
                      </a:r>
                    </a:p>
                  </a:txBody>
                  <a:tcPr/>
                </a:tc>
                <a:tc>
                  <a:txBody>
                    <a:bodyPr/>
                    <a:lstStyle/>
                    <a:p>
                      <a:r>
                        <a:rPr lang="en-US" sz="1400" dirty="0"/>
                        <a:t>Hamlet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11.242703</a:t>
                      </a:r>
                    </a:p>
                  </a:txBody>
                  <a:tcPr/>
                </a:tc>
                <a:extLst>
                  <a:ext uri="{0D108BD9-81ED-4DB2-BD59-A6C34878D82A}">
                    <a16:rowId xmlns:a16="http://schemas.microsoft.com/office/drawing/2014/main" val="929525374"/>
                  </a:ext>
                </a:extLst>
              </a:tr>
              <a:tr h="343851">
                <a:tc>
                  <a:txBody>
                    <a:bodyPr/>
                    <a:lstStyle/>
                    <a:p>
                      <a:pPr algn="r"/>
                      <a:r>
                        <a:rPr lang="en-US" sz="1400" dirty="0"/>
                        <a:t>3</a:t>
                      </a:r>
                    </a:p>
                  </a:txBody>
                  <a:tcPr/>
                </a:tc>
                <a:tc>
                  <a:txBody>
                    <a:bodyPr/>
                    <a:lstStyle/>
                    <a:p>
                      <a:r>
                        <a:rPr lang="en-US" sz="1400" dirty="0"/>
                        <a:t>Thou </a:t>
                      </a:r>
                      <a:r>
                        <a:rPr lang="en-US" sz="1400" dirty="0" err="1"/>
                        <a:t>letst</a:t>
                      </a:r>
                      <a:r>
                        <a:rPr lang="en-US" sz="1400" dirty="0"/>
                        <a:t> thy fortune sleep--die, rather; </a:t>
                      </a:r>
                      <a:r>
                        <a:rPr lang="en-US" sz="1400" dirty="0" err="1"/>
                        <a:t>winkst</a:t>
                      </a:r>
                      <a:endParaRPr lang="en-US" sz="1400" dirty="0"/>
                    </a:p>
                  </a:txBody>
                  <a:tcPr/>
                </a:tc>
                <a:tc>
                  <a:txBody>
                    <a:bodyPr/>
                    <a:lstStyle/>
                    <a:p>
                      <a:r>
                        <a:rPr lang="en-US" sz="1400" dirty="0"/>
                        <a:t>The Tempest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11.242703</a:t>
                      </a:r>
                    </a:p>
                  </a:txBody>
                  <a:tcPr/>
                </a:tc>
                <a:extLst>
                  <a:ext uri="{0D108BD9-81ED-4DB2-BD59-A6C34878D82A}">
                    <a16:rowId xmlns:a16="http://schemas.microsoft.com/office/drawing/2014/main" val="2300867179"/>
                  </a:ext>
                </a:extLst>
              </a:tr>
              <a:tr h="343851">
                <a:tc>
                  <a:txBody>
                    <a:bodyPr/>
                    <a:lstStyle/>
                    <a:p>
                      <a:pPr algn="r"/>
                      <a:r>
                        <a:rPr lang="en-US" sz="1400" dirty="0"/>
                        <a:t>4</a:t>
                      </a:r>
                    </a:p>
                  </a:txBody>
                  <a:tcPr/>
                </a:tc>
                <a:tc>
                  <a:txBody>
                    <a:bodyPr/>
                    <a:lstStyle/>
                    <a:p>
                      <a:r>
                        <a:rPr lang="en-US" sz="1400" dirty="0"/>
                        <a:t>And by opposing end them? To die: to sleep;</a:t>
                      </a:r>
                    </a:p>
                  </a:txBody>
                  <a:tcPr/>
                </a:tc>
                <a:tc>
                  <a:txBody>
                    <a:bodyPr/>
                    <a:lstStyle/>
                    <a:p>
                      <a:r>
                        <a:rPr lang="en-US" sz="1400" dirty="0"/>
                        <a:t>Hamlet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10.670104</a:t>
                      </a:r>
                    </a:p>
                  </a:txBody>
                  <a:tcPr/>
                </a:tc>
                <a:extLst>
                  <a:ext uri="{0D108BD9-81ED-4DB2-BD59-A6C34878D82A}">
                    <a16:rowId xmlns:a16="http://schemas.microsoft.com/office/drawing/2014/main" val="3014344389"/>
                  </a:ext>
                </a:extLst>
              </a:tr>
              <a:tr h="343851">
                <a:tc>
                  <a:txBody>
                    <a:bodyPr/>
                    <a:lstStyle/>
                    <a:p>
                      <a:pPr algn="r"/>
                      <a:r>
                        <a:rPr lang="en-US" sz="1400" dirty="0"/>
                        <a:t>5</a:t>
                      </a:r>
                    </a:p>
                  </a:txBody>
                  <a:tcPr/>
                </a:tc>
                <a:tc>
                  <a:txBody>
                    <a:bodyPr/>
                    <a:lstStyle/>
                    <a:p>
                      <a:r>
                        <a:rPr lang="de-DE" sz="1400" dirty="0"/>
                        <a:t>Now die, die, die, die, die.</a:t>
                      </a:r>
                      <a:endParaRPr lang="en-US" sz="1400" dirty="0"/>
                    </a:p>
                  </a:txBody>
                  <a:tcPr/>
                </a:tc>
                <a:tc>
                  <a:txBody>
                    <a:bodyPr/>
                    <a:lstStyle/>
                    <a:p>
                      <a:r>
                        <a:rPr lang="en-US" sz="1400" dirty="0"/>
                        <a:t>A Midsummer Night's Dream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 10.062796</a:t>
                      </a:r>
                    </a:p>
                  </a:txBody>
                  <a:tcPr/>
                </a:tc>
                <a:extLst>
                  <a:ext uri="{0D108BD9-81ED-4DB2-BD59-A6C34878D82A}">
                    <a16:rowId xmlns:a16="http://schemas.microsoft.com/office/drawing/2014/main" val="3744296012"/>
                  </a:ext>
                </a:extLst>
              </a:tr>
              <a:tr h="343851">
                <a:tc>
                  <a:txBody>
                    <a:bodyPr/>
                    <a:lstStyle/>
                    <a:p>
                      <a:pPr algn="r"/>
                      <a:r>
                        <a:rPr lang="en-US" sz="1400" dirty="0"/>
                        <a:t>6</a:t>
                      </a:r>
                    </a:p>
                  </a:txBody>
                  <a:tcPr/>
                </a:tc>
                <a:tc>
                  <a:txBody>
                    <a:bodyPr/>
                    <a:lstStyle/>
                    <a:p>
                      <a:r>
                        <a:rPr lang="en-US" sz="1400" dirty="0"/>
                        <a:t>They sleep</a:t>
                      </a:r>
                    </a:p>
                  </a:txBody>
                  <a:tcPr/>
                </a:tc>
                <a:tc>
                  <a:txBody>
                    <a:bodyPr/>
                    <a:lstStyle/>
                    <a:p>
                      <a:r>
                        <a:rPr lang="en-US" sz="1400" dirty="0"/>
                        <a:t>A Midsummer Night's Dream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   8.719784</a:t>
                      </a:r>
                    </a:p>
                  </a:txBody>
                  <a:tcPr/>
                </a:tc>
                <a:extLst>
                  <a:ext uri="{0D108BD9-81ED-4DB2-BD59-A6C34878D82A}">
                    <a16:rowId xmlns:a16="http://schemas.microsoft.com/office/drawing/2014/main" val="3958136536"/>
                  </a:ext>
                </a:extLst>
              </a:tr>
              <a:tr h="343851">
                <a:tc>
                  <a:txBody>
                    <a:bodyPr/>
                    <a:lstStyle/>
                    <a:p>
                      <a:pPr algn="r"/>
                      <a:r>
                        <a:rPr lang="en-US" sz="1400" dirty="0"/>
                        <a:t>7</a:t>
                      </a:r>
                    </a:p>
                  </a:txBody>
                  <a:tcPr/>
                </a:tc>
                <a:tc>
                  <a:txBody>
                    <a:bodyPr/>
                    <a:lstStyle/>
                    <a:p>
                      <a:r>
                        <a:rPr lang="en-US" sz="1400" dirty="0"/>
                        <a:t>Sleep sound:</a:t>
                      </a:r>
                    </a:p>
                  </a:txBody>
                  <a:tcPr/>
                </a:tc>
                <a:tc>
                  <a:txBody>
                    <a:bodyPr/>
                    <a:lstStyle/>
                    <a:p>
                      <a:r>
                        <a:rPr lang="en-US" sz="1400" dirty="0"/>
                        <a:t>A Midsummer Night's Dream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   8.719784</a:t>
                      </a:r>
                    </a:p>
                  </a:txBody>
                  <a:tcPr/>
                </a:tc>
                <a:extLst>
                  <a:ext uri="{0D108BD9-81ED-4DB2-BD59-A6C34878D82A}">
                    <a16:rowId xmlns:a16="http://schemas.microsoft.com/office/drawing/2014/main" val="801152574"/>
                  </a:ext>
                </a:extLst>
              </a:tr>
              <a:tr h="343851">
                <a:tc>
                  <a:txBody>
                    <a:bodyPr/>
                    <a:lstStyle/>
                    <a:p>
                      <a:pPr algn="r"/>
                      <a:r>
                        <a:rPr lang="en-US" sz="1400" dirty="0"/>
                        <a:t>9</a:t>
                      </a:r>
                    </a:p>
                  </a:txBody>
                  <a:tcPr/>
                </a:tc>
                <a:tc>
                  <a:txBody>
                    <a:bodyPr/>
                    <a:lstStyle/>
                    <a:p>
                      <a:r>
                        <a:rPr lang="en-US" sz="1400" dirty="0"/>
                        <a:t>die.</a:t>
                      </a:r>
                    </a:p>
                  </a:txBody>
                  <a:tcPr/>
                </a:tc>
                <a:tc>
                  <a:txBody>
                    <a:bodyPr/>
                    <a:lstStyle/>
                    <a:p>
                      <a:r>
                        <a:rPr lang="en-US" sz="1400" dirty="0"/>
                        <a:t>Loves </a:t>
                      </a:r>
                      <a:r>
                        <a:rPr lang="en-US" sz="1400" dirty="0" err="1"/>
                        <a:t>Labours</a:t>
                      </a:r>
                      <a:r>
                        <a:rPr lang="en-US" sz="1400" dirty="0"/>
                        <a:t> Lost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   8.537706</a:t>
                      </a:r>
                    </a:p>
                  </a:txBody>
                  <a:tcPr/>
                </a:tc>
                <a:extLst>
                  <a:ext uri="{0D108BD9-81ED-4DB2-BD59-A6C34878D82A}">
                    <a16:rowId xmlns:a16="http://schemas.microsoft.com/office/drawing/2014/main" val="1117696746"/>
                  </a:ext>
                </a:extLst>
              </a:tr>
              <a:tr h="343851">
                <a:tc>
                  <a:txBody>
                    <a:bodyPr/>
                    <a:lstStyle/>
                    <a:p>
                      <a:pPr algn="r"/>
                      <a:r>
                        <a:rPr lang="en-US" sz="1400" dirty="0"/>
                        <a:t>10</a:t>
                      </a:r>
                    </a:p>
                  </a:txBody>
                  <a:tcPr/>
                </a:tc>
                <a:tc>
                  <a:txBody>
                    <a:bodyPr/>
                    <a:lstStyle/>
                    <a:p>
                      <a:r>
                        <a:rPr lang="en-US" sz="1400" dirty="0"/>
                        <a:t>Macbeth does murder sleep, the innocent sleep,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Macbeth</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    8.535395</a:t>
                      </a:r>
                    </a:p>
                  </a:txBody>
                  <a:tcPr anchor="ctr"/>
                </a:tc>
                <a:extLst>
                  <a:ext uri="{0D108BD9-81ED-4DB2-BD59-A6C34878D82A}">
                    <a16:rowId xmlns:a16="http://schemas.microsoft.com/office/drawing/2014/main" val="1110668382"/>
                  </a:ext>
                </a:extLst>
              </a:tr>
              <a:tr h="343851">
                <a:tc>
                  <a:txBody>
                    <a:bodyPr/>
                    <a:lstStyle/>
                    <a:p>
                      <a:pPr algn="r"/>
                      <a:r>
                        <a:rPr lang="en-US" sz="1400" dirty="0"/>
                        <a:t>11</a:t>
                      </a:r>
                    </a:p>
                  </a:txBody>
                  <a:tcPr/>
                </a:tc>
                <a:tc>
                  <a:txBody>
                    <a:bodyPr/>
                    <a:lstStyle/>
                    <a:p>
                      <a:r>
                        <a:rPr lang="en-US" sz="1400" dirty="0"/>
                        <a:t>Thou quiet soul, sleep thou a quiet sleep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Richard III</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    8.217087</a:t>
                      </a:r>
                    </a:p>
                  </a:txBody>
                  <a:tcPr anchor="ctr"/>
                </a:tc>
                <a:extLst>
                  <a:ext uri="{0D108BD9-81ED-4DB2-BD59-A6C34878D82A}">
                    <a16:rowId xmlns:a16="http://schemas.microsoft.com/office/drawing/2014/main" val="3720088886"/>
                  </a:ext>
                </a:extLst>
              </a:tr>
              <a:tr h="343851">
                <a:tc>
                  <a:txBody>
                    <a:bodyPr/>
                    <a:lstStyle/>
                    <a:p>
                      <a:pPr algn="r"/>
                      <a:r>
                        <a:rPr lang="en-US" sz="1400" dirty="0"/>
                        <a:t>14</a:t>
                      </a:r>
                    </a:p>
                  </a:txBody>
                  <a:tcPr/>
                </a:tc>
                <a:tc>
                  <a:txBody>
                    <a:bodyPr/>
                    <a:lstStyle/>
                    <a:p>
                      <a:r>
                        <a:rPr lang="en-US" sz="1400" dirty="0"/>
                        <a:t>Sleep a little   </a:t>
                      </a:r>
                      <a:r>
                        <a:rPr lang="en-US" sz="1050" i="1" dirty="0"/>
                        <a:t>(Jack's review added into the index was in 12</a:t>
                      </a:r>
                      <a:r>
                        <a:rPr lang="en-US" sz="1050" i="1" baseline="30000" dirty="0"/>
                        <a:t>th</a:t>
                      </a:r>
                      <a:r>
                        <a:rPr lang="en-US" sz="1050" i="1" dirty="0"/>
                        <a:t> place)</a:t>
                      </a:r>
                      <a:endParaRPr lang="en-US" sz="1400" i="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Antony and Cleopatra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    8.080246</a:t>
                      </a:r>
                    </a:p>
                  </a:txBody>
                  <a:tcPr anchor="ctr"/>
                </a:tc>
                <a:extLst>
                  <a:ext uri="{0D108BD9-81ED-4DB2-BD59-A6C34878D82A}">
                    <a16:rowId xmlns:a16="http://schemas.microsoft.com/office/drawing/2014/main" val="2765389027"/>
                  </a:ext>
                </a:extLst>
              </a:tr>
            </a:tbl>
          </a:graphicData>
        </a:graphic>
      </p:graphicFrame>
    </p:spTree>
    <p:extLst>
      <p:ext uri="{BB962C8B-B14F-4D97-AF65-F5344CB8AC3E}">
        <p14:creationId xmlns:p14="http://schemas.microsoft.com/office/powerpoint/2010/main" val="2644914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A51A3B-FEC1-4111-A057-CB8F781A40AB}"/>
              </a:ext>
            </a:extLst>
          </p:cNvPr>
          <p:cNvSpPr>
            <a:spLocks noGrp="1"/>
          </p:cNvSpPr>
          <p:nvPr>
            <p:ph idx="1"/>
          </p:nvPr>
        </p:nvSpPr>
        <p:spPr>
          <a:xfrm>
            <a:off x="136886" y="1669796"/>
            <a:ext cx="8930455" cy="4407408"/>
          </a:xfrm>
        </p:spPr>
        <p:txBody>
          <a:bodyPr>
            <a:normAutofit/>
          </a:bodyPr>
          <a:lstStyle/>
          <a:p>
            <a:pPr marL="45720" indent="0">
              <a:buNone/>
            </a:pPr>
            <a:r>
              <a:rPr lang="en-US" sz="1400" dirty="0">
                <a:latin typeface="Consolas" panose="020B0609020204030204" pitchFamily="49" charset="0"/>
              </a:rPr>
              <a:t>curl -X GET "http://localhost:9200/_</a:t>
            </a:r>
            <a:r>
              <a:rPr lang="en-US" sz="1400" dirty="0" err="1">
                <a:latin typeface="Consolas" panose="020B0609020204030204" pitchFamily="49" charset="0"/>
              </a:rPr>
              <a:t>search?pretty&amp;size</a:t>
            </a:r>
            <a:r>
              <a:rPr lang="en-US" sz="1400" dirty="0">
                <a:latin typeface="Consolas" panose="020B0609020204030204" pitchFamily="49" charset="0"/>
              </a:rPr>
              <a:t>=50" -H "Content-Type: application/json" -d "{ \"query\": { \"</a:t>
            </a:r>
            <a:r>
              <a:rPr lang="en-US" sz="1400" dirty="0" err="1">
                <a:solidFill>
                  <a:srgbClr val="C00000"/>
                </a:solidFill>
                <a:latin typeface="Consolas" panose="020B0609020204030204" pitchFamily="49" charset="0"/>
              </a:rPr>
              <a:t>match_phrase</a:t>
            </a:r>
            <a:r>
              <a:rPr lang="en-US" sz="1400" dirty="0">
                <a:latin typeface="Consolas" panose="020B0609020204030204" pitchFamily="49" charset="0"/>
              </a:rPr>
              <a:t>\": {\"</a:t>
            </a:r>
            <a:r>
              <a:rPr lang="en-US" sz="1400" dirty="0" err="1">
                <a:latin typeface="Consolas" panose="020B0609020204030204" pitchFamily="49" charset="0"/>
              </a:rPr>
              <a:t>text_entry</a:t>
            </a:r>
            <a:r>
              <a:rPr lang="en-US" sz="1400" dirty="0">
                <a:latin typeface="Consolas" panose="020B0609020204030204" pitchFamily="49" charset="0"/>
              </a:rPr>
              <a:t>\":\"damned spot\"} } }"</a:t>
            </a:r>
          </a:p>
          <a:p>
            <a:pPr marL="45720" indent="0">
              <a:buNone/>
            </a:pPr>
            <a:r>
              <a:rPr lang="en-US" sz="1400" dirty="0"/>
              <a:t>"Out, damned spot! out, I say!--One: two: why," – Lady Macbeth</a:t>
            </a:r>
          </a:p>
          <a:p>
            <a:pPr marL="45720" indent="0">
              <a:buNone/>
            </a:pPr>
            <a:endParaRPr lang="en-US" sz="1400" dirty="0"/>
          </a:p>
          <a:p>
            <a:pPr marL="45720" indent="0">
              <a:buNone/>
            </a:pPr>
            <a:r>
              <a:rPr lang="en-US" sz="1400" dirty="0"/>
              <a:t>Phrase highlighting is also possible by passing in a second JSON doc</a:t>
            </a:r>
          </a:p>
          <a:p>
            <a:pPr marL="45720" indent="0">
              <a:buNone/>
            </a:pPr>
            <a:endParaRPr lang="en-US" sz="1400" dirty="0"/>
          </a:p>
          <a:p>
            <a:pPr marL="45720" indent="0">
              <a:buNone/>
            </a:pPr>
            <a:endParaRPr lang="en-US" sz="1400" dirty="0"/>
          </a:p>
        </p:txBody>
      </p:sp>
      <p:sp>
        <p:nvSpPr>
          <p:cNvPr id="3" name="Title 2">
            <a:extLst>
              <a:ext uri="{FF2B5EF4-FFF2-40B4-BE49-F238E27FC236}">
                <a16:creationId xmlns:a16="http://schemas.microsoft.com/office/drawing/2014/main" id="{7E0269EE-9EE1-4D33-BE0D-A7C541DD7359}"/>
              </a:ext>
            </a:extLst>
          </p:cNvPr>
          <p:cNvSpPr>
            <a:spLocks noGrp="1"/>
          </p:cNvSpPr>
          <p:nvPr>
            <p:ph type="title"/>
          </p:nvPr>
        </p:nvSpPr>
        <p:spPr/>
        <p:txBody>
          <a:bodyPr/>
          <a:lstStyle/>
          <a:p>
            <a:r>
              <a:rPr lang="en-US" dirty="0"/>
              <a:t>Phrase Matching and Highlighting</a:t>
            </a:r>
          </a:p>
        </p:txBody>
      </p:sp>
    </p:spTree>
    <p:extLst>
      <p:ext uri="{BB962C8B-B14F-4D97-AF65-F5344CB8AC3E}">
        <p14:creationId xmlns:p14="http://schemas.microsoft.com/office/powerpoint/2010/main" val="27415237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A51A3B-FEC1-4111-A057-CB8F781A40AB}"/>
              </a:ext>
            </a:extLst>
          </p:cNvPr>
          <p:cNvSpPr>
            <a:spLocks noGrp="1"/>
          </p:cNvSpPr>
          <p:nvPr>
            <p:ph idx="4294967295"/>
          </p:nvPr>
        </p:nvSpPr>
        <p:spPr>
          <a:xfrm>
            <a:off x="106362" y="125973"/>
            <a:ext cx="8931275" cy="4406900"/>
          </a:xfrm>
        </p:spPr>
        <p:txBody>
          <a:bodyPr>
            <a:normAutofit/>
          </a:bodyPr>
          <a:lstStyle/>
          <a:p>
            <a:pPr marL="45720" indent="0">
              <a:buNone/>
            </a:pPr>
            <a:r>
              <a:rPr lang="en-US" sz="1400" spc="0" dirty="0">
                <a:solidFill>
                  <a:schemeClr val="tx1"/>
                </a:solidFill>
                <a:latin typeface="Consolas" panose="020B0609020204030204" pitchFamily="49" charset="0"/>
              </a:rPr>
              <a:t>curl -X GET "http://localhost:9200/_</a:t>
            </a:r>
            <a:r>
              <a:rPr lang="en-US" sz="1400" spc="0" dirty="0" err="1">
                <a:solidFill>
                  <a:schemeClr val="tx1"/>
                </a:solidFill>
                <a:latin typeface="Consolas" panose="020B0609020204030204" pitchFamily="49" charset="0"/>
              </a:rPr>
              <a:t>search?pretty&amp;size</a:t>
            </a:r>
            <a:r>
              <a:rPr lang="en-US" sz="1400" spc="0" dirty="0">
                <a:solidFill>
                  <a:schemeClr val="tx1"/>
                </a:solidFill>
                <a:latin typeface="Consolas" panose="020B0609020204030204" pitchFamily="49" charset="0"/>
              </a:rPr>
              <a:t>=50" -H "Content-Type: application/json" -d "{ \"query\": { \"match\": {\"</a:t>
            </a:r>
            <a:r>
              <a:rPr lang="en-US" sz="1400" spc="0" dirty="0" err="1">
                <a:solidFill>
                  <a:schemeClr val="tx1"/>
                </a:solidFill>
                <a:latin typeface="Consolas" panose="020B0609020204030204" pitchFamily="49" charset="0"/>
              </a:rPr>
              <a:t>text_entry</a:t>
            </a:r>
            <a:r>
              <a:rPr lang="en-US" sz="1400" spc="0" dirty="0">
                <a:solidFill>
                  <a:schemeClr val="tx1"/>
                </a:solidFill>
                <a:latin typeface="Consolas" panose="020B0609020204030204" pitchFamily="49" charset="0"/>
              </a:rPr>
              <a:t>\":\"die sleep\"} }, \"highlight\":{\"fields\":{\"</a:t>
            </a:r>
            <a:r>
              <a:rPr lang="en-US" sz="1400" spc="0" dirty="0" err="1">
                <a:solidFill>
                  <a:schemeClr val="tx1"/>
                </a:solidFill>
                <a:latin typeface="Consolas" panose="020B0609020204030204" pitchFamily="49" charset="0"/>
              </a:rPr>
              <a:t>text_entry</a:t>
            </a:r>
            <a:r>
              <a:rPr lang="en-US" sz="1400" spc="0" dirty="0">
                <a:solidFill>
                  <a:schemeClr val="tx1"/>
                </a:solidFill>
                <a:latin typeface="Consolas" panose="020B0609020204030204" pitchFamily="49" charset="0"/>
              </a:rPr>
              <a:t>\":{} } } }"</a:t>
            </a:r>
          </a:p>
        </p:txBody>
      </p:sp>
      <p:sp>
        <p:nvSpPr>
          <p:cNvPr id="5" name="Rectangle 4">
            <a:extLst>
              <a:ext uri="{FF2B5EF4-FFF2-40B4-BE49-F238E27FC236}">
                <a16:creationId xmlns:a16="http://schemas.microsoft.com/office/drawing/2014/main" id="{693A4046-A446-4CF8-B8DF-B872A7F7229D}"/>
              </a:ext>
            </a:extLst>
          </p:cNvPr>
          <p:cNvSpPr/>
          <p:nvPr/>
        </p:nvSpPr>
        <p:spPr>
          <a:xfrm>
            <a:off x="2567986" y="858214"/>
            <a:ext cx="6272128" cy="6093976"/>
          </a:xfrm>
          <a:prstGeom prst="rect">
            <a:avLst/>
          </a:prstGeom>
          <a:solidFill>
            <a:schemeClr val="bg1"/>
          </a:solidFill>
        </p:spPr>
        <p:txBody>
          <a:bodyPr wrap="square">
            <a:spAutoFit/>
          </a:bodyPr>
          <a:lstStyle/>
          <a:p>
            <a:r>
              <a:rPr lang="en-US" sz="1000" dirty="0">
                <a:latin typeface="Consolas" panose="020B0609020204030204" pitchFamily="49" charset="0"/>
              </a:rPr>
              <a:t>{</a:t>
            </a:r>
          </a:p>
          <a:p>
            <a:r>
              <a:rPr lang="en-US" sz="1000" dirty="0">
                <a:latin typeface="Consolas" panose="020B0609020204030204" pitchFamily="49" charset="0"/>
              </a:rPr>
              <a:t>  "took" : 7,</a:t>
            </a:r>
          </a:p>
          <a:p>
            <a:r>
              <a:rPr lang="en-US" sz="1000" dirty="0">
                <a:latin typeface="Consolas" panose="020B0609020204030204" pitchFamily="49" charset="0"/>
              </a:rPr>
              <a:t>  "</a:t>
            </a:r>
            <a:r>
              <a:rPr lang="en-US" sz="1000" dirty="0" err="1">
                <a:latin typeface="Consolas" panose="020B0609020204030204" pitchFamily="49" charset="0"/>
              </a:rPr>
              <a:t>timed_out</a:t>
            </a:r>
            <a:r>
              <a:rPr lang="en-US" sz="1000" dirty="0">
                <a:latin typeface="Consolas" panose="020B0609020204030204" pitchFamily="49" charset="0"/>
              </a:rPr>
              <a:t>" : false,</a:t>
            </a:r>
          </a:p>
          <a:p>
            <a:r>
              <a:rPr lang="en-US" sz="1000" dirty="0">
                <a:latin typeface="Consolas" panose="020B0609020204030204" pitchFamily="49" charset="0"/>
              </a:rPr>
              <a:t>  "_shards" : {</a:t>
            </a:r>
          </a:p>
          <a:p>
            <a:r>
              <a:rPr lang="en-US" sz="1000" dirty="0">
                <a:latin typeface="Consolas" panose="020B0609020204030204" pitchFamily="49" charset="0"/>
              </a:rPr>
              <a:t>    "total" : 1,</a:t>
            </a:r>
          </a:p>
          <a:p>
            <a:r>
              <a:rPr lang="en-US" sz="1000" dirty="0">
                <a:latin typeface="Consolas" panose="020B0609020204030204" pitchFamily="49" charset="0"/>
              </a:rPr>
              <a:t>    "successful" : 1,</a:t>
            </a:r>
          </a:p>
          <a:p>
            <a:r>
              <a:rPr lang="en-US" sz="1000" dirty="0">
                <a:latin typeface="Consolas" panose="020B0609020204030204" pitchFamily="49" charset="0"/>
              </a:rPr>
              <a:t>    "skipped" : 0,</a:t>
            </a:r>
          </a:p>
          <a:p>
            <a:r>
              <a:rPr lang="en-US" sz="1000" dirty="0">
                <a:latin typeface="Consolas" panose="020B0609020204030204" pitchFamily="49" charset="0"/>
              </a:rPr>
              <a:t>    "failed" : 0</a:t>
            </a:r>
          </a:p>
          <a:p>
            <a:r>
              <a:rPr lang="en-US" sz="1000" dirty="0">
                <a:latin typeface="Consolas" panose="020B0609020204030204" pitchFamily="49" charset="0"/>
              </a:rPr>
              <a:t>  },</a:t>
            </a:r>
          </a:p>
          <a:p>
            <a:r>
              <a:rPr lang="en-US" sz="1000" dirty="0">
                <a:latin typeface="Consolas" panose="020B0609020204030204" pitchFamily="49" charset="0"/>
              </a:rPr>
              <a:t>  "hits" : {</a:t>
            </a:r>
          </a:p>
          <a:p>
            <a:r>
              <a:rPr lang="en-US" sz="1000" dirty="0">
                <a:latin typeface="Consolas" panose="020B0609020204030204" pitchFamily="49" charset="0"/>
              </a:rPr>
              <a:t>    "total" : {</a:t>
            </a:r>
          </a:p>
          <a:p>
            <a:r>
              <a:rPr lang="en-US" sz="1000" dirty="0">
                <a:latin typeface="Consolas" panose="020B0609020204030204" pitchFamily="49" charset="0"/>
              </a:rPr>
              <a:t>      "value" : 686,</a:t>
            </a:r>
          </a:p>
          <a:p>
            <a:r>
              <a:rPr lang="en-US" sz="1000" dirty="0">
                <a:latin typeface="Consolas" panose="020B0609020204030204" pitchFamily="49" charset="0"/>
              </a:rPr>
              <a:t>      "relation" : "eq"</a:t>
            </a:r>
          </a:p>
          <a:p>
            <a:r>
              <a:rPr lang="en-US" sz="1000" dirty="0">
                <a:latin typeface="Consolas" panose="020B0609020204030204" pitchFamily="49" charset="0"/>
              </a:rPr>
              <a:t>    },</a:t>
            </a:r>
          </a:p>
          <a:p>
            <a:r>
              <a:rPr lang="en-US" sz="1000" dirty="0">
                <a:latin typeface="Consolas" panose="020B0609020204030204" pitchFamily="49" charset="0"/>
              </a:rPr>
              <a:t>    "</a:t>
            </a:r>
            <a:r>
              <a:rPr lang="en-US" sz="1000" dirty="0" err="1">
                <a:latin typeface="Consolas" panose="020B0609020204030204" pitchFamily="49" charset="0"/>
              </a:rPr>
              <a:t>max_score</a:t>
            </a:r>
            <a:r>
              <a:rPr lang="en-US" sz="1000" dirty="0">
                <a:latin typeface="Consolas" panose="020B0609020204030204" pitchFamily="49" charset="0"/>
              </a:rPr>
              <a:t>" : 11.242703,</a:t>
            </a:r>
          </a:p>
          <a:p>
            <a:r>
              <a:rPr lang="en-US" sz="1000" dirty="0">
                <a:latin typeface="Consolas" panose="020B0609020204030204" pitchFamily="49" charset="0"/>
              </a:rPr>
              <a:t>    "hits" : [</a:t>
            </a:r>
          </a:p>
          <a:p>
            <a:r>
              <a:rPr lang="en-US" sz="1000" dirty="0">
                <a:latin typeface="Consolas" panose="020B0609020204030204" pitchFamily="49" charset="0"/>
              </a:rPr>
              <a:t>      {</a:t>
            </a:r>
          </a:p>
          <a:p>
            <a:r>
              <a:rPr lang="en-US" sz="1000" dirty="0">
                <a:latin typeface="Consolas" panose="020B0609020204030204" pitchFamily="49" charset="0"/>
              </a:rPr>
              <a:t>        "_index" : "</a:t>
            </a:r>
            <a:r>
              <a:rPr lang="en-US" sz="1000" dirty="0" err="1">
                <a:latin typeface="Consolas" panose="020B0609020204030204" pitchFamily="49" charset="0"/>
              </a:rPr>
              <a:t>shakespeare</a:t>
            </a:r>
            <a:r>
              <a:rPr lang="en-US" sz="1000" dirty="0">
                <a:latin typeface="Consolas" panose="020B0609020204030204" pitchFamily="49" charset="0"/>
              </a:rPr>
              <a:t>",</a:t>
            </a:r>
          </a:p>
          <a:p>
            <a:r>
              <a:rPr lang="en-US" sz="1000" dirty="0">
                <a:latin typeface="Consolas" panose="020B0609020204030204" pitchFamily="49" charset="0"/>
              </a:rPr>
              <a:t>        "_type" : "doc",</a:t>
            </a:r>
          </a:p>
          <a:p>
            <a:r>
              <a:rPr lang="en-US" sz="1000" dirty="0">
                <a:latin typeface="Consolas" panose="020B0609020204030204" pitchFamily="49" charset="0"/>
              </a:rPr>
              <a:t>        "_id" : "5276",</a:t>
            </a:r>
          </a:p>
          <a:p>
            <a:r>
              <a:rPr lang="en-US" sz="1000" dirty="0">
                <a:latin typeface="Consolas" panose="020B0609020204030204" pitchFamily="49" charset="0"/>
              </a:rPr>
              <a:t>        "_score" : 11.242703,</a:t>
            </a:r>
          </a:p>
          <a:p>
            <a:r>
              <a:rPr lang="en-US" sz="1000" dirty="0">
                <a:latin typeface="Consolas" panose="020B0609020204030204" pitchFamily="49" charset="0"/>
              </a:rPr>
              <a:t>        "_source" : {</a:t>
            </a:r>
          </a:p>
          <a:p>
            <a:r>
              <a:rPr lang="en-US" sz="1000">
                <a:latin typeface="Consolas" panose="020B0609020204030204" pitchFamily="49" charset="0"/>
              </a:rPr>
              <a:t>          "</a:t>
            </a:r>
            <a:r>
              <a:rPr lang="en-US" sz="1000" dirty="0">
                <a:latin typeface="Consolas" panose="020B0609020204030204" pitchFamily="49" charset="0"/>
              </a:rPr>
              <a:t>type" : "line",</a:t>
            </a:r>
          </a:p>
          <a:p>
            <a:r>
              <a:rPr lang="en-US" sz="1000">
                <a:latin typeface="Consolas" panose="020B0609020204030204" pitchFamily="49" charset="0"/>
              </a:rPr>
              <a:t>          "</a:t>
            </a:r>
            <a:r>
              <a:rPr lang="en-US" sz="1000" dirty="0" err="1">
                <a:latin typeface="Consolas" panose="020B0609020204030204" pitchFamily="49" charset="0"/>
              </a:rPr>
              <a:t>line_id</a:t>
            </a:r>
            <a:r>
              <a:rPr lang="en-US" sz="1000" dirty="0">
                <a:latin typeface="Consolas" panose="020B0609020204030204" pitchFamily="49" charset="0"/>
              </a:rPr>
              <a:t>" : 5277,</a:t>
            </a:r>
          </a:p>
          <a:p>
            <a:r>
              <a:rPr lang="en-US" sz="1000">
                <a:latin typeface="Consolas" panose="020B0609020204030204" pitchFamily="49" charset="0"/>
              </a:rPr>
              <a:t>          "</a:t>
            </a:r>
            <a:r>
              <a:rPr lang="en-US" sz="1000" dirty="0" err="1">
                <a:latin typeface="Consolas" panose="020B0609020204030204" pitchFamily="49" charset="0"/>
              </a:rPr>
              <a:t>play_name</a:t>
            </a:r>
            <a:r>
              <a:rPr lang="en-US" sz="1000" dirty="0">
                <a:latin typeface="Consolas" panose="020B0609020204030204" pitchFamily="49" charset="0"/>
              </a:rPr>
              <a:t>" : "Henry VI Part 1",</a:t>
            </a:r>
          </a:p>
          <a:p>
            <a:r>
              <a:rPr lang="en-US" sz="1000">
                <a:latin typeface="Consolas" panose="020B0609020204030204" pitchFamily="49" charset="0"/>
              </a:rPr>
              <a:t>          "</a:t>
            </a:r>
            <a:r>
              <a:rPr lang="en-US" sz="1000" dirty="0" err="1">
                <a:latin typeface="Consolas" panose="020B0609020204030204" pitchFamily="49" charset="0"/>
              </a:rPr>
              <a:t>speech_number</a:t>
            </a:r>
            <a:r>
              <a:rPr lang="en-US" sz="1000" dirty="0">
                <a:latin typeface="Consolas" panose="020B0609020204030204" pitchFamily="49" charset="0"/>
              </a:rPr>
              <a:t>" : 5,</a:t>
            </a:r>
          </a:p>
          <a:p>
            <a:r>
              <a:rPr lang="en-US" sz="1000">
                <a:latin typeface="Consolas" panose="020B0609020204030204" pitchFamily="49" charset="0"/>
              </a:rPr>
              <a:t>          "</a:t>
            </a:r>
            <a:r>
              <a:rPr lang="en-US" sz="1000" dirty="0" err="1">
                <a:latin typeface="Consolas" panose="020B0609020204030204" pitchFamily="49" charset="0"/>
              </a:rPr>
              <a:t>line_number</a:t>
            </a:r>
            <a:r>
              <a:rPr lang="en-US" sz="1000" dirty="0">
                <a:latin typeface="Consolas" panose="020B0609020204030204" pitchFamily="49" charset="0"/>
              </a:rPr>
              <a:t>" : "4.3.29",</a:t>
            </a:r>
          </a:p>
          <a:p>
            <a:r>
              <a:rPr lang="en-US" sz="1000">
                <a:latin typeface="Consolas" panose="020B0609020204030204" pitchFamily="49" charset="0"/>
              </a:rPr>
              <a:t>          "</a:t>
            </a:r>
            <a:r>
              <a:rPr lang="en-US" sz="1000" dirty="0">
                <a:latin typeface="Consolas" panose="020B0609020204030204" pitchFamily="49" charset="0"/>
              </a:rPr>
              <a:t>speaker" : "YORK",</a:t>
            </a:r>
          </a:p>
          <a:p>
            <a:r>
              <a:rPr lang="en-US" sz="1000">
                <a:latin typeface="Consolas" panose="020B0609020204030204" pitchFamily="49" charset="0"/>
              </a:rPr>
              <a:t>          "</a:t>
            </a:r>
            <a:r>
              <a:rPr lang="en-US" sz="1000" dirty="0" err="1">
                <a:latin typeface="Consolas" panose="020B0609020204030204" pitchFamily="49" charset="0"/>
              </a:rPr>
              <a:t>text_entry</a:t>
            </a:r>
            <a:r>
              <a:rPr lang="en-US" sz="1000" dirty="0">
                <a:latin typeface="Consolas" panose="020B0609020204030204" pitchFamily="49" charset="0"/>
              </a:rPr>
              <a:t>" : "That thus we die, while remiss traitors sleep."</a:t>
            </a:r>
          </a:p>
          <a:p>
            <a:r>
              <a:rPr lang="en-US" sz="1000" dirty="0">
                <a:latin typeface="Consolas" panose="020B0609020204030204" pitchFamily="49" charset="0"/>
              </a:rPr>
              <a:t>        },</a:t>
            </a:r>
          </a:p>
          <a:p>
            <a:r>
              <a:rPr lang="en-US" sz="1000" dirty="0">
                <a:latin typeface="Consolas" panose="020B0609020204030204" pitchFamily="49" charset="0"/>
              </a:rPr>
              <a:t>        "highlight" : {</a:t>
            </a:r>
          </a:p>
          <a:p>
            <a:r>
              <a:rPr lang="en-US" sz="1000">
                <a:latin typeface="Consolas" panose="020B0609020204030204" pitchFamily="49" charset="0"/>
              </a:rPr>
              <a:t>          "</a:t>
            </a:r>
            <a:r>
              <a:rPr lang="en-US" sz="1000" dirty="0" err="1">
                <a:latin typeface="Consolas" panose="020B0609020204030204" pitchFamily="49" charset="0"/>
              </a:rPr>
              <a:t>text_entry</a:t>
            </a:r>
            <a:r>
              <a:rPr lang="en-US" sz="1000" dirty="0">
                <a:latin typeface="Consolas" panose="020B0609020204030204" pitchFamily="49" charset="0"/>
              </a:rPr>
              <a:t>" : [</a:t>
            </a:r>
          </a:p>
          <a:p>
            <a:r>
              <a:rPr lang="en-US" sz="1000">
                <a:latin typeface="Consolas" panose="020B0609020204030204" pitchFamily="49" charset="0"/>
              </a:rPr>
              <a:t>            </a:t>
            </a:r>
            <a:r>
              <a:rPr lang="en-US" sz="1000" dirty="0">
                <a:latin typeface="Consolas" panose="020B0609020204030204" pitchFamily="49" charset="0"/>
              </a:rPr>
              <a:t>"That thus we &lt;</a:t>
            </a:r>
            <a:r>
              <a:rPr lang="en-US" sz="1000" dirty="0" err="1">
                <a:latin typeface="Consolas" panose="020B0609020204030204" pitchFamily="49" charset="0"/>
              </a:rPr>
              <a:t>em</a:t>
            </a:r>
            <a:r>
              <a:rPr lang="en-US" sz="1000" dirty="0">
                <a:latin typeface="Consolas" panose="020B0609020204030204" pitchFamily="49" charset="0"/>
              </a:rPr>
              <a:t>&gt;die&lt;/</a:t>
            </a:r>
            <a:r>
              <a:rPr lang="en-US" sz="1000" dirty="0" err="1">
                <a:latin typeface="Consolas" panose="020B0609020204030204" pitchFamily="49" charset="0"/>
              </a:rPr>
              <a:t>em</a:t>
            </a:r>
            <a:r>
              <a:rPr lang="en-US" sz="1000" dirty="0">
                <a:latin typeface="Consolas" panose="020B0609020204030204" pitchFamily="49" charset="0"/>
              </a:rPr>
              <a:t>&gt;, while remiss traitors &lt;</a:t>
            </a:r>
            <a:r>
              <a:rPr lang="en-US" sz="1000" dirty="0" err="1">
                <a:latin typeface="Consolas" panose="020B0609020204030204" pitchFamily="49" charset="0"/>
              </a:rPr>
              <a:t>em</a:t>
            </a:r>
            <a:r>
              <a:rPr lang="en-US" sz="1000" dirty="0">
                <a:latin typeface="Consolas" panose="020B0609020204030204" pitchFamily="49" charset="0"/>
              </a:rPr>
              <a:t>&gt;sleep&lt;/</a:t>
            </a:r>
            <a:r>
              <a:rPr lang="en-US" sz="1000" dirty="0" err="1">
                <a:latin typeface="Consolas" panose="020B0609020204030204" pitchFamily="49" charset="0"/>
              </a:rPr>
              <a:t>em</a:t>
            </a:r>
            <a:r>
              <a:rPr lang="en-US" sz="1000" dirty="0">
                <a:latin typeface="Consolas" panose="020B0609020204030204" pitchFamily="49" charset="0"/>
              </a:rPr>
              <a:t>&gt;."</a:t>
            </a:r>
          </a:p>
          <a:p>
            <a:r>
              <a:rPr lang="en-US" sz="1000">
                <a:latin typeface="Consolas" panose="020B0609020204030204" pitchFamily="49" charset="0"/>
              </a:rPr>
              <a:t>          ]</a:t>
            </a:r>
            <a:endParaRPr lang="en-US" sz="1000" dirty="0">
              <a:latin typeface="Consolas" panose="020B0609020204030204" pitchFamily="49" charset="0"/>
            </a:endParaRPr>
          </a:p>
          <a:p>
            <a:r>
              <a:rPr lang="en-US" sz="1000" dirty="0">
                <a:latin typeface="Consolas" panose="020B0609020204030204" pitchFamily="49" charset="0"/>
              </a:rPr>
              <a:t>        }</a:t>
            </a:r>
          </a:p>
          <a:p>
            <a:r>
              <a:rPr lang="en-US" sz="1000" dirty="0">
                <a:latin typeface="Consolas" panose="020B0609020204030204" pitchFamily="49" charset="0"/>
              </a:rPr>
              <a:t>      }</a:t>
            </a:r>
          </a:p>
          <a:p>
            <a:r>
              <a:rPr lang="en-US" sz="1000" dirty="0">
                <a:latin typeface="Consolas" panose="020B0609020204030204" pitchFamily="49" charset="0"/>
              </a:rPr>
              <a:t>    ]</a:t>
            </a:r>
          </a:p>
          <a:p>
            <a:r>
              <a:rPr lang="en-US" sz="1000" dirty="0">
                <a:latin typeface="Consolas" panose="020B0609020204030204" pitchFamily="49" charset="0"/>
              </a:rPr>
              <a:t>  }</a:t>
            </a:r>
          </a:p>
          <a:p>
            <a:r>
              <a:rPr lang="en-US" sz="1000" dirty="0">
                <a:latin typeface="Consolas" panose="020B0609020204030204" pitchFamily="49" charset="0"/>
              </a:rPr>
              <a:t>}</a:t>
            </a:r>
          </a:p>
        </p:txBody>
      </p:sp>
      <p:sp>
        <p:nvSpPr>
          <p:cNvPr id="4" name="Arrow: Right 3">
            <a:extLst>
              <a:ext uri="{FF2B5EF4-FFF2-40B4-BE49-F238E27FC236}">
                <a16:creationId xmlns:a16="http://schemas.microsoft.com/office/drawing/2014/main" id="{E724D8DD-D9A2-490C-A2A1-DFAD65FA5450}"/>
              </a:ext>
            </a:extLst>
          </p:cNvPr>
          <p:cNvSpPr/>
          <p:nvPr/>
        </p:nvSpPr>
        <p:spPr>
          <a:xfrm rot="1115906">
            <a:off x="1253878" y="5287449"/>
            <a:ext cx="2025916" cy="3997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3F1987E-39F0-478D-B030-6EE1C1B76CE2}"/>
              </a:ext>
            </a:extLst>
          </p:cNvPr>
          <p:cNvSpPr txBox="1"/>
          <p:nvPr/>
        </p:nvSpPr>
        <p:spPr>
          <a:xfrm flipH="1">
            <a:off x="209982" y="3762579"/>
            <a:ext cx="1618817" cy="1246495"/>
          </a:xfrm>
          <a:prstGeom prst="rect">
            <a:avLst/>
          </a:prstGeom>
          <a:noFill/>
        </p:spPr>
        <p:txBody>
          <a:bodyPr wrap="square" rtlCol="0">
            <a:spAutoFit/>
          </a:bodyPr>
          <a:lstStyle/>
          <a:p>
            <a:pPr algn="ctr">
              <a:lnSpc>
                <a:spcPts val="1800"/>
              </a:lnSpc>
            </a:pPr>
            <a:r>
              <a:rPr lang="en-US" sz="1600" b="0" dirty="0">
                <a:latin typeface="Comic Sans MS" panose="030F0702030302020204" pitchFamily="66" charset="0"/>
              </a:rPr>
              <a:t>Note the words "die" and "sleep" are highlighted in &lt;</a:t>
            </a:r>
            <a:r>
              <a:rPr lang="en-US" sz="1600" b="0" dirty="0" err="1">
                <a:latin typeface="Comic Sans MS" panose="030F0702030302020204" pitchFamily="66" charset="0"/>
              </a:rPr>
              <a:t>em</a:t>
            </a:r>
            <a:r>
              <a:rPr lang="en-US" sz="1600" b="0" dirty="0">
                <a:latin typeface="Comic Sans MS" panose="030F0702030302020204" pitchFamily="66" charset="0"/>
              </a:rPr>
              <a:t>&gt; tags</a:t>
            </a:r>
          </a:p>
        </p:txBody>
      </p:sp>
    </p:spTree>
    <p:extLst>
      <p:ext uri="{BB962C8B-B14F-4D97-AF65-F5344CB8AC3E}">
        <p14:creationId xmlns:p14="http://schemas.microsoft.com/office/powerpoint/2010/main" val="6270727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B9BDF-BD7E-4718-9FFE-EF383CD8F5D5}"/>
              </a:ext>
            </a:extLst>
          </p:cNvPr>
          <p:cNvSpPr>
            <a:spLocks noGrp="1"/>
          </p:cNvSpPr>
          <p:nvPr>
            <p:ph type="title"/>
          </p:nvPr>
        </p:nvSpPr>
        <p:spPr/>
        <p:txBody>
          <a:bodyPr/>
          <a:lstStyle/>
          <a:p>
            <a:r>
              <a:rPr lang="en-US" dirty="0"/>
              <a:t>More complex queries</a:t>
            </a:r>
          </a:p>
        </p:txBody>
      </p:sp>
      <p:sp>
        <p:nvSpPr>
          <p:cNvPr id="3" name="Content Placeholder 2">
            <a:extLst>
              <a:ext uri="{FF2B5EF4-FFF2-40B4-BE49-F238E27FC236}">
                <a16:creationId xmlns:a16="http://schemas.microsoft.com/office/drawing/2014/main" id="{68D294D0-A083-4ABD-BD60-1807032BC630}"/>
              </a:ext>
            </a:extLst>
          </p:cNvPr>
          <p:cNvSpPr>
            <a:spLocks noGrp="1"/>
          </p:cNvSpPr>
          <p:nvPr>
            <p:ph idx="1"/>
          </p:nvPr>
        </p:nvSpPr>
        <p:spPr>
          <a:xfrm>
            <a:off x="189613" y="1527685"/>
            <a:ext cx="8407893" cy="4407408"/>
          </a:xfrm>
        </p:spPr>
        <p:txBody>
          <a:bodyPr>
            <a:normAutofit/>
          </a:bodyPr>
          <a:lstStyle/>
          <a:p>
            <a:r>
              <a:rPr lang="en-US" sz="1800" dirty="0"/>
              <a:t>Boolean conditions</a:t>
            </a:r>
          </a:p>
          <a:p>
            <a:pPr lvl="1"/>
            <a:r>
              <a:rPr lang="en-US" sz="1400" dirty="0">
                <a:latin typeface="Consolas" panose="020B0609020204030204" pitchFamily="49" charset="0"/>
              </a:rPr>
              <a:t>+speaker:(</a:t>
            </a:r>
            <a:r>
              <a:rPr lang="en-US" sz="1400" dirty="0" err="1">
                <a:latin typeface="Consolas" panose="020B0609020204030204" pitchFamily="49" charset="0"/>
              </a:rPr>
              <a:t>benvolio</a:t>
            </a:r>
            <a:r>
              <a:rPr lang="en-US" sz="1400" dirty="0">
                <a:latin typeface="Consolas" panose="020B0609020204030204" pitchFamily="49" charset="0"/>
              </a:rPr>
              <a:t> nurse) +(poison death)</a:t>
            </a:r>
          </a:p>
          <a:p>
            <a:pPr lvl="1"/>
            <a:r>
              <a:rPr lang="en-US" sz="1600" dirty="0"/>
              <a:t>Speaker is either Benvolio or nurse, and the document mentions poison or death.  </a:t>
            </a:r>
            <a:br>
              <a:rPr lang="en-US" sz="1600" dirty="0"/>
            </a:br>
            <a:r>
              <a:rPr lang="en-US" sz="1600" dirty="0"/>
              <a:t>(See next slide for results)</a:t>
            </a:r>
          </a:p>
          <a:p>
            <a:pPr lvl="1"/>
            <a:r>
              <a:rPr lang="en-US" sz="1400" dirty="0">
                <a:latin typeface="Consolas" panose="020B0609020204030204" pitchFamily="49" charset="0"/>
              </a:rPr>
              <a:t>curl -X GET http://localhost:9200/shakespeare/_search/?pretty&amp;q=%2Bspeaker:(benvolio+nurse)+%2B(poison+death)&amp;size=20&amp;_source=play_name,speaker,text_entry</a:t>
            </a:r>
          </a:p>
          <a:p>
            <a:pPr lvl="1"/>
            <a:r>
              <a:rPr lang="en-US" sz="1400" dirty="0"/>
              <a:t>The need to use URL encoded strings makes this harder to read.</a:t>
            </a:r>
          </a:p>
          <a:p>
            <a:pPr lvl="2"/>
            <a:r>
              <a:rPr lang="en-US" sz="1200" dirty="0"/>
              <a:t>+            means &lt;space&gt;</a:t>
            </a:r>
          </a:p>
          <a:p>
            <a:pPr lvl="2"/>
            <a:r>
              <a:rPr lang="en-US" sz="1200" dirty="0"/>
              <a:t>%2B       means +</a:t>
            </a:r>
          </a:p>
          <a:p>
            <a:pPr lvl="2"/>
            <a:r>
              <a:rPr lang="en-US" sz="1200" dirty="0"/>
              <a:t>%2D       means -</a:t>
            </a:r>
          </a:p>
          <a:p>
            <a:pPr lvl="1"/>
            <a:r>
              <a:rPr lang="en-US" sz="1400" dirty="0">
                <a:latin typeface="Consolas" panose="020B0609020204030204" pitchFamily="49" charset="0"/>
              </a:rPr>
              <a:t>+speaker:(</a:t>
            </a:r>
            <a:r>
              <a:rPr lang="en-US" sz="1400" dirty="0" err="1">
                <a:latin typeface="Consolas" panose="020B0609020204030204" pitchFamily="49" charset="0"/>
              </a:rPr>
              <a:t>benvolio</a:t>
            </a:r>
            <a:r>
              <a:rPr lang="en-US" sz="1400" dirty="0">
                <a:latin typeface="Consolas" panose="020B0609020204030204" pitchFamily="49" charset="0"/>
              </a:rPr>
              <a:t> nurse) +(poison death) –</a:t>
            </a:r>
            <a:r>
              <a:rPr lang="en-US" sz="1400" dirty="0" err="1">
                <a:latin typeface="Consolas" panose="020B0609020204030204" pitchFamily="49" charset="0"/>
              </a:rPr>
              <a:t>play_name:Titus</a:t>
            </a:r>
            <a:r>
              <a:rPr lang="en-US" sz="1400" dirty="0">
                <a:latin typeface="Consolas" panose="020B0609020204030204" pitchFamily="49" charset="0"/>
              </a:rPr>
              <a:t> Andronicus</a:t>
            </a:r>
          </a:p>
          <a:p>
            <a:pPr lvl="1"/>
            <a:r>
              <a:rPr lang="en-US" sz="1600" dirty="0"/>
              <a:t>Speaker is either Benvolio or nurse, and the document mentions poison or death, but the play is not Titus and </a:t>
            </a:r>
            <a:r>
              <a:rPr lang="en-US" sz="1600" dirty="0" err="1"/>
              <a:t>Adronicus</a:t>
            </a:r>
            <a:endParaRPr lang="en-US" sz="1600" dirty="0"/>
          </a:p>
          <a:p>
            <a:pPr lvl="1"/>
            <a:r>
              <a:rPr lang="en-US" sz="1400" dirty="0">
                <a:latin typeface="Consolas" panose="020B0609020204030204" pitchFamily="49" charset="0"/>
              </a:rPr>
              <a:t>curl -X GET "http://localhost:9200/</a:t>
            </a:r>
            <a:r>
              <a:rPr lang="en-US" sz="1400" dirty="0" err="1">
                <a:latin typeface="Consolas" panose="020B0609020204030204" pitchFamily="49" charset="0"/>
              </a:rPr>
              <a:t>shakespeare</a:t>
            </a:r>
            <a:r>
              <a:rPr lang="en-US" sz="1400" dirty="0">
                <a:latin typeface="Consolas" panose="020B0609020204030204" pitchFamily="49" charset="0"/>
              </a:rPr>
              <a:t>/_search/?</a:t>
            </a:r>
            <a:r>
              <a:rPr lang="en-US" sz="1400" dirty="0" err="1">
                <a:latin typeface="Consolas" panose="020B0609020204030204" pitchFamily="49" charset="0"/>
              </a:rPr>
              <a:t>pretty&amp;q</a:t>
            </a:r>
            <a:r>
              <a:rPr lang="en-US" sz="1400" dirty="0">
                <a:latin typeface="Consolas" panose="020B0609020204030204" pitchFamily="49" charset="0"/>
              </a:rPr>
              <a:t>=%2Bspeaker:(</a:t>
            </a:r>
            <a:r>
              <a:rPr lang="en-US" sz="1400" dirty="0" err="1">
                <a:latin typeface="Consolas" panose="020B0609020204030204" pitchFamily="49" charset="0"/>
              </a:rPr>
              <a:t>benvolio+nurse</a:t>
            </a:r>
            <a:r>
              <a:rPr lang="en-US" sz="1400" dirty="0">
                <a:latin typeface="Consolas" panose="020B0609020204030204" pitchFamily="49" charset="0"/>
              </a:rPr>
              <a:t>)+%2B(</a:t>
            </a:r>
            <a:r>
              <a:rPr lang="en-US" sz="1400" dirty="0" err="1">
                <a:latin typeface="Consolas" panose="020B0609020204030204" pitchFamily="49" charset="0"/>
              </a:rPr>
              <a:t>poison+death</a:t>
            </a:r>
            <a:r>
              <a:rPr lang="en-US" sz="1400" dirty="0">
                <a:latin typeface="Consolas" panose="020B0609020204030204" pitchFamily="49" charset="0"/>
              </a:rPr>
              <a:t>)+%2Dplay_name:Titus+Andronicus&amp;size=20&amp;_source=</a:t>
            </a:r>
            <a:r>
              <a:rPr lang="en-US" sz="1400" dirty="0" err="1">
                <a:latin typeface="Consolas" panose="020B0609020204030204" pitchFamily="49" charset="0"/>
              </a:rPr>
              <a:t>play_name,speaker,text_entry</a:t>
            </a:r>
            <a:r>
              <a:rPr lang="en-US" sz="1400" dirty="0">
                <a:latin typeface="Consolas" panose="020B0609020204030204" pitchFamily="49" charset="0"/>
              </a:rPr>
              <a:t>"</a:t>
            </a:r>
            <a:endParaRPr lang="en-US" sz="1400" dirty="0"/>
          </a:p>
          <a:p>
            <a:pPr lvl="1"/>
            <a:endParaRPr lang="en-US" sz="1400" dirty="0">
              <a:latin typeface="Consolas" panose="020B0609020204030204" pitchFamily="49" charset="0"/>
            </a:endParaRPr>
          </a:p>
        </p:txBody>
      </p:sp>
    </p:spTree>
    <p:extLst>
      <p:ext uri="{BB962C8B-B14F-4D97-AF65-F5344CB8AC3E}">
        <p14:creationId xmlns:p14="http://schemas.microsoft.com/office/powerpoint/2010/main" val="1499166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5DA1E-4826-4277-8893-BD9B98C564D5}"/>
              </a:ext>
            </a:extLst>
          </p:cNvPr>
          <p:cNvSpPr>
            <a:spLocks noGrp="1"/>
          </p:cNvSpPr>
          <p:nvPr>
            <p:ph type="title"/>
          </p:nvPr>
        </p:nvSpPr>
        <p:spPr>
          <a:xfrm>
            <a:off x="274674" y="524540"/>
            <a:ext cx="8381260" cy="406153"/>
          </a:xfrm>
        </p:spPr>
        <p:txBody>
          <a:bodyPr/>
          <a:lstStyle/>
          <a:p>
            <a:pPr algn="l"/>
            <a:r>
              <a:rPr lang="en-US" sz="1200" b="1" u="none" dirty="0">
                <a:solidFill>
                  <a:srgbClr val="0033CC"/>
                </a:solidFill>
                <a:latin typeface="Consolas" panose="020B0609020204030204" pitchFamily="49" charset="0"/>
              </a:rPr>
              <a:t>curl -X GET http://localhost:9200/shakespeare/_search/?pretty&amp;q=%2Bspeaker:(benvolio+nurse)+%2B(poison+death)&amp;size=20&amp;_source=play_name,speaker,text_entry</a:t>
            </a:r>
            <a:br>
              <a:rPr lang="en-US" sz="1200" b="1" u="none" dirty="0">
                <a:solidFill>
                  <a:srgbClr val="0033CC"/>
                </a:solidFill>
                <a:latin typeface="Consolas" panose="020B0609020204030204" pitchFamily="49" charset="0"/>
              </a:rPr>
            </a:br>
            <a:endParaRPr lang="en-US" sz="1200" b="1" u="none" dirty="0">
              <a:solidFill>
                <a:srgbClr val="0033CC"/>
              </a:solidFill>
              <a:latin typeface="Consolas" panose="020B0609020204030204" pitchFamily="49" charset="0"/>
            </a:endParaRPr>
          </a:p>
        </p:txBody>
      </p:sp>
      <p:sp>
        <p:nvSpPr>
          <p:cNvPr id="3" name="Content Placeholder 2">
            <a:extLst>
              <a:ext uri="{FF2B5EF4-FFF2-40B4-BE49-F238E27FC236}">
                <a16:creationId xmlns:a16="http://schemas.microsoft.com/office/drawing/2014/main" id="{B8BD4D89-7B8E-4E1B-9DAA-AC83CB48C4D4}"/>
              </a:ext>
            </a:extLst>
          </p:cNvPr>
          <p:cNvSpPr>
            <a:spLocks noGrp="1"/>
          </p:cNvSpPr>
          <p:nvPr>
            <p:ph idx="1"/>
          </p:nvPr>
        </p:nvSpPr>
        <p:spPr>
          <a:xfrm>
            <a:off x="98351" y="1212112"/>
            <a:ext cx="8947297" cy="5560828"/>
          </a:xfrm>
        </p:spPr>
        <p:txBody>
          <a:bodyPr>
            <a:noAutofit/>
          </a:bodyPr>
          <a:lstStyle/>
          <a:p>
            <a:endParaRPr lang="en-US" sz="1200" dirty="0">
              <a:latin typeface="Consolas" panose="020B0609020204030204" pitchFamily="49" charset="0"/>
            </a:endParaRPr>
          </a:p>
          <a:p>
            <a:r>
              <a:rPr lang="en-US" sz="1200" dirty="0">
                <a:latin typeface="Consolas" panose="020B0609020204030204" pitchFamily="49" charset="0"/>
              </a:rPr>
              <a:t>"_source" : {</a:t>
            </a:r>
          </a:p>
          <a:p>
            <a:r>
              <a:rPr lang="en-US" sz="1200" dirty="0">
                <a:latin typeface="Consolas" panose="020B0609020204030204" pitchFamily="49" charset="0"/>
              </a:rPr>
              <a:t>    "</a:t>
            </a:r>
            <a:r>
              <a:rPr lang="en-US" sz="1200" dirty="0" err="1">
                <a:latin typeface="Consolas" panose="020B0609020204030204" pitchFamily="49" charset="0"/>
              </a:rPr>
              <a:t>play_name</a:t>
            </a:r>
            <a:r>
              <a:rPr lang="en-US" sz="1200" dirty="0">
                <a:latin typeface="Consolas" panose="020B0609020204030204" pitchFamily="49" charset="0"/>
              </a:rPr>
              <a:t>" : "Romeo and Juliet",</a:t>
            </a:r>
          </a:p>
          <a:p>
            <a:r>
              <a:rPr lang="en-US" sz="1200" dirty="0">
                <a:latin typeface="Consolas" panose="020B0609020204030204" pitchFamily="49" charset="0"/>
              </a:rPr>
              <a:t>    "</a:t>
            </a:r>
            <a:r>
              <a:rPr lang="en-US" sz="1200" dirty="0" err="1">
                <a:latin typeface="Consolas" panose="020B0609020204030204" pitchFamily="49" charset="0"/>
              </a:rPr>
              <a:t>text_entry</a:t>
            </a:r>
            <a:r>
              <a:rPr lang="en-US" sz="1200" dirty="0">
                <a:latin typeface="Consolas" panose="020B0609020204030204" pitchFamily="49" charset="0"/>
              </a:rPr>
              <a:t>" : "And the rank </a:t>
            </a:r>
            <a:r>
              <a:rPr lang="en-US" sz="1200" dirty="0">
                <a:solidFill>
                  <a:srgbClr val="C00000"/>
                </a:solidFill>
                <a:latin typeface="Consolas" panose="020B0609020204030204" pitchFamily="49" charset="0"/>
              </a:rPr>
              <a:t>poison</a:t>
            </a:r>
            <a:r>
              <a:rPr lang="en-US" sz="1200" dirty="0">
                <a:latin typeface="Consolas" panose="020B0609020204030204" pitchFamily="49" charset="0"/>
              </a:rPr>
              <a:t> of the old will die.",</a:t>
            </a:r>
          </a:p>
          <a:p>
            <a:r>
              <a:rPr lang="en-US" sz="1200" dirty="0">
                <a:latin typeface="Consolas" panose="020B0609020204030204" pitchFamily="49" charset="0"/>
              </a:rPr>
              <a:t>     "speaker" : "</a:t>
            </a:r>
            <a:r>
              <a:rPr lang="en-US" sz="1200" dirty="0">
                <a:solidFill>
                  <a:srgbClr val="C00000"/>
                </a:solidFill>
                <a:latin typeface="Consolas" panose="020B0609020204030204" pitchFamily="49" charset="0"/>
              </a:rPr>
              <a:t>BENVOLIO</a:t>
            </a:r>
            <a:r>
              <a:rPr lang="en-US" sz="1200" dirty="0">
                <a:latin typeface="Consolas" panose="020B0609020204030204" pitchFamily="49" charset="0"/>
              </a:rPr>
              <a:t>"</a:t>
            </a:r>
          </a:p>
          <a:p>
            <a:r>
              <a:rPr lang="en-US" sz="1200" dirty="0">
                <a:latin typeface="Consolas" panose="020B0609020204030204" pitchFamily="49" charset="0"/>
              </a:rPr>
              <a:t>}</a:t>
            </a:r>
          </a:p>
          <a:p>
            <a:endParaRPr lang="en-US" sz="1200" dirty="0">
              <a:latin typeface="Consolas" panose="020B0609020204030204" pitchFamily="49" charset="0"/>
            </a:endParaRPr>
          </a:p>
          <a:p>
            <a:r>
              <a:rPr lang="en-US" sz="1200" dirty="0">
                <a:latin typeface="Consolas" panose="020B0609020204030204" pitchFamily="49" charset="0"/>
              </a:rPr>
              <a:t>"_source" : {</a:t>
            </a:r>
          </a:p>
          <a:p>
            <a:r>
              <a:rPr lang="en-US" sz="1200" dirty="0">
                <a:latin typeface="Consolas" panose="020B0609020204030204" pitchFamily="49" charset="0"/>
              </a:rPr>
              <a:t>    "</a:t>
            </a:r>
            <a:r>
              <a:rPr lang="en-US" sz="1200" dirty="0" err="1">
                <a:latin typeface="Consolas" panose="020B0609020204030204" pitchFamily="49" charset="0"/>
              </a:rPr>
              <a:t>play_name</a:t>
            </a:r>
            <a:r>
              <a:rPr lang="en-US" sz="1200" dirty="0">
                <a:latin typeface="Consolas" panose="020B0609020204030204" pitchFamily="49" charset="0"/>
              </a:rPr>
              <a:t>" : "Romeo and Juliet",</a:t>
            </a:r>
          </a:p>
          <a:p>
            <a:r>
              <a:rPr lang="en-US" sz="1200" dirty="0">
                <a:latin typeface="Consolas" panose="020B0609020204030204" pitchFamily="49" charset="0"/>
              </a:rPr>
              <a:t>    "</a:t>
            </a:r>
            <a:r>
              <a:rPr lang="en-US" sz="1200" dirty="0" err="1">
                <a:latin typeface="Consolas" panose="020B0609020204030204" pitchFamily="49" charset="0"/>
              </a:rPr>
              <a:t>text_entry</a:t>
            </a:r>
            <a:r>
              <a:rPr lang="en-US" sz="1200" dirty="0">
                <a:latin typeface="Consolas" panose="020B0609020204030204" pitchFamily="49" charset="0"/>
              </a:rPr>
              <a:t>" : "Cold </a:t>
            </a:r>
            <a:r>
              <a:rPr lang="en-US" sz="1200" dirty="0">
                <a:solidFill>
                  <a:srgbClr val="C00000"/>
                </a:solidFill>
                <a:latin typeface="Consolas" panose="020B0609020204030204" pitchFamily="49" charset="0"/>
              </a:rPr>
              <a:t>death</a:t>
            </a:r>
            <a:r>
              <a:rPr lang="en-US" sz="1200" dirty="0">
                <a:latin typeface="Consolas" panose="020B0609020204030204" pitchFamily="49" charset="0"/>
              </a:rPr>
              <a:t> aside, and with the other sends",</a:t>
            </a:r>
          </a:p>
          <a:p>
            <a:r>
              <a:rPr lang="en-US" sz="1200" dirty="0">
                <a:latin typeface="Consolas" panose="020B0609020204030204" pitchFamily="49" charset="0"/>
              </a:rPr>
              <a:t>    "speaker" : "</a:t>
            </a:r>
            <a:r>
              <a:rPr lang="en-US" sz="1200" dirty="0">
                <a:solidFill>
                  <a:srgbClr val="C00000"/>
                </a:solidFill>
                <a:latin typeface="Consolas" panose="020B0609020204030204" pitchFamily="49" charset="0"/>
              </a:rPr>
              <a:t>BENVOLIO</a:t>
            </a:r>
            <a:r>
              <a:rPr lang="en-US" sz="1200" dirty="0">
                <a:latin typeface="Consolas" panose="020B0609020204030204" pitchFamily="49" charset="0"/>
              </a:rPr>
              <a:t>"</a:t>
            </a:r>
          </a:p>
          <a:p>
            <a:r>
              <a:rPr lang="en-US" sz="1200" dirty="0">
                <a:latin typeface="Consolas" panose="020B0609020204030204" pitchFamily="49" charset="0"/>
              </a:rPr>
              <a:t>}</a:t>
            </a:r>
          </a:p>
          <a:p>
            <a:endParaRPr lang="en-US" sz="1200" dirty="0">
              <a:latin typeface="Consolas" panose="020B0609020204030204" pitchFamily="49" charset="0"/>
            </a:endParaRPr>
          </a:p>
          <a:p>
            <a:r>
              <a:rPr lang="en-US" sz="1200" dirty="0">
                <a:latin typeface="Consolas" panose="020B0609020204030204" pitchFamily="49" charset="0"/>
              </a:rPr>
              <a:t>"_source" : {</a:t>
            </a:r>
          </a:p>
          <a:p>
            <a:r>
              <a:rPr lang="en-US" sz="1200" dirty="0">
                <a:latin typeface="Consolas" panose="020B0609020204030204" pitchFamily="49" charset="0"/>
              </a:rPr>
              <a:t>    "</a:t>
            </a:r>
            <a:r>
              <a:rPr lang="en-US" sz="1200" dirty="0" err="1">
                <a:latin typeface="Consolas" panose="020B0609020204030204" pitchFamily="49" charset="0"/>
              </a:rPr>
              <a:t>play_name</a:t>
            </a:r>
            <a:r>
              <a:rPr lang="en-US" sz="1200" dirty="0">
                <a:latin typeface="Consolas" panose="020B0609020204030204" pitchFamily="49" charset="0"/>
              </a:rPr>
              <a:t>" : "Romeo and Juliet",</a:t>
            </a:r>
          </a:p>
          <a:p>
            <a:r>
              <a:rPr lang="en-US" sz="1200" dirty="0">
                <a:latin typeface="Consolas" panose="020B0609020204030204" pitchFamily="49" charset="0"/>
              </a:rPr>
              <a:t>    "</a:t>
            </a:r>
            <a:r>
              <a:rPr lang="en-US" sz="1200" dirty="0" err="1">
                <a:latin typeface="Consolas" panose="020B0609020204030204" pitchFamily="49" charset="0"/>
              </a:rPr>
              <a:t>text_entry</a:t>
            </a:r>
            <a:r>
              <a:rPr lang="en-US" sz="1200" dirty="0">
                <a:latin typeface="Consolas" panose="020B0609020204030204" pitchFamily="49" charset="0"/>
              </a:rPr>
              <a:t>" : "Stand not amazed: the prince will doom thee </a:t>
            </a:r>
            <a:r>
              <a:rPr lang="en-US" sz="1200" dirty="0">
                <a:solidFill>
                  <a:srgbClr val="C00000"/>
                </a:solidFill>
                <a:latin typeface="Consolas" panose="020B0609020204030204" pitchFamily="49" charset="0"/>
              </a:rPr>
              <a:t>death</a:t>
            </a:r>
            <a:r>
              <a:rPr lang="en-US" sz="1200" dirty="0">
                <a:latin typeface="Consolas" panose="020B0609020204030204" pitchFamily="49" charset="0"/>
              </a:rPr>
              <a:t>,",</a:t>
            </a:r>
          </a:p>
          <a:p>
            <a:r>
              <a:rPr lang="en-US" sz="1200" dirty="0">
                <a:latin typeface="Consolas" panose="020B0609020204030204" pitchFamily="49" charset="0"/>
              </a:rPr>
              <a:t>    "speaker" : "</a:t>
            </a:r>
            <a:r>
              <a:rPr lang="en-US" sz="1200" dirty="0">
                <a:solidFill>
                  <a:srgbClr val="C00000"/>
                </a:solidFill>
                <a:latin typeface="Consolas" panose="020B0609020204030204" pitchFamily="49" charset="0"/>
              </a:rPr>
              <a:t>BENVOLIO</a:t>
            </a:r>
            <a:r>
              <a:rPr lang="en-US" sz="1200" dirty="0">
                <a:latin typeface="Consolas" panose="020B0609020204030204" pitchFamily="49" charset="0"/>
              </a:rPr>
              <a:t>"</a:t>
            </a:r>
          </a:p>
          <a:p>
            <a:r>
              <a:rPr lang="en-US" sz="1200" dirty="0">
                <a:latin typeface="Consolas" panose="020B0609020204030204" pitchFamily="49" charset="0"/>
              </a:rPr>
              <a:t>}</a:t>
            </a:r>
          </a:p>
          <a:p>
            <a:endParaRPr lang="en-US" sz="1200" dirty="0">
              <a:latin typeface="Consolas" panose="020B0609020204030204" pitchFamily="49" charset="0"/>
            </a:endParaRPr>
          </a:p>
          <a:p>
            <a:r>
              <a:rPr lang="en-US" sz="1200" dirty="0">
                <a:latin typeface="Consolas" panose="020B0609020204030204" pitchFamily="49" charset="0"/>
              </a:rPr>
              <a:t>"_source" : {</a:t>
            </a:r>
          </a:p>
          <a:p>
            <a:r>
              <a:rPr lang="en-US" sz="1200" dirty="0">
                <a:latin typeface="Consolas" panose="020B0609020204030204" pitchFamily="49" charset="0"/>
              </a:rPr>
              <a:t>    "</a:t>
            </a:r>
            <a:r>
              <a:rPr lang="en-US" sz="1200" dirty="0" err="1">
                <a:latin typeface="Consolas" panose="020B0609020204030204" pitchFamily="49" charset="0"/>
              </a:rPr>
              <a:t>play_name</a:t>
            </a:r>
            <a:r>
              <a:rPr lang="en-US" sz="1200" dirty="0">
                <a:latin typeface="Consolas" panose="020B0609020204030204" pitchFamily="49" charset="0"/>
              </a:rPr>
              <a:t>" : "Romeo and Juliet",</a:t>
            </a:r>
          </a:p>
          <a:p>
            <a:r>
              <a:rPr lang="en-US" sz="1200" dirty="0">
                <a:latin typeface="Consolas" panose="020B0609020204030204" pitchFamily="49" charset="0"/>
              </a:rPr>
              <a:t>    "</a:t>
            </a:r>
            <a:r>
              <a:rPr lang="en-US" sz="1200" dirty="0" err="1">
                <a:latin typeface="Consolas" panose="020B0609020204030204" pitchFamily="49" charset="0"/>
              </a:rPr>
              <a:t>text_entry</a:t>
            </a:r>
            <a:r>
              <a:rPr lang="en-US" sz="1200" dirty="0">
                <a:latin typeface="Consolas" panose="020B0609020204030204" pitchFamily="49" charset="0"/>
              </a:rPr>
              <a:t>" : "To catch my </a:t>
            </a:r>
            <a:r>
              <a:rPr lang="en-US" sz="1200" dirty="0">
                <a:solidFill>
                  <a:srgbClr val="C00000"/>
                </a:solidFill>
                <a:latin typeface="Consolas" panose="020B0609020204030204" pitchFamily="49" charset="0"/>
              </a:rPr>
              <a:t>death</a:t>
            </a:r>
            <a:r>
              <a:rPr lang="en-US" sz="1200" dirty="0">
                <a:latin typeface="Consolas" panose="020B0609020204030204" pitchFamily="49" charset="0"/>
              </a:rPr>
              <a:t> with jaunting up and down!",</a:t>
            </a:r>
          </a:p>
          <a:p>
            <a:r>
              <a:rPr lang="en-US" sz="1200" dirty="0">
                <a:latin typeface="Consolas" panose="020B0609020204030204" pitchFamily="49" charset="0"/>
              </a:rPr>
              <a:t>    "speaker" : "</a:t>
            </a:r>
            <a:r>
              <a:rPr lang="en-US" sz="1200" dirty="0">
                <a:solidFill>
                  <a:srgbClr val="C00000"/>
                </a:solidFill>
                <a:latin typeface="Consolas" panose="020B0609020204030204" pitchFamily="49" charset="0"/>
              </a:rPr>
              <a:t>Nurse</a:t>
            </a:r>
            <a:r>
              <a:rPr lang="en-US" sz="1200" dirty="0">
                <a:latin typeface="Consolas" panose="020B0609020204030204" pitchFamily="49" charset="0"/>
              </a:rPr>
              <a:t>"</a:t>
            </a:r>
          </a:p>
          <a:p>
            <a:r>
              <a:rPr lang="en-US" sz="1200" dirty="0">
                <a:latin typeface="Consolas" panose="020B0609020204030204" pitchFamily="49" charset="0"/>
              </a:rPr>
              <a:t>}</a:t>
            </a:r>
          </a:p>
          <a:p>
            <a:endParaRPr lang="en-US" sz="1200" dirty="0">
              <a:latin typeface="Consolas" panose="020B0609020204030204" pitchFamily="49" charset="0"/>
            </a:endParaRPr>
          </a:p>
          <a:p>
            <a:r>
              <a:rPr lang="en-US" sz="1200" dirty="0">
                <a:latin typeface="Consolas" panose="020B0609020204030204" pitchFamily="49" charset="0"/>
              </a:rPr>
              <a:t>"_source" : {</a:t>
            </a:r>
          </a:p>
          <a:p>
            <a:r>
              <a:rPr lang="en-US" sz="1200" dirty="0">
                <a:latin typeface="Consolas" panose="020B0609020204030204" pitchFamily="49" charset="0"/>
              </a:rPr>
              <a:t>    "</a:t>
            </a:r>
            <a:r>
              <a:rPr lang="en-US" sz="1200" dirty="0" err="1">
                <a:latin typeface="Consolas" panose="020B0609020204030204" pitchFamily="49" charset="0"/>
              </a:rPr>
              <a:t>play_name</a:t>
            </a:r>
            <a:r>
              <a:rPr lang="en-US" sz="1200" dirty="0">
                <a:latin typeface="Consolas" panose="020B0609020204030204" pitchFamily="49" charset="0"/>
              </a:rPr>
              <a:t>" : "Titus Andronicus",</a:t>
            </a:r>
          </a:p>
          <a:p>
            <a:r>
              <a:rPr lang="en-US" sz="1200" dirty="0">
                <a:latin typeface="Consolas" panose="020B0609020204030204" pitchFamily="49" charset="0"/>
              </a:rPr>
              <a:t>    "</a:t>
            </a:r>
            <a:r>
              <a:rPr lang="en-US" sz="1200" dirty="0" err="1">
                <a:latin typeface="Consolas" panose="020B0609020204030204" pitchFamily="49" charset="0"/>
              </a:rPr>
              <a:t>text_entry</a:t>
            </a:r>
            <a:r>
              <a:rPr lang="en-US" sz="1200" dirty="0">
                <a:latin typeface="Consolas" panose="020B0609020204030204" pitchFamily="49" charset="0"/>
              </a:rPr>
              <a:t>" : "The emperor, in his rage, will doom her </a:t>
            </a:r>
            <a:r>
              <a:rPr lang="en-US" sz="1200" dirty="0">
                <a:solidFill>
                  <a:srgbClr val="C00000"/>
                </a:solidFill>
                <a:latin typeface="Consolas" panose="020B0609020204030204" pitchFamily="49" charset="0"/>
              </a:rPr>
              <a:t>death</a:t>
            </a:r>
            <a:r>
              <a:rPr lang="en-US" sz="1200" dirty="0">
                <a:latin typeface="Consolas" panose="020B0609020204030204" pitchFamily="49" charset="0"/>
              </a:rPr>
              <a:t>.",</a:t>
            </a:r>
          </a:p>
          <a:p>
            <a:r>
              <a:rPr lang="en-US" sz="1200" dirty="0">
                <a:latin typeface="Consolas" panose="020B0609020204030204" pitchFamily="49" charset="0"/>
              </a:rPr>
              <a:t>    "speaker" : "</a:t>
            </a:r>
            <a:r>
              <a:rPr lang="en-US" sz="1200" dirty="0">
                <a:solidFill>
                  <a:srgbClr val="C00000"/>
                </a:solidFill>
                <a:latin typeface="Consolas" panose="020B0609020204030204" pitchFamily="49" charset="0"/>
              </a:rPr>
              <a:t>Nurse</a:t>
            </a:r>
            <a:r>
              <a:rPr lang="en-US" sz="1200" dirty="0">
                <a:latin typeface="Consolas" panose="020B0609020204030204" pitchFamily="49" charset="0"/>
              </a:rPr>
              <a:t>"</a:t>
            </a:r>
          </a:p>
          <a:p>
            <a:r>
              <a:rPr lang="en-US" sz="1200" dirty="0">
                <a:latin typeface="Consolas" panose="020B0609020204030204" pitchFamily="49" charset="0"/>
              </a:rPr>
              <a:t>}</a:t>
            </a:r>
          </a:p>
        </p:txBody>
      </p:sp>
    </p:spTree>
    <p:extLst>
      <p:ext uri="{BB962C8B-B14F-4D97-AF65-F5344CB8AC3E}">
        <p14:creationId xmlns:p14="http://schemas.microsoft.com/office/powerpoint/2010/main" val="4974788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8B8535-F304-4AE3-8DC1-5D125CC03E42}"/>
              </a:ext>
            </a:extLst>
          </p:cNvPr>
          <p:cNvSpPr>
            <a:spLocks noGrp="1"/>
          </p:cNvSpPr>
          <p:nvPr>
            <p:ph idx="1"/>
          </p:nvPr>
        </p:nvSpPr>
        <p:spPr>
          <a:xfrm>
            <a:off x="287079" y="1719071"/>
            <a:ext cx="8501813" cy="4407408"/>
          </a:xfrm>
        </p:spPr>
        <p:txBody>
          <a:bodyPr>
            <a:normAutofit/>
          </a:bodyPr>
          <a:lstStyle/>
          <a:p>
            <a:pPr marL="45720" indent="0">
              <a:buNone/>
            </a:pPr>
            <a:r>
              <a:rPr lang="en-US" sz="1600" dirty="0">
                <a:latin typeface="Consolas" panose="020B0609020204030204" pitchFamily="49" charset="0"/>
              </a:rPr>
              <a:t>curl -X GET "http://localhost:9200/shakespeare/_search/?pretty&amp;q=text_entry:(</a:t>
            </a:r>
            <a:r>
              <a:rPr lang="en-US" sz="1600" dirty="0" err="1">
                <a:latin typeface="Consolas" panose="020B0609020204030204" pitchFamily="49" charset="0"/>
              </a:rPr>
              <a:t>sword+OR+dagger</a:t>
            </a:r>
            <a:r>
              <a:rPr lang="en-US" sz="1600" dirty="0">
                <a:latin typeface="Consolas" panose="020B0609020204030204" pitchFamily="49" charset="0"/>
              </a:rPr>
              <a:t>)"</a:t>
            </a:r>
            <a:br>
              <a:rPr lang="en-US" sz="1600" dirty="0">
                <a:latin typeface="Consolas" panose="020B0609020204030204" pitchFamily="49" charset="0"/>
              </a:rPr>
            </a:br>
            <a:endParaRPr lang="en-US" sz="1600" dirty="0">
              <a:latin typeface="Consolas" panose="020B0609020204030204" pitchFamily="49" charset="0"/>
            </a:endParaRPr>
          </a:p>
          <a:p>
            <a:pPr marL="45720" indent="0">
              <a:buNone/>
            </a:pPr>
            <a:r>
              <a:rPr lang="en-US" sz="1600" dirty="0">
                <a:latin typeface="Consolas" panose="020B0609020204030204" pitchFamily="49" charset="0"/>
              </a:rPr>
              <a:t>curl -X GET "http://localhost:9200/shakespeare/_search/?pretty&amp;q=text_entry:(</a:t>
            </a:r>
            <a:r>
              <a:rPr lang="en-US" sz="1600" dirty="0" err="1">
                <a:latin typeface="Consolas" panose="020B0609020204030204" pitchFamily="49" charset="0"/>
              </a:rPr>
              <a:t>sword+AND+dagger</a:t>
            </a:r>
            <a:r>
              <a:rPr lang="en-US" sz="1600" dirty="0">
                <a:latin typeface="Consolas" panose="020B0609020204030204" pitchFamily="49" charset="0"/>
              </a:rPr>
              <a:t>)"</a:t>
            </a:r>
          </a:p>
          <a:p>
            <a:pPr marL="45720" indent="0">
              <a:buNone/>
            </a:pPr>
            <a:endParaRPr lang="en-US" sz="1600" dirty="0">
              <a:latin typeface="Consolas" panose="020B0609020204030204" pitchFamily="49" charset="0"/>
            </a:endParaRPr>
          </a:p>
          <a:p>
            <a:r>
              <a:rPr lang="en-US" sz="1800" dirty="0"/>
              <a:t>Elasticsearch also allows for wildcards </a:t>
            </a:r>
            <a:br>
              <a:rPr lang="en-US" sz="1800" dirty="0"/>
            </a:br>
            <a:r>
              <a:rPr lang="en-US" sz="1800" dirty="0"/>
              <a:t>(be careful how early they appear…performance!)</a:t>
            </a:r>
          </a:p>
          <a:p>
            <a:pPr lvl="1"/>
            <a:r>
              <a:rPr lang="en-US" sz="1600" dirty="0"/>
              <a:t>?  Single character</a:t>
            </a:r>
          </a:p>
          <a:p>
            <a:pPr lvl="1"/>
            <a:r>
              <a:rPr lang="en-US" sz="1600" dirty="0"/>
              <a:t>*  Zero or more characters</a:t>
            </a:r>
          </a:p>
          <a:p>
            <a:pPr marL="45720" indent="0">
              <a:buNone/>
            </a:pPr>
            <a:endParaRPr lang="en-US" sz="1600" dirty="0">
              <a:latin typeface="Consolas" panose="020B0609020204030204" pitchFamily="49" charset="0"/>
            </a:endParaRPr>
          </a:p>
          <a:p>
            <a:pPr marL="45720" indent="0">
              <a:buNone/>
            </a:pPr>
            <a:endParaRPr lang="en-US" sz="1600" dirty="0">
              <a:latin typeface="Consolas" panose="020B0609020204030204" pitchFamily="49" charset="0"/>
            </a:endParaRPr>
          </a:p>
        </p:txBody>
      </p:sp>
      <p:sp>
        <p:nvSpPr>
          <p:cNvPr id="3" name="Title 2">
            <a:extLst>
              <a:ext uri="{FF2B5EF4-FFF2-40B4-BE49-F238E27FC236}">
                <a16:creationId xmlns:a16="http://schemas.microsoft.com/office/drawing/2014/main" id="{14FA87B3-BA92-4B26-BD1F-B5EF011852D5}"/>
              </a:ext>
            </a:extLst>
          </p:cNvPr>
          <p:cNvSpPr>
            <a:spLocks noGrp="1"/>
          </p:cNvSpPr>
          <p:nvPr>
            <p:ph type="title"/>
          </p:nvPr>
        </p:nvSpPr>
        <p:spPr/>
        <p:txBody>
          <a:bodyPr/>
          <a:lstStyle/>
          <a:p>
            <a:r>
              <a:rPr lang="en-US" dirty="0"/>
              <a:t>Boolean Logic</a:t>
            </a:r>
          </a:p>
        </p:txBody>
      </p:sp>
    </p:spTree>
    <p:extLst>
      <p:ext uri="{BB962C8B-B14F-4D97-AF65-F5344CB8AC3E}">
        <p14:creationId xmlns:p14="http://schemas.microsoft.com/office/powerpoint/2010/main" val="2179846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86DF32A-0DBA-4C93-8448-9F7CAEEFEAE8}"/>
              </a:ext>
            </a:extLst>
          </p:cNvPr>
          <p:cNvSpPr>
            <a:spLocks noGrp="1"/>
          </p:cNvSpPr>
          <p:nvPr>
            <p:ph idx="1"/>
          </p:nvPr>
        </p:nvSpPr>
        <p:spPr/>
        <p:txBody>
          <a:bodyPr/>
          <a:lstStyle/>
          <a:p>
            <a:r>
              <a:rPr lang="en-US" dirty="0"/>
              <a:t>Uses the ~ character.  Be careful.  Very fuzzy</a:t>
            </a:r>
          </a:p>
          <a:p>
            <a:r>
              <a:rPr lang="en-US" sz="1800" dirty="0">
                <a:latin typeface="Consolas" panose="020B0609020204030204" pitchFamily="49" charset="0"/>
              </a:rPr>
              <a:t>curl -X GET "http://localhost:9200/</a:t>
            </a:r>
            <a:r>
              <a:rPr lang="en-US" sz="1800" dirty="0" err="1">
                <a:latin typeface="Consolas" panose="020B0609020204030204" pitchFamily="49" charset="0"/>
              </a:rPr>
              <a:t>shakespeare</a:t>
            </a:r>
            <a:r>
              <a:rPr lang="en-US" sz="1800" dirty="0">
                <a:latin typeface="Consolas" panose="020B0609020204030204" pitchFamily="49" charset="0"/>
              </a:rPr>
              <a:t>/_search/?</a:t>
            </a:r>
            <a:r>
              <a:rPr lang="en-US" sz="1800" dirty="0" err="1">
                <a:latin typeface="Consolas" panose="020B0609020204030204" pitchFamily="49" charset="0"/>
              </a:rPr>
              <a:t>pretty&amp;q</a:t>
            </a:r>
            <a:r>
              <a:rPr lang="en-US" sz="1800" dirty="0">
                <a:latin typeface="Consolas" panose="020B0609020204030204" pitchFamily="49" charset="0"/>
              </a:rPr>
              <a:t>=</a:t>
            </a:r>
            <a:r>
              <a:rPr lang="en-US" sz="1800" b="1" dirty="0" err="1">
                <a:solidFill>
                  <a:srgbClr val="C00000"/>
                </a:solidFill>
                <a:latin typeface="Consolas" panose="020B0609020204030204" pitchFamily="49" charset="0"/>
              </a:rPr>
              <a:t>winkst</a:t>
            </a:r>
            <a:r>
              <a:rPr lang="en-US" sz="1800" b="1" dirty="0">
                <a:solidFill>
                  <a:srgbClr val="C00000"/>
                </a:solidFill>
                <a:latin typeface="Consolas" panose="020B0609020204030204" pitchFamily="49" charset="0"/>
              </a:rPr>
              <a:t>~</a:t>
            </a:r>
            <a:r>
              <a:rPr lang="en-US" sz="1800" dirty="0">
                <a:latin typeface="Consolas" panose="020B0609020204030204" pitchFamily="49" charset="0"/>
              </a:rPr>
              <a:t>"&amp;_source=</a:t>
            </a:r>
            <a:r>
              <a:rPr lang="en-US" sz="1800" dirty="0" err="1">
                <a:latin typeface="Consolas" panose="020B0609020204030204" pitchFamily="49" charset="0"/>
              </a:rPr>
              <a:t>text_entry</a:t>
            </a:r>
            <a:endParaRPr lang="en-US" sz="1800" dirty="0">
              <a:latin typeface="Consolas" panose="020B0609020204030204" pitchFamily="49" charset="0"/>
            </a:endParaRPr>
          </a:p>
          <a:p>
            <a:r>
              <a:rPr lang="en-US" dirty="0"/>
              <a:t>Hits (in order)</a:t>
            </a:r>
          </a:p>
          <a:p>
            <a:pPr lvl="1">
              <a:spcAft>
                <a:spcPts val="0"/>
              </a:spcAft>
            </a:pPr>
            <a:r>
              <a:rPr lang="en-US" dirty="0"/>
              <a:t>Thou </a:t>
            </a:r>
            <a:r>
              <a:rPr lang="en-US" dirty="0" err="1"/>
              <a:t>letst</a:t>
            </a:r>
            <a:r>
              <a:rPr lang="en-US" dirty="0"/>
              <a:t> thy fortune sleep--die, rather; </a:t>
            </a:r>
            <a:r>
              <a:rPr lang="en-US" dirty="0" err="1">
                <a:solidFill>
                  <a:srgbClr val="C00000"/>
                </a:solidFill>
              </a:rPr>
              <a:t>winkst</a:t>
            </a:r>
            <a:endParaRPr lang="en-US" dirty="0">
              <a:solidFill>
                <a:srgbClr val="C00000"/>
              </a:solidFill>
            </a:endParaRPr>
          </a:p>
          <a:p>
            <a:pPr lvl="1">
              <a:spcAft>
                <a:spcPts val="0"/>
              </a:spcAft>
            </a:pPr>
            <a:r>
              <a:rPr lang="en-US" dirty="0"/>
              <a:t>Of the </a:t>
            </a:r>
            <a:r>
              <a:rPr lang="en-US" dirty="0" err="1">
                <a:solidFill>
                  <a:srgbClr val="C00000"/>
                </a:solidFill>
              </a:rPr>
              <a:t>newst</a:t>
            </a:r>
            <a:r>
              <a:rPr lang="en-US" dirty="0"/>
              <a:t> and finest, finest wear-a?</a:t>
            </a:r>
          </a:p>
          <a:p>
            <a:pPr lvl="1">
              <a:spcAft>
                <a:spcPts val="0"/>
              </a:spcAft>
            </a:pPr>
            <a:r>
              <a:rPr lang="en-US" dirty="0"/>
              <a:t>At your </a:t>
            </a:r>
            <a:r>
              <a:rPr lang="en-US" dirty="0" err="1">
                <a:solidFill>
                  <a:srgbClr val="C00000"/>
                </a:solidFill>
              </a:rPr>
              <a:t>kindst</a:t>
            </a:r>
            <a:r>
              <a:rPr lang="en-US" dirty="0"/>
              <a:t> leisure.</a:t>
            </a:r>
          </a:p>
          <a:p>
            <a:pPr lvl="1">
              <a:spcAft>
                <a:spcPts val="0"/>
              </a:spcAft>
            </a:pPr>
            <a:r>
              <a:rPr lang="en-US" dirty="0"/>
              <a:t>Which, as her </a:t>
            </a:r>
            <a:r>
              <a:rPr lang="en-US" dirty="0">
                <a:solidFill>
                  <a:srgbClr val="C00000"/>
                </a:solidFill>
              </a:rPr>
              <a:t>winks</a:t>
            </a:r>
            <a:r>
              <a:rPr lang="en-US" dirty="0"/>
              <a:t>, and nods, and gestures</a:t>
            </a:r>
          </a:p>
          <a:p>
            <a:pPr lvl="1">
              <a:spcAft>
                <a:spcPts val="0"/>
              </a:spcAft>
            </a:pPr>
            <a:r>
              <a:rPr lang="en-US" dirty="0"/>
              <a:t>Now, </a:t>
            </a:r>
            <a:r>
              <a:rPr lang="en-US" dirty="0" err="1"/>
              <a:t>Iras</a:t>
            </a:r>
            <a:r>
              <a:rPr lang="en-US" dirty="0"/>
              <a:t>, what </a:t>
            </a:r>
            <a:r>
              <a:rPr lang="en-US" dirty="0" err="1">
                <a:solidFill>
                  <a:srgbClr val="C00000"/>
                </a:solidFill>
              </a:rPr>
              <a:t>thinkst</a:t>
            </a:r>
            <a:r>
              <a:rPr lang="en-US" dirty="0"/>
              <a:t> thou?</a:t>
            </a:r>
          </a:p>
          <a:p>
            <a:pPr lvl="1">
              <a:spcAft>
                <a:spcPts val="0"/>
              </a:spcAft>
            </a:pPr>
            <a:r>
              <a:rPr lang="en-US" dirty="0" err="1"/>
              <a:t>Clappd</a:t>
            </a:r>
            <a:r>
              <a:rPr lang="en-US" dirty="0"/>
              <a:t> </a:t>
            </a:r>
            <a:r>
              <a:rPr lang="en-US" dirty="0">
                <a:solidFill>
                  <a:srgbClr val="C00000"/>
                </a:solidFill>
              </a:rPr>
              <a:t>wings</a:t>
            </a:r>
            <a:r>
              <a:rPr lang="en-US" dirty="0"/>
              <a:t> to me.</a:t>
            </a:r>
          </a:p>
          <a:p>
            <a:pPr lvl="1">
              <a:spcAft>
                <a:spcPts val="0"/>
              </a:spcAft>
            </a:pPr>
            <a:r>
              <a:rPr lang="en-US" dirty="0"/>
              <a:t>Under their blessed </a:t>
            </a:r>
            <a:r>
              <a:rPr lang="en-US" dirty="0">
                <a:solidFill>
                  <a:srgbClr val="C00000"/>
                </a:solidFill>
              </a:rPr>
              <a:t>wings</a:t>
            </a:r>
            <a:r>
              <a:rPr lang="en-US" dirty="0"/>
              <a:t>!</a:t>
            </a:r>
          </a:p>
        </p:txBody>
      </p:sp>
      <p:sp>
        <p:nvSpPr>
          <p:cNvPr id="3" name="Title 2">
            <a:extLst>
              <a:ext uri="{FF2B5EF4-FFF2-40B4-BE49-F238E27FC236}">
                <a16:creationId xmlns:a16="http://schemas.microsoft.com/office/drawing/2014/main" id="{F0673FEE-78A3-4EBF-961D-1941B5CF92BE}"/>
              </a:ext>
            </a:extLst>
          </p:cNvPr>
          <p:cNvSpPr>
            <a:spLocks noGrp="1"/>
          </p:cNvSpPr>
          <p:nvPr>
            <p:ph type="title"/>
          </p:nvPr>
        </p:nvSpPr>
        <p:spPr/>
        <p:txBody>
          <a:bodyPr/>
          <a:lstStyle/>
          <a:p>
            <a:r>
              <a:rPr lang="en-US" dirty="0"/>
              <a:t>Fuzzy Search</a:t>
            </a:r>
          </a:p>
        </p:txBody>
      </p:sp>
    </p:spTree>
    <p:extLst>
      <p:ext uri="{BB962C8B-B14F-4D97-AF65-F5344CB8AC3E}">
        <p14:creationId xmlns:p14="http://schemas.microsoft.com/office/powerpoint/2010/main" val="3349850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84DA2F-FEB9-4407-9381-53E2E2D4DF69}"/>
              </a:ext>
            </a:extLst>
          </p:cNvPr>
          <p:cNvSpPr>
            <a:spLocks noGrp="1"/>
          </p:cNvSpPr>
          <p:nvPr>
            <p:ph idx="1"/>
          </p:nvPr>
        </p:nvSpPr>
        <p:spPr>
          <a:xfrm>
            <a:off x="191642" y="1719071"/>
            <a:ext cx="8597252" cy="4407408"/>
          </a:xfrm>
        </p:spPr>
        <p:txBody>
          <a:bodyPr>
            <a:noAutofit/>
          </a:bodyPr>
          <a:lstStyle/>
          <a:p>
            <a:r>
              <a:rPr lang="en-US" sz="1800" dirty="0"/>
              <a:t>Elasticsearch is primarily a search server, while MongoDB is primarily a database.</a:t>
            </a:r>
          </a:p>
          <a:p>
            <a:pPr lvl="1"/>
            <a:r>
              <a:rPr lang="en-US" sz="1600" dirty="0"/>
              <a:t>MongoDB is a very popular and scalable NoSQL database that is a leader in document-oriented databases. It is usually the best solution when the use case necessitates a highly scalable database with high throughput transactions. </a:t>
            </a:r>
          </a:p>
          <a:p>
            <a:pPr lvl="1"/>
            <a:r>
              <a:rPr lang="en-US" sz="1600" dirty="0"/>
              <a:t>When it comes to handling full-text search, log analytics, finding anomalies, and root cause detection, Elasticsearch is the clear winner. </a:t>
            </a:r>
          </a:p>
        </p:txBody>
      </p:sp>
      <p:sp>
        <p:nvSpPr>
          <p:cNvPr id="3" name="Title 2">
            <a:extLst>
              <a:ext uri="{FF2B5EF4-FFF2-40B4-BE49-F238E27FC236}">
                <a16:creationId xmlns:a16="http://schemas.microsoft.com/office/drawing/2014/main" id="{1DE6E57E-1D8A-4732-807D-C87418568FCB}"/>
              </a:ext>
            </a:extLst>
          </p:cNvPr>
          <p:cNvSpPr>
            <a:spLocks noGrp="1"/>
          </p:cNvSpPr>
          <p:nvPr>
            <p:ph type="title"/>
          </p:nvPr>
        </p:nvSpPr>
        <p:spPr/>
        <p:txBody>
          <a:bodyPr/>
          <a:lstStyle/>
          <a:p>
            <a:r>
              <a:rPr lang="en-US" dirty="0"/>
              <a:t>Elasticsearch vs. MongoDB</a:t>
            </a:r>
          </a:p>
        </p:txBody>
      </p:sp>
      <p:graphicFrame>
        <p:nvGraphicFramePr>
          <p:cNvPr id="6" name="Table 6">
            <a:extLst>
              <a:ext uri="{FF2B5EF4-FFF2-40B4-BE49-F238E27FC236}">
                <a16:creationId xmlns:a16="http://schemas.microsoft.com/office/drawing/2014/main" id="{78893662-63EE-489F-9D4D-989E1E11CC8A}"/>
              </a:ext>
            </a:extLst>
          </p:cNvPr>
          <p:cNvGraphicFramePr>
            <a:graphicFrameLocks noGrp="1"/>
          </p:cNvGraphicFramePr>
          <p:nvPr>
            <p:extLst>
              <p:ext uri="{D42A27DB-BD31-4B8C-83A1-F6EECF244321}">
                <p14:modId xmlns:p14="http://schemas.microsoft.com/office/powerpoint/2010/main" val="4278716262"/>
              </p:ext>
            </p:extLst>
          </p:nvPr>
        </p:nvGraphicFramePr>
        <p:xfrm>
          <a:off x="136517" y="3565279"/>
          <a:ext cx="8870226" cy="3733800"/>
        </p:xfrm>
        <a:graphic>
          <a:graphicData uri="http://schemas.openxmlformats.org/drawingml/2006/table">
            <a:tbl>
              <a:tblPr firstRow="1" bandRow="1">
                <a:tableStyleId>{5C22544A-7EE6-4342-B048-85BDC9FD1C3A}</a:tableStyleId>
              </a:tblPr>
              <a:tblGrid>
                <a:gridCol w="1900350">
                  <a:extLst>
                    <a:ext uri="{9D8B030D-6E8A-4147-A177-3AD203B41FA5}">
                      <a16:colId xmlns:a16="http://schemas.microsoft.com/office/drawing/2014/main" val="269756145"/>
                    </a:ext>
                  </a:extLst>
                </a:gridCol>
                <a:gridCol w="3290376">
                  <a:extLst>
                    <a:ext uri="{9D8B030D-6E8A-4147-A177-3AD203B41FA5}">
                      <a16:colId xmlns:a16="http://schemas.microsoft.com/office/drawing/2014/main" val="3952328665"/>
                    </a:ext>
                  </a:extLst>
                </a:gridCol>
                <a:gridCol w="3679500">
                  <a:extLst>
                    <a:ext uri="{9D8B030D-6E8A-4147-A177-3AD203B41FA5}">
                      <a16:colId xmlns:a16="http://schemas.microsoft.com/office/drawing/2014/main" val="1001089055"/>
                    </a:ext>
                  </a:extLst>
                </a:gridCol>
              </a:tblGrid>
              <a:tr h="37084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chemeClr val="tx1"/>
                          </a:solidFill>
                        </a:rPr>
                        <a:t>MongoDB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chemeClr val="tx1"/>
                          </a:solidFill>
                        </a:rPr>
                        <a:t>Elasticsearch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9942271"/>
                  </a:ext>
                </a:extLst>
              </a:tr>
              <a:tr h="370840">
                <a:tc>
                  <a:txBody>
                    <a:bodyPr/>
                    <a:lstStyle/>
                    <a:p>
                      <a:pPr algn="r"/>
                      <a:r>
                        <a:rPr lang="en-US" sz="1400" dirty="0"/>
                        <a:t>Description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600" b="0" i="0" u="none" strike="noStrike" kern="1200" dirty="0">
                          <a:solidFill>
                            <a:schemeClr val="tx1">
                              <a:lumMod val="65000"/>
                              <a:lumOff val="35000"/>
                            </a:schemeClr>
                          </a:solidFill>
                          <a:effectLst/>
                          <a:latin typeface="+mn-lt"/>
                          <a:ea typeface="+mn-ea"/>
                          <a:cs typeface="+mn-cs"/>
                        </a:rPr>
                        <a:t>One of the most popular document stores available both as a fully managed cloud service and for deployment on self-managed infrastructure.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a:solidFill>
                            <a:schemeClr val="tx1">
                              <a:lumMod val="65000"/>
                              <a:lumOff val="35000"/>
                            </a:schemeClr>
                          </a:solidFill>
                          <a:effectLst/>
                          <a:latin typeface="+mn-lt"/>
                          <a:ea typeface="+mn-ea"/>
                          <a:cs typeface="+mn-cs"/>
                        </a:rPr>
                        <a:t>A distributed, RESTful modern search and analytics engine based on </a:t>
                      </a:r>
                      <a:r>
                        <a:rPr lang="en-US" sz="1600" b="0" i="0" u="none" strike="noStrike" kern="1200" dirty="0">
                          <a:solidFill>
                            <a:schemeClr val="tx1">
                              <a:lumMod val="65000"/>
                              <a:lumOff val="35000"/>
                            </a:schemeClr>
                          </a:solidFill>
                          <a:effectLst/>
                          <a:latin typeface="+mn-lt"/>
                          <a:ea typeface="+mn-ea"/>
                          <a:cs typeface="+mn-cs"/>
                        </a:rPr>
                        <a:t>Apache Lucene</a:t>
                      </a:r>
                      <a:r>
                        <a:rPr lang="en-US" sz="1600" b="0" i="0" kern="1200" dirty="0">
                          <a:solidFill>
                            <a:schemeClr val="tx1">
                              <a:lumMod val="65000"/>
                              <a:lumOff val="35000"/>
                            </a:schemeClr>
                          </a:solidFill>
                          <a:effectLst/>
                          <a:latin typeface="+mn-lt"/>
                          <a:ea typeface="+mn-ea"/>
                          <a:cs typeface="+mn-cs"/>
                        </a:rPr>
                        <a:t> (open source search </a:t>
                      </a:r>
                      <a:r>
                        <a:rPr lang="en-US" sz="1600" b="0" i="0" kern="1200" dirty="0" err="1">
                          <a:solidFill>
                            <a:schemeClr val="tx1">
                              <a:lumMod val="65000"/>
                              <a:lumOff val="35000"/>
                            </a:schemeClr>
                          </a:solidFill>
                          <a:effectLst/>
                          <a:latin typeface="+mn-lt"/>
                          <a:ea typeface="+mn-ea"/>
                          <a:cs typeface="+mn-cs"/>
                        </a:rPr>
                        <a:t>softwre</a:t>
                      </a:r>
                      <a:r>
                        <a:rPr lang="en-US" sz="1600" b="0" i="0" kern="1200" dirty="0">
                          <a:solidFill>
                            <a:schemeClr val="tx1">
                              <a:lumMod val="65000"/>
                              <a:lumOff val="35000"/>
                            </a:schemeClr>
                          </a:solidFill>
                          <a:effectLst/>
                          <a:latin typeface="+mn-lt"/>
                          <a:ea typeface="+mn-ea"/>
                          <a:cs typeface="+mn-cs"/>
                        </a:rPr>
                        <a:t>)</a:t>
                      </a:r>
                      <a:endParaRPr lang="en-US" sz="1600" dirty="0">
                        <a:solidFill>
                          <a:schemeClr val="tx1">
                            <a:lumMod val="65000"/>
                            <a:lumOff val="3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0585199"/>
                  </a:ext>
                </a:extLst>
              </a:tr>
              <a:tr h="370840">
                <a:tc>
                  <a:txBody>
                    <a:bodyPr/>
                    <a:lstStyle/>
                    <a:p>
                      <a:pPr algn="r"/>
                      <a:r>
                        <a:rPr lang="en-US" sz="1400" dirty="0"/>
                        <a:t>Primary DB model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600" b="0" i="0" u="none" strike="noStrike" kern="1200" dirty="0">
                          <a:solidFill>
                            <a:schemeClr val="tx1">
                              <a:lumMod val="65000"/>
                              <a:lumOff val="35000"/>
                            </a:schemeClr>
                          </a:solidFill>
                          <a:effectLst/>
                          <a:latin typeface="+mn-lt"/>
                          <a:ea typeface="+mn-ea"/>
                          <a:cs typeface="+mn-cs"/>
                        </a:rPr>
                        <a:t>Document-store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chemeClr val="tx1">
                              <a:lumMod val="65000"/>
                              <a:lumOff val="35000"/>
                            </a:schemeClr>
                          </a:solidFill>
                        </a:rPr>
                        <a:t>Search-engine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7822196"/>
                  </a:ext>
                </a:extLst>
              </a:tr>
              <a:tr h="370840">
                <a:tc>
                  <a:txBody>
                    <a:bodyPr/>
                    <a:lstStyle/>
                    <a:p>
                      <a:pPr algn="r"/>
                      <a:r>
                        <a:rPr lang="en-US" sz="1400" dirty="0"/>
                        <a:t>Secondary DB 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600" b="0" i="0" u="none" strike="noStrike" kern="1200" dirty="0">
                          <a:solidFill>
                            <a:schemeClr val="tx1">
                              <a:lumMod val="65000"/>
                              <a:lumOff val="35000"/>
                            </a:schemeClr>
                          </a:solidFill>
                          <a:effectLst/>
                          <a:latin typeface="+mn-lt"/>
                          <a:ea typeface="+mn-ea"/>
                          <a:cs typeface="+mn-cs"/>
                        </a:rPr>
                        <a:t>Search-engine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chemeClr val="tx1">
                              <a:lumMod val="65000"/>
                              <a:lumOff val="35000"/>
                            </a:schemeClr>
                          </a:solidFill>
                        </a:rPr>
                        <a:t>Document-store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5244456"/>
                  </a:ext>
                </a:extLst>
              </a:tr>
              <a:tr h="370840">
                <a:tc>
                  <a:txBody>
                    <a:bodyPr/>
                    <a:lstStyle/>
                    <a:p>
                      <a:pPr algn="r"/>
                      <a:r>
                        <a:rPr lang="en-US" sz="1400" dirty="0"/>
                        <a:t>Typical use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600" b="0" i="0" u="none" strike="noStrike" kern="1200" dirty="0">
                          <a:solidFill>
                            <a:schemeClr val="tx1">
                              <a:lumMod val="65000"/>
                              <a:lumOff val="35000"/>
                            </a:schemeClr>
                          </a:solidFill>
                          <a:effectLst/>
                          <a:latin typeface="+mn-lt"/>
                          <a:ea typeface="+mn-ea"/>
                          <a:cs typeface="+mn-cs"/>
                        </a:rPr>
                        <a:t>Integrating large amounts of diverse data, describing complex data structures that evolve, delivering data in high-performance applications: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a:solidFill>
                            <a:schemeClr val="tx1">
                              <a:lumMod val="65000"/>
                              <a:lumOff val="35000"/>
                            </a:schemeClr>
                          </a:solidFill>
                          <a:effectLst/>
                          <a:latin typeface="+mn-lt"/>
                          <a:ea typeface="+mn-ea"/>
                          <a:cs typeface="+mn-cs"/>
                        </a:rPr>
                        <a:t>Enterprise search (search experiences for your workplace, apps, and websites), observability (APM, logging, metrics, uptime), and security (endpoint, SIEM) use cases.</a:t>
                      </a:r>
                      <a:endParaRPr lang="en-US" sz="1600" dirty="0">
                        <a:solidFill>
                          <a:schemeClr val="tx1">
                            <a:lumMod val="65000"/>
                            <a:lumOff val="3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316380"/>
                  </a:ext>
                </a:extLst>
              </a:tr>
            </a:tbl>
          </a:graphicData>
        </a:graphic>
      </p:graphicFrame>
    </p:spTree>
    <p:extLst>
      <p:ext uri="{BB962C8B-B14F-4D97-AF65-F5344CB8AC3E}">
        <p14:creationId xmlns:p14="http://schemas.microsoft.com/office/powerpoint/2010/main" val="2010489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9CAE1F-8C8A-4960-8126-AD1DC7E4A0EC}"/>
              </a:ext>
            </a:extLst>
          </p:cNvPr>
          <p:cNvSpPr>
            <a:spLocks noGrp="1"/>
          </p:cNvSpPr>
          <p:nvPr>
            <p:ph sz="half" idx="1"/>
          </p:nvPr>
        </p:nvSpPr>
        <p:spPr>
          <a:xfrm>
            <a:off x="273131" y="1719071"/>
            <a:ext cx="6414747" cy="4912233"/>
          </a:xfrm>
        </p:spPr>
        <p:txBody>
          <a:bodyPr>
            <a:normAutofit/>
          </a:bodyPr>
          <a:lstStyle/>
          <a:p>
            <a:r>
              <a:rPr lang="en-US" sz="1600" dirty="0">
                <a:latin typeface="Consolas" panose="020B0609020204030204" pitchFamily="49" charset="0"/>
              </a:rPr>
              <a:t>curl -X GET "http://localhost:9200/_</a:t>
            </a:r>
            <a:r>
              <a:rPr lang="en-US" sz="1600" dirty="0" err="1">
                <a:latin typeface="Consolas" panose="020B0609020204030204" pitchFamily="49" charset="0"/>
              </a:rPr>
              <a:t>search?pretty&amp;size</a:t>
            </a:r>
            <a:r>
              <a:rPr lang="en-US" sz="1600" dirty="0">
                <a:latin typeface="Consolas" panose="020B0609020204030204" pitchFamily="49" charset="0"/>
              </a:rPr>
              <a:t>=5" -H "Content-Type: application/json" --data @</a:t>
            </a:r>
            <a:r>
              <a:rPr lang="en-US" sz="1600" dirty="0" err="1">
                <a:latin typeface="Consolas" panose="020B0609020204030204" pitchFamily="49" charset="0"/>
              </a:rPr>
              <a:t>we_sing.json</a:t>
            </a:r>
            <a:endParaRPr lang="en-US" sz="1600" dirty="0">
              <a:latin typeface="Consolas" panose="020B0609020204030204" pitchFamily="49" charset="0"/>
            </a:endParaRPr>
          </a:p>
          <a:p>
            <a:pPr marL="45720" indent="0">
              <a:spcBef>
                <a:spcPts val="0"/>
              </a:spcBef>
              <a:spcAft>
                <a:spcPts val="0"/>
              </a:spcAft>
              <a:buNone/>
            </a:pPr>
            <a:endParaRPr lang="en-US" sz="1600" dirty="0">
              <a:latin typeface="Consolas" panose="020B0609020204030204" pitchFamily="49" charset="0"/>
            </a:endParaRPr>
          </a:p>
          <a:p>
            <a:pPr>
              <a:spcBef>
                <a:spcPts val="0"/>
              </a:spcBef>
              <a:spcAft>
                <a:spcPts val="0"/>
              </a:spcAft>
            </a:pPr>
            <a:r>
              <a:rPr lang="en-US" sz="1600" dirty="0" err="1"/>
              <a:t>we_fight.json</a:t>
            </a:r>
            <a:br>
              <a:rPr lang="en-US" sz="1600" dirty="0">
                <a:latin typeface="Consolas" panose="020B0609020204030204" pitchFamily="49" charset="0"/>
              </a:rPr>
            </a:br>
            <a:br>
              <a:rPr lang="en-US" sz="1600" dirty="0">
                <a:latin typeface="Consolas" panose="020B0609020204030204" pitchFamily="49" charset="0"/>
              </a:rPr>
            </a:br>
            <a:r>
              <a:rPr lang="en-US" sz="1400" dirty="0">
                <a:latin typeface="Consolas" panose="020B0609020204030204" pitchFamily="49" charset="0"/>
              </a:rPr>
              <a:t>{</a:t>
            </a:r>
          </a:p>
          <a:p>
            <a:pPr marL="45720" indent="0">
              <a:spcBef>
                <a:spcPts val="0"/>
              </a:spcBef>
              <a:spcAft>
                <a:spcPts val="0"/>
              </a:spcAft>
              <a:buNone/>
            </a:pPr>
            <a:r>
              <a:rPr lang="en-US" sz="1400" dirty="0">
                <a:latin typeface="Consolas" panose="020B0609020204030204" pitchFamily="49" charset="0"/>
              </a:rPr>
              <a:t>    "query": {</a:t>
            </a:r>
          </a:p>
          <a:p>
            <a:pPr marL="45720" indent="0">
              <a:spcBef>
                <a:spcPts val="0"/>
              </a:spcBef>
              <a:spcAft>
                <a:spcPts val="0"/>
              </a:spcAft>
              <a:buNone/>
            </a:pPr>
            <a:r>
              <a:rPr lang="en-US" sz="1400" dirty="0">
                <a:latin typeface="Consolas" panose="020B0609020204030204" pitchFamily="49" charset="0"/>
              </a:rPr>
              <a:t>        "</a:t>
            </a:r>
            <a:r>
              <a:rPr lang="en-US" sz="1400" dirty="0" err="1">
                <a:latin typeface="Consolas" panose="020B0609020204030204" pitchFamily="49" charset="0"/>
              </a:rPr>
              <a:t>match_phrase</a:t>
            </a:r>
            <a:r>
              <a:rPr lang="en-US" sz="1400" dirty="0">
                <a:latin typeface="Consolas" panose="020B0609020204030204" pitchFamily="49" charset="0"/>
              </a:rPr>
              <a:t>": {</a:t>
            </a:r>
          </a:p>
          <a:p>
            <a:pPr marL="45720" indent="0">
              <a:spcBef>
                <a:spcPts val="0"/>
              </a:spcBef>
              <a:spcAft>
                <a:spcPts val="0"/>
              </a:spcAft>
              <a:buNone/>
            </a:pPr>
            <a:r>
              <a:rPr lang="en-US" sz="1400" dirty="0">
                <a:latin typeface="Consolas" panose="020B0609020204030204" pitchFamily="49" charset="0"/>
              </a:rPr>
              <a:t>            "</a:t>
            </a:r>
            <a:r>
              <a:rPr lang="en-US" sz="1400" dirty="0" err="1">
                <a:latin typeface="Consolas" panose="020B0609020204030204" pitchFamily="49" charset="0"/>
              </a:rPr>
              <a:t>text_entry</a:t>
            </a:r>
            <a:r>
              <a:rPr lang="en-US" sz="1400" dirty="0">
                <a:latin typeface="Consolas" panose="020B0609020204030204" pitchFamily="49" charset="0"/>
              </a:rPr>
              <a:t>": {</a:t>
            </a:r>
          </a:p>
          <a:p>
            <a:pPr marL="45720" indent="0">
              <a:spcBef>
                <a:spcPts val="0"/>
              </a:spcBef>
              <a:spcAft>
                <a:spcPts val="0"/>
              </a:spcAft>
              <a:buNone/>
            </a:pPr>
            <a:r>
              <a:rPr lang="en-US" sz="1400" dirty="0">
                <a:latin typeface="Consolas" panose="020B0609020204030204" pitchFamily="49" charset="0"/>
              </a:rPr>
              <a:t>                "query": "we fight",</a:t>
            </a:r>
          </a:p>
          <a:p>
            <a:pPr marL="45720" indent="0">
              <a:spcBef>
                <a:spcPts val="0"/>
              </a:spcBef>
              <a:spcAft>
                <a:spcPts val="0"/>
              </a:spcAft>
              <a:buNone/>
            </a:pPr>
            <a:r>
              <a:rPr lang="en-US" sz="1400" dirty="0">
                <a:latin typeface="Consolas" panose="020B0609020204030204" pitchFamily="49" charset="0"/>
              </a:rPr>
              <a:t>                "slop": 2            }</a:t>
            </a:r>
          </a:p>
          <a:p>
            <a:pPr marL="45720" indent="0">
              <a:spcBef>
                <a:spcPts val="0"/>
              </a:spcBef>
              <a:spcAft>
                <a:spcPts val="0"/>
              </a:spcAft>
              <a:buNone/>
            </a:pPr>
            <a:r>
              <a:rPr lang="en-US" sz="1400" dirty="0">
                <a:latin typeface="Consolas" panose="020B0609020204030204" pitchFamily="49" charset="0"/>
              </a:rPr>
              <a:t>        }</a:t>
            </a:r>
          </a:p>
          <a:p>
            <a:pPr marL="45720" indent="0">
              <a:spcBef>
                <a:spcPts val="0"/>
              </a:spcBef>
              <a:spcAft>
                <a:spcPts val="0"/>
              </a:spcAft>
              <a:buNone/>
            </a:pPr>
            <a:r>
              <a:rPr lang="en-US" sz="1400" dirty="0">
                <a:latin typeface="Consolas" panose="020B0609020204030204" pitchFamily="49" charset="0"/>
              </a:rPr>
              <a:t>    }</a:t>
            </a:r>
          </a:p>
          <a:p>
            <a:pPr marL="45720" indent="0">
              <a:spcBef>
                <a:spcPts val="0"/>
              </a:spcBef>
              <a:spcAft>
                <a:spcPts val="0"/>
              </a:spcAft>
              <a:buNone/>
            </a:pPr>
            <a:r>
              <a:rPr lang="en-US" sz="1400" dirty="0">
                <a:latin typeface="Consolas" panose="020B0609020204030204" pitchFamily="49" charset="0"/>
              </a:rPr>
              <a:t>}</a:t>
            </a:r>
          </a:p>
        </p:txBody>
      </p:sp>
      <p:sp>
        <p:nvSpPr>
          <p:cNvPr id="5" name="Content Placeholder 4">
            <a:extLst>
              <a:ext uri="{FF2B5EF4-FFF2-40B4-BE49-F238E27FC236}">
                <a16:creationId xmlns:a16="http://schemas.microsoft.com/office/drawing/2014/main" id="{D17033FC-18C2-41D8-B80B-227842BB26BE}"/>
              </a:ext>
            </a:extLst>
          </p:cNvPr>
          <p:cNvSpPr>
            <a:spLocks noGrp="1"/>
          </p:cNvSpPr>
          <p:nvPr>
            <p:ph sz="half" idx="2"/>
          </p:nvPr>
        </p:nvSpPr>
        <p:spPr>
          <a:xfrm>
            <a:off x="4400220" y="3503428"/>
            <a:ext cx="4575316" cy="3211032"/>
          </a:xfrm>
          <a:solidFill>
            <a:schemeClr val="bg1"/>
          </a:solidFill>
        </p:spPr>
        <p:txBody>
          <a:bodyPr>
            <a:normAutofit/>
          </a:bodyPr>
          <a:lstStyle/>
          <a:p>
            <a:r>
              <a:rPr lang="en-US" sz="1800" dirty="0"/>
              <a:t>Slop is the number of words separating the words, a slop of 0 means adjacent.</a:t>
            </a:r>
          </a:p>
          <a:p>
            <a:r>
              <a:rPr lang="en-US" sz="1800" dirty="0"/>
              <a:t>Slop 2 will find:</a:t>
            </a:r>
          </a:p>
          <a:p>
            <a:pPr lvl="1"/>
            <a:r>
              <a:rPr lang="en-US" sz="1600" dirty="0"/>
              <a:t>Whiles a wedlock-hymn </a:t>
            </a:r>
            <a:r>
              <a:rPr lang="en-US" sz="1600" dirty="0">
                <a:solidFill>
                  <a:srgbClr val="C00000"/>
                </a:solidFill>
              </a:rPr>
              <a:t>we</a:t>
            </a:r>
            <a:r>
              <a:rPr lang="en-US" sz="1600" dirty="0"/>
              <a:t> </a:t>
            </a:r>
            <a:r>
              <a:rPr lang="en-US" sz="1600" dirty="0">
                <a:solidFill>
                  <a:srgbClr val="C00000"/>
                </a:solidFill>
              </a:rPr>
              <a:t>sing</a:t>
            </a:r>
            <a:r>
              <a:rPr lang="en-US" sz="1600" dirty="0"/>
              <a:t>,</a:t>
            </a:r>
          </a:p>
          <a:p>
            <a:pPr lvl="1"/>
            <a:r>
              <a:rPr lang="en-US" sz="1600" dirty="0">
                <a:solidFill>
                  <a:srgbClr val="C00000"/>
                </a:solidFill>
              </a:rPr>
              <a:t>We</a:t>
            </a:r>
            <a:r>
              <a:rPr lang="en-US" sz="1600" dirty="0"/>
              <a:t> can both </a:t>
            </a:r>
            <a:r>
              <a:rPr lang="en-US" sz="1600" dirty="0">
                <a:solidFill>
                  <a:srgbClr val="C00000"/>
                </a:solidFill>
              </a:rPr>
              <a:t>sing</a:t>
            </a:r>
            <a:r>
              <a:rPr lang="en-US" sz="1600" dirty="0"/>
              <a:t> it: if </a:t>
            </a:r>
            <a:r>
              <a:rPr lang="en-US" sz="1600" dirty="0" err="1"/>
              <a:t>thoult</a:t>
            </a:r>
            <a:r>
              <a:rPr lang="en-US" sz="1600" dirty="0"/>
              <a:t> bear a part, thou</a:t>
            </a:r>
          </a:p>
          <a:p>
            <a:r>
              <a:rPr lang="en-US" sz="1800" dirty="0"/>
              <a:t>Slop 3 retrieves:</a:t>
            </a:r>
          </a:p>
          <a:p>
            <a:pPr lvl="1"/>
            <a:r>
              <a:rPr lang="en-US" sz="1600" dirty="0">
                <a:solidFill>
                  <a:srgbClr val="C00000"/>
                </a:solidFill>
              </a:rPr>
              <a:t>We</a:t>
            </a:r>
            <a:r>
              <a:rPr lang="en-US" sz="1600" dirty="0"/>
              <a:t> two alone will </a:t>
            </a:r>
            <a:r>
              <a:rPr lang="en-US" sz="1600" dirty="0">
                <a:solidFill>
                  <a:srgbClr val="C00000"/>
                </a:solidFill>
              </a:rPr>
              <a:t>sing</a:t>
            </a:r>
            <a:r>
              <a:rPr lang="en-US" sz="1600" dirty="0"/>
              <a:t> like birds </a:t>
            </a:r>
            <a:r>
              <a:rPr lang="en-US" sz="1600" dirty="0" err="1"/>
              <a:t>i</a:t>
            </a:r>
            <a:r>
              <a:rPr lang="en-US" sz="1600" dirty="0"/>
              <a:t> the cage:</a:t>
            </a:r>
          </a:p>
          <a:p>
            <a:r>
              <a:rPr lang="en-US" sz="1800" dirty="0"/>
              <a:t>Slop 4:</a:t>
            </a:r>
          </a:p>
          <a:p>
            <a:pPr lvl="1"/>
            <a:r>
              <a:rPr lang="en-US" sz="1600" dirty="0"/>
              <a:t>But, lords, </a:t>
            </a:r>
            <a:r>
              <a:rPr lang="en-US" sz="1600" dirty="0">
                <a:solidFill>
                  <a:srgbClr val="C00000"/>
                </a:solidFill>
              </a:rPr>
              <a:t>we</a:t>
            </a:r>
            <a:r>
              <a:rPr lang="en-US" sz="1600" dirty="0"/>
              <a:t> hear this fearful tempest </a:t>
            </a:r>
            <a:r>
              <a:rPr lang="en-US" sz="1600" dirty="0">
                <a:solidFill>
                  <a:srgbClr val="C00000"/>
                </a:solidFill>
              </a:rPr>
              <a:t>sing</a:t>
            </a:r>
            <a:r>
              <a:rPr lang="en-US" sz="1600" dirty="0"/>
              <a:t>,</a:t>
            </a:r>
          </a:p>
        </p:txBody>
      </p:sp>
      <p:sp>
        <p:nvSpPr>
          <p:cNvPr id="3" name="Title 2">
            <a:extLst>
              <a:ext uri="{FF2B5EF4-FFF2-40B4-BE49-F238E27FC236}">
                <a16:creationId xmlns:a16="http://schemas.microsoft.com/office/drawing/2014/main" id="{5635AE45-71DB-4A80-9098-59E001F83849}"/>
              </a:ext>
            </a:extLst>
          </p:cNvPr>
          <p:cNvSpPr>
            <a:spLocks noGrp="1"/>
          </p:cNvSpPr>
          <p:nvPr>
            <p:ph type="title"/>
          </p:nvPr>
        </p:nvSpPr>
        <p:spPr/>
        <p:txBody>
          <a:bodyPr/>
          <a:lstStyle/>
          <a:p>
            <a:r>
              <a:rPr lang="en-US" dirty="0"/>
              <a:t>Proximity Search</a:t>
            </a:r>
            <a:br>
              <a:rPr lang="en-US" dirty="0"/>
            </a:br>
            <a:r>
              <a:rPr lang="en-US" dirty="0"/>
              <a:t>"slopping"</a:t>
            </a:r>
          </a:p>
        </p:txBody>
      </p:sp>
      <p:sp>
        <p:nvSpPr>
          <p:cNvPr id="6" name="TextBox 5">
            <a:extLst>
              <a:ext uri="{FF2B5EF4-FFF2-40B4-BE49-F238E27FC236}">
                <a16:creationId xmlns:a16="http://schemas.microsoft.com/office/drawing/2014/main" id="{FEACFE69-4C5F-49BD-ADB8-7940D87E0030}"/>
              </a:ext>
            </a:extLst>
          </p:cNvPr>
          <p:cNvSpPr txBox="1"/>
          <p:nvPr/>
        </p:nvSpPr>
        <p:spPr>
          <a:xfrm>
            <a:off x="273131" y="5934218"/>
            <a:ext cx="3606094" cy="738664"/>
          </a:xfrm>
          <a:prstGeom prst="rect">
            <a:avLst/>
          </a:prstGeom>
          <a:noFill/>
        </p:spPr>
        <p:txBody>
          <a:bodyPr wrap="square" rtlCol="0">
            <a:spAutoFit/>
          </a:bodyPr>
          <a:lstStyle/>
          <a:p>
            <a:r>
              <a:rPr lang="en-US" sz="1400" b="1" dirty="0">
                <a:solidFill>
                  <a:srgbClr val="7030A0"/>
                </a:solidFill>
                <a:latin typeface="Comic Sans MS" panose="030F0702030302020204" pitchFamily="66" charset="0"/>
              </a:rPr>
              <a:t>Notice when the noun and verb become too separated, they might no longer be connected!</a:t>
            </a:r>
          </a:p>
        </p:txBody>
      </p:sp>
      <p:sp>
        <p:nvSpPr>
          <p:cNvPr id="7" name="Arrow: Right 6">
            <a:extLst>
              <a:ext uri="{FF2B5EF4-FFF2-40B4-BE49-F238E27FC236}">
                <a16:creationId xmlns:a16="http://schemas.microsoft.com/office/drawing/2014/main" id="{09C44C0F-7BC7-4312-8AB4-C47DD6517D62}"/>
              </a:ext>
            </a:extLst>
          </p:cNvPr>
          <p:cNvSpPr/>
          <p:nvPr/>
        </p:nvSpPr>
        <p:spPr>
          <a:xfrm>
            <a:off x="3799481" y="6272257"/>
            <a:ext cx="937324" cy="229896"/>
          </a:xfrm>
          <a:prstGeom prst="rightArrow">
            <a:avLst/>
          </a:prstGeom>
          <a:solidFill>
            <a:srgbClr val="7030A0"/>
          </a:solidFill>
          <a:ln>
            <a:solidFill>
              <a:srgbClr val="812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4424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D0ABC4-3DF1-4ACD-B257-27A4B127D15C}"/>
              </a:ext>
            </a:extLst>
          </p:cNvPr>
          <p:cNvSpPr>
            <a:spLocks noGrp="1"/>
          </p:cNvSpPr>
          <p:nvPr>
            <p:ph sz="half" idx="1"/>
          </p:nvPr>
        </p:nvSpPr>
        <p:spPr>
          <a:xfrm>
            <a:off x="106326" y="1719071"/>
            <a:ext cx="8920716" cy="4912233"/>
          </a:xfrm>
        </p:spPr>
        <p:txBody>
          <a:bodyPr>
            <a:normAutofit/>
          </a:bodyPr>
          <a:lstStyle/>
          <a:p>
            <a:r>
              <a:rPr lang="en-US" sz="1600" dirty="0">
                <a:solidFill>
                  <a:srgbClr val="7030A0"/>
                </a:solidFill>
              </a:rPr>
              <a:t>Use the boost operator ^ to make one term more relevant than another.</a:t>
            </a:r>
          </a:p>
          <a:p>
            <a:pPr marL="45720" indent="0">
              <a:buNone/>
            </a:pPr>
            <a:r>
              <a:rPr lang="en-US" sz="1400" dirty="0">
                <a:latin typeface="Consolas" panose="020B0609020204030204" pitchFamily="49" charset="0"/>
              </a:rPr>
              <a:t>curl -X GET "http://localhost:9200/</a:t>
            </a:r>
            <a:r>
              <a:rPr lang="en-US" sz="1400" dirty="0" err="1">
                <a:latin typeface="Consolas" panose="020B0609020204030204" pitchFamily="49" charset="0"/>
              </a:rPr>
              <a:t>shakespeare</a:t>
            </a:r>
            <a:r>
              <a:rPr lang="en-US" sz="1400" dirty="0">
                <a:latin typeface="Consolas" panose="020B0609020204030204" pitchFamily="49" charset="0"/>
              </a:rPr>
              <a:t>/_search/?</a:t>
            </a:r>
            <a:r>
              <a:rPr lang="en-US" sz="1400" dirty="0" err="1">
                <a:latin typeface="Consolas" panose="020B0609020204030204" pitchFamily="49" charset="0"/>
              </a:rPr>
              <a:t>pretty&amp;q</a:t>
            </a:r>
            <a:r>
              <a:rPr lang="en-US" sz="1400" dirty="0">
                <a:latin typeface="Consolas" panose="020B0609020204030204" pitchFamily="49" charset="0"/>
              </a:rPr>
              <a:t>=dagger^2+knife+sword^0&amp;size=50"</a:t>
            </a:r>
          </a:p>
          <a:p>
            <a:pPr marL="45720" indent="0">
              <a:buNone/>
            </a:pPr>
            <a:r>
              <a:rPr lang="en-US" sz="1400" dirty="0">
                <a:latin typeface="Consolas" panose="020B0609020204030204" pitchFamily="49" charset="0"/>
              </a:rPr>
              <a:t>curl -X GET "http://localhost:9200/</a:t>
            </a:r>
            <a:r>
              <a:rPr lang="en-US" sz="1400" dirty="0" err="1">
                <a:latin typeface="Consolas" panose="020B0609020204030204" pitchFamily="49" charset="0"/>
              </a:rPr>
              <a:t>shakespeare</a:t>
            </a:r>
            <a:r>
              <a:rPr lang="en-US" sz="1400" dirty="0">
                <a:latin typeface="Consolas" panose="020B0609020204030204" pitchFamily="49" charset="0"/>
              </a:rPr>
              <a:t>/_search/?</a:t>
            </a:r>
            <a:r>
              <a:rPr lang="en-US" sz="1400" dirty="0" err="1">
                <a:latin typeface="Consolas" panose="020B0609020204030204" pitchFamily="49" charset="0"/>
              </a:rPr>
              <a:t>pretty&amp;q</a:t>
            </a:r>
            <a:r>
              <a:rPr lang="en-US" sz="1400" dirty="0">
                <a:latin typeface="Consolas" panose="020B0609020204030204" pitchFamily="49" charset="0"/>
              </a:rPr>
              <a:t>=dagger^2+knife+sword^0&amp;size=50&amp;from=50"</a:t>
            </a:r>
            <a:br>
              <a:rPr lang="en-US" sz="1400" dirty="0">
                <a:latin typeface="Consolas" panose="020B0609020204030204" pitchFamily="49" charset="0"/>
              </a:rPr>
            </a:br>
            <a:endParaRPr lang="en-US" sz="1400" dirty="0">
              <a:latin typeface="Consolas" panose="020B0609020204030204" pitchFamily="49" charset="0"/>
            </a:endParaRPr>
          </a:p>
          <a:p>
            <a:pPr lvl="1"/>
            <a:r>
              <a:rPr lang="en-US" sz="1400" dirty="0"/>
              <a:t>From is inclusive, so this starts the results from the 51st record.  </a:t>
            </a:r>
            <a:br>
              <a:rPr lang="en-US" sz="1400" dirty="0"/>
            </a:br>
            <a:r>
              <a:rPr lang="en-US" sz="1400" dirty="0"/>
              <a:t>(0 would start from the beginning)</a:t>
            </a:r>
            <a:br>
              <a:rPr lang="en-US" sz="1200" dirty="0">
                <a:latin typeface="Consolas" panose="020B0609020204030204" pitchFamily="49" charset="0"/>
              </a:rPr>
            </a:br>
            <a:endParaRPr lang="en-US" sz="1200" dirty="0">
              <a:latin typeface="Consolas" panose="020B0609020204030204" pitchFamily="49" charset="0"/>
            </a:endParaRPr>
          </a:p>
          <a:p>
            <a:pPr lvl="1"/>
            <a:r>
              <a:rPr lang="en-US" sz="1400" dirty="0"/>
              <a:t>Knife not found until hit 41 "Draws a knife"</a:t>
            </a:r>
          </a:p>
          <a:p>
            <a:pPr lvl="1"/>
            <a:r>
              <a:rPr lang="en-US" sz="1400" dirty="0"/>
              <a:t>Sword not found until hit 88 "Breathless and faint, leaning upon my sword,"</a:t>
            </a:r>
            <a:br>
              <a:rPr lang="en-US" sz="1400" dirty="0"/>
            </a:br>
            <a:endParaRPr lang="en-US" sz="1400" dirty="0"/>
          </a:p>
          <a:p>
            <a:r>
              <a:rPr lang="en-US" sz="1600" dirty="0">
                <a:solidFill>
                  <a:srgbClr val="7030A0"/>
                </a:solidFill>
              </a:rPr>
              <a:t>Use floating point numbers for more fine grained boosting</a:t>
            </a:r>
          </a:p>
          <a:p>
            <a:r>
              <a:rPr lang="en-US" sz="1400" dirty="0">
                <a:latin typeface="Consolas" panose="020B0609020204030204" pitchFamily="49" charset="0"/>
              </a:rPr>
              <a:t>curl -X GET "http://localhost:9200/</a:t>
            </a:r>
            <a:r>
              <a:rPr lang="en-US" sz="1400" dirty="0" err="1">
                <a:latin typeface="Consolas" panose="020B0609020204030204" pitchFamily="49" charset="0"/>
              </a:rPr>
              <a:t>shakespeare</a:t>
            </a:r>
            <a:r>
              <a:rPr lang="en-US" sz="1400" dirty="0">
                <a:latin typeface="Consolas" panose="020B0609020204030204" pitchFamily="49" charset="0"/>
              </a:rPr>
              <a:t>/_search/?</a:t>
            </a:r>
            <a:r>
              <a:rPr lang="en-US" sz="1400" dirty="0" err="1">
                <a:latin typeface="Consolas" panose="020B0609020204030204" pitchFamily="49" charset="0"/>
              </a:rPr>
              <a:t>pretty&amp;q</a:t>
            </a:r>
            <a:r>
              <a:rPr lang="en-US" sz="1400" dirty="0">
                <a:latin typeface="Consolas" panose="020B0609020204030204" pitchFamily="49" charset="0"/>
              </a:rPr>
              <a:t>=</a:t>
            </a:r>
            <a:r>
              <a:rPr lang="en-US" sz="1400" dirty="0">
                <a:solidFill>
                  <a:schemeClr val="accent2">
                    <a:lumMod val="75000"/>
                  </a:schemeClr>
                </a:solidFill>
                <a:latin typeface="Consolas" panose="020B0609020204030204" pitchFamily="49" charset="0"/>
              </a:rPr>
              <a:t>dagger</a:t>
            </a:r>
            <a:r>
              <a:rPr lang="en-US" sz="1400" dirty="0">
                <a:latin typeface="Consolas" panose="020B0609020204030204" pitchFamily="49" charset="0"/>
              </a:rPr>
              <a:t>^</a:t>
            </a:r>
            <a:r>
              <a:rPr lang="en-US" sz="1400" dirty="0">
                <a:solidFill>
                  <a:schemeClr val="accent2">
                    <a:lumMod val="75000"/>
                  </a:schemeClr>
                </a:solidFill>
                <a:latin typeface="Consolas" panose="020B0609020204030204" pitchFamily="49" charset="0"/>
              </a:rPr>
              <a:t>1.2</a:t>
            </a:r>
            <a:r>
              <a:rPr lang="en-US" sz="1400" dirty="0">
                <a:latin typeface="Consolas" panose="020B0609020204030204" pitchFamily="49" charset="0"/>
              </a:rPr>
              <a:t>+</a:t>
            </a:r>
            <a:r>
              <a:rPr lang="en-US" sz="1400" dirty="0">
                <a:solidFill>
                  <a:srgbClr val="FF0000"/>
                </a:solidFill>
                <a:latin typeface="Consolas" panose="020B0609020204030204" pitchFamily="49" charset="0"/>
              </a:rPr>
              <a:t>knife</a:t>
            </a:r>
            <a:r>
              <a:rPr lang="en-US" sz="1400" dirty="0">
                <a:latin typeface="Consolas" panose="020B0609020204030204" pitchFamily="49" charset="0"/>
              </a:rPr>
              <a:t>+</a:t>
            </a:r>
            <a:r>
              <a:rPr lang="en-US" sz="1400" dirty="0">
                <a:solidFill>
                  <a:srgbClr val="0066CC"/>
                </a:solidFill>
                <a:latin typeface="Consolas" panose="020B0609020204030204" pitchFamily="49" charset="0"/>
              </a:rPr>
              <a:t>sword</a:t>
            </a:r>
            <a:r>
              <a:rPr lang="en-US" sz="1400" dirty="0">
                <a:latin typeface="Consolas" panose="020B0609020204030204" pitchFamily="49" charset="0"/>
              </a:rPr>
              <a:t>^</a:t>
            </a:r>
            <a:r>
              <a:rPr lang="en-US" sz="1400" dirty="0">
                <a:solidFill>
                  <a:srgbClr val="0066CC"/>
                </a:solidFill>
                <a:latin typeface="Consolas" panose="020B0609020204030204" pitchFamily="49" charset="0"/>
              </a:rPr>
              <a:t>0.8</a:t>
            </a:r>
            <a:r>
              <a:rPr lang="en-US" sz="1400" dirty="0">
                <a:latin typeface="Consolas" panose="020B0609020204030204" pitchFamily="49" charset="0"/>
              </a:rPr>
              <a:t>&amp;size=50"</a:t>
            </a:r>
          </a:p>
          <a:p>
            <a:pPr lvl="1"/>
            <a:r>
              <a:rPr lang="en-US" sz="1400" dirty="0"/>
              <a:t>1</a:t>
            </a:r>
            <a:r>
              <a:rPr lang="en-US" sz="1400" baseline="30000" dirty="0"/>
              <a:t>st</a:t>
            </a:r>
            <a:r>
              <a:rPr lang="en-US" sz="1400" dirty="0"/>
              <a:t> hit has two terms: "handle, or use any sword, weapon, or dagger,"</a:t>
            </a:r>
          </a:p>
          <a:p>
            <a:pPr lvl="1"/>
            <a:r>
              <a:rPr lang="en-US" sz="1400" dirty="0"/>
              <a:t>7</a:t>
            </a:r>
            <a:r>
              <a:rPr lang="en-US" sz="1400" baseline="30000" dirty="0"/>
              <a:t>th</a:t>
            </a:r>
            <a:r>
              <a:rPr lang="en-US" sz="1400" dirty="0"/>
              <a:t> hit has two terms: "Sword, pike, knife, gun, or need of any engine," but no dagger</a:t>
            </a:r>
          </a:p>
          <a:p>
            <a:pPr lvl="1"/>
            <a:r>
              <a:rPr lang="en-US" sz="1400" dirty="0"/>
              <a:t>9</a:t>
            </a:r>
            <a:r>
              <a:rPr lang="en-US" sz="1400" baseline="30000" dirty="0"/>
              <a:t>th</a:t>
            </a:r>
            <a:r>
              <a:rPr lang="en-US" sz="1400" dirty="0"/>
              <a:t> hit has knife alone:  "Draws a knife"</a:t>
            </a:r>
          </a:p>
        </p:txBody>
      </p:sp>
      <p:sp>
        <p:nvSpPr>
          <p:cNvPr id="4" name="Title 3">
            <a:extLst>
              <a:ext uri="{FF2B5EF4-FFF2-40B4-BE49-F238E27FC236}">
                <a16:creationId xmlns:a16="http://schemas.microsoft.com/office/drawing/2014/main" id="{A760B588-EA17-4887-9BCF-237AD010BA5A}"/>
              </a:ext>
            </a:extLst>
          </p:cNvPr>
          <p:cNvSpPr>
            <a:spLocks noGrp="1"/>
          </p:cNvSpPr>
          <p:nvPr>
            <p:ph type="title"/>
          </p:nvPr>
        </p:nvSpPr>
        <p:spPr/>
        <p:txBody>
          <a:bodyPr/>
          <a:lstStyle/>
          <a:p>
            <a:r>
              <a:rPr lang="en-US" dirty="0"/>
              <a:t>Term Boosting</a:t>
            </a:r>
          </a:p>
        </p:txBody>
      </p:sp>
    </p:spTree>
    <p:extLst>
      <p:ext uri="{BB962C8B-B14F-4D97-AF65-F5344CB8AC3E}">
        <p14:creationId xmlns:p14="http://schemas.microsoft.com/office/powerpoint/2010/main" val="610651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0010B04-65CD-4DC4-9DDB-FC3D8FAC345B}"/>
              </a:ext>
            </a:extLst>
          </p:cNvPr>
          <p:cNvSpPr>
            <a:spLocks noGrp="1"/>
          </p:cNvSpPr>
          <p:nvPr>
            <p:ph type="body" idx="1"/>
          </p:nvPr>
        </p:nvSpPr>
        <p:spPr/>
        <p:txBody>
          <a:bodyPr/>
          <a:lstStyle/>
          <a:p>
            <a:endParaRPr lang="en-US"/>
          </a:p>
        </p:txBody>
      </p:sp>
      <p:sp>
        <p:nvSpPr>
          <p:cNvPr id="5" name="Title 4">
            <a:extLst>
              <a:ext uri="{FF2B5EF4-FFF2-40B4-BE49-F238E27FC236}">
                <a16:creationId xmlns:a16="http://schemas.microsoft.com/office/drawing/2014/main" id="{35B3A785-FEA4-4262-B8DE-FFBFFA3E6CC3}"/>
              </a:ext>
            </a:extLst>
          </p:cNvPr>
          <p:cNvSpPr>
            <a:spLocks noGrp="1"/>
          </p:cNvSpPr>
          <p:nvPr>
            <p:ph type="title"/>
          </p:nvPr>
        </p:nvSpPr>
        <p:spPr/>
        <p:txBody>
          <a:bodyPr/>
          <a:lstStyle/>
          <a:p>
            <a:r>
              <a:rPr lang="en-US" dirty="0"/>
              <a:t>Mapping</a:t>
            </a:r>
          </a:p>
        </p:txBody>
      </p:sp>
    </p:spTree>
    <p:extLst>
      <p:ext uri="{BB962C8B-B14F-4D97-AF65-F5344CB8AC3E}">
        <p14:creationId xmlns:p14="http://schemas.microsoft.com/office/powerpoint/2010/main" val="40015369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ECDBD45-9AF7-4B45-9333-EB20ACDAA06C}"/>
              </a:ext>
            </a:extLst>
          </p:cNvPr>
          <p:cNvSpPr>
            <a:spLocks noGrp="1"/>
          </p:cNvSpPr>
          <p:nvPr>
            <p:ph idx="1"/>
          </p:nvPr>
        </p:nvSpPr>
        <p:spPr/>
        <p:txBody>
          <a:bodyPr/>
          <a:lstStyle/>
          <a:p>
            <a:r>
              <a:rPr lang="en-US" dirty="0"/>
              <a:t>Elasticsearch has dynamically generated a mapping for us, based on what it could guess about our field types.</a:t>
            </a:r>
          </a:p>
          <a:p>
            <a:r>
              <a:rPr lang="en-US" dirty="0"/>
              <a:t>Data in Elasticsearch can be broadly divided into two types: exact values and full text. </a:t>
            </a:r>
          </a:p>
          <a:p>
            <a:pPr lvl="1"/>
            <a:r>
              <a:rPr lang="en-US" dirty="0"/>
              <a:t>Exact values are exactly what they sound like. Examples are a date or a user id, or even an email address</a:t>
            </a:r>
          </a:p>
          <a:p>
            <a:pPr lvl="1"/>
            <a:r>
              <a:rPr lang="en-US" dirty="0"/>
              <a:t>Full text for purely textual data</a:t>
            </a:r>
          </a:p>
          <a:p>
            <a:endParaRPr lang="en-US" dirty="0"/>
          </a:p>
        </p:txBody>
      </p:sp>
      <p:sp>
        <p:nvSpPr>
          <p:cNvPr id="4" name="Title 3">
            <a:extLst>
              <a:ext uri="{FF2B5EF4-FFF2-40B4-BE49-F238E27FC236}">
                <a16:creationId xmlns:a16="http://schemas.microsoft.com/office/drawing/2014/main" id="{1986453E-E171-412B-A6C5-A85F9C8CB9CC}"/>
              </a:ext>
            </a:extLst>
          </p:cNvPr>
          <p:cNvSpPr>
            <a:spLocks noGrp="1"/>
          </p:cNvSpPr>
          <p:nvPr>
            <p:ph type="title"/>
          </p:nvPr>
        </p:nvSpPr>
        <p:spPr/>
        <p:txBody>
          <a:bodyPr/>
          <a:lstStyle/>
          <a:p>
            <a:r>
              <a:rPr lang="en-US" dirty="0"/>
              <a:t>Mapping</a:t>
            </a:r>
          </a:p>
        </p:txBody>
      </p:sp>
    </p:spTree>
    <p:extLst>
      <p:ext uri="{BB962C8B-B14F-4D97-AF65-F5344CB8AC3E}">
        <p14:creationId xmlns:p14="http://schemas.microsoft.com/office/powerpoint/2010/main" val="4050105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4711D6-AB51-4CB9-BA32-D74D1FFC4742}"/>
              </a:ext>
            </a:extLst>
          </p:cNvPr>
          <p:cNvSpPr>
            <a:spLocks noGrp="1"/>
          </p:cNvSpPr>
          <p:nvPr>
            <p:ph idx="1"/>
          </p:nvPr>
        </p:nvSpPr>
        <p:spPr/>
        <p:txBody>
          <a:bodyPr/>
          <a:lstStyle/>
          <a:p>
            <a:r>
              <a:rPr lang="en-US" dirty="0"/>
              <a:t>A search for </a:t>
            </a:r>
            <a:r>
              <a:rPr lang="en-US" dirty="0">
                <a:solidFill>
                  <a:srgbClr val="C00000"/>
                </a:solidFill>
              </a:rPr>
              <a:t>UK</a:t>
            </a:r>
            <a:r>
              <a:rPr lang="en-US" dirty="0"/>
              <a:t> should also return documents mentioning the United Kingdom.  </a:t>
            </a:r>
          </a:p>
          <a:p>
            <a:r>
              <a:rPr lang="en-US" dirty="0"/>
              <a:t>A search for </a:t>
            </a:r>
            <a:r>
              <a:rPr lang="en-US" dirty="0">
                <a:solidFill>
                  <a:srgbClr val="C00000"/>
                </a:solidFill>
              </a:rPr>
              <a:t>jump</a:t>
            </a:r>
            <a:r>
              <a:rPr lang="en-US" dirty="0"/>
              <a:t> should also match jumped, jumps, jumping, and perhaps even leap.  </a:t>
            </a:r>
          </a:p>
          <a:p>
            <a:r>
              <a:rPr lang="en-US" dirty="0">
                <a:solidFill>
                  <a:srgbClr val="C00000"/>
                </a:solidFill>
              </a:rPr>
              <a:t>johnny walker </a:t>
            </a:r>
            <a:r>
              <a:rPr lang="en-US" dirty="0"/>
              <a:t>should match Johnnie Walker, and johnnie </a:t>
            </a:r>
            <a:r>
              <a:rPr lang="en-US" dirty="0" err="1"/>
              <a:t>depp</a:t>
            </a:r>
            <a:r>
              <a:rPr lang="en-US" dirty="0"/>
              <a:t> should match Johnny Depp.  </a:t>
            </a:r>
          </a:p>
          <a:p>
            <a:r>
              <a:rPr lang="en-US" dirty="0">
                <a:solidFill>
                  <a:srgbClr val="C00000"/>
                </a:solidFill>
              </a:rPr>
              <a:t>fox news hunting </a:t>
            </a:r>
            <a:r>
              <a:rPr lang="en-US" dirty="0"/>
              <a:t>should return stories about hunting on Fox News. </a:t>
            </a:r>
          </a:p>
          <a:p>
            <a:r>
              <a:rPr lang="en-US" dirty="0">
                <a:solidFill>
                  <a:srgbClr val="C00000"/>
                </a:solidFill>
              </a:rPr>
              <a:t>fox hunting news </a:t>
            </a:r>
            <a:r>
              <a:rPr lang="en-US" dirty="0"/>
              <a:t>should return news stories</a:t>
            </a:r>
          </a:p>
          <a:p>
            <a:endParaRPr lang="en-US" dirty="0">
              <a:solidFill>
                <a:srgbClr val="C00000"/>
              </a:solidFill>
            </a:endParaRPr>
          </a:p>
        </p:txBody>
      </p:sp>
      <p:sp>
        <p:nvSpPr>
          <p:cNvPr id="3" name="Title 2">
            <a:extLst>
              <a:ext uri="{FF2B5EF4-FFF2-40B4-BE49-F238E27FC236}">
                <a16:creationId xmlns:a16="http://schemas.microsoft.com/office/drawing/2014/main" id="{E6733259-E376-4091-86F8-E591F4A81E42}"/>
              </a:ext>
            </a:extLst>
          </p:cNvPr>
          <p:cNvSpPr>
            <a:spLocks noGrp="1"/>
          </p:cNvSpPr>
          <p:nvPr>
            <p:ph type="title"/>
          </p:nvPr>
        </p:nvSpPr>
        <p:spPr/>
        <p:txBody>
          <a:bodyPr/>
          <a:lstStyle/>
          <a:p>
            <a:r>
              <a:rPr lang="en-US" dirty="0"/>
              <a:t>Textual queries should respect intent</a:t>
            </a:r>
          </a:p>
        </p:txBody>
      </p:sp>
    </p:spTree>
    <p:extLst>
      <p:ext uri="{BB962C8B-B14F-4D97-AF65-F5344CB8AC3E}">
        <p14:creationId xmlns:p14="http://schemas.microsoft.com/office/powerpoint/2010/main" val="8628003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47E69C-EB4C-48FC-8F27-1C443DCAF36F}"/>
              </a:ext>
            </a:extLst>
          </p:cNvPr>
          <p:cNvSpPr>
            <a:spLocks noGrp="1"/>
          </p:cNvSpPr>
          <p:nvPr>
            <p:ph sz="half" idx="1"/>
          </p:nvPr>
        </p:nvSpPr>
        <p:spPr>
          <a:xfrm>
            <a:off x="273132" y="1719071"/>
            <a:ext cx="5330226" cy="4912233"/>
          </a:xfrm>
        </p:spPr>
        <p:txBody>
          <a:bodyPr>
            <a:noAutofit/>
          </a:bodyPr>
          <a:lstStyle/>
          <a:p>
            <a:r>
              <a:rPr lang="en-US" sz="1800" dirty="0"/>
              <a:t>Elasticsearch uses a structure called an inverted index, which is designed to allow very fast full-text searches. </a:t>
            </a:r>
          </a:p>
          <a:p>
            <a:r>
              <a:rPr lang="en-US" sz="1800" dirty="0"/>
              <a:t>An inverted index consists of a list of all the unique words that appear in any document, and for each word, a list of the documents in which it appears. </a:t>
            </a:r>
          </a:p>
          <a:p>
            <a:pPr lvl="1"/>
            <a:r>
              <a:rPr lang="en-US" sz="1600" dirty="0"/>
              <a:t>For example, let’s say we have two documents, each with a content field containing the following: </a:t>
            </a:r>
          </a:p>
          <a:p>
            <a:pPr lvl="2"/>
            <a:r>
              <a:rPr lang="en-US" sz="1400" b="1" i="1" dirty="0">
                <a:solidFill>
                  <a:schemeClr val="bg2">
                    <a:lumMod val="50000"/>
                  </a:schemeClr>
                </a:solidFill>
              </a:rPr>
              <a:t>The quick brown fox jumped over the lazy dog  </a:t>
            </a:r>
          </a:p>
          <a:p>
            <a:pPr lvl="2"/>
            <a:r>
              <a:rPr lang="en-US" sz="1400" b="1" i="1" dirty="0">
                <a:solidFill>
                  <a:schemeClr val="bg2">
                    <a:lumMod val="50000"/>
                  </a:schemeClr>
                </a:solidFill>
              </a:rPr>
              <a:t>Quick brown foxes leap over lazy dogs in summer  </a:t>
            </a:r>
          </a:p>
          <a:p>
            <a:pPr lvl="2"/>
            <a:r>
              <a:rPr lang="en-US" sz="1400" dirty="0"/>
              <a:t>To create an inverted index, we first split the content field of each document into separate words (which we call terms, or tokens), create a sorted list of all the unique terms, and then list in which document each term appears.</a:t>
            </a:r>
          </a:p>
          <a:p>
            <a:pPr lvl="2"/>
            <a:endParaRPr lang="en-US" sz="1400" dirty="0"/>
          </a:p>
          <a:p>
            <a:endParaRPr lang="en-US" sz="1800" dirty="0"/>
          </a:p>
        </p:txBody>
      </p:sp>
      <p:graphicFrame>
        <p:nvGraphicFramePr>
          <p:cNvPr id="5" name="Table 5">
            <a:extLst>
              <a:ext uri="{FF2B5EF4-FFF2-40B4-BE49-F238E27FC236}">
                <a16:creationId xmlns:a16="http://schemas.microsoft.com/office/drawing/2014/main" id="{F5999DB6-1A2E-47D9-9CC7-A414DA45A4E8}"/>
              </a:ext>
            </a:extLst>
          </p:cNvPr>
          <p:cNvGraphicFramePr>
            <a:graphicFrameLocks noGrp="1"/>
          </p:cNvGraphicFramePr>
          <p:nvPr>
            <p:ph sz="half" idx="2"/>
            <p:extLst>
              <p:ext uri="{D42A27DB-BD31-4B8C-83A1-F6EECF244321}">
                <p14:modId xmlns:p14="http://schemas.microsoft.com/office/powerpoint/2010/main" val="3901803604"/>
              </p:ext>
            </p:extLst>
          </p:nvPr>
        </p:nvGraphicFramePr>
        <p:xfrm>
          <a:off x="5821326" y="1719263"/>
          <a:ext cx="3084549" cy="4876800"/>
        </p:xfrm>
        <a:graphic>
          <a:graphicData uri="http://schemas.openxmlformats.org/drawingml/2006/table">
            <a:tbl>
              <a:tblPr firstRow="1" bandRow="1">
                <a:tableStyleId>{5C22544A-7EE6-4342-B048-85BDC9FD1C3A}</a:tableStyleId>
              </a:tblPr>
              <a:tblGrid>
                <a:gridCol w="1028183">
                  <a:extLst>
                    <a:ext uri="{9D8B030D-6E8A-4147-A177-3AD203B41FA5}">
                      <a16:colId xmlns:a16="http://schemas.microsoft.com/office/drawing/2014/main" val="2662052720"/>
                    </a:ext>
                  </a:extLst>
                </a:gridCol>
                <a:gridCol w="1028183">
                  <a:extLst>
                    <a:ext uri="{9D8B030D-6E8A-4147-A177-3AD203B41FA5}">
                      <a16:colId xmlns:a16="http://schemas.microsoft.com/office/drawing/2014/main" val="1909609125"/>
                    </a:ext>
                  </a:extLst>
                </a:gridCol>
                <a:gridCol w="1028183">
                  <a:extLst>
                    <a:ext uri="{9D8B030D-6E8A-4147-A177-3AD203B41FA5}">
                      <a16:colId xmlns:a16="http://schemas.microsoft.com/office/drawing/2014/main" val="4071341045"/>
                    </a:ext>
                  </a:extLst>
                </a:gridCol>
              </a:tblGrid>
              <a:tr h="285618">
                <a:tc>
                  <a:txBody>
                    <a:bodyPr/>
                    <a:lstStyle/>
                    <a:p>
                      <a:r>
                        <a:rPr lang="en-US" sz="1400" dirty="0"/>
                        <a:t>Term</a:t>
                      </a:r>
                    </a:p>
                  </a:txBody>
                  <a:tcPr/>
                </a:tc>
                <a:tc>
                  <a:txBody>
                    <a:bodyPr/>
                    <a:lstStyle/>
                    <a:p>
                      <a:pPr algn="ctr"/>
                      <a:r>
                        <a:rPr lang="en-US" sz="1400" dirty="0"/>
                        <a:t>Doc_1</a:t>
                      </a:r>
                    </a:p>
                  </a:txBody>
                  <a:tcPr/>
                </a:tc>
                <a:tc>
                  <a:txBody>
                    <a:bodyPr/>
                    <a:lstStyle/>
                    <a:p>
                      <a:pPr algn="ctr"/>
                      <a:r>
                        <a:rPr lang="en-US" sz="1400" dirty="0"/>
                        <a:t>Doc_2</a:t>
                      </a:r>
                    </a:p>
                  </a:txBody>
                  <a:tcPr/>
                </a:tc>
                <a:extLst>
                  <a:ext uri="{0D108BD9-81ED-4DB2-BD59-A6C34878D82A}">
                    <a16:rowId xmlns:a16="http://schemas.microsoft.com/office/drawing/2014/main" val="3228405056"/>
                  </a:ext>
                </a:extLst>
              </a:tr>
              <a:tr h="285618">
                <a:tc>
                  <a:txBody>
                    <a:bodyPr/>
                    <a:lstStyle/>
                    <a:p>
                      <a:r>
                        <a:rPr lang="en-US" sz="1400" dirty="0"/>
                        <a:t>Quick</a:t>
                      </a:r>
                    </a:p>
                  </a:txBody>
                  <a:tcPr/>
                </a:tc>
                <a:tc>
                  <a:txBody>
                    <a:bodyPr/>
                    <a:lstStyle/>
                    <a:p>
                      <a:pPr algn="ctr"/>
                      <a:endParaRPr lang="en-US" sz="1400" dirty="0"/>
                    </a:p>
                  </a:txBody>
                  <a:tcPr/>
                </a:tc>
                <a:tc>
                  <a:txBody>
                    <a:bodyPr/>
                    <a:lstStyle/>
                    <a:p>
                      <a:pPr algn="ctr"/>
                      <a:r>
                        <a:rPr lang="en-US" sz="1400" dirty="0"/>
                        <a:t>X</a:t>
                      </a:r>
                    </a:p>
                  </a:txBody>
                  <a:tcPr/>
                </a:tc>
                <a:extLst>
                  <a:ext uri="{0D108BD9-81ED-4DB2-BD59-A6C34878D82A}">
                    <a16:rowId xmlns:a16="http://schemas.microsoft.com/office/drawing/2014/main" val="552379485"/>
                  </a:ext>
                </a:extLst>
              </a:tr>
              <a:tr h="285618">
                <a:tc>
                  <a:txBody>
                    <a:bodyPr/>
                    <a:lstStyle/>
                    <a:p>
                      <a:r>
                        <a:rPr lang="en-US" sz="1400" dirty="0"/>
                        <a:t>The</a:t>
                      </a:r>
                    </a:p>
                  </a:txBody>
                  <a:tcPr/>
                </a:tc>
                <a:tc>
                  <a:txBody>
                    <a:bodyPr/>
                    <a:lstStyle/>
                    <a:p>
                      <a:pPr algn="ctr"/>
                      <a:r>
                        <a:rPr lang="en-US" sz="1400" dirty="0"/>
                        <a:t>X</a:t>
                      </a:r>
                    </a:p>
                  </a:txBody>
                  <a:tcPr/>
                </a:tc>
                <a:tc>
                  <a:txBody>
                    <a:bodyPr/>
                    <a:lstStyle/>
                    <a:p>
                      <a:pPr algn="ctr"/>
                      <a:endParaRPr lang="en-US" sz="1400"/>
                    </a:p>
                  </a:txBody>
                  <a:tcPr/>
                </a:tc>
                <a:extLst>
                  <a:ext uri="{0D108BD9-81ED-4DB2-BD59-A6C34878D82A}">
                    <a16:rowId xmlns:a16="http://schemas.microsoft.com/office/drawing/2014/main" val="930575852"/>
                  </a:ext>
                </a:extLst>
              </a:tr>
              <a:tr h="285618">
                <a:tc>
                  <a:txBody>
                    <a:bodyPr/>
                    <a:lstStyle/>
                    <a:p>
                      <a:r>
                        <a:rPr lang="en-US" sz="1400" dirty="0"/>
                        <a:t>brown</a:t>
                      </a:r>
                    </a:p>
                  </a:txBody>
                  <a:tcPr/>
                </a:tc>
                <a:tc>
                  <a:txBody>
                    <a:bodyPr/>
                    <a:lstStyle/>
                    <a:p>
                      <a:pPr algn="ctr"/>
                      <a:r>
                        <a:rPr lang="en-US" sz="1400" dirty="0"/>
                        <a:t>X</a:t>
                      </a:r>
                    </a:p>
                  </a:txBody>
                  <a:tcPr/>
                </a:tc>
                <a:tc>
                  <a:txBody>
                    <a:bodyPr/>
                    <a:lstStyle/>
                    <a:p>
                      <a:pPr algn="ctr"/>
                      <a:r>
                        <a:rPr lang="en-US" sz="1400" dirty="0"/>
                        <a:t>X</a:t>
                      </a:r>
                    </a:p>
                  </a:txBody>
                  <a:tcPr/>
                </a:tc>
                <a:extLst>
                  <a:ext uri="{0D108BD9-81ED-4DB2-BD59-A6C34878D82A}">
                    <a16:rowId xmlns:a16="http://schemas.microsoft.com/office/drawing/2014/main" val="219118550"/>
                  </a:ext>
                </a:extLst>
              </a:tr>
              <a:tr h="285618">
                <a:tc>
                  <a:txBody>
                    <a:bodyPr/>
                    <a:lstStyle/>
                    <a:p>
                      <a:r>
                        <a:rPr lang="en-US" sz="1400" dirty="0"/>
                        <a:t>dog</a:t>
                      </a:r>
                    </a:p>
                  </a:txBody>
                  <a:tcPr/>
                </a:tc>
                <a:tc>
                  <a:txBody>
                    <a:bodyPr/>
                    <a:lstStyle/>
                    <a:p>
                      <a:pPr algn="ctr"/>
                      <a:r>
                        <a:rPr lang="en-US" sz="1400" dirty="0"/>
                        <a:t>X</a:t>
                      </a:r>
                    </a:p>
                  </a:txBody>
                  <a:tcPr/>
                </a:tc>
                <a:tc>
                  <a:txBody>
                    <a:bodyPr/>
                    <a:lstStyle/>
                    <a:p>
                      <a:pPr algn="ctr"/>
                      <a:endParaRPr lang="en-US" sz="1400" dirty="0"/>
                    </a:p>
                  </a:txBody>
                  <a:tcPr/>
                </a:tc>
                <a:extLst>
                  <a:ext uri="{0D108BD9-81ED-4DB2-BD59-A6C34878D82A}">
                    <a16:rowId xmlns:a16="http://schemas.microsoft.com/office/drawing/2014/main" val="358592988"/>
                  </a:ext>
                </a:extLst>
              </a:tr>
              <a:tr h="285618">
                <a:tc>
                  <a:txBody>
                    <a:bodyPr/>
                    <a:lstStyle/>
                    <a:p>
                      <a:r>
                        <a:rPr lang="en-US" sz="1400" dirty="0"/>
                        <a:t>dogs</a:t>
                      </a:r>
                    </a:p>
                  </a:txBody>
                  <a:tcPr/>
                </a:tc>
                <a:tc>
                  <a:txBody>
                    <a:bodyPr/>
                    <a:lstStyle/>
                    <a:p>
                      <a:pPr algn="ctr"/>
                      <a:endParaRPr lang="en-US" sz="1400" dirty="0"/>
                    </a:p>
                  </a:txBody>
                  <a:tcPr/>
                </a:tc>
                <a:tc>
                  <a:txBody>
                    <a:bodyPr/>
                    <a:lstStyle/>
                    <a:p>
                      <a:pPr algn="ctr"/>
                      <a:r>
                        <a:rPr lang="en-US" sz="1400" dirty="0"/>
                        <a:t>X</a:t>
                      </a:r>
                    </a:p>
                  </a:txBody>
                  <a:tcPr/>
                </a:tc>
                <a:extLst>
                  <a:ext uri="{0D108BD9-81ED-4DB2-BD59-A6C34878D82A}">
                    <a16:rowId xmlns:a16="http://schemas.microsoft.com/office/drawing/2014/main" val="3368618860"/>
                  </a:ext>
                </a:extLst>
              </a:tr>
              <a:tr h="285618">
                <a:tc>
                  <a:txBody>
                    <a:bodyPr/>
                    <a:lstStyle/>
                    <a:p>
                      <a:r>
                        <a:rPr lang="en-US" sz="1400" dirty="0"/>
                        <a:t>fox</a:t>
                      </a:r>
                    </a:p>
                  </a:txBody>
                  <a:tcPr/>
                </a:tc>
                <a:tc>
                  <a:txBody>
                    <a:bodyPr/>
                    <a:lstStyle/>
                    <a:p>
                      <a:pPr algn="ctr"/>
                      <a:r>
                        <a:rPr lang="en-US" sz="1400" dirty="0"/>
                        <a:t>X</a:t>
                      </a:r>
                    </a:p>
                  </a:txBody>
                  <a:tcPr/>
                </a:tc>
                <a:tc>
                  <a:txBody>
                    <a:bodyPr/>
                    <a:lstStyle/>
                    <a:p>
                      <a:pPr algn="ctr"/>
                      <a:endParaRPr lang="en-US" sz="1400" dirty="0"/>
                    </a:p>
                  </a:txBody>
                  <a:tcPr/>
                </a:tc>
                <a:extLst>
                  <a:ext uri="{0D108BD9-81ED-4DB2-BD59-A6C34878D82A}">
                    <a16:rowId xmlns:a16="http://schemas.microsoft.com/office/drawing/2014/main" val="2931484342"/>
                  </a:ext>
                </a:extLst>
              </a:tr>
              <a:tr h="285618">
                <a:tc>
                  <a:txBody>
                    <a:bodyPr/>
                    <a:lstStyle/>
                    <a:p>
                      <a:r>
                        <a:rPr lang="en-US" sz="1400" dirty="0"/>
                        <a:t>foxes</a:t>
                      </a:r>
                    </a:p>
                  </a:txBody>
                  <a:tcPr/>
                </a:tc>
                <a:tc>
                  <a:txBody>
                    <a:bodyPr/>
                    <a:lstStyle/>
                    <a:p>
                      <a:pPr algn="ctr"/>
                      <a:endParaRPr lang="en-US" sz="1400" dirty="0"/>
                    </a:p>
                  </a:txBody>
                  <a:tcPr/>
                </a:tc>
                <a:tc>
                  <a:txBody>
                    <a:bodyPr/>
                    <a:lstStyle/>
                    <a:p>
                      <a:pPr algn="ctr"/>
                      <a:r>
                        <a:rPr lang="en-US" sz="1400" dirty="0"/>
                        <a:t>X</a:t>
                      </a:r>
                    </a:p>
                  </a:txBody>
                  <a:tcPr/>
                </a:tc>
                <a:extLst>
                  <a:ext uri="{0D108BD9-81ED-4DB2-BD59-A6C34878D82A}">
                    <a16:rowId xmlns:a16="http://schemas.microsoft.com/office/drawing/2014/main" val="464037759"/>
                  </a:ext>
                </a:extLst>
              </a:tr>
              <a:tr h="285618">
                <a:tc>
                  <a:txBody>
                    <a:bodyPr/>
                    <a:lstStyle/>
                    <a:p>
                      <a:r>
                        <a:rPr lang="en-US" sz="1400" dirty="0"/>
                        <a:t>in</a:t>
                      </a:r>
                    </a:p>
                  </a:txBody>
                  <a:tcPr/>
                </a:tc>
                <a:tc>
                  <a:txBody>
                    <a:bodyPr/>
                    <a:lstStyle/>
                    <a:p>
                      <a:pPr algn="ctr"/>
                      <a:endParaRPr lang="en-US" sz="1400" dirty="0"/>
                    </a:p>
                  </a:txBody>
                  <a:tcPr/>
                </a:tc>
                <a:tc>
                  <a:txBody>
                    <a:bodyPr/>
                    <a:lstStyle/>
                    <a:p>
                      <a:pPr algn="ctr"/>
                      <a:r>
                        <a:rPr lang="en-US" sz="1400" dirty="0"/>
                        <a:t>X</a:t>
                      </a:r>
                    </a:p>
                  </a:txBody>
                  <a:tcPr/>
                </a:tc>
                <a:extLst>
                  <a:ext uri="{0D108BD9-81ED-4DB2-BD59-A6C34878D82A}">
                    <a16:rowId xmlns:a16="http://schemas.microsoft.com/office/drawing/2014/main" val="1868704029"/>
                  </a:ext>
                </a:extLst>
              </a:tr>
              <a:tr h="285618">
                <a:tc>
                  <a:txBody>
                    <a:bodyPr/>
                    <a:lstStyle/>
                    <a:p>
                      <a:r>
                        <a:rPr lang="en-US" sz="1400" dirty="0"/>
                        <a:t>jumped</a:t>
                      </a:r>
                    </a:p>
                  </a:txBody>
                  <a:tcPr/>
                </a:tc>
                <a:tc>
                  <a:txBody>
                    <a:bodyPr/>
                    <a:lstStyle/>
                    <a:p>
                      <a:pPr algn="ctr"/>
                      <a:r>
                        <a:rPr lang="en-US" sz="1400" dirty="0"/>
                        <a:t>X</a:t>
                      </a:r>
                    </a:p>
                  </a:txBody>
                  <a:tcPr/>
                </a:tc>
                <a:tc>
                  <a:txBody>
                    <a:bodyPr/>
                    <a:lstStyle/>
                    <a:p>
                      <a:pPr algn="ctr"/>
                      <a:endParaRPr lang="en-US" sz="1400" dirty="0"/>
                    </a:p>
                  </a:txBody>
                  <a:tcPr/>
                </a:tc>
                <a:extLst>
                  <a:ext uri="{0D108BD9-81ED-4DB2-BD59-A6C34878D82A}">
                    <a16:rowId xmlns:a16="http://schemas.microsoft.com/office/drawing/2014/main" val="869725909"/>
                  </a:ext>
                </a:extLst>
              </a:tr>
              <a:tr h="285618">
                <a:tc>
                  <a:txBody>
                    <a:bodyPr/>
                    <a:lstStyle/>
                    <a:p>
                      <a:r>
                        <a:rPr lang="en-US" sz="1400" dirty="0"/>
                        <a:t>lazy</a:t>
                      </a:r>
                    </a:p>
                  </a:txBody>
                  <a:tcPr/>
                </a:tc>
                <a:tc>
                  <a:txBody>
                    <a:bodyPr/>
                    <a:lstStyle/>
                    <a:p>
                      <a:pPr algn="ctr"/>
                      <a:r>
                        <a:rPr lang="en-US" sz="1400" dirty="0"/>
                        <a:t>X</a:t>
                      </a:r>
                    </a:p>
                  </a:txBody>
                  <a:tcPr/>
                </a:tc>
                <a:tc>
                  <a:txBody>
                    <a:bodyPr/>
                    <a:lstStyle/>
                    <a:p>
                      <a:pPr algn="ctr"/>
                      <a:r>
                        <a:rPr lang="en-US" sz="1400" dirty="0"/>
                        <a:t>X</a:t>
                      </a:r>
                    </a:p>
                  </a:txBody>
                  <a:tcPr/>
                </a:tc>
                <a:extLst>
                  <a:ext uri="{0D108BD9-81ED-4DB2-BD59-A6C34878D82A}">
                    <a16:rowId xmlns:a16="http://schemas.microsoft.com/office/drawing/2014/main" val="3126294538"/>
                  </a:ext>
                </a:extLst>
              </a:tr>
              <a:tr h="285618">
                <a:tc>
                  <a:txBody>
                    <a:bodyPr/>
                    <a:lstStyle/>
                    <a:p>
                      <a:r>
                        <a:rPr lang="en-US" sz="1400" dirty="0"/>
                        <a:t>leap</a:t>
                      </a:r>
                    </a:p>
                  </a:txBody>
                  <a:tcPr/>
                </a:tc>
                <a:tc>
                  <a:txBody>
                    <a:bodyPr/>
                    <a:lstStyle/>
                    <a:p>
                      <a:pPr algn="ctr"/>
                      <a:endParaRPr lang="en-US" sz="1400" dirty="0"/>
                    </a:p>
                  </a:txBody>
                  <a:tcPr/>
                </a:tc>
                <a:tc>
                  <a:txBody>
                    <a:bodyPr/>
                    <a:lstStyle/>
                    <a:p>
                      <a:pPr algn="ctr"/>
                      <a:r>
                        <a:rPr lang="en-US" sz="1400" dirty="0"/>
                        <a:t>X</a:t>
                      </a:r>
                    </a:p>
                  </a:txBody>
                  <a:tcPr/>
                </a:tc>
                <a:extLst>
                  <a:ext uri="{0D108BD9-81ED-4DB2-BD59-A6C34878D82A}">
                    <a16:rowId xmlns:a16="http://schemas.microsoft.com/office/drawing/2014/main" val="4255635317"/>
                  </a:ext>
                </a:extLst>
              </a:tr>
              <a:tr h="285618">
                <a:tc>
                  <a:txBody>
                    <a:bodyPr/>
                    <a:lstStyle/>
                    <a:p>
                      <a:r>
                        <a:rPr lang="en-US" sz="1400" dirty="0"/>
                        <a:t>over</a:t>
                      </a:r>
                    </a:p>
                  </a:txBody>
                  <a:tcPr/>
                </a:tc>
                <a:tc>
                  <a:txBody>
                    <a:bodyPr/>
                    <a:lstStyle/>
                    <a:p>
                      <a:pPr algn="ctr"/>
                      <a:r>
                        <a:rPr lang="en-US" sz="1400" dirty="0"/>
                        <a:t>X</a:t>
                      </a:r>
                    </a:p>
                  </a:txBody>
                  <a:tcPr/>
                </a:tc>
                <a:tc>
                  <a:txBody>
                    <a:bodyPr/>
                    <a:lstStyle/>
                    <a:p>
                      <a:pPr algn="ctr"/>
                      <a:r>
                        <a:rPr lang="en-US" sz="1400" dirty="0"/>
                        <a:t>X</a:t>
                      </a:r>
                    </a:p>
                  </a:txBody>
                  <a:tcPr/>
                </a:tc>
                <a:extLst>
                  <a:ext uri="{0D108BD9-81ED-4DB2-BD59-A6C34878D82A}">
                    <a16:rowId xmlns:a16="http://schemas.microsoft.com/office/drawing/2014/main" val="2314354184"/>
                  </a:ext>
                </a:extLst>
              </a:tr>
              <a:tr h="285618">
                <a:tc>
                  <a:txBody>
                    <a:bodyPr/>
                    <a:lstStyle/>
                    <a:p>
                      <a:r>
                        <a:rPr lang="en-US" sz="1400" dirty="0"/>
                        <a:t>quick</a:t>
                      </a:r>
                    </a:p>
                  </a:txBody>
                  <a:tcPr/>
                </a:tc>
                <a:tc>
                  <a:txBody>
                    <a:bodyPr/>
                    <a:lstStyle/>
                    <a:p>
                      <a:pPr algn="ctr"/>
                      <a:r>
                        <a:rPr lang="en-US" sz="1400" dirty="0"/>
                        <a:t>X</a:t>
                      </a:r>
                    </a:p>
                  </a:txBody>
                  <a:tcPr/>
                </a:tc>
                <a:tc>
                  <a:txBody>
                    <a:bodyPr/>
                    <a:lstStyle/>
                    <a:p>
                      <a:pPr algn="ctr"/>
                      <a:endParaRPr lang="en-US" sz="1400" dirty="0"/>
                    </a:p>
                  </a:txBody>
                  <a:tcPr/>
                </a:tc>
                <a:extLst>
                  <a:ext uri="{0D108BD9-81ED-4DB2-BD59-A6C34878D82A}">
                    <a16:rowId xmlns:a16="http://schemas.microsoft.com/office/drawing/2014/main" val="2900093370"/>
                  </a:ext>
                </a:extLst>
              </a:tr>
              <a:tr h="285618">
                <a:tc>
                  <a:txBody>
                    <a:bodyPr/>
                    <a:lstStyle/>
                    <a:p>
                      <a:r>
                        <a:rPr lang="en-US" sz="1400" dirty="0"/>
                        <a:t>summer</a:t>
                      </a:r>
                    </a:p>
                  </a:txBody>
                  <a:tcPr/>
                </a:tc>
                <a:tc>
                  <a:txBody>
                    <a:bodyPr/>
                    <a:lstStyle/>
                    <a:p>
                      <a:pPr algn="ctr"/>
                      <a:endParaRPr lang="en-US" sz="1400" dirty="0"/>
                    </a:p>
                  </a:txBody>
                  <a:tcPr/>
                </a:tc>
                <a:tc>
                  <a:txBody>
                    <a:bodyPr/>
                    <a:lstStyle/>
                    <a:p>
                      <a:pPr algn="ctr"/>
                      <a:r>
                        <a:rPr lang="en-US" sz="1400" dirty="0"/>
                        <a:t>X</a:t>
                      </a:r>
                    </a:p>
                  </a:txBody>
                  <a:tcPr/>
                </a:tc>
                <a:extLst>
                  <a:ext uri="{0D108BD9-81ED-4DB2-BD59-A6C34878D82A}">
                    <a16:rowId xmlns:a16="http://schemas.microsoft.com/office/drawing/2014/main" val="3750682591"/>
                  </a:ext>
                </a:extLst>
              </a:tr>
              <a:tr h="285618">
                <a:tc>
                  <a:txBody>
                    <a:bodyPr/>
                    <a:lstStyle/>
                    <a:p>
                      <a:r>
                        <a:rPr lang="en-US" sz="1400" dirty="0"/>
                        <a:t>the</a:t>
                      </a:r>
                    </a:p>
                  </a:txBody>
                  <a:tcPr/>
                </a:tc>
                <a:tc>
                  <a:txBody>
                    <a:bodyPr/>
                    <a:lstStyle/>
                    <a:p>
                      <a:pPr algn="ctr"/>
                      <a:r>
                        <a:rPr lang="en-US" sz="1400" dirty="0"/>
                        <a:t>X</a:t>
                      </a:r>
                    </a:p>
                  </a:txBody>
                  <a:tcPr/>
                </a:tc>
                <a:tc>
                  <a:txBody>
                    <a:bodyPr/>
                    <a:lstStyle/>
                    <a:p>
                      <a:pPr algn="ctr"/>
                      <a:endParaRPr lang="en-US" sz="1400" dirty="0"/>
                    </a:p>
                  </a:txBody>
                  <a:tcPr/>
                </a:tc>
                <a:extLst>
                  <a:ext uri="{0D108BD9-81ED-4DB2-BD59-A6C34878D82A}">
                    <a16:rowId xmlns:a16="http://schemas.microsoft.com/office/drawing/2014/main" val="1741421675"/>
                  </a:ext>
                </a:extLst>
              </a:tr>
            </a:tbl>
          </a:graphicData>
        </a:graphic>
      </p:graphicFrame>
      <p:sp>
        <p:nvSpPr>
          <p:cNvPr id="3" name="Title 2">
            <a:extLst>
              <a:ext uri="{FF2B5EF4-FFF2-40B4-BE49-F238E27FC236}">
                <a16:creationId xmlns:a16="http://schemas.microsoft.com/office/drawing/2014/main" id="{A72C778E-F872-4932-9155-ED6F9F7CC297}"/>
              </a:ext>
            </a:extLst>
          </p:cNvPr>
          <p:cNvSpPr>
            <a:spLocks noGrp="1"/>
          </p:cNvSpPr>
          <p:nvPr>
            <p:ph type="title"/>
          </p:nvPr>
        </p:nvSpPr>
        <p:spPr/>
        <p:txBody>
          <a:bodyPr/>
          <a:lstStyle/>
          <a:p>
            <a:r>
              <a:rPr lang="en-US" dirty="0"/>
              <a:t>Inverted Index  </a:t>
            </a:r>
            <a:r>
              <a:rPr lang="en-US" sz="2400" dirty="0"/>
              <a:t>(1)</a:t>
            </a:r>
            <a:endParaRPr lang="en-US" dirty="0"/>
          </a:p>
        </p:txBody>
      </p:sp>
    </p:spTree>
    <p:extLst>
      <p:ext uri="{BB962C8B-B14F-4D97-AF65-F5344CB8AC3E}">
        <p14:creationId xmlns:p14="http://schemas.microsoft.com/office/powerpoint/2010/main" val="21910216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47E69C-EB4C-48FC-8F27-1C443DCAF36F}"/>
              </a:ext>
            </a:extLst>
          </p:cNvPr>
          <p:cNvSpPr>
            <a:spLocks noGrp="1"/>
          </p:cNvSpPr>
          <p:nvPr>
            <p:ph sz="half" idx="1"/>
          </p:nvPr>
        </p:nvSpPr>
        <p:spPr>
          <a:xfrm>
            <a:off x="3322674" y="1719071"/>
            <a:ext cx="2280683" cy="4912233"/>
          </a:xfrm>
        </p:spPr>
        <p:txBody>
          <a:bodyPr>
            <a:noAutofit/>
          </a:bodyPr>
          <a:lstStyle/>
          <a:p>
            <a:r>
              <a:rPr lang="en-US" sz="1600" dirty="0"/>
              <a:t>Quick and quick appear as separate terms, while the user probably thinks of them as the same word.  </a:t>
            </a:r>
            <a:br>
              <a:rPr lang="en-US" sz="1600" dirty="0"/>
            </a:br>
            <a:endParaRPr lang="en-US" sz="1600" dirty="0"/>
          </a:p>
          <a:p>
            <a:r>
              <a:rPr lang="en-US" sz="1600" dirty="0"/>
              <a:t>fox and foxes are pretty similar, as are dog and dogs; They share the same root word. </a:t>
            </a:r>
            <a:br>
              <a:rPr lang="en-US" sz="1600" dirty="0"/>
            </a:br>
            <a:endParaRPr lang="en-US" sz="1600" dirty="0"/>
          </a:p>
          <a:p>
            <a:r>
              <a:rPr lang="en-US" sz="1600" dirty="0"/>
              <a:t>jumped and leap, while not from the same root word, are similar in meaning. They are synonyms.</a:t>
            </a:r>
          </a:p>
          <a:p>
            <a:endParaRPr lang="en-US" sz="1600" dirty="0"/>
          </a:p>
          <a:p>
            <a:endParaRPr lang="en-US" sz="1600" dirty="0"/>
          </a:p>
        </p:txBody>
      </p:sp>
      <p:graphicFrame>
        <p:nvGraphicFramePr>
          <p:cNvPr id="5" name="Table 5">
            <a:extLst>
              <a:ext uri="{FF2B5EF4-FFF2-40B4-BE49-F238E27FC236}">
                <a16:creationId xmlns:a16="http://schemas.microsoft.com/office/drawing/2014/main" id="{F5999DB6-1A2E-47D9-9CC7-A414DA45A4E8}"/>
              </a:ext>
            </a:extLst>
          </p:cNvPr>
          <p:cNvGraphicFramePr>
            <a:graphicFrameLocks noGrp="1"/>
          </p:cNvGraphicFramePr>
          <p:nvPr>
            <p:ph sz="half" idx="2"/>
            <p:extLst>
              <p:ext uri="{D42A27DB-BD31-4B8C-83A1-F6EECF244321}">
                <p14:modId xmlns:p14="http://schemas.microsoft.com/office/powerpoint/2010/main" val="3115003192"/>
              </p:ext>
            </p:extLst>
          </p:nvPr>
        </p:nvGraphicFramePr>
        <p:xfrm>
          <a:off x="5821326" y="1719263"/>
          <a:ext cx="3084549" cy="4267200"/>
        </p:xfrm>
        <a:graphic>
          <a:graphicData uri="http://schemas.openxmlformats.org/drawingml/2006/table">
            <a:tbl>
              <a:tblPr firstRow="1" bandRow="1">
                <a:tableStyleId>{5C22544A-7EE6-4342-B048-85BDC9FD1C3A}</a:tableStyleId>
              </a:tblPr>
              <a:tblGrid>
                <a:gridCol w="1028183">
                  <a:extLst>
                    <a:ext uri="{9D8B030D-6E8A-4147-A177-3AD203B41FA5}">
                      <a16:colId xmlns:a16="http://schemas.microsoft.com/office/drawing/2014/main" val="2662052720"/>
                    </a:ext>
                  </a:extLst>
                </a:gridCol>
                <a:gridCol w="1028183">
                  <a:extLst>
                    <a:ext uri="{9D8B030D-6E8A-4147-A177-3AD203B41FA5}">
                      <a16:colId xmlns:a16="http://schemas.microsoft.com/office/drawing/2014/main" val="1909609125"/>
                    </a:ext>
                  </a:extLst>
                </a:gridCol>
                <a:gridCol w="1028183">
                  <a:extLst>
                    <a:ext uri="{9D8B030D-6E8A-4147-A177-3AD203B41FA5}">
                      <a16:colId xmlns:a16="http://schemas.microsoft.com/office/drawing/2014/main" val="4071341045"/>
                    </a:ext>
                  </a:extLst>
                </a:gridCol>
              </a:tblGrid>
              <a:tr h="285618">
                <a:tc>
                  <a:txBody>
                    <a:bodyPr/>
                    <a:lstStyle/>
                    <a:p>
                      <a:r>
                        <a:rPr lang="en-US" sz="1400" dirty="0"/>
                        <a:t>Term</a:t>
                      </a:r>
                    </a:p>
                  </a:txBody>
                  <a:tcPr/>
                </a:tc>
                <a:tc>
                  <a:txBody>
                    <a:bodyPr/>
                    <a:lstStyle/>
                    <a:p>
                      <a:pPr algn="ctr"/>
                      <a:r>
                        <a:rPr lang="en-US" sz="1400" dirty="0"/>
                        <a:t>Doc_1</a:t>
                      </a:r>
                    </a:p>
                  </a:txBody>
                  <a:tcPr/>
                </a:tc>
                <a:tc>
                  <a:txBody>
                    <a:bodyPr/>
                    <a:lstStyle/>
                    <a:p>
                      <a:pPr algn="ctr"/>
                      <a:r>
                        <a:rPr lang="en-US" sz="1400" dirty="0"/>
                        <a:t>Doc_2</a:t>
                      </a:r>
                    </a:p>
                  </a:txBody>
                  <a:tcPr/>
                </a:tc>
                <a:extLst>
                  <a:ext uri="{0D108BD9-81ED-4DB2-BD59-A6C34878D82A}">
                    <a16:rowId xmlns:a16="http://schemas.microsoft.com/office/drawing/2014/main" val="3228405056"/>
                  </a:ext>
                </a:extLst>
              </a:tr>
              <a:tr h="285618">
                <a:tc>
                  <a:txBody>
                    <a:bodyPr/>
                    <a:lstStyle/>
                    <a:p>
                      <a:r>
                        <a:rPr lang="en-US" sz="1400" dirty="0"/>
                        <a:t>brown</a:t>
                      </a:r>
                    </a:p>
                  </a:txBody>
                  <a:tcPr/>
                </a:tc>
                <a:tc>
                  <a:txBody>
                    <a:bodyPr/>
                    <a:lstStyle/>
                    <a:p>
                      <a:pPr algn="ctr"/>
                      <a:r>
                        <a:rPr lang="en-US" sz="1400" dirty="0"/>
                        <a:t>X</a:t>
                      </a:r>
                    </a:p>
                  </a:txBody>
                  <a:tcPr/>
                </a:tc>
                <a:tc>
                  <a:txBody>
                    <a:bodyPr/>
                    <a:lstStyle/>
                    <a:p>
                      <a:pPr algn="ctr"/>
                      <a:r>
                        <a:rPr lang="en-US" sz="1400" dirty="0"/>
                        <a:t>X</a:t>
                      </a:r>
                    </a:p>
                  </a:txBody>
                  <a:tcPr/>
                </a:tc>
                <a:extLst>
                  <a:ext uri="{0D108BD9-81ED-4DB2-BD59-A6C34878D82A}">
                    <a16:rowId xmlns:a16="http://schemas.microsoft.com/office/drawing/2014/main" val="219118550"/>
                  </a:ext>
                </a:extLst>
              </a:tr>
              <a:tr h="285618">
                <a:tc>
                  <a:txBody>
                    <a:bodyPr/>
                    <a:lstStyle/>
                    <a:p>
                      <a:r>
                        <a:rPr lang="en-US" sz="1400" dirty="0"/>
                        <a:t>dog</a:t>
                      </a:r>
                    </a:p>
                  </a:txBody>
                  <a:tcPr/>
                </a:tc>
                <a:tc>
                  <a:txBody>
                    <a:bodyPr/>
                    <a:lstStyle/>
                    <a:p>
                      <a:pPr algn="ctr"/>
                      <a:r>
                        <a:rPr lang="en-US" sz="1400" dirty="0"/>
                        <a:t>X</a:t>
                      </a:r>
                    </a:p>
                  </a:txBody>
                  <a:tcPr/>
                </a:tc>
                <a:tc>
                  <a:txBody>
                    <a:bodyPr/>
                    <a:lstStyle/>
                    <a:p>
                      <a:pPr algn="ctr"/>
                      <a:endParaRPr lang="en-US" sz="1400" dirty="0"/>
                    </a:p>
                  </a:txBody>
                  <a:tcPr/>
                </a:tc>
                <a:extLst>
                  <a:ext uri="{0D108BD9-81ED-4DB2-BD59-A6C34878D82A}">
                    <a16:rowId xmlns:a16="http://schemas.microsoft.com/office/drawing/2014/main" val="358592988"/>
                  </a:ext>
                </a:extLst>
              </a:tr>
              <a:tr h="285618">
                <a:tc>
                  <a:txBody>
                    <a:bodyPr/>
                    <a:lstStyle/>
                    <a:p>
                      <a:r>
                        <a:rPr lang="en-US" sz="1400" dirty="0"/>
                        <a:t>dogs</a:t>
                      </a:r>
                    </a:p>
                  </a:txBody>
                  <a:tcPr/>
                </a:tc>
                <a:tc>
                  <a:txBody>
                    <a:bodyPr/>
                    <a:lstStyle/>
                    <a:p>
                      <a:pPr algn="ctr"/>
                      <a:endParaRPr lang="en-US" sz="1400" dirty="0"/>
                    </a:p>
                  </a:txBody>
                  <a:tcPr/>
                </a:tc>
                <a:tc>
                  <a:txBody>
                    <a:bodyPr/>
                    <a:lstStyle/>
                    <a:p>
                      <a:pPr algn="ctr"/>
                      <a:r>
                        <a:rPr lang="en-US" sz="1400" dirty="0"/>
                        <a:t>X</a:t>
                      </a:r>
                    </a:p>
                  </a:txBody>
                  <a:tcPr/>
                </a:tc>
                <a:extLst>
                  <a:ext uri="{0D108BD9-81ED-4DB2-BD59-A6C34878D82A}">
                    <a16:rowId xmlns:a16="http://schemas.microsoft.com/office/drawing/2014/main" val="3368618860"/>
                  </a:ext>
                </a:extLst>
              </a:tr>
              <a:tr h="285618">
                <a:tc>
                  <a:txBody>
                    <a:bodyPr/>
                    <a:lstStyle/>
                    <a:p>
                      <a:r>
                        <a:rPr lang="en-US" sz="1400" dirty="0"/>
                        <a:t>fox</a:t>
                      </a:r>
                    </a:p>
                  </a:txBody>
                  <a:tcPr/>
                </a:tc>
                <a:tc>
                  <a:txBody>
                    <a:bodyPr/>
                    <a:lstStyle/>
                    <a:p>
                      <a:pPr algn="ctr"/>
                      <a:r>
                        <a:rPr lang="en-US" sz="1400" dirty="0"/>
                        <a:t>X</a:t>
                      </a:r>
                    </a:p>
                  </a:txBody>
                  <a:tcPr/>
                </a:tc>
                <a:tc>
                  <a:txBody>
                    <a:bodyPr/>
                    <a:lstStyle/>
                    <a:p>
                      <a:pPr algn="ctr"/>
                      <a:endParaRPr lang="en-US" sz="1400" dirty="0"/>
                    </a:p>
                  </a:txBody>
                  <a:tcPr/>
                </a:tc>
                <a:extLst>
                  <a:ext uri="{0D108BD9-81ED-4DB2-BD59-A6C34878D82A}">
                    <a16:rowId xmlns:a16="http://schemas.microsoft.com/office/drawing/2014/main" val="2931484342"/>
                  </a:ext>
                </a:extLst>
              </a:tr>
              <a:tr h="285618">
                <a:tc>
                  <a:txBody>
                    <a:bodyPr/>
                    <a:lstStyle/>
                    <a:p>
                      <a:r>
                        <a:rPr lang="en-US" sz="1400" dirty="0"/>
                        <a:t>foxes</a:t>
                      </a:r>
                    </a:p>
                  </a:txBody>
                  <a:tcPr/>
                </a:tc>
                <a:tc>
                  <a:txBody>
                    <a:bodyPr/>
                    <a:lstStyle/>
                    <a:p>
                      <a:pPr algn="ctr"/>
                      <a:endParaRPr lang="en-US" sz="1400" dirty="0"/>
                    </a:p>
                  </a:txBody>
                  <a:tcPr/>
                </a:tc>
                <a:tc>
                  <a:txBody>
                    <a:bodyPr/>
                    <a:lstStyle/>
                    <a:p>
                      <a:pPr algn="ctr"/>
                      <a:r>
                        <a:rPr lang="en-US" sz="1400" dirty="0"/>
                        <a:t>X</a:t>
                      </a:r>
                    </a:p>
                  </a:txBody>
                  <a:tcPr/>
                </a:tc>
                <a:extLst>
                  <a:ext uri="{0D108BD9-81ED-4DB2-BD59-A6C34878D82A}">
                    <a16:rowId xmlns:a16="http://schemas.microsoft.com/office/drawing/2014/main" val="464037759"/>
                  </a:ext>
                </a:extLst>
              </a:tr>
              <a:tr h="285618">
                <a:tc>
                  <a:txBody>
                    <a:bodyPr/>
                    <a:lstStyle/>
                    <a:p>
                      <a:r>
                        <a:rPr lang="en-US" sz="1400" dirty="0"/>
                        <a:t>in</a:t>
                      </a:r>
                    </a:p>
                  </a:txBody>
                  <a:tcPr/>
                </a:tc>
                <a:tc>
                  <a:txBody>
                    <a:bodyPr/>
                    <a:lstStyle/>
                    <a:p>
                      <a:pPr algn="ctr"/>
                      <a:endParaRPr lang="en-US" sz="1400" dirty="0"/>
                    </a:p>
                  </a:txBody>
                  <a:tcPr/>
                </a:tc>
                <a:tc>
                  <a:txBody>
                    <a:bodyPr/>
                    <a:lstStyle/>
                    <a:p>
                      <a:pPr algn="ctr"/>
                      <a:r>
                        <a:rPr lang="en-US" sz="1400" dirty="0"/>
                        <a:t>X</a:t>
                      </a:r>
                    </a:p>
                  </a:txBody>
                  <a:tcPr/>
                </a:tc>
                <a:extLst>
                  <a:ext uri="{0D108BD9-81ED-4DB2-BD59-A6C34878D82A}">
                    <a16:rowId xmlns:a16="http://schemas.microsoft.com/office/drawing/2014/main" val="1868704029"/>
                  </a:ext>
                </a:extLst>
              </a:tr>
              <a:tr h="285618">
                <a:tc>
                  <a:txBody>
                    <a:bodyPr/>
                    <a:lstStyle/>
                    <a:p>
                      <a:r>
                        <a:rPr lang="en-US" sz="1400" dirty="0"/>
                        <a:t>jumped</a:t>
                      </a:r>
                    </a:p>
                  </a:txBody>
                  <a:tcPr/>
                </a:tc>
                <a:tc>
                  <a:txBody>
                    <a:bodyPr/>
                    <a:lstStyle/>
                    <a:p>
                      <a:pPr algn="ctr"/>
                      <a:r>
                        <a:rPr lang="en-US" sz="1400" dirty="0"/>
                        <a:t>X</a:t>
                      </a:r>
                    </a:p>
                  </a:txBody>
                  <a:tcPr/>
                </a:tc>
                <a:tc>
                  <a:txBody>
                    <a:bodyPr/>
                    <a:lstStyle/>
                    <a:p>
                      <a:pPr algn="ctr"/>
                      <a:endParaRPr lang="en-US" sz="1400" dirty="0"/>
                    </a:p>
                  </a:txBody>
                  <a:tcPr/>
                </a:tc>
                <a:extLst>
                  <a:ext uri="{0D108BD9-81ED-4DB2-BD59-A6C34878D82A}">
                    <a16:rowId xmlns:a16="http://schemas.microsoft.com/office/drawing/2014/main" val="869725909"/>
                  </a:ext>
                </a:extLst>
              </a:tr>
              <a:tr h="285618">
                <a:tc>
                  <a:txBody>
                    <a:bodyPr/>
                    <a:lstStyle/>
                    <a:p>
                      <a:r>
                        <a:rPr lang="en-US" sz="1400" dirty="0"/>
                        <a:t>lazy</a:t>
                      </a:r>
                    </a:p>
                  </a:txBody>
                  <a:tcPr/>
                </a:tc>
                <a:tc>
                  <a:txBody>
                    <a:bodyPr/>
                    <a:lstStyle/>
                    <a:p>
                      <a:pPr algn="ctr"/>
                      <a:r>
                        <a:rPr lang="en-US" sz="1400" dirty="0"/>
                        <a:t>X</a:t>
                      </a:r>
                    </a:p>
                  </a:txBody>
                  <a:tcPr/>
                </a:tc>
                <a:tc>
                  <a:txBody>
                    <a:bodyPr/>
                    <a:lstStyle/>
                    <a:p>
                      <a:pPr algn="ctr"/>
                      <a:r>
                        <a:rPr lang="en-US" sz="1400" dirty="0"/>
                        <a:t>X</a:t>
                      </a:r>
                    </a:p>
                  </a:txBody>
                  <a:tcPr/>
                </a:tc>
                <a:extLst>
                  <a:ext uri="{0D108BD9-81ED-4DB2-BD59-A6C34878D82A}">
                    <a16:rowId xmlns:a16="http://schemas.microsoft.com/office/drawing/2014/main" val="3126294538"/>
                  </a:ext>
                </a:extLst>
              </a:tr>
              <a:tr h="285618">
                <a:tc>
                  <a:txBody>
                    <a:bodyPr/>
                    <a:lstStyle/>
                    <a:p>
                      <a:r>
                        <a:rPr lang="en-US" sz="1400" dirty="0"/>
                        <a:t>leap</a:t>
                      </a:r>
                    </a:p>
                  </a:txBody>
                  <a:tcPr/>
                </a:tc>
                <a:tc>
                  <a:txBody>
                    <a:bodyPr/>
                    <a:lstStyle/>
                    <a:p>
                      <a:pPr algn="ctr"/>
                      <a:endParaRPr lang="en-US" sz="1400" dirty="0"/>
                    </a:p>
                  </a:txBody>
                  <a:tcPr/>
                </a:tc>
                <a:tc>
                  <a:txBody>
                    <a:bodyPr/>
                    <a:lstStyle/>
                    <a:p>
                      <a:pPr algn="ctr"/>
                      <a:r>
                        <a:rPr lang="en-US" sz="1400" dirty="0"/>
                        <a:t>X</a:t>
                      </a:r>
                    </a:p>
                  </a:txBody>
                  <a:tcPr/>
                </a:tc>
                <a:extLst>
                  <a:ext uri="{0D108BD9-81ED-4DB2-BD59-A6C34878D82A}">
                    <a16:rowId xmlns:a16="http://schemas.microsoft.com/office/drawing/2014/main" val="4255635317"/>
                  </a:ext>
                </a:extLst>
              </a:tr>
              <a:tr h="285618">
                <a:tc>
                  <a:txBody>
                    <a:bodyPr/>
                    <a:lstStyle/>
                    <a:p>
                      <a:r>
                        <a:rPr lang="en-US" sz="1400" dirty="0"/>
                        <a:t>over</a:t>
                      </a:r>
                    </a:p>
                  </a:txBody>
                  <a:tcPr/>
                </a:tc>
                <a:tc>
                  <a:txBody>
                    <a:bodyPr/>
                    <a:lstStyle/>
                    <a:p>
                      <a:pPr algn="ctr"/>
                      <a:r>
                        <a:rPr lang="en-US" sz="1400" dirty="0"/>
                        <a:t>X</a:t>
                      </a:r>
                    </a:p>
                  </a:txBody>
                  <a:tcPr/>
                </a:tc>
                <a:tc>
                  <a:txBody>
                    <a:bodyPr/>
                    <a:lstStyle/>
                    <a:p>
                      <a:pPr algn="ctr"/>
                      <a:r>
                        <a:rPr lang="en-US" sz="1400" dirty="0"/>
                        <a:t>X</a:t>
                      </a:r>
                    </a:p>
                  </a:txBody>
                  <a:tcPr/>
                </a:tc>
                <a:extLst>
                  <a:ext uri="{0D108BD9-81ED-4DB2-BD59-A6C34878D82A}">
                    <a16:rowId xmlns:a16="http://schemas.microsoft.com/office/drawing/2014/main" val="2314354184"/>
                  </a:ext>
                </a:extLst>
              </a:tr>
              <a:tr h="285618">
                <a:tc>
                  <a:txBody>
                    <a:bodyPr/>
                    <a:lstStyle/>
                    <a:p>
                      <a:r>
                        <a:rPr lang="en-US" sz="1400" dirty="0"/>
                        <a:t>quick</a:t>
                      </a:r>
                    </a:p>
                  </a:txBody>
                  <a:tcPr/>
                </a:tc>
                <a:tc>
                  <a:txBody>
                    <a:bodyPr/>
                    <a:lstStyle/>
                    <a:p>
                      <a:pPr algn="ctr"/>
                      <a:r>
                        <a:rPr lang="en-US" sz="1400" dirty="0"/>
                        <a:t>X</a:t>
                      </a:r>
                    </a:p>
                  </a:txBody>
                  <a:tcPr/>
                </a:tc>
                <a:tc>
                  <a:txBody>
                    <a:bodyPr/>
                    <a:lstStyle/>
                    <a:p>
                      <a:pPr algn="ctr"/>
                      <a:r>
                        <a:rPr lang="en-US" sz="1400" dirty="0"/>
                        <a:t>X</a:t>
                      </a:r>
                    </a:p>
                  </a:txBody>
                  <a:tcPr/>
                </a:tc>
                <a:extLst>
                  <a:ext uri="{0D108BD9-81ED-4DB2-BD59-A6C34878D82A}">
                    <a16:rowId xmlns:a16="http://schemas.microsoft.com/office/drawing/2014/main" val="2900093370"/>
                  </a:ext>
                </a:extLst>
              </a:tr>
              <a:tr h="285618">
                <a:tc>
                  <a:txBody>
                    <a:bodyPr/>
                    <a:lstStyle/>
                    <a:p>
                      <a:r>
                        <a:rPr lang="en-US" sz="1400" dirty="0"/>
                        <a:t>summer</a:t>
                      </a:r>
                    </a:p>
                  </a:txBody>
                  <a:tcPr/>
                </a:tc>
                <a:tc>
                  <a:txBody>
                    <a:bodyPr/>
                    <a:lstStyle/>
                    <a:p>
                      <a:pPr algn="ctr"/>
                      <a:endParaRPr lang="en-US" sz="1400" dirty="0"/>
                    </a:p>
                  </a:txBody>
                  <a:tcPr/>
                </a:tc>
                <a:tc>
                  <a:txBody>
                    <a:bodyPr/>
                    <a:lstStyle/>
                    <a:p>
                      <a:pPr algn="ctr"/>
                      <a:r>
                        <a:rPr lang="en-US" sz="1400" dirty="0"/>
                        <a:t>X</a:t>
                      </a:r>
                    </a:p>
                  </a:txBody>
                  <a:tcPr/>
                </a:tc>
                <a:extLst>
                  <a:ext uri="{0D108BD9-81ED-4DB2-BD59-A6C34878D82A}">
                    <a16:rowId xmlns:a16="http://schemas.microsoft.com/office/drawing/2014/main" val="3750682591"/>
                  </a:ext>
                </a:extLst>
              </a:tr>
              <a:tr h="285618">
                <a:tc>
                  <a:txBody>
                    <a:bodyPr/>
                    <a:lstStyle/>
                    <a:p>
                      <a:r>
                        <a:rPr lang="en-US" sz="1400" dirty="0"/>
                        <a:t>the</a:t>
                      </a:r>
                    </a:p>
                  </a:txBody>
                  <a:tcPr/>
                </a:tc>
                <a:tc>
                  <a:txBody>
                    <a:bodyPr/>
                    <a:lstStyle/>
                    <a:p>
                      <a:pPr algn="ctr"/>
                      <a:r>
                        <a:rPr lang="en-US" sz="1400" dirty="0"/>
                        <a:t>X</a:t>
                      </a:r>
                    </a:p>
                  </a:txBody>
                  <a:tcPr/>
                </a:tc>
                <a:tc>
                  <a:txBody>
                    <a:bodyPr/>
                    <a:lstStyle/>
                    <a:p>
                      <a:pPr algn="ctr"/>
                      <a:r>
                        <a:rPr lang="en-US" sz="1400" dirty="0"/>
                        <a:t>X</a:t>
                      </a:r>
                    </a:p>
                  </a:txBody>
                  <a:tcPr/>
                </a:tc>
                <a:extLst>
                  <a:ext uri="{0D108BD9-81ED-4DB2-BD59-A6C34878D82A}">
                    <a16:rowId xmlns:a16="http://schemas.microsoft.com/office/drawing/2014/main" val="1741421675"/>
                  </a:ext>
                </a:extLst>
              </a:tr>
            </a:tbl>
          </a:graphicData>
        </a:graphic>
      </p:graphicFrame>
      <p:sp>
        <p:nvSpPr>
          <p:cNvPr id="3" name="Title 2">
            <a:extLst>
              <a:ext uri="{FF2B5EF4-FFF2-40B4-BE49-F238E27FC236}">
                <a16:creationId xmlns:a16="http://schemas.microsoft.com/office/drawing/2014/main" id="{A72C778E-F872-4932-9155-ED6F9F7CC297}"/>
              </a:ext>
            </a:extLst>
          </p:cNvPr>
          <p:cNvSpPr>
            <a:spLocks noGrp="1"/>
          </p:cNvSpPr>
          <p:nvPr>
            <p:ph type="title"/>
          </p:nvPr>
        </p:nvSpPr>
        <p:spPr/>
        <p:txBody>
          <a:bodyPr/>
          <a:lstStyle/>
          <a:p>
            <a:r>
              <a:rPr lang="en-US" dirty="0"/>
              <a:t>Inverted Index  </a:t>
            </a:r>
            <a:r>
              <a:rPr lang="en-US" sz="2400" dirty="0"/>
              <a:t>(2)</a:t>
            </a:r>
            <a:endParaRPr lang="en-US" dirty="0"/>
          </a:p>
        </p:txBody>
      </p:sp>
      <p:graphicFrame>
        <p:nvGraphicFramePr>
          <p:cNvPr id="6" name="Table 5">
            <a:extLst>
              <a:ext uri="{FF2B5EF4-FFF2-40B4-BE49-F238E27FC236}">
                <a16:creationId xmlns:a16="http://schemas.microsoft.com/office/drawing/2014/main" id="{23663E12-5521-430A-8F23-E12465A92FCE}"/>
              </a:ext>
            </a:extLst>
          </p:cNvPr>
          <p:cNvGraphicFramePr>
            <a:graphicFrameLocks/>
          </p:cNvGraphicFramePr>
          <p:nvPr>
            <p:extLst>
              <p:ext uri="{D42A27DB-BD31-4B8C-83A1-F6EECF244321}">
                <p14:modId xmlns:p14="http://schemas.microsoft.com/office/powerpoint/2010/main" val="2816603946"/>
              </p:ext>
            </p:extLst>
          </p:nvPr>
        </p:nvGraphicFramePr>
        <p:xfrm>
          <a:off x="238125" y="1719071"/>
          <a:ext cx="3084549" cy="4876800"/>
        </p:xfrm>
        <a:graphic>
          <a:graphicData uri="http://schemas.openxmlformats.org/drawingml/2006/table">
            <a:tbl>
              <a:tblPr firstRow="1" bandRow="1">
                <a:tableStyleId>{5C22544A-7EE6-4342-B048-85BDC9FD1C3A}</a:tableStyleId>
              </a:tblPr>
              <a:tblGrid>
                <a:gridCol w="1028183">
                  <a:extLst>
                    <a:ext uri="{9D8B030D-6E8A-4147-A177-3AD203B41FA5}">
                      <a16:colId xmlns:a16="http://schemas.microsoft.com/office/drawing/2014/main" val="2662052720"/>
                    </a:ext>
                  </a:extLst>
                </a:gridCol>
                <a:gridCol w="1028183">
                  <a:extLst>
                    <a:ext uri="{9D8B030D-6E8A-4147-A177-3AD203B41FA5}">
                      <a16:colId xmlns:a16="http://schemas.microsoft.com/office/drawing/2014/main" val="1909609125"/>
                    </a:ext>
                  </a:extLst>
                </a:gridCol>
                <a:gridCol w="1028183">
                  <a:extLst>
                    <a:ext uri="{9D8B030D-6E8A-4147-A177-3AD203B41FA5}">
                      <a16:colId xmlns:a16="http://schemas.microsoft.com/office/drawing/2014/main" val="4071341045"/>
                    </a:ext>
                  </a:extLst>
                </a:gridCol>
              </a:tblGrid>
              <a:tr h="285618">
                <a:tc>
                  <a:txBody>
                    <a:bodyPr/>
                    <a:lstStyle/>
                    <a:p>
                      <a:r>
                        <a:rPr lang="en-US" sz="1400" dirty="0"/>
                        <a:t>Term</a:t>
                      </a:r>
                    </a:p>
                  </a:txBody>
                  <a:tcPr/>
                </a:tc>
                <a:tc>
                  <a:txBody>
                    <a:bodyPr/>
                    <a:lstStyle/>
                    <a:p>
                      <a:pPr algn="ctr"/>
                      <a:r>
                        <a:rPr lang="en-US" sz="1400" dirty="0"/>
                        <a:t>Doc_1</a:t>
                      </a:r>
                    </a:p>
                  </a:txBody>
                  <a:tcPr/>
                </a:tc>
                <a:tc>
                  <a:txBody>
                    <a:bodyPr/>
                    <a:lstStyle/>
                    <a:p>
                      <a:pPr algn="ctr"/>
                      <a:r>
                        <a:rPr lang="en-US" sz="1400" dirty="0"/>
                        <a:t>Doc_2</a:t>
                      </a:r>
                    </a:p>
                  </a:txBody>
                  <a:tcPr/>
                </a:tc>
                <a:extLst>
                  <a:ext uri="{0D108BD9-81ED-4DB2-BD59-A6C34878D82A}">
                    <a16:rowId xmlns:a16="http://schemas.microsoft.com/office/drawing/2014/main" val="3228405056"/>
                  </a:ext>
                </a:extLst>
              </a:tr>
              <a:tr h="285618">
                <a:tc>
                  <a:txBody>
                    <a:bodyPr/>
                    <a:lstStyle/>
                    <a:p>
                      <a:r>
                        <a:rPr lang="en-US" sz="1400" dirty="0"/>
                        <a:t>Quick</a:t>
                      </a:r>
                    </a:p>
                  </a:txBody>
                  <a:tcPr/>
                </a:tc>
                <a:tc>
                  <a:txBody>
                    <a:bodyPr/>
                    <a:lstStyle/>
                    <a:p>
                      <a:pPr algn="ctr"/>
                      <a:endParaRPr lang="en-US" sz="1400" dirty="0"/>
                    </a:p>
                  </a:txBody>
                  <a:tcPr/>
                </a:tc>
                <a:tc>
                  <a:txBody>
                    <a:bodyPr/>
                    <a:lstStyle/>
                    <a:p>
                      <a:pPr algn="ctr"/>
                      <a:r>
                        <a:rPr lang="en-US" sz="1400" dirty="0"/>
                        <a:t>X</a:t>
                      </a:r>
                    </a:p>
                  </a:txBody>
                  <a:tcPr/>
                </a:tc>
                <a:extLst>
                  <a:ext uri="{0D108BD9-81ED-4DB2-BD59-A6C34878D82A}">
                    <a16:rowId xmlns:a16="http://schemas.microsoft.com/office/drawing/2014/main" val="552379485"/>
                  </a:ext>
                </a:extLst>
              </a:tr>
              <a:tr h="285618">
                <a:tc>
                  <a:txBody>
                    <a:bodyPr/>
                    <a:lstStyle/>
                    <a:p>
                      <a:r>
                        <a:rPr lang="en-US" sz="1400" dirty="0"/>
                        <a:t>The</a:t>
                      </a:r>
                    </a:p>
                  </a:txBody>
                  <a:tcPr/>
                </a:tc>
                <a:tc>
                  <a:txBody>
                    <a:bodyPr/>
                    <a:lstStyle/>
                    <a:p>
                      <a:pPr algn="ctr"/>
                      <a:r>
                        <a:rPr lang="en-US" sz="1400" dirty="0"/>
                        <a:t>X</a:t>
                      </a:r>
                    </a:p>
                  </a:txBody>
                  <a:tcPr/>
                </a:tc>
                <a:tc>
                  <a:txBody>
                    <a:bodyPr/>
                    <a:lstStyle/>
                    <a:p>
                      <a:pPr algn="ctr"/>
                      <a:endParaRPr lang="en-US" sz="1400"/>
                    </a:p>
                  </a:txBody>
                  <a:tcPr/>
                </a:tc>
                <a:extLst>
                  <a:ext uri="{0D108BD9-81ED-4DB2-BD59-A6C34878D82A}">
                    <a16:rowId xmlns:a16="http://schemas.microsoft.com/office/drawing/2014/main" val="930575852"/>
                  </a:ext>
                </a:extLst>
              </a:tr>
              <a:tr h="285618">
                <a:tc>
                  <a:txBody>
                    <a:bodyPr/>
                    <a:lstStyle/>
                    <a:p>
                      <a:r>
                        <a:rPr lang="en-US" sz="1400" dirty="0"/>
                        <a:t>brown</a:t>
                      </a:r>
                    </a:p>
                  </a:txBody>
                  <a:tcPr/>
                </a:tc>
                <a:tc>
                  <a:txBody>
                    <a:bodyPr/>
                    <a:lstStyle/>
                    <a:p>
                      <a:pPr algn="ctr"/>
                      <a:r>
                        <a:rPr lang="en-US" sz="1400" dirty="0"/>
                        <a:t>X</a:t>
                      </a:r>
                    </a:p>
                  </a:txBody>
                  <a:tcPr/>
                </a:tc>
                <a:tc>
                  <a:txBody>
                    <a:bodyPr/>
                    <a:lstStyle/>
                    <a:p>
                      <a:pPr algn="ctr"/>
                      <a:r>
                        <a:rPr lang="en-US" sz="1400" dirty="0"/>
                        <a:t>X</a:t>
                      </a:r>
                    </a:p>
                  </a:txBody>
                  <a:tcPr/>
                </a:tc>
                <a:extLst>
                  <a:ext uri="{0D108BD9-81ED-4DB2-BD59-A6C34878D82A}">
                    <a16:rowId xmlns:a16="http://schemas.microsoft.com/office/drawing/2014/main" val="219118550"/>
                  </a:ext>
                </a:extLst>
              </a:tr>
              <a:tr h="285618">
                <a:tc>
                  <a:txBody>
                    <a:bodyPr/>
                    <a:lstStyle/>
                    <a:p>
                      <a:r>
                        <a:rPr lang="en-US" sz="1400" dirty="0"/>
                        <a:t>dog</a:t>
                      </a:r>
                    </a:p>
                  </a:txBody>
                  <a:tcPr/>
                </a:tc>
                <a:tc>
                  <a:txBody>
                    <a:bodyPr/>
                    <a:lstStyle/>
                    <a:p>
                      <a:pPr algn="ctr"/>
                      <a:r>
                        <a:rPr lang="en-US" sz="1400" dirty="0"/>
                        <a:t>X</a:t>
                      </a:r>
                    </a:p>
                  </a:txBody>
                  <a:tcPr/>
                </a:tc>
                <a:tc>
                  <a:txBody>
                    <a:bodyPr/>
                    <a:lstStyle/>
                    <a:p>
                      <a:pPr algn="ctr"/>
                      <a:endParaRPr lang="en-US" sz="1400" dirty="0"/>
                    </a:p>
                  </a:txBody>
                  <a:tcPr/>
                </a:tc>
                <a:extLst>
                  <a:ext uri="{0D108BD9-81ED-4DB2-BD59-A6C34878D82A}">
                    <a16:rowId xmlns:a16="http://schemas.microsoft.com/office/drawing/2014/main" val="358592988"/>
                  </a:ext>
                </a:extLst>
              </a:tr>
              <a:tr h="285618">
                <a:tc>
                  <a:txBody>
                    <a:bodyPr/>
                    <a:lstStyle/>
                    <a:p>
                      <a:r>
                        <a:rPr lang="en-US" sz="1400" dirty="0"/>
                        <a:t>dogs</a:t>
                      </a:r>
                    </a:p>
                  </a:txBody>
                  <a:tcPr/>
                </a:tc>
                <a:tc>
                  <a:txBody>
                    <a:bodyPr/>
                    <a:lstStyle/>
                    <a:p>
                      <a:pPr algn="ctr"/>
                      <a:endParaRPr lang="en-US" sz="1400" dirty="0"/>
                    </a:p>
                  </a:txBody>
                  <a:tcPr/>
                </a:tc>
                <a:tc>
                  <a:txBody>
                    <a:bodyPr/>
                    <a:lstStyle/>
                    <a:p>
                      <a:pPr algn="ctr"/>
                      <a:r>
                        <a:rPr lang="en-US" sz="1400" dirty="0"/>
                        <a:t>X</a:t>
                      </a:r>
                    </a:p>
                  </a:txBody>
                  <a:tcPr/>
                </a:tc>
                <a:extLst>
                  <a:ext uri="{0D108BD9-81ED-4DB2-BD59-A6C34878D82A}">
                    <a16:rowId xmlns:a16="http://schemas.microsoft.com/office/drawing/2014/main" val="3368618860"/>
                  </a:ext>
                </a:extLst>
              </a:tr>
              <a:tr h="285618">
                <a:tc>
                  <a:txBody>
                    <a:bodyPr/>
                    <a:lstStyle/>
                    <a:p>
                      <a:r>
                        <a:rPr lang="en-US" sz="1400" dirty="0"/>
                        <a:t>fox</a:t>
                      </a:r>
                    </a:p>
                  </a:txBody>
                  <a:tcPr/>
                </a:tc>
                <a:tc>
                  <a:txBody>
                    <a:bodyPr/>
                    <a:lstStyle/>
                    <a:p>
                      <a:pPr algn="ctr"/>
                      <a:r>
                        <a:rPr lang="en-US" sz="1400" dirty="0"/>
                        <a:t>X</a:t>
                      </a:r>
                    </a:p>
                  </a:txBody>
                  <a:tcPr/>
                </a:tc>
                <a:tc>
                  <a:txBody>
                    <a:bodyPr/>
                    <a:lstStyle/>
                    <a:p>
                      <a:pPr algn="ctr"/>
                      <a:endParaRPr lang="en-US" sz="1400" dirty="0"/>
                    </a:p>
                  </a:txBody>
                  <a:tcPr/>
                </a:tc>
                <a:extLst>
                  <a:ext uri="{0D108BD9-81ED-4DB2-BD59-A6C34878D82A}">
                    <a16:rowId xmlns:a16="http://schemas.microsoft.com/office/drawing/2014/main" val="2931484342"/>
                  </a:ext>
                </a:extLst>
              </a:tr>
              <a:tr h="285618">
                <a:tc>
                  <a:txBody>
                    <a:bodyPr/>
                    <a:lstStyle/>
                    <a:p>
                      <a:r>
                        <a:rPr lang="en-US" sz="1400" dirty="0"/>
                        <a:t>foxes</a:t>
                      </a:r>
                    </a:p>
                  </a:txBody>
                  <a:tcPr/>
                </a:tc>
                <a:tc>
                  <a:txBody>
                    <a:bodyPr/>
                    <a:lstStyle/>
                    <a:p>
                      <a:pPr algn="ctr"/>
                      <a:endParaRPr lang="en-US" sz="1400" dirty="0"/>
                    </a:p>
                  </a:txBody>
                  <a:tcPr/>
                </a:tc>
                <a:tc>
                  <a:txBody>
                    <a:bodyPr/>
                    <a:lstStyle/>
                    <a:p>
                      <a:pPr algn="ctr"/>
                      <a:r>
                        <a:rPr lang="en-US" sz="1400" dirty="0"/>
                        <a:t>X</a:t>
                      </a:r>
                    </a:p>
                  </a:txBody>
                  <a:tcPr/>
                </a:tc>
                <a:extLst>
                  <a:ext uri="{0D108BD9-81ED-4DB2-BD59-A6C34878D82A}">
                    <a16:rowId xmlns:a16="http://schemas.microsoft.com/office/drawing/2014/main" val="464037759"/>
                  </a:ext>
                </a:extLst>
              </a:tr>
              <a:tr h="285618">
                <a:tc>
                  <a:txBody>
                    <a:bodyPr/>
                    <a:lstStyle/>
                    <a:p>
                      <a:r>
                        <a:rPr lang="en-US" sz="1400" dirty="0"/>
                        <a:t>in</a:t>
                      </a:r>
                    </a:p>
                  </a:txBody>
                  <a:tcPr/>
                </a:tc>
                <a:tc>
                  <a:txBody>
                    <a:bodyPr/>
                    <a:lstStyle/>
                    <a:p>
                      <a:pPr algn="ctr"/>
                      <a:endParaRPr lang="en-US" sz="1400" dirty="0"/>
                    </a:p>
                  </a:txBody>
                  <a:tcPr/>
                </a:tc>
                <a:tc>
                  <a:txBody>
                    <a:bodyPr/>
                    <a:lstStyle/>
                    <a:p>
                      <a:pPr algn="ctr"/>
                      <a:r>
                        <a:rPr lang="en-US" sz="1400" dirty="0"/>
                        <a:t>X</a:t>
                      </a:r>
                    </a:p>
                  </a:txBody>
                  <a:tcPr/>
                </a:tc>
                <a:extLst>
                  <a:ext uri="{0D108BD9-81ED-4DB2-BD59-A6C34878D82A}">
                    <a16:rowId xmlns:a16="http://schemas.microsoft.com/office/drawing/2014/main" val="1868704029"/>
                  </a:ext>
                </a:extLst>
              </a:tr>
              <a:tr h="285618">
                <a:tc>
                  <a:txBody>
                    <a:bodyPr/>
                    <a:lstStyle/>
                    <a:p>
                      <a:r>
                        <a:rPr lang="en-US" sz="1400" dirty="0"/>
                        <a:t>jumped</a:t>
                      </a:r>
                    </a:p>
                  </a:txBody>
                  <a:tcPr/>
                </a:tc>
                <a:tc>
                  <a:txBody>
                    <a:bodyPr/>
                    <a:lstStyle/>
                    <a:p>
                      <a:pPr algn="ctr"/>
                      <a:r>
                        <a:rPr lang="en-US" sz="1400" dirty="0"/>
                        <a:t>X</a:t>
                      </a:r>
                    </a:p>
                  </a:txBody>
                  <a:tcPr/>
                </a:tc>
                <a:tc>
                  <a:txBody>
                    <a:bodyPr/>
                    <a:lstStyle/>
                    <a:p>
                      <a:pPr algn="ctr"/>
                      <a:endParaRPr lang="en-US" sz="1400" dirty="0"/>
                    </a:p>
                  </a:txBody>
                  <a:tcPr/>
                </a:tc>
                <a:extLst>
                  <a:ext uri="{0D108BD9-81ED-4DB2-BD59-A6C34878D82A}">
                    <a16:rowId xmlns:a16="http://schemas.microsoft.com/office/drawing/2014/main" val="869725909"/>
                  </a:ext>
                </a:extLst>
              </a:tr>
              <a:tr h="285618">
                <a:tc>
                  <a:txBody>
                    <a:bodyPr/>
                    <a:lstStyle/>
                    <a:p>
                      <a:r>
                        <a:rPr lang="en-US" sz="1400" dirty="0"/>
                        <a:t>lazy</a:t>
                      </a:r>
                    </a:p>
                  </a:txBody>
                  <a:tcPr/>
                </a:tc>
                <a:tc>
                  <a:txBody>
                    <a:bodyPr/>
                    <a:lstStyle/>
                    <a:p>
                      <a:pPr algn="ctr"/>
                      <a:r>
                        <a:rPr lang="en-US" sz="1400" dirty="0"/>
                        <a:t>X</a:t>
                      </a:r>
                    </a:p>
                  </a:txBody>
                  <a:tcPr/>
                </a:tc>
                <a:tc>
                  <a:txBody>
                    <a:bodyPr/>
                    <a:lstStyle/>
                    <a:p>
                      <a:pPr algn="ctr"/>
                      <a:r>
                        <a:rPr lang="en-US" sz="1400" dirty="0"/>
                        <a:t>X</a:t>
                      </a:r>
                    </a:p>
                  </a:txBody>
                  <a:tcPr/>
                </a:tc>
                <a:extLst>
                  <a:ext uri="{0D108BD9-81ED-4DB2-BD59-A6C34878D82A}">
                    <a16:rowId xmlns:a16="http://schemas.microsoft.com/office/drawing/2014/main" val="3126294538"/>
                  </a:ext>
                </a:extLst>
              </a:tr>
              <a:tr h="285618">
                <a:tc>
                  <a:txBody>
                    <a:bodyPr/>
                    <a:lstStyle/>
                    <a:p>
                      <a:r>
                        <a:rPr lang="en-US" sz="1400" dirty="0"/>
                        <a:t>leap</a:t>
                      </a:r>
                    </a:p>
                  </a:txBody>
                  <a:tcPr/>
                </a:tc>
                <a:tc>
                  <a:txBody>
                    <a:bodyPr/>
                    <a:lstStyle/>
                    <a:p>
                      <a:pPr algn="ctr"/>
                      <a:endParaRPr lang="en-US" sz="1400" dirty="0"/>
                    </a:p>
                  </a:txBody>
                  <a:tcPr/>
                </a:tc>
                <a:tc>
                  <a:txBody>
                    <a:bodyPr/>
                    <a:lstStyle/>
                    <a:p>
                      <a:pPr algn="ctr"/>
                      <a:r>
                        <a:rPr lang="en-US" sz="1400" dirty="0"/>
                        <a:t>X</a:t>
                      </a:r>
                    </a:p>
                  </a:txBody>
                  <a:tcPr/>
                </a:tc>
                <a:extLst>
                  <a:ext uri="{0D108BD9-81ED-4DB2-BD59-A6C34878D82A}">
                    <a16:rowId xmlns:a16="http://schemas.microsoft.com/office/drawing/2014/main" val="4255635317"/>
                  </a:ext>
                </a:extLst>
              </a:tr>
              <a:tr h="285618">
                <a:tc>
                  <a:txBody>
                    <a:bodyPr/>
                    <a:lstStyle/>
                    <a:p>
                      <a:r>
                        <a:rPr lang="en-US" sz="1400" dirty="0"/>
                        <a:t>over</a:t>
                      </a:r>
                    </a:p>
                  </a:txBody>
                  <a:tcPr/>
                </a:tc>
                <a:tc>
                  <a:txBody>
                    <a:bodyPr/>
                    <a:lstStyle/>
                    <a:p>
                      <a:pPr algn="ctr"/>
                      <a:r>
                        <a:rPr lang="en-US" sz="1400" dirty="0"/>
                        <a:t>X</a:t>
                      </a:r>
                    </a:p>
                  </a:txBody>
                  <a:tcPr/>
                </a:tc>
                <a:tc>
                  <a:txBody>
                    <a:bodyPr/>
                    <a:lstStyle/>
                    <a:p>
                      <a:pPr algn="ctr"/>
                      <a:r>
                        <a:rPr lang="en-US" sz="1400" dirty="0"/>
                        <a:t>X</a:t>
                      </a:r>
                    </a:p>
                  </a:txBody>
                  <a:tcPr/>
                </a:tc>
                <a:extLst>
                  <a:ext uri="{0D108BD9-81ED-4DB2-BD59-A6C34878D82A}">
                    <a16:rowId xmlns:a16="http://schemas.microsoft.com/office/drawing/2014/main" val="2314354184"/>
                  </a:ext>
                </a:extLst>
              </a:tr>
              <a:tr h="285618">
                <a:tc>
                  <a:txBody>
                    <a:bodyPr/>
                    <a:lstStyle/>
                    <a:p>
                      <a:r>
                        <a:rPr lang="en-US" sz="1400" dirty="0"/>
                        <a:t>quick</a:t>
                      </a:r>
                    </a:p>
                  </a:txBody>
                  <a:tcPr/>
                </a:tc>
                <a:tc>
                  <a:txBody>
                    <a:bodyPr/>
                    <a:lstStyle/>
                    <a:p>
                      <a:pPr algn="ctr"/>
                      <a:r>
                        <a:rPr lang="en-US" sz="1400" dirty="0"/>
                        <a:t>X</a:t>
                      </a:r>
                    </a:p>
                  </a:txBody>
                  <a:tcPr/>
                </a:tc>
                <a:tc>
                  <a:txBody>
                    <a:bodyPr/>
                    <a:lstStyle/>
                    <a:p>
                      <a:pPr algn="ctr"/>
                      <a:endParaRPr lang="en-US" sz="1400" dirty="0"/>
                    </a:p>
                  </a:txBody>
                  <a:tcPr/>
                </a:tc>
                <a:extLst>
                  <a:ext uri="{0D108BD9-81ED-4DB2-BD59-A6C34878D82A}">
                    <a16:rowId xmlns:a16="http://schemas.microsoft.com/office/drawing/2014/main" val="2900093370"/>
                  </a:ext>
                </a:extLst>
              </a:tr>
              <a:tr h="285618">
                <a:tc>
                  <a:txBody>
                    <a:bodyPr/>
                    <a:lstStyle/>
                    <a:p>
                      <a:r>
                        <a:rPr lang="en-US" sz="1400" dirty="0"/>
                        <a:t>summer</a:t>
                      </a:r>
                    </a:p>
                  </a:txBody>
                  <a:tcPr/>
                </a:tc>
                <a:tc>
                  <a:txBody>
                    <a:bodyPr/>
                    <a:lstStyle/>
                    <a:p>
                      <a:pPr algn="ctr"/>
                      <a:endParaRPr lang="en-US" sz="1400" dirty="0"/>
                    </a:p>
                  </a:txBody>
                  <a:tcPr/>
                </a:tc>
                <a:tc>
                  <a:txBody>
                    <a:bodyPr/>
                    <a:lstStyle/>
                    <a:p>
                      <a:pPr algn="ctr"/>
                      <a:r>
                        <a:rPr lang="en-US" sz="1400" dirty="0"/>
                        <a:t>X</a:t>
                      </a:r>
                    </a:p>
                  </a:txBody>
                  <a:tcPr/>
                </a:tc>
                <a:extLst>
                  <a:ext uri="{0D108BD9-81ED-4DB2-BD59-A6C34878D82A}">
                    <a16:rowId xmlns:a16="http://schemas.microsoft.com/office/drawing/2014/main" val="3750682591"/>
                  </a:ext>
                </a:extLst>
              </a:tr>
              <a:tr h="285618">
                <a:tc>
                  <a:txBody>
                    <a:bodyPr/>
                    <a:lstStyle/>
                    <a:p>
                      <a:r>
                        <a:rPr lang="en-US" sz="1400" dirty="0"/>
                        <a:t>the</a:t>
                      </a:r>
                    </a:p>
                  </a:txBody>
                  <a:tcPr/>
                </a:tc>
                <a:tc>
                  <a:txBody>
                    <a:bodyPr/>
                    <a:lstStyle/>
                    <a:p>
                      <a:pPr algn="ctr"/>
                      <a:r>
                        <a:rPr lang="en-US" sz="1400" dirty="0"/>
                        <a:t>X</a:t>
                      </a:r>
                    </a:p>
                  </a:txBody>
                  <a:tcPr/>
                </a:tc>
                <a:tc>
                  <a:txBody>
                    <a:bodyPr/>
                    <a:lstStyle/>
                    <a:p>
                      <a:pPr algn="ctr"/>
                      <a:endParaRPr lang="en-US" sz="1400" dirty="0"/>
                    </a:p>
                  </a:txBody>
                  <a:tcPr/>
                </a:tc>
                <a:extLst>
                  <a:ext uri="{0D108BD9-81ED-4DB2-BD59-A6C34878D82A}">
                    <a16:rowId xmlns:a16="http://schemas.microsoft.com/office/drawing/2014/main" val="1741421675"/>
                  </a:ext>
                </a:extLst>
              </a:tr>
            </a:tbl>
          </a:graphicData>
        </a:graphic>
      </p:graphicFrame>
      <p:sp>
        <p:nvSpPr>
          <p:cNvPr id="7" name="TextBox 6">
            <a:extLst>
              <a:ext uri="{FF2B5EF4-FFF2-40B4-BE49-F238E27FC236}">
                <a16:creationId xmlns:a16="http://schemas.microsoft.com/office/drawing/2014/main" id="{65022FCE-BE1A-4224-A3DE-76E10309C8D5}"/>
              </a:ext>
            </a:extLst>
          </p:cNvPr>
          <p:cNvSpPr txBox="1"/>
          <p:nvPr/>
        </p:nvSpPr>
        <p:spPr>
          <a:xfrm>
            <a:off x="5876489" y="6119336"/>
            <a:ext cx="3084549" cy="307777"/>
          </a:xfrm>
          <a:prstGeom prst="rect">
            <a:avLst/>
          </a:prstGeom>
          <a:noFill/>
        </p:spPr>
        <p:txBody>
          <a:bodyPr wrap="square" rtlCol="0">
            <a:spAutoFit/>
          </a:bodyPr>
          <a:lstStyle/>
          <a:p>
            <a:r>
              <a:rPr lang="en-US" sz="1400" b="1" dirty="0">
                <a:solidFill>
                  <a:srgbClr val="7030A0"/>
                </a:solidFill>
                <a:latin typeface="Comic Sans MS" panose="030F0702030302020204" pitchFamily="66" charset="0"/>
              </a:rPr>
              <a:t>Better, but not good enough.</a:t>
            </a:r>
          </a:p>
        </p:txBody>
      </p:sp>
    </p:spTree>
    <p:extLst>
      <p:ext uri="{BB962C8B-B14F-4D97-AF65-F5344CB8AC3E}">
        <p14:creationId xmlns:p14="http://schemas.microsoft.com/office/powerpoint/2010/main" val="8772880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1BE3DF-04B7-4704-9BEF-D24B3ADB35C4}"/>
              </a:ext>
            </a:extLst>
          </p:cNvPr>
          <p:cNvSpPr>
            <a:spLocks noGrp="1"/>
          </p:cNvSpPr>
          <p:nvPr>
            <p:ph sz="half" idx="1"/>
          </p:nvPr>
        </p:nvSpPr>
        <p:spPr/>
        <p:txBody>
          <a:bodyPr>
            <a:normAutofit/>
          </a:bodyPr>
          <a:lstStyle/>
          <a:p>
            <a:r>
              <a:rPr lang="en-US" sz="1600" dirty="0"/>
              <a:t>Elasticsearch also ships with prepackaged analyzers that you can use directly.</a:t>
            </a:r>
          </a:p>
          <a:p>
            <a:r>
              <a:rPr lang="en-US" sz="1600" dirty="0">
                <a:solidFill>
                  <a:srgbClr val="C00000"/>
                </a:solidFill>
              </a:rPr>
              <a:t>Standard analyzer. </a:t>
            </a:r>
            <a:r>
              <a:rPr lang="en-US" sz="1600" dirty="0"/>
              <a:t>The standard analyzer is the default analyzer that Elasticsearch uses. It is the best general choice for analyzing text that may be in any language. It splits the text on word boundaries, as defined by the Unicode Consortium, and removes most punctuation and lower-cases all terms.</a:t>
            </a:r>
          </a:p>
          <a:p>
            <a:r>
              <a:rPr lang="en-US" sz="1600" dirty="0">
                <a:solidFill>
                  <a:srgbClr val="C00000"/>
                </a:solidFill>
              </a:rPr>
              <a:t>Simple analyzer. </a:t>
            </a:r>
            <a:r>
              <a:rPr lang="en-US" sz="1600" dirty="0"/>
              <a:t>The simple analyzer splits the text on anything that isn’t a letter and lowercases the terms.</a:t>
            </a:r>
          </a:p>
          <a:p>
            <a:r>
              <a:rPr lang="en-US" sz="1600" dirty="0">
                <a:solidFill>
                  <a:srgbClr val="C00000"/>
                </a:solidFill>
              </a:rPr>
              <a:t>Whitespace analyzer.  </a:t>
            </a:r>
            <a:r>
              <a:rPr lang="en-US" sz="1600" dirty="0"/>
              <a:t>The whitespace analyzer splits the text on whitespace. It doesn’t lowercase.</a:t>
            </a:r>
          </a:p>
          <a:p>
            <a:r>
              <a:rPr lang="en-US" sz="1600" dirty="0">
                <a:solidFill>
                  <a:srgbClr val="C00000"/>
                </a:solidFill>
              </a:rPr>
              <a:t>Language analyzer.  </a:t>
            </a:r>
            <a:r>
              <a:rPr lang="en-US" sz="1600" dirty="0"/>
              <a:t>Removes </a:t>
            </a:r>
            <a:r>
              <a:rPr lang="en-US" sz="1600" dirty="0" err="1"/>
              <a:t>stopwords</a:t>
            </a:r>
            <a:r>
              <a:rPr lang="en-US" sz="1600" dirty="0"/>
              <a:t> such as the English "to" or the German "und"  Also can do term stemming.</a:t>
            </a:r>
          </a:p>
          <a:p>
            <a:endParaRPr lang="en-US" sz="1600" dirty="0"/>
          </a:p>
          <a:p>
            <a:endParaRPr lang="en-US" sz="1600" dirty="0"/>
          </a:p>
          <a:p>
            <a:endParaRPr lang="en-US" sz="1600" dirty="0"/>
          </a:p>
          <a:p>
            <a:endParaRPr lang="en-US" sz="1600" dirty="0"/>
          </a:p>
        </p:txBody>
      </p:sp>
      <p:graphicFrame>
        <p:nvGraphicFramePr>
          <p:cNvPr id="7" name="Content Placeholder 6">
            <a:extLst>
              <a:ext uri="{FF2B5EF4-FFF2-40B4-BE49-F238E27FC236}">
                <a16:creationId xmlns:a16="http://schemas.microsoft.com/office/drawing/2014/main" id="{ACAD2D21-223E-460A-A4A7-85BAE38394EE}"/>
              </a:ext>
            </a:extLst>
          </p:cNvPr>
          <p:cNvGraphicFramePr>
            <a:graphicFrameLocks noGrp="1"/>
          </p:cNvGraphicFramePr>
          <p:nvPr>
            <p:ph sz="half" idx="2"/>
            <p:extLst>
              <p:ext uri="{D42A27DB-BD31-4B8C-83A1-F6EECF244321}">
                <p14:modId xmlns:p14="http://schemas.microsoft.com/office/powerpoint/2010/main" val="3072262953"/>
              </p:ext>
            </p:extLst>
          </p:nvPr>
        </p:nvGraphicFramePr>
        <p:xfrm>
          <a:off x="4648200" y="1719263"/>
          <a:ext cx="4257675" cy="4911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F9BD3C7B-AE4A-4B73-86FE-ECDC33C92FB4}"/>
              </a:ext>
            </a:extLst>
          </p:cNvPr>
          <p:cNvSpPr>
            <a:spLocks noGrp="1"/>
          </p:cNvSpPr>
          <p:nvPr>
            <p:ph type="title"/>
          </p:nvPr>
        </p:nvSpPr>
        <p:spPr/>
        <p:txBody>
          <a:bodyPr/>
          <a:lstStyle/>
          <a:p>
            <a:r>
              <a:rPr lang="en-US" dirty="0"/>
              <a:t>The Analysis Process</a:t>
            </a:r>
          </a:p>
        </p:txBody>
      </p:sp>
    </p:spTree>
    <p:extLst>
      <p:ext uri="{BB962C8B-B14F-4D97-AF65-F5344CB8AC3E}">
        <p14:creationId xmlns:p14="http://schemas.microsoft.com/office/powerpoint/2010/main" val="3975618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93A516-6278-479D-9068-C15FF8CD57D7}"/>
              </a:ext>
            </a:extLst>
          </p:cNvPr>
          <p:cNvSpPr>
            <a:spLocks noGrp="1"/>
          </p:cNvSpPr>
          <p:nvPr>
            <p:ph type="title" idx="4294967295"/>
          </p:nvPr>
        </p:nvSpPr>
        <p:spPr>
          <a:xfrm>
            <a:off x="63795" y="249084"/>
            <a:ext cx="8382000" cy="266405"/>
          </a:xfrm>
        </p:spPr>
        <p:txBody>
          <a:bodyPr/>
          <a:lstStyle/>
          <a:p>
            <a:r>
              <a:rPr lang="en-US" dirty="0">
                <a:solidFill>
                  <a:schemeClr val="tx1"/>
                </a:solidFill>
              </a:rPr>
              <a:t>Where analyzers are used</a:t>
            </a:r>
          </a:p>
        </p:txBody>
      </p:sp>
      <p:sp>
        <p:nvSpPr>
          <p:cNvPr id="7" name="Rectangle 6">
            <a:extLst>
              <a:ext uri="{FF2B5EF4-FFF2-40B4-BE49-F238E27FC236}">
                <a16:creationId xmlns:a16="http://schemas.microsoft.com/office/drawing/2014/main" id="{D17B160C-E994-4553-93AC-1B119268E16C}"/>
              </a:ext>
            </a:extLst>
          </p:cNvPr>
          <p:cNvSpPr/>
          <p:nvPr/>
        </p:nvSpPr>
        <p:spPr>
          <a:xfrm>
            <a:off x="233917" y="887018"/>
            <a:ext cx="2355112" cy="954107"/>
          </a:xfrm>
          <a:prstGeom prst="rect">
            <a:avLst/>
          </a:prstGeom>
        </p:spPr>
        <p:txBody>
          <a:bodyPr wrap="square">
            <a:spAutoFit/>
          </a:bodyPr>
          <a:lstStyle/>
          <a:p>
            <a:r>
              <a:rPr lang="en-US" sz="1400" dirty="0">
                <a:latin typeface="Consolas" panose="020B0609020204030204" pitchFamily="49" charset="0"/>
              </a:rPr>
              <a:t>curl -X GET "http://localhost:9200/</a:t>
            </a:r>
            <a:r>
              <a:rPr lang="en-US" sz="1400" dirty="0" err="1">
                <a:latin typeface="Consolas" panose="020B0609020204030204" pitchFamily="49" charset="0"/>
              </a:rPr>
              <a:t>shakespeare</a:t>
            </a:r>
            <a:r>
              <a:rPr lang="en-US" sz="1400" dirty="0">
                <a:latin typeface="Consolas" panose="020B0609020204030204" pitchFamily="49" charset="0"/>
              </a:rPr>
              <a:t>/_search/?</a:t>
            </a:r>
            <a:r>
              <a:rPr lang="en-US" sz="1400" dirty="0" err="1">
                <a:latin typeface="Consolas" panose="020B0609020204030204" pitchFamily="49" charset="0"/>
              </a:rPr>
              <a:t>pretty&amp;q</a:t>
            </a:r>
            <a:r>
              <a:rPr lang="en-US" sz="1400" dirty="0">
                <a:latin typeface="Consolas" panose="020B0609020204030204" pitchFamily="49" charset="0"/>
              </a:rPr>
              <a:t>=sugar-candy"</a:t>
            </a:r>
          </a:p>
        </p:txBody>
      </p:sp>
      <p:sp>
        <p:nvSpPr>
          <p:cNvPr id="8" name="Rectangle 7">
            <a:extLst>
              <a:ext uri="{FF2B5EF4-FFF2-40B4-BE49-F238E27FC236}">
                <a16:creationId xmlns:a16="http://schemas.microsoft.com/office/drawing/2014/main" id="{E4500908-4B7A-4C23-A4C2-93C7DF5E6A59}"/>
              </a:ext>
            </a:extLst>
          </p:cNvPr>
          <p:cNvSpPr/>
          <p:nvPr/>
        </p:nvSpPr>
        <p:spPr>
          <a:xfrm>
            <a:off x="4486938" y="887018"/>
            <a:ext cx="4572000" cy="3108543"/>
          </a:xfrm>
          <a:prstGeom prst="rect">
            <a:avLst/>
          </a:prstGeom>
        </p:spPr>
        <p:txBody>
          <a:bodyPr>
            <a:spAutoFit/>
          </a:bodyPr>
          <a:lstStyle/>
          <a:p>
            <a:r>
              <a:rPr lang="en-US" sz="1400" dirty="0">
                <a:latin typeface="Consolas" panose="020B0609020204030204" pitchFamily="49" charset="0"/>
              </a:rPr>
              <a:t>curl -X POST "http://localhost:9200/</a:t>
            </a:r>
            <a:r>
              <a:rPr lang="en-US" sz="1400" dirty="0" err="1">
                <a:latin typeface="Consolas" panose="020B0609020204030204" pitchFamily="49" charset="0"/>
              </a:rPr>
              <a:t>shakespeare</a:t>
            </a:r>
            <a:r>
              <a:rPr lang="en-US" sz="1400" dirty="0">
                <a:latin typeface="Consolas" panose="020B0609020204030204" pitchFamily="49" charset="0"/>
              </a:rPr>
              <a:t>/_doc" -H "Content-Type: application/json" –-data </a:t>
            </a:r>
            <a:r>
              <a:rPr lang="en-US" sz="1400" dirty="0" err="1">
                <a:latin typeface="Consolas" panose="020B0609020204030204" pitchFamily="49" charset="0"/>
              </a:rPr>
              <a:t>sugar.json</a:t>
            </a:r>
            <a:endParaRPr lang="en-US" sz="1400" dirty="0">
              <a:latin typeface="Consolas" panose="020B0609020204030204" pitchFamily="49" charset="0"/>
            </a:endParaRPr>
          </a:p>
          <a:p>
            <a:endParaRPr lang="en-US" sz="1400" dirty="0">
              <a:latin typeface="Consolas" panose="020B0609020204030204" pitchFamily="49" charset="0"/>
            </a:endParaRPr>
          </a:p>
          <a:p>
            <a:r>
              <a:rPr lang="en-US" sz="1400" dirty="0">
                <a:solidFill>
                  <a:srgbClr val="0033CC"/>
                </a:solidFill>
                <a:latin typeface="Consolas" panose="020B0609020204030204" pitchFamily="49" charset="0"/>
              </a:rPr>
              <a:t>{</a:t>
            </a:r>
          </a:p>
          <a:p>
            <a:r>
              <a:rPr lang="en-US" sz="1400" dirty="0">
                <a:solidFill>
                  <a:srgbClr val="0033CC"/>
                </a:solidFill>
                <a:latin typeface="Consolas" panose="020B0609020204030204" pitchFamily="49" charset="0"/>
              </a:rPr>
              <a:t>    "type" : "review",</a:t>
            </a:r>
          </a:p>
          <a:p>
            <a:r>
              <a:rPr lang="en-US" sz="1400" dirty="0">
                <a:solidFill>
                  <a:srgbClr val="0033CC"/>
                </a:solidFill>
                <a:latin typeface="Consolas" panose="020B0609020204030204" pitchFamily="49" charset="0"/>
              </a:rPr>
              <a:t>    "title" : "A thought from Jack",</a:t>
            </a:r>
          </a:p>
          <a:p>
            <a:r>
              <a:rPr lang="en-US" sz="1400" dirty="0">
                <a:solidFill>
                  <a:srgbClr val="0033CC"/>
                </a:solidFill>
                <a:latin typeface="Consolas" panose="020B0609020204030204" pitchFamily="49" charset="0"/>
              </a:rPr>
              <a:t>    "</a:t>
            </a:r>
            <a:r>
              <a:rPr lang="en-US" sz="1400" dirty="0" err="1">
                <a:solidFill>
                  <a:srgbClr val="0033CC"/>
                </a:solidFill>
                <a:latin typeface="Consolas" panose="020B0609020204030204" pitchFamily="49" charset="0"/>
              </a:rPr>
              <a:t>play_name</a:t>
            </a:r>
            <a:r>
              <a:rPr lang="en-US" sz="1400" dirty="0">
                <a:solidFill>
                  <a:srgbClr val="0033CC"/>
                </a:solidFill>
                <a:latin typeface="Consolas" panose="020B0609020204030204" pitchFamily="49" charset="0"/>
              </a:rPr>
              <a:t>" : "HENRY IV",</a:t>
            </a:r>
          </a:p>
          <a:p>
            <a:r>
              <a:rPr lang="en-US" sz="1400" dirty="0">
                <a:solidFill>
                  <a:srgbClr val="0033CC"/>
                </a:solidFill>
                <a:latin typeface="Consolas" panose="020B0609020204030204" pitchFamily="49" charset="0"/>
              </a:rPr>
              <a:t>    "</a:t>
            </a:r>
            <a:r>
              <a:rPr lang="en-US" sz="1400" dirty="0" err="1">
                <a:solidFill>
                  <a:srgbClr val="0033CC"/>
                </a:solidFill>
                <a:latin typeface="Consolas" panose="020B0609020204030204" pitchFamily="49" charset="0"/>
              </a:rPr>
              <a:t>text_entry</a:t>
            </a:r>
            <a:r>
              <a:rPr lang="en-US" sz="1400" dirty="0">
                <a:solidFill>
                  <a:srgbClr val="0033CC"/>
                </a:solidFill>
                <a:latin typeface="Consolas" panose="020B0609020204030204" pitchFamily="49" charset="0"/>
              </a:rPr>
              <a:t>" : "I wonder if the sugar-candy Shakespeare was referring to is really a comfits – a candy made of a nut or seed coated in sugar?"</a:t>
            </a:r>
          </a:p>
          <a:p>
            <a:r>
              <a:rPr lang="en-US" sz="1400" dirty="0">
                <a:solidFill>
                  <a:srgbClr val="0033CC"/>
                </a:solidFill>
                <a:latin typeface="Consolas" panose="020B0609020204030204" pitchFamily="49" charset="0"/>
              </a:rPr>
              <a:t>  }</a:t>
            </a:r>
          </a:p>
        </p:txBody>
      </p:sp>
      <p:grpSp>
        <p:nvGrpSpPr>
          <p:cNvPr id="11" name="Group 10">
            <a:extLst>
              <a:ext uri="{FF2B5EF4-FFF2-40B4-BE49-F238E27FC236}">
                <a16:creationId xmlns:a16="http://schemas.microsoft.com/office/drawing/2014/main" id="{F3937604-90DF-4EDD-A561-9FEFA34A3468}"/>
              </a:ext>
            </a:extLst>
          </p:cNvPr>
          <p:cNvGrpSpPr/>
          <p:nvPr/>
        </p:nvGrpSpPr>
        <p:grpSpPr>
          <a:xfrm>
            <a:off x="3029053" y="1637418"/>
            <a:ext cx="923597" cy="3168502"/>
            <a:chOff x="3414485" y="2344479"/>
            <a:chExt cx="985959" cy="3599121"/>
          </a:xfrm>
        </p:grpSpPr>
        <p:sp>
          <p:nvSpPr>
            <p:cNvPr id="10" name="Rectangle 9">
              <a:extLst>
                <a:ext uri="{FF2B5EF4-FFF2-40B4-BE49-F238E27FC236}">
                  <a16:creationId xmlns:a16="http://schemas.microsoft.com/office/drawing/2014/main" id="{375AFE67-6B6A-4F53-AF2F-FE4C1A46E03C}"/>
                </a:ext>
              </a:extLst>
            </p:cNvPr>
            <p:cNvSpPr/>
            <p:nvPr/>
          </p:nvSpPr>
          <p:spPr>
            <a:xfrm>
              <a:off x="3414485" y="2344479"/>
              <a:ext cx="985959" cy="3599121"/>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BB7219E-D0C2-4EC7-8AA5-82AE9C32293C}"/>
                </a:ext>
              </a:extLst>
            </p:cNvPr>
            <p:cNvPicPr>
              <a:picLocks noChangeAspect="1"/>
            </p:cNvPicPr>
            <p:nvPr/>
          </p:nvPicPr>
          <p:blipFill>
            <a:blip r:embed="rId2"/>
            <a:stretch>
              <a:fillRect/>
            </a:stretch>
          </p:blipFill>
          <p:spPr>
            <a:xfrm>
              <a:off x="3437184" y="2405340"/>
              <a:ext cx="940559" cy="3477398"/>
            </a:xfrm>
            <a:prstGeom prst="rect">
              <a:avLst/>
            </a:prstGeom>
            <a:ln>
              <a:noFill/>
            </a:ln>
          </p:spPr>
        </p:pic>
      </p:grpSp>
      <p:sp>
        <p:nvSpPr>
          <p:cNvPr id="12" name="Arrow: Bent 11">
            <a:extLst>
              <a:ext uri="{FF2B5EF4-FFF2-40B4-BE49-F238E27FC236}">
                <a16:creationId xmlns:a16="http://schemas.microsoft.com/office/drawing/2014/main" id="{4A915360-BB3D-4B9E-BFAA-B2FC2EB16D90}"/>
              </a:ext>
            </a:extLst>
          </p:cNvPr>
          <p:cNvSpPr/>
          <p:nvPr/>
        </p:nvSpPr>
        <p:spPr>
          <a:xfrm rot="5237806">
            <a:off x="2763589" y="951647"/>
            <a:ext cx="446091" cy="811431"/>
          </a:xfrm>
          <a:prstGeom prst="ben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rrow: Bent 12">
            <a:extLst>
              <a:ext uri="{FF2B5EF4-FFF2-40B4-BE49-F238E27FC236}">
                <a16:creationId xmlns:a16="http://schemas.microsoft.com/office/drawing/2014/main" id="{6BCB727F-07DF-49E8-B3D0-475C480C89D0}"/>
              </a:ext>
            </a:extLst>
          </p:cNvPr>
          <p:cNvSpPr/>
          <p:nvPr/>
        </p:nvSpPr>
        <p:spPr>
          <a:xfrm rot="16362194" flipH="1">
            <a:off x="3827044" y="929498"/>
            <a:ext cx="430618" cy="819902"/>
          </a:xfrm>
          <a:prstGeom prst="bentArrow">
            <a:avLst/>
          </a:prstGeom>
          <a:solidFill>
            <a:schemeClr val="bg2">
              <a:lumMod val="50000"/>
            </a:schemeClr>
          </a:solidFill>
          <a:ln>
            <a:solidFill>
              <a:srgbClr val="71693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4" name="Cylinder 13">
            <a:extLst>
              <a:ext uri="{FF2B5EF4-FFF2-40B4-BE49-F238E27FC236}">
                <a16:creationId xmlns:a16="http://schemas.microsoft.com/office/drawing/2014/main" id="{D71F7DBE-6044-4CE8-A12C-031D6E84F8DC}"/>
              </a:ext>
            </a:extLst>
          </p:cNvPr>
          <p:cNvSpPr/>
          <p:nvPr/>
        </p:nvSpPr>
        <p:spPr>
          <a:xfrm>
            <a:off x="2674800" y="5220582"/>
            <a:ext cx="1632099" cy="1589568"/>
          </a:xfrm>
          <a:prstGeom prst="can">
            <a:avLst/>
          </a:prstGeom>
          <a:solidFill>
            <a:srgbClr val="FA8AE2"/>
          </a:solidFill>
          <a:ln>
            <a:solidFill>
              <a:srgbClr val="A319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6D1151"/>
                </a:solidFill>
              </a:rPr>
              <a:t>Elasticsearch index</a:t>
            </a:r>
          </a:p>
          <a:p>
            <a:pPr algn="ctr"/>
            <a:r>
              <a:rPr lang="en-US" dirty="0">
                <a:solidFill>
                  <a:srgbClr val="6D1151"/>
                </a:solidFill>
              </a:rPr>
              <a:t>("table")</a:t>
            </a:r>
          </a:p>
        </p:txBody>
      </p:sp>
      <p:sp>
        <p:nvSpPr>
          <p:cNvPr id="15" name="Arrow: Down 14">
            <a:extLst>
              <a:ext uri="{FF2B5EF4-FFF2-40B4-BE49-F238E27FC236}">
                <a16:creationId xmlns:a16="http://schemas.microsoft.com/office/drawing/2014/main" id="{ED3C5623-5147-4240-82F5-60466B5589BF}"/>
              </a:ext>
            </a:extLst>
          </p:cNvPr>
          <p:cNvSpPr/>
          <p:nvPr/>
        </p:nvSpPr>
        <p:spPr>
          <a:xfrm>
            <a:off x="3154870" y="4917593"/>
            <a:ext cx="276447" cy="498817"/>
          </a:xfrm>
          <a:prstGeom prst="down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6" name="Arrow: Bent 15">
            <a:extLst>
              <a:ext uri="{FF2B5EF4-FFF2-40B4-BE49-F238E27FC236}">
                <a16:creationId xmlns:a16="http://schemas.microsoft.com/office/drawing/2014/main" id="{3DAB6713-E0CB-4449-9C31-A70CD0E2A38C}"/>
              </a:ext>
            </a:extLst>
          </p:cNvPr>
          <p:cNvSpPr/>
          <p:nvPr/>
        </p:nvSpPr>
        <p:spPr>
          <a:xfrm rot="16200000">
            <a:off x="246869" y="4149524"/>
            <a:ext cx="3471230" cy="679849"/>
          </a:xfrm>
          <a:prstGeom prst="ben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a:extLst>
              <a:ext uri="{FF2B5EF4-FFF2-40B4-BE49-F238E27FC236}">
                <a16:creationId xmlns:a16="http://schemas.microsoft.com/office/drawing/2014/main" id="{2018D81E-97B8-48FF-A229-326542FB4DF9}"/>
              </a:ext>
            </a:extLst>
          </p:cNvPr>
          <p:cNvSpPr/>
          <p:nvPr/>
        </p:nvSpPr>
        <p:spPr>
          <a:xfrm>
            <a:off x="878563" y="4057725"/>
            <a:ext cx="846707" cy="369332"/>
          </a:xfrm>
          <a:prstGeom prst="rect">
            <a:avLst/>
          </a:prstGeom>
        </p:spPr>
        <p:txBody>
          <a:bodyPr wrap="none">
            <a:spAutoFit/>
          </a:bodyPr>
          <a:lstStyle/>
          <a:p>
            <a:r>
              <a:rPr lang="en-US" dirty="0"/>
              <a:t>results</a:t>
            </a:r>
          </a:p>
        </p:txBody>
      </p:sp>
      <p:sp>
        <p:nvSpPr>
          <p:cNvPr id="20" name="Arrow: Down 19">
            <a:extLst>
              <a:ext uri="{FF2B5EF4-FFF2-40B4-BE49-F238E27FC236}">
                <a16:creationId xmlns:a16="http://schemas.microsoft.com/office/drawing/2014/main" id="{447282A1-392C-4B18-BFE5-1352AF1EC32D}"/>
              </a:ext>
            </a:extLst>
          </p:cNvPr>
          <p:cNvSpPr/>
          <p:nvPr/>
        </p:nvSpPr>
        <p:spPr>
          <a:xfrm>
            <a:off x="3621308" y="4945731"/>
            <a:ext cx="276447" cy="498817"/>
          </a:xfrm>
          <a:prstGeom prst="downArrow">
            <a:avLst/>
          </a:prstGeom>
          <a:solidFill>
            <a:schemeClr val="bg2">
              <a:lumMod val="50000"/>
            </a:schemeClr>
          </a:solidFill>
          <a:ln>
            <a:solidFill>
              <a:srgbClr val="71693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1" name="Rectangle 20">
            <a:extLst>
              <a:ext uri="{FF2B5EF4-FFF2-40B4-BE49-F238E27FC236}">
                <a16:creationId xmlns:a16="http://schemas.microsoft.com/office/drawing/2014/main" id="{23FA22BB-6F2D-4415-8629-262304D4F3FC}"/>
              </a:ext>
            </a:extLst>
          </p:cNvPr>
          <p:cNvSpPr/>
          <p:nvPr/>
        </p:nvSpPr>
        <p:spPr>
          <a:xfrm>
            <a:off x="5134815" y="5578733"/>
            <a:ext cx="3100102" cy="646331"/>
          </a:xfrm>
          <a:prstGeom prst="rect">
            <a:avLst/>
          </a:prstGeom>
        </p:spPr>
        <p:txBody>
          <a:bodyPr wrap="square">
            <a:spAutoFit/>
          </a:bodyPr>
          <a:lstStyle/>
          <a:p>
            <a:r>
              <a:rPr lang="en-US" dirty="0"/>
              <a:t>Analyzers affect both queries and indexing operations</a:t>
            </a:r>
          </a:p>
        </p:txBody>
      </p:sp>
    </p:spTree>
    <p:extLst>
      <p:ext uri="{BB962C8B-B14F-4D97-AF65-F5344CB8AC3E}">
        <p14:creationId xmlns:p14="http://schemas.microsoft.com/office/powerpoint/2010/main" val="28693848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D0ABC4-3DF1-4ACD-B257-27A4B127D15C}"/>
              </a:ext>
            </a:extLst>
          </p:cNvPr>
          <p:cNvSpPr>
            <a:spLocks noGrp="1"/>
          </p:cNvSpPr>
          <p:nvPr>
            <p:ph sz="half" idx="1"/>
          </p:nvPr>
        </p:nvSpPr>
        <p:spPr>
          <a:xfrm>
            <a:off x="111272" y="1719071"/>
            <a:ext cx="8920716" cy="4912233"/>
          </a:xfrm>
        </p:spPr>
        <p:txBody>
          <a:bodyPr>
            <a:normAutofit/>
          </a:bodyPr>
          <a:lstStyle/>
          <a:p>
            <a:r>
              <a:rPr lang="en-US" sz="1600" dirty="0"/>
              <a:t>Use _analyze.  Compare </a:t>
            </a:r>
            <a:r>
              <a:rPr lang="en-US" sz="1600" dirty="0">
                <a:solidFill>
                  <a:srgbClr val="0033CC"/>
                </a:solidFill>
              </a:rPr>
              <a:t>"standard" (blue) </a:t>
            </a:r>
            <a:r>
              <a:rPr lang="en-US" sz="1600" dirty="0"/>
              <a:t>with </a:t>
            </a:r>
            <a:r>
              <a:rPr lang="en-US" sz="1600" dirty="0">
                <a:solidFill>
                  <a:srgbClr val="C00000"/>
                </a:solidFill>
              </a:rPr>
              <a:t>"English" (red)</a:t>
            </a:r>
          </a:p>
          <a:p>
            <a:pPr marL="45720" indent="0">
              <a:buNone/>
            </a:pPr>
            <a:r>
              <a:rPr lang="en-US" sz="1400" dirty="0">
                <a:latin typeface="Consolas" panose="020B0609020204030204" pitchFamily="49" charset="0"/>
              </a:rPr>
              <a:t>curl -X GET "localhost:9200/_</a:t>
            </a:r>
            <a:r>
              <a:rPr lang="en-US" sz="1400" dirty="0" err="1">
                <a:latin typeface="Consolas" panose="020B0609020204030204" pitchFamily="49" charset="0"/>
              </a:rPr>
              <a:t>analyze?pretty</a:t>
            </a:r>
            <a:r>
              <a:rPr lang="en-US" sz="1400" dirty="0">
                <a:latin typeface="Consolas" panose="020B0609020204030204" pitchFamily="49" charset="0"/>
              </a:rPr>
              <a:t>" -H "Content-Type: application/json" -d "{\"analyzer\" : \"standard\", \"text\" : \"Sugar-candy is Mary's favorite! snack.\" }"</a:t>
            </a:r>
          </a:p>
          <a:p>
            <a:pPr marL="45720" indent="0">
              <a:spcBef>
                <a:spcPts val="0"/>
              </a:spcBef>
              <a:buNone/>
            </a:pPr>
            <a:br>
              <a:rPr lang="en-US" sz="1400" dirty="0">
                <a:latin typeface="Consolas" panose="020B0609020204030204" pitchFamily="49" charset="0"/>
              </a:rPr>
            </a:br>
            <a:r>
              <a:rPr lang="en-US" sz="1400" dirty="0">
                <a:latin typeface="Consolas" panose="020B0609020204030204" pitchFamily="49" charset="0"/>
              </a:rPr>
              <a:t> </a:t>
            </a:r>
            <a:r>
              <a:rPr lang="en-US" sz="1200" dirty="0">
                <a:solidFill>
                  <a:srgbClr val="0033CC"/>
                </a:solidFill>
                <a:latin typeface="Consolas" panose="020B0609020204030204" pitchFamily="49" charset="0"/>
              </a:rPr>
              <a:t>"tokens" : [</a:t>
            </a:r>
          </a:p>
          <a:p>
            <a:pPr marL="45720" indent="0">
              <a:spcBef>
                <a:spcPts val="0"/>
              </a:spcBef>
              <a:buNone/>
            </a:pPr>
            <a:r>
              <a:rPr lang="en-US" sz="1200" dirty="0">
                <a:solidFill>
                  <a:srgbClr val="0033CC"/>
                </a:solidFill>
                <a:latin typeface="Consolas" panose="020B0609020204030204" pitchFamily="49" charset="0"/>
              </a:rPr>
              <a:t>    {</a:t>
            </a:r>
          </a:p>
          <a:p>
            <a:pPr marL="45720" indent="0">
              <a:spcBef>
                <a:spcPts val="0"/>
              </a:spcBef>
              <a:buNone/>
            </a:pPr>
            <a:r>
              <a:rPr lang="en-US" sz="1200" dirty="0">
                <a:solidFill>
                  <a:srgbClr val="0033CC"/>
                </a:solidFill>
                <a:latin typeface="Consolas" panose="020B0609020204030204" pitchFamily="49" charset="0"/>
              </a:rPr>
              <a:t>      "token" : "sugar",</a:t>
            </a:r>
          </a:p>
          <a:p>
            <a:pPr marL="45720" indent="0">
              <a:spcBef>
                <a:spcPts val="0"/>
              </a:spcBef>
              <a:buNone/>
            </a:pPr>
            <a:r>
              <a:rPr lang="en-US" sz="1200" dirty="0">
                <a:solidFill>
                  <a:srgbClr val="0033CC"/>
                </a:solidFill>
                <a:latin typeface="Consolas" panose="020B0609020204030204" pitchFamily="49" charset="0"/>
              </a:rPr>
              <a:t>      "</a:t>
            </a:r>
            <a:r>
              <a:rPr lang="en-US" sz="1200" dirty="0" err="1">
                <a:solidFill>
                  <a:srgbClr val="0033CC"/>
                </a:solidFill>
                <a:latin typeface="Consolas" panose="020B0609020204030204" pitchFamily="49" charset="0"/>
              </a:rPr>
              <a:t>start_offset</a:t>
            </a:r>
            <a:r>
              <a:rPr lang="en-US" sz="1200" dirty="0">
                <a:solidFill>
                  <a:srgbClr val="0033CC"/>
                </a:solidFill>
                <a:latin typeface="Consolas" panose="020B0609020204030204" pitchFamily="49" charset="0"/>
              </a:rPr>
              <a:t>" : 0,</a:t>
            </a:r>
          </a:p>
          <a:p>
            <a:pPr marL="45720" indent="0">
              <a:spcBef>
                <a:spcPts val="0"/>
              </a:spcBef>
              <a:buNone/>
            </a:pPr>
            <a:r>
              <a:rPr lang="en-US" sz="1200" dirty="0">
                <a:solidFill>
                  <a:srgbClr val="0033CC"/>
                </a:solidFill>
                <a:latin typeface="Consolas" panose="020B0609020204030204" pitchFamily="49" charset="0"/>
              </a:rPr>
              <a:t>      "</a:t>
            </a:r>
            <a:r>
              <a:rPr lang="en-US" sz="1200" dirty="0" err="1">
                <a:solidFill>
                  <a:srgbClr val="0033CC"/>
                </a:solidFill>
                <a:latin typeface="Consolas" panose="020B0609020204030204" pitchFamily="49" charset="0"/>
              </a:rPr>
              <a:t>end_offset</a:t>
            </a:r>
            <a:r>
              <a:rPr lang="en-US" sz="1200" dirty="0">
                <a:solidFill>
                  <a:srgbClr val="0033CC"/>
                </a:solidFill>
                <a:latin typeface="Consolas" panose="020B0609020204030204" pitchFamily="49" charset="0"/>
              </a:rPr>
              <a:t>" : 5,</a:t>
            </a:r>
          </a:p>
          <a:p>
            <a:pPr marL="45720" indent="0">
              <a:spcBef>
                <a:spcPts val="0"/>
              </a:spcBef>
              <a:buNone/>
            </a:pPr>
            <a:r>
              <a:rPr lang="en-US" sz="1200" dirty="0">
                <a:solidFill>
                  <a:srgbClr val="0033CC"/>
                </a:solidFill>
                <a:latin typeface="Consolas" panose="020B0609020204030204" pitchFamily="49" charset="0"/>
              </a:rPr>
              <a:t>      "type" : "&lt;ALPHANUM&gt;",</a:t>
            </a:r>
          </a:p>
          <a:p>
            <a:pPr marL="45720" indent="0">
              <a:spcBef>
                <a:spcPts val="0"/>
              </a:spcBef>
              <a:buNone/>
            </a:pPr>
            <a:r>
              <a:rPr lang="en-US" sz="1200" dirty="0">
                <a:solidFill>
                  <a:srgbClr val="0033CC"/>
                </a:solidFill>
                <a:latin typeface="Consolas" panose="020B0609020204030204" pitchFamily="49" charset="0"/>
              </a:rPr>
              <a:t>      "position" : 0</a:t>
            </a:r>
          </a:p>
          <a:p>
            <a:pPr marL="45720" indent="0">
              <a:spcBef>
                <a:spcPts val="0"/>
              </a:spcBef>
              <a:buNone/>
            </a:pPr>
            <a:r>
              <a:rPr lang="en-US" sz="1200" dirty="0">
                <a:solidFill>
                  <a:srgbClr val="0033CC"/>
                </a:solidFill>
                <a:latin typeface="Consolas" panose="020B0609020204030204" pitchFamily="49" charset="0"/>
              </a:rPr>
              <a:t>    },</a:t>
            </a:r>
          </a:p>
          <a:p>
            <a:pPr marL="45720" indent="0">
              <a:spcBef>
                <a:spcPts val="0"/>
              </a:spcBef>
              <a:buNone/>
            </a:pPr>
            <a:r>
              <a:rPr lang="en-US" sz="1200" dirty="0">
                <a:solidFill>
                  <a:srgbClr val="0033CC"/>
                </a:solidFill>
                <a:latin typeface="Consolas" panose="020B0609020204030204" pitchFamily="49" charset="0"/>
              </a:rPr>
              <a:t>    {</a:t>
            </a:r>
          </a:p>
          <a:p>
            <a:pPr marL="45720" indent="0">
              <a:spcBef>
                <a:spcPts val="0"/>
              </a:spcBef>
              <a:buNone/>
            </a:pPr>
            <a:r>
              <a:rPr lang="en-US" sz="1200" dirty="0">
                <a:solidFill>
                  <a:srgbClr val="0033CC"/>
                </a:solidFill>
                <a:latin typeface="Consolas" panose="020B0609020204030204" pitchFamily="49" charset="0"/>
              </a:rPr>
              <a:t>      "token" : "candy",</a:t>
            </a:r>
          </a:p>
          <a:p>
            <a:pPr marL="45720" indent="0">
              <a:spcBef>
                <a:spcPts val="0"/>
              </a:spcBef>
              <a:buNone/>
            </a:pPr>
            <a:r>
              <a:rPr lang="en-US" sz="1200" dirty="0">
                <a:solidFill>
                  <a:srgbClr val="0033CC"/>
                </a:solidFill>
                <a:latin typeface="Consolas" panose="020B0609020204030204" pitchFamily="49" charset="0"/>
              </a:rPr>
              <a:t>      "</a:t>
            </a:r>
            <a:r>
              <a:rPr lang="en-US" sz="1200" dirty="0" err="1">
                <a:solidFill>
                  <a:srgbClr val="0033CC"/>
                </a:solidFill>
                <a:latin typeface="Consolas" panose="020B0609020204030204" pitchFamily="49" charset="0"/>
              </a:rPr>
              <a:t>start_offset</a:t>
            </a:r>
            <a:r>
              <a:rPr lang="en-US" sz="1200" dirty="0">
                <a:solidFill>
                  <a:srgbClr val="0033CC"/>
                </a:solidFill>
                <a:latin typeface="Consolas" panose="020B0609020204030204" pitchFamily="49" charset="0"/>
              </a:rPr>
              <a:t>" : 6,</a:t>
            </a:r>
          </a:p>
          <a:p>
            <a:pPr marL="45720" indent="0">
              <a:spcBef>
                <a:spcPts val="0"/>
              </a:spcBef>
              <a:buNone/>
            </a:pPr>
            <a:r>
              <a:rPr lang="en-US" sz="1200" dirty="0">
                <a:solidFill>
                  <a:srgbClr val="0033CC"/>
                </a:solidFill>
                <a:latin typeface="Consolas" panose="020B0609020204030204" pitchFamily="49" charset="0"/>
              </a:rPr>
              <a:t>      "</a:t>
            </a:r>
            <a:r>
              <a:rPr lang="en-US" sz="1200" dirty="0" err="1">
                <a:solidFill>
                  <a:srgbClr val="0033CC"/>
                </a:solidFill>
                <a:latin typeface="Consolas" panose="020B0609020204030204" pitchFamily="49" charset="0"/>
              </a:rPr>
              <a:t>end_offset</a:t>
            </a:r>
            <a:r>
              <a:rPr lang="en-US" sz="1200" dirty="0">
                <a:solidFill>
                  <a:srgbClr val="0033CC"/>
                </a:solidFill>
                <a:latin typeface="Consolas" panose="020B0609020204030204" pitchFamily="49" charset="0"/>
              </a:rPr>
              <a:t>" : 11,</a:t>
            </a:r>
          </a:p>
          <a:p>
            <a:pPr marL="45720" indent="0">
              <a:spcBef>
                <a:spcPts val="0"/>
              </a:spcBef>
              <a:buNone/>
            </a:pPr>
            <a:r>
              <a:rPr lang="en-US" sz="1200" dirty="0">
                <a:solidFill>
                  <a:srgbClr val="0033CC"/>
                </a:solidFill>
                <a:latin typeface="Consolas" panose="020B0609020204030204" pitchFamily="49" charset="0"/>
              </a:rPr>
              <a:t>      "type" : "&lt;ALPHANUM&gt;",</a:t>
            </a:r>
          </a:p>
          <a:p>
            <a:pPr marL="45720" indent="0">
              <a:spcBef>
                <a:spcPts val="0"/>
              </a:spcBef>
              <a:buNone/>
            </a:pPr>
            <a:r>
              <a:rPr lang="en-US" sz="1200" dirty="0">
                <a:solidFill>
                  <a:srgbClr val="0033CC"/>
                </a:solidFill>
                <a:latin typeface="Consolas" panose="020B0609020204030204" pitchFamily="49" charset="0"/>
              </a:rPr>
              <a:t>      "position" : 1</a:t>
            </a:r>
          </a:p>
          <a:p>
            <a:pPr marL="45720" indent="0">
              <a:spcBef>
                <a:spcPts val="0"/>
              </a:spcBef>
              <a:buNone/>
            </a:pPr>
            <a:r>
              <a:rPr lang="en-US" sz="1200" dirty="0">
                <a:solidFill>
                  <a:srgbClr val="0033CC"/>
                </a:solidFill>
                <a:latin typeface="Consolas" panose="020B0609020204030204" pitchFamily="49" charset="0"/>
              </a:rPr>
              <a:t>    },</a:t>
            </a:r>
          </a:p>
          <a:p>
            <a:pPr marL="45720" indent="0">
              <a:spcBef>
                <a:spcPts val="0"/>
              </a:spcBef>
              <a:buNone/>
            </a:pPr>
            <a:r>
              <a:rPr lang="en-US" sz="1200" dirty="0">
                <a:solidFill>
                  <a:srgbClr val="0033CC"/>
                </a:solidFill>
                <a:latin typeface="Consolas" panose="020B0609020204030204" pitchFamily="49" charset="0"/>
              </a:rPr>
              <a:t> {</a:t>
            </a:r>
          </a:p>
          <a:p>
            <a:pPr marL="45720" indent="0">
              <a:spcBef>
                <a:spcPts val="0"/>
              </a:spcBef>
              <a:buNone/>
            </a:pPr>
            <a:r>
              <a:rPr lang="en-US" sz="1200" dirty="0">
                <a:solidFill>
                  <a:srgbClr val="0033CC"/>
                </a:solidFill>
                <a:latin typeface="Consolas" panose="020B0609020204030204" pitchFamily="49" charset="0"/>
              </a:rPr>
              <a:t>      "token" : "is",</a:t>
            </a:r>
          </a:p>
          <a:p>
            <a:pPr marL="45720" indent="0">
              <a:spcBef>
                <a:spcPts val="0"/>
              </a:spcBef>
              <a:buNone/>
            </a:pPr>
            <a:r>
              <a:rPr lang="en-US" sz="1200" dirty="0">
                <a:solidFill>
                  <a:srgbClr val="0033CC"/>
                </a:solidFill>
                <a:latin typeface="Consolas" panose="020B0609020204030204" pitchFamily="49" charset="0"/>
              </a:rPr>
              <a:t>      "</a:t>
            </a:r>
            <a:r>
              <a:rPr lang="en-US" sz="1200" dirty="0" err="1">
                <a:solidFill>
                  <a:srgbClr val="0033CC"/>
                </a:solidFill>
                <a:latin typeface="Consolas" panose="020B0609020204030204" pitchFamily="49" charset="0"/>
              </a:rPr>
              <a:t>start_offset</a:t>
            </a:r>
            <a:r>
              <a:rPr lang="en-US" sz="1200" dirty="0">
                <a:solidFill>
                  <a:srgbClr val="0033CC"/>
                </a:solidFill>
                <a:latin typeface="Consolas" panose="020B0609020204030204" pitchFamily="49" charset="0"/>
              </a:rPr>
              <a:t>" : 12,</a:t>
            </a:r>
          </a:p>
          <a:p>
            <a:pPr marL="45720" indent="0">
              <a:spcBef>
                <a:spcPts val="0"/>
              </a:spcBef>
              <a:buNone/>
            </a:pPr>
            <a:r>
              <a:rPr lang="en-US" sz="1200" dirty="0">
                <a:solidFill>
                  <a:srgbClr val="0033CC"/>
                </a:solidFill>
                <a:latin typeface="Consolas" panose="020B0609020204030204" pitchFamily="49" charset="0"/>
              </a:rPr>
              <a:t>      "</a:t>
            </a:r>
            <a:r>
              <a:rPr lang="en-US" sz="1200" dirty="0" err="1">
                <a:solidFill>
                  <a:srgbClr val="0033CC"/>
                </a:solidFill>
                <a:latin typeface="Consolas" panose="020B0609020204030204" pitchFamily="49" charset="0"/>
              </a:rPr>
              <a:t>end_offset</a:t>
            </a:r>
            <a:r>
              <a:rPr lang="en-US" sz="1200" dirty="0">
                <a:solidFill>
                  <a:srgbClr val="0033CC"/>
                </a:solidFill>
                <a:latin typeface="Consolas" panose="020B0609020204030204" pitchFamily="49" charset="0"/>
              </a:rPr>
              <a:t>" : 14,</a:t>
            </a:r>
          </a:p>
          <a:p>
            <a:pPr marL="45720" indent="0">
              <a:spcBef>
                <a:spcPts val="0"/>
              </a:spcBef>
              <a:buNone/>
            </a:pPr>
            <a:r>
              <a:rPr lang="en-US" sz="1200" dirty="0">
                <a:solidFill>
                  <a:srgbClr val="0033CC"/>
                </a:solidFill>
                <a:latin typeface="Consolas" panose="020B0609020204030204" pitchFamily="49" charset="0"/>
              </a:rPr>
              <a:t>      "type" : "&lt;ALPHANUM&gt;",</a:t>
            </a:r>
          </a:p>
          <a:p>
            <a:pPr marL="45720" indent="0">
              <a:spcBef>
                <a:spcPts val="0"/>
              </a:spcBef>
              <a:buNone/>
            </a:pPr>
            <a:r>
              <a:rPr lang="en-US" sz="1200" dirty="0">
                <a:solidFill>
                  <a:srgbClr val="0033CC"/>
                </a:solidFill>
                <a:latin typeface="Consolas" panose="020B0609020204030204" pitchFamily="49" charset="0"/>
              </a:rPr>
              <a:t>      "position" : 2</a:t>
            </a:r>
          </a:p>
          <a:p>
            <a:pPr marL="45720" indent="0">
              <a:spcBef>
                <a:spcPts val="0"/>
              </a:spcBef>
              <a:buNone/>
            </a:pPr>
            <a:r>
              <a:rPr lang="en-US" sz="1200" dirty="0">
                <a:solidFill>
                  <a:srgbClr val="0033CC"/>
                </a:solidFill>
                <a:latin typeface="Consolas" panose="020B0609020204030204" pitchFamily="49" charset="0"/>
              </a:rPr>
              <a:t>    },</a:t>
            </a:r>
          </a:p>
          <a:p>
            <a:pPr marL="45720" indent="0">
              <a:spcBef>
                <a:spcPts val="0"/>
              </a:spcBef>
              <a:buNone/>
            </a:pPr>
            <a:endParaRPr lang="en-US" sz="1200" dirty="0">
              <a:latin typeface="Consolas" panose="020B0609020204030204" pitchFamily="49" charset="0"/>
            </a:endParaRPr>
          </a:p>
        </p:txBody>
      </p:sp>
      <p:sp>
        <p:nvSpPr>
          <p:cNvPr id="4" name="Title 3">
            <a:extLst>
              <a:ext uri="{FF2B5EF4-FFF2-40B4-BE49-F238E27FC236}">
                <a16:creationId xmlns:a16="http://schemas.microsoft.com/office/drawing/2014/main" id="{A760B588-EA17-4887-9BCF-237AD010BA5A}"/>
              </a:ext>
            </a:extLst>
          </p:cNvPr>
          <p:cNvSpPr>
            <a:spLocks noGrp="1"/>
          </p:cNvSpPr>
          <p:nvPr>
            <p:ph type="title"/>
          </p:nvPr>
        </p:nvSpPr>
        <p:spPr/>
        <p:txBody>
          <a:bodyPr/>
          <a:lstStyle/>
          <a:p>
            <a:r>
              <a:rPr lang="en-US" dirty="0"/>
              <a:t>Testing Analyzers</a:t>
            </a:r>
          </a:p>
        </p:txBody>
      </p:sp>
      <p:sp>
        <p:nvSpPr>
          <p:cNvPr id="3" name="Rectangle 2">
            <a:extLst>
              <a:ext uri="{FF2B5EF4-FFF2-40B4-BE49-F238E27FC236}">
                <a16:creationId xmlns:a16="http://schemas.microsoft.com/office/drawing/2014/main" id="{E23353DE-CB3F-4D96-B626-8687E4883366}"/>
              </a:ext>
            </a:extLst>
          </p:cNvPr>
          <p:cNvSpPr/>
          <p:nvPr/>
        </p:nvSpPr>
        <p:spPr>
          <a:xfrm>
            <a:off x="2151447" y="2781115"/>
            <a:ext cx="4572000" cy="4154984"/>
          </a:xfrm>
          <a:prstGeom prst="rect">
            <a:avLst/>
          </a:prstGeom>
        </p:spPr>
        <p:txBody>
          <a:bodyPr>
            <a:spAutoFit/>
          </a:bodyPr>
          <a:lstStyle/>
          <a:p>
            <a:pPr marL="45720"/>
            <a:r>
              <a:rPr lang="en-US" sz="1200" dirty="0">
                <a:latin typeface="Consolas" panose="020B0609020204030204" pitchFamily="49" charset="0"/>
              </a:rPr>
              <a:t>    </a:t>
            </a:r>
            <a:r>
              <a:rPr lang="en-US" sz="1200" dirty="0">
                <a:solidFill>
                  <a:srgbClr val="0033CC"/>
                </a:solidFill>
                <a:latin typeface="Consolas" panose="020B0609020204030204" pitchFamily="49" charset="0"/>
              </a:rPr>
              <a:t>{</a:t>
            </a:r>
          </a:p>
          <a:p>
            <a:pPr marL="45720"/>
            <a:r>
              <a:rPr lang="en-US" sz="1200" dirty="0">
                <a:solidFill>
                  <a:srgbClr val="0033CC"/>
                </a:solidFill>
                <a:latin typeface="Consolas" panose="020B0609020204030204" pitchFamily="49" charset="0"/>
              </a:rPr>
              <a:t>      "token" : "</a:t>
            </a:r>
            <a:r>
              <a:rPr lang="en-US" sz="1200" dirty="0" err="1">
                <a:solidFill>
                  <a:srgbClr val="0033CC"/>
                </a:solidFill>
                <a:latin typeface="Consolas" panose="020B0609020204030204" pitchFamily="49" charset="0"/>
              </a:rPr>
              <a:t>mary's</a:t>
            </a:r>
            <a:r>
              <a:rPr lang="en-US" sz="1200" dirty="0">
                <a:solidFill>
                  <a:srgbClr val="0033CC"/>
                </a:solidFill>
                <a:latin typeface="Consolas" panose="020B0609020204030204" pitchFamily="49" charset="0"/>
              </a:rPr>
              <a:t>",</a:t>
            </a:r>
          </a:p>
          <a:p>
            <a:pPr marL="45720"/>
            <a:r>
              <a:rPr lang="en-US" sz="1200" dirty="0">
                <a:solidFill>
                  <a:srgbClr val="0033CC"/>
                </a:solidFill>
                <a:latin typeface="Consolas" panose="020B0609020204030204" pitchFamily="49" charset="0"/>
              </a:rPr>
              <a:t>      "</a:t>
            </a:r>
            <a:r>
              <a:rPr lang="en-US" sz="1200" dirty="0" err="1">
                <a:solidFill>
                  <a:srgbClr val="0033CC"/>
                </a:solidFill>
                <a:latin typeface="Consolas" panose="020B0609020204030204" pitchFamily="49" charset="0"/>
              </a:rPr>
              <a:t>start_offset</a:t>
            </a:r>
            <a:r>
              <a:rPr lang="en-US" sz="1200" dirty="0">
                <a:solidFill>
                  <a:srgbClr val="0033CC"/>
                </a:solidFill>
                <a:latin typeface="Consolas" panose="020B0609020204030204" pitchFamily="49" charset="0"/>
              </a:rPr>
              <a:t>" : 15,</a:t>
            </a:r>
          </a:p>
          <a:p>
            <a:pPr marL="45720"/>
            <a:r>
              <a:rPr lang="en-US" sz="1200" dirty="0">
                <a:solidFill>
                  <a:srgbClr val="0033CC"/>
                </a:solidFill>
                <a:latin typeface="Consolas" panose="020B0609020204030204" pitchFamily="49" charset="0"/>
              </a:rPr>
              <a:t>      "</a:t>
            </a:r>
            <a:r>
              <a:rPr lang="en-US" sz="1200" dirty="0" err="1">
                <a:solidFill>
                  <a:srgbClr val="0033CC"/>
                </a:solidFill>
                <a:latin typeface="Consolas" panose="020B0609020204030204" pitchFamily="49" charset="0"/>
              </a:rPr>
              <a:t>end_offset</a:t>
            </a:r>
            <a:r>
              <a:rPr lang="en-US" sz="1200" dirty="0">
                <a:solidFill>
                  <a:srgbClr val="0033CC"/>
                </a:solidFill>
                <a:latin typeface="Consolas" panose="020B0609020204030204" pitchFamily="49" charset="0"/>
              </a:rPr>
              <a:t>" : 21,</a:t>
            </a:r>
          </a:p>
          <a:p>
            <a:pPr marL="45720"/>
            <a:r>
              <a:rPr lang="en-US" sz="1200" dirty="0">
                <a:solidFill>
                  <a:srgbClr val="0033CC"/>
                </a:solidFill>
                <a:latin typeface="Consolas" panose="020B0609020204030204" pitchFamily="49" charset="0"/>
              </a:rPr>
              <a:t>      "type" : "&lt;ALPHANUM&gt;",</a:t>
            </a:r>
          </a:p>
          <a:p>
            <a:pPr marL="45720"/>
            <a:r>
              <a:rPr lang="en-US" sz="1200" dirty="0">
                <a:solidFill>
                  <a:srgbClr val="0033CC"/>
                </a:solidFill>
                <a:latin typeface="Consolas" panose="020B0609020204030204" pitchFamily="49" charset="0"/>
              </a:rPr>
              <a:t>      "position" : 3</a:t>
            </a:r>
          </a:p>
          <a:p>
            <a:pPr marL="45720"/>
            <a:r>
              <a:rPr lang="en-US" sz="1200" dirty="0">
                <a:solidFill>
                  <a:srgbClr val="0033CC"/>
                </a:solidFill>
                <a:latin typeface="Consolas" panose="020B0609020204030204" pitchFamily="49" charset="0"/>
              </a:rPr>
              <a:t>    },</a:t>
            </a:r>
          </a:p>
          <a:p>
            <a:pPr marL="45720"/>
            <a:r>
              <a:rPr lang="en-US" sz="1200" dirty="0">
                <a:solidFill>
                  <a:srgbClr val="0033CC"/>
                </a:solidFill>
                <a:latin typeface="Consolas" panose="020B0609020204030204" pitchFamily="49" charset="0"/>
              </a:rPr>
              <a:t>    {</a:t>
            </a:r>
          </a:p>
          <a:p>
            <a:pPr marL="45720" indent="0">
              <a:spcBef>
                <a:spcPts val="0"/>
              </a:spcBef>
              <a:buNone/>
            </a:pPr>
            <a:r>
              <a:rPr lang="en-US" sz="1200" dirty="0">
                <a:solidFill>
                  <a:srgbClr val="0033CC"/>
                </a:solidFill>
                <a:latin typeface="Consolas" panose="020B0609020204030204" pitchFamily="49" charset="0"/>
              </a:rPr>
              <a:t>      "token" : "favorite",</a:t>
            </a:r>
          </a:p>
          <a:p>
            <a:pPr marL="45720" indent="0">
              <a:spcBef>
                <a:spcPts val="0"/>
              </a:spcBef>
              <a:buNone/>
            </a:pPr>
            <a:r>
              <a:rPr lang="en-US" sz="1200" dirty="0">
                <a:solidFill>
                  <a:srgbClr val="0033CC"/>
                </a:solidFill>
                <a:latin typeface="Consolas" panose="020B0609020204030204" pitchFamily="49" charset="0"/>
              </a:rPr>
              <a:t>      "</a:t>
            </a:r>
            <a:r>
              <a:rPr lang="en-US" sz="1200" dirty="0" err="1">
                <a:solidFill>
                  <a:srgbClr val="0033CC"/>
                </a:solidFill>
                <a:latin typeface="Consolas" panose="020B0609020204030204" pitchFamily="49" charset="0"/>
              </a:rPr>
              <a:t>start_offset</a:t>
            </a:r>
            <a:r>
              <a:rPr lang="en-US" sz="1200" dirty="0">
                <a:solidFill>
                  <a:srgbClr val="0033CC"/>
                </a:solidFill>
                <a:latin typeface="Consolas" panose="020B0609020204030204" pitchFamily="49" charset="0"/>
              </a:rPr>
              <a:t>" : 22,</a:t>
            </a:r>
          </a:p>
          <a:p>
            <a:pPr marL="45720" indent="0">
              <a:spcBef>
                <a:spcPts val="0"/>
              </a:spcBef>
              <a:buNone/>
            </a:pPr>
            <a:r>
              <a:rPr lang="en-US" sz="1200" dirty="0">
                <a:solidFill>
                  <a:srgbClr val="0033CC"/>
                </a:solidFill>
                <a:latin typeface="Consolas" panose="020B0609020204030204" pitchFamily="49" charset="0"/>
              </a:rPr>
              <a:t>      "</a:t>
            </a:r>
            <a:r>
              <a:rPr lang="en-US" sz="1200" dirty="0" err="1">
                <a:solidFill>
                  <a:srgbClr val="0033CC"/>
                </a:solidFill>
                <a:latin typeface="Consolas" panose="020B0609020204030204" pitchFamily="49" charset="0"/>
              </a:rPr>
              <a:t>end_offset</a:t>
            </a:r>
            <a:r>
              <a:rPr lang="en-US" sz="1200" dirty="0">
                <a:solidFill>
                  <a:srgbClr val="0033CC"/>
                </a:solidFill>
                <a:latin typeface="Consolas" panose="020B0609020204030204" pitchFamily="49" charset="0"/>
              </a:rPr>
              <a:t>" : 30,</a:t>
            </a:r>
          </a:p>
          <a:p>
            <a:pPr marL="45720" indent="0">
              <a:spcBef>
                <a:spcPts val="0"/>
              </a:spcBef>
              <a:buNone/>
            </a:pPr>
            <a:r>
              <a:rPr lang="en-US" sz="1200" dirty="0">
                <a:solidFill>
                  <a:srgbClr val="0033CC"/>
                </a:solidFill>
                <a:latin typeface="Consolas" panose="020B0609020204030204" pitchFamily="49" charset="0"/>
              </a:rPr>
              <a:t>      "type" : "&lt;ALPHANUM&gt;",</a:t>
            </a:r>
          </a:p>
          <a:p>
            <a:pPr marL="45720" indent="0">
              <a:spcBef>
                <a:spcPts val="0"/>
              </a:spcBef>
              <a:buNone/>
            </a:pPr>
            <a:r>
              <a:rPr lang="en-US" sz="1200" dirty="0">
                <a:solidFill>
                  <a:srgbClr val="0033CC"/>
                </a:solidFill>
                <a:latin typeface="Consolas" panose="020B0609020204030204" pitchFamily="49" charset="0"/>
              </a:rPr>
              <a:t>      "position" : 4</a:t>
            </a:r>
          </a:p>
          <a:p>
            <a:pPr marL="45720" indent="0">
              <a:spcBef>
                <a:spcPts val="0"/>
              </a:spcBef>
              <a:buNone/>
            </a:pPr>
            <a:r>
              <a:rPr lang="en-US" sz="1200" dirty="0">
                <a:solidFill>
                  <a:srgbClr val="0033CC"/>
                </a:solidFill>
                <a:latin typeface="Consolas" panose="020B0609020204030204" pitchFamily="49" charset="0"/>
              </a:rPr>
              <a:t>    },</a:t>
            </a:r>
          </a:p>
          <a:p>
            <a:pPr marL="45720" indent="0">
              <a:spcBef>
                <a:spcPts val="0"/>
              </a:spcBef>
              <a:buNone/>
            </a:pPr>
            <a:r>
              <a:rPr lang="en-US" sz="1200" dirty="0">
                <a:solidFill>
                  <a:srgbClr val="0033CC"/>
                </a:solidFill>
                <a:latin typeface="Consolas" panose="020B0609020204030204" pitchFamily="49" charset="0"/>
              </a:rPr>
              <a:t>    {</a:t>
            </a:r>
          </a:p>
          <a:p>
            <a:pPr marL="45720" indent="0">
              <a:spcBef>
                <a:spcPts val="0"/>
              </a:spcBef>
              <a:buNone/>
            </a:pPr>
            <a:r>
              <a:rPr lang="en-US" sz="1200" dirty="0">
                <a:solidFill>
                  <a:srgbClr val="0033CC"/>
                </a:solidFill>
                <a:latin typeface="Consolas" panose="020B0609020204030204" pitchFamily="49" charset="0"/>
              </a:rPr>
              <a:t>      "token" : "snack",</a:t>
            </a:r>
          </a:p>
          <a:p>
            <a:pPr marL="45720" indent="0">
              <a:spcBef>
                <a:spcPts val="0"/>
              </a:spcBef>
              <a:buNone/>
            </a:pPr>
            <a:r>
              <a:rPr lang="en-US" sz="1200" dirty="0">
                <a:solidFill>
                  <a:srgbClr val="0033CC"/>
                </a:solidFill>
                <a:latin typeface="Consolas" panose="020B0609020204030204" pitchFamily="49" charset="0"/>
              </a:rPr>
              <a:t>      "</a:t>
            </a:r>
            <a:r>
              <a:rPr lang="en-US" sz="1200" dirty="0" err="1">
                <a:solidFill>
                  <a:srgbClr val="0033CC"/>
                </a:solidFill>
                <a:latin typeface="Consolas" panose="020B0609020204030204" pitchFamily="49" charset="0"/>
              </a:rPr>
              <a:t>start_offset</a:t>
            </a:r>
            <a:r>
              <a:rPr lang="en-US" sz="1200" dirty="0">
                <a:solidFill>
                  <a:srgbClr val="0033CC"/>
                </a:solidFill>
                <a:latin typeface="Consolas" panose="020B0609020204030204" pitchFamily="49" charset="0"/>
              </a:rPr>
              <a:t>" : 32,</a:t>
            </a:r>
          </a:p>
          <a:p>
            <a:pPr marL="45720" indent="0">
              <a:spcBef>
                <a:spcPts val="0"/>
              </a:spcBef>
              <a:buNone/>
            </a:pPr>
            <a:r>
              <a:rPr lang="en-US" sz="1200" dirty="0">
                <a:solidFill>
                  <a:srgbClr val="0033CC"/>
                </a:solidFill>
                <a:latin typeface="Consolas" panose="020B0609020204030204" pitchFamily="49" charset="0"/>
              </a:rPr>
              <a:t>      "</a:t>
            </a:r>
            <a:r>
              <a:rPr lang="en-US" sz="1200" dirty="0" err="1">
                <a:solidFill>
                  <a:srgbClr val="0033CC"/>
                </a:solidFill>
                <a:latin typeface="Consolas" panose="020B0609020204030204" pitchFamily="49" charset="0"/>
              </a:rPr>
              <a:t>end_offset</a:t>
            </a:r>
            <a:r>
              <a:rPr lang="en-US" sz="1200" dirty="0">
                <a:solidFill>
                  <a:srgbClr val="0033CC"/>
                </a:solidFill>
                <a:latin typeface="Consolas" panose="020B0609020204030204" pitchFamily="49" charset="0"/>
              </a:rPr>
              <a:t>" : 37,</a:t>
            </a:r>
          </a:p>
          <a:p>
            <a:pPr marL="45720" indent="0">
              <a:spcBef>
                <a:spcPts val="0"/>
              </a:spcBef>
              <a:buNone/>
            </a:pPr>
            <a:r>
              <a:rPr lang="en-US" sz="1200" dirty="0">
                <a:solidFill>
                  <a:srgbClr val="0033CC"/>
                </a:solidFill>
                <a:latin typeface="Consolas" panose="020B0609020204030204" pitchFamily="49" charset="0"/>
              </a:rPr>
              <a:t>      "type" : "&lt;ALPHANUM&gt;",</a:t>
            </a:r>
          </a:p>
          <a:p>
            <a:pPr marL="45720" indent="0">
              <a:spcBef>
                <a:spcPts val="0"/>
              </a:spcBef>
              <a:buNone/>
            </a:pPr>
            <a:r>
              <a:rPr lang="en-US" sz="1200" dirty="0">
                <a:solidFill>
                  <a:srgbClr val="0033CC"/>
                </a:solidFill>
                <a:latin typeface="Consolas" panose="020B0609020204030204" pitchFamily="49" charset="0"/>
              </a:rPr>
              <a:t>      "position" : 5</a:t>
            </a:r>
          </a:p>
          <a:p>
            <a:pPr marL="45720" indent="0">
              <a:spcBef>
                <a:spcPts val="0"/>
              </a:spcBef>
              <a:buNone/>
            </a:pPr>
            <a:r>
              <a:rPr lang="en-US" sz="1200" dirty="0">
                <a:solidFill>
                  <a:srgbClr val="0033CC"/>
                </a:solidFill>
                <a:latin typeface="Consolas" panose="020B0609020204030204" pitchFamily="49" charset="0"/>
              </a:rPr>
              <a:t>    }</a:t>
            </a:r>
          </a:p>
          <a:p>
            <a:pPr marL="45720" indent="0">
              <a:spcBef>
                <a:spcPts val="0"/>
              </a:spcBef>
              <a:buNone/>
            </a:pPr>
            <a:r>
              <a:rPr lang="en-US" sz="1200" dirty="0">
                <a:solidFill>
                  <a:srgbClr val="0033CC"/>
                </a:solidFill>
                <a:latin typeface="Consolas" panose="020B0609020204030204" pitchFamily="49" charset="0"/>
              </a:rPr>
              <a:t>  ]</a:t>
            </a:r>
          </a:p>
        </p:txBody>
      </p:sp>
      <p:sp>
        <p:nvSpPr>
          <p:cNvPr id="5" name="Rectangle 4">
            <a:extLst>
              <a:ext uri="{FF2B5EF4-FFF2-40B4-BE49-F238E27FC236}">
                <a16:creationId xmlns:a16="http://schemas.microsoft.com/office/drawing/2014/main" id="{88155860-8FC0-410F-8D95-A91FB6BD240D}"/>
              </a:ext>
            </a:extLst>
          </p:cNvPr>
          <p:cNvSpPr/>
          <p:nvPr/>
        </p:nvSpPr>
        <p:spPr>
          <a:xfrm>
            <a:off x="4504724" y="2602201"/>
            <a:ext cx="4572000" cy="4431983"/>
          </a:xfrm>
          <a:prstGeom prst="rect">
            <a:avLst/>
          </a:prstGeom>
        </p:spPr>
        <p:txBody>
          <a:bodyPr>
            <a:spAutoFit/>
          </a:bodyPr>
          <a:lstStyle/>
          <a:p>
            <a:r>
              <a:rPr lang="en-US" dirty="0"/>
              <a:t> </a:t>
            </a:r>
            <a:r>
              <a:rPr lang="en-US" sz="1200" dirty="0">
                <a:solidFill>
                  <a:srgbClr val="C00000"/>
                </a:solidFill>
                <a:latin typeface="Consolas" panose="020B0609020204030204" pitchFamily="49" charset="0"/>
              </a:rPr>
              <a:t>"tokens" : [</a:t>
            </a:r>
          </a:p>
          <a:p>
            <a:r>
              <a:rPr lang="en-US" sz="1200" dirty="0">
                <a:solidFill>
                  <a:srgbClr val="C00000"/>
                </a:solidFill>
                <a:latin typeface="Consolas" panose="020B0609020204030204" pitchFamily="49" charset="0"/>
              </a:rPr>
              <a:t>    {</a:t>
            </a:r>
          </a:p>
          <a:p>
            <a:r>
              <a:rPr lang="en-US" sz="1200" dirty="0">
                <a:solidFill>
                  <a:srgbClr val="C00000"/>
                </a:solidFill>
                <a:latin typeface="Consolas" panose="020B0609020204030204" pitchFamily="49" charset="0"/>
              </a:rPr>
              <a:t>      "token" : "sugar",</a:t>
            </a:r>
          </a:p>
          <a:p>
            <a:r>
              <a:rPr lang="en-US" sz="1200" dirty="0">
                <a:solidFill>
                  <a:srgbClr val="C00000"/>
                </a:solidFill>
                <a:latin typeface="Consolas" panose="020B0609020204030204" pitchFamily="49" charset="0"/>
              </a:rPr>
              <a:t>      "</a:t>
            </a:r>
            <a:r>
              <a:rPr lang="en-US" sz="1200" dirty="0" err="1">
                <a:solidFill>
                  <a:srgbClr val="C00000"/>
                </a:solidFill>
                <a:latin typeface="Consolas" panose="020B0609020204030204" pitchFamily="49" charset="0"/>
              </a:rPr>
              <a:t>start_offset</a:t>
            </a:r>
            <a:r>
              <a:rPr lang="en-US" sz="1200" dirty="0">
                <a:solidFill>
                  <a:srgbClr val="C00000"/>
                </a:solidFill>
                <a:latin typeface="Consolas" panose="020B0609020204030204" pitchFamily="49" charset="0"/>
              </a:rPr>
              <a:t>" : 0,</a:t>
            </a:r>
          </a:p>
          <a:p>
            <a:r>
              <a:rPr lang="en-US" sz="1200" dirty="0">
                <a:solidFill>
                  <a:srgbClr val="C00000"/>
                </a:solidFill>
                <a:latin typeface="Consolas" panose="020B0609020204030204" pitchFamily="49" charset="0"/>
              </a:rPr>
              <a:t>      "</a:t>
            </a:r>
            <a:r>
              <a:rPr lang="en-US" sz="1200" dirty="0" err="1">
                <a:solidFill>
                  <a:srgbClr val="C00000"/>
                </a:solidFill>
                <a:latin typeface="Consolas" panose="020B0609020204030204" pitchFamily="49" charset="0"/>
              </a:rPr>
              <a:t>end_offset</a:t>
            </a:r>
            <a:r>
              <a:rPr lang="en-US" sz="1200" dirty="0">
                <a:solidFill>
                  <a:srgbClr val="C00000"/>
                </a:solidFill>
                <a:latin typeface="Consolas" panose="020B0609020204030204" pitchFamily="49" charset="0"/>
              </a:rPr>
              <a:t>" : 5,</a:t>
            </a:r>
          </a:p>
          <a:p>
            <a:r>
              <a:rPr lang="en-US" sz="1200" dirty="0">
                <a:solidFill>
                  <a:srgbClr val="C00000"/>
                </a:solidFill>
                <a:latin typeface="Consolas" panose="020B0609020204030204" pitchFamily="49" charset="0"/>
              </a:rPr>
              <a:t>      "type" : "&lt;ALPHANUM&gt;",</a:t>
            </a:r>
          </a:p>
          <a:p>
            <a:r>
              <a:rPr lang="en-US" sz="1200" dirty="0">
                <a:solidFill>
                  <a:srgbClr val="C00000"/>
                </a:solidFill>
                <a:latin typeface="Consolas" panose="020B0609020204030204" pitchFamily="49" charset="0"/>
              </a:rPr>
              <a:t>      "position" : 0</a:t>
            </a:r>
          </a:p>
          <a:p>
            <a:r>
              <a:rPr lang="en-US" sz="1200" dirty="0">
                <a:solidFill>
                  <a:srgbClr val="C00000"/>
                </a:solidFill>
                <a:latin typeface="Consolas" panose="020B0609020204030204" pitchFamily="49" charset="0"/>
              </a:rPr>
              <a:t>    },</a:t>
            </a:r>
          </a:p>
          <a:p>
            <a:r>
              <a:rPr lang="en-US" sz="1200" dirty="0">
                <a:solidFill>
                  <a:srgbClr val="C00000"/>
                </a:solidFill>
                <a:latin typeface="Consolas" panose="020B0609020204030204" pitchFamily="49" charset="0"/>
              </a:rPr>
              <a:t>    {</a:t>
            </a:r>
          </a:p>
          <a:p>
            <a:r>
              <a:rPr lang="en-US" sz="1200" dirty="0">
                <a:solidFill>
                  <a:srgbClr val="C00000"/>
                </a:solidFill>
                <a:latin typeface="Consolas" panose="020B0609020204030204" pitchFamily="49" charset="0"/>
              </a:rPr>
              <a:t>      "token" : "</a:t>
            </a:r>
            <a:r>
              <a:rPr lang="en-US" sz="1200" dirty="0" err="1">
                <a:solidFill>
                  <a:srgbClr val="C00000"/>
                </a:solidFill>
                <a:latin typeface="Consolas" panose="020B0609020204030204" pitchFamily="49" charset="0"/>
              </a:rPr>
              <a:t>candi</a:t>
            </a:r>
            <a:r>
              <a:rPr lang="en-US" sz="1200" dirty="0">
                <a:solidFill>
                  <a:srgbClr val="C00000"/>
                </a:solidFill>
                <a:latin typeface="Consolas" panose="020B0609020204030204" pitchFamily="49" charset="0"/>
              </a:rPr>
              <a:t>",</a:t>
            </a:r>
          </a:p>
          <a:p>
            <a:r>
              <a:rPr lang="en-US" sz="1200" dirty="0">
                <a:solidFill>
                  <a:srgbClr val="C00000"/>
                </a:solidFill>
                <a:latin typeface="Consolas" panose="020B0609020204030204" pitchFamily="49" charset="0"/>
              </a:rPr>
              <a:t>      "</a:t>
            </a:r>
            <a:r>
              <a:rPr lang="en-US" sz="1200" dirty="0" err="1">
                <a:solidFill>
                  <a:srgbClr val="C00000"/>
                </a:solidFill>
                <a:latin typeface="Consolas" panose="020B0609020204030204" pitchFamily="49" charset="0"/>
              </a:rPr>
              <a:t>start_offset</a:t>
            </a:r>
            <a:r>
              <a:rPr lang="en-US" sz="1200" dirty="0">
                <a:solidFill>
                  <a:srgbClr val="C00000"/>
                </a:solidFill>
                <a:latin typeface="Consolas" panose="020B0609020204030204" pitchFamily="49" charset="0"/>
              </a:rPr>
              <a:t>" : 6,</a:t>
            </a:r>
          </a:p>
          <a:p>
            <a:r>
              <a:rPr lang="en-US" sz="1200" dirty="0">
                <a:solidFill>
                  <a:srgbClr val="C00000"/>
                </a:solidFill>
                <a:latin typeface="Consolas" panose="020B0609020204030204" pitchFamily="49" charset="0"/>
              </a:rPr>
              <a:t>      "</a:t>
            </a:r>
            <a:r>
              <a:rPr lang="en-US" sz="1200" dirty="0" err="1">
                <a:solidFill>
                  <a:srgbClr val="C00000"/>
                </a:solidFill>
                <a:latin typeface="Consolas" panose="020B0609020204030204" pitchFamily="49" charset="0"/>
              </a:rPr>
              <a:t>end_offset</a:t>
            </a:r>
            <a:r>
              <a:rPr lang="en-US" sz="1200" dirty="0">
                <a:solidFill>
                  <a:srgbClr val="C00000"/>
                </a:solidFill>
                <a:latin typeface="Consolas" panose="020B0609020204030204" pitchFamily="49" charset="0"/>
              </a:rPr>
              <a:t>" : 11,</a:t>
            </a:r>
          </a:p>
          <a:p>
            <a:r>
              <a:rPr lang="en-US" sz="1200" dirty="0">
                <a:solidFill>
                  <a:srgbClr val="C00000"/>
                </a:solidFill>
                <a:latin typeface="Consolas" panose="020B0609020204030204" pitchFamily="49" charset="0"/>
              </a:rPr>
              <a:t>      "type" : "&lt;ALPHANUM&gt;",</a:t>
            </a:r>
          </a:p>
          <a:p>
            <a:r>
              <a:rPr lang="en-US" sz="1200" dirty="0">
                <a:solidFill>
                  <a:srgbClr val="C00000"/>
                </a:solidFill>
                <a:latin typeface="Consolas" panose="020B0609020204030204" pitchFamily="49" charset="0"/>
              </a:rPr>
              <a:t>      "position" : 1</a:t>
            </a:r>
          </a:p>
          <a:p>
            <a:r>
              <a:rPr lang="en-US" sz="1200" dirty="0">
                <a:solidFill>
                  <a:srgbClr val="C00000"/>
                </a:solidFill>
                <a:latin typeface="Consolas" panose="020B0609020204030204" pitchFamily="49" charset="0"/>
              </a:rPr>
              <a:t>    },</a:t>
            </a:r>
          </a:p>
          <a:p>
            <a:r>
              <a:rPr lang="en-US" sz="1200" dirty="0">
                <a:solidFill>
                  <a:srgbClr val="C00000"/>
                </a:solidFill>
                <a:latin typeface="Consolas" panose="020B0609020204030204" pitchFamily="49" charset="0"/>
              </a:rPr>
              <a:t>    {</a:t>
            </a:r>
          </a:p>
          <a:p>
            <a:r>
              <a:rPr lang="en-US" sz="1200" dirty="0">
                <a:solidFill>
                  <a:srgbClr val="C00000"/>
                </a:solidFill>
                <a:latin typeface="Consolas" panose="020B0609020204030204" pitchFamily="49" charset="0"/>
              </a:rPr>
              <a:t>      "token" : "</a:t>
            </a:r>
            <a:r>
              <a:rPr lang="en-US" sz="1200" dirty="0" err="1">
                <a:solidFill>
                  <a:srgbClr val="C00000"/>
                </a:solidFill>
                <a:latin typeface="Consolas" panose="020B0609020204030204" pitchFamily="49" charset="0"/>
              </a:rPr>
              <a:t>mari</a:t>
            </a:r>
            <a:r>
              <a:rPr lang="en-US" sz="1200" dirty="0">
                <a:solidFill>
                  <a:srgbClr val="C00000"/>
                </a:solidFill>
                <a:latin typeface="Consolas" panose="020B0609020204030204" pitchFamily="49" charset="0"/>
              </a:rPr>
              <a:t>",</a:t>
            </a:r>
          </a:p>
          <a:p>
            <a:r>
              <a:rPr lang="en-US" sz="1200" dirty="0">
                <a:solidFill>
                  <a:srgbClr val="C00000"/>
                </a:solidFill>
                <a:latin typeface="Consolas" panose="020B0609020204030204" pitchFamily="49" charset="0"/>
              </a:rPr>
              <a:t>      "</a:t>
            </a:r>
            <a:r>
              <a:rPr lang="en-US" sz="1200" dirty="0" err="1">
                <a:solidFill>
                  <a:srgbClr val="C00000"/>
                </a:solidFill>
                <a:latin typeface="Consolas" panose="020B0609020204030204" pitchFamily="49" charset="0"/>
              </a:rPr>
              <a:t>start_offset</a:t>
            </a:r>
            <a:r>
              <a:rPr lang="en-US" sz="1200" dirty="0">
                <a:solidFill>
                  <a:srgbClr val="C00000"/>
                </a:solidFill>
                <a:latin typeface="Consolas" panose="020B0609020204030204" pitchFamily="49" charset="0"/>
              </a:rPr>
              <a:t>" : 15,</a:t>
            </a:r>
          </a:p>
          <a:p>
            <a:r>
              <a:rPr lang="en-US" sz="1200" dirty="0">
                <a:solidFill>
                  <a:srgbClr val="C00000"/>
                </a:solidFill>
                <a:latin typeface="Consolas" panose="020B0609020204030204" pitchFamily="49" charset="0"/>
              </a:rPr>
              <a:t>      "</a:t>
            </a:r>
            <a:r>
              <a:rPr lang="en-US" sz="1200" dirty="0" err="1">
                <a:solidFill>
                  <a:srgbClr val="C00000"/>
                </a:solidFill>
                <a:latin typeface="Consolas" panose="020B0609020204030204" pitchFamily="49" charset="0"/>
              </a:rPr>
              <a:t>end_offset</a:t>
            </a:r>
            <a:r>
              <a:rPr lang="en-US" sz="1200" dirty="0">
                <a:solidFill>
                  <a:srgbClr val="C00000"/>
                </a:solidFill>
                <a:latin typeface="Consolas" panose="020B0609020204030204" pitchFamily="49" charset="0"/>
              </a:rPr>
              <a:t>" : 21,</a:t>
            </a:r>
          </a:p>
          <a:p>
            <a:r>
              <a:rPr lang="en-US" sz="1200" dirty="0">
                <a:solidFill>
                  <a:srgbClr val="C00000"/>
                </a:solidFill>
                <a:latin typeface="Consolas" panose="020B0609020204030204" pitchFamily="49" charset="0"/>
              </a:rPr>
              <a:t>      "type" : "&lt;ALPHANUM&gt;",</a:t>
            </a:r>
          </a:p>
          <a:p>
            <a:r>
              <a:rPr lang="en-US" sz="1200" dirty="0">
                <a:solidFill>
                  <a:srgbClr val="C00000"/>
                </a:solidFill>
                <a:latin typeface="Consolas" panose="020B0609020204030204" pitchFamily="49" charset="0"/>
              </a:rPr>
              <a:t>      "position" : 3</a:t>
            </a:r>
          </a:p>
          <a:p>
            <a:r>
              <a:rPr lang="en-US" sz="1200" dirty="0">
                <a:solidFill>
                  <a:srgbClr val="C00000"/>
                </a:solidFill>
                <a:latin typeface="Consolas" panose="020B0609020204030204" pitchFamily="49" charset="0"/>
              </a:rPr>
              <a:t>    },</a:t>
            </a:r>
          </a:p>
          <a:p>
            <a:r>
              <a:rPr lang="en-US" sz="1200" dirty="0">
                <a:solidFill>
                  <a:srgbClr val="C00000"/>
                </a:solidFill>
                <a:latin typeface="Consolas" panose="020B0609020204030204" pitchFamily="49" charset="0"/>
              </a:rPr>
              <a:t>    </a:t>
            </a:r>
          </a:p>
        </p:txBody>
      </p:sp>
      <p:sp>
        <p:nvSpPr>
          <p:cNvPr id="6" name="Rectangle 5">
            <a:extLst>
              <a:ext uri="{FF2B5EF4-FFF2-40B4-BE49-F238E27FC236}">
                <a16:creationId xmlns:a16="http://schemas.microsoft.com/office/drawing/2014/main" id="{8723A9E9-6863-47B7-AE12-A32869FC0FD6}"/>
              </a:ext>
            </a:extLst>
          </p:cNvPr>
          <p:cNvSpPr/>
          <p:nvPr/>
        </p:nvSpPr>
        <p:spPr>
          <a:xfrm>
            <a:off x="6544899" y="2602201"/>
            <a:ext cx="4572000" cy="2862322"/>
          </a:xfrm>
          <a:prstGeom prst="rect">
            <a:avLst/>
          </a:prstGeom>
        </p:spPr>
        <p:txBody>
          <a:bodyPr>
            <a:spAutoFit/>
          </a:bodyPr>
          <a:lstStyle/>
          <a:p>
            <a:r>
              <a:rPr lang="en-US" sz="1200" dirty="0">
                <a:solidFill>
                  <a:srgbClr val="C00000"/>
                </a:solidFill>
                <a:latin typeface="Consolas" panose="020B0609020204030204" pitchFamily="49" charset="0"/>
              </a:rPr>
              <a:t>    {</a:t>
            </a:r>
          </a:p>
          <a:p>
            <a:r>
              <a:rPr lang="en-US" sz="1200" dirty="0">
                <a:solidFill>
                  <a:srgbClr val="C00000"/>
                </a:solidFill>
                <a:latin typeface="Consolas" panose="020B0609020204030204" pitchFamily="49" charset="0"/>
              </a:rPr>
              <a:t>      "token" : "</a:t>
            </a:r>
            <a:r>
              <a:rPr lang="en-US" sz="1200" dirty="0" err="1">
                <a:solidFill>
                  <a:srgbClr val="C00000"/>
                </a:solidFill>
                <a:latin typeface="Consolas" panose="020B0609020204030204" pitchFamily="49" charset="0"/>
              </a:rPr>
              <a:t>favorit</a:t>
            </a:r>
            <a:r>
              <a:rPr lang="en-US" sz="1200" dirty="0">
                <a:solidFill>
                  <a:srgbClr val="C00000"/>
                </a:solidFill>
                <a:latin typeface="Consolas" panose="020B0609020204030204" pitchFamily="49" charset="0"/>
              </a:rPr>
              <a:t>",</a:t>
            </a:r>
          </a:p>
          <a:p>
            <a:r>
              <a:rPr lang="en-US" sz="1200" dirty="0">
                <a:solidFill>
                  <a:srgbClr val="C00000"/>
                </a:solidFill>
                <a:latin typeface="Consolas" panose="020B0609020204030204" pitchFamily="49" charset="0"/>
              </a:rPr>
              <a:t>      "</a:t>
            </a:r>
            <a:r>
              <a:rPr lang="en-US" sz="1200" dirty="0" err="1">
                <a:solidFill>
                  <a:srgbClr val="C00000"/>
                </a:solidFill>
                <a:latin typeface="Consolas" panose="020B0609020204030204" pitchFamily="49" charset="0"/>
              </a:rPr>
              <a:t>start_offset</a:t>
            </a:r>
            <a:r>
              <a:rPr lang="en-US" sz="1200" dirty="0">
                <a:solidFill>
                  <a:srgbClr val="C00000"/>
                </a:solidFill>
                <a:latin typeface="Consolas" panose="020B0609020204030204" pitchFamily="49" charset="0"/>
              </a:rPr>
              <a:t>" : 22,</a:t>
            </a:r>
          </a:p>
          <a:p>
            <a:r>
              <a:rPr lang="en-US" sz="1200" dirty="0">
                <a:solidFill>
                  <a:srgbClr val="C00000"/>
                </a:solidFill>
                <a:latin typeface="Consolas" panose="020B0609020204030204" pitchFamily="49" charset="0"/>
              </a:rPr>
              <a:t>      "</a:t>
            </a:r>
            <a:r>
              <a:rPr lang="en-US" sz="1200" dirty="0" err="1">
                <a:solidFill>
                  <a:srgbClr val="C00000"/>
                </a:solidFill>
                <a:latin typeface="Consolas" panose="020B0609020204030204" pitchFamily="49" charset="0"/>
              </a:rPr>
              <a:t>end_offset</a:t>
            </a:r>
            <a:r>
              <a:rPr lang="en-US" sz="1200" dirty="0">
                <a:solidFill>
                  <a:srgbClr val="C00000"/>
                </a:solidFill>
                <a:latin typeface="Consolas" panose="020B0609020204030204" pitchFamily="49" charset="0"/>
              </a:rPr>
              <a:t>" : 30,</a:t>
            </a:r>
          </a:p>
          <a:p>
            <a:r>
              <a:rPr lang="en-US" sz="1200" dirty="0">
                <a:solidFill>
                  <a:srgbClr val="C00000"/>
                </a:solidFill>
                <a:latin typeface="Consolas" panose="020B0609020204030204" pitchFamily="49" charset="0"/>
              </a:rPr>
              <a:t>      "type" : "&lt;ALPHANUM&gt;",</a:t>
            </a:r>
          </a:p>
          <a:p>
            <a:r>
              <a:rPr lang="en-US" sz="1200" dirty="0">
                <a:solidFill>
                  <a:srgbClr val="C00000"/>
                </a:solidFill>
                <a:latin typeface="Consolas" panose="020B0609020204030204" pitchFamily="49" charset="0"/>
              </a:rPr>
              <a:t>      "position" : 4</a:t>
            </a:r>
          </a:p>
          <a:p>
            <a:r>
              <a:rPr lang="en-US" sz="1200" dirty="0">
                <a:solidFill>
                  <a:srgbClr val="C00000"/>
                </a:solidFill>
                <a:latin typeface="Consolas" panose="020B0609020204030204" pitchFamily="49" charset="0"/>
              </a:rPr>
              <a:t>    },</a:t>
            </a:r>
          </a:p>
          <a:p>
            <a:r>
              <a:rPr lang="en-US" sz="1200" dirty="0">
                <a:solidFill>
                  <a:srgbClr val="C00000"/>
                </a:solidFill>
                <a:latin typeface="Consolas" panose="020B0609020204030204" pitchFamily="49" charset="0"/>
              </a:rPr>
              <a:t>    {</a:t>
            </a:r>
          </a:p>
          <a:p>
            <a:r>
              <a:rPr lang="en-US" sz="1200" dirty="0">
                <a:solidFill>
                  <a:srgbClr val="C00000"/>
                </a:solidFill>
                <a:latin typeface="Consolas" panose="020B0609020204030204" pitchFamily="49" charset="0"/>
              </a:rPr>
              <a:t>      "token" : "snack",</a:t>
            </a:r>
          </a:p>
          <a:p>
            <a:r>
              <a:rPr lang="en-US" sz="1200" dirty="0">
                <a:solidFill>
                  <a:srgbClr val="C00000"/>
                </a:solidFill>
                <a:latin typeface="Consolas" panose="020B0609020204030204" pitchFamily="49" charset="0"/>
              </a:rPr>
              <a:t>      "</a:t>
            </a:r>
            <a:r>
              <a:rPr lang="en-US" sz="1200" dirty="0" err="1">
                <a:solidFill>
                  <a:srgbClr val="C00000"/>
                </a:solidFill>
                <a:latin typeface="Consolas" panose="020B0609020204030204" pitchFamily="49" charset="0"/>
              </a:rPr>
              <a:t>start_offset</a:t>
            </a:r>
            <a:r>
              <a:rPr lang="en-US" sz="1200" dirty="0">
                <a:solidFill>
                  <a:srgbClr val="C00000"/>
                </a:solidFill>
                <a:latin typeface="Consolas" panose="020B0609020204030204" pitchFamily="49" charset="0"/>
              </a:rPr>
              <a:t>" : 32,</a:t>
            </a:r>
          </a:p>
          <a:p>
            <a:r>
              <a:rPr lang="en-US" sz="1200" dirty="0">
                <a:solidFill>
                  <a:srgbClr val="C00000"/>
                </a:solidFill>
                <a:latin typeface="Consolas" panose="020B0609020204030204" pitchFamily="49" charset="0"/>
              </a:rPr>
              <a:t>      "</a:t>
            </a:r>
            <a:r>
              <a:rPr lang="en-US" sz="1200" dirty="0" err="1">
                <a:solidFill>
                  <a:srgbClr val="C00000"/>
                </a:solidFill>
                <a:latin typeface="Consolas" panose="020B0609020204030204" pitchFamily="49" charset="0"/>
              </a:rPr>
              <a:t>end_offset</a:t>
            </a:r>
            <a:r>
              <a:rPr lang="en-US" sz="1200" dirty="0">
                <a:solidFill>
                  <a:srgbClr val="C00000"/>
                </a:solidFill>
                <a:latin typeface="Consolas" panose="020B0609020204030204" pitchFamily="49" charset="0"/>
              </a:rPr>
              <a:t>" : 37,</a:t>
            </a:r>
          </a:p>
          <a:p>
            <a:r>
              <a:rPr lang="en-US" sz="1200" dirty="0">
                <a:solidFill>
                  <a:srgbClr val="C00000"/>
                </a:solidFill>
                <a:latin typeface="Consolas" panose="020B0609020204030204" pitchFamily="49" charset="0"/>
              </a:rPr>
              <a:t>      "type" : "&lt;ALPHANUM&gt;",</a:t>
            </a:r>
          </a:p>
          <a:p>
            <a:r>
              <a:rPr lang="en-US" sz="1200" dirty="0">
                <a:solidFill>
                  <a:srgbClr val="C00000"/>
                </a:solidFill>
                <a:latin typeface="Consolas" panose="020B0609020204030204" pitchFamily="49" charset="0"/>
              </a:rPr>
              <a:t>      "position" : 5</a:t>
            </a:r>
          </a:p>
          <a:p>
            <a:r>
              <a:rPr lang="en-US" sz="1200" dirty="0">
                <a:solidFill>
                  <a:srgbClr val="C00000"/>
                </a:solidFill>
                <a:latin typeface="Consolas" panose="020B0609020204030204" pitchFamily="49" charset="0"/>
              </a:rPr>
              <a:t>    }</a:t>
            </a:r>
          </a:p>
          <a:p>
            <a:r>
              <a:rPr lang="en-US" sz="1200" dirty="0">
                <a:solidFill>
                  <a:srgbClr val="C00000"/>
                </a:solidFill>
                <a:latin typeface="Consolas" panose="020B0609020204030204" pitchFamily="49" charset="0"/>
              </a:rPr>
              <a:t>  ]</a:t>
            </a:r>
          </a:p>
        </p:txBody>
      </p:sp>
    </p:spTree>
    <p:extLst>
      <p:ext uri="{BB962C8B-B14F-4D97-AF65-F5344CB8AC3E}">
        <p14:creationId xmlns:p14="http://schemas.microsoft.com/office/powerpoint/2010/main" val="2754605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4360372-AC1A-445D-9F25-BE4C0F3A3D35}"/>
              </a:ext>
            </a:extLst>
          </p:cNvPr>
          <p:cNvSpPr>
            <a:spLocks noGrp="1"/>
          </p:cNvSpPr>
          <p:nvPr>
            <p:ph type="body" idx="1"/>
          </p:nvPr>
        </p:nvSpPr>
        <p:spPr/>
        <p:txBody>
          <a:bodyPr/>
          <a:lstStyle/>
          <a:p>
            <a:endParaRPr lang="en-US"/>
          </a:p>
        </p:txBody>
      </p:sp>
      <p:sp>
        <p:nvSpPr>
          <p:cNvPr id="4" name="Title 3">
            <a:extLst>
              <a:ext uri="{FF2B5EF4-FFF2-40B4-BE49-F238E27FC236}">
                <a16:creationId xmlns:a16="http://schemas.microsoft.com/office/drawing/2014/main" id="{C1CC90EE-5B41-4F09-9C84-D5781F9FACC0}"/>
              </a:ext>
            </a:extLst>
          </p:cNvPr>
          <p:cNvSpPr>
            <a:spLocks noGrp="1"/>
          </p:cNvSpPr>
          <p:nvPr>
            <p:ph type="title"/>
          </p:nvPr>
        </p:nvSpPr>
        <p:spPr/>
        <p:txBody>
          <a:bodyPr/>
          <a:lstStyle/>
          <a:p>
            <a:r>
              <a:rPr lang="en-US" dirty="0"/>
              <a:t>Interfacing with Elasticsearch</a:t>
            </a:r>
          </a:p>
        </p:txBody>
      </p:sp>
    </p:spTree>
    <p:extLst>
      <p:ext uri="{BB962C8B-B14F-4D97-AF65-F5344CB8AC3E}">
        <p14:creationId xmlns:p14="http://schemas.microsoft.com/office/powerpoint/2010/main" val="26775207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14E3AD-E232-460B-8E63-6D1C66A9C8F7}"/>
              </a:ext>
            </a:extLst>
          </p:cNvPr>
          <p:cNvSpPr>
            <a:spLocks noGrp="1"/>
          </p:cNvSpPr>
          <p:nvPr>
            <p:ph idx="1"/>
          </p:nvPr>
        </p:nvSpPr>
        <p:spPr/>
        <p:txBody>
          <a:bodyPr>
            <a:noAutofit/>
          </a:bodyPr>
          <a:lstStyle/>
          <a:p>
            <a:r>
              <a:rPr lang="en-US" b="1" dirty="0"/>
              <a:t>Specify the default analyzer for an index</a:t>
            </a:r>
            <a:br>
              <a:rPr lang="en-US" sz="1600" dirty="0"/>
            </a:br>
            <a:endParaRPr lang="en-US" sz="1600" dirty="0"/>
          </a:p>
          <a:p>
            <a:pPr marL="45720" indent="0">
              <a:spcBef>
                <a:spcPts val="0"/>
              </a:spcBef>
              <a:spcAft>
                <a:spcPts val="0"/>
              </a:spcAft>
              <a:buNone/>
            </a:pPr>
            <a:r>
              <a:rPr lang="en-US" sz="1600" dirty="0">
                <a:latin typeface="Consolas" panose="020B0609020204030204" pitchFamily="49" charset="0"/>
              </a:rPr>
              <a:t>PUT &lt;index-name&gt;</a:t>
            </a:r>
          </a:p>
          <a:p>
            <a:pPr marL="45720" indent="0">
              <a:spcBef>
                <a:spcPts val="0"/>
              </a:spcBef>
              <a:spcAft>
                <a:spcPts val="0"/>
              </a:spcAft>
              <a:buNone/>
            </a:pPr>
            <a:r>
              <a:rPr lang="en-US" sz="1600" dirty="0">
                <a:latin typeface="Consolas" panose="020B0609020204030204" pitchFamily="49" charset="0"/>
              </a:rPr>
              <a:t>{</a:t>
            </a:r>
          </a:p>
          <a:p>
            <a:pPr marL="45720" indent="0">
              <a:spcBef>
                <a:spcPts val="0"/>
              </a:spcBef>
              <a:spcAft>
                <a:spcPts val="0"/>
              </a:spcAft>
              <a:buNone/>
            </a:pPr>
            <a:r>
              <a:rPr lang="en-US" sz="1600" dirty="0">
                <a:latin typeface="Consolas" panose="020B0609020204030204" pitchFamily="49" charset="0"/>
              </a:rPr>
              <a:t>  "settings": {</a:t>
            </a:r>
          </a:p>
          <a:p>
            <a:pPr marL="45720" indent="0">
              <a:spcBef>
                <a:spcPts val="0"/>
              </a:spcBef>
              <a:spcAft>
                <a:spcPts val="0"/>
              </a:spcAft>
              <a:buNone/>
            </a:pPr>
            <a:r>
              <a:rPr lang="en-US" sz="1600" dirty="0">
                <a:latin typeface="Consolas" panose="020B0609020204030204" pitchFamily="49" charset="0"/>
              </a:rPr>
              <a:t>    "analysis": {</a:t>
            </a:r>
          </a:p>
          <a:p>
            <a:pPr marL="45720" indent="0">
              <a:spcBef>
                <a:spcPts val="0"/>
              </a:spcBef>
              <a:spcAft>
                <a:spcPts val="0"/>
              </a:spcAft>
              <a:buNone/>
            </a:pPr>
            <a:r>
              <a:rPr lang="en-US" sz="1600" dirty="0">
                <a:latin typeface="Consolas" panose="020B0609020204030204" pitchFamily="49" charset="0"/>
              </a:rPr>
              <a:t>      "analyzer": {</a:t>
            </a:r>
          </a:p>
          <a:p>
            <a:pPr marL="45720" indent="0">
              <a:spcBef>
                <a:spcPts val="0"/>
              </a:spcBef>
              <a:spcAft>
                <a:spcPts val="0"/>
              </a:spcAft>
              <a:buNone/>
            </a:pPr>
            <a:r>
              <a:rPr lang="en-US" sz="1600" dirty="0">
                <a:latin typeface="Consolas" panose="020B0609020204030204" pitchFamily="49" charset="0"/>
              </a:rPr>
              <a:t>        "default": {</a:t>
            </a:r>
          </a:p>
          <a:p>
            <a:pPr marL="45720" indent="0">
              <a:spcBef>
                <a:spcPts val="0"/>
              </a:spcBef>
              <a:spcAft>
                <a:spcPts val="0"/>
              </a:spcAft>
              <a:buNone/>
            </a:pPr>
            <a:r>
              <a:rPr lang="en-US" sz="1600" dirty="0">
                <a:latin typeface="Consolas" panose="020B0609020204030204" pitchFamily="49" charset="0"/>
              </a:rPr>
              <a:t>          "type": "simple"</a:t>
            </a:r>
          </a:p>
          <a:p>
            <a:pPr marL="45720" indent="0">
              <a:spcBef>
                <a:spcPts val="0"/>
              </a:spcBef>
              <a:spcAft>
                <a:spcPts val="0"/>
              </a:spcAft>
              <a:buNone/>
            </a:pPr>
            <a:r>
              <a:rPr lang="en-US" sz="1600" dirty="0">
                <a:latin typeface="Consolas" panose="020B0609020204030204" pitchFamily="49" charset="0"/>
              </a:rPr>
              <a:t>        }</a:t>
            </a:r>
          </a:p>
          <a:p>
            <a:pPr marL="45720" indent="0">
              <a:spcBef>
                <a:spcPts val="0"/>
              </a:spcBef>
              <a:spcAft>
                <a:spcPts val="0"/>
              </a:spcAft>
              <a:buNone/>
            </a:pPr>
            <a:r>
              <a:rPr lang="en-US" sz="1600" dirty="0">
                <a:latin typeface="Consolas" panose="020B0609020204030204" pitchFamily="49" charset="0"/>
              </a:rPr>
              <a:t>      }</a:t>
            </a:r>
          </a:p>
          <a:p>
            <a:pPr marL="45720" indent="0">
              <a:spcBef>
                <a:spcPts val="0"/>
              </a:spcBef>
              <a:spcAft>
                <a:spcPts val="0"/>
              </a:spcAft>
              <a:buNone/>
            </a:pPr>
            <a:r>
              <a:rPr lang="en-US" sz="1600" dirty="0">
                <a:latin typeface="Consolas" panose="020B0609020204030204" pitchFamily="49" charset="0"/>
              </a:rPr>
              <a:t>    }</a:t>
            </a:r>
          </a:p>
          <a:p>
            <a:pPr marL="45720" indent="0">
              <a:spcBef>
                <a:spcPts val="0"/>
              </a:spcBef>
              <a:spcAft>
                <a:spcPts val="0"/>
              </a:spcAft>
              <a:buNone/>
            </a:pPr>
            <a:r>
              <a:rPr lang="en-US" sz="1600" dirty="0">
                <a:latin typeface="Consolas" panose="020B0609020204030204" pitchFamily="49" charset="0"/>
              </a:rPr>
              <a:t>  }</a:t>
            </a:r>
          </a:p>
          <a:p>
            <a:pPr marL="45720" indent="0">
              <a:spcBef>
                <a:spcPts val="0"/>
              </a:spcBef>
              <a:spcAft>
                <a:spcPts val="0"/>
              </a:spcAft>
              <a:buNone/>
            </a:pPr>
            <a:r>
              <a:rPr lang="en-US" sz="1600" dirty="0">
                <a:latin typeface="Consolas" panose="020B0609020204030204" pitchFamily="49" charset="0"/>
              </a:rPr>
              <a:t>}</a:t>
            </a:r>
          </a:p>
        </p:txBody>
      </p:sp>
      <p:sp>
        <p:nvSpPr>
          <p:cNvPr id="7" name="Title 6">
            <a:extLst>
              <a:ext uri="{FF2B5EF4-FFF2-40B4-BE49-F238E27FC236}">
                <a16:creationId xmlns:a16="http://schemas.microsoft.com/office/drawing/2014/main" id="{3C8D7412-BAE9-4BB4-A72C-2981BDD7ACF3}"/>
              </a:ext>
            </a:extLst>
          </p:cNvPr>
          <p:cNvSpPr>
            <a:spLocks noGrp="1"/>
          </p:cNvSpPr>
          <p:nvPr>
            <p:ph type="title"/>
          </p:nvPr>
        </p:nvSpPr>
        <p:spPr>
          <a:xfrm>
            <a:off x="685060" y="355847"/>
            <a:ext cx="7773140" cy="1054394"/>
          </a:xfrm>
        </p:spPr>
        <p:txBody>
          <a:bodyPr/>
          <a:lstStyle/>
          <a:p>
            <a:r>
              <a:rPr lang="en-US" dirty="0"/>
              <a:t>Default analyzer for your index</a:t>
            </a:r>
          </a:p>
        </p:txBody>
      </p:sp>
      <p:sp>
        <p:nvSpPr>
          <p:cNvPr id="9" name="TextBox 8">
            <a:extLst>
              <a:ext uri="{FF2B5EF4-FFF2-40B4-BE49-F238E27FC236}">
                <a16:creationId xmlns:a16="http://schemas.microsoft.com/office/drawing/2014/main" id="{107ABAFA-38DC-4022-B562-3AFFF885FBA6}"/>
              </a:ext>
            </a:extLst>
          </p:cNvPr>
          <p:cNvSpPr txBox="1"/>
          <p:nvPr/>
        </p:nvSpPr>
        <p:spPr>
          <a:xfrm>
            <a:off x="2817628" y="3859618"/>
            <a:ext cx="4556051" cy="553998"/>
          </a:xfrm>
          <a:prstGeom prst="rect">
            <a:avLst/>
          </a:prstGeom>
          <a:noFill/>
        </p:spPr>
        <p:txBody>
          <a:bodyPr wrap="square" rtlCol="0">
            <a:spAutoFit/>
          </a:bodyPr>
          <a:lstStyle/>
          <a:p>
            <a:pPr algn="ctr">
              <a:lnSpc>
                <a:spcPts val="1800"/>
              </a:lnSpc>
            </a:pPr>
            <a:r>
              <a:rPr lang="en-US" sz="1800" b="0" dirty="0">
                <a:solidFill>
                  <a:srgbClr val="0033CC"/>
                </a:solidFill>
                <a:latin typeface="+mn-lt"/>
                <a:sym typeface="Wingdings" panose="05000000000000000000" pitchFamily="2" charset="2"/>
              </a:rPr>
              <a:t>  </a:t>
            </a:r>
            <a:r>
              <a:rPr lang="en-US" sz="1800" b="0" dirty="0">
                <a:solidFill>
                  <a:srgbClr val="0033CC"/>
                </a:solidFill>
                <a:latin typeface="+mn-lt"/>
              </a:rPr>
              <a:t>or "standar</a:t>
            </a:r>
            <a:r>
              <a:rPr lang="en-US" dirty="0">
                <a:solidFill>
                  <a:srgbClr val="0033CC"/>
                </a:solidFill>
              </a:rPr>
              <a:t>d" or "</a:t>
            </a:r>
            <a:r>
              <a:rPr lang="en-US" dirty="0" err="1">
                <a:solidFill>
                  <a:srgbClr val="0033CC"/>
                </a:solidFill>
              </a:rPr>
              <a:t>english</a:t>
            </a:r>
            <a:r>
              <a:rPr lang="en-US" dirty="0">
                <a:solidFill>
                  <a:srgbClr val="0033CC"/>
                </a:solidFill>
              </a:rPr>
              <a:t>" or "whitespace"…</a:t>
            </a:r>
            <a:endParaRPr lang="en-US" sz="1800" b="0" dirty="0">
              <a:solidFill>
                <a:srgbClr val="0033CC"/>
              </a:solidFill>
            </a:endParaRPr>
          </a:p>
        </p:txBody>
      </p:sp>
    </p:spTree>
    <p:extLst>
      <p:ext uri="{BB962C8B-B14F-4D97-AF65-F5344CB8AC3E}">
        <p14:creationId xmlns:p14="http://schemas.microsoft.com/office/powerpoint/2010/main" val="24701530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14E3AD-E232-460B-8E63-6D1C66A9C8F7}"/>
              </a:ext>
            </a:extLst>
          </p:cNvPr>
          <p:cNvSpPr>
            <a:spLocks noGrp="1"/>
          </p:cNvSpPr>
          <p:nvPr>
            <p:ph idx="1"/>
          </p:nvPr>
        </p:nvSpPr>
        <p:spPr/>
        <p:txBody>
          <a:bodyPr>
            <a:noAutofit/>
          </a:bodyPr>
          <a:lstStyle/>
          <a:p>
            <a:r>
              <a:rPr lang="en-US" sz="1600" dirty="0"/>
              <a:t>The </a:t>
            </a:r>
            <a:r>
              <a:rPr lang="en-US" sz="1600" dirty="0">
                <a:solidFill>
                  <a:srgbClr val="C00000"/>
                </a:solidFill>
              </a:rPr>
              <a:t>analyzer</a:t>
            </a:r>
            <a:r>
              <a:rPr lang="en-US" sz="1600" dirty="0"/>
              <a:t> parameter specifies the analyzer used for text analysis when indexing or searching a text field.</a:t>
            </a:r>
          </a:p>
          <a:p>
            <a:r>
              <a:rPr lang="en-US" sz="1600" dirty="0"/>
              <a:t>The </a:t>
            </a:r>
            <a:r>
              <a:rPr lang="en-US" sz="1600" dirty="0" err="1">
                <a:solidFill>
                  <a:srgbClr val="C00000"/>
                </a:solidFill>
              </a:rPr>
              <a:t>search_analyzer</a:t>
            </a:r>
            <a:r>
              <a:rPr lang="en-US" sz="1600" dirty="0">
                <a:solidFill>
                  <a:srgbClr val="C00000"/>
                </a:solidFill>
              </a:rPr>
              <a:t> </a:t>
            </a:r>
            <a:r>
              <a:rPr lang="en-US" sz="1600" dirty="0"/>
              <a:t>mapping parameter, this analyzer is used for both index and search analysis. </a:t>
            </a:r>
          </a:p>
          <a:p>
            <a:r>
              <a:rPr lang="en-US" sz="1600" dirty="0"/>
              <a:t>The </a:t>
            </a:r>
            <a:r>
              <a:rPr lang="en-US" sz="1600" dirty="0" err="1">
                <a:solidFill>
                  <a:srgbClr val="C00000"/>
                </a:solidFill>
              </a:rPr>
              <a:t>search_quote_analyzer</a:t>
            </a:r>
            <a:r>
              <a:rPr lang="en-US" sz="1600" dirty="0">
                <a:solidFill>
                  <a:srgbClr val="C00000"/>
                </a:solidFill>
              </a:rPr>
              <a:t> </a:t>
            </a:r>
            <a:r>
              <a:rPr lang="en-US" sz="1600" dirty="0"/>
              <a:t>setting allows you to specify an analyzer for phrases, this is particularly useful when dealing with disabling stop words for phrase queries.</a:t>
            </a:r>
          </a:p>
          <a:p>
            <a:endParaRPr lang="en-US" sz="1600" dirty="0"/>
          </a:p>
        </p:txBody>
      </p:sp>
      <p:sp>
        <p:nvSpPr>
          <p:cNvPr id="7" name="Title 6">
            <a:extLst>
              <a:ext uri="{FF2B5EF4-FFF2-40B4-BE49-F238E27FC236}">
                <a16:creationId xmlns:a16="http://schemas.microsoft.com/office/drawing/2014/main" id="{3C8D7412-BAE9-4BB4-A72C-2981BDD7ACF3}"/>
              </a:ext>
            </a:extLst>
          </p:cNvPr>
          <p:cNvSpPr>
            <a:spLocks noGrp="1"/>
          </p:cNvSpPr>
          <p:nvPr>
            <p:ph type="title"/>
          </p:nvPr>
        </p:nvSpPr>
        <p:spPr>
          <a:xfrm>
            <a:off x="685060" y="355847"/>
            <a:ext cx="7773140" cy="1054394"/>
          </a:xfrm>
        </p:spPr>
        <p:txBody>
          <a:bodyPr/>
          <a:lstStyle/>
          <a:p>
            <a:r>
              <a:rPr lang="en-US" dirty="0"/>
              <a:t>You can actually specify THREE analyzers and specific to a field!</a:t>
            </a:r>
          </a:p>
        </p:txBody>
      </p:sp>
    </p:spTree>
    <p:extLst>
      <p:ext uri="{BB962C8B-B14F-4D97-AF65-F5344CB8AC3E}">
        <p14:creationId xmlns:p14="http://schemas.microsoft.com/office/powerpoint/2010/main" val="15788374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297D3A1-98FF-421E-9FC7-46880C3370AC}"/>
              </a:ext>
            </a:extLst>
          </p:cNvPr>
          <p:cNvSpPr>
            <a:spLocks noGrp="1"/>
          </p:cNvSpPr>
          <p:nvPr>
            <p:ph sz="half" idx="1"/>
          </p:nvPr>
        </p:nvSpPr>
        <p:spPr/>
        <p:txBody>
          <a:bodyPr>
            <a:noAutofit/>
          </a:bodyPr>
          <a:lstStyle/>
          <a:p>
            <a:r>
              <a:rPr lang="en-US" sz="1600" dirty="0"/>
              <a:t>Indexing</a:t>
            </a:r>
          </a:p>
          <a:p>
            <a:pPr marL="777240" lvl="1" indent="-457200" fontAlgn="base">
              <a:buFont typeface="+mj-lt"/>
              <a:buAutoNum type="arabicPeriod"/>
            </a:pPr>
            <a:r>
              <a:rPr lang="en-US" sz="1400" dirty="0"/>
              <a:t>the </a:t>
            </a:r>
            <a:r>
              <a:rPr lang="en-US" sz="1400" dirty="0" err="1"/>
              <a:t>index_analyzer</a:t>
            </a:r>
            <a:r>
              <a:rPr lang="en-US" sz="1400" dirty="0"/>
              <a:t> defined in the field mapping, else</a:t>
            </a:r>
          </a:p>
          <a:p>
            <a:pPr marL="777240" lvl="1" indent="-457200" fontAlgn="base">
              <a:buFont typeface="+mj-lt"/>
              <a:buAutoNum type="arabicPeriod"/>
            </a:pPr>
            <a:r>
              <a:rPr lang="en-US" sz="1400" dirty="0"/>
              <a:t>the analyzer defined in the field mapping, else</a:t>
            </a:r>
          </a:p>
          <a:p>
            <a:pPr marL="777240" lvl="1" indent="-457200" fontAlgn="base">
              <a:buFont typeface="+mj-lt"/>
              <a:buAutoNum type="arabicPeriod"/>
            </a:pPr>
            <a:r>
              <a:rPr lang="en-US" sz="1400" dirty="0"/>
              <a:t>the analyzer defined in the _analyzer field of the document, else</a:t>
            </a:r>
          </a:p>
          <a:p>
            <a:pPr marL="777240" lvl="1" indent="-457200" fontAlgn="base">
              <a:buFont typeface="+mj-lt"/>
              <a:buAutoNum type="arabicPeriod"/>
            </a:pPr>
            <a:r>
              <a:rPr lang="en-US" sz="1400" dirty="0"/>
              <a:t>the default </a:t>
            </a:r>
            <a:r>
              <a:rPr lang="en-US" sz="1400" dirty="0" err="1"/>
              <a:t>index_analyzer</a:t>
            </a:r>
            <a:r>
              <a:rPr lang="en-US" sz="1400" dirty="0"/>
              <a:t> for the type, which defaults to</a:t>
            </a:r>
          </a:p>
          <a:p>
            <a:pPr marL="777240" lvl="1" indent="-457200" fontAlgn="base">
              <a:buFont typeface="+mj-lt"/>
              <a:buAutoNum type="arabicPeriod"/>
            </a:pPr>
            <a:r>
              <a:rPr lang="en-US" sz="1400" dirty="0"/>
              <a:t>the default analyzer for the type, which defaults to</a:t>
            </a:r>
          </a:p>
          <a:p>
            <a:pPr marL="777240" lvl="1" indent="-457200" fontAlgn="base">
              <a:buFont typeface="+mj-lt"/>
              <a:buAutoNum type="arabicPeriod"/>
            </a:pPr>
            <a:r>
              <a:rPr lang="en-US" sz="1400" dirty="0"/>
              <a:t>the analyzer named </a:t>
            </a:r>
            <a:r>
              <a:rPr lang="en-US" sz="1400" dirty="0" err="1"/>
              <a:t>default_index</a:t>
            </a:r>
            <a:r>
              <a:rPr lang="en-US" sz="1400" dirty="0"/>
              <a:t> in the index settings, which defaults to</a:t>
            </a:r>
          </a:p>
          <a:p>
            <a:pPr marL="777240" lvl="1" indent="-457200" fontAlgn="base">
              <a:buFont typeface="+mj-lt"/>
              <a:buAutoNum type="arabicPeriod"/>
            </a:pPr>
            <a:r>
              <a:rPr lang="en-US" sz="1400" dirty="0"/>
              <a:t>the analyzer named default in the index settings, which defaults to</a:t>
            </a:r>
          </a:p>
          <a:p>
            <a:pPr marL="777240" lvl="1" indent="-457200" fontAlgn="base">
              <a:buFont typeface="+mj-lt"/>
              <a:buAutoNum type="arabicPeriod"/>
            </a:pPr>
            <a:r>
              <a:rPr lang="en-US" sz="1400" dirty="0"/>
              <a:t>the analyzer named </a:t>
            </a:r>
            <a:r>
              <a:rPr lang="en-US" sz="1400" dirty="0" err="1"/>
              <a:t>default_index</a:t>
            </a:r>
            <a:r>
              <a:rPr lang="en-US" sz="1400" dirty="0"/>
              <a:t> at node level, which defaults to</a:t>
            </a:r>
          </a:p>
          <a:p>
            <a:pPr marL="777240" lvl="1" indent="-457200" fontAlgn="base">
              <a:buFont typeface="+mj-lt"/>
              <a:buAutoNum type="arabicPeriod"/>
            </a:pPr>
            <a:r>
              <a:rPr lang="en-US" sz="1400" dirty="0"/>
              <a:t>the analyzer named default at node level, which defaults to</a:t>
            </a:r>
          </a:p>
          <a:p>
            <a:pPr marL="777240" lvl="1" indent="-457200" fontAlgn="base">
              <a:buFont typeface="+mj-lt"/>
              <a:buAutoNum type="arabicPeriod"/>
            </a:pPr>
            <a:r>
              <a:rPr lang="en-US" sz="1400" dirty="0"/>
              <a:t>the standard analyzer</a:t>
            </a:r>
          </a:p>
          <a:p>
            <a:endParaRPr lang="en-US" sz="1600" dirty="0"/>
          </a:p>
        </p:txBody>
      </p:sp>
      <p:sp>
        <p:nvSpPr>
          <p:cNvPr id="5" name="Content Placeholder 4">
            <a:extLst>
              <a:ext uri="{FF2B5EF4-FFF2-40B4-BE49-F238E27FC236}">
                <a16:creationId xmlns:a16="http://schemas.microsoft.com/office/drawing/2014/main" id="{0622D6DF-D557-42EB-9577-65E485EDEC08}"/>
              </a:ext>
            </a:extLst>
          </p:cNvPr>
          <p:cNvSpPr>
            <a:spLocks noGrp="1"/>
          </p:cNvSpPr>
          <p:nvPr>
            <p:ph sz="half" idx="2"/>
          </p:nvPr>
        </p:nvSpPr>
        <p:spPr/>
        <p:txBody>
          <a:bodyPr/>
          <a:lstStyle/>
          <a:p>
            <a:r>
              <a:rPr lang="en-US" sz="1600" dirty="0"/>
              <a:t>Searching</a:t>
            </a:r>
          </a:p>
          <a:p>
            <a:pPr marL="777240" lvl="1" indent="-457200" fontAlgn="base">
              <a:buFont typeface="+mj-lt"/>
              <a:buAutoNum type="arabicPeriod"/>
            </a:pPr>
            <a:r>
              <a:rPr lang="en-US" sz="1400" dirty="0"/>
              <a:t>the analyzer defined in the query itself, else</a:t>
            </a:r>
          </a:p>
          <a:p>
            <a:pPr marL="777240" lvl="1" indent="-457200" fontAlgn="base">
              <a:buFont typeface="+mj-lt"/>
              <a:buAutoNum type="arabicPeriod"/>
            </a:pPr>
            <a:r>
              <a:rPr lang="en-US" sz="1400" dirty="0"/>
              <a:t>the </a:t>
            </a:r>
            <a:r>
              <a:rPr lang="en-US" sz="1400" dirty="0" err="1"/>
              <a:t>search_analyzer</a:t>
            </a:r>
            <a:r>
              <a:rPr lang="en-US" sz="1400" dirty="0"/>
              <a:t> defined in the field mapping, else</a:t>
            </a:r>
          </a:p>
          <a:p>
            <a:pPr marL="777240" lvl="1" indent="-457200" fontAlgn="base">
              <a:buFont typeface="+mj-lt"/>
              <a:buAutoNum type="arabicPeriod"/>
            </a:pPr>
            <a:r>
              <a:rPr lang="en-US" sz="1400" dirty="0"/>
              <a:t>the analyzer defined in the field mapping, else</a:t>
            </a:r>
          </a:p>
          <a:p>
            <a:pPr marL="777240" lvl="1" indent="-457200" fontAlgn="base">
              <a:buFont typeface="+mj-lt"/>
              <a:buAutoNum type="arabicPeriod"/>
            </a:pPr>
            <a:r>
              <a:rPr lang="en-US" sz="1400" dirty="0"/>
              <a:t>the default </a:t>
            </a:r>
            <a:r>
              <a:rPr lang="en-US" sz="1400" dirty="0" err="1"/>
              <a:t>search_analyzer</a:t>
            </a:r>
            <a:r>
              <a:rPr lang="en-US" sz="1400" dirty="0"/>
              <a:t> for the type, which defaults to</a:t>
            </a:r>
          </a:p>
          <a:p>
            <a:pPr marL="777240" lvl="1" indent="-457200" fontAlgn="base">
              <a:buFont typeface="+mj-lt"/>
              <a:buAutoNum type="arabicPeriod"/>
            </a:pPr>
            <a:r>
              <a:rPr lang="en-US" sz="1400" dirty="0"/>
              <a:t>the default analyzer for the type, which defaults to</a:t>
            </a:r>
          </a:p>
          <a:p>
            <a:pPr marL="777240" lvl="1" indent="-457200" fontAlgn="base">
              <a:buFont typeface="+mj-lt"/>
              <a:buAutoNum type="arabicPeriod"/>
            </a:pPr>
            <a:r>
              <a:rPr lang="en-US" sz="1400" dirty="0"/>
              <a:t>the analyzer named </a:t>
            </a:r>
            <a:r>
              <a:rPr lang="en-US" sz="1400" dirty="0" err="1"/>
              <a:t>default_search</a:t>
            </a:r>
            <a:r>
              <a:rPr lang="en-US" sz="1400" dirty="0"/>
              <a:t> in the index settings, which defaults to</a:t>
            </a:r>
          </a:p>
          <a:p>
            <a:pPr marL="777240" lvl="1" indent="-457200" fontAlgn="base">
              <a:buFont typeface="+mj-lt"/>
              <a:buAutoNum type="arabicPeriod"/>
            </a:pPr>
            <a:r>
              <a:rPr lang="en-US" sz="1400" dirty="0"/>
              <a:t>the analyzer named default in the index settings, which defaults to</a:t>
            </a:r>
          </a:p>
          <a:p>
            <a:pPr marL="777240" lvl="1" indent="-457200" fontAlgn="base">
              <a:buFont typeface="+mj-lt"/>
              <a:buAutoNum type="arabicPeriod"/>
            </a:pPr>
            <a:r>
              <a:rPr lang="en-US" sz="1400" dirty="0"/>
              <a:t>the analyzer named </a:t>
            </a:r>
            <a:r>
              <a:rPr lang="en-US" sz="1400" dirty="0" err="1"/>
              <a:t>default_search</a:t>
            </a:r>
            <a:r>
              <a:rPr lang="en-US" sz="1400" dirty="0"/>
              <a:t> at node level, which defaults to</a:t>
            </a:r>
          </a:p>
          <a:p>
            <a:pPr marL="777240" lvl="1" indent="-457200" fontAlgn="base">
              <a:buFont typeface="+mj-lt"/>
              <a:buAutoNum type="arabicPeriod"/>
            </a:pPr>
            <a:r>
              <a:rPr lang="en-US" sz="1400" dirty="0"/>
              <a:t>the analyzer named default at node level, which defaults to</a:t>
            </a:r>
          </a:p>
          <a:p>
            <a:pPr marL="777240" lvl="1" indent="-457200" fontAlgn="base">
              <a:buFont typeface="+mj-lt"/>
              <a:buAutoNum type="arabicPeriod"/>
            </a:pPr>
            <a:r>
              <a:rPr lang="en-US" sz="1400" dirty="0"/>
              <a:t>the standard analyzer</a:t>
            </a:r>
          </a:p>
          <a:p>
            <a:endParaRPr lang="en-US" sz="1600" dirty="0"/>
          </a:p>
        </p:txBody>
      </p:sp>
      <p:sp>
        <p:nvSpPr>
          <p:cNvPr id="3" name="Title 2">
            <a:extLst>
              <a:ext uri="{FF2B5EF4-FFF2-40B4-BE49-F238E27FC236}">
                <a16:creationId xmlns:a16="http://schemas.microsoft.com/office/drawing/2014/main" id="{CA3AF7AE-7853-421B-877B-B287EA5181D3}"/>
              </a:ext>
            </a:extLst>
          </p:cNvPr>
          <p:cNvSpPr>
            <a:spLocks noGrp="1"/>
          </p:cNvSpPr>
          <p:nvPr>
            <p:ph type="title"/>
          </p:nvPr>
        </p:nvSpPr>
        <p:spPr/>
        <p:txBody>
          <a:bodyPr/>
          <a:lstStyle/>
          <a:p>
            <a:r>
              <a:rPr lang="en-US" dirty="0"/>
              <a:t>Cascading rules</a:t>
            </a:r>
            <a:br>
              <a:rPr lang="en-US" dirty="0"/>
            </a:br>
            <a:r>
              <a:rPr lang="en-US" dirty="0"/>
              <a:t>Which Analyzer will be Used?</a:t>
            </a:r>
          </a:p>
        </p:txBody>
      </p:sp>
    </p:spTree>
    <p:extLst>
      <p:ext uri="{BB962C8B-B14F-4D97-AF65-F5344CB8AC3E}">
        <p14:creationId xmlns:p14="http://schemas.microsoft.com/office/powerpoint/2010/main" val="18708835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041C5CC-9F89-40C2-B97A-0370066651A0}"/>
              </a:ext>
            </a:extLst>
          </p:cNvPr>
          <p:cNvSpPr>
            <a:spLocks noGrp="1"/>
          </p:cNvSpPr>
          <p:nvPr>
            <p:ph idx="1"/>
          </p:nvPr>
        </p:nvSpPr>
        <p:spPr/>
        <p:txBody>
          <a:bodyPr/>
          <a:lstStyle/>
          <a:p>
            <a:r>
              <a:rPr lang="en-US" b="1" dirty="0"/>
              <a:t>Keep it simple</a:t>
            </a:r>
          </a:p>
          <a:p>
            <a:pPr lvl="1"/>
            <a:r>
              <a:rPr lang="en-US" dirty="0"/>
              <a:t>The flexibility to specify analyzers at different levels and for different times is great…​ </a:t>
            </a:r>
            <a:r>
              <a:rPr lang="en-US" i="1" dirty="0"/>
              <a:t>but only when it’s needed</a:t>
            </a:r>
            <a:r>
              <a:rPr lang="en-US" dirty="0"/>
              <a:t>.</a:t>
            </a:r>
          </a:p>
          <a:p>
            <a:pPr lvl="1"/>
            <a:r>
              <a:rPr lang="en-US" dirty="0"/>
              <a:t>In most cases, a simple approach works best</a:t>
            </a:r>
          </a:p>
          <a:p>
            <a:endParaRPr lang="en-US" dirty="0"/>
          </a:p>
        </p:txBody>
      </p:sp>
      <p:sp>
        <p:nvSpPr>
          <p:cNvPr id="4" name="Title 3">
            <a:extLst>
              <a:ext uri="{FF2B5EF4-FFF2-40B4-BE49-F238E27FC236}">
                <a16:creationId xmlns:a16="http://schemas.microsoft.com/office/drawing/2014/main" id="{A6A5DE09-51E7-484F-9F2A-F7A98E987895}"/>
              </a:ext>
            </a:extLst>
          </p:cNvPr>
          <p:cNvSpPr>
            <a:spLocks noGrp="1"/>
          </p:cNvSpPr>
          <p:nvPr>
            <p:ph type="title"/>
          </p:nvPr>
        </p:nvSpPr>
        <p:spPr/>
        <p:txBody>
          <a:bodyPr/>
          <a:lstStyle/>
          <a:p>
            <a:r>
              <a:rPr lang="en-US" dirty="0"/>
              <a:t>K.I.S.S.</a:t>
            </a:r>
          </a:p>
        </p:txBody>
      </p:sp>
    </p:spTree>
    <p:extLst>
      <p:ext uri="{BB962C8B-B14F-4D97-AF65-F5344CB8AC3E}">
        <p14:creationId xmlns:p14="http://schemas.microsoft.com/office/powerpoint/2010/main" val="384238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B2D765F-3C82-49B5-BBB9-B8595C1790DE}"/>
              </a:ext>
            </a:extLst>
          </p:cNvPr>
          <p:cNvSpPr>
            <a:spLocks noGrp="1"/>
          </p:cNvSpPr>
          <p:nvPr>
            <p:ph sz="half" idx="1"/>
          </p:nvPr>
        </p:nvSpPr>
        <p:spPr>
          <a:xfrm>
            <a:off x="273132" y="1719071"/>
            <a:ext cx="4718854" cy="4912233"/>
          </a:xfrm>
        </p:spPr>
        <p:txBody>
          <a:bodyPr/>
          <a:lstStyle/>
          <a:p>
            <a:r>
              <a:rPr lang="en-US" dirty="0"/>
              <a:t>If you don't want Elasticsearch to make decisions, you can take control</a:t>
            </a:r>
            <a:br>
              <a:rPr lang="en-US" dirty="0"/>
            </a:br>
            <a:endParaRPr lang="en-US" dirty="0"/>
          </a:p>
          <a:p>
            <a:r>
              <a:rPr lang="en-US" sz="1600" dirty="0">
                <a:latin typeface="Consolas" panose="020B0609020204030204" pitchFamily="49" charset="0"/>
              </a:rPr>
              <a:t>curl -X PUT "http://localhost:9200/</a:t>
            </a:r>
            <a:r>
              <a:rPr lang="en-US" sz="1600" dirty="0" err="1">
                <a:latin typeface="Consolas" panose="020B0609020204030204" pitchFamily="49" charset="0"/>
              </a:rPr>
              <a:t>blog?pretty</a:t>
            </a:r>
            <a:r>
              <a:rPr lang="en-US" sz="1600" dirty="0">
                <a:latin typeface="Consolas" panose="020B0609020204030204" pitchFamily="49" charset="0"/>
              </a:rPr>
              <a:t>" -H "Content-Type: application/json" --data @</a:t>
            </a:r>
            <a:r>
              <a:rPr lang="en-US" sz="1600" dirty="0" err="1">
                <a:latin typeface="Consolas" panose="020B0609020204030204" pitchFamily="49" charset="0"/>
              </a:rPr>
              <a:t>blog_index.json</a:t>
            </a:r>
            <a:endParaRPr lang="en-US" sz="1600" dirty="0">
              <a:latin typeface="Consolas" panose="020B0609020204030204" pitchFamily="49" charset="0"/>
            </a:endParaRPr>
          </a:p>
          <a:p>
            <a:pPr marL="365760" lvl="1" indent="0">
              <a:spcBef>
                <a:spcPts val="0"/>
              </a:spcBef>
              <a:spcAft>
                <a:spcPts val="0"/>
              </a:spcAft>
              <a:buNone/>
            </a:pPr>
            <a:endParaRPr lang="en-US" sz="1600" dirty="0">
              <a:latin typeface="Consolas" panose="020B0609020204030204" pitchFamily="49" charset="0"/>
            </a:endParaRPr>
          </a:p>
        </p:txBody>
      </p:sp>
      <p:sp>
        <p:nvSpPr>
          <p:cNvPr id="6" name="Content Placeholder 5">
            <a:extLst>
              <a:ext uri="{FF2B5EF4-FFF2-40B4-BE49-F238E27FC236}">
                <a16:creationId xmlns:a16="http://schemas.microsoft.com/office/drawing/2014/main" id="{381920E1-D053-4EF2-9594-4B7BDE759F99}"/>
              </a:ext>
            </a:extLst>
          </p:cNvPr>
          <p:cNvSpPr>
            <a:spLocks noGrp="1"/>
          </p:cNvSpPr>
          <p:nvPr>
            <p:ph sz="half" idx="2"/>
          </p:nvPr>
        </p:nvSpPr>
        <p:spPr>
          <a:xfrm>
            <a:off x="5087678" y="1719071"/>
            <a:ext cx="3818815" cy="4912233"/>
          </a:xfrm>
        </p:spPr>
        <p:txBody>
          <a:bodyPr>
            <a:noAutofit/>
          </a:bodyPr>
          <a:lstStyle/>
          <a:p>
            <a:pPr marL="365760" lvl="1" indent="0">
              <a:spcBef>
                <a:spcPts val="0"/>
              </a:spcBef>
              <a:spcAft>
                <a:spcPts val="0"/>
              </a:spcAft>
              <a:buNone/>
            </a:pPr>
            <a:r>
              <a:rPr lang="en-US" sz="1400" dirty="0">
                <a:latin typeface="Consolas" panose="020B0609020204030204" pitchFamily="49" charset="0"/>
              </a:rPr>
              <a:t>{</a:t>
            </a:r>
          </a:p>
          <a:p>
            <a:pPr marL="365760" lvl="1" indent="0">
              <a:spcBef>
                <a:spcPts val="0"/>
              </a:spcBef>
              <a:spcAft>
                <a:spcPts val="0"/>
              </a:spcAft>
              <a:buNone/>
            </a:pPr>
            <a:r>
              <a:rPr lang="en-US" sz="1400" dirty="0">
                <a:latin typeface="Consolas" panose="020B0609020204030204" pitchFamily="49" charset="0"/>
              </a:rPr>
              <a:t> "mappings" : {</a:t>
            </a:r>
          </a:p>
          <a:p>
            <a:pPr marL="365760" lvl="1" indent="0">
              <a:spcBef>
                <a:spcPts val="0"/>
              </a:spcBef>
              <a:spcAft>
                <a:spcPts val="0"/>
              </a:spcAft>
              <a:buNone/>
            </a:pPr>
            <a:r>
              <a:rPr lang="en-US" sz="1400" dirty="0">
                <a:latin typeface="Consolas" panose="020B0609020204030204" pitchFamily="49" charset="0"/>
              </a:rPr>
              <a:t>   "properties" : {</a:t>
            </a:r>
          </a:p>
          <a:p>
            <a:pPr marL="365760" lvl="1" indent="0">
              <a:spcBef>
                <a:spcPts val="0"/>
              </a:spcBef>
              <a:spcAft>
                <a:spcPts val="0"/>
              </a:spcAft>
              <a:buNone/>
            </a:pPr>
            <a:r>
              <a:rPr lang="en-US" sz="1400" dirty="0">
                <a:latin typeface="Consolas" panose="020B0609020204030204" pitchFamily="49" charset="0"/>
              </a:rPr>
              <a:t>     "</a:t>
            </a:r>
            <a:r>
              <a:rPr lang="en-US" sz="1400" dirty="0">
                <a:solidFill>
                  <a:srgbClr val="C00000"/>
                </a:solidFill>
                <a:latin typeface="Consolas" panose="020B0609020204030204" pitchFamily="49" charset="0"/>
              </a:rPr>
              <a:t>title</a:t>
            </a:r>
            <a:r>
              <a:rPr lang="en-US" sz="1400" dirty="0">
                <a:latin typeface="Consolas" panose="020B0609020204030204" pitchFamily="49" charset="0"/>
              </a:rPr>
              <a:t>" : {</a:t>
            </a:r>
          </a:p>
          <a:p>
            <a:pPr marL="365760" lvl="1" indent="0">
              <a:spcBef>
                <a:spcPts val="0"/>
              </a:spcBef>
              <a:spcAft>
                <a:spcPts val="0"/>
              </a:spcAft>
              <a:buNone/>
            </a:pPr>
            <a:r>
              <a:rPr lang="en-US" sz="1400" dirty="0">
                <a:latin typeface="Consolas" panose="020B0609020204030204" pitchFamily="49" charset="0"/>
              </a:rPr>
              <a:t>       "type" :    "text",</a:t>
            </a:r>
          </a:p>
          <a:p>
            <a:pPr marL="365760" lvl="1" indent="0">
              <a:spcBef>
                <a:spcPts val="0"/>
              </a:spcBef>
              <a:spcAft>
                <a:spcPts val="0"/>
              </a:spcAft>
              <a:buNone/>
            </a:pPr>
            <a:r>
              <a:rPr lang="en-US" sz="1400" dirty="0">
                <a:latin typeface="Consolas" panose="020B0609020204030204" pitchFamily="49" charset="0"/>
              </a:rPr>
              <a:t>       "analyzer": "whitespace"</a:t>
            </a:r>
          </a:p>
          <a:p>
            <a:pPr marL="365760" lvl="1" indent="0">
              <a:spcBef>
                <a:spcPts val="0"/>
              </a:spcBef>
              <a:spcAft>
                <a:spcPts val="0"/>
              </a:spcAft>
              <a:buNone/>
            </a:pPr>
            <a:r>
              <a:rPr lang="en-US" sz="1400" dirty="0">
                <a:latin typeface="Consolas" panose="020B0609020204030204" pitchFamily="49" charset="0"/>
              </a:rPr>
              <a:t>     },</a:t>
            </a:r>
          </a:p>
          <a:p>
            <a:pPr marL="365760" lvl="1" indent="0">
              <a:spcBef>
                <a:spcPts val="0"/>
              </a:spcBef>
              <a:spcAft>
                <a:spcPts val="0"/>
              </a:spcAft>
              <a:buNone/>
            </a:pPr>
            <a:r>
              <a:rPr lang="en-US" sz="1400" dirty="0">
                <a:latin typeface="Consolas" panose="020B0609020204030204" pitchFamily="49" charset="0"/>
              </a:rPr>
              <a:t>     "</a:t>
            </a:r>
            <a:r>
              <a:rPr lang="en-US" sz="1400" dirty="0">
                <a:solidFill>
                  <a:srgbClr val="C00000"/>
                </a:solidFill>
                <a:latin typeface="Consolas" panose="020B0609020204030204" pitchFamily="49" charset="0"/>
              </a:rPr>
              <a:t>contents</a:t>
            </a:r>
            <a:r>
              <a:rPr lang="en-US" sz="1400" dirty="0">
                <a:latin typeface="Consolas" panose="020B0609020204030204" pitchFamily="49" charset="0"/>
              </a:rPr>
              <a:t>" : {</a:t>
            </a:r>
          </a:p>
          <a:p>
            <a:pPr marL="365760" lvl="1" indent="0">
              <a:spcBef>
                <a:spcPts val="0"/>
              </a:spcBef>
              <a:spcAft>
                <a:spcPts val="0"/>
              </a:spcAft>
              <a:buNone/>
            </a:pPr>
            <a:r>
              <a:rPr lang="en-US" sz="1400" dirty="0">
                <a:latin typeface="Consolas" panose="020B0609020204030204" pitchFamily="49" charset="0"/>
              </a:rPr>
              <a:t>       "type" :    "text",</a:t>
            </a:r>
          </a:p>
          <a:p>
            <a:pPr marL="365760" lvl="1" indent="0">
              <a:spcBef>
                <a:spcPts val="0"/>
              </a:spcBef>
              <a:spcAft>
                <a:spcPts val="0"/>
              </a:spcAft>
              <a:buNone/>
            </a:pPr>
            <a:r>
              <a:rPr lang="en-US" sz="1400" dirty="0">
                <a:latin typeface="Consolas" panose="020B0609020204030204" pitchFamily="49" charset="0"/>
              </a:rPr>
              <a:t>       "analyzer": "</a:t>
            </a:r>
            <a:r>
              <a:rPr lang="en-US" sz="1400" dirty="0" err="1">
                <a:latin typeface="Consolas" panose="020B0609020204030204" pitchFamily="49" charset="0"/>
              </a:rPr>
              <a:t>english</a:t>
            </a:r>
            <a:r>
              <a:rPr lang="en-US" sz="1400" dirty="0">
                <a:latin typeface="Consolas" panose="020B0609020204030204" pitchFamily="49" charset="0"/>
              </a:rPr>
              <a:t>"</a:t>
            </a:r>
          </a:p>
          <a:p>
            <a:pPr marL="365760" lvl="1" indent="0">
              <a:spcBef>
                <a:spcPts val="0"/>
              </a:spcBef>
              <a:spcAft>
                <a:spcPts val="0"/>
              </a:spcAft>
              <a:buNone/>
            </a:pPr>
            <a:r>
              <a:rPr lang="en-US" sz="1400" dirty="0">
                <a:latin typeface="Consolas" panose="020B0609020204030204" pitchFamily="49" charset="0"/>
              </a:rPr>
              <a:t>     },</a:t>
            </a:r>
          </a:p>
          <a:p>
            <a:pPr marL="365760" lvl="1" indent="0">
              <a:spcBef>
                <a:spcPts val="0"/>
              </a:spcBef>
              <a:spcAft>
                <a:spcPts val="0"/>
              </a:spcAft>
              <a:buNone/>
            </a:pPr>
            <a:r>
              <a:rPr lang="en-US" sz="1400" dirty="0">
                <a:latin typeface="Consolas" panose="020B0609020204030204" pitchFamily="49" charset="0"/>
              </a:rPr>
              <a:t>     "</a:t>
            </a:r>
            <a:r>
              <a:rPr lang="en-US" sz="1400" dirty="0">
                <a:solidFill>
                  <a:srgbClr val="C00000"/>
                </a:solidFill>
                <a:latin typeface="Consolas" panose="020B0609020204030204" pitchFamily="49" charset="0"/>
              </a:rPr>
              <a:t>date</a:t>
            </a:r>
            <a:r>
              <a:rPr lang="en-US" sz="1400" dirty="0">
                <a:latin typeface="Consolas" panose="020B0609020204030204" pitchFamily="49" charset="0"/>
              </a:rPr>
              <a:t>" : {</a:t>
            </a:r>
          </a:p>
          <a:p>
            <a:pPr marL="365760" lvl="1" indent="0">
              <a:spcBef>
                <a:spcPts val="0"/>
              </a:spcBef>
              <a:spcAft>
                <a:spcPts val="0"/>
              </a:spcAft>
              <a:buNone/>
            </a:pPr>
            <a:r>
              <a:rPr lang="en-US" sz="1400" dirty="0">
                <a:latin typeface="Consolas" panose="020B0609020204030204" pitchFamily="49" charset="0"/>
              </a:rPr>
              <a:t>       "type" :   "date"</a:t>
            </a:r>
          </a:p>
          <a:p>
            <a:pPr marL="365760" lvl="1" indent="0">
              <a:spcBef>
                <a:spcPts val="0"/>
              </a:spcBef>
              <a:spcAft>
                <a:spcPts val="0"/>
              </a:spcAft>
              <a:buNone/>
            </a:pPr>
            <a:r>
              <a:rPr lang="en-US" sz="1400" dirty="0">
                <a:latin typeface="Consolas" panose="020B0609020204030204" pitchFamily="49" charset="0"/>
              </a:rPr>
              <a:t>     },</a:t>
            </a:r>
          </a:p>
          <a:p>
            <a:pPr marL="365760" lvl="1" indent="0">
              <a:spcBef>
                <a:spcPts val="0"/>
              </a:spcBef>
              <a:spcAft>
                <a:spcPts val="0"/>
              </a:spcAft>
              <a:buNone/>
            </a:pPr>
            <a:r>
              <a:rPr lang="en-US" sz="1400" dirty="0">
                <a:latin typeface="Consolas" panose="020B0609020204030204" pitchFamily="49" charset="0"/>
              </a:rPr>
              <a:t>     "</a:t>
            </a:r>
            <a:r>
              <a:rPr lang="en-US" sz="1400" dirty="0">
                <a:solidFill>
                  <a:srgbClr val="C00000"/>
                </a:solidFill>
                <a:latin typeface="Consolas" panose="020B0609020204030204" pitchFamily="49" charset="0"/>
              </a:rPr>
              <a:t>name</a:t>
            </a:r>
            <a:r>
              <a:rPr lang="en-US" sz="1400" dirty="0">
                <a:latin typeface="Consolas" panose="020B0609020204030204" pitchFamily="49" charset="0"/>
              </a:rPr>
              <a:t>" : {</a:t>
            </a:r>
          </a:p>
          <a:p>
            <a:pPr marL="365760" lvl="1" indent="0">
              <a:spcBef>
                <a:spcPts val="0"/>
              </a:spcBef>
              <a:spcAft>
                <a:spcPts val="0"/>
              </a:spcAft>
              <a:buNone/>
            </a:pPr>
            <a:r>
              <a:rPr lang="en-US" sz="1400" dirty="0">
                <a:latin typeface="Consolas" panose="020B0609020204030204" pitchFamily="49" charset="0"/>
              </a:rPr>
              <a:t>       "type" :   "text"</a:t>
            </a:r>
          </a:p>
          <a:p>
            <a:pPr marL="365760" lvl="1" indent="0">
              <a:spcBef>
                <a:spcPts val="0"/>
              </a:spcBef>
              <a:spcAft>
                <a:spcPts val="0"/>
              </a:spcAft>
              <a:buNone/>
            </a:pPr>
            <a:r>
              <a:rPr lang="en-US" sz="1400" dirty="0">
                <a:latin typeface="Consolas" panose="020B0609020204030204" pitchFamily="49" charset="0"/>
              </a:rPr>
              <a:t>     },</a:t>
            </a:r>
          </a:p>
          <a:p>
            <a:pPr marL="365760" lvl="1" indent="0">
              <a:spcBef>
                <a:spcPts val="0"/>
              </a:spcBef>
              <a:spcAft>
                <a:spcPts val="0"/>
              </a:spcAft>
              <a:buNone/>
            </a:pPr>
            <a:r>
              <a:rPr lang="en-US" sz="1400" dirty="0">
                <a:latin typeface="Consolas" panose="020B0609020204030204" pitchFamily="49" charset="0"/>
              </a:rPr>
              <a:t>     "</a:t>
            </a:r>
            <a:r>
              <a:rPr lang="en-US" sz="1400" dirty="0">
                <a:solidFill>
                  <a:srgbClr val="C00000"/>
                </a:solidFill>
                <a:latin typeface="Consolas" panose="020B0609020204030204" pitchFamily="49" charset="0"/>
              </a:rPr>
              <a:t>email</a:t>
            </a:r>
            <a:r>
              <a:rPr lang="en-US" sz="1400" dirty="0">
                <a:latin typeface="Consolas" panose="020B0609020204030204" pitchFamily="49" charset="0"/>
              </a:rPr>
              <a:t>" : {</a:t>
            </a:r>
          </a:p>
          <a:p>
            <a:pPr marL="365760" lvl="1" indent="0">
              <a:spcBef>
                <a:spcPts val="0"/>
              </a:spcBef>
              <a:spcAft>
                <a:spcPts val="0"/>
              </a:spcAft>
              <a:buNone/>
            </a:pPr>
            <a:r>
              <a:rPr lang="en-US" sz="1400" dirty="0">
                <a:latin typeface="Consolas" panose="020B0609020204030204" pitchFamily="49" charset="0"/>
              </a:rPr>
              <a:t>       "type" :   "keyword"</a:t>
            </a:r>
          </a:p>
          <a:p>
            <a:pPr marL="365760" lvl="1" indent="0">
              <a:spcBef>
                <a:spcPts val="0"/>
              </a:spcBef>
              <a:spcAft>
                <a:spcPts val="0"/>
              </a:spcAft>
              <a:buNone/>
            </a:pPr>
            <a:r>
              <a:rPr lang="en-US" sz="1400" dirty="0">
                <a:latin typeface="Consolas" panose="020B0609020204030204" pitchFamily="49" charset="0"/>
              </a:rPr>
              <a:t>     }</a:t>
            </a:r>
          </a:p>
          <a:p>
            <a:pPr marL="365760" lvl="1" indent="0">
              <a:spcBef>
                <a:spcPts val="0"/>
              </a:spcBef>
              <a:spcAft>
                <a:spcPts val="0"/>
              </a:spcAft>
              <a:buNone/>
            </a:pPr>
            <a:r>
              <a:rPr lang="en-US" sz="1400" dirty="0">
                <a:latin typeface="Consolas" panose="020B0609020204030204" pitchFamily="49" charset="0"/>
              </a:rPr>
              <a:t>    }</a:t>
            </a:r>
          </a:p>
          <a:p>
            <a:pPr marL="365760" lvl="1" indent="0">
              <a:spcBef>
                <a:spcPts val="0"/>
              </a:spcBef>
              <a:spcAft>
                <a:spcPts val="0"/>
              </a:spcAft>
              <a:buNone/>
            </a:pPr>
            <a:r>
              <a:rPr lang="en-US" sz="1400" dirty="0">
                <a:latin typeface="Consolas" panose="020B0609020204030204" pitchFamily="49" charset="0"/>
              </a:rPr>
              <a:t>  }</a:t>
            </a:r>
          </a:p>
          <a:p>
            <a:pPr marL="365760" lvl="1" indent="0">
              <a:spcBef>
                <a:spcPts val="0"/>
              </a:spcBef>
              <a:spcAft>
                <a:spcPts val="0"/>
              </a:spcAft>
              <a:buNone/>
            </a:pPr>
            <a:r>
              <a:rPr lang="en-US" sz="1400" dirty="0">
                <a:latin typeface="Consolas" panose="020B0609020204030204" pitchFamily="49" charset="0"/>
              </a:rPr>
              <a:t>}</a:t>
            </a:r>
            <a:endParaRPr lang="en-US" sz="1600" dirty="0"/>
          </a:p>
        </p:txBody>
      </p:sp>
      <p:sp>
        <p:nvSpPr>
          <p:cNvPr id="4" name="Title 3">
            <a:extLst>
              <a:ext uri="{FF2B5EF4-FFF2-40B4-BE49-F238E27FC236}">
                <a16:creationId xmlns:a16="http://schemas.microsoft.com/office/drawing/2014/main" id="{85367962-1330-44EC-8C0C-6C89F4A06006}"/>
              </a:ext>
            </a:extLst>
          </p:cNvPr>
          <p:cNvSpPr>
            <a:spLocks noGrp="1"/>
          </p:cNvSpPr>
          <p:nvPr>
            <p:ph type="title"/>
          </p:nvPr>
        </p:nvSpPr>
        <p:spPr/>
        <p:txBody>
          <a:bodyPr/>
          <a:lstStyle/>
          <a:p>
            <a:r>
              <a:rPr lang="en-US" dirty="0"/>
              <a:t>Establishing field types</a:t>
            </a:r>
          </a:p>
        </p:txBody>
      </p:sp>
    </p:spTree>
    <p:extLst>
      <p:ext uri="{BB962C8B-B14F-4D97-AF65-F5344CB8AC3E}">
        <p14:creationId xmlns:p14="http://schemas.microsoft.com/office/powerpoint/2010/main" val="40650147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9D2E464-933F-4DA5-88E0-42C86B96DF62}"/>
              </a:ext>
            </a:extLst>
          </p:cNvPr>
          <p:cNvSpPr>
            <a:spLocks noGrp="1"/>
          </p:cNvSpPr>
          <p:nvPr>
            <p:ph idx="1"/>
          </p:nvPr>
        </p:nvSpPr>
        <p:spPr/>
        <p:txBody>
          <a:bodyPr/>
          <a:lstStyle/>
          <a:p>
            <a:r>
              <a:rPr lang="en-US" dirty="0" err="1"/>
              <a:t>Multivalue</a:t>
            </a:r>
            <a:r>
              <a:rPr lang="en-US" dirty="0"/>
              <a:t> fields</a:t>
            </a:r>
          </a:p>
          <a:p>
            <a:pPr marL="365760" lvl="1" indent="0">
              <a:buNone/>
            </a:pPr>
            <a:r>
              <a:rPr lang="en-US" sz="1600" dirty="0">
                <a:latin typeface="Consolas" panose="020B0609020204030204" pitchFamily="49" charset="0"/>
              </a:rPr>
              <a:t>{ "tag": [ "search", "</a:t>
            </a:r>
            <a:r>
              <a:rPr lang="en-US" sz="1600" dirty="0" err="1">
                <a:latin typeface="Consolas" panose="020B0609020204030204" pitchFamily="49" charset="0"/>
              </a:rPr>
              <a:t>nosql</a:t>
            </a:r>
            <a:r>
              <a:rPr lang="en-US" sz="1600" dirty="0">
                <a:latin typeface="Consolas" panose="020B0609020204030204" pitchFamily="49" charset="0"/>
              </a:rPr>
              <a:t>" ]}</a:t>
            </a:r>
          </a:p>
          <a:p>
            <a:pPr lvl="1"/>
            <a:endParaRPr lang="en-US" dirty="0"/>
          </a:p>
          <a:p>
            <a:r>
              <a:rPr lang="en-US" dirty="0"/>
              <a:t>Multilevel objects</a:t>
            </a:r>
          </a:p>
          <a:p>
            <a:pPr marL="365760" lvl="1" indent="0">
              <a:spcBef>
                <a:spcPts val="0"/>
              </a:spcBef>
              <a:spcAft>
                <a:spcPts val="0"/>
              </a:spcAft>
              <a:buNone/>
            </a:pPr>
            <a:r>
              <a:rPr lang="en-US" sz="1600" dirty="0">
                <a:latin typeface="Consolas" panose="020B0609020204030204" pitchFamily="49" charset="0"/>
              </a:rPr>
              <a:t>{</a:t>
            </a:r>
          </a:p>
          <a:p>
            <a:pPr marL="365760" lvl="1" indent="0">
              <a:spcBef>
                <a:spcPts val="0"/>
              </a:spcBef>
              <a:spcAft>
                <a:spcPts val="0"/>
              </a:spcAft>
              <a:buNone/>
            </a:pPr>
            <a:r>
              <a:rPr lang="en-US" sz="1600" dirty="0">
                <a:latin typeface="Consolas" panose="020B0609020204030204" pitchFamily="49" charset="0"/>
              </a:rPr>
              <a:t>    "tweet":            "Elasticsearch is very flexible",</a:t>
            </a:r>
          </a:p>
          <a:p>
            <a:pPr marL="365760" lvl="1" indent="0">
              <a:spcBef>
                <a:spcPts val="0"/>
              </a:spcBef>
              <a:spcAft>
                <a:spcPts val="0"/>
              </a:spcAft>
              <a:buNone/>
            </a:pPr>
            <a:r>
              <a:rPr lang="en-US" sz="1600" dirty="0">
                <a:latin typeface="Consolas" panose="020B0609020204030204" pitchFamily="49" charset="0"/>
              </a:rPr>
              <a:t>    "user": {</a:t>
            </a:r>
          </a:p>
          <a:p>
            <a:pPr marL="365760" lvl="1" indent="0">
              <a:spcBef>
                <a:spcPts val="0"/>
              </a:spcBef>
              <a:spcAft>
                <a:spcPts val="0"/>
              </a:spcAft>
              <a:buNone/>
            </a:pPr>
            <a:r>
              <a:rPr lang="en-US" sz="1600" dirty="0">
                <a:latin typeface="Consolas" panose="020B0609020204030204" pitchFamily="49" charset="0"/>
              </a:rPr>
              <a:t>        "id":           "@</a:t>
            </a:r>
            <a:r>
              <a:rPr lang="en-US" sz="1600" dirty="0" err="1">
                <a:latin typeface="Consolas" panose="020B0609020204030204" pitchFamily="49" charset="0"/>
              </a:rPr>
              <a:t>johnsmith</a:t>
            </a:r>
            <a:r>
              <a:rPr lang="en-US" sz="1600" dirty="0">
                <a:latin typeface="Consolas" panose="020B0609020204030204" pitchFamily="49" charset="0"/>
              </a:rPr>
              <a:t>",</a:t>
            </a:r>
          </a:p>
          <a:p>
            <a:pPr marL="365760" lvl="1" indent="0">
              <a:spcBef>
                <a:spcPts val="0"/>
              </a:spcBef>
              <a:spcAft>
                <a:spcPts val="0"/>
              </a:spcAft>
              <a:buNone/>
            </a:pPr>
            <a:r>
              <a:rPr lang="en-US" sz="1600" dirty="0">
                <a:latin typeface="Consolas" panose="020B0609020204030204" pitchFamily="49" charset="0"/>
              </a:rPr>
              <a:t>        "gender":       "male",</a:t>
            </a:r>
          </a:p>
          <a:p>
            <a:pPr marL="365760" lvl="1" indent="0">
              <a:spcBef>
                <a:spcPts val="0"/>
              </a:spcBef>
              <a:spcAft>
                <a:spcPts val="0"/>
              </a:spcAft>
              <a:buNone/>
            </a:pPr>
            <a:r>
              <a:rPr lang="en-US" sz="1600" dirty="0">
                <a:latin typeface="Consolas" panose="020B0609020204030204" pitchFamily="49" charset="0"/>
              </a:rPr>
              <a:t>        "age":          26,</a:t>
            </a:r>
          </a:p>
          <a:p>
            <a:pPr marL="365760" lvl="1" indent="0">
              <a:spcBef>
                <a:spcPts val="0"/>
              </a:spcBef>
              <a:spcAft>
                <a:spcPts val="0"/>
              </a:spcAft>
              <a:buNone/>
            </a:pPr>
            <a:r>
              <a:rPr lang="en-US" sz="1600" dirty="0">
                <a:latin typeface="Consolas" panose="020B0609020204030204" pitchFamily="49" charset="0"/>
              </a:rPr>
              <a:t>        "name": {</a:t>
            </a:r>
          </a:p>
          <a:p>
            <a:pPr marL="365760" lvl="1" indent="0">
              <a:spcBef>
                <a:spcPts val="0"/>
              </a:spcBef>
              <a:spcAft>
                <a:spcPts val="0"/>
              </a:spcAft>
              <a:buNone/>
            </a:pPr>
            <a:r>
              <a:rPr lang="en-US" sz="1600" dirty="0">
                <a:latin typeface="Consolas" panose="020B0609020204030204" pitchFamily="49" charset="0"/>
              </a:rPr>
              <a:t>            "full":     "John Smith",</a:t>
            </a:r>
          </a:p>
          <a:p>
            <a:pPr marL="365760" lvl="1" indent="0">
              <a:spcBef>
                <a:spcPts val="0"/>
              </a:spcBef>
              <a:spcAft>
                <a:spcPts val="0"/>
              </a:spcAft>
              <a:buNone/>
            </a:pPr>
            <a:r>
              <a:rPr lang="en-US" sz="1600" dirty="0">
                <a:latin typeface="Consolas" panose="020B0609020204030204" pitchFamily="49" charset="0"/>
              </a:rPr>
              <a:t>            "first":    "John",</a:t>
            </a:r>
          </a:p>
          <a:p>
            <a:pPr marL="365760" lvl="1" indent="0">
              <a:spcBef>
                <a:spcPts val="0"/>
              </a:spcBef>
              <a:spcAft>
                <a:spcPts val="0"/>
              </a:spcAft>
              <a:buNone/>
            </a:pPr>
            <a:r>
              <a:rPr lang="en-US" sz="1600" dirty="0">
                <a:latin typeface="Consolas" panose="020B0609020204030204" pitchFamily="49" charset="0"/>
              </a:rPr>
              <a:t>            "last":     "Smith"</a:t>
            </a:r>
          </a:p>
          <a:p>
            <a:pPr marL="365760" lvl="1" indent="0">
              <a:spcBef>
                <a:spcPts val="0"/>
              </a:spcBef>
              <a:spcAft>
                <a:spcPts val="0"/>
              </a:spcAft>
              <a:buNone/>
            </a:pPr>
            <a:r>
              <a:rPr lang="en-US" sz="1600" dirty="0">
                <a:latin typeface="Consolas" panose="020B0609020204030204" pitchFamily="49" charset="0"/>
              </a:rPr>
              <a:t>        }</a:t>
            </a:r>
          </a:p>
          <a:p>
            <a:pPr marL="365760" lvl="1" indent="0">
              <a:spcBef>
                <a:spcPts val="0"/>
              </a:spcBef>
              <a:spcAft>
                <a:spcPts val="0"/>
              </a:spcAft>
              <a:buNone/>
            </a:pPr>
            <a:r>
              <a:rPr lang="en-US" sz="1600" dirty="0">
                <a:latin typeface="Consolas" panose="020B0609020204030204" pitchFamily="49" charset="0"/>
              </a:rPr>
              <a:t>    }</a:t>
            </a:r>
          </a:p>
          <a:p>
            <a:pPr marL="365760" lvl="1" indent="0">
              <a:spcBef>
                <a:spcPts val="0"/>
              </a:spcBef>
              <a:spcAft>
                <a:spcPts val="0"/>
              </a:spcAft>
              <a:buNone/>
            </a:pPr>
            <a:r>
              <a:rPr lang="en-US" sz="1600" dirty="0">
                <a:latin typeface="Consolas" panose="020B0609020204030204" pitchFamily="49" charset="0"/>
              </a:rPr>
              <a:t>}</a:t>
            </a:r>
          </a:p>
          <a:p>
            <a:pPr lvl="1"/>
            <a:endParaRPr lang="en-US" dirty="0"/>
          </a:p>
          <a:p>
            <a:pPr lvl="1"/>
            <a:r>
              <a:rPr lang="en-US" dirty="0"/>
              <a:t>Gormley, Clinton. Elasticsearch: The Definitive Guide: A Distributed Real-Time Search and Analytics Engine (p. 148). O'Reilly Media. Kindle Edition.</a:t>
            </a:r>
          </a:p>
        </p:txBody>
      </p:sp>
      <p:sp>
        <p:nvSpPr>
          <p:cNvPr id="4" name="Title 3">
            <a:extLst>
              <a:ext uri="{FF2B5EF4-FFF2-40B4-BE49-F238E27FC236}">
                <a16:creationId xmlns:a16="http://schemas.microsoft.com/office/drawing/2014/main" id="{122949E2-3ACB-4F85-A31E-35F3F4533EE2}"/>
              </a:ext>
            </a:extLst>
          </p:cNvPr>
          <p:cNvSpPr>
            <a:spLocks noGrp="1"/>
          </p:cNvSpPr>
          <p:nvPr>
            <p:ph type="title"/>
          </p:nvPr>
        </p:nvSpPr>
        <p:spPr/>
        <p:txBody>
          <a:bodyPr/>
          <a:lstStyle/>
          <a:p>
            <a:r>
              <a:rPr lang="en-US" dirty="0" err="1"/>
              <a:t>Multivalue</a:t>
            </a:r>
            <a:r>
              <a:rPr lang="en-US" dirty="0"/>
              <a:t> fields, Multilevel Objects</a:t>
            </a:r>
          </a:p>
        </p:txBody>
      </p:sp>
    </p:spTree>
    <p:extLst>
      <p:ext uri="{BB962C8B-B14F-4D97-AF65-F5344CB8AC3E}">
        <p14:creationId xmlns:p14="http://schemas.microsoft.com/office/powerpoint/2010/main" val="9074943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ACC965-F803-4265-8A3C-C907188663BD}"/>
              </a:ext>
            </a:extLst>
          </p:cNvPr>
          <p:cNvSpPr>
            <a:spLocks noGrp="1"/>
          </p:cNvSpPr>
          <p:nvPr>
            <p:ph idx="1"/>
          </p:nvPr>
        </p:nvSpPr>
        <p:spPr>
          <a:xfrm>
            <a:off x="5124153" y="2670213"/>
            <a:ext cx="3638107" cy="1139809"/>
          </a:xfrm>
        </p:spPr>
        <p:txBody>
          <a:bodyPr>
            <a:noAutofit/>
          </a:bodyPr>
          <a:lstStyle/>
          <a:p>
            <a:r>
              <a:rPr lang="en-US" sz="1600" dirty="0"/>
              <a:t>Lucene doesn’t understand inner objects. A Lucene document consists of a flat list of key-value pairs. </a:t>
            </a:r>
          </a:p>
          <a:p>
            <a:endParaRPr lang="en-US" sz="1600" dirty="0"/>
          </a:p>
        </p:txBody>
      </p:sp>
      <p:sp>
        <p:nvSpPr>
          <p:cNvPr id="3" name="Title 2">
            <a:extLst>
              <a:ext uri="{FF2B5EF4-FFF2-40B4-BE49-F238E27FC236}">
                <a16:creationId xmlns:a16="http://schemas.microsoft.com/office/drawing/2014/main" id="{CA95BF6D-8FFF-4029-9A3B-744D80D0021C}"/>
              </a:ext>
            </a:extLst>
          </p:cNvPr>
          <p:cNvSpPr>
            <a:spLocks noGrp="1"/>
          </p:cNvSpPr>
          <p:nvPr>
            <p:ph type="title"/>
          </p:nvPr>
        </p:nvSpPr>
        <p:spPr/>
        <p:txBody>
          <a:bodyPr/>
          <a:lstStyle/>
          <a:p>
            <a:r>
              <a:rPr lang="en-US" dirty="0"/>
              <a:t>Multilevel Objects</a:t>
            </a:r>
          </a:p>
        </p:txBody>
      </p:sp>
      <p:sp>
        <p:nvSpPr>
          <p:cNvPr id="4" name="Rectangle 3">
            <a:extLst>
              <a:ext uri="{FF2B5EF4-FFF2-40B4-BE49-F238E27FC236}">
                <a16:creationId xmlns:a16="http://schemas.microsoft.com/office/drawing/2014/main" id="{DA02E90F-73D9-427C-AA09-CF62B39FB011}"/>
              </a:ext>
            </a:extLst>
          </p:cNvPr>
          <p:cNvSpPr/>
          <p:nvPr/>
        </p:nvSpPr>
        <p:spPr>
          <a:xfrm>
            <a:off x="175437" y="1766446"/>
            <a:ext cx="7198242" cy="2800767"/>
          </a:xfrm>
          <a:prstGeom prst="rect">
            <a:avLst/>
          </a:prstGeom>
        </p:spPr>
        <p:txBody>
          <a:bodyPr wrap="square">
            <a:spAutoFit/>
          </a:bodyPr>
          <a:lstStyle/>
          <a:p>
            <a:pPr marL="365760" lvl="1" indent="0">
              <a:spcBef>
                <a:spcPts val="0"/>
              </a:spcBef>
              <a:spcAft>
                <a:spcPts val="0"/>
              </a:spcAft>
              <a:buNone/>
            </a:pPr>
            <a:r>
              <a:rPr lang="en-US" sz="1600" dirty="0">
                <a:solidFill>
                  <a:srgbClr val="0033CC"/>
                </a:solidFill>
                <a:latin typeface="Consolas" panose="020B0609020204030204" pitchFamily="49" charset="0"/>
              </a:rPr>
              <a:t>"tweet":            "Elasticsearch is very flexible",</a:t>
            </a:r>
          </a:p>
          <a:p>
            <a:pPr marL="365760" lvl="1" indent="0">
              <a:spcBef>
                <a:spcPts val="0"/>
              </a:spcBef>
              <a:spcAft>
                <a:spcPts val="0"/>
              </a:spcAft>
              <a:buNone/>
            </a:pPr>
            <a:r>
              <a:rPr lang="en-US" sz="1600" dirty="0">
                <a:solidFill>
                  <a:srgbClr val="0033CC"/>
                </a:solidFill>
                <a:latin typeface="Consolas" panose="020B0609020204030204" pitchFamily="49" charset="0"/>
              </a:rPr>
              <a:t> "user": {</a:t>
            </a:r>
          </a:p>
          <a:p>
            <a:pPr marL="365760" lvl="1" indent="0">
              <a:spcBef>
                <a:spcPts val="0"/>
              </a:spcBef>
              <a:spcAft>
                <a:spcPts val="0"/>
              </a:spcAft>
              <a:buNone/>
            </a:pPr>
            <a:r>
              <a:rPr lang="en-US" sz="1600" dirty="0">
                <a:solidFill>
                  <a:srgbClr val="0033CC"/>
                </a:solidFill>
                <a:latin typeface="Consolas" panose="020B0609020204030204" pitchFamily="49" charset="0"/>
              </a:rPr>
              <a:t>        "id":           "@</a:t>
            </a:r>
            <a:r>
              <a:rPr lang="en-US" sz="1600" dirty="0" err="1">
                <a:solidFill>
                  <a:srgbClr val="0033CC"/>
                </a:solidFill>
                <a:latin typeface="Consolas" panose="020B0609020204030204" pitchFamily="49" charset="0"/>
              </a:rPr>
              <a:t>johnsmith</a:t>
            </a:r>
            <a:r>
              <a:rPr lang="en-US" sz="1600" dirty="0">
                <a:solidFill>
                  <a:srgbClr val="0033CC"/>
                </a:solidFill>
                <a:latin typeface="Consolas" panose="020B0609020204030204" pitchFamily="49" charset="0"/>
              </a:rPr>
              <a:t>",</a:t>
            </a:r>
          </a:p>
          <a:p>
            <a:pPr marL="365760" lvl="1" indent="0">
              <a:spcBef>
                <a:spcPts val="0"/>
              </a:spcBef>
              <a:spcAft>
                <a:spcPts val="0"/>
              </a:spcAft>
              <a:buNone/>
            </a:pPr>
            <a:r>
              <a:rPr lang="en-US" sz="1600" dirty="0">
                <a:solidFill>
                  <a:srgbClr val="0033CC"/>
                </a:solidFill>
                <a:latin typeface="Consolas" panose="020B0609020204030204" pitchFamily="49" charset="0"/>
              </a:rPr>
              <a:t>        "gender":       "male",</a:t>
            </a:r>
          </a:p>
          <a:p>
            <a:pPr marL="365760" lvl="1" indent="0">
              <a:spcBef>
                <a:spcPts val="0"/>
              </a:spcBef>
              <a:spcAft>
                <a:spcPts val="0"/>
              </a:spcAft>
              <a:buNone/>
            </a:pPr>
            <a:r>
              <a:rPr lang="en-US" sz="1600" dirty="0">
                <a:solidFill>
                  <a:srgbClr val="0033CC"/>
                </a:solidFill>
                <a:latin typeface="Consolas" panose="020B0609020204030204" pitchFamily="49" charset="0"/>
              </a:rPr>
              <a:t>        "age":          26,</a:t>
            </a:r>
          </a:p>
          <a:p>
            <a:pPr marL="365760" lvl="1" indent="0">
              <a:spcBef>
                <a:spcPts val="0"/>
              </a:spcBef>
              <a:spcAft>
                <a:spcPts val="0"/>
              </a:spcAft>
              <a:buNone/>
            </a:pPr>
            <a:r>
              <a:rPr lang="en-US" sz="1600" dirty="0">
                <a:solidFill>
                  <a:srgbClr val="0033CC"/>
                </a:solidFill>
                <a:latin typeface="Consolas" panose="020B0609020204030204" pitchFamily="49" charset="0"/>
              </a:rPr>
              <a:t>        "name": {</a:t>
            </a:r>
          </a:p>
          <a:p>
            <a:pPr marL="365760" lvl="1" indent="0">
              <a:spcBef>
                <a:spcPts val="0"/>
              </a:spcBef>
              <a:spcAft>
                <a:spcPts val="0"/>
              </a:spcAft>
              <a:buNone/>
            </a:pPr>
            <a:r>
              <a:rPr lang="en-US" sz="1600" dirty="0">
                <a:solidFill>
                  <a:srgbClr val="0033CC"/>
                </a:solidFill>
                <a:latin typeface="Consolas" panose="020B0609020204030204" pitchFamily="49" charset="0"/>
              </a:rPr>
              <a:t>            "full":     "John Smith",</a:t>
            </a:r>
          </a:p>
          <a:p>
            <a:pPr marL="365760" lvl="1" indent="0">
              <a:spcBef>
                <a:spcPts val="0"/>
              </a:spcBef>
              <a:spcAft>
                <a:spcPts val="0"/>
              </a:spcAft>
              <a:buNone/>
            </a:pPr>
            <a:r>
              <a:rPr lang="en-US" sz="1600" dirty="0">
                <a:solidFill>
                  <a:srgbClr val="0033CC"/>
                </a:solidFill>
                <a:latin typeface="Consolas" panose="020B0609020204030204" pitchFamily="49" charset="0"/>
              </a:rPr>
              <a:t>            "first":    "John",</a:t>
            </a:r>
          </a:p>
          <a:p>
            <a:pPr marL="365760" lvl="1" indent="0">
              <a:spcBef>
                <a:spcPts val="0"/>
              </a:spcBef>
              <a:spcAft>
                <a:spcPts val="0"/>
              </a:spcAft>
              <a:buNone/>
            </a:pPr>
            <a:r>
              <a:rPr lang="en-US" sz="1600" dirty="0">
                <a:solidFill>
                  <a:srgbClr val="0033CC"/>
                </a:solidFill>
                <a:latin typeface="Consolas" panose="020B0609020204030204" pitchFamily="49" charset="0"/>
              </a:rPr>
              <a:t>            "last":     "Smith"</a:t>
            </a:r>
          </a:p>
          <a:p>
            <a:pPr marL="365760" lvl="1" indent="0">
              <a:spcBef>
                <a:spcPts val="0"/>
              </a:spcBef>
              <a:spcAft>
                <a:spcPts val="0"/>
              </a:spcAft>
              <a:buNone/>
            </a:pPr>
            <a:r>
              <a:rPr lang="en-US" sz="1600" dirty="0">
                <a:solidFill>
                  <a:srgbClr val="0033CC"/>
                </a:solidFill>
                <a:latin typeface="Consolas" panose="020B0609020204030204" pitchFamily="49" charset="0"/>
              </a:rPr>
              <a:t>        }</a:t>
            </a:r>
          </a:p>
          <a:p>
            <a:pPr marL="365760" lvl="1" indent="0">
              <a:spcBef>
                <a:spcPts val="0"/>
              </a:spcBef>
              <a:spcAft>
                <a:spcPts val="0"/>
              </a:spcAft>
              <a:buNone/>
            </a:pPr>
            <a:r>
              <a:rPr lang="en-US" sz="1600" dirty="0">
                <a:solidFill>
                  <a:srgbClr val="0033CC"/>
                </a:solidFill>
                <a:latin typeface="Consolas" panose="020B0609020204030204" pitchFamily="49" charset="0"/>
              </a:rPr>
              <a:t>    }</a:t>
            </a:r>
            <a:endParaRPr lang="en-US" dirty="0">
              <a:solidFill>
                <a:srgbClr val="0033CC"/>
              </a:solidFill>
            </a:endParaRPr>
          </a:p>
        </p:txBody>
      </p:sp>
      <p:sp>
        <p:nvSpPr>
          <p:cNvPr id="5" name="Rectangle 4">
            <a:extLst>
              <a:ext uri="{FF2B5EF4-FFF2-40B4-BE49-F238E27FC236}">
                <a16:creationId xmlns:a16="http://schemas.microsoft.com/office/drawing/2014/main" id="{3E40B5A7-54BD-4818-8AFE-5B0DF4A21E3B}"/>
              </a:ext>
            </a:extLst>
          </p:cNvPr>
          <p:cNvSpPr/>
          <p:nvPr/>
        </p:nvSpPr>
        <p:spPr>
          <a:xfrm>
            <a:off x="2317899" y="4320991"/>
            <a:ext cx="6826102" cy="2308324"/>
          </a:xfrm>
          <a:prstGeom prst="rect">
            <a:avLst/>
          </a:prstGeom>
        </p:spPr>
        <p:txBody>
          <a:bodyPr wrap="square">
            <a:spAutoFit/>
          </a:bodyPr>
          <a:lstStyle/>
          <a:p>
            <a:pPr marL="365760" lvl="1" indent="0">
              <a:spcBef>
                <a:spcPts val="0"/>
              </a:spcBef>
              <a:spcAft>
                <a:spcPts val="0"/>
              </a:spcAft>
              <a:buNone/>
            </a:pPr>
            <a:r>
              <a:rPr lang="en-US" sz="1600" dirty="0">
                <a:solidFill>
                  <a:srgbClr val="C00000"/>
                </a:solidFill>
                <a:latin typeface="Consolas" panose="020B0609020204030204" pitchFamily="49" charset="0"/>
              </a:rPr>
              <a:t>{</a:t>
            </a:r>
          </a:p>
          <a:p>
            <a:pPr marL="365760" lvl="1" indent="0">
              <a:spcBef>
                <a:spcPts val="0"/>
              </a:spcBef>
              <a:spcAft>
                <a:spcPts val="0"/>
              </a:spcAft>
              <a:buNone/>
            </a:pPr>
            <a:r>
              <a:rPr lang="en-US" sz="1600" dirty="0">
                <a:solidFill>
                  <a:srgbClr val="C00000"/>
                </a:solidFill>
                <a:latin typeface="Consolas" panose="020B0609020204030204" pitchFamily="49" charset="0"/>
              </a:rPr>
              <a:t>    "tweet":            [</a:t>
            </a:r>
            <a:r>
              <a:rPr lang="en-US" sz="1600" dirty="0" err="1">
                <a:solidFill>
                  <a:srgbClr val="C00000"/>
                </a:solidFill>
                <a:latin typeface="Consolas" panose="020B0609020204030204" pitchFamily="49" charset="0"/>
              </a:rPr>
              <a:t>elasticsearch</a:t>
            </a:r>
            <a:r>
              <a:rPr lang="en-US" sz="1600" dirty="0">
                <a:solidFill>
                  <a:srgbClr val="C00000"/>
                </a:solidFill>
                <a:latin typeface="Consolas" panose="020B0609020204030204" pitchFamily="49" charset="0"/>
              </a:rPr>
              <a:t>, flexible, very],</a:t>
            </a:r>
          </a:p>
          <a:p>
            <a:pPr marL="365760" lvl="1" indent="0">
              <a:spcBef>
                <a:spcPts val="0"/>
              </a:spcBef>
              <a:spcAft>
                <a:spcPts val="0"/>
              </a:spcAft>
              <a:buNone/>
            </a:pPr>
            <a:r>
              <a:rPr lang="en-US" sz="1600" dirty="0">
                <a:solidFill>
                  <a:srgbClr val="C00000"/>
                </a:solidFill>
                <a:latin typeface="Consolas" panose="020B0609020204030204" pitchFamily="49" charset="0"/>
              </a:rPr>
              <a:t>    "user.id":          [@</a:t>
            </a:r>
            <a:r>
              <a:rPr lang="en-US" sz="1600" dirty="0" err="1">
                <a:solidFill>
                  <a:srgbClr val="C00000"/>
                </a:solidFill>
                <a:latin typeface="Consolas" panose="020B0609020204030204" pitchFamily="49" charset="0"/>
              </a:rPr>
              <a:t>johnsmith</a:t>
            </a:r>
            <a:r>
              <a:rPr lang="en-US" sz="1600" dirty="0">
                <a:solidFill>
                  <a:srgbClr val="C00000"/>
                </a:solidFill>
                <a:latin typeface="Consolas" panose="020B0609020204030204" pitchFamily="49" charset="0"/>
              </a:rPr>
              <a:t>],</a:t>
            </a:r>
          </a:p>
          <a:p>
            <a:pPr marL="365760" lvl="1" indent="0">
              <a:spcBef>
                <a:spcPts val="0"/>
              </a:spcBef>
              <a:spcAft>
                <a:spcPts val="0"/>
              </a:spcAft>
              <a:buNone/>
            </a:pPr>
            <a:r>
              <a:rPr lang="en-US" sz="1600" dirty="0">
                <a:solidFill>
                  <a:srgbClr val="C00000"/>
                </a:solidFill>
                <a:latin typeface="Consolas" panose="020B0609020204030204" pitchFamily="49" charset="0"/>
              </a:rPr>
              <a:t>    "</a:t>
            </a:r>
            <a:r>
              <a:rPr lang="en-US" sz="1600" dirty="0" err="1">
                <a:solidFill>
                  <a:srgbClr val="C00000"/>
                </a:solidFill>
                <a:latin typeface="Consolas" panose="020B0609020204030204" pitchFamily="49" charset="0"/>
              </a:rPr>
              <a:t>user.gender</a:t>
            </a:r>
            <a:r>
              <a:rPr lang="en-US" sz="1600" dirty="0">
                <a:solidFill>
                  <a:srgbClr val="C00000"/>
                </a:solidFill>
                <a:latin typeface="Consolas" panose="020B0609020204030204" pitchFamily="49" charset="0"/>
              </a:rPr>
              <a:t>":      [male],</a:t>
            </a:r>
          </a:p>
          <a:p>
            <a:pPr marL="365760" lvl="1" indent="0">
              <a:spcBef>
                <a:spcPts val="0"/>
              </a:spcBef>
              <a:spcAft>
                <a:spcPts val="0"/>
              </a:spcAft>
              <a:buNone/>
            </a:pPr>
            <a:r>
              <a:rPr lang="en-US" sz="1600" dirty="0">
                <a:solidFill>
                  <a:srgbClr val="C00000"/>
                </a:solidFill>
                <a:latin typeface="Consolas" panose="020B0609020204030204" pitchFamily="49" charset="0"/>
              </a:rPr>
              <a:t>    "</a:t>
            </a:r>
            <a:r>
              <a:rPr lang="en-US" sz="1600" dirty="0" err="1">
                <a:solidFill>
                  <a:srgbClr val="C00000"/>
                </a:solidFill>
                <a:latin typeface="Consolas" panose="020B0609020204030204" pitchFamily="49" charset="0"/>
              </a:rPr>
              <a:t>user.age</a:t>
            </a:r>
            <a:r>
              <a:rPr lang="en-US" sz="1600" dirty="0">
                <a:solidFill>
                  <a:srgbClr val="C00000"/>
                </a:solidFill>
                <a:latin typeface="Consolas" panose="020B0609020204030204" pitchFamily="49" charset="0"/>
              </a:rPr>
              <a:t>":         [26],</a:t>
            </a:r>
          </a:p>
          <a:p>
            <a:pPr marL="365760" lvl="1" indent="0">
              <a:spcBef>
                <a:spcPts val="0"/>
              </a:spcBef>
              <a:spcAft>
                <a:spcPts val="0"/>
              </a:spcAft>
              <a:buNone/>
            </a:pPr>
            <a:r>
              <a:rPr lang="en-US" sz="1600" dirty="0">
                <a:solidFill>
                  <a:srgbClr val="C00000"/>
                </a:solidFill>
                <a:latin typeface="Consolas" panose="020B0609020204030204" pitchFamily="49" charset="0"/>
              </a:rPr>
              <a:t>    "</a:t>
            </a:r>
            <a:r>
              <a:rPr lang="en-US" sz="1600" dirty="0" err="1">
                <a:solidFill>
                  <a:srgbClr val="C00000"/>
                </a:solidFill>
                <a:latin typeface="Consolas" panose="020B0609020204030204" pitchFamily="49" charset="0"/>
              </a:rPr>
              <a:t>user.name.full</a:t>
            </a:r>
            <a:r>
              <a:rPr lang="en-US" sz="1600" dirty="0">
                <a:solidFill>
                  <a:srgbClr val="C00000"/>
                </a:solidFill>
                <a:latin typeface="Consolas" panose="020B0609020204030204" pitchFamily="49" charset="0"/>
              </a:rPr>
              <a:t>":   [john, smith],</a:t>
            </a:r>
          </a:p>
          <a:p>
            <a:pPr marL="365760" lvl="1" indent="0">
              <a:spcBef>
                <a:spcPts val="0"/>
              </a:spcBef>
              <a:spcAft>
                <a:spcPts val="0"/>
              </a:spcAft>
              <a:buNone/>
            </a:pPr>
            <a:r>
              <a:rPr lang="en-US" sz="1600" dirty="0">
                <a:solidFill>
                  <a:srgbClr val="C00000"/>
                </a:solidFill>
                <a:latin typeface="Consolas" panose="020B0609020204030204" pitchFamily="49" charset="0"/>
              </a:rPr>
              <a:t>    "</a:t>
            </a:r>
            <a:r>
              <a:rPr lang="en-US" sz="1600" dirty="0" err="1">
                <a:solidFill>
                  <a:srgbClr val="C00000"/>
                </a:solidFill>
                <a:latin typeface="Consolas" panose="020B0609020204030204" pitchFamily="49" charset="0"/>
              </a:rPr>
              <a:t>user.name.first</a:t>
            </a:r>
            <a:r>
              <a:rPr lang="en-US" sz="1600" dirty="0">
                <a:solidFill>
                  <a:srgbClr val="C00000"/>
                </a:solidFill>
                <a:latin typeface="Consolas" panose="020B0609020204030204" pitchFamily="49" charset="0"/>
              </a:rPr>
              <a:t>":  [john],</a:t>
            </a:r>
          </a:p>
          <a:p>
            <a:pPr marL="365760" lvl="1" indent="0">
              <a:spcBef>
                <a:spcPts val="0"/>
              </a:spcBef>
              <a:spcAft>
                <a:spcPts val="0"/>
              </a:spcAft>
              <a:buNone/>
            </a:pPr>
            <a:r>
              <a:rPr lang="en-US" sz="1600" dirty="0">
                <a:solidFill>
                  <a:srgbClr val="C00000"/>
                </a:solidFill>
                <a:latin typeface="Consolas" panose="020B0609020204030204" pitchFamily="49" charset="0"/>
              </a:rPr>
              <a:t>    "</a:t>
            </a:r>
            <a:r>
              <a:rPr lang="en-US" sz="1600" dirty="0" err="1">
                <a:solidFill>
                  <a:srgbClr val="C00000"/>
                </a:solidFill>
                <a:latin typeface="Consolas" panose="020B0609020204030204" pitchFamily="49" charset="0"/>
              </a:rPr>
              <a:t>user.name.last</a:t>
            </a:r>
            <a:r>
              <a:rPr lang="en-US" sz="1600" dirty="0">
                <a:solidFill>
                  <a:srgbClr val="C00000"/>
                </a:solidFill>
                <a:latin typeface="Consolas" panose="020B0609020204030204" pitchFamily="49" charset="0"/>
              </a:rPr>
              <a:t>":   [smith]</a:t>
            </a:r>
          </a:p>
          <a:p>
            <a:pPr marL="365760" lvl="1" indent="0">
              <a:spcBef>
                <a:spcPts val="0"/>
              </a:spcBef>
              <a:spcAft>
                <a:spcPts val="0"/>
              </a:spcAft>
              <a:buNone/>
            </a:pPr>
            <a:r>
              <a:rPr lang="en-US" sz="1600" dirty="0">
                <a:solidFill>
                  <a:srgbClr val="C00000"/>
                </a:solidFill>
                <a:latin typeface="Consolas" panose="020B0609020204030204" pitchFamily="49" charset="0"/>
              </a:rPr>
              <a:t>}</a:t>
            </a:r>
          </a:p>
        </p:txBody>
      </p:sp>
      <p:sp>
        <p:nvSpPr>
          <p:cNvPr id="6" name="Rectangle 5">
            <a:extLst>
              <a:ext uri="{FF2B5EF4-FFF2-40B4-BE49-F238E27FC236}">
                <a16:creationId xmlns:a16="http://schemas.microsoft.com/office/drawing/2014/main" id="{870F91F9-AA21-4F5C-9788-CB8AAC245AD6}"/>
              </a:ext>
            </a:extLst>
          </p:cNvPr>
          <p:cNvSpPr/>
          <p:nvPr/>
        </p:nvSpPr>
        <p:spPr>
          <a:xfrm rot="21393661">
            <a:off x="381000" y="4813434"/>
            <a:ext cx="2179676" cy="1569660"/>
          </a:xfrm>
          <a:prstGeom prst="rect">
            <a:avLst/>
          </a:prstGeom>
        </p:spPr>
        <p:txBody>
          <a:bodyPr wrap="square">
            <a:spAutoFit/>
          </a:bodyPr>
          <a:lstStyle/>
          <a:p>
            <a:r>
              <a:rPr lang="en-US" sz="1600" dirty="0"/>
              <a:t>In order for Elasticsearch to index inner objects usefully, it converts our document into something like this  </a:t>
            </a:r>
            <a:r>
              <a:rPr lang="en-US" sz="1600" dirty="0">
                <a:sym typeface="Wingdings" panose="05000000000000000000" pitchFamily="2" charset="2"/>
              </a:rPr>
              <a:t></a:t>
            </a:r>
            <a:endParaRPr lang="en-US" sz="1600" dirty="0"/>
          </a:p>
        </p:txBody>
      </p:sp>
    </p:spTree>
    <p:extLst>
      <p:ext uri="{BB962C8B-B14F-4D97-AF65-F5344CB8AC3E}">
        <p14:creationId xmlns:p14="http://schemas.microsoft.com/office/powerpoint/2010/main" val="2194875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4B04578-3D74-41FA-92A4-12014D39A85A}"/>
              </a:ext>
            </a:extLst>
          </p:cNvPr>
          <p:cNvSpPr>
            <a:spLocks noGrp="1"/>
          </p:cNvSpPr>
          <p:nvPr>
            <p:ph idx="1"/>
          </p:nvPr>
        </p:nvSpPr>
        <p:spPr/>
        <p:txBody>
          <a:bodyPr>
            <a:noAutofit/>
          </a:bodyPr>
          <a:lstStyle/>
          <a:p>
            <a:r>
              <a:rPr lang="en-US" sz="1600" dirty="0"/>
              <a:t>In the literature, you will see Elasticsearch requests (commands) written as follows:</a:t>
            </a:r>
          </a:p>
          <a:p>
            <a:pPr lvl="1"/>
            <a:r>
              <a:rPr lang="en-US" sz="1400" dirty="0">
                <a:latin typeface="Consolas" panose="020B0609020204030204" pitchFamily="49" charset="0"/>
              </a:rPr>
              <a:t>GET /&lt;index&gt;/_doc/123?pretty</a:t>
            </a:r>
          </a:p>
          <a:p>
            <a:pPr lvl="1"/>
            <a:r>
              <a:rPr lang="en-US" sz="1400" dirty="0">
                <a:latin typeface="Consolas" panose="020B0609020204030204" pitchFamily="49" charset="0"/>
              </a:rPr>
              <a:t>GET /&lt;index&gt;/_source/123</a:t>
            </a:r>
          </a:p>
          <a:p>
            <a:pPr lvl="1"/>
            <a:r>
              <a:rPr lang="en-US" sz="1400" dirty="0">
                <a:latin typeface="Consolas" panose="020B0609020204030204" pitchFamily="49" charset="0"/>
              </a:rPr>
              <a:t>POST /&lt;index&gt;/_doc/ { ... }</a:t>
            </a:r>
          </a:p>
          <a:p>
            <a:pPr lvl="1"/>
            <a:endParaRPr lang="en-US" sz="1400" dirty="0">
              <a:latin typeface="Consolas" panose="020B0609020204030204" pitchFamily="49" charset="0"/>
            </a:endParaRPr>
          </a:p>
          <a:p>
            <a:r>
              <a:rPr lang="en-US" sz="1600" dirty="0"/>
              <a:t>To use these in curl, you must do some transformations, for example</a:t>
            </a:r>
          </a:p>
          <a:p>
            <a:pPr lvl="1"/>
            <a:r>
              <a:rPr lang="en-US" sz="1400" dirty="0">
                <a:latin typeface="Consolas" panose="020B0609020204030204" pitchFamily="49" charset="0"/>
              </a:rPr>
              <a:t>curl -X </a:t>
            </a:r>
            <a:r>
              <a:rPr lang="en-US" sz="1400" b="1" dirty="0">
                <a:solidFill>
                  <a:srgbClr val="0070C0"/>
                </a:solidFill>
                <a:latin typeface="Consolas" panose="020B0609020204030204" pitchFamily="49" charset="0"/>
              </a:rPr>
              <a:t>GET</a:t>
            </a:r>
            <a:r>
              <a:rPr lang="en-US" sz="1400" dirty="0">
                <a:latin typeface="Consolas" panose="020B0609020204030204" pitchFamily="49" charset="0"/>
              </a:rPr>
              <a:t> "http://localhost:9200</a:t>
            </a:r>
            <a:r>
              <a:rPr lang="en-US" sz="1400" b="1" dirty="0">
                <a:solidFill>
                  <a:srgbClr val="0070C0"/>
                </a:solidFill>
                <a:latin typeface="Consolas" panose="020B0609020204030204" pitchFamily="49" charset="0"/>
              </a:rPr>
              <a:t>/</a:t>
            </a:r>
            <a:r>
              <a:rPr lang="en-US" sz="1400" b="1" dirty="0" err="1">
                <a:solidFill>
                  <a:srgbClr val="0070C0"/>
                </a:solidFill>
                <a:latin typeface="Consolas" panose="020B0609020204030204" pitchFamily="49" charset="0"/>
              </a:rPr>
              <a:t>shakespeare</a:t>
            </a:r>
            <a:r>
              <a:rPr lang="en-US" sz="1400" b="1" dirty="0">
                <a:solidFill>
                  <a:srgbClr val="0070C0"/>
                </a:solidFill>
                <a:latin typeface="Consolas" panose="020B0609020204030204" pitchFamily="49" charset="0"/>
              </a:rPr>
              <a:t>/_doc/123?pretty</a:t>
            </a:r>
            <a:r>
              <a:rPr lang="en-US" sz="1400" dirty="0">
                <a:latin typeface="Consolas" panose="020B0609020204030204" pitchFamily="49" charset="0"/>
              </a:rPr>
              <a:t>"</a:t>
            </a:r>
          </a:p>
          <a:p>
            <a:pPr lvl="1"/>
            <a:r>
              <a:rPr lang="en-US" sz="1400" dirty="0">
                <a:latin typeface="Consolas" panose="020B0609020204030204" pitchFamily="49" charset="0"/>
              </a:rPr>
              <a:t>curl -X </a:t>
            </a:r>
            <a:r>
              <a:rPr lang="en-US" sz="1400" b="1" dirty="0">
                <a:solidFill>
                  <a:srgbClr val="0070C0"/>
                </a:solidFill>
                <a:latin typeface="Consolas" panose="020B0609020204030204" pitchFamily="49" charset="0"/>
              </a:rPr>
              <a:t>GET</a:t>
            </a:r>
            <a:r>
              <a:rPr lang="en-US" sz="1400" dirty="0">
                <a:latin typeface="Consolas" panose="020B0609020204030204" pitchFamily="49" charset="0"/>
              </a:rPr>
              <a:t> "http://localhost:9200</a:t>
            </a:r>
            <a:r>
              <a:rPr lang="en-US" sz="1400" b="1" dirty="0">
                <a:solidFill>
                  <a:srgbClr val="0070C0"/>
                </a:solidFill>
                <a:latin typeface="Consolas" panose="020B0609020204030204" pitchFamily="49" charset="0"/>
              </a:rPr>
              <a:t>/</a:t>
            </a:r>
            <a:r>
              <a:rPr lang="en-US" sz="1400" b="1" dirty="0" err="1">
                <a:solidFill>
                  <a:srgbClr val="0070C0"/>
                </a:solidFill>
                <a:latin typeface="Consolas" panose="020B0609020204030204" pitchFamily="49" charset="0"/>
              </a:rPr>
              <a:t>shakespeare</a:t>
            </a:r>
            <a:r>
              <a:rPr lang="en-US" sz="1400" b="1" dirty="0">
                <a:solidFill>
                  <a:srgbClr val="0070C0"/>
                </a:solidFill>
                <a:latin typeface="Consolas" panose="020B0609020204030204" pitchFamily="49" charset="0"/>
              </a:rPr>
              <a:t>/_source/123</a:t>
            </a:r>
            <a:r>
              <a:rPr lang="en-US" sz="1400" dirty="0">
                <a:latin typeface="Consolas" panose="020B0609020204030204" pitchFamily="49" charset="0"/>
              </a:rPr>
              <a:t>"</a:t>
            </a:r>
          </a:p>
          <a:p>
            <a:pPr lvl="1"/>
            <a:r>
              <a:rPr lang="en-US" sz="1400" dirty="0">
                <a:latin typeface="Consolas" panose="020B0609020204030204" pitchFamily="49" charset="0"/>
              </a:rPr>
              <a:t>curl -X </a:t>
            </a:r>
            <a:r>
              <a:rPr lang="en-US" sz="1400" b="1" dirty="0">
                <a:solidFill>
                  <a:srgbClr val="0070C0"/>
                </a:solidFill>
                <a:latin typeface="Consolas" panose="020B0609020204030204" pitchFamily="49" charset="0"/>
              </a:rPr>
              <a:t>POST</a:t>
            </a:r>
            <a:r>
              <a:rPr lang="en-US" sz="1400" dirty="0">
                <a:latin typeface="Consolas" panose="020B0609020204030204" pitchFamily="49" charset="0"/>
              </a:rPr>
              <a:t> "http://localhost:9200</a:t>
            </a:r>
            <a:r>
              <a:rPr lang="en-US" sz="1400" b="1" dirty="0">
                <a:solidFill>
                  <a:srgbClr val="0070C0"/>
                </a:solidFill>
                <a:latin typeface="Consolas" panose="020B0609020204030204" pitchFamily="49" charset="0"/>
              </a:rPr>
              <a:t>/</a:t>
            </a:r>
            <a:r>
              <a:rPr lang="en-US" sz="1400" b="1" dirty="0" err="1">
                <a:solidFill>
                  <a:srgbClr val="0070C0"/>
                </a:solidFill>
                <a:latin typeface="Consolas" panose="020B0609020204030204" pitchFamily="49" charset="0"/>
              </a:rPr>
              <a:t>shakespeare</a:t>
            </a:r>
            <a:r>
              <a:rPr lang="en-US" sz="1400" b="1" dirty="0">
                <a:solidFill>
                  <a:srgbClr val="0070C0"/>
                </a:solidFill>
                <a:latin typeface="Consolas" panose="020B0609020204030204" pitchFamily="49" charset="0"/>
              </a:rPr>
              <a:t>/_doc</a:t>
            </a:r>
            <a:r>
              <a:rPr lang="en-US" sz="1400" dirty="0">
                <a:latin typeface="Consolas" panose="020B0609020204030204" pitchFamily="49" charset="0"/>
              </a:rPr>
              <a:t>" -H "Content-Type: application/json" -d "{ \"type\":\"review\", \"title\":\"A review by Jack\", \"</a:t>
            </a:r>
            <a:r>
              <a:rPr lang="en-US" sz="1400" dirty="0" err="1">
                <a:latin typeface="Consolas" panose="020B0609020204030204" pitchFamily="49" charset="0"/>
              </a:rPr>
              <a:t>play_name</a:t>
            </a:r>
            <a:r>
              <a:rPr lang="en-US" sz="1400" dirty="0">
                <a:latin typeface="Consolas" panose="020B0609020204030204" pitchFamily="49" charset="0"/>
              </a:rPr>
              <a:t>\":\"MACBETH\", \"</a:t>
            </a:r>
            <a:r>
              <a:rPr lang="en-US" sz="1400" dirty="0" err="1">
                <a:latin typeface="Consolas" panose="020B0609020204030204" pitchFamily="49" charset="0"/>
              </a:rPr>
              <a:t>text_entry</a:t>
            </a:r>
            <a:r>
              <a:rPr lang="en-US" sz="1400" dirty="0">
                <a:latin typeface="Consolas" panose="020B0609020204030204" pitchFamily="49" charset="0"/>
              </a:rPr>
              <a:t>\":\"Lady </a:t>
            </a:r>
            <a:r>
              <a:rPr lang="en-US" sz="1400" dirty="0" err="1">
                <a:latin typeface="Consolas" panose="020B0609020204030204" pitchFamily="49" charset="0"/>
              </a:rPr>
              <a:t>MacBeth</a:t>
            </a:r>
            <a:r>
              <a:rPr lang="en-US" sz="1400" dirty="0">
                <a:latin typeface="Consolas" panose="020B0609020204030204" pitchFamily="49" charset="0"/>
              </a:rPr>
              <a:t> is the bomb!\"  }"</a:t>
            </a:r>
          </a:p>
          <a:p>
            <a:pPr lvl="1"/>
            <a:r>
              <a:rPr lang="en-US" sz="1400" dirty="0">
                <a:latin typeface="Consolas" panose="020B0609020204030204" pitchFamily="49" charset="0"/>
              </a:rPr>
              <a:t>curl -X </a:t>
            </a:r>
            <a:r>
              <a:rPr lang="en-US" sz="1400" b="1" dirty="0">
                <a:solidFill>
                  <a:srgbClr val="0070C0"/>
                </a:solidFill>
                <a:latin typeface="Consolas" panose="020B0609020204030204" pitchFamily="49" charset="0"/>
              </a:rPr>
              <a:t>POST</a:t>
            </a:r>
            <a:r>
              <a:rPr lang="en-US" sz="1400" dirty="0">
                <a:latin typeface="Consolas" panose="020B0609020204030204" pitchFamily="49" charset="0"/>
              </a:rPr>
              <a:t> "http://localhost:9200</a:t>
            </a:r>
            <a:r>
              <a:rPr lang="en-US" sz="1400" b="1" dirty="0">
                <a:solidFill>
                  <a:srgbClr val="0070C0"/>
                </a:solidFill>
                <a:latin typeface="Consolas" panose="020B0609020204030204" pitchFamily="49" charset="0"/>
              </a:rPr>
              <a:t>/</a:t>
            </a:r>
            <a:r>
              <a:rPr lang="en-US" sz="1400" b="1" dirty="0" err="1">
                <a:solidFill>
                  <a:srgbClr val="0070C0"/>
                </a:solidFill>
                <a:latin typeface="Consolas" panose="020B0609020204030204" pitchFamily="49" charset="0"/>
              </a:rPr>
              <a:t>shakespeare</a:t>
            </a:r>
            <a:r>
              <a:rPr lang="en-US" sz="1400" b="1" dirty="0">
                <a:solidFill>
                  <a:srgbClr val="0070C0"/>
                </a:solidFill>
                <a:latin typeface="Consolas" panose="020B0609020204030204" pitchFamily="49" charset="0"/>
              </a:rPr>
              <a:t>/_doc</a:t>
            </a:r>
            <a:r>
              <a:rPr lang="en-US" sz="1400" dirty="0">
                <a:latin typeface="Consolas" panose="020B0609020204030204" pitchFamily="49" charset="0"/>
              </a:rPr>
              <a:t>" -H "Content-Type: application/json" --data @</a:t>
            </a:r>
            <a:r>
              <a:rPr lang="en-US" sz="1400" dirty="0" err="1">
                <a:latin typeface="Consolas" panose="020B0609020204030204" pitchFamily="49" charset="0"/>
              </a:rPr>
              <a:t>lll_review.json</a:t>
            </a:r>
            <a:endParaRPr lang="en-US" sz="1400" dirty="0">
              <a:latin typeface="Consolas" panose="020B0609020204030204" pitchFamily="49" charset="0"/>
            </a:endParaRPr>
          </a:p>
          <a:p>
            <a:pPr lvl="1"/>
            <a:endParaRPr lang="en-US" sz="1400" dirty="0"/>
          </a:p>
        </p:txBody>
      </p:sp>
      <p:sp>
        <p:nvSpPr>
          <p:cNvPr id="4" name="Title 3">
            <a:extLst>
              <a:ext uri="{FF2B5EF4-FFF2-40B4-BE49-F238E27FC236}">
                <a16:creationId xmlns:a16="http://schemas.microsoft.com/office/drawing/2014/main" id="{9FA91B25-A7D7-4C82-B8EA-AFD3A53ADA3B}"/>
              </a:ext>
            </a:extLst>
          </p:cNvPr>
          <p:cNvSpPr>
            <a:spLocks noGrp="1"/>
          </p:cNvSpPr>
          <p:nvPr>
            <p:ph type="title"/>
          </p:nvPr>
        </p:nvSpPr>
        <p:spPr/>
        <p:txBody>
          <a:bodyPr/>
          <a:lstStyle/>
          <a:p>
            <a:r>
              <a:rPr lang="en-US" dirty="0"/>
              <a:t>Converting commands to curl-style calls</a:t>
            </a:r>
          </a:p>
        </p:txBody>
      </p:sp>
    </p:spTree>
    <p:extLst>
      <p:ext uri="{BB962C8B-B14F-4D97-AF65-F5344CB8AC3E}">
        <p14:creationId xmlns:p14="http://schemas.microsoft.com/office/powerpoint/2010/main" val="143172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31A590-C1B4-4009-A2BB-A26705283C86}"/>
              </a:ext>
            </a:extLst>
          </p:cNvPr>
          <p:cNvSpPr>
            <a:spLocks noGrp="1"/>
          </p:cNvSpPr>
          <p:nvPr>
            <p:ph idx="1"/>
          </p:nvPr>
        </p:nvSpPr>
        <p:spPr>
          <a:xfrm>
            <a:off x="380999" y="1625993"/>
            <a:ext cx="8407893" cy="4407408"/>
          </a:xfrm>
        </p:spPr>
        <p:txBody>
          <a:bodyPr>
            <a:noAutofit/>
          </a:bodyPr>
          <a:lstStyle/>
          <a:p>
            <a:r>
              <a:rPr lang="en-US" sz="1800" dirty="0"/>
              <a:t>Java has a built in API that talks to Elasticsearch over port 9300</a:t>
            </a:r>
          </a:p>
          <a:p>
            <a:r>
              <a:rPr lang="en-US" sz="1800" dirty="0"/>
              <a:t>All other languages can communicate with Elasticsearch over port 9200 using a RESTful API with JSON over HTTP, accessible via web browser or through curl.</a:t>
            </a:r>
          </a:p>
          <a:p>
            <a:r>
              <a:rPr lang="en-US" sz="1600" dirty="0">
                <a:latin typeface="Consolas" panose="020B0609020204030204" pitchFamily="49" charset="0"/>
              </a:rPr>
              <a:t>curl -X&lt;VERB&gt; '&lt;PROTOCOL&gt;://&lt;HOST&gt;/&lt;PATH&gt;?&lt;QUERY_STRING&gt;' -d '&lt;BODY&gt;' </a:t>
            </a:r>
          </a:p>
          <a:p>
            <a:pPr lvl="1"/>
            <a:r>
              <a:rPr lang="en-US" sz="1600" dirty="0">
                <a:solidFill>
                  <a:srgbClr val="C00000"/>
                </a:solidFill>
              </a:rPr>
              <a:t>VERB</a:t>
            </a:r>
            <a:r>
              <a:rPr lang="en-US" sz="1600" dirty="0"/>
              <a:t> - the appropriate HTTP method or verb: GET, POST, PUT, HEAD, or DELETE.</a:t>
            </a:r>
          </a:p>
          <a:p>
            <a:pPr lvl="1"/>
            <a:r>
              <a:rPr lang="en-US" sz="1600" dirty="0">
                <a:solidFill>
                  <a:srgbClr val="C00000"/>
                </a:solidFill>
              </a:rPr>
              <a:t>PROTOCOL</a:t>
            </a:r>
            <a:r>
              <a:rPr lang="en-US" sz="1600" dirty="0"/>
              <a:t> -- either http or https</a:t>
            </a:r>
          </a:p>
          <a:p>
            <a:pPr lvl="1"/>
            <a:r>
              <a:rPr lang="en-US" sz="1600" dirty="0">
                <a:solidFill>
                  <a:srgbClr val="C00000"/>
                </a:solidFill>
              </a:rPr>
              <a:t>HOST</a:t>
            </a:r>
            <a:r>
              <a:rPr lang="en-US" sz="1600" dirty="0"/>
              <a:t> – the hostname of any node in your Elasticsearch cluster, or localhost for a node on your local machine. </a:t>
            </a:r>
          </a:p>
          <a:p>
            <a:pPr lvl="1"/>
            <a:r>
              <a:rPr lang="en-US" sz="1600" dirty="0">
                <a:solidFill>
                  <a:srgbClr val="C00000"/>
                </a:solidFill>
              </a:rPr>
              <a:t>PORT</a:t>
            </a:r>
            <a:r>
              <a:rPr lang="en-US" sz="1600" dirty="0"/>
              <a:t> - the port running the Elasticsearch HTTP service, which defaults to 9200. </a:t>
            </a:r>
          </a:p>
          <a:p>
            <a:pPr lvl="1"/>
            <a:r>
              <a:rPr lang="en-US" sz="1600" dirty="0">
                <a:solidFill>
                  <a:srgbClr val="C00000"/>
                </a:solidFill>
              </a:rPr>
              <a:t>QUERY_STRING  </a:t>
            </a:r>
            <a:r>
              <a:rPr lang="en-US" sz="1600" dirty="0"/>
              <a:t>- any optional query-string parameters (for example ?pretty will pretty-print the JSON response to make it easier to read.) </a:t>
            </a:r>
          </a:p>
          <a:p>
            <a:pPr lvl="1"/>
            <a:r>
              <a:rPr lang="en-US" sz="1600" dirty="0">
                <a:solidFill>
                  <a:srgbClr val="C00000"/>
                </a:solidFill>
              </a:rPr>
              <a:t>BODY</a:t>
            </a:r>
            <a:r>
              <a:rPr lang="en-US" sz="1600" dirty="0"/>
              <a:t> - a JSON-encoded request body (if the request needs one.)</a:t>
            </a:r>
          </a:p>
          <a:p>
            <a:r>
              <a:rPr lang="en-US" sz="1400" dirty="0">
                <a:latin typeface="Consolas" panose="020B0609020204030204" pitchFamily="49" charset="0"/>
              </a:rPr>
              <a:t>curl http://localhost:9200?pretty   </a:t>
            </a:r>
            <a:r>
              <a:rPr lang="en-US" sz="1600" dirty="0"/>
              <a:t>to see the response from </a:t>
            </a:r>
            <a:r>
              <a:rPr lang="en-US" sz="1600" dirty="0" err="1"/>
              <a:t>elasticsearch</a:t>
            </a:r>
            <a:endParaRPr lang="en-US" sz="1600" dirty="0"/>
          </a:p>
          <a:p>
            <a:r>
              <a:rPr lang="en-US" sz="1400" dirty="0">
                <a:latin typeface="Consolas" panose="020B0609020204030204" pitchFamily="49" charset="0"/>
              </a:rPr>
              <a:t>curl –X POST "http://localhost:9200/</a:t>
            </a:r>
            <a:r>
              <a:rPr lang="en-US" sz="1400" dirty="0" err="1">
                <a:latin typeface="Consolas" panose="020B0609020204030204" pitchFamily="49" charset="0"/>
              </a:rPr>
              <a:t>indexname</a:t>
            </a:r>
            <a:r>
              <a:rPr lang="en-US" sz="1400" dirty="0">
                <a:latin typeface="Consolas" panose="020B0609020204030204" pitchFamily="49" charset="0"/>
              </a:rPr>
              <a:t>/</a:t>
            </a:r>
            <a:r>
              <a:rPr lang="en-US" sz="1400" dirty="0" err="1">
                <a:latin typeface="Consolas" panose="020B0609020204030204" pitchFamily="49" charset="0"/>
              </a:rPr>
              <a:t>typename</a:t>
            </a:r>
            <a:r>
              <a:rPr lang="en-US" sz="1400" dirty="0">
                <a:latin typeface="Consolas" panose="020B0609020204030204" pitchFamily="49" charset="0"/>
              </a:rPr>
              <a:t>/</a:t>
            </a:r>
            <a:r>
              <a:rPr lang="en-US" sz="1400" dirty="0" err="1">
                <a:latin typeface="Consolas" panose="020B0609020204030204" pitchFamily="49" charset="0"/>
              </a:rPr>
              <a:t>optionalUniqueId</a:t>
            </a: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   -d '{ "field" : "value" }'</a:t>
            </a:r>
          </a:p>
          <a:p>
            <a:endParaRPr lang="en-US" sz="1800" dirty="0"/>
          </a:p>
        </p:txBody>
      </p:sp>
      <p:sp>
        <p:nvSpPr>
          <p:cNvPr id="3" name="Title 2">
            <a:extLst>
              <a:ext uri="{FF2B5EF4-FFF2-40B4-BE49-F238E27FC236}">
                <a16:creationId xmlns:a16="http://schemas.microsoft.com/office/drawing/2014/main" id="{D7B8E231-A60F-465D-B180-E3B9081100C5}"/>
              </a:ext>
            </a:extLst>
          </p:cNvPr>
          <p:cNvSpPr>
            <a:spLocks noGrp="1"/>
          </p:cNvSpPr>
          <p:nvPr>
            <p:ph type="title"/>
          </p:nvPr>
        </p:nvSpPr>
        <p:spPr/>
        <p:txBody>
          <a:bodyPr/>
          <a:lstStyle/>
          <a:p>
            <a:r>
              <a:rPr lang="en-US" dirty="0"/>
              <a:t>Interfacing with Elasticsearch</a:t>
            </a:r>
          </a:p>
        </p:txBody>
      </p:sp>
    </p:spTree>
    <p:extLst>
      <p:ext uri="{BB962C8B-B14F-4D97-AF65-F5344CB8AC3E}">
        <p14:creationId xmlns:p14="http://schemas.microsoft.com/office/powerpoint/2010/main" val="3853120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62D088-7E1C-420F-A9F9-7AAEA5DABF7C}"/>
              </a:ext>
            </a:extLst>
          </p:cNvPr>
          <p:cNvSpPr>
            <a:spLocks noGrp="1"/>
          </p:cNvSpPr>
          <p:nvPr>
            <p:ph idx="1"/>
          </p:nvPr>
        </p:nvSpPr>
        <p:spPr/>
        <p:txBody>
          <a:bodyPr/>
          <a:lstStyle/>
          <a:p>
            <a:r>
              <a:rPr lang="en-US" dirty="0"/>
              <a:t>curl is not actually curl in </a:t>
            </a:r>
            <a:r>
              <a:rPr lang="en-US" dirty="0" err="1"/>
              <a:t>Powershell</a:t>
            </a:r>
            <a:r>
              <a:rPr lang="en-US" dirty="0"/>
              <a:t>; it is an alias for Invoke-</a:t>
            </a:r>
            <a:r>
              <a:rPr lang="en-US" dirty="0" err="1"/>
              <a:t>WebRequest</a:t>
            </a:r>
            <a:r>
              <a:rPr lang="en-US" dirty="0"/>
              <a:t>.  This alias is good enough for simple curling, but not good for Elasticsearch</a:t>
            </a:r>
          </a:p>
          <a:p>
            <a:r>
              <a:rPr lang="en-US" dirty="0"/>
              <a:t>curl in the command line is, in fact, curl.  But Windows hates single quotes, so you need to use double quotes and escape characters for quotes in quotes, for instance:</a:t>
            </a:r>
          </a:p>
          <a:p>
            <a:endParaRPr lang="en-US" dirty="0"/>
          </a:p>
          <a:p>
            <a:r>
              <a:rPr lang="en-US" sz="1600" dirty="0">
                <a:latin typeface="Consolas" panose="020B0609020204030204" pitchFamily="49" charset="0"/>
              </a:rPr>
              <a:t>curl -X GET "http://localhost:9200/_</a:t>
            </a:r>
            <a:r>
              <a:rPr lang="en-US" sz="1600" dirty="0" err="1">
                <a:latin typeface="Consolas" panose="020B0609020204030204" pitchFamily="49" charset="0"/>
              </a:rPr>
              <a:t>count?pretty</a:t>
            </a:r>
            <a:r>
              <a:rPr lang="en-US" sz="1600" dirty="0">
                <a:latin typeface="Consolas" panose="020B0609020204030204" pitchFamily="49" charset="0"/>
              </a:rPr>
              <a:t>" -H "Content-Type: application/json" -d "{ \"query\": { \"</a:t>
            </a:r>
            <a:r>
              <a:rPr lang="en-US" sz="1600" dirty="0" err="1">
                <a:latin typeface="Consolas" panose="020B0609020204030204" pitchFamily="49" charset="0"/>
              </a:rPr>
              <a:t>match_all</a:t>
            </a:r>
            <a:r>
              <a:rPr lang="en-US" sz="1600" dirty="0">
                <a:latin typeface="Consolas" panose="020B0609020204030204" pitchFamily="49" charset="0"/>
              </a:rPr>
              <a:t>\": {} } }"</a:t>
            </a:r>
          </a:p>
        </p:txBody>
      </p:sp>
      <p:sp>
        <p:nvSpPr>
          <p:cNvPr id="3" name="Title 2">
            <a:extLst>
              <a:ext uri="{FF2B5EF4-FFF2-40B4-BE49-F238E27FC236}">
                <a16:creationId xmlns:a16="http://schemas.microsoft.com/office/drawing/2014/main" id="{21697E45-8D58-4392-B3FF-ED59AEFDAED9}"/>
              </a:ext>
            </a:extLst>
          </p:cNvPr>
          <p:cNvSpPr>
            <a:spLocks noGrp="1"/>
          </p:cNvSpPr>
          <p:nvPr>
            <p:ph type="title"/>
          </p:nvPr>
        </p:nvSpPr>
        <p:spPr/>
        <p:txBody>
          <a:bodyPr/>
          <a:lstStyle/>
          <a:p>
            <a:r>
              <a:rPr lang="en-US" dirty="0"/>
              <a:t>A note about curling in Windows</a:t>
            </a:r>
          </a:p>
        </p:txBody>
      </p:sp>
    </p:spTree>
    <p:extLst>
      <p:ext uri="{BB962C8B-B14F-4D97-AF65-F5344CB8AC3E}">
        <p14:creationId xmlns:p14="http://schemas.microsoft.com/office/powerpoint/2010/main" val="3408606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3F06AC7-1892-4A07-B4BA-7A5B809790B4}"/>
              </a:ext>
            </a:extLst>
          </p:cNvPr>
          <p:cNvSpPr>
            <a:spLocks noGrp="1"/>
          </p:cNvSpPr>
          <p:nvPr>
            <p:ph type="body" idx="1"/>
          </p:nvPr>
        </p:nvSpPr>
        <p:spPr/>
        <p:txBody>
          <a:bodyPr/>
          <a:lstStyle/>
          <a:p>
            <a:endParaRPr lang="en-US"/>
          </a:p>
        </p:txBody>
      </p:sp>
      <p:sp>
        <p:nvSpPr>
          <p:cNvPr id="4" name="Title 3">
            <a:extLst>
              <a:ext uri="{FF2B5EF4-FFF2-40B4-BE49-F238E27FC236}">
                <a16:creationId xmlns:a16="http://schemas.microsoft.com/office/drawing/2014/main" id="{956DB09C-2904-4541-99D2-016CF6354775}"/>
              </a:ext>
            </a:extLst>
          </p:cNvPr>
          <p:cNvSpPr>
            <a:spLocks noGrp="1"/>
          </p:cNvSpPr>
          <p:nvPr>
            <p:ph type="title"/>
          </p:nvPr>
        </p:nvSpPr>
        <p:spPr/>
        <p:txBody>
          <a:bodyPr/>
          <a:lstStyle/>
          <a:p>
            <a:r>
              <a:rPr lang="en-US" dirty="0"/>
              <a:t>Data Structures</a:t>
            </a:r>
          </a:p>
        </p:txBody>
      </p:sp>
    </p:spTree>
    <p:extLst>
      <p:ext uri="{BB962C8B-B14F-4D97-AF65-F5344CB8AC3E}">
        <p14:creationId xmlns:p14="http://schemas.microsoft.com/office/powerpoint/2010/main" val="311173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A784B34-937C-4B9F-833D-3F988B4FCF85}"/>
              </a:ext>
            </a:extLst>
          </p:cNvPr>
          <p:cNvSpPr>
            <a:spLocks noGrp="1"/>
          </p:cNvSpPr>
          <p:nvPr>
            <p:ph idx="1"/>
          </p:nvPr>
        </p:nvSpPr>
        <p:spPr/>
        <p:txBody>
          <a:bodyPr>
            <a:noAutofit/>
          </a:bodyPr>
          <a:lstStyle/>
          <a:p>
            <a:r>
              <a:rPr lang="en-US" sz="1800" dirty="0"/>
              <a:t>Document has a specific meaning. It refers to the </a:t>
            </a:r>
            <a:r>
              <a:rPr lang="en-US" sz="1800" dirty="0">
                <a:solidFill>
                  <a:srgbClr val="C00000"/>
                </a:solidFill>
              </a:rPr>
              <a:t>top-level</a:t>
            </a:r>
            <a:r>
              <a:rPr lang="en-US" sz="1800" dirty="0"/>
              <a:t>, or root object that is serialized into JSON and stored in Elasticsearch</a:t>
            </a:r>
          </a:p>
          <a:p>
            <a:r>
              <a:rPr lang="en-US" sz="1800" dirty="0"/>
              <a:t>Document Metadata: a document doesn’t consist only of its data. It also has metadata.  The three required metadata elements are as follows:</a:t>
            </a:r>
          </a:p>
          <a:p>
            <a:pPr lvl="1"/>
            <a:r>
              <a:rPr lang="en-US" sz="1600" dirty="0">
                <a:solidFill>
                  <a:srgbClr val="C00000"/>
                </a:solidFill>
              </a:rPr>
              <a:t>_index  </a:t>
            </a:r>
            <a:r>
              <a:rPr lang="en-US" sz="1600" dirty="0"/>
              <a:t>-- Where the document lives </a:t>
            </a:r>
          </a:p>
          <a:p>
            <a:pPr lvl="1"/>
            <a:r>
              <a:rPr lang="en-US" sz="1600" dirty="0">
                <a:solidFill>
                  <a:srgbClr val="C00000"/>
                </a:solidFill>
              </a:rPr>
              <a:t>_type  </a:t>
            </a:r>
            <a:r>
              <a:rPr lang="en-US" sz="1600" dirty="0"/>
              <a:t>-- The class of object that the document represents </a:t>
            </a:r>
          </a:p>
          <a:p>
            <a:pPr lvl="1"/>
            <a:r>
              <a:rPr lang="en-US" sz="1600" dirty="0">
                <a:solidFill>
                  <a:srgbClr val="C00000"/>
                </a:solidFill>
              </a:rPr>
              <a:t>_id  </a:t>
            </a:r>
            <a:r>
              <a:rPr lang="en-US" sz="1600" dirty="0"/>
              <a:t>-- The unique identifier for the document</a:t>
            </a:r>
          </a:p>
          <a:p>
            <a:r>
              <a:rPr lang="en-US" sz="1800" dirty="0"/>
              <a:t>In a relational database, we usually store objects of the same class in the same table, because they share the same data structure. </a:t>
            </a:r>
          </a:p>
          <a:p>
            <a:r>
              <a:rPr lang="en-US" sz="1800" dirty="0"/>
              <a:t>_type used to be meaningful for user-defined document types, but as of 	version 5, _types have been removed.</a:t>
            </a:r>
          </a:p>
          <a:p>
            <a:endParaRPr lang="en-US" sz="1800" dirty="0"/>
          </a:p>
        </p:txBody>
      </p:sp>
      <p:sp>
        <p:nvSpPr>
          <p:cNvPr id="4" name="Title 3">
            <a:extLst>
              <a:ext uri="{FF2B5EF4-FFF2-40B4-BE49-F238E27FC236}">
                <a16:creationId xmlns:a16="http://schemas.microsoft.com/office/drawing/2014/main" id="{EF00917B-4DE7-4C17-A7CE-814F7633314C}"/>
              </a:ext>
            </a:extLst>
          </p:cNvPr>
          <p:cNvSpPr>
            <a:spLocks noGrp="1"/>
          </p:cNvSpPr>
          <p:nvPr>
            <p:ph type="title"/>
          </p:nvPr>
        </p:nvSpPr>
        <p:spPr/>
        <p:txBody>
          <a:bodyPr/>
          <a:lstStyle/>
          <a:p>
            <a:r>
              <a:rPr lang="en-US" dirty="0"/>
              <a:t>Documents</a:t>
            </a:r>
          </a:p>
        </p:txBody>
      </p:sp>
    </p:spTree>
    <p:extLst>
      <p:ext uri="{BB962C8B-B14F-4D97-AF65-F5344CB8AC3E}">
        <p14:creationId xmlns:p14="http://schemas.microsoft.com/office/powerpoint/2010/main" val="39622527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Java Green">
  <a:themeElements>
    <a:clrScheme name="Custom 33">
      <a:dk1>
        <a:sysClr val="windowText" lastClr="000000"/>
      </a:dk1>
      <a:lt1>
        <a:sysClr val="window" lastClr="FFFFFF"/>
      </a:lt1>
      <a:dk2>
        <a:srgbClr val="860127"/>
      </a:dk2>
      <a:lt2>
        <a:srgbClr val="FABEC8"/>
      </a:lt2>
      <a:accent1>
        <a:srgbClr val="1F03EB"/>
      </a:accent1>
      <a:accent2>
        <a:srgbClr val="0070C0"/>
      </a:accent2>
      <a:accent3>
        <a:srgbClr val="A147C9"/>
      </a:accent3>
      <a:accent4>
        <a:srgbClr val="2E6C57"/>
      </a:accent4>
      <a:accent5>
        <a:srgbClr val="5B4672"/>
      </a:accent5>
      <a:accent6>
        <a:srgbClr val="45CBA2"/>
      </a:accent6>
      <a:hlink>
        <a:srgbClr val="47295D"/>
      </a:hlink>
      <a:folHlink>
        <a:srgbClr val="47295D"/>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txDef>
      <a:spPr>
        <a:noFill/>
      </a:spPr>
      <a:bodyPr wrap="square" rtlCol="0">
        <a:spAutoFit/>
      </a:bodyPr>
      <a:lstStyle>
        <a:defPPr algn="ctr">
          <a:lnSpc>
            <a:spcPts val="1800"/>
          </a:lnSpc>
          <a:defRPr sz="1800" b="0" dirty="0" err="1" smtClean="0">
            <a:latin typeface="+mn-lt"/>
          </a:defRPr>
        </a:defPPr>
      </a:lstStyle>
    </a:txDef>
  </a:objectDefaults>
  <a:extraClrSchemeLst/>
</a:theme>
</file>

<file path=ppt/theme/theme2.xml><?xml version="1.0" encoding="utf-8"?>
<a:theme xmlns:a="http://schemas.openxmlformats.org/drawingml/2006/main" name="1_Java Gree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txDef>
      <a:spPr>
        <a:noFill/>
      </a:spPr>
      <a:bodyPr wrap="square" rtlCol="0">
        <a:spAutoFit/>
      </a:bodyPr>
      <a:lstStyle>
        <a:defPPr algn="ctr">
          <a:lnSpc>
            <a:spcPts val="1800"/>
          </a:lnSpc>
          <a:defRPr sz="1800" b="0" dirty="0" err="1" smtClean="0">
            <a:latin typeface="+mn-lt"/>
          </a:defRPr>
        </a:defPPr>
      </a:lstStyle>
    </a:txDef>
  </a:objectDefaults>
  <a:extraClrSchemeLst/>
</a:theme>
</file>

<file path=ppt/theme/theme3.xml><?xml version="1.0" encoding="utf-8"?>
<a:theme xmlns:a="http://schemas.openxmlformats.org/drawingml/2006/main" name="2_Java Green">
  <a:themeElements>
    <a:clrScheme name="Custom 4">
      <a:dk1>
        <a:sysClr val="windowText" lastClr="000000"/>
      </a:dk1>
      <a:lt1>
        <a:sysClr val="window" lastClr="FFFFFF"/>
      </a:lt1>
      <a:dk2>
        <a:srgbClr val="E37E03"/>
      </a:dk2>
      <a:lt2>
        <a:srgbClr val="EEE0F4"/>
      </a:lt2>
      <a:accent1>
        <a:srgbClr val="1F03EB"/>
      </a:accent1>
      <a:accent2>
        <a:srgbClr val="0070C0"/>
      </a:accent2>
      <a:accent3>
        <a:srgbClr val="A147C9"/>
      </a:accent3>
      <a:accent4>
        <a:srgbClr val="2E6C57"/>
      </a:accent4>
      <a:accent5>
        <a:srgbClr val="5B4672"/>
      </a:accent5>
      <a:accent6>
        <a:srgbClr val="45CBA2"/>
      </a:accent6>
      <a:hlink>
        <a:srgbClr val="47295D"/>
      </a:hlink>
      <a:folHlink>
        <a:srgbClr val="47295D"/>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txDef>
      <a:spPr>
        <a:noFill/>
      </a:spPr>
      <a:bodyPr wrap="square" rtlCol="0">
        <a:spAutoFit/>
      </a:bodyPr>
      <a:lstStyle>
        <a:defPPr algn="ctr">
          <a:lnSpc>
            <a:spcPts val="1800"/>
          </a:lnSpc>
          <a:defRPr sz="1800" b="0" dirty="0" smtClean="0">
            <a:latin typeface="+mn-lt"/>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93279</TotalTime>
  <Words>7208</Words>
  <Application>Microsoft Office PowerPoint</Application>
  <PresentationFormat>On-screen Show (4:3)</PresentationFormat>
  <Paragraphs>879</Paragraphs>
  <Slides>46</Slides>
  <Notes>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46</vt:i4>
      </vt:variant>
    </vt:vector>
  </HeadingPairs>
  <TitlesOfParts>
    <vt:vector size="58" baseType="lpstr">
      <vt:lpstr>Arial</vt:lpstr>
      <vt:lpstr>Arial Narrow</vt:lpstr>
      <vt:lpstr>Calibri</vt:lpstr>
      <vt:lpstr>Comic Sans MS</vt:lpstr>
      <vt:lpstr>Consolas</vt:lpstr>
      <vt:lpstr>Franklin Gothic Medium</vt:lpstr>
      <vt:lpstr>Times</vt:lpstr>
      <vt:lpstr>Wingdings</vt:lpstr>
      <vt:lpstr>Wingdings 2</vt:lpstr>
      <vt:lpstr>Java Green</vt:lpstr>
      <vt:lpstr>1_Java Green</vt:lpstr>
      <vt:lpstr>2_Java Green</vt:lpstr>
      <vt:lpstr>Advanced Database Topics  Elasticsearch    </vt:lpstr>
      <vt:lpstr>Elasticsearch</vt:lpstr>
      <vt:lpstr>Elasticsearch vs. MongoDB</vt:lpstr>
      <vt:lpstr>Interfacing with Elasticsearch</vt:lpstr>
      <vt:lpstr>Converting commands to curl-style calls</vt:lpstr>
      <vt:lpstr>Interfacing with Elasticsearch</vt:lpstr>
      <vt:lpstr>A note about curling in Windows</vt:lpstr>
      <vt:lpstr>Data Structures</vt:lpstr>
      <vt:lpstr>Documents</vt:lpstr>
      <vt:lpstr>Consider the Shakespeare DB</vt:lpstr>
      <vt:lpstr>Elasticsearch datatypes</vt:lpstr>
      <vt:lpstr>The Shakespeare Collection</vt:lpstr>
      <vt:lpstr>View the schema</vt:lpstr>
      <vt:lpstr>POST a new document</vt:lpstr>
      <vt:lpstr>Immutable Documents</vt:lpstr>
      <vt:lpstr>ACID – Concurrent Updates</vt:lpstr>
      <vt:lpstr>Distributed Elasticsearch</vt:lpstr>
      <vt:lpstr>Application Control using _version</vt:lpstr>
      <vt:lpstr>Querying Elasticsearch</vt:lpstr>
      <vt:lpstr>Searching Elasticsearch</vt:lpstr>
      <vt:lpstr>Querying all text fields</vt:lpstr>
      <vt:lpstr>Matching Elasticsearch (1)</vt:lpstr>
      <vt:lpstr>Matching Elasticsearch  (2)</vt:lpstr>
      <vt:lpstr>Phrase Matching and Highlighting</vt:lpstr>
      <vt:lpstr>PowerPoint Presentation</vt:lpstr>
      <vt:lpstr>More complex queries</vt:lpstr>
      <vt:lpstr>curl -X GET http://localhost:9200/shakespeare/_search/?pretty&amp;q=%2Bspeaker:(benvolio+nurse)+%2B(poison+death)&amp;size=20&amp;_source=play_name,speaker,text_entry </vt:lpstr>
      <vt:lpstr>Boolean Logic</vt:lpstr>
      <vt:lpstr>Fuzzy Search</vt:lpstr>
      <vt:lpstr>Proximity Search "slopping"</vt:lpstr>
      <vt:lpstr>Term Boosting</vt:lpstr>
      <vt:lpstr>Mapping</vt:lpstr>
      <vt:lpstr>Mapping</vt:lpstr>
      <vt:lpstr>Textual queries should respect intent</vt:lpstr>
      <vt:lpstr>Inverted Index  (1)</vt:lpstr>
      <vt:lpstr>Inverted Index  (2)</vt:lpstr>
      <vt:lpstr>The Analysis Process</vt:lpstr>
      <vt:lpstr>Where analyzers are used</vt:lpstr>
      <vt:lpstr>Testing Analyzers</vt:lpstr>
      <vt:lpstr>Default analyzer for your index</vt:lpstr>
      <vt:lpstr>You can actually specify THREE analyzers and specific to a field!</vt:lpstr>
      <vt:lpstr>Cascading rules Which Analyzer will be Used?</vt:lpstr>
      <vt:lpstr>K.I.S.S.</vt:lpstr>
      <vt:lpstr>Establishing field types</vt:lpstr>
      <vt:lpstr>Multivalue fields, Multilevel Objects</vt:lpstr>
      <vt:lpstr>Multilevel Objects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and Data Abstraction  Lesson 1: Review</dc:title>
  <dc:creator>Jack Myers</dc:creator>
  <cp:lastModifiedBy>Jack Myers</cp:lastModifiedBy>
  <cp:revision>730</cp:revision>
  <dcterms:created xsi:type="dcterms:W3CDTF">2013-12-20T15:33:26Z</dcterms:created>
  <dcterms:modified xsi:type="dcterms:W3CDTF">2020-07-31T01:13:16Z</dcterms:modified>
</cp:coreProperties>
</file>