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</p:sldMasterIdLst>
  <p:notesMasterIdLst>
    <p:notesMasterId r:id="rId37"/>
  </p:notesMasterIdLst>
  <p:sldIdLst>
    <p:sldId id="257" r:id="rId3"/>
    <p:sldId id="262" r:id="rId4"/>
    <p:sldId id="275" r:id="rId5"/>
    <p:sldId id="272" r:id="rId6"/>
    <p:sldId id="263" r:id="rId7"/>
    <p:sldId id="268" r:id="rId8"/>
    <p:sldId id="271" r:id="rId9"/>
    <p:sldId id="264" r:id="rId10"/>
    <p:sldId id="269" r:id="rId11"/>
    <p:sldId id="270" r:id="rId12"/>
    <p:sldId id="265" r:id="rId13"/>
    <p:sldId id="273" r:id="rId14"/>
    <p:sldId id="274" r:id="rId15"/>
    <p:sldId id="276" r:id="rId16"/>
    <p:sldId id="277" r:id="rId17"/>
    <p:sldId id="279" r:id="rId18"/>
    <p:sldId id="278" r:id="rId19"/>
    <p:sldId id="280" r:id="rId20"/>
    <p:sldId id="285" r:id="rId21"/>
    <p:sldId id="281" r:id="rId22"/>
    <p:sldId id="282" r:id="rId23"/>
    <p:sldId id="283" r:id="rId24"/>
    <p:sldId id="284" r:id="rId25"/>
    <p:sldId id="286" r:id="rId26"/>
    <p:sldId id="289" r:id="rId27"/>
    <p:sldId id="288" r:id="rId28"/>
    <p:sldId id="290" r:id="rId29"/>
    <p:sldId id="293" r:id="rId30"/>
    <p:sldId id="292" r:id="rId31"/>
    <p:sldId id="294" r:id="rId32"/>
    <p:sldId id="295" r:id="rId33"/>
    <p:sldId id="296" r:id="rId34"/>
    <p:sldId id="298" r:id="rId35"/>
    <p:sldId id="29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DE7EB"/>
    <a:srgbClr val="EAEAE6"/>
    <a:srgbClr val="54AC7F"/>
    <a:srgbClr val="0A0A0A"/>
    <a:srgbClr val="E9E8E7"/>
    <a:srgbClr val="3399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4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9BAC5-AAC3-41B1-80A3-A98604D7601C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63B7B-8D39-4D0A-9EEA-56F291D3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2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/>
              <a:t>Objects First with Java</a:t>
            </a: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r>
              <a:rPr lang="en-GB" altLang="en-US" sz="1200"/>
              <a:t>© David J. Barnes and Michael Kölling</a:t>
            </a:r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-32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-32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-3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-32" charset="0"/>
              </a:defRPr>
            </a:lvl9pPr>
          </a:lstStyle>
          <a:p>
            <a:fld id="{03152B4E-4FD2-45FC-9CDE-05DF5F3AE35C}" type="slidenum">
              <a:rPr lang="en-GB" altLang="en-US" sz="1200"/>
              <a:pPr/>
              <a:t>1</a:t>
            </a:fld>
            <a:endParaRPr lang="en-GB" altLang="en-US" sz="12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/>
              <a:t>Replace this with your course title and your name/contact details.</a:t>
            </a:r>
          </a:p>
          <a:p>
            <a:pPr eaLnBrk="1" hangingPunct="1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151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63B7B-8D39-4D0A-9EEA-56F291D347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96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63B7B-8D39-4D0A-9EEA-56F291D347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00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63B7B-8D39-4D0A-9EEA-56F291D347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00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C63B7B-8D39-4D0A-9EEA-56F291D347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80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70888" y="6645106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B01D2C00-4051-494E-A977-137197B29FE8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8000" y="6645106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7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3DD63199-ED02-43C5-98B2-403BD5B5424D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2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58F7003A-EE07-45D0-8EDE-BE72C64253B7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19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0888" y="66294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E6F30DDD-5613-420D-BFAE-9FDA909A81F5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36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83D39BFE-46BB-4B94-9063-9A78EB540FB4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25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70888" y="6645106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B01D2C00-4051-494E-A977-137197B29FE8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8000" y="6645106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D8609DF-246E-4592-9017-335BBA61F54D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257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2DE6586-20E5-4D2A-9EE1-44A5953165CA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099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1FB564D-8546-4D3A-B883-7D4B1C9A3B67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75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4488" indent="-300038">
              <a:spcAft>
                <a:spcPts val="600"/>
              </a:spcAft>
              <a:defRPr sz="2800" spc="0">
                <a:solidFill>
                  <a:schemeClr val="tx1"/>
                </a:solidFill>
              </a:defRPr>
            </a:lvl1pPr>
            <a:lvl2pPr marL="623888" indent="-258763"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EAD4A3F-3677-4F0D-8AF8-68CE0872A66B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301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6AB850F-29E0-47A7-9D5F-C1DC738D1CAD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713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3D4124B-0DCE-4FD2-BE75-B48FBB7967C0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167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685800"/>
            <a:ext cx="8407893" cy="5440679"/>
          </a:xfrm>
        </p:spPr>
        <p:txBody>
          <a:bodyPr/>
          <a:lstStyle>
            <a:lvl1pPr marL="4572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1pPr>
            <a:lvl2pPr marL="36576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2pPr>
            <a:lvl3pPr marL="64008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3pPr>
            <a:lvl4pPr marL="91440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109728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5819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819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" y="152400"/>
            <a:ext cx="8381260" cy="406153"/>
          </a:xfrm>
        </p:spPr>
        <p:txBody>
          <a:bodyPr/>
          <a:lstStyle>
            <a:lvl1pPr>
              <a:defRPr sz="2000" u="sng" cap="none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B62AEC6-CA35-4482-B790-D511620C0E51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332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7F522084-5389-49DB-810C-34F47F8FDC42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9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bs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ECA56E7-F650-4170-B031-F26B491E1565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413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3DD63199-ED02-43C5-98B2-403BD5B5424D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CBF2E09-7228-48B9-8044-B9D203F5551C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5839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58F7003A-EE07-45D0-8EDE-BE72C64253B7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F10B818-19C8-4A97-84A9-335FAA858E36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2047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0888" y="66294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E6F30DDD-5613-420D-BFAE-9FDA909A81F5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39114AE-1352-4D49-8C5C-3EED0062B8F7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793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83D39BFE-46BB-4B94-9063-9A78EB540FB4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8ACDF46-899B-4841-8F5D-27F0352B39E0}"/>
              </a:ext>
            </a:extLst>
          </p:cNvPr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063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4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4488" indent="-300038">
              <a:spcAft>
                <a:spcPts val="600"/>
              </a:spcAft>
              <a:defRPr sz="2800" spc="0">
                <a:solidFill>
                  <a:schemeClr val="tx1"/>
                </a:solidFill>
              </a:defRPr>
            </a:lvl1pPr>
            <a:lvl2pPr marL="623888" indent="-258763"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5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7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685800"/>
            <a:ext cx="8407893" cy="5440679"/>
          </a:xfrm>
        </p:spPr>
        <p:txBody>
          <a:bodyPr/>
          <a:lstStyle>
            <a:lvl1pPr marL="4572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1pPr>
            <a:lvl2pPr marL="36576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2pPr>
            <a:lvl3pPr marL="64008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3pPr>
            <a:lvl4pPr marL="91440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109728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5819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819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" y="152400"/>
            <a:ext cx="8381260" cy="406153"/>
          </a:xfrm>
        </p:spPr>
        <p:txBody>
          <a:bodyPr/>
          <a:lstStyle>
            <a:lvl1pPr>
              <a:defRPr sz="2000" u="sng" cap="none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3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7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bs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10/4/2018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8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9D87F41-6843-4E69-8327-FFD93063886E}" type="datetime1">
              <a:rPr lang="en-US" b="0" smtClean="0">
                <a:solidFill>
                  <a:srgbClr val="0D6911"/>
                </a:solidFill>
                <a:latin typeface="Franklin Gothic Medium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10/4/2018</a:t>
            </a:fld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9342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7" r:id="rId4"/>
    <p:sldLayoutId id="2147483679" r:id="rId5"/>
    <p:sldLayoutId id="2147483688" r:id="rId6"/>
    <p:sldLayoutId id="2147483680" r:id="rId7"/>
    <p:sldLayoutId id="2147483681" r:id="rId8"/>
    <p:sldLayoutId id="2147483689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9D87F41-6843-4E69-8327-FFD93063886E}" type="datetime1">
              <a:rPr lang="en-US" b="0" smtClean="0">
                <a:solidFill>
                  <a:srgbClr val="0D6911"/>
                </a:solidFill>
                <a:latin typeface="Franklin Gothic Medium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10/4/2018</a:t>
            </a:fld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4732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Database Systems:</a:t>
            </a:r>
            <a:br>
              <a:rPr lang="en-GB" alt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GB" alt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Theory and Programming</a:t>
            </a: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Flask</a:t>
            </a:r>
            <a:endParaRPr lang="en-US" altLang="en-US" sz="3600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7162799" y="2892277"/>
            <a:ext cx="1600201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spc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719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7931D84-3A65-4BB0-B7F0-E629F0827EEC}"/>
              </a:ext>
            </a:extLst>
          </p:cNvPr>
          <p:cNvGrpSpPr/>
          <p:nvPr/>
        </p:nvGrpSpPr>
        <p:grpSpPr>
          <a:xfrm>
            <a:off x="1551530" y="1668006"/>
            <a:ext cx="7592470" cy="3862625"/>
            <a:chOff x="1551530" y="1668006"/>
            <a:chExt cx="7592470" cy="38626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2982B5-C28B-4775-8574-D31D1DCB04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6968" b="36960"/>
            <a:stretch/>
          </p:blipFill>
          <p:spPr>
            <a:xfrm>
              <a:off x="1551530" y="1668006"/>
              <a:ext cx="7592470" cy="384293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6507E99-8F05-484D-8F8C-4C8A10927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4239" y="5237972"/>
              <a:ext cx="3811069" cy="292659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6721132-1538-4857-A542-23C62A44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Eclipse…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9D6A80-DFDE-434D-9FF2-C5A5AE64490A}"/>
              </a:ext>
            </a:extLst>
          </p:cNvPr>
          <p:cNvSpPr txBox="1"/>
          <p:nvPr/>
        </p:nvSpPr>
        <p:spPr>
          <a:xfrm flipH="1">
            <a:off x="334702" y="3196731"/>
            <a:ext cx="10967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b="0" dirty="0">
                <a:solidFill>
                  <a:srgbClr val="7030A0"/>
                </a:solidFill>
                <a:latin typeface="Comic Sans MS" panose="030F0702030302020204" pitchFamily="66" charset="0"/>
              </a:rPr>
              <a:t>the folders we just added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7369D1-FA9D-42FE-8533-43C3060F4442}"/>
              </a:ext>
            </a:extLst>
          </p:cNvPr>
          <p:cNvCxnSpPr>
            <a:cxnSpLocks/>
          </p:cNvCxnSpPr>
          <p:nvPr/>
        </p:nvCxnSpPr>
        <p:spPr>
          <a:xfrm flipV="1">
            <a:off x="1419828" y="3827362"/>
            <a:ext cx="451413" cy="655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6F4410-E8A9-4297-A49B-B34BA1F072EB}"/>
              </a:ext>
            </a:extLst>
          </p:cNvPr>
          <p:cNvSpPr txBox="1"/>
          <p:nvPr/>
        </p:nvSpPr>
        <p:spPr>
          <a:xfrm flipH="1">
            <a:off x="334700" y="4104032"/>
            <a:ext cx="12163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rgbClr val="7030A0"/>
                </a:solidFill>
                <a:latin typeface="Comic Sans MS" panose="030F0702030302020204" pitchFamily="66" charset="0"/>
              </a:rPr>
              <a:t>__init__.py</a:t>
            </a:r>
            <a:endParaRPr lang="en-US" sz="1400" b="0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735BE3-B2AE-45CB-963B-3FB4BA584740}"/>
              </a:ext>
            </a:extLst>
          </p:cNvPr>
          <p:cNvCxnSpPr>
            <a:cxnSpLocks/>
          </p:cNvCxnSpPr>
          <p:nvPr/>
        </p:nvCxnSpPr>
        <p:spPr>
          <a:xfrm flipV="1">
            <a:off x="1419827" y="4219777"/>
            <a:ext cx="451413" cy="655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535E53-6592-465F-A2F7-230795E3158D}"/>
              </a:ext>
            </a:extLst>
          </p:cNvPr>
          <p:cNvSpPr txBox="1"/>
          <p:nvPr/>
        </p:nvSpPr>
        <p:spPr>
          <a:xfrm flipH="1">
            <a:off x="5432384" y="1881206"/>
            <a:ext cx="2035215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b="0" dirty="0">
                <a:solidFill>
                  <a:srgbClr val="7030A0"/>
                </a:solidFill>
                <a:latin typeface="Comic Sans MS" panose="030F0702030302020204" pitchFamily="66" charset="0"/>
              </a:rPr>
              <a:t>running </a:t>
            </a:r>
            <a:r>
              <a:rPr lang="en-US" sz="1400" dirty="0">
                <a:solidFill>
                  <a:srgbClr val="7030A0"/>
                </a:solidFill>
                <a:latin typeface="Comic Sans MS" panose="030F0702030302020204" pitchFamily="66" charset="0"/>
              </a:rPr>
              <a:t>__init__.py in Eclipse starts the virtual environment</a:t>
            </a:r>
            <a:endParaRPr lang="en-US" sz="1400" b="0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2E1BFB-EB60-453B-8E53-5FB397C5CE8E}"/>
              </a:ext>
            </a:extLst>
          </p:cNvPr>
          <p:cNvCxnSpPr>
            <a:cxnSpLocks/>
          </p:cNvCxnSpPr>
          <p:nvPr/>
        </p:nvCxnSpPr>
        <p:spPr>
          <a:xfrm flipH="1" flipV="1">
            <a:off x="3183038" y="2114309"/>
            <a:ext cx="2249346" cy="156382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38ED4C-C90F-4F53-A94F-6885BA4A997C}"/>
              </a:ext>
            </a:extLst>
          </p:cNvPr>
          <p:cNvSpPr txBox="1"/>
          <p:nvPr/>
        </p:nvSpPr>
        <p:spPr>
          <a:xfrm flipH="1">
            <a:off x="6491467" y="3108122"/>
            <a:ext cx="2270792" cy="7848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b="0" dirty="0">
                <a:solidFill>
                  <a:srgbClr val="7030A0"/>
                </a:solidFill>
                <a:latin typeface="Comic Sans MS" panose="030F0702030302020204" pitchFamily="66" charset="0"/>
              </a:rPr>
              <a:t>Stopping the execution stops the execution environment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598FBD-A271-4A91-94B2-6E167B95FECB}"/>
              </a:ext>
            </a:extLst>
          </p:cNvPr>
          <p:cNvCxnSpPr>
            <a:cxnSpLocks/>
          </p:cNvCxnSpPr>
          <p:nvPr/>
        </p:nvCxnSpPr>
        <p:spPr>
          <a:xfrm>
            <a:off x="7642295" y="3775276"/>
            <a:ext cx="521715" cy="375441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5E2AAC-7DD5-4AB5-A902-F0F797E8F44C}"/>
              </a:ext>
            </a:extLst>
          </p:cNvPr>
          <p:cNvSpPr txBox="1"/>
          <p:nvPr/>
        </p:nvSpPr>
        <p:spPr>
          <a:xfrm flipH="1">
            <a:off x="3444790" y="5737688"/>
            <a:ext cx="47192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rgbClr val="7030A0"/>
                </a:solidFill>
                <a:latin typeface="Comic Sans MS" panose="030F0702030302020204" pitchFamily="66" charset="0"/>
              </a:rPr>
              <a:t>Activity from browser logged</a:t>
            </a:r>
          </a:p>
          <a:p>
            <a:pPr>
              <a:lnSpc>
                <a:spcPts val="1800"/>
              </a:lnSpc>
            </a:pPr>
            <a:r>
              <a:rPr lang="en-US" sz="1400" b="0" dirty="0">
                <a:solidFill>
                  <a:srgbClr val="7030A0"/>
                </a:solidFill>
                <a:latin typeface="Comic Sans MS" panose="030F0702030302020204" pitchFamily="66" charset="0"/>
              </a:rPr>
              <a:t>Note:  </a:t>
            </a:r>
            <a:r>
              <a:rPr lang="en-US" sz="1400" b="0" dirty="0">
                <a:solidFill>
                  <a:srgbClr val="7030A0"/>
                </a:solidFill>
                <a:latin typeface="Consolas" panose="020B0609020204030204" pitchFamily="49" charset="0"/>
              </a:rPr>
              <a:t>/hello </a:t>
            </a:r>
            <a:r>
              <a:rPr lang="en-US" sz="1400" b="0" dirty="0">
                <a:solidFill>
                  <a:srgbClr val="7030A0"/>
                </a:solidFill>
                <a:latin typeface="Comic Sans MS" panose="030F0702030302020204" pitchFamily="66" charset="0"/>
              </a:rPr>
              <a:t>requested at 13:29</a:t>
            </a:r>
            <a:br>
              <a:rPr lang="en-US" sz="1400" b="0" dirty="0">
                <a:solidFill>
                  <a:srgbClr val="7030A0"/>
                </a:solidFill>
                <a:latin typeface="Comic Sans MS" panose="030F0702030302020204" pitchFamily="66" charset="0"/>
              </a:rPr>
            </a:br>
            <a:r>
              <a:rPr lang="en-US" sz="1400" b="0" dirty="0">
                <a:solidFill>
                  <a:srgbClr val="7030A0"/>
                </a:solidFill>
                <a:latin typeface="Comic Sans MS" panose="030F0702030302020204" pitchFamily="66" charset="0"/>
              </a:rPr>
              <a:t>          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/      </a:t>
            </a:r>
            <a:r>
              <a:rPr lang="en-US" sz="1400" dirty="0">
                <a:solidFill>
                  <a:srgbClr val="7030A0"/>
                </a:solidFill>
                <a:latin typeface="Comic Sans MS" panose="030F0702030302020204" pitchFamily="66" charset="0"/>
              </a:rPr>
              <a:t>requested at 13:38</a:t>
            </a:r>
            <a:endParaRPr lang="en-US" sz="1400" b="0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8BED2D-FEFB-4313-9079-DBAB5AFE7D92}"/>
              </a:ext>
            </a:extLst>
          </p:cNvPr>
          <p:cNvCxnSpPr>
            <a:cxnSpLocks/>
          </p:cNvCxnSpPr>
          <p:nvPr/>
        </p:nvCxnSpPr>
        <p:spPr>
          <a:xfrm flipV="1">
            <a:off x="4829073" y="5487993"/>
            <a:ext cx="132394" cy="253418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21A02AF-A46F-4B01-8665-8F8724BAB3F0}"/>
              </a:ext>
            </a:extLst>
          </p:cNvPr>
          <p:cNvSpPr txBox="1"/>
          <p:nvPr/>
        </p:nvSpPr>
        <p:spPr>
          <a:xfrm flipH="1">
            <a:off x="6744269" y="5953030"/>
            <a:ext cx="21852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b="0" dirty="0">
                <a:solidFill>
                  <a:srgbClr val="7030A0"/>
                </a:solidFill>
                <a:latin typeface="Comic Sans MS" panose="030F0702030302020204" pitchFamily="66" charset="0"/>
              </a:rPr>
              <a:t>Both invoke the same function – index()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AE5F2C-01C0-4FA8-917E-021FB9528975}"/>
              </a:ext>
            </a:extLst>
          </p:cNvPr>
          <p:cNvSpPr/>
          <p:nvPr/>
        </p:nvSpPr>
        <p:spPr>
          <a:xfrm>
            <a:off x="242248" y="5637967"/>
            <a:ext cx="23003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rgbClr val="7030A0"/>
                </a:solidFill>
                <a:latin typeface="Comic Sans MS" panose="030F0702030302020204" pitchFamily="66" charset="0"/>
              </a:rPr>
              <a:t>__init__.py files are required to make Python treat the directories as containing packages</a:t>
            </a:r>
          </a:p>
        </p:txBody>
      </p:sp>
    </p:spTree>
    <p:extLst>
      <p:ext uri="{BB962C8B-B14F-4D97-AF65-F5344CB8AC3E}">
        <p14:creationId xmlns:p14="http://schemas.microsoft.com/office/powerpoint/2010/main" val="74499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755CFA-519F-4320-B689-FAED7C36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application in browser </a:t>
            </a:r>
            <a:br>
              <a:rPr lang="en-US" dirty="0"/>
            </a:br>
            <a:r>
              <a:rPr lang="en-US" dirty="0"/>
              <a:t>using port 5000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7870F4-CC5D-4F33-A40A-4F0FFDC45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60" y="1776589"/>
            <a:ext cx="8407400" cy="2685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DA9116-90F3-4367-A2D4-6207D7527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5"/>
          <a:stretch/>
        </p:blipFill>
        <p:spPr>
          <a:xfrm>
            <a:off x="637822" y="3571827"/>
            <a:ext cx="8506178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3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33178-833E-4273-9AF3-08DBF8490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597066-57B3-403B-8A83-879BAAAB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basics</a:t>
            </a:r>
          </a:p>
        </p:txBody>
      </p:sp>
    </p:spTree>
    <p:extLst>
      <p:ext uri="{BB962C8B-B14F-4D97-AF65-F5344CB8AC3E}">
        <p14:creationId xmlns:p14="http://schemas.microsoft.com/office/powerpoint/2010/main" val="2347874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2A77B3-DC00-45D9-AA57-DEB94D428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131" y="1571592"/>
            <a:ext cx="8180587" cy="4912233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flask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Flask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80"/>
                </a:solidFill>
                <a:latin typeface="Consolas" panose="020B0609020204030204" pitchFamily="49" charset="0"/>
              </a:rPr>
              <a:t># create an instance of the Flask class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80"/>
                </a:solidFill>
                <a:latin typeface="Consolas" panose="020B0609020204030204" pitchFamily="49" charset="0"/>
              </a:rPr>
              <a:t># Any time we run the application __name__ gets defined for the app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app = Flask(__name__)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80"/>
                </a:solidFill>
                <a:latin typeface="Consolas" panose="020B0609020204030204" pitchFamily="49" charset="0"/>
              </a:rPr>
              <a:t># Python decorators: if either of these routes get sent by the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80"/>
                </a:solidFill>
                <a:latin typeface="Consolas" panose="020B0609020204030204" pitchFamily="49" charset="0"/>
              </a:rPr>
              <a:t># browser, the function listed will run.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7D7D7D"/>
                </a:solidFill>
                <a:latin typeface="Consolas" panose="020B0609020204030204" pitchFamily="49" charset="0"/>
              </a:rPr>
              <a:t>@</a:t>
            </a:r>
            <a:r>
              <a:rPr lang="en-US" sz="1600" i="1" dirty="0" err="1">
                <a:solidFill>
                  <a:srgbClr val="7D7D7D"/>
                </a:solidFill>
                <a:latin typeface="Consolas" panose="020B0609020204030204" pitchFamily="49" charset="0"/>
              </a:rPr>
              <a:t>app.route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'/'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7D7D7D"/>
                </a:solidFill>
                <a:latin typeface="Consolas" panose="020B0609020204030204" pitchFamily="49" charset="0"/>
              </a:rPr>
              <a:t>@</a:t>
            </a:r>
            <a:r>
              <a:rPr lang="en-US" sz="1600" i="1" dirty="0" err="1">
                <a:solidFill>
                  <a:srgbClr val="7D7D7D"/>
                </a:solidFill>
                <a:latin typeface="Consolas" panose="020B0609020204030204" pitchFamily="49" charset="0"/>
              </a:rPr>
              <a:t>app.route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'/hello'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index():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"&lt;h1&gt;Hello World!&lt;/h1&gt;"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408080"/>
                </a:solidFill>
                <a:latin typeface="Consolas" panose="020B0609020204030204" pitchFamily="49" charset="0"/>
              </a:rPr>
              <a:t># The application run by the Python interpreter gets a </a:t>
            </a:r>
            <a:r>
              <a:rPr lang="en-US" sz="1600" dirty="0" smtClean="0">
                <a:solidFill>
                  <a:srgbClr val="408080"/>
                </a:solidFill>
                <a:latin typeface="Consolas" panose="020B0609020204030204" pitchFamily="49" charset="0"/>
              </a:rPr>
              <a:t>name of </a:t>
            </a:r>
            <a:r>
              <a:rPr lang="en-US" sz="1600" dirty="0">
                <a:solidFill>
                  <a:srgbClr val="408080"/>
                </a:solidFill>
                <a:latin typeface="Consolas" panose="020B0609020204030204" pitchFamily="49" charset="0"/>
              </a:rPr>
              <a:t>__main__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__name__ ==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'__main__'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app.run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 </a:t>
            </a:r>
            <a:r>
              <a:rPr lang="en-US" sz="1600" dirty="0">
                <a:solidFill>
                  <a:srgbClr val="408080"/>
                </a:solidFill>
                <a:latin typeface="Consolas" panose="020B0609020204030204" pitchFamily="49" charset="0"/>
              </a:rPr>
              <a:t># this will run the local server with this app</a:t>
            </a:r>
            <a:endParaRPr lang="en-US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55466-706D-4A4D-B2D3-0B81AE076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264" y="5976044"/>
            <a:ext cx="8570230" cy="702452"/>
          </a:xfrm>
        </p:spPr>
        <p:txBody>
          <a:bodyPr/>
          <a:lstStyle/>
          <a:p>
            <a:r>
              <a:rPr lang="en-US" dirty="0"/>
              <a:t>Decorators:  Take a function as an argument and return a replacement function.  They can be stacked on top of one another.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5A3AAC-140D-4240-B674-F99D0BB5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smtClean="0"/>
              <a:t>World</a:t>
            </a:r>
            <a:br>
              <a:rPr lang="en-US" dirty="0" smtClean="0"/>
            </a:br>
            <a:r>
              <a:rPr lang="en-US" sz="2400" dirty="0" smtClean="0"/>
              <a:t>(without Blueprints)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863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2A77B3-DC00-45D9-AA57-DEB94D428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131" y="1719071"/>
            <a:ext cx="4361621" cy="4912233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flask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Flask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app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 Flask(__name__)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solidFill>
                <a:srgbClr val="408080"/>
              </a:solidFill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7D7D7D"/>
                </a:solidFill>
                <a:latin typeface="Consolas" panose="020B0609020204030204" pitchFamily="49" charset="0"/>
              </a:rPr>
              <a:t>@</a:t>
            </a:r>
            <a:r>
              <a:rPr lang="en-US" sz="1600" i="1" dirty="0" err="1">
                <a:solidFill>
                  <a:srgbClr val="7D7D7D"/>
                </a:solidFill>
                <a:latin typeface="Consolas" panose="020B0609020204030204" pitchFamily="49" charset="0"/>
              </a:rPr>
              <a:t>app.route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'/'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7D7D7D"/>
                </a:solidFill>
                <a:latin typeface="Consolas" panose="020B0609020204030204" pitchFamily="49" charset="0"/>
              </a:rPr>
              <a:t>@</a:t>
            </a:r>
            <a:r>
              <a:rPr lang="en-US" sz="1600" i="1" dirty="0" err="1">
                <a:solidFill>
                  <a:srgbClr val="7D7D7D"/>
                </a:solidFill>
                <a:latin typeface="Consolas" panose="020B0609020204030204" pitchFamily="49" charset="0"/>
              </a:rPr>
              <a:t>app.route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'/hello'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index():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"&lt;h1&gt;Hello World!&lt;/h1&gt;"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408080"/>
              </a:solidFill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solidFill>
                <a:srgbClr val="408080"/>
              </a:solidFill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endParaRPr lang="en-US" sz="1600" dirty="0" smtClean="0">
              <a:solidFill>
                <a:srgbClr val="408080"/>
              </a:solidFill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solidFill>
                <a:srgbClr val="408080"/>
              </a:solidFill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408080"/>
                </a:solidFill>
                <a:latin typeface="Consolas" panose="020B0609020204030204" pitchFamily="49" charset="0"/>
              </a:rPr>
              <a:t># </a:t>
            </a:r>
            <a:r>
              <a:rPr lang="en-US" sz="1600" dirty="0">
                <a:solidFill>
                  <a:srgbClr val="408080"/>
                </a:solidFill>
                <a:latin typeface="Consolas" panose="020B0609020204030204" pitchFamily="49" charset="0"/>
              </a:rPr>
              <a:t>The application run by the Python </a:t>
            </a:r>
            <a:r>
              <a:rPr lang="en-US" sz="1600" dirty="0" smtClean="0">
                <a:solidFill>
                  <a:srgbClr val="408080"/>
                </a:solidFill>
                <a:latin typeface="Consolas" panose="020B0609020204030204" pitchFamily="49" charset="0"/>
              </a:rPr>
              <a:t># interpreter </a:t>
            </a:r>
            <a:r>
              <a:rPr lang="en-US" sz="1600" dirty="0">
                <a:solidFill>
                  <a:srgbClr val="408080"/>
                </a:solidFill>
                <a:latin typeface="Consolas" panose="020B0609020204030204" pitchFamily="49" charset="0"/>
              </a:rPr>
              <a:t>gets a </a:t>
            </a:r>
            <a:r>
              <a:rPr lang="en-US" sz="1600" dirty="0" smtClean="0">
                <a:solidFill>
                  <a:srgbClr val="408080"/>
                </a:solidFill>
                <a:latin typeface="Consolas" panose="020B0609020204030204" pitchFamily="49" charset="0"/>
              </a:rPr>
              <a:t>name </a:t>
            </a:r>
            <a:r>
              <a:rPr lang="en-US" sz="1600" dirty="0">
                <a:solidFill>
                  <a:srgbClr val="408080"/>
                </a:solidFill>
                <a:latin typeface="Consolas" panose="020B0609020204030204" pitchFamily="49" charset="0"/>
              </a:rPr>
              <a:t>o</a:t>
            </a:r>
            <a:r>
              <a:rPr lang="en-US" sz="1600" dirty="0" smtClean="0">
                <a:solidFill>
                  <a:srgbClr val="408080"/>
                </a:solidFill>
                <a:latin typeface="Consolas" panose="020B0609020204030204" pitchFamily="49" charset="0"/>
              </a:rPr>
              <a:t>f </a:t>
            </a:r>
            <a:r>
              <a:rPr lang="en-US" sz="1600" dirty="0">
                <a:solidFill>
                  <a:srgbClr val="408080"/>
                </a:solidFill>
                <a:latin typeface="Consolas" panose="020B0609020204030204" pitchFamily="49" charset="0"/>
              </a:rPr>
              <a:t>__main__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__name__ ==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'__main__'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app.run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solidFill>
                  <a:srgbClr val="408080"/>
                </a:solidFill>
                <a:latin typeface="Consolas" panose="020B0609020204030204" pitchFamily="49" charset="0"/>
              </a:rPr>
              <a:t># </a:t>
            </a:r>
            <a:r>
              <a:rPr lang="en-US" sz="1600" dirty="0">
                <a:solidFill>
                  <a:srgbClr val="408080"/>
                </a:solidFill>
                <a:latin typeface="Consolas" panose="020B0609020204030204" pitchFamily="49" charset="0"/>
              </a:rPr>
              <a:t>this will run the local </a:t>
            </a:r>
            <a:r>
              <a:rPr lang="en-US" sz="1600" dirty="0" smtClean="0">
                <a:solidFill>
                  <a:srgbClr val="408080"/>
                </a:solidFill>
                <a:latin typeface="Consolas" panose="020B0609020204030204" pitchFamily="49" charset="0"/>
              </a:rPr>
              <a:t>server</a:t>
            </a:r>
            <a:br>
              <a:rPr lang="en-US" sz="1600" dirty="0" smtClean="0">
                <a:solidFill>
                  <a:srgbClr val="408080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 # </a:t>
            </a:r>
            <a:r>
              <a:rPr lang="en-US" sz="1600" dirty="0">
                <a:solidFill>
                  <a:srgbClr val="408080"/>
                </a:solidFill>
                <a:latin typeface="Consolas" panose="020B0609020204030204" pitchFamily="49" charset="0"/>
              </a:rPr>
              <a:t>with this app</a:t>
            </a:r>
            <a:endParaRPr lang="en-US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55466-706D-4A4D-B2D3-0B81AE076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7834" y="1719071"/>
            <a:ext cx="4132731" cy="4912233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flask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Blueprint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page = Blueprint(</a:t>
            </a:r>
            <a:r>
              <a:rPr lang="en-US" sz="1600" i="1" dirty="0" smtClean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sz="1600" i="1" dirty="0" err="1" smtClean="0">
                <a:solidFill>
                  <a:srgbClr val="00AA00"/>
                </a:solidFill>
                <a:latin typeface="Consolas" panose="020B0609020204030204" pitchFamily="49" charset="0"/>
              </a:rPr>
              <a:t>smithj</a:t>
            </a:r>
            <a:r>
              <a:rPr lang="en-US" sz="1600" i="1" dirty="0" smtClean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,__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name__)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7D7D7D"/>
                </a:solidFill>
                <a:latin typeface="Consolas" panose="020B0609020204030204" pitchFamily="49" charset="0"/>
              </a:rPr>
              <a:t>@</a:t>
            </a:r>
            <a:r>
              <a:rPr lang="en-US" sz="1600" i="1" dirty="0" err="1">
                <a:solidFill>
                  <a:srgbClr val="7D7D7D"/>
                </a:solidFill>
                <a:latin typeface="Consolas" panose="020B0609020204030204" pitchFamily="49" charset="0"/>
              </a:rPr>
              <a:t>page.route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'/'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home():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'Hello world. </a:t>
            </a:r>
            <a:r>
              <a:rPr lang="en-US" sz="1600" i="1" dirty="0" smtClean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endParaRPr lang="en-US" sz="1600" i="1" dirty="0">
              <a:solidFill>
                <a:srgbClr val="00AA00"/>
              </a:solidFill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7D7D7D"/>
                </a:solidFill>
                <a:latin typeface="Consolas" panose="020B0609020204030204" pitchFamily="49" charset="0"/>
              </a:rPr>
              <a:t>@</a:t>
            </a:r>
            <a:r>
              <a:rPr lang="en-US" sz="1600" i="1" dirty="0" err="1">
                <a:solidFill>
                  <a:srgbClr val="7D7D7D"/>
                </a:solidFill>
                <a:latin typeface="Consolas" panose="020B0609020204030204" pitchFamily="49" charset="0"/>
              </a:rPr>
              <a:t>page.route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'/test'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test():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'testing'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5A3AAC-140D-4240-B674-F99D0BB5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smtClean="0"/>
              <a:t>World</a:t>
            </a:r>
            <a:br>
              <a:rPr lang="en-US" dirty="0" smtClean="0"/>
            </a:br>
            <a:r>
              <a:rPr lang="en-US" sz="2400" dirty="0" smtClean="0"/>
              <a:t>(with Blueprints)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41305" y="5069677"/>
            <a:ext cx="2217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 smtClean="0">
                <a:latin typeface="+mn-lt"/>
              </a:rPr>
              <a:t>Nothing to see here.  This is just a Blueprint, not the entire App</a:t>
            </a:r>
            <a:endParaRPr lang="en-US" sz="1800" b="0" dirty="0" smtClean="0">
              <a:latin typeface="+mn-lt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571630" y="5541818"/>
            <a:ext cx="905534" cy="24014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77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4095D-D13E-4D14-AE3F-E3E92B61D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376" y="1635448"/>
            <a:ext cx="8489128" cy="2882426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sqlalchemy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create_engine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sqlalchemy.orm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sessionmaker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sakila_flask.base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BASE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sakila_flask.film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Film,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Film_Actor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sakila_flask.actor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Actor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sakila_flask.award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Award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connection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create_engine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mysql+pymysql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://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guest:guest@localhost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/guest'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BASE.metadata.create_all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(connection)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DBSession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sessionmaker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(bind=connection)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session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DBSession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97F2F5-725F-4852-B0F2-1EF765D9B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4689" y="4743081"/>
            <a:ext cx="7008433" cy="890803"/>
          </a:xfrm>
        </p:spPr>
        <p:txBody>
          <a:bodyPr/>
          <a:lstStyle/>
          <a:p>
            <a:r>
              <a:rPr lang="en-US" dirty="0"/>
              <a:t>Import the same classes from the </a:t>
            </a:r>
            <a:r>
              <a:rPr lang="en-US" dirty="0" err="1"/>
              <a:t>SQLAlchemy</a:t>
            </a:r>
            <a:r>
              <a:rPr lang="en-US" dirty="0"/>
              <a:t> exercise</a:t>
            </a:r>
          </a:p>
          <a:p>
            <a:r>
              <a:rPr lang="en-US" dirty="0"/>
              <a:t>This time, we will use a </a:t>
            </a:r>
            <a:r>
              <a:rPr lang="en-US" dirty="0" err="1"/>
              <a:t>DBSession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394EDA-F427-4B07-90F6-0883F89F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sakila1.py</a:t>
            </a:r>
            <a:br>
              <a:rPr lang="en-US" dirty="0"/>
            </a:br>
            <a:r>
              <a:rPr lang="en-US" dirty="0"/>
              <a:t>(adding DB functions)</a:t>
            </a:r>
          </a:p>
        </p:txBody>
      </p:sp>
    </p:spTree>
    <p:extLst>
      <p:ext uri="{BB962C8B-B14F-4D97-AF65-F5344CB8AC3E}">
        <p14:creationId xmlns:p14="http://schemas.microsoft.com/office/powerpoint/2010/main" val="923236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9C210-1B37-4CA0-95BE-FE5382561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83" y="1553891"/>
            <a:ext cx="8623710" cy="440740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1800" dirty="0"/>
              <a:t>Session establishes all conversations with the DB and represents a “holding zone” for all objects which you’ve loaded or associated with it during its lifespan. </a:t>
            </a:r>
          </a:p>
          <a:p>
            <a:r>
              <a:rPr lang="en-US" sz="1800" dirty="0"/>
              <a:t>Provides the </a:t>
            </a:r>
            <a:r>
              <a:rPr lang="en-US" sz="1800" dirty="0" err="1"/>
              <a:t>entrypoint</a:t>
            </a:r>
            <a:r>
              <a:rPr lang="en-US" sz="1800" dirty="0"/>
              <a:t> to acquire a Query object, which sends queries to the database using the Session object’s current database connection, </a:t>
            </a:r>
          </a:p>
          <a:p>
            <a:r>
              <a:rPr lang="en-US" sz="1800" dirty="0"/>
              <a:t>Uses a structure called the Identity Map - a data structure that maintains unique copies of each object, where “unique” means “only one object with a particular primary key”.</a:t>
            </a:r>
          </a:p>
          <a:p>
            <a:r>
              <a:rPr lang="en-US" sz="1800" dirty="0"/>
              <a:t>The Session begins in an essentially stateless form. Once queries are issued or other objects are persisted with it, it requests a connection resource from an Engine that is associated either with the Session itself or with the mapped Table objects being operated upon. </a:t>
            </a:r>
          </a:p>
          <a:p>
            <a:r>
              <a:rPr lang="en-US" sz="1800" dirty="0"/>
              <a:t>This connection represents an ongoing </a:t>
            </a:r>
            <a:r>
              <a:rPr lang="en-US" sz="1800" dirty="0">
                <a:solidFill>
                  <a:srgbClr val="C00000"/>
                </a:solidFill>
              </a:rPr>
              <a:t>transaction</a:t>
            </a:r>
            <a:r>
              <a:rPr lang="en-US" sz="1800" dirty="0"/>
              <a:t>, which remains in effect until the Session is instructed to commit or roll back its pending state.</a:t>
            </a:r>
          </a:p>
          <a:p>
            <a:r>
              <a:rPr lang="en-US" sz="1800" dirty="0"/>
              <a:t>All changes to objects maintained by a Session are tracked - before the database is queried again or before the current transaction is committed, it flushes all pending changes to the database.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657F22-81E8-4B19-9322-626DFEC1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Session</a:t>
            </a:r>
          </a:p>
        </p:txBody>
      </p:sp>
    </p:spTree>
    <p:extLst>
      <p:ext uri="{BB962C8B-B14F-4D97-AF65-F5344CB8AC3E}">
        <p14:creationId xmlns:p14="http://schemas.microsoft.com/office/powerpoint/2010/main" val="2049271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4095D-D13E-4D14-AE3F-E3E92B61D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7773" y="1635447"/>
            <a:ext cx="9027731" cy="1473513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7D7D7D"/>
                </a:solidFill>
                <a:latin typeface="Consolas" panose="020B0609020204030204" pitchFamily="49" charset="0"/>
              </a:rPr>
              <a:t>@</a:t>
            </a:r>
            <a:r>
              <a:rPr lang="en-US" sz="1600" i="1" dirty="0" err="1">
                <a:solidFill>
                  <a:srgbClr val="7D7D7D"/>
                </a:solidFill>
                <a:latin typeface="Consolas" panose="020B0609020204030204" pitchFamily="49" charset="0"/>
              </a:rPr>
              <a:t>app.route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'/actors'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getActors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actor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session.query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(Actor).first()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output =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'&lt;h1&gt;'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actor.first_name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 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actor.last_name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'&lt;/h1&gt;'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394EDA-F427-4B07-90F6-0883F89F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sakila1.py</a:t>
            </a:r>
            <a:br>
              <a:rPr lang="en-US" dirty="0"/>
            </a:br>
            <a:r>
              <a:rPr lang="en-US" dirty="0"/>
              <a:t>(adding DB functions)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DE89E-C196-465F-AFB6-C69D174F7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14" y="3167103"/>
            <a:ext cx="7763551" cy="326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4095D-D13E-4D14-AE3F-E3E92B61D88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15888" y="136693"/>
            <a:ext cx="9028112" cy="2895600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7D7D7D"/>
                </a:solidFill>
                <a:latin typeface="Consolas" panose="020B0609020204030204" pitchFamily="49" charset="0"/>
              </a:rPr>
              <a:t>@</a:t>
            </a:r>
            <a:r>
              <a:rPr lang="en-US" sz="1600" i="1" dirty="0" err="1">
                <a:solidFill>
                  <a:srgbClr val="7D7D7D"/>
                </a:solidFill>
                <a:latin typeface="Consolas" panose="020B0609020204030204" pitchFamily="49" charset="0"/>
              </a:rPr>
              <a:t>app.route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'/films'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getFilms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film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session.query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(Film).first()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output = </a:t>
            </a:r>
            <a:r>
              <a:rPr lang="pt-B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'&lt;h1&gt;'</a:t>
            </a:r>
            <a:r>
              <a:rPr lang="pt-B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film.title + </a:t>
            </a:r>
            <a:r>
              <a:rPr lang="pt-B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'&lt;/h1&gt;\n'</a:t>
            </a:r>
            <a:r>
              <a:rPr lang="pt-B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output +=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'&lt;summary&gt;'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film.description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'&lt;/summary&gt;\n'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output +=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'&lt;p&gt;This film is rated 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film.rating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output +=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 and was made in 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film.release_year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'. '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output +=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film.title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 runs for 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film.length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 minutes.&lt;/p&gt;\n'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output +=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'&lt;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ul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&gt;\n'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actor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film.actors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output +=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'&lt;li&gt;'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actor.first_name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 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actor.last_name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'&lt;/li&gt;\n'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output +=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'&lt;/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ul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&gt;'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AC5F5-E759-44BF-9B36-1A32D11B5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3" y="3606731"/>
            <a:ext cx="6560083" cy="325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92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31EE-2DAD-46C7-B9B4-1FD65F0E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sakila2.py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3FC81-CA8B-40D7-A245-5D69C96DD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6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5C1497-1EB6-4AAA-8790-48ABDAF7D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19071"/>
            <a:ext cx="4309998" cy="4407408"/>
          </a:xfrm>
        </p:spPr>
        <p:txBody>
          <a:bodyPr/>
          <a:lstStyle/>
          <a:p>
            <a:r>
              <a:rPr lang="en-US" dirty="0"/>
              <a:t>Material and examples for this PowerPoint deck come from:</a:t>
            </a:r>
          </a:p>
          <a:p>
            <a:endParaRPr lang="en-US" dirty="0"/>
          </a:p>
          <a:p>
            <a:r>
              <a:rPr lang="en-US" dirty="0"/>
              <a:t>Flask Web Development: Developing Web Applications with Python 2nd Edition.  Miguel </a:t>
            </a:r>
            <a:r>
              <a:rPr lang="en-US" dirty="0" err="1"/>
              <a:t>Grinberg</a:t>
            </a:r>
            <a:r>
              <a:rPr lang="en-US" dirty="0"/>
              <a:t>. 2018.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39F530-3976-468E-B42E-B74EAE98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pic>
        <p:nvPicPr>
          <p:cNvPr id="1026" name="Picture 2" descr="https://covers.oreillystatic.com/images/0636920089056/lrg.jpg">
            <a:extLst>
              <a:ext uri="{FF2B5EF4-FFF2-40B4-BE49-F238E27FC236}">
                <a16:creationId xmlns:a16="http://schemas.microsoft.com/office/drawing/2014/main" id="{D183A74B-7C3D-4ECE-9B56-3BE5BACCE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197" y="1817000"/>
            <a:ext cx="3510986" cy="46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684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4095D-D13E-4D14-AE3F-E3E92B61D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96" y="1635448"/>
            <a:ext cx="9468459" cy="2882426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500" i="1" dirty="0">
                <a:solidFill>
                  <a:srgbClr val="7D7D7D"/>
                </a:solidFill>
                <a:latin typeface="Consolas" panose="020B0609020204030204" pitchFamily="49" charset="0"/>
              </a:rPr>
              <a:t>@</a:t>
            </a:r>
            <a:r>
              <a:rPr lang="en-US" sz="1500" i="1" dirty="0" err="1">
                <a:solidFill>
                  <a:srgbClr val="7D7D7D"/>
                </a:solidFill>
                <a:latin typeface="Consolas" panose="020B0609020204030204" pitchFamily="49" charset="0"/>
              </a:rPr>
              <a:t>app.route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'/films'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getFilms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films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session.query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(Film).all()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output =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'&lt;h1&gt;Films&lt;/h1&gt;'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film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films: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>
                <a:solidFill>
                  <a:srgbClr val="408080"/>
                </a:solidFill>
                <a:latin typeface="Consolas" panose="020B0609020204030204" pitchFamily="49" charset="0"/>
              </a:rPr>
              <a:t># make titles a hyperlink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output +=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"&lt;h2&gt;&lt;a </a:t>
            </a:r>
            <a:r>
              <a:rPr lang="en-US" sz="15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href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=/film/"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film.film_id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'/&gt;'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output +=                                        </a:t>
            </a:r>
            <a:r>
              <a:rPr lang="en-US" sz="1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film.title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'&lt;/a&gt;&lt;/h2&gt;\n'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output +=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'&lt;summary&gt;'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film.description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'&lt;/summary&gt;\n'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output +=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'&lt;p&gt;This film is rated '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film.rating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output +=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 and was made in '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film.release_year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'. '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output +=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film.title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 runs for '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film.length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 minutes.&lt;/p&gt;\n'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output +=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'&lt;</a:t>
            </a:r>
            <a:r>
              <a:rPr lang="en-US" sz="15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ul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&gt;\n'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actor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film.actors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output +=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'&lt;li&gt;'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actor.first_name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 '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actor.last_name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'&lt;/li&gt;\n'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output +=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'&lt;/</a:t>
            </a:r>
            <a:r>
              <a:rPr lang="en-US" sz="15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ul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&gt;&lt;</a:t>
            </a:r>
            <a:r>
              <a:rPr lang="en-US" sz="15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hr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 /&gt;'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output</a:t>
            </a:r>
            <a:endParaRPr lang="en-US" sz="15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97F2F5-725F-4852-B0F2-1EF765D9B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53827" y="5769569"/>
            <a:ext cx="7008433" cy="890803"/>
          </a:xfrm>
        </p:spPr>
        <p:txBody>
          <a:bodyPr/>
          <a:lstStyle/>
          <a:p>
            <a:r>
              <a:rPr lang="en-US" dirty="0"/>
              <a:t>URL with variables</a:t>
            </a:r>
          </a:p>
          <a:p>
            <a:pPr lvl="1"/>
            <a:r>
              <a:rPr lang="en-US" dirty="0"/>
              <a:t>"path/&lt;type: </a:t>
            </a:r>
            <a:r>
              <a:rPr lang="en-US" dirty="0" err="1"/>
              <a:t>variable_name</a:t>
            </a:r>
            <a:r>
              <a:rPr lang="en-US" dirty="0"/>
              <a:t>&gt;/path"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394EDA-F427-4B07-90F6-0883F89F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sakila2.py</a:t>
            </a:r>
            <a:br>
              <a:rPr lang="en-US" dirty="0"/>
            </a:br>
            <a:r>
              <a:rPr lang="en-US" dirty="0"/>
              <a:t>(more DB functions)</a:t>
            </a:r>
          </a:p>
        </p:txBody>
      </p:sp>
    </p:spTree>
    <p:extLst>
      <p:ext uri="{BB962C8B-B14F-4D97-AF65-F5344CB8AC3E}">
        <p14:creationId xmlns:p14="http://schemas.microsoft.com/office/powerpoint/2010/main" val="1616354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4095D-D13E-4D14-AE3F-E3E92B61D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96" y="1635448"/>
            <a:ext cx="9104423" cy="4948232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500" i="1" dirty="0">
                <a:solidFill>
                  <a:srgbClr val="7D7D7D"/>
                </a:solidFill>
                <a:latin typeface="Consolas" panose="020B0609020204030204" pitchFamily="49" charset="0"/>
              </a:rPr>
              <a:t>@</a:t>
            </a:r>
            <a:r>
              <a:rPr lang="en-US" sz="1500" i="1" dirty="0" err="1">
                <a:solidFill>
                  <a:srgbClr val="7D7D7D"/>
                </a:solidFill>
                <a:latin typeface="Consolas" panose="020B0609020204030204" pitchFamily="49" charset="0"/>
              </a:rPr>
              <a:t>app.route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'/film/&lt;</a:t>
            </a:r>
            <a:r>
              <a:rPr lang="en-US" sz="15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int:filmID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&gt;/'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getFilm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filmID</a:t>
            </a:r>
            <a:r>
              <a:rPr lang="en-US" sz="15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film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session.query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(Film).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filter_by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film_id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).one()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pt-BR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output = </a:t>
            </a:r>
            <a:r>
              <a:rPr lang="pt-BR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'&lt;h1&gt;'</a:t>
            </a:r>
            <a:r>
              <a:rPr lang="pt-BR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+ film.title + </a:t>
            </a:r>
            <a:r>
              <a:rPr lang="pt-BR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'&lt;/h1&gt;\n'</a:t>
            </a:r>
            <a:r>
              <a:rPr lang="pt-BR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output +=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'&lt;summary&gt;'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film.description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'&lt;/summary&gt;\n'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output +=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'&lt;p&gt;This film is rated '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film.rating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output +=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 and was made in '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film.release_year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'. '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output +=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film.title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 runs for '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film.length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 minutes.&lt;/p&gt;\n'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output +=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'&lt;</a:t>
            </a:r>
            <a:r>
              <a:rPr lang="en-US" sz="15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ul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&gt;\n'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actor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film.actors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output +=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'&lt;li&gt;'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actor.first_name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 '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actor.last_name</a:t>
            </a:r>
            <a:r>
              <a:rPr lang="en-US" sz="15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'&lt;/li&gt;\n'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output += 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'&lt;/</a:t>
            </a:r>
            <a:r>
              <a:rPr lang="en-US" sz="15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ul</a:t>
            </a:r>
            <a:r>
              <a:rPr lang="en-US" sz="1500" i="1" dirty="0">
                <a:solidFill>
                  <a:srgbClr val="00AA00"/>
                </a:solidFill>
                <a:latin typeface="Consolas" panose="020B0609020204030204" pitchFamily="49" charset="0"/>
              </a:rPr>
              <a:t>&gt;\n'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output +=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"&lt;a 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href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='update/'&gt;Update&lt;/a&gt;&amp;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nbsp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;&amp;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nbsp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;&amp;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nbsp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;"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output +=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"&lt;a 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href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='delete/'&gt;Delete&lt;/a&gt;&amp;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nbsp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;&amp;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nbsp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;&amp;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nbsp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;"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output</a:t>
            </a:r>
            <a:endParaRPr lang="en-US" sz="15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97F2F5-725F-4852-B0F2-1EF765D9B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2890" y="5268124"/>
            <a:ext cx="7008433" cy="890803"/>
          </a:xfrm>
        </p:spPr>
        <p:txBody>
          <a:bodyPr/>
          <a:lstStyle/>
          <a:p>
            <a:r>
              <a:rPr lang="en-US" dirty="0"/>
              <a:t>URL with variables</a:t>
            </a:r>
          </a:p>
          <a:p>
            <a:pPr lvl="1"/>
            <a:r>
              <a:rPr lang="en-US" dirty="0"/>
              <a:t>"path/&lt;type: </a:t>
            </a:r>
            <a:r>
              <a:rPr lang="en-US" dirty="0" err="1"/>
              <a:t>variable_name</a:t>
            </a:r>
            <a:r>
              <a:rPr lang="en-US" dirty="0"/>
              <a:t>&gt;/path"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394EDA-F427-4B07-90F6-0883F89F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sakila2.py</a:t>
            </a:r>
            <a:br>
              <a:rPr lang="en-US" dirty="0"/>
            </a:br>
            <a:r>
              <a:rPr lang="en-US" dirty="0"/>
              <a:t>(more DB functions)</a:t>
            </a:r>
          </a:p>
        </p:txBody>
      </p:sp>
    </p:spTree>
    <p:extLst>
      <p:ext uri="{BB962C8B-B14F-4D97-AF65-F5344CB8AC3E}">
        <p14:creationId xmlns:p14="http://schemas.microsoft.com/office/powerpoint/2010/main" val="1963049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4095D-D13E-4D14-AE3F-E3E92B61D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96" y="1635448"/>
            <a:ext cx="9104423" cy="4948232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7D7D7D"/>
                </a:solidFill>
                <a:latin typeface="Consolas" panose="020B0609020204030204" pitchFamily="49" charset="0"/>
              </a:rPr>
              <a:t>@</a:t>
            </a:r>
            <a:r>
              <a:rPr lang="en-US" sz="1600" i="1" dirty="0" err="1">
                <a:solidFill>
                  <a:srgbClr val="7D7D7D"/>
                </a:solidFill>
                <a:latin typeface="Consolas" panose="020B0609020204030204" pitchFamily="49" charset="0"/>
              </a:rPr>
              <a:t>app.route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'/film/&lt;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int:filmID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&gt;/new/'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insertFilm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output =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'Ready to insert film 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filmID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7D7D7D"/>
                </a:solidFill>
                <a:latin typeface="Consolas" panose="020B0609020204030204" pitchFamily="49" charset="0"/>
              </a:rPr>
              <a:t>@</a:t>
            </a:r>
            <a:r>
              <a:rPr lang="en-US" sz="1600" i="1" dirty="0" err="1">
                <a:solidFill>
                  <a:srgbClr val="7D7D7D"/>
                </a:solidFill>
                <a:latin typeface="Consolas" panose="020B0609020204030204" pitchFamily="49" charset="0"/>
              </a:rPr>
              <a:t>app.route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'/film/&lt;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int:filmID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&gt;/update/'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updateFilm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output =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'Ready to update film 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filmID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7D7D7D"/>
                </a:solidFill>
                <a:latin typeface="Consolas" panose="020B0609020204030204" pitchFamily="49" charset="0"/>
              </a:rPr>
              <a:t>@</a:t>
            </a:r>
            <a:r>
              <a:rPr lang="en-US" sz="1600" i="1" dirty="0" err="1">
                <a:solidFill>
                  <a:srgbClr val="7D7D7D"/>
                </a:solidFill>
                <a:latin typeface="Consolas" panose="020B0609020204030204" pitchFamily="49" charset="0"/>
              </a:rPr>
              <a:t>app.route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'/film/&lt;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int:filmID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&gt;/delete/'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deleteFilm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output =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'Ready to delete film 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filmID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</a:t>
            </a:r>
            <a:endParaRPr lang="en-US" sz="15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97F2F5-725F-4852-B0F2-1EF765D9B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2890" y="5268124"/>
            <a:ext cx="7008433" cy="890803"/>
          </a:xfrm>
        </p:spPr>
        <p:txBody>
          <a:bodyPr/>
          <a:lstStyle/>
          <a:p>
            <a:r>
              <a:rPr lang="en-US" dirty="0"/>
              <a:t>URL with variables</a:t>
            </a:r>
          </a:p>
          <a:p>
            <a:pPr lvl="1"/>
            <a:r>
              <a:rPr lang="en-US" dirty="0"/>
              <a:t>"path/&lt;type: </a:t>
            </a:r>
            <a:r>
              <a:rPr lang="en-US" dirty="0" err="1"/>
              <a:t>variable_name</a:t>
            </a:r>
            <a:r>
              <a:rPr lang="en-US" dirty="0"/>
              <a:t>&gt;/path"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394EDA-F427-4B07-90F6-0883F89F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sakila2.py</a:t>
            </a:r>
            <a:br>
              <a:rPr lang="en-US" dirty="0"/>
            </a:br>
            <a:r>
              <a:rPr lang="en-US" dirty="0"/>
              <a:t>(more DB functions)</a:t>
            </a:r>
          </a:p>
        </p:txBody>
      </p:sp>
    </p:spTree>
    <p:extLst>
      <p:ext uri="{BB962C8B-B14F-4D97-AF65-F5344CB8AC3E}">
        <p14:creationId xmlns:p14="http://schemas.microsoft.com/office/powerpoint/2010/main" val="2250607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0448D6-2B01-4FFE-82DC-C51C272270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55E9-4E38-4668-B0AF-C51355C571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01C523-FD29-4DC4-911E-F371C4C2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186" y="355847"/>
            <a:ext cx="3146074" cy="1054394"/>
          </a:xfrm>
        </p:spPr>
        <p:txBody>
          <a:bodyPr/>
          <a:lstStyle/>
          <a:p>
            <a:r>
              <a:rPr lang="en-US" dirty="0"/>
              <a:t>sakila2.py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E5100-BB61-4EA4-B754-A265E9F12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2" y="76691"/>
            <a:ext cx="539180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5C341-24F2-48F6-BCBB-B68B2388BD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108"/>
          <a:stretch/>
        </p:blipFill>
        <p:spPr>
          <a:xfrm>
            <a:off x="3514687" y="1445637"/>
            <a:ext cx="5391807" cy="342162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4A578B-5D73-463E-8388-0ED80245D537}"/>
              </a:ext>
            </a:extLst>
          </p:cNvPr>
          <p:cNvCxnSpPr>
            <a:cxnSpLocks/>
          </p:cNvCxnSpPr>
          <p:nvPr/>
        </p:nvCxnSpPr>
        <p:spPr>
          <a:xfrm flipV="1">
            <a:off x="3559160" y="4760998"/>
            <a:ext cx="234125" cy="379699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950F563-79F6-41DC-8BCE-5BE9B9B919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710" b="76258"/>
          <a:stretch/>
        </p:blipFill>
        <p:spPr>
          <a:xfrm>
            <a:off x="5138439" y="4222543"/>
            <a:ext cx="4005561" cy="162822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C73778-98EA-4787-B254-54AAB8686F19}"/>
              </a:ext>
            </a:extLst>
          </p:cNvPr>
          <p:cNvCxnSpPr>
            <a:cxnSpLocks/>
          </p:cNvCxnSpPr>
          <p:nvPr/>
        </p:nvCxnSpPr>
        <p:spPr>
          <a:xfrm>
            <a:off x="4283525" y="4689987"/>
            <a:ext cx="943303" cy="601734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796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31EE-2DAD-46C7-B9B4-1FD65F0E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sakila3.py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3FC81-CA8B-40D7-A245-5D69C96DD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79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4095D-D13E-4D14-AE3F-E3E92B61D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96" y="1635448"/>
            <a:ext cx="9468459" cy="2882426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7D7D7D"/>
                </a:solidFill>
                <a:latin typeface="Consolas" panose="020B0609020204030204" pitchFamily="49" charset="0"/>
              </a:rPr>
              <a:t>@</a:t>
            </a:r>
            <a:r>
              <a:rPr lang="en-US" sz="1600" i="1" dirty="0" err="1">
                <a:solidFill>
                  <a:srgbClr val="7D7D7D"/>
                </a:solidFill>
                <a:latin typeface="Consolas" panose="020B0609020204030204" pitchFamily="49" charset="0"/>
              </a:rPr>
              <a:t>app.route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'/film/&lt;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int:filmID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&gt;/'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getFilm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film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session.query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(Film).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filter_by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film_id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).one()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render_template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'film.html'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film = film)</a:t>
            </a:r>
            <a:endParaRPr lang="en-US" sz="1500" dirty="0"/>
          </a:p>
          <a:p>
            <a:pPr marL="45720" indent="0">
              <a:spcBef>
                <a:spcPts val="0"/>
              </a:spcBef>
              <a:buNone/>
            </a:pPr>
            <a:endParaRPr lang="en-US" sz="1600" i="1" dirty="0">
              <a:solidFill>
                <a:srgbClr val="7D7D7D"/>
              </a:solidFill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7D7D7D"/>
                </a:solidFill>
                <a:latin typeface="Consolas" panose="020B0609020204030204" pitchFamily="49" charset="0"/>
              </a:rPr>
              <a:t>@</a:t>
            </a:r>
            <a:r>
              <a:rPr lang="en-US" sz="1600" i="1" dirty="0" err="1">
                <a:solidFill>
                  <a:srgbClr val="7D7D7D"/>
                </a:solidFill>
                <a:latin typeface="Consolas" panose="020B0609020204030204" pitchFamily="49" charset="0"/>
              </a:rPr>
              <a:t>app.route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'/film/&lt;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int:filmID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&gt;/'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getFilm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film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session.query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(Film).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filter_by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film_id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).one()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output = </a:t>
            </a:r>
            <a:r>
              <a:rPr lang="pt-B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'&lt;h1&gt;'</a:t>
            </a:r>
            <a:r>
              <a:rPr lang="pt-B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film.title + </a:t>
            </a:r>
            <a:r>
              <a:rPr lang="pt-BR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'&lt;/h1&gt;\n'</a:t>
            </a:r>
            <a:r>
              <a:rPr lang="pt-B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output +=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'&lt;summary&gt;'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film.description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'&lt;/summary&gt;\n'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output +=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'&lt;p&gt;This film is rated 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film.rating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output +=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 and was made in 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film.release_year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'. '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output +=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film.title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 runs for 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film.length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 +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 minutes.&lt;/p&gt;\n'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output +=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'&lt;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ul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&gt;\n'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actor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film.actors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output +=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'&lt;li&gt;'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actor.first_name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 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actor.last_name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'&lt;/li&gt;\n'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output +=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'&lt;/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ul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&gt;\n'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output +=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"&lt;a 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href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='update/'&gt;Update&lt;/a&gt;&amp;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nbsp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;&amp;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nbsp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;&amp;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nbsp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;"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output +=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"&lt;a 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href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='delete/'&gt;Delete&lt;/a&gt;&amp;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nbsp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;&amp;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nbsp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;&amp;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nbsp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;"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</a:t>
            </a:r>
            <a:endParaRPr lang="en-US" sz="1600" i="1" dirty="0">
              <a:solidFill>
                <a:srgbClr val="7D7D7D"/>
              </a:solidFill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endParaRPr lang="en-US" sz="1600" i="1" dirty="0">
              <a:solidFill>
                <a:srgbClr val="7D7D7D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394EDA-F427-4B07-90F6-0883F89F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sakila3.py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render_template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8EFE-9694-47EE-8CDF-41366420D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6985"/>
            <a:ext cx="4258294" cy="4912233"/>
          </a:xfrm>
        </p:spPr>
        <p:txBody>
          <a:bodyPr/>
          <a:lstStyle/>
          <a:p>
            <a:pPr marL="45720" indent="0">
              <a:buNone/>
            </a:pP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sakila3</a:t>
            </a:r>
          </a:p>
          <a:p>
            <a:pPr marL="45720" indent="0">
              <a:buNone/>
            </a:pPr>
            <a:endParaRPr lang="en-US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 marL="45720" indent="0">
              <a:buNone/>
            </a:pPr>
            <a:endParaRPr lang="en-US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 marL="45720" indent="0">
              <a:buNone/>
            </a:pPr>
            <a:r>
              <a:rPr lang="en-US" sz="11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/>
            </a:r>
            <a:b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sakila2</a:t>
            </a:r>
          </a:p>
        </p:txBody>
      </p:sp>
    </p:spTree>
    <p:extLst>
      <p:ext uri="{BB962C8B-B14F-4D97-AF65-F5344CB8AC3E}">
        <p14:creationId xmlns:p14="http://schemas.microsoft.com/office/powerpoint/2010/main" val="3582029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4095D-D13E-4D14-AE3F-E3E92B61D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96" y="1771131"/>
            <a:ext cx="9468459" cy="2882426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&lt;!DOCTYPE html&gt;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&lt;html&gt;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5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&lt;head&gt;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&lt;title&gt;{{ </a:t>
            </a:r>
            <a:r>
              <a:rPr lang="en-US" sz="1500" dirty="0" err="1">
                <a:latin typeface="Consolas" panose="020B0609020204030204" pitchFamily="49" charset="0"/>
              </a:rPr>
              <a:t>film.title</a:t>
            </a:r>
            <a:r>
              <a:rPr lang="en-US" sz="1500" dirty="0">
                <a:latin typeface="Consolas" panose="020B0609020204030204" pitchFamily="49" charset="0"/>
              </a:rPr>
              <a:t> }}&lt;/title&gt;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&lt;/head&gt;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&lt;body&gt;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&lt;h1&gt;{{ </a:t>
            </a:r>
            <a:r>
              <a:rPr lang="en-US" sz="1500" dirty="0" err="1">
                <a:latin typeface="Consolas" panose="020B0609020204030204" pitchFamily="49" charset="0"/>
              </a:rPr>
              <a:t>film.title</a:t>
            </a:r>
            <a:r>
              <a:rPr lang="en-US" sz="1500" dirty="0">
                <a:latin typeface="Consolas" panose="020B0609020204030204" pitchFamily="49" charset="0"/>
              </a:rPr>
              <a:t> }}&lt;/h1&gt;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&lt;summary&gt;{{ </a:t>
            </a:r>
            <a:r>
              <a:rPr lang="en-US" sz="1500" dirty="0" err="1">
                <a:latin typeface="Consolas" panose="020B0609020204030204" pitchFamily="49" charset="0"/>
              </a:rPr>
              <a:t>film.description</a:t>
            </a:r>
            <a:r>
              <a:rPr lang="en-US" sz="1500" dirty="0">
                <a:latin typeface="Consolas" panose="020B0609020204030204" pitchFamily="49" charset="0"/>
              </a:rPr>
              <a:t> }}&lt;/summary&gt;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&lt;p&gt;This film is rated {{ </a:t>
            </a:r>
            <a:r>
              <a:rPr lang="en-US" sz="1500" dirty="0" err="1">
                <a:latin typeface="Consolas" panose="020B0609020204030204" pitchFamily="49" charset="0"/>
              </a:rPr>
              <a:t>film.rating</a:t>
            </a:r>
            <a:r>
              <a:rPr lang="en-US" sz="1500" dirty="0">
                <a:latin typeface="Consolas" panose="020B0609020204030204" pitchFamily="49" charset="0"/>
              </a:rPr>
              <a:t> }} and was made in {{ </a:t>
            </a:r>
            <a:r>
              <a:rPr lang="en-US" sz="1500" dirty="0" err="1">
                <a:latin typeface="Consolas" panose="020B0609020204030204" pitchFamily="49" charset="0"/>
              </a:rPr>
              <a:t>film.release_year</a:t>
            </a:r>
            <a:r>
              <a:rPr lang="en-US" sz="1500" dirty="0">
                <a:latin typeface="Consolas" panose="020B0609020204030204" pitchFamily="49" charset="0"/>
              </a:rPr>
              <a:t> }}.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   {{ </a:t>
            </a:r>
            <a:r>
              <a:rPr lang="en-US" sz="1500" dirty="0" err="1">
                <a:latin typeface="Consolas" panose="020B0609020204030204" pitchFamily="49" charset="0"/>
              </a:rPr>
              <a:t>film.title</a:t>
            </a:r>
            <a:r>
              <a:rPr lang="en-US" sz="1500" dirty="0">
                <a:latin typeface="Consolas" panose="020B0609020204030204" pitchFamily="49" charset="0"/>
              </a:rPr>
              <a:t> }} runs for {{ </a:t>
            </a:r>
            <a:r>
              <a:rPr lang="en-US" sz="1500" dirty="0" err="1">
                <a:latin typeface="Consolas" panose="020B0609020204030204" pitchFamily="49" charset="0"/>
              </a:rPr>
              <a:t>film.length</a:t>
            </a:r>
            <a:r>
              <a:rPr lang="en-US" sz="1500" dirty="0">
                <a:latin typeface="Consolas" panose="020B0609020204030204" pitchFamily="49" charset="0"/>
              </a:rPr>
              <a:t>}} minutes.&lt;/p&gt;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&lt;</a:t>
            </a:r>
            <a:r>
              <a:rPr lang="en-US" sz="1500" dirty="0" err="1">
                <a:latin typeface="Consolas" panose="020B0609020204030204" pitchFamily="49" charset="0"/>
              </a:rPr>
              <a:t>ul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   {% for actor in actors %}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      &lt;li&gt;{{ </a:t>
            </a:r>
            <a:r>
              <a:rPr lang="en-US" sz="1500" dirty="0" err="1">
                <a:latin typeface="Consolas" panose="020B0609020204030204" pitchFamily="49" charset="0"/>
              </a:rPr>
              <a:t>actor.first_name</a:t>
            </a:r>
            <a:r>
              <a:rPr lang="en-US" sz="1500" dirty="0">
                <a:latin typeface="Consolas" panose="020B0609020204030204" pitchFamily="49" charset="0"/>
              </a:rPr>
              <a:t> }} {{ </a:t>
            </a:r>
            <a:r>
              <a:rPr lang="en-US" sz="1500" dirty="0" err="1">
                <a:latin typeface="Consolas" panose="020B0609020204030204" pitchFamily="49" charset="0"/>
              </a:rPr>
              <a:t>actor.last_name</a:t>
            </a:r>
            <a:r>
              <a:rPr lang="en-US" sz="1500" dirty="0">
                <a:latin typeface="Consolas" panose="020B0609020204030204" pitchFamily="49" charset="0"/>
              </a:rPr>
              <a:t> }}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   {% </a:t>
            </a:r>
            <a:r>
              <a:rPr lang="en-US" sz="1500" dirty="0" err="1">
                <a:latin typeface="Consolas" panose="020B0609020204030204" pitchFamily="49" charset="0"/>
              </a:rPr>
              <a:t>endfor</a:t>
            </a:r>
            <a:r>
              <a:rPr lang="en-US" sz="1500" dirty="0">
                <a:latin typeface="Consolas" panose="020B0609020204030204" pitchFamily="49" charset="0"/>
              </a:rPr>
              <a:t> %}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&lt;/</a:t>
            </a:r>
            <a:r>
              <a:rPr lang="en-US" sz="1500" dirty="0" err="1">
                <a:latin typeface="Consolas" panose="020B0609020204030204" pitchFamily="49" charset="0"/>
              </a:rPr>
              <a:t>ul</a:t>
            </a:r>
            <a:r>
              <a:rPr lang="en-US" sz="1500" dirty="0">
                <a:latin typeface="Consolas" panose="020B0609020204030204" pitchFamily="49" charset="0"/>
              </a:rPr>
              <a:t>&gt;   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&lt;a </a:t>
            </a:r>
            <a:r>
              <a:rPr lang="en-US" sz="1500" dirty="0" err="1">
                <a:latin typeface="Consolas" panose="020B0609020204030204" pitchFamily="49" charset="0"/>
              </a:rPr>
              <a:t>href</a:t>
            </a:r>
            <a:r>
              <a:rPr lang="en-US" sz="1500" dirty="0">
                <a:latin typeface="Consolas" panose="020B0609020204030204" pitchFamily="49" charset="0"/>
              </a:rPr>
              <a:t>='update/{{ </a:t>
            </a:r>
            <a:r>
              <a:rPr lang="en-US" sz="1500" dirty="0" err="1">
                <a:latin typeface="Consolas" panose="020B0609020204030204" pitchFamily="49" charset="0"/>
              </a:rPr>
              <a:t>film.film_id</a:t>
            </a:r>
            <a:r>
              <a:rPr lang="en-US" sz="1500" dirty="0">
                <a:latin typeface="Consolas" panose="020B0609020204030204" pitchFamily="49" charset="0"/>
              </a:rPr>
              <a:t> }}/'&gt;Update&lt;/a&gt;&amp;</a:t>
            </a:r>
            <a:r>
              <a:rPr lang="en-US" sz="1500" dirty="0" err="1">
                <a:latin typeface="Consolas" panose="020B0609020204030204" pitchFamily="49" charset="0"/>
              </a:rPr>
              <a:t>nbsp</a:t>
            </a:r>
            <a:r>
              <a:rPr lang="en-US" sz="1500" dirty="0">
                <a:latin typeface="Consolas" panose="020B0609020204030204" pitchFamily="49" charset="0"/>
              </a:rPr>
              <a:t>;&amp;</a:t>
            </a:r>
            <a:r>
              <a:rPr lang="en-US" sz="1500" dirty="0" err="1">
                <a:latin typeface="Consolas" panose="020B0609020204030204" pitchFamily="49" charset="0"/>
              </a:rPr>
              <a:t>nbsp</a:t>
            </a:r>
            <a:r>
              <a:rPr lang="en-US" sz="1500" dirty="0">
                <a:latin typeface="Consolas" panose="020B0609020204030204" pitchFamily="49" charset="0"/>
              </a:rPr>
              <a:t>;&amp;</a:t>
            </a:r>
            <a:r>
              <a:rPr lang="en-US" sz="1500" dirty="0" err="1">
                <a:latin typeface="Consolas" panose="020B0609020204030204" pitchFamily="49" charset="0"/>
              </a:rPr>
              <a:t>nbsp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   &lt;a </a:t>
            </a:r>
            <a:r>
              <a:rPr lang="en-US" sz="1500" dirty="0" err="1">
                <a:latin typeface="Consolas" panose="020B0609020204030204" pitchFamily="49" charset="0"/>
              </a:rPr>
              <a:t>href</a:t>
            </a:r>
            <a:r>
              <a:rPr lang="en-US" sz="1500" dirty="0">
                <a:latin typeface="Consolas" panose="020B0609020204030204" pitchFamily="49" charset="0"/>
              </a:rPr>
              <a:t>='delete/{{ </a:t>
            </a:r>
            <a:r>
              <a:rPr lang="en-US" sz="1500" dirty="0" err="1">
                <a:latin typeface="Consolas" panose="020B0609020204030204" pitchFamily="49" charset="0"/>
              </a:rPr>
              <a:t>film.film_id</a:t>
            </a:r>
            <a:r>
              <a:rPr lang="en-US" sz="1500" dirty="0">
                <a:latin typeface="Consolas" panose="020B0609020204030204" pitchFamily="49" charset="0"/>
              </a:rPr>
              <a:t> }}/'&gt;Delete&lt;/a&gt;&amp;</a:t>
            </a:r>
            <a:r>
              <a:rPr lang="en-US" sz="1500" dirty="0" err="1">
                <a:latin typeface="Consolas" panose="020B0609020204030204" pitchFamily="49" charset="0"/>
              </a:rPr>
              <a:t>nbsp</a:t>
            </a:r>
            <a:r>
              <a:rPr lang="en-US" sz="1500" dirty="0">
                <a:latin typeface="Consolas" panose="020B0609020204030204" pitchFamily="49" charset="0"/>
              </a:rPr>
              <a:t>;&amp;</a:t>
            </a:r>
            <a:r>
              <a:rPr lang="en-US" sz="1500" dirty="0" err="1">
                <a:latin typeface="Consolas" panose="020B0609020204030204" pitchFamily="49" charset="0"/>
              </a:rPr>
              <a:t>nbsp</a:t>
            </a:r>
            <a:r>
              <a:rPr lang="en-US" sz="1500" dirty="0">
                <a:latin typeface="Consolas" panose="020B0609020204030204" pitchFamily="49" charset="0"/>
              </a:rPr>
              <a:t>;&amp;</a:t>
            </a:r>
            <a:r>
              <a:rPr lang="en-US" sz="1500" dirty="0" err="1">
                <a:latin typeface="Consolas" panose="020B0609020204030204" pitchFamily="49" charset="0"/>
              </a:rPr>
              <a:t>nbsp</a:t>
            </a:r>
            <a:r>
              <a:rPr lang="en-US" sz="1500" dirty="0">
                <a:latin typeface="Consolas" panose="020B0609020204030204" pitchFamily="49" charset="0"/>
              </a:rPr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&lt;/body&gt;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500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97F2F5-725F-4852-B0F2-1EF765D9B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6517" y="1758008"/>
            <a:ext cx="3905743" cy="654091"/>
          </a:xfrm>
        </p:spPr>
        <p:txBody>
          <a:bodyPr/>
          <a:lstStyle/>
          <a:p>
            <a:r>
              <a:rPr lang="en-US" dirty="0" err="1"/>
              <a:t>render_template</a:t>
            </a:r>
            <a:endParaRPr lang="en-US" dirty="0"/>
          </a:p>
          <a:p>
            <a:r>
              <a:rPr lang="en-US" dirty="0"/>
              <a:t>HTML escaping (access to Python variables and functions)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{% logical code %}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{{ printed code }}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394EDA-F427-4B07-90F6-0883F89F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sakila3.py</a:t>
            </a:r>
            <a:br>
              <a:rPr lang="en-US" dirty="0"/>
            </a:br>
            <a:r>
              <a:rPr lang="en-US" dirty="0"/>
              <a:t>(HTML template)</a:t>
            </a:r>
          </a:p>
        </p:txBody>
      </p:sp>
    </p:spTree>
    <p:extLst>
      <p:ext uri="{BB962C8B-B14F-4D97-AF65-F5344CB8AC3E}">
        <p14:creationId xmlns:p14="http://schemas.microsoft.com/office/powerpoint/2010/main" val="1285751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CE5A6C-154D-4FC1-A7D2-9663ABFE0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A664D7-7B8C-4894-BCB6-CE4B97BD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sakila4.py</a:t>
            </a:r>
          </a:p>
        </p:txBody>
      </p:sp>
    </p:spTree>
    <p:extLst>
      <p:ext uri="{BB962C8B-B14F-4D97-AF65-F5344CB8AC3E}">
        <p14:creationId xmlns:p14="http://schemas.microsoft.com/office/powerpoint/2010/main" val="862754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4095D-D13E-4D14-AE3F-E3E92B61D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890" y="2331555"/>
            <a:ext cx="8955214" cy="2882426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action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'{{ 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url_for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('</a:t>
            </a:r>
            <a:r>
              <a:rPr lang="en-US" sz="1600" i="1" u="sng" dirty="0" err="1">
                <a:solidFill>
                  <a:srgbClr val="7F007F"/>
                </a:solidFill>
                <a:latin typeface="Consolas" panose="020B0609020204030204" pitchFamily="49" charset="0"/>
              </a:rPr>
              <a:t>insertFilm</a:t>
            </a:r>
            <a:r>
              <a:rPr lang="en-US" sz="16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en-US" sz="1600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) </a:t>
            </a:r>
            <a:r>
              <a:rPr lang="en-US" sz="16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}}' </a:t>
            </a:r>
            <a:r>
              <a:rPr lang="en-US" sz="1600" i="1" u="sng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sz="16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'post'</a:t>
            </a:r>
            <a:r>
              <a:rPr lang="en-US" sz="1600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label 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'title'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Title: 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i="1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'text' </a:t>
            </a:r>
            <a:r>
              <a:rPr lang="en-US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'50' </a:t>
            </a:r>
            <a:r>
              <a:rPr lang="en-US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'title' 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16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label 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'description'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Description: 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i="1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textarea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'description' </a:t>
            </a:r>
            <a:b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</a:b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rows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'4' </a:t>
            </a:r>
            <a:r>
              <a:rPr lang="en-US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cols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'50'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textarea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label 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release_year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Release year: 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i="1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'text' </a:t>
            </a:r>
            <a:r>
              <a:rPr lang="en-US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size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'10' </a:t>
            </a:r>
            <a:r>
              <a:rPr lang="en-US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'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release_year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' 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/&gt;&lt;/</a:t>
            </a:r>
            <a:r>
              <a:rPr lang="en-US" sz="16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      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'submit' 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sz="1600" i="1" dirty="0">
                <a:solidFill>
                  <a:srgbClr val="7D7D7D"/>
                </a:solidFill>
                <a:latin typeface="Consolas" panose="020B0609020204030204" pitchFamily="49" charset="0"/>
              </a:rPr>
              <a:t/>
            </a:r>
            <a:br>
              <a:rPr lang="en-US" sz="1600" i="1" dirty="0">
                <a:solidFill>
                  <a:srgbClr val="7D7D7D"/>
                </a:solidFill>
                <a:latin typeface="Consolas" panose="020B0609020204030204" pitchFamily="49" charset="0"/>
              </a:rPr>
            </a:br>
            <a:r>
              <a:rPr lang="en-US" sz="1600" i="1" dirty="0">
                <a:solidFill>
                  <a:srgbClr val="7D7D7D"/>
                </a:solidFill>
                <a:latin typeface="Consolas" panose="020B0609020204030204" pitchFamily="49" charset="0"/>
              </a:rPr>
              <a:t>@</a:t>
            </a:r>
            <a:r>
              <a:rPr lang="en-US" sz="1600" i="1" dirty="0" err="1">
                <a:solidFill>
                  <a:srgbClr val="7D7D7D"/>
                </a:solidFill>
                <a:latin typeface="Consolas" panose="020B0609020204030204" pitchFamily="49" charset="0"/>
              </a:rPr>
              <a:t>app.route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'/film/new/'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methods=[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'GET'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'POST'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insertFilm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'POST'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title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'title'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97F2F5-725F-4852-B0F2-1EF765D9B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786" y="1576462"/>
            <a:ext cx="8136928" cy="654091"/>
          </a:xfrm>
        </p:spPr>
        <p:txBody>
          <a:bodyPr/>
          <a:lstStyle/>
          <a:p>
            <a:r>
              <a:rPr lang="en-US" dirty="0"/>
              <a:t>Form controls have a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that will be posted</a:t>
            </a:r>
          </a:p>
          <a:p>
            <a:r>
              <a:rPr lang="en-US" dirty="0"/>
              <a:t>Function </a:t>
            </a:r>
            <a:r>
              <a:rPr lang="en-US" dirty="0" err="1"/>
              <a:t>url_for</a:t>
            </a:r>
            <a:r>
              <a:rPr lang="en-US" dirty="0"/>
              <a:t> refers to the function in main python file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394EDA-F427-4B07-90F6-0883F89F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sakila4.py</a:t>
            </a:r>
            <a:br>
              <a:rPr lang="en-US" dirty="0"/>
            </a:br>
            <a:r>
              <a:rPr lang="en-US" dirty="0"/>
              <a:t>(forms for update, insert, delete)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777928-BDED-4F5C-98CD-F921A18B4C8B}"/>
              </a:ext>
            </a:extLst>
          </p:cNvPr>
          <p:cNvCxnSpPr/>
          <p:nvPr/>
        </p:nvCxnSpPr>
        <p:spPr>
          <a:xfrm>
            <a:off x="123890" y="5409704"/>
            <a:ext cx="87959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9260A0E-DFDA-47E0-8383-1C3BDE4F7912}"/>
              </a:ext>
            </a:extLst>
          </p:cNvPr>
          <p:cNvSpPr/>
          <p:nvPr/>
        </p:nvSpPr>
        <p:spPr>
          <a:xfrm>
            <a:off x="6839605" y="5014137"/>
            <a:ext cx="2116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from newFilm.html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39933C-AB05-4BFC-BF79-D716CB361701}"/>
              </a:ext>
            </a:extLst>
          </p:cNvPr>
          <p:cNvSpPr/>
          <p:nvPr/>
        </p:nvSpPr>
        <p:spPr>
          <a:xfrm>
            <a:off x="7238111" y="5384807"/>
            <a:ext cx="1717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from sakila4.py</a:t>
            </a:r>
          </a:p>
        </p:txBody>
      </p:sp>
    </p:spTree>
    <p:extLst>
      <p:ext uri="{BB962C8B-B14F-4D97-AF65-F5344CB8AC3E}">
        <p14:creationId xmlns:p14="http://schemas.microsoft.com/office/powerpoint/2010/main" val="3126459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4095D-D13E-4D14-AE3F-E3E92B61D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96" y="2361050"/>
            <a:ext cx="9468459" cy="2882426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08080"/>
                </a:solidFill>
                <a:latin typeface="Consolas" panose="020B0609020204030204" pitchFamily="49" charset="0"/>
              </a:rPr>
              <a:t># The constructor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__(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self, 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film_id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actor_id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self.film_id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film_id</a:t>
            </a:r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self.actor_id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actor_id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self.last_update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datetime.today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97F2F5-725F-4852-B0F2-1EF765D9B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1734415"/>
            <a:ext cx="8381260" cy="654091"/>
          </a:xfrm>
        </p:spPr>
        <p:txBody>
          <a:bodyPr/>
          <a:lstStyle/>
          <a:p>
            <a:r>
              <a:rPr lang="en-US" dirty="0"/>
              <a:t>Constructors:  (from Film.py)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Constructors for objects focus solely on attributes now.  </a:t>
            </a:r>
          </a:p>
          <a:p>
            <a:r>
              <a:rPr lang="en-US" dirty="0"/>
              <a:t>For example, instead of passing actor objects, we will pass </a:t>
            </a:r>
            <a:r>
              <a:rPr lang="en-US" dirty="0" err="1"/>
              <a:t>actor_ids</a:t>
            </a:r>
            <a:r>
              <a:rPr lang="en-US" dirty="0"/>
              <a:t>.		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394EDA-F427-4B07-90F6-0883F89F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sakila4.py</a:t>
            </a:r>
            <a:br>
              <a:rPr lang="en-US" dirty="0"/>
            </a:br>
            <a:r>
              <a:rPr lang="en-US" dirty="0"/>
              <a:t>(forms for update, insert, delete)</a:t>
            </a:r>
          </a:p>
        </p:txBody>
      </p:sp>
    </p:spTree>
    <p:extLst>
      <p:ext uri="{BB962C8B-B14F-4D97-AF65-F5344CB8AC3E}">
        <p14:creationId xmlns:p14="http://schemas.microsoft.com/office/powerpoint/2010/main" val="199963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F5710C-DE7E-4E2F-98BA-9EA1644C1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is a web application development framework based on Python.</a:t>
            </a:r>
          </a:p>
          <a:p>
            <a:r>
              <a:rPr lang="en-US" dirty="0"/>
              <a:t>There are many frameworks in use today; flask is certainly a popular choice</a:t>
            </a:r>
          </a:p>
          <a:p>
            <a:r>
              <a:rPr lang="en-US" dirty="0"/>
              <a:t>As web sites become complex, building web pages becomes very repetitive and involved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8F1B46-97F4-401D-B8D4-357C01AC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Flask</a:t>
            </a:r>
          </a:p>
        </p:txBody>
      </p:sp>
    </p:spTree>
    <p:extLst>
      <p:ext uri="{BB962C8B-B14F-4D97-AF65-F5344CB8AC3E}">
        <p14:creationId xmlns:p14="http://schemas.microsoft.com/office/powerpoint/2010/main" val="1194858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4095D-D13E-4D14-AE3F-E3E92B61D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503" y="2927368"/>
            <a:ext cx="9468459" cy="2882426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link </a:t>
            </a:r>
            <a:r>
              <a:rPr lang="en-US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rel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"stylesheet" </a:t>
            </a:r>
            <a:r>
              <a:rPr lang="en-US" sz="16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"{{ 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url_for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('static', filename='style.css') }}"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{% block title %}{% </a:t>
            </a:r>
            <a:r>
              <a:rPr lang="en-US" sz="1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endblock</a:t>
            </a:r>
            <a:r>
              <a:rPr lang="en-US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 %}</a:t>
            </a:r>
            <a:r>
              <a:rPr lang="en-US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u="sng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1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body 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'pane'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'menu'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it-IT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3F7F7F"/>
                </a:solidFill>
                <a:latin typeface="Consolas" panose="020B0609020204030204" pitchFamily="49" charset="0"/>
              </a:rPr>
              <a:t>li</a:t>
            </a:r>
            <a:r>
              <a:rPr lang="it-IT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it-IT" sz="16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it-IT" sz="1600" dirty="0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it-IT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it-IT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it-IT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it-IT" sz="1600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it-IT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it-IT" sz="1600" i="1" dirty="0">
                <a:solidFill>
                  <a:srgbClr val="3F7F7F"/>
                </a:solidFill>
                <a:latin typeface="Consolas" panose="020B0609020204030204" pitchFamily="49" charset="0"/>
              </a:rPr>
              <a:t>li</a:t>
            </a:r>
            <a:r>
              <a:rPr lang="it-IT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it-IT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3F7F7F"/>
                </a:solidFill>
                <a:latin typeface="Consolas" panose="020B0609020204030204" pitchFamily="49" charset="0"/>
              </a:rPr>
              <a:t>li</a:t>
            </a:r>
            <a:r>
              <a:rPr lang="it-IT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it-IT" sz="16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it-IT" sz="1600" dirty="0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it-IT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"/films"</a:t>
            </a:r>
            <a:r>
              <a:rPr lang="it-IT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it-IT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Films</a:t>
            </a:r>
            <a:r>
              <a:rPr lang="it-IT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it-IT" sz="1600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it-IT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it-IT" sz="1600" i="1" dirty="0">
                <a:solidFill>
                  <a:srgbClr val="3F7F7F"/>
                </a:solidFill>
                <a:latin typeface="Consolas" panose="020B0609020204030204" pitchFamily="49" charset="0"/>
              </a:rPr>
              <a:t>li</a:t>
            </a:r>
            <a:r>
              <a:rPr lang="it-IT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li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en-US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"/actors"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Actors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i="1" dirty="0">
                <a:solidFill>
                  <a:srgbClr val="3F7F7F"/>
                </a:solidFill>
                <a:latin typeface="Consolas" panose="020B0609020204030204" pitchFamily="49" charset="0"/>
              </a:rPr>
              <a:t>li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h1 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'header'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{% block h1 %}{% </a:t>
            </a:r>
            <a:r>
              <a:rPr lang="en-US" sz="1600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endblock</a:t>
            </a:r>
            <a:r>
              <a:rPr lang="en-US" sz="1600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 %}</a:t>
            </a:r>
            <a:r>
              <a:rPr lang="en-US" sz="1600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i="1" u="sng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en-US" sz="1600" i="1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97F2F5-725F-4852-B0F2-1EF765D9B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1734415"/>
            <a:ext cx="8381260" cy="654091"/>
          </a:xfrm>
        </p:spPr>
        <p:txBody>
          <a:bodyPr/>
          <a:lstStyle/>
          <a:p>
            <a:r>
              <a:rPr lang="en-US" dirty="0"/>
              <a:t>Template inheritance allows you to build a base “skeleton” template </a:t>
            </a:r>
          </a:p>
          <a:p>
            <a:r>
              <a:rPr lang="en-US" dirty="0"/>
              <a:t>Contains all the common elements of your site and defines blocks that child templates can override.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394EDA-F427-4B07-90F6-0883F89F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sakila4.py</a:t>
            </a:r>
            <a:br>
              <a:rPr lang="en-US" dirty="0"/>
            </a:br>
            <a:r>
              <a:rPr lang="en-US" dirty="0"/>
              <a:t>(forms for update, insert, delete)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FF06E4-B9DD-443E-A261-4EB8FD74758E}"/>
              </a:ext>
            </a:extLst>
          </p:cNvPr>
          <p:cNvSpPr txBox="1"/>
          <p:nvPr/>
        </p:nvSpPr>
        <p:spPr>
          <a:xfrm>
            <a:off x="6510726" y="5648211"/>
            <a:ext cx="14830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solidFill>
                  <a:srgbClr val="C00000"/>
                </a:solidFill>
                <a:latin typeface="Comic Sans MS" panose="030F0702030302020204" pitchFamily="66" charset="0"/>
              </a:rPr>
              <a:t>Block for h1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1F1A4-F7B1-4C6E-995A-CAA03E7B6B2A}"/>
              </a:ext>
            </a:extLst>
          </p:cNvPr>
          <p:cNvSpPr txBox="1"/>
          <p:nvPr/>
        </p:nvSpPr>
        <p:spPr>
          <a:xfrm>
            <a:off x="6393707" y="4503543"/>
            <a:ext cx="1717137" cy="323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solidFill>
                  <a:srgbClr val="C00000"/>
                </a:solidFill>
                <a:latin typeface="Comic Sans MS" panose="030F0702030302020204" pitchFamily="66" charset="0"/>
              </a:rPr>
              <a:t>Block for title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F5AD95-45BE-45E4-ACE3-E03CA9956556}"/>
              </a:ext>
            </a:extLst>
          </p:cNvPr>
          <p:cNvCxnSpPr>
            <a:cxnSpLocks/>
          </p:cNvCxnSpPr>
          <p:nvPr/>
        </p:nvCxnSpPr>
        <p:spPr>
          <a:xfrm flipH="1" flipV="1">
            <a:off x="3663499" y="4330126"/>
            <a:ext cx="2730209" cy="342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D86173-E72D-459C-BAE9-D6780B70873B}"/>
              </a:ext>
            </a:extLst>
          </p:cNvPr>
          <p:cNvCxnSpPr>
            <a:cxnSpLocks/>
          </p:cNvCxnSpPr>
          <p:nvPr/>
        </p:nvCxnSpPr>
        <p:spPr>
          <a:xfrm flipH="1">
            <a:off x="4471711" y="5809794"/>
            <a:ext cx="2039016" cy="4848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33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4095D-D13E-4D14-AE3F-E3E92B61D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089" y="1682623"/>
            <a:ext cx="7881538" cy="3591419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h1 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'header'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{% block h1 %}{%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endblock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%}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i="1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div 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'messages' </a:t>
            </a:r>
            <a:r>
              <a:rPr lang="en-US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'flash'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i="1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&lt;!-- Flash any messages after the h1 tag --&gt;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{% with messages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get_flashed_messages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%}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{% if messages %}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{% for message in messages %}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it-IT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it-IT" sz="1600" dirty="0">
                <a:solidFill>
                  <a:srgbClr val="3F7F7F"/>
                </a:solidFill>
                <a:latin typeface="Consolas" panose="020B0609020204030204" pitchFamily="49" charset="0"/>
              </a:rPr>
              <a:t>li</a:t>
            </a:r>
            <a:r>
              <a:rPr lang="it-IT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it-IT" sz="16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it-IT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{{ message }}</a:t>
            </a:r>
            <a:r>
              <a:rPr lang="it-IT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it-IT" sz="1600" dirty="0">
                <a:solidFill>
                  <a:srgbClr val="3F7F7F"/>
                </a:solidFill>
                <a:latin typeface="Consolas" panose="020B0609020204030204" pitchFamily="49" charset="0"/>
              </a:rPr>
              <a:t>strong</a:t>
            </a:r>
            <a:r>
              <a:rPr lang="it-IT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it-IT" sz="1600" dirty="0">
                <a:solidFill>
                  <a:srgbClr val="3F7F7F"/>
                </a:solidFill>
                <a:latin typeface="Consolas" panose="020B0609020204030204" pitchFamily="49" charset="0"/>
              </a:rPr>
              <a:t>li</a:t>
            </a:r>
            <a:r>
              <a:rPr lang="it-IT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{%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%}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{% endif %}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{%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endwith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%}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97F2F5-725F-4852-B0F2-1EF765D9B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970" y="5052872"/>
            <a:ext cx="3215146" cy="654091"/>
          </a:xfrm>
        </p:spPr>
        <p:txBody>
          <a:bodyPr/>
          <a:lstStyle/>
          <a:p>
            <a:r>
              <a:rPr lang="en-US" dirty="0"/>
              <a:t>Base template can include a special div for messages which can be flashed from main python program.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394EDA-F427-4B07-90F6-0883F89F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sakila4.py</a:t>
            </a:r>
            <a:br>
              <a:rPr lang="en-US" dirty="0"/>
            </a:br>
            <a:r>
              <a:rPr lang="en-US" dirty="0"/>
              <a:t>(forms for update, insert, delete)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C4D311-9984-4534-8DD1-8758B1CE540F}"/>
              </a:ext>
            </a:extLst>
          </p:cNvPr>
          <p:cNvSpPr/>
          <p:nvPr/>
        </p:nvSpPr>
        <p:spPr>
          <a:xfrm>
            <a:off x="2937878" y="4515372"/>
            <a:ext cx="631821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addRole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film_id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408080"/>
                </a:solidFill>
                <a:latin typeface="Consolas" panose="020B0609020204030204" pitchFamily="49" charset="0"/>
              </a:rPr>
              <a:t># Films are in a N:M relationship with Actors   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'POST'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newRole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Film_Actor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film_id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request.form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actor_id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newRole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session.commit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flash(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"actor successfully added to film"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591D52-4545-4924-A2A6-79F49D407A13}"/>
              </a:ext>
            </a:extLst>
          </p:cNvPr>
          <p:cNvCxnSpPr>
            <a:cxnSpLocks/>
          </p:cNvCxnSpPr>
          <p:nvPr/>
        </p:nvCxnSpPr>
        <p:spPr>
          <a:xfrm flipV="1">
            <a:off x="2642911" y="6365404"/>
            <a:ext cx="1286059" cy="648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717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Relying solely on the database for table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18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4095D-D13E-4D14-AE3F-E3E92B61D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85" y="1635448"/>
            <a:ext cx="8489128" cy="2882426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sqlalchemy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create_engine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sqlalchemy.orm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sessionmaker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sakila_flask.base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BASE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sakila_flask.film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Film,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Film_Actor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sakila_flask.actor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Actor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sakila_flask.award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Award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connection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create_engine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'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mysql+pymysql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://</a:t>
            </a:r>
            <a:r>
              <a:rPr lang="en-US" sz="1600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guest:guest@localhost</a:t>
            </a:r>
            <a:r>
              <a:rPr lang="en-US" sz="1600" i="1" dirty="0">
                <a:solidFill>
                  <a:srgbClr val="00AA00"/>
                </a:solidFill>
                <a:latin typeface="Consolas" panose="020B0609020204030204" pitchFamily="49" charset="0"/>
              </a:rPr>
              <a:t>/guest'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BASE.metadata.create_all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(connection)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 smtClean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97F2F5-725F-4852-B0F2-1EF765D9B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98052" y="3939568"/>
            <a:ext cx="5646087" cy="890803"/>
          </a:xfrm>
        </p:spPr>
        <p:txBody>
          <a:bodyPr/>
          <a:lstStyle/>
          <a:p>
            <a:r>
              <a:rPr lang="en-US" dirty="0" smtClean="0"/>
              <a:t>We used BASE to import ORM class files that represented our DB structure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394EDA-F427-4B07-90F6-0883F89F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early on how we established BASE</a:t>
            </a:r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994" y="4164775"/>
            <a:ext cx="904927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nsolas" panose="020B0609020204030204" pitchFamily="49" charset="0"/>
              </a:rPr>
              <a:t>class Film(BASE):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nsolas" panose="020B0609020204030204" pitchFamily="49" charset="0"/>
              </a:rPr>
              <a:t>    __</a:t>
            </a:r>
            <a:r>
              <a:rPr lang="en-US" altLang="en-US" sz="1600" dirty="0" err="1">
                <a:latin typeface="Consolas" panose="020B0609020204030204" pitchFamily="49" charset="0"/>
              </a:rPr>
              <a:t>tablename</a:t>
            </a:r>
            <a:r>
              <a:rPr lang="en-US" altLang="en-US" sz="1600" dirty="0">
                <a:latin typeface="Consolas" panose="020B0609020204030204" pitchFamily="49" charset="0"/>
              </a:rPr>
              <a:t>__ = 'film'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nsolas" panose="020B0609020204030204" pitchFamily="49" charset="0"/>
              </a:rPr>
              <a:t>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latin typeface="Consolas" panose="020B0609020204030204" pitchFamily="49" charset="0"/>
              </a:rPr>
              <a:t>film_id</a:t>
            </a:r>
            <a:r>
              <a:rPr lang="en-US" altLang="en-US" sz="1600" dirty="0">
                <a:latin typeface="Consolas" panose="020B0609020204030204" pitchFamily="49" charset="0"/>
              </a:rPr>
              <a:t> = Column(SMALLINT(unsigned=True), </a:t>
            </a:r>
            <a:r>
              <a:rPr lang="en-US" altLang="en-US" sz="1600" dirty="0" err="1">
                <a:latin typeface="Consolas" panose="020B0609020204030204" pitchFamily="49" charset="0"/>
              </a:rPr>
              <a:t>nullable</a:t>
            </a:r>
            <a:r>
              <a:rPr lang="en-US" altLang="en-US" sz="1600" dirty="0">
                <a:latin typeface="Consolas" panose="020B0609020204030204" pitchFamily="49" charset="0"/>
              </a:rPr>
              <a:t>=False, </a:t>
            </a:r>
            <a:r>
              <a:rPr lang="en-US" altLang="en-US" sz="1600" dirty="0" err="1">
                <a:latin typeface="Consolas" panose="020B0609020204030204" pitchFamily="49" charset="0"/>
              </a:rPr>
              <a:t>primary_key</a:t>
            </a:r>
            <a:r>
              <a:rPr lang="en-US" altLang="en-US" sz="1600" dirty="0">
                <a:latin typeface="Consolas" panose="020B0609020204030204" pitchFamily="49" charset="0"/>
              </a:rPr>
              <a:t>=True)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nsolas" panose="020B0609020204030204" pitchFamily="49" charset="0"/>
              </a:rPr>
              <a:t>    title = Column(String(255), </a:t>
            </a:r>
            <a:r>
              <a:rPr lang="en-US" altLang="en-US" sz="1600" dirty="0" err="1">
                <a:latin typeface="Consolas" panose="020B0609020204030204" pitchFamily="49" charset="0"/>
              </a:rPr>
              <a:t>nullable</a:t>
            </a:r>
            <a:r>
              <a:rPr lang="en-US" altLang="en-US" sz="1600" dirty="0">
                <a:latin typeface="Consolas" panose="020B0609020204030204" pitchFamily="49" charset="0"/>
              </a:rPr>
              <a:t>=False, index=True)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nsolas" panose="020B0609020204030204" pitchFamily="49" charset="0"/>
              </a:rPr>
              <a:t>    description = Column(Text())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latin typeface="Consolas" panose="020B0609020204030204" pitchFamily="49" charset="0"/>
              </a:rPr>
              <a:t>release_year</a:t>
            </a:r>
            <a:r>
              <a:rPr lang="en-US" altLang="en-US" sz="1600" dirty="0">
                <a:latin typeface="Consolas" panose="020B0609020204030204" pitchFamily="49" charset="0"/>
              </a:rPr>
              <a:t> = Column(YEAR)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latin typeface="Consolas" panose="020B0609020204030204" pitchFamily="49" charset="0"/>
              </a:rPr>
              <a:t>language_id</a:t>
            </a:r>
            <a:r>
              <a:rPr lang="en-US" altLang="en-US" sz="1600" dirty="0">
                <a:latin typeface="Consolas" panose="020B0609020204030204" pitchFamily="49" charset="0"/>
              </a:rPr>
              <a:t> = Column(TINYINT(unsigned=True), </a:t>
            </a:r>
            <a:r>
              <a:rPr lang="en-US" altLang="en-US" sz="1600" dirty="0" err="1">
                <a:latin typeface="Consolas" panose="020B0609020204030204" pitchFamily="49" charset="0"/>
              </a:rPr>
              <a:t>nullable</a:t>
            </a:r>
            <a:r>
              <a:rPr lang="en-US" altLang="en-US" sz="1600" dirty="0">
                <a:latin typeface="Consolas" panose="020B0609020204030204" pitchFamily="49" charset="0"/>
              </a:rPr>
              <a:t>=False, index=True)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dirty="0" err="1">
                <a:latin typeface="Consolas" panose="020B0609020204030204" pitchFamily="49" charset="0"/>
              </a:rPr>
              <a:t>original_language_id</a:t>
            </a:r>
            <a:r>
              <a:rPr lang="en-US" altLang="en-US" sz="1600" dirty="0">
                <a:latin typeface="Consolas" panose="020B0609020204030204" pitchFamily="49" charset="0"/>
              </a:rPr>
              <a:t> = Column(TINYINT(unsigned=True), index=True)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onsolas" panose="020B0609020204030204" pitchFamily="49" charset="0"/>
              </a:rPr>
              <a:t>    </a:t>
            </a:r>
            <a:r>
              <a:rPr lang="en-US" altLang="en-US" sz="1600" dirty="0" smtClean="0">
                <a:latin typeface="Consolas" panose="020B0609020204030204" pitchFamily="49" charset="0"/>
              </a:rPr>
              <a:t>…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02885" y="3836894"/>
            <a:ext cx="8879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97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188" y="685800"/>
            <a:ext cx="8866093" cy="5440679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</a:rPr>
              <a:t>sqlalchemy.ext.automap</a:t>
            </a:r>
            <a:r>
              <a:rPr lang="en-US" sz="1400" dirty="0">
                <a:latin typeface="Consolas" panose="020B0609020204030204" pitchFamily="49" charset="0"/>
              </a:rPr>
              <a:t> import </a:t>
            </a:r>
            <a:r>
              <a:rPr lang="en-US" sz="1400" dirty="0" err="1">
                <a:latin typeface="Consolas" panose="020B0609020204030204" pitchFamily="49" charset="0"/>
              </a:rPr>
              <a:t>automap_base</a:t>
            </a:r>
            <a:endParaRPr lang="en-US" sz="14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</a:rPr>
              <a:t>sqlalchemy</a:t>
            </a:r>
            <a:r>
              <a:rPr lang="en-US" sz="1400" dirty="0">
                <a:latin typeface="Consolas" panose="020B0609020204030204" pitchFamily="49" charset="0"/>
              </a:rPr>
              <a:t> import </a:t>
            </a:r>
            <a:r>
              <a:rPr lang="en-US" sz="1400" dirty="0" err="1">
                <a:latin typeface="Consolas" panose="020B0609020204030204" pitchFamily="49" charset="0"/>
              </a:rPr>
              <a:t>create_engine</a:t>
            </a:r>
            <a:endParaRPr lang="en-US" sz="14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</a:rPr>
              <a:t>sqlalchemy.inspection</a:t>
            </a:r>
            <a:r>
              <a:rPr lang="en-US" sz="1400" dirty="0">
                <a:latin typeface="Consolas" panose="020B0609020204030204" pitchFamily="49" charset="0"/>
              </a:rPr>
              <a:t> import inspect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# </a:t>
            </a:r>
            <a:r>
              <a:rPr lang="en-US" sz="1400" dirty="0" err="1">
                <a:latin typeface="Consolas" panose="020B0609020204030204" pitchFamily="49" charset="0"/>
              </a:rPr>
              <a:t>automap</a:t>
            </a:r>
            <a:r>
              <a:rPr lang="en-US" sz="1400" dirty="0">
                <a:latin typeface="Consolas" panose="020B0609020204030204" pitchFamily="49" charset="0"/>
              </a:rPr>
              <a:t> base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# For engine use </a:t>
            </a:r>
            <a:r>
              <a:rPr lang="en-US" sz="1400" dirty="0" err="1">
                <a:latin typeface="Consolas" panose="020B0609020204030204" pitchFamily="49" charset="0"/>
              </a:rPr>
              <a:t>PyMySQL</a:t>
            </a:r>
            <a:r>
              <a:rPr lang="en-US" sz="1400" dirty="0">
                <a:latin typeface="Consolas" panose="020B0609020204030204" pitchFamily="49" charset="0"/>
              </a:rPr>
              <a:t> rather than </a:t>
            </a:r>
            <a:r>
              <a:rPr lang="en-US" sz="1400" dirty="0" err="1">
                <a:latin typeface="Consolas" panose="020B0609020204030204" pitchFamily="49" charset="0"/>
              </a:rPr>
              <a:t>MySQLdb</a:t>
            </a:r>
            <a:r>
              <a:rPr lang="en-US" sz="1400" dirty="0">
                <a:latin typeface="Consolas" panose="020B0609020204030204" pitchFamily="49" charset="0"/>
              </a:rPr>
              <a:t> because it does not have good support </a:t>
            </a:r>
            <a:endParaRPr lang="en-US" sz="1400" dirty="0" smtClean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# for </a:t>
            </a:r>
            <a:r>
              <a:rPr lang="en-US" sz="1400" dirty="0">
                <a:latin typeface="Consolas" panose="020B0609020204030204" pitchFamily="49" charset="0"/>
              </a:rPr>
              <a:t>Python 3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# By default, engine does not reflect external changes made in </a:t>
            </a:r>
            <a:r>
              <a:rPr lang="en-US" sz="1400" dirty="0" err="1">
                <a:latin typeface="Consolas" panose="020B0609020204030204" pitchFamily="49" charset="0"/>
              </a:rPr>
              <a:t>mySQL</a:t>
            </a:r>
            <a:r>
              <a:rPr lang="en-US" sz="1400" dirty="0">
                <a:latin typeface="Consolas" panose="020B0609020204030204" pitchFamily="49" charset="0"/>
              </a:rPr>
              <a:t> to the </a:t>
            </a:r>
            <a:r>
              <a:rPr lang="en-US" sz="1400" dirty="0" smtClean="0">
                <a:latin typeface="Consolas" panose="020B0609020204030204" pitchFamily="49" charset="0"/>
              </a:rPr>
              <a:t>current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# session </a:t>
            </a:r>
            <a:r>
              <a:rPr lang="en-US" sz="1400" dirty="0">
                <a:latin typeface="Consolas" panose="020B0609020204030204" pitchFamily="49" charset="0"/>
              </a:rPr>
              <a:t>-&gt; this is controlled by </a:t>
            </a:r>
            <a:r>
              <a:rPr lang="en-US" sz="1400" dirty="0" err="1">
                <a:latin typeface="Consolas" panose="020B0609020204030204" pitchFamily="49" charset="0"/>
              </a:rPr>
              <a:t>isolation_level</a:t>
            </a:r>
            <a:endParaRPr lang="en-US" sz="14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# MySQL auto-terminates connections that have been idle for 8 hours - </a:t>
            </a:r>
            <a:r>
              <a:rPr lang="en-US" sz="1400" dirty="0" err="1">
                <a:latin typeface="Consolas" panose="020B0609020204030204" pitchFamily="49" charset="0"/>
              </a:rPr>
              <a:t>pool_recycle</a:t>
            </a:r>
            <a:r>
              <a:rPr lang="en-US" sz="1400" dirty="0">
                <a:latin typeface="Consolas" panose="020B0609020204030204" pitchFamily="49" charset="0"/>
              </a:rPr>
              <a:t> an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d </a:t>
            </a:r>
            <a:r>
              <a:rPr lang="en-US" sz="1400" dirty="0" err="1">
                <a:latin typeface="Consolas" panose="020B0609020204030204" pitchFamily="49" charset="0"/>
              </a:rPr>
              <a:t>pool_pre_ping</a:t>
            </a:r>
            <a:r>
              <a:rPr lang="en-US" sz="1400" dirty="0">
                <a:latin typeface="Consolas" panose="020B0609020204030204" pitchFamily="49" charset="0"/>
              </a:rPr>
              <a:t> don't seem to work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engine = </a:t>
            </a:r>
            <a:r>
              <a:rPr lang="en-US" sz="1400" dirty="0" err="1">
                <a:latin typeface="Consolas" panose="020B0609020204030204" pitchFamily="49" charset="0"/>
              </a:rPr>
              <a:t>create_engine</a:t>
            </a:r>
            <a:r>
              <a:rPr lang="en-US" sz="1400" dirty="0">
                <a:latin typeface="Consolas" panose="020B0609020204030204" pitchFamily="49" charset="0"/>
              </a:rPr>
              <a:t>('</a:t>
            </a:r>
            <a:r>
              <a:rPr lang="en-US" sz="1400" dirty="0" err="1">
                <a:latin typeface="Consolas" panose="020B0609020204030204" pitchFamily="49" charset="0"/>
              </a:rPr>
              <a:t>mysql+pymysql</a:t>
            </a:r>
            <a:r>
              <a:rPr lang="en-US" sz="1400" dirty="0">
                <a:latin typeface="Consolas" panose="020B0609020204030204" pitchFamily="49" charset="0"/>
              </a:rPr>
              <a:t>://cs_user:happy29july@localhost/</a:t>
            </a:r>
            <a:r>
              <a:rPr lang="en-US" sz="1400" dirty="0" err="1">
                <a:latin typeface="Consolas" panose="020B0609020204030204" pitchFamily="49" charset="0"/>
              </a:rPr>
              <a:t>cs_inventory</a:t>
            </a:r>
            <a:r>
              <a:rPr lang="en-US" sz="1400" dirty="0">
                <a:latin typeface="Consolas" panose="020B0609020204030204" pitchFamily="49" charset="0"/>
              </a:rPr>
              <a:t>',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     </a:t>
            </a:r>
            <a:r>
              <a:rPr lang="en-US" sz="1400" dirty="0" err="1">
                <a:latin typeface="Consolas" panose="020B0609020204030204" pitchFamily="49" charset="0"/>
              </a:rPr>
              <a:t>isolation_level</a:t>
            </a:r>
            <a:r>
              <a:rPr lang="en-US" sz="1400" dirty="0">
                <a:latin typeface="Consolas" panose="020B0609020204030204" pitchFamily="49" charset="0"/>
              </a:rPr>
              <a:t>='READ_COMMITTED')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Base = </a:t>
            </a:r>
            <a:r>
              <a:rPr lang="en-US" sz="1400" dirty="0" err="1">
                <a:latin typeface="Consolas" panose="020B0609020204030204" pitchFamily="49" charset="0"/>
              </a:rPr>
              <a:t>automap_base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nsolas" panose="020B0609020204030204" pitchFamily="49" charset="0"/>
              </a:rPr>
              <a:t>Base.prepare</a:t>
            </a:r>
            <a:r>
              <a:rPr lang="en-US" sz="1400" dirty="0">
                <a:latin typeface="Consolas" panose="020B0609020204030204" pitchFamily="49" charset="0"/>
              </a:rPr>
              <a:t>(engine, reflect=True)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# Mapped </a:t>
            </a:r>
            <a:r>
              <a:rPr lang="en-US" sz="1400" dirty="0">
                <a:latin typeface="Consolas" panose="020B0609020204030204" pitchFamily="49" charset="0"/>
              </a:rPr>
              <a:t>classes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Person = </a:t>
            </a:r>
            <a:r>
              <a:rPr lang="en-US" sz="1400" dirty="0" err="1">
                <a:latin typeface="Consolas" panose="020B0609020204030204" pitchFamily="49" charset="0"/>
              </a:rPr>
              <a:t>Base.classes.person</a:t>
            </a:r>
            <a:endParaRPr lang="en-US" sz="14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Asset = </a:t>
            </a:r>
            <a:r>
              <a:rPr lang="en-US" sz="1400" dirty="0" err="1">
                <a:latin typeface="Consolas" panose="020B0609020204030204" pitchFamily="49" charset="0"/>
              </a:rPr>
              <a:t>Base.classes.asset</a:t>
            </a:r>
            <a:endParaRPr lang="en-US" sz="14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Rental = </a:t>
            </a:r>
            <a:r>
              <a:rPr lang="en-US" sz="1400" dirty="0" err="1">
                <a:latin typeface="Consolas" panose="020B0609020204030204" pitchFamily="49" charset="0"/>
              </a:rPr>
              <a:t>Base.classes.rental</a:t>
            </a:r>
            <a:endParaRPr lang="en-US" sz="14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nsolas" panose="020B0609020204030204" pitchFamily="49" charset="0"/>
              </a:rPr>
              <a:t># Check </a:t>
            </a:r>
            <a:r>
              <a:rPr lang="en-US" sz="1400" dirty="0">
                <a:latin typeface="Consolas" panose="020B0609020204030204" pitchFamily="49" charset="0"/>
              </a:rPr>
              <a:t>mapped relationships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'''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classes = [Person, Asset, Rental]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for c in classes: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print('Relationships for %s' % </a:t>
            </a:r>
            <a:r>
              <a:rPr lang="en-US" sz="1400" dirty="0" err="1">
                <a:latin typeface="Consolas" panose="020B0609020204030204" pitchFamily="49" charset="0"/>
              </a:rPr>
              <a:t>str</a:t>
            </a:r>
            <a:r>
              <a:rPr lang="en-US" sz="1400" dirty="0">
                <a:latin typeface="Consolas" panose="020B0609020204030204" pitchFamily="49" charset="0"/>
              </a:rPr>
              <a:t>(c))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    print(inspect(c).</a:t>
            </a:r>
            <a:r>
              <a:rPr lang="en-US" sz="1400" dirty="0" err="1">
                <a:latin typeface="Consolas" panose="020B0609020204030204" pitchFamily="49" charset="0"/>
              </a:rPr>
              <a:t>relationships.items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 panose="020B0609020204030204" pitchFamily="49" charset="0"/>
              </a:rPr>
              <a:t>'''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automap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597F2F5-725F-4852-B0F2-1EF765D9B818}"/>
              </a:ext>
            </a:extLst>
          </p:cNvPr>
          <p:cNvSpPr txBox="1">
            <a:spLocks/>
          </p:cNvSpPr>
          <p:nvPr/>
        </p:nvSpPr>
        <p:spPr>
          <a:xfrm>
            <a:off x="4365812" y="3778204"/>
            <a:ext cx="4607857" cy="890803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0" dirty="0" smtClean="0">
                <a:solidFill>
                  <a:schemeClr val="accent3"/>
                </a:solidFill>
              </a:rPr>
              <a:t>In this model (which you can use for your project, but not your ORM homework), classes like Person, Asset and Rental are defined by the database</a:t>
            </a:r>
            <a:br>
              <a:rPr lang="en-US" spc="0" dirty="0" smtClean="0">
                <a:solidFill>
                  <a:schemeClr val="accent3"/>
                </a:solidFill>
              </a:rPr>
            </a:br>
            <a:endParaRPr lang="en-US" spc="0" dirty="0" smtClean="0">
              <a:solidFill>
                <a:schemeClr val="accent3"/>
              </a:solidFill>
            </a:endParaRPr>
          </a:p>
          <a:p>
            <a:r>
              <a:rPr lang="en-US" spc="0" dirty="0" smtClean="0">
                <a:solidFill>
                  <a:schemeClr val="accent3"/>
                </a:solidFill>
              </a:rPr>
              <a:t>This commented code can check the relationships between the mapped classes.</a:t>
            </a:r>
            <a:endParaRPr lang="en-US" spc="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04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325A1-3D56-4853-9841-002CBE49C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711433-15AF-48E8-8313-9DE1A771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52894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43E3D2-7D33-44BF-8065-17F3160EE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" b="31744"/>
          <a:stretch/>
        </p:blipFill>
        <p:spPr>
          <a:xfrm>
            <a:off x="667561" y="1663223"/>
            <a:ext cx="7808878" cy="350144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63A1C8E-3222-418A-A71A-A062AF92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ability to create virtual execution environments (</a:t>
            </a:r>
            <a:r>
              <a:rPr lang="en-US" dirty="0" err="1"/>
              <a:t>virtualenv</a:t>
            </a:r>
            <a:r>
              <a:rPr lang="en-US" dirty="0"/>
              <a:t>) using pip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DB6C9E-8F1C-4138-8310-740B2690EE6C}"/>
              </a:ext>
            </a:extLst>
          </p:cNvPr>
          <p:cNvCxnSpPr/>
          <p:nvPr/>
        </p:nvCxnSpPr>
        <p:spPr>
          <a:xfrm flipH="1">
            <a:off x="6011443" y="3692996"/>
            <a:ext cx="1327354" cy="1286059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39517DD-8626-48E5-A33D-14D7283ED0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4989" r="15569" b="9046"/>
          <a:stretch/>
        </p:blipFill>
        <p:spPr>
          <a:xfrm>
            <a:off x="667561" y="4931559"/>
            <a:ext cx="7720418" cy="30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61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79F560-77E5-43CE-B045-FC728D5A2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8" y="1719071"/>
            <a:ext cx="8407893" cy="4407408"/>
          </a:xfrm>
        </p:spPr>
        <p:txBody>
          <a:bodyPr>
            <a:normAutofit/>
          </a:bodyPr>
          <a:lstStyle/>
          <a:p>
            <a:r>
              <a:rPr lang="en-US" sz="1800" dirty="0"/>
              <a:t>From Start run </a:t>
            </a:r>
            <a:r>
              <a:rPr lang="en-US" sz="1800" dirty="0">
                <a:latin typeface="Consolas" panose="020B0609020204030204" pitchFamily="49" charset="0"/>
              </a:rPr>
              <a:t>System</a:t>
            </a:r>
          </a:p>
          <a:p>
            <a:r>
              <a:rPr lang="en-US" sz="1800" dirty="0"/>
              <a:t>Select link for Advanced Settings, </a:t>
            </a:r>
            <a:br>
              <a:rPr lang="en-US" sz="1800" dirty="0"/>
            </a:br>
            <a:r>
              <a:rPr lang="en-US" sz="1800" dirty="0"/>
              <a:t>then click Environment Variables</a:t>
            </a:r>
          </a:p>
          <a:p>
            <a:r>
              <a:rPr lang="en-US" sz="1800" dirty="0"/>
              <a:t>Edit the Path to include the Python </a:t>
            </a:r>
            <a:br>
              <a:rPr lang="en-US" sz="1800" dirty="0"/>
            </a:br>
            <a:r>
              <a:rPr lang="en-US" sz="1800" dirty="0"/>
              <a:t>Scripts directory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349485-07F7-453F-B921-A1D2EA1D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10 instructions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8B142-7E41-498F-910D-E8819FF34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170" y="1606378"/>
            <a:ext cx="5505025" cy="596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EB3409-DBF0-4C3A-9671-046A84D3A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773" y="2606146"/>
            <a:ext cx="5934075" cy="1143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B6DF625-98A6-4592-A280-299A4E22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PyDev</a:t>
            </a:r>
            <a:r>
              <a:rPr lang="en-US" dirty="0"/>
              <a:t> project in Eclipse</a:t>
            </a:r>
          </a:p>
        </p:txBody>
      </p:sp>
    </p:spTree>
    <p:extLst>
      <p:ext uri="{BB962C8B-B14F-4D97-AF65-F5344CB8AC3E}">
        <p14:creationId xmlns:p14="http://schemas.microsoft.com/office/powerpoint/2010/main" val="210935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610C36-92F6-4519-97D1-4ED764348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318" b="24022"/>
          <a:stretch/>
        </p:blipFill>
        <p:spPr>
          <a:xfrm>
            <a:off x="200578" y="1672068"/>
            <a:ext cx="7167716" cy="49952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E8CFBB4-5D26-447D-BCF5-52C16D43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Flash extensions into Eclipse</a:t>
            </a:r>
          </a:p>
        </p:txBody>
      </p:sp>
    </p:spTree>
    <p:extLst>
      <p:ext uri="{BB962C8B-B14F-4D97-AF65-F5344CB8AC3E}">
        <p14:creationId xmlns:p14="http://schemas.microsoft.com/office/powerpoint/2010/main" val="128201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4C100-8E7E-4C12-99FC-6C79E61D9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90" y="1630586"/>
            <a:ext cx="2165064" cy="4407408"/>
          </a:xfrm>
        </p:spPr>
        <p:txBody>
          <a:bodyPr>
            <a:noAutofit/>
          </a:bodyPr>
          <a:lstStyle/>
          <a:p>
            <a:r>
              <a:rPr lang="en-US" sz="1600" dirty="0"/>
              <a:t>Navigate to project directory (in this example, project name is "flask" and package name is "</a:t>
            </a:r>
            <a:r>
              <a:rPr lang="en-US" sz="1600" dirty="0" err="1"/>
              <a:t>sakila_flask</a:t>
            </a:r>
            <a:r>
              <a:rPr lang="en-US" sz="1600" dirty="0"/>
              <a:t>"</a:t>
            </a:r>
          </a:p>
          <a:p>
            <a:r>
              <a:rPr lang="en-US" sz="1600" dirty="0"/>
              <a:t>Use the </a:t>
            </a:r>
            <a:r>
              <a:rPr lang="en-US" sz="1600" dirty="0" err="1"/>
              <a:t>virtualenv</a:t>
            </a:r>
            <a:r>
              <a:rPr lang="en-US" sz="1600" dirty="0"/>
              <a:t> command to install a virtual execution environment.  In this case, we called it "</a:t>
            </a:r>
            <a:r>
              <a:rPr lang="en-US" sz="1600" dirty="0" err="1"/>
              <a:t>venv</a:t>
            </a:r>
            <a:r>
              <a:rPr lang="en-US" sz="1600" dirty="0"/>
              <a:t>"</a:t>
            </a:r>
          </a:p>
          <a:p>
            <a:r>
              <a:rPr lang="en-US" sz="1600" dirty="0"/>
              <a:t>Install flask into the virtual environment</a:t>
            </a:r>
          </a:p>
          <a:p>
            <a:r>
              <a:rPr lang="en-US" sz="1600" dirty="0"/>
              <a:t>Make app directory and static and templates subdirectories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7A4CE-6B7C-4B50-801C-8B5A26BF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77" y="326352"/>
            <a:ext cx="2115410" cy="1054394"/>
          </a:xfrm>
        </p:spPr>
        <p:txBody>
          <a:bodyPr/>
          <a:lstStyle/>
          <a:p>
            <a:r>
              <a:rPr lang="en-US" sz="2400" dirty="0"/>
              <a:t>Setup project environment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25D01-F392-42DC-8820-8AF62F9A3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109"/>
          <a:stretch/>
        </p:blipFill>
        <p:spPr>
          <a:xfrm>
            <a:off x="2372566" y="0"/>
            <a:ext cx="6771434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A8A4BB-5E1C-40DC-936A-6CC55CA9D3DA}"/>
              </a:ext>
            </a:extLst>
          </p:cNvPr>
          <p:cNvCxnSpPr>
            <a:cxnSpLocks/>
          </p:cNvCxnSpPr>
          <p:nvPr/>
        </p:nvCxnSpPr>
        <p:spPr>
          <a:xfrm flipH="1">
            <a:off x="6993398" y="1219200"/>
            <a:ext cx="615313" cy="283267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A7FC68-6202-48F9-9166-397996076A27}"/>
              </a:ext>
            </a:extLst>
          </p:cNvPr>
          <p:cNvSpPr txBox="1"/>
          <p:nvPr/>
        </p:nvSpPr>
        <p:spPr>
          <a:xfrm flipH="1">
            <a:off x="7501462" y="1032938"/>
            <a:ext cx="16538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Install flask in the </a:t>
            </a:r>
            <a:b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</a:br>
            <a:r>
              <a:rPr lang="en-US" sz="1200" b="0" dirty="0">
                <a:solidFill>
                  <a:schemeClr val="tx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virtual environment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DCA985-4605-472D-ADC2-C35CE400D94F}"/>
              </a:ext>
            </a:extLst>
          </p:cNvPr>
          <p:cNvCxnSpPr>
            <a:cxnSpLocks/>
          </p:cNvCxnSpPr>
          <p:nvPr/>
        </p:nvCxnSpPr>
        <p:spPr>
          <a:xfrm flipH="1">
            <a:off x="6485334" y="3619967"/>
            <a:ext cx="615313" cy="283267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3C94C0-EC3C-4A1D-84A3-C1AC185BA1B5}"/>
              </a:ext>
            </a:extLst>
          </p:cNvPr>
          <p:cNvSpPr txBox="1"/>
          <p:nvPr/>
        </p:nvSpPr>
        <p:spPr>
          <a:xfrm flipH="1">
            <a:off x="6993398" y="3433705"/>
            <a:ext cx="1653819" cy="765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dirty="0">
                <a:solidFill>
                  <a:schemeClr val="tx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We need these directories to run flask.</a:t>
            </a:r>
            <a:endParaRPr lang="en-US" sz="1200" b="0" dirty="0">
              <a:solidFill>
                <a:schemeClr val="tx2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977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va Green">
  <a:themeElements>
    <a:clrScheme name="Custom 4">
      <a:dk1>
        <a:sysClr val="windowText" lastClr="000000"/>
      </a:dk1>
      <a:lt1>
        <a:sysClr val="window" lastClr="FFFFFF"/>
      </a:lt1>
      <a:dk2>
        <a:srgbClr val="E37E03"/>
      </a:dk2>
      <a:lt2>
        <a:srgbClr val="EEE0F4"/>
      </a:lt2>
      <a:accent1>
        <a:srgbClr val="1F03EB"/>
      </a:accent1>
      <a:accent2>
        <a:srgbClr val="0070C0"/>
      </a:accent2>
      <a:accent3>
        <a:srgbClr val="A147C9"/>
      </a:accent3>
      <a:accent4>
        <a:srgbClr val="2E6C57"/>
      </a:accent4>
      <a:accent5>
        <a:srgbClr val="5B4672"/>
      </a:accent5>
      <a:accent6>
        <a:srgbClr val="45CBA2"/>
      </a:accent6>
      <a:hlink>
        <a:srgbClr val="47295D"/>
      </a:hlink>
      <a:folHlink>
        <a:srgbClr val="47295D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1800"/>
          </a:lnSpc>
          <a:defRPr sz="1800" b="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Java Green">
  <a:themeElements>
    <a:clrScheme name="Custom 4">
      <a:dk1>
        <a:sysClr val="windowText" lastClr="000000"/>
      </a:dk1>
      <a:lt1>
        <a:sysClr val="window" lastClr="FFFFFF"/>
      </a:lt1>
      <a:dk2>
        <a:srgbClr val="E37E03"/>
      </a:dk2>
      <a:lt2>
        <a:srgbClr val="EEE0F4"/>
      </a:lt2>
      <a:accent1>
        <a:srgbClr val="1F03EB"/>
      </a:accent1>
      <a:accent2>
        <a:srgbClr val="0070C0"/>
      </a:accent2>
      <a:accent3>
        <a:srgbClr val="A147C9"/>
      </a:accent3>
      <a:accent4>
        <a:srgbClr val="2E6C57"/>
      </a:accent4>
      <a:accent5>
        <a:srgbClr val="5B4672"/>
      </a:accent5>
      <a:accent6>
        <a:srgbClr val="45CBA2"/>
      </a:accent6>
      <a:hlink>
        <a:srgbClr val="47295D"/>
      </a:hlink>
      <a:folHlink>
        <a:srgbClr val="47295D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1800"/>
          </a:lnSpc>
          <a:defRPr sz="1800" b="0" dirty="0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84740</TotalTime>
  <Words>2432</Words>
  <Application>Microsoft Office PowerPoint</Application>
  <PresentationFormat>On-screen Show (4:3)</PresentationFormat>
  <Paragraphs>362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 Narrow</vt:lpstr>
      <vt:lpstr>Calibri</vt:lpstr>
      <vt:lpstr>Comic Sans MS</vt:lpstr>
      <vt:lpstr>Consolas</vt:lpstr>
      <vt:lpstr>Franklin Gothic Medium</vt:lpstr>
      <vt:lpstr>Times</vt:lpstr>
      <vt:lpstr>Wingdings</vt:lpstr>
      <vt:lpstr>Wingdings 2</vt:lpstr>
      <vt:lpstr>Java Green</vt:lpstr>
      <vt:lpstr>1_Java Green</vt:lpstr>
      <vt:lpstr>Database Systems: Theory and Programming  Flask</vt:lpstr>
      <vt:lpstr>Acknowledgements</vt:lpstr>
      <vt:lpstr>What is Flask</vt:lpstr>
      <vt:lpstr>Getting Started</vt:lpstr>
      <vt:lpstr>Install ability to create virtual execution environments (virtualenv) using pip</vt:lpstr>
      <vt:lpstr>Windows 10 instructions</vt:lpstr>
      <vt:lpstr>Create a PyDev project in Eclipse</vt:lpstr>
      <vt:lpstr>Install Flash extensions into Eclipse</vt:lpstr>
      <vt:lpstr>Setup project environment</vt:lpstr>
      <vt:lpstr>In Eclipse…</vt:lpstr>
      <vt:lpstr>Check application in browser  using port 5000</vt:lpstr>
      <vt:lpstr>Flask basics</vt:lpstr>
      <vt:lpstr>Hello World (without Blueprints)</vt:lpstr>
      <vt:lpstr>Hello World (with Blueprints)</vt:lpstr>
      <vt:lpstr>sakila1.py (adding DB functions)</vt:lpstr>
      <vt:lpstr>The Database Session</vt:lpstr>
      <vt:lpstr>sakila1.py (adding DB functions)</vt:lpstr>
      <vt:lpstr>PowerPoint Presentation</vt:lpstr>
      <vt:lpstr>sakila2.py</vt:lpstr>
      <vt:lpstr>sakila2.py (more DB functions)</vt:lpstr>
      <vt:lpstr>sakila2.py (more DB functions)</vt:lpstr>
      <vt:lpstr>sakila2.py (more DB functions)</vt:lpstr>
      <vt:lpstr>sakila2.py</vt:lpstr>
      <vt:lpstr>sakila3.py</vt:lpstr>
      <vt:lpstr>sakila3.py (render_template)</vt:lpstr>
      <vt:lpstr>sakila3.py (HTML template)</vt:lpstr>
      <vt:lpstr>sakila4.py</vt:lpstr>
      <vt:lpstr>sakila4.py (forms for update, insert, delete)</vt:lpstr>
      <vt:lpstr>sakila4.py (forms for update, insert, delete)</vt:lpstr>
      <vt:lpstr>sakila4.py (forms for update, insert, delete)</vt:lpstr>
      <vt:lpstr>sakila4.py (forms for update, insert, delete)</vt:lpstr>
      <vt:lpstr>Relying solely on the database for table definitions</vt:lpstr>
      <vt:lpstr>Recall early on how we established BASE</vt:lpstr>
      <vt:lpstr>Using automap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and Data Abstraction  Lesson 1: Review</dc:title>
  <dc:creator>Jack Myers</dc:creator>
  <cp:lastModifiedBy>Myers, Jack F</cp:lastModifiedBy>
  <cp:revision>530</cp:revision>
  <dcterms:created xsi:type="dcterms:W3CDTF">2013-12-20T15:33:26Z</dcterms:created>
  <dcterms:modified xsi:type="dcterms:W3CDTF">2018-10-24T22:23:02Z</dcterms:modified>
</cp:coreProperties>
</file>