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90" r:id="rId2"/>
    <p:sldMasterId id="2147483704" r:id="rId3"/>
  </p:sldMasterIdLst>
  <p:notesMasterIdLst>
    <p:notesMasterId r:id="rId24"/>
  </p:notesMasterIdLst>
  <p:sldIdLst>
    <p:sldId id="257" r:id="rId4"/>
    <p:sldId id="258" r:id="rId5"/>
    <p:sldId id="259" r:id="rId6"/>
    <p:sldId id="261" r:id="rId7"/>
    <p:sldId id="265" r:id="rId8"/>
    <p:sldId id="266" r:id="rId9"/>
    <p:sldId id="263" r:id="rId10"/>
    <p:sldId id="267" r:id="rId11"/>
    <p:sldId id="264" r:id="rId12"/>
    <p:sldId id="277" r:id="rId13"/>
    <p:sldId id="275" r:id="rId14"/>
    <p:sldId id="270" r:id="rId15"/>
    <p:sldId id="271" r:id="rId16"/>
    <p:sldId id="272" r:id="rId17"/>
    <p:sldId id="273" r:id="rId18"/>
    <p:sldId id="262" r:id="rId19"/>
    <p:sldId id="260" r:id="rId20"/>
    <p:sldId id="274" r:id="rId21"/>
    <p:sldId id="276"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A8AE2"/>
    <a:srgbClr val="F6F5EE"/>
    <a:srgbClr val="0066CC"/>
    <a:srgbClr val="6096D2"/>
    <a:srgbClr val="99CB38"/>
    <a:srgbClr val="E8F8F4"/>
    <a:srgbClr val="339966"/>
    <a:srgbClr val="54AC7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100" d="100"/>
          <a:sy n="100" d="100"/>
        </p:scale>
        <p:origin x="486" y="36"/>
      </p:cViewPr>
      <p:guideLst>
        <p:guide orient="horz" pos="2160"/>
        <p:guide pos="2880"/>
      </p:guideLst>
    </p:cSldViewPr>
  </p:slideViewPr>
  <p:notesTextViewPr>
    <p:cViewPr>
      <p:scale>
        <a:sx n="1" d="1"/>
        <a:sy n="1" d="1"/>
      </p:scale>
      <p:origin x="0" y="0"/>
    </p:cViewPr>
  </p:notesTextViewPr>
  <p:sorterViewPr>
    <p:cViewPr>
      <p:scale>
        <a:sx n="49" d="125"/>
        <a:sy n="49" d="125"/>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99BAC5-AAC3-41B1-80A3-A98604D7601C}" type="datetimeFigureOut">
              <a:rPr lang="en-US" smtClean="0"/>
              <a:t>7/11/2020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C63B7B-8D39-4D0A-9EEA-56F291D347AD}" type="slidenum">
              <a:rPr lang="en-US" smtClean="0"/>
              <a:t>‹#›</a:t>
            </a:fld>
            <a:endParaRPr lang="en-US"/>
          </a:p>
        </p:txBody>
      </p:sp>
    </p:spTree>
    <p:extLst>
      <p:ext uri="{BB962C8B-B14F-4D97-AF65-F5344CB8AC3E}">
        <p14:creationId xmlns:p14="http://schemas.microsoft.com/office/powerpoint/2010/main" val="2078626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itchFamily="-32" charset="0"/>
              </a:defRPr>
            </a:lvl1pPr>
            <a:lvl2pPr marL="742950" indent="-285750">
              <a:defRPr sz="2400" b="1">
                <a:solidFill>
                  <a:schemeClr val="tx1"/>
                </a:solidFill>
                <a:latin typeface="Times" pitchFamily="-32" charset="0"/>
              </a:defRPr>
            </a:lvl2pPr>
            <a:lvl3pPr marL="1143000" indent="-228600">
              <a:defRPr sz="2400" b="1">
                <a:solidFill>
                  <a:schemeClr val="tx1"/>
                </a:solidFill>
                <a:latin typeface="Times" pitchFamily="-32" charset="0"/>
              </a:defRPr>
            </a:lvl3pPr>
            <a:lvl4pPr marL="1600200" indent="-228600">
              <a:defRPr sz="2400" b="1">
                <a:solidFill>
                  <a:schemeClr val="tx1"/>
                </a:solidFill>
                <a:latin typeface="Times" pitchFamily="-32" charset="0"/>
              </a:defRPr>
            </a:lvl4pPr>
            <a:lvl5pPr marL="2057400" indent="-228600">
              <a:defRPr sz="2400" b="1">
                <a:solidFill>
                  <a:schemeClr val="tx1"/>
                </a:solidFill>
                <a:latin typeface="Times" pitchFamily="-32" charset="0"/>
              </a:defRPr>
            </a:lvl5pPr>
            <a:lvl6pPr marL="2514600" indent="-228600" eaLnBrk="0" fontAlgn="base" hangingPunct="0">
              <a:spcBef>
                <a:spcPct val="0"/>
              </a:spcBef>
              <a:spcAft>
                <a:spcPct val="0"/>
              </a:spcAft>
              <a:defRPr sz="2400" b="1">
                <a:solidFill>
                  <a:schemeClr val="tx1"/>
                </a:solidFill>
                <a:latin typeface="Times" pitchFamily="-32" charset="0"/>
              </a:defRPr>
            </a:lvl6pPr>
            <a:lvl7pPr marL="2971800" indent="-228600" eaLnBrk="0" fontAlgn="base" hangingPunct="0">
              <a:spcBef>
                <a:spcPct val="0"/>
              </a:spcBef>
              <a:spcAft>
                <a:spcPct val="0"/>
              </a:spcAft>
              <a:defRPr sz="2400" b="1">
                <a:solidFill>
                  <a:schemeClr val="tx1"/>
                </a:solidFill>
                <a:latin typeface="Times" pitchFamily="-32" charset="0"/>
              </a:defRPr>
            </a:lvl7pPr>
            <a:lvl8pPr marL="3429000" indent="-228600" eaLnBrk="0" fontAlgn="base" hangingPunct="0">
              <a:spcBef>
                <a:spcPct val="0"/>
              </a:spcBef>
              <a:spcAft>
                <a:spcPct val="0"/>
              </a:spcAft>
              <a:defRPr sz="2400" b="1">
                <a:solidFill>
                  <a:schemeClr val="tx1"/>
                </a:solidFill>
                <a:latin typeface="Times" pitchFamily="-32" charset="0"/>
              </a:defRPr>
            </a:lvl8pPr>
            <a:lvl9pPr marL="3886200" indent="-228600" eaLnBrk="0" fontAlgn="base" hangingPunct="0">
              <a:spcBef>
                <a:spcPct val="0"/>
              </a:spcBef>
              <a:spcAft>
                <a:spcPct val="0"/>
              </a:spcAft>
              <a:defRPr sz="2400" b="1">
                <a:solidFill>
                  <a:schemeClr val="tx1"/>
                </a:solidFill>
                <a:latin typeface="Times" pitchFamily="-32" charset="0"/>
              </a:defRPr>
            </a:lvl9pPr>
          </a:lstStyle>
          <a:p>
            <a:r>
              <a:rPr lang="en-GB" altLang="en-US" sz="1200"/>
              <a:t>Objects First with Java</a:t>
            </a:r>
          </a:p>
        </p:txBody>
      </p:sp>
      <p:sp>
        <p:nvSpPr>
          <p:cNvPr id="153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itchFamily="-32" charset="0"/>
              </a:defRPr>
            </a:lvl1pPr>
            <a:lvl2pPr marL="742950" indent="-285750">
              <a:defRPr sz="2400" b="1">
                <a:solidFill>
                  <a:schemeClr val="tx1"/>
                </a:solidFill>
                <a:latin typeface="Times" pitchFamily="-32" charset="0"/>
              </a:defRPr>
            </a:lvl2pPr>
            <a:lvl3pPr marL="1143000" indent="-228600">
              <a:defRPr sz="2400" b="1">
                <a:solidFill>
                  <a:schemeClr val="tx1"/>
                </a:solidFill>
                <a:latin typeface="Times" pitchFamily="-32" charset="0"/>
              </a:defRPr>
            </a:lvl3pPr>
            <a:lvl4pPr marL="1600200" indent="-228600">
              <a:defRPr sz="2400" b="1">
                <a:solidFill>
                  <a:schemeClr val="tx1"/>
                </a:solidFill>
                <a:latin typeface="Times" pitchFamily="-32" charset="0"/>
              </a:defRPr>
            </a:lvl4pPr>
            <a:lvl5pPr marL="2057400" indent="-228600">
              <a:defRPr sz="2400" b="1">
                <a:solidFill>
                  <a:schemeClr val="tx1"/>
                </a:solidFill>
                <a:latin typeface="Times" pitchFamily="-32" charset="0"/>
              </a:defRPr>
            </a:lvl5pPr>
            <a:lvl6pPr marL="2514600" indent="-228600" eaLnBrk="0" fontAlgn="base" hangingPunct="0">
              <a:spcBef>
                <a:spcPct val="0"/>
              </a:spcBef>
              <a:spcAft>
                <a:spcPct val="0"/>
              </a:spcAft>
              <a:defRPr sz="2400" b="1">
                <a:solidFill>
                  <a:schemeClr val="tx1"/>
                </a:solidFill>
                <a:latin typeface="Times" pitchFamily="-32" charset="0"/>
              </a:defRPr>
            </a:lvl6pPr>
            <a:lvl7pPr marL="2971800" indent="-228600" eaLnBrk="0" fontAlgn="base" hangingPunct="0">
              <a:spcBef>
                <a:spcPct val="0"/>
              </a:spcBef>
              <a:spcAft>
                <a:spcPct val="0"/>
              </a:spcAft>
              <a:defRPr sz="2400" b="1">
                <a:solidFill>
                  <a:schemeClr val="tx1"/>
                </a:solidFill>
                <a:latin typeface="Times" pitchFamily="-32" charset="0"/>
              </a:defRPr>
            </a:lvl7pPr>
            <a:lvl8pPr marL="3429000" indent="-228600" eaLnBrk="0" fontAlgn="base" hangingPunct="0">
              <a:spcBef>
                <a:spcPct val="0"/>
              </a:spcBef>
              <a:spcAft>
                <a:spcPct val="0"/>
              </a:spcAft>
              <a:defRPr sz="2400" b="1">
                <a:solidFill>
                  <a:schemeClr val="tx1"/>
                </a:solidFill>
                <a:latin typeface="Times" pitchFamily="-32" charset="0"/>
              </a:defRPr>
            </a:lvl8pPr>
            <a:lvl9pPr marL="3886200" indent="-228600" eaLnBrk="0" fontAlgn="base" hangingPunct="0">
              <a:spcBef>
                <a:spcPct val="0"/>
              </a:spcBef>
              <a:spcAft>
                <a:spcPct val="0"/>
              </a:spcAft>
              <a:defRPr sz="2400" b="1">
                <a:solidFill>
                  <a:schemeClr val="tx1"/>
                </a:solidFill>
                <a:latin typeface="Times" pitchFamily="-32" charset="0"/>
              </a:defRPr>
            </a:lvl9pPr>
          </a:lstStyle>
          <a:p>
            <a:r>
              <a:rPr lang="en-GB" altLang="en-US" sz="1200"/>
              <a:t>© David J. Barnes and Michael </a:t>
            </a:r>
            <a:r>
              <a:rPr lang="en-GB" altLang="en-US" sz="1200" err="1"/>
              <a:t>Kölling</a:t>
            </a:r>
            <a:endParaRPr lang="en-GB" altLang="en-US" sz="1200"/>
          </a:p>
        </p:txBody>
      </p:sp>
      <p:sp>
        <p:nvSpPr>
          <p:cNvPr id="153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itchFamily="-32" charset="0"/>
              </a:defRPr>
            </a:lvl1pPr>
            <a:lvl2pPr marL="742950" indent="-285750">
              <a:defRPr sz="2400" b="1">
                <a:solidFill>
                  <a:schemeClr val="tx1"/>
                </a:solidFill>
                <a:latin typeface="Times" pitchFamily="-32" charset="0"/>
              </a:defRPr>
            </a:lvl2pPr>
            <a:lvl3pPr marL="1143000" indent="-228600">
              <a:defRPr sz="2400" b="1">
                <a:solidFill>
                  <a:schemeClr val="tx1"/>
                </a:solidFill>
                <a:latin typeface="Times" pitchFamily="-32" charset="0"/>
              </a:defRPr>
            </a:lvl3pPr>
            <a:lvl4pPr marL="1600200" indent="-228600">
              <a:defRPr sz="2400" b="1">
                <a:solidFill>
                  <a:schemeClr val="tx1"/>
                </a:solidFill>
                <a:latin typeface="Times" pitchFamily="-32" charset="0"/>
              </a:defRPr>
            </a:lvl4pPr>
            <a:lvl5pPr marL="2057400" indent="-228600">
              <a:defRPr sz="2400" b="1">
                <a:solidFill>
                  <a:schemeClr val="tx1"/>
                </a:solidFill>
                <a:latin typeface="Times" pitchFamily="-32" charset="0"/>
              </a:defRPr>
            </a:lvl5pPr>
            <a:lvl6pPr marL="2514600" indent="-228600" eaLnBrk="0" fontAlgn="base" hangingPunct="0">
              <a:spcBef>
                <a:spcPct val="0"/>
              </a:spcBef>
              <a:spcAft>
                <a:spcPct val="0"/>
              </a:spcAft>
              <a:defRPr sz="2400" b="1">
                <a:solidFill>
                  <a:schemeClr val="tx1"/>
                </a:solidFill>
                <a:latin typeface="Times" pitchFamily="-32" charset="0"/>
              </a:defRPr>
            </a:lvl6pPr>
            <a:lvl7pPr marL="2971800" indent="-228600" eaLnBrk="0" fontAlgn="base" hangingPunct="0">
              <a:spcBef>
                <a:spcPct val="0"/>
              </a:spcBef>
              <a:spcAft>
                <a:spcPct val="0"/>
              </a:spcAft>
              <a:defRPr sz="2400" b="1">
                <a:solidFill>
                  <a:schemeClr val="tx1"/>
                </a:solidFill>
                <a:latin typeface="Times" pitchFamily="-32" charset="0"/>
              </a:defRPr>
            </a:lvl7pPr>
            <a:lvl8pPr marL="3429000" indent="-228600" eaLnBrk="0" fontAlgn="base" hangingPunct="0">
              <a:spcBef>
                <a:spcPct val="0"/>
              </a:spcBef>
              <a:spcAft>
                <a:spcPct val="0"/>
              </a:spcAft>
              <a:defRPr sz="2400" b="1">
                <a:solidFill>
                  <a:schemeClr val="tx1"/>
                </a:solidFill>
                <a:latin typeface="Times" pitchFamily="-32" charset="0"/>
              </a:defRPr>
            </a:lvl8pPr>
            <a:lvl9pPr marL="3886200" indent="-228600" eaLnBrk="0" fontAlgn="base" hangingPunct="0">
              <a:spcBef>
                <a:spcPct val="0"/>
              </a:spcBef>
              <a:spcAft>
                <a:spcPct val="0"/>
              </a:spcAft>
              <a:defRPr sz="2400" b="1">
                <a:solidFill>
                  <a:schemeClr val="tx1"/>
                </a:solidFill>
                <a:latin typeface="Times" pitchFamily="-32" charset="0"/>
              </a:defRPr>
            </a:lvl9pPr>
          </a:lstStyle>
          <a:p>
            <a:fld id="{03152B4E-4FD2-45FC-9CDE-05DF5F3AE35C}" type="slidenum">
              <a:rPr lang="en-GB" altLang="en-US" sz="1200"/>
              <a:pPr/>
              <a:t>1</a:t>
            </a:fld>
            <a:endParaRPr lang="en-GB" altLang="en-US" sz="1200"/>
          </a:p>
        </p:txBody>
      </p:sp>
      <p:sp>
        <p:nvSpPr>
          <p:cNvPr id="15365" name="Rectangle 2"/>
          <p:cNvSpPr>
            <a:spLocks noGrp="1" noRot="1" noChangeAspect="1" noChangeArrowheads="1" noTextEdit="1"/>
          </p:cNvSpPr>
          <p:nvPr>
            <p:ph type="sldImg"/>
          </p:nvPr>
        </p:nvSpPr>
        <p:spPr>
          <a:ln/>
        </p:spPr>
      </p:sp>
      <p:sp>
        <p:nvSpPr>
          <p:cNvPr id="153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t>Replace this with your course title and your name/contact details.</a:t>
            </a:r>
          </a:p>
          <a:p>
            <a:pPr eaLnBrk="1" hangingPunct="1"/>
            <a:endParaRPr lang="en-GB" altLang="en-US"/>
          </a:p>
        </p:txBody>
      </p:sp>
    </p:spTree>
    <p:extLst>
      <p:ext uri="{BB962C8B-B14F-4D97-AF65-F5344CB8AC3E}">
        <p14:creationId xmlns:p14="http://schemas.microsoft.com/office/powerpoint/2010/main" val="741610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black"/>
              </a:solidFill>
            </a:endParaRPr>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0" name="Date Placeholder 9"/>
          <p:cNvSpPr>
            <a:spLocks noGrp="1"/>
          </p:cNvSpPr>
          <p:nvPr>
            <p:ph type="dt" sz="half" idx="10"/>
          </p:nvPr>
        </p:nvSpPr>
        <p:spPr>
          <a:xfrm>
            <a:off x="370888" y="6645106"/>
            <a:ext cx="2133600" cy="274320"/>
          </a:xfrm>
        </p:spPr>
        <p:txBody>
          <a:bodyPr/>
          <a:lstStyle>
            <a:lvl1pPr>
              <a:defRPr sz="900">
                <a:solidFill>
                  <a:schemeClr val="tx1"/>
                </a:solidFill>
                <a:latin typeface="Arial Narrow" panose="020B0606020202030204" pitchFamily="34" charset="0"/>
              </a:defRPr>
            </a:lvl1pPr>
          </a:lstStyle>
          <a:p>
            <a:fld id="{B01D2C00-4051-494E-A977-137197B29FE8}" type="datetime1">
              <a:rPr lang="en-US" smtClean="0"/>
              <a:pPr/>
              <a:t>7/11/2020</a:t>
            </a:fld>
            <a:endParaRPr lang="en-US"/>
          </a:p>
        </p:txBody>
      </p:sp>
      <p:sp>
        <p:nvSpPr>
          <p:cNvPr id="12" name="Footer Placeholder 11"/>
          <p:cNvSpPr>
            <a:spLocks noGrp="1"/>
          </p:cNvSpPr>
          <p:nvPr>
            <p:ph type="ftr" sz="quarter" idx="12"/>
          </p:nvPr>
        </p:nvSpPr>
        <p:spPr>
          <a:xfrm>
            <a:off x="3048000" y="6645106"/>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3" name="Title 12"/>
          <p:cNvSpPr>
            <a:spLocks noGrp="1"/>
          </p:cNvSpPr>
          <p:nvPr>
            <p:ph type="title" hasCustomPrompt="1"/>
          </p:nvPr>
        </p:nvSpPr>
        <p:spPr>
          <a:xfrm>
            <a:off x="457200" y="2052960"/>
            <a:ext cx="6324600" cy="1828800"/>
          </a:xfrm>
        </p:spPr>
        <p:txBody>
          <a:bodyPr/>
          <a:lstStyle>
            <a:lvl1pPr algn="r">
              <a:defRPr sz="4000" spc="150" baseline="0"/>
            </a:lvl1pPr>
          </a:lstStyle>
          <a:p>
            <a:r>
              <a:rPr lang="en-US" dirty="0"/>
              <a:t>CLICK TO EDIT MASTER TITLE STYLE</a:t>
            </a: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3807476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3DD63199-ED02-43C5-98B2-403BD5B5424D}" type="datetime1">
              <a:rPr lang="en-US" smtClean="0"/>
              <a:pPr/>
              <a:t>7/11/2020</a:t>
            </a:fld>
            <a:endParaRPr lang="en-US"/>
          </a:p>
        </p:txBody>
      </p:sp>
      <p:sp>
        <p:nvSpPr>
          <p:cNvPr id="8" name="Footer Placeholder 7"/>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0" name="Title 9"/>
          <p:cNvSpPr>
            <a:spLocks noGrp="1"/>
          </p:cNvSpPr>
          <p:nvPr>
            <p:ph type="title"/>
          </p:nvPr>
        </p:nvSpPr>
        <p:spPr/>
        <p:txBody>
          <a:bodyPr/>
          <a:lstStyle/>
          <a:p>
            <a:r>
              <a:rPr lang="en-US"/>
              <a:t>Click to edit Master title style</a:t>
            </a:r>
          </a:p>
        </p:txBody>
      </p:sp>
      <p:sp>
        <p:nvSpPr>
          <p:cNvPr id="11"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593829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58F7003A-EE07-45D0-8EDE-BE72C64253B7}" type="datetime1">
              <a:rPr lang="en-US" smtClean="0"/>
              <a:pPr/>
              <a:t>7/11/2020</a:t>
            </a:fld>
            <a:endParaRPr lang="en-US"/>
          </a:p>
        </p:txBody>
      </p:sp>
      <p:sp>
        <p:nvSpPr>
          <p:cNvPr id="4" name="Footer Placeholder 3"/>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Title 5"/>
          <p:cNvSpPr>
            <a:spLocks noGrp="1"/>
          </p:cNvSpPr>
          <p:nvPr>
            <p:ph type="title"/>
          </p:nvPr>
        </p:nvSpPr>
        <p:spPr/>
        <p:txBody>
          <a:bodyPr/>
          <a:lstStyle/>
          <a:p>
            <a:r>
              <a:rPr lang="en-US"/>
              <a:t>Click to edit Master title style</a:t>
            </a:r>
          </a:p>
        </p:txBody>
      </p:sp>
      <p:sp>
        <p:nvSpPr>
          <p:cNvPr id="7"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165219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Date Placeholder 1"/>
          <p:cNvSpPr>
            <a:spLocks noGrp="1"/>
          </p:cNvSpPr>
          <p:nvPr>
            <p:ph type="dt" sz="half" idx="10"/>
          </p:nvPr>
        </p:nvSpPr>
        <p:spPr>
          <a:xfrm>
            <a:off x="370888" y="6629475"/>
            <a:ext cx="2133600" cy="274320"/>
          </a:xfrm>
        </p:spPr>
        <p:txBody>
          <a:bodyPr/>
          <a:lstStyle>
            <a:lvl1pPr>
              <a:defRPr sz="900">
                <a:solidFill>
                  <a:schemeClr val="tx1"/>
                </a:solidFill>
                <a:latin typeface="Arial Narrow" panose="020B0606020202030204" pitchFamily="34" charset="0"/>
              </a:defRPr>
            </a:lvl1pPr>
          </a:lstStyle>
          <a:p>
            <a:fld id="{E6F30DDD-5613-420D-BFAE-9FDA909A81F5}" type="datetime1">
              <a:rPr lang="en-US" smtClean="0"/>
              <a:pPr/>
              <a:t>7/11/2020</a:t>
            </a:fld>
            <a:endParaRPr lang="en-US"/>
          </a:p>
        </p:txBody>
      </p:sp>
      <p:sp>
        <p:nvSpPr>
          <p:cNvPr id="3" name="Footer Placeholder 2"/>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2799336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7010400" y="150876"/>
            <a:ext cx="1981200" cy="655624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83D39BFE-46BB-4B94-9063-9A78EB540FB4}" type="datetime1">
              <a:rPr lang="en-US" smtClean="0"/>
              <a:pPr/>
              <a:t>7/11/2020</a:t>
            </a:fld>
            <a:endParaRPr lang="en-US"/>
          </a:p>
        </p:txBody>
      </p:sp>
      <p:sp>
        <p:nvSpPr>
          <p:cNvPr id="6" name="Footer Placeholder 5"/>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a:t>Click to edit Master title style</a:t>
            </a:r>
            <a:endParaRPr lang="en-US" dirty="0"/>
          </a:p>
        </p:txBody>
      </p:sp>
      <p:sp>
        <p:nvSpPr>
          <p:cNvPr id="12"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94132512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black"/>
              </a:solidFill>
            </a:endParaRPr>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Date Placeholder 9"/>
          <p:cNvSpPr>
            <a:spLocks noGrp="1"/>
          </p:cNvSpPr>
          <p:nvPr>
            <p:ph type="dt" sz="half" idx="10"/>
          </p:nvPr>
        </p:nvSpPr>
        <p:spPr>
          <a:xfrm>
            <a:off x="370888" y="6645106"/>
            <a:ext cx="2133600" cy="274320"/>
          </a:xfrm>
        </p:spPr>
        <p:txBody>
          <a:bodyPr/>
          <a:lstStyle>
            <a:lvl1pPr>
              <a:defRPr sz="900">
                <a:solidFill>
                  <a:schemeClr val="tx1"/>
                </a:solidFill>
                <a:latin typeface="Arial Narrow" panose="020B0606020202030204" pitchFamily="34" charset="0"/>
              </a:defRPr>
            </a:lvl1pPr>
          </a:lstStyle>
          <a:p>
            <a:fld id="{B01D2C00-4051-494E-A977-137197B29FE8}" type="datetime1">
              <a:rPr lang="en-US" smtClean="0"/>
              <a:pPr/>
              <a:t>7/11/2020</a:t>
            </a:fld>
            <a:endParaRPr lang="en-US"/>
          </a:p>
        </p:txBody>
      </p:sp>
      <p:sp>
        <p:nvSpPr>
          <p:cNvPr id="12" name="Footer Placeholder 11"/>
          <p:cNvSpPr>
            <a:spLocks noGrp="1"/>
          </p:cNvSpPr>
          <p:nvPr>
            <p:ph type="ftr" sz="quarter" idx="12"/>
          </p:nvPr>
        </p:nvSpPr>
        <p:spPr>
          <a:xfrm>
            <a:off x="3048000" y="6645106"/>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3" name="Title 12"/>
          <p:cNvSpPr>
            <a:spLocks noGrp="1"/>
          </p:cNvSpPr>
          <p:nvPr>
            <p:ph type="title" hasCustomPrompt="1"/>
          </p:nvPr>
        </p:nvSpPr>
        <p:spPr>
          <a:xfrm>
            <a:off x="457200" y="2052960"/>
            <a:ext cx="6324600" cy="1828800"/>
          </a:xfrm>
        </p:spPr>
        <p:txBody>
          <a:bodyPr/>
          <a:lstStyle>
            <a:lvl1pPr algn="r">
              <a:defRPr sz="4000" spc="150" baseline="0"/>
            </a:lvl1pPr>
          </a:lstStyle>
          <a:p>
            <a:r>
              <a:rPr lang="en-US" dirty="0"/>
              <a:t>CLICK TO EDIT MASTER TITLE STYLE</a:t>
            </a:r>
          </a:p>
        </p:txBody>
      </p:sp>
      <p:sp>
        <p:nvSpPr>
          <p:cNvPr id="9"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11"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4109565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small)">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spc="0">
                <a:solidFill>
                  <a:schemeClr val="tx1"/>
                </a:solidFill>
              </a:defRPr>
            </a:lvl1pPr>
            <a:lvl2pPr>
              <a:spcAft>
                <a:spcPts val="600"/>
              </a:spcAft>
              <a:defRPr spc="0">
                <a:solidFill>
                  <a:schemeClr val="tx1"/>
                </a:solidFill>
              </a:defRPr>
            </a:lvl2pPr>
            <a:lvl3pPr>
              <a:spcAft>
                <a:spcPts val="600"/>
              </a:spcAft>
              <a:defRPr spc="0">
                <a:solidFill>
                  <a:schemeClr val="tx1"/>
                </a:solidFill>
              </a:defRPr>
            </a:lvl3pPr>
            <a:lvl4pPr>
              <a:spcAft>
                <a:spcPts val="600"/>
              </a:spcAft>
              <a:defRPr>
                <a:solidFill>
                  <a:schemeClr val="tx1"/>
                </a:solidFill>
              </a:defRPr>
            </a:lvl4pPr>
            <a:lvl5pPr>
              <a:spcAft>
                <a:spcPts val="600"/>
              </a:spcAft>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7/11/2020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781245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medium)">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spcAft>
                <a:spcPts val="600"/>
              </a:spcAft>
              <a:defRPr sz="2400" spc="0">
                <a:solidFill>
                  <a:schemeClr val="tx1"/>
                </a:solidFill>
              </a:defRPr>
            </a:lvl1pPr>
            <a:lvl2pPr>
              <a:spcAft>
                <a:spcPts val="600"/>
              </a:spcAft>
              <a:defRPr sz="2000" spc="0">
                <a:solidFill>
                  <a:schemeClr val="tx1"/>
                </a:solidFill>
              </a:defRPr>
            </a:lvl2pPr>
            <a:lvl3pPr>
              <a:spcAft>
                <a:spcPts val="600"/>
              </a:spcAft>
              <a:defRPr sz="1800" spc="0">
                <a:solidFill>
                  <a:schemeClr val="tx1"/>
                </a:solidFill>
              </a:defRPr>
            </a:lvl3pPr>
            <a:lvl4pPr>
              <a:spcAft>
                <a:spcPts val="600"/>
              </a:spcAft>
              <a:defRPr sz="1600">
                <a:solidFill>
                  <a:schemeClr val="tx1"/>
                </a:solidFill>
              </a:defRPr>
            </a:lvl4pPr>
            <a:lvl5pPr>
              <a:spcAft>
                <a:spcPts val="600"/>
              </a:spcAft>
              <a:defRPr sz="14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7/11/2020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3053451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larg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344488" indent="-300038">
              <a:spcAft>
                <a:spcPts val="600"/>
              </a:spcAft>
              <a:defRPr sz="2800" spc="0">
                <a:solidFill>
                  <a:schemeClr val="tx1"/>
                </a:solidFill>
              </a:defRPr>
            </a:lvl1pPr>
            <a:lvl2pPr marL="623888" indent="-258763">
              <a:spcAft>
                <a:spcPts val="600"/>
              </a:spcAft>
              <a:defRPr sz="2400" spc="0">
                <a:solidFill>
                  <a:schemeClr val="tx1"/>
                </a:solidFill>
              </a:defRPr>
            </a:lvl2pPr>
            <a:lvl3pPr>
              <a:spcAft>
                <a:spcPts val="600"/>
              </a:spcAft>
              <a:defRPr sz="2000" spc="0">
                <a:solidFill>
                  <a:schemeClr val="tx1"/>
                </a:solidFill>
              </a:defRPr>
            </a:lvl3pPr>
            <a:lvl4pPr>
              <a:spcAft>
                <a:spcPts val="600"/>
              </a:spcAft>
              <a:defRPr sz="1800">
                <a:solidFill>
                  <a:schemeClr val="tx1"/>
                </a:solidFill>
              </a:defRPr>
            </a:lvl4pPr>
            <a:lvl5pPr>
              <a:spcAft>
                <a:spcPts val="600"/>
              </a:spcAft>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7/11/2020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3676113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small)">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258294"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7/11/2020</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
        <p:nvSpPr>
          <p:cNvPr id="10"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23583168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mediu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258294"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7/11/2020</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
        <p:nvSpPr>
          <p:cNvPr id="10"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2774603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small)">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spc="0">
                <a:solidFill>
                  <a:schemeClr val="tx1"/>
                </a:solidFill>
              </a:defRPr>
            </a:lvl1pPr>
            <a:lvl2pPr>
              <a:spcAft>
                <a:spcPts val="600"/>
              </a:spcAft>
              <a:defRPr spc="0">
                <a:solidFill>
                  <a:schemeClr val="tx1"/>
                </a:solidFill>
              </a:defRPr>
            </a:lvl2pPr>
            <a:lvl3pPr>
              <a:spcAft>
                <a:spcPts val="600"/>
              </a:spcAft>
              <a:defRPr spc="0">
                <a:solidFill>
                  <a:schemeClr val="tx1"/>
                </a:solidFill>
              </a:defRPr>
            </a:lvl3pPr>
            <a:lvl4pPr>
              <a:spcAft>
                <a:spcPts val="600"/>
              </a:spcAft>
              <a:defRPr>
                <a:solidFill>
                  <a:schemeClr val="tx1"/>
                </a:solidFill>
              </a:defRPr>
            </a:lvl4pPr>
            <a:lvl5pPr>
              <a:spcAft>
                <a:spcPts val="600"/>
              </a:spcAf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7/11/2020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38748167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 preserve="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685800"/>
            <a:ext cx="8407893" cy="5440679"/>
          </a:xfrm>
        </p:spPr>
        <p:txBody>
          <a:bodyPr/>
          <a:lstStyle>
            <a:lvl1pPr marL="45720" indent="0">
              <a:spcBef>
                <a:spcPts val="0"/>
              </a:spcBef>
              <a:spcAft>
                <a:spcPts val="0"/>
              </a:spcAft>
              <a:buNone/>
              <a:defRPr b="0" spc="0">
                <a:solidFill>
                  <a:schemeClr val="tx1"/>
                </a:solidFill>
              </a:defRPr>
            </a:lvl1pPr>
            <a:lvl2pPr marL="365760" indent="0">
              <a:spcBef>
                <a:spcPts val="0"/>
              </a:spcBef>
              <a:spcAft>
                <a:spcPts val="0"/>
              </a:spcAft>
              <a:buNone/>
              <a:defRPr b="0" spc="0">
                <a:solidFill>
                  <a:schemeClr val="tx1"/>
                </a:solidFill>
              </a:defRPr>
            </a:lvl2pPr>
            <a:lvl3pPr marL="640080" indent="0">
              <a:spcBef>
                <a:spcPts val="0"/>
              </a:spcBef>
              <a:spcAft>
                <a:spcPts val="0"/>
              </a:spcAft>
              <a:buNone/>
              <a:defRPr b="0" spc="0">
                <a:solidFill>
                  <a:schemeClr val="tx1"/>
                </a:solidFill>
              </a:defRPr>
            </a:lvl3pPr>
            <a:lvl4pPr marL="914400" indent="0">
              <a:spcBef>
                <a:spcPts val="0"/>
              </a:spcBef>
              <a:spcAft>
                <a:spcPts val="0"/>
              </a:spcAft>
              <a:buNone/>
              <a:defRPr b="0">
                <a:solidFill>
                  <a:schemeClr val="tx1"/>
                </a:solidFill>
              </a:defRPr>
            </a:lvl4pPr>
            <a:lvl5pPr marL="1097280" indent="0">
              <a:spcBef>
                <a:spcPts val="0"/>
              </a:spcBef>
              <a:spcAft>
                <a:spcPts val="0"/>
              </a:spcAft>
              <a:buNone/>
              <a:defRPr b="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581975"/>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7/11/2020</a:t>
            </a:fld>
            <a:endParaRPr lang="en-US"/>
          </a:p>
        </p:txBody>
      </p:sp>
      <p:sp>
        <p:nvSpPr>
          <p:cNvPr id="5" name="Footer Placeholder 4"/>
          <p:cNvSpPr>
            <a:spLocks noGrp="1"/>
          </p:cNvSpPr>
          <p:nvPr>
            <p:ph type="ftr" sz="quarter" idx="11"/>
          </p:nvPr>
        </p:nvSpPr>
        <p:spPr>
          <a:xfrm>
            <a:off x="3048000" y="65819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a:xfrm>
            <a:off x="381000" y="152400"/>
            <a:ext cx="8381260" cy="406153"/>
          </a:xfrm>
        </p:spPr>
        <p:txBody>
          <a:bodyPr/>
          <a:lstStyle>
            <a:lvl1pPr>
              <a:defRPr sz="2000" u="sng" cap="none" spc="0">
                <a:solidFill>
                  <a:schemeClr val="tx1"/>
                </a:solidFill>
              </a:defRPr>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10979749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400" y="153923"/>
            <a:ext cx="6705600" cy="65532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8"/>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C434DD70-68F0-4DEF-81F9-71079D2F1371}" type="datetime1">
              <a:rPr lang="en-US" smtClean="0"/>
              <a:pPr/>
              <a:t>7/11/2020</a:t>
            </a:fld>
            <a:endParaRPr lang="en-US"/>
          </a:p>
        </p:txBody>
      </p:sp>
      <p:sp>
        <p:nvSpPr>
          <p:cNvPr id="11" name="Footer Placeholder 10"/>
          <p:cNvSpPr>
            <a:spLocks noGrp="1"/>
          </p:cNvSpPr>
          <p:nvPr>
            <p:ph type="ftr" sz="quarter" idx="12"/>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solidFill>
                  <a:schemeClr val="tx1"/>
                </a:solidFill>
              </a:defRPr>
            </a:lvl1pPr>
          </a:lstStyle>
          <a:p>
            <a:r>
              <a:rPr lang="en-US"/>
              <a:t>Click to edit Master title style</a:t>
            </a:r>
            <a:endParaRPr lang="en-US" dirty="0"/>
          </a:p>
        </p:txBody>
      </p:sp>
      <p:sp>
        <p:nvSpPr>
          <p:cNvPr id="13"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10"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37705664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secHead" preserve="1">
  <p:cSld name="Subs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400" y="153923"/>
            <a:ext cx="6705600" cy="6553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8"/>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C434DD70-68F0-4DEF-81F9-71079D2F1371}" type="datetime1">
              <a:rPr lang="en-US" smtClean="0"/>
              <a:pPr/>
              <a:t>7/11/2020</a:t>
            </a:fld>
            <a:endParaRPr lang="en-US"/>
          </a:p>
        </p:txBody>
      </p:sp>
      <p:sp>
        <p:nvSpPr>
          <p:cNvPr id="11" name="Footer Placeholder 10"/>
          <p:cNvSpPr>
            <a:spLocks noGrp="1"/>
          </p:cNvSpPr>
          <p:nvPr>
            <p:ph type="ftr" sz="quarter" idx="12"/>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solidFill>
                  <a:schemeClr val="tx1"/>
                </a:solidFill>
              </a:defRPr>
            </a:lvl1pPr>
          </a:lstStyle>
          <a:p>
            <a:r>
              <a:rPr lang="en-US"/>
              <a:t>Click to edit Master title style</a:t>
            </a:r>
            <a:endParaRPr lang="en-US" dirty="0"/>
          </a:p>
        </p:txBody>
      </p:sp>
      <p:sp>
        <p:nvSpPr>
          <p:cNvPr id="13"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10"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9234656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3DD63199-ED02-43C5-98B2-403BD5B5424D}" type="datetime1">
              <a:rPr lang="en-US" smtClean="0"/>
              <a:pPr/>
              <a:t>7/11/2020</a:t>
            </a:fld>
            <a:endParaRPr lang="en-US"/>
          </a:p>
        </p:txBody>
      </p:sp>
      <p:sp>
        <p:nvSpPr>
          <p:cNvPr id="8" name="Footer Placeholder 7"/>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0" name="Title 9"/>
          <p:cNvSpPr>
            <a:spLocks noGrp="1"/>
          </p:cNvSpPr>
          <p:nvPr>
            <p:ph type="title"/>
          </p:nvPr>
        </p:nvSpPr>
        <p:spPr/>
        <p:txBody>
          <a:bodyPr/>
          <a:lstStyle/>
          <a:p>
            <a:r>
              <a:rPr lang="en-US"/>
              <a:t>Click to edit Master title style</a:t>
            </a:r>
          </a:p>
        </p:txBody>
      </p:sp>
      <p:sp>
        <p:nvSpPr>
          <p:cNvPr id="11"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12"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2355979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58F7003A-EE07-45D0-8EDE-BE72C64253B7}" type="datetime1">
              <a:rPr lang="en-US" smtClean="0"/>
              <a:pPr/>
              <a:t>7/11/2020</a:t>
            </a:fld>
            <a:endParaRPr lang="en-US"/>
          </a:p>
        </p:txBody>
      </p:sp>
      <p:sp>
        <p:nvSpPr>
          <p:cNvPr id="4" name="Footer Placeholder 3"/>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Title 5"/>
          <p:cNvSpPr>
            <a:spLocks noGrp="1"/>
          </p:cNvSpPr>
          <p:nvPr>
            <p:ph type="title"/>
          </p:nvPr>
        </p:nvSpPr>
        <p:spPr/>
        <p:txBody>
          <a:bodyPr/>
          <a:lstStyle/>
          <a:p>
            <a:r>
              <a:rPr lang="en-US"/>
              <a:t>Click to edit Master title style</a:t>
            </a:r>
          </a:p>
        </p:txBody>
      </p:sp>
      <p:sp>
        <p:nvSpPr>
          <p:cNvPr id="7"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37165859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Date Placeholder 1"/>
          <p:cNvSpPr>
            <a:spLocks noGrp="1"/>
          </p:cNvSpPr>
          <p:nvPr>
            <p:ph type="dt" sz="half" idx="10"/>
          </p:nvPr>
        </p:nvSpPr>
        <p:spPr>
          <a:xfrm>
            <a:off x="370888" y="6629475"/>
            <a:ext cx="2133600" cy="274320"/>
          </a:xfrm>
        </p:spPr>
        <p:txBody>
          <a:bodyPr/>
          <a:lstStyle>
            <a:lvl1pPr>
              <a:defRPr sz="900">
                <a:solidFill>
                  <a:schemeClr val="tx1"/>
                </a:solidFill>
                <a:latin typeface="Arial Narrow" panose="020B0606020202030204" pitchFamily="34" charset="0"/>
              </a:defRPr>
            </a:lvl1pPr>
          </a:lstStyle>
          <a:p>
            <a:fld id="{E6F30DDD-5613-420D-BFAE-9FDA909A81F5}" type="datetime1">
              <a:rPr lang="en-US" smtClean="0"/>
              <a:pPr/>
              <a:t>7/11/2020</a:t>
            </a:fld>
            <a:endParaRPr lang="en-US"/>
          </a:p>
        </p:txBody>
      </p:sp>
      <p:sp>
        <p:nvSpPr>
          <p:cNvPr id="3" name="Footer Placeholder 2"/>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
        <p:nvSpPr>
          <p:cNvPr id="7"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2756002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7010400" y="150876"/>
            <a:ext cx="1981200" cy="655624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83D39BFE-46BB-4B94-9063-9A78EB540FB4}" type="datetime1">
              <a:rPr lang="en-US" smtClean="0"/>
              <a:pPr/>
              <a:t>7/11/2020</a:t>
            </a:fld>
            <a:endParaRPr lang="en-US"/>
          </a:p>
        </p:txBody>
      </p:sp>
      <p:sp>
        <p:nvSpPr>
          <p:cNvPr id="6" name="Footer Placeholder 5"/>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a:t>Click to edit Master title style</a:t>
            </a:r>
            <a:endParaRPr lang="en-US" dirty="0"/>
          </a:p>
        </p:txBody>
      </p:sp>
      <p:sp>
        <p:nvSpPr>
          <p:cNvPr id="12"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13"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847777126"/>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black"/>
              </a:solidFill>
            </a:endParaRPr>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Date Placeholder 9"/>
          <p:cNvSpPr>
            <a:spLocks noGrp="1"/>
          </p:cNvSpPr>
          <p:nvPr>
            <p:ph type="dt" sz="half" idx="10"/>
          </p:nvPr>
        </p:nvSpPr>
        <p:spPr>
          <a:xfrm>
            <a:off x="370888" y="6645106"/>
            <a:ext cx="2133600" cy="274320"/>
          </a:xfrm>
        </p:spPr>
        <p:txBody>
          <a:bodyPr/>
          <a:lstStyle>
            <a:lvl1pPr>
              <a:defRPr sz="900">
                <a:solidFill>
                  <a:schemeClr val="tx1"/>
                </a:solidFill>
                <a:latin typeface="Arial Narrow" panose="020B0606020202030204" pitchFamily="34" charset="0"/>
              </a:defRPr>
            </a:lvl1pPr>
          </a:lstStyle>
          <a:p>
            <a:fld id="{B01D2C00-4051-494E-A977-137197B29FE8}" type="datetime1">
              <a:rPr lang="en-US" smtClean="0"/>
              <a:pPr/>
              <a:t>7/11/2020</a:t>
            </a:fld>
            <a:endParaRPr lang="en-US"/>
          </a:p>
        </p:txBody>
      </p:sp>
      <p:sp>
        <p:nvSpPr>
          <p:cNvPr id="12" name="Footer Placeholder 11"/>
          <p:cNvSpPr>
            <a:spLocks noGrp="1"/>
          </p:cNvSpPr>
          <p:nvPr>
            <p:ph type="ftr" sz="quarter" idx="12"/>
          </p:nvPr>
        </p:nvSpPr>
        <p:spPr>
          <a:xfrm>
            <a:off x="3048000" y="6645106"/>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3" name="Title 12"/>
          <p:cNvSpPr>
            <a:spLocks noGrp="1"/>
          </p:cNvSpPr>
          <p:nvPr>
            <p:ph type="title" hasCustomPrompt="1"/>
          </p:nvPr>
        </p:nvSpPr>
        <p:spPr>
          <a:xfrm>
            <a:off x="457200" y="2052960"/>
            <a:ext cx="6324600" cy="1828800"/>
          </a:xfrm>
        </p:spPr>
        <p:txBody>
          <a:bodyPr/>
          <a:lstStyle>
            <a:lvl1pPr algn="r">
              <a:defRPr sz="4000" spc="150" baseline="0"/>
            </a:lvl1pPr>
          </a:lstStyle>
          <a:p>
            <a:r>
              <a:rPr lang="en-US" dirty="0"/>
              <a:t>CLICK TO EDIT MASTER TITLE STYLE</a:t>
            </a:r>
          </a:p>
        </p:txBody>
      </p:sp>
      <p:sp>
        <p:nvSpPr>
          <p:cNvPr id="9"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11" name="Slide Number Placeholder 3">
            <a:extLst>
              <a:ext uri="{FF2B5EF4-FFF2-40B4-BE49-F238E27FC236}">
                <a16:creationId xmlns:a16="http://schemas.microsoft.com/office/drawing/2014/main" id="{4D8609DF-246E-4592-9017-335BBA61F54D}"/>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17511686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small)">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spc="0">
                <a:solidFill>
                  <a:schemeClr val="tx1"/>
                </a:solidFill>
              </a:defRPr>
            </a:lvl1pPr>
            <a:lvl2pPr>
              <a:spcAft>
                <a:spcPts val="600"/>
              </a:spcAft>
              <a:defRPr spc="0">
                <a:solidFill>
                  <a:schemeClr val="tx1"/>
                </a:solidFill>
              </a:defRPr>
            </a:lvl2pPr>
            <a:lvl3pPr>
              <a:spcAft>
                <a:spcPts val="600"/>
              </a:spcAft>
              <a:defRPr spc="0">
                <a:solidFill>
                  <a:schemeClr val="tx1"/>
                </a:solidFill>
              </a:defRPr>
            </a:lvl3pPr>
            <a:lvl4pPr>
              <a:spcAft>
                <a:spcPts val="600"/>
              </a:spcAft>
              <a:defRPr>
                <a:solidFill>
                  <a:schemeClr val="tx1"/>
                </a:solidFill>
              </a:defRPr>
            </a:lvl4pPr>
            <a:lvl5pPr>
              <a:spcAft>
                <a:spcPts val="600"/>
              </a:spcAft>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7/11/2020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9" name="Slide Number Placeholder 3">
            <a:extLst>
              <a:ext uri="{FF2B5EF4-FFF2-40B4-BE49-F238E27FC236}">
                <a16:creationId xmlns:a16="http://schemas.microsoft.com/office/drawing/2014/main" id="{E2DE6586-20E5-4D2A-9EE1-44A5953165CA}"/>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35369925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medium)">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spcAft>
                <a:spcPts val="600"/>
              </a:spcAft>
              <a:defRPr sz="2400" spc="0">
                <a:solidFill>
                  <a:schemeClr val="tx1"/>
                </a:solidFill>
              </a:defRPr>
            </a:lvl1pPr>
            <a:lvl2pPr>
              <a:spcAft>
                <a:spcPts val="600"/>
              </a:spcAft>
              <a:defRPr sz="2000" spc="0">
                <a:solidFill>
                  <a:schemeClr val="tx1"/>
                </a:solidFill>
              </a:defRPr>
            </a:lvl2pPr>
            <a:lvl3pPr>
              <a:spcAft>
                <a:spcPts val="600"/>
              </a:spcAft>
              <a:defRPr sz="1800" spc="0">
                <a:solidFill>
                  <a:schemeClr val="tx1"/>
                </a:solidFill>
              </a:defRPr>
            </a:lvl3pPr>
            <a:lvl4pPr>
              <a:spcAft>
                <a:spcPts val="600"/>
              </a:spcAft>
              <a:defRPr sz="1600">
                <a:solidFill>
                  <a:schemeClr val="tx1"/>
                </a:solidFill>
              </a:defRPr>
            </a:lvl4pPr>
            <a:lvl5pPr>
              <a:spcAft>
                <a:spcPts val="600"/>
              </a:spcAft>
              <a:defRPr sz="14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7/11/2020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9" name="Slide Number Placeholder 3">
            <a:extLst>
              <a:ext uri="{FF2B5EF4-FFF2-40B4-BE49-F238E27FC236}">
                <a16:creationId xmlns:a16="http://schemas.microsoft.com/office/drawing/2014/main" id="{01FB564D-8546-4D3A-B883-7D4B1C9A3B67}"/>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3618325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medium)">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spcAft>
                <a:spcPts val="600"/>
              </a:spcAft>
              <a:defRPr sz="2400" spc="0">
                <a:solidFill>
                  <a:schemeClr val="tx1"/>
                </a:solidFill>
              </a:defRPr>
            </a:lvl1pPr>
            <a:lvl2pPr>
              <a:spcAft>
                <a:spcPts val="600"/>
              </a:spcAft>
              <a:defRPr sz="2000" spc="0">
                <a:solidFill>
                  <a:schemeClr val="tx1"/>
                </a:solidFill>
              </a:defRPr>
            </a:lvl2pPr>
            <a:lvl3pPr>
              <a:spcAft>
                <a:spcPts val="600"/>
              </a:spcAft>
              <a:defRPr sz="1800" spc="0">
                <a:solidFill>
                  <a:schemeClr val="tx1"/>
                </a:solidFill>
              </a:defRPr>
            </a:lvl3pPr>
            <a:lvl4pPr>
              <a:spcAft>
                <a:spcPts val="600"/>
              </a:spcAft>
              <a:defRPr sz="1600">
                <a:solidFill>
                  <a:schemeClr val="tx1"/>
                </a:solidFill>
              </a:defRPr>
            </a:lvl4pPr>
            <a:lvl5pPr>
              <a:spcAft>
                <a:spcPts val="600"/>
              </a:spcAft>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7/11/2020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3808466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larg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344488" indent="-300038">
              <a:spcAft>
                <a:spcPts val="600"/>
              </a:spcAft>
              <a:defRPr sz="2800" spc="0">
                <a:solidFill>
                  <a:schemeClr val="tx1"/>
                </a:solidFill>
              </a:defRPr>
            </a:lvl1pPr>
            <a:lvl2pPr marL="623888" indent="-258763">
              <a:spcAft>
                <a:spcPts val="600"/>
              </a:spcAft>
              <a:defRPr sz="2400" spc="0">
                <a:solidFill>
                  <a:schemeClr val="tx1"/>
                </a:solidFill>
              </a:defRPr>
            </a:lvl2pPr>
            <a:lvl3pPr>
              <a:spcAft>
                <a:spcPts val="600"/>
              </a:spcAft>
              <a:defRPr sz="2000" spc="0">
                <a:solidFill>
                  <a:schemeClr val="tx1"/>
                </a:solidFill>
              </a:defRPr>
            </a:lvl3pPr>
            <a:lvl4pPr>
              <a:spcAft>
                <a:spcPts val="600"/>
              </a:spcAft>
              <a:defRPr sz="1800">
                <a:solidFill>
                  <a:schemeClr val="tx1"/>
                </a:solidFill>
              </a:defRPr>
            </a:lvl4pPr>
            <a:lvl5pPr>
              <a:spcAft>
                <a:spcPts val="600"/>
              </a:spcAft>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7/11/2020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9" name="Slide Number Placeholder 3">
            <a:extLst>
              <a:ext uri="{FF2B5EF4-FFF2-40B4-BE49-F238E27FC236}">
                <a16:creationId xmlns:a16="http://schemas.microsoft.com/office/drawing/2014/main" id="{AEAD4A3F-3677-4F0D-8AF8-68CE0872A66B}"/>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8939704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small)">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258294"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7/11/2020</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
        <p:nvSpPr>
          <p:cNvPr id="10" name="Slide Number Placeholder 3">
            <a:extLst>
              <a:ext uri="{FF2B5EF4-FFF2-40B4-BE49-F238E27FC236}">
                <a16:creationId xmlns:a16="http://schemas.microsoft.com/office/drawing/2014/main" id="{06AB850F-29E0-47A7-9D5F-C1DC738D1CAD}"/>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15934729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mediu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258294"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7/11/2020</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
        <p:nvSpPr>
          <p:cNvPr id="10" name="Slide Number Placeholder 3">
            <a:extLst>
              <a:ext uri="{FF2B5EF4-FFF2-40B4-BE49-F238E27FC236}">
                <a16:creationId xmlns:a16="http://schemas.microsoft.com/office/drawing/2014/main" id="{33D4124B-0DCE-4FD2-BE75-B48FBB7967C0}"/>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2949363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obj" preserve="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685800"/>
            <a:ext cx="8407893" cy="5440679"/>
          </a:xfrm>
        </p:spPr>
        <p:txBody>
          <a:bodyPr/>
          <a:lstStyle>
            <a:lvl1pPr marL="45720" indent="0">
              <a:spcBef>
                <a:spcPts val="0"/>
              </a:spcBef>
              <a:spcAft>
                <a:spcPts val="0"/>
              </a:spcAft>
              <a:buNone/>
              <a:defRPr b="0" spc="0">
                <a:solidFill>
                  <a:schemeClr val="tx1"/>
                </a:solidFill>
              </a:defRPr>
            </a:lvl1pPr>
            <a:lvl2pPr marL="365760" indent="0">
              <a:spcBef>
                <a:spcPts val="0"/>
              </a:spcBef>
              <a:spcAft>
                <a:spcPts val="0"/>
              </a:spcAft>
              <a:buNone/>
              <a:defRPr b="0" spc="0">
                <a:solidFill>
                  <a:schemeClr val="tx1"/>
                </a:solidFill>
              </a:defRPr>
            </a:lvl2pPr>
            <a:lvl3pPr marL="640080" indent="0">
              <a:spcBef>
                <a:spcPts val="0"/>
              </a:spcBef>
              <a:spcAft>
                <a:spcPts val="0"/>
              </a:spcAft>
              <a:buNone/>
              <a:defRPr b="0" spc="0">
                <a:solidFill>
                  <a:schemeClr val="tx1"/>
                </a:solidFill>
              </a:defRPr>
            </a:lvl3pPr>
            <a:lvl4pPr marL="914400" indent="0">
              <a:spcBef>
                <a:spcPts val="0"/>
              </a:spcBef>
              <a:spcAft>
                <a:spcPts val="0"/>
              </a:spcAft>
              <a:buNone/>
              <a:defRPr b="0">
                <a:solidFill>
                  <a:schemeClr val="tx1"/>
                </a:solidFill>
              </a:defRPr>
            </a:lvl4pPr>
            <a:lvl5pPr marL="1097280" indent="0">
              <a:spcBef>
                <a:spcPts val="0"/>
              </a:spcBef>
              <a:spcAft>
                <a:spcPts val="0"/>
              </a:spcAft>
              <a:buNone/>
              <a:defRPr b="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70888" y="6581975"/>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7/11/2020</a:t>
            </a:fld>
            <a:endParaRPr lang="en-US"/>
          </a:p>
        </p:txBody>
      </p:sp>
      <p:sp>
        <p:nvSpPr>
          <p:cNvPr id="5" name="Footer Placeholder 4"/>
          <p:cNvSpPr>
            <a:spLocks noGrp="1"/>
          </p:cNvSpPr>
          <p:nvPr>
            <p:ph type="ftr" sz="quarter" idx="11"/>
          </p:nvPr>
        </p:nvSpPr>
        <p:spPr>
          <a:xfrm>
            <a:off x="3048000" y="65819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a:xfrm>
            <a:off x="381000" y="152400"/>
            <a:ext cx="8381260" cy="406153"/>
          </a:xfrm>
        </p:spPr>
        <p:txBody>
          <a:bodyPr/>
          <a:lstStyle>
            <a:lvl1pPr>
              <a:defRPr sz="2000" u="sng" cap="none" spc="0">
                <a:solidFill>
                  <a:schemeClr val="tx1"/>
                </a:solidFill>
              </a:defRPr>
            </a:lvl1pPr>
          </a:lstStyle>
          <a:p>
            <a:r>
              <a:rPr lang="en-US" dirty="0"/>
              <a:t>Click To Edit Master Title Style</a:t>
            </a:r>
          </a:p>
        </p:txBody>
      </p:sp>
      <p:sp>
        <p:nvSpPr>
          <p:cNvPr id="8"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
        <p:nvSpPr>
          <p:cNvPr id="9" name="Slide Number Placeholder 3">
            <a:extLst>
              <a:ext uri="{FF2B5EF4-FFF2-40B4-BE49-F238E27FC236}">
                <a16:creationId xmlns:a16="http://schemas.microsoft.com/office/drawing/2014/main" id="{DB62AEC6-CA35-4482-B790-D511620C0E51}"/>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15041643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400" y="153923"/>
            <a:ext cx="6705600" cy="65532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8"/>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C434DD70-68F0-4DEF-81F9-71079D2F1371}" type="datetime1">
              <a:rPr lang="en-US" smtClean="0"/>
              <a:pPr/>
              <a:t>7/11/2020</a:t>
            </a:fld>
            <a:endParaRPr lang="en-US"/>
          </a:p>
        </p:txBody>
      </p:sp>
      <p:sp>
        <p:nvSpPr>
          <p:cNvPr id="11" name="Footer Placeholder 10"/>
          <p:cNvSpPr>
            <a:spLocks noGrp="1"/>
          </p:cNvSpPr>
          <p:nvPr>
            <p:ph type="ftr" sz="quarter" idx="12"/>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solidFill>
                  <a:schemeClr val="tx1"/>
                </a:solidFill>
              </a:defRPr>
            </a:lvl1pPr>
          </a:lstStyle>
          <a:p>
            <a:r>
              <a:rPr lang="en-US"/>
              <a:t>Click to edit Master title style</a:t>
            </a:r>
            <a:endParaRPr lang="en-US" dirty="0"/>
          </a:p>
        </p:txBody>
      </p:sp>
      <p:sp>
        <p:nvSpPr>
          <p:cNvPr id="13"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10" name="Slide Number Placeholder 3">
            <a:extLst>
              <a:ext uri="{FF2B5EF4-FFF2-40B4-BE49-F238E27FC236}">
                <a16:creationId xmlns:a16="http://schemas.microsoft.com/office/drawing/2014/main" id="{7F522084-5389-49DB-810C-34F47F8FDC42}"/>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5734675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secHead" preserve="1">
  <p:cSld name="Subs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400" y="153923"/>
            <a:ext cx="6705600" cy="6553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8"/>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C434DD70-68F0-4DEF-81F9-71079D2F1371}" type="datetime1">
              <a:rPr lang="en-US" smtClean="0"/>
              <a:pPr/>
              <a:t>7/11/2020</a:t>
            </a:fld>
            <a:endParaRPr lang="en-US"/>
          </a:p>
        </p:txBody>
      </p:sp>
      <p:sp>
        <p:nvSpPr>
          <p:cNvPr id="11" name="Footer Placeholder 10"/>
          <p:cNvSpPr>
            <a:spLocks noGrp="1"/>
          </p:cNvSpPr>
          <p:nvPr>
            <p:ph type="ftr" sz="quarter" idx="12"/>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solidFill>
                  <a:schemeClr val="tx1"/>
                </a:solidFill>
              </a:defRPr>
            </a:lvl1pPr>
          </a:lstStyle>
          <a:p>
            <a:r>
              <a:rPr lang="en-US"/>
              <a:t>Click to edit Master title style</a:t>
            </a:r>
            <a:endParaRPr lang="en-US" dirty="0"/>
          </a:p>
        </p:txBody>
      </p:sp>
      <p:sp>
        <p:nvSpPr>
          <p:cNvPr id="13"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10" name="Slide Number Placeholder 3">
            <a:extLst>
              <a:ext uri="{FF2B5EF4-FFF2-40B4-BE49-F238E27FC236}">
                <a16:creationId xmlns:a16="http://schemas.microsoft.com/office/drawing/2014/main" id="{AECA56E7-F650-4170-B031-F26B491E1565}"/>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4259647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spc="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spc="0"/>
            </a:lvl1pPr>
            <a:lvl2pPr>
              <a:defRPr sz="2000" spc="0"/>
            </a:lvl2pPr>
            <a:lvl3pPr>
              <a:defRPr sz="1800" spc="0"/>
            </a:lvl3pPr>
            <a:lvl4pPr>
              <a:defRPr sz="1600" spc="0"/>
            </a:lvl4pPr>
            <a:lvl5pPr>
              <a:defRPr sz="1600" spc="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3DD63199-ED02-43C5-98B2-403BD5B5424D}" type="datetime1">
              <a:rPr lang="en-US" smtClean="0"/>
              <a:pPr/>
              <a:t>7/11/2020</a:t>
            </a:fld>
            <a:endParaRPr lang="en-US"/>
          </a:p>
        </p:txBody>
      </p:sp>
      <p:sp>
        <p:nvSpPr>
          <p:cNvPr id="8" name="Footer Placeholder 7"/>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0" name="Title 9"/>
          <p:cNvSpPr>
            <a:spLocks noGrp="1"/>
          </p:cNvSpPr>
          <p:nvPr>
            <p:ph type="title"/>
          </p:nvPr>
        </p:nvSpPr>
        <p:spPr/>
        <p:txBody>
          <a:bodyPr/>
          <a:lstStyle/>
          <a:p>
            <a:r>
              <a:rPr lang="en-US"/>
              <a:t>Click to edit Master title style</a:t>
            </a:r>
          </a:p>
        </p:txBody>
      </p:sp>
      <p:sp>
        <p:nvSpPr>
          <p:cNvPr id="11"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12" name="Slide Number Placeholder 3">
            <a:extLst>
              <a:ext uri="{FF2B5EF4-FFF2-40B4-BE49-F238E27FC236}">
                <a16:creationId xmlns:a16="http://schemas.microsoft.com/office/drawing/2014/main" id="{ACBF2E09-7228-48B9-8044-B9D203F5551C}"/>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38630031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58F7003A-EE07-45D0-8EDE-BE72C64253B7}" type="datetime1">
              <a:rPr lang="en-US" smtClean="0"/>
              <a:pPr/>
              <a:t>7/11/2020</a:t>
            </a:fld>
            <a:endParaRPr lang="en-US"/>
          </a:p>
        </p:txBody>
      </p:sp>
      <p:sp>
        <p:nvSpPr>
          <p:cNvPr id="4" name="Footer Placeholder 3"/>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Title 5"/>
          <p:cNvSpPr>
            <a:spLocks noGrp="1"/>
          </p:cNvSpPr>
          <p:nvPr>
            <p:ph type="title"/>
          </p:nvPr>
        </p:nvSpPr>
        <p:spPr/>
        <p:txBody>
          <a:bodyPr/>
          <a:lstStyle/>
          <a:p>
            <a:r>
              <a:rPr lang="en-US"/>
              <a:t>Click to edit Master title style</a:t>
            </a:r>
          </a:p>
        </p:txBody>
      </p:sp>
      <p:sp>
        <p:nvSpPr>
          <p:cNvPr id="7"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8" name="Slide Number Placeholder 3">
            <a:extLst>
              <a:ext uri="{FF2B5EF4-FFF2-40B4-BE49-F238E27FC236}">
                <a16:creationId xmlns:a16="http://schemas.microsoft.com/office/drawing/2014/main" id="{6F10B818-19C8-4A97-84A9-335FAA858E36}"/>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3137198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Date Placeholder 1"/>
          <p:cNvSpPr>
            <a:spLocks noGrp="1"/>
          </p:cNvSpPr>
          <p:nvPr>
            <p:ph type="dt" sz="half" idx="10"/>
          </p:nvPr>
        </p:nvSpPr>
        <p:spPr>
          <a:xfrm>
            <a:off x="370888" y="6629475"/>
            <a:ext cx="2133600" cy="274320"/>
          </a:xfrm>
        </p:spPr>
        <p:txBody>
          <a:bodyPr/>
          <a:lstStyle>
            <a:lvl1pPr>
              <a:defRPr sz="900">
                <a:solidFill>
                  <a:schemeClr val="tx1"/>
                </a:solidFill>
                <a:latin typeface="Arial Narrow" panose="020B0606020202030204" pitchFamily="34" charset="0"/>
              </a:defRPr>
            </a:lvl1pPr>
          </a:lstStyle>
          <a:p>
            <a:fld id="{E6F30DDD-5613-420D-BFAE-9FDA909A81F5}" type="datetime1">
              <a:rPr lang="en-US" smtClean="0"/>
              <a:pPr/>
              <a:t>7/11/2020</a:t>
            </a:fld>
            <a:endParaRPr lang="en-US"/>
          </a:p>
        </p:txBody>
      </p:sp>
      <p:sp>
        <p:nvSpPr>
          <p:cNvPr id="3" name="Footer Placeholder 2"/>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6"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
        <p:nvSpPr>
          <p:cNvPr id="7" name="Slide Number Placeholder 3">
            <a:extLst>
              <a:ext uri="{FF2B5EF4-FFF2-40B4-BE49-F238E27FC236}">
                <a16:creationId xmlns:a16="http://schemas.microsoft.com/office/drawing/2014/main" id="{039114AE-1352-4D49-8C5C-3EED0062B8F7}"/>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38311922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7010400" y="150876"/>
            <a:ext cx="1981200" cy="655624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83D39BFE-46BB-4B94-9063-9A78EB540FB4}" type="datetime1">
              <a:rPr lang="en-US" smtClean="0"/>
              <a:pPr/>
              <a:t>7/11/2020</a:t>
            </a:fld>
            <a:endParaRPr lang="en-US"/>
          </a:p>
        </p:txBody>
      </p:sp>
      <p:sp>
        <p:nvSpPr>
          <p:cNvPr id="6" name="Footer Placeholder 5"/>
          <p:cNvSpPr>
            <a:spLocks noGrp="1"/>
          </p:cNvSpPr>
          <p:nvPr>
            <p:ph type="ftr" sz="quarter" idx="11"/>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a:t>Click to edit Master title style</a:t>
            </a:r>
            <a:endParaRPr lang="en-US" dirty="0"/>
          </a:p>
        </p:txBody>
      </p:sp>
      <p:sp>
        <p:nvSpPr>
          <p:cNvPr id="12" name="Slide Number Placeholder 3"/>
          <p:cNvSpPr txBox="1">
            <a:spLocks/>
          </p:cNvSpPr>
          <p:nvPr/>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
        <p:nvSpPr>
          <p:cNvPr id="13" name="Slide Number Placeholder 3">
            <a:extLst>
              <a:ext uri="{FF2B5EF4-FFF2-40B4-BE49-F238E27FC236}">
                <a16:creationId xmlns:a16="http://schemas.microsoft.com/office/drawing/2014/main" id="{58ACDF46-899B-4841-8F5D-27F0352B39E0}"/>
              </a:ext>
            </a:extLst>
          </p:cNvPr>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59752784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larg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344488" indent="-300038">
              <a:spcAft>
                <a:spcPts val="600"/>
              </a:spcAft>
              <a:defRPr sz="2800" spc="0">
                <a:solidFill>
                  <a:schemeClr val="tx1"/>
                </a:solidFill>
              </a:defRPr>
            </a:lvl1pPr>
            <a:lvl2pPr marL="623888" indent="-258763">
              <a:spcAft>
                <a:spcPts val="600"/>
              </a:spcAft>
              <a:defRPr sz="2400" spc="0">
                <a:solidFill>
                  <a:schemeClr val="tx1"/>
                </a:solidFill>
              </a:defRPr>
            </a:lvl2pPr>
            <a:lvl3pPr>
              <a:spcAft>
                <a:spcPts val="600"/>
              </a:spcAft>
              <a:defRPr sz="2000" spc="0">
                <a:solidFill>
                  <a:schemeClr val="tx1"/>
                </a:solidFill>
              </a:defRPr>
            </a:lvl3pPr>
            <a:lvl4pPr>
              <a:spcAft>
                <a:spcPts val="600"/>
              </a:spcAft>
              <a:defRPr sz="1800">
                <a:solidFill>
                  <a:schemeClr val="tx1"/>
                </a:solidFill>
              </a:defRPr>
            </a:lvl4pPr>
            <a:lvl5pPr>
              <a:spcAft>
                <a:spcPts val="600"/>
              </a:spcAft>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70888" y="6617600"/>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7/11/2020</a:t>
            </a:fld>
            <a:endParaRPr lang="en-US"/>
          </a:p>
        </p:txBody>
      </p:sp>
      <p:sp>
        <p:nvSpPr>
          <p:cNvPr id="5" name="Footer Placeholder 4"/>
          <p:cNvSpPr>
            <a:spLocks noGrp="1"/>
          </p:cNvSpPr>
          <p:nvPr>
            <p:ph type="ftr" sz="quarter" idx="11"/>
          </p:nvPr>
        </p:nvSpPr>
        <p:spPr>
          <a:xfrm>
            <a:off x="3048000" y="661760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p:txBody>
          <a:bodyPr/>
          <a:lstStyle>
            <a:lvl1pPr>
              <a:defRPr cap="none"/>
            </a:lvl1pPr>
          </a:lstStyle>
          <a:p>
            <a:r>
              <a:rPr lang="en-US" dirty="0"/>
              <a:t>Click To Edit Master Title Style</a:t>
            </a: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4060856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small)">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719071"/>
            <a:ext cx="4258294" cy="4912233"/>
          </a:xfrm>
        </p:spPr>
        <p:txBody>
          <a:bodyPr>
            <a:normAutofit/>
          </a:bodyPr>
          <a:lstStyle>
            <a:lvl1pPr>
              <a:defRPr sz="2000" spc="0">
                <a:solidFill>
                  <a:schemeClr val="tx1"/>
                </a:solidFill>
              </a:defRPr>
            </a:lvl1pPr>
            <a:lvl2pPr>
              <a:defRPr sz="1800" spc="0">
                <a:solidFill>
                  <a:schemeClr val="tx1"/>
                </a:solidFill>
              </a:defRPr>
            </a:lvl2pPr>
            <a:lvl3pPr>
              <a:defRPr sz="1600" spc="0">
                <a:solidFill>
                  <a:schemeClr val="tx1"/>
                </a:solidFill>
              </a:defRPr>
            </a:lvl3pPr>
            <a:lvl4pPr>
              <a:defRPr sz="1400" spc="0">
                <a:solidFill>
                  <a:schemeClr val="tx1"/>
                </a:solidFill>
              </a:defRPr>
            </a:lvl4pPr>
            <a:lvl5pPr>
              <a:defRPr sz="1400" spc="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7/11/2020</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1632379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mediu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3132" y="1719071"/>
            <a:ext cx="4222668"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719071"/>
            <a:ext cx="4258294" cy="4912233"/>
          </a:xfrm>
        </p:spPr>
        <p:txBody>
          <a:bodyPr>
            <a:normAutofit/>
          </a:bodyPr>
          <a:lstStyle>
            <a:lvl1pPr>
              <a:defRPr sz="2400" spc="0">
                <a:solidFill>
                  <a:schemeClr val="tx1"/>
                </a:solidFill>
              </a:defRPr>
            </a:lvl1pPr>
            <a:lvl2pPr>
              <a:defRPr sz="2000" spc="0">
                <a:solidFill>
                  <a:schemeClr val="tx1"/>
                </a:solidFill>
              </a:defRPr>
            </a:lvl2pPr>
            <a:lvl3pPr>
              <a:defRPr sz="1800" spc="0">
                <a:solidFill>
                  <a:schemeClr val="tx1"/>
                </a:solidFill>
              </a:defRPr>
            </a:lvl3pPr>
            <a:lvl4pPr>
              <a:defRPr sz="1600" spc="0">
                <a:solidFill>
                  <a:schemeClr val="tx1"/>
                </a:solidFill>
              </a:defRPr>
            </a:lvl4pPr>
            <a:lvl5pPr>
              <a:defRPr sz="1600" spc="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381521" y="6630110"/>
            <a:ext cx="2133600" cy="274320"/>
          </a:xfrm>
        </p:spPr>
        <p:txBody>
          <a:bodyPr/>
          <a:lstStyle>
            <a:lvl1pPr>
              <a:defRPr sz="900">
                <a:solidFill>
                  <a:schemeClr val="tx1"/>
                </a:solidFill>
                <a:latin typeface="Arial Narrow" panose="020B0606020202030204" pitchFamily="34" charset="0"/>
              </a:defRPr>
            </a:lvl1pPr>
          </a:lstStyle>
          <a:p>
            <a:fld id="{C715CDA6-468B-4914-9119-2CA166CC068C}" type="datetime1">
              <a:rPr lang="en-US" smtClean="0"/>
              <a:pPr/>
              <a:t>7/11/2020</a:t>
            </a:fld>
            <a:endParaRPr lang="en-US"/>
          </a:p>
        </p:txBody>
      </p:sp>
      <p:sp>
        <p:nvSpPr>
          <p:cNvPr id="6" name="Footer Placeholder 5"/>
          <p:cNvSpPr>
            <a:spLocks noGrp="1"/>
          </p:cNvSpPr>
          <p:nvPr>
            <p:ph type="ftr" sz="quarter" idx="11"/>
          </p:nvPr>
        </p:nvSpPr>
        <p:spPr>
          <a:xfrm>
            <a:off x="3048000" y="66294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8" name="Title 7"/>
          <p:cNvSpPr>
            <a:spLocks noGrp="1"/>
          </p:cNvSpPr>
          <p:nvPr>
            <p:ph type="title"/>
          </p:nvPr>
        </p:nvSpPr>
        <p:spPr/>
        <p:txBody>
          <a:bodyPr/>
          <a:lstStyle/>
          <a:p>
            <a:r>
              <a:rPr lang="en-US"/>
              <a:t>Click to edit Master title style</a:t>
            </a:r>
          </a:p>
        </p:txBody>
      </p:sp>
      <p:sp>
        <p:nvSpPr>
          <p:cNvPr id="9"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3201677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685800"/>
            <a:ext cx="8407893" cy="5440679"/>
          </a:xfrm>
        </p:spPr>
        <p:txBody>
          <a:bodyPr/>
          <a:lstStyle>
            <a:lvl1pPr marL="45720" indent="0">
              <a:spcBef>
                <a:spcPts val="0"/>
              </a:spcBef>
              <a:spcAft>
                <a:spcPts val="0"/>
              </a:spcAft>
              <a:buNone/>
              <a:defRPr b="0" spc="0">
                <a:solidFill>
                  <a:schemeClr val="tx1"/>
                </a:solidFill>
              </a:defRPr>
            </a:lvl1pPr>
            <a:lvl2pPr marL="365760" indent="0">
              <a:spcBef>
                <a:spcPts val="0"/>
              </a:spcBef>
              <a:spcAft>
                <a:spcPts val="0"/>
              </a:spcAft>
              <a:buNone/>
              <a:defRPr b="0" spc="0">
                <a:solidFill>
                  <a:schemeClr val="tx1"/>
                </a:solidFill>
              </a:defRPr>
            </a:lvl2pPr>
            <a:lvl3pPr marL="640080" indent="0">
              <a:spcBef>
                <a:spcPts val="0"/>
              </a:spcBef>
              <a:spcAft>
                <a:spcPts val="0"/>
              </a:spcAft>
              <a:buNone/>
              <a:defRPr b="0" spc="0">
                <a:solidFill>
                  <a:schemeClr val="tx1"/>
                </a:solidFill>
              </a:defRPr>
            </a:lvl3pPr>
            <a:lvl4pPr marL="914400" indent="0">
              <a:spcBef>
                <a:spcPts val="0"/>
              </a:spcBef>
              <a:spcAft>
                <a:spcPts val="0"/>
              </a:spcAft>
              <a:buNone/>
              <a:defRPr b="0">
                <a:solidFill>
                  <a:schemeClr val="tx1"/>
                </a:solidFill>
              </a:defRPr>
            </a:lvl4pPr>
            <a:lvl5pPr marL="1097280" indent="0">
              <a:spcBef>
                <a:spcPts val="0"/>
              </a:spcBef>
              <a:spcAft>
                <a:spcPts val="0"/>
              </a:spcAft>
              <a:buNone/>
              <a:defRPr b="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70888" y="6581975"/>
            <a:ext cx="2133600" cy="274320"/>
          </a:xfrm>
        </p:spPr>
        <p:txBody>
          <a:bodyPr/>
          <a:lstStyle>
            <a:lvl1pPr>
              <a:defRPr sz="900">
                <a:solidFill>
                  <a:schemeClr val="tx1"/>
                </a:solidFill>
                <a:latin typeface="Arial Narrow" panose="020B0606020202030204" pitchFamily="34" charset="0"/>
              </a:defRPr>
            </a:lvl1pPr>
          </a:lstStyle>
          <a:p>
            <a:fld id="{7AB79BEF-7C7E-4EC3-A0A2-7AB0F4F51B73}" type="datetime1">
              <a:rPr lang="en-US" smtClean="0"/>
              <a:pPr/>
              <a:t>7/11/2020</a:t>
            </a:fld>
            <a:endParaRPr lang="en-US"/>
          </a:p>
        </p:txBody>
      </p:sp>
      <p:sp>
        <p:nvSpPr>
          <p:cNvPr id="5" name="Footer Placeholder 4"/>
          <p:cNvSpPr>
            <a:spLocks noGrp="1"/>
          </p:cNvSpPr>
          <p:nvPr>
            <p:ph type="ftr" sz="quarter" idx="11"/>
          </p:nvPr>
        </p:nvSpPr>
        <p:spPr>
          <a:xfrm>
            <a:off x="3048000" y="6581975"/>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7" name="Title 6"/>
          <p:cNvSpPr>
            <a:spLocks noGrp="1"/>
          </p:cNvSpPr>
          <p:nvPr>
            <p:ph type="title" hasCustomPrompt="1"/>
          </p:nvPr>
        </p:nvSpPr>
        <p:spPr>
          <a:xfrm>
            <a:off x="381000" y="152400"/>
            <a:ext cx="8381260" cy="406153"/>
          </a:xfrm>
        </p:spPr>
        <p:txBody>
          <a:bodyPr/>
          <a:lstStyle>
            <a:lvl1pPr>
              <a:defRPr sz="2000" u="sng" cap="none" spc="0">
                <a:solidFill>
                  <a:schemeClr val="tx1"/>
                </a:solidFill>
              </a:defRPr>
            </a:lvl1pPr>
          </a:lstStyle>
          <a:p>
            <a:r>
              <a:rPr lang="en-US" dirty="0"/>
              <a:t>Click To Edit Master Title Style</a:t>
            </a:r>
          </a:p>
        </p:txBody>
      </p:sp>
      <p:sp>
        <p:nvSpPr>
          <p:cNvPr id="8"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prstClr val="black"/>
                </a:solidFill>
                <a:latin typeface="Arial Narrow" pitchFamily="34" charset="0"/>
              </a:rPr>
              <a:t>Slide </a:t>
            </a:r>
            <a:fld id="{91D1C02B-4EAB-4E15-8698-97615A35039E}" type="slidenum">
              <a:rPr lang="en-US" sz="900" b="0" smtClean="0">
                <a:solidFill>
                  <a:prstClr val="black"/>
                </a:solidFill>
                <a:latin typeface="Arial Narrow" pitchFamily="34" charset="0"/>
              </a:rPr>
              <a:pPr algn="r" fontAlgn="auto">
                <a:spcBef>
                  <a:spcPts val="0"/>
                </a:spcBef>
                <a:spcAft>
                  <a:spcPts val="0"/>
                </a:spcAft>
              </a:pPr>
              <a:t>‹#›</a:t>
            </a:fld>
            <a:endParaRPr lang="en-US" sz="900" b="0">
              <a:solidFill>
                <a:prstClr val="black"/>
              </a:solidFill>
              <a:latin typeface="Arial Narrow" pitchFamily="34" charset="0"/>
            </a:endParaRPr>
          </a:p>
        </p:txBody>
      </p:sp>
    </p:spTree>
    <p:extLst>
      <p:ext uri="{BB962C8B-B14F-4D97-AF65-F5344CB8AC3E}">
        <p14:creationId xmlns:p14="http://schemas.microsoft.com/office/powerpoint/2010/main" val="2205234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400" y="153923"/>
            <a:ext cx="6705600" cy="65532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Date Placeholder 8"/>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C434DD70-68F0-4DEF-81F9-71079D2F1371}" type="datetime1">
              <a:rPr lang="en-US" smtClean="0"/>
              <a:pPr/>
              <a:t>7/11/2020</a:t>
            </a:fld>
            <a:endParaRPr lang="en-US"/>
          </a:p>
        </p:txBody>
      </p:sp>
      <p:sp>
        <p:nvSpPr>
          <p:cNvPr id="11" name="Footer Placeholder 10"/>
          <p:cNvSpPr>
            <a:spLocks noGrp="1"/>
          </p:cNvSpPr>
          <p:nvPr>
            <p:ph type="ftr" sz="quarter" idx="12"/>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solidFill>
                  <a:schemeClr val="tx1"/>
                </a:solidFill>
              </a:defRPr>
            </a:lvl1pPr>
          </a:lstStyle>
          <a:p>
            <a:r>
              <a:rPr lang="en-US" dirty="0"/>
              <a:t>Click to edit Master title style</a:t>
            </a:r>
          </a:p>
        </p:txBody>
      </p:sp>
      <p:sp>
        <p:nvSpPr>
          <p:cNvPr id="13"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194760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ubs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400" y="153923"/>
            <a:ext cx="6705600" cy="6553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Date Placeholder 8"/>
          <p:cNvSpPr>
            <a:spLocks noGrp="1"/>
          </p:cNvSpPr>
          <p:nvPr>
            <p:ph type="dt" sz="half" idx="10"/>
          </p:nvPr>
        </p:nvSpPr>
        <p:spPr>
          <a:xfrm>
            <a:off x="370888" y="6641350"/>
            <a:ext cx="2133600" cy="274320"/>
          </a:xfrm>
        </p:spPr>
        <p:txBody>
          <a:bodyPr/>
          <a:lstStyle>
            <a:lvl1pPr>
              <a:defRPr sz="900">
                <a:solidFill>
                  <a:schemeClr val="tx1"/>
                </a:solidFill>
                <a:latin typeface="Arial Narrow" panose="020B0606020202030204" pitchFamily="34" charset="0"/>
              </a:defRPr>
            </a:lvl1pPr>
          </a:lstStyle>
          <a:p>
            <a:fld id="{C434DD70-68F0-4DEF-81F9-71079D2F1371}" type="datetime1">
              <a:rPr lang="en-US" smtClean="0"/>
              <a:pPr/>
              <a:t>7/11/2020</a:t>
            </a:fld>
            <a:endParaRPr lang="en-US"/>
          </a:p>
        </p:txBody>
      </p:sp>
      <p:sp>
        <p:nvSpPr>
          <p:cNvPr id="11" name="Footer Placeholder 10"/>
          <p:cNvSpPr>
            <a:spLocks noGrp="1"/>
          </p:cNvSpPr>
          <p:nvPr>
            <p:ph type="ftr" sz="quarter" idx="12"/>
          </p:nvPr>
        </p:nvSpPr>
        <p:spPr>
          <a:xfrm>
            <a:off x="3048000" y="6641350"/>
            <a:ext cx="3352800" cy="274320"/>
          </a:xfrm>
        </p:spPr>
        <p:txBody>
          <a:bodyPr/>
          <a:lstStyle>
            <a:lvl1pPr>
              <a:defRPr sz="900">
                <a:solidFill>
                  <a:schemeClr val="tx1"/>
                </a:solidFill>
                <a:latin typeface="Arial Narrow" panose="020B0606020202030204" pitchFamily="34" charset="0"/>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solidFill>
                  <a:schemeClr val="tx1"/>
                </a:solidFill>
              </a:defRPr>
            </a:lvl1pPr>
          </a:lstStyle>
          <a:p>
            <a:r>
              <a:rPr lang="en-US" dirty="0"/>
              <a:t>Click to edit Master title style</a:t>
            </a:r>
          </a:p>
        </p:txBody>
      </p:sp>
      <p:sp>
        <p:nvSpPr>
          <p:cNvPr id="13" name="Slide Number Placeholder 3"/>
          <p:cNvSpPr txBox="1">
            <a:spLocks/>
          </p:cNvSpPr>
          <p:nvPr userDrawn="1"/>
        </p:nvSpPr>
        <p:spPr>
          <a:xfrm>
            <a:off x="8234680" y="6631305"/>
            <a:ext cx="582966" cy="274320"/>
          </a:xfrm>
          <a:prstGeom prst="rect">
            <a:avLst/>
          </a:prstGeom>
          <a:noFill/>
          <a:ln w="1905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defRPr sz="2400" kern="1200">
                <a:solidFill>
                  <a:schemeClr val="tx1"/>
                </a:solidFill>
                <a:latin typeface="Times New Roman" pitchFamily="18" charset="0"/>
                <a:ea typeface="+mn-ea"/>
                <a:cs typeface="+mn-cs"/>
              </a:defRPr>
            </a:lvl1pPr>
            <a:lvl2pPr marL="742950" indent="-285750" algn="l" defTabSz="914400" rtl="0" eaLnBrk="1" latinLnBrk="0" hangingPunct="1">
              <a:defRPr sz="2400" kern="1200">
                <a:solidFill>
                  <a:schemeClr val="tx1"/>
                </a:solidFill>
                <a:latin typeface="Times New Roman" pitchFamily="18" charset="0"/>
                <a:ea typeface="+mn-ea"/>
                <a:cs typeface="+mn-cs"/>
              </a:defRPr>
            </a:lvl2pPr>
            <a:lvl3pPr marL="1143000" indent="-228600" algn="l" defTabSz="914400" rtl="0" eaLnBrk="1" latinLnBrk="0" hangingPunct="1">
              <a:defRPr sz="2400" kern="1200">
                <a:solidFill>
                  <a:schemeClr val="tx1"/>
                </a:solidFill>
                <a:latin typeface="Times New Roman" pitchFamily="18" charset="0"/>
                <a:ea typeface="+mn-ea"/>
                <a:cs typeface="+mn-cs"/>
              </a:defRPr>
            </a:lvl3pPr>
            <a:lvl4pPr marL="1600200" indent="-228600" algn="l" defTabSz="914400" rtl="0" eaLnBrk="1" latinLnBrk="0" hangingPunct="1">
              <a:defRPr sz="2400" kern="1200">
                <a:solidFill>
                  <a:schemeClr val="tx1"/>
                </a:solidFill>
                <a:latin typeface="Times New Roman" pitchFamily="18" charset="0"/>
                <a:ea typeface="+mn-ea"/>
                <a:cs typeface="+mn-cs"/>
              </a:defRPr>
            </a:lvl4pPr>
            <a:lvl5pPr marL="2057400" indent="-228600" algn="l" defTabSz="914400" rtl="0" eaLnBrk="1" latinLnBrk="0" hangingPunct="1">
              <a:defRPr sz="2400" kern="1200">
                <a:solidFill>
                  <a:schemeClr val="tx1"/>
                </a:solidFill>
                <a:latin typeface="Times New Roman" pitchFamily="18"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imes New Roman" pitchFamily="18" charset="0"/>
                <a:ea typeface="+mn-ea"/>
                <a:cs typeface="+mn-cs"/>
              </a:defRPr>
            </a:lvl9pPr>
          </a:lstStyle>
          <a:p>
            <a:pPr algn="r" fontAlgn="auto">
              <a:spcBef>
                <a:spcPts val="0"/>
              </a:spcBef>
              <a:spcAft>
                <a:spcPts val="0"/>
              </a:spcAft>
            </a:pPr>
            <a:r>
              <a:rPr lang="en-US" sz="900" b="0">
                <a:solidFill>
                  <a:schemeClr val="tx1"/>
                </a:solidFill>
                <a:latin typeface="Arial Narrow" pitchFamily="34" charset="0"/>
              </a:rPr>
              <a:t>Slide </a:t>
            </a:r>
            <a:fld id="{91D1C02B-4EAB-4E15-8698-97615A35039E}" type="slidenum">
              <a:rPr lang="en-US" sz="900" b="0" smtClean="0">
                <a:solidFill>
                  <a:schemeClr val="tx1"/>
                </a:solidFill>
                <a:latin typeface="Arial Narrow" pitchFamily="34" charset="0"/>
              </a:rPr>
              <a:pPr algn="r" fontAlgn="auto">
                <a:spcBef>
                  <a:spcPts val="0"/>
                </a:spcBef>
                <a:spcAft>
                  <a:spcPts val="0"/>
                </a:spcAft>
              </a:pPr>
              <a:t>‹#›</a:t>
            </a:fld>
            <a:endParaRPr lang="en-US" sz="900" b="0">
              <a:solidFill>
                <a:schemeClr val="tx1"/>
              </a:solidFill>
              <a:latin typeface="Arial Narrow" pitchFamily="34" charset="0"/>
            </a:endParaRPr>
          </a:p>
        </p:txBody>
      </p:sp>
    </p:spTree>
    <p:extLst>
      <p:ext uri="{BB962C8B-B14F-4D97-AF65-F5344CB8AC3E}">
        <p14:creationId xmlns:p14="http://schemas.microsoft.com/office/powerpoint/2010/main" val="2071180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pPr eaLnBrk="1" fontAlgn="auto" hangingPunct="1">
              <a:spcBef>
                <a:spcPts val="0"/>
              </a:spcBef>
              <a:spcAft>
                <a:spcPts val="0"/>
              </a:spcAft>
            </a:pPr>
            <a:fld id="{29D87F41-6843-4E69-8327-FFD93063886E}" type="datetime1">
              <a:rPr lang="en-US" b="0" smtClean="0">
                <a:solidFill>
                  <a:srgbClr val="0D6911"/>
                </a:solidFill>
                <a:latin typeface="Franklin Gothic Medium"/>
              </a:rPr>
              <a:pPr eaLnBrk="1" fontAlgn="auto" hangingPunct="1">
                <a:spcBef>
                  <a:spcPts val="0"/>
                </a:spcBef>
                <a:spcAft>
                  <a:spcPts val="0"/>
                </a:spcAft>
              </a:pPr>
              <a:t>7/11/2020</a:t>
            </a:fld>
            <a:endParaRPr lang="en-US" b="0">
              <a:solidFill>
                <a:srgbClr val="0D6911"/>
              </a:solidFill>
              <a:latin typeface="Franklin Gothic Medium"/>
            </a:endParaRPr>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a:solidFill>
                <a:srgbClr val="0D6911"/>
              </a:solidFill>
              <a:latin typeface="Franklin Gothic Medium"/>
            </a:endParaRPr>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a:solidFill>
                <a:srgbClr val="0D6911"/>
              </a:solidFill>
              <a:latin typeface="Franklin Gothic Medium"/>
            </a:endParaRPr>
          </a:p>
        </p:txBody>
      </p:sp>
    </p:spTree>
    <p:extLst>
      <p:ext uri="{BB962C8B-B14F-4D97-AF65-F5344CB8AC3E}">
        <p14:creationId xmlns:p14="http://schemas.microsoft.com/office/powerpoint/2010/main" val="389342856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87" r:id="rId4"/>
    <p:sldLayoutId id="2147483679" r:id="rId5"/>
    <p:sldLayoutId id="2147483688" r:id="rId6"/>
    <p:sldLayoutId id="2147483680" r:id="rId7"/>
    <p:sldLayoutId id="2147483681" r:id="rId8"/>
    <p:sldLayoutId id="2147483689" r:id="rId9"/>
    <p:sldLayoutId id="2147483682" r:id="rId10"/>
    <p:sldLayoutId id="2147483683" r:id="rId11"/>
    <p:sldLayoutId id="2147483684" r:id="rId12"/>
    <p:sldLayoutId id="2147483685" r:id="rId13"/>
  </p:sldLayoutIdLst>
  <p:hf hdr="0" ftr="0" dt="0"/>
  <p:txStyles>
    <p:titleStyle>
      <a:lvl1pPr algn="ctr" defTabSz="914400" rtl="0" eaLnBrk="1" latinLnBrk="0" hangingPunct="1">
        <a:spcBef>
          <a:spcPct val="0"/>
        </a:spcBef>
        <a:buNone/>
        <a:defRPr sz="3200" kern="1200" cap="none"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pPr eaLnBrk="1" fontAlgn="auto" hangingPunct="1">
              <a:spcBef>
                <a:spcPts val="0"/>
              </a:spcBef>
              <a:spcAft>
                <a:spcPts val="0"/>
              </a:spcAft>
            </a:pPr>
            <a:fld id="{29D87F41-6843-4E69-8327-FFD93063886E}" type="datetime1">
              <a:rPr lang="en-US" b="0" smtClean="0">
                <a:solidFill>
                  <a:srgbClr val="0D6911"/>
                </a:solidFill>
                <a:latin typeface="Franklin Gothic Medium"/>
              </a:rPr>
              <a:pPr eaLnBrk="1" fontAlgn="auto" hangingPunct="1">
                <a:spcBef>
                  <a:spcPts val="0"/>
                </a:spcBef>
                <a:spcAft>
                  <a:spcPts val="0"/>
                </a:spcAft>
              </a:pPr>
              <a:t>7/11/2020</a:t>
            </a:fld>
            <a:endParaRPr lang="en-US" b="0">
              <a:solidFill>
                <a:srgbClr val="0D6911"/>
              </a:solidFill>
              <a:latin typeface="Franklin Gothic Medium"/>
            </a:endParaRPr>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a:solidFill>
                <a:srgbClr val="0D6911"/>
              </a:solidFill>
              <a:latin typeface="Franklin Gothic Medium"/>
            </a:endParaRPr>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a:solidFill>
                <a:srgbClr val="0D6911"/>
              </a:solidFill>
              <a:latin typeface="Franklin Gothic Medium"/>
            </a:endParaRPr>
          </a:p>
        </p:txBody>
      </p:sp>
    </p:spTree>
    <p:extLst>
      <p:ext uri="{BB962C8B-B14F-4D97-AF65-F5344CB8AC3E}">
        <p14:creationId xmlns:p14="http://schemas.microsoft.com/office/powerpoint/2010/main" val="390682860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hf hdr="0" ftr="0" dt="0"/>
  <p:txStyles>
    <p:titleStyle>
      <a:lvl1pPr algn="ctr" defTabSz="914400" rtl="0" eaLnBrk="1" latinLnBrk="0" hangingPunct="1">
        <a:spcBef>
          <a:spcPct val="0"/>
        </a:spcBef>
        <a:buNone/>
        <a:defRPr sz="3200" kern="1200" cap="none"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b="0">
              <a:solidFill>
                <a:prstClr val="white"/>
              </a:solidFill>
            </a:endParaRPr>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pPr eaLnBrk="1" fontAlgn="auto" hangingPunct="1">
              <a:spcBef>
                <a:spcPts val="0"/>
              </a:spcBef>
              <a:spcAft>
                <a:spcPts val="0"/>
              </a:spcAft>
            </a:pPr>
            <a:fld id="{29D87F41-6843-4E69-8327-FFD93063886E}" type="datetime1">
              <a:rPr lang="en-US" b="0" smtClean="0">
                <a:solidFill>
                  <a:srgbClr val="0D6911"/>
                </a:solidFill>
                <a:latin typeface="Franklin Gothic Medium"/>
              </a:rPr>
              <a:pPr eaLnBrk="1" fontAlgn="auto" hangingPunct="1">
                <a:spcBef>
                  <a:spcPts val="0"/>
                </a:spcBef>
                <a:spcAft>
                  <a:spcPts val="0"/>
                </a:spcAft>
              </a:pPr>
              <a:t>7/11/2020</a:t>
            </a:fld>
            <a:endParaRPr lang="en-US" b="0">
              <a:solidFill>
                <a:srgbClr val="0D6911"/>
              </a:solidFill>
              <a:latin typeface="Franklin Gothic Medium"/>
            </a:endParaRPr>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a:solidFill>
                <a:srgbClr val="0D6911"/>
              </a:solidFill>
              <a:latin typeface="Franklin Gothic Medium"/>
            </a:endParaRPr>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eaLnBrk="1" fontAlgn="auto" hangingPunct="1">
              <a:spcBef>
                <a:spcPts val="0"/>
              </a:spcBef>
              <a:spcAft>
                <a:spcPts val="0"/>
              </a:spcAft>
            </a:pPr>
            <a:endParaRPr lang="en-US" b="0">
              <a:solidFill>
                <a:srgbClr val="0D6911"/>
              </a:solidFill>
              <a:latin typeface="Franklin Gothic Medium"/>
            </a:endParaRPr>
          </a:p>
        </p:txBody>
      </p:sp>
    </p:spTree>
    <p:extLst>
      <p:ext uri="{BB962C8B-B14F-4D97-AF65-F5344CB8AC3E}">
        <p14:creationId xmlns:p14="http://schemas.microsoft.com/office/powerpoint/2010/main" val="23970797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hf hdr="0" ftr="0" dt="0"/>
  <p:txStyles>
    <p:titleStyle>
      <a:lvl1pPr algn="ctr" defTabSz="914400" rtl="0" eaLnBrk="1" latinLnBrk="0" hangingPunct="1">
        <a:spcBef>
          <a:spcPct val="0"/>
        </a:spcBef>
        <a:buNone/>
        <a:defRPr sz="3200" kern="1200" cap="none"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1"/>
          <p:cNvSpPr>
            <a:spLocks noGrp="1" noChangeArrowheads="1"/>
          </p:cNvSpPr>
          <p:nvPr>
            <p:ph type="title"/>
          </p:nvPr>
        </p:nvSpPr>
        <p:spPr>
          <a:xfrm>
            <a:off x="457200" y="540589"/>
            <a:ext cx="6324600" cy="5814203"/>
          </a:xfrm>
        </p:spPr>
        <p:txBody>
          <a:bodyPr/>
          <a:lstStyle/>
          <a:p>
            <a:r>
              <a:rPr lang="en-GB" altLang="en-US" sz="3200" dirty="0">
                <a:solidFill>
                  <a:schemeClr val="tx2">
                    <a:lumMod val="20000"/>
                    <a:lumOff val="80000"/>
                  </a:schemeClr>
                </a:solidFill>
              </a:rPr>
              <a:t>Advanced Database Topics</a:t>
            </a:r>
            <a:br>
              <a:rPr lang="en-GB" altLang="en-US" dirty="0"/>
            </a:br>
            <a:br>
              <a:rPr lang="en-GB" altLang="en-US" dirty="0"/>
            </a:br>
            <a:r>
              <a:rPr lang="en-US" altLang="en-US" dirty="0" err="1"/>
              <a:t>InfluxDB</a:t>
            </a:r>
            <a:br>
              <a:rPr lang="en-US" altLang="en-US" dirty="0"/>
            </a:br>
            <a:br>
              <a:rPr lang="en-US" altLang="en-US" dirty="0"/>
            </a:br>
            <a:br>
              <a:rPr lang="en-US" altLang="en-US" dirty="0"/>
            </a:br>
            <a:br>
              <a:rPr lang="en-US" altLang="en-US" sz="1800" dirty="0"/>
            </a:br>
            <a:r>
              <a:rPr lang="en-US" altLang="en-US" sz="1800" dirty="0"/>
              <a:t>"Time keeps flowing like a river</a:t>
            </a:r>
            <a:br>
              <a:rPr lang="en-US" altLang="en-US" sz="1800" dirty="0"/>
            </a:br>
            <a:r>
              <a:rPr lang="en-US" altLang="en-US" sz="1800" dirty="0"/>
              <a:t>to the sea"</a:t>
            </a:r>
            <a:br>
              <a:rPr lang="en-US" altLang="en-US" sz="1800" dirty="0"/>
            </a:br>
            <a:br>
              <a:rPr lang="en-US" altLang="en-US" sz="1800" dirty="0"/>
            </a:br>
            <a:r>
              <a:rPr lang="en-US" altLang="en-US" sz="1800" dirty="0"/>
              <a:t>- Alan Parsons Project</a:t>
            </a:r>
            <a:endParaRPr lang="en-US" altLang="en-US" sz="3600" dirty="0"/>
          </a:p>
        </p:txBody>
      </p:sp>
      <p:sp>
        <p:nvSpPr>
          <p:cNvPr id="4" name="Text Placeholder 4"/>
          <p:cNvSpPr txBox="1">
            <a:spLocks/>
          </p:cNvSpPr>
          <p:nvPr/>
        </p:nvSpPr>
        <p:spPr>
          <a:xfrm>
            <a:off x="7162799" y="2892277"/>
            <a:ext cx="1600201" cy="1645920"/>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Clr>
                <a:schemeClr val="accent1"/>
              </a:buClr>
              <a:buFont typeface="Wingdings 2" pitchFamily="18" charset="2"/>
              <a:buNone/>
              <a:defRPr sz="1900" kern="1200" spc="150" baseline="0">
                <a:solidFill>
                  <a:schemeClr val="tx1"/>
                </a:solidFill>
                <a:latin typeface="+mn-lt"/>
                <a:ea typeface="+mn-ea"/>
                <a:cs typeface="+mn-cs"/>
              </a:defRPr>
            </a:lvl1pPr>
            <a:lvl2pPr marL="457200" indent="0" algn="ctr" defTabSz="914400" rtl="0" eaLnBrk="1" latinLnBrk="0" hangingPunct="1">
              <a:spcBef>
                <a:spcPct val="20000"/>
              </a:spcBef>
              <a:buClr>
                <a:schemeClr val="accent2"/>
              </a:buClr>
              <a:buFont typeface="Wingdings" pitchFamily="2" charset="2"/>
              <a:buNone/>
              <a:defRPr sz="1800" kern="1200" spc="100" baseline="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Wingdings" pitchFamily="2" charset="2"/>
              <a:buNone/>
              <a:defRPr sz="1600" kern="1200" spc="100" baseline="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Wingdings" pitchFamily="2" charset="2"/>
              <a:buNone/>
              <a:defRPr sz="14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6"/>
              </a:buClr>
              <a:buFont typeface="Wingdings" pitchFamily="2" charset="2"/>
              <a:buNone/>
              <a:defRPr sz="1300" kern="1200" spc="1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Wingdings" pitchFamily="2" charset="2"/>
              <a:buNone/>
              <a:defRPr sz="12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Wingdings" pitchFamily="2" charset="2"/>
              <a:buNone/>
              <a:defRPr sz="12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Wingdings" pitchFamily="2" charset="2"/>
              <a:buNone/>
              <a:defRPr sz="12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5"/>
              </a:buClr>
              <a:buFont typeface="Wingdings" pitchFamily="2" charset="2"/>
              <a:buNone/>
              <a:defRPr sz="1200" kern="1200">
                <a:solidFill>
                  <a:schemeClr val="tx1">
                    <a:tint val="75000"/>
                  </a:schemeClr>
                </a:solidFill>
                <a:latin typeface="+mn-lt"/>
                <a:ea typeface="+mn-ea"/>
                <a:cs typeface="+mn-cs"/>
              </a:defRPr>
            </a:lvl9pPr>
          </a:lstStyle>
          <a:p>
            <a:r>
              <a:rPr lang="en-US" sz="1400" spc="0"/>
              <a:t> </a:t>
            </a:r>
          </a:p>
        </p:txBody>
      </p:sp>
    </p:spTree>
    <p:extLst>
      <p:ext uri="{BB962C8B-B14F-4D97-AF65-F5344CB8AC3E}">
        <p14:creationId xmlns:p14="http://schemas.microsoft.com/office/powerpoint/2010/main" val="358719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41E4A9-FE13-437B-93D1-C66832585409}"/>
              </a:ext>
            </a:extLst>
          </p:cNvPr>
          <p:cNvSpPr>
            <a:spLocks noGrp="1"/>
          </p:cNvSpPr>
          <p:nvPr>
            <p:ph sz="half" idx="1"/>
          </p:nvPr>
        </p:nvSpPr>
        <p:spPr>
          <a:xfrm>
            <a:off x="158074" y="1610798"/>
            <a:ext cx="8985926" cy="4999634"/>
          </a:xfrm>
        </p:spPr>
        <p:txBody>
          <a:bodyPr>
            <a:noAutofit/>
          </a:bodyPr>
          <a:lstStyle/>
          <a:p>
            <a:pPr marL="45720" lvl="0" indent="0">
              <a:spcBef>
                <a:spcPts val="0"/>
              </a:spcBef>
              <a:buClr>
                <a:srgbClr val="99CB38"/>
              </a:buClr>
              <a:buNone/>
            </a:pPr>
            <a:r>
              <a:rPr lang="en-US" sz="1500" dirty="0">
                <a:latin typeface="Consolas" panose="020B0609020204030204" pitchFamily="49" charset="0"/>
              </a:rPr>
              <a:t>&gt; </a:t>
            </a:r>
            <a:r>
              <a:rPr lang="en-US" sz="1500" b="1" dirty="0">
                <a:solidFill>
                  <a:srgbClr val="C00000"/>
                </a:solidFill>
                <a:latin typeface="Consolas" panose="020B0609020204030204" pitchFamily="49" charset="0"/>
              </a:rPr>
              <a:t>show tag values with key = </a:t>
            </a:r>
            <a:r>
              <a:rPr lang="en-US" sz="1500" b="1" dirty="0" err="1">
                <a:solidFill>
                  <a:srgbClr val="C00000"/>
                </a:solidFill>
                <a:latin typeface="Consolas" panose="020B0609020204030204" pitchFamily="49" charset="0"/>
              </a:rPr>
              <a:t>randtag</a:t>
            </a:r>
            <a:endParaRPr lang="en-US" sz="1500" b="1" dirty="0">
              <a:solidFill>
                <a:srgbClr val="C00000"/>
              </a:solidFill>
              <a:latin typeface="Consolas" panose="020B0609020204030204" pitchFamily="49" charset="0"/>
            </a:endParaRPr>
          </a:p>
          <a:p>
            <a:pPr marL="45720" lvl="0" indent="0">
              <a:spcBef>
                <a:spcPts val="0"/>
              </a:spcBef>
              <a:buClr>
                <a:srgbClr val="99CB38"/>
              </a:buClr>
              <a:buNone/>
            </a:pPr>
            <a:r>
              <a:rPr lang="en-US" sz="1500" dirty="0">
                <a:latin typeface="Consolas" panose="020B0609020204030204" pitchFamily="49" charset="0"/>
              </a:rPr>
              <a:t>name: h2o_quality</a:t>
            </a:r>
          </a:p>
          <a:p>
            <a:pPr marL="45720" lvl="0" indent="0">
              <a:spcBef>
                <a:spcPts val="0"/>
              </a:spcBef>
              <a:buClr>
                <a:srgbClr val="99CB38"/>
              </a:buClr>
              <a:buNone/>
            </a:pPr>
            <a:r>
              <a:rPr lang="en-US" sz="1500" dirty="0">
                <a:latin typeface="Consolas" panose="020B0609020204030204" pitchFamily="49" charset="0"/>
              </a:rPr>
              <a:t>key     value</a:t>
            </a:r>
          </a:p>
          <a:p>
            <a:pPr marL="45720" lvl="0" indent="0">
              <a:spcBef>
                <a:spcPts val="0"/>
              </a:spcBef>
              <a:buClr>
                <a:srgbClr val="99CB38"/>
              </a:buClr>
              <a:buNone/>
            </a:pPr>
            <a:r>
              <a:rPr lang="en-US" sz="1500" dirty="0">
                <a:latin typeface="Consolas" panose="020B0609020204030204" pitchFamily="49" charset="0"/>
              </a:rPr>
              <a:t>---     -----</a:t>
            </a:r>
          </a:p>
          <a:p>
            <a:pPr marL="45720" lvl="0" indent="0">
              <a:spcBef>
                <a:spcPts val="0"/>
              </a:spcBef>
              <a:buClr>
                <a:srgbClr val="99CB38"/>
              </a:buClr>
              <a:buNone/>
            </a:pPr>
            <a:r>
              <a:rPr lang="en-US" sz="1500" dirty="0" err="1">
                <a:latin typeface="Consolas" panose="020B0609020204030204" pitchFamily="49" charset="0"/>
              </a:rPr>
              <a:t>randtag</a:t>
            </a:r>
            <a:r>
              <a:rPr lang="en-US" sz="1500" dirty="0">
                <a:latin typeface="Consolas" panose="020B0609020204030204" pitchFamily="49" charset="0"/>
              </a:rPr>
              <a:t> 1</a:t>
            </a:r>
          </a:p>
          <a:p>
            <a:pPr marL="45720" lvl="0" indent="0">
              <a:spcBef>
                <a:spcPts val="0"/>
              </a:spcBef>
              <a:buClr>
                <a:srgbClr val="99CB38"/>
              </a:buClr>
              <a:buNone/>
            </a:pPr>
            <a:r>
              <a:rPr lang="en-US" sz="1500" dirty="0" err="1">
                <a:latin typeface="Consolas" panose="020B0609020204030204" pitchFamily="49" charset="0"/>
              </a:rPr>
              <a:t>randtag</a:t>
            </a:r>
            <a:r>
              <a:rPr lang="en-US" sz="1500" dirty="0">
                <a:latin typeface="Consolas" panose="020B0609020204030204" pitchFamily="49" charset="0"/>
              </a:rPr>
              <a:t> 2</a:t>
            </a:r>
          </a:p>
          <a:p>
            <a:pPr marL="45720" lvl="0" indent="0">
              <a:spcBef>
                <a:spcPts val="0"/>
              </a:spcBef>
              <a:buClr>
                <a:srgbClr val="99CB38"/>
              </a:buClr>
              <a:buNone/>
            </a:pPr>
            <a:r>
              <a:rPr lang="en-US" sz="1500" dirty="0" err="1">
                <a:latin typeface="Consolas" panose="020B0609020204030204" pitchFamily="49" charset="0"/>
              </a:rPr>
              <a:t>randtag</a:t>
            </a:r>
            <a:r>
              <a:rPr lang="en-US" sz="1500" dirty="0">
                <a:latin typeface="Consolas" panose="020B0609020204030204" pitchFamily="49" charset="0"/>
              </a:rPr>
              <a:t> 3</a:t>
            </a:r>
          </a:p>
          <a:p>
            <a:pPr marL="45720" lvl="0" indent="0">
              <a:spcBef>
                <a:spcPts val="0"/>
              </a:spcBef>
              <a:buClr>
                <a:srgbClr val="99CB38"/>
              </a:buClr>
              <a:buNone/>
            </a:pPr>
            <a:endParaRPr lang="en-US" sz="1500" dirty="0">
              <a:latin typeface="Consolas" panose="020B0609020204030204" pitchFamily="49" charset="0"/>
            </a:endParaRPr>
          </a:p>
          <a:p>
            <a:pPr marL="45720" lvl="0" indent="0">
              <a:spcBef>
                <a:spcPts val="0"/>
              </a:spcBef>
              <a:buClr>
                <a:srgbClr val="99CB38"/>
              </a:buClr>
              <a:buNone/>
            </a:pPr>
            <a:r>
              <a:rPr lang="en-US" sz="1500" dirty="0">
                <a:latin typeface="Consolas" panose="020B0609020204030204" pitchFamily="49" charset="0"/>
              </a:rPr>
              <a:t>&gt;</a:t>
            </a:r>
            <a:r>
              <a:rPr lang="en-US" sz="1500" b="1" dirty="0">
                <a:solidFill>
                  <a:srgbClr val="C00000"/>
                </a:solidFill>
                <a:latin typeface="Consolas" panose="020B0609020204030204" pitchFamily="49" charset="0"/>
              </a:rPr>
              <a:t> show tag values from h2o_pH with key = location</a:t>
            </a:r>
          </a:p>
          <a:p>
            <a:pPr marL="45720" lvl="0" indent="0">
              <a:spcBef>
                <a:spcPts val="0"/>
              </a:spcBef>
              <a:buClr>
                <a:srgbClr val="99CB38"/>
              </a:buClr>
              <a:buNone/>
            </a:pPr>
            <a:r>
              <a:rPr lang="en-US" sz="1500" dirty="0">
                <a:latin typeface="Consolas" panose="020B0609020204030204" pitchFamily="49" charset="0"/>
              </a:rPr>
              <a:t>name: h2o_pH</a:t>
            </a:r>
          </a:p>
          <a:p>
            <a:pPr marL="45720" lvl="0" indent="0">
              <a:spcBef>
                <a:spcPts val="0"/>
              </a:spcBef>
              <a:buClr>
                <a:srgbClr val="99CB38"/>
              </a:buClr>
              <a:buNone/>
            </a:pPr>
            <a:r>
              <a:rPr lang="en-US" sz="1500" dirty="0">
                <a:latin typeface="Consolas" panose="020B0609020204030204" pitchFamily="49" charset="0"/>
              </a:rPr>
              <a:t>key      value</a:t>
            </a:r>
          </a:p>
          <a:p>
            <a:pPr marL="45720" lvl="0" indent="0">
              <a:spcBef>
                <a:spcPts val="0"/>
              </a:spcBef>
              <a:buClr>
                <a:srgbClr val="99CB38"/>
              </a:buClr>
              <a:buNone/>
            </a:pPr>
            <a:r>
              <a:rPr lang="en-US" sz="1500" dirty="0">
                <a:latin typeface="Consolas" panose="020B0609020204030204" pitchFamily="49" charset="0"/>
              </a:rPr>
              <a:t>---      -----</a:t>
            </a:r>
          </a:p>
          <a:p>
            <a:pPr marL="45720" lvl="0" indent="0">
              <a:spcBef>
                <a:spcPts val="0"/>
              </a:spcBef>
              <a:buClr>
                <a:srgbClr val="99CB38"/>
              </a:buClr>
              <a:buNone/>
            </a:pPr>
            <a:r>
              <a:rPr lang="en-US" sz="1500" dirty="0">
                <a:latin typeface="Consolas" panose="020B0609020204030204" pitchFamily="49" charset="0"/>
              </a:rPr>
              <a:t>location </a:t>
            </a:r>
            <a:r>
              <a:rPr lang="en-US" sz="1500" dirty="0" err="1">
                <a:latin typeface="Consolas" panose="020B0609020204030204" pitchFamily="49" charset="0"/>
              </a:rPr>
              <a:t>coyote_creek</a:t>
            </a:r>
            <a:endParaRPr lang="en-US" sz="1500" dirty="0">
              <a:latin typeface="Consolas" panose="020B0609020204030204" pitchFamily="49" charset="0"/>
            </a:endParaRPr>
          </a:p>
          <a:p>
            <a:pPr marL="45720" lvl="0" indent="0">
              <a:spcBef>
                <a:spcPts val="0"/>
              </a:spcBef>
              <a:buClr>
                <a:srgbClr val="99CB38"/>
              </a:buClr>
              <a:buNone/>
            </a:pPr>
            <a:r>
              <a:rPr lang="en-US" sz="1500" dirty="0">
                <a:latin typeface="Consolas" panose="020B0609020204030204" pitchFamily="49" charset="0"/>
              </a:rPr>
              <a:t>location </a:t>
            </a:r>
            <a:r>
              <a:rPr lang="en-US" sz="1500" dirty="0" err="1">
                <a:latin typeface="Consolas" panose="020B0609020204030204" pitchFamily="49" charset="0"/>
              </a:rPr>
              <a:t>santa_monica</a:t>
            </a:r>
            <a:endParaRPr lang="en-US" sz="1500" dirty="0">
              <a:latin typeface="Consolas" panose="020B0609020204030204" pitchFamily="49" charset="0"/>
            </a:endParaRPr>
          </a:p>
          <a:p>
            <a:pPr marL="45720" lvl="0" indent="0">
              <a:spcBef>
                <a:spcPts val="0"/>
              </a:spcBef>
              <a:buClr>
                <a:srgbClr val="99CB38"/>
              </a:buClr>
              <a:buNone/>
            </a:pPr>
            <a:endParaRPr lang="en-US" sz="1500" dirty="0">
              <a:latin typeface="Consolas" panose="020B0609020204030204" pitchFamily="49" charset="0"/>
            </a:endParaRPr>
          </a:p>
          <a:p>
            <a:pPr marL="45720" lvl="0" indent="0">
              <a:spcBef>
                <a:spcPts val="0"/>
              </a:spcBef>
              <a:buClr>
                <a:srgbClr val="99CB38"/>
              </a:buClr>
              <a:buNone/>
            </a:pPr>
            <a:r>
              <a:rPr lang="en-US" sz="1500" dirty="0">
                <a:latin typeface="Consolas" panose="020B0609020204030204" pitchFamily="49" charset="0"/>
              </a:rPr>
              <a:t>&gt; </a:t>
            </a:r>
            <a:r>
              <a:rPr lang="en-US" sz="1500" b="1" dirty="0">
                <a:solidFill>
                  <a:srgbClr val="C00000"/>
                </a:solidFill>
                <a:latin typeface="Consolas" panose="020B0609020204030204" pitchFamily="49" charset="0"/>
              </a:rPr>
              <a:t>select distinct(pH) from h2o_pH</a:t>
            </a:r>
          </a:p>
          <a:p>
            <a:pPr marL="45720" lvl="0" indent="0">
              <a:spcBef>
                <a:spcPts val="0"/>
              </a:spcBef>
              <a:buClr>
                <a:srgbClr val="99CB38"/>
              </a:buClr>
              <a:buNone/>
            </a:pPr>
            <a:r>
              <a:rPr lang="en-US" sz="1500" dirty="0">
                <a:latin typeface="Consolas" panose="020B0609020204030204" pitchFamily="49" charset="0"/>
              </a:rPr>
              <a:t>name: h2o_pH</a:t>
            </a:r>
          </a:p>
          <a:p>
            <a:pPr marL="45720" lvl="0" indent="0">
              <a:spcBef>
                <a:spcPts val="0"/>
              </a:spcBef>
              <a:buClr>
                <a:srgbClr val="99CB38"/>
              </a:buClr>
              <a:buNone/>
            </a:pPr>
            <a:r>
              <a:rPr lang="en-US" sz="1500" dirty="0">
                <a:latin typeface="Consolas" panose="020B0609020204030204" pitchFamily="49" charset="0"/>
              </a:rPr>
              <a:t>time distinct</a:t>
            </a:r>
          </a:p>
          <a:p>
            <a:pPr marL="45720" lvl="0" indent="0">
              <a:spcBef>
                <a:spcPts val="0"/>
              </a:spcBef>
              <a:buClr>
                <a:srgbClr val="99CB38"/>
              </a:buClr>
              <a:buNone/>
            </a:pPr>
            <a:r>
              <a:rPr lang="en-US" sz="1500" dirty="0">
                <a:latin typeface="Consolas" panose="020B0609020204030204" pitchFamily="49" charset="0"/>
              </a:rPr>
              <a:t>---- --------</a:t>
            </a:r>
          </a:p>
          <a:p>
            <a:pPr marL="45720" lvl="0" indent="0">
              <a:spcBef>
                <a:spcPts val="0"/>
              </a:spcBef>
              <a:buClr>
                <a:srgbClr val="99CB38"/>
              </a:buClr>
              <a:buNone/>
            </a:pPr>
            <a:r>
              <a:rPr lang="en-US" sz="1500" dirty="0">
                <a:latin typeface="Consolas" panose="020B0609020204030204" pitchFamily="49" charset="0"/>
              </a:rPr>
              <a:t>0    6</a:t>
            </a:r>
          </a:p>
          <a:p>
            <a:pPr marL="45720" lvl="0" indent="0">
              <a:spcBef>
                <a:spcPts val="0"/>
              </a:spcBef>
              <a:buClr>
                <a:srgbClr val="99CB38"/>
              </a:buClr>
              <a:buNone/>
            </a:pPr>
            <a:r>
              <a:rPr lang="en-US" sz="1500" dirty="0">
                <a:latin typeface="Consolas" panose="020B0609020204030204" pitchFamily="49" charset="0"/>
              </a:rPr>
              <a:t>0    7</a:t>
            </a:r>
          </a:p>
          <a:p>
            <a:pPr marL="45720" lvl="0" indent="0">
              <a:spcBef>
                <a:spcPts val="0"/>
              </a:spcBef>
              <a:buClr>
                <a:srgbClr val="99CB38"/>
              </a:buClr>
              <a:buNone/>
            </a:pPr>
            <a:r>
              <a:rPr lang="en-US" sz="1500" dirty="0">
                <a:latin typeface="Consolas" panose="020B0609020204030204" pitchFamily="49" charset="0"/>
              </a:rPr>
              <a:t>0    8</a:t>
            </a:r>
          </a:p>
          <a:p>
            <a:pPr marL="45720" lvl="0" indent="0">
              <a:spcBef>
                <a:spcPts val="0"/>
              </a:spcBef>
              <a:buClr>
                <a:srgbClr val="99CB38"/>
              </a:buClr>
              <a:buNone/>
            </a:pPr>
            <a:endParaRPr lang="en-US" sz="1500" dirty="0">
              <a:latin typeface="Consolas" panose="020B0609020204030204" pitchFamily="49" charset="0"/>
            </a:endParaRPr>
          </a:p>
          <a:p>
            <a:pPr lvl="0">
              <a:spcBef>
                <a:spcPts val="0"/>
              </a:spcBef>
              <a:buClr>
                <a:srgbClr val="99CB38"/>
              </a:buClr>
              <a:buFont typeface="Wingdings" panose="05000000000000000000" pitchFamily="2" charset="2"/>
              <a:buChar char="Ø"/>
            </a:pPr>
            <a:endParaRPr lang="en-US" sz="1500" b="1" dirty="0">
              <a:solidFill>
                <a:srgbClr val="C00000"/>
              </a:solidFill>
              <a:latin typeface="Consolas" panose="020B0609020204030204" pitchFamily="49" charset="0"/>
            </a:endParaRPr>
          </a:p>
        </p:txBody>
      </p:sp>
      <p:sp>
        <p:nvSpPr>
          <p:cNvPr id="3" name="Title 2">
            <a:extLst>
              <a:ext uri="{FF2B5EF4-FFF2-40B4-BE49-F238E27FC236}">
                <a16:creationId xmlns:a16="http://schemas.microsoft.com/office/drawing/2014/main" id="{55E13631-99D2-4CF4-AB0B-0808A2E78B7E}"/>
              </a:ext>
            </a:extLst>
          </p:cNvPr>
          <p:cNvSpPr>
            <a:spLocks noGrp="1"/>
          </p:cNvSpPr>
          <p:nvPr>
            <p:ph type="title"/>
          </p:nvPr>
        </p:nvSpPr>
        <p:spPr/>
        <p:txBody>
          <a:bodyPr/>
          <a:lstStyle/>
          <a:p>
            <a:r>
              <a:rPr lang="en-US" dirty="0" err="1"/>
              <a:t>InfluxQL</a:t>
            </a:r>
            <a:r>
              <a:rPr lang="en-US" dirty="0"/>
              <a:t>: Getting distinct values</a:t>
            </a:r>
          </a:p>
        </p:txBody>
      </p:sp>
      <p:cxnSp>
        <p:nvCxnSpPr>
          <p:cNvPr id="5" name="Straight Connector 4">
            <a:extLst>
              <a:ext uri="{FF2B5EF4-FFF2-40B4-BE49-F238E27FC236}">
                <a16:creationId xmlns:a16="http://schemas.microsoft.com/office/drawing/2014/main" id="{00015879-9331-4DF5-A6BE-80770B455980}"/>
              </a:ext>
            </a:extLst>
          </p:cNvPr>
          <p:cNvCxnSpPr/>
          <p:nvPr/>
        </p:nvCxnSpPr>
        <p:spPr>
          <a:xfrm>
            <a:off x="158074" y="4966232"/>
            <a:ext cx="8761433"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74F7710-8B19-4FF5-B373-E7D84F20FC19}"/>
              </a:ext>
            </a:extLst>
          </p:cNvPr>
          <p:cNvSpPr txBox="1"/>
          <p:nvPr/>
        </p:nvSpPr>
        <p:spPr>
          <a:xfrm>
            <a:off x="5880632" y="2020441"/>
            <a:ext cx="2540609" cy="2400657"/>
          </a:xfrm>
          <a:prstGeom prst="rect">
            <a:avLst/>
          </a:prstGeom>
          <a:noFill/>
        </p:spPr>
        <p:txBody>
          <a:bodyPr wrap="square" rtlCol="0">
            <a:spAutoFit/>
          </a:bodyPr>
          <a:lstStyle/>
          <a:p>
            <a:pPr algn="ctr">
              <a:lnSpc>
                <a:spcPts val="1800"/>
              </a:lnSpc>
            </a:pPr>
            <a:r>
              <a:rPr lang="en-US" sz="1800" b="1" dirty="0">
                <a:solidFill>
                  <a:srgbClr val="0033CC"/>
                </a:solidFill>
                <a:latin typeface="+mn-lt"/>
              </a:rPr>
              <a:t>For tags, you must use the SHOW command</a:t>
            </a:r>
          </a:p>
          <a:p>
            <a:pPr algn="ctr">
              <a:lnSpc>
                <a:spcPts val="1800"/>
              </a:lnSpc>
            </a:pPr>
            <a:endParaRPr lang="en-US" dirty="0"/>
          </a:p>
          <a:p>
            <a:pPr algn="ctr">
              <a:lnSpc>
                <a:spcPts val="1800"/>
              </a:lnSpc>
            </a:pPr>
            <a:r>
              <a:rPr lang="en-US" dirty="0"/>
              <a:t>First query shows across all measurements</a:t>
            </a:r>
          </a:p>
          <a:p>
            <a:pPr algn="ctr">
              <a:lnSpc>
                <a:spcPts val="1800"/>
              </a:lnSpc>
            </a:pPr>
            <a:endParaRPr lang="en-US" sz="1800" b="0" dirty="0">
              <a:latin typeface="+mn-lt"/>
            </a:endParaRPr>
          </a:p>
          <a:p>
            <a:pPr algn="ctr">
              <a:lnSpc>
                <a:spcPts val="1800"/>
              </a:lnSpc>
            </a:pPr>
            <a:r>
              <a:rPr lang="en-US" dirty="0"/>
              <a:t>Second query limits to a particular measurement.</a:t>
            </a:r>
            <a:endParaRPr lang="en-US" sz="1800" b="0" dirty="0">
              <a:latin typeface="+mn-lt"/>
            </a:endParaRPr>
          </a:p>
        </p:txBody>
      </p:sp>
      <p:sp>
        <p:nvSpPr>
          <p:cNvPr id="7" name="TextBox 6">
            <a:extLst>
              <a:ext uri="{FF2B5EF4-FFF2-40B4-BE49-F238E27FC236}">
                <a16:creationId xmlns:a16="http://schemas.microsoft.com/office/drawing/2014/main" id="{A77F0C62-3494-4602-A6CC-385CA110B6B4}"/>
              </a:ext>
            </a:extLst>
          </p:cNvPr>
          <p:cNvSpPr txBox="1"/>
          <p:nvPr/>
        </p:nvSpPr>
        <p:spPr>
          <a:xfrm>
            <a:off x="5841392" y="5280119"/>
            <a:ext cx="2540609" cy="553998"/>
          </a:xfrm>
          <a:prstGeom prst="rect">
            <a:avLst/>
          </a:prstGeom>
          <a:noFill/>
        </p:spPr>
        <p:txBody>
          <a:bodyPr wrap="square" rtlCol="0">
            <a:spAutoFit/>
          </a:bodyPr>
          <a:lstStyle/>
          <a:p>
            <a:pPr algn="ctr">
              <a:lnSpc>
                <a:spcPts val="1800"/>
              </a:lnSpc>
            </a:pPr>
            <a:r>
              <a:rPr lang="en-US" b="1" dirty="0">
                <a:solidFill>
                  <a:srgbClr val="0033CC"/>
                </a:solidFill>
              </a:rPr>
              <a:t>For fields, you must use the SELECT command</a:t>
            </a:r>
          </a:p>
        </p:txBody>
      </p:sp>
    </p:spTree>
    <p:extLst>
      <p:ext uri="{BB962C8B-B14F-4D97-AF65-F5344CB8AC3E}">
        <p14:creationId xmlns:p14="http://schemas.microsoft.com/office/powerpoint/2010/main" val="1098251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C07133-082E-4C5A-9F46-11EBC2498399}"/>
              </a:ext>
            </a:extLst>
          </p:cNvPr>
          <p:cNvSpPr>
            <a:spLocks noGrp="1"/>
          </p:cNvSpPr>
          <p:nvPr>
            <p:ph idx="1"/>
          </p:nvPr>
        </p:nvSpPr>
        <p:spPr>
          <a:xfrm>
            <a:off x="244113" y="1669792"/>
            <a:ext cx="9009396" cy="4407408"/>
          </a:xfrm>
        </p:spPr>
        <p:txBody>
          <a:bodyPr>
            <a:noAutofit/>
          </a:bodyPr>
          <a:lstStyle/>
          <a:p>
            <a:r>
              <a:rPr lang="en-US" sz="1600" dirty="0"/>
              <a:t>Time series data by nature begins to pile up pretty quickly and it can be helpful to discard old data after it’s no longer useful. </a:t>
            </a:r>
          </a:p>
          <a:p>
            <a:r>
              <a:rPr lang="en-US" sz="1600" dirty="0"/>
              <a:t>Retention policies offer a simple and effective way to achieve this. It amounts to what is essentially an expiration date on your data. Once the data is “expired” it will automatically be dropped from the database, an action commonly referred to as </a:t>
            </a:r>
            <a:r>
              <a:rPr lang="en-US" sz="1600" i="1" dirty="0"/>
              <a:t>retention policy enforcement</a:t>
            </a:r>
            <a:r>
              <a:rPr lang="en-US" sz="1600" dirty="0"/>
              <a:t>.</a:t>
            </a:r>
          </a:p>
          <a:p>
            <a:pPr fontAlgn="base"/>
            <a:r>
              <a:rPr lang="en-US" sz="1600" dirty="0"/>
              <a:t>An </a:t>
            </a:r>
            <a:r>
              <a:rPr lang="en-US" sz="1600" dirty="0" err="1"/>
              <a:t>InfluxDB</a:t>
            </a:r>
            <a:r>
              <a:rPr lang="en-US" sz="1600" dirty="0"/>
              <a:t> instance can have 1 or more databases.</a:t>
            </a:r>
          </a:p>
          <a:p>
            <a:pPr fontAlgn="base"/>
            <a:r>
              <a:rPr lang="en-US" sz="1600" dirty="0"/>
              <a:t>Each of those databases can have 1 or more retention policies.  </a:t>
            </a:r>
            <a:br>
              <a:rPr lang="en-US" sz="1600" dirty="0"/>
            </a:br>
            <a:r>
              <a:rPr lang="en-US" sz="1600" dirty="0"/>
              <a:t>(</a:t>
            </a:r>
            <a:r>
              <a:rPr lang="en-US" sz="1600" dirty="0" err="1"/>
              <a:t>autogen</a:t>
            </a:r>
            <a:r>
              <a:rPr lang="en-US" sz="1600" dirty="0"/>
              <a:t> is the default.)</a:t>
            </a:r>
          </a:p>
          <a:p>
            <a:r>
              <a:rPr lang="en-US" sz="1600" dirty="0"/>
              <a:t>To fully qualify a measurement, you can use database and retention policy and measurement</a:t>
            </a:r>
          </a:p>
          <a:p>
            <a:pPr marL="45720" indent="0">
              <a:spcBef>
                <a:spcPts val="0"/>
              </a:spcBef>
              <a:spcAft>
                <a:spcPts val="0"/>
              </a:spcAft>
              <a:buNone/>
            </a:pPr>
            <a:endParaRPr lang="en-US" sz="1600" dirty="0">
              <a:latin typeface="Consolas" panose="020B0609020204030204" pitchFamily="49" charset="0"/>
            </a:endParaRPr>
          </a:p>
          <a:p>
            <a:pPr marL="45720" indent="0">
              <a:spcBef>
                <a:spcPts val="0"/>
              </a:spcBef>
              <a:spcAft>
                <a:spcPts val="0"/>
              </a:spcAft>
              <a:buNone/>
            </a:pPr>
            <a:r>
              <a:rPr lang="en-US" sz="1600" dirty="0">
                <a:latin typeface="Consolas" panose="020B0609020204030204" pitchFamily="49" charset="0"/>
              </a:rPr>
              <a:t>&gt; </a:t>
            </a:r>
            <a:r>
              <a:rPr lang="en-US" sz="1600" b="1" dirty="0">
                <a:solidFill>
                  <a:srgbClr val="C00000"/>
                </a:solidFill>
                <a:latin typeface="Consolas" panose="020B0609020204030204" pitchFamily="49" charset="0"/>
              </a:rPr>
              <a:t>select </a:t>
            </a:r>
            <a:r>
              <a:rPr lang="en-US" sz="1600" b="1" dirty="0" err="1">
                <a:solidFill>
                  <a:srgbClr val="C00000"/>
                </a:solidFill>
                <a:latin typeface="Consolas" panose="020B0609020204030204" pitchFamily="49" charset="0"/>
              </a:rPr>
              <a:t>water_level</a:t>
            </a:r>
            <a:r>
              <a:rPr lang="en-US" sz="1600" b="1" dirty="0">
                <a:solidFill>
                  <a:srgbClr val="C00000"/>
                </a:solidFill>
                <a:latin typeface="Consolas" panose="020B0609020204030204" pitchFamily="49" charset="0"/>
              </a:rPr>
              <a:t> from NOAA_water_database.autogen.h2o_feet limit 3</a:t>
            </a:r>
          </a:p>
          <a:p>
            <a:pPr marL="45720" indent="0">
              <a:spcBef>
                <a:spcPts val="0"/>
              </a:spcBef>
              <a:spcAft>
                <a:spcPts val="0"/>
              </a:spcAft>
              <a:buNone/>
            </a:pPr>
            <a:r>
              <a:rPr lang="en-US" sz="1600" dirty="0">
                <a:latin typeface="Consolas" panose="020B0609020204030204" pitchFamily="49" charset="0"/>
              </a:rPr>
              <a:t>name: h2o_feet</a:t>
            </a:r>
          </a:p>
          <a:p>
            <a:pPr marL="45720" indent="0">
              <a:spcBef>
                <a:spcPts val="0"/>
              </a:spcBef>
              <a:spcAft>
                <a:spcPts val="0"/>
              </a:spcAft>
              <a:buNone/>
            </a:pPr>
            <a:r>
              <a:rPr lang="en-US" sz="1600" dirty="0">
                <a:latin typeface="Consolas" panose="020B0609020204030204" pitchFamily="49" charset="0"/>
              </a:rPr>
              <a:t>time                 </a:t>
            </a:r>
            <a:r>
              <a:rPr lang="en-US" sz="1600" dirty="0" err="1">
                <a:latin typeface="Consolas" panose="020B0609020204030204" pitchFamily="49" charset="0"/>
              </a:rPr>
              <a:t>water_level</a:t>
            </a:r>
            <a:endParaRPr lang="en-US" sz="1600" dirty="0">
              <a:latin typeface="Consolas" panose="020B0609020204030204" pitchFamily="49" charset="0"/>
            </a:endParaRPr>
          </a:p>
          <a:p>
            <a:pPr marL="45720" indent="0">
              <a:spcBef>
                <a:spcPts val="0"/>
              </a:spcBef>
              <a:spcAft>
                <a:spcPts val="0"/>
              </a:spcAft>
              <a:buNone/>
            </a:pPr>
            <a:r>
              <a:rPr lang="en-US" sz="1600" dirty="0">
                <a:latin typeface="Consolas" panose="020B0609020204030204" pitchFamily="49" charset="0"/>
              </a:rPr>
              <a:t>----                 -----------</a:t>
            </a:r>
          </a:p>
          <a:p>
            <a:pPr marL="45720" indent="0">
              <a:spcBef>
                <a:spcPts val="0"/>
              </a:spcBef>
              <a:spcAft>
                <a:spcPts val="0"/>
              </a:spcAft>
              <a:buNone/>
            </a:pPr>
            <a:r>
              <a:rPr lang="en-US" sz="1600" dirty="0">
                <a:latin typeface="Consolas" panose="020B0609020204030204" pitchFamily="49" charset="0"/>
              </a:rPr>
              <a:t>2019-08-17T00:00:00Z 8.12</a:t>
            </a:r>
          </a:p>
          <a:p>
            <a:pPr marL="45720" indent="0">
              <a:spcBef>
                <a:spcPts val="0"/>
              </a:spcBef>
              <a:spcAft>
                <a:spcPts val="0"/>
              </a:spcAft>
              <a:buNone/>
            </a:pPr>
            <a:r>
              <a:rPr lang="en-US" sz="1600" dirty="0">
                <a:latin typeface="Consolas" panose="020B0609020204030204" pitchFamily="49" charset="0"/>
              </a:rPr>
              <a:t>2019-08-17T00:00:00Z 2.064</a:t>
            </a:r>
          </a:p>
          <a:p>
            <a:pPr marL="45720" indent="0">
              <a:spcBef>
                <a:spcPts val="0"/>
              </a:spcBef>
              <a:spcAft>
                <a:spcPts val="0"/>
              </a:spcAft>
              <a:buNone/>
            </a:pPr>
            <a:r>
              <a:rPr lang="en-US" sz="1600" dirty="0">
                <a:latin typeface="Consolas" panose="020B0609020204030204" pitchFamily="49" charset="0"/>
              </a:rPr>
              <a:t>2019-08-17T00:06:00Z 8.005</a:t>
            </a:r>
          </a:p>
          <a:p>
            <a:endParaRPr lang="en-US" sz="1600" dirty="0"/>
          </a:p>
        </p:txBody>
      </p:sp>
      <p:sp>
        <p:nvSpPr>
          <p:cNvPr id="3" name="Title 2">
            <a:extLst>
              <a:ext uri="{FF2B5EF4-FFF2-40B4-BE49-F238E27FC236}">
                <a16:creationId xmlns:a16="http://schemas.microsoft.com/office/drawing/2014/main" id="{3DB438AD-2741-4392-931A-7CF1E438089A}"/>
              </a:ext>
            </a:extLst>
          </p:cNvPr>
          <p:cNvSpPr>
            <a:spLocks noGrp="1"/>
          </p:cNvSpPr>
          <p:nvPr>
            <p:ph type="title"/>
          </p:nvPr>
        </p:nvSpPr>
        <p:spPr/>
        <p:txBody>
          <a:bodyPr/>
          <a:lstStyle/>
          <a:p>
            <a:r>
              <a:rPr lang="en-US" dirty="0"/>
              <a:t>Fully Qualified Measurements</a:t>
            </a:r>
          </a:p>
        </p:txBody>
      </p:sp>
    </p:spTree>
    <p:extLst>
      <p:ext uri="{BB962C8B-B14F-4D97-AF65-F5344CB8AC3E}">
        <p14:creationId xmlns:p14="http://schemas.microsoft.com/office/powerpoint/2010/main" val="1980343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EEAAE7-F7FA-485F-ADE1-9A5247751134}"/>
              </a:ext>
            </a:extLst>
          </p:cNvPr>
          <p:cNvSpPr>
            <a:spLocks noGrp="1"/>
          </p:cNvSpPr>
          <p:nvPr>
            <p:ph idx="1"/>
          </p:nvPr>
        </p:nvSpPr>
        <p:spPr/>
        <p:txBody>
          <a:bodyPr>
            <a:normAutofit/>
          </a:bodyPr>
          <a:lstStyle/>
          <a:p>
            <a:pPr marL="45720" indent="0">
              <a:spcBef>
                <a:spcPts val="0"/>
              </a:spcBef>
              <a:spcAft>
                <a:spcPts val="0"/>
              </a:spcAft>
              <a:buNone/>
            </a:pPr>
            <a:r>
              <a:rPr lang="en-US" sz="1600" dirty="0">
                <a:latin typeface="Consolas" panose="020B0609020204030204" pitchFamily="49" charset="0"/>
              </a:rPr>
              <a:t>&gt; </a:t>
            </a:r>
            <a:r>
              <a:rPr lang="en-US" sz="1600" b="1" dirty="0">
                <a:solidFill>
                  <a:srgbClr val="C00000"/>
                </a:solidFill>
                <a:latin typeface="Consolas" panose="020B0609020204030204" pitchFamily="49" charset="0"/>
              </a:rPr>
              <a:t>select pH from h2o_pH where</a:t>
            </a:r>
            <a:r>
              <a:rPr lang="en-US" sz="1600" dirty="0">
                <a:latin typeface="Consolas" panose="020B0609020204030204" pitchFamily="49" charset="0"/>
              </a:rPr>
              <a:t> </a:t>
            </a:r>
            <a:r>
              <a:rPr lang="en-US" sz="1600" b="1" dirty="0">
                <a:solidFill>
                  <a:srgbClr val="C00000"/>
                </a:solidFill>
                <a:latin typeface="Consolas" panose="020B0609020204030204" pitchFamily="49" charset="0"/>
              </a:rPr>
              <a:t>location='</a:t>
            </a:r>
            <a:r>
              <a:rPr lang="en-US" sz="1600" b="1" dirty="0" err="1">
                <a:solidFill>
                  <a:srgbClr val="C00000"/>
                </a:solidFill>
                <a:latin typeface="Consolas" panose="020B0609020204030204" pitchFamily="49" charset="0"/>
              </a:rPr>
              <a:t>coyote_creek</a:t>
            </a:r>
            <a:r>
              <a:rPr lang="en-US" sz="1600" b="1" dirty="0">
                <a:solidFill>
                  <a:srgbClr val="C00000"/>
                </a:solidFill>
                <a:latin typeface="Consolas" panose="020B0609020204030204" pitchFamily="49" charset="0"/>
              </a:rPr>
              <a:t>' and pH &gt; 7 limit 3</a:t>
            </a:r>
          </a:p>
          <a:p>
            <a:pPr marL="45720" indent="0">
              <a:spcBef>
                <a:spcPts val="0"/>
              </a:spcBef>
              <a:spcAft>
                <a:spcPts val="0"/>
              </a:spcAft>
              <a:buNone/>
            </a:pPr>
            <a:r>
              <a:rPr lang="en-US" sz="1600" dirty="0">
                <a:latin typeface="Consolas" panose="020B0609020204030204" pitchFamily="49" charset="0"/>
              </a:rPr>
              <a:t>name: h2o_pH</a:t>
            </a:r>
          </a:p>
          <a:p>
            <a:pPr marL="45720" indent="0">
              <a:spcBef>
                <a:spcPts val="0"/>
              </a:spcBef>
              <a:spcAft>
                <a:spcPts val="0"/>
              </a:spcAft>
              <a:buNone/>
            </a:pPr>
            <a:r>
              <a:rPr lang="en-US" sz="1600" dirty="0">
                <a:latin typeface="Consolas" panose="020B0609020204030204" pitchFamily="49" charset="0"/>
              </a:rPr>
              <a:t>time                pH</a:t>
            </a:r>
          </a:p>
          <a:p>
            <a:pPr marL="45720" indent="0">
              <a:spcBef>
                <a:spcPts val="0"/>
              </a:spcBef>
              <a:spcAft>
                <a:spcPts val="0"/>
              </a:spcAft>
              <a:buNone/>
            </a:pPr>
            <a:r>
              <a:rPr lang="en-US" sz="1600" dirty="0">
                <a:latin typeface="Consolas" panose="020B0609020204030204" pitchFamily="49" charset="0"/>
              </a:rPr>
              <a:t>----                --</a:t>
            </a:r>
          </a:p>
          <a:p>
            <a:pPr marL="45720" indent="0">
              <a:spcBef>
                <a:spcPts val="0"/>
              </a:spcBef>
              <a:spcAft>
                <a:spcPts val="0"/>
              </a:spcAft>
              <a:buNone/>
            </a:pPr>
            <a:r>
              <a:rPr lang="en-US" sz="1600" dirty="0">
                <a:latin typeface="Consolas" panose="020B0609020204030204" pitchFamily="49" charset="0"/>
              </a:rPr>
              <a:t>1566000360000000000 8</a:t>
            </a:r>
          </a:p>
          <a:p>
            <a:pPr marL="45720" indent="0">
              <a:spcBef>
                <a:spcPts val="0"/>
              </a:spcBef>
              <a:spcAft>
                <a:spcPts val="0"/>
              </a:spcAft>
              <a:buNone/>
            </a:pPr>
            <a:r>
              <a:rPr lang="en-US" sz="1600" dirty="0">
                <a:latin typeface="Consolas" panose="020B0609020204030204" pitchFamily="49" charset="0"/>
              </a:rPr>
              <a:t>1566000720000000000 8</a:t>
            </a:r>
          </a:p>
          <a:p>
            <a:pPr marL="45720" indent="0">
              <a:spcBef>
                <a:spcPts val="0"/>
              </a:spcBef>
              <a:spcAft>
                <a:spcPts val="0"/>
              </a:spcAft>
              <a:buNone/>
            </a:pPr>
            <a:r>
              <a:rPr lang="en-US" sz="1600" dirty="0">
                <a:latin typeface="Consolas" panose="020B0609020204030204" pitchFamily="49" charset="0"/>
              </a:rPr>
              <a:t>1566003600000000000 8</a:t>
            </a:r>
          </a:p>
          <a:p>
            <a:pPr marL="45720" indent="0">
              <a:spcBef>
                <a:spcPts val="0"/>
              </a:spcBef>
              <a:spcAft>
                <a:spcPts val="0"/>
              </a:spcAft>
              <a:buNone/>
            </a:pPr>
            <a:r>
              <a:rPr lang="en-US" sz="1600" dirty="0">
                <a:latin typeface="Consolas" panose="020B0609020204030204" pitchFamily="49" charset="0"/>
              </a:rPr>
              <a:t>&gt; </a:t>
            </a:r>
            <a:r>
              <a:rPr lang="en-US" sz="1600" b="1" dirty="0">
                <a:solidFill>
                  <a:srgbClr val="C00000"/>
                </a:solidFill>
                <a:latin typeface="Consolas" panose="020B0609020204030204" pitchFamily="49" charset="0"/>
              </a:rPr>
              <a:t>select mean(</a:t>
            </a:r>
            <a:r>
              <a:rPr lang="en-US" sz="1600" b="1" dirty="0" err="1">
                <a:solidFill>
                  <a:srgbClr val="C00000"/>
                </a:solidFill>
                <a:latin typeface="Consolas" panose="020B0609020204030204" pitchFamily="49" charset="0"/>
              </a:rPr>
              <a:t>water_level</a:t>
            </a:r>
            <a:r>
              <a:rPr lang="en-US" sz="1600" b="1" dirty="0">
                <a:solidFill>
                  <a:srgbClr val="C00000"/>
                </a:solidFill>
                <a:latin typeface="Consolas" panose="020B0609020204030204" pitchFamily="49" charset="0"/>
              </a:rPr>
              <a:t>) from h2o_feet group by location</a:t>
            </a:r>
          </a:p>
          <a:p>
            <a:pPr marL="45720" indent="0">
              <a:spcBef>
                <a:spcPts val="0"/>
              </a:spcBef>
              <a:spcAft>
                <a:spcPts val="0"/>
              </a:spcAft>
              <a:buNone/>
            </a:pPr>
            <a:r>
              <a:rPr lang="en-US" sz="1600" dirty="0">
                <a:solidFill>
                  <a:srgbClr val="0033CC"/>
                </a:solidFill>
                <a:latin typeface="Consolas" panose="020B0609020204030204" pitchFamily="49" charset="0"/>
              </a:rPr>
              <a:t>name: h2o_feet</a:t>
            </a:r>
          </a:p>
          <a:p>
            <a:pPr marL="45720" indent="0">
              <a:spcBef>
                <a:spcPts val="0"/>
              </a:spcBef>
              <a:spcAft>
                <a:spcPts val="0"/>
              </a:spcAft>
              <a:buNone/>
            </a:pPr>
            <a:r>
              <a:rPr lang="en-US" sz="1600" dirty="0">
                <a:solidFill>
                  <a:srgbClr val="0033CC"/>
                </a:solidFill>
                <a:latin typeface="Consolas" panose="020B0609020204030204" pitchFamily="49" charset="0"/>
              </a:rPr>
              <a:t>tags: location=</a:t>
            </a:r>
            <a:r>
              <a:rPr lang="en-US" sz="1600" dirty="0" err="1">
                <a:solidFill>
                  <a:srgbClr val="0033CC"/>
                </a:solidFill>
                <a:latin typeface="Consolas" panose="020B0609020204030204" pitchFamily="49" charset="0"/>
              </a:rPr>
              <a:t>coyote_creek</a:t>
            </a:r>
            <a:endParaRPr lang="en-US" sz="1600" dirty="0">
              <a:solidFill>
                <a:srgbClr val="0033CC"/>
              </a:solidFill>
              <a:latin typeface="Consolas" panose="020B0609020204030204" pitchFamily="49" charset="0"/>
            </a:endParaRPr>
          </a:p>
          <a:p>
            <a:pPr marL="45720" indent="0">
              <a:spcBef>
                <a:spcPts val="0"/>
              </a:spcBef>
              <a:spcAft>
                <a:spcPts val="0"/>
              </a:spcAft>
              <a:buNone/>
            </a:pPr>
            <a:r>
              <a:rPr lang="en-US" sz="1600" dirty="0">
                <a:latin typeface="Consolas" panose="020B0609020204030204" pitchFamily="49" charset="0"/>
              </a:rPr>
              <a:t>time mean</a:t>
            </a:r>
          </a:p>
          <a:p>
            <a:pPr marL="45720" indent="0">
              <a:spcBef>
                <a:spcPts val="0"/>
              </a:spcBef>
              <a:spcAft>
                <a:spcPts val="0"/>
              </a:spcAft>
              <a:buNone/>
            </a:pPr>
            <a:r>
              <a:rPr lang="en-US" sz="1600" dirty="0">
                <a:latin typeface="Consolas" panose="020B0609020204030204" pitchFamily="49" charset="0"/>
              </a:rPr>
              <a:t>---- ----</a:t>
            </a:r>
          </a:p>
          <a:p>
            <a:pPr marL="45720" indent="0">
              <a:spcBef>
                <a:spcPts val="0"/>
              </a:spcBef>
              <a:spcAft>
                <a:spcPts val="0"/>
              </a:spcAft>
              <a:buNone/>
            </a:pPr>
            <a:r>
              <a:rPr lang="en-US" sz="1600" dirty="0">
                <a:latin typeface="Consolas" panose="020B0609020204030204" pitchFamily="49" charset="0"/>
              </a:rPr>
              <a:t>0    5.3591424203039155</a:t>
            </a:r>
          </a:p>
          <a:p>
            <a:pPr marL="45720" indent="0">
              <a:spcBef>
                <a:spcPts val="0"/>
              </a:spcBef>
              <a:spcAft>
                <a:spcPts val="0"/>
              </a:spcAft>
              <a:buNone/>
            </a:pPr>
            <a:endParaRPr lang="en-US" sz="1600" dirty="0">
              <a:latin typeface="Consolas" panose="020B0609020204030204" pitchFamily="49" charset="0"/>
            </a:endParaRPr>
          </a:p>
          <a:p>
            <a:pPr marL="45720" indent="0">
              <a:spcBef>
                <a:spcPts val="0"/>
              </a:spcBef>
              <a:spcAft>
                <a:spcPts val="0"/>
              </a:spcAft>
              <a:buNone/>
            </a:pPr>
            <a:r>
              <a:rPr lang="en-US" sz="1600" dirty="0">
                <a:solidFill>
                  <a:srgbClr val="0033CC"/>
                </a:solidFill>
                <a:latin typeface="Consolas" panose="020B0609020204030204" pitchFamily="49" charset="0"/>
              </a:rPr>
              <a:t>name: h2o_feet</a:t>
            </a:r>
          </a:p>
          <a:p>
            <a:pPr marL="45720" indent="0">
              <a:spcBef>
                <a:spcPts val="0"/>
              </a:spcBef>
              <a:spcAft>
                <a:spcPts val="0"/>
              </a:spcAft>
              <a:buNone/>
            </a:pPr>
            <a:r>
              <a:rPr lang="en-US" sz="1600" dirty="0">
                <a:solidFill>
                  <a:srgbClr val="0033CC"/>
                </a:solidFill>
                <a:latin typeface="Consolas" panose="020B0609020204030204" pitchFamily="49" charset="0"/>
              </a:rPr>
              <a:t>tags: location=</a:t>
            </a:r>
            <a:r>
              <a:rPr lang="en-US" sz="1600" dirty="0" err="1">
                <a:solidFill>
                  <a:srgbClr val="0033CC"/>
                </a:solidFill>
                <a:latin typeface="Consolas" panose="020B0609020204030204" pitchFamily="49" charset="0"/>
              </a:rPr>
              <a:t>santa_monica</a:t>
            </a:r>
            <a:endParaRPr lang="en-US" sz="1600" dirty="0">
              <a:solidFill>
                <a:srgbClr val="0033CC"/>
              </a:solidFill>
              <a:latin typeface="Consolas" panose="020B0609020204030204" pitchFamily="49" charset="0"/>
            </a:endParaRPr>
          </a:p>
          <a:p>
            <a:pPr marL="45720" indent="0">
              <a:spcBef>
                <a:spcPts val="0"/>
              </a:spcBef>
              <a:spcAft>
                <a:spcPts val="0"/>
              </a:spcAft>
              <a:buNone/>
            </a:pPr>
            <a:r>
              <a:rPr lang="en-US" sz="1600" dirty="0">
                <a:latin typeface="Consolas" panose="020B0609020204030204" pitchFamily="49" charset="0"/>
              </a:rPr>
              <a:t>time mean</a:t>
            </a:r>
          </a:p>
          <a:p>
            <a:pPr marL="45720" indent="0">
              <a:spcBef>
                <a:spcPts val="0"/>
              </a:spcBef>
              <a:spcAft>
                <a:spcPts val="0"/>
              </a:spcAft>
              <a:buNone/>
            </a:pPr>
            <a:r>
              <a:rPr lang="en-US" sz="1600" dirty="0">
                <a:latin typeface="Consolas" panose="020B0609020204030204" pitchFamily="49" charset="0"/>
              </a:rPr>
              <a:t>---- ----</a:t>
            </a:r>
          </a:p>
          <a:p>
            <a:pPr marL="45720" indent="0">
              <a:spcBef>
                <a:spcPts val="0"/>
              </a:spcBef>
              <a:spcAft>
                <a:spcPts val="0"/>
              </a:spcAft>
              <a:buNone/>
            </a:pPr>
            <a:r>
              <a:rPr lang="en-US" sz="1600" dirty="0">
                <a:latin typeface="Consolas" panose="020B0609020204030204" pitchFamily="49" charset="0"/>
              </a:rPr>
              <a:t>0    3.5307120942458807</a:t>
            </a:r>
          </a:p>
          <a:p>
            <a:pPr marL="45720" indent="0">
              <a:spcBef>
                <a:spcPts val="0"/>
              </a:spcBef>
              <a:spcAft>
                <a:spcPts val="0"/>
              </a:spcAft>
              <a:buNone/>
            </a:pPr>
            <a:endParaRPr lang="en-US" sz="1600" dirty="0">
              <a:latin typeface="Consolas" panose="020B0609020204030204" pitchFamily="49" charset="0"/>
            </a:endParaRPr>
          </a:p>
        </p:txBody>
      </p:sp>
      <p:sp>
        <p:nvSpPr>
          <p:cNvPr id="3" name="Title 2">
            <a:extLst>
              <a:ext uri="{FF2B5EF4-FFF2-40B4-BE49-F238E27FC236}">
                <a16:creationId xmlns:a16="http://schemas.microsoft.com/office/drawing/2014/main" id="{C0571DC8-7BFB-4814-B5DD-DEBD66E62C68}"/>
              </a:ext>
            </a:extLst>
          </p:cNvPr>
          <p:cNvSpPr>
            <a:spLocks noGrp="1"/>
          </p:cNvSpPr>
          <p:nvPr>
            <p:ph type="title"/>
          </p:nvPr>
        </p:nvSpPr>
        <p:spPr/>
        <p:txBody>
          <a:bodyPr/>
          <a:lstStyle/>
          <a:p>
            <a:r>
              <a:rPr lang="en-US" dirty="0" err="1"/>
              <a:t>InfluxQL</a:t>
            </a:r>
            <a:r>
              <a:rPr lang="en-US" dirty="0"/>
              <a:t>: WHERE and GROUP BY</a:t>
            </a:r>
          </a:p>
        </p:txBody>
      </p:sp>
    </p:spTree>
    <p:extLst>
      <p:ext uri="{BB962C8B-B14F-4D97-AF65-F5344CB8AC3E}">
        <p14:creationId xmlns:p14="http://schemas.microsoft.com/office/powerpoint/2010/main" val="796412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EEAAE7-F7FA-485F-ADE1-9A5247751134}"/>
              </a:ext>
            </a:extLst>
          </p:cNvPr>
          <p:cNvSpPr>
            <a:spLocks noGrp="1"/>
          </p:cNvSpPr>
          <p:nvPr>
            <p:ph idx="1"/>
          </p:nvPr>
        </p:nvSpPr>
        <p:spPr>
          <a:xfrm>
            <a:off x="138773" y="1658515"/>
            <a:ext cx="8407893" cy="4407408"/>
          </a:xfrm>
        </p:spPr>
        <p:txBody>
          <a:bodyPr>
            <a:normAutofit/>
          </a:bodyPr>
          <a:lstStyle/>
          <a:p>
            <a:pPr marL="45720" indent="0">
              <a:spcBef>
                <a:spcPts val="0"/>
              </a:spcBef>
              <a:spcAft>
                <a:spcPts val="0"/>
              </a:spcAft>
              <a:buNone/>
            </a:pPr>
            <a:r>
              <a:rPr lang="en-US" sz="1600" dirty="0">
                <a:latin typeface="Consolas" panose="020B0609020204030204" pitchFamily="49" charset="0"/>
              </a:rPr>
              <a:t>&gt; </a:t>
            </a:r>
            <a:r>
              <a:rPr lang="en-US" sz="1600" b="1" dirty="0">
                <a:solidFill>
                  <a:srgbClr val="C00000"/>
                </a:solidFill>
                <a:latin typeface="Consolas" panose="020B0609020204030204" pitchFamily="49" charset="0"/>
              </a:rPr>
              <a:t>select mean(</a:t>
            </a:r>
            <a:r>
              <a:rPr lang="en-US" sz="1600" b="1" dirty="0" err="1">
                <a:solidFill>
                  <a:srgbClr val="C00000"/>
                </a:solidFill>
                <a:latin typeface="Consolas" panose="020B0609020204030204" pitchFamily="49" charset="0"/>
              </a:rPr>
              <a:t>water_level</a:t>
            </a:r>
            <a:r>
              <a:rPr lang="en-US" sz="1600" b="1" dirty="0">
                <a:solidFill>
                  <a:srgbClr val="C00000"/>
                </a:solidFill>
                <a:latin typeface="Consolas" panose="020B0609020204030204" pitchFamily="49" charset="0"/>
              </a:rPr>
              <a:t>) from h2o_feet where location='</a:t>
            </a:r>
            <a:r>
              <a:rPr lang="en-US" sz="1600" b="1" dirty="0" err="1">
                <a:solidFill>
                  <a:srgbClr val="C00000"/>
                </a:solidFill>
                <a:latin typeface="Consolas" panose="020B0609020204030204" pitchFamily="49" charset="0"/>
              </a:rPr>
              <a:t>santa_monica</a:t>
            </a:r>
            <a:r>
              <a:rPr lang="en-US" sz="1600" b="1" dirty="0">
                <a:solidFill>
                  <a:srgbClr val="C00000"/>
                </a:solidFill>
                <a:latin typeface="Consolas" panose="020B0609020204030204" pitchFamily="49" charset="0"/>
              </a:rPr>
              <a:t>' group by time(15m) </a:t>
            </a:r>
          </a:p>
          <a:p>
            <a:pPr marL="45720" indent="0">
              <a:spcBef>
                <a:spcPts val="0"/>
              </a:spcBef>
              <a:spcAft>
                <a:spcPts val="0"/>
              </a:spcAft>
              <a:buNone/>
            </a:pPr>
            <a:r>
              <a:rPr lang="en-US" sz="1600" dirty="0">
                <a:latin typeface="Consolas" panose="020B0609020204030204" pitchFamily="49" charset="0"/>
              </a:rPr>
              <a:t>name: h2o_feet</a:t>
            </a:r>
          </a:p>
          <a:p>
            <a:pPr marL="45720" indent="0">
              <a:spcBef>
                <a:spcPts val="0"/>
              </a:spcBef>
              <a:spcAft>
                <a:spcPts val="0"/>
              </a:spcAft>
              <a:buNone/>
            </a:pPr>
            <a:r>
              <a:rPr lang="en-US" sz="1600" dirty="0">
                <a:latin typeface="Consolas" panose="020B0609020204030204" pitchFamily="49" charset="0"/>
              </a:rPr>
              <a:t>time                mean</a:t>
            </a:r>
          </a:p>
          <a:p>
            <a:pPr marL="45720" indent="0">
              <a:spcBef>
                <a:spcPts val="0"/>
              </a:spcBef>
              <a:spcAft>
                <a:spcPts val="0"/>
              </a:spcAft>
              <a:buNone/>
            </a:pPr>
            <a:r>
              <a:rPr lang="en-US" sz="1600" dirty="0">
                <a:latin typeface="Consolas" panose="020B0609020204030204" pitchFamily="49" charset="0"/>
              </a:rPr>
              <a:t>----                ----</a:t>
            </a:r>
          </a:p>
          <a:p>
            <a:pPr marL="45720" indent="0">
              <a:spcBef>
                <a:spcPts val="0"/>
              </a:spcBef>
              <a:spcAft>
                <a:spcPts val="0"/>
              </a:spcAft>
              <a:buNone/>
            </a:pPr>
            <a:r>
              <a:rPr lang="en-US" sz="1600" dirty="0">
                <a:latin typeface="Consolas" panose="020B0609020204030204" pitchFamily="49" charset="0"/>
              </a:rPr>
              <a:t>1566000000000000000 2.0693333333333332</a:t>
            </a:r>
          </a:p>
          <a:p>
            <a:pPr marL="45720" indent="0">
              <a:spcBef>
                <a:spcPts val="0"/>
              </a:spcBef>
              <a:spcAft>
                <a:spcPts val="0"/>
              </a:spcAft>
              <a:buNone/>
            </a:pPr>
            <a:r>
              <a:rPr lang="en-US" sz="1600" dirty="0">
                <a:latin typeface="Consolas" panose="020B0609020204030204" pitchFamily="49" charset="0"/>
              </a:rPr>
              <a:t>1566000900000000000 2.0835</a:t>
            </a:r>
          </a:p>
          <a:p>
            <a:pPr marL="45720" indent="0">
              <a:spcBef>
                <a:spcPts val="0"/>
              </a:spcBef>
              <a:spcAft>
                <a:spcPts val="0"/>
              </a:spcAft>
              <a:buNone/>
            </a:pPr>
            <a:r>
              <a:rPr lang="en-US" sz="1600" dirty="0">
                <a:latin typeface="Consolas" panose="020B0609020204030204" pitchFamily="49" charset="0"/>
              </a:rPr>
              <a:t>1566001800000000000 2.0583333333333336</a:t>
            </a:r>
          </a:p>
          <a:p>
            <a:pPr marL="45720" indent="0">
              <a:spcBef>
                <a:spcPts val="0"/>
              </a:spcBef>
              <a:spcAft>
                <a:spcPts val="0"/>
              </a:spcAft>
              <a:buNone/>
            </a:pPr>
            <a:r>
              <a:rPr lang="en-US" sz="1600" dirty="0">
                <a:latin typeface="Consolas" panose="020B0609020204030204" pitchFamily="49" charset="0"/>
              </a:rPr>
              <a:t>1566002700000000000 2.0225</a:t>
            </a:r>
          </a:p>
          <a:p>
            <a:pPr marL="45720" indent="0">
              <a:spcBef>
                <a:spcPts val="0"/>
              </a:spcBef>
              <a:spcAft>
                <a:spcPts val="0"/>
              </a:spcAft>
              <a:buNone/>
            </a:pPr>
            <a:endParaRPr lang="en-US" sz="1600" dirty="0">
              <a:latin typeface="Consolas" panose="020B0609020204030204" pitchFamily="49" charset="0"/>
            </a:endParaRPr>
          </a:p>
          <a:p>
            <a:pPr marL="45720" indent="0">
              <a:spcBef>
                <a:spcPts val="0"/>
              </a:spcBef>
              <a:spcAft>
                <a:spcPts val="0"/>
              </a:spcAft>
              <a:buNone/>
            </a:pPr>
            <a:endParaRPr lang="en-US" sz="1600" dirty="0">
              <a:latin typeface="Consolas" panose="020B0609020204030204" pitchFamily="49" charset="0"/>
            </a:endParaRPr>
          </a:p>
          <a:p>
            <a:pPr marL="45720" indent="0">
              <a:spcBef>
                <a:spcPts val="0"/>
              </a:spcBef>
              <a:spcAft>
                <a:spcPts val="0"/>
              </a:spcAft>
              <a:buNone/>
            </a:pPr>
            <a:r>
              <a:rPr lang="en-US" sz="1600" dirty="0">
                <a:latin typeface="Consolas" panose="020B0609020204030204" pitchFamily="49" charset="0"/>
              </a:rPr>
              <a:t>&gt; </a:t>
            </a:r>
            <a:r>
              <a:rPr lang="en-US" sz="1600" b="1" dirty="0">
                <a:solidFill>
                  <a:srgbClr val="C00000"/>
                </a:solidFill>
                <a:latin typeface="Consolas" panose="020B0609020204030204" pitchFamily="49" charset="0"/>
              </a:rPr>
              <a:t>select mean(</a:t>
            </a:r>
            <a:r>
              <a:rPr lang="en-US" sz="1600" b="1" dirty="0" err="1">
                <a:solidFill>
                  <a:srgbClr val="C00000"/>
                </a:solidFill>
                <a:latin typeface="Consolas" panose="020B0609020204030204" pitchFamily="49" charset="0"/>
              </a:rPr>
              <a:t>water_level</a:t>
            </a:r>
            <a:r>
              <a:rPr lang="en-US" sz="1600" b="1" dirty="0">
                <a:solidFill>
                  <a:srgbClr val="C00000"/>
                </a:solidFill>
                <a:latin typeface="Consolas" panose="020B0609020204030204" pitchFamily="49" charset="0"/>
              </a:rPr>
              <a:t>) from h2o_feet where location='</a:t>
            </a:r>
            <a:r>
              <a:rPr lang="en-US" sz="1600" b="1" dirty="0" err="1">
                <a:solidFill>
                  <a:srgbClr val="C00000"/>
                </a:solidFill>
                <a:latin typeface="Consolas" panose="020B0609020204030204" pitchFamily="49" charset="0"/>
              </a:rPr>
              <a:t>santa_monica</a:t>
            </a:r>
            <a:r>
              <a:rPr lang="en-US" sz="1600" b="1" dirty="0">
                <a:solidFill>
                  <a:srgbClr val="C00000"/>
                </a:solidFill>
                <a:latin typeface="Consolas" panose="020B0609020204030204" pitchFamily="49" charset="0"/>
              </a:rPr>
              <a:t>' group by time(15m) limit 5</a:t>
            </a:r>
          </a:p>
          <a:p>
            <a:pPr marL="45720" indent="0">
              <a:spcBef>
                <a:spcPts val="0"/>
              </a:spcBef>
              <a:spcAft>
                <a:spcPts val="0"/>
              </a:spcAft>
              <a:buNone/>
            </a:pPr>
            <a:r>
              <a:rPr lang="en-US" sz="1600" dirty="0">
                <a:latin typeface="Consolas" panose="020B0609020204030204" pitchFamily="49" charset="0"/>
              </a:rPr>
              <a:t>name: h2o_feet</a:t>
            </a:r>
          </a:p>
          <a:p>
            <a:pPr marL="45720" indent="0">
              <a:spcBef>
                <a:spcPts val="0"/>
              </a:spcBef>
              <a:spcAft>
                <a:spcPts val="0"/>
              </a:spcAft>
              <a:buNone/>
            </a:pPr>
            <a:r>
              <a:rPr lang="en-US" sz="1600" dirty="0">
                <a:latin typeface="Consolas" panose="020B0609020204030204" pitchFamily="49" charset="0"/>
              </a:rPr>
              <a:t>time                 mean</a:t>
            </a:r>
          </a:p>
          <a:p>
            <a:pPr marL="45720" indent="0">
              <a:spcBef>
                <a:spcPts val="0"/>
              </a:spcBef>
              <a:spcAft>
                <a:spcPts val="0"/>
              </a:spcAft>
              <a:buNone/>
            </a:pPr>
            <a:r>
              <a:rPr lang="en-US" sz="1600" dirty="0">
                <a:latin typeface="Consolas" panose="020B0609020204030204" pitchFamily="49" charset="0"/>
              </a:rPr>
              <a:t>----                 ----</a:t>
            </a:r>
          </a:p>
          <a:p>
            <a:pPr marL="45720" indent="0">
              <a:spcBef>
                <a:spcPts val="0"/>
              </a:spcBef>
              <a:spcAft>
                <a:spcPts val="0"/>
              </a:spcAft>
              <a:buNone/>
            </a:pPr>
            <a:r>
              <a:rPr lang="en-US" sz="1600" dirty="0">
                <a:latin typeface="Consolas" panose="020B0609020204030204" pitchFamily="49" charset="0"/>
              </a:rPr>
              <a:t>2019-08-17T00:00:00Z 2.0693333333333332</a:t>
            </a:r>
          </a:p>
          <a:p>
            <a:pPr marL="45720" indent="0">
              <a:spcBef>
                <a:spcPts val="0"/>
              </a:spcBef>
              <a:spcAft>
                <a:spcPts val="0"/>
              </a:spcAft>
              <a:buNone/>
            </a:pPr>
            <a:r>
              <a:rPr lang="en-US" sz="1600" dirty="0">
                <a:latin typeface="Consolas" panose="020B0609020204030204" pitchFamily="49" charset="0"/>
              </a:rPr>
              <a:t>2019-08-17T00:15:00Z 2.0835</a:t>
            </a:r>
          </a:p>
          <a:p>
            <a:pPr marL="45720" indent="0">
              <a:spcBef>
                <a:spcPts val="0"/>
              </a:spcBef>
              <a:spcAft>
                <a:spcPts val="0"/>
              </a:spcAft>
              <a:buNone/>
            </a:pPr>
            <a:r>
              <a:rPr lang="en-US" sz="1600" dirty="0">
                <a:latin typeface="Consolas" panose="020B0609020204030204" pitchFamily="49" charset="0"/>
              </a:rPr>
              <a:t>2019-08-17T00:30:00Z 2.0583333333333336</a:t>
            </a:r>
          </a:p>
          <a:p>
            <a:pPr marL="45720" indent="0">
              <a:spcBef>
                <a:spcPts val="0"/>
              </a:spcBef>
              <a:spcAft>
                <a:spcPts val="0"/>
              </a:spcAft>
              <a:buNone/>
            </a:pPr>
            <a:r>
              <a:rPr lang="en-US" sz="1600" dirty="0">
                <a:latin typeface="Consolas" panose="020B0609020204030204" pitchFamily="49" charset="0"/>
              </a:rPr>
              <a:t>2019-08-17T00:45:00Z 2.0225</a:t>
            </a:r>
          </a:p>
          <a:p>
            <a:pPr marL="45720" indent="0">
              <a:spcBef>
                <a:spcPts val="0"/>
              </a:spcBef>
              <a:spcAft>
                <a:spcPts val="0"/>
              </a:spcAft>
              <a:buNone/>
            </a:pPr>
            <a:endParaRPr lang="en-US" sz="1600" dirty="0">
              <a:latin typeface="Consolas" panose="020B0609020204030204" pitchFamily="49" charset="0"/>
            </a:endParaRPr>
          </a:p>
        </p:txBody>
      </p:sp>
      <p:sp>
        <p:nvSpPr>
          <p:cNvPr id="3" name="Title 2">
            <a:extLst>
              <a:ext uri="{FF2B5EF4-FFF2-40B4-BE49-F238E27FC236}">
                <a16:creationId xmlns:a16="http://schemas.microsoft.com/office/drawing/2014/main" id="{C0571DC8-7BFB-4814-B5DD-DEBD66E62C68}"/>
              </a:ext>
            </a:extLst>
          </p:cNvPr>
          <p:cNvSpPr>
            <a:spLocks noGrp="1"/>
          </p:cNvSpPr>
          <p:nvPr>
            <p:ph type="title"/>
          </p:nvPr>
        </p:nvSpPr>
        <p:spPr/>
        <p:txBody>
          <a:bodyPr/>
          <a:lstStyle/>
          <a:p>
            <a:r>
              <a:rPr lang="en-US" dirty="0" err="1"/>
              <a:t>InfluxQL</a:t>
            </a:r>
            <a:r>
              <a:rPr lang="en-US" dirty="0"/>
              <a:t>: GROUP BY time interval</a:t>
            </a:r>
          </a:p>
        </p:txBody>
      </p:sp>
      <p:sp>
        <p:nvSpPr>
          <p:cNvPr id="4" name="TextBox 3">
            <a:extLst>
              <a:ext uri="{FF2B5EF4-FFF2-40B4-BE49-F238E27FC236}">
                <a16:creationId xmlns:a16="http://schemas.microsoft.com/office/drawing/2014/main" id="{75077EC0-A291-437E-B2F9-E5B83E1DEF9D}"/>
              </a:ext>
            </a:extLst>
          </p:cNvPr>
          <p:cNvSpPr txBox="1"/>
          <p:nvPr/>
        </p:nvSpPr>
        <p:spPr>
          <a:xfrm>
            <a:off x="496057" y="4014880"/>
            <a:ext cx="7406539" cy="323165"/>
          </a:xfrm>
          <a:prstGeom prst="rect">
            <a:avLst/>
          </a:prstGeom>
          <a:noFill/>
        </p:spPr>
        <p:txBody>
          <a:bodyPr wrap="square" rtlCol="0">
            <a:spAutoFit/>
          </a:bodyPr>
          <a:lstStyle/>
          <a:p>
            <a:pPr algn="ctr">
              <a:lnSpc>
                <a:spcPts val="1800"/>
              </a:lnSpc>
            </a:pPr>
            <a:r>
              <a:rPr lang="en-US" b="1" dirty="0">
                <a:solidFill>
                  <a:srgbClr val="7030A0"/>
                </a:solidFill>
              </a:rPr>
              <a:t>Same query, but influx started with </a:t>
            </a:r>
            <a:r>
              <a:rPr lang="en-US" b="1" dirty="0">
                <a:solidFill>
                  <a:srgbClr val="7030A0"/>
                </a:solidFill>
                <a:latin typeface="Consolas" panose="020B0609020204030204" pitchFamily="49" charset="0"/>
              </a:rPr>
              <a:t>-precision rfc3339 </a:t>
            </a:r>
            <a:r>
              <a:rPr lang="en-US" b="1" dirty="0">
                <a:solidFill>
                  <a:srgbClr val="7030A0"/>
                </a:solidFill>
              </a:rPr>
              <a:t>switch </a:t>
            </a:r>
            <a:endParaRPr lang="en-US" sz="1800" b="1" dirty="0">
              <a:solidFill>
                <a:srgbClr val="7030A0"/>
              </a:solidFill>
            </a:endParaRPr>
          </a:p>
        </p:txBody>
      </p:sp>
    </p:spTree>
    <p:extLst>
      <p:ext uri="{BB962C8B-B14F-4D97-AF65-F5344CB8AC3E}">
        <p14:creationId xmlns:p14="http://schemas.microsoft.com/office/powerpoint/2010/main" val="3661010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EEAAE7-F7FA-485F-ADE1-9A5247751134}"/>
              </a:ext>
            </a:extLst>
          </p:cNvPr>
          <p:cNvSpPr>
            <a:spLocks noGrp="1"/>
          </p:cNvSpPr>
          <p:nvPr>
            <p:ph idx="1"/>
          </p:nvPr>
        </p:nvSpPr>
        <p:spPr>
          <a:xfrm>
            <a:off x="138773" y="1658515"/>
            <a:ext cx="8407893" cy="4407408"/>
          </a:xfrm>
        </p:spPr>
        <p:txBody>
          <a:bodyPr>
            <a:normAutofit/>
          </a:bodyPr>
          <a:lstStyle/>
          <a:p>
            <a:pPr>
              <a:spcBef>
                <a:spcPts val="0"/>
              </a:spcBef>
              <a:spcAft>
                <a:spcPts val="0"/>
              </a:spcAft>
            </a:pPr>
            <a:r>
              <a:rPr lang="en-US" sz="1800" dirty="0"/>
              <a:t>By default, </a:t>
            </a:r>
            <a:r>
              <a:rPr lang="en-US" sz="1800" dirty="0" err="1"/>
              <a:t>InfluxDB</a:t>
            </a:r>
            <a:r>
              <a:rPr lang="en-US" sz="1800" dirty="0"/>
              <a:t> orders by time ascending, but you can add an order by clause to reverse that</a:t>
            </a:r>
          </a:p>
          <a:p>
            <a:pPr lvl="1">
              <a:spcBef>
                <a:spcPts val="0"/>
              </a:spcBef>
              <a:spcAft>
                <a:spcPts val="0"/>
              </a:spcAft>
            </a:pPr>
            <a:r>
              <a:rPr lang="en-US" sz="1600" dirty="0">
                <a:latin typeface="Consolas" panose="020B0609020204030204" pitchFamily="49" charset="0"/>
              </a:rPr>
              <a:t>ORDER BY time DESC</a:t>
            </a:r>
          </a:p>
          <a:p>
            <a:pPr lvl="1">
              <a:spcBef>
                <a:spcPts val="0"/>
              </a:spcBef>
              <a:spcAft>
                <a:spcPts val="0"/>
              </a:spcAft>
            </a:pPr>
            <a:endParaRPr lang="en-US" sz="1600" dirty="0">
              <a:latin typeface="Consolas" panose="020B0609020204030204" pitchFamily="49" charset="0"/>
            </a:endParaRPr>
          </a:p>
          <a:p>
            <a:pPr>
              <a:spcBef>
                <a:spcPts val="0"/>
              </a:spcBef>
              <a:spcAft>
                <a:spcPts val="0"/>
              </a:spcAft>
            </a:pPr>
            <a:r>
              <a:rPr lang="en-US" sz="1800" dirty="0"/>
              <a:t>OFFSETs work like MySQL</a:t>
            </a:r>
          </a:p>
          <a:p>
            <a:pPr lvl="1">
              <a:spcBef>
                <a:spcPts val="0"/>
              </a:spcBef>
              <a:spcAft>
                <a:spcPts val="0"/>
              </a:spcAft>
            </a:pPr>
            <a:r>
              <a:rPr lang="en-US" sz="1600" dirty="0">
                <a:latin typeface="Consolas" panose="020B0609020204030204" pitchFamily="49" charset="0"/>
              </a:rPr>
              <a:t>LIMIT 3, 5                </a:t>
            </a:r>
            <a:r>
              <a:rPr lang="en-US" sz="1600" dirty="0"/>
              <a:t>in MySQL</a:t>
            </a:r>
            <a:endParaRPr lang="en-US" sz="1600" dirty="0">
              <a:latin typeface="Consolas" panose="020B0609020204030204" pitchFamily="49" charset="0"/>
            </a:endParaRPr>
          </a:p>
          <a:p>
            <a:pPr lvl="1">
              <a:spcBef>
                <a:spcPts val="0"/>
              </a:spcBef>
              <a:spcAft>
                <a:spcPts val="0"/>
              </a:spcAft>
            </a:pPr>
            <a:r>
              <a:rPr lang="en-US" sz="1600" dirty="0">
                <a:latin typeface="Consolas" panose="020B0609020204030204" pitchFamily="49" charset="0"/>
              </a:rPr>
              <a:t>LINIT 5 OFFSET 3          </a:t>
            </a:r>
            <a:r>
              <a:rPr lang="en-US" sz="1600" dirty="0"/>
              <a:t>in Influx</a:t>
            </a:r>
          </a:p>
          <a:p>
            <a:pPr lvl="1">
              <a:spcBef>
                <a:spcPts val="0"/>
              </a:spcBef>
              <a:spcAft>
                <a:spcPts val="0"/>
              </a:spcAft>
            </a:pPr>
            <a:endParaRPr lang="en-US" sz="1600" dirty="0"/>
          </a:p>
          <a:p>
            <a:pPr marL="45720" indent="0">
              <a:spcBef>
                <a:spcPts val="0"/>
              </a:spcBef>
              <a:spcAft>
                <a:spcPts val="0"/>
              </a:spcAft>
              <a:buNone/>
            </a:pPr>
            <a:endParaRPr lang="en-US" sz="1600" dirty="0">
              <a:latin typeface="Consolas" panose="020B0609020204030204" pitchFamily="49" charset="0"/>
            </a:endParaRPr>
          </a:p>
          <a:p>
            <a:pPr marL="45720" indent="0">
              <a:spcBef>
                <a:spcPts val="0"/>
              </a:spcBef>
              <a:spcAft>
                <a:spcPts val="0"/>
              </a:spcAft>
              <a:buNone/>
            </a:pPr>
            <a:r>
              <a:rPr lang="en-US" sz="1600" dirty="0">
                <a:latin typeface="Consolas" panose="020B0609020204030204" pitchFamily="49" charset="0"/>
              </a:rPr>
              <a:t>&gt; </a:t>
            </a:r>
            <a:r>
              <a:rPr lang="en-US" sz="1600" b="1" dirty="0">
                <a:solidFill>
                  <a:srgbClr val="C00000"/>
                </a:solidFill>
                <a:latin typeface="Consolas" panose="020B0609020204030204" pitchFamily="49" charset="0"/>
              </a:rPr>
              <a:t>select first(pH), time from h2o_pH</a:t>
            </a:r>
          </a:p>
          <a:p>
            <a:pPr marL="45720" indent="0">
              <a:spcBef>
                <a:spcPts val="0"/>
              </a:spcBef>
              <a:spcAft>
                <a:spcPts val="0"/>
              </a:spcAft>
              <a:buNone/>
            </a:pPr>
            <a:r>
              <a:rPr lang="en-US" sz="1600" dirty="0">
                <a:latin typeface="Consolas" panose="020B0609020204030204" pitchFamily="49" charset="0"/>
              </a:rPr>
              <a:t>name: h2o_pH</a:t>
            </a:r>
          </a:p>
          <a:p>
            <a:pPr marL="45720" indent="0">
              <a:spcBef>
                <a:spcPts val="0"/>
              </a:spcBef>
              <a:spcAft>
                <a:spcPts val="0"/>
              </a:spcAft>
              <a:buNone/>
            </a:pPr>
            <a:r>
              <a:rPr lang="en-US" sz="1600" dirty="0">
                <a:latin typeface="Consolas" panose="020B0609020204030204" pitchFamily="49" charset="0"/>
              </a:rPr>
              <a:t>time                 first</a:t>
            </a:r>
          </a:p>
          <a:p>
            <a:pPr marL="45720" indent="0">
              <a:spcBef>
                <a:spcPts val="0"/>
              </a:spcBef>
              <a:spcAft>
                <a:spcPts val="0"/>
              </a:spcAft>
              <a:buNone/>
            </a:pPr>
            <a:r>
              <a:rPr lang="en-US" sz="1600" dirty="0">
                <a:latin typeface="Consolas" panose="020B0609020204030204" pitchFamily="49" charset="0"/>
              </a:rPr>
              <a:t>----                 -----</a:t>
            </a:r>
          </a:p>
          <a:p>
            <a:pPr marL="45720" indent="0">
              <a:spcBef>
                <a:spcPts val="0"/>
              </a:spcBef>
              <a:spcAft>
                <a:spcPts val="0"/>
              </a:spcAft>
              <a:buNone/>
            </a:pPr>
            <a:r>
              <a:rPr lang="en-US" sz="1600" dirty="0">
                <a:latin typeface="Consolas" panose="020B0609020204030204" pitchFamily="49" charset="0"/>
              </a:rPr>
              <a:t>2019-08-17T00:00:00Z 7</a:t>
            </a:r>
          </a:p>
          <a:p>
            <a:pPr marL="45720" indent="0">
              <a:spcBef>
                <a:spcPts val="0"/>
              </a:spcBef>
              <a:spcAft>
                <a:spcPts val="0"/>
              </a:spcAft>
              <a:buNone/>
            </a:pPr>
            <a:r>
              <a:rPr lang="en-US" sz="1600" dirty="0">
                <a:latin typeface="Consolas" panose="020B0609020204030204" pitchFamily="49" charset="0"/>
              </a:rPr>
              <a:t>&gt; </a:t>
            </a:r>
            <a:r>
              <a:rPr lang="en-US" sz="1600" b="1" dirty="0">
                <a:solidFill>
                  <a:srgbClr val="C00000"/>
                </a:solidFill>
                <a:latin typeface="Consolas" panose="020B0609020204030204" pitchFamily="49" charset="0"/>
              </a:rPr>
              <a:t>select last(pH), time from h2o_pH</a:t>
            </a:r>
          </a:p>
          <a:p>
            <a:pPr marL="45720" indent="0">
              <a:spcBef>
                <a:spcPts val="0"/>
              </a:spcBef>
              <a:spcAft>
                <a:spcPts val="0"/>
              </a:spcAft>
              <a:buNone/>
            </a:pPr>
            <a:r>
              <a:rPr lang="en-US" sz="1600" dirty="0">
                <a:latin typeface="Consolas" panose="020B0609020204030204" pitchFamily="49" charset="0"/>
              </a:rPr>
              <a:t>name: h2o_pH</a:t>
            </a:r>
          </a:p>
          <a:p>
            <a:pPr marL="45720" indent="0">
              <a:spcBef>
                <a:spcPts val="0"/>
              </a:spcBef>
              <a:spcAft>
                <a:spcPts val="0"/>
              </a:spcAft>
              <a:buNone/>
            </a:pPr>
            <a:r>
              <a:rPr lang="en-US" sz="1600" dirty="0">
                <a:latin typeface="Consolas" panose="020B0609020204030204" pitchFamily="49" charset="0"/>
              </a:rPr>
              <a:t>time                 last</a:t>
            </a:r>
          </a:p>
          <a:p>
            <a:pPr marL="45720" indent="0">
              <a:spcBef>
                <a:spcPts val="0"/>
              </a:spcBef>
              <a:spcAft>
                <a:spcPts val="0"/>
              </a:spcAft>
              <a:buNone/>
            </a:pPr>
            <a:r>
              <a:rPr lang="en-US" sz="1600" dirty="0">
                <a:latin typeface="Consolas" panose="020B0609020204030204" pitchFamily="49" charset="0"/>
              </a:rPr>
              <a:t>----                 ----</a:t>
            </a:r>
          </a:p>
          <a:p>
            <a:pPr marL="45720" indent="0">
              <a:spcBef>
                <a:spcPts val="0"/>
              </a:spcBef>
              <a:spcAft>
                <a:spcPts val="0"/>
              </a:spcAft>
              <a:buNone/>
            </a:pPr>
            <a:r>
              <a:rPr lang="en-US" sz="1600" dirty="0">
                <a:latin typeface="Consolas" panose="020B0609020204030204" pitchFamily="49" charset="0"/>
              </a:rPr>
              <a:t>2019-09-17T21:42:00Z 7</a:t>
            </a:r>
          </a:p>
          <a:p>
            <a:pPr marL="45720" indent="0">
              <a:spcBef>
                <a:spcPts val="0"/>
              </a:spcBef>
              <a:spcAft>
                <a:spcPts val="0"/>
              </a:spcAft>
              <a:buNone/>
            </a:pPr>
            <a:endParaRPr lang="en-US" sz="1600" dirty="0">
              <a:latin typeface="Consolas" panose="020B0609020204030204" pitchFamily="49" charset="0"/>
            </a:endParaRPr>
          </a:p>
        </p:txBody>
      </p:sp>
      <p:sp>
        <p:nvSpPr>
          <p:cNvPr id="3" name="Title 2">
            <a:extLst>
              <a:ext uri="{FF2B5EF4-FFF2-40B4-BE49-F238E27FC236}">
                <a16:creationId xmlns:a16="http://schemas.microsoft.com/office/drawing/2014/main" id="{C0571DC8-7BFB-4814-B5DD-DEBD66E62C68}"/>
              </a:ext>
            </a:extLst>
          </p:cNvPr>
          <p:cNvSpPr>
            <a:spLocks noGrp="1"/>
          </p:cNvSpPr>
          <p:nvPr>
            <p:ph type="title"/>
          </p:nvPr>
        </p:nvSpPr>
        <p:spPr/>
        <p:txBody>
          <a:bodyPr/>
          <a:lstStyle/>
          <a:p>
            <a:r>
              <a:rPr lang="en-US" dirty="0" err="1"/>
              <a:t>InfluxQL</a:t>
            </a:r>
            <a:r>
              <a:rPr lang="en-US" dirty="0"/>
              <a:t>: Miscellany</a:t>
            </a:r>
          </a:p>
        </p:txBody>
      </p:sp>
      <p:sp>
        <p:nvSpPr>
          <p:cNvPr id="4" name="TextBox 3">
            <a:extLst>
              <a:ext uri="{FF2B5EF4-FFF2-40B4-BE49-F238E27FC236}">
                <a16:creationId xmlns:a16="http://schemas.microsoft.com/office/drawing/2014/main" id="{75077EC0-A291-437E-B2F9-E5B83E1DEF9D}"/>
              </a:ext>
            </a:extLst>
          </p:cNvPr>
          <p:cNvSpPr txBox="1"/>
          <p:nvPr/>
        </p:nvSpPr>
        <p:spPr>
          <a:xfrm>
            <a:off x="5316842" y="4444830"/>
            <a:ext cx="2095248" cy="553998"/>
          </a:xfrm>
          <a:prstGeom prst="rect">
            <a:avLst/>
          </a:prstGeom>
          <a:noFill/>
        </p:spPr>
        <p:txBody>
          <a:bodyPr wrap="square" rtlCol="0">
            <a:spAutoFit/>
          </a:bodyPr>
          <a:lstStyle/>
          <a:p>
            <a:pPr algn="ctr">
              <a:lnSpc>
                <a:spcPts val="1800"/>
              </a:lnSpc>
            </a:pPr>
            <a:r>
              <a:rPr lang="en-US" b="1" dirty="0">
                <a:solidFill>
                  <a:srgbClr val="7030A0"/>
                </a:solidFill>
              </a:rPr>
              <a:t>Get first and last observations</a:t>
            </a:r>
            <a:endParaRPr lang="en-US" sz="1800" b="1" dirty="0">
              <a:solidFill>
                <a:srgbClr val="7030A0"/>
              </a:solidFill>
            </a:endParaRPr>
          </a:p>
        </p:txBody>
      </p:sp>
      <p:sp>
        <p:nvSpPr>
          <p:cNvPr id="6" name="Rectangle 5">
            <a:extLst>
              <a:ext uri="{FF2B5EF4-FFF2-40B4-BE49-F238E27FC236}">
                <a16:creationId xmlns:a16="http://schemas.microsoft.com/office/drawing/2014/main" id="{0B7613B4-E79D-412B-8DBE-E5BC568E8A98}"/>
              </a:ext>
            </a:extLst>
          </p:cNvPr>
          <p:cNvSpPr/>
          <p:nvPr/>
        </p:nvSpPr>
        <p:spPr>
          <a:xfrm>
            <a:off x="4999265" y="2639385"/>
            <a:ext cx="2994890" cy="861774"/>
          </a:xfrm>
          <a:prstGeom prst="rect">
            <a:avLst/>
          </a:prstGeom>
        </p:spPr>
        <p:txBody>
          <a:bodyPr wrap="square">
            <a:spAutoFit/>
          </a:bodyPr>
          <a:lstStyle/>
          <a:p>
            <a:pPr marL="169863" indent="-169863">
              <a:spcBef>
                <a:spcPts val="0"/>
              </a:spcBef>
              <a:spcAft>
                <a:spcPts val="0"/>
              </a:spcAft>
              <a:buClr>
                <a:schemeClr val="accent1"/>
              </a:buClr>
              <a:buSzPct val="110000"/>
              <a:buFont typeface="Wingdings" panose="05000000000000000000" pitchFamily="2" charset="2"/>
              <a:buChar char="§"/>
            </a:pPr>
            <a:r>
              <a:rPr lang="en-US" dirty="0"/>
              <a:t>To delete a measurement</a:t>
            </a:r>
          </a:p>
          <a:p>
            <a:pPr marL="630238" lvl="1" indent="-173038">
              <a:spcBef>
                <a:spcPts val="0"/>
              </a:spcBef>
              <a:spcAft>
                <a:spcPts val="0"/>
              </a:spcAft>
              <a:buClr>
                <a:schemeClr val="accent2"/>
              </a:buClr>
              <a:buFont typeface="Wingdings" panose="05000000000000000000" pitchFamily="2" charset="2"/>
              <a:buChar char="§"/>
            </a:pPr>
            <a:r>
              <a:rPr lang="en-US" sz="1600" dirty="0">
                <a:latin typeface="Consolas" panose="020B0609020204030204" pitchFamily="49" charset="0"/>
              </a:rPr>
              <a:t>DROP MEAASUREMENT &lt;measurement-name&gt;</a:t>
            </a:r>
            <a:endParaRPr lang="en-US" dirty="0"/>
          </a:p>
        </p:txBody>
      </p:sp>
    </p:spTree>
    <p:extLst>
      <p:ext uri="{BB962C8B-B14F-4D97-AF65-F5344CB8AC3E}">
        <p14:creationId xmlns:p14="http://schemas.microsoft.com/office/powerpoint/2010/main" val="360317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ADC97E8-A7C7-488B-BF76-5F522D6DA2CF}"/>
              </a:ext>
            </a:extLst>
          </p:cNvPr>
          <p:cNvSpPr>
            <a:spLocks noGrp="1"/>
          </p:cNvSpPr>
          <p:nvPr>
            <p:ph type="body" idx="1"/>
          </p:nvPr>
        </p:nvSpPr>
        <p:spPr/>
        <p:txBody>
          <a:bodyPr/>
          <a:lstStyle/>
          <a:p>
            <a:endParaRPr lang="en-US"/>
          </a:p>
        </p:txBody>
      </p:sp>
      <p:sp>
        <p:nvSpPr>
          <p:cNvPr id="4" name="Title 3">
            <a:extLst>
              <a:ext uri="{FF2B5EF4-FFF2-40B4-BE49-F238E27FC236}">
                <a16:creationId xmlns:a16="http://schemas.microsoft.com/office/drawing/2014/main" id="{A7A544D7-71E6-4A4D-B592-78BFE0594D66}"/>
              </a:ext>
            </a:extLst>
          </p:cNvPr>
          <p:cNvSpPr>
            <a:spLocks noGrp="1"/>
          </p:cNvSpPr>
          <p:nvPr>
            <p:ph type="title"/>
          </p:nvPr>
        </p:nvSpPr>
        <p:spPr/>
        <p:txBody>
          <a:bodyPr/>
          <a:lstStyle/>
          <a:p>
            <a:r>
              <a:rPr lang="en-US" dirty="0"/>
              <a:t>Grafana</a:t>
            </a:r>
          </a:p>
        </p:txBody>
      </p:sp>
    </p:spTree>
    <p:extLst>
      <p:ext uri="{BB962C8B-B14F-4D97-AF65-F5344CB8AC3E}">
        <p14:creationId xmlns:p14="http://schemas.microsoft.com/office/powerpoint/2010/main" val="2043164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9E9BC0-4D6F-412E-8FF6-4DBEE5D61D2F}"/>
              </a:ext>
            </a:extLst>
          </p:cNvPr>
          <p:cNvSpPr>
            <a:spLocks noGrp="1"/>
          </p:cNvSpPr>
          <p:nvPr>
            <p:ph sz="half" idx="1"/>
          </p:nvPr>
        </p:nvSpPr>
        <p:spPr/>
        <p:txBody>
          <a:bodyPr/>
          <a:lstStyle/>
          <a:p>
            <a:endParaRPr lang="en-US" dirty="0"/>
          </a:p>
        </p:txBody>
      </p:sp>
      <p:pic>
        <p:nvPicPr>
          <p:cNvPr id="5" name="Content Placeholder 4">
            <a:extLst>
              <a:ext uri="{FF2B5EF4-FFF2-40B4-BE49-F238E27FC236}">
                <a16:creationId xmlns:a16="http://schemas.microsoft.com/office/drawing/2014/main" id="{FDC66751-72E2-40DB-A567-C120D7C0743F}"/>
              </a:ext>
            </a:extLst>
          </p:cNvPr>
          <p:cNvPicPr>
            <a:picLocks noGrp="1" noChangeAspect="1"/>
          </p:cNvPicPr>
          <p:nvPr>
            <p:ph sz="half" idx="2"/>
          </p:nvPr>
        </p:nvPicPr>
        <p:blipFill>
          <a:blip r:embed="rId2"/>
          <a:stretch>
            <a:fillRect/>
          </a:stretch>
        </p:blipFill>
        <p:spPr>
          <a:xfrm>
            <a:off x="4926792" y="1877202"/>
            <a:ext cx="3700490" cy="4595846"/>
          </a:xfrm>
          <a:prstGeom prst="rect">
            <a:avLst/>
          </a:prstGeom>
        </p:spPr>
      </p:pic>
      <p:sp>
        <p:nvSpPr>
          <p:cNvPr id="4" name="Title 3">
            <a:extLst>
              <a:ext uri="{FF2B5EF4-FFF2-40B4-BE49-F238E27FC236}">
                <a16:creationId xmlns:a16="http://schemas.microsoft.com/office/drawing/2014/main" id="{3C309D3D-FF56-494C-A192-00DE70ECA5FE}"/>
              </a:ext>
            </a:extLst>
          </p:cNvPr>
          <p:cNvSpPr>
            <a:spLocks noGrp="1"/>
          </p:cNvSpPr>
          <p:nvPr>
            <p:ph type="title"/>
          </p:nvPr>
        </p:nvSpPr>
        <p:spPr/>
        <p:txBody>
          <a:bodyPr/>
          <a:lstStyle/>
          <a:p>
            <a:r>
              <a:rPr lang="en-US" dirty="0"/>
              <a:t>Grafana Architecture</a:t>
            </a:r>
          </a:p>
        </p:txBody>
      </p:sp>
      <p:sp>
        <p:nvSpPr>
          <p:cNvPr id="8" name="Rectangle 7">
            <a:extLst>
              <a:ext uri="{FF2B5EF4-FFF2-40B4-BE49-F238E27FC236}">
                <a16:creationId xmlns:a16="http://schemas.microsoft.com/office/drawing/2014/main" id="{ED792DCB-128B-46ED-B483-0EDED356173B}"/>
              </a:ext>
            </a:extLst>
          </p:cNvPr>
          <p:cNvSpPr/>
          <p:nvPr/>
        </p:nvSpPr>
        <p:spPr>
          <a:xfrm>
            <a:off x="5710654" y="2823176"/>
            <a:ext cx="149503" cy="144288"/>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414C4952-CD36-4610-ABAC-EC7AF751DB5E}"/>
              </a:ext>
            </a:extLst>
          </p:cNvPr>
          <p:cNvSpPr/>
          <p:nvPr/>
        </p:nvSpPr>
        <p:spPr>
          <a:xfrm>
            <a:off x="5721087" y="5397736"/>
            <a:ext cx="168625" cy="45719"/>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nector: Elbow 10">
            <a:extLst>
              <a:ext uri="{FF2B5EF4-FFF2-40B4-BE49-F238E27FC236}">
                <a16:creationId xmlns:a16="http://schemas.microsoft.com/office/drawing/2014/main" id="{7983C2F5-2131-4ABA-928F-CF9A44C07E34}"/>
              </a:ext>
            </a:extLst>
          </p:cNvPr>
          <p:cNvCxnSpPr>
            <a:cxnSpLocks/>
            <a:stCxn id="9" idx="1"/>
            <a:endCxn id="8" idx="3"/>
          </p:cNvCxnSpPr>
          <p:nvPr/>
        </p:nvCxnSpPr>
        <p:spPr>
          <a:xfrm rot="10800000" flipH="1">
            <a:off x="5721087" y="2895320"/>
            <a:ext cx="139070" cy="2525276"/>
          </a:xfrm>
          <a:prstGeom prst="bentConnector5">
            <a:avLst>
              <a:gd name="adj1" fmla="val -164378"/>
              <a:gd name="adj2" fmla="val 49024"/>
              <a:gd name="adj3" fmla="val -165629"/>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0F3EDE88-EE54-40A3-8B62-B1A3B81DC2E0}"/>
              </a:ext>
            </a:extLst>
          </p:cNvPr>
          <p:cNvSpPr/>
          <p:nvPr/>
        </p:nvSpPr>
        <p:spPr>
          <a:xfrm>
            <a:off x="5701386" y="3486650"/>
            <a:ext cx="149503" cy="144288"/>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789954BA-4880-4170-AAA8-53D8A9F433CB}"/>
              </a:ext>
            </a:extLst>
          </p:cNvPr>
          <p:cNvSpPr/>
          <p:nvPr/>
        </p:nvSpPr>
        <p:spPr>
          <a:xfrm>
            <a:off x="5889712" y="2967464"/>
            <a:ext cx="168625" cy="45719"/>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Connector: Elbow 27">
            <a:extLst>
              <a:ext uri="{FF2B5EF4-FFF2-40B4-BE49-F238E27FC236}">
                <a16:creationId xmlns:a16="http://schemas.microsoft.com/office/drawing/2014/main" id="{C4EE3F87-89D6-46B7-BBD6-2B28DB3A039E}"/>
              </a:ext>
            </a:extLst>
          </p:cNvPr>
          <p:cNvCxnSpPr>
            <a:cxnSpLocks/>
            <a:stCxn id="21" idx="1"/>
            <a:endCxn id="27" idx="3"/>
          </p:cNvCxnSpPr>
          <p:nvPr/>
        </p:nvCxnSpPr>
        <p:spPr>
          <a:xfrm rot="10800000" flipH="1">
            <a:off x="5701385" y="2990324"/>
            <a:ext cx="356951" cy="568470"/>
          </a:xfrm>
          <a:prstGeom prst="bentConnector5">
            <a:avLst>
              <a:gd name="adj1" fmla="val -29951"/>
              <a:gd name="adj2" fmla="val 54335"/>
              <a:gd name="adj3" fmla="val 65178"/>
            </a:avLst>
          </a:prstGeom>
          <a:ln w="28575">
            <a:solidFill>
              <a:srgbClr val="6096D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338ADA87-1A56-42BC-973B-69CB80689A49}"/>
              </a:ext>
            </a:extLst>
          </p:cNvPr>
          <p:cNvSpPr/>
          <p:nvPr/>
        </p:nvSpPr>
        <p:spPr>
          <a:xfrm>
            <a:off x="5889712" y="2749584"/>
            <a:ext cx="168625" cy="45719"/>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Connector: Elbow 35">
            <a:extLst>
              <a:ext uri="{FF2B5EF4-FFF2-40B4-BE49-F238E27FC236}">
                <a16:creationId xmlns:a16="http://schemas.microsoft.com/office/drawing/2014/main" id="{7BF966AD-E60F-4DE3-887F-045F4EE6EE06}"/>
              </a:ext>
            </a:extLst>
          </p:cNvPr>
          <p:cNvCxnSpPr>
            <a:cxnSpLocks/>
            <a:stCxn id="41" idx="1"/>
            <a:endCxn id="35" idx="1"/>
          </p:cNvCxnSpPr>
          <p:nvPr/>
        </p:nvCxnSpPr>
        <p:spPr>
          <a:xfrm rot="10800000" flipH="1">
            <a:off x="5731518" y="2772444"/>
            <a:ext cx="158193" cy="2432076"/>
          </a:xfrm>
          <a:prstGeom prst="bentConnector3">
            <a:avLst>
              <a:gd name="adj1" fmla="val -114836"/>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5771647B-5B52-4790-84C3-9E69EA787518}"/>
              </a:ext>
            </a:extLst>
          </p:cNvPr>
          <p:cNvSpPr/>
          <p:nvPr/>
        </p:nvSpPr>
        <p:spPr>
          <a:xfrm>
            <a:off x="5731519" y="5181660"/>
            <a:ext cx="168625" cy="45719"/>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0496ABB-C693-43FB-8283-37830CF6B4FB}"/>
              </a:ext>
            </a:extLst>
          </p:cNvPr>
          <p:cNvSpPr/>
          <p:nvPr/>
        </p:nvSpPr>
        <p:spPr>
          <a:xfrm>
            <a:off x="5900143" y="2749583"/>
            <a:ext cx="168625" cy="45719"/>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8938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A36C4F-7F33-45B8-BD61-D0D5BB95E18E}"/>
              </a:ext>
            </a:extLst>
          </p:cNvPr>
          <p:cNvPicPr>
            <a:picLocks noChangeAspect="1"/>
          </p:cNvPicPr>
          <p:nvPr/>
        </p:nvPicPr>
        <p:blipFill>
          <a:blip r:embed="rId2"/>
          <a:stretch>
            <a:fillRect/>
          </a:stretch>
        </p:blipFill>
        <p:spPr>
          <a:xfrm>
            <a:off x="76070" y="3153265"/>
            <a:ext cx="5136054" cy="3348888"/>
          </a:xfrm>
          <a:prstGeom prst="rect">
            <a:avLst/>
          </a:prstGeom>
        </p:spPr>
      </p:pic>
      <p:sp>
        <p:nvSpPr>
          <p:cNvPr id="2" name="Content Placeholder 1">
            <a:extLst>
              <a:ext uri="{FF2B5EF4-FFF2-40B4-BE49-F238E27FC236}">
                <a16:creationId xmlns:a16="http://schemas.microsoft.com/office/drawing/2014/main" id="{805E1CA5-E1BD-4A41-9C8D-614F1C04CE61}"/>
              </a:ext>
            </a:extLst>
          </p:cNvPr>
          <p:cNvSpPr>
            <a:spLocks noGrp="1"/>
          </p:cNvSpPr>
          <p:nvPr>
            <p:ph sz="half" idx="1"/>
          </p:nvPr>
        </p:nvSpPr>
        <p:spPr>
          <a:xfrm>
            <a:off x="273132" y="1719071"/>
            <a:ext cx="8489128" cy="4912233"/>
          </a:xfrm>
        </p:spPr>
        <p:txBody>
          <a:bodyPr/>
          <a:lstStyle/>
          <a:p>
            <a:r>
              <a:rPr lang="en-US" dirty="0"/>
              <a:t>Grafana is a multi-platform open source analytics and interactive visualization web application. It provides charts, graphs, and alerts for the web when connected to supported data sources. </a:t>
            </a:r>
          </a:p>
          <a:p>
            <a:r>
              <a:rPr lang="en-US" dirty="0"/>
              <a:t>From http://54.237.9.240:3003/</a:t>
            </a:r>
          </a:p>
        </p:txBody>
      </p:sp>
      <p:sp>
        <p:nvSpPr>
          <p:cNvPr id="6" name="Content Placeholder 5">
            <a:extLst>
              <a:ext uri="{FF2B5EF4-FFF2-40B4-BE49-F238E27FC236}">
                <a16:creationId xmlns:a16="http://schemas.microsoft.com/office/drawing/2014/main" id="{5C66FE79-AAE5-4B8D-BF74-831B189B7062}"/>
              </a:ext>
            </a:extLst>
          </p:cNvPr>
          <p:cNvSpPr>
            <a:spLocks noGrp="1"/>
          </p:cNvSpPr>
          <p:nvPr>
            <p:ph sz="half" idx="2"/>
          </p:nvPr>
        </p:nvSpPr>
        <p:spPr>
          <a:xfrm>
            <a:off x="5445812" y="2896513"/>
            <a:ext cx="3460682" cy="3734791"/>
          </a:xfrm>
        </p:spPr>
        <p:txBody>
          <a:bodyPr/>
          <a:lstStyle/>
          <a:p>
            <a:endParaRPr lang="en-US" dirty="0"/>
          </a:p>
        </p:txBody>
      </p:sp>
      <p:sp>
        <p:nvSpPr>
          <p:cNvPr id="3" name="Title 2">
            <a:extLst>
              <a:ext uri="{FF2B5EF4-FFF2-40B4-BE49-F238E27FC236}">
                <a16:creationId xmlns:a16="http://schemas.microsoft.com/office/drawing/2014/main" id="{083F02E7-EF2C-4471-AB49-FC5DBE4C4C7F}"/>
              </a:ext>
            </a:extLst>
          </p:cNvPr>
          <p:cNvSpPr>
            <a:spLocks noGrp="1"/>
          </p:cNvSpPr>
          <p:nvPr>
            <p:ph type="title"/>
          </p:nvPr>
        </p:nvSpPr>
        <p:spPr/>
        <p:txBody>
          <a:bodyPr/>
          <a:lstStyle/>
          <a:p>
            <a:r>
              <a:rPr lang="en-US" dirty="0"/>
              <a:t>Grafana</a:t>
            </a:r>
          </a:p>
        </p:txBody>
      </p:sp>
      <p:pic>
        <p:nvPicPr>
          <p:cNvPr id="5" name="Picture 4">
            <a:extLst>
              <a:ext uri="{FF2B5EF4-FFF2-40B4-BE49-F238E27FC236}">
                <a16:creationId xmlns:a16="http://schemas.microsoft.com/office/drawing/2014/main" id="{EC430FA9-AD83-41F3-80BA-7612CFBCFC62}"/>
              </a:ext>
            </a:extLst>
          </p:cNvPr>
          <p:cNvPicPr>
            <a:picLocks noChangeAspect="1"/>
          </p:cNvPicPr>
          <p:nvPr/>
        </p:nvPicPr>
        <p:blipFill>
          <a:blip r:embed="rId3"/>
          <a:stretch>
            <a:fillRect/>
          </a:stretch>
        </p:blipFill>
        <p:spPr>
          <a:xfrm>
            <a:off x="4853697" y="5143077"/>
            <a:ext cx="4032957" cy="1612387"/>
          </a:xfrm>
          <a:prstGeom prst="rect">
            <a:avLst/>
          </a:prstGeom>
        </p:spPr>
      </p:pic>
    </p:spTree>
    <p:extLst>
      <p:ext uri="{BB962C8B-B14F-4D97-AF65-F5344CB8AC3E}">
        <p14:creationId xmlns:p14="http://schemas.microsoft.com/office/powerpoint/2010/main" val="1966092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DF3C4809-82E2-4A14-A85B-97247CA26990}"/>
              </a:ext>
            </a:extLst>
          </p:cNvPr>
          <p:cNvPicPr>
            <a:picLocks noChangeAspect="1"/>
          </p:cNvPicPr>
          <p:nvPr/>
        </p:nvPicPr>
        <p:blipFill>
          <a:blip r:embed="rId2"/>
          <a:stretch>
            <a:fillRect/>
          </a:stretch>
        </p:blipFill>
        <p:spPr>
          <a:xfrm>
            <a:off x="0" y="2028617"/>
            <a:ext cx="6686858" cy="4691099"/>
          </a:xfrm>
          <a:prstGeom prst="rect">
            <a:avLst/>
          </a:prstGeom>
        </p:spPr>
      </p:pic>
      <p:sp>
        <p:nvSpPr>
          <p:cNvPr id="4" name="Title 3">
            <a:extLst>
              <a:ext uri="{FF2B5EF4-FFF2-40B4-BE49-F238E27FC236}">
                <a16:creationId xmlns:a16="http://schemas.microsoft.com/office/drawing/2014/main" id="{1AD48824-DB09-4FB7-B038-2CDD5F52910B}"/>
              </a:ext>
            </a:extLst>
          </p:cNvPr>
          <p:cNvSpPr>
            <a:spLocks noGrp="1"/>
          </p:cNvSpPr>
          <p:nvPr>
            <p:ph type="title"/>
          </p:nvPr>
        </p:nvSpPr>
        <p:spPr/>
        <p:txBody>
          <a:bodyPr/>
          <a:lstStyle/>
          <a:p>
            <a:r>
              <a:rPr lang="en-US" dirty="0"/>
              <a:t>Grafana Dashboard</a:t>
            </a:r>
          </a:p>
        </p:txBody>
      </p:sp>
      <p:grpSp>
        <p:nvGrpSpPr>
          <p:cNvPr id="16" name="Group 15">
            <a:extLst>
              <a:ext uri="{FF2B5EF4-FFF2-40B4-BE49-F238E27FC236}">
                <a16:creationId xmlns:a16="http://schemas.microsoft.com/office/drawing/2014/main" id="{E4EBC66C-9517-4D4E-8748-27511555B395}"/>
              </a:ext>
            </a:extLst>
          </p:cNvPr>
          <p:cNvGrpSpPr/>
          <p:nvPr/>
        </p:nvGrpSpPr>
        <p:grpSpPr>
          <a:xfrm>
            <a:off x="828857" y="2075195"/>
            <a:ext cx="5424074" cy="4577476"/>
            <a:chOff x="1518760" y="1828800"/>
            <a:chExt cx="5424074" cy="4577476"/>
          </a:xfrm>
        </p:grpSpPr>
        <p:sp>
          <p:nvSpPr>
            <p:cNvPr id="6" name="Rectangle 5">
              <a:extLst>
                <a:ext uri="{FF2B5EF4-FFF2-40B4-BE49-F238E27FC236}">
                  <a16:creationId xmlns:a16="http://schemas.microsoft.com/office/drawing/2014/main" id="{D5921B2E-6369-4E65-A101-277EBEED2E5E}"/>
                </a:ext>
              </a:extLst>
            </p:cNvPr>
            <p:cNvSpPr/>
            <p:nvPr/>
          </p:nvSpPr>
          <p:spPr>
            <a:xfrm>
              <a:off x="3802935" y="1828800"/>
              <a:ext cx="3052037" cy="327004"/>
            </a:xfrm>
            <a:prstGeom prst="rect">
              <a:avLst/>
            </a:prstGeom>
            <a:noFill/>
            <a:ln>
              <a:solidFill>
                <a:srgbClr val="FA8A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5F8EBB74-BA4A-4B8A-9BF6-43B7C0F9A5AE}"/>
                </a:ext>
              </a:extLst>
            </p:cNvPr>
            <p:cNvSpPr txBox="1"/>
            <p:nvPr/>
          </p:nvSpPr>
          <p:spPr>
            <a:xfrm>
              <a:off x="5537928" y="2192951"/>
              <a:ext cx="1404906" cy="323165"/>
            </a:xfrm>
            <a:prstGeom prst="rect">
              <a:avLst/>
            </a:prstGeom>
            <a:noFill/>
          </p:spPr>
          <p:txBody>
            <a:bodyPr wrap="square" rtlCol="0">
              <a:spAutoFit/>
            </a:bodyPr>
            <a:lstStyle/>
            <a:p>
              <a:pPr algn="ctr">
                <a:lnSpc>
                  <a:spcPts val="1800"/>
                </a:lnSpc>
              </a:pPr>
              <a:r>
                <a:rPr lang="en-US" sz="1800" b="0" dirty="0">
                  <a:solidFill>
                    <a:srgbClr val="FA8AE2"/>
                  </a:solidFill>
                  <a:latin typeface="+mn-lt"/>
                </a:rPr>
                <a:t>time range</a:t>
              </a:r>
            </a:p>
          </p:txBody>
        </p:sp>
        <p:sp>
          <p:nvSpPr>
            <p:cNvPr id="8" name="Rectangle 7">
              <a:extLst>
                <a:ext uri="{FF2B5EF4-FFF2-40B4-BE49-F238E27FC236}">
                  <a16:creationId xmlns:a16="http://schemas.microsoft.com/office/drawing/2014/main" id="{CBB1621E-EEEB-47B6-9E62-96EF107A8D70}"/>
                </a:ext>
              </a:extLst>
            </p:cNvPr>
            <p:cNvSpPr/>
            <p:nvPr/>
          </p:nvSpPr>
          <p:spPr>
            <a:xfrm>
              <a:off x="2104634" y="5146006"/>
              <a:ext cx="468827" cy="22540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7E3E444-52CE-422F-8644-43078B5F1E94}"/>
                </a:ext>
              </a:extLst>
            </p:cNvPr>
            <p:cNvSpPr txBox="1"/>
            <p:nvPr/>
          </p:nvSpPr>
          <p:spPr>
            <a:xfrm>
              <a:off x="2384465" y="4744280"/>
              <a:ext cx="1656415" cy="323165"/>
            </a:xfrm>
            <a:prstGeom prst="rect">
              <a:avLst/>
            </a:prstGeom>
            <a:noFill/>
          </p:spPr>
          <p:txBody>
            <a:bodyPr wrap="square" rtlCol="0">
              <a:spAutoFit/>
            </a:bodyPr>
            <a:lstStyle/>
            <a:p>
              <a:pPr algn="ctr">
                <a:lnSpc>
                  <a:spcPts val="1800"/>
                </a:lnSpc>
              </a:pPr>
              <a:r>
                <a:rPr lang="en-US" dirty="0">
                  <a:solidFill>
                    <a:srgbClr val="FFFF00"/>
                  </a:solidFill>
                </a:rPr>
                <a:t>m</a:t>
              </a:r>
              <a:r>
                <a:rPr lang="en-US" sz="1800" b="0" dirty="0">
                  <a:solidFill>
                    <a:srgbClr val="FFFF00"/>
                  </a:solidFill>
                  <a:latin typeface="+mn-lt"/>
                </a:rPr>
                <a:t>easurement</a:t>
              </a:r>
            </a:p>
          </p:txBody>
        </p:sp>
        <p:sp>
          <p:nvSpPr>
            <p:cNvPr id="18" name="Rectangle 17">
              <a:extLst>
                <a:ext uri="{FF2B5EF4-FFF2-40B4-BE49-F238E27FC236}">
                  <a16:creationId xmlns:a16="http://schemas.microsoft.com/office/drawing/2014/main" id="{A7943A04-8B2D-4158-B98D-D5BE9DA4E2E8}"/>
                </a:ext>
              </a:extLst>
            </p:cNvPr>
            <p:cNvSpPr/>
            <p:nvPr/>
          </p:nvSpPr>
          <p:spPr>
            <a:xfrm>
              <a:off x="1518760" y="4673316"/>
              <a:ext cx="3052037" cy="173296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B386907A-52A2-4AD9-9A8A-CDCC8FE3A44A}"/>
                </a:ext>
              </a:extLst>
            </p:cNvPr>
            <p:cNvSpPr txBox="1"/>
            <p:nvPr/>
          </p:nvSpPr>
          <p:spPr>
            <a:xfrm>
              <a:off x="4583966" y="5378213"/>
              <a:ext cx="1656415" cy="553998"/>
            </a:xfrm>
            <a:prstGeom prst="rect">
              <a:avLst/>
            </a:prstGeom>
            <a:noFill/>
          </p:spPr>
          <p:txBody>
            <a:bodyPr wrap="square" rtlCol="0">
              <a:spAutoFit/>
            </a:bodyPr>
            <a:lstStyle/>
            <a:p>
              <a:pPr>
                <a:lnSpc>
                  <a:spcPts val="1800"/>
                </a:lnSpc>
              </a:pPr>
              <a:r>
                <a:rPr lang="en-US" dirty="0">
                  <a:solidFill>
                    <a:schemeClr val="accent1"/>
                  </a:solidFill>
                </a:rPr>
                <a:t>query</a:t>
              </a:r>
              <a:br>
                <a:rPr lang="en-US" dirty="0">
                  <a:solidFill>
                    <a:schemeClr val="accent1"/>
                  </a:solidFill>
                </a:rPr>
              </a:br>
              <a:r>
                <a:rPr lang="en-US" dirty="0">
                  <a:solidFill>
                    <a:schemeClr val="accent1"/>
                  </a:solidFill>
                </a:rPr>
                <a:t>conditions</a:t>
              </a:r>
              <a:endParaRPr lang="en-US" sz="1800" b="0" dirty="0">
                <a:solidFill>
                  <a:schemeClr val="accent1"/>
                </a:solidFill>
              </a:endParaRPr>
            </a:p>
          </p:txBody>
        </p:sp>
      </p:grpSp>
      <p:sp>
        <p:nvSpPr>
          <p:cNvPr id="12" name="Content Placeholder 11">
            <a:extLst>
              <a:ext uri="{FF2B5EF4-FFF2-40B4-BE49-F238E27FC236}">
                <a16:creationId xmlns:a16="http://schemas.microsoft.com/office/drawing/2014/main" id="{2B55788E-9D7B-4DF6-A9A3-73D04A83346D}"/>
              </a:ext>
            </a:extLst>
          </p:cNvPr>
          <p:cNvSpPr>
            <a:spLocks noGrp="1"/>
          </p:cNvSpPr>
          <p:nvPr>
            <p:ph sz="half" idx="1"/>
          </p:nvPr>
        </p:nvSpPr>
        <p:spPr>
          <a:xfrm flipH="1">
            <a:off x="6721500" y="2058362"/>
            <a:ext cx="2586915" cy="4912233"/>
          </a:xfrm>
        </p:spPr>
        <p:txBody>
          <a:bodyPr>
            <a:normAutofit/>
          </a:bodyPr>
          <a:lstStyle/>
          <a:p>
            <a:pPr marL="45720" indent="0">
              <a:buNone/>
            </a:pPr>
            <a:r>
              <a:rPr lang="en-US" sz="1600" dirty="0"/>
              <a:t>SELECT mean("pH") </a:t>
            </a:r>
            <a:br>
              <a:rPr lang="en-US" sz="1600" dirty="0"/>
            </a:br>
            <a:r>
              <a:rPr lang="en-US" sz="1600" dirty="0"/>
              <a:t>FROM "h2o_pH" </a:t>
            </a:r>
            <a:br>
              <a:rPr lang="en-US" sz="1600" dirty="0"/>
            </a:br>
            <a:r>
              <a:rPr lang="en-US" sz="1600" dirty="0"/>
              <a:t>WHERE </a:t>
            </a:r>
            <a:br>
              <a:rPr lang="en-US" sz="1600" dirty="0"/>
            </a:br>
            <a:r>
              <a:rPr lang="en-US" sz="1600" dirty="0"/>
              <a:t>   ("location" =</a:t>
            </a:r>
            <a:br>
              <a:rPr lang="en-US" sz="1600" dirty="0"/>
            </a:br>
            <a:r>
              <a:rPr lang="en-US" sz="1600" dirty="0"/>
              <a:t>    '</a:t>
            </a:r>
            <a:r>
              <a:rPr lang="en-US" sz="1600" dirty="0" err="1"/>
              <a:t>coyote_creek</a:t>
            </a:r>
            <a:r>
              <a:rPr lang="en-US" sz="1600" dirty="0"/>
              <a:t>') AND</a:t>
            </a:r>
            <a:br>
              <a:rPr lang="en-US" sz="1600" dirty="0"/>
            </a:br>
            <a:r>
              <a:rPr lang="en-US" sz="1600" dirty="0"/>
              <a:t>   $</a:t>
            </a:r>
            <a:r>
              <a:rPr lang="en-US" sz="1600" dirty="0" err="1"/>
              <a:t>timeFilter</a:t>
            </a:r>
            <a:r>
              <a:rPr lang="en-US" sz="1600" dirty="0"/>
              <a:t> </a:t>
            </a:r>
            <a:br>
              <a:rPr lang="en-US" sz="1600" dirty="0"/>
            </a:br>
            <a:r>
              <a:rPr lang="en-US" sz="1600" dirty="0"/>
              <a:t>GROUP BY time(15m) fill(null)</a:t>
            </a:r>
          </a:p>
        </p:txBody>
      </p:sp>
    </p:spTree>
    <p:extLst>
      <p:ext uri="{BB962C8B-B14F-4D97-AF65-F5344CB8AC3E}">
        <p14:creationId xmlns:p14="http://schemas.microsoft.com/office/powerpoint/2010/main" val="1716807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5BFEFF-EFDA-4C4B-9407-4CC402CD5292}"/>
              </a:ext>
            </a:extLst>
          </p:cNvPr>
          <p:cNvSpPr>
            <a:spLocks noGrp="1"/>
          </p:cNvSpPr>
          <p:nvPr>
            <p:ph sz="half" idx="1"/>
          </p:nvPr>
        </p:nvSpPr>
        <p:spPr/>
        <p:txBody>
          <a:bodyPr/>
          <a:lstStyle/>
          <a:p>
            <a:endParaRPr lang="en-US" dirty="0"/>
          </a:p>
        </p:txBody>
      </p:sp>
      <p:sp>
        <p:nvSpPr>
          <p:cNvPr id="3" name="Content Placeholder 2">
            <a:extLst>
              <a:ext uri="{FF2B5EF4-FFF2-40B4-BE49-F238E27FC236}">
                <a16:creationId xmlns:a16="http://schemas.microsoft.com/office/drawing/2014/main" id="{F1D2C1C5-9C5D-4C3E-B881-54079043B9A5}"/>
              </a:ext>
            </a:extLst>
          </p:cNvPr>
          <p:cNvSpPr>
            <a:spLocks noGrp="1"/>
          </p:cNvSpPr>
          <p:nvPr>
            <p:ph sz="half" idx="2"/>
          </p:nvPr>
        </p:nvSpPr>
        <p:spPr/>
        <p:txBody>
          <a:bodyPr/>
          <a:lstStyle/>
          <a:p>
            <a:endParaRPr lang="en-US" dirty="0"/>
          </a:p>
        </p:txBody>
      </p:sp>
      <p:sp>
        <p:nvSpPr>
          <p:cNvPr id="4" name="Title 3">
            <a:extLst>
              <a:ext uri="{FF2B5EF4-FFF2-40B4-BE49-F238E27FC236}">
                <a16:creationId xmlns:a16="http://schemas.microsoft.com/office/drawing/2014/main" id="{0DD6148A-5791-4793-8752-9B8084D2C063}"/>
              </a:ext>
            </a:extLst>
          </p:cNvPr>
          <p:cNvSpPr>
            <a:spLocks noGrp="1"/>
          </p:cNvSpPr>
          <p:nvPr>
            <p:ph type="title"/>
          </p:nvPr>
        </p:nvSpPr>
        <p:spPr>
          <a:xfrm>
            <a:off x="381000" y="355847"/>
            <a:ext cx="8381260" cy="716093"/>
          </a:xfrm>
        </p:spPr>
        <p:txBody>
          <a:bodyPr/>
          <a:lstStyle/>
          <a:p>
            <a:r>
              <a:rPr lang="en-US" dirty="0"/>
              <a:t>Use Grafana to Visualize Data</a:t>
            </a:r>
          </a:p>
        </p:txBody>
      </p:sp>
      <p:pic>
        <p:nvPicPr>
          <p:cNvPr id="5" name="Picture 4">
            <a:extLst>
              <a:ext uri="{FF2B5EF4-FFF2-40B4-BE49-F238E27FC236}">
                <a16:creationId xmlns:a16="http://schemas.microsoft.com/office/drawing/2014/main" id="{E92E7C71-C800-44DC-91F9-F824F6A127E4}"/>
              </a:ext>
            </a:extLst>
          </p:cNvPr>
          <p:cNvPicPr>
            <a:picLocks noChangeAspect="1"/>
          </p:cNvPicPr>
          <p:nvPr/>
        </p:nvPicPr>
        <p:blipFill>
          <a:blip r:embed="rId2"/>
          <a:stretch>
            <a:fillRect/>
          </a:stretch>
        </p:blipFill>
        <p:spPr>
          <a:xfrm>
            <a:off x="273132" y="1249364"/>
            <a:ext cx="8705914" cy="2466993"/>
          </a:xfrm>
          <a:prstGeom prst="rect">
            <a:avLst/>
          </a:prstGeom>
        </p:spPr>
      </p:pic>
      <p:pic>
        <p:nvPicPr>
          <p:cNvPr id="6" name="Picture 5">
            <a:extLst>
              <a:ext uri="{FF2B5EF4-FFF2-40B4-BE49-F238E27FC236}">
                <a16:creationId xmlns:a16="http://schemas.microsoft.com/office/drawing/2014/main" id="{387E235E-ADEA-47DC-AEAF-FA6AF1D05B3B}"/>
              </a:ext>
            </a:extLst>
          </p:cNvPr>
          <p:cNvPicPr>
            <a:picLocks noChangeAspect="1"/>
          </p:cNvPicPr>
          <p:nvPr/>
        </p:nvPicPr>
        <p:blipFill>
          <a:blip r:embed="rId3"/>
          <a:stretch>
            <a:fillRect/>
          </a:stretch>
        </p:blipFill>
        <p:spPr>
          <a:xfrm>
            <a:off x="1227492" y="3446378"/>
            <a:ext cx="5972219" cy="3362350"/>
          </a:xfrm>
          <a:prstGeom prst="rect">
            <a:avLst/>
          </a:prstGeom>
          <a:ln>
            <a:solidFill>
              <a:schemeClr val="accent1"/>
            </a:solidFill>
          </a:ln>
        </p:spPr>
      </p:pic>
    </p:spTree>
    <p:extLst>
      <p:ext uri="{BB962C8B-B14F-4D97-AF65-F5344CB8AC3E}">
        <p14:creationId xmlns:p14="http://schemas.microsoft.com/office/powerpoint/2010/main" val="484190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08279B-0AB9-4F41-BC34-DBB77A8198A2}"/>
              </a:ext>
            </a:extLst>
          </p:cNvPr>
          <p:cNvSpPr>
            <a:spLocks noGrp="1"/>
          </p:cNvSpPr>
          <p:nvPr>
            <p:ph idx="1"/>
          </p:nvPr>
        </p:nvSpPr>
        <p:spPr/>
        <p:txBody>
          <a:bodyPr/>
          <a:lstStyle/>
          <a:p>
            <a:r>
              <a:rPr lang="en-US" dirty="0"/>
              <a:t>More electronic devices than ever before are connected to the internet, phones, watches, sensors, cars, TVs, and so on.  Strong use case for IoT  </a:t>
            </a:r>
          </a:p>
          <a:p>
            <a:r>
              <a:rPr lang="en-US" dirty="0"/>
              <a:t>These devices generate enormous amounts of new, unstructured real-time data every minute. </a:t>
            </a:r>
          </a:p>
          <a:p>
            <a:r>
              <a:rPr lang="en-US" dirty="0"/>
              <a:t>Analyzing time-structured data has become the most important problem across many industries. </a:t>
            </a:r>
          </a:p>
          <a:p>
            <a:r>
              <a:rPr lang="en-US" dirty="0"/>
              <a:t>Many companies are looking for a new way to solve their time-series data problems and have utilized their available influx data. </a:t>
            </a:r>
          </a:p>
          <a:p>
            <a:r>
              <a:rPr lang="en-US" dirty="0"/>
              <a:t>As a result, the popularity of the time-series database has rapidly increased over the past few years.</a:t>
            </a:r>
          </a:p>
        </p:txBody>
      </p:sp>
      <p:sp>
        <p:nvSpPr>
          <p:cNvPr id="3" name="Title 2">
            <a:extLst>
              <a:ext uri="{FF2B5EF4-FFF2-40B4-BE49-F238E27FC236}">
                <a16:creationId xmlns:a16="http://schemas.microsoft.com/office/drawing/2014/main" id="{365F0CC6-BB82-4035-946B-FBC585CFE24B}"/>
              </a:ext>
            </a:extLst>
          </p:cNvPr>
          <p:cNvSpPr>
            <a:spLocks noGrp="1"/>
          </p:cNvSpPr>
          <p:nvPr>
            <p:ph type="title"/>
          </p:nvPr>
        </p:nvSpPr>
        <p:spPr/>
        <p:txBody>
          <a:bodyPr/>
          <a:lstStyle/>
          <a:p>
            <a:r>
              <a:rPr lang="en-US" dirty="0"/>
              <a:t>The importance of time</a:t>
            </a:r>
          </a:p>
        </p:txBody>
      </p:sp>
    </p:spTree>
    <p:extLst>
      <p:ext uri="{BB962C8B-B14F-4D97-AF65-F5344CB8AC3E}">
        <p14:creationId xmlns:p14="http://schemas.microsoft.com/office/powerpoint/2010/main" val="2393322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3D5D50-C192-47EE-B1EF-77E312F7488E}"/>
              </a:ext>
            </a:extLst>
          </p:cNvPr>
          <p:cNvSpPr>
            <a:spLocks noGrp="1"/>
          </p:cNvSpPr>
          <p:nvPr>
            <p:ph sz="half" idx="1"/>
          </p:nvPr>
        </p:nvSpPr>
        <p:spPr>
          <a:xfrm>
            <a:off x="273132" y="1719071"/>
            <a:ext cx="8290470" cy="4912233"/>
          </a:xfrm>
        </p:spPr>
        <p:txBody>
          <a:bodyPr/>
          <a:lstStyle/>
          <a:p>
            <a:r>
              <a:rPr lang="en-US" dirty="0"/>
              <a:t>Use the drop down menu next to the title of the dashboard</a:t>
            </a:r>
          </a:p>
        </p:txBody>
      </p:sp>
      <p:sp>
        <p:nvSpPr>
          <p:cNvPr id="4" name="Title 3">
            <a:extLst>
              <a:ext uri="{FF2B5EF4-FFF2-40B4-BE49-F238E27FC236}">
                <a16:creationId xmlns:a16="http://schemas.microsoft.com/office/drawing/2014/main" id="{F98ED57E-04EE-4AC8-AB7B-59D4B4DBE652}"/>
              </a:ext>
            </a:extLst>
          </p:cNvPr>
          <p:cNvSpPr>
            <a:spLocks noGrp="1"/>
          </p:cNvSpPr>
          <p:nvPr>
            <p:ph type="title"/>
          </p:nvPr>
        </p:nvSpPr>
        <p:spPr/>
        <p:txBody>
          <a:bodyPr/>
          <a:lstStyle/>
          <a:p>
            <a:r>
              <a:rPr lang="en-US" dirty="0"/>
              <a:t>Editing a dashboard</a:t>
            </a:r>
          </a:p>
        </p:txBody>
      </p:sp>
      <p:pic>
        <p:nvPicPr>
          <p:cNvPr id="8" name="Picture 7">
            <a:extLst>
              <a:ext uri="{FF2B5EF4-FFF2-40B4-BE49-F238E27FC236}">
                <a16:creationId xmlns:a16="http://schemas.microsoft.com/office/drawing/2014/main" id="{63F7A4FB-D86D-48D3-8B71-C5A4B3461D61}"/>
              </a:ext>
            </a:extLst>
          </p:cNvPr>
          <p:cNvPicPr>
            <a:picLocks noChangeAspect="1"/>
          </p:cNvPicPr>
          <p:nvPr/>
        </p:nvPicPr>
        <p:blipFill>
          <a:blip r:embed="rId2"/>
          <a:stretch>
            <a:fillRect/>
          </a:stretch>
        </p:blipFill>
        <p:spPr>
          <a:xfrm>
            <a:off x="974207" y="2346373"/>
            <a:ext cx="6724699" cy="3657627"/>
          </a:xfrm>
          <a:prstGeom prst="rect">
            <a:avLst/>
          </a:prstGeom>
        </p:spPr>
      </p:pic>
      <p:sp>
        <p:nvSpPr>
          <p:cNvPr id="9" name="Rectangle 8">
            <a:extLst>
              <a:ext uri="{FF2B5EF4-FFF2-40B4-BE49-F238E27FC236}">
                <a16:creationId xmlns:a16="http://schemas.microsoft.com/office/drawing/2014/main" id="{75C3B158-4EB5-47FA-9B0D-E65921A8055B}"/>
              </a:ext>
            </a:extLst>
          </p:cNvPr>
          <p:cNvSpPr/>
          <p:nvPr/>
        </p:nvSpPr>
        <p:spPr>
          <a:xfrm>
            <a:off x="3553200" y="2447526"/>
            <a:ext cx="2677862" cy="327004"/>
          </a:xfrm>
          <a:prstGeom prst="rect">
            <a:avLst/>
          </a:prstGeom>
          <a:noFill/>
          <a:ln>
            <a:solidFill>
              <a:srgbClr val="FA8A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A18C667-FF5B-4DB7-96E4-876C4CE5F0C1}"/>
              </a:ext>
            </a:extLst>
          </p:cNvPr>
          <p:cNvSpPr/>
          <p:nvPr/>
        </p:nvSpPr>
        <p:spPr>
          <a:xfrm>
            <a:off x="4571630" y="2774529"/>
            <a:ext cx="1659432" cy="2240981"/>
          </a:xfrm>
          <a:prstGeom prst="rect">
            <a:avLst/>
          </a:prstGeom>
          <a:noFill/>
          <a:ln>
            <a:solidFill>
              <a:srgbClr val="FA8A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60264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91ECDD-ED23-49F4-97C2-974DB0FD0374}"/>
              </a:ext>
            </a:extLst>
          </p:cNvPr>
          <p:cNvSpPr>
            <a:spLocks noGrp="1"/>
          </p:cNvSpPr>
          <p:nvPr>
            <p:ph idx="1"/>
          </p:nvPr>
        </p:nvSpPr>
        <p:spPr>
          <a:xfrm>
            <a:off x="92531" y="1661561"/>
            <a:ext cx="8581341" cy="5084296"/>
          </a:xfrm>
        </p:spPr>
        <p:txBody>
          <a:bodyPr>
            <a:noAutofit/>
          </a:bodyPr>
          <a:lstStyle/>
          <a:p>
            <a:r>
              <a:rPr lang="en-US" sz="1800" dirty="0"/>
              <a:t>For every point that you are able to store, you have a </a:t>
            </a:r>
            <a:r>
              <a:rPr lang="en-US" sz="1800" b="1" dirty="0"/>
              <a:t>timestamp </a:t>
            </a:r>
            <a:r>
              <a:rPr lang="en-US" sz="1800" dirty="0"/>
              <a:t>associated with it.</a:t>
            </a:r>
          </a:p>
          <a:p>
            <a:r>
              <a:rPr lang="en-US" sz="1800" dirty="0"/>
              <a:t>But couldn't a relational database have a timestamp column?  </a:t>
            </a:r>
            <a:br>
              <a:rPr lang="en-US" sz="1800" dirty="0"/>
            </a:br>
            <a:r>
              <a:rPr lang="en-US" sz="1800" dirty="0"/>
              <a:t>Why a special class of databases?</a:t>
            </a:r>
          </a:p>
          <a:p>
            <a:pPr lvl="1"/>
            <a:r>
              <a:rPr lang="en-US" sz="1600" b="1" dirty="0">
                <a:solidFill>
                  <a:srgbClr val="C00000"/>
                </a:solidFill>
              </a:rPr>
              <a:t>Fast ingestion rate: </a:t>
            </a:r>
            <a:r>
              <a:rPr lang="en-US" sz="1600" dirty="0"/>
              <a:t>Time series databases systems are built around the predicate that they need to ingest data in a fast and efficient way.</a:t>
            </a:r>
          </a:p>
          <a:p>
            <a:pPr lvl="1"/>
            <a:r>
              <a:rPr lang="en-US" sz="1600" dirty="0"/>
              <a:t>Relational databases do have </a:t>
            </a:r>
            <a:br>
              <a:rPr lang="en-US" sz="1600" dirty="0"/>
            </a:br>
            <a:r>
              <a:rPr lang="en-US" sz="1600" dirty="0"/>
              <a:t>a fast ingestion rate for most </a:t>
            </a:r>
            <a:br>
              <a:rPr lang="en-US" sz="1600" dirty="0"/>
            </a:br>
            <a:r>
              <a:rPr lang="en-US" sz="1600" dirty="0"/>
              <a:t>of them, from 20k to 100k </a:t>
            </a:r>
            <a:br>
              <a:rPr lang="en-US" sz="1600" dirty="0"/>
            </a:br>
            <a:r>
              <a:rPr lang="en-US" sz="1600" dirty="0"/>
              <a:t>rows per second. However, the </a:t>
            </a:r>
            <a:br>
              <a:rPr lang="en-US" sz="1600" dirty="0"/>
            </a:br>
            <a:r>
              <a:rPr lang="en-US" sz="1600" dirty="0"/>
              <a:t>ingestion is not constant over </a:t>
            </a:r>
            <a:br>
              <a:rPr lang="en-US" sz="1600" dirty="0"/>
            </a:br>
            <a:r>
              <a:rPr lang="en-US" sz="1600" dirty="0"/>
              <a:t>time. RDBMS have indexes.</a:t>
            </a:r>
          </a:p>
          <a:p>
            <a:pPr lvl="1"/>
            <a:r>
              <a:rPr lang="en-US" sz="1600" dirty="0"/>
              <a:t>Time series database are </a:t>
            </a:r>
            <a:br>
              <a:rPr lang="en-US" sz="1600" dirty="0"/>
            </a:br>
            <a:r>
              <a:rPr lang="en-US" sz="1600" dirty="0"/>
              <a:t>optimized for a </a:t>
            </a:r>
            <a:r>
              <a:rPr lang="en-US" sz="1600" b="1" dirty="0"/>
              <a:t>fast ingestion </a:t>
            </a:r>
            <a:br>
              <a:rPr lang="en-US" sz="1600" b="1" dirty="0"/>
            </a:br>
            <a:r>
              <a:rPr lang="en-US" sz="1600" b="1" dirty="0"/>
              <a:t>rate</a:t>
            </a:r>
            <a:r>
              <a:rPr lang="en-US" sz="1600" dirty="0"/>
              <a:t>. It means that such index </a:t>
            </a:r>
            <a:br>
              <a:rPr lang="en-US" sz="1600" dirty="0"/>
            </a:br>
            <a:r>
              <a:rPr lang="en-US" sz="1600" dirty="0"/>
              <a:t>systems are optimized to index </a:t>
            </a:r>
            <a:br>
              <a:rPr lang="en-US" sz="1600" dirty="0"/>
            </a:br>
            <a:r>
              <a:rPr lang="en-US" sz="1600" dirty="0"/>
              <a:t>data that are aggregated over </a:t>
            </a:r>
            <a:br>
              <a:rPr lang="en-US" sz="1600" dirty="0"/>
            </a:br>
            <a:r>
              <a:rPr lang="en-US" sz="1600" dirty="0"/>
              <a:t>time.</a:t>
            </a:r>
          </a:p>
        </p:txBody>
      </p:sp>
      <p:sp>
        <p:nvSpPr>
          <p:cNvPr id="3" name="Title 2">
            <a:extLst>
              <a:ext uri="{FF2B5EF4-FFF2-40B4-BE49-F238E27FC236}">
                <a16:creationId xmlns:a16="http://schemas.microsoft.com/office/drawing/2014/main" id="{202B7174-F320-4060-BD56-D346F7021762}"/>
              </a:ext>
            </a:extLst>
          </p:cNvPr>
          <p:cNvSpPr>
            <a:spLocks noGrp="1"/>
          </p:cNvSpPr>
          <p:nvPr>
            <p:ph type="title"/>
          </p:nvPr>
        </p:nvSpPr>
        <p:spPr/>
        <p:txBody>
          <a:bodyPr/>
          <a:lstStyle/>
          <a:p>
            <a:r>
              <a:rPr lang="en-US" dirty="0"/>
              <a:t>But why not relational</a:t>
            </a:r>
          </a:p>
        </p:txBody>
      </p:sp>
      <p:pic>
        <p:nvPicPr>
          <p:cNvPr id="4" name="Picture 3">
            <a:extLst>
              <a:ext uri="{FF2B5EF4-FFF2-40B4-BE49-F238E27FC236}">
                <a16:creationId xmlns:a16="http://schemas.microsoft.com/office/drawing/2014/main" id="{2530A1BB-9A07-4A64-AE71-D56ECF11E7A9}"/>
              </a:ext>
            </a:extLst>
          </p:cNvPr>
          <p:cNvPicPr>
            <a:picLocks noChangeAspect="1"/>
          </p:cNvPicPr>
          <p:nvPr/>
        </p:nvPicPr>
        <p:blipFill>
          <a:blip r:embed="rId2"/>
          <a:stretch>
            <a:fillRect/>
          </a:stretch>
        </p:blipFill>
        <p:spPr>
          <a:xfrm>
            <a:off x="3461464" y="3508075"/>
            <a:ext cx="5474985" cy="3136883"/>
          </a:xfrm>
          <a:prstGeom prst="rect">
            <a:avLst/>
          </a:prstGeom>
        </p:spPr>
      </p:pic>
      <p:sp>
        <p:nvSpPr>
          <p:cNvPr id="5" name="Rectangle 4">
            <a:extLst>
              <a:ext uri="{FF2B5EF4-FFF2-40B4-BE49-F238E27FC236}">
                <a16:creationId xmlns:a16="http://schemas.microsoft.com/office/drawing/2014/main" id="{8C2D80F0-EB3A-4CC9-8B52-9441F9010629}"/>
              </a:ext>
            </a:extLst>
          </p:cNvPr>
          <p:cNvSpPr/>
          <p:nvPr/>
        </p:nvSpPr>
        <p:spPr>
          <a:xfrm>
            <a:off x="5201729" y="4780940"/>
            <a:ext cx="2907102" cy="830997"/>
          </a:xfrm>
          <a:prstGeom prst="rect">
            <a:avLst/>
          </a:prstGeom>
        </p:spPr>
        <p:txBody>
          <a:bodyPr wrap="square">
            <a:spAutoFit/>
          </a:bodyPr>
          <a:lstStyle/>
          <a:p>
            <a:pPr lvl="1"/>
            <a:r>
              <a:rPr lang="en-US" sz="1200" dirty="0">
                <a:solidFill>
                  <a:srgbClr val="C00000"/>
                </a:solidFill>
              </a:rPr>
              <a:t>Ingestion rate does not decrease over time and stays quite stable, around </a:t>
            </a:r>
            <a:r>
              <a:rPr lang="en-US" sz="1200" b="1" dirty="0">
                <a:solidFill>
                  <a:srgbClr val="C00000"/>
                </a:solidFill>
              </a:rPr>
              <a:t>50k to 100k lines per second on a single node</a:t>
            </a:r>
            <a:r>
              <a:rPr lang="en-US" sz="1200" dirty="0">
                <a:solidFill>
                  <a:srgbClr val="C00000"/>
                </a:solidFill>
              </a:rPr>
              <a:t>.</a:t>
            </a:r>
          </a:p>
        </p:txBody>
      </p:sp>
    </p:spTree>
    <p:extLst>
      <p:ext uri="{BB962C8B-B14F-4D97-AF65-F5344CB8AC3E}">
        <p14:creationId xmlns:p14="http://schemas.microsoft.com/office/powerpoint/2010/main" val="1644569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91ECDD-ED23-49F4-97C2-974DB0FD0374}"/>
              </a:ext>
            </a:extLst>
          </p:cNvPr>
          <p:cNvSpPr>
            <a:spLocks noGrp="1"/>
          </p:cNvSpPr>
          <p:nvPr>
            <p:ph idx="1"/>
          </p:nvPr>
        </p:nvSpPr>
        <p:spPr/>
        <p:txBody>
          <a:bodyPr/>
          <a:lstStyle/>
          <a:p>
            <a:r>
              <a:rPr lang="en-US" dirty="0"/>
              <a:t>Time series databases work differently. Data are still stored in ‘collections’ but those collections share a common denominator: </a:t>
            </a:r>
            <a:r>
              <a:rPr lang="en-US" b="1" dirty="0"/>
              <a:t>they are aggregated over time</a:t>
            </a:r>
            <a:r>
              <a:rPr lang="en-US" dirty="0"/>
              <a:t>.</a:t>
            </a:r>
          </a:p>
          <a:p>
            <a:r>
              <a:rPr lang="en-US" dirty="0"/>
              <a:t>A time series database is a storage technique that is designed to be fast at both storing and retrieving points of data. </a:t>
            </a:r>
          </a:p>
          <a:p>
            <a:pPr lvl="1"/>
            <a:r>
              <a:rPr lang="en-US" dirty="0"/>
              <a:t>You can measure CPU usage in percentiles from one second to the next or alternatively measure the number of times a particular service call has been made. </a:t>
            </a:r>
          </a:p>
          <a:p>
            <a:pPr lvl="1"/>
            <a:r>
              <a:rPr lang="en-US" dirty="0"/>
              <a:t>Once you have a different series, you can start to use this data for correlation. </a:t>
            </a:r>
          </a:p>
          <a:p>
            <a:pPr lvl="1"/>
            <a:r>
              <a:rPr lang="en-US" dirty="0"/>
              <a:t>For example, we can record CPU statistics across the service call information and start noting where the CPU spikes correlate with the service calls. </a:t>
            </a:r>
          </a:p>
        </p:txBody>
      </p:sp>
      <p:sp>
        <p:nvSpPr>
          <p:cNvPr id="3" name="Title 2">
            <a:extLst>
              <a:ext uri="{FF2B5EF4-FFF2-40B4-BE49-F238E27FC236}">
                <a16:creationId xmlns:a16="http://schemas.microsoft.com/office/drawing/2014/main" id="{202B7174-F320-4060-BD56-D346F7021762}"/>
              </a:ext>
            </a:extLst>
          </p:cNvPr>
          <p:cNvSpPr>
            <a:spLocks noGrp="1"/>
          </p:cNvSpPr>
          <p:nvPr>
            <p:ph type="title"/>
          </p:nvPr>
        </p:nvSpPr>
        <p:spPr/>
        <p:txBody>
          <a:bodyPr/>
          <a:lstStyle/>
          <a:p>
            <a:r>
              <a:rPr lang="en-US" dirty="0"/>
              <a:t>But why </a:t>
            </a:r>
            <a:r>
              <a:rPr lang="en-US"/>
              <a:t>not relational?</a:t>
            </a:r>
            <a:endParaRPr lang="en-US" dirty="0"/>
          </a:p>
        </p:txBody>
      </p:sp>
    </p:spTree>
    <p:extLst>
      <p:ext uri="{BB962C8B-B14F-4D97-AF65-F5344CB8AC3E}">
        <p14:creationId xmlns:p14="http://schemas.microsoft.com/office/powerpoint/2010/main" val="2274534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E2A72A-9B63-43FC-A508-BDDCFD7D2A30}"/>
              </a:ext>
            </a:extLst>
          </p:cNvPr>
          <p:cNvSpPr>
            <a:spLocks noGrp="1"/>
          </p:cNvSpPr>
          <p:nvPr>
            <p:ph idx="1"/>
          </p:nvPr>
        </p:nvSpPr>
        <p:spPr>
          <a:xfrm>
            <a:off x="175613" y="1719071"/>
            <a:ext cx="8613279" cy="4407408"/>
          </a:xfrm>
        </p:spPr>
        <p:txBody>
          <a:bodyPr>
            <a:noAutofit/>
          </a:bodyPr>
          <a:lstStyle/>
          <a:p>
            <a:r>
              <a:rPr lang="en-US" sz="1800" dirty="0">
                <a:solidFill>
                  <a:srgbClr val="C00000"/>
                </a:solidFill>
              </a:rPr>
              <a:t>Measurement</a:t>
            </a:r>
            <a:r>
              <a:rPr lang="en-US" sz="1800" dirty="0"/>
              <a:t> acts as a container for tags, fields, and the time column; the measurement name is the description of the data stored in the associated fields.  </a:t>
            </a:r>
          </a:p>
          <a:p>
            <a:r>
              <a:rPr lang="en-US" sz="1800" dirty="0"/>
              <a:t>Tags vs Fields</a:t>
            </a:r>
          </a:p>
          <a:p>
            <a:pPr lvl="1"/>
            <a:r>
              <a:rPr lang="en-US" sz="1600" dirty="0" err="1"/>
              <a:t>InfluxDB</a:t>
            </a:r>
            <a:r>
              <a:rPr lang="en-US" sz="1600" dirty="0"/>
              <a:t> lets you specify </a:t>
            </a:r>
            <a:r>
              <a:rPr lang="en-US" sz="1600" dirty="0">
                <a:solidFill>
                  <a:srgbClr val="C00000"/>
                </a:solidFill>
              </a:rPr>
              <a:t>fields</a:t>
            </a:r>
            <a:r>
              <a:rPr lang="en-US" sz="1600" dirty="0"/>
              <a:t> and </a:t>
            </a:r>
            <a:r>
              <a:rPr lang="en-US" sz="1600" dirty="0">
                <a:solidFill>
                  <a:srgbClr val="C00000"/>
                </a:solidFill>
              </a:rPr>
              <a:t>tags</a:t>
            </a:r>
            <a:r>
              <a:rPr lang="en-US" sz="1600" dirty="0"/>
              <a:t>, both being key/value pairs where the difference is that tags are automatically indexed.</a:t>
            </a:r>
          </a:p>
          <a:p>
            <a:pPr lvl="1"/>
            <a:r>
              <a:rPr lang="en-US" sz="1600" dirty="0"/>
              <a:t>Because fields are not being indexed at all, on every query where </a:t>
            </a:r>
            <a:r>
              <a:rPr lang="en-US" sz="1600" dirty="0" err="1"/>
              <a:t>InfluxDB</a:t>
            </a:r>
            <a:r>
              <a:rPr lang="en-US" sz="1600" dirty="0"/>
              <a:t> is asked to find a specified field, it needs to sequentially scan every value of the field column (like relational full table scans)</a:t>
            </a:r>
          </a:p>
          <a:p>
            <a:r>
              <a:rPr lang="en-US" sz="1800" dirty="0"/>
              <a:t>Retention policy (RP)</a:t>
            </a:r>
          </a:p>
          <a:p>
            <a:pPr lvl="1"/>
            <a:r>
              <a:rPr lang="en-US" sz="1600" dirty="0"/>
              <a:t>Describes how long </a:t>
            </a:r>
            <a:r>
              <a:rPr lang="en-US" sz="1600" dirty="0" err="1"/>
              <a:t>InfluxDB</a:t>
            </a:r>
            <a:r>
              <a:rPr lang="en-US" sz="1600" dirty="0"/>
              <a:t> keeps data (duration), how many copies of the data to store in the cluster (replication factor), and the time range covered by shard groups (shard group duration). RPs are unique per database and along with the measurement and tag set define a series.</a:t>
            </a:r>
            <a:endParaRPr lang="en-US" sz="1800" dirty="0"/>
          </a:p>
          <a:p>
            <a:pPr lvl="1"/>
            <a:r>
              <a:rPr lang="en-US" sz="1600" dirty="0"/>
              <a:t>When you create a database, </a:t>
            </a:r>
            <a:r>
              <a:rPr lang="en-US" sz="1600" dirty="0" err="1"/>
              <a:t>InfluxDB</a:t>
            </a:r>
            <a:r>
              <a:rPr lang="en-US" sz="1600" dirty="0"/>
              <a:t> creates a retention policy called </a:t>
            </a:r>
            <a:r>
              <a:rPr lang="en-US" sz="1600" dirty="0" err="1"/>
              <a:t>autogen</a:t>
            </a:r>
            <a:r>
              <a:rPr lang="en-US" sz="1600" dirty="0"/>
              <a:t> with an infinite duration, a replication factor set to one, and a shard group duration set to seven days. For more information, see Retention policy management.</a:t>
            </a:r>
          </a:p>
        </p:txBody>
      </p:sp>
      <p:sp>
        <p:nvSpPr>
          <p:cNvPr id="3" name="Title 2">
            <a:extLst>
              <a:ext uri="{FF2B5EF4-FFF2-40B4-BE49-F238E27FC236}">
                <a16:creationId xmlns:a16="http://schemas.microsoft.com/office/drawing/2014/main" id="{3BCC29A7-33BB-47FC-8D41-96B04FC8095B}"/>
              </a:ext>
            </a:extLst>
          </p:cNvPr>
          <p:cNvSpPr>
            <a:spLocks noGrp="1"/>
          </p:cNvSpPr>
          <p:nvPr>
            <p:ph type="title"/>
          </p:nvPr>
        </p:nvSpPr>
        <p:spPr/>
        <p:txBody>
          <a:bodyPr/>
          <a:lstStyle/>
          <a:p>
            <a:r>
              <a:rPr lang="en-US" dirty="0" err="1"/>
              <a:t>InfluxDB</a:t>
            </a:r>
            <a:r>
              <a:rPr lang="en-US" dirty="0"/>
              <a:t> Constructs</a:t>
            </a:r>
          </a:p>
        </p:txBody>
      </p:sp>
    </p:spTree>
    <p:extLst>
      <p:ext uri="{BB962C8B-B14F-4D97-AF65-F5344CB8AC3E}">
        <p14:creationId xmlns:p14="http://schemas.microsoft.com/office/powerpoint/2010/main" val="258393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87AC0F-21B0-42AF-B575-B3EC843762D4}"/>
              </a:ext>
            </a:extLst>
          </p:cNvPr>
          <p:cNvSpPr>
            <a:spLocks noGrp="1"/>
          </p:cNvSpPr>
          <p:nvPr>
            <p:ph idx="1"/>
          </p:nvPr>
        </p:nvSpPr>
        <p:spPr/>
        <p:txBody>
          <a:bodyPr/>
          <a:lstStyle/>
          <a:p>
            <a:r>
              <a:rPr lang="en-US" dirty="0"/>
              <a:t>The sample database loaded into Influx is the NOAA water Database which examines water quality in Santa Monica and the Coyote Creek</a:t>
            </a:r>
          </a:p>
        </p:txBody>
      </p:sp>
      <p:sp>
        <p:nvSpPr>
          <p:cNvPr id="3" name="Title 2">
            <a:extLst>
              <a:ext uri="{FF2B5EF4-FFF2-40B4-BE49-F238E27FC236}">
                <a16:creationId xmlns:a16="http://schemas.microsoft.com/office/drawing/2014/main" id="{5CA1FFDC-D6EA-4200-AF3C-43533A0C6684}"/>
              </a:ext>
            </a:extLst>
          </p:cNvPr>
          <p:cNvSpPr>
            <a:spLocks noGrp="1"/>
          </p:cNvSpPr>
          <p:nvPr>
            <p:ph type="title"/>
          </p:nvPr>
        </p:nvSpPr>
        <p:spPr/>
        <p:txBody>
          <a:bodyPr/>
          <a:lstStyle/>
          <a:p>
            <a:r>
              <a:rPr lang="en-US" dirty="0"/>
              <a:t>NOAA Water Database</a:t>
            </a:r>
          </a:p>
        </p:txBody>
      </p:sp>
      <p:pic>
        <p:nvPicPr>
          <p:cNvPr id="1028" name="Picture 4" descr="Santa Monica Nonprofit Fears Beach Erosion">
            <a:extLst>
              <a:ext uri="{FF2B5EF4-FFF2-40B4-BE49-F238E27FC236}">
                <a16:creationId xmlns:a16="http://schemas.microsoft.com/office/drawing/2014/main" id="{D978F8D0-91F8-4932-ACD6-4BF27FD163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649" y="2717862"/>
            <a:ext cx="4438650" cy="24098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oyote Creek Parkway - Parks and Recreation - County of Santa Clara">
            <a:extLst>
              <a:ext uri="{FF2B5EF4-FFF2-40B4-BE49-F238E27FC236}">
                <a16:creationId xmlns:a16="http://schemas.microsoft.com/office/drawing/2014/main" id="{3A7BF7AC-954A-4770-ACE8-CD537EC6DD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0166" y="3243563"/>
            <a:ext cx="4328076" cy="32585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BBEFB90-8F3D-4ABF-ACFE-66A431B1DB7F}"/>
              </a:ext>
            </a:extLst>
          </p:cNvPr>
          <p:cNvSpPr txBox="1"/>
          <p:nvPr/>
        </p:nvSpPr>
        <p:spPr>
          <a:xfrm>
            <a:off x="492790" y="5415219"/>
            <a:ext cx="3657600" cy="553998"/>
          </a:xfrm>
          <a:prstGeom prst="rect">
            <a:avLst/>
          </a:prstGeom>
          <a:noFill/>
        </p:spPr>
        <p:txBody>
          <a:bodyPr wrap="square" rtlCol="0">
            <a:spAutoFit/>
          </a:bodyPr>
          <a:lstStyle/>
          <a:p>
            <a:pPr algn="ctr">
              <a:lnSpc>
                <a:spcPts val="1800"/>
              </a:lnSpc>
            </a:pPr>
            <a:r>
              <a:rPr lang="en-US" sz="1800" b="0" dirty="0">
                <a:latin typeface="+mn-lt"/>
              </a:rPr>
              <a:t>Water data from August 17, 2019 to September 17, 2019</a:t>
            </a:r>
          </a:p>
        </p:txBody>
      </p:sp>
    </p:spTree>
    <p:extLst>
      <p:ext uri="{BB962C8B-B14F-4D97-AF65-F5344CB8AC3E}">
        <p14:creationId xmlns:p14="http://schemas.microsoft.com/office/powerpoint/2010/main" val="1776312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E433DE-48A8-4A42-B49F-02A51BCCE36C}"/>
              </a:ext>
            </a:extLst>
          </p:cNvPr>
          <p:cNvSpPr/>
          <p:nvPr/>
        </p:nvSpPr>
        <p:spPr>
          <a:xfrm>
            <a:off x="2688699" y="2585342"/>
            <a:ext cx="3239762" cy="4102091"/>
          </a:xfrm>
          <a:prstGeom prst="rect">
            <a:avLst/>
          </a:prstGeom>
          <a:solidFill>
            <a:srgbClr val="F6F5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9E41E4A9-FE13-437B-93D1-C66832585409}"/>
              </a:ext>
            </a:extLst>
          </p:cNvPr>
          <p:cNvSpPr>
            <a:spLocks noGrp="1"/>
          </p:cNvSpPr>
          <p:nvPr>
            <p:ph sz="half" idx="1"/>
          </p:nvPr>
        </p:nvSpPr>
        <p:spPr>
          <a:xfrm>
            <a:off x="158075" y="1698198"/>
            <a:ext cx="4222668" cy="4912233"/>
          </a:xfrm>
        </p:spPr>
        <p:txBody>
          <a:bodyPr/>
          <a:lstStyle/>
          <a:p>
            <a:r>
              <a:rPr lang="en-US" sz="1600" dirty="0"/>
              <a:t>USE – sets current DB</a:t>
            </a:r>
          </a:p>
          <a:p>
            <a:r>
              <a:rPr lang="en-US" sz="1600" dirty="0"/>
              <a:t>SHOW – browse the database</a:t>
            </a:r>
          </a:p>
          <a:p>
            <a:endParaRPr lang="en-US" dirty="0"/>
          </a:p>
          <a:p>
            <a:pPr marL="45720" lvl="0" indent="0">
              <a:spcBef>
                <a:spcPts val="0"/>
              </a:spcBef>
              <a:buClr>
                <a:srgbClr val="99CB38"/>
              </a:buClr>
              <a:buNone/>
            </a:pPr>
            <a:r>
              <a:rPr lang="en-US" sz="1600" dirty="0">
                <a:solidFill>
                  <a:prstClr val="black"/>
                </a:solidFill>
                <a:latin typeface="Consolas" panose="020B0609020204030204" pitchFamily="49" charset="0"/>
              </a:rPr>
              <a:t>&gt; </a:t>
            </a:r>
            <a:r>
              <a:rPr lang="en-US" sz="1600" b="1" dirty="0">
                <a:solidFill>
                  <a:srgbClr val="C00000"/>
                </a:solidFill>
                <a:latin typeface="Consolas" panose="020B0609020204030204" pitchFamily="49" charset="0"/>
              </a:rPr>
              <a:t>show databases</a:t>
            </a:r>
          </a:p>
          <a:p>
            <a:pPr marL="45720" lvl="0" indent="0">
              <a:spcBef>
                <a:spcPts val="0"/>
              </a:spcBef>
              <a:buClr>
                <a:srgbClr val="99CB38"/>
              </a:buClr>
              <a:buNone/>
            </a:pPr>
            <a:r>
              <a:rPr lang="en-US" sz="1600" dirty="0">
                <a:solidFill>
                  <a:prstClr val="black"/>
                </a:solidFill>
                <a:latin typeface="Consolas" panose="020B0609020204030204" pitchFamily="49" charset="0"/>
              </a:rPr>
              <a:t>name: databases</a:t>
            </a:r>
          </a:p>
          <a:p>
            <a:pPr marL="45720" lvl="0" indent="0">
              <a:spcBef>
                <a:spcPts val="0"/>
              </a:spcBef>
              <a:buClr>
                <a:srgbClr val="99CB38"/>
              </a:buClr>
              <a:buNone/>
            </a:pPr>
            <a:r>
              <a:rPr lang="en-US" sz="1600" dirty="0">
                <a:solidFill>
                  <a:prstClr val="black"/>
                </a:solidFill>
                <a:latin typeface="Consolas" panose="020B0609020204030204" pitchFamily="49" charset="0"/>
              </a:rPr>
              <a:t>name</a:t>
            </a:r>
          </a:p>
          <a:p>
            <a:pPr marL="45720" lvl="0" indent="0">
              <a:spcBef>
                <a:spcPts val="0"/>
              </a:spcBef>
              <a:buClr>
                <a:srgbClr val="99CB38"/>
              </a:buClr>
              <a:buNone/>
            </a:pPr>
            <a:r>
              <a:rPr lang="en-US" sz="1600" dirty="0">
                <a:solidFill>
                  <a:prstClr val="black"/>
                </a:solidFill>
                <a:latin typeface="Consolas" panose="020B0609020204030204" pitchFamily="49" charset="0"/>
              </a:rPr>
              <a:t>----</a:t>
            </a:r>
          </a:p>
          <a:p>
            <a:pPr marL="45720" lvl="0" indent="0">
              <a:spcBef>
                <a:spcPts val="0"/>
              </a:spcBef>
              <a:buClr>
                <a:srgbClr val="99CB38"/>
              </a:buClr>
              <a:buNone/>
            </a:pPr>
            <a:r>
              <a:rPr lang="en-US" sz="1600" dirty="0">
                <a:solidFill>
                  <a:prstClr val="black"/>
                </a:solidFill>
                <a:latin typeface="Consolas" panose="020B0609020204030204" pitchFamily="49" charset="0"/>
              </a:rPr>
              <a:t>_internal</a:t>
            </a:r>
          </a:p>
          <a:p>
            <a:pPr marL="45720" lvl="0" indent="0">
              <a:spcBef>
                <a:spcPts val="0"/>
              </a:spcBef>
              <a:buClr>
                <a:srgbClr val="99CB38"/>
              </a:buClr>
              <a:buNone/>
            </a:pPr>
            <a:r>
              <a:rPr lang="en-US" sz="1600" dirty="0" err="1">
                <a:solidFill>
                  <a:prstClr val="black"/>
                </a:solidFill>
                <a:latin typeface="Consolas" panose="020B0609020204030204" pitchFamily="49" charset="0"/>
              </a:rPr>
              <a:t>NOAA_water_database</a:t>
            </a:r>
            <a:endParaRPr lang="en-US" sz="1600" dirty="0">
              <a:solidFill>
                <a:prstClr val="black"/>
              </a:solidFill>
              <a:latin typeface="Consolas" panose="020B0609020204030204" pitchFamily="49" charset="0"/>
            </a:endParaRPr>
          </a:p>
          <a:p>
            <a:pPr marL="45720" lvl="0" indent="0">
              <a:spcBef>
                <a:spcPts val="0"/>
              </a:spcBef>
              <a:buClr>
                <a:srgbClr val="99CB38"/>
              </a:buClr>
              <a:buNone/>
            </a:pPr>
            <a:r>
              <a:rPr lang="en-US" sz="1600" dirty="0" err="1">
                <a:solidFill>
                  <a:prstClr val="black"/>
                </a:solidFill>
                <a:latin typeface="Consolas" panose="020B0609020204030204" pitchFamily="49" charset="0"/>
              </a:rPr>
              <a:t>demodb</a:t>
            </a:r>
            <a:br>
              <a:rPr lang="en-US" sz="1600" dirty="0">
                <a:solidFill>
                  <a:prstClr val="black"/>
                </a:solidFill>
                <a:latin typeface="Consolas" panose="020B0609020204030204" pitchFamily="49" charset="0"/>
              </a:rPr>
            </a:br>
            <a:endParaRPr lang="en-US" sz="400" dirty="0">
              <a:solidFill>
                <a:prstClr val="black"/>
              </a:solidFill>
              <a:latin typeface="Consolas" panose="020B0609020204030204" pitchFamily="49" charset="0"/>
            </a:endParaRPr>
          </a:p>
          <a:p>
            <a:pPr marL="45720" lvl="0" indent="0">
              <a:spcBef>
                <a:spcPts val="0"/>
              </a:spcBef>
              <a:buClr>
                <a:srgbClr val="99CB38"/>
              </a:buClr>
              <a:buNone/>
            </a:pPr>
            <a:r>
              <a:rPr lang="en-US" sz="1600" dirty="0">
                <a:solidFill>
                  <a:prstClr val="black"/>
                </a:solidFill>
                <a:latin typeface="Consolas" panose="020B0609020204030204" pitchFamily="49" charset="0"/>
              </a:rPr>
              <a:t>&gt; </a:t>
            </a:r>
            <a:r>
              <a:rPr lang="en-US" sz="1600" b="1" dirty="0">
                <a:solidFill>
                  <a:srgbClr val="C00000"/>
                </a:solidFill>
                <a:latin typeface="Consolas" panose="020B0609020204030204" pitchFamily="49" charset="0"/>
              </a:rPr>
              <a:t>show measurements</a:t>
            </a:r>
          </a:p>
          <a:p>
            <a:pPr marL="45720" lvl="0" indent="0">
              <a:spcBef>
                <a:spcPts val="0"/>
              </a:spcBef>
              <a:buClr>
                <a:srgbClr val="99CB38"/>
              </a:buClr>
              <a:buNone/>
            </a:pPr>
            <a:r>
              <a:rPr lang="en-US" sz="1600" dirty="0">
                <a:solidFill>
                  <a:prstClr val="black"/>
                </a:solidFill>
                <a:latin typeface="Consolas" panose="020B0609020204030204" pitchFamily="49" charset="0"/>
              </a:rPr>
              <a:t>name: measurements</a:t>
            </a:r>
          </a:p>
          <a:p>
            <a:pPr marL="45720" lvl="0" indent="0">
              <a:spcBef>
                <a:spcPts val="0"/>
              </a:spcBef>
              <a:buClr>
                <a:srgbClr val="99CB38"/>
              </a:buClr>
              <a:buNone/>
            </a:pPr>
            <a:r>
              <a:rPr lang="en-US" sz="1600" dirty="0">
                <a:solidFill>
                  <a:prstClr val="black"/>
                </a:solidFill>
                <a:latin typeface="Consolas" panose="020B0609020204030204" pitchFamily="49" charset="0"/>
              </a:rPr>
              <a:t>name</a:t>
            </a:r>
          </a:p>
          <a:p>
            <a:pPr marL="45720" lvl="0" indent="0">
              <a:spcBef>
                <a:spcPts val="0"/>
              </a:spcBef>
              <a:buClr>
                <a:srgbClr val="99CB38"/>
              </a:buClr>
              <a:buNone/>
            </a:pPr>
            <a:r>
              <a:rPr lang="en-US" sz="1600" dirty="0">
                <a:solidFill>
                  <a:prstClr val="black"/>
                </a:solidFill>
                <a:latin typeface="Consolas" panose="020B0609020204030204" pitchFamily="49" charset="0"/>
              </a:rPr>
              <a:t>----</a:t>
            </a:r>
          </a:p>
          <a:p>
            <a:pPr marL="45720" lvl="0" indent="0">
              <a:spcBef>
                <a:spcPts val="0"/>
              </a:spcBef>
              <a:buClr>
                <a:srgbClr val="99CB38"/>
              </a:buClr>
              <a:buNone/>
            </a:pPr>
            <a:r>
              <a:rPr lang="en-US" sz="1600" dirty="0" err="1">
                <a:solidFill>
                  <a:prstClr val="black"/>
                </a:solidFill>
                <a:latin typeface="Consolas" panose="020B0609020204030204" pitchFamily="49" charset="0"/>
              </a:rPr>
              <a:t>average_temperature</a:t>
            </a:r>
            <a:endParaRPr lang="en-US" sz="1600" dirty="0">
              <a:solidFill>
                <a:prstClr val="black"/>
              </a:solidFill>
              <a:latin typeface="Consolas" panose="020B0609020204030204" pitchFamily="49" charset="0"/>
            </a:endParaRPr>
          </a:p>
          <a:p>
            <a:pPr marL="45720" lvl="0" indent="0">
              <a:spcBef>
                <a:spcPts val="0"/>
              </a:spcBef>
              <a:buClr>
                <a:srgbClr val="99CB38"/>
              </a:buClr>
              <a:buNone/>
            </a:pPr>
            <a:r>
              <a:rPr lang="en-US" sz="1600" dirty="0">
                <a:solidFill>
                  <a:prstClr val="black"/>
                </a:solidFill>
                <a:latin typeface="Consolas" panose="020B0609020204030204" pitchFamily="49" charset="0"/>
              </a:rPr>
              <a:t>h2o_feet</a:t>
            </a:r>
          </a:p>
          <a:p>
            <a:pPr marL="45720" lvl="0" indent="0">
              <a:spcBef>
                <a:spcPts val="0"/>
              </a:spcBef>
              <a:buClr>
                <a:srgbClr val="99CB38"/>
              </a:buClr>
              <a:buNone/>
            </a:pPr>
            <a:r>
              <a:rPr lang="en-US" sz="1600" dirty="0">
                <a:solidFill>
                  <a:prstClr val="black"/>
                </a:solidFill>
                <a:latin typeface="Consolas" panose="020B0609020204030204" pitchFamily="49" charset="0"/>
              </a:rPr>
              <a:t>h2o_pH</a:t>
            </a:r>
          </a:p>
          <a:p>
            <a:pPr marL="45720" lvl="0" indent="0">
              <a:spcBef>
                <a:spcPts val="0"/>
              </a:spcBef>
              <a:buClr>
                <a:srgbClr val="99CB38"/>
              </a:buClr>
              <a:buNone/>
            </a:pPr>
            <a:r>
              <a:rPr lang="en-US" sz="1600" dirty="0">
                <a:solidFill>
                  <a:prstClr val="black"/>
                </a:solidFill>
                <a:latin typeface="Consolas" panose="020B0609020204030204" pitchFamily="49" charset="0"/>
              </a:rPr>
              <a:t>h2o_quality</a:t>
            </a:r>
          </a:p>
          <a:p>
            <a:pPr marL="45720" lvl="0" indent="0">
              <a:spcBef>
                <a:spcPts val="0"/>
              </a:spcBef>
              <a:buClr>
                <a:srgbClr val="99CB38"/>
              </a:buClr>
              <a:buNone/>
            </a:pPr>
            <a:r>
              <a:rPr lang="en-US" sz="1600" dirty="0">
                <a:solidFill>
                  <a:prstClr val="black"/>
                </a:solidFill>
                <a:latin typeface="Consolas" panose="020B0609020204030204" pitchFamily="49" charset="0"/>
              </a:rPr>
              <a:t>h2o_temperature</a:t>
            </a:r>
          </a:p>
          <a:p>
            <a:endParaRPr lang="en-US" dirty="0"/>
          </a:p>
        </p:txBody>
      </p:sp>
      <p:sp>
        <p:nvSpPr>
          <p:cNvPr id="5" name="Content Placeholder 4">
            <a:extLst>
              <a:ext uri="{FF2B5EF4-FFF2-40B4-BE49-F238E27FC236}">
                <a16:creationId xmlns:a16="http://schemas.microsoft.com/office/drawing/2014/main" id="{1197AB92-EF1E-431C-89C0-FC8C398495FF}"/>
              </a:ext>
            </a:extLst>
          </p:cNvPr>
          <p:cNvSpPr>
            <a:spLocks noGrp="1"/>
          </p:cNvSpPr>
          <p:nvPr>
            <p:ph sz="half" idx="2"/>
          </p:nvPr>
        </p:nvSpPr>
        <p:spPr>
          <a:xfrm>
            <a:off x="2688699" y="2585342"/>
            <a:ext cx="3488043" cy="4272658"/>
          </a:xfrm>
        </p:spPr>
        <p:txBody>
          <a:bodyPr>
            <a:noAutofit/>
          </a:bodyPr>
          <a:lstStyle/>
          <a:p>
            <a:pPr marL="45720" indent="0">
              <a:spcBef>
                <a:spcPts val="0"/>
              </a:spcBef>
              <a:buNone/>
            </a:pPr>
            <a:r>
              <a:rPr lang="en-US" sz="1600" dirty="0">
                <a:latin typeface="Consolas" panose="020B0609020204030204" pitchFamily="49" charset="0"/>
              </a:rPr>
              <a:t>&gt; </a:t>
            </a:r>
            <a:r>
              <a:rPr lang="en-US" sz="1600" b="1" dirty="0">
                <a:solidFill>
                  <a:srgbClr val="C00000"/>
                </a:solidFill>
                <a:latin typeface="Consolas" panose="020B0609020204030204" pitchFamily="49" charset="0"/>
              </a:rPr>
              <a:t>show field keys</a:t>
            </a:r>
          </a:p>
          <a:p>
            <a:pPr marL="45720" indent="0">
              <a:spcBef>
                <a:spcPts val="0"/>
              </a:spcBef>
              <a:buNone/>
            </a:pPr>
            <a:r>
              <a:rPr lang="en-US" sz="1600" dirty="0">
                <a:latin typeface="Consolas" panose="020B0609020204030204" pitchFamily="49" charset="0"/>
              </a:rPr>
              <a:t>name: </a:t>
            </a:r>
            <a:r>
              <a:rPr lang="en-US" sz="1600" b="1" dirty="0" err="1">
                <a:solidFill>
                  <a:srgbClr val="0033CC"/>
                </a:solidFill>
                <a:latin typeface="Consolas" panose="020B0609020204030204" pitchFamily="49" charset="0"/>
              </a:rPr>
              <a:t>average_temperature</a:t>
            </a:r>
            <a:endParaRPr lang="en-US" sz="1600" b="1" dirty="0">
              <a:solidFill>
                <a:srgbClr val="0033CC"/>
              </a:solidFill>
              <a:latin typeface="Consolas" panose="020B0609020204030204" pitchFamily="49" charset="0"/>
            </a:endParaRPr>
          </a:p>
          <a:p>
            <a:pPr marL="45720" indent="0">
              <a:spcBef>
                <a:spcPts val="0"/>
              </a:spcBef>
              <a:buNone/>
            </a:pPr>
            <a:r>
              <a:rPr lang="en-US" sz="1600" dirty="0" err="1">
                <a:latin typeface="Consolas" panose="020B0609020204030204" pitchFamily="49" charset="0"/>
              </a:rPr>
              <a:t>fieldKey</a:t>
            </a:r>
            <a:r>
              <a:rPr lang="en-US" sz="1600" dirty="0">
                <a:latin typeface="Consolas" panose="020B0609020204030204" pitchFamily="49" charset="0"/>
              </a:rPr>
              <a:t> </a:t>
            </a:r>
            <a:r>
              <a:rPr lang="en-US" sz="1600" dirty="0" err="1">
                <a:latin typeface="Consolas" panose="020B0609020204030204" pitchFamily="49" charset="0"/>
              </a:rPr>
              <a:t>fieldType</a:t>
            </a:r>
            <a:endParaRPr lang="en-US" sz="1600" dirty="0">
              <a:latin typeface="Consolas" panose="020B0609020204030204" pitchFamily="49" charset="0"/>
            </a:endParaRPr>
          </a:p>
          <a:p>
            <a:pPr marL="45720" indent="0">
              <a:spcBef>
                <a:spcPts val="0"/>
              </a:spcBef>
              <a:buNone/>
            </a:pPr>
            <a:r>
              <a:rPr lang="en-US" sz="1600" dirty="0">
                <a:latin typeface="Consolas" panose="020B0609020204030204" pitchFamily="49" charset="0"/>
              </a:rPr>
              <a:t>-------- ---------</a:t>
            </a:r>
          </a:p>
          <a:p>
            <a:pPr marL="45720" indent="0">
              <a:spcBef>
                <a:spcPts val="0"/>
              </a:spcBef>
              <a:buNone/>
            </a:pPr>
            <a:r>
              <a:rPr lang="en-US" sz="1600" dirty="0">
                <a:latin typeface="Consolas" panose="020B0609020204030204" pitchFamily="49" charset="0"/>
              </a:rPr>
              <a:t>degrees  float</a:t>
            </a:r>
          </a:p>
          <a:p>
            <a:pPr marL="45720" indent="0">
              <a:spcBef>
                <a:spcPts val="0"/>
              </a:spcBef>
              <a:buNone/>
            </a:pPr>
            <a:endParaRPr lang="en-US" sz="1600" dirty="0">
              <a:latin typeface="Consolas" panose="020B0609020204030204" pitchFamily="49" charset="0"/>
            </a:endParaRPr>
          </a:p>
          <a:p>
            <a:pPr marL="45720" indent="0">
              <a:spcBef>
                <a:spcPts val="0"/>
              </a:spcBef>
              <a:buNone/>
            </a:pPr>
            <a:r>
              <a:rPr lang="en-US" sz="1600" dirty="0">
                <a:latin typeface="Consolas" panose="020B0609020204030204" pitchFamily="49" charset="0"/>
              </a:rPr>
              <a:t>name: </a:t>
            </a:r>
            <a:r>
              <a:rPr lang="en-US" sz="1600" b="1" dirty="0">
                <a:solidFill>
                  <a:srgbClr val="0033CC"/>
                </a:solidFill>
                <a:latin typeface="Consolas" panose="020B0609020204030204" pitchFamily="49" charset="0"/>
              </a:rPr>
              <a:t>h2o_feet</a:t>
            </a:r>
          </a:p>
          <a:p>
            <a:pPr marL="45720" indent="0">
              <a:spcBef>
                <a:spcPts val="0"/>
              </a:spcBef>
              <a:buNone/>
            </a:pPr>
            <a:r>
              <a:rPr lang="en-US" sz="1600" dirty="0" err="1">
                <a:latin typeface="Consolas" panose="020B0609020204030204" pitchFamily="49" charset="0"/>
              </a:rPr>
              <a:t>fieldKey</a:t>
            </a:r>
            <a:r>
              <a:rPr lang="en-US" sz="1600" dirty="0">
                <a:latin typeface="Consolas" panose="020B0609020204030204" pitchFamily="49" charset="0"/>
              </a:rPr>
              <a:t>          </a:t>
            </a:r>
            <a:r>
              <a:rPr lang="en-US" sz="1600" dirty="0" err="1">
                <a:latin typeface="Consolas" panose="020B0609020204030204" pitchFamily="49" charset="0"/>
              </a:rPr>
              <a:t>fieldType</a:t>
            </a:r>
            <a:endParaRPr lang="en-US" sz="1600" dirty="0">
              <a:latin typeface="Consolas" panose="020B0609020204030204" pitchFamily="49" charset="0"/>
            </a:endParaRPr>
          </a:p>
          <a:p>
            <a:pPr marL="45720" indent="0">
              <a:spcBef>
                <a:spcPts val="0"/>
              </a:spcBef>
              <a:buNone/>
            </a:pPr>
            <a:r>
              <a:rPr lang="en-US" sz="1600" dirty="0">
                <a:latin typeface="Consolas" panose="020B0609020204030204" pitchFamily="49" charset="0"/>
              </a:rPr>
              <a:t>--------          ---------</a:t>
            </a:r>
          </a:p>
          <a:p>
            <a:pPr marL="45720" indent="0">
              <a:spcBef>
                <a:spcPts val="0"/>
              </a:spcBef>
              <a:buNone/>
            </a:pPr>
            <a:r>
              <a:rPr lang="en-US" sz="1600" dirty="0">
                <a:latin typeface="Consolas" panose="020B0609020204030204" pitchFamily="49" charset="0"/>
              </a:rPr>
              <a:t>level description string</a:t>
            </a:r>
          </a:p>
          <a:p>
            <a:pPr marL="45720" indent="0">
              <a:spcBef>
                <a:spcPts val="0"/>
              </a:spcBef>
              <a:buNone/>
            </a:pPr>
            <a:r>
              <a:rPr lang="en-US" sz="1600" dirty="0" err="1">
                <a:latin typeface="Consolas" panose="020B0609020204030204" pitchFamily="49" charset="0"/>
              </a:rPr>
              <a:t>water_level</a:t>
            </a:r>
            <a:r>
              <a:rPr lang="en-US" sz="1600" dirty="0">
                <a:latin typeface="Consolas" panose="020B0609020204030204" pitchFamily="49" charset="0"/>
              </a:rPr>
              <a:t>       float</a:t>
            </a:r>
          </a:p>
          <a:p>
            <a:pPr marL="45720" indent="0">
              <a:spcBef>
                <a:spcPts val="0"/>
              </a:spcBef>
              <a:buNone/>
            </a:pPr>
            <a:endParaRPr lang="en-US" sz="1600" dirty="0">
              <a:latin typeface="Consolas" panose="020B0609020204030204" pitchFamily="49" charset="0"/>
            </a:endParaRPr>
          </a:p>
          <a:p>
            <a:pPr marL="45720" indent="0">
              <a:spcBef>
                <a:spcPts val="0"/>
              </a:spcBef>
              <a:buNone/>
            </a:pPr>
            <a:r>
              <a:rPr lang="en-US" sz="1600" dirty="0">
                <a:latin typeface="Consolas" panose="020B0609020204030204" pitchFamily="49" charset="0"/>
              </a:rPr>
              <a:t>name: </a:t>
            </a:r>
            <a:r>
              <a:rPr lang="en-US" sz="1600" b="1" dirty="0">
                <a:solidFill>
                  <a:srgbClr val="0033CC"/>
                </a:solidFill>
                <a:latin typeface="Consolas" panose="020B0609020204030204" pitchFamily="49" charset="0"/>
              </a:rPr>
              <a:t>h2o_pH</a:t>
            </a:r>
          </a:p>
          <a:p>
            <a:pPr marL="45720" indent="0">
              <a:spcBef>
                <a:spcPts val="0"/>
              </a:spcBef>
              <a:buNone/>
            </a:pPr>
            <a:r>
              <a:rPr lang="en-US" sz="1600" dirty="0" err="1">
                <a:latin typeface="Consolas" panose="020B0609020204030204" pitchFamily="49" charset="0"/>
              </a:rPr>
              <a:t>fieldKey</a:t>
            </a:r>
            <a:r>
              <a:rPr lang="en-US" sz="1600" dirty="0">
                <a:latin typeface="Consolas" panose="020B0609020204030204" pitchFamily="49" charset="0"/>
              </a:rPr>
              <a:t> </a:t>
            </a:r>
            <a:r>
              <a:rPr lang="en-US" sz="1600" dirty="0" err="1">
                <a:latin typeface="Consolas" panose="020B0609020204030204" pitchFamily="49" charset="0"/>
              </a:rPr>
              <a:t>fieldType</a:t>
            </a:r>
            <a:endParaRPr lang="en-US" sz="1600" dirty="0">
              <a:latin typeface="Consolas" panose="020B0609020204030204" pitchFamily="49" charset="0"/>
            </a:endParaRPr>
          </a:p>
          <a:p>
            <a:pPr marL="45720" indent="0">
              <a:spcBef>
                <a:spcPts val="0"/>
              </a:spcBef>
              <a:buNone/>
            </a:pPr>
            <a:r>
              <a:rPr lang="en-US" sz="1600" dirty="0">
                <a:latin typeface="Consolas" panose="020B0609020204030204" pitchFamily="49" charset="0"/>
              </a:rPr>
              <a:t>-------- ---------</a:t>
            </a:r>
          </a:p>
          <a:p>
            <a:pPr marL="45720" indent="0">
              <a:spcBef>
                <a:spcPts val="0"/>
              </a:spcBef>
              <a:buNone/>
            </a:pPr>
            <a:r>
              <a:rPr lang="en-US" sz="1600" dirty="0">
                <a:latin typeface="Consolas" panose="020B0609020204030204" pitchFamily="49" charset="0"/>
              </a:rPr>
              <a:t>pH       float</a:t>
            </a:r>
          </a:p>
          <a:p>
            <a:pPr marL="45720" indent="0">
              <a:spcBef>
                <a:spcPts val="0"/>
              </a:spcBef>
              <a:buNone/>
            </a:pPr>
            <a:endParaRPr lang="en-US" sz="1600" dirty="0">
              <a:latin typeface="Consolas" panose="020B0609020204030204" pitchFamily="49" charset="0"/>
            </a:endParaRPr>
          </a:p>
          <a:p>
            <a:pPr marL="45720" indent="0">
              <a:spcBef>
                <a:spcPts val="0"/>
              </a:spcBef>
              <a:buNone/>
            </a:pPr>
            <a:endParaRPr lang="en-US" sz="1600" dirty="0">
              <a:latin typeface="Consolas" panose="020B0609020204030204" pitchFamily="49" charset="0"/>
            </a:endParaRPr>
          </a:p>
        </p:txBody>
      </p:sp>
      <p:sp>
        <p:nvSpPr>
          <p:cNvPr id="3" name="Title 2">
            <a:extLst>
              <a:ext uri="{FF2B5EF4-FFF2-40B4-BE49-F238E27FC236}">
                <a16:creationId xmlns:a16="http://schemas.microsoft.com/office/drawing/2014/main" id="{55E13631-99D2-4CF4-AB0B-0808A2E78B7E}"/>
              </a:ext>
            </a:extLst>
          </p:cNvPr>
          <p:cNvSpPr>
            <a:spLocks noGrp="1"/>
          </p:cNvSpPr>
          <p:nvPr>
            <p:ph type="title"/>
          </p:nvPr>
        </p:nvSpPr>
        <p:spPr/>
        <p:txBody>
          <a:bodyPr/>
          <a:lstStyle/>
          <a:p>
            <a:r>
              <a:rPr lang="en-US" dirty="0" err="1"/>
              <a:t>InfluxQL</a:t>
            </a:r>
            <a:r>
              <a:rPr lang="en-US" dirty="0"/>
              <a:t>: USE and SHOW</a:t>
            </a:r>
          </a:p>
        </p:txBody>
      </p:sp>
      <p:sp>
        <p:nvSpPr>
          <p:cNvPr id="6" name="Content Placeholder 4">
            <a:extLst>
              <a:ext uri="{FF2B5EF4-FFF2-40B4-BE49-F238E27FC236}">
                <a16:creationId xmlns:a16="http://schemas.microsoft.com/office/drawing/2014/main" id="{2227A3AE-B723-4D98-ACC1-6974C1196DD0}"/>
              </a:ext>
            </a:extLst>
          </p:cNvPr>
          <p:cNvSpPr txBox="1">
            <a:spLocks/>
          </p:cNvSpPr>
          <p:nvPr/>
        </p:nvSpPr>
        <p:spPr>
          <a:xfrm>
            <a:off x="6037460" y="2585342"/>
            <a:ext cx="3136188" cy="4102091"/>
          </a:xfrm>
          <a:prstGeom prst="rect">
            <a:avLst/>
          </a:prstGeom>
        </p:spPr>
        <p:txBody>
          <a:bodyPr vert="horz" lIns="91440" tIns="45720" rIns="91440" bIns="45720" rtlCol="0">
            <a:no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0" baseline="0">
                <a:solidFill>
                  <a:schemeClr val="tx1"/>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0" baseline="0">
                <a:solidFill>
                  <a:schemeClr val="tx1"/>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0" baseline="0">
                <a:solidFill>
                  <a:schemeClr val="tx1"/>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spc="0">
                <a:solidFill>
                  <a:schemeClr val="tx1"/>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400" kern="1200" spc="0" baseline="0">
                <a:solidFill>
                  <a:schemeClr val="tx1"/>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8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8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8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800" kern="1200">
                <a:solidFill>
                  <a:schemeClr val="tx2"/>
                </a:solidFill>
                <a:latin typeface="+mn-lt"/>
                <a:ea typeface="+mn-ea"/>
                <a:cs typeface="+mn-cs"/>
              </a:defRPr>
            </a:lvl9pPr>
          </a:lstStyle>
          <a:p>
            <a:pPr marL="45720" indent="0">
              <a:spcBef>
                <a:spcPts val="0"/>
              </a:spcBef>
              <a:buNone/>
            </a:pPr>
            <a:r>
              <a:rPr lang="en-US" sz="1600" dirty="0">
                <a:latin typeface="Consolas" panose="020B0609020204030204" pitchFamily="49" charset="0"/>
              </a:rPr>
              <a:t>&gt; </a:t>
            </a:r>
            <a:r>
              <a:rPr lang="en-US" sz="1600" b="1" dirty="0">
                <a:solidFill>
                  <a:srgbClr val="C00000"/>
                </a:solidFill>
                <a:latin typeface="Consolas" panose="020B0609020204030204" pitchFamily="49" charset="0"/>
              </a:rPr>
              <a:t>show tag keys</a:t>
            </a:r>
          </a:p>
          <a:p>
            <a:pPr marL="45720" indent="0">
              <a:spcBef>
                <a:spcPts val="0"/>
              </a:spcBef>
              <a:buNone/>
            </a:pPr>
            <a:r>
              <a:rPr lang="en-US" sz="1600" dirty="0">
                <a:latin typeface="Consolas" panose="020B0609020204030204" pitchFamily="49" charset="0"/>
              </a:rPr>
              <a:t>name: </a:t>
            </a:r>
            <a:r>
              <a:rPr lang="en-US" sz="1600" b="1" dirty="0" err="1">
                <a:solidFill>
                  <a:srgbClr val="0033CC"/>
                </a:solidFill>
                <a:latin typeface="Consolas" panose="020B0609020204030204" pitchFamily="49" charset="0"/>
              </a:rPr>
              <a:t>average_temperature</a:t>
            </a:r>
            <a:endParaRPr lang="en-US" sz="1600" b="1" dirty="0">
              <a:solidFill>
                <a:srgbClr val="0033CC"/>
              </a:solidFill>
              <a:latin typeface="Consolas" panose="020B0609020204030204" pitchFamily="49" charset="0"/>
            </a:endParaRPr>
          </a:p>
          <a:p>
            <a:pPr marL="45720" indent="0">
              <a:spcBef>
                <a:spcPts val="0"/>
              </a:spcBef>
              <a:buNone/>
            </a:pPr>
            <a:r>
              <a:rPr lang="en-US" sz="1600" dirty="0" err="1">
                <a:latin typeface="Consolas" panose="020B0609020204030204" pitchFamily="49" charset="0"/>
              </a:rPr>
              <a:t>tagKey</a:t>
            </a:r>
            <a:endParaRPr lang="en-US" sz="1600" dirty="0">
              <a:latin typeface="Consolas" panose="020B0609020204030204" pitchFamily="49" charset="0"/>
            </a:endParaRPr>
          </a:p>
          <a:p>
            <a:pPr marL="45720" indent="0">
              <a:spcBef>
                <a:spcPts val="0"/>
              </a:spcBef>
              <a:buNone/>
            </a:pPr>
            <a:r>
              <a:rPr lang="en-US" sz="1600" dirty="0">
                <a:latin typeface="Consolas" panose="020B0609020204030204" pitchFamily="49" charset="0"/>
              </a:rPr>
              <a:t>------</a:t>
            </a:r>
          </a:p>
          <a:p>
            <a:pPr marL="45720" indent="0">
              <a:spcBef>
                <a:spcPts val="0"/>
              </a:spcBef>
              <a:buNone/>
            </a:pPr>
            <a:r>
              <a:rPr lang="en-US" sz="1600" dirty="0">
                <a:latin typeface="Consolas" panose="020B0609020204030204" pitchFamily="49" charset="0"/>
              </a:rPr>
              <a:t>location</a:t>
            </a:r>
          </a:p>
          <a:p>
            <a:pPr marL="45720" indent="0">
              <a:spcBef>
                <a:spcPts val="0"/>
              </a:spcBef>
              <a:buNone/>
            </a:pPr>
            <a:endParaRPr lang="en-US" sz="1600" dirty="0">
              <a:latin typeface="Consolas" panose="020B0609020204030204" pitchFamily="49" charset="0"/>
            </a:endParaRPr>
          </a:p>
          <a:p>
            <a:pPr marL="45720" indent="0">
              <a:spcBef>
                <a:spcPts val="0"/>
              </a:spcBef>
              <a:buNone/>
            </a:pPr>
            <a:r>
              <a:rPr lang="en-US" sz="1600" dirty="0">
                <a:latin typeface="Consolas" panose="020B0609020204030204" pitchFamily="49" charset="0"/>
              </a:rPr>
              <a:t>name: </a:t>
            </a:r>
            <a:r>
              <a:rPr lang="en-US" sz="1600" b="1" dirty="0">
                <a:solidFill>
                  <a:srgbClr val="0033CC"/>
                </a:solidFill>
                <a:latin typeface="Consolas" panose="020B0609020204030204" pitchFamily="49" charset="0"/>
              </a:rPr>
              <a:t>h2o_feet</a:t>
            </a:r>
          </a:p>
          <a:p>
            <a:pPr marL="45720" indent="0">
              <a:spcBef>
                <a:spcPts val="0"/>
              </a:spcBef>
              <a:buNone/>
            </a:pPr>
            <a:r>
              <a:rPr lang="en-US" sz="1600" dirty="0" err="1">
                <a:latin typeface="Consolas" panose="020B0609020204030204" pitchFamily="49" charset="0"/>
              </a:rPr>
              <a:t>tagKey</a:t>
            </a:r>
            <a:endParaRPr lang="en-US" sz="1600" dirty="0">
              <a:latin typeface="Consolas" panose="020B0609020204030204" pitchFamily="49" charset="0"/>
            </a:endParaRPr>
          </a:p>
          <a:p>
            <a:pPr marL="45720" indent="0">
              <a:spcBef>
                <a:spcPts val="0"/>
              </a:spcBef>
              <a:buNone/>
            </a:pPr>
            <a:r>
              <a:rPr lang="en-US" sz="1600" dirty="0">
                <a:latin typeface="Consolas" panose="020B0609020204030204" pitchFamily="49" charset="0"/>
              </a:rPr>
              <a:t>------</a:t>
            </a:r>
          </a:p>
          <a:p>
            <a:pPr marL="45720" indent="0">
              <a:spcBef>
                <a:spcPts val="0"/>
              </a:spcBef>
              <a:buNone/>
            </a:pPr>
            <a:r>
              <a:rPr lang="en-US" sz="1600" dirty="0">
                <a:latin typeface="Consolas" panose="020B0609020204030204" pitchFamily="49" charset="0"/>
              </a:rPr>
              <a:t>location</a:t>
            </a:r>
          </a:p>
          <a:p>
            <a:pPr marL="45720" indent="0">
              <a:spcBef>
                <a:spcPts val="0"/>
              </a:spcBef>
              <a:buNone/>
            </a:pPr>
            <a:endParaRPr lang="en-US" sz="1600" dirty="0">
              <a:latin typeface="Consolas" panose="020B0609020204030204" pitchFamily="49" charset="0"/>
            </a:endParaRPr>
          </a:p>
          <a:p>
            <a:pPr marL="45720" indent="0">
              <a:spcBef>
                <a:spcPts val="0"/>
              </a:spcBef>
              <a:buNone/>
            </a:pPr>
            <a:r>
              <a:rPr lang="en-US" sz="1600" dirty="0">
                <a:latin typeface="Consolas" panose="020B0609020204030204" pitchFamily="49" charset="0"/>
              </a:rPr>
              <a:t>name: </a:t>
            </a:r>
            <a:r>
              <a:rPr lang="en-US" sz="1600" b="1" dirty="0">
                <a:solidFill>
                  <a:srgbClr val="0033CC"/>
                </a:solidFill>
                <a:latin typeface="Consolas" panose="020B0609020204030204" pitchFamily="49" charset="0"/>
              </a:rPr>
              <a:t>h2o_pH</a:t>
            </a:r>
          </a:p>
          <a:p>
            <a:pPr marL="45720" indent="0">
              <a:spcBef>
                <a:spcPts val="0"/>
              </a:spcBef>
              <a:buNone/>
            </a:pPr>
            <a:r>
              <a:rPr lang="en-US" sz="1600" dirty="0" err="1">
                <a:latin typeface="Consolas" panose="020B0609020204030204" pitchFamily="49" charset="0"/>
              </a:rPr>
              <a:t>tagKey</a:t>
            </a:r>
            <a:endParaRPr lang="en-US" sz="1600" dirty="0">
              <a:latin typeface="Consolas" panose="020B0609020204030204" pitchFamily="49" charset="0"/>
            </a:endParaRPr>
          </a:p>
          <a:p>
            <a:pPr marL="45720" indent="0">
              <a:spcBef>
                <a:spcPts val="0"/>
              </a:spcBef>
              <a:buNone/>
            </a:pPr>
            <a:r>
              <a:rPr lang="en-US" sz="1600" dirty="0">
                <a:latin typeface="Consolas" panose="020B0609020204030204" pitchFamily="49" charset="0"/>
              </a:rPr>
              <a:t>------</a:t>
            </a:r>
          </a:p>
          <a:p>
            <a:pPr marL="45720" indent="0">
              <a:spcBef>
                <a:spcPts val="0"/>
              </a:spcBef>
              <a:buNone/>
            </a:pPr>
            <a:r>
              <a:rPr lang="en-US" sz="1600" dirty="0">
                <a:latin typeface="Consolas" panose="020B0609020204030204" pitchFamily="49" charset="0"/>
              </a:rPr>
              <a:t>location</a:t>
            </a:r>
          </a:p>
        </p:txBody>
      </p:sp>
      <p:sp>
        <p:nvSpPr>
          <p:cNvPr id="10" name="TextBox 9">
            <a:extLst>
              <a:ext uri="{FF2B5EF4-FFF2-40B4-BE49-F238E27FC236}">
                <a16:creationId xmlns:a16="http://schemas.microsoft.com/office/drawing/2014/main" id="{5940F02B-C165-482F-AF15-2DD41201977B}"/>
              </a:ext>
            </a:extLst>
          </p:cNvPr>
          <p:cNvSpPr txBox="1"/>
          <p:nvPr/>
        </p:nvSpPr>
        <p:spPr>
          <a:xfrm rot="21426259">
            <a:off x="3851379" y="1720513"/>
            <a:ext cx="3948271" cy="646331"/>
          </a:xfrm>
          <a:prstGeom prst="rect">
            <a:avLst/>
          </a:prstGeom>
          <a:noFill/>
        </p:spPr>
        <p:txBody>
          <a:bodyPr wrap="square" rtlCol="0">
            <a:spAutoFit/>
          </a:bodyPr>
          <a:lstStyle/>
          <a:p>
            <a:pPr algn="ctr"/>
            <a:r>
              <a:rPr lang="en-US" sz="1800" b="0" dirty="0">
                <a:solidFill>
                  <a:srgbClr val="7030A0"/>
                </a:solidFill>
                <a:latin typeface="Comic Sans MS" panose="030F0702030302020204" pitchFamily="66" charset="0"/>
              </a:rPr>
              <a:t>Why do you think NOAA made the field / tag choices they did?</a:t>
            </a:r>
          </a:p>
        </p:txBody>
      </p:sp>
    </p:spTree>
    <p:extLst>
      <p:ext uri="{BB962C8B-B14F-4D97-AF65-F5344CB8AC3E}">
        <p14:creationId xmlns:p14="http://schemas.microsoft.com/office/powerpoint/2010/main" val="3240393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41E4A9-FE13-437B-93D1-C66832585409}"/>
              </a:ext>
            </a:extLst>
          </p:cNvPr>
          <p:cNvSpPr>
            <a:spLocks noGrp="1"/>
          </p:cNvSpPr>
          <p:nvPr>
            <p:ph sz="half" idx="1"/>
          </p:nvPr>
        </p:nvSpPr>
        <p:spPr>
          <a:xfrm>
            <a:off x="158074" y="1610798"/>
            <a:ext cx="8985926" cy="4999634"/>
          </a:xfrm>
        </p:spPr>
        <p:txBody>
          <a:bodyPr/>
          <a:lstStyle/>
          <a:p>
            <a:pPr marL="45720" lvl="0" indent="0">
              <a:spcBef>
                <a:spcPts val="0"/>
              </a:spcBef>
              <a:buClr>
                <a:srgbClr val="99CB38"/>
              </a:buClr>
              <a:buNone/>
            </a:pPr>
            <a:r>
              <a:rPr lang="en-US" sz="1600" dirty="0">
                <a:latin typeface="Consolas" panose="020B0609020204030204" pitchFamily="49" charset="0"/>
              </a:rPr>
              <a:t>&gt; </a:t>
            </a:r>
            <a:r>
              <a:rPr lang="en-US" sz="1600" b="1" dirty="0">
                <a:solidFill>
                  <a:srgbClr val="C00000"/>
                </a:solidFill>
                <a:latin typeface="Consolas" panose="020B0609020204030204" pitchFamily="49" charset="0"/>
              </a:rPr>
              <a:t>show retention policies</a:t>
            </a:r>
          </a:p>
          <a:p>
            <a:pPr marL="45720" lvl="0" indent="0">
              <a:spcBef>
                <a:spcPts val="0"/>
              </a:spcBef>
              <a:buClr>
                <a:srgbClr val="99CB38"/>
              </a:buClr>
              <a:buNone/>
            </a:pPr>
            <a:r>
              <a:rPr lang="en-US" sz="1600" dirty="0">
                <a:latin typeface="Consolas" panose="020B0609020204030204" pitchFamily="49" charset="0"/>
              </a:rPr>
              <a:t>name    duration </a:t>
            </a:r>
            <a:r>
              <a:rPr lang="en-US" sz="1600" dirty="0" err="1">
                <a:latin typeface="Consolas" panose="020B0609020204030204" pitchFamily="49" charset="0"/>
              </a:rPr>
              <a:t>shardGroupDuration</a:t>
            </a:r>
            <a:r>
              <a:rPr lang="en-US" sz="1600" dirty="0">
                <a:latin typeface="Consolas" panose="020B0609020204030204" pitchFamily="49" charset="0"/>
              </a:rPr>
              <a:t> </a:t>
            </a:r>
            <a:r>
              <a:rPr lang="en-US" sz="1600" dirty="0" err="1">
                <a:latin typeface="Consolas" panose="020B0609020204030204" pitchFamily="49" charset="0"/>
              </a:rPr>
              <a:t>replicaN</a:t>
            </a:r>
            <a:r>
              <a:rPr lang="en-US" sz="1600" dirty="0">
                <a:latin typeface="Consolas" panose="020B0609020204030204" pitchFamily="49" charset="0"/>
              </a:rPr>
              <a:t> default</a:t>
            </a:r>
          </a:p>
          <a:p>
            <a:pPr marL="45720" lvl="0" indent="0">
              <a:spcBef>
                <a:spcPts val="0"/>
              </a:spcBef>
              <a:buClr>
                <a:srgbClr val="99CB38"/>
              </a:buClr>
              <a:buNone/>
            </a:pPr>
            <a:r>
              <a:rPr lang="en-US" sz="1600" dirty="0">
                <a:latin typeface="Consolas" panose="020B0609020204030204" pitchFamily="49" charset="0"/>
              </a:rPr>
              <a:t>----    -------- ------------------ -------- -------</a:t>
            </a:r>
          </a:p>
          <a:p>
            <a:pPr marL="45720" lvl="0" indent="0">
              <a:spcBef>
                <a:spcPts val="0"/>
              </a:spcBef>
              <a:buClr>
                <a:srgbClr val="99CB38"/>
              </a:buClr>
              <a:buNone/>
            </a:pPr>
            <a:r>
              <a:rPr lang="en-US" sz="1600" dirty="0" err="1">
                <a:latin typeface="Consolas" panose="020B0609020204030204" pitchFamily="49" charset="0"/>
              </a:rPr>
              <a:t>autogen</a:t>
            </a:r>
            <a:r>
              <a:rPr lang="en-US" sz="1600" dirty="0">
                <a:latin typeface="Consolas" panose="020B0609020204030204" pitchFamily="49" charset="0"/>
              </a:rPr>
              <a:t> 0s       168h0m0s           1        true</a:t>
            </a:r>
          </a:p>
          <a:p>
            <a:pPr marL="45720" lvl="0" indent="0">
              <a:spcBef>
                <a:spcPts val="0"/>
              </a:spcBef>
              <a:buClr>
                <a:srgbClr val="99CB38"/>
              </a:buClr>
              <a:buNone/>
            </a:pPr>
            <a:endParaRPr lang="en-US" sz="1600" b="1" dirty="0">
              <a:solidFill>
                <a:srgbClr val="C00000"/>
              </a:solidFill>
              <a:latin typeface="Consolas" panose="020B0609020204030204" pitchFamily="49" charset="0"/>
            </a:endParaRPr>
          </a:p>
          <a:p>
            <a:pPr marL="45720" indent="0">
              <a:buNone/>
            </a:pPr>
            <a:r>
              <a:rPr lang="en-US" sz="1800" dirty="0"/>
              <a:t>Duration of 0s means data will be stored infinitely.</a:t>
            </a:r>
            <a:br>
              <a:rPr lang="en-US" sz="1800" dirty="0"/>
            </a:br>
            <a:r>
              <a:rPr lang="en-US" sz="1800" dirty="0"/>
              <a:t>The shard duration determines how much time each shard group spans.</a:t>
            </a:r>
            <a:br>
              <a:rPr lang="en-US" sz="1800" dirty="0"/>
            </a:br>
            <a:endParaRPr lang="en-US" sz="1800" dirty="0"/>
          </a:p>
          <a:p>
            <a:pPr marL="45720" indent="0">
              <a:buNone/>
            </a:pPr>
            <a:r>
              <a:rPr lang="en-US" sz="1600" dirty="0">
                <a:latin typeface="Consolas" panose="020B0609020204030204" pitchFamily="49" charset="0"/>
              </a:rPr>
              <a:t>&gt; </a:t>
            </a:r>
            <a:r>
              <a:rPr lang="en-US" sz="1600" b="1" dirty="0">
                <a:solidFill>
                  <a:srgbClr val="C00000"/>
                </a:solidFill>
                <a:latin typeface="Consolas" panose="020B0609020204030204" pitchFamily="49" charset="0"/>
              </a:rPr>
              <a:t>show series</a:t>
            </a:r>
          </a:p>
          <a:p>
            <a:pPr marL="45720" indent="0">
              <a:buNone/>
            </a:pPr>
            <a:r>
              <a:rPr lang="en-US" sz="1600" dirty="0">
                <a:latin typeface="Consolas" panose="020B0609020204030204" pitchFamily="49" charset="0"/>
              </a:rPr>
              <a:t>key</a:t>
            </a:r>
          </a:p>
          <a:p>
            <a:pPr marL="45720" indent="0">
              <a:buNone/>
            </a:pPr>
            <a:r>
              <a:rPr lang="en-US" sz="1600" dirty="0">
                <a:latin typeface="Consolas" panose="020B0609020204030204" pitchFamily="49" charset="0"/>
              </a:rPr>
              <a:t>---</a:t>
            </a:r>
          </a:p>
          <a:p>
            <a:pPr marL="45720" indent="0">
              <a:buNone/>
            </a:pPr>
            <a:r>
              <a:rPr lang="en-US" sz="1600" dirty="0" err="1">
                <a:latin typeface="Consolas" panose="020B0609020204030204" pitchFamily="49" charset="0"/>
              </a:rPr>
              <a:t>average_temperature,location</a:t>
            </a:r>
            <a:r>
              <a:rPr lang="en-US" sz="1600" dirty="0">
                <a:latin typeface="Consolas" panose="020B0609020204030204" pitchFamily="49" charset="0"/>
              </a:rPr>
              <a:t>=</a:t>
            </a:r>
            <a:r>
              <a:rPr lang="en-US" sz="1600" dirty="0" err="1">
                <a:latin typeface="Consolas" panose="020B0609020204030204" pitchFamily="49" charset="0"/>
              </a:rPr>
              <a:t>coyote_creek</a:t>
            </a:r>
            <a:endParaRPr lang="en-US" sz="1600" dirty="0">
              <a:latin typeface="Consolas" panose="020B0609020204030204" pitchFamily="49" charset="0"/>
            </a:endParaRPr>
          </a:p>
          <a:p>
            <a:pPr marL="45720" indent="0">
              <a:buNone/>
            </a:pPr>
            <a:r>
              <a:rPr lang="en-US" sz="1600" dirty="0" err="1">
                <a:latin typeface="Consolas" panose="020B0609020204030204" pitchFamily="49" charset="0"/>
              </a:rPr>
              <a:t>average_temperature,location</a:t>
            </a:r>
            <a:r>
              <a:rPr lang="en-US" sz="1600" dirty="0">
                <a:latin typeface="Consolas" panose="020B0609020204030204" pitchFamily="49" charset="0"/>
              </a:rPr>
              <a:t>=</a:t>
            </a:r>
            <a:r>
              <a:rPr lang="en-US" sz="1600" dirty="0" err="1">
                <a:latin typeface="Consolas" panose="020B0609020204030204" pitchFamily="49" charset="0"/>
              </a:rPr>
              <a:t>santa_monica</a:t>
            </a:r>
            <a:endParaRPr lang="en-US" sz="1600" dirty="0">
              <a:latin typeface="Consolas" panose="020B0609020204030204" pitchFamily="49" charset="0"/>
            </a:endParaRPr>
          </a:p>
          <a:p>
            <a:pPr marL="45720" indent="0">
              <a:buNone/>
            </a:pPr>
            <a:r>
              <a:rPr lang="en-US" sz="1600" dirty="0">
                <a:latin typeface="Consolas" panose="020B0609020204030204" pitchFamily="49" charset="0"/>
              </a:rPr>
              <a:t>h2o_pH,location=</a:t>
            </a:r>
            <a:r>
              <a:rPr lang="en-US" sz="1600" dirty="0" err="1">
                <a:latin typeface="Consolas" panose="020B0609020204030204" pitchFamily="49" charset="0"/>
              </a:rPr>
              <a:t>coyote_creek</a:t>
            </a:r>
            <a:endParaRPr lang="en-US" sz="1600" dirty="0">
              <a:latin typeface="Consolas" panose="020B0609020204030204" pitchFamily="49" charset="0"/>
            </a:endParaRPr>
          </a:p>
          <a:p>
            <a:pPr marL="45720" indent="0">
              <a:buNone/>
            </a:pPr>
            <a:r>
              <a:rPr lang="en-US" sz="1600" dirty="0">
                <a:latin typeface="Consolas" panose="020B0609020204030204" pitchFamily="49" charset="0"/>
              </a:rPr>
              <a:t>h2o_pH,location=</a:t>
            </a:r>
            <a:r>
              <a:rPr lang="en-US" sz="1600" dirty="0" err="1">
                <a:latin typeface="Consolas" panose="020B0609020204030204" pitchFamily="49" charset="0"/>
              </a:rPr>
              <a:t>santa_monica</a:t>
            </a:r>
            <a:endParaRPr lang="en-US" sz="1600" dirty="0">
              <a:latin typeface="Consolas" panose="020B0609020204030204" pitchFamily="49" charset="0"/>
            </a:endParaRPr>
          </a:p>
          <a:p>
            <a:pPr marL="45720" indent="0">
              <a:buNone/>
            </a:pPr>
            <a:endParaRPr lang="en-US" sz="1600" dirty="0">
              <a:latin typeface="Consolas" panose="020B0609020204030204" pitchFamily="49" charset="0"/>
            </a:endParaRPr>
          </a:p>
          <a:p>
            <a:pPr marL="45720" indent="0">
              <a:buNone/>
            </a:pPr>
            <a:r>
              <a:rPr lang="en-US" sz="1800" dirty="0"/>
              <a:t>Series: a logical grouping of data defined by shared measurement, tag set, and field key.</a:t>
            </a:r>
            <a:endParaRPr lang="en-US" sz="1400" dirty="0">
              <a:latin typeface="Consolas" panose="020B0609020204030204" pitchFamily="49" charset="0"/>
            </a:endParaRPr>
          </a:p>
        </p:txBody>
      </p:sp>
      <p:sp>
        <p:nvSpPr>
          <p:cNvPr id="3" name="Title 2">
            <a:extLst>
              <a:ext uri="{FF2B5EF4-FFF2-40B4-BE49-F238E27FC236}">
                <a16:creationId xmlns:a16="http://schemas.microsoft.com/office/drawing/2014/main" id="{55E13631-99D2-4CF4-AB0B-0808A2E78B7E}"/>
              </a:ext>
            </a:extLst>
          </p:cNvPr>
          <p:cNvSpPr>
            <a:spLocks noGrp="1"/>
          </p:cNvSpPr>
          <p:nvPr>
            <p:ph type="title"/>
          </p:nvPr>
        </p:nvSpPr>
        <p:spPr/>
        <p:txBody>
          <a:bodyPr/>
          <a:lstStyle/>
          <a:p>
            <a:r>
              <a:rPr lang="en-US" dirty="0" err="1"/>
              <a:t>InfluxQL</a:t>
            </a:r>
            <a:r>
              <a:rPr lang="en-US" dirty="0"/>
              <a:t>: more SHOW</a:t>
            </a:r>
          </a:p>
        </p:txBody>
      </p:sp>
    </p:spTree>
    <p:extLst>
      <p:ext uri="{BB962C8B-B14F-4D97-AF65-F5344CB8AC3E}">
        <p14:creationId xmlns:p14="http://schemas.microsoft.com/office/powerpoint/2010/main" val="4067950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41E4A9-FE13-437B-93D1-C66832585409}"/>
              </a:ext>
            </a:extLst>
          </p:cNvPr>
          <p:cNvSpPr>
            <a:spLocks noGrp="1"/>
          </p:cNvSpPr>
          <p:nvPr>
            <p:ph idx="1"/>
          </p:nvPr>
        </p:nvSpPr>
        <p:spPr>
          <a:xfrm>
            <a:off x="354367" y="1665298"/>
            <a:ext cx="8407893" cy="3494098"/>
          </a:xfrm>
        </p:spPr>
        <p:txBody>
          <a:bodyPr>
            <a:noAutofit/>
          </a:bodyPr>
          <a:lstStyle/>
          <a:p>
            <a:pPr marL="45720" indent="0">
              <a:spcBef>
                <a:spcPts val="0"/>
              </a:spcBef>
              <a:spcAft>
                <a:spcPts val="0"/>
              </a:spcAft>
              <a:buNone/>
            </a:pPr>
            <a:r>
              <a:rPr lang="en-US" sz="1600" dirty="0">
                <a:latin typeface="Consolas" panose="020B0609020204030204" pitchFamily="49" charset="0"/>
              </a:rPr>
              <a:t>&gt; </a:t>
            </a:r>
            <a:r>
              <a:rPr lang="en-US" sz="1600" b="1" dirty="0">
                <a:solidFill>
                  <a:srgbClr val="C00000"/>
                </a:solidFill>
                <a:latin typeface="Consolas" panose="020B0609020204030204" pitchFamily="49" charset="0"/>
              </a:rPr>
              <a:t>select * from h2o_pH limit 5</a:t>
            </a:r>
          </a:p>
          <a:p>
            <a:pPr marL="45720" indent="0">
              <a:spcBef>
                <a:spcPts val="0"/>
              </a:spcBef>
              <a:spcAft>
                <a:spcPts val="0"/>
              </a:spcAft>
              <a:buNone/>
            </a:pPr>
            <a:r>
              <a:rPr lang="en-US" sz="1600" dirty="0">
                <a:latin typeface="Consolas" panose="020B0609020204030204" pitchFamily="49" charset="0"/>
              </a:rPr>
              <a:t>name: h2o_pH</a:t>
            </a:r>
          </a:p>
          <a:p>
            <a:pPr marL="45720" indent="0">
              <a:spcBef>
                <a:spcPts val="0"/>
              </a:spcBef>
              <a:spcAft>
                <a:spcPts val="0"/>
              </a:spcAft>
              <a:buNone/>
            </a:pPr>
            <a:r>
              <a:rPr lang="en-US" sz="1600" dirty="0">
                <a:latin typeface="Consolas" panose="020B0609020204030204" pitchFamily="49" charset="0"/>
              </a:rPr>
              <a:t>time                location     pH</a:t>
            </a:r>
          </a:p>
          <a:p>
            <a:pPr marL="45720" indent="0">
              <a:spcBef>
                <a:spcPts val="0"/>
              </a:spcBef>
              <a:spcAft>
                <a:spcPts val="0"/>
              </a:spcAft>
              <a:buNone/>
            </a:pPr>
            <a:r>
              <a:rPr lang="en-US" sz="1600" dirty="0">
                <a:latin typeface="Consolas" panose="020B0609020204030204" pitchFamily="49" charset="0"/>
              </a:rPr>
              <a:t>----                --------     --</a:t>
            </a:r>
          </a:p>
          <a:p>
            <a:pPr marL="45720" indent="0">
              <a:spcBef>
                <a:spcPts val="0"/>
              </a:spcBef>
              <a:spcAft>
                <a:spcPts val="0"/>
              </a:spcAft>
              <a:buNone/>
            </a:pPr>
            <a:r>
              <a:rPr lang="en-US" sz="1600" dirty="0">
                <a:latin typeface="Consolas" panose="020B0609020204030204" pitchFamily="49" charset="0"/>
              </a:rPr>
              <a:t>1566000000000000000 </a:t>
            </a:r>
            <a:r>
              <a:rPr lang="en-US" sz="1600" dirty="0" err="1">
                <a:latin typeface="Consolas" panose="020B0609020204030204" pitchFamily="49" charset="0"/>
              </a:rPr>
              <a:t>coyote_creek</a:t>
            </a:r>
            <a:r>
              <a:rPr lang="en-US" sz="1600" dirty="0">
                <a:latin typeface="Consolas" panose="020B0609020204030204" pitchFamily="49" charset="0"/>
              </a:rPr>
              <a:t> 7</a:t>
            </a:r>
          </a:p>
          <a:p>
            <a:pPr marL="45720" indent="0">
              <a:spcBef>
                <a:spcPts val="0"/>
              </a:spcBef>
              <a:spcAft>
                <a:spcPts val="0"/>
              </a:spcAft>
              <a:buNone/>
            </a:pPr>
            <a:r>
              <a:rPr lang="en-US" sz="1600" dirty="0">
                <a:latin typeface="Consolas" panose="020B0609020204030204" pitchFamily="49" charset="0"/>
              </a:rPr>
              <a:t>1566000000000000000 </a:t>
            </a:r>
            <a:r>
              <a:rPr lang="en-US" sz="1600" dirty="0" err="1">
                <a:latin typeface="Consolas" panose="020B0609020204030204" pitchFamily="49" charset="0"/>
              </a:rPr>
              <a:t>santa_monica</a:t>
            </a:r>
            <a:r>
              <a:rPr lang="en-US" sz="1600" dirty="0">
                <a:latin typeface="Consolas" panose="020B0609020204030204" pitchFamily="49" charset="0"/>
              </a:rPr>
              <a:t> 6</a:t>
            </a:r>
          </a:p>
          <a:p>
            <a:pPr marL="45720" indent="0">
              <a:spcBef>
                <a:spcPts val="0"/>
              </a:spcBef>
              <a:spcAft>
                <a:spcPts val="0"/>
              </a:spcAft>
              <a:buNone/>
            </a:pPr>
            <a:r>
              <a:rPr lang="en-US" sz="1600" dirty="0">
                <a:latin typeface="Consolas" panose="020B0609020204030204" pitchFamily="49" charset="0"/>
              </a:rPr>
              <a:t>1566000360000000000 </a:t>
            </a:r>
            <a:r>
              <a:rPr lang="en-US" sz="1600" dirty="0" err="1">
                <a:latin typeface="Consolas" panose="020B0609020204030204" pitchFamily="49" charset="0"/>
              </a:rPr>
              <a:t>coyote_creek</a:t>
            </a:r>
            <a:r>
              <a:rPr lang="en-US" sz="1600" dirty="0">
                <a:latin typeface="Consolas" panose="020B0609020204030204" pitchFamily="49" charset="0"/>
              </a:rPr>
              <a:t> 8</a:t>
            </a:r>
          </a:p>
          <a:p>
            <a:pPr marL="45720" indent="0">
              <a:spcBef>
                <a:spcPts val="0"/>
              </a:spcBef>
              <a:spcAft>
                <a:spcPts val="0"/>
              </a:spcAft>
              <a:buNone/>
            </a:pPr>
            <a:r>
              <a:rPr lang="en-US" sz="1600" dirty="0">
                <a:latin typeface="Consolas" panose="020B0609020204030204" pitchFamily="49" charset="0"/>
              </a:rPr>
              <a:t>1566000360000000000 </a:t>
            </a:r>
            <a:r>
              <a:rPr lang="en-US" sz="1600" dirty="0" err="1">
                <a:latin typeface="Consolas" panose="020B0609020204030204" pitchFamily="49" charset="0"/>
              </a:rPr>
              <a:t>santa_monica</a:t>
            </a:r>
            <a:r>
              <a:rPr lang="en-US" sz="1600" dirty="0">
                <a:latin typeface="Consolas" panose="020B0609020204030204" pitchFamily="49" charset="0"/>
              </a:rPr>
              <a:t> 6</a:t>
            </a:r>
          </a:p>
          <a:p>
            <a:pPr marL="45720" indent="0">
              <a:spcBef>
                <a:spcPts val="0"/>
              </a:spcBef>
              <a:spcAft>
                <a:spcPts val="0"/>
              </a:spcAft>
              <a:buNone/>
            </a:pPr>
            <a:r>
              <a:rPr lang="en-US" sz="1600" dirty="0">
                <a:latin typeface="Consolas" panose="020B0609020204030204" pitchFamily="49" charset="0"/>
              </a:rPr>
              <a:t>1566000720000000000 </a:t>
            </a:r>
            <a:r>
              <a:rPr lang="en-US" sz="1600" dirty="0" err="1">
                <a:latin typeface="Consolas" panose="020B0609020204030204" pitchFamily="49" charset="0"/>
              </a:rPr>
              <a:t>coyote_creek</a:t>
            </a:r>
            <a:r>
              <a:rPr lang="en-US" sz="1600" dirty="0">
                <a:latin typeface="Consolas" panose="020B0609020204030204" pitchFamily="49" charset="0"/>
              </a:rPr>
              <a:t> 8</a:t>
            </a:r>
          </a:p>
          <a:p>
            <a:pPr marL="45720" indent="0">
              <a:spcBef>
                <a:spcPts val="0"/>
              </a:spcBef>
              <a:spcAft>
                <a:spcPts val="0"/>
              </a:spcAft>
              <a:buNone/>
            </a:pPr>
            <a:r>
              <a:rPr lang="en-US" sz="1600" dirty="0">
                <a:latin typeface="Consolas" panose="020B0609020204030204" pitchFamily="49" charset="0"/>
              </a:rPr>
              <a:t>&gt; </a:t>
            </a:r>
            <a:r>
              <a:rPr lang="en-US" sz="1600" b="1" dirty="0">
                <a:solidFill>
                  <a:srgbClr val="C00000"/>
                </a:solidFill>
                <a:latin typeface="Consolas" panose="020B0609020204030204" pitchFamily="49" charset="0"/>
              </a:rPr>
              <a:t>select location from h2o_feet limit 5</a:t>
            </a:r>
          </a:p>
          <a:p>
            <a:pPr marL="45720" indent="0">
              <a:spcBef>
                <a:spcPts val="0"/>
              </a:spcBef>
              <a:spcAft>
                <a:spcPts val="0"/>
              </a:spcAft>
              <a:buNone/>
            </a:pPr>
            <a:r>
              <a:rPr lang="en-US" sz="1600" dirty="0">
                <a:latin typeface="Consolas" panose="020B0609020204030204" pitchFamily="49" charset="0"/>
              </a:rPr>
              <a:t>&gt; </a:t>
            </a:r>
            <a:r>
              <a:rPr lang="en-US" sz="1600" b="1" dirty="0">
                <a:solidFill>
                  <a:srgbClr val="C00000"/>
                </a:solidFill>
                <a:latin typeface="Consolas" panose="020B0609020204030204" pitchFamily="49" charset="0"/>
              </a:rPr>
              <a:t>select location, </a:t>
            </a:r>
            <a:r>
              <a:rPr lang="en-US" sz="1600" b="1" dirty="0" err="1">
                <a:solidFill>
                  <a:srgbClr val="C00000"/>
                </a:solidFill>
                <a:latin typeface="Consolas" panose="020B0609020204030204" pitchFamily="49" charset="0"/>
              </a:rPr>
              <a:t>water_level</a:t>
            </a:r>
            <a:r>
              <a:rPr lang="en-US" sz="1600" b="1" dirty="0">
                <a:solidFill>
                  <a:srgbClr val="C00000"/>
                </a:solidFill>
                <a:latin typeface="Consolas" panose="020B0609020204030204" pitchFamily="49" charset="0"/>
              </a:rPr>
              <a:t> from h2o_feet limit 5</a:t>
            </a:r>
          </a:p>
          <a:p>
            <a:pPr marL="45720" indent="0">
              <a:spcBef>
                <a:spcPts val="0"/>
              </a:spcBef>
              <a:spcAft>
                <a:spcPts val="0"/>
              </a:spcAft>
              <a:buNone/>
            </a:pPr>
            <a:r>
              <a:rPr lang="en-US" sz="1600" dirty="0">
                <a:latin typeface="Consolas" panose="020B0609020204030204" pitchFamily="49" charset="0"/>
              </a:rPr>
              <a:t>name: h2o_feet</a:t>
            </a:r>
          </a:p>
          <a:p>
            <a:pPr marL="45720" indent="0">
              <a:spcBef>
                <a:spcPts val="0"/>
              </a:spcBef>
              <a:spcAft>
                <a:spcPts val="0"/>
              </a:spcAft>
              <a:buNone/>
            </a:pPr>
            <a:r>
              <a:rPr lang="en-US" sz="1600" dirty="0">
                <a:latin typeface="Consolas" panose="020B0609020204030204" pitchFamily="49" charset="0"/>
              </a:rPr>
              <a:t>time                location     </a:t>
            </a:r>
            <a:r>
              <a:rPr lang="en-US" sz="1600" dirty="0" err="1">
                <a:latin typeface="Consolas" panose="020B0609020204030204" pitchFamily="49" charset="0"/>
              </a:rPr>
              <a:t>water_level</a:t>
            </a:r>
            <a:endParaRPr lang="en-US" sz="1600" dirty="0">
              <a:latin typeface="Consolas" panose="020B0609020204030204" pitchFamily="49" charset="0"/>
            </a:endParaRPr>
          </a:p>
          <a:p>
            <a:pPr marL="45720" indent="0">
              <a:spcBef>
                <a:spcPts val="0"/>
              </a:spcBef>
              <a:spcAft>
                <a:spcPts val="0"/>
              </a:spcAft>
              <a:buNone/>
            </a:pPr>
            <a:r>
              <a:rPr lang="en-US" sz="1600" dirty="0">
                <a:latin typeface="Consolas" panose="020B0609020204030204" pitchFamily="49" charset="0"/>
              </a:rPr>
              <a:t>----                --------     -----------</a:t>
            </a:r>
          </a:p>
          <a:p>
            <a:pPr marL="45720" indent="0">
              <a:spcBef>
                <a:spcPts val="0"/>
              </a:spcBef>
              <a:spcAft>
                <a:spcPts val="0"/>
              </a:spcAft>
              <a:buNone/>
            </a:pPr>
            <a:r>
              <a:rPr lang="en-US" sz="1600" dirty="0">
                <a:latin typeface="Consolas" panose="020B0609020204030204" pitchFamily="49" charset="0"/>
              </a:rPr>
              <a:t>1566000000000000000 </a:t>
            </a:r>
            <a:r>
              <a:rPr lang="en-US" sz="1600" dirty="0" err="1">
                <a:latin typeface="Consolas" panose="020B0609020204030204" pitchFamily="49" charset="0"/>
              </a:rPr>
              <a:t>coyote_creek</a:t>
            </a:r>
            <a:r>
              <a:rPr lang="en-US" sz="1600" dirty="0">
                <a:latin typeface="Consolas" panose="020B0609020204030204" pitchFamily="49" charset="0"/>
              </a:rPr>
              <a:t> 8.12</a:t>
            </a:r>
          </a:p>
          <a:p>
            <a:pPr marL="45720" indent="0">
              <a:spcBef>
                <a:spcPts val="0"/>
              </a:spcBef>
              <a:spcAft>
                <a:spcPts val="0"/>
              </a:spcAft>
              <a:buNone/>
            </a:pPr>
            <a:r>
              <a:rPr lang="en-US" sz="1600" dirty="0">
                <a:latin typeface="Consolas" panose="020B0609020204030204" pitchFamily="49" charset="0"/>
              </a:rPr>
              <a:t>1566000000000000000 </a:t>
            </a:r>
            <a:r>
              <a:rPr lang="en-US" sz="1600" dirty="0" err="1">
                <a:latin typeface="Consolas" panose="020B0609020204030204" pitchFamily="49" charset="0"/>
              </a:rPr>
              <a:t>santa_monica</a:t>
            </a:r>
            <a:r>
              <a:rPr lang="en-US" sz="1600" dirty="0">
                <a:latin typeface="Consolas" panose="020B0609020204030204" pitchFamily="49" charset="0"/>
              </a:rPr>
              <a:t> 2.064</a:t>
            </a:r>
          </a:p>
          <a:p>
            <a:pPr marL="45720" indent="0">
              <a:spcBef>
                <a:spcPts val="0"/>
              </a:spcBef>
              <a:spcAft>
                <a:spcPts val="0"/>
              </a:spcAft>
              <a:buNone/>
            </a:pPr>
            <a:r>
              <a:rPr lang="en-US" sz="1600" dirty="0">
                <a:latin typeface="Consolas" panose="020B0609020204030204" pitchFamily="49" charset="0"/>
              </a:rPr>
              <a:t>1566000360000000000 </a:t>
            </a:r>
            <a:r>
              <a:rPr lang="en-US" sz="1600" dirty="0" err="1">
                <a:latin typeface="Consolas" panose="020B0609020204030204" pitchFamily="49" charset="0"/>
              </a:rPr>
              <a:t>coyote_creek</a:t>
            </a:r>
            <a:r>
              <a:rPr lang="en-US" sz="1600" dirty="0">
                <a:latin typeface="Consolas" panose="020B0609020204030204" pitchFamily="49" charset="0"/>
              </a:rPr>
              <a:t> 8.005</a:t>
            </a:r>
          </a:p>
          <a:p>
            <a:pPr marL="45720" indent="0">
              <a:spcBef>
                <a:spcPts val="0"/>
              </a:spcBef>
              <a:spcAft>
                <a:spcPts val="0"/>
              </a:spcAft>
              <a:buNone/>
            </a:pPr>
            <a:r>
              <a:rPr lang="en-US" sz="1600" dirty="0">
                <a:latin typeface="Consolas" panose="020B0609020204030204" pitchFamily="49" charset="0"/>
              </a:rPr>
              <a:t>1566000360000000000 </a:t>
            </a:r>
            <a:r>
              <a:rPr lang="en-US" sz="1600" dirty="0" err="1">
                <a:latin typeface="Consolas" panose="020B0609020204030204" pitchFamily="49" charset="0"/>
              </a:rPr>
              <a:t>santa_monica</a:t>
            </a:r>
            <a:r>
              <a:rPr lang="en-US" sz="1600" dirty="0">
                <a:latin typeface="Consolas" panose="020B0609020204030204" pitchFamily="49" charset="0"/>
              </a:rPr>
              <a:t> 2.116</a:t>
            </a:r>
          </a:p>
          <a:p>
            <a:pPr marL="45720" indent="0">
              <a:spcBef>
                <a:spcPts val="0"/>
              </a:spcBef>
              <a:spcAft>
                <a:spcPts val="0"/>
              </a:spcAft>
              <a:buNone/>
            </a:pPr>
            <a:r>
              <a:rPr lang="en-US" sz="1600" dirty="0">
                <a:latin typeface="Consolas" panose="020B0609020204030204" pitchFamily="49" charset="0"/>
              </a:rPr>
              <a:t>1566000720000000000 </a:t>
            </a:r>
            <a:r>
              <a:rPr lang="en-US" sz="1600" dirty="0" err="1">
                <a:latin typeface="Consolas" panose="020B0609020204030204" pitchFamily="49" charset="0"/>
              </a:rPr>
              <a:t>coyote_creek</a:t>
            </a:r>
            <a:r>
              <a:rPr lang="en-US" sz="1600" dirty="0">
                <a:latin typeface="Consolas" panose="020B0609020204030204" pitchFamily="49" charset="0"/>
              </a:rPr>
              <a:t> 7.887</a:t>
            </a:r>
          </a:p>
          <a:p>
            <a:pPr marL="45720" indent="0">
              <a:spcBef>
                <a:spcPts val="0"/>
              </a:spcBef>
              <a:spcAft>
                <a:spcPts val="0"/>
              </a:spcAft>
              <a:buNone/>
            </a:pPr>
            <a:r>
              <a:rPr lang="en-US" sz="1600" dirty="0">
                <a:latin typeface="Consolas" panose="020B0609020204030204" pitchFamily="49" charset="0"/>
              </a:rPr>
              <a:t>&gt; </a:t>
            </a:r>
          </a:p>
        </p:txBody>
      </p:sp>
      <p:sp>
        <p:nvSpPr>
          <p:cNvPr id="3" name="Title 2">
            <a:extLst>
              <a:ext uri="{FF2B5EF4-FFF2-40B4-BE49-F238E27FC236}">
                <a16:creationId xmlns:a16="http://schemas.microsoft.com/office/drawing/2014/main" id="{55E13631-99D2-4CF4-AB0B-0808A2E78B7E}"/>
              </a:ext>
            </a:extLst>
          </p:cNvPr>
          <p:cNvSpPr>
            <a:spLocks noGrp="1"/>
          </p:cNvSpPr>
          <p:nvPr>
            <p:ph type="title"/>
          </p:nvPr>
        </p:nvSpPr>
        <p:spPr/>
        <p:txBody>
          <a:bodyPr/>
          <a:lstStyle/>
          <a:p>
            <a:r>
              <a:rPr lang="en-US" dirty="0" err="1"/>
              <a:t>InfluxQL</a:t>
            </a:r>
            <a:r>
              <a:rPr lang="en-US" dirty="0"/>
              <a:t>: SELECT</a:t>
            </a:r>
          </a:p>
        </p:txBody>
      </p:sp>
      <p:sp>
        <p:nvSpPr>
          <p:cNvPr id="5" name="TextBox 4">
            <a:extLst>
              <a:ext uri="{FF2B5EF4-FFF2-40B4-BE49-F238E27FC236}">
                <a16:creationId xmlns:a16="http://schemas.microsoft.com/office/drawing/2014/main" id="{469AA47D-22DE-48F5-93CF-FE59F923EA09}"/>
              </a:ext>
            </a:extLst>
          </p:cNvPr>
          <p:cNvSpPr txBox="1"/>
          <p:nvPr/>
        </p:nvSpPr>
        <p:spPr>
          <a:xfrm>
            <a:off x="5516677" y="2864313"/>
            <a:ext cx="3272955" cy="553998"/>
          </a:xfrm>
          <a:prstGeom prst="rect">
            <a:avLst/>
          </a:prstGeom>
          <a:noFill/>
        </p:spPr>
        <p:txBody>
          <a:bodyPr wrap="square" rtlCol="0">
            <a:spAutoFit/>
          </a:bodyPr>
          <a:lstStyle/>
          <a:p>
            <a:pPr algn="ctr">
              <a:lnSpc>
                <a:spcPts val="1800"/>
              </a:lnSpc>
            </a:pPr>
            <a:r>
              <a:rPr lang="en-US" sz="1800" b="0" dirty="0">
                <a:solidFill>
                  <a:srgbClr val="7030A0"/>
                </a:solidFill>
                <a:latin typeface="Comic Sans MS" panose="030F0702030302020204" pitchFamily="66" charset="0"/>
              </a:rPr>
              <a:t>SELECT statements must include at least one field key</a:t>
            </a:r>
          </a:p>
        </p:txBody>
      </p:sp>
      <p:cxnSp>
        <p:nvCxnSpPr>
          <p:cNvPr id="7" name="Straight Arrow Connector 6">
            <a:extLst>
              <a:ext uri="{FF2B5EF4-FFF2-40B4-BE49-F238E27FC236}">
                <a16:creationId xmlns:a16="http://schemas.microsoft.com/office/drawing/2014/main" id="{595FC482-55AC-4202-9477-25FE31F69F9A}"/>
              </a:ext>
            </a:extLst>
          </p:cNvPr>
          <p:cNvCxnSpPr>
            <a:cxnSpLocks/>
          </p:cNvCxnSpPr>
          <p:nvPr/>
        </p:nvCxnSpPr>
        <p:spPr>
          <a:xfrm flipH="1">
            <a:off x="4935339" y="3412439"/>
            <a:ext cx="835676" cy="553998"/>
          </a:xfrm>
          <a:prstGeom prst="straightConnector1">
            <a:avLst/>
          </a:prstGeom>
          <a:ln w="22225">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76019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Java Green">
  <a:themeElements>
    <a:clrScheme name="Custom 33">
      <a:dk1>
        <a:sysClr val="windowText" lastClr="000000"/>
      </a:dk1>
      <a:lt1>
        <a:sysClr val="window" lastClr="FFFFFF"/>
      </a:lt1>
      <a:dk2>
        <a:srgbClr val="860127"/>
      </a:dk2>
      <a:lt2>
        <a:srgbClr val="FABEC8"/>
      </a:lt2>
      <a:accent1>
        <a:srgbClr val="1F03EB"/>
      </a:accent1>
      <a:accent2>
        <a:srgbClr val="0070C0"/>
      </a:accent2>
      <a:accent3>
        <a:srgbClr val="A147C9"/>
      </a:accent3>
      <a:accent4>
        <a:srgbClr val="2E6C57"/>
      </a:accent4>
      <a:accent5>
        <a:srgbClr val="5B4672"/>
      </a:accent5>
      <a:accent6>
        <a:srgbClr val="45CBA2"/>
      </a:accent6>
      <a:hlink>
        <a:srgbClr val="47295D"/>
      </a:hlink>
      <a:folHlink>
        <a:srgbClr val="47295D"/>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txDef>
      <a:spPr>
        <a:noFill/>
      </a:spPr>
      <a:bodyPr wrap="square" rtlCol="0">
        <a:spAutoFit/>
      </a:bodyPr>
      <a:lstStyle>
        <a:defPPr algn="ctr">
          <a:lnSpc>
            <a:spcPts val="1800"/>
          </a:lnSpc>
          <a:defRPr sz="1800" b="0" dirty="0" err="1" smtClean="0">
            <a:latin typeface="+mn-lt"/>
          </a:defRPr>
        </a:defPPr>
      </a:lstStyle>
    </a:txDef>
  </a:objectDefaults>
  <a:extraClrSchemeLst/>
</a:theme>
</file>

<file path=ppt/theme/theme2.xml><?xml version="1.0" encoding="utf-8"?>
<a:theme xmlns:a="http://schemas.openxmlformats.org/drawingml/2006/main" name="1_Java Gree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txDef>
      <a:spPr>
        <a:noFill/>
      </a:spPr>
      <a:bodyPr wrap="square" rtlCol="0">
        <a:spAutoFit/>
      </a:bodyPr>
      <a:lstStyle>
        <a:defPPr algn="ctr">
          <a:lnSpc>
            <a:spcPts val="1800"/>
          </a:lnSpc>
          <a:defRPr sz="1800" b="0" dirty="0" err="1" smtClean="0">
            <a:latin typeface="+mn-lt"/>
          </a:defRPr>
        </a:defPPr>
      </a:lstStyle>
    </a:txDef>
  </a:objectDefaults>
  <a:extraClrSchemeLst/>
</a:theme>
</file>

<file path=ppt/theme/theme3.xml><?xml version="1.0" encoding="utf-8"?>
<a:theme xmlns:a="http://schemas.openxmlformats.org/drawingml/2006/main" name="2_Java Green">
  <a:themeElements>
    <a:clrScheme name="Custom 4">
      <a:dk1>
        <a:sysClr val="windowText" lastClr="000000"/>
      </a:dk1>
      <a:lt1>
        <a:sysClr val="window" lastClr="FFFFFF"/>
      </a:lt1>
      <a:dk2>
        <a:srgbClr val="E37E03"/>
      </a:dk2>
      <a:lt2>
        <a:srgbClr val="EEE0F4"/>
      </a:lt2>
      <a:accent1>
        <a:srgbClr val="1F03EB"/>
      </a:accent1>
      <a:accent2>
        <a:srgbClr val="0070C0"/>
      </a:accent2>
      <a:accent3>
        <a:srgbClr val="A147C9"/>
      </a:accent3>
      <a:accent4>
        <a:srgbClr val="2E6C57"/>
      </a:accent4>
      <a:accent5>
        <a:srgbClr val="5B4672"/>
      </a:accent5>
      <a:accent6>
        <a:srgbClr val="45CBA2"/>
      </a:accent6>
      <a:hlink>
        <a:srgbClr val="47295D"/>
      </a:hlink>
      <a:folHlink>
        <a:srgbClr val="47295D"/>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txDef>
      <a:spPr>
        <a:noFill/>
      </a:spPr>
      <a:bodyPr wrap="square" rtlCol="0">
        <a:spAutoFit/>
      </a:bodyPr>
      <a:lstStyle>
        <a:defPPr algn="ctr">
          <a:lnSpc>
            <a:spcPts val="1800"/>
          </a:lnSpc>
          <a:defRPr sz="1800" b="0" dirty="0" smtClean="0">
            <a:latin typeface="+mn-lt"/>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89584</TotalTime>
  <Words>1247</Words>
  <Application>Microsoft Office PowerPoint</Application>
  <PresentationFormat>On-screen Show (4:3)</PresentationFormat>
  <Paragraphs>244</Paragraphs>
  <Slides>20</Slides>
  <Notes>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20</vt:i4>
      </vt:variant>
    </vt:vector>
  </HeadingPairs>
  <TitlesOfParts>
    <vt:vector size="31" baseType="lpstr">
      <vt:lpstr>Arial Narrow</vt:lpstr>
      <vt:lpstr>Calibri</vt:lpstr>
      <vt:lpstr>Comic Sans MS</vt:lpstr>
      <vt:lpstr>Consolas</vt:lpstr>
      <vt:lpstr>Franklin Gothic Medium</vt:lpstr>
      <vt:lpstr>Times</vt:lpstr>
      <vt:lpstr>Wingdings</vt:lpstr>
      <vt:lpstr>Wingdings 2</vt:lpstr>
      <vt:lpstr>Java Green</vt:lpstr>
      <vt:lpstr>1_Java Green</vt:lpstr>
      <vt:lpstr>2_Java Green</vt:lpstr>
      <vt:lpstr>Advanced Database Topics  InfluxDB    "Time keeps flowing like a river to the sea"  - Alan Parsons Project</vt:lpstr>
      <vt:lpstr>The importance of time</vt:lpstr>
      <vt:lpstr>But why not relational</vt:lpstr>
      <vt:lpstr>But why not relational?</vt:lpstr>
      <vt:lpstr>InfluxDB Constructs</vt:lpstr>
      <vt:lpstr>NOAA Water Database</vt:lpstr>
      <vt:lpstr>InfluxQL: USE and SHOW</vt:lpstr>
      <vt:lpstr>InfluxQL: more SHOW</vt:lpstr>
      <vt:lpstr>InfluxQL: SELECT</vt:lpstr>
      <vt:lpstr>InfluxQL: Getting distinct values</vt:lpstr>
      <vt:lpstr>Fully Qualified Measurements</vt:lpstr>
      <vt:lpstr>InfluxQL: WHERE and GROUP BY</vt:lpstr>
      <vt:lpstr>InfluxQL: GROUP BY time interval</vt:lpstr>
      <vt:lpstr>InfluxQL: Miscellany</vt:lpstr>
      <vt:lpstr>Grafana</vt:lpstr>
      <vt:lpstr>Grafana Architecture</vt:lpstr>
      <vt:lpstr>Grafana</vt:lpstr>
      <vt:lpstr>Grafana Dashboard</vt:lpstr>
      <vt:lpstr>Use Grafana to Visualize Data</vt:lpstr>
      <vt:lpstr>Editing a dashboard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and Data Abstraction  Lesson 1: Review</dc:title>
  <dc:creator>Jack Myers</dc:creator>
  <cp:lastModifiedBy>Myers, Jack F</cp:lastModifiedBy>
  <cp:revision>653</cp:revision>
  <dcterms:created xsi:type="dcterms:W3CDTF">2013-12-20T15:33:26Z</dcterms:created>
  <dcterms:modified xsi:type="dcterms:W3CDTF">2020-07-11T22:05:57Z</dcterms:modified>
</cp:coreProperties>
</file>