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27"/>
  </p:notesMasterIdLst>
  <p:sldIdLst>
    <p:sldId id="257" r:id="rId3"/>
    <p:sldId id="262" r:id="rId4"/>
    <p:sldId id="263" r:id="rId5"/>
    <p:sldId id="264" r:id="rId6"/>
    <p:sldId id="273" r:id="rId7"/>
    <p:sldId id="27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6" r:id="rId17"/>
    <p:sldId id="277" r:id="rId18"/>
    <p:sldId id="275" r:id="rId19"/>
    <p:sldId id="279" r:id="rId20"/>
    <p:sldId id="278" r:id="rId21"/>
    <p:sldId id="280" r:id="rId22"/>
    <p:sldId id="281" r:id="rId23"/>
    <p:sldId id="282" r:id="rId24"/>
    <p:sldId id="284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DE7EB"/>
    <a:srgbClr val="EAEAE6"/>
    <a:srgbClr val="54AC7F"/>
    <a:srgbClr val="0A0A0A"/>
    <a:srgbClr val="E9E8E7"/>
    <a:srgbClr val="3399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 snapToGrid="0">
      <p:cViewPr>
        <p:scale>
          <a:sx n="72" d="100"/>
          <a:sy n="72" d="100"/>
        </p:scale>
        <p:origin x="907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4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15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3B7B-8D39-4D0A-9EEA-56F291D347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3B7B-8D39-4D0A-9EEA-56F291D347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5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D8609DF-246E-4592-9017-335BBA61F54D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57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2DE6586-20E5-4D2A-9EE1-44A5953165CA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9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FB564D-8546-4D3A-B883-7D4B1C9A3B67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75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EAD4A3F-3677-4F0D-8AF8-68CE0872A66B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01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6AB850F-29E0-47A7-9D5F-C1DC738D1CAD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13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3D4124B-0DCE-4FD2-BE75-B48FBB7967C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B62AEC6-CA35-4482-B790-D511620C0E51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32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F522084-5389-49DB-810C-34F47F8FDC42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9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ECA56E7-F650-4170-B031-F26B491E1565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13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CBF2E09-7228-48B9-8044-B9D203F5551C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83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10B818-19C8-4A97-84A9-335FAA858E36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0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39114AE-1352-4D49-8C5C-3EED0062B8F7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9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8ACDF46-899B-4841-8F5D-27F0352B39E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06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6/27/2018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9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6/27/2018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4732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ackmyers.info/db/files/spatial/spatial_lion_queries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B10500_01/appdev.920/a96630/sdo_objrelschema.htm#sthref19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 Systems:</a:t>
            </a:r>
            <a:b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Theory and Programming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Oracle Spatial</a:t>
            </a:r>
            <a:endParaRPr lang="en-US" altLang="en-US" sz="360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7162799" y="2892277"/>
            <a:ext cx="1600201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A4D734-CF0F-4671-8C5A-9598CC9B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16" y="1925750"/>
            <a:ext cx="8462376" cy="4407408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--insert value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INSERT INTO GLION VALUES(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'L14',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SDO_GEOMETRY(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2001,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SDO_POINT_TYPE(350,50,NULL),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NULL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Here's a Lion defined by his point.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X: 350, Y: 50, Z: null  (only 2 dimensional point)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C06EA6-F9C2-4E07-9318-3AED2082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Analyzing the Constructor:</a:t>
            </a:r>
            <a:br>
              <a:rPr lang="en-US" dirty="0"/>
            </a:br>
            <a:r>
              <a:rPr lang="en-US" dirty="0"/>
              <a:t>SRID, POINT  </a:t>
            </a:r>
            <a:r>
              <a:rPr lang="en-US" sz="2400" dirty="0"/>
              <a:t>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1E62F-790D-464C-8E1A-293C0B68A87C}"/>
              </a:ext>
            </a:extLst>
          </p:cNvPr>
          <p:cNvSpPr/>
          <p:nvPr/>
        </p:nvSpPr>
        <p:spPr>
          <a:xfrm>
            <a:off x="3770336" y="934554"/>
            <a:ext cx="561792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CREATE TYPE </a:t>
            </a:r>
            <a:r>
              <a:rPr lang="en-US" dirty="0" err="1"/>
              <a:t>sdo_geometry</a:t>
            </a:r>
            <a:r>
              <a:rPr lang="en-US" dirty="0"/>
              <a:t> AS OBJECT (</a:t>
            </a:r>
          </a:p>
          <a:p>
            <a:r>
              <a:rPr lang="en-US" dirty="0"/>
              <a:t> SDO_GTYPE NUMBER, 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SDO_SRID</a:t>
            </a:r>
            <a:r>
              <a:rPr lang="en-US" dirty="0"/>
              <a:t> NUMBER,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SDO_POINT </a:t>
            </a:r>
            <a:r>
              <a:rPr lang="en-US" dirty="0"/>
              <a:t>SDO_POINT_TYPE,</a:t>
            </a:r>
          </a:p>
          <a:p>
            <a:r>
              <a:rPr lang="en-US" dirty="0"/>
              <a:t> SDO_ELEM_INFO MDSYS.SDO_ELEM_INFO_ARRAY,</a:t>
            </a:r>
          </a:p>
          <a:p>
            <a:r>
              <a:rPr lang="en-US" dirty="0"/>
              <a:t> SDO_ORDINATES MDSYS.SDO_ORDINATE_ARRAY);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072A1-F031-41AD-99C9-A7E818BA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72" y="4390764"/>
            <a:ext cx="2581275" cy="177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912FA-54B4-4561-86A2-F9C1BE7A670C}"/>
              </a:ext>
            </a:extLst>
          </p:cNvPr>
          <p:cNvSpPr txBox="1"/>
          <p:nvPr/>
        </p:nvSpPr>
        <p:spPr>
          <a:xfrm>
            <a:off x="6573615" y="3910854"/>
            <a:ext cx="1747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rgbClr val="7030A0"/>
                </a:solidFill>
                <a:latin typeface="Comic Sans MS" panose="030F0702030302020204" pitchFamily="66" charset="0"/>
              </a:rPr>
              <a:t>Segueing, for a moment, into defining points…</a:t>
            </a:r>
          </a:p>
        </p:txBody>
      </p:sp>
    </p:spTree>
    <p:extLst>
      <p:ext uri="{BB962C8B-B14F-4D97-AF65-F5344CB8AC3E}">
        <p14:creationId xmlns:p14="http://schemas.microsoft.com/office/powerpoint/2010/main" val="295955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A4D734-CF0F-4671-8C5A-9598CC9B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15" y="1558928"/>
            <a:ext cx="9126111" cy="4407408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INSERT INTO GREGION VALUES(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'R4',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SDO_GEOMETRY(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2003,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SDO_ELEM_INFO_ARRAY(1,1003,1),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SDO_ORDINATE_ARRAY(400,0,500,0,500,100,400,100,400,0)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SDO_ELEM_INFO is a varying length array of numbers. This attribute lets you know </a:t>
            </a:r>
            <a:br>
              <a:rPr lang="en-US" sz="1800" dirty="0"/>
            </a:br>
            <a:r>
              <a:rPr lang="en-US" sz="1800" dirty="0"/>
              <a:t>how to interpret the ordinates stored in the SDO_ORDINATES attribute</a:t>
            </a:r>
            <a:br>
              <a:rPr lang="en-US" sz="1800" dirty="0"/>
            </a:br>
            <a:r>
              <a:rPr lang="en-US" sz="10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SDO_STARTING_OFFSET: (where the 1</a:t>
            </a:r>
            <a:r>
              <a:rPr lang="en-US" sz="1600" baseline="30000" dirty="0"/>
              <a:t>st</a:t>
            </a:r>
            <a:r>
              <a:rPr lang="en-US" sz="1600" dirty="0"/>
              <a:t> ordinate is stored, generally "1" 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</a:rPr>
              <a:t>not 0 for 1</a:t>
            </a:r>
            <a:r>
              <a:rPr lang="en-US" sz="1600" i="1" baseline="30000" dirty="0">
                <a:solidFill>
                  <a:schemeClr val="bg2">
                    <a:lumMod val="75000"/>
                  </a:schemeClr>
                </a:solidFill>
              </a:rPr>
              <a:t>st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</a:rPr>
              <a:t> element!</a:t>
            </a:r>
            <a:r>
              <a:rPr lang="en-US" sz="1600" dirty="0"/>
              <a:t>)</a:t>
            </a:r>
            <a:br>
              <a:rPr lang="en-US" sz="1600" i="1" dirty="0">
                <a:solidFill>
                  <a:schemeClr val="bg2">
                    <a:lumMod val="75000"/>
                  </a:schemeClr>
                </a:solidFill>
              </a:rPr>
            </a:br>
            <a:endParaRPr lang="en-US" sz="700" i="1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SDO_ETYPE: 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1003: exterior polygon ring  or "perimeter" (must be specified in counterclockwise order)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2003: interior polygon ring  or "hole" (must be specified in clockwise order)</a:t>
            </a:r>
            <a:br>
              <a:rPr lang="en-US" sz="1400" dirty="0"/>
            </a:br>
            <a:r>
              <a:rPr lang="en-US" sz="6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SDO_INTERPRETATION 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1: simple polygon – two points per </a:t>
            </a:r>
            <a:r>
              <a:rPr lang="en-US" sz="1400" dirty="0" err="1"/>
              <a:t>vertice</a:t>
            </a:r>
            <a:r>
              <a:rPr lang="en-US" sz="1400" dirty="0"/>
              <a:t> (last </a:t>
            </a:r>
            <a:r>
              <a:rPr lang="en-US" sz="1400" dirty="0" err="1"/>
              <a:t>vertice</a:t>
            </a:r>
            <a:r>
              <a:rPr lang="en-US" sz="1400" dirty="0"/>
              <a:t> must be same as first </a:t>
            </a:r>
            <a:r>
              <a:rPr lang="en-US" sz="1400" dirty="0" err="1"/>
              <a:t>vertice</a:t>
            </a:r>
            <a:r>
              <a:rPr lang="en-US" sz="1400" dirty="0"/>
              <a:t> to close the polygon)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2: polygon of arcs -- three points per arc (start point, any point on arc, end point)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3: rectangle – two points:  lower left and upper right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4: circle – three points on circle's circumference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C06EA6-F9C2-4E07-9318-3AED2082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Analyzing the Constructor:</a:t>
            </a:r>
            <a:br>
              <a:rPr lang="en-US" dirty="0"/>
            </a:br>
            <a:r>
              <a:rPr lang="en-US" dirty="0"/>
              <a:t>ELEM_INFO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1E62F-790D-464C-8E1A-293C0B68A87C}"/>
              </a:ext>
            </a:extLst>
          </p:cNvPr>
          <p:cNvSpPr/>
          <p:nvPr/>
        </p:nvSpPr>
        <p:spPr>
          <a:xfrm>
            <a:off x="3770336" y="934554"/>
            <a:ext cx="561792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CREATE TYPE </a:t>
            </a:r>
            <a:r>
              <a:rPr lang="en-US" dirty="0" err="1"/>
              <a:t>sdo_geometry</a:t>
            </a:r>
            <a:r>
              <a:rPr lang="en-US" dirty="0"/>
              <a:t> AS OBJECT (</a:t>
            </a:r>
          </a:p>
          <a:p>
            <a:r>
              <a:rPr lang="en-US" dirty="0"/>
              <a:t> SDO_GTYPE NUMBER, </a:t>
            </a:r>
          </a:p>
          <a:p>
            <a:r>
              <a:rPr lang="en-US" dirty="0"/>
              <a:t> SDO_SRID NUMBER,</a:t>
            </a:r>
          </a:p>
          <a:p>
            <a:r>
              <a:rPr lang="en-US" dirty="0"/>
              <a:t> SDO_POINT SDO_POINT_TYPE,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SDO_ELEM_INFO MDSYS.SDO_ELEM_INFO_ARRAY</a:t>
            </a:r>
            <a:r>
              <a:rPr lang="en-US" dirty="0"/>
              <a:t>,</a:t>
            </a:r>
          </a:p>
          <a:p>
            <a:r>
              <a:rPr lang="en-US" dirty="0"/>
              <a:t> SDO_ORDINATES MDSYS.SDO_ORDINATE_ARRAY);</a:t>
            </a:r>
          </a:p>
        </p:txBody>
      </p:sp>
    </p:spTree>
    <p:extLst>
      <p:ext uri="{BB962C8B-B14F-4D97-AF65-F5344CB8AC3E}">
        <p14:creationId xmlns:p14="http://schemas.microsoft.com/office/powerpoint/2010/main" val="16282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A4D734-CF0F-4671-8C5A-9598CC9B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16" y="1558928"/>
            <a:ext cx="8839032" cy="4407408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INSERT INTO GREGION VALUES(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'R4',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SDO_GEOMETRY(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2003,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SDO_ELEM_INFO_ARRAY(1,1003,1),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SDO_ORDINATE_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ARRAY(400,0,500,0,500,100,400,100,400,0)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600" dirty="0"/>
              <a:t>The SDO_ORDINATES attribute is defined using a varying length array of NUMBER type that stores the coordinate values that make up the boundary of a spatial object. </a:t>
            </a:r>
          </a:p>
          <a:p>
            <a:r>
              <a:rPr lang="en-US" sz="1600" dirty="0"/>
              <a:t>Always used in conjunction with the SDO_ELEM_INFO </a:t>
            </a:r>
          </a:p>
          <a:p>
            <a:r>
              <a:rPr lang="en-US" sz="1600" dirty="0"/>
              <a:t>For example, a polygon whose boundary has four two-dimensional points is stored as {X1, Y1, X2, Y2, X3, Y3, X4, Y4, X1, Y1}. </a:t>
            </a:r>
          </a:p>
          <a:p>
            <a:r>
              <a:rPr lang="en-US" sz="1600" dirty="0"/>
              <a:t>For a </a:t>
            </a:r>
            <a:r>
              <a:rPr lang="en-US" sz="1600" dirty="0" err="1"/>
              <a:t>polugon</a:t>
            </a:r>
            <a:r>
              <a:rPr lang="en-US" sz="1600" dirty="0"/>
              <a:t> of arcs, the coordinates for a point designating the end of one arc and the start of the next arc are not repeated. For example, five coordinates are used to describe a polygon made up of two connected circular arcs. Points 1, 2, and 3 define the first arc, and points 3, 4, and 5 define the second arc. The coordinates for points 1 and 5 must be the same to close the shape and point 3 is not repeated.</a:t>
            </a:r>
            <a:endParaRPr lang="en-U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C06EA6-F9C2-4E07-9318-3AED2082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Analyzing the Constructor:</a:t>
            </a:r>
            <a:br>
              <a:rPr lang="en-US" dirty="0"/>
            </a:br>
            <a:r>
              <a:rPr lang="en-US" dirty="0"/>
              <a:t>ORDINATES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1E62F-790D-464C-8E1A-293C0B68A87C}"/>
              </a:ext>
            </a:extLst>
          </p:cNvPr>
          <p:cNvSpPr/>
          <p:nvPr/>
        </p:nvSpPr>
        <p:spPr>
          <a:xfrm>
            <a:off x="3770336" y="934554"/>
            <a:ext cx="561792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CREATE TYPE </a:t>
            </a:r>
            <a:r>
              <a:rPr lang="en-US" dirty="0" err="1"/>
              <a:t>sdo_geometry</a:t>
            </a:r>
            <a:r>
              <a:rPr lang="en-US" dirty="0"/>
              <a:t> AS OBJECT (</a:t>
            </a:r>
          </a:p>
          <a:p>
            <a:r>
              <a:rPr lang="en-US" dirty="0"/>
              <a:t> SDO_GTYPE NUMBER, </a:t>
            </a:r>
          </a:p>
          <a:p>
            <a:r>
              <a:rPr lang="en-US" dirty="0"/>
              <a:t> SDO_SRID NUMBER,</a:t>
            </a:r>
          </a:p>
          <a:p>
            <a:r>
              <a:rPr lang="en-US" dirty="0"/>
              <a:t> SDO_POINT SDO_POINT_TYPE,</a:t>
            </a:r>
          </a:p>
          <a:p>
            <a:r>
              <a:rPr lang="en-US" dirty="0"/>
              <a:t> SDO_ELEM_INFO MDSYS.SDO_ELEM_INFO_ARRAY,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SDO_ORDINATES MDSYS.SDO_ORDINATE_ARRAY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279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D2EBFF-6361-4476-B7CC-DF2F4C06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straight lines </a:t>
            </a:r>
            <a:br>
              <a:rPr lang="en-US" dirty="0"/>
            </a:br>
            <a:r>
              <a:rPr lang="en-US" dirty="0"/>
              <a:t>using Oracle Spatial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1636EC-E091-4F73-A633-C03E1AEB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lines  </a:t>
            </a:r>
            <a:r>
              <a:rPr lang="en-US" sz="2400" dirty="0"/>
              <a:t>(1)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2C1D1-FD67-4841-B288-3A940E37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2554"/>
            <a:ext cx="6438378" cy="42765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47A875-987A-4473-B1B4-8125C5C8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731" y="1191934"/>
            <a:ext cx="2844161" cy="18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0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D2EBFF-6361-4476-B7CC-DF2F4C06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arced lines using Oracle Spatial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1636EC-E091-4F73-A633-C03E1AEB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lines  </a:t>
            </a:r>
            <a:r>
              <a:rPr lang="en-US" sz="2400" dirty="0"/>
              <a:t>(2)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AE68D-5F3B-46C2-9C7D-F1EAF117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70" y="2431135"/>
            <a:ext cx="6440881" cy="4436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0F8036-BB8C-4EAC-A1BB-14ED8927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33" y="1599030"/>
            <a:ext cx="3112718" cy="19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6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A85ADF-030E-48AC-9ACD-77B73589C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34" y="1719071"/>
            <a:ext cx="3845491" cy="4912233"/>
          </a:xfrm>
        </p:spPr>
        <p:txBody>
          <a:bodyPr/>
          <a:lstStyle/>
          <a:p>
            <a:r>
              <a:rPr lang="en-US" sz="1800" dirty="0"/>
              <a:t>Oracle Spatial treats all the objects in a single SDO_GEOMETRY column of a table as a spatial layer. </a:t>
            </a:r>
          </a:p>
          <a:p>
            <a:r>
              <a:rPr lang="en-US" sz="1800" dirty="0"/>
              <a:t>To perform validation, index creation, and querying with respect to each spatial layer, you need to specify the appropriate metadata for each layer.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The number of dimensions 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The bounds for each dimension 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The tolerance for each dimension </a:t>
            </a:r>
          </a:p>
          <a:p>
            <a:pPr lvl="1"/>
            <a:r>
              <a:rPr lang="en-US" sz="1600" dirty="0"/>
              <a:t>The coordinate system </a:t>
            </a:r>
          </a:p>
          <a:p>
            <a:r>
              <a:rPr lang="en-US" sz="1800" dirty="0"/>
              <a:t>This information for each spatial layer is populated in the USER_SDO_GEOM_METADATA dictionary view.</a:t>
            </a:r>
          </a:p>
          <a:p>
            <a:pPr marL="45720" indent="0"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EC1CD-26CF-4B7C-B2AE-33AE22E76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2860" y="1719071"/>
            <a:ext cx="5285985" cy="4912233"/>
          </a:xfrm>
        </p:spPr>
        <p:txBody>
          <a:bodyPr>
            <a:noAutofit/>
          </a:bodyPr>
          <a:lstStyle/>
          <a:p>
            <a:pPr marL="45720" indent="0"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--update metadata view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INSERT INTO </a:t>
            </a:r>
            <a:r>
              <a:rPr lang="en-US" sz="1600" dirty="0" err="1">
                <a:latin typeface="Consolas" panose="020B0609020204030204" pitchFamily="49" charset="0"/>
              </a:rPr>
              <a:t>user_sdo_geom_metadata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(TABLE_NAME,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COLUMN_NAME,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DIMINFO,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SRID)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VALUES(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'GREGION',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'shape',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SDO_DIM_ARRAY(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SDO_DIM_ELEMENT('X',0,500,0.005),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SDO_DIM_ELEMENT('Y',0,500,0.005)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),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NULL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9DD1C4-05F7-40E8-94D2-4618FAC8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Metadata  </a:t>
            </a:r>
            <a:r>
              <a:rPr lang="en-US" sz="2400" dirty="0"/>
              <a:t>(1)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1F420-31E6-485D-A80A-BF9D6850ED95}"/>
              </a:ext>
            </a:extLst>
          </p:cNvPr>
          <p:cNvSpPr txBox="1"/>
          <p:nvPr/>
        </p:nvSpPr>
        <p:spPr>
          <a:xfrm>
            <a:off x="5740634" y="5144668"/>
            <a:ext cx="274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rgbClr val="7030A0"/>
                </a:solidFill>
                <a:latin typeface="Comic Sans MS" panose="030F0702030302020204" pitchFamily="66" charset="0"/>
              </a:rPr>
              <a:t>SDO_DIM_ELEMENT described on next slide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B08430-2BB7-48EE-8050-3F7B2CC9C924}"/>
              </a:ext>
            </a:extLst>
          </p:cNvPr>
          <p:cNvCxnSpPr>
            <a:cxnSpLocks/>
          </p:cNvCxnSpPr>
          <p:nvPr/>
        </p:nvCxnSpPr>
        <p:spPr>
          <a:xfrm flipH="1" flipV="1">
            <a:off x="5862181" y="4784942"/>
            <a:ext cx="269310" cy="3068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4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A85ADF-030E-48AC-9ACD-77B73589C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34" y="1719071"/>
            <a:ext cx="4020855" cy="4912233"/>
          </a:xfrm>
        </p:spPr>
        <p:txBody>
          <a:bodyPr>
            <a:normAutofit/>
          </a:bodyPr>
          <a:lstStyle/>
          <a:p>
            <a:r>
              <a:rPr lang="en-US" sz="1800" dirty="0"/>
              <a:t>SDO_DIM_ELEMENTS consist of:</a:t>
            </a:r>
          </a:p>
          <a:p>
            <a:pPr lvl="1">
              <a:spcBef>
                <a:spcPts val="1200"/>
              </a:spcBef>
            </a:pPr>
            <a:r>
              <a:rPr lang="en-US" sz="1600" b="1" dirty="0">
                <a:solidFill>
                  <a:srgbClr val="7030A0"/>
                </a:solidFill>
              </a:rPr>
              <a:t>SDO_DIMNAME</a:t>
            </a:r>
            <a:br>
              <a:rPr lang="en-US" sz="1600" dirty="0"/>
            </a:br>
            <a:r>
              <a:rPr lang="en-US" sz="1600" dirty="0"/>
              <a:t>the name of dimension, e.g., 'Longitude' or 'Latitude' OR </a:t>
            </a:r>
            <a:br>
              <a:rPr lang="en-US" sz="1600" dirty="0"/>
            </a:br>
            <a:r>
              <a:rPr lang="en-US" sz="1600" dirty="0"/>
              <a:t>'X' or 'Y'.  Not interpreted by Oracle Spatial. </a:t>
            </a:r>
          </a:p>
          <a:p>
            <a:pPr lvl="1">
              <a:spcBef>
                <a:spcPts val="1200"/>
              </a:spcBef>
            </a:pPr>
            <a:r>
              <a:rPr lang="en-US" sz="1600" b="1" dirty="0">
                <a:solidFill>
                  <a:srgbClr val="7030A0"/>
                </a:solidFill>
              </a:rPr>
              <a:t>SDO</a:t>
            </a:r>
            <a:r>
              <a:rPr lang="en-US" sz="1600" dirty="0"/>
              <a:t>_</a:t>
            </a:r>
            <a:r>
              <a:rPr lang="en-US" sz="1600" b="1" dirty="0">
                <a:solidFill>
                  <a:srgbClr val="7030A0"/>
                </a:solidFill>
              </a:rPr>
              <a:t>LB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7030A0"/>
                </a:solidFill>
              </a:rPr>
              <a:t>SDO</a:t>
            </a:r>
            <a:r>
              <a:rPr lang="en-US" sz="1600" dirty="0"/>
              <a:t>_</a:t>
            </a:r>
            <a:r>
              <a:rPr lang="en-US" sz="1600" b="1" dirty="0">
                <a:solidFill>
                  <a:srgbClr val="7030A0"/>
                </a:solidFill>
              </a:rPr>
              <a:t>UB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define the lower bound and the upper bound limits for the values in a specific dimension. </a:t>
            </a:r>
            <a:br>
              <a:rPr lang="en-US" sz="1600" dirty="0"/>
            </a:b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9DD1C4-05F7-40E8-94D2-4618FAC8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Metadata  </a:t>
            </a:r>
            <a:r>
              <a:rPr lang="en-US" sz="2400" dirty="0"/>
              <a:t>(2)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1F420-31E6-485D-A80A-BF9D6850ED95}"/>
              </a:ext>
            </a:extLst>
          </p:cNvPr>
          <p:cNvSpPr txBox="1"/>
          <p:nvPr/>
        </p:nvSpPr>
        <p:spPr>
          <a:xfrm>
            <a:off x="5740634" y="5144668"/>
            <a:ext cx="274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rgbClr val="7030A0"/>
                </a:solidFill>
                <a:latin typeface="Comic Sans MS" panose="030F0702030302020204" pitchFamily="66" charset="0"/>
              </a:rPr>
              <a:t>SDO_DIM_ELEMENT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B08430-2BB7-48EE-8050-3F7B2CC9C924}"/>
              </a:ext>
            </a:extLst>
          </p:cNvPr>
          <p:cNvCxnSpPr>
            <a:cxnSpLocks/>
          </p:cNvCxnSpPr>
          <p:nvPr/>
        </p:nvCxnSpPr>
        <p:spPr>
          <a:xfrm flipH="1" flipV="1">
            <a:off x="5862181" y="4784942"/>
            <a:ext cx="269310" cy="3068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0CFB726-C7F5-4C59-B859-93D7DA22450F}"/>
              </a:ext>
            </a:extLst>
          </p:cNvPr>
          <p:cNvSpPr txBox="1">
            <a:spLocks/>
          </p:cNvSpPr>
          <p:nvPr/>
        </p:nvSpPr>
        <p:spPr>
          <a:xfrm>
            <a:off x="77244" y="4615847"/>
            <a:ext cx="8772394" cy="201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>
                <a:solidFill>
                  <a:srgbClr val="7030A0"/>
                </a:solidFill>
              </a:rPr>
              <a:t>SDO_TOLERANCE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dirty="0"/>
              <a:t>specifies degree of precision for </a:t>
            </a:r>
            <a:br>
              <a:rPr lang="en-US" sz="1600" dirty="0"/>
            </a:br>
            <a:r>
              <a:rPr lang="en-US" sz="1600" dirty="0"/>
              <a:t>spatial data. It essentially specifies </a:t>
            </a:r>
            <a:br>
              <a:rPr lang="en-US" sz="1600" dirty="0"/>
            </a:br>
            <a:r>
              <a:rPr lang="en-US" sz="1600" dirty="0"/>
              <a:t>the distance that two values must </a:t>
            </a:r>
            <a:br>
              <a:rPr lang="en-US" sz="1600" dirty="0"/>
            </a:br>
            <a:r>
              <a:rPr lang="en-US" sz="1600" dirty="0"/>
              <a:t>be apart to be considered different. </a:t>
            </a:r>
          </a:p>
          <a:p>
            <a:pPr lvl="1"/>
            <a:r>
              <a:rPr lang="en-US" sz="1600" dirty="0"/>
              <a:t>For example, if the tolerance is 0.5 and the distance between two points A and B is less than 0.5, then points A and B are considered to be at the same location.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8EF6E5F-9DC7-4A2C-9EEA-2977BB627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2860" y="1719071"/>
            <a:ext cx="5285985" cy="4912233"/>
          </a:xfrm>
        </p:spPr>
        <p:txBody>
          <a:bodyPr>
            <a:noAutofit/>
          </a:bodyPr>
          <a:lstStyle/>
          <a:p>
            <a:pPr marL="45720" indent="0"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--update metadata view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INSERT INTO </a:t>
            </a:r>
            <a:r>
              <a:rPr lang="en-US" sz="1600" dirty="0" err="1">
                <a:latin typeface="Consolas" panose="020B0609020204030204" pitchFamily="49" charset="0"/>
              </a:rPr>
              <a:t>user_sdo_geom_metadata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(TABLE_NAME,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COLUMN_NAME,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DIMINFO,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SRID)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VALUES(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'GREGION',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'shape',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SDO_DIM_ARRAY(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SDO_DIM_ELEMENT('X',0,500,0.005),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SDO_DIM_ELEMENT('Y',0,500,0.005)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),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NULL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1593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B70EA-8D0A-4992-96F1-FC96A02E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Needed to utilize certain spatial operators</a:t>
            </a:r>
          </a:p>
          <a:p>
            <a:r>
              <a:rPr lang="en-US" dirty="0"/>
              <a:t>Creating spatial indexes on the SDO_GEOMETRY columns is one of the first steps to undertake when enabling proximity analysis</a:t>
            </a:r>
            <a:br>
              <a:rPr lang="en-US" dirty="0"/>
            </a:br>
            <a:endParaRPr lang="en-US" dirty="0"/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--create spatial index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CREATE INDEX </a:t>
            </a:r>
            <a:r>
              <a:rPr lang="en-US" dirty="0" err="1">
                <a:latin typeface="Consolas" panose="020B0609020204030204" pitchFamily="49" charset="0"/>
              </a:rPr>
              <a:t>gregion_spatial_index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  ON GREGION(shape)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  INDEXTYPE IS MDSYS.SPATIAL_INDEX;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08AB8-0D34-4BF1-8950-B76478FF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Indexes</a:t>
            </a:r>
          </a:p>
        </p:txBody>
      </p:sp>
    </p:spTree>
    <p:extLst>
      <p:ext uri="{BB962C8B-B14F-4D97-AF65-F5344CB8AC3E}">
        <p14:creationId xmlns:p14="http://schemas.microsoft.com/office/powerpoint/2010/main" val="212627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85EA00-6D50-47CC-A775-C487DBE1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6" y="1719071"/>
            <a:ext cx="8998972" cy="4407408"/>
          </a:xfrm>
        </p:spPr>
        <p:txBody>
          <a:bodyPr>
            <a:normAutofit/>
          </a:bodyPr>
          <a:lstStyle/>
          <a:p>
            <a:r>
              <a:rPr lang="en-US" sz="1800" dirty="0"/>
              <a:t>R-trees are tree data </a:t>
            </a:r>
            <a:br>
              <a:rPr lang="en-US" sz="1800" dirty="0"/>
            </a:br>
            <a:r>
              <a:rPr lang="en-US" sz="1800" dirty="0"/>
              <a:t>structures used for </a:t>
            </a:r>
            <a:br>
              <a:rPr lang="en-US" sz="1800" dirty="0"/>
            </a:br>
            <a:r>
              <a:rPr lang="en-US" sz="1800" dirty="0"/>
              <a:t>spatial access methods, </a:t>
            </a:r>
            <a:br>
              <a:rPr lang="en-US" sz="1800" dirty="0"/>
            </a:br>
            <a:r>
              <a:rPr lang="en-US" sz="1800" dirty="0"/>
              <a:t>i.e., for indexing multi-</a:t>
            </a:r>
            <a:br>
              <a:rPr lang="en-US" sz="1800" dirty="0"/>
            </a:br>
            <a:r>
              <a:rPr lang="en-US" sz="1800" dirty="0"/>
              <a:t>dimensional information</a:t>
            </a:r>
            <a:br>
              <a:rPr lang="en-US" sz="1800" dirty="0"/>
            </a:br>
            <a:r>
              <a:rPr lang="en-US" sz="1800" dirty="0"/>
              <a:t>such as geographical </a:t>
            </a:r>
            <a:br>
              <a:rPr lang="en-US" sz="1800" dirty="0"/>
            </a:br>
            <a:r>
              <a:rPr lang="en-US" sz="1800" dirty="0"/>
              <a:t>coordinates, rectangles </a:t>
            </a:r>
            <a:br>
              <a:rPr lang="en-US" sz="1800" dirty="0"/>
            </a:br>
            <a:r>
              <a:rPr lang="en-US" sz="1800" dirty="0"/>
              <a:t>or polygons. </a:t>
            </a:r>
          </a:p>
          <a:p>
            <a:r>
              <a:rPr lang="en-US" sz="1800" dirty="0"/>
              <a:t>They group nearby </a:t>
            </a:r>
            <a:br>
              <a:rPr lang="en-US" sz="1800" dirty="0"/>
            </a:br>
            <a:r>
              <a:rPr lang="en-US" sz="1800" dirty="0"/>
              <a:t>objects and represent </a:t>
            </a:r>
            <a:br>
              <a:rPr lang="en-US" sz="1800" dirty="0"/>
            </a:br>
            <a:r>
              <a:rPr lang="en-US" sz="1800" dirty="0"/>
              <a:t>them with their minimum bounding rectangle (MBR) in the next higher level of the tree.</a:t>
            </a:r>
          </a:p>
          <a:p>
            <a:r>
              <a:rPr lang="en-US" sz="1800" dirty="0"/>
              <a:t>The "R" in R-tree is for rectangle. Since all objects lie within this bounding rectangle, a query that does not intersect the bounding rectangle also cannot intersect any of the contained objects. </a:t>
            </a:r>
          </a:p>
          <a:p>
            <a:r>
              <a:rPr lang="en-US" sz="1800" dirty="0"/>
              <a:t>At the leaf level, each rectangle describes a single object; at higher levels the aggregation of an increasing number of objects.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459948-DDE1-4AE9-84A0-E7A14BCE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Tree Indexes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6C1A6-400B-41B7-B388-3B869F0C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96" y="1553959"/>
            <a:ext cx="6290404" cy="29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3C3D7-104B-4976-B012-64C6C316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867661"/>
            <a:ext cx="8407893" cy="4407408"/>
          </a:xfrm>
        </p:spPr>
        <p:txBody>
          <a:bodyPr>
            <a:noAutofit/>
          </a:bodyPr>
          <a:lstStyle/>
          <a:p>
            <a:r>
              <a:rPr lang="en-US" sz="1800" dirty="0"/>
              <a:t>Since spatial operators</a:t>
            </a:r>
            <a:br>
              <a:rPr lang="en-US" sz="1800" dirty="0"/>
            </a:br>
            <a:r>
              <a:rPr lang="en-US" sz="1800" dirty="0"/>
              <a:t>are tied to the spatial </a:t>
            </a:r>
            <a:br>
              <a:rPr lang="en-US" sz="1800" dirty="0"/>
            </a:br>
            <a:r>
              <a:rPr lang="en-US" sz="1800" dirty="0"/>
              <a:t>index, they are, in most </a:t>
            </a:r>
            <a:br>
              <a:rPr lang="en-US" sz="1800" dirty="0"/>
            </a:br>
            <a:r>
              <a:rPr lang="en-US" sz="1800" dirty="0"/>
              <a:t>cases, evaluated in a </a:t>
            </a:r>
            <a:br>
              <a:rPr lang="en-US" sz="1800" dirty="0"/>
            </a:br>
            <a:r>
              <a:rPr lang="en-US" sz="1800" dirty="0"/>
              <a:t>two-stage filtering </a:t>
            </a:r>
            <a:br>
              <a:rPr lang="en-US" sz="1800" dirty="0"/>
            </a:br>
            <a:r>
              <a:rPr lang="en-US" sz="1800" dirty="0"/>
              <a:t>mechanism involving </a:t>
            </a:r>
            <a:br>
              <a:rPr lang="en-US" sz="1800" dirty="0"/>
            </a:br>
            <a:r>
              <a:rPr lang="en-US" sz="1800" dirty="0"/>
              <a:t>the spatial index. </a:t>
            </a:r>
          </a:p>
          <a:p>
            <a:r>
              <a:rPr lang="en-US" sz="1800" dirty="0"/>
              <a:t>A spatial operator is</a:t>
            </a:r>
            <a:br>
              <a:rPr lang="en-US" sz="1800" dirty="0"/>
            </a:br>
            <a:r>
              <a:rPr lang="en-US" sz="1800" dirty="0"/>
              <a:t>first evaluated using </a:t>
            </a:r>
            <a:br>
              <a:rPr lang="en-US" sz="1800" dirty="0"/>
            </a:br>
            <a:r>
              <a:rPr lang="en-US" sz="1800" dirty="0"/>
              <a:t>the spatial index as </a:t>
            </a:r>
            <a:br>
              <a:rPr lang="en-US" sz="1800" dirty="0"/>
            </a:br>
            <a:r>
              <a:rPr lang="en-US" sz="1800" dirty="0"/>
              <a:t>the primary filter. </a:t>
            </a:r>
          </a:p>
          <a:p>
            <a:r>
              <a:rPr lang="en-US" sz="1800" dirty="0"/>
              <a:t>Here, </a:t>
            </a:r>
            <a:r>
              <a:rPr lang="en-US" sz="1800" dirty="0">
                <a:solidFill>
                  <a:srgbClr val="C00000"/>
                </a:solidFill>
              </a:rPr>
              <a:t>approximations</a:t>
            </a:r>
            <a:r>
              <a:rPr lang="en-US" sz="1800" dirty="0"/>
              <a:t> in the index (the MBRs stored in the spatial index table) are used to identify a candidate set of rows</a:t>
            </a:r>
          </a:p>
          <a:p>
            <a:r>
              <a:rPr lang="en-US" sz="1800" dirty="0"/>
              <a:t>The identified rows are then passed through the Geometry Engine -- the secondary filter -- to return the correct set of rows for the specified operator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B41A9-2381-4F3E-8805-5E04FCDB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0531"/>
            <a:ext cx="8381260" cy="1054394"/>
          </a:xfrm>
        </p:spPr>
        <p:txBody>
          <a:bodyPr/>
          <a:lstStyle/>
          <a:p>
            <a:r>
              <a:rPr lang="en-US" dirty="0"/>
              <a:t>Spatial Query Mechanics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45" y="1672590"/>
            <a:ext cx="61531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1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5C1497-1EB6-4AAA-8790-48ABDAF7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19071"/>
            <a:ext cx="4309998" cy="4407408"/>
          </a:xfrm>
        </p:spPr>
        <p:txBody>
          <a:bodyPr/>
          <a:lstStyle/>
          <a:p>
            <a:r>
              <a:rPr lang="en-US" dirty="0"/>
              <a:t>Material and examples for this PowerPoint deck come from:</a:t>
            </a:r>
          </a:p>
          <a:p>
            <a:endParaRPr lang="en-US" dirty="0"/>
          </a:p>
          <a:p>
            <a:r>
              <a:rPr lang="en-US" dirty="0"/>
              <a:t>Pro Oracle Spatial for Oracle Database 11g.  </a:t>
            </a:r>
            <a:r>
              <a:rPr lang="en-US" dirty="0" err="1"/>
              <a:t>Ravikanth</a:t>
            </a:r>
            <a:r>
              <a:rPr lang="en-US" dirty="0"/>
              <a:t> </a:t>
            </a:r>
            <a:r>
              <a:rPr lang="en-US" dirty="0" err="1"/>
              <a:t>Kothuri</a:t>
            </a:r>
            <a:r>
              <a:rPr lang="en-US" dirty="0"/>
              <a:t>, Albert </a:t>
            </a:r>
            <a:r>
              <a:rPr lang="en-US" dirty="0" err="1"/>
              <a:t>Godfrind</a:t>
            </a:r>
            <a:r>
              <a:rPr lang="en-US" dirty="0"/>
              <a:t>, Euro </a:t>
            </a:r>
            <a:r>
              <a:rPr lang="en-US" dirty="0" err="1"/>
              <a:t>Beinat</a:t>
            </a:r>
            <a:r>
              <a:rPr lang="en-US" dirty="0"/>
              <a:t>.  2007.   </a:t>
            </a:r>
            <a:r>
              <a:rPr lang="en-US" dirty="0" err="1"/>
              <a:t>Apress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9F530-3976-468E-B42E-B74EAE9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5" name="Picture 4" descr="Image result for pro oracle spatial for oracle database 11g">
            <a:extLst>
              <a:ext uri="{FF2B5EF4-FFF2-40B4-BE49-F238E27FC236}">
                <a16:creationId xmlns:a16="http://schemas.microsoft.com/office/drawing/2014/main" id="{0C2788F3-D727-40BE-B8B0-47643CFDB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488" y="1783829"/>
            <a:ext cx="35147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68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50" y="1719071"/>
            <a:ext cx="8709659" cy="440740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SDO_WITHIN_DISTANCE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-- Lions within a radius of a certain pond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select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l.lion_id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from GLION l, GPOND p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where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p.pond_id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'P1' and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sdo_within_distance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l.location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p.shape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'distance = 150') = 'TRUE';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SDO_NN (nearest neighbor) 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--Nearest ponds to a particular lion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--     the 1 in SDO_NN_DISTANCE must match 4th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SDO_NN 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p.POND_ID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SDO_NN_DISTANCE(1)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  GLION l, GPOND p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WHERE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l.LION_ID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'L2' AND 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SDO_NN(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p.shape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l.location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'SDO_NUM_RES = 3', 1) = 'TRUE';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Operators</a:t>
            </a:r>
            <a:br>
              <a:rPr lang="en-US" dirty="0"/>
            </a:br>
            <a:r>
              <a:rPr lang="en-US" dirty="0"/>
              <a:t>(see variants on website)</a:t>
            </a:r>
          </a:p>
        </p:txBody>
      </p:sp>
    </p:spTree>
    <p:extLst>
      <p:ext uri="{BB962C8B-B14F-4D97-AF65-F5344CB8AC3E}">
        <p14:creationId xmlns:p14="http://schemas.microsoft.com/office/powerpoint/2010/main" val="190438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681273-D509-4F88-AA49-EF1407B2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SDO_RELATE: This operator identifies all geometries that interact in a specified manner with a query geometry. The specified type of interaction could involve intersection, touching the boundaries, being completely inside, and so on.</a:t>
            </a:r>
          </a:p>
          <a:p>
            <a:r>
              <a:rPr lang="en-US" dirty="0"/>
              <a:t>SDO_FILTER: This operator identifies all geometries whose MBRs intersect with the MBR of a query geometry. This operator primarily uses the </a:t>
            </a:r>
            <a:r>
              <a:rPr lang="en-US" dirty="0">
                <a:solidFill>
                  <a:srgbClr val="C00000"/>
                </a:solidFill>
              </a:rPr>
              <a:t>spatial index </a:t>
            </a:r>
            <a:r>
              <a:rPr lang="en-US" dirty="0"/>
              <a:t>without </a:t>
            </a:r>
            <a:br>
              <a:rPr lang="en-US" dirty="0"/>
            </a:br>
            <a:r>
              <a:rPr lang="en-US" dirty="0"/>
              <a:t>invoking a Geometry </a:t>
            </a:r>
            <a:br>
              <a:rPr lang="en-US" dirty="0"/>
            </a:br>
            <a:r>
              <a:rPr lang="en-US" dirty="0"/>
              <a:t>Engine function.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704C46-A9A7-428B-BBD5-5148555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SDO_RELATE and SDO_FILTER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E58DD-9ABD-4FAA-A397-635BBAEA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3995335"/>
            <a:ext cx="4889152" cy="2754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0A63B-4B76-4960-97FE-FE7407936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12" y="4754572"/>
            <a:ext cx="2669028" cy="1918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C2667-90B7-4502-8515-17271D91FF54}"/>
              </a:ext>
            </a:extLst>
          </p:cNvPr>
          <p:cNvSpPr txBox="1"/>
          <p:nvPr/>
        </p:nvSpPr>
        <p:spPr>
          <a:xfrm>
            <a:off x="100293" y="5102941"/>
            <a:ext cx="1628221" cy="16955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MBRs A, B, C &amp; D all are at least partially on or in the circle Q.</a:t>
            </a:r>
          </a:p>
          <a:p>
            <a:pPr algn="ctr">
              <a:lnSpc>
                <a:spcPts val="1800"/>
              </a:lnSpc>
            </a:pPr>
            <a:r>
              <a:rPr 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Even points in B below the circle will be retrieved!</a:t>
            </a:r>
            <a:endParaRPr lang="en-US" sz="1400" b="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3050AD-99A2-4F74-A4F3-990AF9B057FE}"/>
              </a:ext>
            </a:extLst>
          </p:cNvPr>
          <p:cNvCxnSpPr>
            <a:cxnSpLocks/>
          </p:cNvCxnSpPr>
          <p:nvPr/>
        </p:nvCxnSpPr>
        <p:spPr>
          <a:xfrm>
            <a:off x="2030450" y="4629624"/>
            <a:ext cx="270298" cy="3671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D0FE65-E42F-4375-83C5-450A6C7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130" y="1719071"/>
            <a:ext cx="5797305" cy="49122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select </a:t>
            </a:r>
            <a:r>
              <a:rPr lang="en-US" sz="1500" dirty="0" err="1">
                <a:latin typeface="Consolas" panose="020B0609020204030204" pitchFamily="49" charset="0"/>
              </a:rPr>
              <a:t>l.lion_id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a.ambulance_id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from   </a:t>
            </a:r>
            <a:r>
              <a:rPr lang="en-US" sz="1500" dirty="0" err="1">
                <a:latin typeface="Consolas" panose="020B0609020204030204" pitchFamily="49" charset="0"/>
              </a:rPr>
              <a:t>glion</a:t>
            </a:r>
            <a:r>
              <a:rPr lang="en-US" sz="1500" dirty="0">
                <a:latin typeface="Consolas" panose="020B0609020204030204" pitchFamily="49" charset="0"/>
              </a:rPr>
              <a:t> l, </a:t>
            </a:r>
            <a:r>
              <a:rPr lang="en-US" sz="1500" dirty="0" err="1">
                <a:latin typeface="Consolas" panose="020B0609020204030204" pitchFamily="49" charset="0"/>
              </a:rPr>
              <a:t>gambulance</a:t>
            </a:r>
            <a:r>
              <a:rPr lang="en-US" sz="1500" dirty="0">
                <a:latin typeface="Consolas" panose="020B0609020204030204" pitchFamily="49" charset="0"/>
              </a:rPr>
              <a:t> a, </a:t>
            </a:r>
            <a:r>
              <a:rPr lang="en-US" sz="1500" dirty="0" err="1">
                <a:latin typeface="Consolas" panose="020B0609020204030204" pitchFamily="49" charset="0"/>
              </a:rPr>
              <a:t>gregion</a:t>
            </a:r>
            <a:r>
              <a:rPr lang="en-US" sz="1500" dirty="0">
                <a:latin typeface="Consolas" panose="020B0609020204030204" pitchFamily="49" charset="0"/>
              </a:rPr>
              <a:t> r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where 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SDO_FILTER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l.location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a.shape</a:t>
            </a:r>
            <a:r>
              <a:rPr lang="en-US" sz="1500" dirty="0">
                <a:latin typeface="Consolas" panose="020B0609020204030204" pitchFamily="49" charset="0"/>
              </a:rPr>
              <a:t>) = 'TRUE' and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SDO_INSIDE(</a:t>
            </a:r>
            <a:r>
              <a:rPr lang="en-US" sz="1500" dirty="0" err="1">
                <a:latin typeface="Consolas" panose="020B0609020204030204" pitchFamily="49" charset="0"/>
              </a:rPr>
              <a:t>l.location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r.shape</a:t>
            </a:r>
            <a:r>
              <a:rPr lang="en-US" sz="1500" dirty="0">
                <a:latin typeface="Consolas" panose="020B0609020204030204" pitchFamily="49" charset="0"/>
              </a:rPr>
              <a:t>) = 'TRUE' and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</a:t>
            </a:r>
            <a:r>
              <a:rPr lang="en-US" sz="1500" dirty="0" err="1">
                <a:latin typeface="Consolas" panose="020B0609020204030204" pitchFamily="49" charset="0"/>
              </a:rPr>
              <a:t>r.region_id</a:t>
            </a:r>
            <a:r>
              <a:rPr lang="en-US" sz="1500" dirty="0">
                <a:latin typeface="Consolas" panose="020B0609020204030204" pitchFamily="49" charset="0"/>
              </a:rPr>
              <a:t> in ('R5', 'R6', 'R11', 'R12') order by 1;</a:t>
            </a: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select </a:t>
            </a:r>
            <a:r>
              <a:rPr lang="en-US" sz="1500" dirty="0" err="1">
                <a:latin typeface="Consolas" panose="020B0609020204030204" pitchFamily="49" charset="0"/>
              </a:rPr>
              <a:t>l.lion_id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a.ambulance_id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from   </a:t>
            </a:r>
            <a:r>
              <a:rPr lang="en-US" sz="1500" dirty="0" err="1">
                <a:latin typeface="Consolas" panose="020B0609020204030204" pitchFamily="49" charset="0"/>
              </a:rPr>
              <a:t>glion</a:t>
            </a:r>
            <a:r>
              <a:rPr lang="en-US" sz="1500" dirty="0">
                <a:latin typeface="Consolas" panose="020B0609020204030204" pitchFamily="49" charset="0"/>
              </a:rPr>
              <a:t> l, </a:t>
            </a:r>
            <a:r>
              <a:rPr lang="en-US" sz="1500" dirty="0" err="1">
                <a:latin typeface="Consolas" panose="020B0609020204030204" pitchFamily="49" charset="0"/>
              </a:rPr>
              <a:t>gambulance</a:t>
            </a:r>
            <a:r>
              <a:rPr lang="en-US" sz="1500" dirty="0">
                <a:latin typeface="Consolas" panose="020B0609020204030204" pitchFamily="49" charset="0"/>
              </a:rPr>
              <a:t> a, </a:t>
            </a:r>
            <a:r>
              <a:rPr lang="en-US" sz="1500" dirty="0" err="1">
                <a:latin typeface="Consolas" panose="020B0609020204030204" pitchFamily="49" charset="0"/>
              </a:rPr>
              <a:t>gregion</a:t>
            </a:r>
            <a:r>
              <a:rPr lang="en-US" sz="1500" dirty="0">
                <a:latin typeface="Consolas" panose="020B0609020204030204" pitchFamily="49" charset="0"/>
              </a:rPr>
              <a:t> r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where 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SDO_RELATE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l.location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a.shape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         'mask = INSIDE') = 'TRUE' and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SDO_INSIDE(</a:t>
            </a:r>
            <a:r>
              <a:rPr lang="en-US" sz="1500" dirty="0" err="1">
                <a:latin typeface="Consolas" panose="020B0609020204030204" pitchFamily="49" charset="0"/>
              </a:rPr>
              <a:t>l.location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r.shape</a:t>
            </a:r>
            <a:r>
              <a:rPr lang="en-US" sz="1500" dirty="0">
                <a:latin typeface="Consolas" panose="020B0609020204030204" pitchFamily="49" charset="0"/>
              </a:rPr>
              <a:t>) = 'TRUE' and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</a:t>
            </a:r>
            <a:r>
              <a:rPr lang="en-US" sz="1500" dirty="0" err="1">
                <a:latin typeface="Consolas" panose="020B0609020204030204" pitchFamily="49" charset="0"/>
              </a:rPr>
              <a:t>r.region_id</a:t>
            </a:r>
            <a:r>
              <a:rPr lang="en-US" sz="1500" dirty="0">
                <a:latin typeface="Consolas" panose="020B0609020204030204" pitchFamily="49" charset="0"/>
              </a:rPr>
              <a:t> in ('R5', 'R6', 'R11', 'R12') 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order by 1;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856665-BB2A-4C37-9527-3783150DD4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8567" y="2312266"/>
            <a:ext cx="3175433" cy="37258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ABD103-0EF5-47A9-AA1C-94E4B48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Difference between quick SDO_FILTER </a:t>
            </a:r>
            <a:br>
              <a:rPr lang="en-US" sz="2800" dirty="0"/>
            </a:br>
            <a:r>
              <a:rPr lang="en-US" sz="2800" dirty="0"/>
              <a:t>and accurate SDO_RELATE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A55DD-DCBE-4CB4-B9E1-463406BD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2" y="3449335"/>
            <a:ext cx="2187523" cy="1392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3A7CC-372F-44F3-8703-AD1C1468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49" y="3449335"/>
            <a:ext cx="2082217" cy="11929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F5F09E-85FD-40F6-908D-BBA93015D407}"/>
              </a:ext>
            </a:extLst>
          </p:cNvPr>
          <p:cNvCxnSpPr>
            <a:cxnSpLocks/>
          </p:cNvCxnSpPr>
          <p:nvPr/>
        </p:nvCxnSpPr>
        <p:spPr>
          <a:xfrm flipH="1">
            <a:off x="2094089" y="3014477"/>
            <a:ext cx="162138" cy="3671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FE812B-AC9F-4C53-8838-A8D6A713AA4D}"/>
              </a:ext>
            </a:extLst>
          </p:cNvPr>
          <p:cNvCxnSpPr>
            <a:cxnSpLocks/>
          </p:cNvCxnSpPr>
          <p:nvPr/>
        </p:nvCxnSpPr>
        <p:spPr>
          <a:xfrm flipV="1">
            <a:off x="4031329" y="4677013"/>
            <a:ext cx="320538" cy="4732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D677F5-BA13-4C66-86F7-30281EDFC5F3}"/>
              </a:ext>
            </a:extLst>
          </p:cNvPr>
          <p:cNvSpPr txBox="1"/>
          <p:nvPr/>
        </p:nvSpPr>
        <p:spPr>
          <a:xfrm>
            <a:off x="5865990" y="3533010"/>
            <a:ext cx="10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rgbClr val="7030A0"/>
                </a:solidFill>
                <a:latin typeface="Comic Sans MS" panose="030F0702030302020204" pitchFamily="66" charset="0"/>
              </a:rPr>
              <a:t>Lion L10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6BAAA4-907D-498E-B890-83A161EC9C0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946863" y="3717676"/>
            <a:ext cx="437410" cy="27859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2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D0FE65-E42F-4375-83C5-450A6C7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130" y="1719071"/>
            <a:ext cx="5797305" cy="49122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  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</a:t>
            </a: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select </a:t>
            </a:r>
            <a:r>
              <a:rPr lang="en-US" sz="1500" dirty="0" err="1">
                <a:latin typeface="Consolas" panose="020B0609020204030204" pitchFamily="49" charset="0"/>
              </a:rPr>
              <a:t>l.lion_id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a.ambulance_id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from   </a:t>
            </a:r>
            <a:r>
              <a:rPr lang="en-US" sz="1500" dirty="0" err="1">
                <a:latin typeface="Consolas" panose="020B0609020204030204" pitchFamily="49" charset="0"/>
              </a:rPr>
              <a:t>glion</a:t>
            </a:r>
            <a:r>
              <a:rPr lang="en-US" sz="1500" dirty="0">
                <a:latin typeface="Consolas" panose="020B0609020204030204" pitchFamily="49" charset="0"/>
              </a:rPr>
              <a:t> l, </a:t>
            </a:r>
            <a:r>
              <a:rPr lang="en-US" sz="1500" dirty="0" err="1">
                <a:latin typeface="Consolas" panose="020B0609020204030204" pitchFamily="49" charset="0"/>
              </a:rPr>
              <a:t>gambulance</a:t>
            </a:r>
            <a:r>
              <a:rPr lang="en-US" sz="1500" dirty="0">
                <a:latin typeface="Consolas" panose="020B0609020204030204" pitchFamily="49" charset="0"/>
              </a:rPr>
              <a:t> a, </a:t>
            </a:r>
            <a:r>
              <a:rPr lang="en-US" sz="1500" dirty="0" err="1">
                <a:latin typeface="Consolas" panose="020B0609020204030204" pitchFamily="49" charset="0"/>
              </a:rPr>
              <a:t>gregion</a:t>
            </a:r>
            <a:r>
              <a:rPr lang="en-US" sz="1500" dirty="0">
                <a:latin typeface="Consolas" panose="020B0609020204030204" pitchFamily="49" charset="0"/>
              </a:rPr>
              <a:t> r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where  SDO_RELATE(</a:t>
            </a:r>
            <a:r>
              <a:rPr lang="en-US" sz="1500" dirty="0" err="1">
                <a:latin typeface="Consolas" panose="020B0609020204030204" pitchFamily="49" charset="0"/>
              </a:rPr>
              <a:t>l.location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a.shape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         'mask =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INSIDE</a:t>
            </a:r>
            <a:r>
              <a:rPr lang="en-US" sz="1500" dirty="0">
                <a:latin typeface="Consolas" panose="020B0609020204030204" pitchFamily="49" charset="0"/>
              </a:rPr>
              <a:t>') = 'TRUE' and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SDO_INSIDE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l.location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r.shape</a:t>
            </a:r>
            <a:r>
              <a:rPr lang="en-US" sz="1500" dirty="0">
                <a:latin typeface="Consolas" panose="020B0609020204030204" pitchFamily="49" charset="0"/>
              </a:rPr>
              <a:t>) = 'TRUE' and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</a:t>
            </a:r>
            <a:r>
              <a:rPr lang="en-US" sz="1500" dirty="0" err="1">
                <a:latin typeface="Consolas" panose="020B0609020204030204" pitchFamily="49" charset="0"/>
              </a:rPr>
              <a:t>r.region_id</a:t>
            </a:r>
            <a:r>
              <a:rPr lang="en-US" sz="1500" dirty="0">
                <a:latin typeface="Consolas" panose="020B0609020204030204" pitchFamily="49" charset="0"/>
              </a:rPr>
              <a:t> in ('R5', 'R6', 'R11', 'R12') 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order by 1;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BD103-0EF5-47A9-AA1C-94E4B484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339" y="279244"/>
            <a:ext cx="3194009" cy="1054394"/>
          </a:xfrm>
        </p:spPr>
        <p:txBody>
          <a:bodyPr/>
          <a:lstStyle/>
          <a:p>
            <a:r>
              <a:rPr lang="en-US" sz="2800" dirty="0"/>
              <a:t>Masks and Simplified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65A5E2-BA83-45C1-8547-411812C35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489" y="4129548"/>
            <a:ext cx="4258294" cy="2501755"/>
          </a:xfrm>
        </p:spPr>
        <p:txBody>
          <a:bodyPr/>
          <a:lstStyle/>
          <a:p>
            <a:r>
              <a:rPr lang="en-US" dirty="0"/>
              <a:t>To make a Mask an Operator,</a:t>
            </a:r>
            <a:br>
              <a:rPr lang="en-US" dirty="0"/>
            </a:br>
            <a:r>
              <a:rPr lang="en-US" dirty="0"/>
              <a:t>just prefix with SDO_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82829-E992-4BBD-B902-7A4021229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93"/>
          <a:stretch/>
        </p:blipFill>
        <p:spPr>
          <a:xfrm>
            <a:off x="132670" y="-106190"/>
            <a:ext cx="5219223" cy="42357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030D9C-B731-4935-9C6E-3E4448CC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83038"/>
              </p:ext>
            </p:extLst>
          </p:nvPr>
        </p:nvGraphicFramePr>
        <p:xfrm>
          <a:off x="5105646" y="1579520"/>
          <a:ext cx="38444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500">
                  <a:extLst>
                    <a:ext uri="{9D8B030D-6E8A-4147-A177-3AD203B41FA5}">
                      <a16:colId xmlns:a16="http://schemas.microsoft.com/office/drawing/2014/main" val="3546472589"/>
                    </a:ext>
                  </a:extLst>
                </a:gridCol>
                <a:gridCol w="1704913">
                  <a:extLst>
                    <a:ext uri="{9D8B030D-6E8A-4147-A177-3AD203B41FA5}">
                      <a16:colId xmlns:a16="http://schemas.microsoft.com/office/drawing/2014/main" val="1996792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 Mask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9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8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COVEREDBY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828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250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TOUCH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362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OVERLAPBDYINTERSECT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24809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OVERLAPBDYDISJOINT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410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58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ANYINTERACT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646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DISJOINT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63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89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6CE18-1D27-4A66-AE44-6033F2F7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-- inside the pond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l.LION_ID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p.POND_ID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FROM   GLION l, GPOND p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WHERE  SDO_RELATE(</a:t>
            </a:r>
            <a:r>
              <a:rPr lang="en-US" sz="1600" dirty="0" err="1">
                <a:latin typeface="Consolas" panose="020B0609020204030204" pitchFamily="49" charset="0"/>
              </a:rPr>
              <a:t>l.location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p.shape</a:t>
            </a:r>
            <a:r>
              <a:rPr lang="en-US" sz="1600" dirty="0">
                <a:latin typeface="Consolas" panose="020B0609020204030204" pitchFamily="49" charset="0"/>
              </a:rPr>
              <a:t>, 'mask =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INSIDE</a:t>
            </a:r>
            <a:r>
              <a:rPr lang="en-US" sz="1600" dirty="0">
                <a:latin typeface="Consolas" panose="020B0609020204030204" pitchFamily="49" charset="0"/>
              </a:rPr>
              <a:t>') = 'TRUE'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-- inside or on the boundary of the pond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l.LION_ID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p.POND_ID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FROM   GLION l, GPOND p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WHERE  SDO_RELATE(</a:t>
            </a:r>
            <a:r>
              <a:rPr lang="en-US" sz="1600" dirty="0" err="1">
                <a:latin typeface="Consolas" panose="020B0609020204030204" pitchFamily="49" charset="0"/>
              </a:rPr>
              <a:t>l.location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p.shape</a:t>
            </a:r>
            <a:r>
              <a:rPr lang="en-US" sz="1600" dirty="0">
                <a:latin typeface="Consolas" panose="020B0609020204030204" pitchFamily="49" charset="0"/>
              </a:rPr>
              <a:t>, 'mask =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INSIDE+COVEREDBY</a:t>
            </a:r>
            <a:r>
              <a:rPr lang="en-US" sz="1600" dirty="0">
                <a:latin typeface="Consolas" panose="020B0609020204030204" pitchFamily="49" charset="0"/>
              </a:rPr>
              <a:t>') = 'TRUE';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800" dirty="0"/>
              <a:t>Also see: </a:t>
            </a:r>
            <a:r>
              <a:rPr lang="en-US" dirty="0">
                <a:hlinkClick r:id="rId2"/>
              </a:rPr>
              <a:t>http://jackmyers.info/db/files/spatial/spatial_lion_queries.txt</a:t>
            </a:r>
            <a:r>
              <a:rPr lang="en-US" dirty="0"/>
              <a:t>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25E1D-6FA6-4659-8872-01695E92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sample queries available</a:t>
            </a:r>
          </a:p>
        </p:txBody>
      </p:sp>
    </p:spTree>
    <p:extLst>
      <p:ext uri="{BB962C8B-B14F-4D97-AF65-F5344CB8AC3E}">
        <p14:creationId xmlns:p14="http://schemas.microsoft.com/office/powerpoint/2010/main" val="52205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97C41-9C02-4E64-8420-99CEE922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27" y="1668967"/>
            <a:ext cx="2699360" cy="4407408"/>
          </a:xfrm>
        </p:spPr>
        <p:txBody>
          <a:bodyPr>
            <a:noAutofit/>
          </a:bodyPr>
          <a:lstStyle/>
          <a:p>
            <a:r>
              <a:rPr lang="en-US" sz="1700" b="1" dirty="0">
                <a:solidFill>
                  <a:srgbClr val="7030A0"/>
                </a:solidFill>
              </a:rPr>
              <a:t>Data model: </a:t>
            </a:r>
            <a:br>
              <a:rPr lang="en-US" sz="1700" b="1" dirty="0">
                <a:solidFill>
                  <a:srgbClr val="7030A0"/>
                </a:solidFill>
              </a:rPr>
            </a:br>
            <a:r>
              <a:rPr lang="en-US" sz="1700" b="1" dirty="0"/>
              <a:t>Oracle Spatial uses a SQL data type, SDO_GEOMETRY, to store spatial data in an Oracle database to store locations or locations with spatial extents</a:t>
            </a:r>
          </a:p>
          <a:p>
            <a:r>
              <a:rPr lang="en-US" sz="1700" b="1" dirty="0">
                <a:solidFill>
                  <a:srgbClr val="7030A0"/>
                </a:solidFill>
              </a:rPr>
              <a:t>Location enabling:</a:t>
            </a:r>
            <a:br>
              <a:rPr lang="en-US" sz="1700" b="1" dirty="0"/>
            </a:br>
            <a:r>
              <a:rPr lang="en-US" sz="1700" b="1" dirty="0"/>
              <a:t>street addresses, can be converted into SDO_GEOMETRY columns using the geocoder component</a:t>
            </a:r>
            <a:br>
              <a:rPr lang="en-US" sz="1700" b="1" dirty="0"/>
            </a:br>
            <a:r>
              <a:rPr lang="en-US" sz="1700" b="1" dirty="0"/>
              <a:t>of Oracle Spatial</a:t>
            </a:r>
          </a:p>
          <a:p>
            <a:r>
              <a:rPr lang="en-US" sz="1700" b="1" dirty="0"/>
              <a:t>Other tools such as Visualization, Analysis…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26DF0-EF74-4C77-91BB-5DE5FEB1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18" y="355847"/>
            <a:ext cx="8381260" cy="1054394"/>
          </a:xfrm>
        </p:spPr>
        <p:txBody>
          <a:bodyPr/>
          <a:lstStyle/>
          <a:p>
            <a:pPr algn="l"/>
            <a:r>
              <a:rPr lang="en-US" sz="2400" b="1" dirty="0"/>
              <a:t>Architecture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19CD4-AF75-49C7-BCE4-F4CECF57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99" y="-87682"/>
            <a:ext cx="6580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4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A9BB8-8E86-44B0-B8EA-D0C8EA7C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  <a:p>
            <a:pPr lvl="1"/>
            <a:r>
              <a:rPr lang="en-US" dirty="0"/>
              <a:t>Specifies where the data is located with respect to a two-, three-, or four-dimensional coordinate space. </a:t>
            </a:r>
          </a:p>
          <a:p>
            <a:pPr lvl="1"/>
            <a:r>
              <a:rPr lang="en-US" dirty="0"/>
              <a:t>For instance, the center of San Francisco is located at coordinates (–122.436, 37.719) in the two-dimensional “latitude, longitude” space. </a:t>
            </a:r>
          </a:p>
          <a:p>
            <a:r>
              <a:rPr lang="en-US" dirty="0"/>
              <a:t>Shape </a:t>
            </a:r>
          </a:p>
          <a:p>
            <a:pPr lvl="1"/>
            <a:r>
              <a:rPr lang="en-US" dirty="0"/>
              <a:t>Specifies the geometric structure of the data. </a:t>
            </a:r>
          </a:p>
          <a:p>
            <a:pPr lvl="1"/>
            <a:r>
              <a:rPr lang="en-US" dirty="0"/>
              <a:t>Point, line, and polygon are examples of possible shapes</a:t>
            </a:r>
          </a:p>
          <a:p>
            <a:pPr lvl="1"/>
            <a:r>
              <a:rPr lang="en-US" dirty="0"/>
              <a:t>Shape could specify a line or a polygon connecting multiple points (specified by their locations). For instance, the city boundary of San Francisco could be a polygon connecting multiple points. </a:t>
            </a:r>
          </a:p>
          <a:p>
            <a:pPr lvl="1"/>
            <a:r>
              <a:rPr lang="en-US" dirty="0"/>
              <a:t>In some applications, the shapes could be more complex and could have multiple polygons and/or polygons containing holes.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6D9A1A-EEAB-420E-9F7C-13FA64DD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Geometry</a:t>
            </a:r>
          </a:p>
        </p:txBody>
      </p:sp>
    </p:spTree>
    <p:extLst>
      <p:ext uri="{BB962C8B-B14F-4D97-AF65-F5344CB8AC3E}">
        <p14:creationId xmlns:p14="http://schemas.microsoft.com/office/powerpoint/2010/main" val="333785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4AB9B5-5E0D-4F2E-A798-F67E78C4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6" y="1581285"/>
            <a:ext cx="8587940" cy="4407408"/>
          </a:xfrm>
        </p:spPr>
        <p:txBody>
          <a:bodyPr/>
          <a:lstStyle/>
          <a:p>
            <a:r>
              <a:rPr lang="en-US" dirty="0"/>
              <a:t>Points and Lines</a:t>
            </a:r>
          </a:p>
          <a:p>
            <a:r>
              <a:rPr lang="en-US" dirty="0"/>
              <a:t>Polygons:</a:t>
            </a:r>
          </a:p>
          <a:p>
            <a:pPr lvl="1"/>
            <a:r>
              <a:rPr lang="en-US" dirty="0"/>
              <a:t>A ring of straight lines </a:t>
            </a:r>
            <a:br>
              <a:rPr lang="en-US" dirty="0"/>
            </a:br>
            <a:r>
              <a:rPr lang="en-US" dirty="0"/>
              <a:t>(next few examples)</a:t>
            </a:r>
          </a:p>
          <a:p>
            <a:pPr lvl="1"/>
            <a:r>
              <a:rPr lang="en-US" dirty="0"/>
              <a:t>A ring of arcs</a:t>
            </a:r>
          </a:p>
          <a:p>
            <a:pPr lvl="1"/>
            <a:r>
              <a:rPr lang="en-US" dirty="0"/>
              <a:t>A rectangle</a:t>
            </a:r>
          </a:p>
          <a:p>
            <a:pPr lvl="1"/>
            <a:r>
              <a:rPr lang="en-US" dirty="0"/>
              <a:t>A circle</a:t>
            </a:r>
          </a:p>
          <a:p>
            <a:pPr lvl="1"/>
            <a:r>
              <a:rPr lang="en-US" dirty="0"/>
              <a:t>A "compound polygon" where the boundary is connected by </a:t>
            </a:r>
            <a:br>
              <a:rPr lang="en-US" dirty="0"/>
            </a:br>
            <a:r>
              <a:rPr lang="en-US" dirty="0"/>
              <a:t>both straight lines and circular arcs. </a:t>
            </a:r>
          </a:p>
          <a:p>
            <a:pPr lvl="1"/>
            <a:r>
              <a:rPr lang="en-US" dirty="0"/>
              <a:t>A "voided polygon" where there is a "hole" in the middle</a:t>
            </a:r>
          </a:p>
          <a:p>
            <a:pPr lvl="1"/>
            <a:r>
              <a:rPr lang="en-US" dirty="0"/>
              <a:t>A collection</a:t>
            </a:r>
          </a:p>
          <a:p>
            <a:pPr lvl="2"/>
            <a:r>
              <a:rPr lang="en-US" dirty="0"/>
              <a:t>Think about the "Hawaii polygon" where Hawaii </a:t>
            </a:r>
            <a:br>
              <a:rPr lang="en-US" dirty="0"/>
            </a:br>
            <a:r>
              <a:rPr lang="en-US" dirty="0"/>
              <a:t>is represented by polygons for every Hawaiian island.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493F94-B386-4307-BCB6-2667626F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2D Geometries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7CFCDF-3CAA-4B77-AE39-A1D1E0B1E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6216">
            <a:off x="3664231" y="4971493"/>
            <a:ext cx="2809984" cy="23361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6C3CBAF-9077-4185-BAAF-2E85778724D5}"/>
              </a:ext>
            </a:extLst>
          </p:cNvPr>
          <p:cNvGrpSpPr/>
          <p:nvPr/>
        </p:nvGrpSpPr>
        <p:grpSpPr>
          <a:xfrm>
            <a:off x="3562600" y="1623668"/>
            <a:ext cx="5698519" cy="4282570"/>
            <a:chOff x="3562600" y="1623668"/>
            <a:chExt cx="5698519" cy="42825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0EE80C-D008-4C0A-B82D-3B656BBF1625}"/>
                </a:ext>
              </a:extLst>
            </p:cNvPr>
            <p:cNvSpPr/>
            <p:nvPr/>
          </p:nvSpPr>
          <p:spPr>
            <a:xfrm>
              <a:off x="3562601" y="1810738"/>
              <a:ext cx="3366474" cy="2265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42535-87AE-4C92-ABC8-445D670432B6}"/>
                </a:ext>
              </a:extLst>
            </p:cNvPr>
            <p:cNvSpPr/>
            <p:nvPr/>
          </p:nvSpPr>
          <p:spPr>
            <a:xfrm rot="16200000">
              <a:off x="7141599" y="3971837"/>
              <a:ext cx="1603332" cy="2265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834EAB-9791-4E9B-BB98-72E22C2DD469}"/>
                </a:ext>
              </a:extLst>
            </p:cNvPr>
            <p:cNvSpPr/>
            <p:nvPr/>
          </p:nvSpPr>
          <p:spPr>
            <a:xfrm>
              <a:off x="7540668" y="1918223"/>
              <a:ext cx="1603332" cy="2265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B26853-E4B8-42EE-A730-3A9509A3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391" y="3764953"/>
              <a:ext cx="2175641" cy="1791928"/>
            </a:xfrm>
            <a:prstGeom prst="rect">
              <a:avLst/>
            </a:prstGeom>
          </p:spPr>
        </p:pic>
        <p:pic>
          <p:nvPicPr>
            <p:cNvPr id="13" name="Picture 2" descr="Image result for compound polygons oracle">
              <a:extLst>
                <a:ext uri="{FF2B5EF4-FFF2-40B4-BE49-F238E27FC236}">
                  <a16:creationId xmlns:a16="http://schemas.microsoft.com/office/drawing/2014/main" id="{678C7EC0-61FE-4E91-A86A-5CFF93A619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42" r="64677" b="36140"/>
            <a:stretch/>
          </p:blipFill>
          <p:spPr bwMode="auto">
            <a:xfrm>
              <a:off x="7773641" y="1623668"/>
              <a:ext cx="1487478" cy="85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A2F6CA-6134-4EB7-B466-182A1503101B}"/>
                </a:ext>
              </a:extLst>
            </p:cNvPr>
            <p:cNvGrpSpPr/>
            <p:nvPr/>
          </p:nvGrpSpPr>
          <p:grpSpPr>
            <a:xfrm>
              <a:off x="3562600" y="1623668"/>
              <a:ext cx="5349397" cy="2148795"/>
              <a:chOff x="3650282" y="1529723"/>
              <a:chExt cx="5349397" cy="2148795"/>
            </a:xfrm>
          </p:grpSpPr>
          <p:pic>
            <p:nvPicPr>
              <p:cNvPr id="12" name="Picture 2" descr="Image result for compound polygons oracle">
                <a:extLst>
                  <a:ext uri="{FF2B5EF4-FFF2-40B4-BE49-F238E27FC236}">
                    <a16:creationId xmlns:a16="http://schemas.microsoft.com/office/drawing/2014/main" id="{9FC5D92C-2100-40DB-BC0E-62852E4E7C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931"/>
              <a:stretch/>
            </p:blipFill>
            <p:spPr bwMode="auto">
              <a:xfrm>
                <a:off x="3650282" y="1529723"/>
                <a:ext cx="4211041" cy="214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compound polygons oracle">
                <a:extLst>
                  <a:ext uri="{FF2B5EF4-FFF2-40B4-BE49-F238E27FC236}">
                    <a16:creationId xmlns:a16="http://schemas.microsoft.com/office/drawing/2014/main" id="{F3B2E07A-16C5-45AC-A2B9-EF0F7A3B1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56" t="71524" r="2766"/>
              <a:stretch/>
            </p:blipFill>
            <p:spPr bwMode="auto">
              <a:xfrm>
                <a:off x="3650282" y="2752392"/>
                <a:ext cx="1216080" cy="926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compound polygons oracle">
                <a:extLst>
                  <a:ext uri="{FF2B5EF4-FFF2-40B4-BE49-F238E27FC236}">
                    <a16:creationId xmlns:a16="http://schemas.microsoft.com/office/drawing/2014/main" id="{80EC6F96-E74D-456E-8BE3-73F473E543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11" t="71755" r="41558"/>
              <a:stretch/>
            </p:blipFill>
            <p:spPr bwMode="auto">
              <a:xfrm>
                <a:off x="8084611" y="2752392"/>
                <a:ext cx="915068" cy="918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Image result for compound polygons oracle">
              <a:extLst>
                <a:ext uri="{FF2B5EF4-FFF2-40B4-BE49-F238E27FC236}">
                  <a16:creationId xmlns:a16="http://schemas.microsoft.com/office/drawing/2014/main" id="{65A704C3-2421-41E7-A104-99B51CFAD2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947" r="64677"/>
            <a:stretch/>
          </p:blipFill>
          <p:spPr bwMode="auto">
            <a:xfrm>
              <a:off x="3672763" y="2051640"/>
              <a:ext cx="1487478" cy="879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0B85F1-8CC6-4849-B682-C6278DCB4F7C}"/>
                </a:ext>
              </a:extLst>
            </p:cNvPr>
            <p:cNvSpPr txBox="1"/>
            <p:nvPr/>
          </p:nvSpPr>
          <p:spPr>
            <a:xfrm>
              <a:off x="6733549" y="5425276"/>
              <a:ext cx="2419432" cy="306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b="0" dirty="0">
                  <a:latin typeface="+mn-lt"/>
                </a:rPr>
                <a:t>Voided Polygon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15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/>
          <p:cNvSpPr>
            <a:spLocks noGrp="1"/>
          </p:cNvSpPr>
          <p:nvPr>
            <p:ph type="title" idx="4294967295"/>
          </p:nvPr>
        </p:nvSpPr>
        <p:spPr>
          <a:xfrm>
            <a:off x="214313" y="-20638"/>
            <a:ext cx="8929687" cy="4873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Regions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395133" y="2302933"/>
            <a:ext cx="2954867" cy="175429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1470523" y="6452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001667" y="6452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532810" y="64521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122463" y="64521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712116" y="64521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301769" y="64521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250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891422" y="64521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300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481075" y="64521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350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070728" y="64521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660381" y="64521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250033" y="64521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41" name="Freeform 140"/>
          <p:cNvSpPr/>
          <p:nvPr/>
        </p:nvSpPr>
        <p:spPr>
          <a:xfrm>
            <a:off x="1617133" y="524933"/>
            <a:ext cx="1778000" cy="1761067"/>
          </a:xfrm>
          <a:custGeom>
            <a:avLst/>
            <a:gdLst>
              <a:gd name="connsiteX0" fmla="*/ 0 w 1778000"/>
              <a:gd name="connsiteY0" fmla="*/ 1761067 h 1761067"/>
              <a:gd name="connsiteX1" fmla="*/ 1778000 w 1778000"/>
              <a:gd name="connsiteY1" fmla="*/ 1159934 h 1761067"/>
              <a:gd name="connsiteX2" fmla="*/ 1778000 w 1778000"/>
              <a:gd name="connsiteY2" fmla="*/ 8467 h 1761067"/>
              <a:gd name="connsiteX3" fmla="*/ 8467 w 1778000"/>
              <a:gd name="connsiteY3" fmla="*/ 0 h 176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761067">
                <a:moveTo>
                  <a:pt x="0" y="1761067"/>
                </a:moveTo>
                <a:lnTo>
                  <a:pt x="1778000" y="1159934"/>
                </a:lnTo>
                <a:lnTo>
                  <a:pt x="1778000" y="8467"/>
                </a:lnTo>
                <a:lnTo>
                  <a:pt x="8467" y="0"/>
                </a:lnTo>
              </a:path>
            </a:pathLst>
          </a:custGeom>
          <a:solidFill>
            <a:srgbClr val="BDE1A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R16</a:t>
            </a:r>
          </a:p>
        </p:txBody>
      </p:sp>
      <p:sp>
        <p:nvSpPr>
          <p:cNvPr id="142" name="Freeform 141"/>
          <p:cNvSpPr/>
          <p:nvPr/>
        </p:nvSpPr>
        <p:spPr>
          <a:xfrm>
            <a:off x="3395133" y="524933"/>
            <a:ext cx="1778000" cy="1778000"/>
          </a:xfrm>
          <a:custGeom>
            <a:avLst/>
            <a:gdLst>
              <a:gd name="connsiteX0" fmla="*/ 0 w 1778000"/>
              <a:gd name="connsiteY0" fmla="*/ 1151467 h 1778000"/>
              <a:gd name="connsiteX1" fmla="*/ 1778000 w 1778000"/>
              <a:gd name="connsiteY1" fmla="*/ 1778000 h 1778000"/>
              <a:gd name="connsiteX2" fmla="*/ 1778000 w 1778000"/>
              <a:gd name="connsiteY2" fmla="*/ 0 h 1778000"/>
              <a:gd name="connsiteX3" fmla="*/ 0 w 1778000"/>
              <a:gd name="connsiteY3" fmla="*/ 8467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778000">
                <a:moveTo>
                  <a:pt x="0" y="1151467"/>
                </a:moveTo>
                <a:lnTo>
                  <a:pt x="1778000" y="1778000"/>
                </a:lnTo>
                <a:lnTo>
                  <a:pt x="1778000" y="0"/>
                </a:lnTo>
                <a:lnTo>
                  <a:pt x="0" y="8467"/>
                </a:lnTo>
              </a:path>
            </a:pathLst>
          </a:custGeom>
          <a:solidFill>
            <a:srgbClr val="99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R15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5156200" y="524933"/>
            <a:ext cx="1193800" cy="1769534"/>
          </a:xfrm>
          <a:custGeom>
            <a:avLst/>
            <a:gdLst>
              <a:gd name="connsiteX0" fmla="*/ 0 w 1193800"/>
              <a:gd name="connsiteY0" fmla="*/ 1752600 h 1769534"/>
              <a:gd name="connsiteX1" fmla="*/ 1193800 w 1193800"/>
              <a:gd name="connsiteY1" fmla="*/ 1769534 h 1769534"/>
              <a:gd name="connsiteX2" fmla="*/ 1185333 w 1193800"/>
              <a:gd name="connsiteY2" fmla="*/ 0 h 1769534"/>
              <a:gd name="connsiteX3" fmla="*/ 8467 w 1193800"/>
              <a:gd name="connsiteY3" fmla="*/ 8467 h 176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1769534">
                <a:moveTo>
                  <a:pt x="0" y="1752600"/>
                </a:moveTo>
                <a:lnTo>
                  <a:pt x="1193800" y="1769534"/>
                </a:lnTo>
                <a:cubicBezTo>
                  <a:pt x="1190978" y="1179689"/>
                  <a:pt x="1188155" y="589845"/>
                  <a:pt x="1185333" y="0"/>
                </a:cubicBezTo>
                <a:lnTo>
                  <a:pt x="8467" y="846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R14</a:t>
            </a:r>
          </a:p>
        </p:txBody>
      </p:sp>
      <p:sp>
        <p:nvSpPr>
          <p:cNvPr id="144" name="Freeform 143"/>
          <p:cNvSpPr/>
          <p:nvPr/>
        </p:nvSpPr>
        <p:spPr>
          <a:xfrm>
            <a:off x="6341533" y="524933"/>
            <a:ext cx="1185334" cy="1769534"/>
          </a:xfrm>
          <a:custGeom>
            <a:avLst/>
            <a:gdLst>
              <a:gd name="connsiteX0" fmla="*/ 16934 w 1185334"/>
              <a:gd name="connsiteY0" fmla="*/ 1769534 h 1769534"/>
              <a:gd name="connsiteX1" fmla="*/ 1185334 w 1185334"/>
              <a:gd name="connsiteY1" fmla="*/ 1752600 h 1769534"/>
              <a:gd name="connsiteX2" fmla="*/ 1185334 w 1185334"/>
              <a:gd name="connsiteY2" fmla="*/ 8467 h 1769534"/>
              <a:gd name="connsiteX3" fmla="*/ 0 w 1185334"/>
              <a:gd name="connsiteY3" fmla="*/ 0 h 176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5334" h="1769534">
                <a:moveTo>
                  <a:pt x="16934" y="1769534"/>
                </a:moveTo>
                <a:lnTo>
                  <a:pt x="1185334" y="1752600"/>
                </a:lnTo>
                <a:lnTo>
                  <a:pt x="1185334" y="8467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R13</a:t>
            </a:r>
          </a:p>
        </p:txBody>
      </p:sp>
      <p:sp>
        <p:nvSpPr>
          <p:cNvPr id="145" name="Freeform 144"/>
          <p:cNvSpPr/>
          <p:nvPr/>
        </p:nvSpPr>
        <p:spPr>
          <a:xfrm>
            <a:off x="6341533" y="2294467"/>
            <a:ext cx="1185334" cy="1769533"/>
          </a:xfrm>
          <a:custGeom>
            <a:avLst/>
            <a:gdLst>
              <a:gd name="connsiteX0" fmla="*/ 0 w 1185334"/>
              <a:gd name="connsiteY0" fmla="*/ 1769533 h 1769533"/>
              <a:gd name="connsiteX1" fmla="*/ 1185334 w 1185334"/>
              <a:gd name="connsiteY1" fmla="*/ 1185333 h 1769533"/>
              <a:gd name="connsiteX2" fmla="*/ 1185334 w 1185334"/>
              <a:gd name="connsiteY2" fmla="*/ 0 h 1769533"/>
              <a:gd name="connsiteX3" fmla="*/ 8467 w 1185334"/>
              <a:gd name="connsiteY3" fmla="*/ 8466 h 17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5334" h="1769533">
                <a:moveTo>
                  <a:pt x="0" y="1769533"/>
                </a:moveTo>
                <a:lnTo>
                  <a:pt x="1185334" y="1185333"/>
                </a:lnTo>
                <a:lnTo>
                  <a:pt x="1185334" y="0"/>
                </a:lnTo>
                <a:lnTo>
                  <a:pt x="8467" y="8466"/>
                </a:lnTo>
              </a:path>
            </a:pathLst>
          </a:custGeom>
          <a:solidFill>
            <a:srgbClr val="F0E2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R12</a:t>
            </a:r>
          </a:p>
        </p:txBody>
      </p:sp>
      <p:sp>
        <p:nvSpPr>
          <p:cNvPr id="146" name="Freeform 145"/>
          <p:cNvSpPr/>
          <p:nvPr/>
        </p:nvSpPr>
        <p:spPr>
          <a:xfrm>
            <a:off x="4572000" y="2294467"/>
            <a:ext cx="1778000" cy="1769533"/>
          </a:xfrm>
          <a:custGeom>
            <a:avLst/>
            <a:gdLst>
              <a:gd name="connsiteX0" fmla="*/ 0 w 1778000"/>
              <a:gd name="connsiteY0" fmla="*/ 1176866 h 1769533"/>
              <a:gd name="connsiteX1" fmla="*/ 1769533 w 1778000"/>
              <a:gd name="connsiteY1" fmla="*/ 1769533 h 1769533"/>
              <a:gd name="connsiteX2" fmla="*/ 1778000 w 1778000"/>
              <a:gd name="connsiteY2" fmla="*/ 0 h 1769533"/>
              <a:gd name="connsiteX3" fmla="*/ 601133 w 1778000"/>
              <a:gd name="connsiteY3" fmla="*/ 0 h 17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769533">
                <a:moveTo>
                  <a:pt x="0" y="1176866"/>
                </a:moveTo>
                <a:lnTo>
                  <a:pt x="1769533" y="1769533"/>
                </a:lnTo>
                <a:cubicBezTo>
                  <a:pt x="1772355" y="1179689"/>
                  <a:pt x="1775178" y="589844"/>
                  <a:pt x="1778000" y="0"/>
                </a:cubicBezTo>
                <a:lnTo>
                  <a:pt x="601133" y="0"/>
                </a:lnTo>
              </a:path>
            </a:pathLst>
          </a:custGeom>
          <a:solidFill>
            <a:srgbClr val="F6EDD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R11</a:t>
            </a:r>
          </a:p>
        </p:txBody>
      </p:sp>
      <p:sp>
        <p:nvSpPr>
          <p:cNvPr id="147" name="Freeform 146"/>
          <p:cNvSpPr/>
          <p:nvPr/>
        </p:nvSpPr>
        <p:spPr>
          <a:xfrm>
            <a:off x="3403600" y="1693333"/>
            <a:ext cx="1769533" cy="1794934"/>
          </a:xfrm>
          <a:custGeom>
            <a:avLst/>
            <a:gdLst>
              <a:gd name="connsiteX0" fmla="*/ 8467 w 1769533"/>
              <a:gd name="connsiteY0" fmla="*/ 1794934 h 1794934"/>
              <a:gd name="connsiteX1" fmla="*/ 1185333 w 1769533"/>
              <a:gd name="connsiteY1" fmla="*/ 1786467 h 1794934"/>
              <a:gd name="connsiteX2" fmla="*/ 1769533 w 1769533"/>
              <a:gd name="connsiteY2" fmla="*/ 609600 h 1794934"/>
              <a:gd name="connsiteX3" fmla="*/ 0 w 1769533"/>
              <a:gd name="connsiteY3" fmla="*/ 0 h 179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9533" h="1794934">
                <a:moveTo>
                  <a:pt x="8467" y="1794934"/>
                </a:moveTo>
                <a:lnTo>
                  <a:pt x="1185333" y="1786467"/>
                </a:lnTo>
                <a:lnTo>
                  <a:pt x="1769533" y="609600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R10</a:t>
            </a:r>
          </a:p>
        </p:txBody>
      </p:sp>
      <p:sp>
        <p:nvSpPr>
          <p:cNvPr id="148" name="Freeform 147"/>
          <p:cNvSpPr/>
          <p:nvPr/>
        </p:nvSpPr>
        <p:spPr>
          <a:xfrm>
            <a:off x="1617133" y="1701800"/>
            <a:ext cx="1794934" cy="1786467"/>
          </a:xfrm>
          <a:custGeom>
            <a:avLst/>
            <a:gdLst>
              <a:gd name="connsiteX0" fmla="*/ 0 w 1794934"/>
              <a:gd name="connsiteY0" fmla="*/ 1769533 h 1786467"/>
              <a:gd name="connsiteX1" fmla="*/ 1794934 w 1794934"/>
              <a:gd name="connsiteY1" fmla="*/ 1786467 h 1786467"/>
              <a:gd name="connsiteX2" fmla="*/ 1769534 w 1794934"/>
              <a:gd name="connsiteY2" fmla="*/ 0 h 1786467"/>
              <a:gd name="connsiteX3" fmla="*/ 16934 w 1794934"/>
              <a:gd name="connsiteY3" fmla="*/ 601133 h 178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4" h="1786467">
                <a:moveTo>
                  <a:pt x="0" y="1769533"/>
                </a:moveTo>
                <a:lnTo>
                  <a:pt x="1794934" y="1786467"/>
                </a:lnTo>
                <a:lnTo>
                  <a:pt x="1769534" y="0"/>
                </a:lnTo>
                <a:lnTo>
                  <a:pt x="16934" y="601133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R9</a:t>
            </a:r>
          </a:p>
        </p:txBody>
      </p:sp>
      <p:sp>
        <p:nvSpPr>
          <p:cNvPr id="149" name="Freeform 148"/>
          <p:cNvSpPr/>
          <p:nvPr/>
        </p:nvSpPr>
        <p:spPr>
          <a:xfrm>
            <a:off x="1617133" y="3471333"/>
            <a:ext cx="1786467" cy="1761067"/>
          </a:xfrm>
          <a:custGeom>
            <a:avLst/>
            <a:gdLst>
              <a:gd name="connsiteX0" fmla="*/ 16934 w 1786467"/>
              <a:gd name="connsiteY0" fmla="*/ 1761067 h 1761067"/>
              <a:gd name="connsiteX1" fmla="*/ 1185334 w 1786467"/>
              <a:gd name="connsiteY1" fmla="*/ 1761067 h 1761067"/>
              <a:gd name="connsiteX2" fmla="*/ 1786467 w 1786467"/>
              <a:gd name="connsiteY2" fmla="*/ 8467 h 1761067"/>
              <a:gd name="connsiteX3" fmla="*/ 0 w 1786467"/>
              <a:gd name="connsiteY3" fmla="*/ 0 h 176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761067">
                <a:moveTo>
                  <a:pt x="16934" y="1761067"/>
                </a:moveTo>
                <a:lnTo>
                  <a:pt x="1185334" y="1761067"/>
                </a:lnTo>
                <a:lnTo>
                  <a:pt x="1786467" y="8467"/>
                </a:lnTo>
                <a:lnTo>
                  <a:pt x="0" y="0"/>
                </a:lnTo>
              </a:path>
            </a:pathLst>
          </a:custGeom>
          <a:solidFill>
            <a:srgbClr val="FABE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R8</a:t>
            </a:r>
          </a:p>
        </p:txBody>
      </p:sp>
      <p:sp>
        <p:nvSpPr>
          <p:cNvPr id="150" name="Freeform 149"/>
          <p:cNvSpPr/>
          <p:nvPr/>
        </p:nvSpPr>
        <p:spPr>
          <a:xfrm>
            <a:off x="2802467" y="3479800"/>
            <a:ext cx="2370666" cy="1778000"/>
          </a:xfrm>
          <a:custGeom>
            <a:avLst/>
            <a:gdLst>
              <a:gd name="connsiteX0" fmla="*/ 0 w 2370666"/>
              <a:gd name="connsiteY0" fmla="*/ 1778000 h 1778000"/>
              <a:gd name="connsiteX1" fmla="*/ 2370666 w 2370666"/>
              <a:gd name="connsiteY1" fmla="*/ 1193800 h 1778000"/>
              <a:gd name="connsiteX2" fmla="*/ 1769533 w 2370666"/>
              <a:gd name="connsiteY2" fmla="*/ 0 h 1778000"/>
              <a:gd name="connsiteX3" fmla="*/ 592666 w 2370666"/>
              <a:gd name="connsiteY3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666" h="1778000">
                <a:moveTo>
                  <a:pt x="0" y="1778000"/>
                </a:moveTo>
                <a:lnTo>
                  <a:pt x="2370666" y="1193800"/>
                </a:lnTo>
                <a:lnTo>
                  <a:pt x="1769533" y="0"/>
                </a:lnTo>
                <a:lnTo>
                  <a:pt x="592666" y="0"/>
                </a:lnTo>
              </a:path>
            </a:pathLst>
          </a:custGeom>
          <a:solidFill>
            <a:srgbClr val="F7E9F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</a:p>
        </p:txBody>
      </p:sp>
      <p:sp>
        <p:nvSpPr>
          <p:cNvPr id="151" name="Freeform 150"/>
          <p:cNvSpPr/>
          <p:nvPr/>
        </p:nvSpPr>
        <p:spPr>
          <a:xfrm>
            <a:off x="4563533" y="3471333"/>
            <a:ext cx="1778000" cy="1769534"/>
          </a:xfrm>
          <a:custGeom>
            <a:avLst/>
            <a:gdLst>
              <a:gd name="connsiteX0" fmla="*/ 618067 w 1778000"/>
              <a:gd name="connsiteY0" fmla="*/ 1185334 h 1769534"/>
              <a:gd name="connsiteX1" fmla="*/ 1778000 w 1778000"/>
              <a:gd name="connsiteY1" fmla="*/ 1769534 h 1769534"/>
              <a:gd name="connsiteX2" fmla="*/ 1778000 w 1778000"/>
              <a:gd name="connsiteY2" fmla="*/ 592667 h 1769534"/>
              <a:gd name="connsiteX3" fmla="*/ 0 w 1778000"/>
              <a:gd name="connsiteY3" fmla="*/ 0 h 176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769534">
                <a:moveTo>
                  <a:pt x="618067" y="1185334"/>
                </a:moveTo>
                <a:lnTo>
                  <a:pt x="1778000" y="1769534"/>
                </a:lnTo>
                <a:lnTo>
                  <a:pt x="1778000" y="592667"/>
                </a:lnTo>
                <a:lnTo>
                  <a:pt x="0" y="0"/>
                </a:lnTo>
              </a:path>
            </a:pathLst>
          </a:custGeom>
          <a:solidFill>
            <a:srgbClr val="FECEE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</a:p>
        </p:txBody>
      </p:sp>
      <p:sp>
        <p:nvSpPr>
          <p:cNvPr id="152" name="Freeform 151"/>
          <p:cNvSpPr/>
          <p:nvPr/>
        </p:nvSpPr>
        <p:spPr>
          <a:xfrm>
            <a:off x="6341533" y="3471333"/>
            <a:ext cx="1176867" cy="1769534"/>
          </a:xfrm>
          <a:custGeom>
            <a:avLst/>
            <a:gdLst>
              <a:gd name="connsiteX0" fmla="*/ 0 w 1176867"/>
              <a:gd name="connsiteY0" fmla="*/ 1761067 h 1769534"/>
              <a:gd name="connsiteX1" fmla="*/ 1176867 w 1176867"/>
              <a:gd name="connsiteY1" fmla="*/ 1769534 h 1769534"/>
              <a:gd name="connsiteX2" fmla="*/ 1176867 w 1176867"/>
              <a:gd name="connsiteY2" fmla="*/ 0 h 1769534"/>
              <a:gd name="connsiteX3" fmla="*/ 8467 w 1176867"/>
              <a:gd name="connsiteY3" fmla="*/ 592667 h 176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867" h="1769534">
                <a:moveTo>
                  <a:pt x="0" y="1761067"/>
                </a:moveTo>
                <a:lnTo>
                  <a:pt x="1176867" y="1769534"/>
                </a:lnTo>
                <a:lnTo>
                  <a:pt x="1176867" y="0"/>
                </a:lnTo>
                <a:lnTo>
                  <a:pt x="8467" y="592667"/>
                </a:lnTo>
              </a:path>
            </a:pathLst>
          </a:custGeom>
          <a:solidFill>
            <a:srgbClr val="FFCC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153" name="Freeform 152"/>
          <p:cNvSpPr/>
          <p:nvPr/>
        </p:nvSpPr>
        <p:spPr>
          <a:xfrm>
            <a:off x="6341533" y="5232400"/>
            <a:ext cx="1185334" cy="1185333"/>
          </a:xfrm>
          <a:custGeom>
            <a:avLst/>
            <a:gdLst>
              <a:gd name="connsiteX0" fmla="*/ 0 w 1185334"/>
              <a:gd name="connsiteY0" fmla="*/ 1176867 h 1185333"/>
              <a:gd name="connsiteX1" fmla="*/ 1185334 w 1185334"/>
              <a:gd name="connsiteY1" fmla="*/ 1185333 h 1185333"/>
              <a:gd name="connsiteX2" fmla="*/ 1176867 w 1185334"/>
              <a:gd name="connsiteY2" fmla="*/ 0 h 1185333"/>
              <a:gd name="connsiteX3" fmla="*/ 8467 w 1185334"/>
              <a:gd name="connsiteY3" fmla="*/ 16933 h 118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5334" h="1185333">
                <a:moveTo>
                  <a:pt x="0" y="1176867"/>
                </a:moveTo>
                <a:lnTo>
                  <a:pt x="1185334" y="1185333"/>
                </a:lnTo>
                <a:cubicBezTo>
                  <a:pt x="1182512" y="790222"/>
                  <a:pt x="1179689" y="395111"/>
                  <a:pt x="1176867" y="0"/>
                </a:cubicBezTo>
                <a:lnTo>
                  <a:pt x="8467" y="16933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154" name="Freeform 153"/>
          <p:cNvSpPr/>
          <p:nvPr/>
        </p:nvSpPr>
        <p:spPr>
          <a:xfrm>
            <a:off x="4563533" y="4648200"/>
            <a:ext cx="1786467" cy="1786467"/>
          </a:xfrm>
          <a:custGeom>
            <a:avLst/>
            <a:gdLst>
              <a:gd name="connsiteX0" fmla="*/ 0 w 1786467"/>
              <a:gd name="connsiteY0" fmla="*/ 1769533 h 1786467"/>
              <a:gd name="connsiteX1" fmla="*/ 1786467 w 1786467"/>
              <a:gd name="connsiteY1" fmla="*/ 1786467 h 1786467"/>
              <a:gd name="connsiteX2" fmla="*/ 1778000 w 1786467"/>
              <a:gd name="connsiteY2" fmla="*/ 601133 h 1786467"/>
              <a:gd name="connsiteX3" fmla="*/ 609600 w 1786467"/>
              <a:gd name="connsiteY3" fmla="*/ 0 h 178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786467">
                <a:moveTo>
                  <a:pt x="0" y="1769533"/>
                </a:moveTo>
                <a:lnTo>
                  <a:pt x="1786467" y="1786467"/>
                </a:lnTo>
                <a:cubicBezTo>
                  <a:pt x="1783645" y="1391356"/>
                  <a:pt x="1780822" y="996244"/>
                  <a:pt x="1778000" y="601133"/>
                </a:cubicBezTo>
                <a:lnTo>
                  <a:pt x="609600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155" name="Freeform 154"/>
          <p:cNvSpPr/>
          <p:nvPr/>
        </p:nvSpPr>
        <p:spPr>
          <a:xfrm>
            <a:off x="2802467" y="4656667"/>
            <a:ext cx="2362200" cy="1761066"/>
          </a:xfrm>
          <a:custGeom>
            <a:avLst/>
            <a:gdLst>
              <a:gd name="connsiteX0" fmla="*/ 592666 w 2362200"/>
              <a:gd name="connsiteY0" fmla="*/ 1752600 h 1761066"/>
              <a:gd name="connsiteX1" fmla="*/ 1778000 w 2362200"/>
              <a:gd name="connsiteY1" fmla="*/ 1761066 h 1761066"/>
              <a:gd name="connsiteX2" fmla="*/ 2362200 w 2362200"/>
              <a:gd name="connsiteY2" fmla="*/ 0 h 1761066"/>
              <a:gd name="connsiteX3" fmla="*/ 0 w 2362200"/>
              <a:gd name="connsiteY3" fmla="*/ 609600 h 176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" h="1761066">
                <a:moveTo>
                  <a:pt x="592666" y="1752600"/>
                </a:moveTo>
                <a:lnTo>
                  <a:pt x="1778000" y="1761066"/>
                </a:lnTo>
                <a:lnTo>
                  <a:pt x="2362200" y="0"/>
                </a:lnTo>
                <a:lnTo>
                  <a:pt x="0" y="60960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56" name="Freeform 155"/>
          <p:cNvSpPr/>
          <p:nvPr/>
        </p:nvSpPr>
        <p:spPr>
          <a:xfrm>
            <a:off x="1625600" y="5249333"/>
            <a:ext cx="1761067" cy="1168400"/>
          </a:xfrm>
          <a:custGeom>
            <a:avLst/>
            <a:gdLst>
              <a:gd name="connsiteX0" fmla="*/ 0 w 1761067"/>
              <a:gd name="connsiteY0" fmla="*/ 1168400 h 1168400"/>
              <a:gd name="connsiteX1" fmla="*/ 1761067 w 1761067"/>
              <a:gd name="connsiteY1" fmla="*/ 1168400 h 1168400"/>
              <a:gd name="connsiteX2" fmla="*/ 1185333 w 1761067"/>
              <a:gd name="connsiteY2" fmla="*/ 8467 h 1168400"/>
              <a:gd name="connsiteX3" fmla="*/ 8467 w 1761067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067" h="1168400">
                <a:moveTo>
                  <a:pt x="0" y="1168400"/>
                </a:moveTo>
                <a:lnTo>
                  <a:pt x="1761067" y="1168400"/>
                </a:lnTo>
                <a:lnTo>
                  <a:pt x="1185333" y="8467"/>
                </a:lnTo>
                <a:lnTo>
                  <a:pt x="8467" y="0"/>
                </a:lnTo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1621367" y="516467"/>
            <a:ext cx="5901266" cy="5921587"/>
            <a:chOff x="516467" y="516467"/>
            <a:chExt cx="5901266" cy="592158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516467" y="516467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3467100" y="-2434166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3467100" y="3467100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6417733" y="516467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3467100" y="-1844039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3467100" y="-1253912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>
              <a:off x="3467100" y="-663785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3467100" y="-73658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3467100" y="516469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3467100" y="1106596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3467100" y="1696723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3467100" y="2286850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3467100" y="2876977"/>
              <a:ext cx="0" cy="590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/>
            <p:cNvGrpSpPr/>
            <p:nvPr/>
          </p:nvGrpSpPr>
          <p:grpSpPr>
            <a:xfrm rot="5400000">
              <a:off x="516467" y="536788"/>
              <a:ext cx="5901266" cy="5901266"/>
              <a:chOff x="668867" y="668867"/>
              <a:chExt cx="5901266" cy="5901266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 rot="5400000">
                <a:off x="3619500" y="-2281766"/>
                <a:ext cx="0" cy="590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5400000">
                <a:off x="3619500" y="3619500"/>
                <a:ext cx="0" cy="590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5400000">
                <a:off x="3619500" y="-1691639"/>
                <a:ext cx="0" cy="590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5400000">
                <a:off x="3619500" y="-1101512"/>
                <a:ext cx="0" cy="590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5400000">
                <a:off x="3619500" y="-511385"/>
                <a:ext cx="0" cy="590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5400000">
                <a:off x="3619500" y="78742"/>
                <a:ext cx="0" cy="590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5400000">
                <a:off x="3619500" y="668869"/>
                <a:ext cx="0" cy="590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5400000">
                <a:off x="3619500" y="1258996"/>
                <a:ext cx="0" cy="590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5400000">
                <a:off x="3619500" y="1849123"/>
                <a:ext cx="0" cy="590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5400000">
                <a:off x="3619500" y="2439250"/>
                <a:ext cx="0" cy="590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5400000">
                <a:off x="3619500" y="3029377"/>
                <a:ext cx="0" cy="590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TextBox 157"/>
          <p:cNvSpPr txBox="1"/>
          <p:nvPr/>
        </p:nvSpPr>
        <p:spPr>
          <a:xfrm>
            <a:off x="1016828" y="3318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500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16828" y="15086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400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16828" y="26855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300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16828" y="327396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250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16828" y="38623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200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016828" y="44508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150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016828" y="50392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100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133848" y="56276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50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250866" y="621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16828" y="9202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450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016828" y="20970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350</a:t>
            </a:r>
          </a:p>
        </p:txBody>
      </p:sp>
    </p:spTree>
    <p:extLst>
      <p:ext uri="{BB962C8B-B14F-4D97-AF65-F5344CB8AC3E}">
        <p14:creationId xmlns:p14="http://schemas.microsoft.com/office/powerpoint/2010/main" val="36565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A4D734-CF0F-4671-8C5A-9598CC9B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--create table of regions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CREATE TABLE GREGION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(</a:t>
            </a:r>
            <a:r>
              <a:rPr lang="en-US" sz="1800" dirty="0" err="1">
                <a:latin typeface="Consolas" panose="020B0609020204030204" pitchFamily="49" charset="0"/>
              </a:rPr>
              <a:t>region_id</a:t>
            </a:r>
            <a:r>
              <a:rPr lang="en-US" sz="1800" dirty="0">
                <a:latin typeface="Consolas" panose="020B0609020204030204" pitchFamily="49" charset="0"/>
              </a:rPr>
              <a:t> VARCHAR2(20 BYTE) PRIMARY KEY,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shape SDO_GEOMETRY NOT NULL);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--insert value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INSERT INTO GREGION VALUES(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'R4',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SDO_GEOMETRY(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2003,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SDO_ELEM_INFO_ARRAY(1,1003,1),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SDO_ORDINATE_ARRAY(400,0,500,0,500,100,400,100,400,0)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C06EA6-F9C2-4E07-9318-3AED2082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SDO_GEOMETRY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81EF4-EBE6-4D16-97AD-E4960246D9F3}"/>
              </a:ext>
            </a:extLst>
          </p:cNvPr>
          <p:cNvSpPr/>
          <p:nvPr/>
        </p:nvSpPr>
        <p:spPr>
          <a:xfrm>
            <a:off x="4190260" y="33226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Since SDO_GEOMETRY is an object type, just like any other object type, you can</a:t>
            </a:r>
          </a:p>
          <a:p>
            <a:r>
              <a:rPr lang="en-US" dirty="0">
                <a:solidFill>
                  <a:srgbClr val="7030A0"/>
                </a:solidFill>
              </a:rPr>
              <a:t>populate an SDO_GEOMETRY column using the corresponding object constructor.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920628-C67F-4B2A-B728-D09CB9EF6164}"/>
              </a:ext>
            </a:extLst>
          </p:cNvPr>
          <p:cNvCxnSpPr>
            <a:cxnSpLocks/>
          </p:cNvCxnSpPr>
          <p:nvPr/>
        </p:nvCxnSpPr>
        <p:spPr>
          <a:xfrm flipH="1">
            <a:off x="2705622" y="3989540"/>
            <a:ext cx="1484639" cy="3194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A4D734-CF0F-4671-8C5A-9598CC9B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5" y="1575022"/>
            <a:ext cx="8462376" cy="4407408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INSERT INTO GREGION VALUES(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'R4',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SDO_GEOMETRY(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2003</a:t>
            </a:r>
            <a:r>
              <a:rPr lang="en-US" sz="1800" dirty="0">
                <a:latin typeface="Consolas" panose="020B0609020204030204" pitchFamily="49" charset="0"/>
              </a:rPr>
              <a:t>,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SDO_ELEM_INFO_ARRAY(1,1003,1),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SDO_ORDINATE_ARRAY(400,0,500,0,500,100,400,100,400,0)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digit (</a:t>
            </a:r>
            <a:r>
              <a:rPr lang="en-US" sz="1800" i="1" dirty="0"/>
              <a:t>d</a:t>
            </a:r>
            <a:r>
              <a:rPr lang="en-US" sz="1800" dirty="0"/>
              <a:t>) is </a:t>
            </a:r>
            <a:br>
              <a:rPr lang="en-US" sz="1800" dirty="0"/>
            </a:br>
            <a:r>
              <a:rPr lang="en-US" sz="1800" dirty="0"/>
              <a:t>dimension</a:t>
            </a:r>
            <a:br>
              <a:rPr lang="en-US" sz="1800" dirty="0"/>
            </a:br>
            <a:endParaRPr lang="en-US" sz="7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digit (</a:t>
            </a:r>
            <a:r>
              <a:rPr lang="en-US" sz="1800" i="1" dirty="0"/>
              <a:t>l</a:t>
            </a:r>
            <a:r>
              <a:rPr lang="en-US" sz="1800" dirty="0"/>
              <a:t>) is linear</a:t>
            </a:r>
            <a:br>
              <a:rPr lang="en-US" sz="1800" dirty="0"/>
            </a:br>
            <a:r>
              <a:rPr lang="en-US" sz="1800" dirty="0"/>
              <a:t>referencing (3D</a:t>
            </a:r>
            <a:br>
              <a:rPr lang="en-US" sz="1800" dirty="0"/>
            </a:br>
            <a:r>
              <a:rPr lang="en-US" sz="1800" dirty="0"/>
              <a:t>systems only)</a:t>
            </a:r>
            <a:br>
              <a:rPr lang="en-US" sz="1800" dirty="0"/>
            </a:br>
            <a:endParaRPr lang="en-US" sz="7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2003 means</a:t>
            </a:r>
            <a:br>
              <a:rPr lang="en-US" sz="1800" dirty="0"/>
            </a:br>
            <a:r>
              <a:rPr lang="en-US" sz="1800" dirty="0"/>
              <a:t>2D polygon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C06EA6-F9C2-4E07-9318-3AED2082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Analyzing the Constructor:</a:t>
            </a:r>
            <a:br>
              <a:rPr lang="en-US" dirty="0"/>
            </a:br>
            <a:r>
              <a:rPr lang="en-US" dirty="0"/>
              <a:t>"GEO_TYPE"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920628-C67F-4B2A-B728-D09CB9EF6164}"/>
              </a:ext>
            </a:extLst>
          </p:cNvPr>
          <p:cNvCxnSpPr>
            <a:cxnSpLocks/>
          </p:cNvCxnSpPr>
          <p:nvPr/>
        </p:nvCxnSpPr>
        <p:spPr>
          <a:xfrm flipH="1">
            <a:off x="2379945" y="5123146"/>
            <a:ext cx="1484639" cy="3194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D1E62F-790D-464C-8E1A-293C0B68A87C}"/>
              </a:ext>
            </a:extLst>
          </p:cNvPr>
          <p:cNvSpPr/>
          <p:nvPr/>
        </p:nvSpPr>
        <p:spPr>
          <a:xfrm>
            <a:off x="3770336" y="934554"/>
            <a:ext cx="561792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CREATE TYPE </a:t>
            </a:r>
            <a:r>
              <a:rPr lang="en-US" dirty="0" err="1"/>
              <a:t>sdo_geometry</a:t>
            </a:r>
            <a:r>
              <a:rPr lang="en-US" dirty="0"/>
              <a:t> AS OBJECT (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SDO_GTYPE</a:t>
            </a:r>
            <a:r>
              <a:rPr lang="en-US" dirty="0"/>
              <a:t> NUMBER, </a:t>
            </a:r>
          </a:p>
          <a:p>
            <a:r>
              <a:rPr lang="en-US" dirty="0"/>
              <a:t> SDO_SRID NUMBER,</a:t>
            </a:r>
          </a:p>
          <a:p>
            <a:r>
              <a:rPr lang="en-US" dirty="0"/>
              <a:t> SDO_POINT SDO_POINT_TYPE,</a:t>
            </a:r>
          </a:p>
          <a:p>
            <a:r>
              <a:rPr lang="en-US" dirty="0"/>
              <a:t> SDO_ELEM_INFO MDSYS.SDO_ELEM_INFO_ARRAY,</a:t>
            </a:r>
          </a:p>
          <a:p>
            <a:r>
              <a:rPr lang="en-US" dirty="0"/>
              <a:t> SDO_ORDINATES MDSYS.SDO_ORDINATE_ARRAY);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41E03B-2C83-4B5A-B491-FCEC041D6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57438"/>
              </p:ext>
            </p:extLst>
          </p:nvPr>
        </p:nvGraphicFramePr>
        <p:xfrm>
          <a:off x="2438378" y="2740228"/>
          <a:ext cx="6649255" cy="40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346">
                  <a:extLst>
                    <a:ext uri="{9D8B030D-6E8A-4147-A177-3AD203B41FA5}">
                      <a16:colId xmlns:a16="http://schemas.microsoft.com/office/drawing/2014/main" val="2411617401"/>
                    </a:ext>
                  </a:extLst>
                </a:gridCol>
                <a:gridCol w="1227550">
                  <a:extLst>
                    <a:ext uri="{9D8B030D-6E8A-4147-A177-3AD203B41FA5}">
                      <a16:colId xmlns:a16="http://schemas.microsoft.com/office/drawing/2014/main" val="1468714453"/>
                    </a:ext>
                  </a:extLst>
                </a:gridCol>
                <a:gridCol w="4985359">
                  <a:extLst>
                    <a:ext uri="{9D8B030D-6E8A-4147-A177-3AD203B41FA5}">
                      <a16:colId xmlns:a16="http://schemas.microsoft.com/office/drawing/2014/main" val="1255448659"/>
                    </a:ext>
                  </a:extLst>
                </a:gridCol>
              </a:tblGrid>
              <a:tr h="167435">
                <a:tc>
                  <a:txBody>
                    <a:bodyPr/>
                    <a:lstStyle/>
                    <a:p>
                      <a:pPr algn="l" rtl="0"/>
                      <a:r>
                        <a:rPr lang="en-US" sz="1400"/>
                        <a:t>Value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030" marR="6030" marT="6030" marB="603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Geometry Type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030" marR="6030" marT="6030" marB="603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030" marR="6030" marT="6030" marB="6030" anchor="b"/>
                </a:tc>
                <a:extLst>
                  <a:ext uri="{0D108BD9-81ED-4DB2-BD59-A6C34878D82A}">
                    <a16:rowId xmlns:a16="http://schemas.microsoft.com/office/drawing/2014/main" val="2075236998"/>
                  </a:ext>
                </a:extLst>
              </a:tr>
              <a:tr h="422509">
                <a:tc>
                  <a:txBody>
                    <a:bodyPr/>
                    <a:lstStyle/>
                    <a:p>
                      <a:pPr algn="l" rtl="0"/>
                      <a:r>
                        <a:rPr lang="en-US" sz="1400" i="1" dirty="0">
                          <a:solidFill>
                            <a:srgbClr val="C00000"/>
                          </a:solidFill>
                        </a:rPr>
                        <a:t>dl</a:t>
                      </a:r>
                      <a:r>
                        <a:rPr lang="en-US" sz="1400" dirty="0"/>
                        <a:t>00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UNKNOWN_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GEOMETRY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Spatial ignores this geometry.</a:t>
                      </a:r>
                    </a:p>
                  </a:txBody>
                  <a:tcPr marL="6030" marR="6030" marT="6030" marB="6030"/>
                </a:tc>
                <a:extLst>
                  <a:ext uri="{0D108BD9-81ED-4DB2-BD59-A6C34878D82A}">
                    <a16:rowId xmlns:a16="http://schemas.microsoft.com/office/drawing/2014/main" val="4052038509"/>
                  </a:ext>
                </a:extLst>
              </a:tr>
              <a:tr h="202454">
                <a:tc>
                  <a:txBody>
                    <a:bodyPr/>
                    <a:lstStyle/>
                    <a:p>
                      <a:pPr algn="l" rtl="0"/>
                      <a:r>
                        <a:rPr lang="en-US" sz="1400" i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en-US" sz="1400" dirty="0"/>
                        <a:t>01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/>
                        <a:t>POINT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Geometry contains one point.</a:t>
                      </a:r>
                    </a:p>
                  </a:txBody>
                  <a:tcPr marL="6030" marR="6030" marT="6030" marB="6030"/>
                </a:tc>
                <a:extLst>
                  <a:ext uri="{0D108BD9-81ED-4DB2-BD59-A6C34878D82A}">
                    <a16:rowId xmlns:a16="http://schemas.microsoft.com/office/drawing/2014/main" val="2769681019"/>
                  </a:ext>
                </a:extLst>
              </a:tr>
              <a:tr h="589447">
                <a:tc>
                  <a:txBody>
                    <a:bodyPr/>
                    <a:lstStyle/>
                    <a:p>
                      <a:pPr algn="l" rtl="0"/>
                      <a:r>
                        <a:rPr lang="en-US" sz="1400" i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en-US" sz="1400" dirty="0"/>
                        <a:t>02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LINE or CURVE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Geometry contains one line string that can contain straight or circular arc segments, or both. (LINE and CURVE are synonymous in this context.)</a:t>
                      </a:r>
                    </a:p>
                  </a:txBody>
                  <a:tcPr marL="6030" marR="6030" marT="6030" marB="6030"/>
                </a:tc>
                <a:extLst>
                  <a:ext uri="{0D108BD9-81ED-4DB2-BD59-A6C34878D82A}">
                    <a16:rowId xmlns:a16="http://schemas.microsoft.com/office/drawing/2014/main" val="3270597769"/>
                  </a:ext>
                </a:extLst>
              </a:tr>
              <a:tr h="299202">
                <a:tc>
                  <a:txBody>
                    <a:bodyPr/>
                    <a:lstStyle/>
                    <a:p>
                      <a:pPr algn="l" rtl="0"/>
                      <a:r>
                        <a:rPr lang="en-US" sz="1400" i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en-US" sz="1400" dirty="0"/>
                        <a:t>03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/>
                        <a:t>POLYGON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Geometry contains one polygon with or without holes.</a:t>
                      </a:r>
                    </a:p>
                  </a:txBody>
                  <a:tcPr marL="6030" marR="6030" marT="6030" marB="6030"/>
                </a:tc>
                <a:extLst>
                  <a:ext uri="{0D108BD9-81ED-4DB2-BD59-A6C34878D82A}">
                    <a16:rowId xmlns:a16="http://schemas.microsoft.com/office/drawing/2014/main" val="1592353542"/>
                  </a:ext>
                </a:extLst>
              </a:tr>
              <a:tr h="492698">
                <a:tc>
                  <a:txBody>
                    <a:bodyPr/>
                    <a:lstStyle/>
                    <a:p>
                      <a:pPr algn="l" rtl="0"/>
                      <a:r>
                        <a:rPr lang="en-US" sz="1400" i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en-US" sz="1400" dirty="0"/>
                        <a:t>04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/>
                        <a:t>COLLECTION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Geometry is a heterogeneous collection of </a:t>
                      </a:r>
                      <a:r>
                        <a:rPr lang="en-US" sz="1400" dirty="0" err="1"/>
                        <a:t>elements.</a:t>
                      </a:r>
                      <a:r>
                        <a:rPr lang="en-US" sz="1400" baseline="30000" dirty="0" err="1">
                          <a:hlinkClick r:id="rId2"/>
                        </a:rPr>
                        <a:t>Foot</a:t>
                      </a:r>
                      <a:r>
                        <a:rPr lang="en-US" sz="1400" baseline="30000" dirty="0">
                          <a:hlinkClick r:id="rId2"/>
                        </a:rPr>
                        <a:t>  2 </a:t>
                      </a:r>
                      <a:r>
                        <a:rPr lang="en-US" sz="1400" dirty="0"/>
                        <a:t> COLLECTION is a superset that includes all other types.</a:t>
                      </a:r>
                    </a:p>
                  </a:txBody>
                  <a:tcPr marL="6030" marR="6030" marT="6030" marB="6030"/>
                </a:tc>
                <a:extLst>
                  <a:ext uri="{0D108BD9-81ED-4DB2-BD59-A6C34878D82A}">
                    <a16:rowId xmlns:a16="http://schemas.microsoft.com/office/drawing/2014/main" val="2214305029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l" rtl="0"/>
                      <a:r>
                        <a:rPr lang="en-US" sz="1400" i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en-US" sz="1400" dirty="0"/>
                        <a:t>05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/>
                        <a:t>MULTIPOINT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Geometry has one or more points. (MULTIPOINT is a superset of POINT.)</a:t>
                      </a:r>
                    </a:p>
                  </a:txBody>
                  <a:tcPr marL="6030" marR="6030" marT="6030" marB="6030"/>
                </a:tc>
                <a:extLst>
                  <a:ext uri="{0D108BD9-81ED-4DB2-BD59-A6C34878D82A}">
                    <a16:rowId xmlns:a16="http://schemas.microsoft.com/office/drawing/2014/main" val="3295092625"/>
                  </a:ext>
                </a:extLst>
              </a:tr>
              <a:tr h="589447">
                <a:tc>
                  <a:txBody>
                    <a:bodyPr/>
                    <a:lstStyle/>
                    <a:p>
                      <a:pPr algn="l" rtl="0"/>
                      <a:r>
                        <a:rPr lang="en-US" sz="1400" i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en-US" sz="1400" dirty="0"/>
                        <a:t>06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/>
                        <a:t>MULTILINE or MULTICURVE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Geometry has one or more line strings. (MULTILINE and MULTICURVE are synonymous in this context, and each is a superset of both LINE and CURVE.)</a:t>
                      </a:r>
                    </a:p>
                  </a:txBody>
                  <a:tcPr marL="6030" marR="6030" marT="6030" marB="6030"/>
                </a:tc>
                <a:extLst>
                  <a:ext uri="{0D108BD9-81ED-4DB2-BD59-A6C34878D82A}">
                    <a16:rowId xmlns:a16="http://schemas.microsoft.com/office/drawing/2014/main" val="1358422266"/>
                  </a:ext>
                </a:extLst>
              </a:tr>
              <a:tr h="492698">
                <a:tc>
                  <a:txBody>
                    <a:bodyPr/>
                    <a:lstStyle/>
                    <a:p>
                      <a:pPr algn="l" rtl="0"/>
                      <a:r>
                        <a:rPr lang="en-US" sz="1400" i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en-US" sz="1400" dirty="0"/>
                        <a:t>07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/>
                        <a:t>MULTIPOLYGON</a:t>
                      </a:r>
                    </a:p>
                  </a:txBody>
                  <a:tcPr marL="6030" marR="6030" marT="6030" marB="603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Geometry can have multiple, disjoint polygons (more than one exterior boundary). (MULTIPOLYGON is a superset of POLYGON.)</a:t>
                      </a:r>
                    </a:p>
                  </a:txBody>
                  <a:tcPr marL="6030" marR="6030" marT="6030" marB="6030"/>
                </a:tc>
                <a:extLst>
                  <a:ext uri="{0D108BD9-81ED-4DB2-BD59-A6C34878D82A}">
                    <a16:rowId xmlns:a16="http://schemas.microsoft.com/office/drawing/2014/main" val="127832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0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A4D734-CF0F-4671-8C5A-9598CC9B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16" y="1925750"/>
            <a:ext cx="8462376" cy="4407408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--insert value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INSERT INTO GREGION VALUES(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'R4',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SDO_GEOMETRY(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2003,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NULL,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SDO_ELEM_INFO_ARRAY(1,1003,1),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SDO_ORDINATE_ARRAY(400,0,500,0,500,100,400,100,400,0)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SDO_SRID can be used to identify a coordinate system (spatial reference system) to be associated with the geometry.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Coordinates can be Cartesian, Geographic (longitude/latitude), Planar, Authalic…</a:t>
            </a:r>
            <a:br>
              <a:rPr lang="en-US" sz="1600" dirty="0"/>
            </a:b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SDO_POINT only used for GEOTYPE </a:t>
            </a:r>
            <a:r>
              <a:rPr lang="en-US" sz="1800" i="1" dirty="0"/>
              <a:t>dl</a:t>
            </a:r>
            <a:r>
              <a:rPr lang="en-US" sz="1800" dirty="0"/>
              <a:t>01 (point types)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C06EA6-F9C2-4E07-9318-3AED2082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Analyzing the Constructor:</a:t>
            </a:r>
            <a:br>
              <a:rPr lang="en-US" dirty="0"/>
            </a:br>
            <a:r>
              <a:rPr lang="en-US" dirty="0"/>
              <a:t>SRID, 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1E62F-790D-464C-8E1A-293C0B68A87C}"/>
              </a:ext>
            </a:extLst>
          </p:cNvPr>
          <p:cNvSpPr/>
          <p:nvPr/>
        </p:nvSpPr>
        <p:spPr>
          <a:xfrm>
            <a:off x="3770336" y="934554"/>
            <a:ext cx="561792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CREATE TYPE </a:t>
            </a:r>
            <a:r>
              <a:rPr lang="en-US" dirty="0" err="1"/>
              <a:t>sdo_geometry</a:t>
            </a:r>
            <a:r>
              <a:rPr lang="en-US" dirty="0"/>
              <a:t> AS OBJECT (</a:t>
            </a:r>
          </a:p>
          <a:p>
            <a:r>
              <a:rPr lang="en-US" dirty="0"/>
              <a:t> SDO_GTYPE NUMBER, 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SDO_SRID</a:t>
            </a:r>
            <a:r>
              <a:rPr lang="en-US" dirty="0"/>
              <a:t> NUMBER,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SDO_POINT </a:t>
            </a:r>
            <a:r>
              <a:rPr lang="en-US" dirty="0"/>
              <a:t>SDO_POINT_TYPE,</a:t>
            </a:r>
          </a:p>
          <a:p>
            <a:r>
              <a:rPr lang="en-US" dirty="0"/>
              <a:t> SDO_ELEM_INFO MDSYS.SDO_ELEM_INFO_ARRAY,</a:t>
            </a:r>
          </a:p>
          <a:p>
            <a:r>
              <a:rPr lang="en-US" dirty="0"/>
              <a:t> SDO_ORDINATES MDSYS.SDO_ORDINATE_ARRAY);</a:t>
            </a:r>
          </a:p>
        </p:txBody>
      </p:sp>
    </p:spTree>
    <p:extLst>
      <p:ext uri="{BB962C8B-B14F-4D97-AF65-F5344CB8AC3E}">
        <p14:creationId xmlns:p14="http://schemas.microsoft.com/office/powerpoint/2010/main" val="2952056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4">
      <a:dk1>
        <a:sysClr val="windowText" lastClr="000000"/>
      </a:dk1>
      <a:lt1>
        <a:sysClr val="window" lastClr="FFFFFF"/>
      </a:lt1>
      <a:dk2>
        <a:srgbClr val="E37E03"/>
      </a:dk2>
      <a:lt2>
        <a:srgbClr val="EEE0F4"/>
      </a:lt2>
      <a:accent1>
        <a:srgbClr val="1F03EB"/>
      </a:accent1>
      <a:accent2>
        <a:srgbClr val="0070C0"/>
      </a:accent2>
      <a:accent3>
        <a:srgbClr val="A147C9"/>
      </a:accent3>
      <a:accent4>
        <a:srgbClr val="2E6C57"/>
      </a:accent4>
      <a:accent5>
        <a:srgbClr val="5B4672"/>
      </a:accent5>
      <a:accent6>
        <a:srgbClr val="45CBA2"/>
      </a:accent6>
      <a:hlink>
        <a:srgbClr val="47295D"/>
      </a:hlink>
      <a:folHlink>
        <a:srgbClr val="47295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 Green">
  <a:themeElements>
    <a:clrScheme name="Custom 4">
      <a:dk1>
        <a:sysClr val="windowText" lastClr="000000"/>
      </a:dk1>
      <a:lt1>
        <a:sysClr val="window" lastClr="FFFFFF"/>
      </a:lt1>
      <a:dk2>
        <a:srgbClr val="E37E03"/>
      </a:dk2>
      <a:lt2>
        <a:srgbClr val="EEE0F4"/>
      </a:lt2>
      <a:accent1>
        <a:srgbClr val="1F03EB"/>
      </a:accent1>
      <a:accent2>
        <a:srgbClr val="0070C0"/>
      </a:accent2>
      <a:accent3>
        <a:srgbClr val="A147C9"/>
      </a:accent3>
      <a:accent4>
        <a:srgbClr val="2E6C57"/>
      </a:accent4>
      <a:accent5>
        <a:srgbClr val="5B4672"/>
      </a:accent5>
      <a:accent6>
        <a:srgbClr val="45CBA2"/>
      </a:accent6>
      <a:hlink>
        <a:srgbClr val="47295D"/>
      </a:hlink>
      <a:folHlink>
        <a:srgbClr val="47295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46632</TotalTime>
  <Words>1555</Words>
  <Application>Microsoft Office PowerPoint</Application>
  <PresentationFormat>On-screen Show (4:3)</PresentationFormat>
  <Paragraphs>347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Narrow</vt:lpstr>
      <vt:lpstr>Calibri</vt:lpstr>
      <vt:lpstr>Comic Sans MS</vt:lpstr>
      <vt:lpstr>Consolas</vt:lpstr>
      <vt:lpstr>Franklin Gothic Medium</vt:lpstr>
      <vt:lpstr>Times</vt:lpstr>
      <vt:lpstr>Wingdings</vt:lpstr>
      <vt:lpstr>Wingdings 2</vt:lpstr>
      <vt:lpstr>Java Green</vt:lpstr>
      <vt:lpstr>1_Java Green</vt:lpstr>
      <vt:lpstr>Database Systems: Theory and Programming  Oracle Spatial</vt:lpstr>
      <vt:lpstr>Acknowledgements</vt:lpstr>
      <vt:lpstr>Architecture</vt:lpstr>
      <vt:lpstr>Managing Geometry</vt:lpstr>
      <vt:lpstr>Possible 2D Geometries</vt:lpstr>
      <vt:lpstr>Regions</vt:lpstr>
      <vt:lpstr>Using SDO_GEOMETRY</vt:lpstr>
      <vt:lpstr>Analyzing the Constructor: "GEO_TYPE"</vt:lpstr>
      <vt:lpstr>Analyzing the Constructor: SRID, POINT</vt:lpstr>
      <vt:lpstr>Analyzing the Constructor: SRID, POINT  (2)</vt:lpstr>
      <vt:lpstr>Analyzing the Constructor: ELEM_INFO</vt:lpstr>
      <vt:lpstr>Analyzing the Constructor: ORDINATES</vt:lpstr>
      <vt:lpstr>Creating lines  (1)</vt:lpstr>
      <vt:lpstr>Creating lines  (2)</vt:lpstr>
      <vt:lpstr>Spatial Metadata  (1)</vt:lpstr>
      <vt:lpstr>Spatial Metadata  (2)</vt:lpstr>
      <vt:lpstr>Spatial Indexes</vt:lpstr>
      <vt:lpstr>R Tree Indexes</vt:lpstr>
      <vt:lpstr>Spatial Query Mechanics</vt:lpstr>
      <vt:lpstr>Spatial Operators (see variants on website)</vt:lpstr>
      <vt:lpstr>SDO_RELATE and SDO_FILTER</vt:lpstr>
      <vt:lpstr>Difference between quick SDO_FILTER  and accurate SDO_RELATE</vt:lpstr>
      <vt:lpstr>Masks and Simplified Operators</vt:lpstr>
      <vt:lpstr>More sample queries available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jack faolan myers</cp:lastModifiedBy>
  <cp:revision>477</cp:revision>
  <dcterms:created xsi:type="dcterms:W3CDTF">2013-12-20T15:33:26Z</dcterms:created>
  <dcterms:modified xsi:type="dcterms:W3CDTF">2018-06-28T02:29:17Z</dcterms:modified>
</cp:coreProperties>
</file>