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0" r:id="rId2"/>
  </p:sldMasterIdLst>
  <p:notesMasterIdLst>
    <p:notesMasterId r:id="rId52"/>
  </p:notesMasterIdLst>
  <p:sldIdLst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7" r:id="rId28"/>
    <p:sldId id="316" r:id="rId29"/>
    <p:sldId id="318" r:id="rId30"/>
    <p:sldId id="319" r:id="rId31"/>
    <p:sldId id="320" r:id="rId32"/>
    <p:sldId id="321" r:id="rId33"/>
    <p:sldId id="322" r:id="rId34"/>
    <p:sldId id="323" r:id="rId35"/>
    <p:sldId id="314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2" r:id="rId44"/>
    <p:sldId id="331" r:id="rId45"/>
    <p:sldId id="315" r:id="rId46"/>
    <p:sldId id="333" r:id="rId47"/>
    <p:sldId id="336" r:id="rId48"/>
    <p:sldId id="337" r:id="rId49"/>
    <p:sldId id="334" r:id="rId50"/>
    <p:sldId id="335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66CC"/>
    <a:srgbClr val="EAEAE6"/>
    <a:srgbClr val="FDE7EB"/>
    <a:srgbClr val="54AC7F"/>
    <a:srgbClr val="0A0A0A"/>
    <a:srgbClr val="E9E8E7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>
        <p:scale>
          <a:sx n="75" d="100"/>
          <a:sy n="75" d="100"/>
        </p:scale>
        <p:origin x="40" y="6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4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09E248-734A-485C-A571-EF28E8E4FF62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1AE91F8B-DE9C-4BE0-934A-D0C18D7A2E9A}">
      <dgm:prSet phldrT="[Text]"/>
      <dgm:spPr/>
      <dgm:t>
        <a:bodyPr/>
        <a:lstStyle/>
        <a:p>
          <a:r>
            <a:rPr lang="en-US" dirty="0"/>
            <a:t>Run BEFORE triggers</a:t>
          </a:r>
        </a:p>
      </dgm:t>
    </dgm:pt>
    <dgm:pt modelId="{D02457AD-DB0B-4BB0-81A3-C3DB40A1D83F}" type="parTrans" cxnId="{35B159BA-97BB-4936-9030-85E2194896C6}">
      <dgm:prSet/>
      <dgm:spPr/>
      <dgm:t>
        <a:bodyPr/>
        <a:lstStyle/>
        <a:p>
          <a:endParaRPr lang="en-US"/>
        </a:p>
      </dgm:t>
    </dgm:pt>
    <dgm:pt modelId="{C38DA92D-9A72-4E64-85C6-DA5FFF9CC997}" type="sibTrans" cxnId="{35B159BA-97BB-4936-9030-85E2194896C6}">
      <dgm:prSet/>
      <dgm:spPr/>
      <dgm:t>
        <a:bodyPr/>
        <a:lstStyle/>
        <a:p>
          <a:endParaRPr lang="en-US"/>
        </a:p>
      </dgm:t>
    </dgm:pt>
    <dgm:pt modelId="{D0136B10-522A-4751-BB08-F72F1497DCB9}">
      <dgm:prSet/>
      <dgm:spPr/>
      <dgm:t>
        <a:bodyPr/>
        <a:lstStyle/>
        <a:p>
          <a:r>
            <a:rPr lang="en-US"/>
            <a:t>Evaluate constraints, enforce NOT NULL, apply DEFAULT values</a:t>
          </a:r>
          <a:endParaRPr lang="en-US" dirty="0"/>
        </a:p>
      </dgm:t>
    </dgm:pt>
    <dgm:pt modelId="{6B19FD83-208F-4C76-9061-ED8D4D886F7C}" type="parTrans" cxnId="{D8B9D2C7-5C39-4E5B-A693-BD680D01E65D}">
      <dgm:prSet/>
      <dgm:spPr/>
      <dgm:t>
        <a:bodyPr/>
        <a:lstStyle/>
        <a:p>
          <a:endParaRPr lang="en-US"/>
        </a:p>
      </dgm:t>
    </dgm:pt>
    <dgm:pt modelId="{646F06F5-991C-4396-80AF-A4C4F2DF6074}" type="sibTrans" cxnId="{D8B9D2C7-5C39-4E5B-A693-BD680D01E65D}">
      <dgm:prSet/>
      <dgm:spPr/>
      <dgm:t>
        <a:bodyPr/>
        <a:lstStyle/>
        <a:p>
          <a:endParaRPr lang="en-US"/>
        </a:p>
      </dgm:t>
    </dgm:pt>
    <dgm:pt modelId="{9C287A5F-9133-48F3-BDC9-7A0EE0925C58}">
      <dgm:prSet/>
      <dgm:spPr/>
      <dgm:t>
        <a:bodyPr/>
        <a:lstStyle/>
        <a:p>
          <a:r>
            <a:rPr lang="en-US" dirty="0"/>
            <a:t>Write the row to the database</a:t>
          </a:r>
        </a:p>
      </dgm:t>
    </dgm:pt>
    <dgm:pt modelId="{81EEF02C-565B-4C4C-9F03-1EF9EDAC5A06}" type="parTrans" cxnId="{C708274D-864F-4DB6-87F0-5E6F503B4851}">
      <dgm:prSet/>
      <dgm:spPr/>
      <dgm:t>
        <a:bodyPr/>
        <a:lstStyle/>
        <a:p>
          <a:endParaRPr lang="en-US"/>
        </a:p>
      </dgm:t>
    </dgm:pt>
    <dgm:pt modelId="{2FBBC85B-149B-40BD-919C-1C1849874642}" type="sibTrans" cxnId="{C708274D-864F-4DB6-87F0-5E6F503B4851}">
      <dgm:prSet/>
      <dgm:spPr/>
      <dgm:t>
        <a:bodyPr/>
        <a:lstStyle/>
        <a:p>
          <a:endParaRPr lang="en-US"/>
        </a:p>
      </dgm:t>
    </dgm:pt>
    <dgm:pt modelId="{07FEDFC1-B59F-4A82-A00E-0DEBE8B300CB}">
      <dgm:prSet/>
      <dgm:spPr/>
      <dgm:t>
        <a:bodyPr/>
        <a:lstStyle/>
        <a:p>
          <a:r>
            <a:rPr lang="en-US"/>
            <a:t>Update indexes</a:t>
          </a:r>
          <a:endParaRPr lang="en-US" dirty="0"/>
        </a:p>
      </dgm:t>
    </dgm:pt>
    <dgm:pt modelId="{B2EAD352-F182-4ACC-A917-3ED7E69E3098}" type="parTrans" cxnId="{5B786D55-5D21-4451-9B4D-22058002FE3B}">
      <dgm:prSet/>
      <dgm:spPr/>
      <dgm:t>
        <a:bodyPr/>
        <a:lstStyle/>
        <a:p>
          <a:endParaRPr lang="en-US"/>
        </a:p>
      </dgm:t>
    </dgm:pt>
    <dgm:pt modelId="{25F33305-E05C-4F4B-922E-E132B81A26F2}" type="sibTrans" cxnId="{5B786D55-5D21-4451-9B4D-22058002FE3B}">
      <dgm:prSet/>
      <dgm:spPr/>
      <dgm:t>
        <a:bodyPr/>
        <a:lstStyle/>
        <a:p>
          <a:endParaRPr lang="en-US"/>
        </a:p>
      </dgm:t>
    </dgm:pt>
    <dgm:pt modelId="{CACB9B7D-0583-4E31-9C31-581787F8CE06}">
      <dgm:prSet/>
      <dgm:spPr/>
      <dgm:t>
        <a:bodyPr/>
        <a:lstStyle/>
        <a:p>
          <a:r>
            <a:rPr lang="en-US"/>
            <a:t>Run AFTER triggers</a:t>
          </a:r>
          <a:endParaRPr lang="en-US" dirty="0"/>
        </a:p>
      </dgm:t>
    </dgm:pt>
    <dgm:pt modelId="{297800EF-7B99-49BB-AB4C-A4BE0B235B6C}" type="parTrans" cxnId="{5E22E304-F728-44BD-9A87-2B04AEF23179}">
      <dgm:prSet/>
      <dgm:spPr/>
      <dgm:t>
        <a:bodyPr/>
        <a:lstStyle/>
        <a:p>
          <a:endParaRPr lang="en-US"/>
        </a:p>
      </dgm:t>
    </dgm:pt>
    <dgm:pt modelId="{8D229C74-D626-4111-9D6E-AABB4BDF1B67}" type="sibTrans" cxnId="{5E22E304-F728-44BD-9A87-2B04AEF23179}">
      <dgm:prSet/>
      <dgm:spPr/>
      <dgm:t>
        <a:bodyPr/>
        <a:lstStyle/>
        <a:p>
          <a:endParaRPr lang="en-US"/>
        </a:p>
      </dgm:t>
    </dgm:pt>
    <dgm:pt modelId="{53605B85-ED38-487F-828F-5D85E3D65D2D}" type="pres">
      <dgm:prSet presAssocID="{0A09E248-734A-485C-A571-EF28E8E4FF62}" presName="Name0" presStyleCnt="0">
        <dgm:presLayoutVars>
          <dgm:dir/>
          <dgm:animLvl val="lvl"/>
          <dgm:resizeHandles val="exact"/>
        </dgm:presLayoutVars>
      </dgm:prSet>
      <dgm:spPr/>
    </dgm:pt>
    <dgm:pt modelId="{9B863F33-FB02-467C-A2C2-279A41E2B6F8}" type="pres">
      <dgm:prSet presAssocID="{1AE91F8B-DE9C-4BE0-934A-D0C18D7A2E9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E900535-995C-4A40-A7CF-6BD4BF9EDC11}" type="pres">
      <dgm:prSet presAssocID="{C38DA92D-9A72-4E64-85C6-DA5FFF9CC997}" presName="parTxOnlySpace" presStyleCnt="0"/>
      <dgm:spPr/>
    </dgm:pt>
    <dgm:pt modelId="{A871231F-CC30-4693-8AE4-B414CDC7A9E8}" type="pres">
      <dgm:prSet presAssocID="{D0136B10-522A-4751-BB08-F72F1497DCB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8EB7ED1-E93B-4A5D-B14A-746DA4C4D1FB}" type="pres">
      <dgm:prSet presAssocID="{646F06F5-991C-4396-80AF-A4C4F2DF6074}" presName="parTxOnlySpace" presStyleCnt="0"/>
      <dgm:spPr/>
    </dgm:pt>
    <dgm:pt modelId="{C83E4915-AEBF-4B2E-9F73-4616EAC1C3EA}" type="pres">
      <dgm:prSet presAssocID="{9C287A5F-9133-48F3-BDC9-7A0EE0925C5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66A15AF-8696-4D83-B513-273B03EFE375}" type="pres">
      <dgm:prSet presAssocID="{2FBBC85B-149B-40BD-919C-1C1849874642}" presName="parTxOnlySpace" presStyleCnt="0"/>
      <dgm:spPr/>
    </dgm:pt>
    <dgm:pt modelId="{98DA73E3-D603-4FFC-8376-D1E780815374}" type="pres">
      <dgm:prSet presAssocID="{07FEDFC1-B59F-4A82-A00E-0DEBE8B300C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EAF9A97-08CD-4B07-B926-6A6C5B3764DA}" type="pres">
      <dgm:prSet presAssocID="{25F33305-E05C-4F4B-922E-E132B81A26F2}" presName="parTxOnlySpace" presStyleCnt="0"/>
      <dgm:spPr/>
    </dgm:pt>
    <dgm:pt modelId="{B03E2374-4253-4C77-91B9-FFD5FDBEB358}" type="pres">
      <dgm:prSet presAssocID="{CACB9B7D-0583-4E31-9C31-581787F8CE0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E22E304-F728-44BD-9A87-2B04AEF23179}" srcId="{0A09E248-734A-485C-A571-EF28E8E4FF62}" destId="{CACB9B7D-0583-4E31-9C31-581787F8CE06}" srcOrd="4" destOrd="0" parTransId="{297800EF-7B99-49BB-AB4C-A4BE0B235B6C}" sibTransId="{8D229C74-D626-4111-9D6E-AABB4BDF1B67}"/>
    <dgm:cxn modelId="{00701B17-BCAC-4FAC-8B9A-7997258E9A15}" type="presOf" srcId="{1AE91F8B-DE9C-4BE0-934A-D0C18D7A2E9A}" destId="{9B863F33-FB02-467C-A2C2-279A41E2B6F8}" srcOrd="0" destOrd="0" presId="urn:microsoft.com/office/officeart/2005/8/layout/chevron1"/>
    <dgm:cxn modelId="{4EE9982E-D135-4741-BACD-C4D7F1F64B5F}" type="presOf" srcId="{9C287A5F-9133-48F3-BDC9-7A0EE0925C58}" destId="{C83E4915-AEBF-4B2E-9F73-4616EAC1C3EA}" srcOrd="0" destOrd="0" presId="urn:microsoft.com/office/officeart/2005/8/layout/chevron1"/>
    <dgm:cxn modelId="{2E9FB34C-AECB-44EC-A8E3-6A6A0FA9984E}" type="presOf" srcId="{CACB9B7D-0583-4E31-9C31-581787F8CE06}" destId="{B03E2374-4253-4C77-91B9-FFD5FDBEB358}" srcOrd="0" destOrd="0" presId="urn:microsoft.com/office/officeart/2005/8/layout/chevron1"/>
    <dgm:cxn modelId="{C708274D-864F-4DB6-87F0-5E6F503B4851}" srcId="{0A09E248-734A-485C-A571-EF28E8E4FF62}" destId="{9C287A5F-9133-48F3-BDC9-7A0EE0925C58}" srcOrd="2" destOrd="0" parTransId="{81EEF02C-565B-4C4C-9F03-1EF9EDAC5A06}" sibTransId="{2FBBC85B-149B-40BD-919C-1C1849874642}"/>
    <dgm:cxn modelId="{6A365853-31E2-44CC-A6D9-99494EB02A14}" type="presOf" srcId="{0A09E248-734A-485C-A571-EF28E8E4FF62}" destId="{53605B85-ED38-487F-828F-5D85E3D65D2D}" srcOrd="0" destOrd="0" presId="urn:microsoft.com/office/officeart/2005/8/layout/chevron1"/>
    <dgm:cxn modelId="{5B786D55-5D21-4451-9B4D-22058002FE3B}" srcId="{0A09E248-734A-485C-A571-EF28E8E4FF62}" destId="{07FEDFC1-B59F-4A82-A00E-0DEBE8B300CB}" srcOrd="3" destOrd="0" parTransId="{B2EAD352-F182-4ACC-A917-3ED7E69E3098}" sibTransId="{25F33305-E05C-4F4B-922E-E132B81A26F2}"/>
    <dgm:cxn modelId="{DE989756-5062-4D34-B5EE-CA3B854A0EB6}" type="presOf" srcId="{D0136B10-522A-4751-BB08-F72F1497DCB9}" destId="{A871231F-CC30-4693-8AE4-B414CDC7A9E8}" srcOrd="0" destOrd="0" presId="urn:microsoft.com/office/officeart/2005/8/layout/chevron1"/>
    <dgm:cxn modelId="{1046D059-20E1-41A5-9091-5134ED362372}" type="presOf" srcId="{07FEDFC1-B59F-4A82-A00E-0DEBE8B300CB}" destId="{98DA73E3-D603-4FFC-8376-D1E780815374}" srcOrd="0" destOrd="0" presId="urn:microsoft.com/office/officeart/2005/8/layout/chevron1"/>
    <dgm:cxn modelId="{35B159BA-97BB-4936-9030-85E2194896C6}" srcId="{0A09E248-734A-485C-A571-EF28E8E4FF62}" destId="{1AE91F8B-DE9C-4BE0-934A-D0C18D7A2E9A}" srcOrd="0" destOrd="0" parTransId="{D02457AD-DB0B-4BB0-81A3-C3DB40A1D83F}" sibTransId="{C38DA92D-9A72-4E64-85C6-DA5FFF9CC997}"/>
    <dgm:cxn modelId="{D8B9D2C7-5C39-4E5B-A693-BD680D01E65D}" srcId="{0A09E248-734A-485C-A571-EF28E8E4FF62}" destId="{D0136B10-522A-4751-BB08-F72F1497DCB9}" srcOrd="1" destOrd="0" parTransId="{6B19FD83-208F-4C76-9061-ED8D4D886F7C}" sibTransId="{646F06F5-991C-4396-80AF-A4C4F2DF6074}"/>
    <dgm:cxn modelId="{738AAA65-FC89-489E-A585-3D53861179DB}" type="presParOf" srcId="{53605B85-ED38-487F-828F-5D85E3D65D2D}" destId="{9B863F33-FB02-467C-A2C2-279A41E2B6F8}" srcOrd="0" destOrd="0" presId="urn:microsoft.com/office/officeart/2005/8/layout/chevron1"/>
    <dgm:cxn modelId="{43C22964-A6D9-4B55-B943-3517C08B374A}" type="presParOf" srcId="{53605B85-ED38-487F-828F-5D85E3D65D2D}" destId="{DE900535-995C-4A40-A7CF-6BD4BF9EDC11}" srcOrd="1" destOrd="0" presId="urn:microsoft.com/office/officeart/2005/8/layout/chevron1"/>
    <dgm:cxn modelId="{13580F34-3185-410D-B943-61A71B974DF2}" type="presParOf" srcId="{53605B85-ED38-487F-828F-5D85E3D65D2D}" destId="{A871231F-CC30-4693-8AE4-B414CDC7A9E8}" srcOrd="2" destOrd="0" presId="urn:microsoft.com/office/officeart/2005/8/layout/chevron1"/>
    <dgm:cxn modelId="{D5D1FA84-DDE7-47B1-B39B-66CB0E20E2A4}" type="presParOf" srcId="{53605B85-ED38-487F-828F-5D85E3D65D2D}" destId="{B8EB7ED1-E93B-4A5D-B14A-746DA4C4D1FB}" srcOrd="3" destOrd="0" presId="urn:microsoft.com/office/officeart/2005/8/layout/chevron1"/>
    <dgm:cxn modelId="{251138A0-3F0B-4A55-A64A-212BCC445B0A}" type="presParOf" srcId="{53605B85-ED38-487F-828F-5D85E3D65D2D}" destId="{C83E4915-AEBF-4B2E-9F73-4616EAC1C3EA}" srcOrd="4" destOrd="0" presId="urn:microsoft.com/office/officeart/2005/8/layout/chevron1"/>
    <dgm:cxn modelId="{DB12BF46-90AF-4633-9992-BBF8460B38B2}" type="presParOf" srcId="{53605B85-ED38-487F-828F-5D85E3D65D2D}" destId="{466A15AF-8696-4D83-B513-273B03EFE375}" srcOrd="5" destOrd="0" presId="urn:microsoft.com/office/officeart/2005/8/layout/chevron1"/>
    <dgm:cxn modelId="{4D6F3A0F-6AF7-49AE-8DC7-DF21443C60A4}" type="presParOf" srcId="{53605B85-ED38-487F-828F-5D85E3D65D2D}" destId="{98DA73E3-D603-4FFC-8376-D1E780815374}" srcOrd="6" destOrd="0" presId="urn:microsoft.com/office/officeart/2005/8/layout/chevron1"/>
    <dgm:cxn modelId="{8113F9F0-E4FF-4238-85DA-44D512661A6A}" type="presParOf" srcId="{53605B85-ED38-487F-828F-5D85E3D65D2D}" destId="{DEAF9A97-08CD-4B07-B926-6A6C5B3764DA}" srcOrd="7" destOrd="0" presId="urn:microsoft.com/office/officeart/2005/8/layout/chevron1"/>
    <dgm:cxn modelId="{9D76848A-4087-4CB3-B40E-1378586AD6CE}" type="presParOf" srcId="{53605B85-ED38-487F-828F-5D85E3D65D2D}" destId="{B03E2374-4253-4C77-91B9-FFD5FDBEB35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09E248-734A-485C-A571-EF28E8E4FF62}" type="doc">
      <dgm:prSet loTypeId="urn:microsoft.com/office/officeart/2005/8/layout/chevron1" loCatId="process" qsTypeId="urn:microsoft.com/office/officeart/2005/8/quickstyle/simple1" qsCatId="simple" csTypeId="urn:microsoft.com/office/officeart/2005/8/colors/colorful2" csCatId="colorful" phldr="1"/>
      <dgm:spPr/>
    </dgm:pt>
    <dgm:pt modelId="{1AE91F8B-DE9C-4BE0-934A-D0C18D7A2E9A}">
      <dgm:prSet phldrT="[Text]"/>
      <dgm:spPr/>
      <dgm:t>
        <a:bodyPr/>
        <a:lstStyle/>
        <a:p>
          <a:r>
            <a:rPr lang="en-US" dirty="0"/>
            <a:t>Run BEFORE triggers</a:t>
          </a:r>
        </a:p>
      </dgm:t>
    </dgm:pt>
    <dgm:pt modelId="{D02457AD-DB0B-4BB0-81A3-C3DB40A1D83F}" type="parTrans" cxnId="{35B159BA-97BB-4936-9030-85E2194896C6}">
      <dgm:prSet/>
      <dgm:spPr/>
      <dgm:t>
        <a:bodyPr/>
        <a:lstStyle/>
        <a:p>
          <a:endParaRPr lang="en-US"/>
        </a:p>
      </dgm:t>
    </dgm:pt>
    <dgm:pt modelId="{C38DA92D-9A72-4E64-85C6-DA5FFF9CC997}" type="sibTrans" cxnId="{35B159BA-97BB-4936-9030-85E2194896C6}">
      <dgm:prSet/>
      <dgm:spPr/>
      <dgm:t>
        <a:bodyPr/>
        <a:lstStyle/>
        <a:p>
          <a:endParaRPr lang="en-US"/>
        </a:p>
      </dgm:t>
    </dgm:pt>
    <dgm:pt modelId="{D0136B10-522A-4751-BB08-F72F1497DCB9}">
      <dgm:prSet/>
      <dgm:spPr/>
      <dgm:t>
        <a:bodyPr/>
        <a:lstStyle/>
        <a:p>
          <a:r>
            <a:rPr lang="en-US"/>
            <a:t>Evaluate constraints, enforce NOT NULL, apply DEFAULT values</a:t>
          </a:r>
          <a:endParaRPr lang="en-US" dirty="0"/>
        </a:p>
      </dgm:t>
    </dgm:pt>
    <dgm:pt modelId="{6B19FD83-208F-4C76-9061-ED8D4D886F7C}" type="parTrans" cxnId="{D8B9D2C7-5C39-4E5B-A693-BD680D01E65D}">
      <dgm:prSet/>
      <dgm:spPr/>
      <dgm:t>
        <a:bodyPr/>
        <a:lstStyle/>
        <a:p>
          <a:endParaRPr lang="en-US"/>
        </a:p>
      </dgm:t>
    </dgm:pt>
    <dgm:pt modelId="{646F06F5-991C-4396-80AF-A4C4F2DF6074}" type="sibTrans" cxnId="{D8B9D2C7-5C39-4E5B-A693-BD680D01E65D}">
      <dgm:prSet/>
      <dgm:spPr/>
      <dgm:t>
        <a:bodyPr/>
        <a:lstStyle/>
        <a:p>
          <a:endParaRPr lang="en-US"/>
        </a:p>
      </dgm:t>
    </dgm:pt>
    <dgm:pt modelId="{9C287A5F-9133-48F3-BDC9-7A0EE0925C58}">
      <dgm:prSet/>
      <dgm:spPr/>
      <dgm:t>
        <a:bodyPr/>
        <a:lstStyle/>
        <a:p>
          <a:r>
            <a:rPr lang="en-US" dirty="0"/>
            <a:t>Write the row to the database</a:t>
          </a:r>
        </a:p>
      </dgm:t>
    </dgm:pt>
    <dgm:pt modelId="{81EEF02C-565B-4C4C-9F03-1EF9EDAC5A06}" type="parTrans" cxnId="{C708274D-864F-4DB6-87F0-5E6F503B4851}">
      <dgm:prSet/>
      <dgm:spPr/>
      <dgm:t>
        <a:bodyPr/>
        <a:lstStyle/>
        <a:p>
          <a:endParaRPr lang="en-US"/>
        </a:p>
      </dgm:t>
    </dgm:pt>
    <dgm:pt modelId="{2FBBC85B-149B-40BD-919C-1C1849874642}" type="sibTrans" cxnId="{C708274D-864F-4DB6-87F0-5E6F503B4851}">
      <dgm:prSet/>
      <dgm:spPr/>
      <dgm:t>
        <a:bodyPr/>
        <a:lstStyle/>
        <a:p>
          <a:endParaRPr lang="en-US"/>
        </a:p>
      </dgm:t>
    </dgm:pt>
    <dgm:pt modelId="{07FEDFC1-B59F-4A82-A00E-0DEBE8B300CB}">
      <dgm:prSet/>
      <dgm:spPr/>
      <dgm:t>
        <a:bodyPr/>
        <a:lstStyle/>
        <a:p>
          <a:r>
            <a:rPr lang="en-US"/>
            <a:t>Update indexes</a:t>
          </a:r>
          <a:endParaRPr lang="en-US" dirty="0"/>
        </a:p>
      </dgm:t>
    </dgm:pt>
    <dgm:pt modelId="{B2EAD352-F182-4ACC-A917-3ED7E69E3098}" type="parTrans" cxnId="{5B786D55-5D21-4451-9B4D-22058002FE3B}">
      <dgm:prSet/>
      <dgm:spPr/>
      <dgm:t>
        <a:bodyPr/>
        <a:lstStyle/>
        <a:p>
          <a:endParaRPr lang="en-US"/>
        </a:p>
      </dgm:t>
    </dgm:pt>
    <dgm:pt modelId="{25F33305-E05C-4F4B-922E-E132B81A26F2}" type="sibTrans" cxnId="{5B786D55-5D21-4451-9B4D-22058002FE3B}">
      <dgm:prSet/>
      <dgm:spPr/>
      <dgm:t>
        <a:bodyPr/>
        <a:lstStyle/>
        <a:p>
          <a:endParaRPr lang="en-US"/>
        </a:p>
      </dgm:t>
    </dgm:pt>
    <dgm:pt modelId="{CACB9B7D-0583-4E31-9C31-581787F8CE06}">
      <dgm:prSet/>
      <dgm:spPr/>
      <dgm:t>
        <a:bodyPr/>
        <a:lstStyle/>
        <a:p>
          <a:r>
            <a:rPr lang="en-US"/>
            <a:t>Run AFTER triggers</a:t>
          </a:r>
          <a:endParaRPr lang="en-US" dirty="0"/>
        </a:p>
      </dgm:t>
    </dgm:pt>
    <dgm:pt modelId="{297800EF-7B99-49BB-AB4C-A4BE0B235B6C}" type="parTrans" cxnId="{5E22E304-F728-44BD-9A87-2B04AEF23179}">
      <dgm:prSet/>
      <dgm:spPr/>
      <dgm:t>
        <a:bodyPr/>
        <a:lstStyle/>
        <a:p>
          <a:endParaRPr lang="en-US"/>
        </a:p>
      </dgm:t>
    </dgm:pt>
    <dgm:pt modelId="{8D229C74-D626-4111-9D6E-AABB4BDF1B67}" type="sibTrans" cxnId="{5E22E304-F728-44BD-9A87-2B04AEF23179}">
      <dgm:prSet/>
      <dgm:spPr/>
      <dgm:t>
        <a:bodyPr/>
        <a:lstStyle/>
        <a:p>
          <a:endParaRPr lang="en-US"/>
        </a:p>
      </dgm:t>
    </dgm:pt>
    <dgm:pt modelId="{53605B85-ED38-487F-828F-5D85E3D65D2D}" type="pres">
      <dgm:prSet presAssocID="{0A09E248-734A-485C-A571-EF28E8E4FF62}" presName="Name0" presStyleCnt="0">
        <dgm:presLayoutVars>
          <dgm:dir/>
          <dgm:animLvl val="lvl"/>
          <dgm:resizeHandles val="exact"/>
        </dgm:presLayoutVars>
      </dgm:prSet>
      <dgm:spPr/>
    </dgm:pt>
    <dgm:pt modelId="{9B863F33-FB02-467C-A2C2-279A41E2B6F8}" type="pres">
      <dgm:prSet presAssocID="{1AE91F8B-DE9C-4BE0-934A-D0C18D7A2E9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DE900535-995C-4A40-A7CF-6BD4BF9EDC11}" type="pres">
      <dgm:prSet presAssocID="{C38DA92D-9A72-4E64-85C6-DA5FFF9CC997}" presName="parTxOnlySpace" presStyleCnt="0"/>
      <dgm:spPr/>
    </dgm:pt>
    <dgm:pt modelId="{A871231F-CC30-4693-8AE4-B414CDC7A9E8}" type="pres">
      <dgm:prSet presAssocID="{D0136B10-522A-4751-BB08-F72F1497DCB9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8EB7ED1-E93B-4A5D-B14A-746DA4C4D1FB}" type="pres">
      <dgm:prSet presAssocID="{646F06F5-991C-4396-80AF-A4C4F2DF6074}" presName="parTxOnlySpace" presStyleCnt="0"/>
      <dgm:spPr/>
    </dgm:pt>
    <dgm:pt modelId="{C83E4915-AEBF-4B2E-9F73-4616EAC1C3EA}" type="pres">
      <dgm:prSet presAssocID="{9C287A5F-9133-48F3-BDC9-7A0EE0925C58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66A15AF-8696-4D83-B513-273B03EFE375}" type="pres">
      <dgm:prSet presAssocID="{2FBBC85B-149B-40BD-919C-1C1849874642}" presName="parTxOnlySpace" presStyleCnt="0"/>
      <dgm:spPr/>
    </dgm:pt>
    <dgm:pt modelId="{98DA73E3-D603-4FFC-8376-D1E780815374}" type="pres">
      <dgm:prSet presAssocID="{07FEDFC1-B59F-4A82-A00E-0DEBE8B300C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EAF9A97-08CD-4B07-B926-6A6C5B3764DA}" type="pres">
      <dgm:prSet presAssocID="{25F33305-E05C-4F4B-922E-E132B81A26F2}" presName="parTxOnlySpace" presStyleCnt="0"/>
      <dgm:spPr/>
    </dgm:pt>
    <dgm:pt modelId="{B03E2374-4253-4C77-91B9-FFD5FDBEB358}" type="pres">
      <dgm:prSet presAssocID="{CACB9B7D-0583-4E31-9C31-581787F8CE0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5E22E304-F728-44BD-9A87-2B04AEF23179}" srcId="{0A09E248-734A-485C-A571-EF28E8E4FF62}" destId="{CACB9B7D-0583-4E31-9C31-581787F8CE06}" srcOrd="4" destOrd="0" parTransId="{297800EF-7B99-49BB-AB4C-A4BE0B235B6C}" sibTransId="{8D229C74-D626-4111-9D6E-AABB4BDF1B67}"/>
    <dgm:cxn modelId="{094A7B3A-0DF9-466D-AD72-605ABEE2A6DD}" type="presOf" srcId="{1AE91F8B-DE9C-4BE0-934A-D0C18D7A2E9A}" destId="{9B863F33-FB02-467C-A2C2-279A41E2B6F8}" srcOrd="0" destOrd="0" presId="urn:microsoft.com/office/officeart/2005/8/layout/chevron1"/>
    <dgm:cxn modelId="{C708274D-864F-4DB6-87F0-5E6F503B4851}" srcId="{0A09E248-734A-485C-A571-EF28E8E4FF62}" destId="{9C287A5F-9133-48F3-BDC9-7A0EE0925C58}" srcOrd="2" destOrd="0" parTransId="{81EEF02C-565B-4C4C-9F03-1EF9EDAC5A06}" sibTransId="{2FBBC85B-149B-40BD-919C-1C1849874642}"/>
    <dgm:cxn modelId="{5B786D55-5D21-4451-9B4D-22058002FE3B}" srcId="{0A09E248-734A-485C-A571-EF28E8E4FF62}" destId="{07FEDFC1-B59F-4A82-A00E-0DEBE8B300CB}" srcOrd="3" destOrd="0" parTransId="{B2EAD352-F182-4ACC-A917-3ED7E69E3098}" sibTransId="{25F33305-E05C-4F4B-922E-E132B81A26F2}"/>
    <dgm:cxn modelId="{62F41482-E66C-470E-BFB9-9BF9FF6A8599}" type="presOf" srcId="{CACB9B7D-0583-4E31-9C31-581787F8CE06}" destId="{B03E2374-4253-4C77-91B9-FFD5FDBEB358}" srcOrd="0" destOrd="0" presId="urn:microsoft.com/office/officeart/2005/8/layout/chevron1"/>
    <dgm:cxn modelId="{46030B95-853C-4183-B773-DCDB72F546AF}" type="presOf" srcId="{9C287A5F-9133-48F3-BDC9-7A0EE0925C58}" destId="{C83E4915-AEBF-4B2E-9F73-4616EAC1C3EA}" srcOrd="0" destOrd="0" presId="urn:microsoft.com/office/officeart/2005/8/layout/chevron1"/>
    <dgm:cxn modelId="{35B159BA-97BB-4936-9030-85E2194896C6}" srcId="{0A09E248-734A-485C-A571-EF28E8E4FF62}" destId="{1AE91F8B-DE9C-4BE0-934A-D0C18D7A2E9A}" srcOrd="0" destOrd="0" parTransId="{D02457AD-DB0B-4BB0-81A3-C3DB40A1D83F}" sibTransId="{C38DA92D-9A72-4E64-85C6-DA5FFF9CC997}"/>
    <dgm:cxn modelId="{68D2C0C3-45C1-4799-95B8-A09F7BAD45CD}" type="presOf" srcId="{D0136B10-522A-4751-BB08-F72F1497DCB9}" destId="{A871231F-CC30-4693-8AE4-B414CDC7A9E8}" srcOrd="0" destOrd="0" presId="urn:microsoft.com/office/officeart/2005/8/layout/chevron1"/>
    <dgm:cxn modelId="{D8B9D2C7-5C39-4E5B-A693-BD680D01E65D}" srcId="{0A09E248-734A-485C-A571-EF28E8E4FF62}" destId="{D0136B10-522A-4751-BB08-F72F1497DCB9}" srcOrd="1" destOrd="0" parTransId="{6B19FD83-208F-4C76-9061-ED8D4D886F7C}" sibTransId="{646F06F5-991C-4396-80AF-A4C4F2DF6074}"/>
    <dgm:cxn modelId="{3021AAEF-B0D5-4BDD-A200-762725C8DFE4}" type="presOf" srcId="{0A09E248-734A-485C-A571-EF28E8E4FF62}" destId="{53605B85-ED38-487F-828F-5D85E3D65D2D}" srcOrd="0" destOrd="0" presId="urn:microsoft.com/office/officeart/2005/8/layout/chevron1"/>
    <dgm:cxn modelId="{3BC1A1FA-E637-4BF0-8ECE-81F4B81A16C4}" type="presOf" srcId="{07FEDFC1-B59F-4A82-A00E-0DEBE8B300CB}" destId="{98DA73E3-D603-4FFC-8376-D1E780815374}" srcOrd="0" destOrd="0" presId="urn:microsoft.com/office/officeart/2005/8/layout/chevron1"/>
    <dgm:cxn modelId="{A3E8CCF6-8364-4CD6-8C6A-8E39B95F1671}" type="presParOf" srcId="{53605B85-ED38-487F-828F-5D85E3D65D2D}" destId="{9B863F33-FB02-467C-A2C2-279A41E2B6F8}" srcOrd="0" destOrd="0" presId="urn:microsoft.com/office/officeart/2005/8/layout/chevron1"/>
    <dgm:cxn modelId="{924DE271-35EE-41C4-89CC-6598AE3F6D89}" type="presParOf" srcId="{53605B85-ED38-487F-828F-5D85E3D65D2D}" destId="{DE900535-995C-4A40-A7CF-6BD4BF9EDC11}" srcOrd="1" destOrd="0" presId="urn:microsoft.com/office/officeart/2005/8/layout/chevron1"/>
    <dgm:cxn modelId="{B885AD05-15A2-4882-AA75-04681C2CF720}" type="presParOf" srcId="{53605B85-ED38-487F-828F-5D85E3D65D2D}" destId="{A871231F-CC30-4693-8AE4-B414CDC7A9E8}" srcOrd="2" destOrd="0" presId="urn:microsoft.com/office/officeart/2005/8/layout/chevron1"/>
    <dgm:cxn modelId="{788CE6B6-97E4-43DE-994C-3F7D8D9B3C32}" type="presParOf" srcId="{53605B85-ED38-487F-828F-5D85E3D65D2D}" destId="{B8EB7ED1-E93B-4A5D-B14A-746DA4C4D1FB}" srcOrd="3" destOrd="0" presId="urn:microsoft.com/office/officeart/2005/8/layout/chevron1"/>
    <dgm:cxn modelId="{93F6401B-0BDF-4E51-AE8D-A339687C40A6}" type="presParOf" srcId="{53605B85-ED38-487F-828F-5D85E3D65D2D}" destId="{C83E4915-AEBF-4B2E-9F73-4616EAC1C3EA}" srcOrd="4" destOrd="0" presId="urn:microsoft.com/office/officeart/2005/8/layout/chevron1"/>
    <dgm:cxn modelId="{D6AA1166-B2DE-477C-B11D-2F2CB17920D7}" type="presParOf" srcId="{53605B85-ED38-487F-828F-5D85E3D65D2D}" destId="{466A15AF-8696-4D83-B513-273B03EFE375}" srcOrd="5" destOrd="0" presId="urn:microsoft.com/office/officeart/2005/8/layout/chevron1"/>
    <dgm:cxn modelId="{C5968A08-51E7-4CB2-9406-A038DC3F0A55}" type="presParOf" srcId="{53605B85-ED38-487F-828F-5D85E3D65D2D}" destId="{98DA73E3-D603-4FFC-8376-D1E780815374}" srcOrd="6" destOrd="0" presId="urn:microsoft.com/office/officeart/2005/8/layout/chevron1"/>
    <dgm:cxn modelId="{439FDDB9-63A1-4365-8822-422E7F9DF119}" type="presParOf" srcId="{53605B85-ED38-487F-828F-5D85E3D65D2D}" destId="{DEAF9A97-08CD-4B07-B926-6A6C5B3764DA}" srcOrd="7" destOrd="0" presId="urn:microsoft.com/office/officeart/2005/8/layout/chevron1"/>
    <dgm:cxn modelId="{3A106B68-B3DB-44CB-9683-9D00796279F1}" type="presParOf" srcId="{53605B85-ED38-487F-828F-5D85E3D65D2D}" destId="{B03E2374-4253-4C77-91B9-FFD5FDBEB358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63F33-FB02-467C-A2C2-279A41E2B6F8}">
      <dsp:nvSpPr>
        <dsp:cNvPr id="0" name=""/>
        <dsp:cNvSpPr/>
      </dsp:nvSpPr>
      <dsp:spPr>
        <a:xfrm>
          <a:off x="2125" y="521571"/>
          <a:ext cx="1891953" cy="75678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Run BEFORE triggers</a:t>
          </a:r>
        </a:p>
      </dsp:txBody>
      <dsp:txXfrm>
        <a:off x="380516" y="521571"/>
        <a:ext cx="1135172" cy="756781"/>
      </dsp:txXfrm>
    </dsp:sp>
    <dsp:sp modelId="{A871231F-CC30-4693-8AE4-B414CDC7A9E8}">
      <dsp:nvSpPr>
        <dsp:cNvPr id="0" name=""/>
        <dsp:cNvSpPr/>
      </dsp:nvSpPr>
      <dsp:spPr>
        <a:xfrm>
          <a:off x="1704884" y="521571"/>
          <a:ext cx="1891953" cy="756781"/>
        </a:xfrm>
        <a:prstGeom prst="chevron">
          <a:avLst/>
        </a:prstGeom>
        <a:solidFill>
          <a:schemeClr val="accent2">
            <a:hueOff val="1148075"/>
            <a:satOff val="-11344"/>
            <a:lumOff val="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Evaluate constraints, enforce NOT NULL, apply DEFAULT values</a:t>
          </a:r>
          <a:endParaRPr lang="en-US" sz="1100" kern="1200" dirty="0"/>
        </a:p>
      </dsp:txBody>
      <dsp:txXfrm>
        <a:off x="2083275" y="521571"/>
        <a:ext cx="1135172" cy="756781"/>
      </dsp:txXfrm>
    </dsp:sp>
    <dsp:sp modelId="{C83E4915-AEBF-4B2E-9F73-4616EAC1C3EA}">
      <dsp:nvSpPr>
        <dsp:cNvPr id="0" name=""/>
        <dsp:cNvSpPr/>
      </dsp:nvSpPr>
      <dsp:spPr>
        <a:xfrm>
          <a:off x="3407642" y="521571"/>
          <a:ext cx="1891953" cy="756781"/>
        </a:xfrm>
        <a:prstGeom prst="chevron">
          <a:avLst/>
        </a:prstGeom>
        <a:solidFill>
          <a:schemeClr val="accent2">
            <a:hueOff val="2296149"/>
            <a:satOff val="-22689"/>
            <a:lumOff val="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Write the row to the database</a:t>
          </a:r>
        </a:p>
      </dsp:txBody>
      <dsp:txXfrm>
        <a:off x="3786033" y="521571"/>
        <a:ext cx="1135172" cy="756781"/>
      </dsp:txXfrm>
    </dsp:sp>
    <dsp:sp modelId="{98DA73E3-D603-4FFC-8376-D1E780815374}">
      <dsp:nvSpPr>
        <dsp:cNvPr id="0" name=""/>
        <dsp:cNvSpPr/>
      </dsp:nvSpPr>
      <dsp:spPr>
        <a:xfrm>
          <a:off x="5110401" y="521571"/>
          <a:ext cx="1891953" cy="756781"/>
        </a:xfrm>
        <a:prstGeom prst="chevron">
          <a:avLst/>
        </a:prstGeom>
        <a:solidFill>
          <a:schemeClr val="accent2">
            <a:hueOff val="3444224"/>
            <a:satOff val="-34034"/>
            <a:lumOff val="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Update indexes</a:t>
          </a:r>
          <a:endParaRPr lang="en-US" sz="1100" kern="1200" dirty="0"/>
        </a:p>
      </dsp:txBody>
      <dsp:txXfrm>
        <a:off x="5488792" y="521571"/>
        <a:ext cx="1135172" cy="756781"/>
      </dsp:txXfrm>
    </dsp:sp>
    <dsp:sp modelId="{B03E2374-4253-4C77-91B9-FFD5FDBEB358}">
      <dsp:nvSpPr>
        <dsp:cNvPr id="0" name=""/>
        <dsp:cNvSpPr/>
      </dsp:nvSpPr>
      <dsp:spPr>
        <a:xfrm>
          <a:off x="6813159" y="521571"/>
          <a:ext cx="1891953" cy="756781"/>
        </a:xfrm>
        <a:prstGeom prst="chevron">
          <a:avLst/>
        </a:prstGeom>
        <a:solidFill>
          <a:schemeClr val="accent2">
            <a:hueOff val="4592299"/>
            <a:satOff val="-45378"/>
            <a:lumOff val="156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Run AFTER triggers</a:t>
          </a:r>
          <a:endParaRPr lang="en-US" sz="1100" kern="1200" dirty="0"/>
        </a:p>
      </dsp:txBody>
      <dsp:txXfrm>
        <a:off x="7191550" y="521571"/>
        <a:ext cx="1135172" cy="756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63F33-FB02-467C-A2C2-279A41E2B6F8}">
      <dsp:nvSpPr>
        <dsp:cNvPr id="0" name=""/>
        <dsp:cNvSpPr/>
      </dsp:nvSpPr>
      <dsp:spPr>
        <a:xfrm>
          <a:off x="2125" y="521571"/>
          <a:ext cx="1891953" cy="75678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Run BEFORE triggers</a:t>
          </a:r>
        </a:p>
      </dsp:txBody>
      <dsp:txXfrm>
        <a:off x="380516" y="521571"/>
        <a:ext cx="1135172" cy="756781"/>
      </dsp:txXfrm>
    </dsp:sp>
    <dsp:sp modelId="{A871231F-CC30-4693-8AE4-B414CDC7A9E8}">
      <dsp:nvSpPr>
        <dsp:cNvPr id="0" name=""/>
        <dsp:cNvSpPr/>
      </dsp:nvSpPr>
      <dsp:spPr>
        <a:xfrm>
          <a:off x="1704884" y="521571"/>
          <a:ext cx="1891953" cy="756781"/>
        </a:xfrm>
        <a:prstGeom prst="chevron">
          <a:avLst/>
        </a:prstGeom>
        <a:solidFill>
          <a:schemeClr val="accent2">
            <a:hueOff val="1148075"/>
            <a:satOff val="-11344"/>
            <a:lumOff val="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Evaluate constraints, enforce NOT NULL, apply DEFAULT values</a:t>
          </a:r>
          <a:endParaRPr lang="en-US" sz="1100" kern="1200" dirty="0"/>
        </a:p>
      </dsp:txBody>
      <dsp:txXfrm>
        <a:off x="2083275" y="521571"/>
        <a:ext cx="1135172" cy="756781"/>
      </dsp:txXfrm>
    </dsp:sp>
    <dsp:sp modelId="{C83E4915-AEBF-4B2E-9F73-4616EAC1C3EA}">
      <dsp:nvSpPr>
        <dsp:cNvPr id="0" name=""/>
        <dsp:cNvSpPr/>
      </dsp:nvSpPr>
      <dsp:spPr>
        <a:xfrm>
          <a:off x="3407642" y="521571"/>
          <a:ext cx="1891953" cy="756781"/>
        </a:xfrm>
        <a:prstGeom prst="chevron">
          <a:avLst/>
        </a:prstGeom>
        <a:solidFill>
          <a:schemeClr val="accent2">
            <a:hueOff val="2296149"/>
            <a:satOff val="-22689"/>
            <a:lumOff val="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Write the row to the database</a:t>
          </a:r>
        </a:p>
      </dsp:txBody>
      <dsp:txXfrm>
        <a:off x="3786033" y="521571"/>
        <a:ext cx="1135172" cy="756781"/>
      </dsp:txXfrm>
    </dsp:sp>
    <dsp:sp modelId="{98DA73E3-D603-4FFC-8376-D1E780815374}">
      <dsp:nvSpPr>
        <dsp:cNvPr id="0" name=""/>
        <dsp:cNvSpPr/>
      </dsp:nvSpPr>
      <dsp:spPr>
        <a:xfrm>
          <a:off x="5110401" y="521571"/>
          <a:ext cx="1891953" cy="756781"/>
        </a:xfrm>
        <a:prstGeom prst="chevron">
          <a:avLst/>
        </a:prstGeom>
        <a:solidFill>
          <a:schemeClr val="accent2">
            <a:hueOff val="3444224"/>
            <a:satOff val="-34034"/>
            <a:lumOff val="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Update indexes</a:t>
          </a:r>
          <a:endParaRPr lang="en-US" sz="1100" kern="1200" dirty="0"/>
        </a:p>
      </dsp:txBody>
      <dsp:txXfrm>
        <a:off x="5488792" y="521571"/>
        <a:ext cx="1135172" cy="756781"/>
      </dsp:txXfrm>
    </dsp:sp>
    <dsp:sp modelId="{B03E2374-4253-4C77-91B9-FFD5FDBEB358}">
      <dsp:nvSpPr>
        <dsp:cNvPr id="0" name=""/>
        <dsp:cNvSpPr/>
      </dsp:nvSpPr>
      <dsp:spPr>
        <a:xfrm>
          <a:off x="6813159" y="521571"/>
          <a:ext cx="1891953" cy="756781"/>
        </a:xfrm>
        <a:prstGeom prst="chevron">
          <a:avLst/>
        </a:prstGeom>
        <a:solidFill>
          <a:schemeClr val="accent2">
            <a:hueOff val="4592299"/>
            <a:satOff val="-45378"/>
            <a:lumOff val="156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Run AFTER triggers</a:t>
          </a:r>
          <a:endParaRPr lang="en-US" sz="1100" kern="1200" dirty="0"/>
        </a:p>
      </dsp:txBody>
      <dsp:txXfrm>
        <a:off x="7191550" y="521571"/>
        <a:ext cx="1135172" cy="756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9BAC5-AAC3-41B1-80A3-A98604D7601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C63B7B-8D39-4D0A-9EEA-56F291D34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2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647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020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476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67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645106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01D2C00-4051-494E-A977-137197B29FE8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645106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7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3DD63199-ED02-43C5-98B2-403BD5B5424D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82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19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6294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E6F30DDD-5613-420D-BFAE-9FDA909A81F5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36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83D39BFE-46BB-4B94-9063-9A78EB540FB4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3251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black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70888" y="6645106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B01D2C00-4051-494E-A977-137197B29FE8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3048000" y="6645106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9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7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028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4488" indent="-300038">
              <a:spcAft>
                <a:spcPts val="600"/>
              </a:spcAft>
              <a:defRPr sz="2800" spc="0">
                <a:solidFill>
                  <a:schemeClr val="tx1"/>
                </a:solidFill>
              </a:defRPr>
            </a:lvl1pPr>
            <a:lvl2pPr marL="623888" indent="-258763"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551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03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1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167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85800"/>
            <a:ext cx="8407893" cy="5440679"/>
          </a:xfrm>
        </p:spPr>
        <p:txBody>
          <a:bodyPr/>
          <a:lstStyle>
            <a:lvl1pPr marL="4572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2pPr>
            <a:lvl3pPr marL="64008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5819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819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81260" cy="406153"/>
          </a:xfrm>
        </p:spPr>
        <p:txBody>
          <a:bodyPr/>
          <a:lstStyle>
            <a:lvl1pPr>
              <a:defRPr sz="2000" u="sng" cap="none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313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178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bs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8273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 spc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 spc="0"/>
            </a:lvl1pPr>
            <a:lvl2pPr>
              <a:defRPr sz="2000" spc="0"/>
            </a:lvl2pPr>
            <a:lvl3pPr>
              <a:defRPr sz="1800" spc="0"/>
            </a:lvl3pPr>
            <a:lvl4pPr>
              <a:defRPr sz="1600" spc="0"/>
            </a:lvl4pPr>
            <a:lvl5pPr>
              <a:defRPr sz="1600" spc="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3DD63199-ED02-43C5-98B2-403BD5B5424D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66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58F7003A-EE07-45D0-8EDE-BE72C64253B7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0556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70888" y="66294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E6F30DDD-5613-420D-BFAE-9FDA909A81F5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596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83D39BFE-46BB-4B94-9063-9A78EB540FB4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2973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1pPr>
            <a:lvl2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18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6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4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4488" indent="-300038">
              <a:spcAft>
                <a:spcPts val="600"/>
              </a:spcAft>
              <a:defRPr sz="2800" spc="0">
                <a:solidFill>
                  <a:schemeClr val="tx1"/>
                </a:solidFill>
              </a:defRPr>
            </a:lvl1pPr>
            <a:lvl2pPr marL="623888" indent="-258763">
              <a:spcAft>
                <a:spcPts val="600"/>
              </a:spcAft>
              <a:defRPr sz="2400" spc="0">
                <a:solidFill>
                  <a:schemeClr val="tx1"/>
                </a:solidFill>
              </a:defRPr>
            </a:lvl2pPr>
            <a:lvl3pPr>
              <a:spcAft>
                <a:spcPts val="600"/>
              </a:spcAft>
              <a:defRPr sz="2000" spc="0"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1"/>
                </a:solidFill>
              </a:defRPr>
            </a:lvl4pPr>
            <a:lvl5pPr>
              <a:spcAft>
                <a:spcPts val="6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61760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61760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856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000" spc="0">
                <a:solidFill>
                  <a:schemeClr val="tx1"/>
                </a:solidFill>
              </a:defRPr>
            </a:lvl1pPr>
            <a:lvl2pPr>
              <a:defRPr sz="1800" spc="0">
                <a:solidFill>
                  <a:schemeClr val="tx1"/>
                </a:solidFill>
              </a:defRPr>
            </a:lvl2pPr>
            <a:lvl3pPr>
              <a:defRPr sz="1600" spc="0">
                <a:solidFill>
                  <a:schemeClr val="tx1"/>
                </a:solidFill>
              </a:defRPr>
            </a:lvl3pPr>
            <a:lvl4pPr>
              <a:defRPr sz="1400" spc="0">
                <a:solidFill>
                  <a:schemeClr val="tx1"/>
                </a:solidFill>
              </a:defRPr>
            </a:lvl4pPr>
            <a:lvl5pPr>
              <a:defRPr sz="14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7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(mediu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22668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258294" cy="4912233"/>
          </a:xfrm>
        </p:spPr>
        <p:txBody>
          <a:bodyPr>
            <a:normAutofit/>
          </a:bodyPr>
          <a:lstStyle>
            <a:lvl1pPr>
              <a:defRPr sz="2400" spc="0">
                <a:solidFill>
                  <a:schemeClr val="tx1"/>
                </a:solidFill>
              </a:defRPr>
            </a:lvl1pPr>
            <a:lvl2pPr>
              <a:defRPr sz="2000" spc="0">
                <a:solidFill>
                  <a:schemeClr val="tx1"/>
                </a:solidFill>
              </a:defRPr>
            </a:lvl2pPr>
            <a:lvl3pPr>
              <a:defRPr sz="1800" spc="0">
                <a:solidFill>
                  <a:schemeClr val="tx1"/>
                </a:solidFill>
              </a:defRPr>
            </a:lvl3pPr>
            <a:lvl4pPr>
              <a:defRPr sz="1600" spc="0">
                <a:solidFill>
                  <a:schemeClr val="tx1"/>
                </a:solidFill>
              </a:defRPr>
            </a:lvl4pPr>
            <a:lvl5pPr>
              <a:defRPr sz="1600" spc="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1521" y="663011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715CDA6-468B-4914-9119-2CA166CC068C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66294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6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685800"/>
            <a:ext cx="8407893" cy="5440679"/>
          </a:xfrm>
        </p:spPr>
        <p:txBody>
          <a:bodyPr/>
          <a:lstStyle>
            <a:lvl1pPr marL="4572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1pPr>
            <a:lvl2pPr marL="36576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2pPr>
            <a:lvl3pPr marL="640080" indent="0">
              <a:spcBef>
                <a:spcPts val="0"/>
              </a:spcBef>
              <a:spcAft>
                <a:spcPts val="0"/>
              </a:spcAft>
              <a:buNone/>
              <a:defRPr b="0" spc="0">
                <a:solidFill>
                  <a:schemeClr val="tx1"/>
                </a:solidFill>
              </a:defRPr>
            </a:lvl3pPr>
            <a:lvl4pPr marL="91440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109728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0888" y="6581975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7AB79BEF-7C7E-4EC3-A0A2-7AB0F4F51B73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581975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381000" y="152400"/>
            <a:ext cx="8381260" cy="406153"/>
          </a:xfrm>
        </p:spPr>
        <p:txBody>
          <a:bodyPr/>
          <a:lstStyle>
            <a:lvl1pPr>
              <a:defRPr sz="2000" u="sng" cap="none" spc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prstClr val="black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prstClr val="black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prstClr val="black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23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6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bs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70888" y="6641350"/>
            <a:ext cx="21336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fld id="{C434DD70-68F0-4DEF-81F9-71079D2F1371}" type="datetime1">
              <a:rPr lang="en-US" smtClean="0"/>
              <a:pPr/>
              <a:t>7/4/2018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3048000" y="6641350"/>
            <a:ext cx="3352800" cy="274320"/>
          </a:xfrm>
        </p:spPr>
        <p:txBody>
          <a:bodyPr/>
          <a:lstStyle>
            <a:lvl1pPr>
              <a:defRPr sz="9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3"/>
          <p:cNvSpPr txBox="1">
            <a:spLocks/>
          </p:cNvSpPr>
          <p:nvPr userDrawn="1"/>
        </p:nvSpPr>
        <p:spPr>
          <a:xfrm>
            <a:off x="8234680" y="6631305"/>
            <a:ext cx="582966" cy="27432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sz="900" b="0">
                <a:solidFill>
                  <a:schemeClr val="tx1"/>
                </a:solidFill>
                <a:latin typeface="Arial Narrow" pitchFamily="34" charset="0"/>
              </a:rPr>
              <a:t>Slide </a:t>
            </a:r>
            <a:fld id="{91D1C02B-4EAB-4E15-8698-97615A35039E}" type="slidenum">
              <a:rPr lang="en-US" sz="900" b="0" smtClean="0">
                <a:solidFill>
                  <a:schemeClr val="tx1"/>
                </a:solidFill>
                <a:latin typeface="Arial Narrow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900" b="0">
              <a:solidFill>
                <a:schemeClr val="tx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8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7/4/2018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9342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87" r:id="rId4"/>
    <p:sldLayoutId id="2147483679" r:id="rId5"/>
    <p:sldLayoutId id="2147483688" r:id="rId6"/>
    <p:sldLayoutId id="2147483680" r:id="rId7"/>
    <p:sldLayoutId id="2147483681" r:id="rId8"/>
    <p:sldLayoutId id="2147483689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9D87F41-6843-4E69-8327-FFD93063886E}" type="datetime1">
              <a:rPr lang="en-US" b="0" smtClean="0">
                <a:solidFill>
                  <a:srgbClr val="0D6911"/>
                </a:solidFill>
                <a:latin typeface="Franklin Gothic Medium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7/4/2018</a:t>
            </a:fld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srgbClr val="0D6911"/>
              </a:solidFill>
              <a:latin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2667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lvis.rowan.edu/~myersjac/sakila/listTable.txt" TargetMode="External"/><Relationship Id="rId2" Type="http://schemas.openxmlformats.org/officeDocument/2006/relationships/hyperlink" Target="http://elvis.rowan.edu/~myersjac/sakila/tablesAndViews.txt" TargetMode="Externa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ym typeface="Wingdings"/>
              </a:rPr>
              <a:t>…</a:t>
            </a:r>
            <a:br>
              <a:rPr lang="en-US" dirty="0">
                <a:sym typeface="Wingdings"/>
              </a:rPr>
            </a:br>
            <a:endParaRPr lang="en-US" dirty="0">
              <a:sym typeface="Wingdings"/>
            </a:endParaRPr>
          </a:p>
          <a:p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  <a:sym typeface="Wingding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8885"/>
            <a:ext cx="5867400" cy="182880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Database Systems:</a:t>
            </a:r>
            <a:br>
              <a:rPr lang="en-GB" alt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r>
              <a:rPr lang="en-GB" alt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Theory and Programming</a:t>
            </a:r>
            <a:br>
              <a:rPr lang="en-GB" altLang="en-US" sz="3600" dirty="0">
                <a:solidFill>
                  <a:schemeClr val="tx2">
                    <a:lumMod val="20000"/>
                    <a:lumOff val="80000"/>
                  </a:schemeClr>
                </a:solidFill>
              </a:rPr>
            </a:br>
            <a:br>
              <a:rPr lang="en-US" sz="3600" dirty="0"/>
            </a:br>
            <a:r>
              <a:rPr lang="en-US" sz="3600" dirty="0"/>
              <a:t>DB Programming</a:t>
            </a: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61388" y="6354763"/>
            <a:ext cx="582612" cy="274637"/>
          </a:xfrm>
        </p:spPr>
        <p:txBody>
          <a:bodyPr/>
          <a:lstStyle/>
          <a:p>
            <a:fld id="{982C06F2-CDD6-4D4A-9B64-D9EB72CA5C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21394973">
            <a:off x="441017" y="5295668"/>
            <a:ext cx="4693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2"/>
                </a:solidFill>
              </a:rPr>
              <a:t>“In God we trust – all others must bring data."</a:t>
            </a:r>
          </a:p>
          <a:p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88845" y="592026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chemeClr val="bg2"/>
                </a:solidFill>
              </a:rPr>
              <a:t>W. Edwards Deming</a:t>
            </a:r>
            <a:br>
              <a:rPr lang="en-US" i="1" dirty="0">
                <a:solidFill>
                  <a:schemeClr val="bg2"/>
                </a:solidFill>
              </a:rPr>
            </a:br>
            <a:r>
              <a:rPr lang="en-US" i="1" dirty="0">
                <a:solidFill>
                  <a:schemeClr val="bg2"/>
                </a:solidFill>
              </a:rPr>
              <a:t>     </a:t>
            </a:r>
            <a:r>
              <a:rPr lang="en-US" dirty="0">
                <a:solidFill>
                  <a:schemeClr val="bg2"/>
                </a:solidFill>
              </a:rPr>
              <a:t>  Manufacturing guru and statistician</a:t>
            </a:r>
          </a:p>
        </p:txBody>
      </p:sp>
    </p:spTree>
    <p:extLst>
      <p:ext uri="{BB962C8B-B14F-4D97-AF65-F5344CB8AC3E}">
        <p14:creationId xmlns:p14="http://schemas.microsoft.com/office/powerpoint/2010/main" val="477674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12136" y="1584321"/>
            <a:ext cx="9166618" cy="4912233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DROP TRIGGER IF EXISTS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set_proposal_number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//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CREATE TRIGGER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set_proposal_number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BEFORE INSERT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ON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curriculum_proposals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FOR EACH ROW BEGIN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proposal_numbers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should start with the current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-- year, followed by a dash, followed by the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-- sequence in that year e.g., 2016-1, 2016-2, etc.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SELECT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ifnull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(max(right(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proposal_number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length(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proposal_number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 -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instr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proposal_number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'-'))), 0) + 1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INTO   @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nextPnumForYear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FROM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curriculum_proposals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WHERE  left(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proposal_number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, 4) = year(now());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SET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NEW.proposal_number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(year(now()), '-',  @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nextPnumForYear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END; //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111015" y="1719071"/>
            <a:ext cx="4032985" cy="2313411"/>
          </a:xfrm>
        </p:spPr>
        <p:txBody>
          <a:bodyPr>
            <a:normAutofit/>
          </a:bodyPr>
          <a:lstStyle/>
          <a:p>
            <a:r>
              <a:rPr lang="en-US" sz="1600" dirty="0"/>
              <a:t>Trigger: a named database object, associated with a table, that activates when a particular event occurs for the table. </a:t>
            </a:r>
          </a:p>
          <a:p>
            <a:r>
              <a:rPr lang="en-US" sz="1600" dirty="0"/>
              <a:t>Some uses for triggers are to perform checks of values to be inserted into a table or to perform calculations on values involved in an update.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graphicFrame>
        <p:nvGraphicFramePr>
          <p:cNvPr id="6" name="Diagram 5"/>
          <p:cNvGraphicFramePr/>
          <p:nvPr>
            <p:extLst/>
          </p:nvPr>
        </p:nvGraphicFramePr>
        <p:xfrm>
          <a:off x="311634" y="5596591"/>
          <a:ext cx="8707239" cy="179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99630" y="5746835"/>
            <a:ext cx="2406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800" b="0" dirty="0">
                <a:latin typeface="+mn-lt"/>
              </a:rPr>
              <a:t>SEQUENCE OF EVENTS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318661" y="2502568"/>
            <a:ext cx="1386038" cy="298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2164083" y="2481713"/>
            <a:ext cx="1622015" cy="14199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15916" y="2627339"/>
            <a:ext cx="11313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sz="1200" b="0" dirty="0">
                <a:solidFill>
                  <a:schemeClr val="bg1">
                    <a:lumMod val="50000"/>
                  </a:schemeClr>
                </a:solidFill>
              </a:rPr>
              <a:t>efore or after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17045" y="2533131"/>
            <a:ext cx="1085554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Insert, delete 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or update</a:t>
            </a:r>
            <a:endParaRPr lang="en-US" sz="1200" b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00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82879" y="1719071"/>
            <a:ext cx="9047747" cy="4912233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DROP TRIGGER IF EXISTS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curriculum_proposal_audit_trail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//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CREATE TRIGGER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curriculum_proposal_audit_trail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AFTER UPDATE ON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curriculum_proposals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FOR EACH ROW BEGIN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-- Create an audit trail record for all of the old values in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curriculum_proposals</a:t>
            </a: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sz="13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INSERT INTO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curriculum_proposals_audit_trail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proposalID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proposal_number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title,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course_name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proposal_type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date_submitted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date_approved_college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date_approved_provost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date_record_state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VALUES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(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OLD.proposalID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OLD.proposal_number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OLD.title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OLD.course_name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OLD.proposal_type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OLD.date_submitted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OLD.date_approved_college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350" dirty="0" err="1">
                <a:latin typeface="Consolas" panose="020B0609020204030204" pitchFamily="49" charset="0"/>
                <a:cs typeface="Consolas" panose="020B0609020204030204" pitchFamily="49" charset="0"/>
              </a:rPr>
              <a:t>OLD.date_approved_provost</a:t>
            </a: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, now());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350" dirty="0">
                <a:latin typeface="Consolas" panose="020B0609020204030204" pitchFamily="49" charset="0"/>
                <a:cs typeface="Consolas" panose="020B0609020204030204" pitchFamily="49" charset="0"/>
              </a:rPr>
              <a:t>END; //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5540142" y="4546081"/>
          <a:ext cx="347873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Values</a:t>
                      </a:r>
                      <a:r>
                        <a:rPr lang="en-US" baseline="0" dirty="0"/>
                        <a:t> Available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Triggers</a:t>
            </a:r>
          </a:p>
        </p:txBody>
      </p:sp>
      <p:graphicFrame>
        <p:nvGraphicFramePr>
          <p:cNvPr id="9" name="Diagram 8"/>
          <p:cNvGraphicFramePr/>
          <p:nvPr>
            <p:extLst/>
          </p:nvPr>
        </p:nvGraphicFramePr>
        <p:xfrm>
          <a:off x="311634" y="5596591"/>
          <a:ext cx="8707239" cy="1799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8426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Programming at Web Server Level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4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36" y="2476754"/>
            <a:ext cx="6613037" cy="3965134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9" name="Speech Bubble: Rectangle with Corners Rounded 8"/>
          <p:cNvSpPr/>
          <p:nvPr/>
        </p:nvSpPr>
        <p:spPr>
          <a:xfrm>
            <a:off x="381000" y="1871189"/>
            <a:ext cx="3669711" cy="1931746"/>
          </a:xfrm>
          <a:prstGeom prst="wedgeRoundRectCallout">
            <a:avLst>
              <a:gd name="adj1" fmla="val 49959"/>
              <a:gd name="adj2" fmla="val 7221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The following techniques describe only the most rudimentary PHP / HTML</a:t>
            </a:r>
            <a:b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</a:br>
            <a:r>
              <a:rPr lang="en-US" dirty="0">
                <a:solidFill>
                  <a:schemeClr val="tx1"/>
                </a:solidFill>
                <a:latin typeface="Comic Sans MS" panose="030F0702030302020204" pitchFamily="66" charset="0"/>
              </a:rPr>
              <a:t> and therefore are meant only to get a quick web database application up and running.</a:t>
            </a:r>
          </a:p>
        </p:txBody>
      </p:sp>
      <p:sp>
        <p:nvSpPr>
          <p:cNvPr id="12" name="Thought Bubble: Cloud 11"/>
          <p:cNvSpPr/>
          <p:nvPr/>
        </p:nvSpPr>
        <p:spPr>
          <a:xfrm>
            <a:off x="6752026" y="2137637"/>
            <a:ext cx="1731910" cy="1029457"/>
          </a:xfrm>
          <a:prstGeom prst="cloudCallout">
            <a:avLst>
              <a:gd name="adj1" fmla="val -19822"/>
              <a:gd name="adj2" fmla="val 7610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Comic Sans MS" panose="030F0702030302020204" pitchFamily="66" charset="0"/>
              </a:rPr>
              <a:t>What, no AJAX ??</a:t>
            </a:r>
          </a:p>
        </p:txBody>
      </p:sp>
    </p:spTree>
    <p:extLst>
      <p:ext uri="{BB962C8B-B14F-4D97-AF65-F5344CB8AC3E}">
        <p14:creationId xmlns:p14="http://schemas.microsoft.com/office/powerpoint/2010/main" val="368129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6577" y="4507523"/>
            <a:ext cx="5117423" cy="2198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872" y="1683899"/>
            <a:ext cx="4085505" cy="44074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&lt;!DOCTYPE html&gt; </a:t>
            </a:r>
            <a:r>
              <a:rPr lang="en-US" sz="1600" dirty="0"/>
              <a:t>defines document type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&lt;html&gt; &lt;/html&gt;  </a:t>
            </a:r>
            <a:r>
              <a:rPr lang="en-US" sz="1600" dirty="0"/>
              <a:t>contains HTML content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&lt;head&gt; &lt;/head&gt;  </a:t>
            </a:r>
            <a:r>
              <a:rPr lang="en-US" sz="1600" dirty="0"/>
              <a:t>HTML header used for title and links to CSS stylesheets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&lt;title&gt; &lt;/title&gt;  </a:t>
            </a:r>
            <a:r>
              <a:rPr lang="en-US" sz="1600" dirty="0"/>
              <a:t>Title in browser window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&lt;body&gt; &lt;/body&gt;</a:t>
            </a:r>
            <a:r>
              <a:rPr lang="en-US" sz="1600" dirty="0"/>
              <a:t> Viewable on webpage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&lt;h1&gt; &lt;/h1&gt;  </a:t>
            </a:r>
            <a:r>
              <a:rPr lang="en-US" sz="1600" dirty="0"/>
              <a:t>1</a:t>
            </a:r>
            <a:r>
              <a:rPr lang="en-US" sz="1600" baseline="30000" dirty="0"/>
              <a:t>st</a:t>
            </a:r>
            <a:r>
              <a:rPr lang="en-US" sz="1600" dirty="0"/>
              <a:t> level heading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ul</a:t>
            </a:r>
            <a:r>
              <a:rPr lang="en-US" sz="1400" dirty="0">
                <a:latin typeface="Consolas" panose="020B0609020204030204" pitchFamily="49" charset="0"/>
              </a:rPr>
              <a:t>&gt; &lt;/</a:t>
            </a:r>
            <a:r>
              <a:rPr lang="en-US" sz="1400" dirty="0" err="1">
                <a:latin typeface="Consolas" panose="020B0609020204030204" pitchFamily="49" charset="0"/>
              </a:rPr>
              <a:t>ul</a:t>
            </a:r>
            <a:r>
              <a:rPr lang="en-US" sz="1400" dirty="0">
                <a:latin typeface="Consolas" panose="020B0609020204030204" pitchFamily="49" charset="0"/>
              </a:rPr>
              <a:t>&gt;  </a:t>
            </a:r>
            <a:r>
              <a:rPr lang="en-US" sz="1600" dirty="0"/>
              <a:t>Unordered list</a:t>
            </a:r>
          </a:p>
          <a:p>
            <a:pPr marL="4572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&lt;li&gt; &lt;/li&gt;  </a:t>
            </a:r>
            <a:r>
              <a:rPr lang="en-US" sz="1600" dirty="0" err="1"/>
              <a:t>List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600" dirty="0" err="1"/>
              <a:t>item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286572"/>
            <a:ext cx="8381260" cy="1054394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en-US" dirty="0" err="1"/>
              <a:t>Sakila</a:t>
            </a:r>
            <a:r>
              <a:rPr lang="en-US" dirty="0"/>
              <a:t> HTML</a:t>
            </a:r>
            <a:br>
              <a:rPr lang="en-US" dirty="0"/>
            </a:br>
            <a:r>
              <a:rPr lang="en-US" dirty="0"/>
              <a:t> </a:t>
            </a:r>
            <a:r>
              <a:rPr lang="en-US" sz="2000" dirty="0"/>
              <a:t>PHP and Text File at http://elvis.rowan.edu/~myersjac/sakila/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04" b="16741"/>
          <a:stretch/>
        </p:blipFill>
        <p:spPr>
          <a:xfrm>
            <a:off x="4026577" y="1512277"/>
            <a:ext cx="4982608" cy="4319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27835"/>
          <a:stretch/>
        </p:blipFill>
        <p:spPr>
          <a:xfrm>
            <a:off x="491270" y="4951332"/>
            <a:ext cx="2814638" cy="18246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577" y="5928888"/>
            <a:ext cx="4241123" cy="929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86555" y="5720859"/>
            <a:ext cx="690243" cy="359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3200" b="0" dirty="0">
                <a:solidFill>
                  <a:schemeClr val="accent2"/>
                </a:solidFill>
                <a:latin typeface="+mn-lt"/>
              </a:rPr>
              <a:t>…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127738" y="4038600"/>
            <a:ext cx="1951893" cy="109024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1928446" y="4191000"/>
            <a:ext cx="2303586" cy="135987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>
            <a:off x="2356336" y="4890870"/>
            <a:ext cx="1975333" cy="99763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040657">
            <a:off x="7555523" y="1888861"/>
            <a:ext cx="1424354" cy="3231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s</a:t>
            </a:r>
            <a:r>
              <a:rPr lang="en-US" sz="1800" b="0" dirty="0">
                <a:latin typeface="+mn-lt"/>
              </a:rPr>
              <a:t>akila.html</a:t>
            </a:r>
          </a:p>
        </p:txBody>
      </p:sp>
    </p:spTree>
    <p:extLst>
      <p:ext uri="{BB962C8B-B14F-4D97-AF65-F5344CB8AC3E}">
        <p14:creationId xmlns:p14="http://schemas.microsoft.com/office/powerpoint/2010/main" val="388290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336" y="1670623"/>
            <a:ext cx="4135995" cy="4984510"/>
          </a:xfrm>
        </p:spPr>
        <p:txBody>
          <a:bodyPr>
            <a:noAutofit/>
          </a:bodyPr>
          <a:lstStyle/>
          <a:p>
            <a:r>
              <a:rPr lang="en-US" sz="1800" dirty="0"/>
              <a:t>HTML enhanced with PHP should be stored in a .</a:t>
            </a:r>
            <a:r>
              <a:rPr lang="en-US" sz="1800" dirty="0" err="1"/>
              <a:t>php</a:t>
            </a:r>
            <a:r>
              <a:rPr lang="en-US" sz="1800" dirty="0"/>
              <a:t> file</a:t>
            </a:r>
          </a:p>
          <a:p>
            <a:r>
              <a:rPr lang="en-US" sz="1800" dirty="0"/>
              <a:t>PHP code is embedded in between </a:t>
            </a:r>
            <a:r>
              <a:rPr lang="en-US" sz="1800" dirty="0">
                <a:latin typeface="Consolas" panose="020B0609020204030204" pitchFamily="49" charset="0"/>
              </a:rPr>
              <a:t>&lt;?</a:t>
            </a:r>
            <a:r>
              <a:rPr lang="en-US" sz="1800" dirty="0" err="1">
                <a:latin typeface="Consolas" panose="020B0609020204030204" pitchFamily="49" charset="0"/>
              </a:rPr>
              <a:t>php</a:t>
            </a:r>
            <a:r>
              <a:rPr lang="en-US" sz="1800" dirty="0">
                <a:latin typeface="Consolas" panose="020B0609020204030204" pitchFamily="49" charset="0"/>
              </a:rPr>
              <a:t> ?&gt; </a:t>
            </a:r>
            <a:r>
              <a:rPr lang="en-US" sz="1800" dirty="0"/>
              <a:t>tag</a:t>
            </a:r>
          </a:p>
          <a:p>
            <a:r>
              <a:rPr lang="en-US" sz="1800" dirty="0"/>
              <a:t>PHP syntax</a:t>
            </a:r>
          </a:p>
          <a:p>
            <a:pPr lvl="1"/>
            <a:r>
              <a:rPr lang="en-US" sz="1600" dirty="0"/>
              <a:t>Variables, e.g., $</a:t>
            </a:r>
            <a:r>
              <a:rPr lang="en-US" sz="1600" dirty="0" err="1"/>
              <a:t>dbh</a:t>
            </a:r>
            <a:r>
              <a:rPr lang="en-US" sz="1600" dirty="0"/>
              <a:t>, must start with $</a:t>
            </a:r>
          </a:p>
          <a:p>
            <a:pPr lvl="1"/>
            <a:r>
              <a:rPr lang="en-US" sz="1600" dirty="0"/>
              <a:t>Java-like syntax; statements end with ; </a:t>
            </a:r>
          </a:p>
          <a:p>
            <a:r>
              <a:rPr lang="en-US" sz="1800" dirty="0"/>
              <a:t>PHP functions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include</a:t>
            </a:r>
            <a:r>
              <a:rPr lang="en-US" sz="1600" dirty="0"/>
              <a:t>: (or require) brings in another PHP script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die</a:t>
            </a:r>
            <a:r>
              <a:rPr lang="en-US" sz="1600" dirty="0"/>
              <a:t>:  prints a message and ends the script</a:t>
            </a:r>
          </a:p>
          <a:p>
            <a:r>
              <a:rPr lang="en-US" sz="1800" dirty="0"/>
              <a:t>PHP code processed on server, thus only echoed output is rendered in </a:t>
            </a:r>
            <a:br>
              <a:rPr lang="en-US" sz="1800" dirty="0"/>
            </a:br>
            <a:r>
              <a:rPr lang="en-US" sz="1800" dirty="0"/>
              <a:t>the browser.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30" y="1538712"/>
            <a:ext cx="4898842" cy="5319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40657">
            <a:off x="7525243" y="1785913"/>
            <a:ext cx="1424354" cy="3231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 err="1"/>
              <a:t>s</a:t>
            </a:r>
            <a:r>
              <a:rPr lang="en-US" sz="1800" b="0" dirty="0" err="1">
                <a:latin typeface="+mn-lt"/>
              </a:rPr>
              <a:t>akila.php</a:t>
            </a:r>
            <a:endParaRPr lang="en-US" sz="1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451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connect.php</a:t>
            </a:r>
            <a:br>
              <a:rPr lang="en-US" dirty="0"/>
            </a:br>
            <a:r>
              <a:rPr lang="en-US" sz="2400" dirty="0"/>
              <a:t>Using PHP Data Objects (PHP PDO)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27742" y="1539498"/>
            <a:ext cx="2118102" cy="51609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5" y="1539498"/>
            <a:ext cx="7049885" cy="53185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17776" y="3027544"/>
            <a:ext cx="19579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b="0" dirty="0">
                <a:solidFill>
                  <a:srgbClr val="C00000"/>
                </a:solidFill>
                <a:latin typeface="Comic Sans MS" panose="030F0702030302020204" pitchFamily="66" charset="0"/>
              </a:rPr>
              <a:t>PHP function which returns a database handle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2633053" y="3129564"/>
            <a:ext cx="4150039" cy="295561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/>
          <p:cNvSpPr/>
          <p:nvPr/>
        </p:nvSpPr>
        <p:spPr>
          <a:xfrm>
            <a:off x="5403742" y="3817749"/>
            <a:ext cx="2132712" cy="1208868"/>
          </a:xfrm>
          <a:custGeom>
            <a:avLst/>
            <a:gdLst>
              <a:gd name="connsiteX0" fmla="*/ 2123268 w 2132712"/>
              <a:gd name="connsiteY0" fmla="*/ 0 h 1208868"/>
              <a:gd name="connsiteX1" fmla="*/ 2123268 w 2132712"/>
              <a:gd name="connsiteY1" fmla="*/ 320298 h 1208868"/>
              <a:gd name="connsiteX2" fmla="*/ 2025112 w 2132712"/>
              <a:gd name="connsiteY2" fmla="*/ 568271 h 1208868"/>
              <a:gd name="connsiteX3" fmla="*/ 1864963 w 2132712"/>
              <a:gd name="connsiteY3" fmla="*/ 960895 h 1208868"/>
              <a:gd name="connsiteX4" fmla="*/ 1689316 w 2132712"/>
              <a:gd name="connsiteY4" fmla="*/ 1059051 h 1208868"/>
              <a:gd name="connsiteX5" fmla="*/ 1291526 w 2132712"/>
              <a:gd name="connsiteY5" fmla="*/ 1157207 h 1208868"/>
              <a:gd name="connsiteX6" fmla="*/ 0 w 2132712"/>
              <a:gd name="connsiteY6" fmla="*/ 1208868 h 120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2712" h="1208868">
                <a:moveTo>
                  <a:pt x="2123268" y="0"/>
                </a:moveTo>
                <a:cubicBezTo>
                  <a:pt x="2131447" y="112793"/>
                  <a:pt x="2139627" y="225586"/>
                  <a:pt x="2123268" y="320298"/>
                </a:cubicBezTo>
                <a:cubicBezTo>
                  <a:pt x="2106909" y="415010"/>
                  <a:pt x="2068163" y="461505"/>
                  <a:pt x="2025112" y="568271"/>
                </a:cubicBezTo>
                <a:cubicBezTo>
                  <a:pt x="1982061" y="675037"/>
                  <a:pt x="1920929" y="879098"/>
                  <a:pt x="1864963" y="960895"/>
                </a:cubicBezTo>
                <a:cubicBezTo>
                  <a:pt x="1808997" y="1042692"/>
                  <a:pt x="1784889" y="1026332"/>
                  <a:pt x="1689316" y="1059051"/>
                </a:cubicBezTo>
                <a:cubicBezTo>
                  <a:pt x="1593743" y="1091770"/>
                  <a:pt x="1573079" y="1132238"/>
                  <a:pt x="1291526" y="1157207"/>
                </a:cubicBezTo>
                <a:cubicBezTo>
                  <a:pt x="1009973" y="1182176"/>
                  <a:pt x="504986" y="1195522"/>
                  <a:pt x="0" y="1208868"/>
                </a:cubicBezTo>
              </a:path>
            </a:pathLst>
          </a:cu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51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sakila.php</a:t>
            </a:r>
            <a:br>
              <a:rPr lang="en-US" dirty="0"/>
            </a:br>
            <a:r>
              <a:rPr lang="en-US" sz="2400" dirty="0"/>
              <a:t>Using PHP Data Objects (PHP PDO)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329" y="1539498"/>
            <a:ext cx="9004515" cy="51609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4" y="1650404"/>
            <a:ext cx="6501651" cy="37688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17776" y="3027544"/>
            <a:ext cx="19579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600" b="0" dirty="0">
                <a:solidFill>
                  <a:srgbClr val="C00000"/>
                </a:solidFill>
                <a:latin typeface="Comic Sans MS" panose="030F0702030302020204" pitchFamily="66" charset="0"/>
              </a:rPr>
              <a:t>Embedded PHP at the beginning of the document</a:t>
            </a:r>
            <a:br>
              <a:rPr lang="en-US" sz="1600" b="0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br>
              <a:rPr lang="en-US" sz="1600" b="0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sz="1600" b="0" dirty="0">
                <a:solidFill>
                  <a:srgbClr val="C00000"/>
                </a:solidFill>
                <a:latin typeface="Comic Sans MS" panose="030F0702030302020204" pitchFamily="66" charset="0"/>
              </a:rPr>
              <a:t>to make connection to database and store the database handle in variable $</a:t>
            </a:r>
            <a:r>
              <a:rPr lang="en-US" sz="1600" b="0" dirty="0" err="1">
                <a:solidFill>
                  <a:srgbClr val="C00000"/>
                </a:solidFill>
                <a:latin typeface="Comic Sans MS" panose="030F0702030302020204" pitchFamily="66" charset="0"/>
              </a:rPr>
              <a:t>dbh</a:t>
            </a:r>
            <a:endParaRPr lang="en-US" sz="1600" b="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3566630" y="4772386"/>
            <a:ext cx="3253825" cy="5035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33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sakila.php</a:t>
            </a:r>
            <a:br>
              <a:rPr lang="en-US" dirty="0"/>
            </a:br>
            <a:r>
              <a:rPr lang="en-US" sz="2400" dirty="0"/>
              <a:t>Using PHP Data Objects (PHP PDO)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3" y="1486859"/>
            <a:ext cx="7714334" cy="53298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496014" y="1539498"/>
            <a:ext cx="1549830" cy="51609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6482" y="1602834"/>
            <a:ext cx="27793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400" b="0" dirty="0">
                <a:solidFill>
                  <a:srgbClr val="C00000"/>
                </a:solidFill>
                <a:latin typeface="Comic Sans MS" panose="030F0702030302020204" pitchFamily="66" charset="0"/>
              </a:rPr>
              <a:t>Create SQL statement and store it in variable $</a:t>
            </a:r>
            <a:r>
              <a:rPr lang="en-US" sz="1400" b="0" dirty="0" err="1">
                <a:solidFill>
                  <a:srgbClr val="C00000"/>
                </a:solidFill>
                <a:latin typeface="Comic Sans MS" panose="030F0702030302020204" pitchFamily="66" charset="0"/>
              </a:rPr>
              <a:t>sql</a:t>
            </a:r>
            <a:endParaRPr lang="en-US" sz="1400" b="0" dirty="0">
              <a:solidFill>
                <a:srgbClr val="C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724760" y="1926956"/>
            <a:ext cx="2741849" cy="3254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52095" y="2632628"/>
            <a:ext cx="2242089" cy="124649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40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.</a:t>
            </a:r>
            <a:r>
              <a:rPr lang="en-US" sz="1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 is the concatenation operator.  Concatenation used to make SQL statements easily readable in PHP 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27458" y="2869744"/>
            <a:ext cx="361110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0" dirty="0">
                <a:solidFill>
                  <a:srgbClr val="C00000"/>
                </a:solidFill>
                <a:latin typeface="Comic Sans MS" panose="030F0702030302020204" pitchFamily="66" charset="0"/>
              </a:rPr>
              <a:t>Use the database handle to prepare the SQL, which returns a PDO statement.</a:t>
            </a:r>
            <a:br>
              <a:rPr lang="en-US" sz="1400" b="0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br>
              <a:rPr lang="en-US" sz="1400" b="0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sz="1400" b="0" dirty="0">
                <a:solidFill>
                  <a:srgbClr val="C00000"/>
                </a:solidFill>
                <a:latin typeface="Comic Sans MS" panose="030F0702030302020204" pitchFamily="66" charset="0"/>
              </a:rPr>
              <a:t>Execute the statement.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2448733" y="3140992"/>
            <a:ext cx="778725" cy="160147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2047566" y="3301139"/>
            <a:ext cx="1179892" cy="3733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52094" y="4567337"/>
            <a:ext cx="2224011" cy="193899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Echoing the line break character has no effect on the HTML page </a:t>
            </a:r>
            <a:br>
              <a:rPr lang="en-US" sz="1400" b="0" dirty="0">
                <a:solidFill>
                  <a:schemeClr val="accent1"/>
                </a:solidFill>
                <a:latin typeface="Comic Sans MS" panose="030F0702030302020204" pitchFamily="66" charset="0"/>
              </a:rPr>
            </a:br>
            <a:r>
              <a:rPr lang="en-US" sz="1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(&lt;</a:t>
            </a:r>
            <a:r>
              <a:rPr lang="en-US" sz="1400" b="0" dirty="0" err="1">
                <a:solidFill>
                  <a:schemeClr val="accent1"/>
                </a:solidFill>
                <a:latin typeface="Comic Sans MS" panose="030F0702030302020204" pitchFamily="66" charset="0"/>
              </a:rPr>
              <a:t>br</a:t>
            </a:r>
            <a:r>
              <a:rPr lang="en-US" sz="1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 /&gt; is used for that.)</a:t>
            </a:r>
            <a:br>
              <a:rPr lang="en-US" sz="1400" b="0" dirty="0">
                <a:solidFill>
                  <a:schemeClr val="accent1"/>
                </a:solidFill>
                <a:latin typeface="Comic Sans MS" panose="030F0702030302020204" pitchFamily="66" charset="0"/>
              </a:rPr>
            </a:br>
            <a:br>
              <a:rPr lang="en-US" sz="1400" b="0" dirty="0">
                <a:solidFill>
                  <a:schemeClr val="accent1"/>
                </a:solidFill>
                <a:latin typeface="Comic Sans MS" panose="030F0702030302020204" pitchFamily="66" charset="0"/>
              </a:rPr>
            </a:br>
            <a:r>
              <a:rPr lang="en-US" sz="1400" b="0" dirty="0">
                <a:solidFill>
                  <a:schemeClr val="accent1"/>
                </a:solidFill>
                <a:latin typeface="Comic Sans MS" panose="030F0702030302020204" pitchFamily="66" charset="0"/>
              </a:rPr>
              <a:t>  </a:t>
            </a:r>
            <a:r>
              <a:rPr lang="en-US" sz="1400" dirty="0">
                <a:solidFill>
                  <a:schemeClr val="accent1"/>
                </a:solidFill>
                <a:latin typeface="Comic Sans MS" panose="030F0702030302020204" pitchFamily="66" charset="0"/>
              </a:rPr>
              <a:t>But it makes the HTML code easier to read upon view source</a:t>
            </a:r>
            <a:endParaRPr lang="en-US" sz="600" b="0" dirty="0">
              <a:solidFill>
                <a:schemeClr val="accent1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286000" y="4428358"/>
            <a:ext cx="37261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  <a:latin typeface="Comic Sans MS" panose="030F0702030302020204" pitchFamily="66" charset="0"/>
              </a:rPr>
              <a:t>fetchAll</a:t>
            </a:r>
            <a:r>
              <a:rPr lang="en-US" sz="1400" dirty="0">
                <a:solidFill>
                  <a:srgbClr val="C00000"/>
                </a:solidFill>
                <a:latin typeface="Comic Sans MS" panose="030F0702030302020204" pitchFamily="66" charset="0"/>
              </a:rPr>
              <a:t>() returns an array containing all of the result set rows,  The array can be looped thru; </a:t>
            </a:r>
            <a:r>
              <a:rPr lang="en-US" sz="1400" b="1" i="1" dirty="0">
                <a:solidFill>
                  <a:srgbClr val="C00000"/>
                </a:solidFill>
                <a:latin typeface="Comic Sans MS" panose="030F0702030302020204" pitchFamily="66" charset="0"/>
              </a:rPr>
              <a:t>columns</a:t>
            </a:r>
            <a:r>
              <a:rPr lang="en-US" sz="1400" dirty="0">
                <a:solidFill>
                  <a:srgbClr val="C00000"/>
                </a:solidFill>
                <a:latin typeface="Comic Sans MS" panose="030F0702030302020204" pitchFamily="66" charset="0"/>
              </a:rPr>
              <a:t> are the elements of each row.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 flipV="1">
            <a:off x="2029048" y="4257756"/>
            <a:ext cx="317590" cy="3095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911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stored IN procedure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7496014" y="1539498"/>
            <a:ext cx="1549830" cy="51609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27458" y="2869744"/>
            <a:ext cx="3611104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US" sz="1400" b="0" dirty="0">
                <a:solidFill>
                  <a:srgbClr val="C00000"/>
                </a:solidFill>
                <a:latin typeface="Comic Sans MS" panose="030F0702030302020204" pitchFamily="66" charset="0"/>
              </a:rPr>
              <a:t>Use the database handle to prepare the SQL, which returns a PDO statement.</a:t>
            </a:r>
            <a:br>
              <a:rPr lang="en-US" sz="1400" b="0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br>
              <a:rPr lang="en-US" sz="1400" b="0" dirty="0">
                <a:solidFill>
                  <a:srgbClr val="C00000"/>
                </a:solidFill>
                <a:latin typeface="Comic Sans MS" panose="030F0702030302020204" pitchFamily="66" charset="0"/>
              </a:rPr>
            </a:br>
            <a:r>
              <a:rPr lang="en-US" sz="1400" b="0" dirty="0">
                <a:solidFill>
                  <a:srgbClr val="C00000"/>
                </a:solidFill>
                <a:latin typeface="Comic Sans MS" panose="030F0702030302020204" pitchFamily="66" charset="0"/>
              </a:rPr>
              <a:t>Execute the statement.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H="1" flipV="1">
            <a:off x="2448733" y="3140992"/>
            <a:ext cx="778725" cy="160147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2047566" y="3301139"/>
            <a:ext cx="1179892" cy="3733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286000" y="4428358"/>
            <a:ext cx="37261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C00000"/>
                </a:solidFill>
                <a:latin typeface="Comic Sans MS" panose="030F0702030302020204" pitchFamily="66" charset="0"/>
              </a:rPr>
              <a:t>fetchAll</a:t>
            </a:r>
            <a:r>
              <a:rPr lang="en-US" sz="1400" dirty="0">
                <a:solidFill>
                  <a:srgbClr val="C00000"/>
                </a:solidFill>
                <a:latin typeface="Comic Sans MS" panose="030F0702030302020204" pitchFamily="66" charset="0"/>
              </a:rPr>
              <a:t>() returns an array containing all of the result set rows,  The array can be looped thru; </a:t>
            </a:r>
            <a:r>
              <a:rPr lang="en-US" sz="1400" b="1" i="1" dirty="0">
                <a:solidFill>
                  <a:srgbClr val="C00000"/>
                </a:solidFill>
                <a:latin typeface="Comic Sans MS" panose="030F0702030302020204" pitchFamily="66" charset="0"/>
              </a:rPr>
              <a:t>columns</a:t>
            </a:r>
            <a:r>
              <a:rPr lang="en-US" sz="1400" dirty="0">
                <a:solidFill>
                  <a:srgbClr val="C00000"/>
                </a:solidFill>
                <a:latin typeface="Comic Sans MS" panose="030F0702030302020204" pitchFamily="66" charset="0"/>
              </a:rPr>
              <a:t> are the elements of each row.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 flipV="1">
            <a:off x="2029048" y="4257756"/>
            <a:ext cx="317590" cy="309582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72" y="1602834"/>
            <a:ext cx="7355142" cy="5097600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4006184" y="3371259"/>
            <a:ext cx="2342608" cy="3130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14807" y="3094260"/>
            <a:ext cx="2779362" cy="31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400" b="0" dirty="0">
                <a:solidFill>
                  <a:srgbClr val="C00000"/>
                </a:solidFill>
                <a:latin typeface="Comic Sans MS" panose="030F0702030302020204" pitchFamily="66" charset="0"/>
              </a:rPr>
              <a:t>? is an alternate way to find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12109" y="3904715"/>
            <a:ext cx="2779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400" b="0" dirty="0">
                <a:solidFill>
                  <a:srgbClr val="C00000"/>
                </a:solidFill>
                <a:latin typeface="Comic Sans MS" panose="030F0702030302020204" pitchFamily="66" charset="0"/>
              </a:rPr>
              <a:t>This proc is an IN proc, not an IN/OUT proc.  Thus no second SQL statement is needed to retrieve the OUT parameters.</a:t>
            </a:r>
          </a:p>
        </p:txBody>
      </p:sp>
    </p:spTree>
    <p:extLst>
      <p:ext uri="{BB962C8B-B14F-4D97-AF65-F5344CB8AC3E}">
        <p14:creationId xmlns:p14="http://schemas.microsoft.com/office/powerpoint/2010/main" val="379227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Programming </a:t>
            </a:r>
            <a:br>
              <a:rPr lang="en-US" b="1" dirty="0"/>
            </a:br>
            <a:r>
              <a:rPr lang="en-US" b="1" dirty="0"/>
              <a:t>at DB Level: </a:t>
            </a:r>
            <a:br>
              <a:rPr lang="en-US" b="1" dirty="0"/>
            </a:br>
            <a:r>
              <a:rPr lang="en-US" b="1" dirty="0"/>
              <a:t>MySQL Procedures </a:t>
            </a:r>
            <a:br>
              <a:rPr lang="en-US" b="1" dirty="0"/>
            </a:br>
            <a:r>
              <a:rPr lang="en-US" b="1" dirty="0"/>
              <a:t>and Triggers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63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stored IN/OUT procedure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3" y="1603708"/>
            <a:ext cx="6525729" cy="5108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24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GET</a:t>
            </a:r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676400"/>
          <a:ext cx="7321550" cy="410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Document" r:id="rId4" imgW="7321366" imgH="4106696" progId="Word.Document.8">
                  <p:embed/>
                </p:oleObj>
              </mc:Choice>
              <mc:Fallback>
                <p:oleObj name="Document" r:id="rId4" imgW="7321366" imgH="41066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7321550" cy="410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17512" y="5943600"/>
          <a:ext cx="8574088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Document" r:id="rId6" imgW="8587095" imgH="1347586" progId="Word.Document.8">
                  <p:embed/>
                </p:oleObj>
              </mc:Choice>
              <mc:Fallback>
                <p:oleObj name="Document" r:id="rId6" imgW="8587095" imgH="13475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2" y="5943600"/>
                        <a:ext cx="8574088" cy="132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2167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POST</a:t>
            </a:r>
          </a:p>
        </p:txBody>
      </p:sp>
      <p:pic>
        <p:nvPicPr>
          <p:cNvPr id="48132" name="Picture 4" descr="2-6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17" y="1828800"/>
            <a:ext cx="7027863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8133" name="Object 5"/>
          <p:cNvGraphicFramePr>
            <a:graphicFrameLocks noChangeAspect="1"/>
          </p:cNvGraphicFramePr>
          <p:nvPr>
            <p:extLst/>
          </p:nvPr>
        </p:nvGraphicFramePr>
        <p:xfrm>
          <a:off x="922317" y="4572000"/>
          <a:ext cx="7321550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Document" r:id="rId5" imgW="7321366" imgH="1843794" progId="Word.Document.8">
                  <p:embed/>
                </p:oleObj>
              </mc:Choice>
              <mc:Fallback>
                <p:oleObj name="Document" r:id="rId5" imgW="7321366" imgH="18437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17" y="4572000"/>
                        <a:ext cx="7321550" cy="18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725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C2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Strings</a:t>
            </a: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>
            <p:extLst/>
          </p:nvPr>
        </p:nvGraphicFramePr>
        <p:xfrm>
          <a:off x="914400" y="1676400"/>
          <a:ext cx="7321550" cy="418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Document" r:id="rId4" imgW="7321366" imgH="4187861" progId="Word.Document.8">
                  <p:embed/>
                </p:oleObj>
              </mc:Choice>
              <mc:Fallback>
                <p:oleObj name="Document" r:id="rId4" imgW="7321366" imgH="41878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76400"/>
                        <a:ext cx="7321550" cy="418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4643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Murach's PHP and MySQL, C7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© 2010, Mike Murach &amp; Associates, Inc.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Echo</a:t>
            </a: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>
            <p:extLst/>
          </p:nvPr>
        </p:nvGraphicFramePr>
        <p:xfrm>
          <a:off x="381000" y="1828800"/>
          <a:ext cx="7321550" cy="291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" r:id="rId4" imgW="7315170" imgH="3004796" progId="Word.Document.8">
                  <p:embed/>
                </p:oleObj>
              </mc:Choice>
              <mc:Fallback>
                <p:oleObj name="Document" r:id="rId4" imgW="7315170" imgH="30047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28800"/>
                        <a:ext cx="7321550" cy="291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5141758" y="1828800"/>
            <a:ext cx="3733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variables</a:t>
            </a:r>
          </a:p>
          <a:p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$color = "red";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echo "Roses are $color";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echo "&lt;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&gt;";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echo 'Roses are $color';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66479" y="5410200"/>
            <a:ext cx="28557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Roses are red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Roses are $color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705600" y="4115790"/>
            <a:ext cx="93306" cy="1294410"/>
          </a:xfrm>
          <a:prstGeom prst="straightConnector1">
            <a:avLst/>
          </a:prstGeom>
          <a:noFill/>
          <a:ln w="285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/>
          <p:cNvSpPr/>
          <p:nvPr/>
        </p:nvSpPr>
        <p:spPr>
          <a:xfrm>
            <a:off x="5141758" y="4343400"/>
            <a:ext cx="3505200" cy="64633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Single quotes will print the variable name, not the value</a:t>
            </a:r>
          </a:p>
        </p:txBody>
      </p:sp>
    </p:spTree>
    <p:extLst>
      <p:ext uri="{BB962C8B-B14F-4D97-AF65-F5344CB8AC3E}">
        <p14:creationId xmlns:p14="http://schemas.microsoft.com/office/powerpoint/2010/main" val="1190971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http://elvis.rowan.edu/~myersjac/sakila/tablesAndViews.txt</a:t>
            </a:r>
            <a:r>
              <a:rPr lang="en-US" dirty="0"/>
              <a:t> </a:t>
            </a:r>
          </a:p>
          <a:p>
            <a:r>
              <a:rPr lang="en-US" dirty="0"/>
              <a:t>See </a:t>
            </a:r>
            <a:r>
              <a:rPr lang="en-US" dirty="0">
                <a:hlinkClick r:id="rId3"/>
              </a:rPr>
              <a:t>http://elvis.rowan.edu/~myersjac/sakila/listTable.txt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Work</a:t>
            </a:r>
          </a:p>
        </p:txBody>
      </p:sp>
    </p:spTree>
    <p:extLst>
      <p:ext uri="{BB962C8B-B14F-4D97-AF65-F5344CB8AC3E}">
        <p14:creationId xmlns:p14="http://schemas.microsoft.com/office/powerpoint/2010/main" val="3194418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vs. Oracle</a:t>
            </a:r>
          </a:p>
        </p:txBody>
      </p:sp>
    </p:spTree>
    <p:extLst>
      <p:ext uri="{BB962C8B-B14F-4D97-AF65-F5344CB8AC3E}">
        <p14:creationId xmlns:p14="http://schemas.microsoft.com/office/powerpoint/2010/main" val="3829258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C71D3F-31DB-41A8-9BB4-D24B26CE0B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LIMIT	</a:t>
            </a:r>
          </a:p>
          <a:p>
            <a:pPr marL="4572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select artist, title, </a:t>
            </a:r>
            <a:r>
              <a:rPr lang="en-US" sz="1600" dirty="0" err="1">
                <a:latin typeface="Consolas" panose="020B0609020204030204" pitchFamily="49" charset="0"/>
              </a:rPr>
              <a:t>release_date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from   </a:t>
            </a:r>
            <a:r>
              <a:rPr lang="en-US" sz="1600" dirty="0" err="1">
                <a:latin typeface="Consolas" panose="020B0609020204030204" pitchFamily="49" charset="0"/>
              </a:rPr>
              <a:t>my_cds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limit  5;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select artist, title, </a:t>
            </a:r>
            <a:r>
              <a:rPr lang="en-US" sz="1600" dirty="0" err="1">
                <a:latin typeface="Consolas" panose="020B0609020204030204" pitchFamily="49" charset="0"/>
              </a:rPr>
              <a:t>release_date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from   </a:t>
            </a:r>
            <a:r>
              <a:rPr lang="en-US" sz="1600" dirty="0" err="1">
                <a:latin typeface="Consolas" panose="020B0609020204030204" pitchFamily="49" charset="0"/>
              </a:rPr>
              <a:t>my_cds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limit  5, 2;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1A907-FA58-4D18-B817-F1819A82F7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Use of ROWNUMs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select title, artist, </a:t>
            </a:r>
            <a:r>
              <a:rPr lang="en-US" sz="1600" dirty="0" err="1">
                <a:latin typeface="Consolas" panose="020B0609020204030204" pitchFamily="49" charset="0"/>
              </a:rPr>
              <a:t>releasedate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from   cd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where </a:t>
            </a:r>
            <a:r>
              <a:rPr lang="en-US" sz="1600" dirty="0" err="1">
                <a:latin typeface="Consolas" panose="020B0609020204030204" pitchFamily="49" charset="0"/>
              </a:rPr>
              <a:t>rownum</a:t>
            </a:r>
            <a:r>
              <a:rPr lang="en-US" sz="1600" dirty="0">
                <a:latin typeface="Consolas" panose="020B0609020204030204" pitchFamily="49" charset="0"/>
              </a:rPr>
              <a:t> &lt; 6;</a:t>
            </a:r>
          </a:p>
          <a:p>
            <a:pPr marL="45720" indent="0">
              <a:spcBef>
                <a:spcPts val="0"/>
              </a:spcBef>
              <a:buNone/>
            </a:pP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/>
              <a:t>In Oracle 11, specifying the range is not possible.</a:t>
            </a:r>
            <a:br>
              <a:rPr lang="en-US" dirty="0"/>
            </a:b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However, in Oracle 12, there is a new OFFSET operator.</a:t>
            </a:r>
            <a:br>
              <a:rPr lang="en-US" sz="1600" dirty="0"/>
            </a:br>
            <a:endParaRPr lang="en-US" sz="1600" dirty="0"/>
          </a:p>
          <a:p>
            <a:pPr marL="45720" indent="0">
              <a:spcBef>
                <a:spcPts val="0"/>
              </a:spcBef>
              <a:buNone/>
            </a:pPr>
            <a:br>
              <a:rPr lang="en-US" sz="1600" dirty="0"/>
            </a:br>
            <a:endParaRPr lang="en-US" sz="1600" dirty="0"/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F8C124-2EDB-474A-8D3C-C497C0DF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Limiting rows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27138-69CD-4CC3-8F91-F4BD174E3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"/>
          <a:stretch/>
        </p:blipFill>
        <p:spPr>
          <a:xfrm>
            <a:off x="213797" y="3003115"/>
            <a:ext cx="4164980" cy="16856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3E000-0B66-4363-A02E-E25220252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573" y="3300756"/>
            <a:ext cx="5241888" cy="1466082"/>
          </a:xfrm>
          <a:prstGeom prst="rect">
            <a:avLst/>
          </a:prstGeom>
          <a:ln w="28575">
            <a:noFill/>
          </a:ln>
          <a:effectLst>
            <a:outerShdw blurRad="50800" dist="635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8E0D49-159A-4D6B-A25B-2B39921A92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1" t="4682"/>
          <a:stretch/>
        </p:blipFill>
        <p:spPr>
          <a:xfrm>
            <a:off x="213797" y="5735455"/>
            <a:ext cx="4341337" cy="8958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2AA60F9-6330-45AD-B877-B81969FCCA76}"/>
              </a:ext>
            </a:extLst>
          </p:cNvPr>
          <p:cNvSpPr/>
          <p:nvPr/>
        </p:nvSpPr>
        <p:spPr>
          <a:xfrm>
            <a:off x="157357" y="1185335"/>
            <a:ext cx="8789092" cy="3330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MySQL                                                                                                                  Oracle</a:t>
            </a:r>
          </a:p>
        </p:txBody>
      </p:sp>
    </p:spTree>
    <p:extLst>
      <p:ext uri="{BB962C8B-B14F-4D97-AF65-F5344CB8AC3E}">
        <p14:creationId xmlns:p14="http://schemas.microsoft.com/office/powerpoint/2010/main" val="2951061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C71D3F-31DB-41A8-9BB4-D24B26CE0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82002" cy="4912233"/>
          </a:xfrm>
        </p:spPr>
        <p:txBody>
          <a:bodyPr/>
          <a:lstStyle/>
          <a:p>
            <a:r>
              <a:rPr lang="en-US" dirty="0"/>
              <a:t>Concatenation	</a:t>
            </a:r>
          </a:p>
          <a:p>
            <a:pPr marL="4572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select </a:t>
            </a:r>
            <a:r>
              <a:rPr lang="en-US" sz="1600" dirty="0" err="1">
                <a:latin typeface="Consolas" panose="020B0609020204030204" pitchFamily="49" charset="0"/>
              </a:rPr>
              <a:t>concat</a:t>
            </a:r>
            <a:r>
              <a:rPr lang="en-US" sz="1600" dirty="0">
                <a:latin typeface="Consolas" panose="020B0609020204030204" pitchFamily="49" charset="0"/>
              </a:rPr>
              <a:t>(title, ' by ', artist)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from   </a:t>
            </a:r>
            <a:r>
              <a:rPr lang="en-US" sz="1600" dirty="0" err="1">
                <a:latin typeface="Consolas" panose="020B0609020204030204" pitchFamily="49" charset="0"/>
              </a:rPr>
              <a:t>my_cds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SELECT with no FROM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select now();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1A907-FA58-4D18-B817-F1819A82F7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select title || ' by ' || author</a:t>
            </a:r>
          </a:p>
          <a:p>
            <a:pPr marL="4572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from   book;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/>
              <a:t>Use of table dual.</a:t>
            </a:r>
          </a:p>
          <a:p>
            <a:pPr marL="4572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select </a:t>
            </a:r>
            <a:r>
              <a:rPr lang="en-US" sz="1600" dirty="0" err="1">
                <a:latin typeface="Consolas" panose="020B0609020204030204" pitchFamily="49" charset="0"/>
              </a:rPr>
              <a:t>systimestamp</a:t>
            </a:r>
            <a:r>
              <a:rPr lang="en-US" sz="1600" dirty="0">
                <a:latin typeface="Consolas" panose="020B0609020204030204" pitchFamily="49" charset="0"/>
              </a:rPr>
              <a:t> from dual;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err="1"/>
              <a:t>to_char</a:t>
            </a: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select </a:t>
            </a:r>
            <a:r>
              <a:rPr lang="en-US" sz="1600" dirty="0" err="1">
                <a:latin typeface="Consolas" panose="020B0609020204030204" pitchFamily="49" charset="0"/>
              </a:rPr>
              <a:t>to_char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systimestamp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'DD-MON-YYYY HH24:MI:SS') from dual;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F8C124-2EDB-474A-8D3C-C497C0DF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BC12B2-3891-447A-9550-9D5C293B7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31"/>
          <a:stretch/>
        </p:blipFill>
        <p:spPr>
          <a:xfrm>
            <a:off x="4738786" y="2672602"/>
            <a:ext cx="3857703" cy="5434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DEAF30-3BDC-466A-842F-FC8E96F78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72602"/>
            <a:ext cx="2429933" cy="632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4BDFA-F4FA-4771-8112-7A4D8DF74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258411"/>
            <a:ext cx="1803536" cy="681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C3D5EA-69C7-465C-BB4B-F3EFC9062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1" y="4389804"/>
            <a:ext cx="3790244" cy="5831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672129-0349-4621-88DC-69C457B6AE88}"/>
              </a:ext>
            </a:extLst>
          </p:cNvPr>
          <p:cNvSpPr/>
          <p:nvPr/>
        </p:nvSpPr>
        <p:spPr>
          <a:xfrm>
            <a:off x="157357" y="1185335"/>
            <a:ext cx="8789092" cy="3330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MySQL                                                                                                                  Oracle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5739FD-3C59-4B2C-8A07-3844E303FD30}"/>
              </a:ext>
            </a:extLst>
          </p:cNvPr>
          <p:cNvSpPr/>
          <p:nvPr/>
        </p:nvSpPr>
        <p:spPr>
          <a:xfrm>
            <a:off x="701044" y="5504724"/>
            <a:ext cx="34261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Oracle also has a </a:t>
            </a:r>
            <a:r>
              <a:rPr lang="en-US" dirty="0" err="1">
                <a:solidFill>
                  <a:srgbClr val="C00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to_date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function for converting strings to dates.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431080-0C10-4E78-A10F-934C13CD8F84}"/>
              </a:ext>
            </a:extLst>
          </p:cNvPr>
          <p:cNvCxnSpPr>
            <a:cxnSpLocks/>
          </p:cNvCxnSpPr>
          <p:nvPr/>
        </p:nvCxnSpPr>
        <p:spPr>
          <a:xfrm flipV="1">
            <a:off x="3753556" y="5418667"/>
            <a:ext cx="942622" cy="553155"/>
          </a:xfrm>
          <a:prstGeom prst="straightConnector1">
            <a:avLst/>
          </a:prstGeom>
          <a:noFill/>
          <a:ln w="285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ED8671D-3552-4997-BA86-4DF2C6162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9803" y="6259493"/>
            <a:ext cx="3875088" cy="57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72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C71D3F-31DB-41A8-9BB4-D24B26CE0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282002" cy="4912233"/>
          </a:xfrm>
        </p:spPr>
        <p:txBody>
          <a:bodyPr/>
          <a:lstStyle/>
          <a:p>
            <a:r>
              <a:rPr lang="en-US" dirty="0"/>
              <a:t>Concatenation	</a:t>
            </a:r>
          </a:p>
          <a:p>
            <a:pPr marL="4572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select </a:t>
            </a:r>
            <a:r>
              <a:rPr lang="en-US" sz="1600" dirty="0" err="1">
                <a:latin typeface="Consolas" panose="020B0609020204030204" pitchFamily="49" charset="0"/>
              </a:rPr>
              <a:t>concat</a:t>
            </a:r>
            <a:r>
              <a:rPr lang="en-US" sz="1600" dirty="0">
                <a:latin typeface="Consolas" panose="020B0609020204030204" pitchFamily="49" charset="0"/>
              </a:rPr>
              <a:t>(title, ' by ', artist)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from   </a:t>
            </a:r>
            <a:r>
              <a:rPr lang="en-US" sz="1600" dirty="0" err="1">
                <a:latin typeface="Consolas" panose="020B0609020204030204" pitchFamily="49" charset="0"/>
              </a:rPr>
              <a:t>my_cds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SELECT with no FROM</a:t>
            </a: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select now();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1A907-FA58-4D18-B817-F1819A82F7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select title || ' by ' || author</a:t>
            </a:r>
          </a:p>
          <a:p>
            <a:pPr marL="4572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from   book;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</a:t>
            </a:r>
          </a:p>
          <a:p>
            <a:r>
              <a:rPr lang="en-US" dirty="0"/>
              <a:t>Use of table dual.</a:t>
            </a:r>
          </a:p>
          <a:p>
            <a:pPr marL="4572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select </a:t>
            </a:r>
            <a:r>
              <a:rPr lang="en-US" sz="1600" dirty="0" err="1">
                <a:latin typeface="Consolas" panose="020B0609020204030204" pitchFamily="49" charset="0"/>
              </a:rPr>
              <a:t>systimestamp</a:t>
            </a:r>
            <a:r>
              <a:rPr lang="en-US" sz="1600" dirty="0">
                <a:latin typeface="Consolas" panose="020B0609020204030204" pitchFamily="49" charset="0"/>
              </a:rPr>
              <a:t> from dual;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dirty="0" err="1"/>
              <a:t>to_char</a:t>
            </a:r>
            <a:endParaRPr lang="en-US" dirty="0"/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select </a:t>
            </a:r>
            <a:r>
              <a:rPr lang="en-US" sz="1600" dirty="0" err="1">
                <a:latin typeface="Consolas" panose="020B0609020204030204" pitchFamily="49" charset="0"/>
              </a:rPr>
              <a:t>to_char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systimestamp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'DD-MON-YYYY HH24:MI:SS') from dual;</a:t>
            </a:r>
          </a:p>
          <a:p>
            <a:pPr marL="4572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F8C124-2EDB-474A-8D3C-C497C0DF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BC12B2-3891-447A-9550-9D5C293B7F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331"/>
          <a:stretch/>
        </p:blipFill>
        <p:spPr>
          <a:xfrm>
            <a:off x="4738786" y="2672602"/>
            <a:ext cx="3857703" cy="5434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DEAF30-3BDC-466A-842F-FC8E96F78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672602"/>
            <a:ext cx="2429933" cy="632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4BDFA-F4FA-4771-8112-7A4D8DF74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258411"/>
            <a:ext cx="1803536" cy="6811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C3D5EA-69C7-465C-BB4B-F3EFC9062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1" y="4389804"/>
            <a:ext cx="3790244" cy="58311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672129-0349-4621-88DC-69C457B6AE88}"/>
              </a:ext>
            </a:extLst>
          </p:cNvPr>
          <p:cNvSpPr/>
          <p:nvPr/>
        </p:nvSpPr>
        <p:spPr>
          <a:xfrm>
            <a:off x="157357" y="1185335"/>
            <a:ext cx="8789092" cy="3330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MySQL                                                                                                                  Oracle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5739FD-3C59-4B2C-8A07-3844E303FD30}"/>
              </a:ext>
            </a:extLst>
          </p:cNvPr>
          <p:cNvSpPr/>
          <p:nvPr/>
        </p:nvSpPr>
        <p:spPr>
          <a:xfrm>
            <a:off x="701044" y="5504724"/>
            <a:ext cx="34261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Oracle also has a </a:t>
            </a:r>
            <a:r>
              <a:rPr lang="en-US" dirty="0" err="1">
                <a:solidFill>
                  <a:srgbClr val="C00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to_date</a:t>
            </a:r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 function for converting strings to dates.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431080-0C10-4E78-A10F-934C13CD8F84}"/>
              </a:ext>
            </a:extLst>
          </p:cNvPr>
          <p:cNvCxnSpPr>
            <a:cxnSpLocks/>
          </p:cNvCxnSpPr>
          <p:nvPr/>
        </p:nvCxnSpPr>
        <p:spPr>
          <a:xfrm flipV="1">
            <a:off x="3753556" y="5418667"/>
            <a:ext cx="942622" cy="553155"/>
          </a:xfrm>
          <a:prstGeom prst="straightConnector1">
            <a:avLst/>
          </a:prstGeom>
          <a:noFill/>
          <a:ln w="285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ED8671D-3552-4997-BA86-4DF2C6162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9803" y="6259493"/>
            <a:ext cx="3875088" cy="57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5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527468" cy="491223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getActorName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(IN 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smallint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OUT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(45),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OUT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(45))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getActorID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(IN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(45), </a:t>
            </a:r>
            <a:b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(45), </a:t>
            </a:r>
            <a:b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OUT id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b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getMovieTitle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(IN 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smallint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OUT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movieTitle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(255))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endParaRPr lang="en-US" sz="1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getMovieID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(IN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movieTitle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(255), </a:t>
            </a:r>
            <a:b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OUT id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getMovies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(IN 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smallint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getActors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(IN 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smallint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procedure </a:t>
            </a:r>
            <a:r>
              <a:rPr lang="en-US" sz="18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isFamilyFriendly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(IN 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smallint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OUT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familyFriendly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List</a:t>
            </a:r>
          </a:p>
        </p:txBody>
      </p:sp>
    </p:spTree>
    <p:extLst>
      <p:ext uri="{BB962C8B-B14F-4D97-AF65-F5344CB8AC3E}">
        <p14:creationId xmlns:p14="http://schemas.microsoft.com/office/powerpoint/2010/main" val="4151624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410F36-EEC3-4134-85E3-79E4FC900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95" y="1617663"/>
            <a:ext cx="9119224" cy="502584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6E8CAA-0081-4A4B-94EF-CCC44DB4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SQL*Plus tips:</a:t>
            </a:r>
            <a:br>
              <a:rPr lang="en-US" dirty="0"/>
            </a:br>
            <a:r>
              <a:rPr lang="en-US" dirty="0"/>
              <a:t>Listing tables</a:t>
            </a:r>
          </a:p>
        </p:txBody>
      </p:sp>
    </p:spTree>
    <p:extLst>
      <p:ext uri="{BB962C8B-B14F-4D97-AF65-F5344CB8AC3E}">
        <p14:creationId xmlns:p14="http://schemas.microsoft.com/office/powerpoint/2010/main" val="4210177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6E8CAA-0081-4A4B-94EF-CCC44DB4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SQL*Plus tips:</a:t>
            </a:r>
            <a:br>
              <a:rPr lang="en-US" dirty="0"/>
            </a:br>
            <a:r>
              <a:rPr lang="en-US" dirty="0"/>
              <a:t>Setting the page size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3253E-EE76-4AB2-A6FB-D1404748F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43"/>
          <a:stretch/>
        </p:blipFill>
        <p:spPr>
          <a:xfrm>
            <a:off x="1624033" y="1575289"/>
            <a:ext cx="5561346" cy="52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19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6E8CAA-0081-4A4B-94EF-CCC44DB4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SQL*Plus tips:</a:t>
            </a:r>
            <a:br>
              <a:rPr lang="en-US" dirty="0"/>
            </a:br>
            <a:r>
              <a:rPr lang="en-US" dirty="0"/>
              <a:t>Setting the column sizes  </a:t>
            </a:r>
            <a:r>
              <a:rPr lang="en-US" sz="2400" dirty="0"/>
              <a:t>(1)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30E364-1E76-4AA9-9DAF-2D3FA7CE70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531" b="24407"/>
          <a:stretch/>
        </p:blipFill>
        <p:spPr>
          <a:xfrm>
            <a:off x="381000" y="1620450"/>
            <a:ext cx="8178801" cy="505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9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6E2E55-7811-4080-9304-9EA1439FC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3131" y="5221111"/>
            <a:ext cx="8594289" cy="1410193"/>
          </a:xfrm>
        </p:spPr>
        <p:txBody>
          <a:bodyPr/>
          <a:lstStyle/>
          <a:p>
            <a:r>
              <a:rPr lang="en-US" dirty="0"/>
              <a:t>You have a default 80 character </a:t>
            </a:r>
            <a:r>
              <a:rPr lang="en-US" dirty="0" err="1"/>
              <a:t>linesize</a:t>
            </a:r>
            <a:endParaRPr lang="en-US" dirty="0"/>
          </a:p>
          <a:p>
            <a:r>
              <a:rPr lang="en-US" dirty="0"/>
              <a:t>But you can  </a:t>
            </a:r>
            <a:r>
              <a:rPr lang="en-US" dirty="0">
                <a:latin typeface="Consolas" panose="020B0609020204030204" pitchFamily="49" charset="0"/>
              </a:rPr>
              <a:t>set </a:t>
            </a:r>
            <a:r>
              <a:rPr lang="en-US" dirty="0" err="1">
                <a:latin typeface="Consolas" panose="020B0609020204030204" pitchFamily="49" charset="0"/>
              </a:rPr>
              <a:t>linesize</a:t>
            </a:r>
            <a:r>
              <a:rPr lang="en-US" dirty="0">
                <a:latin typeface="Consolas" panose="020B0609020204030204" pitchFamily="49" charset="0"/>
              </a:rPr>
              <a:t> 132 </a:t>
            </a:r>
            <a:r>
              <a:rPr lang="en-US" dirty="0"/>
              <a:t>or any other value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38BD2-F393-4722-B5B6-BF7D556E70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6E8CAA-0081-4A4B-94EF-CCC44DB4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SQL*Plus tips:</a:t>
            </a:r>
            <a:br>
              <a:rPr lang="en-US" dirty="0"/>
            </a:br>
            <a:r>
              <a:rPr lang="en-US" dirty="0"/>
              <a:t>Setting the column sizes  </a:t>
            </a:r>
            <a:r>
              <a:rPr lang="en-US" sz="2400" dirty="0"/>
              <a:t>(2)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96E162-7ED8-4739-B838-C95D8F44B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395" b="55880"/>
          <a:stretch/>
        </p:blipFill>
        <p:spPr>
          <a:xfrm>
            <a:off x="316088" y="1738983"/>
            <a:ext cx="8551333" cy="337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3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</a:t>
            </a:r>
            <a:br>
              <a:rPr lang="en-US" dirty="0"/>
            </a:br>
            <a:r>
              <a:rPr lang="en-US" dirty="0"/>
              <a:t>Procedures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(see website for conversion reference)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973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Rectangle 3">
            <a:extLst>
              <a:ext uri="{FF2B5EF4-FFF2-40B4-BE49-F238E27FC236}">
                <a16:creationId xmlns:a16="http://schemas.microsoft.com/office/drawing/2014/main" id="{AC055E9F-157F-4806-B6F9-1514959921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Oracle subprograms – includes both procedures and functions.</a:t>
            </a:r>
          </a:p>
          <a:p>
            <a:r>
              <a:rPr lang="en-GB" altLang="en-US"/>
              <a:t>Both procedures and functions:</a:t>
            </a:r>
          </a:p>
          <a:p>
            <a:pPr lvl="1"/>
            <a:r>
              <a:rPr lang="en-GB" altLang="en-US"/>
              <a:t>Can be programmed to perform a data processing task.  </a:t>
            </a:r>
          </a:p>
          <a:p>
            <a:pPr lvl="1"/>
            <a:r>
              <a:rPr lang="en-GB" altLang="en-US"/>
              <a:t>Are named PL/SQL blocks, and both can be coded to take parameters to generalize the code. </a:t>
            </a:r>
          </a:p>
          <a:p>
            <a:pPr lvl="1"/>
            <a:r>
              <a:rPr lang="en-GB" altLang="en-US"/>
              <a:t>Can be written with declarative, executable, and exception sections. </a:t>
            </a:r>
          </a:p>
          <a:p>
            <a:r>
              <a:rPr lang="en-GB" altLang="en-US"/>
              <a:t>Functions are typically coded to perform some type of calculation. </a:t>
            </a:r>
          </a:p>
          <a:p>
            <a:r>
              <a:rPr lang="en-GB" altLang="en-US"/>
              <a:t>Primary difference – procedures are called with PL/SQL statements while functions are called as part of an expression. </a:t>
            </a:r>
            <a:endParaRPr lang="en-US" altLang="en-US"/>
          </a:p>
        </p:txBody>
      </p:sp>
      <p:sp>
        <p:nvSpPr>
          <p:cNvPr id="501762" name="Rectangle 2">
            <a:extLst>
              <a:ext uri="{FF2B5EF4-FFF2-40B4-BE49-F238E27FC236}">
                <a16:creationId xmlns:a16="http://schemas.microsoft.com/office/drawing/2014/main" id="{08008691-3346-420B-83E6-FA2138427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2994935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>
            <a:extLst>
              <a:ext uri="{FF2B5EF4-FFF2-40B4-BE49-F238E27FC236}">
                <a16:creationId xmlns:a16="http://schemas.microsoft.com/office/drawing/2014/main" id="{1DB96506-F72E-4EB7-8612-13DC34C90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Procedures and functions:</a:t>
            </a:r>
          </a:p>
          <a:p>
            <a:pPr lvl="1"/>
            <a:r>
              <a:rPr lang="en-GB" altLang="en-US"/>
              <a:t>Normally stored in the database within package specifications – a package is a sort of wrapper for a group of named blocks.  </a:t>
            </a:r>
          </a:p>
          <a:p>
            <a:pPr lvl="1"/>
            <a:r>
              <a:rPr lang="en-GB" altLang="en-US"/>
              <a:t>Can be stored as individual database objects.  </a:t>
            </a:r>
          </a:p>
          <a:p>
            <a:pPr lvl="1"/>
            <a:r>
              <a:rPr lang="en-GB" altLang="en-US"/>
              <a:t>Are parsed and compiled at the time they are stored.  </a:t>
            </a:r>
          </a:p>
          <a:p>
            <a:pPr lvl="1"/>
            <a:r>
              <a:rPr lang="en-GB" altLang="en-US"/>
              <a:t>Compiled objects execute faster than nonprocedural SQL scripts because nonprocedural scripts require extra time for compilation. </a:t>
            </a:r>
          </a:p>
          <a:p>
            <a:pPr lvl="1"/>
            <a:r>
              <a:rPr lang="en-GB" altLang="en-US"/>
              <a:t>Can be invoked from most Oracle tools like SQL*Plus, and from other programming languages like C++ and JAVA. </a:t>
            </a:r>
            <a:endParaRPr lang="en-US" altLang="en-US"/>
          </a:p>
        </p:txBody>
      </p:sp>
      <p:sp>
        <p:nvSpPr>
          <p:cNvPr id="502786" name="Rectangle 2">
            <a:extLst>
              <a:ext uri="{FF2B5EF4-FFF2-40B4-BE49-F238E27FC236}">
                <a16:creationId xmlns:a16="http://schemas.microsoft.com/office/drawing/2014/main" id="{356C38A7-A746-4472-AFE1-B20D781DA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Procedures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27941074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9" name="Rectangle 3">
            <a:extLst>
              <a:ext uri="{FF2B5EF4-FFF2-40B4-BE49-F238E27FC236}">
                <a16:creationId xmlns:a16="http://schemas.microsoft.com/office/drawing/2014/main" id="{AE789736-BFEE-429E-AC96-2DD66F2F5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CREATE [OR REPLACE] PROCEDURE </a:t>
            </a:r>
            <a:r>
              <a:rPr lang="en-GB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altLang="en-US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procedure_name</a:t>
            </a:r>
            <a:r>
              <a:rPr lang="en-GB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&gt; </a:t>
            </a:r>
            <a:r>
              <a:rPr lang="en-GB" altLang="en-US" sz="1800" dirty="0">
                <a:latin typeface="Consolas" panose="020B0609020204030204" pitchFamily="49" charset="0"/>
              </a:rPr>
              <a:t>(</a:t>
            </a:r>
            <a:br>
              <a:rPr lang="en-GB" altLang="en-US" sz="1800" dirty="0">
                <a:latin typeface="Consolas" panose="020B0609020204030204" pitchFamily="49" charset="0"/>
              </a:rPr>
            </a:br>
            <a:r>
              <a:rPr lang="en-GB" altLang="en-US" sz="1800" dirty="0">
                <a:latin typeface="Consolas" panose="020B0609020204030204" pitchFamily="49" charset="0"/>
              </a:rPr>
              <a:t>          </a:t>
            </a:r>
            <a:r>
              <a:rPr lang="en-GB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&lt;parameter1_name&gt; &lt;mode&gt; &lt;data type&gt;</a:t>
            </a:r>
            <a:r>
              <a:rPr lang="en-GB" altLang="en-US" sz="1800" dirty="0">
                <a:latin typeface="Consolas" panose="020B0609020204030204" pitchFamily="49" charset="0"/>
              </a:rPr>
              <a:t>, </a:t>
            </a:r>
            <a:br>
              <a:rPr lang="en-GB" altLang="en-US" sz="1800" dirty="0">
                <a:latin typeface="Consolas" panose="020B0609020204030204" pitchFamily="49" charset="0"/>
              </a:rPr>
            </a:br>
            <a:r>
              <a:rPr lang="en-GB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   &lt;parameter2_name&gt; &lt;mode&gt; &lt;data type&gt;, </a:t>
            </a:r>
            <a:r>
              <a:rPr lang="en-GB" altLang="en-US" sz="1800" dirty="0">
                <a:latin typeface="Consolas" panose="020B0609020204030204" pitchFamily="49" charset="0"/>
              </a:rPr>
              <a:t>...) {AS|IS}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</a:t>
            </a:r>
            <a:r>
              <a:rPr lang="en-GB" altLang="en-US" sz="1800" b="1" dirty="0">
                <a:solidFill>
                  <a:srgbClr val="7030A0"/>
                </a:solidFill>
                <a:latin typeface="Consolas" panose="020B0609020204030204" pitchFamily="49" charset="0"/>
              </a:rPr>
              <a:t>&lt;Variable declarations&gt;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BEGIN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Executable statements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[EXCEPTION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Exception handlers]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END &lt;optional procedure name&gt;;</a:t>
            </a:r>
          </a:p>
          <a:p>
            <a:pPr marL="45720" indent="0"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ts val="0"/>
              </a:spcBef>
            </a:pPr>
            <a:r>
              <a:rPr lang="en-US" altLang="en-US" sz="1800" dirty="0"/>
              <a:t>Unique procedure name is required.</a:t>
            </a:r>
          </a:p>
          <a:p>
            <a:pPr>
              <a:spcBef>
                <a:spcPts val="0"/>
              </a:spcBef>
            </a:pPr>
            <a:r>
              <a:rPr lang="en-US" altLang="en-US" sz="1800" dirty="0"/>
              <a:t>OR REPLACE clause facilitates testing.</a:t>
            </a:r>
          </a:p>
          <a:p>
            <a:pPr>
              <a:spcBef>
                <a:spcPts val="0"/>
              </a:spcBef>
            </a:pPr>
            <a:r>
              <a:rPr lang="en-US" altLang="en-US" sz="1800" dirty="0"/>
              <a:t>Parameters are optional – enclosed in parentheses when used.</a:t>
            </a:r>
          </a:p>
          <a:p>
            <a:pPr>
              <a:spcBef>
                <a:spcPts val="0"/>
              </a:spcBef>
            </a:pPr>
            <a:r>
              <a:rPr lang="en-US" altLang="en-US" sz="1800" dirty="0"/>
              <a:t>AS or IS keyword is used – both work identically.</a:t>
            </a:r>
          </a:p>
          <a:p>
            <a:pPr>
              <a:spcBef>
                <a:spcPts val="0"/>
              </a:spcBef>
            </a:pPr>
            <a:r>
              <a:rPr lang="en-US" altLang="en-US" sz="1800" dirty="0"/>
              <a:t>Procedure variables are declared prior to the BEGIN keyword.</a:t>
            </a:r>
          </a:p>
          <a:p>
            <a:pPr>
              <a:spcBef>
                <a:spcPts val="0"/>
              </a:spcBef>
            </a:pPr>
            <a:r>
              <a:rPr lang="en-US" altLang="en-US" sz="1800" dirty="0"/>
              <a:t>DECLARE keyword is NOT used in named procedure.</a:t>
            </a:r>
          </a:p>
        </p:txBody>
      </p:sp>
      <p:sp>
        <p:nvSpPr>
          <p:cNvPr id="505858" name="Rectangle 2">
            <a:extLst>
              <a:ext uri="{FF2B5EF4-FFF2-40B4-BE49-F238E27FC236}">
                <a16:creationId xmlns:a16="http://schemas.microsoft.com/office/drawing/2014/main" id="{8D1461E9-0C22-49BC-82B3-EA761233E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PROCEDURE Syntax</a:t>
            </a:r>
          </a:p>
        </p:txBody>
      </p:sp>
    </p:spTree>
    <p:extLst>
      <p:ext uri="{BB962C8B-B14F-4D97-AF65-F5344CB8AC3E}">
        <p14:creationId xmlns:p14="http://schemas.microsoft.com/office/powerpoint/2010/main" val="1611926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7A5FC-EDF3-4019-9923-E5274937D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370" b="40311"/>
          <a:stretch/>
        </p:blipFill>
        <p:spPr>
          <a:xfrm>
            <a:off x="197556" y="1643026"/>
            <a:ext cx="7998177" cy="4070992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F6AE0D-5344-4768-83A8-9916E2B7B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21" y="5813778"/>
            <a:ext cx="8407893" cy="826346"/>
          </a:xfrm>
        </p:spPr>
        <p:txBody>
          <a:bodyPr/>
          <a:lstStyle/>
          <a:p>
            <a:r>
              <a:rPr lang="en-US" dirty="0"/>
              <a:t>You cannot just SELECT, you must SELECT INTO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BC2221-BAFF-48E5-9122-C3DE5EC11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Procedure with an Error</a:t>
            </a:r>
          </a:p>
        </p:txBody>
      </p:sp>
    </p:spTree>
    <p:extLst>
      <p:ext uri="{BB962C8B-B14F-4D97-AF65-F5344CB8AC3E}">
        <p14:creationId xmlns:p14="http://schemas.microsoft.com/office/powerpoint/2010/main" val="1516302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49033E-0651-492D-BFC3-02241A1A1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582" b="14005"/>
          <a:stretch/>
        </p:blipFill>
        <p:spPr>
          <a:xfrm>
            <a:off x="1515332" y="1549930"/>
            <a:ext cx="6113337" cy="522822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FF6B498-F70E-4525-A4A6-859E3FD3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Procedure Fixed</a:t>
            </a:r>
          </a:p>
        </p:txBody>
      </p:sp>
    </p:spTree>
    <p:extLst>
      <p:ext uri="{BB962C8B-B14F-4D97-AF65-F5344CB8AC3E}">
        <p14:creationId xmlns:p14="http://schemas.microsoft.com/office/powerpoint/2010/main" val="418780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76882" y="1719071"/>
            <a:ext cx="4222668" cy="4912233"/>
          </a:xfrm>
        </p:spPr>
        <p:txBody>
          <a:bodyPr/>
          <a:lstStyle/>
          <a:p>
            <a:r>
              <a:rPr lang="en-US" dirty="0"/>
              <a:t>Procedures with IN variables:</a:t>
            </a:r>
            <a:br>
              <a:rPr lang="en-US" dirty="0"/>
            </a:br>
            <a:r>
              <a:rPr lang="en-US" dirty="0"/>
              <a:t>Just call procedure to get results.</a:t>
            </a:r>
            <a:br>
              <a:rPr lang="en-US" dirty="0"/>
            </a:br>
            <a:endParaRPr lang="en-US" dirty="0"/>
          </a:p>
          <a:p>
            <a:pPr marL="288925" lvl="1" indent="-182563"/>
            <a:r>
              <a:rPr lang="en-US" sz="1600" dirty="0"/>
              <a:t>call </a:t>
            </a:r>
            <a:r>
              <a:rPr lang="en-US" sz="1600" dirty="0" err="1"/>
              <a:t>sakila.getMovies</a:t>
            </a:r>
            <a:r>
              <a:rPr lang="en-US" sz="1600" dirty="0"/>
              <a:t>(34);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186987" y="1719071"/>
            <a:ext cx="4815757" cy="4912233"/>
          </a:xfrm>
        </p:spPr>
        <p:txBody>
          <a:bodyPr/>
          <a:lstStyle/>
          <a:p>
            <a:r>
              <a:rPr lang="en-US" dirty="0"/>
              <a:t>Procedures with IN and OUT variables:  Need SELECT statement to get results</a:t>
            </a:r>
            <a:br>
              <a:rPr lang="en-US" dirty="0"/>
            </a:br>
            <a:endParaRPr lang="en-US" dirty="0"/>
          </a:p>
          <a:p>
            <a:pPr marL="288925" lvl="1" indent="-182563"/>
            <a:r>
              <a:rPr lang="en-US" sz="1600" dirty="0"/>
              <a:t>call </a:t>
            </a:r>
            <a:r>
              <a:rPr lang="en-US" sz="1600" dirty="0" err="1"/>
              <a:t>sakila.getActorName</a:t>
            </a:r>
            <a:r>
              <a:rPr lang="en-US" sz="1600" dirty="0"/>
              <a:t>(34, @</a:t>
            </a:r>
            <a:r>
              <a:rPr lang="en-US" sz="1600" dirty="0" err="1"/>
              <a:t>fname</a:t>
            </a:r>
            <a:r>
              <a:rPr lang="en-US" sz="1600" dirty="0"/>
              <a:t>, @</a:t>
            </a:r>
            <a:r>
              <a:rPr lang="en-US" sz="1600" dirty="0" err="1"/>
              <a:t>lname</a:t>
            </a:r>
            <a:r>
              <a:rPr lang="en-US" sz="1600" dirty="0"/>
              <a:t>);</a:t>
            </a:r>
          </a:p>
          <a:p>
            <a:pPr marL="288925" lvl="1" indent="-182563"/>
            <a:r>
              <a:rPr lang="en-US" sz="1600" dirty="0"/>
              <a:t>select @</a:t>
            </a:r>
            <a:r>
              <a:rPr lang="en-US" sz="1600" dirty="0" err="1"/>
              <a:t>fname</a:t>
            </a:r>
            <a:r>
              <a:rPr lang="en-US" sz="1600" dirty="0"/>
              <a:t>, @</a:t>
            </a:r>
            <a:r>
              <a:rPr lang="en-US" sz="1600" dirty="0" err="1"/>
              <a:t>lname</a:t>
            </a:r>
            <a:r>
              <a:rPr lang="en-US" sz="1600" dirty="0"/>
              <a:t>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Stored Procedures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15" y="3834915"/>
            <a:ext cx="6229350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851" y="4099512"/>
            <a:ext cx="1066800" cy="4191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767360">
            <a:off x="1511846" y="3271525"/>
            <a:ext cx="1192854" cy="288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1767360">
            <a:off x="6612048" y="3536122"/>
            <a:ext cx="1192854" cy="2887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76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>
            <a:extLst>
              <a:ext uri="{FF2B5EF4-FFF2-40B4-BE49-F238E27FC236}">
                <a16:creationId xmlns:a16="http://schemas.microsoft.com/office/drawing/2014/main" id="{83CB0458-51B9-41E3-938B-ADE70879B0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CREATE OR REPLACE PROCEDURE DisplaySalary2(</a:t>
            </a:r>
            <a:br>
              <a:rPr lang="en-GB" altLang="en-US" sz="1800" dirty="0">
                <a:latin typeface="Consolas" panose="020B0609020204030204" pitchFamily="49" charset="0"/>
              </a:rPr>
            </a:br>
            <a:r>
              <a:rPr lang="en-GB" altLang="en-US" sz="1800" dirty="0">
                <a:latin typeface="Consolas" panose="020B0609020204030204" pitchFamily="49" charset="0"/>
              </a:rPr>
              <a:t>    </a:t>
            </a:r>
            <a:r>
              <a:rPr lang="en-GB" altLang="en-US" sz="1800" dirty="0" err="1">
                <a:latin typeface="Consolas" panose="020B0609020204030204" pitchFamily="49" charset="0"/>
              </a:rPr>
              <a:t>p_EmployeeID</a:t>
            </a:r>
            <a:r>
              <a:rPr lang="en-GB" altLang="en-US" sz="1800" dirty="0">
                <a:latin typeface="Consolas" panose="020B0609020204030204" pitchFamily="49" charset="0"/>
              </a:rPr>
              <a:t> IN CHAR, </a:t>
            </a:r>
            <a:r>
              <a:rPr lang="en-GB" altLang="en-US" sz="1800" dirty="0" err="1">
                <a:latin typeface="Consolas" panose="020B0609020204030204" pitchFamily="49" charset="0"/>
              </a:rPr>
              <a:t>p_Salary</a:t>
            </a:r>
            <a:r>
              <a:rPr lang="en-GB" altLang="en-US" sz="1800" dirty="0">
                <a:latin typeface="Consolas" panose="020B0609020204030204" pitchFamily="49" charset="0"/>
              </a:rPr>
              <a:t> OUT NUMBER) IS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</a:t>
            </a:r>
            <a:r>
              <a:rPr lang="en-GB" altLang="en-US" sz="1800" dirty="0" err="1">
                <a:latin typeface="Consolas" panose="020B0609020204030204" pitchFamily="49" charset="0"/>
              </a:rPr>
              <a:t>v_Salary</a:t>
            </a:r>
            <a:r>
              <a:rPr lang="en-GB" altLang="en-US" sz="1800" dirty="0">
                <a:latin typeface="Consolas" panose="020B0609020204030204" pitchFamily="49" charset="0"/>
              </a:rPr>
              <a:t> NUMBER(10,2);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BEGIN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SELECT Salary INTO </a:t>
            </a:r>
            <a:r>
              <a:rPr lang="en-GB" altLang="en-US" sz="1800" dirty="0" err="1">
                <a:latin typeface="Consolas" panose="020B0609020204030204" pitchFamily="49" charset="0"/>
              </a:rPr>
              <a:t>v_Salary</a:t>
            </a:r>
            <a:r>
              <a:rPr lang="en-GB" altLang="en-US" sz="1800" dirty="0">
                <a:latin typeface="Consolas" panose="020B0609020204030204" pitchFamily="49" charset="0"/>
              </a:rPr>
              <a:t> FROM Employee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WHERE </a:t>
            </a:r>
            <a:r>
              <a:rPr lang="en-GB" altLang="en-US" sz="1800" dirty="0" err="1">
                <a:latin typeface="Consolas" panose="020B0609020204030204" pitchFamily="49" charset="0"/>
              </a:rPr>
              <a:t>EmployeeID</a:t>
            </a:r>
            <a:r>
              <a:rPr lang="en-GB" altLang="en-US" sz="1800" dirty="0">
                <a:latin typeface="Consolas" panose="020B0609020204030204" pitchFamily="49" charset="0"/>
              </a:rPr>
              <a:t> = </a:t>
            </a:r>
            <a:r>
              <a:rPr lang="en-GB" altLang="en-US" sz="1800" dirty="0" err="1">
                <a:latin typeface="Consolas" panose="020B0609020204030204" pitchFamily="49" charset="0"/>
              </a:rPr>
              <a:t>p_EmployeeID</a:t>
            </a:r>
            <a:r>
              <a:rPr lang="en-GB" altLang="en-US" sz="1800" dirty="0">
                <a:latin typeface="Consolas" panose="020B0609020204030204" pitchFamily="49" charset="0"/>
              </a:rPr>
              <a:t>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IF </a:t>
            </a:r>
            <a:r>
              <a:rPr lang="en-GB" altLang="en-US" sz="1800" dirty="0" err="1">
                <a:latin typeface="Consolas" panose="020B0609020204030204" pitchFamily="49" charset="0"/>
              </a:rPr>
              <a:t>v_Salary</a:t>
            </a:r>
            <a:r>
              <a:rPr lang="en-GB" altLang="en-US" sz="1800" dirty="0">
                <a:latin typeface="Consolas" panose="020B0609020204030204" pitchFamily="49" charset="0"/>
              </a:rPr>
              <a:t> &gt; 15000 THEN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    DBMS_OUTPUT.PUT_LINE ('Salary &gt; 15,000.');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ELSE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    DBMS_OUTPUT.PUT_LINE ('Salary &lt;= 15,000.');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END IF;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</a:t>
            </a:r>
            <a:r>
              <a:rPr lang="en-GB" altLang="en-US" sz="1800" dirty="0" err="1">
                <a:latin typeface="Consolas" panose="020B0609020204030204" pitchFamily="49" charset="0"/>
              </a:rPr>
              <a:t>p_Salary</a:t>
            </a:r>
            <a:r>
              <a:rPr lang="en-GB" altLang="en-US" sz="1800" dirty="0">
                <a:latin typeface="Consolas" panose="020B0609020204030204" pitchFamily="49" charset="0"/>
              </a:rPr>
              <a:t> := </a:t>
            </a:r>
            <a:r>
              <a:rPr lang="en-GB" altLang="en-US" sz="1800" dirty="0" err="1">
                <a:latin typeface="Consolas" panose="020B0609020204030204" pitchFamily="49" charset="0"/>
              </a:rPr>
              <a:t>v_Salary</a:t>
            </a:r>
            <a:r>
              <a:rPr lang="en-GB" altLang="en-US" sz="1800" dirty="0">
                <a:latin typeface="Consolas" panose="020B0609020204030204" pitchFamily="49" charset="0"/>
              </a:rPr>
              <a:t>; 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EXCEPTION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 WHEN NO_DATA_FOUND THEN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      DBMS_OUTPUT.PUT_LINE ('Employee not found.');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END DisplaySalary2;</a:t>
            </a:r>
            <a:endParaRPr lang="en-US" alt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A4FF1-2CCC-4947-AB52-B2B05B4E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</a:p>
        </p:txBody>
      </p:sp>
      <p:sp>
        <p:nvSpPr>
          <p:cNvPr id="517122" name="Rectangle 2">
            <a:extLst>
              <a:ext uri="{FF2B5EF4-FFF2-40B4-BE49-F238E27FC236}">
                <a16:creationId xmlns:a16="http://schemas.microsoft.com/office/drawing/2014/main" id="{8899ED60-CD79-41BC-AFA1-1B3570E2D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Passing IN and OUT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0BC23C-FA23-4D96-B3A6-4B789B077AB1}"/>
              </a:ext>
            </a:extLst>
          </p:cNvPr>
          <p:cNvSpPr/>
          <p:nvPr/>
        </p:nvSpPr>
        <p:spPr>
          <a:xfrm rot="21301720">
            <a:off x="4684889" y="4669346"/>
            <a:ext cx="2499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mic Sans MS" panose="030F0702030302020204" pitchFamily="66" charset="0"/>
                <a:cs typeface="Consolas" panose="020B0609020204030204" pitchFamily="49" charset="0"/>
              </a:rPr>
              <a:t>Assignment operator in PL/SQL is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45B9DD-93B8-4D7F-AC9A-CA9C2BE35015}"/>
              </a:ext>
            </a:extLst>
          </p:cNvPr>
          <p:cNvCxnSpPr>
            <a:cxnSpLocks/>
          </p:cNvCxnSpPr>
          <p:nvPr/>
        </p:nvCxnSpPr>
        <p:spPr>
          <a:xfrm flipH="1" flipV="1">
            <a:off x="3742267" y="4944533"/>
            <a:ext cx="942622" cy="1"/>
          </a:xfrm>
          <a:prstGeom prst="straightConnector1">
            <a:avLst/>
          </a:prstGeom>
          <a:noFill/>
          <a:ln w="28575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91324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7" name="Rectangle 3">
            <a:extLst>
              <a:ext uri="{FF2B5EF4-FFF2-40B4-BE49-F238E27FC236}">
                <a16:creationId xmlns:a16="http://schemas.microsoft.com/office/drawing/2014/main" id="{F6CE32AB-196B-4BAE-A39F-902551B7C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/*  */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DECLARE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</a:t>
            </a:r>
            <a:r>
              <a:rPr lang="en-GB" altLang="en-US" sz="1800" dirty="0" err="1">
                <a:latin typeface="Consolas" panose="020B0609020204030204" pitchFamily="49" charset="0"/>
              </a:rPr>
              <a:t>v_SalaryOutput</a:t>
            </a:r>
            <a:r>
              <a:rPr lang="en-GB" altLang="en-US" sz="1800" dirty="0">
                <a:latin typeface="Consolas" panose="020B0609020204030204" pitchFamily="49" charset="0"/>
              </a:rPr>
              <a:t> NUMBER := 0;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BEGIN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-- call the procedure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</a:t>
            </a:r>
            <a:r>
              <a:rPr lang="en-GB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DisplaySalary2('01885', </a:t>
            </a:r>
            <a:r>
              <a:rPr lang="en-GB" alt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v_SalaryOutput</a:t>
            </a:r>
            <a:r>
              <a:rPr lang="en-GB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);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-- display value of salary after the call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DBMS_OUTPUT.PUT_LINE ('Actual salary: '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        ||TO_CHAR(</a:t>
            </a:r>
            <a:r>
              <a:rPr lang="en-GB" altLang="en-US" sz="1800" dirty="0" err="1">
                <a:latin typeface="Consolas" panose="020B0609020204030204" pitchFamily="49" charset="0"/>
              </a:rPr>
              <a:t>v_SalaryOutput</a:t>
            </a:r>
            <a:r>
              <a:rPr lang="en-GB" altLang="en-US" sz="1800" dirty="0">
                <a:latin typeface="Consolas" panose="020B0609020204030204" pitchFamily="49" charset="0"/>
              </a:rPr>
              <a:t>));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END;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/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en-GB" altLang="en-US" sz="18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/>
              <a:t>Output:</a:t>
            </a:r>
            <a:br>
              <a:rPr lang="en-GB" altLang="en-US" dirty="0"/>
            </a:br>
            <a:endParaRPr lang="en-GB" altLang="en-US" dirty="0"/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	Salary &gt; 15,000.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	Actual salary: 16250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sz="1800" dirty="0">
                <a:latin typeface="Consolas" panose="020B0609020204030204" pitchFamily="49" charset="0"/>
              </a:rPr>
              <a:t>	PL/SQL procedure successfully completed.</a:t>
            </a:r>
            <a:endParaRPr lang="en-US" alt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6E626-11C9-4326-851F-B8C00698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Bordoloi and Bock</a:t>
            </a:r>
          </a:p>
        </p:txBody>
      </p:sp>
      <p:sp>
        <p:nvSpPr>
          <p:cNvPr id="518146" name="Rectangle 2">
            <a:extLst>
              <a:ext uri="{FF2B5EF4-FFF2-40B4-BE49-F238E27FC236}">
                <a16:creationId xmlns:a16="http://schemas.microsoft.com/office/drawing/2014/main" id="{84BA1AC6-C5EF-47FE-8C9F-85C1C6688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Calling a procedure in a SQL script</a:t>
            </a:r>
          </a:p>
        </p:txBody>
      </p:sp>
    </p:spTree>
    <p:extLst>
      <p:ext uri="{BB962C8B-B14F-4D97-AF65-F5344CB8AC3E}">
        <p14:creationId xmlns:p14="http://schemas.microsoft.com/office/powerpoint/2010/main" val="423722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</a:t>
            </a:r>
            <a:br>
              <a:rPr lang="en-US" dirty="0"/>
            </a:br>
            <a:r>
              <a:rPr lang="en-US" dirty="0"/>
              <a:t>Functions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400" dirty="0"/>
              <a:t>(see website for conversion reference)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210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9" name="Rectangle 3">
            <a:extLst>
              <a:ext uri="{FF2B5EF4-FFF2-40B4-BE49-F238E27FC236}">
                <a16:creationId xmlns:a16="http://schemas.microsoft.com/office/drawing/2014/main" id="{AC978B7A-FEE0-49F1-86D3-9CA1AB36F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Like a procedure, a function can accept multiple parameters, and the data type of the return value must be declared in the header of the function. 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>
                <a:latin typeface="Consolas" panose="020B0609020204030204" pitchFamily="49" charset="0"/>
              </a:rPr>
              <a:t>CREATE [OR REPLACE] FUNCTION </a:t>
            </a:r>
            <a:r>
              <a:rPr lang="en-GB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GB" alt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function_name</a:t>
            </a:r>
            <a:r>
              <a:rPr lang="en-GB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&gt; </a:t>
            </a:r>
            <a:br>
              <a:rPr lang="en-GB" altLang="en-US" dirty="0">
                <a:latin typeface="Consolas" panose="020B0609020204030204" pitchFamily="49" charset="0"/>
              </a:rPr>
            </a:br>
            <a:r>
              <a:rPr lang="en-GB" altLang="en-US" dirty="0">
                <a:latin typeface="Consolas" panose="020B0609020204030204" pitchFamily="49" charset="0"/>
              </a:rPr>
              <a:t>          (</a:t>
            </a:r>
            <a:r>
              <a:rPr lang="en-GB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&lt;parameter1_name&gt; </a:t>
            </a:r>
            <a:r>
              <a:rPr lang="en-GB" altLang="en-US" dirty="0">
                <a:latin typeface="Consolas" panose="020B0609020204030204" pitchFamily="49" charset="0"/>
              </a:rPr>
              <a:t>&lt;</a:t>
            </a:r>
            <a:r>
              <a:rPr lang="en-GB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mode</a:t>
            </a:r>
            <a:r>
              <a:rPr lang="en-GB" altLang="en-US" dirty="0">
                <a:latin typeface="Consolas" panose="020B0609020204030204" pitchFamily="49" charset="0"/>
              </a:rPr>
              <a:t>&gt; </a:t>
            </a:r>
            <a:r>
              <a:rPr lang="en-GB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&lt;data type&gt;</a:t>
            </a:r>
            <a:r>
              <a:rPr lang="en-GB" altLang="en-US" dirty="0">
                <a:latin typeface="Consolas" panose="020B0609020204030204" pitchFamily="49" charset="0"/>
              </a:rPr>
              <a:t>, 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>
                <a:latin typeface="Consolas" panose="020B0609020204030204" pitchFamily="49" charset="0"/>
              </a:rPr>
              <a:t>           </a:t>
            </a:r>
            <a:r>
              <a:rPr lang="en-GB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&lt;parameter2_name&gt; &lt;mode&gt; &lt;data type&gt;</a:t>
            </a:r>
            <a:r>
              <a:rPr lang="en-GB" altLang="en-US" dirty="0">
                <a:latin typeface="Consolas" panose="020B0609020204030204" pitchFamily="49" charset="0"/>
              </a:rPr>
              <a:t>, ...) 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>
                <a:latin typeface="Consolas" panose="020B0609020204030204" pitchFamily="49" charset="0"/>
              </a:rPr>
              <a:t>RETURN </a:t>
            </a:r>
            <a:r>
              <a:rPr lang="en-GB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&lt;function return value data type&gt;</a:t>
            </a:r>
            <a:r>
              <a:rPr lang="en-GB" altLang="en-US" dirty="0">
                <a:latin typeface="Consolas" panose="020B0609020204030204" pitchFamily="49" charset="0"/>
              </a:rPr>
              <a:t> {AS|IS}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>
                <a:latin typeface="Consolas" panose="020B0609020204030204" pitchFamily="49" charset="0"/>
              </a:rPr>
              <a:t>    </a:t>
            </a:r>
            <a:r>
              <a:rPr lang="en-GB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&lt;Variable declarations&gt;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>
                <a:latin typeface="Consolas" panose="020B0609020204030204" pitchFamily="49" charset="0"/>
              </a:rPr>
              <a:t>BEGIN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>
                <a:latin typeface="Consolas" panose="020B0609020204030204" pitchFamily="49" charset="0"/>
              </a:rPr>
              <a:t>    Executable Commands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>
                <a:latin typeface="Consolas" panose="020B0609020204030204" pitchFamily="49" charset="0"/>
              </a:rPr>
              <a:t>    RETURN (</a:t>
            </a:r>
            <a:r>
              <a:rPr lang="en-GB" alt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return_value</a:t>
            </a:r>
            <a:r>
              <a:rPr lang="en-GB" altLang="en-US" dirty="0">
                <a:latin typeface="Consolas" panose="020B0609020204030204" pitchFamily="49" charset="0"/>
              </a:rPr>
              <a:t>);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>
                <a:latin typeface="Consolas" panose="020B0609020204030204" pitchFamily="49" charset="0"/>
              </a:rPr>
              <a:t>    . . .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>
                <a:latin typeface="Consolas" panose="020B0609020204030204" pitchFamily="49" charset="0"/>
              </a:rPr>
              <a:t>[EXCEPTION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>
                <a:latin typeface="Consolas" panose="020B0609020204030204" pitchFamily="49" charset="0"/>
              </a:rPr>
              <a:t>    Exception handlers]</a:t>
            </a:r>
          </a:p>
          <a:p>
            <a:pPr marL="36576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altLang="en-US" dirty="0">
                <a:latin typeface="Consolas" panose="020B0609020204030204" pitchFamily="49" charset="0"/>
              </a:rPr>
              <a:t>END;</a:t>
            </a:r>
          </a:p>
          <a:p>
            <a:endParaRPr lang="en-GB" altLang="en-US" dirty="0"/>
          </a:p>
        </p:txBody>
      </p:sp>
      <p:sp>
        <p:nvSpPr>
          <p:cNvPr id="521218" name="Rectangle 2">
            <a:extLst>
              <a:ext uri="{FF2B5EF4-FFF2-40B4-BE49-F238E27FC236}">
                <a16:creationId xmlns:a16="http://schemas.microsoft.com/office/drawing/2014/main" id="{83CFD45A-8AA4-4B78-BBC5-371D0146C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Create Function Syntax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264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Printing </a:t>
            </a:r>
          </a:p>
          <a:p>
            <a:r>
              <a:rPr lang="en-US" dirty="0"/>
              <a:t>Set </a:t>
            </a:r>
            <a:r>
              <a:rPr lang="en-US" dirty="0" err="1"/>
              <a:t>serveroutput</a:t>
            </a:r>
            <a:r>
              <a:rPr lang="en-US" dirty="0"/>
              <a:t> on</a:t>
            </a:r>
          </a:p>
          <a:p>
            <a:r>
              <a:rPr lang="en-US" dirty="0"/>
              <a:t>If then else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:= for assignment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84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DFC68-EA0F-4C2D-A69C-49452A30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527283"/>
          </a:xfrm>
        </p:spPr>
        <p:txBody>
          <a:bodyPr/>
          <a:lstStyle/>
          <a:p>
            <a:r>
              <a:rPr lang="en-US" dirty="0"/>
              <a:t>Sample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5FEFD-E2F0-48FF-95F4-BF2668CF8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8" y="4990976"/>
            <a:ext cx="8269111" cy="1833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95BD02-13F5-4D6B-86ED-A9BD3541D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868" y="1037545"/>
            <a:ext cx="7016044" cy="37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34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syntax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608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F05D08-4E27-480C-BABF-C01629DBE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DECLARE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a number(3) := 100;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BEGIN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IF ( a = 10 ) THEN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dbms_output.put_line</a:t>
            </a:r>
            <a:r>
              <a:rPr lang="en-US" sz="1800" dirty="0">
                <a:latin typeface="Consolas" panose="020B0609020204030204" pitchFamily="49" charset="0"/>
              </a:rPr>
              <a:t>('Value of a is 10' );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ELSIF ( a = 20 ) THEN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dbms_output.put_line</a:t>
            </a:r>
            <a:r>
              <a:rPr lang="en-US" sz="1800" dirty="0">
                <a:latin typeface="Consolas" panose="020B0609020204030204" pitchFamily="49" charset="0"/>
              </a:rPr>
              <a:t>('Value of a is 20' );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ELSIF ( a = 30 ) THEN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latin typeface="Consolas" panose="020B0609020204030204" pitchFamily="49" charset="0"/>
              </a:rPr>
              <a:t>dbms_output.put_line</a:t>
            </a:r>
            <a:r>
              <a:rPr lang="en-US" sz="1800" dirty="0">
                <a:latin typeface="Consolas" panose="020B0609020204030204" pitchFamily="49" charset="0"/>
              </a:rPr>
              <a:t>('Value of a is 30' );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ELSE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   </a:t>
            </a:r>
            <a:r>
              <a:rPr lang="en-US" sz="1800" dirty="0" err="1">
                <a:latin typeface="Consolas" panose="020B0609020204030204" pitchFamily="49" charset="0"/>
              </a:rPr>
              <a:t>dbms_output.put_line</a:t>
            </a:r>
            <a:r>
              <a:rPr lang="en-US" sz="1800" dirty="0">
                <a:latin typeface="Consolas" panose="020B0609020204030204" pitchFamily="49" charset="0"/>
              </a:rPr>
              <a:t>('None of the values is matching');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END IF;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 err="1">
                <a:latin typeface="Consolas" panose="020B0609020204030204" pitchFamily="49" charset="0"/>
              </a:rPr>
              <a:t>dbms_output.put_line</a:t>
            </a:r>
            <a:r>
              <a:rPr lang="en-US" sz="1800" dirty="0">
                <a:latin typeface="Consolas" panose="020B0609020204030204" pitchFamily="49" charset="0"/>
              </a:rPr>
              <a:t>('Exact value of a is: '|| a ); 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END;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/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B3DA9B-843B-4F53-956E-92935633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PL/SQL:  Conditionals</a:t>
            </a:r>
          </a:p>
        </p:txBody>
      </p:sp>
    </p:spTree>
    <p:extLst>
      <p:ext uri="{BB962C8B-B14F-4D97-AF65-F5344CB8AC3E}">
        <p14:creationId xmlns:p14="http://schemas.microsoft.com/office/powerpoint/2010/main" val="1682542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E3D74B-F79B-492D-8D17-CCF4F7DD5C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DECLARE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x number := 10;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BEGIN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LOOP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dbms_output.put_line</a:t>
            </a:r>
            <a:r>
              <a:rPr lang="en-US" sz="1600" dirty="0">
                <a:latin typeface="Consolas" panose="020B0609020204030204" pitchFamily="49" charset="0"/>
              </a:rPr>
              <a:t>(x);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x := x + 10;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IF x &gt; 50 THEN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   exit;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END IF;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END LOOP;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339966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339966"/>
                </a:solidFill>
                <a:latin typeface="Consolas" panose="020B0609020204030204" pitchFamily="49" charset="0"/>
              </a:rPr>
              <a:t>-- after exit, control resumes here  </a:t>
            </a:r>
            <a:endParaRPr lang="en-US" sz="1600" dirty="0">
              <a:solidFill>
                <a:srgbClr val="339966"/>
              </a:solidFill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dbms_output.put_line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'After Exit x is: ' || x);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END;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F13568-7652-4882-B761-0D16C7BC16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DECLARE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x number := 10;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BEGIN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LOOP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dbms_output.put_line</a:t>
            </a:r>
            <a:r>
              <a:rPr lang="en-US" sz="1600" dirty="0">
                <a:latin typeface="Consolas" panose="020B0609020204030204" pitchFamily="49" charset="0"/>
              </a:rPr>
              <a:t>(x);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x := x + 10;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exit WHEN x &gt; 50;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END LOOP;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339966"/>
                </a:solidFill>
                <a:latin typeface="Consolas" panose="020B0609020204030204" pitchFamily="49" charset="0"/>
              </a:rPr>
              <a:t>-- after exit, control resumes here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dbms_output.put_line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'After Exit x is: ' || x);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END;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717CA9-3E7A-4B25-88F2-D442C857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Loops: Basic Loop</a:t>
            </a:r>
          </a:p>
        </p:txBody>
      </p:sp>
    </p:spTree>
    <p:extLst>
      <p:ext uri="{BB962C8B-B14F-4D97-AF65-F5344CB8AC3E}">
        <p14:creationId xmlns:p14="http://schemas.microsoft.com/office/powerpoint/2010/main" val="2680623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E3D74B-F79B-492D-8D17-CCF4F7DD5C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DECLARE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a number(2) := 10;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BEGIN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WHILE a &lt; 20 LOOP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dbms_output.put_line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'value of a: ' || a);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   a := a + 1;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END LOOP;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END; 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/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F13568-7652-4882-B761-0D16C7BC16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DECLARE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a number(2);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BEGIN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FOR a in 10 .. 20 LOOP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dbms_output.put_line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    'value of a: ' || a);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END LOOP;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END;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717CA9-3E7A-4B25-88F2-D442C857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Loops: While and For Loops</a:t>
            </a:r>
          </a:p>
        </p:txBody>
      </p:sp>
    </p:spTree>
    <p:extLst>
      <p:ext uri="{BB962C8B-B14F-4D97-AF65-F5344CB8AC3E}">
        <p14:creationId xmlns:p14="http://schemas.microsoft.com/office/powerpoint/2010/main" val="147494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375068" cy="4912233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getActorName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(IN 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smallint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OUT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(45), 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OUT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(45))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SELECT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INTO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FROM   actor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WHERE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actor_id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id;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45720" indent="0">
              <a:spcBef>
                <a:spcPts val="0"/>
              </a:spcBef>
              <a:buNone/>
            </a:pP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800" dirty="0">
                <a:cs typeface="Consolas" panose="020B0609020204030204" pitchFamily="49" charset="0"/>
              </a:rPr>
              <a:t>From MySQL</a:t>
            </a:r>
            <a:br>
              <a:rPr lang="en-US" sz="1800" dirty="0">
                <a:cs typeface="Consolas" panose="020B0609020204030204" pitchFamily="49" charset="0"/>
              </a:rPr>
            </a:br>
            <a:endParaRPr lang="en-US" sz="1800" dirty="0"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getActorName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(4, @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@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 @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@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JENNIFER DAVIS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lvl="0" indent="0">
              <a:spcBef>
                <a:spcPts val="0"/>
              </a:spcBef>
              <a:buClr>
                <a:srgbClr val="C0C0C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getActorID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(IN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(45), </a:t>
            </a:r>
            <a:b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(45), </a:t>
            </a:r>
            <a:b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OUT 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pPr marL="45720" lvl="0" indent="0">
              <a:spcBef>
                <a:spcPts val="0"/>
              </a:spcBef>
              <a:buClr>
                <a:srgbClr val="C0C0C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45720" lvl="0" indent="0">
              <a:spcBef>
                <a:spcPts val="0"/>
              </a:spcBef>
              <a:buClr>
                <a:srgbClr val="C0C0C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actor_id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lvl="0" indent="0">
              <a:spcBef>
                <a:spcPts val="0"/>
              </a:spcBef>
              <a:buClr>
                <a:srgbClr val="C0C0C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INTO   id</a:t>
            </a:r>
          </a:p>
          <a:p>
            <a:pPr marL="45720" lvl="0" indent="0">
              <a:spcBef>
                <a:spcPts val="0"/>
              </a:spcBef>
              <a:buClr>
                <a:srgbClr val="C0C0C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FROM   actor</a:t>
            </a:r>
          </a:p>
          <a:p>
            <a:pPr marL="45720" lvl="0" indent="0">
              <a:spcBef>
                <a:spcPts val="0"/>
              </a:spcBef>
              <a:buClr>
                <a:srgbClr val="C0C0C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WHERE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b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lname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" lvl="0" indent="0">
              <a:spcBef>
                <a:spcPts val="0"/>
              </a:spcBef>
              <a:buClr>
                <a:srgbClr val="C0C0C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45720" lvl="0" indent="0">
              <a:spcBef>
                <a:spcPts val="0"/>
              </a:spcBef>
              <a:buClr>
                <a:srgbClr val="C0C0C0"/>
              </a:buClr>
              <a:buNone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Clr>
                <a:srgbClr val="C0C0C0"/>
              </a:buClr>
              <a:buNone/>
            </a:pPr>
            <a:r>
              <a:rPr lang="en-US" sz="1800" dirty="0">
                <a:cs typeface="Consolas" panose="020B0609020204030204" pitchFamily="49" charset="0"/>
              </a:rPr>
              <a:t>From MySQL</a:t>
            </a:r>
            <a:br>
              <a:rPr lang="en-US" sz="1600" dirty="0">
                <a:cs typeface="Consolas" panose="020B0609020204030204" pitchFamily="49" charset="0"/>
              </a:rPr>
            </a:br>
            <a:endParaRPr lang="en-US" sz="1600" dirty="0">
              <a:cs typeface="Consolas" panose="020B0609020204030204" pitchFamily="49" charset="0"/>
            </a:endParaRPr>
          </a:p>
          <a:p>
            <a:pPr marL="45720" lvl="0" indent="0">
              <a:spcBef>
                <a:spcPts val="0"/>
              </a:spcBef>
              <a:buClr>
                <a:srgbClr val="C0C0C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getActorID</a:t>
            </a:r>
            <a:b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('JENNIFER','DAVIS', @id);</a:t>
            </a:r>
          </a:p>
          <a:p>
            <a:pPr marL="45720" lvl="0" indent="0">
              <a:spcBef>
                <a:spcPts val="0"/>
              </a:spcBef>
              <a:buClr>
                <a:srgbClr val="C0C0C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@id;</a:t>
            </a:r>
          </a:p>
          <a:p>
            <a:pPr marL="45720" lvl="0" indent="0">
              <a:spcBef>
                <a:spcPts val="0"/>
              </a:spcBef>
              <a:buClr>
                <a:srgbClr val="C0C0C0"/>
              </a:buClr>
              <a:buNone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lvl="0" indent="0">
              <a:spcBef>
                <a:spcPts val="0"/>
              </a:spcBef>
              <a:buClr>
                <a:srgbClr val="C0C0C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 </a:t>
            </a:r>
            <a:r>
              <a:rPr lang="en-US" sz="2400" dirty="0"/>
              <a:t>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66276" y="3287511"/>
            <a:ext cx="99580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400" b="0" dirty="0">
                <a:solidFill>
                  <a:srgbClr val="C00000"/>
                </a:solidFill>
                <a:latin typeface="Comic Sans MS" panose="030F0702030302020204" pitchFamily="66" charset="0"/>
              </a:rPr>
              <a:t>Note use of INTO clause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2777359" y="3402930"/>
            <a:ext cx="649235" cy="276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4323582" y="3402928"/>
            <a:ext cx="649235" cy="2769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71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73132" y="1719071"/>
            <a:ext cx="4375068" cy="4912233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getMovieTitle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(IN 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smallint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OUT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movieTitle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(255))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SELECT title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INTO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movieTitle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FROM   film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WHERE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film_id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id;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cs typeface="Consolas" panose="020B0609020204030204" pitchFamily="49" charset="0"/>
              </a:rPr>
              <a:t>From MySQL 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getMovieTitle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(252, @title);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 @title;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DREAM PICKUP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387312" cy="4912233"/>
          </a:xfrm>
        </p:spPr>
        <p:txBody>
          <a:bodyPr/>
          <a:lstStyle/>
          <a:p>
            <a:pPr marL="45720" lvl="0" indent="0">
              <a:spcBef>
                <a:spcPts val="0"/>
              </a:spcBef>
              <a:buClr>
                <a:srgbClr val="C0C0C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getMovieID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(IN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movieTitle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varchar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(255), </a:t>
            </a:r>
            <a:b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OUT 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" lvl="0" indent="0">
              <a:spcBef>
                <a:spcPts val="0"/>
              </a:spcBef>
              <a:buClr>
                <a:srgbClr val="C0C0C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45720" lvl="0" indent="0">
              <a:spcBef>
                <a:spcPts val="0"/>
              </a:spcBef>
              <a:buClr>
                <a:srgbClr val="C0C0C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SELECT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film_id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lvl="0" indent="0">
              <a:spcBef>
                <a:spcPts val="0"/>
              </a:spcBef>
              <a:buClr>
                <a:srgbClr val="C0C0C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INTO   id</a:t>
            </a:r>
          </a:p>
          <a:p>
            <a:pPr marL="45720" lvl="0" indent="0">
              <a:spcBef>
                <a:spcPts val="0"/>
              </a:spcBef>
              <a:buClr>
                <a:srgbClr val="C0C0C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FROM   film</a:t>
            </a:r>
          </a:p>
          <a:p>
            <a:pPr marL="45720" lvl="0" indent="0">
              <a:spcBef>
                <a:spcPts val="0"/>
              </a:spcBef>
              <a:buClr>
                <a:srgbClr val="C0C0C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WHERE  title 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movieTitle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" lvl="0" indent="0">
              <a:spcBef>
                <a:spcPts val="0"/>
              </a:spcBef>
              <a:buClr>
                <a:srgbClr val="C0C0C0"/>
              </a:buClr>
              <a:buNone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</a:t>
            </a:r>
          </a:p>
          <a:p>
            <a:pPr marL="45720" lvl="0" indent="0">
              <a:spcBef>
                <a:spcPts val="0"/>
              </a:spcBef>
              <a:buClr>
                <a:srgbClr val="C0C0C0"/>
              </a:buClr>
              <a:buNone/>
            </a:pP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cs typeface="Consolas" panose="020B0609020204030204" pitchFamily="49" charset="0"/>
              </a:rPr>
              <a:t>From MySQL 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getMovieID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('DREAM PICKUP', @id);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 @id;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252</a:t>
            </a:r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 </a:t>
            </a:r>
            <a:r>
              <a:rPr lang="en-US" sz="2400" dirty="0"/>
              <a:t>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927266" y="1752600"/>
            <a:ext cx="5289468" cy="4912233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getMovies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(IN 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smallint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SELECT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film_id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as 'Film ID',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title as Title, 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description as Description,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release_year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as 'Release Year',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length as 'Duration (min)',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rating as Rating, 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name as Genre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FROM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film_actor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JOIN film using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film_id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JOIN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film_category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using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film_id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JOIN category using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category_id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WHERE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actor_id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id;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 </a:t>
            </a:r>
            <a:r>
              <a:rPr lang="en-US" sz="2400" dirty="0"/>
              <a:t>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5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508166" y="1719071"/>
            <a:ext cx="6127668" cy="4912233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isFamilyFriendly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(IN id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smallint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OUT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familyFriendly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SELECT case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when rating in ('PG', 'G') then true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  else false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	   end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INTO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familyFriendly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FROM   film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WHERE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film_id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id;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cs typeface="Consolas" panose="020B0609020204030204" pitchFamily="49" charset="0"/>
              </a:rPr>
              <a:t>From MySQL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Call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isFamilyFriendly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(40, @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familyFriendly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select @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familyFriendly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" indent="0"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 </a:t>
            </a:r>
            <a:r>
              <a:rPr lang="en-US" sz="2400" dirty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0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1470066" y="1719071"/>
            <a:ext cx="6203868" cy="4912233"/>
          </a:xfrm>
        </p:spPr>
        <p:txBody>
          <a:bodyPr>
            <a:no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create procedure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getActors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(IN id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smallint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SELECT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actor_id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as 'Actor ID',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as 'First Name', 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last_name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as 'Last Name'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FROM   film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JOIN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film_actor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using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film_id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JOIN actor using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actor_id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JOIN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film_category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using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film_id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JOIN category using (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category_id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WHERE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film.film_id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 = 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 </a:t>
            </a:r>
            <a:r>
              <a:rPr lang="en-US" sz="2400" dirty="0"/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2856988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va Green">
  <a:themeElements>
    <a:clrScheme name="Custom 2">
      <a:dk1>
        <a:sysClr val="windowText" lastClr="000000"/>
      </a:dk1>
      <a:lt1>
        <a:sysClr val="window" lastClr="FFFFFF"/>
      </a:lt1>
      <a:dk2>
        <a:srgbClr val="860127"/>
      </a:dk2>
      <a:lt2>
        <a:srgbClr val="FEECEF"/>
      </a:lt2>
      <a:accent1>
        <a:srgbClr val="1F03EB"/>
      </a:accent1>
      <a:accent2>
        <a:srgbClr val="0070C0"/>
      </a:accent2>
      <a:accent3>
        <a:srgbClr val="A147C9"/>
      </a:accent3>
      <a:accent4>
        <a:srgbClr val="2E6C57"/>
      </a:accent4>
      <a:accent5>
        <a:srgbClr val="5B4672"/>
      </a:accent5>
      <a:accent6>
        <a:srgbClr val="45CBA2"/>
      </a:accent6>
      <a:hlink>
        <a:srgbClr val="47295D"/>
      </a:hlink>
      <a:folHlink>
        <a:srgbClr val="47295D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1800"/>
          </a:lnSpc>
          <a:defRPr sz="1800" b="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Java Green">
  <a:themeElements>
    <a:clrScheme name="Custom 4">
      <a:dk1>
        <a:sysClr val="windowText" lastClr="000000"/>
      </a:dk1>
      <a:lt1>
        <a:sysClr val="window" lastClr="FFFFFF"/>
      </a:lt1>
      <a:dk2>
        <a:srgbClr val="E37E03"/>
      </a:dk2>
      <a:lt2>
        <a:srgbClr val="EEE0F4"/>
      </a:lt2>
      <a:accent1>
        <a:srgbClr val="1F03EB"/>
      </a:accent1>
      <a:accent2>
        <a:srgbClr val="0070C0"/>
      </a:accent2>
      <a:accent3>
        <a:srgbClr val="A147C9"/>
      </a:accent3>
      <a:accent4>
        <a:srgbClr val="2E6C57"/>
      </a:accent4>
      <a:accent5>
        <a:srgbClr val="5B4672"/>
      </a:accent5>
      <a:accent6>
        <a:srgbClr val="45CBA2"/>
      </a:accent6>
      <a:hlink>
        <a:srgbClr val="47295D"/>
      </a:hlink>
      <a:folHlink>
        <a:srgbClr val="47295D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lnSpc>
            <a:spcPts val="1800"/>
          </a:lnSpc>
          <a:defRPr sz="1800" b="0" dirty="0" err="1" smtClean="0">
            <a:latin typeface="+mn-l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53093</TotalTime>
  <Words>1743</Words>
  <Application>Microsoft Office PowerPoint</Application>
  <PresentationFormat>On-screen Show (4:3)</PresentationFormat>
  <Paragraphs>441</Paragraphs>
  <Slides>49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Arial</vt:lpstr>
      <vt:lpstr>Arial Narrow</vt:lpstr>
      <vt:lpstr>Calibri</vt:lpstr>
      <vt:lpstr>Comic Sans MS</vt:lpstr>
      <vt:lpstr>Consolas</vt:lpstr>
      <vt:lpstr>Courier New</vt:lpstr>
      <vt:lpstr>Franklin Gothic Medium</vt:lpstr>
      <vt:lpstr>Wingdings</vt:lpstr>
      <vt:lpstr>Wingdings 2</vt:lpstr>
      <vt:lpstr>Java Green</vt:lpstr>
      <vt:lpstr>1_Java Green</vt:lpstr>
      <vt:lpstr>Document</vt:lpstr>
      <vt:lpstr>Database Systems: Theory and Programming  DB Programming  </vt:lpstr>
      <vt:lpstr>Programming  at DB Level:  MySQL Procedures  and Triggers</vt:lpstr>
      <vt:lpstr>Stored Procedures List</vt:lpstr>
      <vt:lpstr>Using Stored Procedures</vt:lpstr>
      <vt:lpstr>Stored Procedures  (1)</vt:lpstr>
      <vt:lpstr>Stored Procedures  (2)</vt:lpstr>
      <vt:lpstr>Stored Procedures  (3)</vt:lpstr>
      <vt:lpstr>Stored Procedures  (4)</vt:lpstr>
      <vt:lpstr>Stored Procedures  (5)</vt:lpstr>
      <vt:lpstr>Triggers</vt:lpstr>
      <vt:lpstr>More on Triggers</vt:lpstr>
      <vt:lpstr> Programming at Web Server Level </vt:lpstr>
      <vt:lpstr>Disclaimer</vt:lpstr>
      <vt:lpstr>Sakila HTML  PHP and Text File at http://elvis.rowan.edu/~myersjac/sakila/</vt:lpstr>
      <vt:lpstr>PHP code</vt:lpstr>
      <vt:lpstr>connect.php Using PHP Data Objects (PHP PDO)</vt:lpstr>
      <vt:lpstr>sakila.php Using PHP Data Objects (PHP PDO)</vt:lpstr>
      <vt:lpstr>sakila.php Using PHP Data Objects (PHP PDO)</vt:lpstr>
      <vt:lpstr>Running a stored IN procedure</vt:lpstr>
      <vt:lpstr>Running a stored IN/OUT procedure</vt:lpstr>
      <vt:lpstr>Using GET</vt:lpstr>
      <vt:lpstr>Using POST</vt:lpstr>
      <vt:lpstr>Using Strings</vt:lpstr>
      <vt:lpstr>Echo</vt:lpstr>
      <vt:lpstr>More Advanced Work</vt:lpstr>
      <vt:lpstr>MySQL vs. Oracle</vt:lpstr>
      <vt:lpstr>Limiting rows</vt:lpstr>
      <vt:lpstr>Other functions</vt:lpstr>
      <vt:lpstr>Procedures</vt:lpstr>
      <vt:lpstr>SQL*Plus tips: Listing tables</vt:lpstr>
      <vt:lpstr>SQL*Plus tips: Setting the page size</vt:lpstr>
      <vt:lpstr>SQL*Plus tips: Setting the column sizes  (1)</vt:lpstr>
      <vt:lpstr>SQL*Plus tips: Setting the column sizes  (2)</vt:lpstr>
      <vt:lpstr>Oracle  Procedures   (see website for conversion reference)</vt:lpstr>
      <vt:lpstr>Procedures and Functions</vt:lpstr>
      <vt:lpstr>Procedures and Functions</vt:lpstr>
      <vt:lpstr>CREATE PROCEDURE Syntax</vt:lpstr>
      <vt:lpstr>A Procedure with an Error</vt:lpstr>
      <vt:lpstr>The Procedure Fixed</vt:lpstr>
      <vt:lpstr>Passing IN and OUT Parameters</vt:lpstr>
      <vt:lpstr>Calling a procedure in a SQL script</vt:lpstr>
      <vt:lpstr>Oracle  Functions   (see website for conversion reference)</vt:lpstr>
      <vt:lpstr>Create Function Syntax</vt:lpstr>
      <vt:lpstr>PowerPoint Presentation</vt:lpstr>
      <vt:lpstr>Sample Function</vt:lpstr>
      <vt:lpstr>PL/SQL syntax </vt:lpstr>
      <vt:lpstr>PL/SQL:  Conditionals</vt:lpstr>
      <vt:lpstr>PL/SQL Loops: Basic Loop</vt:lpstr>
      <vt:lpstr>PL/SQL Loops: While and For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and Data Abstraction  Lesson 1: Review</dc:title>
  <dc:creator>Jack Myers</dc:creator>
  <cp:lastModifiedBy>jack faolan myers</cp:lastModifiedBy>
  <cp:revision>491</cp:revision>
  <dcterms:created xsi:type="dcterms:W3CDTF">2013-12-20T15:33:26Z</dcterms:created>
  <dcterms:modified xsi:type="dcterms:W3CDTF">2018-07-05T03:44:56Z</dcterms:modified>
</cp:coreProperties>
</file>