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0" r:id="rId2"/>
    <p:sldMasterId id="2147483704" r:id="rId3"/>
  </p:sldMasterIdLst>
  <p:notesMasterIdLst>
    <p:notesMasterId r:id="rId42"/>
  </p:notesMasterIdLst>
  <p:sldIdLst>
    <p:sldId id="257" r:id="rId4"/>
    <p:sldId id="268" r:id="rId5"/>
    <p:sldId id="264" r:id="rId6"/>
    <p:sldId id="263" r:id="rId7"/>
    <p:sldId id="278" r:id="rId8"/>
    <p:sldId id="269" r:id="rId9"/>
    <p:sldId id="289" r:id="rId10"/>
    <p:sldId id="290" r:id="rId11"/>
    <p:sldId id="288" r:id="rId12"/>
    <p:sldId id="292" r:id="rId13"/>
    <p:sldId id="293" r:id="rId14"/>
    <p:sldId id="294" r:id="rId15"/>
    <p:sldId id="291" r:id="rId16"/>
    <p:sldId id="270" r:id="rId17"/>
    <p:sldId id="271" r:id="rId18"/>
    <p:sldId id="272" r:id="rId19"/>
    <p:sldId id="273" r:id="rId20"/>
    <p:sldId id="276" r:id="rId21"/>
    <p:sldId id="277" r:id="rId22"/>
    <p:sldId id="286" r:id="rId23"/>
    <p:sldId id="283" r:id="rId24"/>
    <p:sldId id="284" r:id="rId25"/>
    <p:sldId id="285" r:id="rId26"/>
    <p:sldId id="280" r:id="rId27"/>
    <p:sldId id="265" r:id="rId28"/>
    <p:sldId id="279" r:id="rId29"/>
    <p:sldId id="266" r:id="rId30"/>
    <p:sldId id="281" r:id="rId31"/>
    <p:sldId id="282" r:id="rId32"/>
    <p:sldId id="258" r:id="rId33"/>
    <p:sldId id="287" r:id="rId34"/>
    <p:sldId id="261" r:id="rId35"/>
    <p:sldId id="259" r:id="rId36"/>
    <p:sldId id="260" r:id="rId37"/>
    <p:sldId id="267" r:id="rId38"/>
    <p:sldId id="274" r:id="rId39"/>
    <p:sldId id="262" r:id="rId40"/>
    <p:sldId id="27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E8F8F4"/>
    <a:srgbClr val="339966"/>
    <a:srgbClr val="54AC7F"/>
    <a:srgbClr val="6096D2"/>
    <a:srgbClr val="3399FF"/>
    <a:srgbClr val="EAEAE6"/>
    <a:srgbClr val="0A0A0A"/>
    <a:srgbClr val="E9E8E7"/>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2" autoAdjust="0"/>
    <p:restoredTop sz="94660"/>
  </p:normalViewPr>
  <p:slideViewPr>
    <p:cSldViewPr snapToGrid="0">
      <p:cViewPr>
        <p:scale>
          <a:sx n="83" d="100"/>
          <a:sy n="83" d="100"/>
        </p:scale>
        <p:origin x="1005" y="18"/>
      </p:cViewPr>
      <p:guideLst>
        <p:guide orient="horz" pos="2160"/>
        <p:guide pos="2880"/>
      </p:guideLst>
    </p:cSldViewPr>
  </p:slideViewPr>
  <p:notesTextViewPr>
    <p:cViewPr>
      <p:scale>
        <a:sx n="1" d="1"/>
        <a:sy n="1" d="1"/>
      </p:scale>
      <p:origin x="0" y="0"/>
    </p:cViewPr>
  </p:notesTextViewPr>
  <p:sorterViewPr>
    <p:cViewPr>
      <p:scale>
        <a:sx n="147" d="100"/>
        <a:sy n="147" d="100"/>
      </p:scale>
      <p:origin x="0" y="-37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9BAC5-AAC3-41B1-80A3-A98604D7601C}" type="datetimeFigureOut">
              <a:rPr lang="en-US" smtClean="0"/>
              <a:t>6/29/2020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63B7B-8D39-4D0A-9EEA-56F291D347AD}" type="slidenum">
              <a:rPr lang="en-US" smtClean="0"/>
              <a:t>‹#›</a:t>
            </a:fld>
            <a:endParaRPr lang="en-US"/>
          </a:p>
        </p:txBody>
      </p:sp>
    </p:spTree>
    <p:extLst>
      <p:ext uri="{BB962C8B-B14F-4D97-AF65-F5344CB8AC3E}">
        <p14:creationId xmlns:p14="http://schemas.microsoft.com/office/powerpoint/2010/main" val="207862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dirty="0"/>
              <a:t>Objects First with Java</a:t>
            </a:r>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dirty="0"/>
              <a:t>© David J. Barnes and Michael </a:t>
            </a:r>
            <a:r>
              <a:rPr lang="en-GB" altLang="en-US" sz="1200" dirty="0" err="1"/>
              <a:t>Kölling</a:t>
            </a:r>
            <a:endParaRPr lang="en-GB" altLang="en-US" sz="1200"/>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fld id="{03152B4E-4FD2-45FC-9CDE-05DF5F3AE35C}" type="slidenum">
              <a:rPr lang="en-GB" altLang="en-US" sz="1200"/>
              <a:pPr/>
              <a:t>1</a:t>
            </a:fld>
            <a:endParaRPr lang="en-GB" altLang="en-US" sz="12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Replace this with your course title and your name/contact details.</a:t>
            </a:r>
          </a:p>
          <a:p>
            <a:pPr eaLnBrk="1" hangingPunct="1"/>
            <a:endParaRPr lang="en-GB" altLang="en-US"/>
          </a:p>
        </p:txBody>
      </p:sp>
    </p:spTree>
    <p:extLst>
      <p:ext uri="{BB962C8B-B14F-4D97-AF65-F5344CB8AC3E}">
        <p14:creationId xmlns:p14="http://schemas.microsoft.com/office/powerpoint/2010/main" val="74161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6/29/2020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0747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6/29/2020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9382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6/29/2020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16521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6/29/2020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99336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6/29/2020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94132512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6/29/2020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4109565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78124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053451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67611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6/29/2020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358316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6/29/2020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7460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74816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097974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6/29/2020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770566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6/29/2020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923465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6/29/2020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2355979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6/29/2020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716585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6/29/2020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5600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6/29/2020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84777712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6/29/2020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1" name="Slide Number Placeholder 3">
            <a:extLst>
              <a:ext uri="{FF2B5EF4-FFF2-40B4-BE49-F238E27FC236}">
                <a16:creationId xmlns:a16="http://schemas.microsoft.com/office/drawing/2014/main" id="{4D8609DF-246E-4592-9017-335BBA61F54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1751168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E2DE6586-20E5-4D2A-9EE1-44A5953165CA}"/>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536992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01FB564D-8546-4D3A-B883-7D4B1C9A3B67}"/>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61832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80846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AEAD4A3F-3677-4F0D-8AF8-68CE0872A66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893970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6/29/2020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06AB850F-29E0-47A7-9D5F-C1DC738D1CA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593472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6/29/2020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33D4124B-0DCE-4FD2-BE75-B48FBB7967C0}"/>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949363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9" name="Slide Number Placeholder 3">
            <a:extLst>
              <a:ext uri="{FF2B5EF4-FFF2-40B4-BE49-F238E27FC236}">
                <a16:creationId xmlns:a16="http://schemas.microsoft.com/office/drawing/2014/main" id="{DB62AEC6-CA35-4482-B790-D511620C0E51}"/>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504164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6/29/2020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7F522084-5389-49DB-810C-34F47F8FDC42}"/>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73467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6/29/2020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AECA56E7-F650-4170-B031-F26B491E1565}"/>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4259647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6/29/2020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2" name="Slide Number Placeholder 3">
            <a:extLst>
              <a:ext uri="{FF2B5EF4-FFF2-40B4-BE49-F238E27FC236}">
                <a16:creationId xmlns:a16="http://schemas.microsoft.com/office/drawing/2014/main" id="{ACBF2E09-7228-48B9-8044-B9D203F5551C}"/>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63003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6/29/2020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8" name="Slide Number Placeholder 3">
            <a:extLst>
              <a:ext uri="{FF2B5EF4-FFF2-40B4-BE49-F238E27FC236}">
                <a16:creationId xmlns:a16="http://schemas.microsoft.com/office/drawing/2014/main" id="{6F10B818-19C8-4A97-84A9-335FAA858E36}"/>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137198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6/29/2020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7" name="Slide Number Placeholder 3">
            <a:extLst>
              <a:ext uri="{FF2B5EF4-FFF2-40B4-BE49-F238E27FC236}">
                <a16:creationId xmlns:a16="http://schemas.microsoft.com/office/drawing/2014/main" id="{039114AE-1352-4D49-8C5C-3EED0062B8F7}"/>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38311922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6/29/2020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3" name="Slide Number Placeholder 3">
            <a:extLst>
              <a:ext uri="{FF2B5EF4-FFF2-40B4-BE49-F238E27FC236}">
                <a16:creationId xmlns:a16="http://schemas.microsoft.com/office/drawing/2014/main" id="{58ACDF46-899B-4841-8F5D-27F0352B39E0}"/>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975278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406085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6/29/2020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63237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6/29/2020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320167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6/29/2020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20523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6/29/2020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19476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6/29/2020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07118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6/29/2020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3893428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7" r:id="rId4"/>
    <p:sldLayoutId id="2147483679" r:id="rId5"/>
    <p:sldLayoutId id="2147483688" r:id="rId6"/>
    <p:sldLayoutId id="2147483680" r:id="rId7"/>
    <p:sldLayoutId id="2147483681" r:id="rId8"/>
    <p:sldLayoutId id="2147483689" r:id="rId9"/>
    <p:sldLayoutId id="2147483682" r:id="rId10"/>
    <p:sldLayoutId id="2147483683" r:id="rId11"/>
    <p:sldLayoutId id="2147483684" r:id="rId12"/>
    <p:sldLayoutId id="2147483685"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6/29/2020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39068286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6/29/2020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23970797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1"/>
          <p:cNvSpPr>
            <a:spLocks noGrp="1" noChangeArrowheads="1"/>
          </p:cNvSpPr>
          <p:nvPr>
            <p:ph type="title"/>
          </p:nvPr>
        </p:nvSpPr>
        <p:spPr>
          <a:xfrm>
            <a:off x="457200" y="540589"/>
            <a:ext cx="6324600" cy="5814203"/>
          </a:xfrm>
        </p:spPr>
        <p:txBody>
          <a:bodyPr/>
          <a:lstStyle/>
          <a:p>
            <a:r>
              <a:rPr lang="en-GB" altLang="en-US" sz="3200" dirty="0">
                <a:solidFill>
                  <a:schemeClr val="tx2">
                    <a:lumMod val="20000"/>
                    <a:lumOff val="80000"/>
                  </a:schemeClr>
                </a:solidFill>
              </a:rPr>
              <a:t>Advanced Database Topics</a:t>
            </a:r>
            <a:br>
              <a:rPr lang="en-GB" altLang="en-US" dirty="0"/>
            </a:br>
            <a:br>
              <a:rPr lang="en-GB" altLang="en-US" dirty="0"/>
            </a:br>
            <a:r>
              <a:rPr lang="en-US" altLang="en-US" dirty="0"/>
              <a:t>Redis</a:t>
            </a:r>
            <a:br>
              <a:rPr lang="en-US" altLang="en-US" dirty="0"/>
            </a:br>
            <a:br>
              <a:rPr lang="en-US" altLang="en-US" sz="1800" dirty="0"/>
            </a:br>
            <a:r>
              <a:rPr lang="en-US" altLang="en-US" sz="1800" dirty="0"/>
              <a:t>"the Swiss </a:t>
            </a:r>
            <a:br>
              <a:rPr lang="en-US" altLang="en-US" sz="1800" dirty="0"/>
            </a:br>
            <a:r>
              <a:rPr lang="en-US" altLang="en-US" sz="1800" dirty="0"/>
              <a:t>army knife </a:t>
            </a:r>
            <a:br>
              <a:rPr lang="en-US" altLang="en-US" sz="1800" dirty="0"/>
            </a:br>
            <a:r>
              <a:rPr lang="en-US" altLang="en-US" sz="1800" dirty="0"/>
              <a:t>of databases"</a:t>
            </a:r>
            <a:endParaRPr lang="en-US" altLang="en-US" sz="3600" dirty="0"/>
          </a:p>
        </p:txBody>
      </p:sp>
      <p:sp>
        <p:nvSpPr>
          <p:cNvPr id="4" name="Text Placeholder 4"/>
          <p:cNvSpPr txBox="1">
            <a:spLocks/>
          </p:cNvSpPr>
          <p:nvPr/>
        </p:nvSpPr>
        <p:spPr>
          <a:xfrm>
            <a:off x="7162799" y="2892277"/>
            <a:ext cx="1600201" cy="164592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chemeClr val="accent1"/>
              </a:buClr>
              <a:buFont typeface="Wingdings 2" pitchFamily="18" charset="2"/>
              <a:buNone/>
              <a:defRPr sz="1900" kern="1200" spc="150" baseline="0">
                <a:solidFill>
                  <a:schemeClr val="tx1"/>
                </a:solidFill>
                <a:latin typeface="+mn-lt"/>
                <a:ea typeface="+mn-ea"/>
                <a:cs typeface="+mn-cs"/>
              </a:defRPr>
            </a:lvl1pPr>
            <a:lvl2pPr marL="457200" indent="0" algn="ctr" defTabSz="914400" rtl="0" eaLnBrk="1" latinLnBrk="0" hangingPunct="1">
              <a:spcBef>
                <a:spcPct val="20000"/>
              </a:spcBef>
              <a:buClr>
                <a:schemeClr val="accent2"/>
              </a:buClr>
              <a:buFont typeface="Wingdings" pitchFamily="2" charset="2"/>
              <a:buNone/>
              <a:defRPr sz="1800" kern="1200" spc="1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Wingdings" pitchFamily="2" charset="2"/>
              <a:buNone/>
              <a:defRPr sz="1600" kern="1200" spc="1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Wingdings" pitchFamily="2"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6"/>
              </a:buClr>
              <a:buFont typeface="Wingdings" pitchFamily="2" charset="2"/>
              <a:buNone/>
              <a:defRPr sz="1300" kern="1200" spc="1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Wingdings" pitchFamily="2" charset="2"/>
              <a:buNone/>
              <a:defRPr sz="12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Wingdings" pitchFamily="2" charset="2"/>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Wingdings" pitchFamily="2" charset="2"/>
              <a:buNone/>
              <a:defRPr sz="12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Wingdings" pitchFamily="2" charset="2"/>
              <a:buNone/>
              <a:defRPr sz="1200" kern="1200">
                <a:solidFill>
                  <a:schemeClr val="tx1">
                    <a:tint val="75000"/>
                  </a:schemeClr>
                </a:solidFill>
                <a:latin typeface="+mn-lt"/>
                <a:ea typeface="+mn-ea"/>
                <a:cs typeface="+mn-cs"/>
              </a:defRPr>
            </a:lvl9pPr>
          </a:lstStyle>
          <a:p>
            <a:r>
              <a:rPr lang="en-US" sz="1400" spc="0" dirty="0"/>
              <a:t> </a:t>
            </a:r>
          </a:p>
        </p:txBody>
      </p:sp>
      <p:pic>
        <p:nvPicPr>
          <p:cNvPr id="139268" name="Picture 4" descr="Redis For Dummies | Redis Labs">
            <a:extLst>
              <a:ext uri="{FF2B5EF4-FFF2-40B4-BE49-F238E27FC236}">
                <a16:creationId xmlns:a16="http://schemas.microsoft.com/office/drawing/2014/main" id="{6908BC5F-8C65-4929-8AFB-3E139528E1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2920" b="2087"/>
          <a:stretch/>
        </p:blipFill>
        <p:spPr bwMode="auto">
          <a:xfrm>
            <a:off x="315942" y="2951096"/>
            <a:ext cx="2294986" cy="358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1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C92730C-414F-4116-881B-AF4AD5A7E066}"/>
              </a:ext>
            </a:extLst>
          </p:cNvPr>
          <p:cNvSpPr>
            <a:spLocks noGrp="1"/>
          </p:cNvSpPr>
          <p:nvPr>
            <p:ph sz="half" idx="1"/>
          </p:nvPr>
        </p:nvSpPr>
        <p:spPr>
          <a:xfrm>
            <a:off x="175366" y="1638558"/>
            <a:ext cx="8586894" cy="4912233"/>
          </a:xfrm>
        </p:spPr>
        <p:txBody>
          <a:bodyPr>
            <a:normAutofit/>
          </a:bodyPr>
          <a:lstStyle/>
          <a:p>
            <a:r>
              <a:rPr lang="en-US" dirty="0"/>
              <a:t>Redis  (single node)</a:t>
            </a:r>
            <a:br>
              <a:rPr lang="en-US" dirty="0"/>
            </a:br>
            <a:endParaRPr lang="en-US" dirty="0"/>
          </a:p>
          <a:p>
            <a:pPr lvl="1"/>
            <a:r>
              <a:rPr lang="en-US" dirty="0"/>
              <a:t>When looking at Redis within the context of Brewer's CAP theorem, its designation would be as a CA system </a:t>
            </a:r>
            <a:br>
              <a:rPr lang="en-US" dirty="0"/>
            </a:br>
            <a:endParaRPr lang="en-US" dirty="0"/>
          </a:p>
          <a:p>
            <a:pPr lvl="1"/>
            <a:r>
              <a:rPr lang="en-US" dirty="0"/>
              <a:t>It earns this designation by being able to support both consistency (C) and availability (A), while partition tolerance for a </a:t>
            </a:r>
            <a:r>
              <a:rPr lang="en-US" dirty="0">
                <a:solidFill>
                  <a:srgbClr val="0066CC"/>
                </a:solidFill>
              </a:rPr>
              <a:t>single instance configuration </a:t>
            </a:r>
            <a:r>
              <a:rPr lang="en-US" dirty="0"/>
              <a:t>is not a concern. </a:t>
            </a:r>
          </a:p>
        </p:txBody>
      </p:sp>
      <p:sp>
        <p:nvSpPr>
          <p:cNvPr id="4" name="Title 3">
            <a:extLst>
              <a:ext uri="{FF2B5EF4-FFF2-40B4-BE49-F238E27FC236}">
                <a16:creationId xmlns:a16="http://schemas.microsoft.com/office/drawing/2014/main" id="{2CF47A48-7FCD-40BB-82C1-1DDB81C4923D}"/>
              </a:ext>
            </a:extLst>
          </p:cNvPr>
          <p:cNvSpPr>
            <a:spLocks noGrp="1"/>
          </p:cNvSpPr>
          <p:nvPr>
            <p:ph type="title"/>
          </p:nvPr>
        </p:nvSpPr>
        <p:spPr/>
        <p:txBody>
          <a:bodyPr/>
          <a:lstStyle/>
          <a:p>
            <a:r>
              <a:rPr lang="en-US" dirty="0"/>
              <a:t>Redis and CAP</a:t>
            </a:r>
          </a:p>
        </p:txBody>
      </p:sp>
    </p:spTree>
    <p:extLst>
      <p:ext uri="{BB962C8B-B14F-4D97-AF65-F5344CB8AC3E}">
        <p14:creationId xmlns:p14="http://schemas.microsoft.com/office/powerpoint/2010/main" val="386901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CEF539-8781-4526-8B63-C1089D3ACBBA}"/>
              </a:ext>
            </a:extLst>
          </p:cNvPr>
          <p:cNvSpPr>
            <a:spLocks noGrp="1"/>
          </p:cNvSpPr>
          <p:nvPr>
            <p:ph sz="half" idx="2"/>
          </p:nvPr>
        </p:nvSpPr>
        <p:spPr>
          <a:xfrm>
            <a:off x="138024" y="1563794"/>
            <a:ext cx="8925464" cy="4912233"/>
          </a:xfrm>
        </p:spPr>
        <p:txBody>
          <a:bodyPr>
            <a:noAutofit/>
          </a:bodyPr>
          <a:lstStyle/>
          <a:p>
            <a:r>
              <a:rPr lang="en-US" sz="1800" dirty="0"/>
              <a:t>Redis Cluster</a:t>
            </a:r>
          </a:p>
          <a:p>
            <a:pPr lvl="1"/>
            <a:r>
              <a:rPr lang="en-US" sz="1600" dirty="0"/>
              <a:t>Redis's creator Salvatore Sanfilippo states that Redis Cluster is more biased toward consistency than availability. </a:t>
            </a:r>
          </a:p>
          <a:p>
            <a:pPr lvl="1"/>
            <a:r>
              <a:rPr lang="en-US" sz="1600" dirty="0"/>
              <a:t>Yet, there are times (however small) when acknowledged writes may be lost during re-hashing or election periods.</a:t>
            </a:r>
          </a:p>
          <a:p>
            <a:pPr lvl="1"/>
            <a:r>
              <a:rPr lang="en-US" sz="1600" dirty="0"/>
              <a:t>It is also possible that </a:t>
            </a:r>
            <a:r>
              <a:rPr lang="en-US" sz="1600" dirty="0">
                <a:solidFill>
                  <a:srgbClr val="0066CC"/>
                </a:solidFill>
              </a:rPr>
              <a:t>slave nodes </a:t>
            </a:r>
            <a:r>
              <a:rPr lang="en-US" sz="1600" dirty="0"/>
              <a:t>can be configured to serve </a:t>
            </a:r>
            <a:r>
              <a:rPr lang="en-US" sz="1600" dirty="0">
                <a:solidFill>
                  <a:srgbClr val="C00000"/>
                </a:solidFill>
              </a:rPr>
              <a:t>dirty reads</a:t>
            </a:r>
            <a:r>
              <a:rPr lang="en-US" sz="1600" dirty="0"/>
              <a:t>, with the client potentially reading stale data during a small window of time. This (like many NoSQL databases) allows Redis to continue to serve its data during periods of server or (partial) network outages. </a:t>
            </a:r>
          </a:p>
          <a:p>
            <a:pPr lvl="1"/>
            <a:endParaRPr lang="en-US" sz="1600" dirty="0"/>
          </a:p>
          <a:p>
            <a:pPr lvl="1"/>
            <a:endParaRPr lang="en-US" sz="1600" dirty="0"/>
          </a:p>
        </p:txBody>
      </p:sp>
      <p:sp>
        <p:nvSpPr>
          <p:cNvPr id="4" name="Title 3">
            <a:extLst>
              <a:ext uri="{FF2B5EF4-FFF2-40B4-BE49-F238E27FC236}">
                <a16:creationId xmlns:a16="http://schemas.microsoft.com/office/drawing/2014/main" id="{2CF47A48-7FCD-40BB-82C1-1DDB81C4923D}"/>
              </a:ext>
            </a:extLst>
          </p:cNvPr>
          <p:cNvSpPr>
            <a:spLocks noGrp="1"/>
          </p:cNvSpPr>
          <p:nvPr>
            <p:ph type="title"/>
          </p:nvPr>
        </p:nvSpPr>
        <p:spPr/>
        <p:txBody>
          <a:bodyPr/>
          <a:lstStyle/>
          <a:p>
            <a:r>
              <a:rPr lang="en-US" dirty="0"/>
              <a:t>Redis Cluster and CAP</a:t>
            </a:r>
          </a:p>
        </p:txBody>
      </p:sp>
      <p:pic>
        <p:nvPicPr>
          <p:cNvPr id="5" name="Picture 4">
            <a:extLst>
              <a:ext uri="{FF2B5EF4-FFF2-40B4-BE49-F238E27FC236}">
                <a16:creationId xmlns:a16="http://schemas.microsoft.com/office/drawing/2014/main" id="{9DE869E3-7FD8-412E-B279-D783BA204A16}"/>
              </a:ext>
            </a:extLst>
          </p:cNvPr>
          <p:cNvPicPr>
            <a:picLocks noChangeAspect="1"/>
          </p:cNvPicPr>
          <p:nvPr/>
        </p:nvPicPr>
        <p:blipFill>
          <a:blip r:embed="rId2"/>
          <a:stretch>
            <a:fillRect/>
          </a:stretch>
        </p:blipFill>
        <p:spPr>
          <a:xfrm>
            <a:off x="425571" y="4074392"/>
            <a:ext cx="3071002" cy="2783608"/>
          </a:xfrm>
          <a:prstGeom prst="rect">
            <a:avLst/>
          </a:prstGeom>
        </p:spPr>
      </p:pic>
      <p:sp>
        <p:nvSpPr>
          <p:cNvPr id="8" name="Rectangle 7">
            <a:extLst>
              <a:ext uri="{FF2B5EF4-FFF2-40B4-BE49-F238E27FC236}">
                <a16:creationId xmlns:a16="http://schemas.microsoft.com/office/drawing/2014/main" id="{CF3E0D94-2E2D-411E-9821-A4831D3D077F}"/>
              </a:ext>
            </a:extLst>
          </p:cNvPr>
          <p:cNvSpPr/>
          <p:nvPr/>
        </p:nvSpPr>
        <p:spPr>
          <a:xfrm>
            <a:off x="3157268" y="3933644"/>
            <a:ext cx="5733690" cy="4221808"/>
          </a:xfrm>
          <a:prstGeom prst="rect">
            <a:avLst/>
          </a:prstGeom>
        </p:spPr>
        <p:txBody>
          <a:bodyPr vert="horz" lIns="91440" tIns="45720" rIns="91440" bIns="45720" rtlCol="0">
            <a:noAutofit/>
          </a:bodyPr>
          <a:lstStyle/>
          <a:p>
            <a:pPr marL="548640" lvl="1" indent="-182880">
              <a:spcBef>
                <a:spcPct val="20000"/>
              </a:spcBef>
              <a:buClr>
                <a:schemeClr val="accent2"/>
              </a:buClr>
              <a:buFont typeface="Wingdings" pitchFamily="2" charset="2"/>
              <a:buChar char="§"/>
            </a:pPr>
            <a:r>
              <a:rPr lang="en-US" sz="1600" dirty="0"/>
              <a:t>These factors make it difficult for Redis to fully support strong consistency, despite its intent. </a:t>
            </a:r>
          </a:p>
          <a:p>
            <a:pPr marL="548640" lvl="1" indent="-182880">
              <a:spcBef>
                <a:spcPct val="20000"/>
              </a:spcBef>
              <a:buClr>
                <a:schemeClr val="accent2"/>
              </a:buClr>
              <a:buFont typeface="Wingdings" pitchFamily="2" charset="2"/>
              <a:buChar char="§"/>
            </a:pPr>
            <a:r>
              <a:rPr lang="en-US" sz="1600" dirty="0">
                <a:solidFill>
                  <a:srgbClr val="C00000"/>
                </a:solidFill>
              </a:rPr>
              <a:t>Redis Cluster earns an AP CAP designation. </a:t>
            </a:r>
          </a:p>
          <a:p>
            <a:pPr marL="548640" lvl="1" indent="-182880">
              <a:spcBef>
                <a:spcPct val="20000"/>
              </a:spcBef>
              <a:buClr>
                <a:schemeClr val="accent2"/>
              </a:buClr>
              <a:buFont typeface="Wingdings" pitchFamily="2" charset="2"/>
              <a:buChar char="§"/>
            </a:pPr>
            <a:r>
              <a:rPr lang="en-US" sz="1600" dirty="0"/>
              <a:t>Reading stale data is not sound desirable, BUT the alternatives of returning an error or making a client application wait for consistency to be achieved can be even more undesirable. For instance, in a high-performance web client environment, the possibility of returning stale data (say, for a small window of double-digit milliseconds) is preferable to returning nothing.</a:t>
            </a:r>
          </a:p>
        </p:txBody>
      </p:sp>
    </p:spTree>
    <p:extLst>
      <p:ext uri="{BB962C8B-B14F-4D97-AF65-F5344CB8AC3E}">
        <p14:creationId xmlns:p14="http://schemas.microsoft.com/office/powerpoint/2010/main" val="168164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ADD1FDA-695B-468B-BFED-22DD3FF69990}"/>
              </a:ext>
            </a:extLst>
          </p:cNvPr>
          <p:cNvSpPr>
            <a:spLocks noGrp="1"/>
          </p:cNvSpPr>
          <p:nvPr>
            <p:ph idx="1"/>
          </p:nvPr>
        </p:nvSpPr>
        <p:spPr/>
        <p:txBody>
          <a:bodyPr/>
          <a:lstStyle/>
          <a:p>
            <a:r>
              <a:rPr lang="en-US" dirty="0">
                <a:solidFill>
                  <a:srgbClr val="C00000"/>
                </a:solidFill>
              </a:rPr>
              <a:t>Atomicity</a:t>
            </a:r>
            <a:r>
              <a:rPr lang="en-US" dirty="0"/>
              <a:t>: Redis provides transaction-related commands, including WATCH, MULTI, and EXEC. These commands ensure that operations on the database are indivisible and irreducible. </a:t>
            </a:r>
            <a:br>
              <a:rPr lang="en-US" dirty="0"/>
            </a:br>
            <a:endParaRPr lang="en-US" dirty="0"/>
          </a:p>
          <a:p>
            <a:r>
              <a:rPr lang="en-US" dirty="0">
                <a:solidFill>
                  <a:srgbClr val="C00000"/>
                </a:solidFill>
              </a:rPr>
              <a:t>Consistency</a:t>
            </a:r>
            <a:r>
              <a:rPr lang="en-US" dirty="0"/>
              <a:t>: Only permitted writes are allowed to be performed through the validation provided by Redis. </a:t>
            </a:r>
            <a:br>
              <a:rPr lang="en-US" dirty="0"/>
            </a:br>
            <a:endParaRPr lang="en-US" dirty="0"/>
          </a:p>
          <a:p>
            <a:r>
              <a:rPr lang="en-US" dirty="0">
                <a:solidFill>
                  <a:srgbClr val="C00000"/>
                </a:solidFill>
              </a:rPr>
              <a:t>Isolation</a:t>
            </a:r>
            <a:r>
              <a:rPr lang="en-US" dirty="0"/>
              <a:t>: Being single-threaded, each single command or transaction using MULTI/EXEC is thereby isolated. </a:t>
            </a:r>
            <a:br>
              <a:rPr lang="en-US" dirty="0"/>
            </a:br>
            <a:endParaRPr lang="en-US" dirty="0"/>
          </a:p>
          <a:p>
            <a:r>
              <a:rPr lang="en-US" dirty="0">
                <a:solidFill>
                  <a:srgbClr val="C00000"/>
                </a:solidFill>
              </a:rPr>
              <a:t>Durability</a:t>
            </a:r>
            <a:r>
              <a:rPr lang="en-US" dirty="0"/>
              <a:t>: Redis can be configured to respond to a client write to confirm that a write operation has been written to disk.</a:t>
            </a:r>
          </a:p>
        </p:txBody>
      </p:sp>
      <p:sp>
        <p:nvSpPr>
          <p:cNvPr id="4" name="Title 3">
            <a:extLst>
              <a:ext uri="{FF2B5EF4-FFF2-40B4-BE49-F238E27FC236}">
                <a16:creationId xmlns:a16="http://schemas.microsoft.com/office/drawing/2014/main" id="{24DE4A32-3178-4620-A256-7A7E89C5D9D8}"/>
              </a:ext>
            </a:extLst>
          </p:cNvPr>
          <p:cNvSpPr>
            <a:spLocks noGrp="1"/>
          </p:cNvSpPr>
          <p:nvPr>
            <p:ph type="title"/>
          </p:nvPr>
        </p:nvSpPr>
        <p:spPr/>
        <p:txBody>
          <a:bodyPr/>
          <a:lstStyle/>
          <a:p>
            <a:r>
              <a:rPr lang="en-US" dirty="0"/>
              <a:t>Redis and ACID</a:t>
            </a:r>
          </a:p>
        </p:txBody>
      </p:sp>
    </p:spTree>
    <p:extLst>
      <p:ext uri="{BB962C8B-B14F-4D97-AF65-F5344CB8AC3E}">
        <p14:creationId xmlns:p14="http://schemas.microsoft.com/office/powerpoint/2010/main" val="5814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7189ED0-5191-43A3-948C-AAC586493159}"/>
              </a:ext>
            </a:extLst>
          </p:cNvPr>
          <p:cNvSpPr>
            <a:spLocks noGrp="1"/>
          </p:cNvSpPr>
          <p:nvPr>
            <p:ph type="body" idx="1"/>
          </p:nvPr>
        </p:nvSpPr>
        <p:spPr/>
        <p:txBody>
          <a:bodyPr/>
          <a:lstStyle/>
          <a:p>
            <a:endParaRPr lang="en-US"/>
          </a:p>
        </p:txBody>
      </p:sp>
      <p:sp>
        <p:nvSpPr>
          <p:cNvPr id="5" name="Title 4">
            <a:extLst>
              <a:ext uri="{FF2B5EF4-FFF2-40B4-BE49-F238E27FC236}">
                <a16:creationId xmlns:a16="http://schemas.microsoft.com/office/drawing/2014/main" id="{8F79825D-A376-45A6-AFA3-AF49978CD6CE}"/>
              </a:ext>
            </a:extLst>
          </p:cNvPr>
          <p:cNvSpPr>
            <a:spLocks noGrp="1"/>
          </p:cNvSpPr>
          <p:nvPr>
            <p:ph type="title"/>
          </p:nvPr>
        </p:nvSpPr>
        <p:spPr/>
        <p:txBody>
          <a:bodyPr/>
          <a:lstStyle/>
          <a:p>
            <a:r>
              <a:rPr lang="en-US" dirty="0"/>
              <a:t>Working in Redis</a:t>
            </a:r>
          </a:p>
        </p:txBody>
      </p:sp>
    </p:spTree>
    <p:extLst>
      <p:ext uri="{BB962C8B-B14F-4D97-AF65-F5344CB8AC3E}">
        <p14:creationId xmlns:p14="http://schemas.microsoft.com/office/powerpoint/2010/main" val="122426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6D0D64-5F0F-480F-8720-A4F04455B309}"/>
              </a:ext>
            </a:extLst>
          </p:cNvPr>
          <p:cNvSpPr>
            <a:spLocks noGrp="1"/>
          </p:cNvSpPr>
          <p:nvPr>
            <p:ph sz="half" idx="1"/>
          </p:nvPr>
        </p:nvSpPr>
        <p:spPr>
          <a:xfrm>
            <a:off x="273132" y="1719071"/>
            <a:ext cx="4222668" cy="4912233"/>
          </a:xfrm>
        </p:spPr>
        <p:txBody>
          <a:bodyPr/>
          <a:lstStyle/>
          <a:p>
            <a:r>
              <a:rPr lang="en-US"/>
              <a:t>Strings</a:t>
            </a:r>
          </a:p>
          <a:p>
            <a:pPr lvl="1">
              <a:buFont typeface="Franklin Gothic Medium" panose="020B0603020102020204" pitchFamily="34" charset="0"/>
              <a:buChar char="&gt;"/>
            </a:pPr>
            <a:r>
              <a:rPr lang="en-US">
                <a:latin typeface="Consolas" panose="020B0609020204030204" pitchFamily="49" charset="0"/>
              </a:rPr>
              <a:t>SET user Steve</a:t>
            </a:r>
          </a:p>
          <a:p>
            <a:pPr lvl="1">
              <a:buFont typeface="Franklin Gothic Medium" panose="020B0603020102020204" pitchFamily="34" charset="0"/>
              <a:buChar char="&gt;"/>
            </a:pPr>
            <a:r>
              <a:rPr lang="en-US">
                <a:latin typeface="Consolas" panose="020B0609020204030204" pitchFamily="49" charset="0"/>
              </a:rPr>
              <a:t>GET user</a:t>
            </a:r>
            <a:br>
              <a:rPr lang="en-US">
                <a:latin typeface="Consolas" panose="020B0609020204030204" pitchFamily="49" charset="0"/>
              </a:rPr>
            </a:br>
            <a:r>
              <a:rPr lang="en-US">
                <a:latin typeface="Consolas" panose="020B0609020204030204" pitchFamily="49" charset="0"/>
              </a:rPr>
              <a:t>   "Steve"</a:t>
            </a:r>
          </a:p>
          <a:p>
            <a:r>
              <a:rPr lang="en-US"/>
              <a:t>Counters</a:t>
            </a:r>
          </a:p>
          <a:p>
            <a:pPr lvl="1">
              <a:buFont typeface="Franklin Gothic Medium" panose="020B0603020102020204" pitchFamily="34" charset="0"/>
              <a:buChar char="&gt;"/>
            </a:pPr>
            <a:r>
              <a:rPr lang="en-US">
                <a:latin typeface="Consolas" panose="020B0609020204030204" pitchFamily="49" charset="0"/>
              </a:rPr>
              <a:t>SET logincount 1</a:t>
            </a:r>
          </a:p>
          <a:p>
            <a:pPr lvl="1">
              <a:buFont typeface="Franklin Gothic Medium" panose="020B0603020102020204" pitchFamily="34" charset="0"/>
              <a:buChar char="&gt;"/>
            </a:pPr>
            <a:r>
              <a:rPr lang="en-US">
                <a:latin typeface="Consolas" panose="020B0609020204030204" pitchFamily="49" charset="0"/>
              </a:rPr>
              <a:t>INCR logincount</a:t>
            </a:r>
            <a:br>
              <a:rPr lang="en-US">
                <a:latin typeface="Consolas" panose="020B0609020204030204" pitchFamily="49" charset="0"/>
              </a:rPr>
            </a:br>
            <a:r>
              <a:rPr lang="en-US">
                <a:latin typeface="Consolas" panose="020B0609020204030204" pitchFamily="49" charset="0"/>
              </a:rPr>
              <a:t>    (integer) 2</a:t>
            </a:r>
          </a:p>
          <a:p>
            <a:pPr lvl="1">
              <a:buFont typeface="Franklin Gothic Medium" panose="020B0603020102020204" pitchFamily="34" charset="0"/>
              <a:buChar char="&gt;"/>
            </a:pPr>
            <a:r>
              <a:rPr lang="en-US">
                <a:latin typeface="Consolas" panose="020B0609020204030204" pitchFamily="49" charset="0"/>
              </a:rPr>
              <a:t>GET logincount</a:t>
            </a:r>
            <a:br>
              <a:rPr lang="en-US">
                <a:latin typeface="Consolas" panose="020B0609020204030204" pitchFamily="49" charset="0"/>
              </a:rPr>
            </a:br>
            <a:r>
              <a:rPr lang="en-US">
                <a:latin typeface="Consolas" panose="020B0609020204030204" pitchFamily="49" charset="0"/>
              </a:rPr>
              <a:t>    "2"</a:t>
            </a:r>
          </a:p>
          <a:p>
            <a:pPr lvl="1">
              <a:buFont typeface="Franklin Gothic Medium" panose="020B0603020102020204" pitchFamily="34" charset="0"/>
              <a:buChar char="&gt;"/>
            </a:pPr>
            <a:r>
              <a:rPr lang="en-US">
                <a:latin typeface="Consolas" panose="020B0609020204030204" pitchFamily="49" charset="0"/>
              </a:rPr>
              <a:t>SETBIT myVal 2 0</a:t>
            </a:r>
          </a:p>
          <a:p>
            <a:pPr lvl="1">
              <a:buFont typeface="Franklin Gothic Medium" panose="020B0603020102020204" pitchFamily="34" charset="0"/>
              <a:buChar char="&gt;"/>
            </a:pPr>
            <a:r>
              <a:rPr lang="en-US">
                <a:latin typeface="Consolas" panose="020B0609020204030204" pitchFamily="49" charset="0"/>
              </a:rPr>
              <a:t> logincount 1</a:t>
            </a:r>
          </a:p>
          <a:p>
            <a:pPr>
              <a:buFont typeface="Franklin Gothic Medium" panose="020B0603020102020204" pitchFamily="34" charset="0"/>
              <a:buChar char="&gt;"/>
            </a:pPr>
            <a:endParaRPr lang="en-US"/>
          </a:p>
        </p:txBody>
      </p:sp>
      <p:sp>
        <p:nvSpPr>
          <p:cNvPr id="3" name="Content Placeholder 2">
            <a:extLst>
              <a:ext uri="{FF2B5EF4-FFF2-40B4-BE49-F238E27FC236}">
                <a16:creationId xmlns:a16="http://schemas.microsoft.com/office/drawing/2014/main" id="{59A1363F-3C02-4DEC-AE83-078D6C70A574}"/>
              </a:ext>
            </a:extLst>
          </p:cNvPr>
          <p:cNvSpPr>
            <a:spLocks noGrp="1"/>
          </p:cNvSpPr>
          <p:nvPr>
            <p:ph sz="half" idx="2"/>
          </p:nvPr>
        </p:nvSpPr>
        <p:spPr>
          <a:xfrm>
            <a:off x="3839965" y="1719071"/>
            <a:ext cx="4258294" cy="2328880"/>
          </a:xfrm>
        </p:spPr>
        <p:txBody>
          <a:bodyPr/>
          <a:lstStyle/>
          <a:p>
            <a:r>
              <a:rPr lang="en-US"/>
              <a:t>Bitmaps</a:t>
            </a: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pPr lvl="1"/>
            <a:r>
              <a:rPr lang="en-US">
                <a:latin typeface="Consolas" panose="020B0609020204030204" pitchFamily="49" charset="0"/>
              </a:rPr>
              <a:t>0 0 1 0 1 0 0 0  = 40</a:t>
            </a:r>
          </a:p>
        </p:txBody>
      </p:sp>
      <p:sp>
        <p:nvSpPr>
          <p:cNvPr id="4" name="Title 3">
            <a:extLst>
              <a:ext uri="{FF2B5EF4-FFF2-40B4-BE49-F238E27FC236}">
                <a16:creationId xmlns:a16="http://schemas.microsoft.com/office/drawing/2014/main" id="{51413372-471B-4EDB-AE7E-7C6FD5D0072A}"/>
              </a:ext>
            </a:extLst>
          </p:cNvPr>
          <p:cNvSpPr>
            <a:spLocks noGrp="1"/>
          </p:cNvSpPr>
          <p:nvPr>
            <p:ph type="title"/>
          </p:nvPr>
        </p:nvSpPr>
        <p:spPr/>
        <p:txBody>
          <a:bodyPr/>
          <a:lstStyle/>
          <a:p>
            <a:pPr algn="l"/>
            <a:r>
              <a:rPr lang="en-US"/>
              <a:t>Storing Simple Data</a:t>
            </a:r>
          </a:p>
        </p:txBody>
      </p:sp>
      <p:pic>
        <p:nvPicPr>
          <p:cNvPr id="5" name="Picture 4">
            <a:extLst>
              <a:ext uri="{FF2B5EF4-FFF2-40B4-BE49-F238E27FC236}">
                <a16:creationId xmlns:a16="http://schemas.microsoft.com/office/drawing/2014/main" id="{8649E0FC-C510-4E99-8EFB-1217DB39BA54}"/>
              </a:ext>
            </a:extLst>
          </p:cNvPr>
          <p:cNvPicPr>
            <a:picLocks noChangeAspect="1"/>
          </p:cNvPicPr>
          <p:nvPr/>
        </p:nvPicPr>
        <p:blipFill>
          <a:blip r:embed="rId2"/>
          <a:stretch>
            <a:fillRect/>
          </a:stretch>
        </p:blipFill>
        <p:spPr>
          <a:xfrm>
            <a:off x="6222520" y="903906"/>
            <a:ext cx="2286332" cy="1322990"/>
          </a:xfrm>
          <a:prstGeom prst="rect">
            <a:avLst/>
          </a:prstGeom>
        </p:spPr>
      </p:pic>
      <p:pic>
        <p:nvPicPr>
          <p:cNvPr id="6" name="Picture 5">
            <a:extLst>
              <a:ext uri="{FF2B5EF4-FFF2-40B4-BE49-F238E27FC236}">
                <a16:creationId xmlns:a16="http://schemas.microsoft.com/office/drawing/2014/main" id="{F6951757-35EF-4C15-91E1-5EDE7122BA1B}"/>
              </a:ext>
            </a:extLst>
          </p:cNvPr>
          <p:cNvPicPr>
            <a:picLocks noChangeAspect="1"/>
          </p:cNvPicPr>
          <p:nvPr/>
        </p:nvPicPr>
        <p:blipFill>
          <a:blip r:embed="rId3"/>
          <a:stretch>
            <a:fillRect/>
          </a:stretch>
        </p:blipFill>
        <p:spPr>
          <a:xfrm>
            <a:off x="3900785" y="2309417"/>
            <a:ext cx="4643471" cy="2328880"/>
          </a:xfrm>
          <a:prstGeom prst="rect">
            <a:avLst/>
          </a:prstGeom>
        </p:spPr>
      </p:pic>
      <p:grpSp>
        <p:nvGrpSpPr>
          <p:cNvPr id="9" name="Group 8">
            <a:extLst>
              <a:ext uri="{FF2B5EF4-FFF2-40B4-BE49-F238E27FC236}">
                <a16:creationId xmlns:a16="http://schemas.microsoft.com/office/drawing/2014/main" id="{947BDC41-CFF4-47F2-A388-3552F223092B}"/>
              </a:ext>
            </a:extLst>
          </p:cNvPr>
          <p:cNvGrpSpPr/>
          <p:nvPr/>
        </p:nvGrpSpPr>
        <p:grpSpPr>
          <a:xfrm>
            <a:off x="3938108" y="5352875"/>
            <a:ext cx="4932760" cy="731623"/>
            <a:chOff x="5191717" y="4807134"/>
            <a:chExt cx="3743352" cy="555211"/>
          </a:xfrm>
        </p:grpSpPr>
        <p:pic>
          <p:nvPicPr>
            <p:cNvPr id="7" name="Picture 6">
              <a:extLst>
                <a:ext uri="{FF2B5EF4-FFF2-40B4-BE49-F238E27FC236}">
                  <a16:creationId xmlns:a16="http://schemas.microsoft.com/office/drawing/2014/main" id="{DD228C4A-59DC-42E9-953C-47F09C7E3380}"/>
                </a:ext>
              </a:extLst>
            </p:cNvPr>
            <p:cNvPicPr>
              <a:picLocks noChangeAspect="1"/>
            </p:cNvPicPr>
            <p:nvPr/>
          </p:nvPicPr>
          <p:blipFill>
            <a:blip r:embed="rId4"/>
            <a:stretch>
              <a:fillRect/>
            </a:stretch>
          </p:blipFill>
          <p:spPr>
            <a:xfrm>
              <a:off x="5191717" y="5071830"/>
              <a:ext cx="3743352" cy="290515"/>
            </a:xfrm>
            <a:prstGeom prst="rect">
              <a:avLst/>
            </a:prstGeom>
          </p:spPr>
        </p:pic>
        <p:pic>
          <p:nvPicPr>
            <p:cNvPr id="8" name="Picture 7">
              <a:extLst>
                <a:ext uri="{FF2B5EF4-FFF2-40B4-BE49-F238E27FC236}">
                  <a16:creationId xmlns:a16="http://schemas.microsoft.com/office/drawing/2014/main" id="{47F88466-5B2A-4C75-9482-C68675CFFB74}"/>
                </a:ext>
              </a:extLst>
            </p:cNvPr>
            <p:cNvPicPr>
              <a:picLocks noChangeAspect="1"/>
            </p:cNvPicPr>
            <p:nvPr/>
          </p:nvPicPr>
          <p:blipFill>
            <a:blip r:embed="rId5"/>
            <a:stretch>
              <a:fillRect/>
            </a:stretch>
          </p:blipFill>
          <p:spPr>
            <a:xfrm>
              <a:off x="5191717" y="4807134"/>
              <a:ext cx="3714777" cy="300040"/>
            </a:xfrm>
            <a:prstGeom prst="rect">
              <a:avLst/>
            </a:prstGeom>
          </p:spPr>
        </p:pic>
      </p:grpSp>
    </p:spTree>
    <p:extLst>
      <p:ext uri="{BB962C8B-B14F-4D97-AF65-F5344CB8AC3E}">
        <p14:creationId xmlns:p14="http://schemas.microsoft.com/office/powerpoint/2010/main" val="4024182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6D0D64-5F0F-480F-8720-A4F04455B309}"/>
              </a:ext>
            </a:extLst>
          </p:cNvPr>
          <p:cNvSpPr>
            <a:spLocks noGrp="1"/>
          </p:cNvSpPr>
          <p:nvPr>
            <p:ph sz="half" idx="1"/>
          </p:nvPr>
        </p:nvSpPr>
        <p:spPr>
          <a:xfrm>
            <a:off x="273132" y="1719071"/>
            <a:ext cx="4222668" cy="4912233"/>
          </a:xfrm>
        </p:spPr>
        <p:txBody>
          <a:bodyPr/>
          <a:lstStyle/>
          <a:p>
            <a:r>
              <a:rPr lang="en-US"/>
              <a:t>Lists</a:t>
            </a:r>
          </a:p>
          <a:p>
            <a:pPr lvl="1"/>
            <a:r>
              <a:rPr lang="en-US"/>
              <a:t>Lists are a way to store related data.  In Redis, a list is a linked list, which means write operations are very fast, but read operations tend to be slower.  </a:t>
            </a:r>
          </a:p>
        </p:txBody>
      </p:sp>
      <p:sp>
        <p:nvSpPr>
          <p:cNvPr id="3" name="Content Placeholder 2">
            <a:extLst>
              <a:ext uri="{FF2B5EF4-FFF2-40B4-BE49-F238E27FC236}">
                <a16:creationId xmlns:a16="http://schemas.microsoft.com/office/drawing/2014/main" id="{59A1363F-3C02-4DEC-AE83-078D6C70A574}"/>
              </a:ext>
            </a:extLst>
          </p:cNvPr>
          <p:cNvSpPr>
            <a:spLocks noGrp="1"/>
          </p:cNvSpPr>
          <p:nvPr>
            <p:ph sz="half" idx="2"/>
          </p:nvPr>
        </p:nvSpPr>
        <p:spPr>
          <a:xfrm>
            <a:off x="4571629" y="1724361"/>
            <a:ext cx="4348083" cy="2328880"/>
          </a:xfrm>
        </p:spPr>
        <p:txBody>
          <a:bodyPr/>
          <a:lstStyle/>
          <a:p>
            <a:r>
              <a:rPr lang="en-US"/>
              <a:t>Commands</a:t>
            </a:r>
          </a:p>
          <a:p>
            <a:pPr lvl="1"/>
            <a:r>
              <a:rPr lang="en-US"/>
              <a:t>LPUSH: push to head of list</a:t>
            </a:r>
          </a:p>
          <a:p>
            <a:pPr lvl="1"/>
            <a:r>
              <a:rPr lang="en-US"/>
              <a:t>RPUSH: push to tail of list</a:t>
            </a:r>
          </a:p>
          <a:p>
            <a:pPr lvl="1"/>
            <a:r>
              <a:rPr lang="en-US"/>
              <a:t>LRANGE: display values from </a:t>
            </a:r>
            <a:r>
              <a:rPr lang="en-US" i="1"/>
              <a:t>n to m</a:t>
            </a:r>
            <a:r>
              <a:rPr lang="en-US"/>
              <a:t>.</a:t>
            </a:r>
            <a:br>
              <a:rPr lang="en-US"/>
            </a:br>
            <a:r>
              <a:rPr lang="en-US"/>
              <a:t>                      (0 is start; -1 is end)</a:t>
            </a: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p:txBody>
      </p:sp>
      <p:sp>
        <p:nvSpPr>
          <p:cNvPr id="4" name="Title 3">
            <a:extLst>
              <a:ext uri="{FF2B5EF4-FFF2-40B4-BE49-F238E27FC236}">
                <a16:creationId xmlns:a16="http://schemas.microsoft.com/office/drawing/2014/main" id="{51413372-471B-4EDB-AE7E-7C6FD5D0072A}"/>
              </a:ext>
            </a:extLst>
          </p:cNvPr>
          <p:cNvSpPr>
            <a:spLocks noGrp="1"/>
          </p:cNvSpPr>
          <p:nvPr>
            <p:ph type="title"/>
          </p:nvPr>
        </p:nvSpPr>
        <p:spPr/>
        <p:txBody>
          <a:bodyPr/>
          <a:lstStyle/>
          <a:p>
            <a:r>
              <a:rPr lang="en-US"/>
              <a:t>Storing Data Structures: Lists</a:t>
            </a:r>
          </a:p>
        </p:txBody>
      </p:sp>
      <p:pic>
        <p:nvPicPr>
          <p:cNvPr id="10" name="Picture 9">
            <a:extLst>
              <a:ext uri="{FF2B5EF4-FFF2-40B4-BE49-F238E27FC236}">
                <a16:creationId xmlns:a16="http://schemas.microsoft.com/office/drawing/2014/main" id="{789C169A-D63C-4B1F-8BD1-89FCE2EDBD89}"/>
              </a:ext>
            </a:extLst>
          </p:cNvPr>
          <p:cNvPicPr>
            <a:picLocks noChangeAspect="1"/>
          </p:cNvPicPr>
          <p:nvPr/>
        </p:nvPicPr>
        <p:blipFill>
          <a:blip r:embed="rId2"/>
          <a:stretch>
            <a:fillRect/>
          </a:stretch>
        </p:blipFill>
        <p:spPr>
          <a:xfrm>
            <a:off x="321764" y="3929161"/>
            <a:ext cx="5095912" cy="2328880"/>
          </a:xfrm>
          <a:prstGeom prst="rect">
            <a:avLst/>
          </a:prstGeom>
        </p:spPr>
      </p:pic>
    </p:spTree>
    <p:extLst>
      <p:ext uri="{BB962C8B-B14F-4D97-AF65-F5344CB8AC3E}">
        <p14:creationId xmlns:p14="http://schemas.microsoft.com/office/powerpoint/2010/main" val="3597741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6D0D64-5F0F-480F-8720-A4F04455B309}"/>
              </a:ext>
            </a:extLst>
          </p:cNvPr>
          <p:cNvSpPr>
            <a:spLocks noGrp="1"/>
          </p:cNvSpPr>
          <p:nvPr>
            <p:ph sz="half" idx="1"/>
          </p:nvPr>
        </p:nvSpPr>
        <p:spPr>
          <a:xfrm>
            <a:off x="273132" y="1719071"/>
            <a:ext cx="4222668" cy="4912233"/>
          </a:xfrm>
        </p:spPr>
        <p:txBody>
          <a:bodyPr/>
          <a:lstStyle/>
          <a:p>
            <a:r>
              <a:rPr lang="en-US"/>
              <a:t>Sets</a:t>
            </a:r>
          </a:p>
          <a:p>
            <a:pPr lvl="1"/>
            <a:r>
              <a:rPr lang="en-US"/>
              <a:t>Sets are not retrieved by position (index number), are not sorted, and do not allow duplicates</a:t>
            </a:r>
          </a:p>
        </p:txBody>
      </p:sp>
      <p:sp>
        <p:nvSpPr>
          <p:cNvPr id="3" name="Content Placeholder 2">
            <a:extLst>
              <a:ext uri="{FF2B5EF4-FFF2-40B4-BE49-F238E27FC236}">
                <a16:creationId xmlns:a16="http://schemas.microsoft.com/office/drawing/2014/main" id="{59A1363F-3C02-4DEC-AE83-078D6C70A574}"/>
              </a:ext>
            </a:extLst>
          </p:cNvPr>
          <p:cNvSpPr>
            <a:spLocks noGrp="1"/>
          </p:cNvSpPr>
          <p:nvPr>
            <p:ph sz="half" idx="2"/>
          </p:nvPr>
        </p:nvSpPr>
        <p:spPr>
          <a:xfrm>
            <a:off x="4571629" y="1724361"/>
            <a:ext cx="4348083" cy="2328880"/>
          </a:xfrm>
        </p:spPr>
        <p:txBody>
          <a:bodyPr/>
          <a:lstStyle/>
          <a:p>
            <a:r>
              <a:rPr lang="en-US" dirty="0"/>
              <a:t>Commands</a:t>
            </a:r>
          </a:p>
          <a:p>
            <a:pPr lvl="1"/>
            <a:r>
              <a:rPr lang="en-US" dirty="0"/>
              <a:t>SADD: add to the set</a:t>
            </a:r>
          </a:p>
          <a:p>
            <a:pPr lvl="1"/>
            <a:r>
              <a:rPr lang="en-US" dirty="0"/>
              <a:t>SMEMBERS: see all members</a:t>
            </a:r>
          </a:p>
          <a:p>
            <a:pPr lvl="1"/>
            <a:r>
              <a:rPr lang="en-US" dirty="0"/>
              <a:t>SISMEMBER: check to see if value is</a:t>
            </a:r>
            <a:br>
              <a:rPr lang="en-US" dirty="0"/>
            </a:br>
            <a:r>
              <a:rPr lang="en-US" dirty="0"/>
              <a:t>                           a member of the set</a:t>
            </a:r>
            <a:br>
              <a:rPr lang="en-US" dirty="0"/>
            </a:br>
            <a:endParaRPr lang="en-US" dirty="0"/>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pin</a:t>
            </a:r>
          </a:p>
        </p:txBody>
      </p:sp>
      <p:sp>
        <p:nvSpPr>
          <p:cNvPr id="4" name="Title 3">
            <a:extLst>
              <a:ext uri="{FF2B5EF4-FFF2-40B4-BE49-F238E27FC236}">
                <a16:creationId xmlns:a16="http://schemas.microsoft.com/office/drawing/2014/main" id="{51413372-471B-4EDB-AE7E-7C6FD5D0072A}"/>
              </a:ext>
            </a:extLst>
          </p:cNvPr>
          <p:cNvSpPr>
            <a:spLocks noGrp="1"/>
          </p:cNvSpPr>
          <p:nvPr>
            <p:ph type="title"/>
          </p:nvPr>
        </p:nvSpPr>
        <p:spPr/>
        <p:txBody>
          <a:bodyPr/>
          <a:lstStyle/>
          <a:p>
            <a:r>
              <a:rPr lang="en-US"/>
              <a:t>Storing Data Structures: Sets</a:t>
            </a:r>
          </a:p>
        </p:txBody>
      </p:sp>
      <p:pic>
        <p:nvPicPr>
          <p:cNvPr id="5" name="Picture 4">
            <a:extLst>
              <a:ext uri="{FF2B5EF4-FFF2-40B4-BE49-F238E27FC236}">
                <a16:creationId xmlns:a16="http://schemas.microsoft.com/office/drawing/2014/main" id="{F179CC03-2E2B-4199-AFB5-16DCA414AAB6}"/>
              </a:ext>
            </a:extLst>
          </p:cNvPr>
          <p:cNvPicPr>
            <a:picLocks noChangeAspect="1"/>
          </p:cNvPicPr>
          <p:nvPr/>
        </p:nvPicPr>
        <p:blipFill rotWithShape="1">
          <a:blip r:embed="rId2"/>
          <a:srcRect r="1612"/>
          <a:stretch/>
        </p:blipFill>
        <p:spPr>
          <a:xfrm>
            <a:off x="734880" y="3602148"/>
            <a:ext cx="7267628" cy="2333642"/>
          </a:xfrm>
          <a:prstGeom prst="rect">
            <a:avLst/>
          </a:prstGeom>
        </p:spPr>
      </p:pic>
      <p:pic>
        <p:nvPicPr>
          <p:cNvPr id="6" name="Picture 5">
            <a:extLst>
              <a:ext uri="{FF2B5EF4-FFF2-40B4-BE49-F238E27FC236}">
                <a16:creationId xmlns:a16="http://schemas.microsoft.com/office/drawing/2014/main" id="{4DA1EA6A-CCB2-4851-9014-DE7BCE94206E}"/>
              </a:ext>
            </a:extLst>
          </p:cNvPr>
          <p:cNvPicPr>
            <a:picLocks noChangeAspect="1"/>
          </p:cNvPicPr>
          <p:nvPr/>
        </p:nvPicPr>
        <p:blipFill>
          <a:blip r:embed="rId3"/>
          <a:stretch>
            <a:fillRect/>
          </a:stretch>
        </p:blipFill>
        <p:spPr>
          <a:xfrm>
            <a:off x="734880" y="5924543"/>
            <a:ext cx="7267628" cy="933457"/>
          </a:xfrm>
          <a:prstGeom prst="rect">
            <a:avLst/>
          </a:prstGeom>
        </p:spPr>
      </p:pic>
    </p:spTree>
    <p:extLst>
      <p:ext uri="{BB962C8B-B14F-4D97-AF65-F5344CB8AC3E}">
        <p14:creationId xmlns:p14="http://schemas.microsoft.com/office/powerpoint/2010/main" val="3849972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6D0D64-5F0F-480F-8720-A4F04455B309}"/>
              </a:ext>
            </a:extLst>
          </p:cNvPr>
          <p:cNvSpPr>
            <a:spLocks noGrp="1"/>
          </p:cNvSpPr>
          <p:nvPr>
            <p:ph sz="half" idx="1"/>
          </p:nvPr>
        </p:nvSpPr>
        <p:spPr>
          <a:xfrm>
            <a:off x="273132" y="1621304"/>
            <a:ext cx="5104000" cy="4912233"/>
          </a:xfrm>
        </p:spPr>
        <p:txBody>
          <a:bodyPr/>
          <a:lstStyle/>
          <a:p>
            <a:r>
              <a:rPr lang="en-US"/>
              <a:t>Hashes</a:t>
            </a:r>
          </a:p>
          <a:p>
            <a:pPr lvl="1"/>
            <a:r>
              <a:rPr lang="en-US"/>
              <a:t>Hashes are used to store collections of key/value pairs.</a:t>
            </a:r>
          </a:p>
          <a:p>
            <a:pPr lvl="1"/>
            <a:r>
              <a:rPr lang="en-US"/>
              <a:t>A hash has one key, but then within that structure are more fields and values.</a:t>
            </a:r>
          </a:p>
        </p:txBody>
      </p:sp>
      <p:sp>
        <p:nvSpPr>
          <p:cNvPr id="3" name="Content Placeholder 2">
            <a:extLst>
              <a:ext uri="{FF2B5EF4-FFF2-40B4-BE49-F238E27FC236}">
                <a16:creationId xmlns:a16="http://schemas.microsoft.com/office/drawing/2014/main" id="{59A1363F-3C02-4DEC-AE83-078D6C70A574}"/>
              </a:ext>
            </a:extLst>
          </p:cNvPr>
          <p:cNvSpPr>
            <a:spLocks noGrp="1"/>
          </p:cNvSpPr>
          <p:nvPr>
            <p:ph sz="half" idx="2"/>
          </p:nvPr>
        </p:nvSpPr>
        <p:spPr>
          <a:xfrm>
            <a:off x="5282814" y="1626594"/>
            <a:ext cx="3636898" cy="2328880"/>
          </a:xfrm>
        </p:spPr>
        <p:txBody>
          <a:bodyPr/>
          <a:lstStyle/>
          <a:p>
            <a:r>
              <a:rPr lang="en-US"/>
              <a:t>Commands</a:t>
            </a:r>
          </a:p>
          <a:p>
            <a:pPr lvl="1"/>
            <a:r>
              <a:rPr lang="en-US"/>
              <a:t>HSET: add to the hash</a:t>
            </a:r>
          </a:p>
          <a:p>
            <a:pPr lvl="1"/>
            <a:r>
              <a:rPr lang="en-US"/>
              <a:t>HGET: get the value of one key of hash</a:t>
            </a:r>
          </a:p>
          <a:p>
            <a:pPr lvl="1"/>
            <a:r>
              <a:rPr lang="en-US"/>
              <a:t>HGETALL get all keys and values </a:t>
            </a: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p:txBody>
      </p:sp>
      <p:sp>
        <p:nvSpPr>
          <p:cNvPr id="4" name="Title 3">
            <a:extLst>
              <a:ext uri="{FF2B5EF4-FFF2-40B4-BE49-F238E27FC236}">
                <a16:creationId xmlns:a16="http://schemas.microsoft.com/office/drawing/2014/main" id="{51413372-471B-4EDB-AE7E-7C6FD5D0072A}"/>
              </a:ext>
            </a:extLst>
          </p:cNvPr>
          <p:cNvSpPr>
            <a:spLocks noGrp="1"/>
          </p:cNvSpPr>
          <p:nvPr>
            <p:ph type="title"/>
          </p:nvPr>
        </p:nvSpPr>
        <p:spPr>
          <a:xfrm>
            <a:off x="381000" y="298337"/>
            <a:ext cx="8381260" cy="1054394"/>
          </a:xfrm>
        </p:spPr>
        <p:txBody>
          <a:bodyPr/>
          <a:lstStyle/>
          <a:p>
            <a:r>
              <a:rPr lang="en-US"/>
              <a:t>Storing Data Structures: Hashes</a:t>
            </a:r>
          </a:p>
        </p:txBody>
      </p:sp>
      <p:pic>
        <p:nvPicPr>
          <p:cNvPr id="8" name="Picture 7">
            <a:extLst>
              <a:ext uri="{FF2B5EF4-FFF2-40B4-BE49-F238E27FC236}">
                <a16:creationId xmlns:a16="http://schemas.microsoft.com/office/drawing/2014/main" id="{BFA23E8B-985A-45F4-9B80-8037EADDA7C2}"/>
              </a:ext>
            </a:extLst>
          </p:cNvPr>
          <p:cNvPicPr>
            <a:picLocks noChangeAspect="1"/>
          </p:cNvPicPr>
          <p:nvPr/>
        </p:nvPicPr>
        <p:blipFill>
          <a:blip r:embed="rId2"/>
          <a:stretch>
            <a:fillRect/>
          </a:stretch>
        </p:blipFill>
        <p:spPr>
          <a:xfrm>
            <a:off x="76202" y="3758357"/>
            <a:ext cx="9144000" cy="795642"/>
          </a:xfrm>
          <a:prstGeom prst="rect">
            <a:avLst/>
          </a:prstGeom>
        </p:spPr>
      </p:pic>
      <p:sp>
        <p:nvSpPr>
          <p:cNvPr id="9" name="TextBox 8">
            <a:extLst>
              <a:ext uri="{FF2B5EF4-FFF2-40B4-BE49-F238E27FC236}">
                <a16:creationId xmlns:a16="http://schemas.microsoft.com/office/drawing/2014/main" id="{FEA1AEFE-AE95-4A06-B191-9003F262966E}"/>
              </a:ext>
            </a:extLst>
          </p:cNvPr>
          <p:cNvSpPr txBox="1"/>
          <p:nvPr/>
        </p:nvSpPr>
        <p:spPr>
          <a:xfrm flipH="1">
            <a:off x="5808452" y="4569836"/>
            <a:ext cx="3174521" cy="2157194"/>
          </a:xfrm>
          <a:prstGeom prst="rect">
            <a:avLst/>
          </a:prstGeom>
          <a:noFill/>
        </p:spPr>
        <p:txBody>
          <a:bodyPr wrap="square" rtlCol="0">
            <a:spAutoFit/>
          </a:bodyPr>
          <a:lstStyle/>
          <a:p>
            <a:pPr algn="ctr">
              <a:lnSpc>
                <a:spcPts val="1800"/>
              </a:lnSpc>
            </a:pPr>
            <a:r>
              <a:rPr lang="en-US" sz="1400" b="0">
                <a:solidFill>
                  <a:srgbClr val="C00000"/>
                </a:solidFill>
                <a:latin typeface="Comic Sans MS" panose="030F0702030302020204" pitchFamily="66" charset="0"/>
              </a:rPr>
              <a:t>Note the keys </a:t>
            </a:r>
            <a:r>
              <a:rPr lang="en-US" sz="1400">
                <a:solidFill>
                  <a:srgbClr val="C00000"/>
                </a:solidFill>
                <a:latin typeface="Comic Sans MS" panose="030F0702030302020204" pitchFamily="66" charset="0"/>
              </a:rPr>
              <a:t>of </a:t>
            </a:r>
            <a:r>
              <a:rPr lang="en-US" sz="1400" b="0">
                <a:solidFill>
                  <a:srgbClr val="C00000"/>
                </a:solidFill>
                <a:latin typeface="Comic Sans MS" panose="030F0702030302020204" pitchFamily="66" charset="0"/>
              </a:rPr>
              <a:t>the hashes</a:t>
            </a:r>
            <a:br>
              <a:rPr lang="en-US" sz="1400" b="0">
                <a:solidFill>
                  <a:srgbClr val="C00000"/>
                </a:solidFill>
                <a:latin typeface="Comic Sans MS" panose="030F0702030302020204" pitchFamily="66" charset="0"/>
              </a:rPr>
            </a:br>
            <a:r>
              <a:rPr lang="en-US" sz="1400" b="0">
                <a:solidFill>
                  <a:srgbClr val="C00000"/>
                </a:solidFill>
                <a:latin typeface="Comic Sans MS" panose="030F0702030302020204" pitchFamily="66" charset="0"/>
              </a:rPr>
              <a:t>contain colons. </a:t>
            </a:r>
          </a:p>
          <a:p>
            <a:pPr algn="ctr">
              <a:lnSpc>
                <a:spcPts val="1800"/>
              </a:lnSpc>
            </a:pPr>
            <a:endParaRPr lang="en-US" sz="1400">
              <a:solidFill>
                <a:srgbClr val="C00000"/>
              </a:solidFill>
              <a:latin typeface="Comic Sans MS" panose="030F0702030302020204" pitchFamily="66" charset="0"/>
            </a:endParaRPr>
          </a:p>
          <a:p>
            <a:pPr algn="ctr">
              <a:lnSpc>
                <a:spcPts val="1800"/>
              </a:lnSpc>
            </a:pPr>
            <a:r>
              <a:rPr lang="en-US" sz="1400" b="0">
                <a:solidFill>
                  <a:srgbClr val="C00000"/>
                </a:solidFill>
                <a:latin typeface="Comic Sans MS" panose="030F0702030302020204" pitchFamily="66" charset="0"/>
              </a:rPr>
              <a:t> Not needed but the equivalent of a namespace to help organize the Redis keys.</a:t>
            </a:r>
            <a:br>
              <a:rPr lang="en-US" sz="1400" b="0">
                <a:solidFill>
                  <a:srgbClr val="C00000"/>
                </a:solidFill>
                <a:latin typeface="Comic Sans MS" panose="030F0702030302020204" pitchFamily="66" charset="0"/>
              </a:rPr>
            </a:br>
            <a:br>
              <a:rPr lang="en-US" sz="1400" b="0">
                <a:solidFill>
                  <a:srgbClr val="C00000"/>
                </a:solidFill>
                <a:latin typeface="Comic Sans MS" panose="030F0702030302020204" pitchFamily="66" charset="0"/>
              </a:rPr>
            </a:br>
            <a:r>
              <a:rPr lang="en-US" sz="1400" b="0">
                <a:solidFill>
                  <a:srgbClr val="C00000"/>
                </a:solidFill>
                <a:latin typeface="Comic Sans MS" panose="030F0702030302020204" pitchFamily="66" charset="0"/>
              </a:rPr>
              <a:t>The house ID used to add uniqueness to the hash key</a:t>
            </a:r>
            <a:endParaRPr lang="en-US" sz="1400" b="0" dirty="0" err="1">
              <a:solidFill>
                <a:srgbClr val="C00000"/>
              </a:solidFill>
              <a:latin typeface="Comic Sans MS" panose="030F0702030302020204" pitchFamily="66" charset="0"/>
            </a:endParaRPr>
          </a:p>
        </p:txBody>
      </p:sp>
      <p:cxnSp>
        <p:nvCxnSpPr>
          <p:cNvPr id="11" name="Straight Arrow Connector 10">
            <a:extLst>
              <a:ext uri="{FF2B5EF4-FFF2-40B4-BE49-F238E27FC236}">
                <a16:creationId xmlns:a16="http://schemas.microsoft.com/office/drawing/2014/main" id="{C5E31647-D154-42D2-B8DC-B1A341D4F179}"/>
              </a:ext>
            </a:extLst>
          </p:cNvPr>
          <p:cNvCxnSpPr>
            <a:cxnSpLocks/>
          </p:cNvCxnSpPr>
          <p:nvPr/>
        </p:nvCxnSpPr>
        <p:spPr>
          <a:xfrm>
            <a:off x="2737983" y="3449527"/>
            <a:ext cx="235789" cy="366886"/>
          </a:xfrm>
          <a:prstGeom prst="straightConnector1">
            <a:avLst/>
          </a:prstGeom>
          <a:ln w="254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7D3A260C-E7C1-442F-AD95-F4ACF487E210}"/>
              </a:ext>
            </a:extLst>
          </p:cNvPr>
          <p:cNvPicPr>
            <a:picLocks noChangeAspect="1"/>
          </p:cNvPicPr>
          <p:nvPr/>
        </p:nvPicPr>
        <p:blipFill>
          <a:blip r:embed="rId3"/>
          <a:stretch>
            <a:fillRect/>
          </a:stretch>
        </p:blipFill>
        <p:spPr>
          <a:xfrm>
            <a:off x="87329" y="4553999"/>
            <a:ext cx="5772885" cy="2173031"/>
          </a:xfrm>
          <a:prstGeom prst="rect">
            <a:avLst/>
          </a:prstGeom>
        </p:spPr>
      </p:pic>
      <p:sp>
        <p:nvSpPr>
          <p:cNvPr id="19" name="Rectangle 18">
            <a:extLst>
              <a:ext uri="{FF2B5EF4-FFF2-40B4-BE49-F238E27FC236}">
                <a16:creationId xmlns:a16="http://schemas.microsoft.com/office/drawing/2014/main" id="{C3C2E7DB-0E30-4DC0-9B83-F60DEB21E35A}"/>
              </a:ext>
            </a:extLst>
          </p:cNvPr>
          <p:cNvSpPr/>
          <p:nvPr/>
        </p:nvSpPr>
        <p:spPr>
          <a:xfrm>
            <a:off x="966805" y="3316293"/>
            <a:ext cx="1883849" cy="307777"/>
          </a:xfrm>
          <a:prstGeom prst="rect">
            <a:avLst/>
          </a:prstGeom>
        </p:spPr>
        <p:txBody>
          <a:bodyPr wrap="none">
            <a:spAutoFit/>
          </a:bodyPr>
          <a:lstStyle/>
          <a:p>
            <a:r>
              <a:rPr lang="en-US" sz="1400">
                <a:solidFill>
                  <a:schemeClr val="accent5">
                    <a:lumMod val="75000"/>
                  </a:schemeClr>
                </a:solidFill>
                <a:latin typeface="Comic Sans MS" panose="030F0702030302020204" pitchFamily="66" charset="0"/>
              </a:rPr>
              <a:t>the key </a:t>
            </a:r>
            <a:r>
              <a:rPr lang="en-US" sz="1400" b="1" u="sng">
                <a:solidFill>
                  <a:schemeClr val="accent5">
                    <a:lumMod val="75000"/>
                  </a:schemeClr>
                </a:solidFill>
                <a:latin typeface="Comic Sans MS" panose="030F0702030302020204" pitchFamily="66" charset="0"/>
              </a:rPr>
              <a:t>of</a:t>
            </a:r>
            <a:r>
              <a:rPr lang="en-US" sz="1400">
                <a:solidFill>
                  <a:schemeClr val="accent5">
                    <a:lumMod val="75000"/>
                  </a:schemeClr>
                </a:solidFill>
                <a:latin typeface="Comic Sans MS" panose="030F0702030302020204" pitchFamily="66" charset="0"/>
              </a:rPr>
              <a:t> the hash </a:t>
            </a:r>
            <a:endParaRPr lang="en-US" sz="1400"/>
          </a:p>
        </p:txBody>
      </p:sp>
      <p:cxnSp>
        <p:nvCxnSpPr>
          <p:cNvPr id="20" name="Straight Arrow Connector 19">
            <a:extLst>
              <a:ext uri="{FF2B5EF4-FFF2-40B4-BE49-F238E27FC236}">
                <a16:creationId xmlns:a16="http://schemas.microsoft.com/office/drawing/2014/main" id="{0758F725-6429-4C18-9618-875218FAC2DF}"/>
              </a:ext>
            </a:extLst>
          </p:cNvPr>
          <p:cNvCxnSpPr>
            <a:cxnSpLocks/>
          </p:cNvCxnSpPr>
          <p:nvPr/>
        </p:nvCxnSpPr>
        <p:spPr>
          <a:xfrm>
            <a:off x="4515299" y="3449527"/>
            <a:ext cx="235789" cy="366886"/>
          </a:xfrm>
          <a:prstGeom prst="straightConnector1">
            <a:avLst/>
          </a:prstGeom>
          <a:ln w="254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E3F45E7-0581-4EA3-82B2-4EFE0C858AF9}"/>
              </a:ext>
            </a:extLst>
          </p:cNvPr>
          <p:cNvSpPr/>
          <p:nvPr/>
        </p:nvSpPr>
        <p:spPr>
          <a:xfrm>
            <a:off x="3089181" y="3316293"/>
            <a:ext cx="1672253" cy="307777"/>
          </a:xfrm>
          <a:prstGeom prst="rect">
            <a:avLst/>
          </a:prstGeom>
        </p:spPr>
        <p:txBody>
          <a:bodyPr wrap="none">
            <a:spAutoFit/>
          </a:bodyPr>
          <a:lstStyle/>
          <a:p>
            <a:r>
              <a:rPr lang="en-US" sz="1400">
                <a:solidFill>
                  <a:schemeClr val="accent5">
                    <a:lumMod val="75000"/>
                  </a:schemeClr>
                </a:solidFill>
                <a:latin typeface="Comic Sans MS" panose="030F0702030302020204" pitchFamily="66" charset="0"/>
              </a:rPr>
              <a:t>a key </a:t>
            </a:r>
            <a:r>
              <a:rPr lang="en-US" sz="1400" b="1" u="sng">
                <a:solidFill>
                  <a:schemeClr val="accent5">
                    <a:lumMod val="75000"/>
                  </a:schemeClr>
                </a:solidFill>
                <a:latin typeface="Comic Sans MS" panose="030F0702030302020204" pitchFamily="66" charset="0"/>
              </a:rPr>
              <a:t>in</a:t>
            </a:r>
            <a:r>
              <a:rPr lang="en-US" sz="1400" b="1">
                <a:solidFill>
                  <a:schemeClr val="accent5">
                    <a:lumMod val="75000"/>
                  </a:schemeClr>
                </a:solidFill>
                <a:latin typeface="Comic Sans MS" panose="030F0702030302020204" pitchFamily="66" charset="0"/>
              </a:rPr>
              <a:t> </a:t>
            </a:r>
            <a:r>
              <a:rPr lang="en-US" sz="1400">
                <a:solidFill>
                  <a:schemeClr val="accent5">
                    <a:lumMod val="75000"/>
                  </a:schemeClr>
                </a:solidFill>
                <a:latin typeface="Comic Sans MS" panose="030F0702030302020204" pitchFamily="66" charset="0"/>
              </a:rPr>
              <a:t>the hash </a:t>
            </a:r>
            <a:endParaRPr lang="en-US" sz="1400"/>
          </a:p>
        </p:txBody>
      </p:sp>
    </p:spTree>
    <p:extLst>
      <p:ext uri="{BB962C8B-B14F-4D97-AF65-F5344CB8AC3E}">
        <p14:creationId xmlns:p14="http://schemas.microsoft.com/office/powerpoint/2010/main" val="1690160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6D0D64-5F0F-480F-8720-A4F04455B309}"/>
              </a:ext>
            </a:extLst>
          </p:cNvPr>
          <p:cNvSpPr>
            <a:spLocks noGrp="1"/>
          </p:cNvSpPr>
          <p:nvPr>
            <p:ph sz="half" idx="1"/>
          </p:nvPr>
        </p:nvSpPr>
        <p:spPr>
          <a:xfrm>
            <a:off x="273131" y="1621304"/>
            <a:ext cx="8381259" cy="4912233"/>
          </a:xfrm>
        </p:spPr>
        <p:txBody>
          <a:bodyPr/>
          <a:lstStyle/>
          <a:p>
            <a:r>
              <a:rPr lang="en-US"/>
              <a:t>JSON</a:t>
            </a:r>
          </a:p>
          <a:p>
            <a:pPr lvl="1"/>
            <a:r>
              <a:rPr lang="en-US"/>
              <a:t>A few options exist for storing JSON in Redis.</a:t>
            </a:r>
            <a:br>
              <a:rPr lang="en-US"/>
            </a:br>
            <a:r>
              <a:rPr lang="en-US"/>
              <a:t>The most basic form is to take a </a:t>
            </a:r>
            <a:br>
              <a:rPr lang="en-US"/>
            </a:br>
            <a:r>
              <a:rPr lang="en-US"/>
              <a:t>pre-serialized and simply store it at a </a:t>
            </a:r>
            <a:br>
              <a:rPr lang="en-US"/>
            </a:br>
            <a:r>
              <a:rPr lang="en-US"/>
              <a:t>specific key:</a:t>
            </a:r>
          </a:p>
          <a:p>
            <a:pPr lvl="1"/>
            <a:endParaRPr lang="en-US"/>
          </a:p>
          <a:p>
            <a:pPr lvl="1"/>
            <a:endParaRPr lang="en-US"/>
          </a:p>
          <a:p>
            <a:pPr lvl="1"/>
            <a:endParaRPr lang="en-US"/>
          </a:p>
          <a:p>
            <a:pPr lvl="1"/>
            <a:endParaRPr lang="en-US"/>
          </a:p>
          <a:p>
            <a:pPr marL="365760" lvl="1" indent="0">
              <a:buNone/>
            </a:pPr>
            <a:endParaRPr lang="en-US"/>
          </a:p>
          <a:p>
            <a:pPr marL="365760" lvl="1" indent="0">
              <a:buNone/>
            </a:pPr>
            <a:r>
              <a:rPr lang="en-US" sz="1200"/>
              <a:t>  </a:t>
            </a:r>
          </a:p>
          <a:p>
            <a:r>
              <a:rPr lang="en-US"/>
              <a:t>This, while seemingly simple, has some very real drawbacks:</a:t>
            </a:r>
          </a:p>
          <a:p>
            <a:pPr lvl="1"/>
            <a:r>
              <a:rPr lang="en-US"/>
              <a:t>The serialization takes client computational resources during read and write.</a:t>
            </a:r>
            <a:br>
              <a:rPr lang="en-US"/>
            </a:br>
            <a:r>
              <a:rPr lang="en-US"/>
              <a:t>  </a:t>
            </a:r>
            <a:r>
              <a:rPr lang="en-US" sz="1600">
                <a:latin typeface="Consolas" panose="020B0609020204030204" pitchFamily="49" charset="0"/>
              </a:rPr>
              <a:t>[deserialize, change JSON key to a new value, and re-serialize]</a:t>
            </a:r>
          </a:p>
          <a:p>
            <a:pPr lvl="1"/>
            <a:r>
              <a:rPr lang="en-US"/>
              <a:t>The JSON format adds size to the data</a:t>
            </a:r>
          </a:p>
          <a:p>
            <a:pPr lvl="1"/>
            <a:r>
              <a:rPr lang="en-US"/>
              <a:t>Redis has only indirect ways to manipulate the actual JSON data.</a:t>
            </a:r>
          </a:p>
        </p:txBody>
      </p:sp>
      <p:sp>
        <p:nvSpPr>
          <p:cNvPr id="3" name="Content Placeholder 2">
            <a:extLst>
              <a:ext uri="{FF2B5EF4-FFF2-40B4-BE49-F238E27FC236}">
                <a16:creationId xmlns:a16="http://schemas.microsoft.com/office/drawing/2014/main" id="{59A1363F-3C02-4DEC-AE83-078D6C70A574}"/>
              </a:ext>
            </a:extLst>
          </p:cNvPr>
          <p:cNvSpPr>
            <a:spLocks noGrp="1"/>
          </p:cNvSpPr>
          <p:nvPr>
            <p:ph sz="half" idx="2"/>
          </p:nvPr>
        </p:nvSpPr>
        <p:spPr>
          <a:xfrm>
            <a:off x="5282814" y="1626594"/>
            <a:ext cx="3636898" cy="2328880"/>
          </a:xfrm>
        </p:spPr>
        <p:txBody>
          <a:bodyPr/>
          <a:lstStyle/>
          <a:p>
            <a:r>
              <a:rPr lang="en-US"/>
              <a:t>Commands</a:t>
            </a:r>
          </a:p>
          <a:p>
            <a:pPr lvl="1"/>
            <a:r>
              <a:rPr lang="en-US"/>
              <a:t>Simple use of GET and SET</a:t>
            </a:r>
          </a:p>
          <a:p>
            <a:pPr lvl="1"/>
            <a:r>
              <a:rPr lang="en-US"/>
              <a:t>But value is JSON</a:t>
            </a: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p:txBody>
      </p:sp>
      <p:sp>
        <p:nvSpPr>
          <p:cNvPr id="4" name="Title 3">
            <a:extLst>
              <a:ext uri="{FF2B5EF4-FFF2-40B4-BE49-F238E27FC236}">
                <a16:creationId xmlns:a16="http://schemas.microsoft.com/office/drawing/2014/main" id="{51413372-471B-4EDB-AE7E-7C6FD5D0072A}"/>
              </a:ext>
            </a:extLst>
          </p:cNvPr>
          <p:cNvSpPr>
            <a:spLocks noGrp="1"/>
          </p:cNvSpPr>
          <p:nvPr>
            <p:ph type="title"/>
          </p:nvPr>
        </p:nvSpPr>
        <p:spPr>
          <a:xfrm>
            <a:off x="381000" y="298337"/>
            <a:ext cx="8381260" cy="1054394"/>
          </a:xfrm>
        </p:spPr>
        <p:txBody>
          <a:bodyPr/>
          <a:lstStyle/>
          <a:p>
            <a:r>
              <a:rPr lang="en-US"/>
              <a:t>Storing Data Structures: JSON blobs  </a:t>
            </a:r>
            <a:r>
              <a:rPr lang="en-US" sz="2400"/>
              <a:t>(1)</a:t>
            </a:r>
            <a:endParaRPr lang="en-US"/>
          </a:p>
        </p:txBody>
      </p:sp>
      <p:pic>
        <p:nvPicPr>
          <p:cNvPr id="5" name="Picture 4">
            <a:extLst>
              <a:ext uri="{FF2B5EF4-FFF2-40B4-BE49-F238E27FC236}">
                <a16:creationId xmlns:a16="http://schemas.microsoft.com/office/drawing/2014/main" id="{67E1859E-97F8-4A1E-A511-96C76B09098C}"/>
              </a:ext>
            </a:extLst>
          </p:cNvPr>
          <p:cNvPicPr>
            <a:picLocks noChangeAspect="1"/>
          </p:cNvPicPr>
          <p:nvPr/>
        </p:nvPicPr>
        <p:blipFill>
          <a:blip r:embed="rId2"/>
          <a:stretch>
            <a:fillRect/>
          </a:stretch>
        </p:blipFill>
        <p:spPr>
          <a:xfrm>
            <a:off x="-370" y="3201970"/>
            <a:ext cx="9144000" cy="1651470"/>
          </a:xfrm>
          <a:prstGeom prst="rect">
            <a:avLst/>
          </a:prstGeom>
        </p:spPr>
      </p:pic>
    </p:spTree>
    <p:extLst>
      <p:ext uri="{BB962C8B-B14F-4D97-AF65-F5344CB8AC3E}">
        <p14:creationId xmlns:p14="http://schemas.microsoft.com/office/powerpoint/2010/main" val="3645454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6D0D64-5F0F-480F-8720-A4F04455B309}"/>
              </a:ext>
            </a:extLst>
          </p:cNvPr>
          <p:cNvSpPr>
            <a:spLocks noGrp="1"/>
          </p:cNvSpPr>
          <p:nvPr>
            <p:ph sz="half" idx="1"/>
          </p:nvPr>
        </p:nvSpPr>
        <p:spPr>
          <a:xfrm>
            <a:off x="117856" y="1178944"/>
            <a:ext cx="5104000" cy="5380720"/>
          </a:xfrm>
          <a:solidFill>
            <a:schemeClr val="bg2"/>
          </a:solidFill>
        </p:spPr>
        <p:txBody>
          <a:bodyPr>
            <a:normAutofit/>
          </a:bodyPr>
          <a:lstStyle/>
          <a:p>
            <a:r>
              <a:rPr lang="en-US" sz="1800"/>
              <a:t>Redis has the ability to use modules.</a:t>
            </a:r>
          </a:p>
          <a:p>
            <a:r>
              <a:rPr lang="en-US" sz="1800">
                <a:solidFill>
                  <a:srgbClr val="C00000"/>
                </a:solidFill>
              </a:rPr>
              <a:t>ReJSON</a:t>
            </a:r>
            <a:r>
              <a:rPr lang="en-US" sz="1800"/>
              <a:t> is a module that provides a special datatype and direct manipulation commands. ReJSON stores the data in a binary format which removes the storage overhead from JSON, provides quicker access to elements without de-/re-serialization times.</a:t>
            </a:r>
          </a:p>
          <a:p>
            <a:pPr lvl="1"/>
            <a:r>
              <a:rPr lang="en-US" sz="1600"/>
              <a:t>To use ReJSON you need to install it in your </a:t>
            </a:r>
            <a:br>
              <a:rPr lang="en-US" sz="1600"/>
            </a:br>
            <a:r>
              <a:rPr lang="en-US" sz="1600"/>
              <a:t>Redis server</a:t>
            </a:r>
          </a:p>
        </p:txBody>
      </p:sp>
      <p:sp>
        <p:nvSpPr>
          <p:cNvPr id="3" name="Content Placeholder 2">
            <a:extLst>
              <a:ext uri="{FF2B5EF4-FFF2-40B4-BE49-F238E27FC236}">
                <a16:creationId xmlns:a16="http://schemas.microsoft.com/office/drawing/2014/main" id="{59A1363F-3C02-4DEC-AE83-078D6C70A574}"/>
              </a:ext>
            </a:extLst>
          </p:cNvPr>
          <p:cNvSpPr>
            <a:spLocks noGrp="1"/>
          </p:cNvSpPr>
          <p:nvPr>
            <p:ph sz="half" idx="2"/>
          </p:nvPr>
        </p:nvSpPr>
        <p:spPr>
          <a:xfrm>
            <a:off x="4888302" y="1178944"/>
            <a:ext cx="4031410" cy="2776530"/>
          </a:xfrm>
          <a:solidFill>
            <a:schemeClr val="bg2"/>
          </a:solidFill>
        </p:spPr>
        <p:txBody>
          <a:bodyPr/>
          <a:lstStyle/>
          <a:p>
            <a:r>
              <a:rPr lang="en-US"/>
              <a:t>Commands</a:t>
            </a:r>
          </a:p>
          <a:p>
            <a:pPr lvl="1"/>
            <a:r>
              <a:rPr lang="en-US"/>
              <a:t>Use JSON.GET and JSON.SET instead of GET and SET</a:t>
            </a:r>
          </a:p>
          <a:p>
            <a:pPr lvl="1"/>
            <a:r>
              <a:rPr lang="en-US" sz="1600"/>
              <a:t>JSON.SET </a:t>
            </a:r>
            <a:r>
              <a:rPr lang="en-US" sz="1600">
                <a:solidFill>
                  <a:srgbClr val="0066CC"/>
                </a:solidFill>
              </a:rPr>
              <a:t>&lt;key&gt;</a:t>
            </a:r>
            <a:r>
              <a:rPr lang="en-US" sz="2400">
                <a:solidFill>
                  <a:srgbClr val="0066CC"/>
                </a:solidFill>
              </a:rPr>
              <a:t> </a:t>
            </a:r>
            <a:r>
              <a:rPr lang="en-US" sz="2800"/>
              <a:t>.</a:t>
            </a:r>
            <a:r>
              <a:rPr lang="en-US" sz="2400"/>
              <a:t> </a:t>
            </a:r>
            <a:r>
              <a:rPr lang="en-US" sz="1600"/>
              <a:t>&lt;json string&gt;</a:t>
            </a:r>
          </a:p>
          <a:p>
            <a:pPr lvl="1"/>
            <a:r>
              <a:rPr lang="en-US" sz="1600"/>
              <a:t>JSON.SET </a:t>
            </a:r>
            <a:r>
              <a:rPr lang="en-US" sz="1600">
                <a:solidFill>
                  <a:srgbClr val="C00000"/>
                </a:solidFill>
              </a:rPr>
              <a:t>&lt;key&gt; &lt;jsonKey&gt; </a:t>
            </a:r>
            <a:r>
              <a:rPr lang="en-US" sz="1600"/>
              <a:t>&lt;value&gt;</a:t>
            </a:r>
          </a:p>
          <a:p>
            <a:pPr lvl="1"/>
            <a:r>
              <a:rPr lang="en-US" sz="1600"/>
              <a:t>JSON.GET </a:t>
            </a:r>
            <a:r>
              <a:rPr lang="en-US" sz="1600">
                <a:solidFill>
                  <a:srgbClr val="0066CC"/>
                </a:solidFill>
              </a:rPr>
              <a:t>&lt;key&gt;</a:t>
            </a:r>
          </a:p>
          <a:p>
            <a:pPr lvl="1"/>
            <a:r>
              <a:rPr lang="en-US" sz="1600"/>
              <a:t>JSON.GET </a:t>
            </a:r>
            <a:r>
              <a:rPr lang="en-US" sz="1600">
                <a:solidFill>
                  <a:srgbClr val="C00000"/>
                </a:solidFill>
              </a:rPr>
              <a:t>&lt;key&gt; &lt;jsonKey&gt;</a:t>
            </a: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p:txBody>
      </p:sp>
      <p:sp>
        <p:nvSpPr>
          <p:cNvPr id="4" name="Title 3">
            <a:extLst>
              <a:ext uri="{FF2B5EF4-FFF2-40B4-BE49-F238E27FC236}">
                <a16:creationId xmlns:a16="http://schemas.microsoft.com/office/drawing/2014/main" id="{51413372-471B-4EDB-AE7E-7C6FD5D0072A}"/>
              </a:ext>
            </a:extLst>
          </p:cNvPr>
          <p:cNvSpPr>
            <a:spLocks noGrp="1"/>
          </p:cNvSpPr>
          <p:nvPr>
            <p:ph type="title"/>
          </p:nvPr>
        </p:nvSpPr>
        <p:spPr>
          <a:xfrm>
            <a:off x="381000" y="298337"/>
            <a:ext cx="8381260" cy="1054394"/>
          </a:xfrm>
        </p:spPr>
        <p:txBody>
          <a:bodyPr/>
          <a:lstStyle/>
          <a:p>
            <a:r>
              <a:rPr lang="en-US"/>
              <a:t>Storing Data Structures: JSON blobs  </a:t>
            </a:r>
            <a:r>
              <a:rPr lang="en-US" sz="2400"/>
              <a:t>(2)</a:t>
            </a:r>
            <a:endParaRPr lang="en-US"/>
          </a:p>
        </p:txBody>
      </p:sp>
      <p:pic>
        <p:nvPicPr>
          <p:cNvPr id="7" name="Picture 6">
            <a:extLst>
              <a:ext uri="{FF2B5EF4-FFF2-40B4-BE49-F238E27FC236}">
                <a16:creationId xmlns:a16="http://schemas.microsoft.com/office/drawing/2014/main" id="{7CF2D632-5738-469C-BB63-F1FCF155B60A}"/>
              </a:ext>
            </a:extLst>
          </p:cNvPr>
          <p:cNvPicPr>
            <a:picLocks noChangeAspect="1"/>
          </p:cNvPicPr>
          <p:nvPr/>
        </p:nvPicPr>
        <p:blipFill>
          <a:blip r:embed="rId2"/>
          <a:stretch>
            <a:fillRect/>
          </a:stretch>
        </p:blipFill>
        <p:spPr>
          <a:xfrm>
            <a:off x="-370" y="3753552"/>
            <a:ext cx="9144000" cy="3104448"/>
          </a:xfrm>
          <a:prstGeom prst="rect">
            <a:avLst/>
          </a:prstGeom>
        </p:spPr>
      </p:pic>
    </p:spTree>
    <p:extLst>
      <p:ext uri="{BB962C8B-B14F-4D97-AF65-F5344CB8AC3E}">
        <p14:creationId xmlns:p14="http://schemas.microsoft.com/office/powerpoint/2010/main" val="115820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D8076B-A555-487C-AA60-E411664100D7}"/>
              </a:ext>
            </a:extLst>
          </p:cNvPr>
          <p:cNvSpPr>
            <a:spLocks noGrp="1"/>
          </p:cNvSpPr>
          <p:nvPr>
            <p:ph sz="half" idx="1"/>
          </p:nvPr>
        </p:nvSpPr>
        <p:spPr/>
        <p:txBody>
          <a:bodyPr/>
          <a:lstStyle/>
          <a:p>
            <a:r>
              <a:rPr lang="en-US" b="1"/>
              <a:t>Key/value</a:t>
            </a:r>
          </a:p>
          <a:p>
            <a:pPr lvl="1"/>
            <a:r>
              <a:rPr lang="en-US"/>
              <a:t>With a key/value storage format, data uses </a:t>
            </a:r>
            <a:r>
              <a:rPr lang="en-US" i="1"/>
              <a:t>keys, </a:t>
            </a:r>
            <a:r>
              <a:rPr lang="en-US"/>
              <a:t>which are identifiers that are similar to a primary key in a relational database. The data element itself is then the value that corresponds to the key.</a:t>
            </a:r>
            <a:br>
              <a:rPr lang="en-US"/>
            </a:br>
            <a:endParaRPr lang="en-US"/>
          </a:p>
          <a:p>
            <a:r>
              <a:rPr lang="en-US" b="1"/>
              <a:t>Column</a:t>
            </a:r>
          </a:p>
          <a:p>
            <a:pPr lvl="1"/>
            <a:r>
              <a:rPr lang="en-US"/>
              <a:t>With a column-oriented data store, data is arranged by column rather than by row. The effect of this architectural design is that it makes aggregate queries over large amounts of data much faster to process.</a:t>
            </a:r>
          </a:p>
        </p:txBody>
      </p:sp>
      <p:sp>
        <p:nvSpPr>
          <p:cNvPr id="6" name="Content Placeholder 5">
            <a:extLst>
              <a:ext uri="{FF2B5EF4-FFF2-40B4-BE49-F238E27FC236}">
                <a16:creationId xmlns:a16="http://schemas.microsoft.com/office/drawing/2014/main" id="{04352F9F-D338-4229-A11D-393163A5D8A5}"/>
              </a:ext>
            </a:extLst>
          </p:cNvPr>
          <p:cNvSpPr>
            <a:spLocks noGrp="1"/>
          </p:cNvSpPr>
          <p:nvPr>
            <p:ph sz="half" idx="2"/>
          </p:nvPr>
        </p:nvSpPr>
        <p:spPr/>
        <p:txBody>
          <a:bodyPr/>
          <a:lstStyle/>
          <a:p>
            <a:r>
              <a:rPr lang="en-US" b="1"/>
              <a:t>Document</a:t>
            </a:r>
          </a:p>
          <a:p>
            <a:pPr lvl="1"/>
            <a:r>
              <a:rPr lang="en-US"/>
              <a:t>Document data storage in NoSQL uses a key as the basis for item retrieval. The key then corresponds to a more complex data structure, called a </a:t>
            </a:r>
            <a:r>
              <a:rPr lang="en-US" i="1"/>
              <a:t>document, </a:t>
            </a:r>
            <a:r>
              <a:rPr lang="en-US"/>
              <a:t>which contains the data elements for a given collection of data.</a:t>
            </a:r>
            <a:br>
              <a:rPr lang="en-US"/>
            </a:br>
            <a:endParaRPr lang="en-US"/>
          </a:p>
          <a:p>
            <a:r>
              <a:rPr lang="en-US" b="1"/>
              <a:t>Graph</a:t>
            </a:r>
          </a:p>
          <a:p>
            <a:pPr lvl="1"/>
            <a:r>
              <a:rPr lang="en-US"/>
              <a:t>Graph databases use graph theory to store data relations in a series of vertices with edges, making queries that work with data in such a manner much faster.</a:t>
            </a:r>
          </a:p>
          <a:p>
            <a:endParaRPr lang="en-US"/>
          </a:p>
        </p:txBody>
      </p:sp>
      <p:sp>
        <p:nvSpPr>
          <p:cNvPr id="3" name="Title 2">
            <a:extLst>
              <a:ext uri="{FF2B5EF4-FFF2-40B4-BE49-F238E27FC236}">
                <a16:creationId xmlns:a16="http://schemas.microsoft.com/office/drawing/2014/main" id="{B6AC3AEA-BB28-4E7B-B1EB-784BEA07EE06}"/>
              </a:ext>
            </a:extLst>
          </p:cNvPr>
          <p:cNvSpPr>
            <a:spLocks noGrp="1"/>
          </p:cNvSpPr>
          <p:nvPr>
            <p:ph type="title"/>
          </p:nvPr>
        </p:nvSpPr>
        <p:spPr/>
        <p:txBody>
          <a:bodyPr/>
          <a:lstStyle/>
          <a:p>
            <a:r>
              <a:rPr lang="en-US"/>
              <a:t>NoSQL database types</a:t>
            </a:r>
          </a:p>
        </p:txBody>
      </p:sp>
    </p:spTree>
    <p:extLst>
      <p:ext uri="{BB962C8B-B14F-4D97-AF65-F5344CB8AC3E}">
        <p14:creationId xmlns:p14="http://schemas.microsoft.com/office/powerpoint/2010/main" val="629770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7D366C-DA7C-418F-AFB6-15F8E26A5CB6}"/>
              </a:ext>
            </a:extLst>
          </p:cNvPr>
          <p:cNvSpPr>
            <a:spLocks noGrp="1"/>
          </p:cNvSpPr>
          <p:nvPr>
            <p:ph sz="half" idx="1"/>
          </p:nvPr>
        </p:nvSpPr>
        <p:spPr/>
        <p:txBody>
          <a:bodyPr/>
          <a:lstStyle/>
          <a:p>
            <a:r>
              <a:rPr lang="en-US"/>
              <a:t>RedisJSON is quite efficient, but not as fast as Redis hashes.</a:t>
            </a:r>
          </a:p>
        </p:txBody>
      </p:sp>
      <p:sp>
        <p:nvSpPr>
          <p:cNvPr id="3" name="Content Placeholder 2">
            <a:extLst>
              <a:ext uri="{FF2B5EF4-FFF2-40B4-BE49-F238E27FC236}">
                <a16:creationId xmlns:a16="http://schemas.microsoft.com/office/drawing/2014/main" id="{18722466-E7F0-4E53-99C7-578B2075DA2F}"/>
              </a:ext>
            </a:extLst>
          </p:cNvPr>
          <p:cNvSpPr>
            <a:spLocks noGrp="1"/>
          </p:cNvSpPr>
          <p:nvPr>
            <p:ph sz="half" idx="2"/>
          </p:nvPr>
        </p:nvSpPr>
        <p:spPr/>
        <p:txBody>
          <a:bodyPr/>
          <a:lstStyle/>
          <a:p>
            <a:endParaRPr lang="en-US"/>
          </a:p>
        </p:txBody>
      </p:sp>
      <p:sp>
        <p:nvSpPr>
          <p:cNvPr id="4" name="Title 3">
            <a:extLst>
              <a:ext uri="{FF2B5EF4-FFF2-40B4-BE49-F238E27FC236}">
                <a16:creationId xmlns:a16="http://schemas.microsoft.com/office/drawing/2014/main" id="{F6F0A1DF-1576-430C-A746-84F205E1D540}"/>
              </a:ext>
            </a:extLst>
          </p:cNvPr>
          <p:cNvSpPr>
            <a:spLocks noGrp="1"/>
          </p:cNvSpPr>
          <p:nvPr>
            <p:ph type="title"/>
          </p:nvPr>
        </p:nvSpPr>
        <p:spPr/>
        <p:txBody>
          <a:bodyPr/>
          <a:lstStyle/>
          <a:p>
            <a:r>
              <a:rPr lang="en-US"/>
              <a:t>JSON blobs vs. Hashes</a:t>
            </a:r>
          </a:p>
        </p:txBody>
      </p:sp>
    </p:spTree>
    <p:extLst>
      <p:ext uri="{BB962C8B-B14F-4D97-AF65-F5344CB8AC3E}">
        <p14:creationId xmlns:p14="http://schemas.microsoft.com/office/powerpoint/2010/main" val="545919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A31F3FC8-B176-4D1D-A0BD-F9A55041B02E}"/>
              </a:ext>
            </a:extLst>
          </p:cNvPr>
          <p:cNvGraphicFramePr>
            <a:graphicFrameLocks noGrp="1"/>
          </p:cNvGraphicFramePr>
          <p:nvPr>
            <p:ph idx="1"/>
            <p:extLst>
              <p:ext uri="{D42A27DB-BD31-4B8C-83A1-F6EECF244321}">
                <p14:modId xmlns:p14="http://schemas.microsoft.com/office/powerpoint/2010/main" val="285620394"/>
              </p:ext>
            </p:extLst>
          </p:nvPr>
        </p:nvGraphicFramePr>
        <p:xfrm>
          <a:off x="380999" y="1719263"/>
          <a:ext cx="8475453" cy="4765040"/>
        </p:xfrm>
        <a:graphic>
          <a:graphicData uri="http://schemas.openxmlformats.org/drawingml/2006/table">
            <a:tbl>
              <a:tblPr firstRow="1" bandRow="1">
                <a:tableStyleId>{5C22544A-7EE6-4342-B048-85BDC9FD1C3A}</a:tableStyleId>
              </a:tblPr>
              <a:tblGrid>
                <a:gridCol w="2031113">
                  <a:extLst>
                    <a:ext uri="{9D8B030D-6E8A-4147-A177-3AD203B41FA5}">
                      <a16:colId xmlns:a16="http://schemas.microsoft.com/office/drawing/2014/main" val="896625285"/>
                    </a:ext>
                  </a:extLst>
                </a:gridCol>
                <a:gridCol w="1366258">
                  <a:extLst>
                    <a:ext uri="{9D8B030D-6E8A-4147-A177-3AD203B41FA5}">
                      <a16:colId xmlns:a16="http://schemas.microsoft.com/office/drawing/2014/main" val="703267360"/>
                    </a:ext>
                  </a:extLst>
                </a:gridCol>
                <a:gridCol w="2081841">
                  <a:extLst>
                    <a:ext uri="{9D8B030D-6E8A-4147-A177-3AD203B41FA5}">
                      <a16:colId xmlns:a16="http://schemas.microsoft.com/office/drawing/2014/main" val="3946720607"/>
                    </a:ext>
                  </a:extLst>
                </a:gridCol>
                <a:gridCol w="2996241">
                  <a:extLst>
                    <a:ext uri="{9D8B030D-6E8A-4147-A177-3AD203B41FA5}">
                      <a16:colId xmlns:a16="http://schemas.microsoft.com/office/drawing/2014/main" val="2886301974"/>
                    </a:ext>
                  </a:extLst>
                </a:gridCol>
              </a:tblGrid>
              <a:tr h="370840">
                <a:tc>
                  <a:txBody>
                    <a:bodyPr/>
                    <a:lstStyle/>
                    <a:p>
                      <a:r>
                        <a:rPr lang="en-US"/>
                        <a:t>&lt;key&gt;</a:t>
                      </a:r>
                    </a:p>
                  </a:txBody>
                  <a:tcPr/>
                </a:tc>
                <a:tc>
                  <a:txBody>
                    <a:bodyPr/>
                    <a:lstStyle/>
                    <a:p>
                      <a:r>
                        <a:rPr lang="en-US"/>
                        <a:t>TYPE &lt;key&gt;</a:t>
                      </a:r>
                    </a:p>
                  </a:txBody>
                  <a:tcPr/>
                </a:tc>
                <a:tc>
                  <a:txBody>
                    <a:bodyPr/>
                    <a:lstStyle/>
                    <a:p>
                      <a:r>
                        <a:rPr lang="en-US"/>
                        <a:t>Fetching data</a:t>
                      </a:r>
                    </a:p>
                  </a:txBody>
                  <a:tcPr/>
                </a:tc>
                <a:tc>
                  <a:txBody>
                    <a:bodyPr/>
                    <a:lstStyle/>
                    <a:p>
                      <a:r>
                        <a:rPr lang="en-US"/>
                        <a:t>GET / JSON.GET &lt;key&gt;</a:t>
                      </a:r>
                    </a:p>
                  </a:txBody>
                  <a:tcPr/>
                </a:tc>
                <a:extLst>
                  <a:ext uri="{0D108BD9-81ED-4DB2-BD59-A6C34878D82A}">
                    <a16:rowId xmlns:a16="http://schemas.microsoft.com/office/drawing/2014/main" val="2671659603"/>
                  </a:ext>
                </a:extLst>
              </a:tr>
              <a:tr h="370840">
                <a:tc>
                  <a:txBody>
                    <a:bodyPr/>
                    <a:lstStyle/>
                    <a:p>
                      <a:r>
                        <a:rPr lang="en-US" sz="1600"/>
                        <a:t>myKey</a:t>
                      </a:r>
                    </a:p>
                  </a:txBody>
                  <a:tcPr/>
                </a:tc>
                <a:tc>
                  <a:txBody>
                    <a:bodyPr/>
                    <a:lstStyle/>
                    <a:p>
                      <a:r>
                        <a:rPr lang="en-US" sz="1600"/>
                        <a:t>string</a:t>
                      </a:r>
                    </a:p>
                  </a:txBody>
                  <a:tcPr/>
                </a:tc>
                <a:tc>
                  <a:txBody>
                    <a:bodyPr/>
                    <a:lstStyle/>
                    <a:p>
                      <a:r>
                        <a:rPr lang="en-US" sz="1600"/>
                        <a:t>GET myKey</a:t>
                      </a:r>
                    </a:p>
                  </a:txBody>
                  <a:tcPr/>
                </a:tc>
                <a:tc>
                  <a:txBody>
                    <a:bodyPr/>
                    <a:lstStyle/>
                    <a:p>
                      <a:r>
                        <a:rPr lang="en-US" sz="1400">
                          <a:latin typeface="Consolas" panose="020B0609020204030204" pitchFamily="49" charset="0"/>
                        </a:rPr>
                        <a:t>"("</a:t>
                      </a:r>
                    </a:p>
                  </a:txBody>
                  <a:tcPr/>
                </a:tc>
                <a:extLst>
                  <a:ext uri="{0D108BD9-81ED-4DB2-BD59-A6C34878D82A}">
                    <a16:rowId xmlns:a16="http://schemas.microsoft.com/office/drawing/2014/main" val="165291096"/>
                  </a:ext>
                </a:extLst>
              </a:tr>
              <a:tr h="370840">
                <a:tc>
                  <a:txBody>
                    <a:bodyPr/>
                    <a:lstStyle/>
                    <a:p>
                      <a:r>
                        <a:rPr lang="en-US" sz="1600"/>
                        <a:t>friends</a:t>
                      </a:r>
                    </a:p>
                  </a:txBody>
                  <a:tcPr/>
                </a:tc>
                <a:tc>
                  <a:txBody>
                    <a:bodyPr/>
                    <a:lstStyle/>
                    <a:p>
                      <a:r>
                        <a:rPr lang="en-US" sz="1600"/>
                        <a:t>list</a:t>
                      </a:r>
                    </a:p>
                  </a:txBody>
                  <a:tcPr/>
                </a:tc>
                <a:tc>
                  <a:txBody>
                    <a:bodyPr/>
                    <a:lstStyle/>
                    <a:p>
                      <a:r>
                        <a:rPr lang="en-US" sz="1600"/>
                        <a:t>LRANGE friends 0 -1</a:t>
                      </a:r>
                    </a:p>
                  </a:txBody>
                  <a:tcPr/>
                </a:tc>
                <a:tc>
                  <a:txBody>
                    <a:bodyPr/>
                    <a:lstStyle/>
                    <a:p>
                      <a:r>
                        <a:rPr lang="en-US" sz="1400">
                          <a:latin typeface="Consolas" panose="020B0609020204030204" pitchFamily="49" charset="0"/>
                        </a:rPr>
                        <a:t>1) "Amber"</a:t>
                      </a:r>
                    </a:p>
                    <a:p>
                      <a:r>
                        <a:rPr lang="en-US" sz="1400">
                          <a:latin typeface="Consolas" panose="020B0609020204030204" pitchFamily="49" charset="0"/>
                        </a:rPr>
                        <a:t>2) "Bob"</a:t>
                      </a:r>
                    </a:p>
                    <a:p>
                      <a:r>
                        <a:rPr lang="en-US" sz="1400">
                          <a:latin typeface="Consolas" panose="020B0609020204030204" pitchFamily="49" charset="0"/>
                        </a:rPr>
                        <a:t>3) "Calia"</a:t>
                      </a:r>
                    </a:p>
                  </a:txBody>
                  <a:tcPr/>
                </a:tc>
                <a:extLst>
                  <a:ext uri="{0D108BD9-81ED-4DB2-BD59-A6C34878D82A}">
                    <a16:rowId xmlns:a16="http://schemas.microsoft.com/office/drawing/2014/main" val="2456828682"/>
                  </a:ext>
                </a:extLst>
              </a:tr>
              <a:tr h="370840">
                <a:tc>
                  <a:txBody>
                    <a:bodyPr/>
                    <a:lstStyle/>
                    <a:p>
                      <a:r>
                        <a:rPr lang="en-US" sz="1600"/>
                        <a:t>fruits</a:t>
                      </a:r>
                    </a:p>
                  </a:txBody>
                  <a:tcPr/>
                </a:tc>
                <a:tc>
                  <a:txBody>
                    <a:bodyPr/>
                    <a:lstStyle/>
                    <a:p>
                      <a:r>
                        <a:rPr lang="en-US" sz="1600"/>
                        <a:t>set</a:t>
                      </a:r>
                    </a:p>
                  </a:txBody>
                  <a:tcPr/>
                </a:tc>
                <a:tc>
                  <a:txBody>
                    <a:bodyPr/>
                    <a:lstStyle/>
                    <a:p>
                      <a:r>
                        <a:rPr lang="en-US" sz="1600"/>
                        <a:t>SMEMBERS fruits</a:t>
                      </a:r>
                    </a:p>
                  </a:txBody>
                  <a:tcPr/>
                </a:tc>
                <a:tc>
                  <a:txBody>
                    <a:bodyPr/>
                    <a:lstStyle/>
                    <a:p>
                      <a:r>
                        <a:rPr lang="en-US" sz="1400">
                          <a:latin typeface="Consolas" panose="020B0609020204030204" pitchFamily="49" charset="0"/>
                        </a:rPr>
                        <a:t>1) "pear"</a:t>
                      </a:r>
                    </a:p>
                    <a:p>
                      <a:r>
                        <a:rPr lang="en-US" sz="1400">
                          <a:latin typeface="Consolas" panose="020B0609020204030204" pitchFamily="49" charset="0"/>
                        </a:rPr>
                        <a:t>2) "pineapple"</a:t>
                      </a:r>
                    </a:p>
                    <a:p>
                      <a:r>
                        <a:rPr lang="en-US" sz="1400">
                          <a:latin typeface="Consolas" panose="020B0609020204030204" pitchFamily="49" charset="0"/>
                        </a:rPr>
                        <a:t>3) "blueberry"</a:t>
                      </a:r>
                    </a:p>
                    <a:p>
                      <a:r>
                        <a:rPr lang="en-US" sz="1400">
                          <a:latin typeface="Consolas" panose="020B0609020204030204" pitchFamily="49" charset="0"/>
                        </a:rPr>
                        <a:t>4) "orange"</a:t>
                      </a:r>
                    </a:p>
                    <a:p>
                      <a:r>
                        <a:rPr lang="en-US" sz="1400">
                          <a:latin typeface="Consolas" panose="020B0609020204030204" pitchFamily="49" charset="0"/>
                        </a:rPr>
                        <a:t>5) "papaya"</a:t>
                      </a:r>
                    </a:p>
                  </a:txBody>
                  <a:tcPr/>
                </a:tc>
                <a:extLst>
                  <a:ext uri="{0D108BD9-81ED-4DB2-BD59-A6C34878D82A}">
                    <a16:rowId xmlns:a16="http://schemas.microsoft.com/office/drawing/2014/main" val="2400093911"/>
                  </a:ext>
                </a:extLst>
              </a:tr>
              <a:tr h="370840">
                <a:tc>
                  <a:txBody>
                    <a:bodyPr/>
                    <a:lstStyle/>
                    <a:p>
                      <a:r>
                        <a:rPr lang="en-US" sz="1600"/>
                        <a:t>house:5150</a:t>
                      </a:r>
                    </a:p>
                  </a:txBody>
                  <a:tcPr/>
                </a:tc>
                <a:tc>
                  <a:txBody>
                    <a:bodyPr/>
                    <a:lstStyle/>
                    <a:p>
                      <a:r>
                        <a:rPr lang="en-US" sz="1600"/>
                        <a:t>hash</a:t>
                      </a:r>
                    </a:p>
                  </a:txBody>
                  <a:tcPr/>
                </a:tc>
                <a:tc>
                  <a:txBody>
                    <a:bodyPr/>
                    <a:lstStyle/>
                    <a:p>
                      <a:r>
                        <a:rPr lang="en-US" sz="1600"/>
                        <a:t>HGETALL house:5151</a:t>
                      </a:r>
                    </a:p>
                  </a:txBody>
                  <a:tcPr/>
                </a:tc>
                <a:tc>
                  <a:txBody>
                    <a:bodyPr/>
                    <a:lstStyle/>
                    <a:p>
                      <a:r>
                        <a:rPr lang="en-US" sz="1400">
                          <a:latin typeface="Consolas" panose="020B0609020204030204" pitchFamily="49" charset="0"/>
                        </a:rPr>
                        <a:t>1) "numBedrooms"</a:t>
                      </a:r>
                    </a:p>
                    <a:p>
                      <a:r>
                        <a:rPr lang="en-US" sz="1400">
                          <a:latin typeface="Consolas" panose="020B0609020204030204" pitchFamily="49" charset="0"/>
                        </a:rPr>
                        <a:t>2) "4"</a:t>
                      </a:r>
                    </a:p>
                    <a:p>
                      <a:r>
                        <a:rPr lang="en-US" sz="1400">
                          <a:latin typeface="Consolas" panose="020B0609020204030204" pitchFamily="49" charset="0"/>
                        </a:rPr>
                        <a:t>3) "squareFeet"</a:t>
                      </a:r>
                    </a:p>
                    <a:p>
                      <a:r>
                        <a:rPr lang="en-US" sz="1400">
                          <a:latin typeface="Consolas" panose="020B0609020204030204" pitchFamily="49" charset="0"/>
                        </a:rPr>
                        <a:t>4) "3500"</a:t>
                      </a:r>
                    </a:p>
                    <a:p>
                      <a:r>
                        <a:rPr lang="en-US" sz="1400">
                          <a:latin typeface="Consolas" panose="020B0609020204030204" pitchFamily="49" charset="0"/>
                        </a:rPr>
                        <a:t>5) "garage"</a:t>
                      </a:r>
                    </a:p>
                    <a:p>
                      <a:r>
                        <a:rPr lang="en-US" sz="1400">
                          <a:latin typeface="Consolas" panose="020B0609020204030204" pitchFamily="49" charset="0"/>
                        </a:rPr>
                        <a:t>6) "2 car"</a:t>
                      </a:r>
                    </a:p>
                  </a:txBody>
                  <a:tcPr/>
                </a:tc>
                <a:extLst>
                  <a:ext uri="{0D108BD9-81ED-4DB2-BD59-A6C34878D82A}">
                    <a16:rowId xmlns:a16="http://schemas.microsoft.com/office/drawing/2014/main" val="1010475437"/>
                  </a:ext>
                </a:extLst>
              </a:tr>
              <a:tr h="370840">
                <a:tc>
                  <a:txBody>
                    <a:bodyPr/>
                    <a:lstStyle/>
                    <a:p>
                      <a:r>
                        <a:rPr lang="en-US" sz="1600"/>
                        <a:t>userprefs:marinj</a:t>
                      </a:r>
                    </a:p>
                  </a:txBody>
                  <a:tcPr/>
                </a:tc>
                <a:tc>
                  <a:txBody>
                    <a:bodyPr/>
                    <a:lstStyle/>
                    <a:p>
                      <a:r>
                        <a:rPr lang="en-US" sz="1600"/>
                        <a:t>ReJSON-RL</a:t>
                      </a:r>
                    </a:p>
                  </a:txBody>
                  <a:tcPr/>
                </a:tc>
                <a:tc>
                  <a:txBody>
                    <a:bodyPr/>
                    <a:lstStyle/>
                    <a:p>
                      <a:r>
                        <a:rPr lang="en-US" sz="1600"/>
                        <a:t>JSON.GET userprefs:marinj</a:t>
                      </a:r>
                    </a:p>
                  </a:txBody>
                  <a:tcPr/>
                </a:tc>
                <a:tc>
                  <a:txBody>
                    <a:bodyPr/>
                    <a:lstStyle/>
                    <a:p>
                      <a:r>
                        <a:rPr lang="en-US" sz="1400">
                          <a:latin typeface="Consolas" panose="020B0609020204030204" pitchFamily="49" charset="0"/>
                        </a:rPr>
                        <a:t>"{\"account_name\":\"Jason F. Marin\",\"account_id\":</a:t>
                      </a:r>
                    </a:p>
                    <a:p>
                      <a:r>
                        <a:rPr lang="en-US" sz="1400">
                          <a:latin typeface="Consolas" panose="020B0609020204030204" pitchFamily="49" charset="0"/>
                        </a:rPr>
                        <a:t>\"0473865502804  </a:t>
                      </a:r>
                      <a:r>
                        <a:rPr lang="en-US" sz="1600"/>
                        <a:t>etc.</a:t>
                      </a:r>
                      <a:endParaRPr lang="en-US" sz="1400">
                        <a:latin typeface="Consolas" panose="020B0609020204030204" pitchFamily="49" charset="0"/>
                      </a:endParaRPr>
                    </a:p>
                  </a:txBody>
                  <a:tcPr/>
                </a:tc>
                <a:extLst>
                  <a:ext uri="{0D108BD9-81ED-4DB2-BD59-A6C34878D82A}">
                    <a16:rowId xmlns:a16="http://schemas.microsoft.com/office/drawing/2014/main" val="507490348"/>
                  </a:ext>
                </a:extLst>
              </a:tr>
            </a:tbl>
          </a:graphicData>
        </a:graphic>
      </p:graphicFrame>
      <p:sp>
        <p:nvSpPr>
          <p:cNvPr id="4" name="Title 3">
            <a:extLst>
              <a:ext uri="{FF2B5EF4-FFF2-40B4-BE49-F238E27FC236}">
                <a16:creationId xmlns:a16="http://schemas.microsoft.com/office/drawing/2014/main" id="{9EADA5E4-5808-4AE7-B294-CD1EB877A9C6}"/>
              </a:ext>
            </a:extLst>
          </p:cNvPr>
          <p:cNvSpPr>
            <a:spLocks noGrp="1"/>
          </p:cNvSpPr>
          <p:nvPr>
            <p:ph type="title"/>
          </p:nvPr>
        </p:nvSpPr>
        <p:spPr/>
        <p:txBody>
          <a:bodyPr/>
          <a:lstStyle/>
          <a:p>
            <a:r>
              <a:rPr lang="en-US"/>
              <a:t>TYPE Command</a:t>
            </a:r>
          </a:p>
        </p:txBody>
      </p:sp>
    </p:spTree>
    <p:extLst>
      <p:ext uri="{BB962C8B-B14F-4D97-AF65-F5344CB8AC3E}">
        <p14:creationId xmlns:p14="http://schemas.microsoft.com/office/powerpoint/2010/main" val="2724502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4AFBEE-2906-476D-A1F3-0080B12C1336}"/>
              </a:ext>
            </a:extLst>
          </p:cNvPr>
          <p:cNvSpPr>
            <a:spLocks noGrp="1"/>
          </p:cNvSpPr>
          <p:nvPr>
            <p:ph idx="1"/>
          </p:nvPr>
        </p:nvSpPr>
        <p:spPr/>
        <p:txBody>
          <a:bodyPr/>
          <a:lstStyle/>
          <a:p>
            <a:r>
              <a:rPr lang="en-US"/>
              <a:t>DEL key</a:t>
            </a:r>
          </a:p>
          <a:p>
            <a:pPr lvl="1"/>
            <a:r>
              <a:rPr lang="en-US"/>
              <a:t>Deletes a key value pair</a:t>
            </a:r>
          </a:p>
          <a:p>
            <a:r>
              <a:rPr lang="en-US"/>
              <a:t>EXISTS key</a:t>
            </a:r>
          </a:p>
          <a:p>
            <a:pPr lvl="1"/>
            <a:r>
              <a:rPr lang="en-US"/>
              <a:t>Checks whether the key exists</a:t>
            </a:r>
          </a:p>
          <a:p>
            <a:r>
              <a:rPr lang="en-US"/>
              <a:t>RENAME key newkey</a:t>
            </a:r>
          </a:p>
          <a:p>
            <a:pPr lvl="1"/>
            <a:r>
              <a:rPr lang="en-US"/>
              <a:t>Changes the key name</a:t>
            </a:r>
            <a:br>
              <a:rPr lang="en-US"/>
            </a:br>
            <a:r>
              <a:rPr lang="en-US"/>
              <a:t>but is dangerous because</a:t>
            </a:r>
            <a:br>
              <a:rPr lang="en-US"/>
            </a:br>
            <a:r>
              <a:rPr lang="en-US"/>
              <a:t>it can overwrite</a:t>
            </a:r>
          </a:p>
          <a:p>
            <a:r>
              <a:rPr lang="en-US"/>
              <a:t>RENAMENX key newkey</a:t>
            </a:r>
          </a:p>
          <a:p>
            <a:pPr lvl="1"/>
            <a:r>
              <a:rPr lang="en-US"/>
              <a:t>Safer, won't do the </a:t>
            </a:r>
            <a:br>
              <a:rPr lang="en-US"/>
            </a:br>
            <a:r>
              <a:rPr lang="en-US"/>
              <a:t>rename if the newkey</a:t>
            </a:r>
            <a:br>
              <a:rPr lang="en-US"/>
            </a:br>
            <a:r>
              <a:rPr lang="en-US"/>
              <a:t>is inuse.  </a:t>
            </a:r>
            <a:br>
              <a:rPr lang="en-US"/>
            </a:br>
            <a:br>
              <a:rPr lang="en-US"/>
            </a:br>
            <a:r>
              <a:rPr lang="en-US"/>
              <a:t>(Note the 0 return)</a:t>
            </a:r>
          </a:p>
          <a:p>
            <a:pPr marL="45720" indent="0">
              <a:buNone/>
            </a:pPr>
            <a:endParaRPr lang="en-US"/>
          </a:p>
          <a:p>
            <a:pPr lvl="1"/>
            <a:endParaRPr lang="en-US"/>
          </a:p>
        </p:txBody>
      </p:sp>
      <p:sp>
        <p:nvSpPr>
          <p:cNvPr id="3" name="Title 2">
            <a:extLst>
              <a:ext uri="{FF2B5EF4-FFF2-40B4-BE49-F238E27FC236}">
                <a16:creationId xmlns:a16="http://schemas.microsoft.com/office/drawing/2014/main" id="{F5822A32-BB47-460C-B05C-FF63BAE58096}"/>
              </a:ext>
            </a:extLst>
          </p:cNvPr>
          <p:cNvSpPr>
            <a:spLocks noGrp="1"/>
          </p:cNvSpPr>
          <p:nvPr>
            <p:ph type="title"/>
          </p:nvPr>
        </p:nvSpPr>
        <p:spPr/>
        <p:txBody>
          <a:bodyPr/>
          <a:lstStyle/>
          <a:p>
            <a:r>
              <a:rPr lang="en-US"/>
              <a:t>Other commands</a:t>
            </a:r>
          </a:p>
        </p:txBody>
      </p:sp>
      <p:pic>
        <p:nvPicPr>
          <p:cNvPr id="4" name="Picture 3">
            <a:extLst>
              <a:ext uri="{FF2B5EF4-FFF2-40B4-BE49-F238E27FC236}">
                <a16:creationId xmlns:a16="http://schemas.microsoft.com/office/drawing/2014/main" id="{4AD3C5F5-78AD-47A0-9F75-4C523F260E6A}"/>
              </a:ext>
            </a:extLst>
          </p:cNvPr>
          <p:cNvPicPr>
            <a:picLocks noChangeAspect="1"/>
          </p:cNvPicPr>
          <p:nvPr/>
        </p:nvPicPr>
        <p:blipFill>
          <a:blip r:embed="rId2"/>
          <a:stretch>
            <a:fillRect/>
          </a:stretch>
        </p:blipFill>
        <p:spPr>
          <a:xfrm>
            <a:off x="4166145" y="1983752"/>
            <a:ext cx="4705384" cy="2338405"/>
          </a:xfrm>
          <a:prstGeom prst="rect">
            <a:avLst/>
          </a:prstGeom>
        </p:spPr>
      </p:pic>
      <p:sp>
        <p:nvSpPr>
          <p:cNvPr id="5" name="Arrow: Right 4">
            <a:extLst>
              <a:ext uri="{FF2B5EF4-FFF2-40B4-BE49-F238E27FC236}">
                <a16:creationId xmlns:a16="http://schemas.microsoft.com/office/drawing/2014/main" id="{A75A8CC9-48BA-4394-8F6E-1FC213F9B925}"/>
              </a:ext>
            </a:extLst>
          </p:cNvPr>
          <p:cNvSpPr/>
          <p:nvPr/>
        </p:nvSpPr>
        <p:spPr>
          <a:xfrm rot="20378596">
            <a:off x="3466076" y="3889518"/>
            <a:ext cx="598098" cy="2185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7FC1D25-3472-4D5F-8B2C-38145A603A4F}"/>
              </a:ext>
            </a:extLst>
          </p:cNvPr>
          <p:cNvPicPr>
            <a:picLocks noChangeAspect="1"/>
          </p:cNvPicPr>
          <p:nvPr/>
        </p:nvPicPr>
        <p:blipFill>
          <a:blip r:embed="rId3"/>
          <a:stretch>
            <a:fillRect/>
          </a:stretch>
        </p:blipFill>
        <p:spPr>
          <a:xfrm>
            <a:off x="3684807" y="5142506"/>
            <a:ext cx="5305464" cy="1438286"/>
          </a:xfrm>
          <a:prstGeom prst="rect">
            <a:avLst/>
          </a:prstGeom>
        </p:spPr>
      </p:pic>
      <p:sp>
        <p:nvSpPr>
          <p:cNvPr id="7" name="Arrow: Right 6">
            <a:extLst>
              <a:ext uri="{FF2B5EF4-FFF2-40B4-BE49-F238E27FC236}">
                <a16:creationId xmlns:a16="http://schemas.microsoft.com/office/drawing/2014/main" id="{0CB06801-5A82-468E-B0BB-7CACA4F1C0C9}"/>
              </a:ext>
            </a:extLst>
          </p:cNvPr>
          <p:cNvSpPr/>
          <p:nvPr/>
        </p:nvSpPr>
        <p:spPr>
          <a:xfrm rot="793078">
            <a:off x="2934329" y="5994479"/>
            <a:ext cx="598098" cy="2185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665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21BC6-1EDD-4E49-8DD7-92C88CA0F798}"/>
              </a:ext>
            </a:extLst>
          </p:cNvPr>
          <p:cNvSpPr>
            <a:spLocks noGrp="1"/>
          </p:cNvSpPr>
          <p:nvPr>
            <p:ph idx="1"/>
          </p:nvPr>
        </p:nvSpPr>
        <p:spPr/>
        <p:txBody>
          <a:bodyPr/>
          <a:lstStyle/>
          <a:p>
            <a:r>
              <a:rPr lang="en-US"/>
              <a:t>Pipelining allows the client to send multiple requests to the server without waiting for the replies at all, and finally reads the replies in a single step.</a:t>
            </a:r>
          </a:p>
          <a:p>
            <a:endParaRPr lang="en-US"/>
          </a:p>
        </p:txBody>
      </p:sp>
      <p:sp>
        <p:nvSpPr>
          <p:cNvPr id="3" name="Title 2">
            <a:extLst>
              <a:ext uri="{FF2B5EF4-FFF2-40B4-BE49-F238E27FC236}">
                <a16:creationId xmlns:a16="http://schemas.microsoft.com/office/drawing/2014/main" id="{BA067762-548F-45E3-A248-59700CD95CF6}"/>
              </a:ext>
            </a:extLst>
          </p:cNvPr>
          <p:cNvSpPr>
            <a:spLocks noGrp="1"/>
          </p:cNvSpPr>
          <p:nvPr>
            <p:ph type="title"/>
          </p:nvPr>
        </p:nvSpPr>
        <p:spPr/>
        <p:txBody>
          <a:bodyPr/>
          <a:lstStyle/>
          <a:p>
            <a:r>
              <a:rPr lang="en-US"/>
              <a:t>Redis Pipelining</a:t>
            </a:r>
          </a:p>
        </p:txBody>
      </p:sp>
      <p:pic>
        <p:nvPicPr>
          <p:cNvPr id="4" name="Picture 3">
            <a:extLst>
              <a:ext uri="{FF2B5EF4-FFF2-40B4-BE49-F238E27FC236}">
                <a16:creationId xmlns:a16="http://schemas.microsoft.com/office/drawing/2014/main" id="{538108E9-5F97-4DEE-979D-56FE147E2CAE}"/>
              </a:ext>
            </a:extLst>
          </p:cNvPr>
          <p:cNvPicPr>
            <a:picLocks noChangeAspect="1"/>
          </p:cNvPicPr>
          <p:nvPr/>
        </p:nvPicPr>
        <p:blipFill>
          <a:blip r:embed="rId2"/>
          <a:stretch>
            <a:fillRect/>
          </a:stretch>
        </p:blipFill>
        <p:spPr>
          <a:xfrm>
            <a:off x="0" y="2954614"/>
            <a:ext cx="9144000" cy="1477857"/>
          </a:xfrm>
          <a:prstGeom prst="rect">
            <a:avLst/>
          </a:prstGeom>
        </p:spPr>
      </p:pic>
      <p:pic>
        <p:nvPicPr>
          <p:cNvPr id="5" name="Picture 4">
            <a:extLst>
              <a:ext uri="{FF2B5EF4-FFF2-40B4-BE49-F238E27FC236}">
                <a16:creationId xmlns:a16="http://schemas.microsoft.com/office/drawing/2014/main" id="{7F83FF50-5B10-47AB-BE56-F37837F17D6F}"/>
              </a:ext>
            </a:extLst>
          </p:cNvPr>
          <p:cNvPicPr>
            <a:picLocks noChangeAspect="1"/>
          </p:cNvPicPr>
          <p:nvPr/>
        </p:nvPicPr>
        <p:blipFill>
          <a:blip r:embed="rId3"/>
          <a:stretch>
            <a:fillRect/>
          </a:stretch>
        </p:blipFill>
        <p:spPr>
          <a:xfrm>
            <a:off x="157213" y="5169210"/>
            <a:ext cx="4029104" cy="957269"/>
          </a:xfrm>
          <a:prstGeom prst="rect">
            <a:avLst/>
          </a:prstGeom>
        </p:spPr>
      </p:pic>
      <p:sp>
        <p:nvSpPr>
          <p:cNvPr id="6" name="Content Placeholder 1">
            <a:extLst>
              <a:ext uri="{FF2B5EF4-FFF2-40B4-BE49-F238E27FC236}">
                <a16:creationId xmlns:a16="http://schemas.microsoft.com/office/drawing/2014/main" id="{87C70845-F0E6-4A1C-A6A8-7E77BC022282}"/>
              </a:ext>
            </a:extLst>
          </p:cNvPr>
          <p:cNvSpPr txBox="1">
            <a:spLocks/>
          </p:cNvSpPr>
          <p:nvPr/>
        </p:nvSpPr>
        <p:spPr>
          <a:xfrm>
            <a:off x="4281577" y="4432471"/>
            <a:ext cx="4507315" cy="2726631"/>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spcAft>
                <a:spcPts val="600"/>
              </a:spcAft>
              <a:buClr>
                <a:schemeClr val="accent1"/>
              </a:buClr>
              <a:buFont typeface="Wingdings 2" pitchFamily="18" charset="2"/>
              <a:buChar char=""/>
              <a:defRPr sz="2000" kern="1200" spc="0" baseline="0">
                <a:solidFill>
                  <a:schemeClr val="tx1"/>
                </a:solidFill>
                <a:latin typeface="+mn-lt"/>
                <a:ea typeface="+mn-ea"/>
                <a:cs typeface="+mn-cs"/>
              </a:defRPr>
            </a:lvl1pPr>
            <a:lvl2pPr marL="548640" indent="-182880" algn="l" defTabSz="914400" rtl="0" eaLnBrk="1" latinLnBrk="0" hangingPunct="1">
              <a:spcBef>
                <a:spcPct val="20000"/>
              </a:spcBef>
              <a:spcAft>
                <a:spcPts val="600"/>
              </a:spcAft>
              <a:buClr>
                <a:schemeClr val="accent2"/>
              </a:buClr>
              <a:buFont typeface="Wingdings" pitchFamily="2" charset="2"/>
              <a:buChar char="§"/>
              <a:defRPr sz="1800" kern="1200" spc="0" baseline="0">
                <a:solidFill>
                  <a:schemeClr val="tx1"/>
                </a:solidFill>
                <a:latin typeface="+mn-lt"/>
                <a:ea typeface="+mn-ea"/>
                <a:cs typeface="+mn-cs"/>
              </a:defRPr>
            </a:lvl2pPr>
            <a:lvl3pPr marL="822960" indent="-182880" algn="l" defTabSz="914400" rtl="0" eaLnBrk="1" latinLnBrk="0" hangingPunct="1">
              <a:spcBef>
                <a:spcPct val="20000"/>
              </a:spcBef>
              <a:spcAft>
                <a:spcPts val="600"/>
              </a:spcAft>
              <a:buClr>
                <a:schemeClr val="accent3"/>
              </a:buClr>
              <a:buFont typeface="Wingdings" pitchFamily="2" charset="2"/>
              <a:buChar char="§"/>
              <a:defRPr sz="1600" kern="1200" spc="0" baseline="0">
                <a:solidFill>
                  <a:schemeClr val="tx1"/>
                </a:solidFill>
                <a:latin typeface="+mn-lt"/>
                <a:ea typeface="+mn-ea"/>
                <a:cs typeface="+mn-cs"/>
              </a:defRPr>
            </a:lvl3pPr>
            <a:lvl4pPr marL="1097280" indent="-182880" algn="l" defTabSz="914400" rtl="0" eaLnBrk="1" latinLnBrk="0" hangingPunct="1">
              <a:spcBef>
                <a:spcPct val="20000"/>
              </a:spcBef>
              <a:spcAft>
                <a:spcPts val="600"/>
              </a:spcAft>
              <a:buClr>
                <a:schemeClr val="accent4"/>
              </a:buClr>
              <a:buFont typeface="Wingdings" pitchFamily="2" charset="2"/>
              <a:buChar char="§"/>
              <a:defRPr sz="1400" kern="1200">
                <a:solidFill>
                  <a:schemeClr val="tx1"/>
                </a:solidFill>
                <a:latin typeface="+mn-lt"/>
                <a:ea typeface="+mn-ea"/>
                <a:cs typeface="+mn-cs"/>
              </a:defRPr>
            </a:lvl4pPr>
            <a:lvl5pPr marL="1280160" indent="-182880" algn="l" defTabSz="914400" rtl="0" eaLnBrk="1" latinLnBrk="0" hangingPunct="1">
              <a:spcBef>
                <a:spcPct val="20000"/>
              </a:spcBef>
              <a:spcAft>
                <a:spcPts val="600"/>
              </a:spcAft>
              <a:buClr>
                <a:schemeClr val="accent6"/>
              </a:buClr>
              <a:buFont typeface="Wingdings" pitchFamily="2" charset="2"/>
              <a:buChar char="§"/>
              <a:defRPr sz="1300" kern="1200" spc="100" baseline="0">
                <a:solidFill>
                  <a:schemeClr val="tx1"/>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a:t>The benefit of this technique is a drastically improved protocol performance. The speedup gained by pipelining ranges from a factor of five for connections to localhost up to a factor of at least one hundred over slower internet connections.</a:t>
            </a:r>
          </a:p>
        </p:txBody>
      </p:sp>
      <p:sp>
        <p:nvSpPr>
          <p:cNvPr id="7" name="TextBox 6">
            <a:extLst>
              <a:ext uri="{FF2B5EF4-FFF2-40B4-BE49-F238E27FC236}">
                <a16:creationId xmlns:a16="http://schemas.microsoft.com/office/drawing/2014/main" id="{88A65086-EDCC-4738-992D-E35F780E72CC}"/>
              </a:ext>
            </a:extLst>
          </p:cNvPr>
          <p:cNvSpPr txBox="1"/>
          <p:nvPr/>
        </p:nvSpPr>
        <p:spPr>
          <a:xfrm>
            <a:off x="2691072" y="6591802"/>
            <a:ext cx="2990490" cy="294953"/>
          </a:xfrm>
          <a:prstGeom prst="rect">
            <a:avLst/>
          </a:prstGeom>
          <a:noFill/>
        </p:spPr>
        <p:txBody>
          <a:bodyPr wrap="square" rtlCol="0">
            <a:spAutoFit/>
          </a:bodyPr>
          <a:lstStyle/>
          <a:p>
            <a:pPr algn="ctr">
              <a:lnSpc>
                <a:spcPts val="1800"/>
              </a:lnSpc>
            </a:pPr>
            <a:r>
              <a:rPr lang="en-US" sz="800" b="0">
                <a:latin typeface="+mn-lt"/>
              </a:rPr>
              <a:t>From tutorials point</a:t>
            </a:r>
            <a:endParaRPr lang="en-US" sz="800" b="0" dirty="0" err="1">
              <a:latin typeface="+mn-lt"/>
            </a:endParaRPr>
          </a:p>
        </p:txBody>
      </p:sp>
    </p:spTree>
    <p:extLst>
      <p:ext uri="{BB962C8B-B14F-4D97-AF65-F5344CB8AC3E}">
        <p14:creationId xmlns:p14="http://schemas.microsoft.com/office/powerpoint/2010/main" val="2124794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290C262-F3AD-4365-9AFE-7106DBAB0848}"/>
              </a:ext>
            </a:extLst>
          </p:cNvPr>
          <p:cNvSpPr>
            <a:spLocks noGrp="1"/>
          </p:cNvSpPr>
          <p:nvPr>
            <p:ph type="body" idx="1"/>
          </p:nvPr>
        </p:nvSpPr>
        <p:spPr/>
        <p:txBody>
          <a:bodyPr/>
          <a:lstStyle/>
          <a:p>
            <a:endParaRPr lang="en-US"/>
          </a:p>
        </p:txBody>
      </p:sp>
      <p:sp>
        <p:nvSpPr>
          <p:cNvPr id="5" name="Title 4">
            <a:extLst>
              <a:ext uri="{FF2B5EF4-FFF2-40B4-BE49-F238E27FC236}">
                <a16:creationId xmlns:a16="http://schemas.microsoft.com/office/drawing/2014/main" id="{120A6732-0194-42C0-9E75-87294B7DE2D0}"/>
              </a:ext>
            </a:extLst>
          </p:cNvPr>
          <p:cNvSpPr>
            <a:spLocks noGrp="1"/>
          </p:cNvSpPr>
          <p:nvPr>
            <p:ph type="title"/>
          </p:nvPr>
        </p:nvSpPr>
        <p:spPr/>
        <p:txBody>
          <a:bodyPr/>
          <a:lstStyle/>
          <a:p>
            <a:r>
              <a:rPr lang="en-US"/>
              <a:t>PubSub</a:t>
            </a:r>
          </a:p>
        </p:txBody>
      </p:sp>
    </p:spTree>
    <p:extLst>
      <p:ext uri="{BB962C8B-B14F-4D97-AF65-F5344CB8AC3E}">
        <p14:creationId xmlns:p14="http://schemas.microsoft.com/office/powerpoint/2010/main" val="2093177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B9EAC7-5E32-44BE-BF6D-E7555B0BAA74}"/>
              </a:ext>
            </a:extLst>
          </p:cNvPr>
          <p:cNvSpPr>
            <a:spLocks noGrp="1"/>
          </p:cNvSpPr>
          <p:nvPr>
            <p:ph idx="1"/>
          </p:nvPr>
        </p:nvSpPr>
        <p:spPr>
          <a:xfrm>
            <a:off x="94775" y="1661562"/>
            <a:ext cx="8407893" cy="5044038"/>
          </a:xfrm>
        </p:spPr>
        <p:txBody>
          <a:bodyPr>
            <a:normAutofit/>
          </a:bodyPr>
          <a:lstStyle/>
          <a:p>
            <a:r>
              <a:rPr lang="en-US" sz="1800"/>
              <a:t>Redis is very good as the back-end of a PubSub model</a:t>
            </a:r>
          </a:p>
          <a:p>
            <a:r>
              <a:rPr lang="en-US" sz="1800" b="1"/>
              <a:t>Publish–subscribe</a:t>
            </a:r>
            <a:r>
              <a:rPr lang="en-US" sz="1800"/>
              <a:t> is a messaging pattern where senders of messages, called publishers, do not program the messages to be sent directly to specific receivers, called subscribers, but instead categorize published messages into classes without knowledge of which subscribers, if any, there may be. </a:t>
            </a:r>
            <a:br>
              <a:rPr lang="en-US" sz="1800"/>
            </a:br>
            <a:endParaRPr lang="en-US" sz="1800"/>
          </a:p>
          <a:p>
            <a:r>
              <a:rPr lang="en-US" sz="1600"/>
              <a:t>Similarly, subscribers </a:t>
            </a:r>
            <a:br>
              <a:rPr lang="en-US" sz="1600"/>
            </a:br>
            <a:r>
              <a:rPr lang="en-US" sz="1600"/>
              <a:t>express interest in one </a:t>
            </a:r>
            <a:br>
              <a:rPr lang="en-US" sz="1600"/>
            </a:br>
            <a:r>
              <a:rPr lang="en-US" sz="1600"/>
              <a:t>or more classes and only </a:t>
            </a:r>
            <a:br>
              <a:rPr lang="en-US" sz="1600"/>
            </a:br>
            <a:r>
              <a:rPr lang="en-US" sz="1600"/>
              <a:t>receive messages that </a:t>
            </a:r>
            <a:br>
              <a:rPr lang="en-US" sz="1600"/>
            </a:br>
            <a:r>
              <a:rPr lang="en-US" sz="1600"/>
              <a:t>are of interest, without </a:t>
            </a:r>
            <a:br>
              <a:rPr lang="en-US" sz="1600"/>
            </a:br>
            <a:r>
              <a:rPr lang="en-US" sz="1600"/>
              <a:t>knowledge of which </a:t>
            </a:r>
            <a:br>
              <a:rPr lang="en-US" sz="1600"/>
            </a:br>
            <a:r>
              <a:rPr lang="en-US" sz="1600"/>
              <a:t>publishers, if any, there </a:t>
            </a:r>
            <a:br>
              <a:rPr lang="en-US" sz="1600"/>
            </a:br>
            <a:r>
              <a:rPr lang="en-US" sz="1600"/>
              <a:t>are.</a:t>
            </a:r>
          </a:p>
          <a:p>
            <a:r>
              <a:rPr lang="en-US" sz="1600"/>
              <a:t>Near real-time processing – </a:t>
            </a:r>
            <a:br>
              <a:rPr lang="en-US" sz="1600"/>
            </a:br>
            <a:r>
              <a:rPr lang="en-US" sz="1600"/>
              <a:t>e.g., update value when </a:t>
            </a:r>
            <a:br>
              <a:rPr lang="en-US" sz="1600"/>
            </a:br>
            <a:r>
              <a:rPr lang="en-US" sz="1600"/>
              <a:t>an event occurs</a:t>
            </a:r>
          </a:p>
          <a:p>
            <a:endParaRPr lang="en-US" sz="1800"/>
          </a:p>
        </p:txBody>
      </p:sp>
      <p:sp>
        <p:nvSpPr>
          <p:cNvPr id="3" name="Title 2">
            <a:extLst>
              <a:ext uri="{FF2B5EF4-FFF2-40B4-BE49-F238E27FC236}">
                <a16:creationId xmlns:a16="http://schemas.microsoft.com/office/drawing/2014/main" id="{E626465C-B9C7-4A50-A058-63B6D3798D7C}"/>
              </a:ext>
            </a:extLst>
          </p:cNvPr>
          <p:cNvSpPr>
            <a:spLocks noGrp="1"/>
          </p:cNvSpPr>
          <p:nvPr>
            <p:ph type="title"/>
          </p:nvPr>
        </p:nvSpPr>
        <p:spPr/>
        <p:txBody>
          <a:bodyPr/>
          <a:lstStyle/>
          <a:p>
            <a:r>
              <a:rPr lang="en-US"/>
              <a:t>PubSub Models</a:t>
            </a:r>
            <a:br>
              <a:rPr lang="en-US"/>
            </a:br>
            <a:r>
              <a:rPr lang="en-US" sz="2000"/>
              <a:t>"Something produces a message and </a:t>
            </a:r>
            <a:br>
              <a:rPr lang="en-US" sz="2000"/>
            </a:br>
            <a:r>
              <a:rPr lang="en-US" sz="2000"/>
              <a:t>other things consume the message"</a:t>
            </a:r>
            <a:endParaRPr lang="en-US"/>
          </a:p>
        </p:txBody>
      </p:sp>
      <p:pic>
        <p:nvPicPr>
          <p:cNvPr id="4" name="Picture 3">
            <a:extLst>
              <a:ext uri="{FF2B5EF4-FFF2-40B4-BE49-F238E27FC236}">
                <a16:creationId xmlns:a16="http://schemas.microsoft.com/office/drawing/2014/main" id="{03A17165-E41D-4773-B58B-E96E1B8CB9C8}"/>
              </a:ext>
            </a:extLst>
          </p:cNvPr>
          <p:cNvPicPr>
            <a:picLocks noChangeAspect="1"/>
          </p:cNvPicPr>
          <p:nvPr/>
        </p:nvPicPr>
        <p:blipFill>
          <a:blip r:embed="rId2"/>
          <a:stretch>
            <a:fillRect/>
          </a:stretch>
        </p:blipFill>
        <p:spPr>
          <a:xfrm>
            <a:off x="2984739" y="3344424"/>
            <a:ext cx="6018477" cy="3120851"/>
          </a:xfrm>
          <a:prstGeom prst="rect">
            <a:avLst/>
          </a:prstGeom>
        </p:spPr>
      </p:pic>
    </p:spTree>
    <p:extLst>
      <p:ext uri="{BB962C8B-B14F-4D97-AF65-F5344CB8AC3E}">
        <p14:creationId xmlns:p14="http://schemas.microsoft.com/office/powerpoint/2010/main" val="626576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1677E2-87FB-4BCA-AC97-AE1F1774599F}"/>
              </a:ext>
            </a:extLst>
          </p:cNvPr>
          <p:cNvSpPr>
            <a:spLocks noGrp="1"/>
          </p:cNvSpPr>
          <p:nvPr>
            <p:ph idx="1"/>
          </p:nvPr>
        </p:nvSpPr>
        <p:spPr/>
        <p:txBody>
          <a:bodyPr>
            <a:noAutofit/>
          </a:bodyPr>
          <a:lstStyle/>
          <a:p>
            <a:r>
              <a:rPr lang="en-US" sz="1800" dirty="0"/>
              <a:t>Pub/Sub allows users to be alerted to updates on </a:t>
            </a:r>
            <a:r>
              <a:rPr lang="en-US" sz="1800" dirty="0">
                <a:solidFill>
                  <a:srgbClr val="C00000"/>
                </a:solidFill>
              </a:rPr>
              <a:t>channels</a:t>
            </a:r>
            <a:r>
              <a:rPr lang="en-US" sz="1800" dirty="0"/>
              <a:t>. When a message is published to a channel, Redis sends the message to all of the subscribers. This functionality has many uses for multi-user or social websites, mainly around notifications for chat messages, tweets, emails, and other events.</a:t>
            </a:r>
            <a:br>
              <a:rPr lang="en-US" sz="1800" dirty="0"/>
            </a:br>
            <a:br>
              <a:rPr lang="en-US" sz="1800" dirty="0"/>
            </a:br>
            <a:br>
              <a:rPr lang="en-US" sz="1800" dirty="0"/>
            </a:br>
            <a:br>
              <a:rPr lang="en-US" sz="1800" dirty="0"/>
            </a:br>
            <a:br>
              <a:rPr lang="en-US" sz="1800" dirty="0"/>
            </a:br>
            <a:endParaRPr lang="en-US" sz="1800" dirty="0"/>
          </a:p>
          <a:p>
            <a:r>
              <a:rPr lang="en-US" sz="1800" dirty="0"/>
              <a:t>Library example</a:t>
            </a:r>
          </a:p>
          <a:p>
            <a:pPr lvl="1"/>
            <a:r>
              <a:rPr lang="en-US" sz="1600" dirty="0"/>
              <a:t>Instead of crunching the numbers and sending out emails to everyone whose book is overdue and has overdue fees, have a Python script running forever (as a daemon) which might be listening to Redis </a:t>
            </a:r>
            <a:r>
              <a:rPr lang="en-US" sz="1600" dirty="0" err="1"/>
              <a:t>PubSub</a:t>
            </a:r>
            <a:endParaRPr lang="en-US" sz="1600" dirty="0"/>
          </a:p>
          <a:p>
            <a:pPr lvl="1"/>
            <a:r>
              <a:rPr lang="en-US" sz="1600" dirty="0"/>
              <a:t>Anytime a book goes overdue: </a:t>
            </a:r>
          </a:p>
          <a:p>
            <a:pPr lvl="2"/>
            <a:r>
              <a:rPr lang="en-US" sz="1400" dirty="0"/>
              <a:t>An email is immediately sent to the borrower.</a:t>
            </a:r>
          </a:p>
          <a:p>
            <a:pPr lvl="2"/>
            <a:r>
              <a:rPr lang="en-US" sz="1400" dirty="0"/>
              <a:t>An update request gets sent to a companion database (maybe MySQL)</a:t>
            </a:r>
          </a:p>
        </p:txBody>
      </p:sp>
      <p:sp>
        <p:nvSpPr>
          <p:cNvPr id="3" name="Title 2">
            <a:extLst>
              <a:ext uri="{FF2B5EF4-FFF2-40B4-BE49-F238E27FC236}">
                <a16:creationId xmlns:a16="http://schemas.microsoft.com/office/drawing/2014/main" id="{835ECBD5-E6D5-4C3A-A9C7-4919D4AFCF13}"/>
              </a:ext>
            </a:extLst>
          </p:cNvPr>
          <p:cNvSpPr>
            <a:spLocks noGrp="1"/>
          </p:cNvSpPr>
          <p:nvPr>
            <p:ph type="title"/>
          </p:nvPr>
        </p:nvSpPr>
        <p:spPr/>
        <p:txBody>
          <a:bodyPr/>
          <a:lstStyle/>
          <a:p>
            <a:r>
              <a:rPr lang="en-US" dirty="0"/>
              <a:t>Examples of Pub/Sub</a:t>
            </a:r>
          </a:p>
        </p:txBody>
      </p:sp>
      <p:pic>
        <p:nvPicPr>
          <p:cNvPr id="6" name="Picture 5" descr="A picture containing drawing, room, clock&#10;&#10;Description automatically generated">
            <a:extLst>
              <a:ext uri="{FF2B5EF4-FFF2-40B4-BE49-F238E27FC236}">
                <a16:creationId xmlns:a16="http://schemas.microsoft.com/office/drawing/2014/main" id="{B76F0787-4FED-4CA8-9156-ADC266BDD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08" y="3163270"/>
            <a:ext cx="783835" cy="783835"/>
          </a:xfrm>
          <a:prstGeom prst="rect">
            <a:avLst/>
          </a:prstGeom>
        </p:spPr>
      </p:pic>
      <p:sp>
        <p:nvSpPr>
          <p:cNvPr id="4" name="Rectangle 3">
            <a:extLst>
              <a:ext uri="{FF2B5EF4-FFF2-40B4-BE49-F238E27FC236}">
                <a16:creationId xmlns:a16="http://schemas.microsoft.com/office/drawing/2014/main" id="{EFEEFD3C-0043-4B56-88BD-537BDB8A826D}"/>
              </a:ext>
            </a:extLst>
          </p:cNvPr>
          <p:cNvSpPr/>
          <p:nvPr/>
        </p:nvSpPr>
        <p:spPr>
          <a:xfrm>
            <a:off x="1164834" y="3064784"/>
            <a:ext cx="7444328" cy="1360372"/>
          </a:xfrm>
          <a:prstGeom prst="rect">
            <a:avLst/>
          </a:prstGeom>
        </p:spPr>
        <p:txBody>
          <a:bodyPr vert="horz" lIns="91440" tIns="45720" rIns="91440" bIns="45720" rtlCol="0">
            <a:noAutofit/>
          </a:bodyPr>
          <a:lstStyle/>
          <a:p>
            <a:pPr marL="274320" indent="-228600">
              <a:spcBef>
                <a:spcPct val="20000"/>
              </a:spcBef>
              <a:spcAft>
                <a:spcPts val="600"/>
              </a:spcAft>
              <a:buClr>
                <a:schemeClr val="accent1"/>
              </a:buClr>
              <a:buFont typeface="Wingdings 2" pitchFamily="18" charset="2"/>
              <a:buChar char=""/>
            </a:pPr>
            <a:r>
              <a:rPr lang="en-US" dirty="0"/>
              <a:t>Reddit</a:t>
            </a:r>
          </a:p>
          <a:p>
            <a:pPr marL="548640" lvl="1" indent="-182880">
              <a:spcBef>
                <a:spcPct val="20000"/>
              </a:spcBef>
              <a:spcAft>
                <a:spcPts val="600"/>
              </a:spcAft>
              <a:buClr>
                <a:schemeClr val="accent2"/>
              </a:buClr>
              <a:buFont typeface="Wingdings" pitchFamily="2" charset="2"/>
              <a:buChar char="§"/>
            </a:pPr>
            <a:r>
              <a:rPr lang="en-US" sz="1600" dirty="0"/>
              <a:t>Somebody posts, "Obama just tweeted X" this could be posted to Redis</a:t>
            </a:r>
          </a:p>
          <a:p>
            <a:pPr marL="548640" lvl="1" indent="-182880">
              <a:spcBef>
                <a:spcPct val="20000"/>
              </a:spcBef>
              <a:spcAft>
                <a:spcPts val="600"/>
              </a:spcAft>
              <a:buClr>
                <a:schemeClr val="accent2"/>
              </a:buClr>
              <a:buFont typeface="Wingdings" pitchFamily="2" charset="2"/>
              <a:buChar char="§"/>
            </a:pPr>
            <a:r>
              <a:rPr lang="en-US" sz="1600" dirty="0"/>
              <a:t>Subscribers would then be notified</a:t>
            </a:r>
          </a:p>
        </p:txBody>
      </p:sp>
    </p:spTree>
    <p:extLst>
      <p:ext uri="{BB962C8B-B14F-4D97-AF65-F5344CB8AC3E}">
        <p14:creationId xmlns:p14="http://schemas.microsoft.com/office/powerpoint/2010/main" val="2362231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D78FD1-07D3-458E-AA12-B65D9A29A7C1}"/>
              </a:ext>
            </a:extLst>
          </p:cNvPr>
          <p:cNvSpPr>
            <a:spLocks noGrp="1"/>
          </p:cNvSpPr>
          <p:nvPr>
            <p:ph idx="1"/>
          </p:nvPr>
        </p:nvSpPr>
        <p:spPr/>
        <p:txBody>
          <a:bodyPr/>
          <a:lstStyle/>
          <a:p>
            <a:r>
              <a:rPr lang="en-US">
                <a:solidFill>
                  <a:srgbClr val="C00000"/>
                </a:solidFill>
              </a:rPr>
              <a:t>SUBSCRIBE</a:t>
            </a:r>
            <a:r>
              <a:rPr lang="en-US"/>
              <a:t>, </a:t>
            </a:r>
            <a:r>
              <a:rPr lang="en-US">
                <a:solidFill>
                  <a:srgbClr val="C00000"/>
                </a:solidFill>
              </a:rPr>
              <a:t>UNSUBSCRIBE</a:t>
            </a:r>
            <a:r>
              <a:rPr lang="en-US"/>
              <a:t> and </a:t>
            </a:r>
            <a:r>
              <a:rPr lang="en-US">
                <a:solidFill>
                  <a:srgbClr val="C00000"/>
                </a:solidFill>
              </a:rPr>
              <a:t>PUBLISH</a:t>
            </a:r>
            <a:r>
              <a:rPr lang="en-US"/>
              <a:t> implement the Publish/Subscribe messaging paradigm </a:t>
            </a:r>
          </a:p>
          <a:p>
            <a:r>
              <a:rPr lang="en-US"/>
              <a:t>The decoupling of publishers and subscribers can allow for greater scalability and a more dynamic network topology.</a:t>
            </a:r>
          </a:p>
          <a:p>
            <a:r>
              <a:rPr lang="en-US"/>
              <a:t>For instance in order to subscribe to channels foo and bar the client issues a SUBSCRIBE providing the names of the channels:</a:t>
            </a:r>
          </a:p>
          <a:p>
            <a:pPr lvl="1"/>
            <a:r>
              <a:rPr lang="en-US">
                <a:latin typeface="Consolas" panose="020B0609020204030204" pitchFamily="49" charset="0"/>
              </a:rPr>
              <a:t>SUBSCRIBE channel1 channel2</a:t>
            </a:r>
          </a:p>
          <a:p>
            <a:r>
              <a:rPr lang="en-US"/>
              <a:t>Messages sent by other clients to these channels will be pushed by Redis to all the subscribed clients.</a:t>
            </a:r>
          </a:p>
          <a:p>
            <a:r>
              <a:rPr lang="en-US"/>
              <a:t>A client subscribed to one or more channels should not issue commands, although it can subscribe and unsubscribe to and from other channels. </a:t>
            </a:r>
          </a:p>
        </p:txBody>
      </p:sp>
      <p:sp>
        <p:nvSpPr>
          <p:cNvPr id="3" name="Title 2">
            <a:extLst>
              <a:ext uri="{FF2B5EF4-FFF2-40B4-BE49-F238E27FC236}">
                <a16:creationId xmlns:a16="http://schemas.microsoft.com/office/drawing/2014/main" id="{F763151C-533F-47E6-B8B8-F2B6494949FC}"/>
              </a:ext>
            </a:extLst>
          </p:cNvPr>
          <p:cNvSpPr>
            <a:spLocks noGrp="1"/>
          </p:cNvSpPr>
          <p:nvPr>
            <p:ph type="title"/>
          </p:nvPr>
        </p:nvSpPr>
        <p:spPr/>
        <p:txBody>
          <a:bodyPr/>
          <a:lstStyle/>
          <a:p>
            <a:r>
              <a:rPr lang="en-US"/>
              <a:t>PubSub with Redis</a:t>
            </a:r>
          </a:p>
        </p:txBody>
      </p:sp>
    </p:spTree>
    <p:extLst>
      <p:ext uri="{BB962C8B-B14F-4D97-AF65-F5344CB8AC3E}">
        <p14:creationId xmlns:p14="http://schemas.microsoft.com/office/powerpoint/2010/main" val="214583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B5F999-4455-491D-9982-90D6F96A3375}"/>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4A313016-17CD-4B49-A602-C0BF23BE74BC}"/>
              </a:ext>
            </a:extLst>
          </p:cNvPr>
          <p:cNvSpPr>
            <a:spLocks noGrp="1"/>
          </p:cNvSpPr>
          <p:nvPr>
            <p:ph type="title"/>
          </p:nvPr>
        </p:nvSpPr>
        <p:spPr/>
        <p:txBody>
          <a:bodyPr/>
          <a:lstStyle/>
          <a:p>
            <a:r>
              <a:rPr lang="en-US"/>
              <a:t>IPC</a:t>
            </a:r>
            <a:br>
              <a:rPr lang="en-US"/>
            </a:br>
            <a:r>
              <a:rPr lang="en-US"/>
              <a:t>(inter-process communication)</a:t>
            </a:r>
          </a:p>
        </p:txBody>
      </p:sp>
    </p:spTree>
    <p:extLst>
      <p:ext uri="{BB962C8B-B14F-4D97-AF65-F5344CB8AC3E}">
        <p14:creationId xmlns:p14="http://schemas.microsoft.com/office/powerpoint/2010/main" val="105257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C2E048-9FC4-45F9-9C4E-37DDDADF1817}"/>
              </a:ext>
            </a:extLst>
          </p:cNvPr>
          <p:cNvSpPr>
            <a:spLocks noGrp="1"/>
          </p:cNvSpPr>
          <p:nvPr>
            <p:ph idx="1"/>
          </p:nvPr>
        </p:nvSpPr>
        <p:spPr>
          <a:xfrm>
            <a:off x="380999" y="1609802"/>
            <a:ext cx="8407893" cy="4407408"/>
          </a:xfrm>
        </p:spPr>
        <p:txBody>
          <a:bodyPr/>
          <a:lstStyle/>
          <a:p>
            <a:r>
              <a:rPr lang="en-US"/>
              <a:t>For example, can be used for multiprocessing with Python</a:t>
            </a:r>
          </a:p>
          <a:p>
            <a:pPr lvl="1"/>
            <a:r>
              <a:rPr lang="en-US"/>
              <a:t>Every night we need to log into every single customer modem on the Comcast network – 30 million modems,</a:t>
            </a:r>
          </a:p>
          <a:p>
            <a:pPr lvl="1"/>
            <a:r>
              <a:rPr lang="en-US"/>
              <a:t>A non-Redis database could exist with a record that has an account ID, the modem IP address, and the type of modem</a:t>
            </a:r>
          </a:p>
          <a:p>
            <a:pPr lvl="1"/>
            <a:r>
              <a:rPr lang="en-US"/>
              <a:t>A Python script can access this database every night and go through all 30 million records</a:t>
            </a:r>
          </a:p>
          <a:p>
            <a:pPr lvl="1"/>
            <a:r>
              <a:rPr lang="en-US"/>
              <a:t>OR, we could send all 30 million pieces of data into a Redis key in a PubSub model with 500 Python processes sitting on the other end acting as a fleet or workers all doing the same job, but orchestrated by Redis.  </a:t>
            </a:r>
          </a:p>
          <a:p>
            <a:pPr lvl="1"/>
            <a:r>
              <a:rPr lang="en-US"/>
              <a:t>Since all 500 Python processes share the same ID, </a:t>
            </a:r>
            <a:r>
              <a:rPr lang="en-US">
                <a:solidFill>
                  <a:srgbClr val="C00000"/>
                </a:solidFill>
              </a:rPr>
              <a:t>they will only read each modem record once</a:t>
            </a:r>
            <a:r>
              <a:rPr lang="en-US"/>
              <a:t>.  So if one process reads a record, it wont be picked up by another process.  </a:t>
            </a:r>
          </a:p>
          <a:p>
            <a:r>
              <a:rPr lang="en-US"/>
              <a:t>Key-value databases to the rescue:  Information is all in memory, with a very quick caching layer</a:t>
            </a:r>
          </a:p>
        </p:txBody>
      </p:sp>
      <p:sp>
        <p:nvSpPr>
          <p:cNvPr id="4" name="Title 3">
            <a:extLst>
              <a:ext uri="{FF2B5EF4-FFF2-40B4-BE49-F238E27FC236}">
                <a16:creationId xmlns:a16="http://schemas.microsoft.com/office/drawing/2014/main" id="{8B7DB3AC-77D7-4A97-90F5-37B12C2FA69E}"/>
              </a:ext>
            </a:extLst>
          </p:cNvPr>
          <p:cNvSpPr>
            <a:spLocks noGrp="1"/>
          </p:cNvSpPr>
          <p:nvPr>
            <p:ph type="title"/>
          </p:nvPr>
        </p:nvSpPr>
        <p:spPr/>
        <p:txBody>
          <a:bodyPr/>
          <a:lstStyle/>
          <a:p>
            <a:r>
              <a:rPr lang="en-US"/>
              <a:t>Redis for interprocess</a:t>
            </a:r>
            <a:br>
              <a:rPr lang="en-US"/>
            </a:br>
            <a:r>
              <a:rPr lang="en-US"/>
              <a:t>communication on a single node</a:t>
            </a:r>
          </a:p>
        </p:txBody>
      </p:sp>
    </p:spTree>
    <p:extLst>
      <p:ext uri="{BB962C8B-B14F-4D97-AF65-F5344CB8AC3E}">
        <p14:creationId xmlns:p14="http://schemas.microsoft.com/office/powerpoint/2010/main" val="300805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E23116-F9AC-4602-81C2-0265225851E6}"/>
              </a:ext>
            </a:extLst>
          </p:cNvPr>
          <p:cNvSpPr>
            <a:spLocks noGrp="1"/>
          </p:cNvSpPr>
          <p:nvPr>
            <p:ph idx="1"/>
          </p:nvPr>
        </p:nvSpPr>
        <p:spPr/>
        <p:txBody>
          <a:bodyPr/>
          <a:lstStyle/>
          <a:p>
            <a:r>
              <a:rPr lang="en-US"/>
              <a:t>Redis is a different evolution path in the key-value DBs where values can contain more complex data types, with atomic operations defined on those data types. </a:t>
            </a:r>
          </a:p>
          <a:p>
            <a:r>
              <a:rPr lang="en-US"/>
              <a:t>Redis data types are closely related to fundamental data structures and are exposed to the programmer as such, without additional abstraction layers.</a:t>
            </a:r>
          </a:p>
          <a:p>
            <a:r>
              <a:rPr lang="en-US"/>
              <a:t>Redis is an </a:t>
            </a:r>
            <a:r>
              <a:rPr lang="en-US">
                <a:solidFill>
                  <a:srgbClr val="C00000"/>
                </a:solidFill>
              </a:rPr>
              <a:t>in-memory</a:t>
            </a:r>
            <a:r>
              <a:rPr lang="en-US"/>
              <a:t> but </a:t>
            </a:r>
            <a:r>
              <a:rPr lang="en-US">
                <a:solidFill>
                  <a:srgbClr val="C00000"/>
                </a:solidFill>
              </a:rPr>
              <a:t>persistent on disk </a:t>
            </a:r>
            <a:r>
              <a:rPr lang="en-US"/>
              <a:t>database, so it represents a different trade off where very high write and read speed is achieved with the limitation of data sets that can't be larger than memory. </a:t>
            </a:r>
          </a:p>
          <a:p>
            <a:endParaRPr lang="en-US"/>
          </a:p>
          <a:p>
            <a:r>
              <a:rPr lang="en-US"/>
              <a:t>Redis is a NoSQL database and yet much more. Redis is a multimodel database enabling search, messaging, streaming, graph, and other capabilities beyond that of a simple data store.</a:t>
            </a:r>
          </a:p>
          <a:p>
            <a:endParaRPr lang="en-US"/>
          </a:p>
        </p:txBody>
      </p:sp>
      <p:sp>
        <p:nvSpPr>
          <p:cNvPr id="3" name="Title 2">
            <a:extLst>
              <a:ext uri="{FF2B5EF4-FFF2-40B4-BE49-F238E27FC236}">
                <a16:creationId xmlns:a16="http://schemas.microsoft.com/office/drawing/2014/main" id="{8B6F2391-BB0D-4262-B746-9F97D7C3E28C}"/>
              </a:ext>
            </a:extLst>
          </p:cNvPr>
          <p:cNvSpPr>
            <a:spLocks noGrp="1"/>
          </p:cNvSpPr>
          <p:nvPr>
            <p:ph type="title"/>
          </p:nvPr>
        </p:nvSpPr>
        <p:spPr/>
        <p:txBody>
          <a:bodyPr/>
          <a:lstStyle/>
          <a:p>
            <a:r>
              <a:rPr lang="en-US"/>
              <a:t>What is Redis</a:t>
            </a:r>
          </a:p>
        </p:txBody>
      </p:sp>
    </p:spTree>
    <p:extLst>
      <p:ext uri="{BB962C8B-B14F-4D97-AF65-F5344CB8AC3E}">
        <p14:creationId xmlns:p14="http://schemas.microsoft.com/office/powerpoint/2010/main" val="3143469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BAA0C26-3B53-4032-9F87-400B9DBF8893}"/>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9C94AABF-4ACA-435A-98BD-DC005DC0FA28}"/>
              </a:ext>
            </a:extLst>
          </p:cNvPr>
          <p:cNvSpPr>
            <a:spLocks noGrp="1"/>
          </p:cNvSpPr>
          <p:nvPr>
            <p:ph type="title"/>
          </p:nvPr>
        </p:nvSpPr>
        <p:spPr/>
        <p:txBody>
          <a:bodyPr/>
          <a:lstStyle/>
          <a:p>
            <a:r>
              <a:rPr lang="en-US"/>
              <a:t>An example application in node.js</a:t>
            </a:r>
          </a:p>
        </p:txBody>
      </p:sp>
    </p:spTree>
    <p:extLst>
      <p:ext uri="{BB962C8B-B14F-4D97-AF65-F5344CB8AC3E}">
        <p14:creationId xmlns:p14="http://schemas.microsoft.com/office/powerpoint/2010/main" val="1280655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439EE8D-12A3-4E13-9415-084A513CE8EA}"/>
              </a:ext>
            </a:extLst>
          </p:cNvPr>
          <p:cNvSpPr>
            <a:spLocks noGrp="1"/>
          </p:cNvSpPr>
          <p:nvPr>
            <p:ph idx="1"/>
          </p:nvPr>
        </p:nvSpPr>
        <p:spPr>
          <a:xfrm>
            <a:off x="156712" y="1638557"/>
            <a:ext cx="8407893" cy="4407408"/>
          </a:xfrm>
        </p:spPr>
        <p:txBody>
          <a:bodyPr/>
          <a:lstStyle/>
          <a:p>
            <a:r>
              <a:rPr lang="en-US"/>
              <a:t>Using Node.js, you can relate the routes (paths) of URLs directed toward the node.js server (port 3000) to specific node.js files</a:t>
            </a:r>
          </a:p>
          <a:p>
            <a:r>
              <a:rPr lang="en-US"/>
              <a:t>For instance, in set.nodule.node.js, </a:t>
            </a:r>
          </a:p>
          <a:p>
            <a:pPr marL="45720" indent="0">
              <a:spcBef>
                <a:spcPts val="0"/>
              </a:spcBef>
              <a:spcAft>
                <a:spcPts val="0"/>
              </a:spcAft>
              <a:buNone/>
            </a:pPr>
            <a:r>
              <a:rPr lang="en-US" sz="1400">
                <a:latin typeface="Consolas" panose="020B0609020204030204" pitchFamily="49" charset="0"/>
              </a:rPr>
              <a:t>// create a member in a set with REST</a:t>
            </a:r>
          </a:p>
          <a:p>
            <a:pPr marL="45720" indent="0">
              <a:spcBef>
                <a:spcPts val="0"/>
              </a:spcBef>
              <a:spcAft>
                <a:spcPts val="0"/>
              </a:spcAft>
              <a:buNone/>
            </a:pPr>
            <a:r>
              <a:rPr lang="en-US" sz="1400">
                <a:latin typeface="Consolas" panose="020B0609020204030204" pitchFamily="49" charset="0"/>
              </a:rPr>
              <a:t>// PUT /mybase/mymember = SADD mybase mymember</a:t>
            </a:r>
          </a:p>
          <a:p>
            <a:pPr marL="45720" indent="0">
              <a:spcBef>
                <a:spcPts val="0"/>
              </a:spcBef>
              <a:spcAft>
                <a:spcPts val="0"/>
              </a:spcAft>
              <a:buNone/>
            </a:pPr>
            <a:r>
              <a:rPr lang="en-US" sz="1400">
                <a:latin typeface="Consolas" panose="020B0609020204030204" pitchFamily="49" charset="0"/>
              </a:rPr>
              <a:t>router.put(                                                                             </a:t>
            </a:r>
          </a:p>
          <a:p>
            <a:pPr marL="45720" indent="0">
              <a:spcBef>
                <a:spcPts val="0"/>
              </a:spcBef>
              <a:spcAft>
                <a:spcPts val="0"/>
              </a:spcAft>
              <a:buNone/>
            </a:pPr>
            <a:r>
              <a:rPr lang="en-US" sz="1400">
                <a:latin typeface="Consolas" panose="020B0609020204030204" pitchFamily="49" charset="0"/>
              </a:rPr>
              <a:t>  '/:member',                                                                           </a:t>
            </a:r>
          </a:p>
          <a:p>
            <a:pPr marL="45720" indent="0">
              <a:spcBef>
                <a:spcPts val="0"/>
              </a:spcBef>
              <a:spcAft>
                <a:spcPts val="0"/>
              </a:spcAft>
              <a:buNone/>
            </a:pPr>
            <a:r>
              <a:rPr lang="en-US" sz="1400">
                <a:latin typeface="Consolas" panose="020B0609020204030204" pitchFamily="49" charset="0"/>
              </a:rPr>
              <a:t>  function(req,res,next) {</a:t>
            </a:r>
          </a:p>
          <a:p>
            <a:pPr marL="45720" indent="0">
              <a:spcBef>
                <a:spcPts val="0"/>
              </a:spcBef>
              <a:spcAft>
                <a:spcPts val="0"/>
              </a:spcAft>
              <a:buNone/>
            </a:pPr>
            <a:r>
              <a:rPr lang="en-US" sz="1400">
                <a:latin typeface="Consolas" panose="020B0609020204030204" pitchFamily="49" charset="0"/>
              </a:rPr>
              <a:t>    client.</a:t>
            </a:r>
            <a:r>
              <a:rPr lang="en-US" sz="1400" b="1">
                <a:solidFill>
                  <a:srgbClr val="C00000"/>
                </a:solidFill>
                <a:latin typeface="Consolas" panose="020B0609020204030204" pitchFamily="49" charset="0"/>
              </a:rPr>
              <a:t>sadd</a:t>
            </a:r>
            <a:r>
              <a:rPr lang="en-US" sz="1400">
                <a:latin typeface="Consolas" panose="020B0609020204030204" pitchFamily="49" charset="0"/>
              </a:rPr>
              <a:t>(                                                                        </a:t>
            </a:r>
          </a:p>
          <a:p>
            <a:pPr marL="45720" indent="0">
              <a:spcBef>
                <a:spcPts val="0"/>
              </a:spcBef>
              <a:spcAft>
                <a:spcPts val="0"/>
              </a:spcAft>
              <a:buNone/>
            </a:pPr>
            <a:r>
              <a:rPr lang="en-US" sz="1400">
                <a:latin typeface="Consolas" panose="020B0609020204030204" pitchFamily="49" charset="0"/>
              </a:rPr>
              <a:t>      req.params.base,                                                                  </a:t>
            </a:r>
          </a:p>
          <a:p>
            <a:pPr marL="45720" indent="0">
              <a:spcBef>
                <a:spcPts val="0"/>
              </a:spcBef>
              <a:spcAft>
                <a:spcPts val="0"/>
              </a:spcAft>
              <a:buNone/>
            </a:pPr>
            <a:r>
              <a:rPr lang="en-US" sz="1400">
                <a:latin typeface="Consolas" panose="020B0609020204030204" pitchFamily="49" charset="0"/>
              </a:rPr>
              <a:t>      req.params.member,                                                                </a:t>
            </a:r>
          </a:p>
          <a:p>
            <a:pPr marL="45720" indent="0">
              <a:spcBef>
                <a:spcPts val="0"/>
              </a:spcBef>
              <a:spcAft>
                <a:spcPts val="0"/>
              </a:spcAft>
              <a:buNone/>
            </a:pPr>
            <a:r>
              <a:rPr lang="en-US" sz="1400">
                <a:latin typeface="Consolas" panose="020B0609020204030204" pitchFamily="49" charset="0"/>
              </a:rPr>
              <a:t>      responseHelper.sc200OnRedisSuccess(res,next) </a:t>
            </a:r>
          </a:p>
          <a:p>
            <a:pPr marL="45720" indent="0">
              <a:spcBef>
                <a:spcPts val="0"/>
              </a:spcBef>
              <a:spcAft>
                <a:spcPts val="0"/>
              </a:spcAft>
              <a:buNone/>
            </a:pPr>
            <a:r>
              <a:rPr lang="en-US" sz="1400">
                <a:latin typeface="Consolas" panose="020B0609020204030204" pitchFamily="49" charset="0"/>
              </a:rPr>
              <a:t>    );</a:t>
            </a:r>
          </a:p>
          <a:p>
            <a:pPr marL="45720" indent="0">
              <a:spcBef>
                <a:spcPts val="0"/>
              </a:spcBef>
              <a:spcAft>
                <a:spcPts val="0"/>
              </a:spcAft>
              <a:buNone/>
            </a:pPr>
            <a:r>
              <a:rPr lang="en-US" sz="1400">
                <a:latin typeface="Consolas" panose="020B0609020204030204" pitchFamily="49" charset="0"/>
              </a:rPr>
              <a:t>  }</a:t>
            </a:r>
          </a:p>
          <a:p>
            <a:pPr marL="45720" indent="0">
              <a:spcBef>
                <a:spcPts val="0"/>
              </a:spcBef>
              <a:spcAft>
                <a:spcPts val="0"/>
              </a:spcAft>
              <a:buNone/>
            </a:pPr>
            <a:r>
              <a:rPr lang="en-US" sz="1400">
                <a:latin typeface="Consolas" panose="020B0609020204030204" pitchFamily="49" charset="0"/>
              </a:rPr>
              <a:t>);</a:t>
            </a:r>
            <a:endParaRPr lang="en-US">
              <a:latin typeface="Consolas" panose="020B0609020204030204" pitchFamily="49" charset="0"/>
            </a:endParaRPr>
          </a:p>
        </p:txBody>
      </p:sp>
      <p:sp>
        <p:nvSpPr>
          <p:cNvPr id="4" name="Title 3">
            <a:extLst>
              <a:ext uri="{FF2B5EF4-FFF2-40B4-BE49-F238E27FC236}">
                <a16:creationId xmlns:a16="http://schemas.microsoft.com/office/drawing/2014/main" id="{4EFF6FD0-E607-4F02-A456-076679FC8579}"/>
              </a:ext>
            </a:extLst>
          </p:cNvPr>
          <p:cNvSpPr>
            <a:spLocks noGrp="1"/>
          </p:cNvSpPr>
          <p:nvPr>
            <p:ph type="title"/>
          </p:nvPr>
        </p:nvSpPr>
        <p:spPr/>
        <p:txBody>
          <a:bodyPr/>
          <a:lstStyle/>
          <a:p>
            <a:r>
              <a:rPr lang="en-US"/>
              <a:t>Combining URLs with Redis actions </a:t>
            </a:r>
            <a:br>
              <a:rPr lang="en-US"/>
            </a:br>
            <a:r>
              <a:rPr lang="en-US"/>
              <a:t>in Node.js</a:t>
            </a:r>
          </a:p>
        </p:txBody>
      </p:sp>
      <p:pic>
        <p:nvPicPr>
          <p:cNvPr id="7" name="Picture 6">
            <a:extLst>
              <a:ext uri="{FF2B5EF4-FFF2-40B4-BE49-F238E27FC236}">
                <a16:creationId xmlns:a16="http://schemas.microsoft.com/office/drawing/2014/main" id="{5BDD36FF-363F-4001-BF36-9EDED457AF88}"/>
              </a:ext>
            </a:extLst>
          </p:cNvPr>
          <p:cNvPicPr>
            <a:picLocks noChangeAspect="1"/>
          </p:cNvPicPr>
          <p:nvPr/>
        </p:nvPicPr>
        <p:blipFill>
          <a:blip r:embed="rId2"/>
          <a:stretch>
            <a:fillRect/>
          </a:stretch>
        </p:blipFill>
        <p:spPr>
          <a:xfrm>
            <a:off x="5138274" y="3195993"/>
            <a:ext cx="3905279" cy="1190634"/>
          </a:xfrm>
          <a:prstGeom prst="rect">
            <a:avLst/>
          </a:prstGeom>
        </p:spPr>
      </p:pic>
      <p:sp>
        <p:nvSpPr>
          <p:cNvPr id="8" name="TextBox 7">
            <a:extLst>
              <a:ext uri="{FF2B5EF4-FFF2-40B4-BE49-F238E27FC236}">
                <a16:creationId xmlns:a16="http://schemas.microsoft.com/office/drawing/2014/main" id="{A2B055E2-AC21-402E-9799-13781F662FAD}"/>
              </a:ext>
            </a:extLst>
          </p:cNvPr>
          <p:cNvSpPr txBox="1"/>
          <p:nvPr/>
        </p:nvSpPr>
        <p:spPr>
          <a:xfrm>
            <a:off x="2462550" y="4806610"/>
            <a:ext cx="6102055" cy="2062103"/>
          </a:xfrm>
          <a:prstGeom prst="rect">
            <a:avLst/>
          </a:prstGeom>
          <a:solidFill>
            <a:srgbClr val="E8F8F4"/>
          </a:solidFill>
        </p:spPr>
        <p:txBody>
          <a:bodyPr wrap="square" rtlCol="0">
            <a:spAutoFit/>
          </a:bodyPr>
          <a:lstStyle/>
          <a:p>
            <a:r>
              <a:rPr lang="en-US" sz="1600">
                <a:solidFill>
                  <a:schemeClr val="accent5">
                    <a:lumMod val="50000"/>
                  </a:schemeClr>
                </a:solidFill>
              </a:rPr>
              <a:t>The javascript app sets up the association between URL route "cars" and the redis set with the same name. </a:t>
            </a:r>
            <a:br>
              <a:rPr lang="en-US" sz="1600">
                <a:solidFill>
                  <a:schemeClr val="accent5">
                    <a:lumMod val="50000"/>
                  </a:schemeClr>
                </a:solidFill>
              </a:rPr>
            </a:br>
            <a:r>
              <a:rPr lang="en-US" sz="1600">
                <a:solidFill>
                  <a:schemeClr val="accent5">
                    <a:lumMod val="50000"/>
                  </a:schemeClr>
                </a:solidFill>
              </a:rPr>
              <a:t>      Thus from PUT URLs like </a:t>
            </a:r>
          </a:p>
          <a:p>
            <a:r>
              <a:rPr lang="en-US" sz="1400">
                <a:solidFill>
                  <a:schemeClr val="accent5">
                    <a:lumMod val="50000"/>
                  </a:schemeClr>
                </a:solidFill>
                <a:latin typeface="Consolas" panose="020B0609020204030204" pitchFamily="49" charset="0"/>
              </a:rPr>
              <a:t>    curl -X PUT http://localhost:3000/</a:t>
            </a:r>
            <a:r>
              <a:rPr lang="en-US" sz="1400">
                <a:solidFill>
                  <a:srgbClr val="C00000"/>
                </a:solidFill>
                <a:latin typeface="Consolas" panose="020B0609020204030204" pitchFamily="49" charset="0"/>
              </a:rPr>
              <a:t>cars</a:t>
            </a:r>
            <a:r>
              <a:rPr lang="en-US" sz="1400">
                <a:solidFill>
                  <a:schemeClr val="accent5">
                    <a:lumMod val="50000"/>
                  </a:schemeClr>
                </a:solidFill>
                <a:latin typeface="Consolas" panose="020B0609020204030204" pitchFamily="49" charset="0"/>
              </a:rPr>
              <a:t>/ford-explorer</a:t>
            </a:r>
          </a:p>
          <a:p>
            <a:endParaRPr lang="en-US" sz="1800" b="0">
              <a:solidFill>
                <a:schemeClr val="accent5">
                  <a:lumMod val="50000"/>
                </a:schemeClr>
              </a:solidFill>
              <a:latin typeface="+mn-lt"/>
            </a:endParaRPr>
          </a:p>
          <a:p>
            <a:pPr marL="342900" indent="-342900">
              <a:buFont typeface="+mj-lt"/>
              <a:buAutoNum type="arabicPeriod"/>
            </a:pPr>
            <a:r>
              <a:rPr lang="en-US" sz="1600" b="0">
                <a:solidFill>
                  <a:schemeClr val="accent5">
                    <a:lumMod val="50000"/>
                  </a:schemeClr>
                </a:solidFill>
                <a:latin typeface="+mn-lt"/>
              </a:rPr>
              <a:t>set.nodule.node.js is called</a:t>
            </a:r>
          </a:p>
          <a:p>
            <a:pPr marL="342900" indent="-342900">
              <a:buFont typeface="+mj-lt"/>
              <a:buAutoNum type="arabicPeriod"/>
            </a:pPr>
            <a:r>
              <a:rPr lang="en-US" sz="1600">
                <a:solidFill>
                  <a:schemeClr val="accent5">
                    <a:lumMod val="50000"/>
                  </a:schemeClr>
                </a:solidFill>
              </a:rPr>
              <a:t>Resulting in a redis SADD call</a:t>
            </a:r>
          </a:p>
          <a:p>
            <a:pPr marL="342900" indent="-342900">
              <a:buFont typeface="+mj-lt"/>
              <a:buAutoNum type="arabicPeriod"/>
            </a:pPr>
            <a:r>
              <a:rPr lang="en-US" sz="1600">
                <a:solidFill>
                  <a:schemeClr val="accent5">
                    <a:lumMod val="50000"/>
                  </a:schemeClr>
                </a:solidFill>
              </a:rPr>
              <a:t>Resulting in the addition to the redis set</a:t>
            </a:r>
            <a:endParaRPr lang="en-US" sz="1600" b="0">
              <a:solidFill>
                <a:schemeClr val="accent5">
                  <a:lumMod val="50000"/>
                </a:schemeClr>
              </a:solidFill>
              <a:latin typeface="+mn-lt"/>
            </a:endParaRPr>
          </a:p>
        </p:txBody>
      </p:sp>
      <p:cxnSp>
        <p:nvCxnSpPr>
          <p:cNvPr id="10" name="Connector: Curved 9">
            <a:extLst>
              <a:ext uri="{FF2B5EF4-FFF2-40B4-BE49-F238E27FC236}">
                <a16:creationId xmlns:a16="http://schemas.microsoft.com/office/drawing/2014/main" id="{36CE6C5E-BEA9-4F9A-9A2E-26E05AE798E5}"/>
              </a:ext>
            </a:extLst>
          </p:cNvPr>
          <p:cNvCxnSpPr/>
          <p:nvPr/>
        </p:nvCxnSpPr>
        <p:spPr>
          <a:xfrm rot="16200000" flipV="1">
            <a:off x="1204822" y="5148791"/>
            <a:ext cx="1472242" cy="787880"/>
          </a:xfrm>
          <a:prstGeom prst="curvedConnector3">
            <a:avLst>
              <a:gd name="adj1" fmla="val 39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7F0B8FDA-E232-4B38-8790-98F1C8446ABC}"/>
              </a:ext>
            </a:extLst>
          </p:cNvPr>
          <p:cNvCxnSpPr>
            <a:cxnSpLocks/>
          </p:cNvCxnSpPr>
          <p:nvPr/>
        </p:nvCxnSpPr>
        <p:spPr>
          <a:xfrm rot="5400000" flipH="1" flipV="1">
            <a:off x="6451237" y="4369162"/>
            <a:ext cx="2349724" cy="2272321"/>
          </a:xfrm>
          <a:prstGeom prst="curvedConnector3">
            <a:avLst>
              <a:gd name="adj1" fmla="val 1295"/>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876EB362-4966-4A09-B4C7-B83E9C4841A9}"/>
              </a:ext>
            </a:extLst>
          </p:cNvPr>
          <p:cNvSpPr/>
          <p:nvPr/>
        </p:nvSpPr>
        <p:spPr>
          <a:xfrm>
            <a:off x="2318839" y="6040464"/>
            <a:ext cx="195532" cy="471578"/>
          </a:xfrm>
          <a:prstGeom prst="leftBrace">
            <a:avLst>
              <a:gd name="adj1" fmla="val 24697"/>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50463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5D0B439-975D-4099-B6B9-D443A228F2EF}"/>
              </a:ext>
            </a:extLst>
          </p:cNvPr>
          <p:cNvSpPr>
            <a:spLocks noGrp="1"/>
          </p:cNvSpPr>
          <p:nvPr>
            <p:ph idx="1"/>
          </p:nvPr>
        </p:nvSpPr>
        <p:spPr/>
        <p:txBody>
          <a:bodyPr/>
          <a:lstStyle/>
          <a:p>
            <a:r>
              <a:rPr lang="en-US"/>
              <a:t>The primary location for the front-end code is the file calledindex.js. </a:t>
            </a:r>
          </a:p>
          <a:p>
            <a:r>
              <a:rPr lang="en-US"/>
              <a:t>This file sets up the application for our use. </a:t>
            </a:r>
          </a:p>
          <a:p>
            <a:pPr lvl="1"/>
            <a:r>
              <a:rPr lang="en-US"/>
              <a:t>The index.js file uses a Node.js HTTP server that has routes backed by Redis calls.</a:t>
            </a:r>
          </a:p>
          <a:p>
            <a:pPr lvl="1"/>
            <a:r>
              <a:rPr lang="en-US"/>
              <a:t>The remaining code in index.js is used to route or direct clientto the proper location.</a:t>
            </a:r>
          </a:p>
          <a:p>
            <a:r>
              <a:rPr lang="en-US"/>
              <a:t>Even though the file is index.js, there is no default web page for this application.</a:t>
            </a:r>
          </a:p>
        </p:txBody>
      </p:sp>
      <p:sp>
        <p:nvSpPr>
          <p:cNvPr id="4" name="Title 3">
            <a:extLst>
              <a:ext uri="{FF2B5EF4-FFF2-40B4-BE49-F238E27FC236}">
                <a16:creationId xmlns:a16="http://schemas.microsoft.com/office/drawing/2014/main" id="{CB8033B2-470E-47C9-99A7-126045E28907}"/>
              </a:ext>
            </a:extLst>
          </p:cNvPr>
          <p:cNvSpPr>
            <a:spLocks noGrp="1"/>
          </p:cNvSpPr>
          <p:nvPr>
            <p:ph type="title"/>
          </p:nvPr>
        </p:nvSpPr>
        <p:spPr/>
        <p:txBody>
          <a:bodyPr/>
          <a:lstStyle/>
          <a:p>
            <a:r>
              <a:rPr lang="en-US"/>
              <a:t>Index.js</a:t>
            </a:r>
          </a:p>
        </p:txBody>
      </p:sp>
    </p:spTree>
    <p:extLst>
      <p:ext uri="{BB962C8B-B14F-4D97-AF65-F5344CB8AC3E}">
        <p14:creationId xmlns:p14="http://schemas.microsoft.com/office/powerpoint/2010/main" val="3824277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ECDD87-D363-44C9-8E7E-957C0B9AC8C1}"/>
              </a:ext>
            </a:extLst>
          </p:cNvPr>
          <p:cNvSpPr>
            <a:spLocks noGrp="1"/>
          </p:cNvSpPr>
          <p:nvPr>
            <p:ph idx="1"/>
          </p:nvPr>
        </p:nvSpPr>
        <p:spPr>
          <a:xfrm>
            <a:off x="149525" y="1719071"/>
            <a:ext cx="8844950" cy="4407408"/>
          </a:xfrm>
        </p:spPr>
        <p:txBody>
          <a:bodyPr/>
          <a:lstStyle/>
          <a:p>
            <a:pPr marL="45720" indent="0">
              <a:spcBef>
                <a:spcPts val="0"/>
              </a:spcBef>
              <a:spcAft>
                <a:spcPts val="0"/>
              </a:spcAft>
              <a:buNone/>
            </a:pPr>
            <a:r>
              <a:rPr lang="en-US" sz="1200">
                <a:latin typeface="Consolas" panose="020B0609020204030204" pitchFamily="49" charset="0"/>
              </a:rPr>
              <a:t>const</a:t>
            </a:r>
          </a:p>
          <a:p>
            <a:pPr marL="45720" indent="0">
              <a:spcBef>
                <a:spcPts val="0"/>
              </a:spcBef>
              <a:spcAft>
                <a:spcPts val="0"/>
              </a:spcAft>
              <a:buNone/>
            </a:pPr>
            <a:r>
              <a:rPr lang="en-US" sz="1200">
                <a:latin typeface="Consolas" panose="020B0609020204030204" pitchFamily="49" charset="0"/>
              </a:rPr>
              <a:t>  argv              = require('yargs')           </a:t>
            </a:r>
            <a:r>
              <a:rPr lang="en-US" sz="1200">
                <a:solidFill>
                  <a:schemeClr val="accent2">
                    <a:lumMod val="75000"/>
                  </a:schemeClr>
                </a:solidFill>
                <a:latin typeface="Consolas" panose="020B0609020204030204" pitchFamily="49" charset="0"/>
              </a:rPr>
              <a:t>// 'yargs' manages command line arguments</a:t>
            </a:r>
          </a:p>
          <a:p>
            <a:pPr marL="45720" indent="0">
              <a:spcBef>
                <a:spcPts val="0"/>
              </a:spcBef>
              <a:spcAft>
                <a:spcPts val="0"/>
              </a:spcAft>
              <a:buNone/>
            </a:pPr>
            <a:r>
              <a:rPr lang="en-US" sz="1200">
                <a:latin typeface="Consolas" panose="020B0609020204030204" pitchFamily="49" charset="0"/>
              </a:rPr>
              <a:t>                      .option('connection', {</a:t>
            </a:r>
          </a:p>
          <a:p>
            <a:pPr marL="45720" indent="0">
              <a:spcBef>
                <a:spcPts val="0"/>
              </a:spcBef>
              <a:spcAft>
                <a:spcPts val="0"/>
              </a:spcAft>
              <a:buNone/>
            </a:pPr>
            <a:r>
              <a:rPr lang="en-US" sz="1200">
                <a:latin typeface="Consolas" panose="020B0609020204030204" pitchFamily="49" charset="0"/>
              </a:rPr>
              <a:t>                        description   : 'Path to your connection object JSON file'</a:t>
            </a:r>
          </a:p>
          <a:p>
            <a:pPr marL="45720" indent="0">
              <a:spcBef>
                <a:spcPts val="0"/>
              </a:spcBef>
              <a:spcAft>
                <a:spcPts val="0"/>
              </a:spcAft>
              <a:buNone/>
            </a:pPr>
            <a:r>
              <a:rPr lang="en-US" sz="1200">
                <a:latin typeface="Consolas" panose="020B0609020204030204" pitchFamily="49" charset="0"/>
              </a:rPr>
              <a:t>                      })</a:t>
            </a:r>
          </a:p>
          <a:p>
            <a:pPr marL="45720" indent="0">
              <a:spcBef>
                <a:spcPts val="0"/>
              </a:spcBef>
              <a:spcAft>
                <a:spcPts val="0"/>
              </a:spcAft>
              <a:buNone/>
            </a:pPr>
            <a:r>
              <a:rPr lang="en-US" sz="1200">
                <a:latin typeface="Consolas" panose="020B0609020204030204" pitchFamily="49" charset="0"/>
              </a:rPr>
              <a:t>                      .demandOption(['connection'])</a:t>
            </a:r>
          </a:p>
          <a:p>
            <a:pPr marL="45720" indent="0">
              <a:spcBef>
                <a:spcPts val="0"/>
              </a:spcBef>
              <a:spcAft>
                <a:spcPts val="0"/>
              </a:spcAft>
              <a:buNone/>
            </a:pPr>
            <a:r>
              <a:rPr lang="en-US" sz="1200">
                <a:latin typeface="Consolas" panose="020B0609020204030204" pitchFamily="49" charset="0"/>
              </a:rPr>
              <a:t>                      .argv,</a:t>
            </a:r>
          </a:p>
          <a:p>
            <a:pPr marL="45720" indent="0">
              <a:spcBef>
                <a:spcPts val="0"/>
              </a:spcBef>
              <a:spcAft>
                <a:spcPts val="0"/>
              </a:spcAft>
              <a:buNone/>
            </a:pPr>
            <a:r>
              <a:rPr lang="en-US" sz="1200">
                <a:latin typeface="Consolas" panose="020B0609020204030204" pitchFamily="49" charset="0"/>
              </a:rPr>
              <a:t>  express           = require('express'),       </a:t>
            </a:r>
            <a:r>
              <a:rPr lang="en-US" sz="1200">
                <a:solidFill>
                  <a:schemeClr val="accent2">
                    <a:lumMod val="75000"/>
                  </a:schemeClr>
                </a:solidFill>
                <a:latin typeface="Consolas" panose="020B0609020204030204" pitchFamily="49" charset="0"/>
              </a:rPr>
              <a:t>// 'express' is the HTTP server framework</a:t>
            </a:r>
          </a:p>
          <a:p>
            <a:pPr marL="45720" indent="0">
              <a:spcBef>
                <a:spcPts val="0"/>
              </a:spcBef>
              <a:spcAft>
                <a:spcPts val="0"/>
              </a:spcAft>
              <a:buNone/>
            </a:pPr>
            <a:r>
              <a:rPr lang="en-US" sz="1200">
                <a:latin typeface="Consolas" panose="020B0609020204030204" pitchFamily="49" charset="0"/>
              </a:rPr>
              <a:t>  redis             = require('redis'),         </a:t>
            </a:r>
            <a:r>
              <a:rPr lang="en-US" sz="1200">
                <a:solidFill>
                  <a:schemeClr val="accent2">
                    <a:lumMod val="75000"/>
                  </a:schemeClr>
                </a:solidFill>
                <a:latin typeface="Consolas" panose="020B0609020204030204" pitchFamily="49" charset="0"/>
              </a:rPr>
              <a:t>// 'node_redis' is the client library for redis</a:t>
            </a:r>
          </a:p>
          <a:p>
            <a:pPr marL="45720" indent="0">
              <a:spcBef>
                <a:spcPts val="0"/>
              </a:spcBef>
              <a:spcAft>
                <a:spcPts val="0"/>
              </a:spcAft>
              <a:buNone/>
            </a:pPr>
            <a:endParaRPr lang="en-US" sz="1200">
              <a:latin typeface="Consolas" panose="020B0609020204030204" pitchFamily="49" charset="0"/>
            </a:endParaRPr>
          </a:p>
          <a:p>
            <a:pPr marL="45720" indent="0">
              <a:spcBef>
                <a:spcPts val="0"/>
              </a:spcBef>
              <a:spcAft>
                <a:spcPts val="0"/>
              </a:spcAft>
              <a:buNone/>
            </a:pPr>
            <a:r>
              <a:rPr lang="en-US" sz="1200">
                <a:latin typeface="Consolas" panose="020B0609020204030204" pitchFamily="49" charset="0"/>
              </a:rPr>
              <a:t>  sortedHashRoutes  = require('./sorted-hash.module.node.js'),   </a:t>
            </a:r>
            <a:r>
              <a:rPr lang="en-US" sz="1200">
                <a:solidFill>
                  <a:schemeClr val="accent2">
                    <a:lumMod val="75000"/>
                  </a:schemeClr>
                </a:solidFill>
                <a:latin typeface="Consolas" panose="020B0609020204030204" pitchFamily="49" charset="0"/>
              </a:rPr>
              <a:t>// routes for a Hash + Zset combo</a:t>
            </a:r>
          </a:p>
          <a:p>
            <a:pPr marL="45720" indent="0">
              <a:spcBef>
                <a:spcPts val="0"/>
              </a:spcBef>
              <a:spcAft>
                <a:spcPts val="0"/>
              </a:spcAft>
              <a:buNone/>
            </a:pPr>
            <a:r>
              <a:rPr lang="en-US" sz="1200">
                <a:latin typeface="Consolas" panose="020B0609020204030204" pitchFamily="49" charset="0"/>
              </a:rPr>
              <a:t>  listRoutes        = require('./list.module.node.js'),          </a:t>
            </a:r>
            <a:r>
              <a:rPr lang="en-US" sz="1200">
                <a:solidFill>
                  <a:schemeClr val="accent2">
                    <a:lumMod val="75000"/>
                  </a:schemeClr>
                </a:solidFill>
                <a:latin typeface="Consolas" panose="020B0609020204030204" pitchFamily="49" charset="0"/>
              </a:rPr>
              <a:t>// these are the routes for a list</a:t>
            </a:r>
          </a:p>
          <a:p>
            <a:pPr marL="45720" indent="0">
              <a:spcBef>
                <a:spcPts val="0"/>
              </a:spcBef>
              <a:spcAft>
                <a:spcPts val="0"/>
              </a:spcAft>
              <a:buNone/>
            </a:pPr>
            <a:r>
              <a:rPr lang="en-US" sz="1200">
                <a:latin typeface="Consolas" panose="020B0609020204030204" pitchFamily="49" charset="0"/>
              </a:rPr>
              <a:t>  setRoutes         = require('./set.module.node.js'),           </a:t>
            </a:r>
            <a:r>
              <a:rPr lang="en-US" sz="1200">
                <a:solidFill>
                  <a:schemeClr val="accent2">
                    <a:lumMod val="75000"/>
                  </a:schemeClr>
                </a:solidFill>
                <a:latin typeface="Consolas" panose="020B0609020204030204" pitchFamily="49" charset="0"/>
              </a:rPr>
              <a:t>// these are the routes for a set</a:t>
            </a:r>
          </a:p>
          <a:p>
            <a:pPr marL="45720" indent="0">
              <a:spcBef>
                <a:spcPts val="0"/>
              </a:spcBef>
              <a:spcAft>
                <a:spcPts val="0"/>
              </a:spcAft>
              <a:buNone/>
            </a:pPr>
            <a:endParaRPr lang="en-US" sz="1200">
              <a:latin typeface="Consolas" panose="020B0609020204030204" pitchFamily="49" charset="0"/>
            </a:endParaRPr>
          </a:p>
          <a:p>
            <a:pPr marL="45720" indent="0">
              <a:spcBef>
                <a:spcPts val="0"/>
              </a:spcBef>
              <a:spcAft>
                <a:spcPts val="0"/>
              </a:spcAft>
              <a:buNone/>
            </a:pPr>
            <a:r>
              <a:rPr lang="en-US" sz="1200">
                <a:latin typeface="Consolas" panose="020B0609020204030204" pitchFamily="49" charset="0"/>
              </a:rPr>
              <a:t>  connection        = require(argv.connection),        </a:t>
            </a:r>
            <a:r>
              <a:rPr lang="en-US" sz="1200">
                <a:solidFill>
                  <a:schemeClr val="accent2">
                    <a:lumMod val="75000"/>
                  </a:schemeClr>
                </a:solidFill>
                <a:latin typeface="Consolas" panose="020B0609020204030204" pitchFamily="49" charset="0"/>
              </a:rPr>
              <a:t>// import the connection from the command line                     </a:t>
            </a:r>
          </a:p>
          <a:p>
            <a:pPr marL="45720" indent="0">
              <a:spcBef>
                <a:spcPts val="0"/>
              </a:spcBef>
              <a:spcAft>
                <a:spcPts val="0"/>
              </a:spcAft>
              <a:buNone/>
            </a:pPr>
            <a:r>
              <a:rPr lang="en-US" sz="1200">
                <a:solidFill>
                  <a:schemeClr val="accent2">
                    <a:lumMod val="75000"/>
                  </a:schemeClr>
                </a:solidFill>
                <a:latin typeface="Consolas" panose="020B0609020204030204" pitchFamily="49" charset="0"/>
              </a:rPr>
              <a:t>                                                       //     and make it into a JS object</a:t>
            </a:r>
          </a:p>
          <a:p>
            <a:pPr marL="45720" indent="0">
              <a:spcBef>
                <a:spcPts val="0"/>
              </a:spcBef>
              <a:spcAft>
                <a:spcPts val="0"/>
              </a:spcAft>
              <a:buNone/>
            </a:pPr>
            <a:r>
              <a:rPr lang="en-US" sz="1200">
                <a:latin typeface="Consolas" panose="020B0609020204030204" pitchFamily="49" charset="0"/>
              </a:rPr>
              <a:t>  client            = redis.createClient(connection),  </a:t>
            </a:r>
            <a:r>
              <a:rPr lang="en-US" sz="1200">
                <a:solidFill>
                  <a:schemeClr val="accent2">
                    <a:lumMod val="75000"/>
                  </a:schemeClr>
                </a:solidFill>
                <a:latin typeface="Consolas" panose="020B0609020204030204" pitchFamily="49" charset="0"/>
              </a:rPr>
              <a:t>// create the master client connection to Redis</a:t>
            </a:r>
          </a:p>
          <a:p>
            <a:pPr marL="45720" indent="0">
              <a:spcBef>
                <a:spcPts val="0"/>
              </a:spcBef>
              <a:spcAft>
                <a:spcPts val="0"/>
              </a:spcAft>
              <a:buNone/>
            </a:pPr>
            <a:r>
              <a:rPr lang="en-US" sz="1200">
                <a:latin typeface="Consolas" panose="020B0609020204030204" pitchFamily="49" charset="0"/>
              </a:rPr>
              <a:t>  keys              = {                                </a:t>
            </a:r>
            <a:r>
              <a:rPr lang="en-US" sz="1200">
                <a:solidFill>
                  <a:schemeClr val="accent2">
                    <a:lumMod val="75000"/>
                  </a:schemeClr>
                </a:solidFill>
                <a:latin typeface="Consolas" panose="020B0609020204030204" pitchFamily="49" charset="0"/>
              </a:rPr>
              <a:t>// store our keys in one place</a:t>
            </a:r>
          </a:p>
          <a:p>
            <a:pPr marL="45720" indent="0">
              <a:spcBef>
                <a:spcPts val="0"/>
              </a:spcBef>
              <a:spcAft>
                <a:spcPts val="0"/>
              </a:spcAft>
              <a:buNone/>
            </a:pPr>
            <a:r>
              <a:rPr lang="en-US" sz="1200">
                <a:latin typeface="Consolas" panose="020B0609020204030204" pitchFamily="49" charset="0"/>
              </a:rPr>
              <a:t>    cars          : 'cars',</a:t>
            </a:r>
          </a:p>
          <a:p>
            <a:pPr marL="45720" indent="0">
              <a:spcBef>
                <a:spcPts val="0"/>
              </a:spcBef>
              <a:spcAft>
                <a:spcPts val="0"/>
              </a:spcAft>
              <a:buNone/>
            </a:pPr>
            <a:r>
              <a:rPr lang="en-US" sz="1200">
                <a:latin typeface="Consolas" panose="020B0609020204030204" pitchFamily="49" charset="0"/>
              </a:rPr>
              <a:t>    features      : 'features',</a:t>
            </a:r>
          </a:p>
          <a:p>
            <a:pPr marL="45720" indent="0">
              <a:spcBef>
                <a:spcPts val="0"/>
              </a:spcBef>
              <a:spcAft>
                <a:spcPts val="0"/>
              </a:spcAft>
              <a:buNone/>
            </a:pPr>
            <a:r>
              <a:rPr lang="en-US" sz="1200">
                <a:latin typeface="Consolas" panose="020B0609020204030204" pitchFamily="49" charset="0"/>
              </a:rPr>
              <a:t>    descriptions  : 'cardescriptions'</a:t>
            </a:r>
          </a:p>
          <a:p>
            <a:pPr marL="45720" indent="0">
              <a:spcBef>
                <a:spcPts val="0"/>
              </a:spcBef>
              <a:spcAft>
                <a:spcPts val="0"/>
              </a:spcAft>
              <a:buNone/>
            </a:pPr>
            <a:r>
              <a:rPr lang="en-US" sz="1200">
                <a:latin typeface="Consolas" panose="020B0609020204030204" pitchFamily="49" charset="0"/>
              </a:rPr>
              <a:t>  },</a:t>
            </a:r>
          </a:p>
          <a:p>
            <a:pPr marL="45720" indent="0">
              <a:spcBef>
                <a:spcPts val="0"/>
              </a:spcBef>
              <a:spcAft>
                <a:spcPts val="0"/>
              </a:spcAft>
              <a:buNone/>
            </a:pPr>
            <a:r>
              <a:rPr lang="en-US" sz="1200">
                <a:latin typeface="Consolas" panose="020B0609020204030204" pitchFamily="49" charset="0"/>
              </a:rPr>
              <a:t>  server            = express();                      </a:t>
            </a:r>
            <a:r>
              <a:rPr lang="en-US" sz="1200">
                <a:solidFill>
                  <a:schemeClr val="accent2">
                    <a:lumMod val="75000"/>
                  </a:schemeClr>
                </a:solidFill>
                <a:latin typeface="Consolas" panose="020B0609020204030204" pitchFamily="49" charset="0"/>
              </a:rPr>
              <a:t>// create the server instance</a:t>
            </a:r>
          </a:p>
          <a:p>
            <a:endParaRPr lang="en-US"/>
          </a:p>
        </p:txBody>
      </p:sp>
      <p:sp>
        <p:nvSpPr>
          <p:cNvPr id="4" name="Title 3">
            <a:extLst>
              <a:ext uri="{FF2B5EF4-FFF2-40B4-BE49-F238E27FC236}">
                <a16:creationId xmlns:a16="http://schemas.microsoft.com/office/drawing/2014/main" id="{E546D147-C67F-42A1-A8C8-19CD68E61FF9}"/>
              </a:ext>
            </a:extLst>
          </p:cNvPr>
          <p:cNvSpPr>
            <a:spLocks noGrp="1"/>
          </p:cNvSpPr>
          <p:nvPr>
            <p:ph type="title"/>
          </p:nvPr>
        </p:nvSpPr>
        <p:spPr/>
        <p:txBody>
          <a:bodyPr/>
          <a:lstStyle/>
          <a:p>
            <a:r>
              <a:rPr lang="en-US"/>
              <a:t>Index.js  </a:t>
            </a:r>
            <a:r>
              <a:rPr lang="en-US" sz="2400"/>
              <a:t>(page 1)</a:t>
            </a:r>
            <a:endParaRPr lang="en-US"/>
          </a:p>
        </p:txBody>
      </p:sp>
    </p:spTree>
    <p:extLst>
      <p:ext uri="{BB962C8B-B14F-4D97-AF65-F5344CB8AC3E}">
        <p14:creationId xmlns:p14="http://schemas.microsoft.com/office/powerpoint/2010/main" val="1863003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ECDD87-D363-44C9-8E7E-957C0B9AC8C1}"/>
              </a:ext>
            </a:extLst>
          </p:cNvPr>
          <p:cNvSpPr>
            <a:spLocks noGrp="1"/>
          </p:cNvSpPr>
          <p:nvPr>
            <p:ph idx="1"/>
          </p:nvPr>
        </p:nvSpPr>
        <p:spPr>
          <a:xfrm>
            <a:off x="149524" y="1719071"/>
            <a:ext cx="8994475" cy="4407408"/>
          </a:xfrm>
        </p:spPr>
        <p:txBody>
          <a:bodyPr>
            <a:normAutofit/>
          </a:bodyPr>
          <a:lstStyle/>
          <a:p>
            <a:pPr marL="45720" indent="0">
              <a:spcBef>
                <a:spcPts val="0"/>
              </a:spcBef>
              <a:spcAft>
                <a:spcPts val="0"/>
              </a:spcAft>
              <a:buNone/>
            </a:pPr>
            <a:r>
              <a:rPr lang="en-US" sz="1400">
                <a:solidFill>
                  <a:schemeClr val="accent2">
                    <a:lumMod val="75000"/>
                  </a:schemeClr>
                </a:solidFill>
                <a:latin typeface="Consolas" panose="020B0609020204030204" pitchFamily="49" charset="0"/>
              </a:rPr>
              <a:t>// use this syntactical sugar to pass in a base route that also determines </a:t>
            </a:r>
            <a:br>
              <a:rPr lang="en-US" sz="1400">
                <a:solidFill>
                  <a:schemeClr val="accent2">
                    <a:lumMod val="75000"/>
                  </a:schemeClr>
                </a:solidFill>
                <a:latin typeface="Consolas" panose="020B0609020204030204" pitchFamily="49" charset="0"/>
              </a:rPr>
            </a:br>
            <a:r>
              <a:rPr lang="en-US" sz="1400">
                <a:solidFill>
                  <a:schemeClr val="accent2">
                    <a:lumMod val="75000"/>
                  </a:schemeClr>
                </a:solidFill>
                <a:latin typeface="Consolas" panose="020B0609020204030204" pitchFamily="49" charset="0"/>
              </a:rPr>
              <a:t>// the root of the redis key</a:t>
            </a:r>
            <a:endParaRPr lang="en-US" sz="1400">
              <a:latin typeface="Consolas" panose="020B0609020204030204" pitchFamily="49" charset="0"/>
            </a:endParaRPr>
          </a:p>
          <a:p>
            <a:pPr marL="45720" indent="0">
              <a:spcBef>
                <a:spcPts val="0"/>
              </a:spcBef>
              <a:spcAft>
                <a:spcPts val="0"/>
              </a:spcAft>
              <a:buNone/>
            </a:pPr>
            <a:r>
              <a:rPr lang="en-US" sz="1400">
                <a:latin typeface="Consolas" panose="020B0609020204030204" pitchFamily="49" charset="0"/>
              </a:rPr>
              <a:t>function baseRoute(str) { return '/:base('+str+')'; }</a:t>
            </a:r>
          </a:p>
          <a:p>
            <a:pPr marL="45720" indent="0">
              <a:spcBef>
                <a:spcPts val="0"/>
              </a:spcBef>
              <a:spcAft>
                <a:spcPts val="0"/>
              </a:spcAft>
              <a:buNone/>
            </a:pPr>
            <a:endParaRPr lang="en-US" sz="1400">
              <a:latin typeface="Consolas" panose="020B0609020204030204" pitchFamily="49" charset="0"/>
            </a:endParaRPr>
          </a:p>
          <a:p>
            <a:pPr marL="45720" indent="0">
              <a:spcBef>
                <a:spcPts val="0"/>
              </a:spcBef>
              <a:spcAft>
                <a:spcPts val="0"/>
              </a:spcAft>
              <a:buNone/>
            </a:pPr>
            <a:r>
              <a:rPr lang="en-US" sz="1400">
                <a:solidFill>
                  <a:schemeClr val="accent2">
                    <a:lumMod val="75000"/>
                  </a:schemeClr>
                </a:solidFill>
                <a:latin typeface="Consolas" panose="020B0609020204030204" pitchFamily="49" charset="0"/>
              </a:rPr>
              <a:t>// give the clients to the different routes</a:t>
            </a:r>
            <a:endParaRPr lang="en-US" sz="1400">
              <a:latin typeface="Consolas" panose="020B0609020204030204" pitchFamily="49" charset="0"/>
            </a:endParaRPr>
          </a:p>
          <a:p>
            <a:pPr marL="45720" indent="0">
              <a:spcBef>
                <a:spcPts val="0"/>
              </a:spcBef>
              <a:spcAft>
                <a:spcPts val="0"/>
              </a:spcAft>
              <a:buNone/>
            </a:pPr>
            <a:r>
              <a:rPr lang="en-US" sz="1400">
                <a:latin typeface="Consolas" panose="020B0609020204030204" pitchFamily="49" charset="0"/>
              </a:rPr>
              <a:t>sortedHashRoutes.setClient(client);  </a:t>
            </a:r>
            <a:r>
              <a:rPr lang="en-US" sz="1400">
                <a:solidFill>
                  <a:schemeClr val="accent2">
                    <a:lumMod val="75000"/>
                  </a:schemeClr>
                </a:solidFill>
                <a:latin typeface="Consolas" panose="020B0609020204030204" pitchFamily="49" charset="0"/>
              </a:rPr>
              <a:t>// Uses sorted-hash.module.node.js for Redis hash</a:t>
            </a:r>
          </a:p>
          <a:p>
            <a:pPr marL="45720" indent="0">
              <a:spcBef>
                <a:spcPts val="0"/>
              </a:spcBef>
              <a:spcAft>
                <a:spcPts val="0"/>
              </a:spcAft>
              <a:buNone/>
            </a:pPr>
            <a:r>
              <a:rPr lang="en-US" sz="1400">
                <a:latin typeface="Consolas" panose="020B0609020204030204" pitchFamily="49" charset="0"/>
              </a:rPr>
              <a:t>listRoutes.setClient(client);        </a:t>
            </a:r>
            <a:r>
              <a:rPr lang="en-US" sz="1400">
                <a:solidFill>
                  <a:schemeClr val="accent2">
                    <a:lumMod val="75000"/>
                  </a:schemeClr>
                </a:solidFill>
                <a:latin typeface="Consolas" panose="020B0609020204030204" pitchFamily="49" charset="0"/>
              </a:rPr>
              <a:t>// Uses list.module.node.js for Redis list</a:t>
            </a:r>
          </a:p>
          <a:p>
            <a:pPr marL="45720" indent="0">
              <a:spcBef>
                <a:spcPts val="0"/>
              </a:spcBef>
              <a:spcAft>
                <a:spcPts val="0"/>
              </a:spcAft>
              <a:buNone/>
            </a:pPr>
            <a:r>
              <a:rPr lang="en-US" sz="1400">
                <a:latin typeface="Consolas" panose="020B0609020204030204" pitchFamily="49" charset="0"/>
              </a:rPr>
              <a:t>setRoutes.setClient(client);         </a:t>
            </a:r>
            <a:r>
              <a:rPr lang="en-US" sz="1400">
                <a:solidFill>
                  <a:schemeClr val="accent2">
                    <a:lumMod val="75000"/>
                  </a:schemeClr>
                </a:solidFill>
                <a:latin typeface="Consolas" panose="020B0609020204030204" pitchFamily="49" charset="0"/>
              </a:rPr>
              <a:t>// Uses set.module.node.js for Redis set</a:t>
            </a:r>
          </a:p>
          <a:p>
            <a:pPr marL="45720" indent="0">
              <a:spcBef>
                <a:spcPts val="0"/>
              </a:spcBef>
              <a:spcAft>
                <a:spcPts val="0"/>
              </a:spcAft>
              <a:buNone/>
            </a:pPr>
            <a:endParaRPr lang="en-US" sz="1400">
              <a:latin typeface="Consolas" panose="020B0609020204030204" pitchFamily="49" charset="0"/>
            </a:endParaRPr>
          </a:p>
          <a:p>
            <a:pPr marL="45720" indent="0">
              <a:spcBef>
                <a:spcPts val="0"/>
              </a:spcBef>
              <a:spcAft>
                <a:spcPts val="0"/>
              </a:spcAft>
              <a:buNone/>
            </a:pPr>
            <a:r>
              <a:rPr lang="en-US" sz="1400">
                <a:solidFill>
                  <a:schemeClr val="accent2">
                    <a:lumMod val="75000"/>
                  </a:schemeClr>
                </a:solidFill>
                <a:latin typeface="Consolas" panose="020B0609020204030204" pitchFamily="49" charset="0"/>
              </a:rPr>
              <a:t>// plumb in the sub-routers which will </a:t>
            </a:r>
            <a:endParaRPr lang="en-US" sz="1400">
              <a:latin typeface="Consolas" panose="020B0609020204030204" pitchFamily="49" charset="0"/>
            </a:endParaRPr>
          </a:p>
          <a:p>
            <a:pPr marL="45720" indent="0">
              <a:spcBef>
                <a:spcPts val="0"/>
              </a:spcBef>
              <a:spcAft>
                <a:spcPts val="0"/>
              </a:spcAft>
              <a:buNone/>
            </a:pPr>
            <a:r>
              <a:rPr lang="en-US" sz="1400">
                <a:latin typeface="Consolas" panose="020B0609020204030204" pitchFamily="49" charset="0"/>
              </a:rPr>
              <a:t>server.use(baseRoute(keys.descriptions),sortedHashRoutes.router);  </a:t>
            </a:r>
            <a:r>
              <a:rPr lang="en-US" sz="1400">
                <a:solidFill>
                  <a:schemeClr val="accent2">
                    <a:lumMod val="75000"/>
                  </a:schemeClr>
                </a:solidFill>
                <a:latin typeface="Consolas" panose="020B0609020204030204" pitchFamily="49" charset="0"/>
              </a:rPr>
              <a:t>// descriptions - hash</a:t>
            </a:r>
          </a:p>
          <a:p>
            <a:pPr marL="45720" indent="0">
              <a:spcBef>
                <a:spcPts val="0"/>
              </a:spcBef>
              <a:spcAft>
                <a:spcPts val="0"/>
              </a:spcAft>
              <a:buNone/>
            </a:pPr>
            <a:r>
              <a:rPr lang="en-US" sz="1400">
                <a:latin typeface="Consolas" panose="020B0609020204030204" pitchFamily="49" charset="0"/>
              </a:rPr>
              <a:t>server.use(baseRoute(keys.features),listRoutes.router);    </a:t>
            </a:r>
            <a:r>
              <a:rPr lang="en-US" sz="1400">
                <a:solidFill>
                  <a:schemeClr val="accent2">
                    <a:lumMod val="75000"/>
                  </a:schemeClr>
                </a:solidFill>
                <a:latin typeface="Consolas" panose="020B0609020204030204" pitchFamily="49" charset="0"/>
              </a:rPr>
              <a:t>// features will be Redis list</a:t>
            </a:r>
          </a:p>
          <a:p>
            <a:pPr marL="45720" indent="0">
              <a:spcBef>
                <a:spcPts val="0"/>
              </a:spcBef>
              <a:spcAft>
                <a:spcPts val="0"/>
              </a:spcAft>
              <a:buNone/>
            </a:pPr>
            <a:r>
              <a:rPr lang="en-US" sz="1400">
                <a:latin typeface="Consolas" panose="020B0609020204030204" pitchFamily="49" charset="0"/>
              </a:rPr>
              <a:t>server.use(baseRoute(keys.cars),setRoutes.router);         </a:t>
            </a:r>
            <a:r>
              <a:rPr lang="en-US" sz="1400">
                <a:solidFill>
                  <a:schemeClr val="accent2">
                    <a:lumMod val="75000"/>
                  </a:schemeClr>
                </a:solidFill>
                <a:latin typeface="Consolas" panose="020B0609020204030204" pitchFamily="49" charset="0"/>
              </a:rPr>
              <a:t>// cars will be a Redis set</a:t>
            </a:r>
          </a:p>
          <a:p>
            <a:pPr marL="45720" indent="0">
              <a:spcBef>
                <a:spcPts val="0"/>
              </a:spcBef>
              <a:spcAft>
                <a:spcPts val="0"/>
              </a:spcAft>
              <a:buNone/>
            </a:pPr>
            <a:endParaRPr lang="en-US" sz="1400">
              <a:latin typeface="Consolas" panose="020B0609020204030204" pitchFamily="49" charset="0"/>
            </a:endParaRPr>
          </a:p>
          <a:p>
            <a:pPr marL="45720" indent="0">
              <a:spcBef>
                <a:spcPts val="0"/>
              </a:spcBef>
              <a:spcAft>
                <a:spcPts val="0"/>
              </a:spcAft>
              <a:buNone/>
            </a:pPr>
            <a:r>
              <a:rPr lang="en-US" sz="1400">
                <a:latin typeface="Consolas" panose="020B0609020204030204" pitchFamily="49" charset="0"/>
              </a:rPr>
              <a:t>server.listen(3000,function() {         </a:t>
            </a:r>
            <a:r>
              <a:rPr lang="en-US" sz="1400">
                <a:solidFill>
                  <a:schemeClr val="accent2">
                    <a:lumMod val="75000"/>
                  </a:schemeClr>
                </a:solidFill>
                <a:latin typeface="Consolas" panose="020B0609020204030204" pitchFamily="49" charset="0"/>
              </a:rPr>
              <a:t>// start the server at port 3000</a:t>
            </a:r>
          </a:p>
          <a:p>
            <a:pPr marL="45720" indent="0">
              <a:spcBef>
                <a:spcPts val="0"/>
              </a:spcBef>
              <a:spcAft>
                <a:spcPts val="0"/>
              </a:spcAft>
              <a:buNone/>
            </a:pPr>
            <a:r>
              <a:rPr lang="en-US" sz="1400">
                <a:latin typeface="Consolas" panose="020B0609020204030204" pitchFamily="49" charset="0"/>
              </a:rPr>
              <a:t>  console.log('CRUD App Running.');     </a:t>
            </a:r>
            <a:r>
              <a:rPr lang="en-US" sz="1400">
                <a:solidFill>
                  <a:schemeClr val="accent2">
                    <a:lumMod val="75000"/>
                  </a:schemeClr>
                </a:solidFill>
                <a:latin typeface="Consolas" panose="020B0609020204030204" pitchFamily="49" charset="0"/>
              </a:rPr>
              <a:t>// notify the console that we're up and ready</a:t>
            </a:r>
          </a:p>
          <a:p>
            <a:pPr marL="45720" indent="0">
              <a:spcBef>
                <a:spcPts val="0"/>
              </a:spcBef>
              <a:spcAft>
                <a:spcPts val="0"/>
              </a:spcAft>
              <a:buNone/>
            </a:pPr>
            <a:r>
              <a:rPr lang="en-US" sz="1400">
                <a:latin typeface="Consolas" panose="020B0609020204030204" pitchFamily="49" charset="0"/>
              </a:rPr>
              <a:t>});</a:t>
            </a:r>
          </a:p>
          <a:p>
            <a:endParaRPr lang="en-US" sz="2400"/>
          </a:p>
        </p:txBody>
      </p:sp>
      <p:sp>
        <p:nvSpPr>
          <p:cNvPr id="4" name="Title 3">
            <a:extLst>
              <a:ext uri="{FF2B5EF4-FFF2-40B4-BE49-F238E27FC236}">
                <a16:creationId xmlns:a16="http://schemas.microsoft.com/office/drawing/2014/main" id="{E546D147-C67F-42A1-A8C8-19CD68E61FF9}"/>
              </a:ext>
            </a:extLst>
          </p:cNvPr>
          <p:cNvSpPr>
            <a:spLocks noGrp="1"/>
          </p:cNvSpPr>
          <p:nvPr>
            <p:ph type="title"/>
          </p:nvPr>
        </p:nvSpPr>
        <p:spPr/>
        <p:txBody>
          <a:bodyPr/>
          <a:lstStyle/>
          <a:p>
            <a:r>
              <a:rPr lang="en-US"/>
              <a:t>Index.js  </a:t>
            </a:r>
            <a:r>
              <a:rPr lang="en-US" sz="2400"/>
              <a:t>(page 2)</a:t>
            </a:r>
            <a:endParaRPr lang="en-US"/>
          </a:p>
        </p:txBody>
      </p:sp>
    </p:spTree>
    <p:extLst>
      <p:ext uri="{BB962C8B-B14F-4D97-AF65-F5344CB8AC3E}">
        <p14:creationId xmlns:p14="http://schemas.microsoft.com/office/powerpoint/2010/main" val="2102296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EBB648-8724-40B1-9226-F38560832A56}"/>
              </a:ext>
            </a:extLst>
          </p:cNvPr>
          <p:cNvSpPr>
            <a:spLocks noGrp="1"/>
          </p:cNvSpPr>
          <p:nvPr>
            <p:ph idx="1"/>
          </p:nvPr>
        </p:nvSpPr>
        <p:spPr>
          <a:xfrm>
            <a:off x="380999" y="2311879"/>
            <a:ext cx="8407893" cy="3814600"/>
          </a:xfrm>
        </p:spPr>
        <p:txBody>
          <a:bodyPr>
            <a:noAutofit/>
          </a:bodyPr>
          <a:lstStyle/>
          <a:p>
            <a:pPr>
              <a:spcBef>
                <a:spcPts val="0"/>
              </a:spcBef>
              <a:spcAft>
                <a:spcPts val="0"/>
              </a:spcAft>
            </a:pPr>
            <a:r>
              <a:rPr lang="en-US" sz="1800"/>
              <a:t>cars will be a Redis set</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r>
              <a:rPr lang="en-US" sz="1500">
                <a:latin typeface="Consolas" panose="020B0609020204030204" pitchFamily="49" charset="0"/>
              </a:rPr>
              <a:t>curl -X PUT http://localhost:3000/cars/ford-explorer</a:t>
            </a:r>
          </a:p>
          <a:p>
            <a:pPr marL="45720" indent="0">
              <a:spcBef>
                <a:spcPts val="0"/>
              </a:spcBef>
              <a:spcAft>
                <a:spcPts val="0"/>
              </a:spcAft>
              <a:buNone/>
            </a:pPr>
            <a:r>
              <a:rPr lang="en-US" sz="1500">
                <a:latin typeface="Consolas" panose="020B0609020204030204" pitchFamily="49" charset="0"/>
              </a:rPr>
              <a:t>curl -X PUT http://localhost:3000/cars/toyota-im</a:t>
            </a:r>
          </a:p>
          <a:p>
            <a:pPr marL="45720" indent="0">
              <a:spcBef>
                <a:spcPts val="0"/>
              </a:spcBef>
              <a:spcAft>
                <a:spcPts val="0"/>
              </a:spcAft>
              <a:buNone/>
            </a:pPr>
            <a:r>
              <a:rPr lang="en-US" sz="1500">
                <a:latin typeface="Consolas" panose="020B0609020204030204" pitchFamily="49" charset="0"/>
              </a:rPr>
              <a:t>curl -X PUT http://localhost:3000/cars/saab-93-aero</a:t>
            </a:r>
          </a:p>
          <a:p>
            <a:pPr marL="45720" indent="0">
              <a:spcBef>
                <a:spcPts val="0"/>
              </a:spcBef>
              <a:spcAft>
                <a:spcPts val="0"/>
              </a:spcAft>
              <a:buNone/>
            </a:pPr>
            <a:r>
              <a:rPr lang="en-US" sz="1500">
                <a:latin typeface="Consolas" panose="020B0609020204030204" pitchFamily="49" charset="0"/>
              </a:rPr>
              <a:t>curl -X PUT http://localhost:3000/cars/family-truckster</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endParaRPr lang="en-US" sz="1500">
              <a:latin typeface="Consolas" panose="020B0609020204030204" pitchFamily="49" charset="0"/>
            </a:endParaRPr>
          </a:p>
        </p:txBody>
      </p:sp>
      <p:sp>
        <p:nvSpPr>
          <p:cNvPr id="3" name="Title 2">
            <a:extLst>
              <a:ext uri="{FF2B5EF4-FFF2-40B4-BE49-F238E27FC236}">
                <a16:creationId xmlns:a16="http://schemas.microsoft.com/office/drawing/2014/main" id="{A28D4F96-8CD0-4AC1-8C7C-3973E27117D9}"/>
              </a:ext>
            </a:extLst>
          </p:cNvPr>
          <p:cNvSpPr>
            <a:spLocks noGrp="1"/>
          </p:cNvSpPr>
          <p:nvPr>
            <p:ph type="title"/>
          </p:nvPr>
        </p:nvSpPr>
        <p:spPr>
          <a:xfrm>
            <a:off x="381001" y="355847"/>
            <a:ext cx="2534728" cy="1054394"/>
          </a:xfrm>
        </p:spPr>
        <p:txBody>
          <a:bodyPr/>
          <a:lstStyle/>
          <a:p>
            <a:r>
              <a:rPr lang="en-US"/>
              <a:t>A sample shell script</a:t>
            </a:r>
          </a:p>
        </p:txBody>
      </p:sp>
      <p:sp>
        <p:nvSpPr>
          <p:cNvPr id="4" name="Rectangle 3">
            <a:extLst>
              <a:ext uri="{FF2B5EF4-FFF2-40B4-BE49-F238E27FC236}">
                <a16:creationId xmlns:a16="http://schemas.microsoft.com/office/drawing/2014/main" id="{2454BE06-ED6A-4CB8-AC36-A996933331E6}"/>
              </a:ext>
            </a:extLst>
          </p:cNvPr>
          <p:cNvSpPr/>
          <p:nvPr/>
        </p:nvSpPr>
        <p:spPr>
          <a:xfrm>
            <a:off x="3370053" y="154425"/>
            <a:ext cx="5786892" cy="1815882"/>
          </a:xfrm>
          <a:prstGeom prst="rect">
            <a:avLst/>
          </a:prstGeom>
          <a:solidFill>
            <a:schemeClr val="tx2"/>
          </a:solidFill>
        </p:spPr>
        <p:txBody>
          <a:bodyPr wrap="square">
            <a:spAutoFit/>
          </a:bodyPr>
          <a:lstStyle/>
          <a:p>
            <a:r>
              <a:rPr lang="en-US" sz="1400" b="1">
                <a:solidFill>
                  <a:schemeClr val="accent1">
                    <a:lumMod val="20000"/>
                    <a:lumOff val="80000"/>
                  </a:schemeClr>
                </a:solidFill>
                <a:latin typeface="Courier New" panose="02070309020205020404" pitchFamily="49" charset="0"/>
              </a:rPr>
              <a:t>-d, --data &lt;data&gt;</a:t>
            </a:r>
            <a:endParaRPr lang="en-US" sz="1400">
              <a:solidFill>
                <a:schemeClr val="accent1">
                  <a:lumMod val="20000"/>
                  <a:lumOff val="80000"/>
                </a:schemeClr>
              </a:solidFill>
              <a:latin typeface="arial" panose="020B0604020202020204" pitchFamily="34" charset="0"/>
            </a:endParaRPr>
          </a:p>
          <a:p>
            <a:r>
              <a:rPr lang="en-US" sz="1400">
                <a:solidFill>
                  <a:schemeClr val="accent2">
                    <a:lumMod val="60000"/>
                    <a:lumOff val="40000"/>
                  </a:schemeClr>
                </a:solidFill>
                <a:latin typeface="arial" panose="020B0604020202020204" pitchFamily="34" charset="0"/>
              </a:rPr>
              <a:t>Sends the specified data in a POST request to the HTTP server, </a:t>
            </a:r>
            <a:br>
              <a:rPr lang="en-US" sz="1400">
                <a:solidFill>
                  <a:schemeClr val="accent2">
                    <a:lumMod val="60000"/>
                    <a:lumOff val="40000"/>
                  </a:schemeClr>
                </a:solidFill>
                <a:latin typeface="arial" panose="020B0604020202020204" pitchFamily="34" charset="0"/>
              </a:rPr>
            </a:br>
            <a:r>
              <a:rPr lang="en-US" sz="1400">
                <a:solidFill>
                  <a:schemeClr val="accent2">
                    <a:lumMod val="60000"/>
                    <a:lumOff val="40000"/>
                  </a:schemeClr>
                </a:solidFill>
                <a:latin typeface="arial" panose="020B0604020202020204" pitchFamily="34" charset="0"/>
              </a:rPr>
              <a:t>as a browser does when users press submit from an HTML form.</a:t>
            </a:r>
          </a:p>
          <a:p>
            <a:r>
              <a:rPr lang="en-US" sz="1400">
                <a:solidFill>
                  <a:schemeClr val="accent1">
                    <a:lumMod val="20000"/>
                    <a:lumOff val="80000"/>
                  </a:schemeClr>
                </a:solidFill>
                <a:latin typeface="arial" panose="020B0604020202020204" pitchFamily="34" charset="0"/>
              </a:rPr>
              <a:t>-X, --request &lt;command&gt;</a:t>
            </a:r>
          </a:p>
          <a:p>
            <a:r>
              <a:rPr lang="en-US" sz="1400">
                <a:solidFill>
                  <a:schemeClr val="accent2">
                    <a:lumMod val="60000"/>
                    <a:lumOff val="40000"/>
                  </a:schemeClr>
                </a:solidFill>
                <a:latin typeface="arial" panose="020B0604020202020204" pitchFamily="34" charset="0"/>
              </a:rPr>
              <a:t>Specifies a custom request method to use when communicating </a:t>
            </a:r>
            <a:br>
              <a:rPr lang="en-US" sz="1400">
                <a:solidFill>
                  <a:schemeClr val="accent2">
                    <a:lumMod val="60000"/>
                    <a:lumOff val="40000"/>
                  </a:schemeClr>
                </a:solidFill>
                <a:latin typeface="arial" panose="020B0604020202020204" pitchFamily="34" charset="0"/>
              </a:rPr>
            </a:br>
            <a:r>
              <a:rPr lang="en-US" sz="1400">
                <a:solidFill>
                  <a:schemeClr val="accent2">
                    <a:lumMod val="60000"/>
                    <a:lumOff val="40000"/>
                  </a:schemeClr>
                </a:solidFill>
                <a:latin typeface="arial" panose="020B0604020202020204" pitchFamily="34" charset="0"/>
              </a:rPr>
              <a:t>with the HTTP server.</a:t>
            </a:r>
          </a:p>
          <a:p>
            <a:r>
              <a:rPr lang="en-US" sz="1400">
                <a:solidFill>
                  <a:schemeClr val="accent1">
                    <a:lumMod val="20000"/>
                    <a:lumOff val="80000"/>
                  </a:schemeClr>
                </a:solidFill>
                <a:latin typeface="arial" panose="020B0604020202020204" pitchFamily="34" charset="0"/>
              </a:rPr>
              <a:t>-H, --header &lt;header/@file&gt;</a:t>
            </a:r>
          </a:p>
          <a:p>
            <a:r>
              <a:rPr lang="en-US" sz="1400">
                <a:solidFill>
                  <a:schemeClr val="accent2">
                    <a:lumMod val="60000"/>
                    <a:lumOff val="40000"/>
                  </a:schemeClr>
                </a:solidFill>
                <a:latin typeface="arial" panose="020B0604020202020204" pitchFamily="34" charset="0"/>
              </a:rPr>
              <a:t>Extra header to include in the request when sending HTTP to a server.</a:t>
            </a:r>
          </a:p>
        </p:txBody>
      </p:sp>
      <p:pic>
        <p:nvPicPr>
          <p:cNvPr id="5" name="Picture 4">
            <a:extLst>
              <a:ext uri="{FF2B5EF4-FFF2-40B4-BE49-F238E27FC236}">
                <a16:creationId xmlns:a16="http://schemas.microsoft.com/office/drawing/2014/main" id="{0DB6923C-EA89-4955-8870-7100FB48A958}"/>
              </a:ext>
            </a:extLst>
          </p:cNvPr>
          <p:cNvPicPr>
            <a:picLocks noChangeAspect="1"/>
          </p:cNvPicPr>
          <p:nvPr/>
        </p:nvPicPr>
        <p:blipFill>
          <a:blip r:embed="rId2"/>
          <a:stretch>
            <a:fillRect/>
          </a:stretch>
        </p:blipFill>
        <p:spPr>
          <a:xfrm>
            <a:off x="4180695" y="4817764"/>
            <a:ext cx="4348194" cy="1190634"/>
          </a:xfrm>
          <a:prstGeom prst="rect">
            <a:avLst/>
          </a:prstGeom>
        </p:spPr>
      </p:pic>
      <p:sp>
        <p:nvSpPr>
          <p:cNvPr id="6" name="TextBox 5">
            <a:extLst>
              <a:ext uri="{FF2B5EF4-FFF2-40B4-BE49-F238E27FC236}">
                <a16:creationId xmlns:a16="http://schemas.microsoft.com/office/drawing/2014/main" id="{926ABD4A-6BB4-46B1-985F-93B5801C76F3}"/>
              </a:ext>
            </a:extLst>
          </p:cNvPr>
          <p:cNvSpPr txBox="1"/>
          <p:nvPr/>
        </p:nvSpPr>
        <p:spPr>
          <a:xfrm flipH="1">
            <a:off x="2495974" y="3975345"/>
            <a:ext cx="1920750" cy="310534"/>
          </a:xfrm>
          <a:prstGeom prst="rect">
            <a:avLst/>
          </a:prstGeom>
          <a:noFill/>
        </p:spPr>
        <p:txBody>
          <a:bodyPr wrap="square" rtlCol="0">
            <a:spAutoFit/>
          </a:bodyPr>
          <a:lstStyle/>
          <a:p>
            <a:pPr algn="ctr">
              <a:lnSpc>
                <a:spcPts val="1800"/>
              </a:lnSpc>
            </a:pPr>
            <a:r>
              <a:rPr lang="en-US" sz="1400" b="0">
                <a:solidFill>
                  <a:schemeClr val="accent5">
                    <a:lumMod val="75000"/>
                  </a:schemeClr>
                </a:solidFill>
                <a:latin typeface="Comic Sans MS" panose="030F0702030302020204" pitchFamily="66" charset="0"/>
              </a:rPr>
              <a:t>Key </a:t>
            </a:r>
            <a:r>
              <a:rPr lang="en-US" sz="1400" b="1" u="sng">
                <a:solidFill>
                  <a:schemeClr val="accent5">
                    <a:lumMod val="75000"/>
                  </a:schemeClr>
                </a:solidFill>
                <a:latin typeface="Comic Sans MS" panose="030F0702030302020204" pitchFamily="66" charset="0"/>
              </a:rPr>
              <a:t>of</a:t>
            </a:r>
            <a:r>
              <a:rPr lang="en-US" sz="1400" b="0">
                <a:solidFill>
                  <a:schemeClr val="accent5">
                    <a:lumMod val="75000"/>
                  </a:schemeClr>
                </a:solidFill>
                <a:latin typeface="Comic Sans MS" panose="030F0702030302020204" pitchFamily="66" charset="0"/>
              </a:rPr>
              <a:t> the set</a:t>
            </a:r>
            <a:endParaRPr lang="en-US" sz="1400" b="0" dirty="0" err="1">
              <a:solidFill>
                <a:schemeClr val="accent5">
                  <a:lumMod val="75000"/>
                </a:schemeClr>
              </a:solidFill>
              <a:latin typeface="Comic Sans MS" panose="030F0702030302020204" pitchFamily="66" charset="0"/>
            </a:endParaRPr>
          </a:p>
        </p:txBody>
      </p:sp>
      <p:cxnSp>
        <p:nvCxnSpPr>
          <p:cNvPr id="7" name="Straight Arrow Connector 6">
            <a:extLst>
              <a:ext uri="{FF2B5EF4-FFF2-40B4-BE49-F238E27FC236}">
                <a16:creationId xmlns:a16="http://schemas.microsoft.com/office/drawing/2014/main" id="{39C4CD13-C34D-4E0B-BE04-065BD49AFE30}"/>
              </a:ext>
            </a:extLst>
          </p:cNvPr>
          <p:cNvCxnSpPr>
            <a:cxnSpLocks/>
          </p:cNvCxnSpPr>
          <p:nvPr/>
        </p:nvCxnSpPr>
        <p:spPr>
          <a:xfrm flipV="1">
            <a:off x="4117675" y="3839753"/>
            <a:ext cx="264304" cy="290859"/>
          </a:xfrm>
          <a:prstGeom prst="straightConnector1">
            <a:avLst/>
          </a:prstGeom>
          <a:ln w="254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38D26C4-2C0E-4FD6-AAF7-480B6A0E9158}"/>
              </a:ext>
            </a:extLst>
          </p:cNvPr>
          <p:cNvSpPr txBox="1"/>
          <p:nvPr/>
        </p:nvSpPr>
        <p:spPr>
          <a:xfrm flipH="1">
            <a:off x="5730445" y="3978224"/>
            <a:ext cx="2168106" cy="310534"/>
          </a:xfrm>
          <a:prstGeom prst="rect">
            <a:avLst/>
          </a:prstGeom>
          <a:noFill/>
        </p:spPr>
        <p:txBody>
          <a:bodyPr wrap="square" rtlCol="0">
            <a:spAutoFit/>
          </a:bodyPr>
          <a:lstStyle/>
          <a:p>
            <a:pPr algn="ctr">
              <a:lnSpc>
                <a:spcPts val="1800"/>
              </a:lnSpc>
            </a:pPr>
            <a:r>
              <a:rPr lang="en-US" sz="1400" b="0">
                <a:solidFill>
                  <a:schemeClr val="accent5">
                    <a:lumMod val="75000"/>
                  </a:schemeClr>
                </a:solidFill>
                <a:latin typeface="Comic Sans MS" panose="030F0702030302020204" pitchFamily="66" charset="0"/>
              </a:rPr>
              <a:t>Member of the set</a:t>
            </a:r>
            <a:endParaRPr lang="en-US" sz="1400" b="0" dirty="0" err="1">
              <a:solidFill>
                <a:schemeClr val="accent5">
                  <a:lumMod val="75000"/>
                </a:schemeClr>
              </a:solidFill>
              <a:latin typeface="Comic Sans MS" panose="030F0702030302020204" pitchFamily="66" charset="0"/>
            </a:endParaRPr>
          </a:p>
        </p:txBody>
      </p:sp>
      <p:cxnSp>
        <p:nvCxnSpPr>
          <p:cNvPr id="9" name="Straight Arrow Connector 8">
            <a:extLst>
              <a:ext uri="{FF2B5EF4-FFF2-40B4-BE49-F238E27FC236}">
                <a16:creationId xmlns:a16="http://schemas.microsoft.com/office/drawing/2014/main" id="{74161ED2-6A48-450E-904C-DF0D35360435}"/>
              </a:ext>
            </a:extLst>
          </p:cNvPr>
          <p:cNvCxnSpPr>
            <a:cxnSpLocks/>
          </p:cNvCxnSpPr>
          <p:nvPr/>
        </p:nvCxnSpPr>
        <p:spPr>
          <a:xfrm flipH="1" flipV="1">
            <a:off x="5457645" y="3839753"/>
            <a:ext cx="499703" cy="311973"/>
          </a:xfrm>
          <a:prstGeom prst="straightConnector1">
            <a:avLst/>
          </a:prstGeom>
          <a:ln w="254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811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EBB648-8724-40B1-9226-F38560832A56}"/>
              </a:ext>
            </a:extLst>
          </p:cNvPr>
          <p:cNvSpPr>
            <a:spLocks noGrp="1"/>
          </p:cNvSpPr>
          <p:nvPr>
            <p:ph idx="1"/>
          </p:nvPr>
        </p:nvSpPr>
        <p:spPr>
          <a:xfrm>
            <a:off x="380999" y="2518913"/>
            <a:ext cx="8407893" cy="3607566"/>
          </a:xfrm>
        </p:spPr>
        <p:txBody>
          <a:bodyPr>
            <a:noAutofit/>
          </a:bodyPr>
          <a:lstStyle/>
          <a:p>
            <a:pPr>
              <a:spcBef>
                <a:spcPts val="0"/>
              </a:spcBef>
              <a:spcAft>
                <a:spcPts val="0"/>
              </a:spcAft>
            </a:pPr>
            <a:r>
              <a:rPr lang="en-US" sz="1600"/>
              <a:t>features will be a Redis list</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r>
              <a:rPr lang="en-US" sz="1500">
                <a:latin typeface="Consolas" panose="020B0609020204030204" pitchFamily="49" charset="0"/>
              </a:rPr>
              <a:t>curl -X POST http://localhost:3000/features/power-steering</a:t>
            </a:r>
          </a:p>
          <a:p>
            <a:pPr marL="45720" indent="0">
              <a:spcBef>
                <a:spcPts val="0"/>
              </a:spcBef>
              <a:spcAft>
                <a:spcPts val="0"/>
              </a:spcAft>
              <a:buNone/>
            </a:pPr>
            <a:r>
              <a:rPr lang="en-US" sz="1500">
                <a:latin typeface="Consolas" panose="020B0609020204030204" pitchFamily="49" charset="0"/>
              </a:rPr>
              <a:t>curl -X POST http://localhost:3000/features/climate-control</a:t>
            </a:r>
          </a:p>
          <a:p>
            <a:pPr marL="45720" indent="0">
              <a:spcBef>
                <a:spcPts val="0"/>
              </a:spcBef>
              <a:spcAft>
                <a:spcPts val="0"/>
              </a:spcAft>
              <a:buNone/>
            </a:pPr>
            <a:r>
              <a:rPr lang="en-US" sz="1500">
                <a:latin typeface="Consolas" panose="020B0609020204030204" pitchFamily="49" charset="0"/>
              </a:rPr>
              <a:t>curl -X POST http://localhost:3000/features/car-play</a:t>
            </a:r>
          </a:p>
          <a:p>
            <a:pPr marL="45720" indent="0">
              <a:spcBef>
                <a:spcPts val="0"/>
              </a:spcBef>
              <a:spcAft>
                <a:spcPts val="0"/>
              </a:spcAft>
              <a:buNone/>
            </a:pPr>
            <a:r>
              <a:rPr lang="en-US" sz="1500">
                <a:latin typeface="Consolas" panose="020B0609020204030204" pitchFamily="49" charset="0"/>
              </a:rPr>
              <a:t>curl -X POST http://localhost:3000/features/disc-breaks</a:t>
            </a:r>
          </a:p>
          <a:p>
            <a:pPr marL="45720" indent="0">
              <a:spcBef>
                <a:spcPts val="0"/>
              </a:spcBef>
              <a:spcAft>
                <a:spcPts val="0"/>
              </a:spcAft>
              <a:buNone/>
            </a:pPr>
            <a:endParaRPr lang="en-US" sz="1500">
              <a:latin typeface="Consolas" panose="020B0609020204030204" pitchFamily="49" charset="0"/>
            </a:endParaRPr>
          </a:p>
        </p:txBody>
      </p:sp>
      <p:sp>
        <p:nvSpPr>
          <p:cNvPr id="3" name="Title 2">
            <a:extLst>
              <a:ext uri="{FF2B5EF4-FFF2-40B4-BE49-F238E27FC236}">
                <a16:creationId xmlns:a16="http://schemas.microsoft.com/office/drawing/2014/main" id="{A28D4F96-8CD0-4AC1-8C7C-3973E27117D9}"/>
              </a:ext>
            </a:extLst>
          </p:cNvPr>
          <p:cNvSpPr>
            <a:spLocks noGrp="1"/>
          </p:cNvSpPr>
          <p:nvPr>
            <p:ph type="title"/>
          </p:nvPr>
        </p:nvSpPr>
        <p:spPr>
          <a:xfrm>
            <a:off x="381001" y="355847"/>
            <a:ext cx="2534728" cy="1054394"/>
          </a:xfrm>
        </p:spPr>
        <p:txBody>
          <a:bodyPr/>
          <a:lstStyle/>
          <a:p>
            <a:r>
              <a:rPr lang="en-US"/>
              <a:t>A sample shell script</a:t>
            </a:r>
          </a:p>
        </p:txBody>
      </p:sp>
      <p:sp>
        <p:nvSpPr>
          <p:cNvPr id="4" name="Rectangle 3">
            <a:extLst>
              <a:ext uri="{FF2B5EF4-FFF2-40B4-BE49-F238E27FC236}">
                <a16:creationId xmlns:a16="http://schemas.microsoft.com/office/drawing/2014/main" id="{2454BE06-ED6A-4CB8-AC36-A996933331E6}"/>
              </a:ext>
            </a:extLst>
          </p:cNvPr>
          <p:cNvSpPr/>
          <p:nvPr/>
        </p:nvSpPr>
        <p:spPr>
          <a:xfrm>
            <a:off x="3370053" y="154425"/>
            <a:ext cx="5786892" cy="2031325"/>
          </a:xfrm>
          <a:prstGeom prst="rect">
            <a:avLst/>
          </a:prstGeom>
          <a:solidFill>
            <a:schemeClr val="tx2"/>
          </a:solidFill>
        </p:spPr>
        <p:txBody>
          <a:bodyPr wrap="square">
            <a:spAutoFit/>
          </a:bodyPr>
          <a:lstStyle/>
          <a:p>
            <a:r>
              <a:rPr lang="en-US" sz="1400" b="1">
                <a:solidFill>
                  <a:schemeClr val="accent1">
                    <a:lumMod val="20000"/>
                    <a:lumOff val="80000"/>
                  </a:schemeClr>
                </a:solidFill>
                <a:latin typeface="Courier New" panose="02070309020205020404" pitchFamily="49" charset="0"/>
              </a:rPr>
              <a:t>-d, --data &lt;data&gt;</a:t>
            </a:r>
            <a:endParaRPr lang="en-US" sz="1400">
              <a:solidFill>
                <a:schemeClr val="accent1">
                  <a:lumMod val="20000"/>
                  <a:lumOff val="80000"/>
                </a:schemeClr>
              </a:solidFill>
              <a:latin typeface="arial" panose="020B0604020202020204" pitchFamily="34" charset="0"/>
            </a:endParaRPr>
          </a:p>
          <a:p>
            <a:r>
              <a:rPr lang="en-US" sz="1400">
                <a:solidFill>
                  <a:schemeClr val="accent2">
                    <a:lumMod val="60000"/>
                    <a:lumOff val="40000"/>
                  </a:schemeClr>
                </a:solidFill>
                <a:latin typeface="arial" panose="020B0604020202020204" pitchFamily="34" charset="0"/>
              </a:rPr>
              <a:t>Sends the specified data in a POST request to the HTTP server, </a:t>
            </a:r>
            <a:br>
              <a:rPr lang="en-US" sz="1400">
                <a:solidFill>
                  <a:schemeClr val="accent2">
                    <a:lumMod val="60000"/>
                    <a:lumOff val="40000"/>
                  </a:schemeClr>
                </a:solidFill>
                <a:latin typeface="arial" panose="020B0604020202020204" pitchFamily="34" charset="0"/>
              </a:rPr>
            </a:br>
            <a:r>
              <a:rPr lang="en-US" sz="1400">
                <a:solidFill>
                  <a:schemeClr val="accent2">
                    <a:lumMod val="60000"/>
                    <a:lumOff val="40000"/>
                  </a:schemeClr>
                </a:solidFill>
                <a:latin typeface="arial" panose="020B0604020202020204" pitchFamily="34" charset="0"/>
              </a:rPr>
              <a:t>as a browser does when users press submit from an HTML form.</a:t>
            </a:r>
          </a:p>
          <a:p>
            <a:r>
              <a:rPr lang="en-US" sz="1400">
                <a:solidFill>
                  <a:schemeClr val="accent1">
                    <a:lumMod val="20000"/>
                    <a:lumOff val="80000"/>
                  </a:schemeClr>
                </a:solidFill>
                <a:latin typeface="arial" panose="020B0604020202020204" pitchFamily="34" charset="0"/>
              </a:rPr>
              <a:t>-X, --request &lt;command&gt;</a:t>
            </a:r>
          </a:p>
          <a:p>
            <a:r>
              <a:rPr lang="en-US" sz="1400">
                <a:solidFill>
                  <a:schemeClr val="accent2">
                    <a:lumMod val="60000"/>
                    <a:lumOff val="40000"/>
                  </a:schemeClr>
                </a:solidFill>
                <a:latin typeface="arial" panose="020B0604020202020204" pitchFamily="34" charset="0"/>
              </a:rPr>
              <a:t>Specifies a custom request method to use when communicating </a:t>
            </a:r>
            <a:br>
              <a:rPr lang="en-US" sz="1400">
                <a:solidFill>
                  <a:schemeClr val="accent2">
                    <a:lumMod val="60000"/>
                    <a:lumOff val="40000"/>
                  </a:schemeClr>
                </a:solidFill>
                <a:latin typeface="arial" panose="020B0604020202020204" pitchFamily="34" charset="0"/>
              </a:rPr>
            </a:br>
            <a:r>
              <a:rPr lang="en-US" sz="1400">
                <a:solidFill>
                  <a:schemeClr val="accent2">
                    <a:lumMod val="60000"/>
                    <a:lumOff val="40000"/>
                  </a:schemeClr>
                </a:solidFill>
                <a:latin typeface="arial" panose="020B0604020202020204" pitchFamily="34" charset="0"/>
              </a:rPr>
              <a:t>with the HTTP server.</a:t>
            </a:r>
          </a:p>
          <a:p>
            <a:r>
              <a:rPr lang="en-US" sz="1400">
                <a:solidFill>
                  <a:schemeClr val="accent1">
                    <a:lumMod val="20000"/>
                    <a:lumOff val="80000"/>
                  </a:schemeClr>
                </a:solidFill>
                <a:latin typeface="arial" panose="020B0604020202020204" pitchFamily="34" charset="0"/>
              </a:rPr>
              <a:t>-H, --header &lt;header/@file&gt;</a:t>
            </a:r>
          </a:p>
          <a:p>
            <a:r>
              <a:rPr lang="en-US" sz="1400">
                <a:solidFill>
                  <a:schemeClr val="accent2">
                    <a:lumMod val="60000"/>
                    <a:lumOff val="40000"/>
                  </a:schemeClr>
                </a:solidFill>
                <a:latin typeface="arial" panose="020B0604020202020204" pitchFamily="34" charset="0"/>
              </a:rPr>
              <a:t>Extra header to include in the request when sending HTTP to a server.</a:t>
            </a:r>
          </a:p>
          <a:p>
            <a:endParaRPr lang="en-US" sz="1400" b="0" i="0">
              <a:solidFill>
                <a:schemeClr val="accent2">
                  <a:lumMod val="60000"/>
                  <a:lumOff val="40000"/>
                </a:schemeClr>
              </a:solidFill>
              <a:effectLst/>
              <a:latin typeface="arial" panose="020B0604020202020204" pitchFamily="34" charset="0"/>
            </a:endParaRPr>
          </a:p>
        </p:txBody>
      </p:sp>
      <p:pic>
        <p:nvPicPr>
          <p:cNvPr id="5" name="Picture 4">
            <a:extLst>
              <a:ext uri="{FF2B5EF4-FFF2-40B4-BE49-F238E27FC236}">
                <a16:creationId xmlns:a16="http://schemas.microsoft.com/office/drawing/2014/main" id="{F419FA1A-BE6A-4E4A-85DD-90C838AAE129}"/>
              </a:ext>
            </a:extLst>
          </p:cNvPr>
          <p:cNvPicPr>
            <a:picLocks noChangeAspect="1"/>
          </p:cNvPicPr>
          <p:nvPr/>
        </p:nvPicPr>
        <p:blipFill>
          <a:blip r:embed="rId2"/>
          <a:stretch>
            <a:fillRect/>
          </a:stretch>
        </p:blipFill>
        <p:spPr>
          <a:xfrm>
            <a:off x="1386273" y="4623620"/>
            <a:ext cx="5129250" cy="1176346"/>
          </a:xfrm>
          <a:prstGeom prst="rect">
            <a:avLst/>
          </a:prstGeom>
        </p:spPr>
      </p:pic>
      <p:sp>
        <p:nvSpPr>
          <p:cNvPr id="6" name="TextBox 5">
            <a:extLst>
              <a:ext uri="{FF2B5EF4-FFF2-40B4-BE49-F238E27FC236}">
                <a16:creationId xmlns:a16="http://schemas.microsoft.com/office/drawing/2014/main" id="{3A1290C9-19FB-4F70-8BD8-3CCB71EFEE07}"/>
              </a:ext>
            </a:extLst>
          </p:cNvPr>
          <p:cNvSpPr txBox="1"/>
          <p:nvPr/>
        </p:nvSpPr>
        <p:spPr>
          <a:xfrm flipH="1">
            <a:off x="2547733" y="4135190"/>
            <a:ext cx="1920750" cy="310534"/>
          </a:xfrm>
          <a:prstGeom prst="rect">
            <a:avLst/>
          </a:prstGeom>
          <a:noFill/>
        </p:spPr>
        <p:txBody>
          <a:bodyPr wrap="square" rtlCol="0">
            <a:spAutoFit/>
          </a:bodyPr>
          <a:lstStyle/>
          <a:p>
            <a:pPr algn="ctr">
              <a:lnSpc>
                <a:spcPts val="1800"/>
              </a:lnSpc>
            </a:pPr>
            <a:r>
              <a:rPr lang="en-US" sz="1400" b="0">
                <a:solidFill>
                  <a:schemeClr val="accent5">
                    <a:lumMod val="75000"/>
                  </a:schemeClr>
                </a:solidFill>
                <a:latin typeface="Comic Sans MS" panose="030F0702030302020204" pitchFamily="66" charset="0"/>
              </a:rPr>
              <a:t>Key </a:t>
            </a:r>
            <a:r>
              <a:rPr lang="en-US" sz="1400" b="1" u="sng">
                <a:solidFill>
                  <a:schemeClr val="accent5">
                    <a:lumMod val="75000"/>
                  </a:schemeClr>
                </a:solidFill>
                <a:latin typeface="Comic Sans MS" panose="030F0702030302020204" pitchFamily="66" charset="0"/>
              </a:rPr>
              <a:t>of</a:t>
            </a:r>
            <a:r>
              <a:rPr lang="en-US" sz="1400" b="0">
                <a:solidFill>
                  <a:schemeClr val="accent5">
                    <a:lumMod val="75000"/>
                  </a:schemeClr>
                </a:solidFill>
                <a:latin typeface="Comic Sans MS" panose="030F0702030302020204" pitchFamily="66" charset="0"/>
              </a:rPr>
              <a:t> the list</a:t>
            </a:r>
            <a:endParaRPr lang="en-US" sz="1400" b="0" dirty="0" err="1">
              <a:solidFill>
                <a:schemeClr val="accent5">
                  <a:lumMod val="75000"/>
                </a:schemeClr>
              </a:solidFill>
              <a:latin typeface="Comic Sans MS" panose="030F0702030302020204" pitchFamily="66" charset="0"/>
            </a:endParaRPr>
          </a:p>
        </p:txBody>
      </p:sp>
      <p:cxnSp>
        <p:nvCxnSpPr>
          <p:cNvPr id="7" name="Straight Arrow Connector 6">
            <a:extLst>
              <a:ext uri="{FF2B5EF4-FFF2-40B4-BE49-F238E27FC236}">
                <a16:creationId xmlns:a16="http://schemas.microsoft.com/office/drawing/2014/main" id="{3F459793-92F3-4AC0-83B8-1A56D78D9FC1}"/>
              </a:ext>
            </a:extLst>
          </p:cNvPr>
          <p:cNvCxnSpPr>
            <a:cxnSpLocks/>
          </p:cNvCxnSpPr>
          <p:nvPr/>
        </p:nvCxnSpPr>
        <p:spPr>
          <a:xfrm flipV="1">
            <a:off x="4169434" y="3999598"/>
            <a:ext cx="264304" cy="290859"/>
          </a:xfrm>
          <a:prstGeom prst="straightConnector1">
            <a:avLst/>
          </a:prstGeom>
          <a:ln w="254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D47F750-DFE4-4FB8-A57B-2B1E76EC5C49}"/>
              </a:ext>
            </a:extLst>
          </p:cNvPr>
          <p:cNvSpPr txBox="1"/>
          <p:nvPr/>
        </p:nvSpPr>
        <p:spPr>
          <a:xfrm flipH="1">
            <a:off x="5782204" y="4138069"/>
            <a:ext cx="2168106" cy="310534"/>
          </a:xfrm>
          <a:prstGeom prst="rect">
            <a:avLst/>
          </a:prstGeom>
          <a:noFill/>
        </p:spPr>
        <p:txBody>
          <a:bodyPr wrap="square" rtlCol="0">
            <a:spAutoFit/>
          </a:bodyPr>
          <a:lstStyle/>
          <a:p>
            <a:pPr algn="ctr">
              <a:lnSpc>
                <a:spcPts val="1800"/>
              </a:lnSpc>
            </a:pPr>
            <a:r>
              <a:rPr lang="en-US" sz="1400" b="0">
                <a:solidFill>
                  <a:schemeClr val="accent5">
                    <a:lumMod val="75000"/>
                  </a:schemeClr>
                </a:solidFill>
                <a:latin typeface="Comic Sans MS" panose="030F0702030302020204" pitchFamily="66" charset="0"/>
              </a:rPr>
              <a:t>Member of the list</a:t>
            </a:r>
            <a:endParaRPr lang="en-US" sz="1400" b="0" dirty="0" err="1">
              <a:solidFill>
                <a:schemeClr val="accent5">
                  <a:lumMod val="75000"/>
                </a:schemeClr>
              </a:solidFill>
              <a:latin typeface="Comic Sans MS" panose="030F0702030302020204" pitchFamily="66" charset="0"/>
            </a:endParaRPr>
          </a:p>
        </p:txBody>
      </p:sp>
      <p:cxnSp>
        <p:nvCxnSpPr>
          <p:cNvPr id="9" name="Straight Arrow Connector 8">
            <a:extLst>
              <a:ext uri="{FF2B5EF4-FFF2-40B4-BE49-F238E27FC236}">
                <a16:creationId xmlns:a16="http://schemas.microsoft.com/office/drawing/2014/main" id="{D6604344-BDE0-43A6-9758-7CCE8E6B4A89}"/>
              </a:ext>
            </a:extLst>
          </p:cNvPr>
          <p:cNvCxnSpPr>
            <a:cxnSpLocks/>
          </p:cNvCxnSpPr>
          <p:nvPr/>
        </p:nvCxnSpPr>
        <p:spPr>
          <a:xfrm flipH="1" flipV="1">
            <a:off x="5509404" y="3999598"/>
            <a:ext cx="499703" cy="311973"/>
          </a:xfrm>
          <a:prstGeom prst="straightConnector1">
            <a:avLst/>
          </a:prstGeom>
          <a:ln w="254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712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EBB648-8724-40B1-9226-F38560832A56}"/>
              </a:ext>
            </a:extLst>
          </p:cNvPr>
          <p:cNvSpPr>
            <a:spLocks noGrp="1"/>
          </p:cNvSpPr>
          <p:nvPr>
            <p:ph idx="1"/>
          </p:nvPr>
        </p:nvSpPr>
        <p:spPr>
          <a:xfrm>
            <a:off x="380999" y="2346385"/>
            <a:ext cx="8407893" cy="3780094"/>
          </a:xfrm>
        </p:spPr>
        <p:txBody>
          <a:bodyPr>
            <a:noAutofit/>
          </a:bodyPr>
          <a:lstStyle/>
          <a:p>
            <a:pPr>
              <a:spcBef>
                <a:spcPts val="0"/>
              </a:spcBef>
              <a:spcAft>
                <a:spcPts val="0"/>
              </a:spcAft>
            </a:pPr>
            <a:r>
              <a:rPr lang="en-US" sz="1600"/>
              <a:t>cardescriptions will be a Redis hash</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r>
              <a:rPr lang="en-US" sz="1500">
                <a:latin typeface="Consolas" panose="020B0609020204030204" pitchFamily="49" charset="0"/>
              </a:rPr>
              <a:t>curl -d '{ "colour" : "yellow", "style" : "SUV", "year": 2018 }' </a:t>
            </a:r>
            <a:br>
              <a:rPr lang="en-US" sz="1500">
                <a:latin typeface="Consolas" panose="020B0609020204030204" pitchFamily="49" charset="0"/>
              </a:rPr>
            </a:br>
            <a:r>
              <a:rPr lang="en-US" sz="1500">
                <a:latin typeface="Consolas" panose="020B0609020204030204" pitchFamily="49" charset="0"/>
              </a:rPr>
              <a:t>     -H "Content-Type: application/json" </a:t>
            </a:r>
            <a:br>
              <a:rPr lang="en-US" sz="1500">
                <a:latin typeface="Consolas" panose="020B0609020204030204" pitchFamily="49" charset="0"/>
              </a:rPr>
            </a:br>
            <a:r>
              <a:rPr lang="en-US" sz="1500">
                <a:latin typeface="Consolas" panose="020B0609020204030204" pitchFamily="49" charset="0"/>
              </a:rPr>
              <a:t>     -X POST  http://localhost:3000/cardescriptions/</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r>
              <a:rPr lang="en-US" sz="1500">
                <a:latin typeface="Consolas" panose="020B0609020204030204" pitchFamily="49" charset="0"/>
              </a:rPr>
              <a:t>curl -d '{ "colour" : "green", "style" : "hatchback", "year": 2017 }' </a:t>
            </a:r>
          </a:p>
          <a:p>
            <a:pPr marL="45720" indent="0">
              <a:spcBef>
                <a:spcPts val="0"/>
              </a:spcBef>
              <a:spcAft>
                <a:spcPts val="0"/>
              </a:spcAft>
              <a:buNone/>
            </a:pPr>
            <a:r>
              <a:rPr lang="en-US" sz="1500">
                <a:latin typeface="Consolas" panose="020B0609020204030204" pitchFamily="49" charset="0"/>
              </a:rPr>
              <a:t>     -H "Content-Type: application/json" </a:t>
            </a:r>
          </a:p>
          <a:p>
            <a:pPr marL="45720" indent="0">
              <a:spcBef>
                <a:spcPts val="0"/>
              </a:spcBef>
              <a:spcAft>
                <a:spcPts val="0"/>
              </a:spcAft>
              <a:buNone/>
            </a:pPr>
            <a:r>
              <a:rPr lang="en-US" sz="1500">
                <a:latin typeface="Consolas" panose="020B0609020204030204" pitchFamily="49" charset="0"/>
              </a:rPr>
              <a:t>     -X POST  http://localhost:3000/cardescriptions/</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r>
              <a:rPr lang="en-US" sz="1500">
                <a:latin typeface="Consolas" panose="020B0609020204030204" pitchFamily="49" charset="0"/>
              </a:rPr>
              <a:t>curl -d '{ "colour" : "blue", "style" : "sedan", "year": 2008 }' </a:t>
            </a:r>
          </a:p>
          <a:p>
            <a:pPr marL="45720" indent="0">
              <a:spcBef>
                <a:spcPts val="0"/>
              </a:spcBef>
              <a:spcAft>
                <a:spcPts val="0"/>
              </a:spcAft>
              <a:buNone/>
            </a:pPr>
            <a:r>
              <a:rPr lang="en-US" sz="1500">
                <a:latin typeface="Consolas" panose="020B0609020204030204" pitchFamily="49" charset="0"/>
              </a:rPr>
              <a:t>     -H "Content-Type: application/json" </a:t>
            </a:r>
          </a:p>
          <a:p>
            <a:pPr marL="45720" indent="0">
              <a:spcBef>
                <a:spcPts val="0"/>
              </a:spcBef>
              <a:spcAft>
                <a:spcPts val="0"/>
              </a:spcAft>
              <a:buNone/>
            </a:pPr>
            <a:r>
              <a:rPr lang="en-US" sz="1500">
                <a:latin typeface="Consolas" panose="020B0609020204030204" pitchFamily="49" charset="0"/>
              </a:rPr>
              <a:t>     -X POST  http://localhost:3000/cardescriptions/</a:t>
            </a:r>
          </a:p>
          <a:p>
            <a:pPr marL="45720" indent="0">
              <a:spcBef>
                <a:spcPts val="0"/>
              </a:spcBef>
              <a:spcAft>
                <a:spcPts val="0"/>
              </a:spcAft>
              <a:buNone/>
            </a:pPr>
            <a:r>
              <a:rPr lang="en-US" sz="1500">
                <a:latin typeface="Consolas" panose="020B0609020204030204" pitchFamily="49" charset="0"/>
              </a:rPr>
              <a:t> </a:t>
            </a:r>
          </a:p>
          <a:p>
            <a:pPr marL="45720" indent="0">
              <a:spcBef>
                <a:spcPts val="0"/>
              </a:spcBef>
              <a:spcAft>
                <a:spcPts val="0"/>
              </a:spcAft>
              <a:buNone/>
            </a:pPr>
            <a:r>
              <a:rPr lang="en-US" sz="1500">
                <a:latin typeface="Consolas" panose="020B0609020204030204" pitchFamily="49" charset="0"/>
              </a:rPr>
              <a:t>curl -d '{ "colour" : "brown", "style" : "station-wagon", "year": 1983 }'</a:t>
            </a:r>
          </a:p>
          <a:p>
            <a:pPr marL="45720" indent="0">
              <a:spcBef>
                <a:spcPts val="0"/>
              </a:spcBef>
              <a:spcAft>
                <a:spcPts val="0"/>
              </a:spcAft>
              <a:buNone/>
            </a:pPr>
            <a:r>
              <a:rPr lang="en-US" sz="1500">
                <a:latin typeface="Consolas" panose="020B0609020204030204" pitchFamily="49" charset="0"/>
              </a:rPr>
              <a:t>     -H "Content-Type: application/json" </a:t>
            </a:r>
          </a:p>
          <a:p>
            <a:pPr marL="45720" indent="0">
              <a:spcBef>
                <a:spcPts val="0"/>
              </a:spcBef>
              <a:spcAft>
                <a:spcPts val="0"/>
              </a:spcAft>
              <a:buNone/>
            </a:pPr>
            <a:r>
              <a:rPr lang="en-US" sz="1500">
                <a:latin typeface="Consolas" panose="020B0609020204030204" pitchFamily="49" charset="0"/>
              </a:rPr>
              <a:t>     -X POST  http://localhost:3000/cardescriptions/</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endParaRPr lang="en-US" sz="1500">
              <a:latin typeface="Consolas" panose="020B0609020204030204" pitchFamily="49" charset="0"/>
            </a:endParaRPr>
          </a:p>
        </p:txBody>
      </p:sp>
      <p:sp>
        <p:nvSpPr>
          <p:cNvPr id="3" name="Title 2">
            <a:extLst>
              <a:ext uri="{FF2B5EF4-FFF2-40B4-BE49-F238E27FC236}">
                <a16:creationId xmlns:a16="http://schemas.microsoft.com/office/drawing/2014/main" id="{A28D4F96-8CD0-4AC1-8C7C-3973E27117D9}"/>
              </a:ext>
            </a:extLst>
          </p:cNvPr>
          <p:cNvSpPr>
            <a:spLocks noGrp="1"/>
          </p:cNvSpPr>
          <p:nvPr>
            <p:ph type="title"/>
          </p:nvPr>
        </p:nvSpPr>
        <p:spPr>
          <a:xfrm>
            <a:off x="381001" y="355847"/>
            <a:ext cx="2534728" cy="1054394"/>
          </a:xfrm>
        </p:spPr>
        <p:txBody>
          <a:bodyPr/>
          <a:lstStyle/>
          <a:p>
            <a:r>
              <a:rPr lang="en-US"/>
              <a:t>A sample shell script</a:t>
            </a:r>
          </a:p>
        </p:txBody>
      </p:sp>
      <p:sp>
        <p:nvSpPr>
          <p:cNvPr id="4" name="Rectangle 3">
            <a:extLst>
              <a:ext uri="{FF2B5EF4-FFF2-40B4-BE49-F238E27FC236}">
                <a16:creationId xmlns:a16="http://schemas.microsoft.com/office/drawing/2014/main" id="{2454BE06-ED6A-4CB8-AC36-A996933331E6}"/>
              </a:ext>
            </a:extLst>
          </p:cNvPr>
          <p:cNvSpPr/>
          <p:nvPr/>
        </p:nvSpPr>
        <p:spPr>
          <a:xfrm>
            <a:off x="3370053" y="154425"/>
            <a:ext cx="5786892" cy="2031325"/>
          </a:xfrm>
          <a:prstGeom prst="rect">
            <a:avLst/>
          </a:prstGeom>
          <a:solidFill>
            <a:schemeClr val="tx2"/>
          </a:solidFill>
        </p:spPr>
        <p:txBody>
          <a:bodyPr wrap="square">
            <a:spAutoFit/>
          </a:bodyPr>
          <a:lstStyle/>
          <a:p>
            <a:r>
              <a:rPr lang="en-US" sz="1400" b="1">
                <a:solidFill>
                  <a:schemeClr val="accent1">
                    <a:lumMod val="20000"/>
                    <a:lumOff val="80000"/>
                  </a:schemeClr>
                </a:solidFill>
                <a:latin typeface="Courier New" panose="02070309020205020404" pitchFamily="49" charset="0"/>
              </a:rPr>
              <a:t>-d, --data &lt;data&gt;</a:t>
            </a:r>
            <a:endParaRPr lang="en-US" sz="1400">
              <a:solidFill>
                <a:schemeClr val="accent1">
                  <a:lumMod val="20000"/>
                  <a:lumOff val="80000"/>
                </a:schemeClr>
              </a:solidFill>
              <a:latin typeface="arial" panose="020B0604020202020204" pitchFamily="34" charset="0"/>
            </a:endParaRPr>
          </a:p>
          <a:p>
            <a:r>
              <a:rPr lang="en-US" sz="1400">
                <a:solidFill>
                  <a:schemeClr val="accent2">
                    <a:lumMod val="60000"/>
                    <a:lumOff val="40000"/>
                  </a:schemeClr>
                </a:solidFill>
                <a:latin typeface="arial" panose="020B0604020202020204" pitchFamily="34" charset="0"/>
              </a:rPr>
              <a:t>Sends the specified data in a POST request to the HTTP server, </a:t>
            </a:r>
            <a:br>
              <a:rPr lang="en-US" sz="1400">
                <a:solidFill>
                  <a:schemeClr val="accent2">
                    <a:lumMod val="60000"/>
                    <a:lumOff val="40000"/>
                  </a:schemeClr>
                </a:solidFill>
                <a:latin typeface="arial" panose="020B0604020202020204" pitchFamily="34" charset="0"/>
              </a:rPr>
            </a:br>
            <a:r>
              <a:rPr lang="en-US" sz="1400">
                <a:solidFill>
                  <a:schemeClr val="accent2">
                    <a:lumMod val="60000"/>
                    <a:lumOff val="40000"/>
                  </a:schemeClr>
                </a:solidFill>
                <a:latin typeface="arial" panose="020B0604020202020204" pitchFamily="34" charset="0"/>
              </a:rPr>
              <a:t>as a browser does when users press submit from an HTML form.</a:t>
            </a:r>
          </a:p>
          <a:p>
            <a:r>
              <a:rPr lang="en-US" sz="1400">
                <a:solidFill>
                  <a:schemeClr val="accent1">
                    <a:lumMod val="20000"/>
                    <a:lumOff val="80000"/>
                  </a:schemeClr>
                </a:solidFill>
                <a:latin typeface="arial" panose="020B0604020202020204" pitchFamily="34" charset="0"/>
              </a:rPr>
              <a:t>-X, --request &lt;command&gt;</a:t>
            </a:r>
          </a:p>
          <a:p>
            <a:r>
              <a:rPr lang="en-US" sz="1400">
                <a:solidFill>
                  <a:schemeClr val="accent2">
                    <a:lumMod val="60000"/>
                    <a:lumOff val="40000"/>
                  </a:schemeClr>
                </a:solidFill>
                <a:latin typeface="arial" panose="020B0604020202020204" pitchFamily="34" charset="0"/>
              </a:rPr>
              <a:t>Specifies a custom request method to use when communicating </a:t>
            </a:r>
            <a:br>
              <a:rPr lang="en-US" sz="1400">
                <a:solidFill>
                  <a:schemeClr val="accent2">
                    <a:lumMod val="60000"/>
                    <a:lumOff val="40000"/>
                  </a:schemeClr>
                </a:solidFill>
                <a:latin typeface="arial" panose="020B0604020202020204" pitchFamily="34" charset="0"/>
              </a:rPr>
            </a:br>
            <a:r>
              <a:rPr lang="en-US" sz="1400">
                <a:solidFill>
                  <a:schemeClr val="accent2">
                    <a:lumMod val="60000"/>
                    <a:lumOff val="40000"/>
                  </a:schemeClr>
                </a:solidFill>
                <a:latin typeface="arial" panose="020B0604020202020204" pitchFamily="34" charset="0"/>
              </a:rPr>
              <a:t>with the HTTP server.</a:t>
            </a:r>
          </a:p>
          <a:p>
            <a:r>
              <a:rPr lang="en-US" sz="1400">
                <a:solidFill>
                  <a:schemeClr val="accent1">
                    <a:lumMod val="20000"/>
                    <a:lumOff val="80000"/>
                  </a:schemeClr>
                </a:solidFill>
                <a:latin typeface="arial" panose="020B0604020202020204" pitchFamily="34" charset="0"/>
              </a:rPr>
              <a:t>-H, --header &lt;header/@file&gt;</a:t>
            </a:r>
          </a:p>
          <a:p>
            <a:r>
              <a:rPr lang="en-US" sz="1400">
                <a:solidFill>
                  <a:schemeClr val="accent2">
                    <a:lumMod val="60000"/>
                    <a:lumOff val="40000"/>
                  </a:schemeClr>
                </a:solidFill>
                <a:latin typeface="arial" panose="020B0604020202020204" pitchFamily="34" charset="0"/>
              </a:rPr>
              <a:t>Extra header to include in the request when sending HTTP to a server.</a:t>
            </a:r>
          </a:p>
          <a:p>
            <a:endParaRPr lang="en-US" sz="1400" b="0" i="0">
              <a:solidFill>
                <a:schemeClr val="accent2">
                  <a:lumMod val="60000"/>
                  <a:lumOff val="40000"/>
                </a:schemeClr>
              </a:solidFill>
              <a:effectLst/>
              <a:latin typeface="arial" panose="020B0604020202020204" pitchFamily="34" charset="0"/>
            </a:endParaRPr>
          </a:p>
        </p:txBody>
      </p:sp>
    </p:spTree>
    <p:extLst>
      <p:ext uri="{BB962C8B-B14F-4D97-AF65-F5344CB8AC3E}">
        <p14:creationId xmlns:p14="http://schemas.microsoft.com/office/powerpoint/2010/main" val="1662071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EBB648-8724-40B1-9226-F38560832A56}"/>
              </a:ext>
            </a:extLst>
          </p:cNvPr>
          <p:cNvSpPr>
            <a:spLocks noGrp="1"/>
          </p:cNvSpPr>
          <p:nvPr>
            <p:ph idx="1"/>
          </p:nvPr>
        </p:nvSpPr>
        <p:spPr>
          <a:xfrm>
            <a:off x="380999" y="2346385"/>
            <a:ext cx="8407893" cy="3780094"/>
          </a:xfrm>
        </p:spPr>
        <p:txBody>
          <a:bodyPr>
            <a:noAutofit/>
          </a:bodyPr>
          <a:lstStyle/>
          <a:p>
            <a:pPr>
              <a:spcBef>
                <a:spcPts val="0"/>
              </a:spcBef>
              <a:spcAft>
                <a:spcPts val="0"/>
              </a:spcAft>
            </a:pPr>
            <a:r>
              <a:rPr lang="en-US" sz="1600"/>
              <a:t>cardescriptions will be a Redis hash</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r>
              <a:rPr lang="en-US" sz="1500">
                <a:latin typeface="Consolas" panose="020B0609020204030204" pitchFamily="49" charset="0"/>
              </a:rPr>
              <a:t>curl -d '{ "colour" : "green", "style" : "hatchback", "year": 2017 }' </a:t>
            </a:r>
          </a:p>
          <a:p>
            <a:pPr marL="45720" indent="0">
              <a:spcBef>
                <a:spcPts val="0"/>
              </a:spcBef>
              <a:spcAft>
                <a:spcPts val="0"/>
              </a:spcAft>
              <a:buNone/>
            </a:pPr>
            <a:r>
              <a:rPr lang="en-US" sz="1500">
                <a:latin typeface="Consolas" panose="020B0609020204030204" pitchFamily="49" charset="0"/>
              </a:rPr>
              <a:t>     -H "Content-Type: application/json" </a:t>
            </a:r>
          </a:p>
          <a:p>
            <a:pPr marL="45720" indent="0">
              <a:spcBef>
                <a:spcPts val="0"/>
              </a:spcBef>
              <a:spcAft>
                <a:spcPts val="0"/>
              </a:spcAft>
              <a:buNone/>
            </a:pPr>
            <a:r>
              <a:rPr lang="en-US" sz="1500">
                <a:latin typeface="Consolas" panose="020B0609020204030204" pitchFamily="49" charset="0"/>
              </a:rPr>
              <a:t>     -X POST  http://localhost:3000/cardescriptions/</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r>
              <a:rPr lang="en-US" sz="1500">
                <a:latin typeface="Consolas" panose="020B0609020204030204" pitchFamily="49" charset="0"/>
              </a:rPr>
              <a:t>curl -d '{ "colour" : "blue", "style" : "sedan", "year": 2008 }' </a:t>
            </a:r>
          </a:p>
          <a:p>
            <a:pPr marL="45720" indent="0">
              <a:spcBef>
                <a:spcPts val="0"/>
              </a:spcBef>
              <a:spcAft>
                <a:spcPts val="0"/>
              </a:spcAft>
              <a:buNone/>
            </a:pPr>
            <a:r>
              <a:rPr lang="en-US" sz="1500">
                <a:latin typeface="Consolas" panose="020B0609020204030204" pitchFamily="49" charset="0"/>
              </a:rPr>
              <a:t>     -H "Content-Type: application/json" </a:t>
            </a:r>
          </a:p>
          <a:p>
            <a:pPr marL="45720" indent="0">
              <a:spcBef>
                <a:spcPts val="0"/>
              </a:spcBef>
              <a:spcAft>
                <a:spcPts val="0"/>
              </a:spcAft>
              <a:buNone/>
            </a:pPr>
            <a:r>
              <a:rPr lang="en-US" sz="1500">
                <a:latin typeface="Consolas" panose="020B0609020204030204" pitchFamily="49" charset="0"/>
              </a:rPr>
              <a:t>     -X POST  http://localhost:3000/cardescriptions/</a:t>
            </a:r>
          </a:p>
          <a:p>
            <a:pPr marL="45720" indent="0">
              <a:spcBef>
                <a:spcPts val="0"/>
              </a:spcBef>
              <a:spcAft>
                <a:spcPts val="0"/>
              </a:spcAft>
              <a:buNone/>
            </a:pPr>
            <a:r>
              <a:rPr lang="en-US" sz="1500">
                <a:latin typeface="Consolas" panose="020B0609020204030204" pitchFamily="49" charset="0"/>
              </a:rPr>
              <a:t> </a:t>
            </a:r>
          </a:p>
          <a:p>
            <a:pPr marL="45720" indent="0">
              <a:spcBef>
                <a:spcPts val="0"/>
              </a:spcBef>
              <a:spcAft>
                <a:spcPts val="0"/>
              </a:spcAft>
              <a:buNone/>
            </a:pPr>
            <a:r>
              <a:rPr lang="en-US" sz="1500">
                <a:latin typeface="Consolas" panose="020B0609020204030204" pitchFamily="49" charset="0"/>
              </a:rPr>
              <a:t>curl -d '{ "colour" : "brown", "style" : "station-wagon", "year": 1983 }'</a:t>
            </a:r>
          </a:p>
          <a:p>
            <a:pPr marL="45720" indent="0">
              <a:spcBef>
                <a:spcPts val="0"/>
              </a:spcBef>
              <a:spcAft>
                <a:spcPts val="0"/>
              </a:spcAft>
              <a:buNone/>
            </a:pPr>
            <a:r>
              <a:rPr lang="en-US" sz="1500">
                <a:latin typeface="Consolas" panose="020B0609020204030204" pitchFamily="49" charset="0"/>
              </a:rPr>
              <a:t>     -H "Content-Type: application/json" </a:t>
            </a:r>
          </a:p>
          <a:p>
            <a:pPr marL="45720" indent="0">
              <a:spcBef>
                <a:spcPts val="0"/>
              </a:spcBef>
              <a:spcAft>
                <a:spcPts val="0"/>
              </a:spcAft>
              <a:buNone/>
            </a:pPr>
            <a:r>
              <a:rPr lang="en-US" sz="1500">
                <a:latin typeface="Consolas" panose="020B0609020204030204" pitchFamily="49" charset="0"/>
              </a:rPr>
              <a:t>     -X POST  http://localhost:3000/cardescriptions/</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endParaRPr lang="en-US" sz="1500">
              <a:latin typeface="Consolas" panose="020B0609020204030204" pitchFamily="49" charset="0"/>
            </a:endParaRPr>
          </a:p>
        </p:txBody>
      </p:sp>
      <p:sp>
        <p:nvSpPr>
          <p:cNvPr id="3" name="Title 2">
            <a:extLst>
              <a:ext uri="{FF2B5EF4-FFF2-40B4-BE49-F238E27FC236}">
                <a16:creationId xmlns:a16="http://schemas.microsoft.com/office/drawing/2014/main" id="{A28D4F96-8CD0-4AC1-8C7C-3973E27117D9}"/>
              </a:ext>
            </a:extLst>
          </p:cNvPr>
          <p:cNvSpPr>
            <a:spLocks noGrp="1"/>
          </p:cNvSpPr>
          <p:nvPr>
            <p:ph type="title"/>
          </p:nvPr>
        </p:nvSpPr>
        <p:spPr>
          <a:xfrm>
            <a:off x="381001" y="355847"/>
            <a:ext cx="2534728" cy="1054394"/>
          </a:xfrm>
        </p:spPr>
        <p:txBody>
          <a:bodyPr/>
          <a:lstStyle/>
          <a:p>
            <a:r>
              <a:rPr lang="en-US"/>
              <a:t>A sample shell script</a:t>
            </a:r>
          </a:p>
        </p:txBody>
      </p:sp>
      <p:sp>
        <p:nvSpPr>
          <p:cNvPr id="4" name="Rectangle 3">
            <a:extLst>
              <a:ext uri="{FF2B5EF4-FFF2-40B4-BE49-F238E27FC236}">
                <a16:creationId xmlns:a16="http://schemas.microsoft.com/office/drawing/2014/main" id="{2454BE06-ED6A-4CB8-AC36-A996933331E6}"/>
              </a:ext>
            </a:extLst>
          </p:cNvPr>
          <p:cNvSpPr/>
          <p:nvPr/>
        </p:nvSpPr>
        <p:spPr>
          <a:xfrm>
            <a:off x="3370053" y="154425"/>
            <a:ext cx="5786892" cy="2031325"/>
          </a:xfrm>
          <a:prstGeom prst="rect">
            <a:avLst/>
          </a:prstGeom>
          <a:solidFill>
            <a:schemeClr val="tx2"/>
          </a:solidFill>
        </p:spPr>
        <p:txBody>
          <a:bodyPr wrap="square">
            <a:spAutoFit/>
          </a:bodyPr>
          <a:lstStyle/>
          <a:p>
            <a:r>
              <a:rPr lang="en-US" sz="1400" b="1">
                <a:solidFill>
                  <a:schemeClr val="accent1">
                    <a:lumMod val="20000"/>
                    <a:lumOff val="80000"/>
                  </a:schemeClr>
                </a:solidFill>
                <a:latin typeface="Courier New" panose="02070309020205020404" pitchFamily="49" charset="0"/>
              </a:rPr>
              <a:t>-d, --data &lt;data&gt;</a:t>
            </a:r>
            <a:endParaRPr lang="en-US" sz="1400">
              <a:solidFill>
                <a:schemeClr val="accent1">
                  <a:lumMod val="20000"/>
                  <a:lumOff val="80000"/>
                </a:schemeClr>
              </a:solidFill>
              <a:latin typeface="arial" panose="020B0604020202020204" pitchFamily="34" charset="0"/>
            </a:endParaRPr>
          </a:p>
          <a:p>
            <a:r>
              <a:rPr lang="en-US" sz="1400">
                <a:solidFill>
                  <a:schemeClr val="accent2">
                    <a:lumMod val="60000"/>
                    <a:lumOff val="40000"/>
                  </a:schemeClr>
                </a:solidFill>
                <a:latin typeface="arial" panose="020B0604020202020204" pitchFamily="34" charset="0"/>
              </a:rPr>
              <a:t>Sends the specified data in a POST request to the HTTP server, </a:t>
            </a:r>
            <a:br>
              <a:rPr lang="en-US" sz="1400">
                <a:solidFill>
                  <a:schemeClr val="accent2">
                    <a:lumMod val="60000"/>
                    <a:lumOff val="40000"/>
                  </a:schemeClr>
                </a:solidFill>
                <a:latin typeface="arial" panose="020B0604020202020204" pitchFamily="34" charset="0"/>
              </a:rPr>
            </a:br>
            <a:r>
              <a:rPr lang="en-US" sz="1400">
                <a:solidFill>
                  <a:schemeClr val="accent2">
                    <a:lumMod val="60000"/>
                    <a:lumOff val="40000"/>
                  </a:schemeClr>
                </a:solidFill>
                <a:latin typeface="arial" panose="020B0604020202020204" pitchFamily="34" charset="0"/>
              </a:rPr>
              <a:t>as a browser does when users press submit from an HTML form.</a:t>
            </a:r>
          </a:p>
          <a:p>
            <a:r>
              <a:rPr lang="en-US" sz="1400">
                <a:solidFill>
                  <a:schemeClr val="accent1">
                    <a:lumMod val="20000"/>
                    <a:lumOff val="80000"/>
                  </a:schemeClr>
                </a:solidFill>
                <a:latin typeface="arial" panose="020B0604020202020204" pitchFamily="34" charset="0"/>
              </a:rPr>
              <a:t>-X, --request &lt;command&gt;</a:t>
            </a:r>
          </a:p>
          <a:p>
            <a:r>
              <a:rPr lang="en-US" sz="1400">
                <a:solidFill>
                  <a:schemeClr val="accent2">
                    <a:lumMod val="60000"/>
                    <a:lumOff val="40000"/>
                  </a:schemeClr>
                </a:solidFill>
                <a:latin typeface="arial" panose="020B0604020202020204" pitchFamily="34" charset="0"/>
              </a:rPr>
              <a:t>Specifies a custom request method to use when communicating </a:t>
            </a:r>
            <a:br>
              <a:rPr lang="en-US" sz="1400">
                <a:solidFill>
                  <a:schemeClr val="accent2">
                    <a:lumMod val="60000"/>
                    <a:lumOff val="40000"/>
                  </a:schemeClr>
                </a:solidFill>
                <a:latin typeface="arial" panose="020B0604020202020204" pitchFamily="34" charset="0"/>
              </a:rPr>
            </a:br>
            <a:r>
              <a:rPr lang="en-US" sz="1400">
                <a:solidFill>
                  <a:schemeClr val="accent2">
                    <a:lumMod val="60000"/>
                    <a:lumOff val="40000"/>
                  </a:schemeClr>
                </a:solidFill>
                <a:latin typeface="arial" panose="020B0604020202020204" pitchFamily="34" charset="0"/>
              </a:rPr>
              <a:t>with the HTTP server.</a:t>
            </a:r>
          </a:p>
          <a:p>
            <a:r>
              <a:rPr lang="en-US" sz="1400">
                <a:solidFill>
                  <a:schemeClr val="accent1">
                    <a:lumMod val="20000"/>
                    <a:lumOff val="80000"/>
                  </a:schemeClr>
                </a:solidFill>
                <a:latin typeface="arial" panose="020B0604020202020204" pitchFamily="34" charset="0"/>
              </a:rPr>
              <a:t>-H, --header &lt;header/@file&gt;</a:t>
            </a:r>
          </a:p>
          <a:p>
            <a:r>
              <a:rPr lang="en-US" sz="1400">
                <a:solidFill>
                  <a:schemeClr val="accent2">
                    <a:lumMod val="60000"/>
                    <a:lumOff val="40000"/>
                  </a:schemeClr>
                </a:solidFill>
                <a:latin typeface="arial" panose="020B0604020202020204" pitchFamily="34" charset="0"/>
              </a:rPr>
              <a:t>Extra header to include in the request when sending HTTP to a server.</a:t>
            </a:r>
          </a:p>
          <a:p>
            <a:endParaRPr lang="en-US" sz="1400" b="0" i="0">
              <a:solidFill>
                <a:schemeClr val="accent2">
                  <a:lumMod val="60000"/>
                  <a:lumOff val="40000"/>
                </a:schemeClr>
              </a:solidFill>
              <a:effectLst/>
              <a:latin typeface="arial" panose="020B0604020202020204" pitchFamily="34" charset="0"/>
            </a:endParaRPr>
          </a:p>
        </p:txBody>
      </p:sp>
      <p:pic>
        <p:nvPicPr>
          <p:cNvPr id="5" name="Picture 4">
            <a:extLst>
              <a:ext uri="{FF2B5EF4-FFF2-40B4-BE49-F238E27FC236}">
                <a16:creationId xmlns:a16="http://schemas.microsoft.com/office/drawing/2014/main" id="{9167C1C5-7378-4084-85B6-00D3D493E655}"/>
              </a:ext>
            </a:extLst>
          </p:cNvPr>
          <p:cNvPicPr>
            <a:picLocks noChangeAspect="1"/>
          </p:cNvPicPr>
          <p:nvPr/>
        </p:nvPicPr>
        <p:blipFill>
          <a:blip r:embed="rId2"/>
          <a:stretch>
            <a:fillRect/>
          </a:stretch>
        </p:blipFill>
        <p:spPr>
          <a:xfrm>
            <a:off x="12945" y="3779612"/>
            <a:ext cx="9144000" cy="2841356"/>
          </a:xfrm>
          <a:prstGeom prst="rect">
            <a:avLst/>
          </a:prstGeom>
        </p:spPr>
      </p:pic>
      <p:sp>
        <p:nvSpPr>
          <p:cNvPr id="6" name="TextBox 5">
            <a:extLst>
              <a:ext uri="{FF2B5EF4-FFF2-40B4-BE49-F238E27FC236}">
                <a16:creationId xmlns:a16="http://schemas.microsoft.com/office/drawing/2014/main" id="{5F229BBA-32BD-4FFB-BA88-93CEB90660D8}"/>
              </a:ext>
            </a:extLst>
          </p:cNvPr>
          <p:cNvSpPr txBox="1"/>
          <p:nvPr/>
        </p:nvSpPr>
        <p:spPr>
          <a:xfrm flipH="1">
            <a:off x="2531874" y="4284437"/>
            <a:ext cx="4106141" cy="541367"/>
          </a:xfrm>
          <a:prstGeom prst="rect">
            <a:avLst/>
          </a:prstGeom>
          <a:noFill/>
        </p:spPr>
        <p:txBody>
          <a:bodyPr wrap="square" rtlCol="0">
            <a:spAutoFit/>
          </a:bodyPr>
          <a:lstStyle/>
          <a:p>
            <a:pPr algn="ctr">
              <a:lnSpc>
                <a:spcPts val="1800"/>
              </a:lnSpc>
            </a:pPr>
            <a:r>
              <a:rPr lang="en-US" sz="1400" b="0">
                <a:solidFill>
                  <a:schemeClr val="accent5">
                    <a:lumMod val="75000"/>
                  </a:schemeClr>
                </a:solidFill>
                <a:latin typeface="Comic Sans MS" panose="030F0702030302020204" pitchFamily="66" charset="0"/>
              </a:rPr>
              <a:t>Make a new hash using Redist, following the same "namespace" rules for key</a:t>
            </a:r>
            <a:endParaRPr lang="en-US" sz="1400" b="0" dirty="0" err="1">
              <a:solidFill>
                <a:schemeClr val="accent5">
                  <a:lumMod val="75000"/>
                </a:schemeClr>
              </a:solidFill>
              <a:latin typeface="Comic Sans MS" panose="030F0702030302020204" pitchFamily="66" charset="0"/>
            </a:endParaRPr>
          </a:p>
        </p:txBody>
      </p:sp>
      <p:cxnSp>
        <p:nvCxnSpPr>
          <p:cNvPr id="7" name="Straight Arrow Connector 6">
            <a:extLst>
              <a:ext uri="{FF2B5EF4-FFF2-40B4-BE49-F238E27FC236}">
                <a16:creationId xmlns:a16="http://schemas.microsoft.com/office/drawing/2014/main" id="{47D787AA-64A1-4A8F-AD63-B6A242450267}"/>
              </a:ext>
            </a:extLst>
          </p:cNvPr>
          <p:cNvCxnSpPr>
            <a:cxnSpLocks/>
          </p:cNvCxnSpPr>
          <p:nvPr/>
        </p:nvCxnSpPr>
        <p:spPr>
          <a:xfrm flipH="1">
            <a:off x="2915729" y="4710389"/>
            <a:ext cx="276045" cy="321686"/>
          </a:xfrm>
          <a:prstGeom prst="straightConnector1">
            <a:avLst/>
          </a:prstGeom>
          <a:ln w="254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34810F-0549-4AFC-BED2-C03C6936352D}"/>
              </a:ext>
            </a:extLst>
          </p:cNvPr>
          <p:cNvSpPr txBox="1"/>
          <p:nvPr/>
        </p:nvSpPr>
        <p:spPr>
          <a:xfrm flipH="1">
            <a:off x="5575560" y="3227906"/>
            <a:ext cx="4106141" cy="310534"/>
          </a:xfrm>
          <a:prstGeom prst="rect">
            <a:avLst/>
          </a:prstGeom>
          <a:noFill/>
        </p:spPr>
        <p:txBody>
          <a:bodyPr wrap="square" rtlCol="0">
            <a:spAutoFit/>
          </a:bodyPr>
          <a:lstStyle/>
          <a:p>
            <a:pPr algn="ctr">
              <a:lnSpc>
                <a:spcPts val="1800"/>
              </a:lnSpc>
            </a:pPr>
            <a:r>
              <a:rPr lang="en-US" sz="1400" b="0">
                <a:solidFill>
                  <a:schemeClr val="accent5">
                    <a:lumMod val="75000"/>
                  </a:schemeClr>
                </a:solidFill>
                <a:latin typeface="Comic Sans MS" panose="030F0702030302020204" pitchFamily="66" charset="0"/>
              </a:rPr>
              <a:t>node.js call determines the key</a:t>
            </a:r>
            <a:endParaRPr lang="en-US" sz="1400" b="0" dirty="0" err="1">
              <a:solidFill>
                <a:schemeClr val="accent5">
                  <a:lumMod val="75000"/>
                </a:schemeClr>
              </a:solidFill>
              <a:latin typeface="Comic Sans MS" panose="030F0702030302020204" pitchFamily="66" charset="0"/>
            </a:endParaRPr>
          </a:p>
        </p:txBody>
      </p:sp>
      <p:cxnSp>
        <p:nvCxnSpPr>
          <p:cNvPr id="11" name="Straight Arrow Connector 10">
            <a:extLst>
              <a:ext uri="{FF2B5EF4-FFF2-40B4-BE49-F238E27FC236}">
                <a16:creationId xmlns:a16="http://schemas.microsoft.com/office/drawing/2014/main" id="{A5DBD653-82F4-4E8E-8572-A92A6D933982}"/>
              </a:ext>
            </a:extLst>
          </p:cNvPr>
          <p:cNvCxnSpPr>
            <a:cxnSpLocks/>
          </p:cNvCxnSpPr>
          <p:nvPr/>
        </p:nvCxnSpPr>
        <p:spPr>
          <a:xfrm flipH="1">
            <a:off x="7950669" y="3538232"/>
            <a:ext cx="276045" cy="321686"/>
          </a:xfrm>
          <a:prstGeom prst="straightConnector1">
            <a:avLst/>
          </a:prstGeom>
          <a:ln w="254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24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30A8EC-2C2A-4242-8C56-CCA4AD148CDA}"/>
              </a:ext>
            </a:extLst>
          </p:cNvPr>
          <p:cNvSpPr>
            <a:spLocks noGrp="1"/>
          </p:cNvSpPr>
          <p:nvPr>
            <p:ph idx="1"/>
          </p:nvPr>
        </p:nvSpPr>
        <p:spPr>
          <a:xfrm>
            <a:off x="271730" y="1575296"/>
            <a:ext cx="8407893" cy="4407408"/>
          </a:xfrm>
        </p:spPr>
        <p:txBody>
          <a:bodyPr>
            <a:noAutofit/>
          </a:bodyPr>
          <a:lstStyle/>
          <a:p>
            <a:r>
              <a:rPr lang="en-US" sz="1800" dirty="0"/>
              <a:t>Consider the example of wanting to get user preferences every time they login.</a:t>
            </a:r>
          </a:p>
          <a:p>
            <a:pPr lvl="1"/>
            <a:r>
              <a:rPr lang="en-US" sz="1600" dirty="0"/>
              <a:t>The preferences would be stored as a JSON document</a:t>
            </a:r>
          </a:p>
          <a:p>
            <a:r>
              <a:rPr lang="en-US" sz="1800" dirty="0"/>
              <a:t>The underlying idea behind Redis is very straightforward: to read and write as much data as possible in RAM.  As the majority of the operations do not include disk or network I/O, </a:t>
            </a:r>
            <a:r>
              <a:rPr lang="en-US" sz="1800" dirty="0">
                <a:solidFill>
                  <a:srgbClr val="C00000"/>
                </a:solidFill>
              </a:rPr>
              <a:t>Redis is able to serve data very quickly</a:t>
            </a:r>
            <a:r>
              <a:rPr lang="en-US" sz="1800" dirty="0"/>
              <a:t>.</a:t>
            </a:r>
          </a:p>
          <a:p>
            <a:pPr lvl="1"/>
            <a:r>
              <a:rPr lang="en-US" sz="1600" dirty="0"/>
              <a:t>Redis exists all in-memory; thus about 100x faster than querying a database.</a:t>
            </a:r>
          </a:p>
          <a:p>
            <a:pPr lvl="1"/>
            <a:r>
              <a:rPr lang="en-US" sz="1600" dirty="0"/>
              <a:t>Good for things that need to be queried constantly and often.  Things that are very easily looked up.  You have a key and you want to quickly get the value.</a:t>
            </a:r>
          </a:p>
          <a:p>
            <a:r>
              <a:rPr lang="en-US" sz="1800" dirty="0"/>
              <a:t>Redis can be used as a means to cache data between the application and the backend data store, </a:t>
            </a:r>
          </a:p>
          <a:p>
            <a:pPr lvl="1"/>
            <a:r>
              <a:rPr lang="en-US" sz="1600" dirty="0"/>
              <a:t>Thus is often paired with another relational or NoSQL database. </a:t>
            </a:r>
          </a:p>
          <a:p>
            <a:pPr lvl="1"/>
            <a:r>
              <a:rPr lang="en-US" sz="1600" dirty="0"/>
              <a:t>Doing so frees up that database for other operations while Redis handles the user-friendly, fast response.</a:t>
            </a:r>
          </a:p>
          <a:p>
            <a:r>
              <a:rPr lang="en-US" sz="1800" dirty="0"/>
              <a:t>Redis also can handle geospatial and time-series data </a:t>
            </a:r>
            <a:br>
              <a:rPr lang="en-US" sz="1800" dirty="0"/>
            </a:br>
            <a:r>
              <a:rPr lang="en-US" sz="1800" dirty="0"/>
              <a:t>and is also used for fast-moving data – useful for message queueing and delivery</a:t>
            </a:r>
          </a:p>
        </p:txBody>
      </p:sp>
      <p:sp>
        <p:nvSpPr>
          <p:cNvPr id="3" name="Title 2">
            <a:extLst>
              <a:ext uri="{FF2B5EF4-FFF2-40B4-BE49-F238E27FC236}">
                <a16:creationId xmlns:a16="http://schemas.microsoft.com/office/drawing/2014/main" id="{CFB6C506-18A7-40E0-927C-B77DC53A987A}"/>
              </a:ext>
            </a:extLst>
          </p:cNvPr>
          <p:cNvSpPr>
            <a:spLocks noGrp="1"/>
          </p:cNvSpPr>
          <p:nvPr>
            <p:ph type="title"/>
          </p:nvPr>
        </p:nvSpPr>
        <p:spPr/>
        <p:txBody>
          <a:bodyPr/>
          <a:lstStyle/>
          <a:p>
            <a:r>
              <a:rPr lang="en-US"/>
              <a:t>Why Redis</a:t>
            </a:r>
          </a:p>
        </p:txBody>
      </p:sp>
    </p:spTree>
    <p:extLst>
      <p:ext uri="{BB962C8B-B14F-4D97-AF65-F5344CB8AC3E}">
        <p14:creationId xmlns:p14="http://schemas.microsoft.com/office/powerpoint/2010/main" val="43737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77DF45-D621-4C0E-8A4F-59333A9B6D1E}"/>
              </a:ext>
            </a:extLst>
          </p:cNvPr>
          <p:cNvSpPr>
            <a:spLocks noGrp="1"/>
          </p:cNvSpPr>
          <p:nvPr>
            <p:ph idx="1"/>
          </p:nvPr>
        </p:nvSpPr>
        <p:spPr/>
        <p:txBody>
          <a:bodyPr>
            <a:noAutofit/>
          </a:bodyPr>
          <a:lstStyle/>
          <a:p>
            <a:r>
              <a:rPr lang="en-US" sz="1800" dirty="0"/>
              <a:t>Redis is not good for managing relationships; not good for highly relational data</a:t>
            </a:r>
          </a:p>
          <a:p>
            <a:r>
              <a:rPr lang="en-US" sz="1800" dirty="0"/>
              <a:t>Redis is not good for storing incredible amount of details.</a:t>
            </a:r>
          </a:p>
          <a:p>
            <a:r>
              <a:rPr lang="en-US" sz="1800" dirty="0"/>
              <a:t>Redis is not good for data discovery.</a:t>
            </a:r>
          </a:p>
          <a:p>
            <a:r>
              <a:rPr lang="en-US" sz="1800" dirty="0"/>
              <a:t>Redis is not good for data transformation, ala data warehousing or ETL</a:t>
            </a:r>
          </a:p>
          <a:p>
            <a:r>
              <a:rPr lang="en-US" sz="1800" dirty="0"/>
              <a:t>Redis is designed to be accessed by trusted clients inside trusted environments. This means that usually it is not a good idea to expose the Redis instance directly to the internet or, in general, to an environment where untrusted clients can directly access the Redis TCP port or UNIX socket.</a:t>
            </a:r>
          </a:p>
          <a:p>
            <a:r>
              <a:rPr lang="en-US" sz="1800" dirty="0"/>
              <a:t>Dataset cannot fit into RAM </a:t>
            </a:r>
          </a:p>
          <a:p>
            <a:pPr lvl="1"/>
            <a:r>
              <a:rPr lang="en-US" sz="1600" dirty="0"/>
              <a:t>Redis' greatest asset is its speed, due to the fact that data is written to and read from RAM. If your dataset cannot fit into RAM, then disk I/O begins to enter the picture (as memory is swapped to disk) and performance can quickly degrade.</a:t>
            </a:r>
          </a:p>
          <a:p>
            <a:r>
              <a:rPr lang="en-US" sz="1800" dirty="0"/>
              <a:t>The KEYS command is expensive in large databases</a:t>
            </a:r>
          </a:p>
          <a:p>
            <a:endParaRPr lang="en-US" sz="1800" dirty="0"/>
          </a:p>
          <a:p>
            <a:endParaRPr lang="en-US" sz="1800" dirty="0"/>
          </a:p>
        </p:txBody>
      </p:sp>
      <p:sp>
        <p:nvSpPr>
          <p:cNvPr id="3" name="Title 2">
            <a:extLst>
              <a:ext uri="{FF2B5EF4-FFF2-40B4-BE49-F238E27FC236}">
                <a16:creationId xmlns:a16="http://schemas.microsoft.com/office/drawing/2014/main" id="{3EB465E4-6E13-4349-82C2-8CA59CD9B087}"/>
              </a:ext>
            </a:extLst>
          </p:cNvPr>
          <p:cNvSpPr>
            <a:spLocks noGrp="1"/>
          </p:cNvSpPr>
          <p:nvPr>
            <p:ph type="title"/>
          </p:nvPr>
        </p:nvSpPr>
        <p:spPr/>
        <p:txBody>
          <a:bodyPr/>
          <a:lstStyle/>
          <a:p>
            <a:r>
              <a:rPr lang="en-US" dirty="0"/>
              <a:t>Why not Redis?</a:t>
            </a:r>
            <a:br>
              <a:rPr lang="en-US" dirty="0"/>
            </a:br>
            <a:r>
              <a:rPr lang="en-US" dirty="0"/>
              <a:t>(Redis Anti-Patterns)</a:t>
            </a:r>
          </a:p>
        </p:txBody>
      </p:sp>
    </p:spTree>
    <p:extLst>
      <p:ext uri="{BB962C8B-B14F-4D97-AF65-F5344CB8AC3E}">
        <p14:creationId xmlns:p14="http://schemas.microsoft.com/office/powerpoint/2010/main" val="302431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01E103-ADF3-4827-9CA2-1FBED8BC4E52}"/>
              </a:ext>
            </a:extLst>
          </p:cNvPr>
          <p:cNvSpPr>
            <a:spLocks noGrp="1"/>
          </p:cNvSpPr>
          <p:nvPr>
            <p:ph sz="half" idx="1"/>
          </p:nvPr>
        </p:nvSpPr>
        <p:spPr>
          <a:xfrm>
            <a:off x="71849" y="1719071"/>
            <a:ext cx="3827291" cy="4912233"/>
          </a:xfrm>
        </p:spPr>
        <p:txBody>
          <a:bodyPr/>
          <a:lstStyle/>
          <a:p>
            <a:r>
              <a:rPr lang="en-US" dirty="0"/>
              <a:t>Redis keeps data in memory for fast access and persists data to storage, as well as replication of in-memory contents for high availability production scenarios.</a:t>
            </a:r>
          </a:p>
          <a:p>
            <a:r>
              <a:rPr lang="en-US" dirty="0">
                <a:solidFill>
                  <a:srgbClr val="C00000"/>
                </a:solidFill>
              </a:rPr>
              <a:t>Durability</a:t>
            </a:r>
            <a:r>
              <a:rPr lang="en-US" dirty="0"/>
              <a:t> is the ability to ensure that data is available in the event of a failure of a database component.</a:t>
            </a:r>
          </a:p>
          <a:p>
            <a:r>
              <a:rPr lang="en-US" dirty="0"/>
              <a:t>Redis supports multiple modes for ensuring durability, accommodating most data structures and environment-specific requirements</a:t>
            </a:r>
          </a:p>
          <a:p>
            <a:endParaRPr lang="en-US" dirty="0"/>
          </a:p>
        </p:txBody>
      </p:sp>
      <p:sp>
        <p:nvSpPr>
          <p:cNvPr id="4" name="Content Placeholder 3">
            <a:extLst>
              <a:ext uri="{FF2B5EF4-FFF2-40B4-BE49-F238E27FC236}">
                <a16:creationId xmlns:a16="http://schemas.microsoft.com/office/drawing/2014/main" id="{54473038-63D5-4AB0-A55E-C9BD99CE9901}"/>
              </a:ext>
            </a:extLst>
          </p:cNvPr>
          <p:cNvSpPr>
            <a:spLocks noGrp="1"/>
          </p:cNvSpPr>
          <p:nvPr>
            <p:ph sz="half" idx="2"/>
          </p:nvPr>
        </p:nvSpPr>
        <p:spPr>
          <a:xfrm>
            <a:off x="3968151" y="1719071"/>
            <a:ext cx="4938343" cy="4912233"/>
          </a:xfrm>
        </p:spPr>
        <p:txBody>
          <a:bodyPr/>
          <a:lstStyle/>
          <a:p>
            <a:r>
              <a:rPr lang="en-US" dirty="0"/>
              <a:t>Supported data structures include</a:t>
            </a:r>
          </a:p>
          <a:p>
            <a:pPr lvl="1">
              <a:spcBef>
                <a:spcPts val="0"/>
              </a:spcBef>
            </a:pPr>
            <a:r>
              <a:rPr lang="en-US" dirty="0"/>
              <a:t>Strings</a:t>
            </a:r>
          </a:p>
          <a:p>
            <a:pPr lvl="1">
              <a:spcBef>
                <a:spcPts val="0"/>
              </a:spcBef>
            </a:pPr>
            <a:r>
              <a:rPr lang="en-US" dirty="0"/>
              <a:t>Lists</a:t>
            </a:r>
          </a:p>
          <a:p>
            <a:pPr lvl="1">
              <a:spcBef>
                <a:spcPts val="0"/>
              </a:spcBef>
            </a:pPr>
            <a:r>
              <a:rPr lang="en-US" dirty="0"/>
              <a:t>Sets</a:t>
            </a:r>
          </a:p>
          <a:p>
            <a:pPr lvl="1">
              <a:spcBef>
                <a:spcPts val="0"/>
              </a:spcBef>
            </a:pPr>
            <a:r>
              <a:rPr lang="en-US" dirty="0"/>
              <a:t>Sorted sets</a:t>
            </a:r>
          </a:p>
          <a:p>
            <a:pPr lvl="1">
              <a:spcBef>
                <a:spcPts val="0"/>
              </a:spcBef>
            </a:pPr>
            <a:r>
              <a:rPr lang="en-US" dirty="0"/>
              <a:t>Hashes</a:t>
            </a:r>
          </a:p>
          <a:p>
            <a:pPr lvl="1">
              <a:spcBef>
                <a:spcPts val="0"/>
              </a:spcBef>
            </a:pPr>
            <a:r>
              <a:rPr lang="en-US" dirty="0"/>
              <a:t>Bit arrays</a:t>
            </a:r>
          </a:p>
          <a:p>
            <a:pPr lvl="1">
              <a:spcBef>
                <a:spcPts val="0"/>
              </a:spcBef>
            </a:pPr>
            <a:r>
              <a:rPr lang="en-US" dirty="0"/>
              <a:t>Streams</a:t>
            </a:r>
          </a:p>
          <a:p>
            <a:pPr lvl="1">
              <a:spcBef>
                <a:spcPts val="0"/>
              </a:spcBef>
            </a:pPr>
            <a:r>
              <a:rPr lang="en-US" dirty="0" err="1"/>
              <a:t>HyperLogLogs</a:t>
            </a:r>
            <a:endParaRPr lang="en-US" dirty="0"/>
          </a:p>
          <a:p>
            <a:r>
              <a:rPr lang="en-US" dirty="0"/>
              <a:t>The term </a:t>
            </a:r>
            <a:r>
              <a:rPr lang="en-US" dirty="0">
                <a:solidFill>
                  <a:srgbClr val="C00000"/>
                </a:solidFill>
              </a:rPr>
              <a:t>instance</a:t>
            </a:r>
            <a:r>
              <a:rPr lang="en-US" dirty="0"/>
              <a:t> in Redis represents a </a:t>
            </a:r>
            <a:r>
              <a:rPr lang="en-US" dirty="0" err="1"/>
              <a:t>redis</a:t>
            </a:r>
            <a:r>
              <a:rPr lang="en-US" dirty="0"/>
              <a:t>-server process.</a:t>
            </a:r>
          </a:p>
          <a:p>
            <a:r>
              <a:rPr lang="en-US" dirty="0"/>
              <a:t>Multiple instances of Redis can run on the same host, as long as they use different configurations, such as different binding ports, data persistence paths, log paths, and so on.</a:t>
            </a:r>
          </a:p>
          <a:p>
            <a:endParaRPr lang="en-US" dirty="0"/>
          </a:p>
        </p:txBody>
      </p:sp>
      <p:sp>
        <p:nvSpPr>
          <p:cNvPr id="3" name="Title 2">
            <a:extLst>
              <a:ext uri="{FF2B5EF4-FFF2-40B4-BE49-F238E27FC236}">
                <a16:creationId xmlns:a16="http://schemas.microsoft.com/office/drawing/2014/main" id="{F1FA77E0-3D16-4617-A211-89869DF687C0}"/>
              </a:ext>
            </a:extLst>
          </p:cNvPr>
          <p:cNvSpPr>
            <a:spLocks noGrp="1"/>
          </p:cNvSpPr>
          <p:nvPr>
            <p:ph type="title"/>
          </p:nvPr>
        </p:nvSpPr>
        <p:spPr/>
        <p:txBody>
          <a:bodyPr/>
          <a:lstStyle/>
          <a:p>
            <a:r>
              <a:rPr lang="en-US"/>
              <a:t>Redis Data Storage</a:t>
            </a:r>
          </a:p>
        </p:txBody>
      </p:sp>
    </p:spTree>
    <p:extLst>
      <p:ext uri="{BB962C8B-B14F-4D97-AF65-F5344CB8AC3E}">
        <p14:creationId xmlns:p14="http://schemas.microsoft.com/office/powerpoint/2010/main" val="141484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E2B2C67-40F9-48ED-B1FB-188DEB1F4015}"/>
              </a:ext>
            </a:extLst>
          </p:cNvPr>
          <p:cNvSpPr>
            <a:spLocks noGrp="1"/>
          </p:cNvSpPr>
          <p:nvPr>
            <p:ph idx="1"/>
          </p:nvPr>
        </p:nvSpPr>
        <p:spPr>
          <a:xfrm>
            <a:off x="178231" y="1719071"/>
            <a:ext cx="8610662" cy="4407408"/>
          </a:xfrm>
        </p:spPr>
        <p:txBody>
          <a:bodyPr/>
          <a:lstStyle/>
          <a:p>
            <a:r>
              <a:rPr lang="en-US" dirty="0"/>
              <a:t>RESP commands for how a Redis client and Redis server talk to each other</a:t>
            </a:r>
          </a:p>
          <a:p>
            <a:endParaRPr lang="en-US" dirty="0"/>
          </a:p>
          <a:p>
            <a:endParaRPr lang="en-US" dirty="0"/>
          </a:p>
          <a:p>
            <a:pPr marL="502920" indent="-457200">
              <a:buFont typeface="+mj-lt"/>
              <a:buAutoNum type="arabicPeriod"/>
            </a:pPr>
            <a:r>
              <a:rPr lang="en-US" dirty="0"/>
              <a:t>The command begins with an asterisk indicating this is an </a:t>
            </a:r>
            <a:r>
              <a:rPr lang="en-US" dirty="0">
                <a:solidFill>
                  <a:srgbClr val="C00000"/>
                </a:solidFill>
              </a:rPr>
              <a:t>arrays type</a:t>
            </a:r>
            <a:r>
              <a:rPr lang="en-US" dirty="0"/>
              <a:t>.</a:t>
            </a:r>
          </a:p>
          <a:p>
            <a:pPr marL="502920" indent="-457200">
              <a:buFont typeface="+mj-lt"/>
              <a:buAutoNum type="arabicPeriod"/>
            </a:pPr>
            <a:r>
              <a:rPr lang="en-US" dirty="0"/>
              <a:t>1 stands for the size of this array. </a:t>
            </a:r>
          </a:p>
          <a:p>
            <a:pPr marL="502920" indent="-457200">
              <a:buFont typeface="+mj-lt"/>
              <a:buAutoNum type="arabicPeriod"/>
            </a:pPr>
            <a:r>
              <a:rPr lang="en-US" dirty="0"/>
              <a:t>\r\n (CRLF) is the terminator of each part in RESP. </a:t>
            </a:r>
          </a:p>
          <a:p>
            <a:pPr marL="502920" indent="-457200">
              <a:buFont typeface="+mj-lt"/>
              <a:buAutoNum type="arabicPeriod"/>
            </a:pPr>
            <a:r>
              <a:rPr lang="en-US" dirty="0"/>
              <a:t>The backslash before $4 is the escape character for the $ sign. $4 tells you that the following is a bulk string type of four characters long. </a:t>
            </a:r>
          </a:p>
          <a:p>
            <a:pPr marL="502920" indent="-457200">
              <a:buFont typeface="+mj-lt"/>
              <a:buAutoNum type="arabicPeriod"/>
            </a:pPr>
            <a:r>
              <a:rPr lang="en-US" dirty="0"/>
              <a:t>PING is the string itself. </a:t>
            </a:r>
          </a:p>
          <a:p>
            <a:pPr marL="502920" indent="-457200">
              <a:buFont typeface="+mj-lt"/>
              <a:buAutoNum type="arabicPeriod"/>
            </a:pPr>
            <a:r>
              <a:rPr lang="en-US" dirty="0"/>
              <a:t>+PONG is the string the PING command returned. The plus sign tells you that it's a simple string type.</a:t>
            </a:r>
          </a:p>
          <a:p>
            <a:pPr marL="502920" indent="-457200">
              <a:buFont typeface="+mj-lt"/>
              <a:buAutoNum type="arabicPeriod"/>
            </a:pPr>
            <a:endParaRPr lang="en-US" dirty="0"/>
          </a:p>
        </p:txBody>
      </p:sp>
      <p:sp>
        <p:nvSpPr>
          <p:cNvPr id="5" name="Title 4">
            <a:extLst>
              <a:ext uri="{FF2B5EF4-FFF2-40B4-BE49-F238E27FC236}">
                <a16:creationId xmlns:a16="http://schemas.microsoft.com/office/drawing/2014/main" id="{25589815-B1A4-4BD6-B7E5-C6D3FC4E87A3}"/>
              </a:ext>
            </a:extLst>
          </p:cNvPr>
          <p:cNvSpPr>
            <a:spLocks noGrp="1"/>
          </p:cNvSpPr>
          <p:nvPr>
            <p:ph type="title"/>
          </p:nvPr>
        </p:nvSpPr>
        <p:spPr/>
        <p:txBody>
          <a:bodyPr/>
          <a:lstStyle/>
          <a:p>
            <a:r>
              <a:rPr lang="en-US" dirty="0"/>
              <a:t>The Redis protocol RESP  </a:t>
            </a:r>
            <a:r>
              <a:rPr lang="en-US" sz="2400" dirty="0"/>
              <a:t>(1)</a:t>
            </a:r>
            <a:endParaRPr lang="en-US" dirty="0"/>
          </a:p>
        </p:txBody>
      </p:sp>
      <p:pic>
        <p:nvPicPr>
          <p:cNvPr id="7" name="Picture 6">
            <a:extLst>
              <a:ext uri="{FF2B5EF4-FFF2-40B4-BE49-F238E27FC236}">
                <a16:creationId xmlns:a16="http://schemas.microsoft.com/office/drawing/2014/main" id="{CF95C6E0-0973-484D-A2E0-95D083BC8BA2}"/>
              </a:ext>
            </a:extLst>
          </p:cNvPr>
          <p:cNvPicPr>
            <a:picLocks noChangeAspect="1"/>
          </p:cNvPicPr>
          <p:nvPr/>
        </p:nvPicPr>
        <p:blipFill>
          <a:blip r:embed="rId2"/>
          <a:stretch>
            <a:fillRect/>
          </a:stretch>
        </p:blipFill>
        <p:spPr>
          <a:xfrm>
            <a:off x="266298" y="2350651"/>
            <a:ext cx="8610663" cy="442916"/>
          </a:xfrm>
          <a:prstGeom prst="rect">
            <a:avLst/>
          </a:prstGeom>
        </p:spPr>
      </p:pic>
    </p:spTree>
    <p:extLst>
      <p:ext uri="{BB962C8B-B14F-4D97-AF65-F5344CB8AC3E}">
        <p14:creationId xmlns:p14="http://schemas.microsoft.com/office/powerpoint/2010/main" val="71811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E2B2C67-40F9-48ED-B1FB-188DEB1F4015}"/>
              </a:ext>
            </a:extLst>
          </p:cNvPr>
          <p:cNvSpPr>
            <a:spLocks noGrp="1"/>
          </p:cNvSpPr>
          <p:nvPr>
            <p:ph idx="1"/>
          </p:nvPr>
        </p:nvSpPr>
        <p:spPr>
          <a:xfrm>
            <a:off x="178231" y="1719071"/>
            <a:ext cx="8610662" cy="4407408"/>
          </a:xfrm>
        </p:spPr>
        <p:txBody>
          <a:bodyPr/>
          <a:lstStyle/>
          <a:p>
            <a:r>
              <a:rPr lang="en-US" dirty="0"/>
              <a:t>RESP commands for how a Redis client and Redis server talk to each other</a:t>
            </a:r>
          </a:p>
          <a:p>
            <a:endParaRPr lang="en-US" dirty="0"/>
          </a:p>
          <a:p>
            <a:endParaRPr lang="en-US" dirty="0"/>
          </a:p>
          <a:p>
            <a:endParaRPr lang="en-US" dirty="0"/>
          </a:p>
        </p:txBody>
      </p:sp>
      <p:sp>
        <p:nvSpPr>
          <p:cNvPr id="5" name="Title 4">
            <a:extLst>
              <a:ext uri="{FF2B5EF4-FFF2-40B4-BE49-F238E27FC236}">
                <a16:creationId xmlns:a16="http://schemas.microsoft.com/office/drawing/2014/main" id="{25589815-B1A4-4BD6-B7E5-C6D3FC4E87A3}"/>
              </a:ext>
            </a:extLst>
          </p:cNvPr>
          <p:cNvSpPr>
            <a:spLocks noGrp="1"/>
          </p:cNvSpPr>
          <p:nvPr>
            <p:ph type="title"/>
          </p:nvPr>
        </p:nvSpPr>
        <p:spPr/>
        <p:txBody>
          <a:bodyPr/>
          <a:lstStyle/>
          <a:p>
            <a:r>
              <a:rPr lang="en-US" dirty="0"/>
              <a:t>The Redis protocol RESP  </a:t>
            </a:r>
            <a:r>
              <a:rPr lang="en-US" sz="2400" dirty="0"/>
              <a:t>(2)</a:t>
            </a:r>
            <a:endParaRPr lang="en-US" dirty="0"/>
          </a:p>
        </p:txBody>
      </p:sp>
      <p:sp>
        <p:nvSpPr>
          <p:cNvPr id="8" name="Rectangle 7">
            <a:extLst>
              <a:ext uri="{FF2B5EF4-FFF2-40B4-BE49-F238E27FC236}">
                <a16:creationId xmlns:a16="http://schemas.microsoft.com/office/drawing/2014/main" id="{B6959297-8518-4962-91C0-D36BCFE8BDF1}"/>
              </a:ext>
            </a:extLst>
          </p:cNvPr>
          <p:cNvSpPr/>
          <p:nvPr/>
        </p:nvSpPr>
        <p:spPr>
          <a:xfrm>
            <a:off x="3177396" y="3611923"/>
            <a:ext cx="5857336" cy="2185214"/>
          </a:xfrm>
          <a:prstGeom prst="rect">
            <a:avLst/>
          </a:prstGeom>
        </p:spPr>
        <p:txBody>
          <a:bodyPr wrap="square">
            <a:spAutoFit/>
          </a:bodyPr>
          <a:lstStyle/>
          <a:p>
            <a:pPr marL="274320" indent="-228600">
              <a:spcBef>
                <a:spcPct val="20000"/>
              </a:spcBef>
              <a:spcAft>
                <a:spcPts val="600"/>
              </a:spcAft>
              <a:buClr>
                <a:schemeClr val="accent1"/>
              </a:buClr>
              <a:buFont typeface="Wingdings 2" pitchFamily="18" charset="2"/>
              <a:buChar char=""/>
            </a:pPr>
            <a:r>
              <a:rPr lang="en-US" sz="2000"/>
              <a:t>For Simple Strings the first byte of the reply is "+"</a:t>
            </a:r>
          </a:p>
          <a:p>
            <a:pPr marL="274320" indent="-228600">
              <a:spcBef>
                <a:spcPct val="20000"/>
              </a:spcBef>
              <a:spcAft>
                <a:spcPts val="600"/>
              </a:spcAft>
              <a:buClr>
                <a:schemeClr val="accent1"/>
              </a:buClr>
              <a:buFont typeface="Wingdings 2" pitchFamily="18" charset="2"/>
              <a:buChar char=""/>
            </a:pPr>
            <a:r>
              <a:rPr lang="en-US" sz="2000"/>
              <a:t>For Errors the first byte of the reply is "-"</a:t>
            </a:r>
          </a:p>
          <a:p>
            <a:pPr marL="274320" indent="-228600">
              <a:spcBef>
                <a:spcPct val="20000"/>
              </a:spcBef>
              <a:spcAft>
                <a:spcPts val="600"/>
              </a:spcAft>
              <a:buClr>
                <a:schemeClr val="accent1"/>
              </a:buClr>
              <a:buFont typeface="Wingdings 2" pitchFamily="18" charset="2"/>
              <a:buChar char=""/>
            </a:pPr>
            <a:r>
              <a:rPr lang="en-US" sz="2000"/>
              <a:t>For Integers the first byte of the reply is ":"</a:t>
            </a:r>
          </a:p>
          <a:p>
            <a:pPr marL="274320" indent="-228600">
              <a:spcBef>
                <a:spcPct val="20000"/>
              </a:spcBef>
              <a:spcAft>
                <a:spcPts val="600"/>
              </a:spcAft>
              <a:buClr>
                <a:schemeClr val="accent1"/>
              </a:buClr>
              <a:buFont typeface="Wingdings 2" pitchFamily="18" charset="2"/>
              <a:buChar char=""/>
            </a:pPr>
            <a:r>
              <a:rPr lang="en-US" sz="2000"/>
              <a:t>For Bulk Strings the first byte of the reply is "$"</a:t>
            </a:r>
          </a:p>
          <a:p>
            <a:pPr marL="274320" indent="-228600">
              <a:spcBef>
                <a:spcPct val="20000"/>
              </a:spcBef>
              <a:spcAft>
                <a:spcPts val="600"/>
              </a:spcAft>
              <a:buClr>
                <a:schemeClr val="accent1"/>
              </a:buClr>
              <a:buFont typeface="Wingdings 2" pitchFamily="18" charset="2"/>
              <a:buChar char=""/>
            </a:pPr>
            <a:r>
              <a:rPr lang="en-US" sz="2000"/>
              <a:t>For Arrays the first byte of the reply is "*"</a:t>
            </a:r>
            <a:endParaRPr lang="en-US" sz="2000" dirty="0"/>
          </a:p>
        </p:txBody>
      </p:sp>
      <p:pic>
        <p:nvPicPr>
          <p:cNvPr id="9" name="Picture 8">
            <a:extLst>
              <a:ext uri="{FF2B5EF4-FFF2-40B4-BE49-F238E27FC236}">
                <a16:creationId xmlns:a16="http://schemas.microsoft.com/office/drawing/2014/main" id="{673522CB-9747-45A2-930C-1D9C56ADD2AC}"/>
              </a:ext>
            </a:extLst>
          </p:cNvPr>
          <p:cNvPicPr>
            <a:picLocks noChangeAspect="1"/>
          </p:cNvPicPr>
          <p:nvPr/>
        </p:nvPicPr>
        <p:blipFill>
          <a:blip r:embed="rId2"/>
          <a:stretch>
            <a:fillRect/>
          </a:stretch>
        </p:blipFill>
        <p:spPr>
          <a:xfrm>
            <a:off x="231475" y="6126479"/>
            <a:ext cx="3638577" cy="481016"/>
          </a:xfrm>
          <a:prstGeom prst="rect">
            <a:avLst/>
          </a:prstGeom>
        </p:spPr>
      </p:pic>
      <p:pic>
        <p:nvPicPr>
          <p:cNvPr id="10" name="Picture 9">
            <a:extLst>
              <a:ext uri="{FF2B5EF4-FFF2-40B4-BE49-F238E27FC236}">
                <a16:creationId xmlns:a16="http://schemas.microsoft.com/office/drawing/2014/main" id="{3BFCDE75-7AC3-4DF1-97AE-C4508CFCE4F2}"/>
              </a:ext>
            </a:extLst>
          </p:cNvPr>
          <p:cNvPicPr>
            <a:picLocks noChangeAspect="1"/>
          </p:cNvPicPr>
          <p:nvPr/>
        </p:nvPicPr>
        <p:blipFill>
          <a:blip r:embed="rId3"/>
          <a:stretch>
            <a:fillRect/>
          </a:stretch>
        </p:blipFill>
        <p:spPr>
          <a:xfrm>
            <a:off x="-370" y="2463052"/>
            <a:ext cx="9144000" cy="783025"/>
          </a:xfrm>
          <a:prstGeom prst="rect">
            <a:avLst/>
          </a:prstGeom>
        </p:spPr>
      </p:pic>
      <p:sp>
        <p:nvSpPr>
          <p:cNvPr id="11" name="Rectangle 10">
            <a:extLst>
              <a:ext uri="{FF2B5EF4-FFF2-40B4-BE49-F238E27FC236}">
                <a16:creationId xmlns:a16="http://schemas.microsoft.com/office/drawing/2014/main" id="{78965A5B-5DA3-4843-B078-922143BBAA01}"/>
              </a:ext>
            </a:extLst>
          </p:cNvPr>
          <p:cNvSpPr/>
          <p:nvPr/>
        </p:nvSpPr>
        <p:spPr>
          <a:xfrm>
            <a:off x="296174" y="3575419"/>
            <a:ext cx="2881222" cy="2308324"/>
          </a:xfrm>
          <a:prstGeom prst="rect">
            <a:avLst/>
          </a:prstGeom>
          <a:solidFill>
            <a:schemeClr val="bg2">
              <a:lumMod val="90000"/>
            </a:schemeClr>
          </a:solidFill>
          <a:ln>
            <a:solidFill>
              <a:schemeClr val="bg2">
                <a:lumMod val="50000"/>
              </a:schemeClr>
            </a:solidFill>
          </a:ln>
        </p:spPr>
        <p:txBody>
          <a:bodyPr wrap="square">
            <a:spAutoFit/>
          </a:bodyPr>
          <a:lstStyle/>
          <a:p>
            <a:r>
              <a:rPr lang="en-US" sz="1600" i="1" dirty="0">
                <a:solidFill>
                  <a:srgbClr val="3A3B3C"/>
                </a:solidFill>
                <a:latin typeface="Caslon"/>
              </a:rPr>
              <a:t>If you have a new language on your hands and no Redis driver, it is good to know that the protocol is so simple and readily implementable in even the most constrained of languages. As long as you can open a TCP socket to a port and read/write to it, you are good to go.</a:t>
            </a:r>
            <a:endParaRPr lang="en-US" sz="1600" i="1" dirty="0"/>
          </a:p>
        </p:txBody>
      </p:sp>
    </p:spTree>
    <p:extLst>
      <p:ext uri="{BB962C8B-B14F-4D97-AF65-F5344CB8AC3E}">
        <p14:creationId xmlns:p14="http://schemas.microsoft.com/office/powerpoint/2010/main" val="387073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7189ED0-5191-43A3-948C-AAC586493159}"/>
              </a:ext>
            </a:extLst>
          </p:cNvPr>
          <p:cNvSpPr>
            <a:spLocks noGrp="1"/>
          </p:cNvSpPr>
          <p:nvPr>
            <p:ph type="body" idx="1"/>
          </p:nvPr>
        </p:nvSpPr>
        <p:spPr/>
        <p:txBody>
          <a:bodyPr/>
          <a:lstStyle/>
          <a:p>
            <a:endParaRPr lang="en-US"/>
          </a:p>
        </p:txBody>
      </p:sp>
      <p:sp>
        <p:nvSpPr>
          <p:cNvPr id="5" name="Title 4">
            <a:extLst>
              <a:ext uri="{FF2B5EF4-FFF2-40B4-BE49-F238E27FC236}">
                <a16:creationId xmlns:a16="http://schemas.microsoft.com/office/drawing/2014/main" id="{8F79825D-A376-45A6-AFA3-AF49978CD6CE}"/>
              </a:ext>
            </a:extLst>
          </p:cNvPr>
          <p:cNvSpPr>
            <a:spLocks noGrp="1"/>
          </p:cNvSpPr>
          <p:nvPr>
            <p:ph type="title"/>
          </p:nvPr>
        </p:nvSpPr>
        <p:spPr/>
        <p:txBody>
          <a:bodyPr/>
          <a:lstStyle/>
          <a:p>
            <a:r>
              <a:rPr lang="en-US" dirty="0"/>
              <a:t>Redis, CAP and ACID</a:t>
            </a:r>
          </a:p>
        </p:txBody>
      </p:sp>
    </p:spTree>
    <p:extLst>
      <p:ext uri="{BB962C8B-B14F-4D97-AF65-F5344CB8AC3E}">
        <p14:creationId xmlns:p14="http://schemas.microsoft.com/office/powerpoint/2010/main" val="734394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ava Green">
  <a:themeElements>
    <a:clrScheme name="Custom 33">
      <a:dk1>
        <a:sysClr val="windowText" lastClr="000000"/>
      </a:dk1>
      <a:lt1>
        <a:sysClr val="window" lastClr="FFFFFF"/>
      </a:lt1>
      <a:dk2>
        <a:srgbClr val="860127"/>
      </a:dk2>
      <a:lt2>
        <a:srgbClr val="FABEC8"/>
      </a:lt2>
      <a:accent1>
        <a:srgbClr val="1F03EB"/>
      </a:accent1>
      <a:accent2>
        <a:srgbClr val="0070C0"/>
      </a:accent2>
      <a:accent3>
        <a:srgbClr val="A147C9"/>
      </a:accent3>
      <a:accent4>
        <a:srgbClr val="2E6C57"/>
      </a:accent4>
      <a:accent5>
        <a:srgbClr val="5B4672"/>
      </a:accent5>
      <a:accent6>
        <a:srgbClr val="45CBA2"/>
      </a:accent6>
      <a:hlink>
        <a:srgbClr val="47295D"/>
      </a:hlink>
      <a:folHlink>
        <a:srgbClr val="47295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2.xml><?xml version="1.0" encoding="utf-8"?>
<a:theme xmlns:a="http://schemas.openxmlformats.org/drawingml/2006/main" name="1_Java Gree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3.xml><?xml version="1.0" encoding="utf-8"?>
<a:theme xmlns:a="http://schemas.openxmlformats.org/drawingml/2006/main" name="2_Java Green">
  <a:themeElements>
    <a:clrScheme name="Custom 4">
      <a:dk1>
        <a:sysClr val="windowText" lastClr="000000"/>
      </a:dk1>
      <a:lt1>
        <a:sysClr val="window" lastClr="FFFFFF"/>
      </a:lt1>
      <a:dk2>
        <a:srgbClr val="E37E03"/>
      </a:dk2>
      <a:lt2>
        <a:srgbClr val="EEE0F4"/>
      </a:lt2>
      <a:accent1>
        <a:srgbClr val="1F03EB"/>
      </a:accent1>
      <a:accent2>
        <a:srgbClr val="0070C0"/>
      </a:accent2>
      <a:accent3>
        <a:srgbClr val="A147C9"/>
      </a:accent3>
      <a:accent4>
        <a:srgbClr val="2E6C57"/>
      </a:accent4>
      <a:accent5>
        <a:srgbClr val="5B4672"/>
      </a:accent5>
      <a:accent6>
        <a:srgbClr val="45CBA2"/>
      </a:accent6>
      <a:hlink>
        <a:srgbClr val="47295D"/>
      </a:hlink>
      <a:folHlink>
        <a:srgbClr val="47295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smtClean="0">
            <a:latin typeface="+mn-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68323</TotalTime>
  <Words>2777</Words>
  <Application>Microsoft Office PowerPoint</Application>
  <PresentationFormat>On-screen Show (4:3)</PresentationFormat>
  <Paragraphs>427</Paragraphs>
  <Slides>38</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38</vt:i4>
      </vt:variant>
    </vt:vector>
  </HeadingPairs>
  <TitlesOfParts>
    <vt:vector size="52" baseType="lpstr">
      <vt:lpstr>Arial</vt:lpstr>
      <vt:lpstr>Arial Narrow</vt:lpstr>
      <vt:lpstr>Calibri</vt:lpstr>
      <vt:lpstr>Caslon</vt:lpstr>
      <vt:lpstr>Comic Sans MS</vt:lpstr>
      <vt:lpstr>Consolas</vt:lpstr>
      <vt:lpstr>Courier New</vt:lpstr>
      <vt:lpstr>Franklin Gothic Medium</vt:lpstr>
      <vt:lpstr>Times</vt:lpstr>
      <vt:lpstr>Wingdings</vt:lpstr>
      <vt:lpstr>Wingdings 2</vt:lpstr>
      <vt:lpstr>Java Green</vt:lpstr>
      <vt:lpstr>1_Java Green</vt:lpstr>
      <vt:lpstr>2_Java Green</vt:lpstr>
      <vt:lpstr>Advanced Database Topics  Redis  "the Swiss  army knife  of databases"</vt:lpstr>
      <vt:lpstr>NoSQL database types</vt:lpstr>
      <vt:lpstr>What is Redis</vt:lpstr>
      <vt:lpstr>Why Redis</vt:lpstr>
      <vt:lpstr>Why not Redis? (Redis Anti-Patterns)</vt:lpstr>
      <vt:lpstr>Redis Data Storage</vt:lpstr>
      <vt:lpstr>The Redis protocol RESP  (1)</vt:lpstr>
      <vt:lpstr>The Redis protocol RESP  (2)</vt:lpstr>
      <vt:lpstr>Redis, CAP and ACID</vt:lpstr>
      <vt:lpstr>Redis and CAP</vt:lpstr>
      <vt:lpstr>Redis Cluster and CAP</vt:lpstr>
      <vt:lpstr>Redis and ACID</vt:lpstr>
      <vt:lpstr>Working in Redis</vt:lpstr>
      <vt:lpstr>Storing Simple Data</vt:lpstr>
      <vt:lpstr>Storing Data Structures: Lists</vt:lpstr>
      <vt:lpstr>Storing Data Structures: Sets</vt:lpstr>
      <vt:lpstr>Storing Data Structures: Hashes</vt:lpstr>
      <vt:lpstr>Storing Data Structures: JSON blobs  (1)</vt:lpstr>
      <vt:lpstr>Storing Data Structures: JSON blobs  (2)</vt:lpstr>
      <vt:lpstr>JSON blobs vs. Hashes</vt:lpstr>
      <vt:lpstr>TYPE Command</vt:lpstr>
      <vt:lpstr>Other commands</vt:lpstr>
      <vt:lpstr>Redis Pipelining</vt:lpstr>
      <vt:lpstr>PubSub</vt:lpstr>
      <vt:lpstr>PubSub Models "Something produces a message and  other things consume the message"</vt:lpstr>
      <vt:lpstr>Examples of Pub/Sub</vt:lpstr>
      <vt:lpstr>PubSub with Redis</vt:lpstr>
      <vt:lpstr>IPC (inter-process communication)</vt:lpstr>
      <vt:lpstr>Redis for interprocess communication on a single node</vt:lpstr>
      <vt:lpstr>An example application in node.js</vt:lpstr>
      <vt:lpstr>Combining URLs with Redis actions  in Node.js</vt:lpstr>
      <vt:lpstr>Index.js</vt:lpstr>
      <vt:lpstr>Index.js  (page 1)</vt:lpstr>
      <vt:lpstr>Index.js  (page 2)</vt:lpstr>
      <vt:lpstr>A sample shell script</vt:lpstr>
      <vt:lpstr>A sample shell script</vt:lpstr>
      <vt:lpstr>A sample shell script</vt:lpstr>
      <vt:lpstr>A sample shell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and Data Abstraction  Lesson 1: Review</dc:title>
  <dc:creator>Jack Myers</dc:creator>
  <cp:lastModifiedBy>Myers, Jack F</cp:lastModifiedBy>
  <cp:revision>592</cp:revision>
  <dcterms:created xsi:type="dcterms:W3CDTF">2013-12-20T15:33:26Z</dcterms:created>
  <dcterms:modified xsi:type="dcterms:W3CDTF">2020-06-30T04:33:45Z</dcterms:modified>
</cp:coreProperties>
</file>