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90" r:id="rId2"/>
  </p:sldMasterIdLst>
  <p:notesMasterIdLst>
    <p:notesMasterId r:id="rId36"/>
  </p:notesMasterIdLst>
  <p:sldIdLst>
    <p:sldId id="288" r:id="rId3"/>
    <p:sldId id="262" r:id="rId4"/>
    <p:sldId id="258" r:id="rId5"/>
    <p:sldId id="259" r:id="rId6"/>
    <p:sldId id="260" r:id="rId7"/>
    <p:sldId id="261" r:id="rId8"/>
    <p:sldId id="265" r:id="rId9"/>
    <p:sldId id="266" r:id="rId10"/>
    <p:sldId id="273" r:id="rId11"/>
    <p:sldId id="267" r:id="rId12"/>
    <p:sldId id="268" r:id="rId13"/>
    <p:sldId id="269" r:id="rId14"/>
    <p:sldId id="270" r:id="rId15"/>
    <p:sldId id="289" r:id="rId16"/>
    <p:sldId id="271" r:id="rId17"/>
    <p:sldId id="272" r:id="rId18"/>
    <p:sldId id="274" r:id="rId19"/>
    <p:sldId id="276" r:id="rId20"/>
    <p:sldId id="290" r:id="rId21"/>
    <p:sldId id="278" r:id="rId22"/>
    <p:sldId id="279" r:id="rId23"/>
    <p:sldId id="277" r:id="rId24"/>
    <p:sldId id="275" r:id="rId25"/>
    <p:sldId id="263" r:id="rId26"/>
    <p:sldId id="264" r:id="rId27"/>
    <p:sldId id="280" r:id="rId28"/>
    <p:sldId id="282" r:id="rId29"/>
    <p:sldId id="281" r:id="rId30"/>
    <p:sldId id="283" r:id="rId31"/>
    <p:sldId id="285" r:id="rId32"/>
    <p:sldId id="286" r:id="rId33"/>
    <p:sldId id="284"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9966"/>
    <a:srgbClr val="EAEAE6"/>
    <a:srgbClr val="FDE7EB"/>
    <a:srgbClr val="54AC7F"/>
    <a:srgbClr val="0A0A0A"/>
    <a:srgbClr val="E9E8E7"/>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113" d="100"/>
          <a:sy n="113" d="100"/>
        </p:scale>
        <p:origin x="786" y="84"/>
      </p:cViewPr>
      <p:guideLst>
        <p:guide orient="horz" pos="2160"/>
        <p:guide pos="2880"/>
      </p:guideLst>
    </p:cSldViewPr>
  </p:slideViewPr>
  <p:notesTextViewPr>
    <p:cViewPr>
      <p:scale>
        <a:sx n="1" d="1"/>
        <a:sy n="1" d="1"/>
      </p:scale>
      <p:origin x="0" y="0"/>
    </p:cViewPr>
  </p:notesTextViewPr>
  <p:sorterViewPr>
    <p:cViewPr>
      <p:scale>
        <a:sx n="80" d="100"/>
        <a:sy n="80" d="100"/>
      </p:scale>
      <p:origin x="0" y="-24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5-27T03:14:00.542"/>
    </inkml:context>
    <inkml:brush xml:id="br0">
      <inkml:brushProperty name="width" value="0.02222" units="cm"/>
      <inkml:brushProperty name="height" value="0.02222" units="cm"/>
    </inkml:brush>
  </inkml:definitions>
  <inkml:traceGroup>
    <inkml:annotationXML>
      <emma:emma xmlns:emma="http://www.w3.org/2003/04/emma" version="1.0">
        <emma:interpretation id="{DCC838E2-0566-4B96-8449-2279A898F8E8}" emma:medium="tactile" emma:mode="ink">
          <msink:context xmlns:msink="http://schemas.microsoft.com/ink/2010/main" type="writingRegion" rotatedBoundingBox="4358,11585 4866,11585 4866,12224 4358,12224"/>
        </emma:interpretation>
      </emma:emma>
    </inkml:annotationXML>
    <inkml:traceGroup>
      <inkml:annotationXML>
        <emma:emma xmlns:emma="http://www.w3.org/2003/04/emma" version="1.0">
          <emma:interpretation id="{4DECC44B-7761-4E71-A47D-4E12F30D5980}" emma:medium="tactile" emma:mode="ink">
            <msink:context xmlns:msink="http://schemas.microsoft.com/ink/2010/main" type="paragraph" rotatedBoundingBox="4358,11585 4866,11585 4866,12224 4358,12224" alignmentLevel="1"/>
          </emma:interpretation>
        </emma:emma>
      </inkml:annotationXML>
      <inkml:traceGroup>
        <inkml:annotationXML>
          <emma:emma xmlns:emma="http://www.w3.org/2003/04/emma" version="1.0">
            <emma:interpretation id="{7C02604B-4EFE-481B-9E29-0BDA64DEEC05}" emma:medium="tactile" emma:mode="ink">
              <msink:context xmlns:msink="http://schemas.microsoft.com/ink/2010/main" type="line" rotatedBoundingBox="4358,11585 4866,11585 4866,12224 4358,12224"/>
            </emma:interpretation>
          </emma:emma>
        </inkml:annotationXML>
        <inkml:traceGroup>
          <inkml:annotationXML>
            <emma:emma xmlns:emma="http://www.w3.org/2003/04/emma" version="1.0">
              <emma:interpretation id="{29A1EEBE-185D-4ECB-8A22-E4E292F1A620}" emma:medium="tactile" emma:mode="ink">
                <msink:context xmlns:msink="http://schemas.microsoft.com/ink/2010/main" type="inkWord" rotatedBoundingBox="4352,11636 4502,11575 4508,11590 4358,11650"/>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_</emma:literal>
                </emma:interpretation>
                <emma:interpretation id="interp3" emma:lang="en-US" emma:confidence="0">
                  <emma:literal>.</emma:literal>
                </emma:interpretation>
                <emma:interpretation id="interp4" emma:lang="en-US" emma:confidence="0">
                  <emma:literal>I</emma:literal>
                </emma:interpretation>
              </emma:one-of>
            </emma:emma>
          </inkml:annotationXML>
          <inkml:trace contextRef="#ctx0" brushRef="#br0">12177 14933 8448,'-66'17'3232,"33"-1"-1728,0 0-1888,33-16 480,-16 0-1792,16 0-608,0 17-768,0-17-256</inkml:trace>
        </inkml:traceGroup>
        <inkml:traceGroup>
          <inkml:annotationXML>
            <emma:emma xmlns:emma="http://www.w3.org/2003/04/emma" version="1.0">
              <emma:interpretation id="{26FBD23D-3BD7-474A-8AA7-ACBE613AFF96}" emma:medium="tactile" emma:mode="ink">
                <msink:context xmlns:msink="http://schemas.microsoft.com/ink/2010/main" type="inkWord" rotatedBoundingBox="4767,12209 4834,12061 4866,12076 4800,12224"/>
              </emma:interpretation>
              <emma:one-of disjunction-type="recognition" id="oneOf1">
                <emma:interpretation id="interp5" emma:lang="en-US" emma:confidence="0">
                  <emma:literal>{</emma:literal>
                </emma:interpretation>
                <emma:interpretation id="interp6" emma:lang="en-US" emma:confidence="0">
                  <emma:literal>'</emma:literal>
                </emma:interpretation>
                <emma:interpretation id="interp7" emma:lang="en-US" emma:confidence="0">
                  <emma:literal>s</emma:literal>
                </emma:interpretation>
                <emma:interpretation id="interp8" emma:lang="en-US" emma:confidence="0">
                  <emma:literal>l</emma:literal>
                </emma:interpretation>
                <emma:interpretation id="interp9" emma:lang="en-US" emma:confidence="0">
                  <emma:literal>}</emma:literal>
                </emma:interpretation>
              </emma:one-of>
            </emma:emma>
          </inkml:annotationXML>
          <inkml:trace contextRef="#ctx0" brushRef="#br0" timeOffset="-270">12536 15424 10112,'-50'33'3872,"50"-17"-2112,-16 33-3392,0-49-32,16 17-640,0-1-64,16-16-384,-16 17-96</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9BAC5-AAC3-41B1-80A3-A98604D7601C}" type="datetimeFigureOut">
              <a:rPr lang="en-US" smtClean="0"/>
              <a:t>10/1/2018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63B7B-8D39-4D0A-9EEA-56F291D347AD}" type="slidenum">
              <a:rPr lang="en-US" smtClean="0"/>
              <a:t>‹#›</a:t>
            </a:fld>
            <a:endParaRPr lang="en-US"/>
          </a:p>
        </p:txBody>
      </p:sp>
    </p:spTree>
    <p:extLst>
      <p:ext uri="{BB962C8B-B14F-4D97-AF65-F5344CB8AC3E}">
        <p14:creationId xmlns:p14="http://schemas.microsoft.com/office/powerpoint/2010/main" val="207862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spc="0" normalizeH="0" baseline="0" noProof="0">
                <a:ln>
                  <a:noFill/>
                </a:ln>
                <a:solidFill>
                  <a:prstClr val="black"/>
                </a:solidFill>
                <a:effectLst/>
                <a:uLnTx/>
                <a:uFillTx/>
                <a:latin typeface="Times" pitchFamily="-32" charset="0"/>
                <a:ea typeface="+mn-ea"/>
                <a:cs typeface="+mn-cs"/>
              </a:rPr>
              <a:t>Objects First with Java</a:t>
            </a:r>
          </a:p>
        </p:txBody>
      </p:sp>
      <p:sp>
        <p:nvSpPr>
          <p:cNvPr id="15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spc="0" normalizeH="0" baseline="0" noProof="0">
                <a:ln>
                  <a:noFill/>
                </a:ln>
                <a:solidFill>
                  <a:prstClr val="black"/>
                </a:solidFill>
                <a:effectLst/>
                <a:uLnTx/>
                <a:uFillTx/>
                <a:latin typeface="Times" pitchFamily="-32" charset="0"/>
                <a:ea typeface="+mn-ea"/>
                <a:cs typeface="+mn-cs"/>
              </a:rPr>
              <a:t>© David J. Barnes and Michael Kölling</a:t>
            </a:r>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3152B4E-4FD2-45FC-9CDE-05DF5F3AE35C}" type="slidenum">
              <a:rPr kumimoji="0" lang="en-GB" altLang="en-US" sz="1200" b="1" i="0" u="none" strike="noStrike" kern="1200" cap="none" spc="0" normalizeH="0" baseline="0" noProof="0">
                <a:ln>
                  <a:noFill/>
                </a:ln>
                <a:solidFill>
                  <a:prstClr val="black"/>
                </a:solidFill>
                <a:effectLst/>
                <a:uLnTx/>
                <a:uFillTx/>
                <a:latin typeface="Times" pitchFamily="-3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altLang="en-US" sz="1200" b="1" i="0" u="none" strike="noStrike" kern="1200" cap="none" spc="0" normalizeH="0" baseline="0" noProof="0">
              <a:ln>
                <a:noFill/>
              </a:ln>
              <a:solidFill>
                <a:prstClr val="black"/>
              </a:solidFill>
              <a:effectLst/>
              <a:uLnTx/>
              <a:uFillTx/>
              <a:latin typeface="Times" pitchFamily="-32" charset="0"/>
              <a:ea typeface="+mn-ea"/>
              <a:cs typeface="+mn-cs"/>
            </a:endParaRPr>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Replace this with your course title and your name/contact details.</a:t>
            </a:r>
          </a:p>
          <a:p>
            <a:pPr eaLnBrk="1" hangingPunct="1"/>
            <a:endParaRPr lang="en-GB" altLang="en-US"/>
          </a:p>
        </p:txBody>
      </p:sp>
    </p:spTree>
    <p:extLst>
      <p:ext uri="{BB962C8B-B14F-4D97-AF65-F5344CB8AC3E}">
        <p14:creationId xmlns:p14="http://schemas.microsoft.com/office/powerpoint/2010/main" val="121118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10/1/2018</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0747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10/1/2018</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59382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10/1/2018</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16521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10/1/2018</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799336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10/1/2018</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94132512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10/1/2018</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42709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10/1/2018</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195087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10/1/2018</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865028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10/1/2018</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1394551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10/1/2018</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306703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10/1/2018</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5051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10/1/2018</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74816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10/1/2018</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3347313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10/1/2018</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0071786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10/1/2018</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16828273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10/1/2018</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1953766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10/1/2018</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529055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10/1/2018</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2434596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10/1/2018</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50829734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10/1/2018</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38084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10/1/2018</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406085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10/1/2018</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63237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10/1/2018</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320167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10/1/2018</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20523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10/1/2018</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19476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10/1/2018</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07118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10/1/2018</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38934285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7" r:id="rId4"/>
    <p:sldLayoutId id="2147483679" r:id="rId5"/>
    <p:sldLayoutId id="2147483688" r:id="rId6"/>
    <p:sldLayoutId id="2147483680" r:id="rId7"/>
    <p:sldLayoutId id="2147483681" r:id="rId8"/>
    <p:sldLayoutId id="2147483689" r:id="rId9"/>
    <p:sldLayoutId id="2147483682" r:id="rId10"/>
    <p:sldLayoutId id="2147483683" r:id="rId11"/>
    <p:sldLayoutId id="2147483684" r:id="rId12"/>
    <p:sldLayoutId id="2147483685"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10/1/2018</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24266751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jackmyers.info/db/files/python/bulid_DB_using_table_objects.txt" TargetMode="Externa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hyperlink" Target="http://jackmyers.info/db/files/python/" TargetMode="Externa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www.pydev.org/manual_101_install.html"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1"/>
          <p:cNvSpPr>
            <a:spLocks noGrp="1" noChangeArrowheads="1"/>
          </p:cNvSpPr>
          <p:nvPr>
            <p:ph type="title"/>
          </p:nvPr>
        </p:nvSpPr>
        <p:spPr/>
        <p:txBody>
          <a:bodyPr/>
          <a:lstStyle/>
          <a:p>
            <a:pPr eaLnBrk="1" hangingPunct="1"/>
            <a:r>
              <a:rPr lang="en-GB" altLang="en-US" sz="3200" dirty="0">
                <a:solidFill>
                  <a:schemeClr val="tx2">
                    <a:lumMod val="20000"/>
                    <a:lumOff val="80000"/>
                  </a:schemeClr>
                </a:solidFill>
              </a:rPr>
              <a:t>Database Systems:</a:t>
            </a:r>
            <a:br>
              <a:rPr lang="en-GB" altLang="en-US" sz="3200" dirty="0">
                <a:solidFill>
                  <a:schemeClr val="tx2">
                    <a:lumMod val="20000"/>
                    <a:lumOff val="80000"/>
                  </a:schemeClr>
                </a:solidFill>
              </a:rPr>
            </a:br>
            <a:r>
              <a:rPr lang="en-GB" altLang="en-US" sz="3200" dirty="0">
                <a:solidFill>
                  <a:schemeClr val="tx2">
                    <a:lumMod val="20000"/>
                    <a:lumOff val="80000"/>
                  </a:schemeClr>
                </a:solidFill>
              </a:rPr>
              <a:t>Theory and Programming</a:t>
            </a:r>
            <a:r>
              <a:rPr lang="en-GB" altLang="en-US" dirty="0"/>
              <a:t/>
            </a:r>
            <a:br>
              <a:rPr lang="en-GB" altLang="en-US" dirty="0"/>
            </a:br>
            <a:r>
              <a:rPr lang="en-GB" altLang="en-US" dirty="0"/>
              <a:t/>
            </a:r>
            <a:br>
              <a:rPr lang="en-GB" altLang="en-US" dirty="0"/>
            </a:br>
            <a:r>
              <a:rPr lang="en-GB" altLang="en-US" dirty="0"/>
              <a:t>Python ORM with</a:t>
            </a:r>
            <a:br>
              <a:rPr lang="en-GB" altLang="en-US" dirty="0"/>
            </a:br>
            <a:r>
              <a:rPr lang="en-GB" altLang="en-US" dirty="0" err="1"/>
              <a:t>SQLAlchemy</a:t>
            </a:r>
            <a:endParaRPr lang="en-US" altLang="en-US" sz="3600" dirty="0"/>
          </a:p>
        </p:txBody>
      </p:sp>
      <p:sp>
        <p:nvSpPr>
          <p:cNvPr id="4" name="Text Placeholder 4"/>
          <p:cNvSpPr txBox="1">
            <a:spLocks/>
          </p:cNvSpPr>
          <p:nvPr/>
        </p:nvSpPr>
        <p:spPr>
          <a:xfrm>
            <a:off x="7162799" y="2892277"/>
            <a:ext cx="1600201" cy="164592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chemeClr val="accent1"/>
              </a:buClr>
              <a:buFont typeface="Wingdings 2" pitchFamily="18" charset="2"/>
              <a:buNone/>
              <a:defRPr sz="1900" kern="1200" spc="150" baseline="0">
                <a:solidFill>
                  <a:schemeClr val="tx1"/>
                </a:solidFill>
                <a:latin typeface="+mn-lt"/>
                <a:ea typeface="+mn-ea"/>
                <a:cs typeface="+mn-cs"/>
              </a:defRPr>
            </a:lvl1pPr>
            <a:lvl2pPr marL="457200" indent="0" algn="ctr" defTabSz="914400" rtl="0" eaLnBrk="1" latinLnBrk="0" hangingPunct="1">
              <a:spcBef>
                <a:spcPct val="20000"/>
              </a:spcBef>
              <a:buClr>
                <a:schemeClr val="accent2"/>
              </a:buClr>
              <a:buFont typeface="Wingdings" pitchFamily="2" charset="2"/>
              <a:buNone/>
              <a:defRPr sz="1800" kern="1200" spc="1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Wingdings" pitchFamily="2" charset="2"/>
              <a:buNone/>
              <a:defRPr sz="1600" kern="1200" spc="1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Wingdings" pitchFamily="2"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6"/>
              </a:buClr>
              <a:buFont typeface="Wingdings" pitchFamily="2" charset="2"/>
              <a:buNone/>
              <a:defRPr sz="1300" kern="1200" spc="1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Wingdings" pitchFamily="2" charset="2"/>
              <a:buNone/>
              <a:defRPr sz="12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Wingdings" pitchFamily="2" charset="2"/>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Wingdings" pitchFamily="2" charset="2"/>
              <a:buNone/>
              <a:defRPr sz="12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Wingdings" pitchFamily="2" charset="2"/>
              <a:buNone/>
              <a:defRPr sz="12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1F03EB"/>
              </a:buClr>
              <a:buSzTx/>
              <a:buFont typeface="Wingdings 2" pitchFamily="18" charset="2"/>
              <a:buNone/>
              <a:tabLst/>
              <a:defRPr/>
            </a:pPr>
            <a:r>
              <a:rPr kumimoji="0" lang="en-US" sz="1400" b="0" i="0" u="none" strike="noStrike" kern="1200" cap="none" spc="0" normalizeH="0" baseline="0" noProof="0">
                <a:ln>
                  <a:noFill/>
                </a:ln>
                <a:solidFill>
                  <a:prstClr val="black"/>
                </a:solidFill>
                <a:effectLst/>
                <a:uLnTx/>
                <a:uFillTx/>
                <a:latin typeface="Franklin Gothic Medium"/>
                <a:ea typeface="+mn-ea"/>
                <a:cs typeface="+mn-cs"/>
              </a:rPr>
              <a:t> </a:t>
            </a:r>
          </a:p>
        </p:txBody>
      </p:sp>
    </p:spTree>
    <p:extLst>
      <p:ext uri="{BB962C8B-B14F-4D97-AF65-F5344CB8AC3E}">
        <p14:creationId xmlns:p14="http://schemas.microsoft.com/office/powerpoint/2010/main" val="3409942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762DEA-8422-4F16-8224-A71CE34695B1}"/>
              </a:ext>
            </a:extLst>
          </p:cNvPr>
          <p:cNvSpPr>
            <a:spLocks noGrp="1"/>
          </p:cNvSpPr>
          <p:nvPr>
            <p:ph idx="1"/>
          </p:nvPr>
        </p:nvSpPr>
        <p:spPr/>
        <p:txBody>
          <a:bodyPr/>
          <a:lstStyle/>
          <a:p>
            <a:r>
              <a:rPr lang="en-US" dirty="0"/>
              <a:t>Need to define</a:t>
            </a:r>
          </a:p>
          <a:p>
            <a:pPr lvl="1"/>
            <a:r>
              <a:rPr lang="en-US" dirty="0"/>
              <a:t>What data our tables hold</a:t>
            </a:r>
          </a:p>
          <a:p>
            <a:pPr lvl="1"/>
            <a:r>
              <a:rPr lang="en-US" dirty="0"/>
              <a:t>How that data is interrelated</a:t>
            </a:r>
          </a:p>
          <a:p>
            <a:pPr lvl="1"/>
            <a:r>
              <a:rPr lang="en-US" dirty="0"/>
              <a:t>Any constraints on that data</a:t>
            </a:r>
          </a:p>
          <a:p>
            <a:r>
              <a:rPr lang="en-US" dirty="0" err="1"/>
              <a:t>SQLAlchemy</a:t>
            </a:r>
            <a:r>
              <a:rPr lang="en-US" dirty="0"/>
              <a:t> needs a representation of the tables that should be present in the database. We can do this in one of three ways:</a:t>
            </a:r>
          </a:p>
          <a:p>
            <a:pPr lvl="1"/>
            <a:r>
              <a:rPr lang="en-US" dirty="0"/>
              <a:t>Using user-defined Table objects    </a:t>
            </a:r>
            <a:r>
              <a:rPr lang="en-US" b="1" dirty="0">
                <a:solidFill>
                  <a:schemeClr val="accent1"/>
                </a:solidFill>
                <a:latin typeface="Comic Sans MS" panose="030F0702030302020204" pitchFamily="66" charset="0"/>
                <a:sym typeface="Wingdings" panose="05000000000000000000" pitchFamily="2" charset="2"/>
              </a:rPr>
              <a:t> We will use THIS technique now</a:t>
            </a:r>
            <a:endParaRPr lang="en-US" b="1" dirty="0">
              <a:solidFill>
                <a:schemeClr val="accent1"/>
              </a:solidFill>
              <a:latin typeface="Comic Sans MS" panose="030F0702030302020204" pitchFamily="66" charset="0"/>
            </a:endParaRPr>
          </a:p>
          <a:p>
            <a:pPr lvl="1"/>
            <a:r>
              <a:rPr lang="en-US" dirty="0"/>
              <a:t>Using declarative classes that represent your tables</a:t>
            </a:r>
          </a:p>
          <a:p>
            <a:pPr lvl="1"/>
            <a:r>
              <a:rPr lang="en-US" dirty="0"/>
              <a:t>Inferring them from the database</a:t>
            </a:r>
          </a:p>
        </p:txBody>
      </p:sp>
      <p:sp>
        <p:nvSpPr>
          <p:cNvPr id="3" name="Title 2">
            <a:extLst>
              <a:ext uri="{FF2B5EF4-FFF2-40B4-BE49-F238E27FC236}">
                <a16:creationId xmlns:a16="http://schemas.microsoft.com/office/drawing/2014/main" id="{CF118659-F61D-4D93-8174-796587806165}"/>
              </a:ext>
            </a:extLst>
          </p:cNvPr>
          <p:cNvSpPr>
            <a:spLocks noGrp="1"/>
          </p:cNvSpPr>
          <p:nvPr>
            <p:ph type="title"/>
          </p:nvPr>
        </p:nvSpPr>
        <p:spPr/>
        <p:txBody>
          <a:bodyPr/>
          <a:lstStyle/>
          <a:p>
            <a:r>
              <a:rPr lang="en-US" dirty="0"/>
              <a:t>Creating a representation of the tables in </a:t>
            </a:r>
            <a:r>
              <a:rPr lang="en-US" dirty="0" err="1"/>
              <a:t>SQLAlchemy</a:t>
            </a:r>
            <a:endParaRPr lang="en-US" dirty="0"/>
          </a:p>
        </p:txBody>
      </p:sp>
    </p:spTree>
    <p:extLst>
      <p:ext uri="{BB962C8B-B14F-4D97-AF65-F5344CB8AC3E}">
        <p14:creationId xmlns:p14="http://schemas.microsoft.com/office/powerpoint/2010/main" val="25680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7B9C89-FA20-4C3B-8331-1E0DE9620F56}"/>
              </a:ext>
            </a:extLst>
          </p:cNvPr>
          <p:cNvSpPr>
            <a:spLocks noGrp="1"/>
          </p:cNvSpPr>
          <p:nvPr>
            <p:ph sz="half" idx="1"/>
          </p:nvPr>
        </p:nvSpPr>
        <p:spPr>
          <a:xfrm>
            <a:off x="273132" y="1719071"/>
            <a:ext cx="2322584" cy="4912233"/>
          </a:xfrm>
        </p:spPr>
        <p:txBody>
          <a:bodyPr/>
          <a:lstStyle/>
          <a:p>
            <a:r>
              <a:rPr lang="en-US" dirty="0"/>
              <a:t>Table objects contain a list of typed columns and their attributes, which are associated with a common metadata container</a:t>
            </a:r>
            <a:br>
              <a:rPr lang="en-US" dirty="0"/>
            </a:br>
            <a:endParaRPr lang="en-US" dirty="0"/>
          </a:p>
          <a:p>
            <a:r>
              <a:rPr lang="en-US" dirty="0"/>
              <a:t>Types</a:t>
            </a:r>
          </a:p>
          <a:p>
            <a:pPr lvl="1"/>
            <a:r>
              <a:rPr lang="en-US" dirty="0"/>
              <a:t>Generic</a:t>
            </a:r>
          </a:p>
          <a:p>
            <a:pPr lvl="1"/>
            <a:r>
              <a:rPr lang="en-US" dirty="0"/>
              <a:t>SQL standard</a:t>
            </a:r>
          </a:p>
          <a:p>
            <a:pPr lvl="1"/>
            <a:r>
              <a:rPr lang="en-US" dirty="0"/>
              <a:t>Vendor specific</a:t>
            </a:r>
          </a:p>
          <a:p>
            <a:pPr lvl="1"/>
            <a:r>
              <a:rPr lang="en-US" dirty="0"/>
              <a:t>User defined</a:t>
            </a:r>
          </a:p>
        </p:txBody>
      </p:sp>
      <p:graphicFrame>
        <p:nvGraphicFramePr>
          <p:cNvPr id="6" name="Content Placeholder 5">
            <a:extLst>
              <a:ext uri="{FF2B5EF4-FFF2-40B4-BE49-F238E27FC236}">
                <a16:creationId xmlns:a16="http://schemas.microsoft.com/office/drawing/2014/main" id="{70514163-2C5C-468F-8ABF-3764F3FEADBE}"/>
              </a:ext>
            </a:extLst>
          </p:cNvPr>
          <p:cNvGraphicFramePr>
            <a:graphicFrameLocks noGrp="1"/>
          </p:cNvGraphicFramePr>
          <p:nvPr>
            <p:ph sz="half" idx="2"/>
            <p:extLst>
              <p:ext uri="{D42A27DB-BD31-4B8C-83A1-F6EECF244321}">
                <p14:modId xmlns:p14="http://schemas.microsoft.com/office/powerpoint/2010/main" val="415119403"/>
              </p:ext>
            </p:extLst>
          </p:nvPr>
        </p:nvGraphicFramePr>
        <p:xfrm>
          <a:off x="2719604" y="1467007"/>
          <a:ext cx="6271015" cy="6207750"/>
        </p:xfrm>
        <a:graphic>
          <a:graphicData uri="http://schemas.openxmlformats.org/drawingml/2006/table">
            <a:tbl>
              <a:tblPr/>
              <a:tblGrid>
                <a:gridCol w="1446327">
                  <a:extLst>
                    <a:ext uri="{9D8B030D-6E8A-4147-A177-3AD203B41FA5}">
                      <a16:colId xmlns:a16="http://schemas.microsoft.com/office/drawing/2014/main" val="3199074587"/>
                    </a:ext>
                  </a:extLst>
                </a:gridCol>
                <a:gridCol w="1878066">
                  <a:extLst>
                    <a:ext uri="{9D8B030D-6E8A-4147-A177-3AD203B41FA5}">
                      <a16:colId xmlns:a16="http://schemas.microsoft.com/office/drawing/2014/main" val="2155089912"/>
                    </a:ext>
                  </a:extLst>
                </a:gridCol>
                <a:gridCol w="2946622">
                  <a:extLst>
                    <a:ext uri="{9D8B030D-6E8A-4147-A177-3AD203B41FA5}">
                      <a16:colId xmlns:a16="http://schemas.microsoft.com/office/drawing/2014/main" val="399112582"/>
                    </a:ext>
                  </a:extLst>
                </a:gridCol>
              </a:tblGrid>
              <a:tr h="0">
                <a:tc gridSpan="3">
                  <a:txBody>
                    <a:bodyPr/>
                    <a:lstStyle/>
                    <a:p>
                      <a:pPr algn="ctr" fontAlgn="base"/>
                      <a:r>
                        <a:rPr lang="en-US" b="1" dirty="0" err="1">
                          <a:solidFill>
                            <a:schemeClr val="bg1"/>
                          </a:solidFill>
                          <a:effectLst/>
                          <a:latin typeface="inherit"/>
                        </a:rPr>
                        <a:t>SQLAlchemy</a:t>
                      </a:r>
                      <a:r>
                        <a:rPr lang="en-US" b="1" dirty="0">
                          <a:solidFill>
                            <a:schemeClr val="bg1"/>
                          </a:solidFill>
                          <a:effectLst/>
                          <a:latin typeface="inherit"/>
                        </a:rPr>
                        <a:t> Generic Types</a:t>
                      </a:r>
                    </a:p>
                  </a:txBody>
                  <a:tcPr marL="42333" marR="42333" marT="42333" marB="42333" anchor="ctr">
                    <a:lnL>
                      <a:noFill/>
                    </a:lnL>
                    <a:lnR>
                      <a:noFill/>
                    </a:lnR>
                    <a:lnT>
                      <a:noFill/>
                    </a:lnT>
                    <a:lnB w="4233" cap="flat" cmpd="sng" algn="ctr">
                      <a:solidFill>
                        <a:srgbClr val="C3C3C3"/>
                      </a:solidFill>
                      <a:prstDash val="solid"/>
                      <a:round/>
                      <a:headEnd type="none" w="med" len="med"/>
                      <a:tailEnd type="none" w="med" len="med"/>
                    </a:lnB>
                    <a:solidFill>
                      <a:schemeClr val="accent2"/>
                    </a:solidFill>
                  </a:tcPr>
                </a:tc>
                <a:tc hMerge="1">
                  <a:txBody>
                    <a:bodyPr/>
                    <a:lstStyle/>
                    <a:p>
                      <a:pPr algn="l" fontAlgn="base"/>
                      <a:endParaRPr lang="en-US" b="1" dirty="0">
                        <a:solidFill>
                          <a:schemeClr val="bg1"/>
                        </a:solidFill>
                        <a:effectLst/>
                        <a:latin typeface="inherit"/>
                      </a:endParaRPr>
                    </a:p>
                  </a:txBody>
                  <a:tcPr marL="42333" marR="42333" marT="42333" marB="42333" anchor="ctr">
                    <a:lnL>
                      <a:noFill/>
                    </a:lnL>
                    <a:lnR>
                      <a:noFill/>
                    </a:lnR>
                    <a:lnT>
                      <a:noFill/>
                    </a:lnT>
                    <a:lnB w="4233" cap="flat" cmpd="sng" algn="ctr">
                      <a:solidFill>
                        <a:srgbClr val="C3C3C3"/>
                      </a:solidFill>
                      <a:prstDash val="solid"/>
                      <a:round/>
                      <a:headEnd type="none" w="med" len="med"/>
                      <a:tailEnd type="none" w="med" len="med"/>
                    </a:lnB>
                    <a:solidFill>
                      <a:schemeClr val="accent2"/>
                    </a:solidFill>
                  </a:tcPr>
                </a:tc>
                <a:tc hMerge="1">
                  <a:txBody>
                    <a:bodyPr/>
                    <a:lstStyle/>
                    <a:p>
                      <a:pPr algn="l" fontAlgn="base"/>
                      <a:endParaRPr lang="en-US" b="1" dirty="0">
                        <a:solidFill>
                          <a:schemeClr val="bg1"/>
                        </a:solidFill>
                        <a:effectLst/>
                        <a:latin typeface="inherit"/>
                      </a:endParaRPr>
                    </a:p>
                  </a:txBody>
                  <a:tcPr marL="42333" marR="42333" marT="42333" marB="42333" anchor="ctr">
                    <a:lnL>
                      <a:noFill/>
                    </a:lnL>
                    <a:lnR>
                      <a:noFill/>
                    </a:lnR>
                    <a:lnT>
                      <a:noFill/>
                    </a:lnT>
                    <a:lnB w="4233" cap="flat" cmpd="sng" algn="ctr">
                      <a:solidFill>
                        <a:srgbClr val="C3C3C3"/>
                      </a:solidFill>
                      <a:prstDash val="solid"/>
                      <a:round/>
                      <a:headEnd type="none" w="med" len="med"/>
                      <a:tailEnd type="none" w="med" len="med"/>
                    </a:lnB>
                    <a:solidFill>
                      <a:schemeClr val="accent2"/>
                    </a:solidFill>
                  </a:tcPr>
                </a:tc>
                <a:extLst>
                  <a:ext uri="{0D108BD9-81ED-4DB2-BD59-A6C34878D82A}">
                    <a16:rowId xmlns:a16="http://schemas.microsoft.com/office/drawing/2014/main" val="14835569"/>
                  </a:ext>
                </a:extLst>
              </a:tr>
              <a:tr h="298658">
                <a:tc>
                  <a:txBody>
                    <a:bodyPr/>
                    <a:lstStyle/>
                    <a:p>
                      <a:pPr algn="l" fontAlgn="base"/>
                      <a:r>
                        <a:rPr lang="en-US" b="1" dirty="0" err="1">
                          <a:solidFill>
                            <a:schemeClr val="bg1"/>
                          </a:solidFill>
                          <a:effectLst/>
                          <a:latin typeface="inherit"/>
                        </a:rPr>
                        <a:t>SQLAlchemy</a:t>
                      </a:r>
                      <a:endParaRPr lang="en-US" b="1" dirty="0">
                        <a:solidFill>
                          <a:schemeClr val="bg1"/>
                        </a:solidFill>
                        <a:effectLst/>
                        <a:latin typeface="inherit"/>
                      </a:endParaRP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chemeClr val="accent2"/>
                    </a:solidFill>
                  </a:tcPr>
                </a:tc>
                <a:tc>
                  <a:txBody>
                    <a:bodyPr/>
                    <a:lstStyle/>
                    <a:p>
                      <a:pPr algn="l" fontAlgn="base"/>
                      <a:r>
                        <a:rPr lang="en-US" b="1" dirty="0">
                          <a:solidFill>
                            <a:schemeClr val="bg1"/>
                          </a:solidFill>
                          <a:effectLst/>
                          <a:latin typeface="inherit"/>
                        </a:rPr>
                        <a:t>Python</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chemeClr val="accent2"/>
                    </a:solidFill>
                  </a:tcPr>
                </a:tc>
                <a:tc>
                  <a:txBody>
                    <a:bodyPr/>
                    <a:lstStyle/>
                    <a:p>
                      <a:pPr algn="l" fontAlgn="base"/>
                      <a:r>
                        <a:rPr lang="en-US" b="1" dirty="0">
                          <a:solidFill>
                            <a:schemeClr val="bg1"/>
                          </a:solidFill>
                          <a:effectLst/>
                          <a:latin typeface="inherit"/>
                        </a:rPr>
                        <a:t>SQL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chemeClr val="accent2"/>
                    </a:solidFill>
                  </a:tcPr>
                </a:tc>
                <a:extLst>
                  <a:ext uri="{0D108BD9-81ED-4DB2-BD59-A6C34878D82A}">
                    <a16:rowId xmlns:a16="http://schemas.microsoft.com/office/drawing/2014/main" val="3838843357"/>
                  </a:ext>
                </a:extLst>
              </a:tr>
              <a:tr h="0">
                <a:tc>
                  <a:txBody>
                    <a:bodyPr/>
                    <a:lstStyle/>
                    <a:p>
                      <a:pPr algn="l" fontAlgn="base"/>
                      <a:r>
                        <a:rPr lang="en-US" dirty="0" err="1">
                          <a:effectLst/>
                          <a:latin typeface="inherit"/>
                        </a:rPr>
                        <a:t>BigInteger</a:t>
                      </a:r>
                      <a:endParaRPr lang="en-US" dirty="0">
                        <a:effectLst/>
                        <a:latin typeface="inherit"/>
                      </a:endParaRP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chemeClr val="bg1"/>
                    </a:solidFill>
                  </a:tcPr>
                </a:tc>
                <a:tc>
                  <a:txBody>
                    <a:bodyPr/>
                    <a:lstStyle/>
                    <a:p>
                      <a:pPr algn="l" fontAlgn="base"/>
                      <a:r>
                        <a:rPr lang="en-US" dirty="0" err="1">
                          <a:effectLst/>
                          <a:latin typeface="inherit"/>
                        </a:rPr>
                        <a:t>int</a:t>
                      </a:r>
                      <a:endParaRPr lang="en-US" dirty="0">
                        <a:effectLst/>
                        <a:latin typeface="inherit"/>
                      </a:endParaRP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chemeClr val="bg1"/>
                    </a:solidFill>
                  </a:tcPr>
                </a:tc>
                <a:tc>
                  <a:txBody>
                    <a:bodyPr/>
                    <a:lstStyle/>
                    <a:p>
                      <a:pPr algn="l" fontAlgn="base"/>
                      <a:r>
                        <a:rPr lang="en-US" dirty="0">
                          <a:effectLst/>
                          <a:latin typeface="inherit"/>
                        </a:rPr>
                        <a:t>BIGINT</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chemeClr val="bg1"/>
                    </a:solidFill>
                  </a:tcPr>
                </a:tc>
                <a:extLst>
                  <a:ext uri="{0D108BD9-81ED-4DB2-BD59-A6C34878D82A}">
                    <a16:rowId xmlns:a16="http://schemas.microsoft.com/office/drawing/2014/main" val="3011703449"/>
                  </a:ext>
                </a:extLst>
              </a:tr>
              <a:tr h="0">
                <a:tc>
                  <a:txBody>
                    <a:bodyPr/>
                    <a:lstStyle/>
                    <a:p>
                      <a:pPr algn="l" fontAlgn="base"/>
                      <a:r>
                        <a:rPr lang="en-US">
                          <a:effectLst/>
                          <a:latin typeface="inherit"/>
                        </a:rPr>
                        <a:t>Boolean</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a:effectLst/>
                          <a:latin typeface="inherit"/>
                        </a:rPr>
                        <a:t>bool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dirty="0">
                          <a:effectLst/>
                          <a:latin typeface="inherit"/>
                        </a:rPr>
                        <a:t>BOOLEAN or SMALLINT</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extLst>
                  <a:ext uri="{0D108BD9-81ED-4DB2-BD59-A6C34878D82A}">
                    <a16:rowId xmlns:a16="http://schemas.microsoft.com/office/drawing/2014/main" val="1389741082"/>
                  </a:ext>
                </a:extLst>
              </a:tr>
              <a:tr h="0">
                <a:tc>
                  <a:txBody>
                    <a:bodyPr/>
                    <a:lstStyle/>
                    <a:p>
                      <a:pPr algn="l" fontAlgn="base"/>
                      <a:r>
                        <a:rPr lang="en-US">
                          <a:effectLst/>
                          <a:latin typeface="inherit"/>
                        </a:rPr>
                        <a:t>Date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datetime.date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DATE (SQLite: STRING)</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598805032"/>
                  </a:ext>
                </a:extLst>
              </a:tr>
              <a:tr h="0">
                <a:tc>
                  <a:txBody>
                    <a:bodyPr/>
                    <a:lstStyle/>
                    <a:p>
                      <a:pPr algn="l" fontAlgn="base"/>
                      <a:r>
                        <a:rPr lang="en-US">
                          <a:effectLst/>
                          <a:latin typeface="inherit"/>
                        </a:rPr>
                        <a:t>DateTime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a:effectLst/>
                          <a:latin typeface="inherit"/>
                        </a:rPr>
                        <a:t>datetime.datetime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dirty="0">
                          <a:effectLst/>
                          <a:latin typeface="inherit"/>
                        </a:rPr>
                        <a:t>DATETIME (SQLite: STRING)</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extLst>
                  <a:ext uri="{0D108BD9-81ED-4DB2-BD59-A6C34878D82A}">
                    <a16:rowId xmlns:a16="http://schemas.microsoft.com/office/drawing/2014/main" val="3147906736"/>
                  </a:ext>
                </a:extLst>
              </a:tr>
              <a:tr h="0">
                <a:tc>
                  <a:txBody>
                    <a:bodyPr/>
                    <a:lstStyle/>
                    <a:p>
                      <a:pPr algn="l" fontAlgn="base"/>
                      <a:r>
                        <a:rPr lang="en-US">
                          <a:effectLst/>
                          <a:latin typeface="inherit"/>
                        </a:rPr>
                        <a:t>Enum</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str</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dirty="0">
                          <a:effectLst/>
                          <a:latin typeface="inherit"/>
                        </a:rPr>
                        <a:t>ENUM or VARCHAR</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527950740"/>
                  </a:ext>
                </a:extLst>
              </a:tr>
              <a:tr h="0">
                <a:tc>
                  <a:txBody>
                    <a:bodyPr/>
                    <a:lstStyle/>
                    <a:p>
                      <a:pPr algn="l" fontAlgn="base"/>
                      <a:r>
                        <a:rPr lang="en-US" dirty="0">
                          <a:effectLst/>
                          <a:latin typeface="inherit"/>
                        </a:rPr>
                        <a:t>Float</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a:effectLst/>
                          <a:latin typeface="inherit"/>
                        </a:rPr>
                        <a:t>float or Decimal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dirty="0">
                          <a:effectLst/>
                          <a:latin typeface="inherit"/>
                        </a:rPr>
                        <a:t>FLOAT or REAL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extLst>
                  <a:ext uri="{0D108BD9-81ED-4DB2-BD59-A6C34878D82A}">
                    <a16:rowId xmlns:a16="http://schemas.microsoft.com/office/drawing/2014/main" val="636693137"/>
                  </a:ext>
                </a:extLst>
              </a:tr>
              <a:tr h="0">
                <a:tc>
                  <a:txBody>
                    <a:bodyPr/>
                    <a:lstStyle/>
                    <a:p>
                      <a:pPr algn="l" fontAlgn="base"/>
                      <a:r>
                        <a:rPr lang="en-US" dirty="0">
                          <a:effectLst/>
                          <a:latin typeface="inherit"/>
                        </a:rPr>
                        <a:t>Integer</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int</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dirty="0">
                          <a:effectLst/>
                          <a:latin typeface="inherit"/>
                        </a:rPr>
                        <a:t>INTEGER</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251945088"/>
                  </a:ext>
                </a:extLst>
              </a:tr>
              <a:tr h="0">
                <a:tc>
                  <a:txBody>
                    <a:bodyPr/>
                    <a:lstStyle/>
                    <a:p>
                      <a:pPr algn="l" fontAlgn="base"/>
                      <a:r>
                        <a:rPr lang="en-US" sz="1800" kern="1200" dirty="0">
                          <a:solidFill>
                            <a:schemeClr val="tx1"/>
                          </a:solidFill>
                          <a:effectLst/>
                          <a:latin typeface="inherit"/>
                          <a:ea typeface="+mn-ea"/>
                          <a:cs typeface="+mn-cs"/>
                        </a:rPr>
                        <a:t>Interval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sz="1800" kern="1200" dirty="0" err="1">
                          <a:solidFill>
                            <a:schemeClr val="tx1"/>
                          </a:solidFill>
                          <a:effectLst/>
                          <a:latin typeface="inherit"/>
                          <a:ea typeface="+mn-ea"/>
                          <a:cs typeface="+mn-cs"/>
                        </a:rPr>
                        <a:t>datetime.timedelta</a:t>
                      </a:r>
                      <a:endParaRPr lang="en-US" sz="1800" kern="1200" dirty="0">
                        <a:solidFill>
                          <a:schemeClr val="tx1"/>
                        </a:solidFill>
                        <a:effectLst/>
                        <a:latin typeface="inherit"/>
                        <a:ea typeface="+mn-ea"/>
                        <a:cs typeface="+mn-cs"/>
                      </a:endParaRP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sz="1800" kern="1200" dirty="0">
                          <a:solidFill>
                            <a:schemeClr val="tx1"/>
                          </a:solidFill>
                          <a:effectLst/>
                          <a:latin typeface="inherit"/>
                          <a:ea typeface="+mn-ea"/>
                          <a:cs typeface="+mn-cs"/>
                        </a:rPr>
                        <a:t>INTERVAL or DATE from epoch</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extLst>
                  <a:ext uri="{0D108BD9-81ED-4DB2-BD59-A6C34878D82A}">
                    <a16:rowId xmlns:a16="http://schemas.microsoft.com/office/drawing/2014/main" val="2207554926"/>
                  </a:ext>
                </a:extLst>
              </a:tr>
              <a:tr h="0">
                <a:tc>
                  <a:txBody>
                    <a:bodyPr/>
                    <a:lstStyle/>
                    <a:p>
                      <a:pPr algn="l" fontAlgn="base"/>
                      <a:r>
                        <a:rPr lang="en-US" dirty="0" err="1">
                          <a:effectLst/>
                          <a:latin typeface="inherit"/>
                        </a:rPr>
                        <a:t>LargeBinary</a:t>
                      </a:r>
                      <a:endParaRPr lang="en-US" dirty="0">
                        <a:effectLst/>
                        <a:latin typeface="inherit"/>
                      </a:endParaRP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byte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dirty="0">
                          <a:effectLst/>
                          <a:latin typeface="inherit"/>
                        </a:rPr>
                        <a:t>BLOB or BYTEA</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573991332"/>
                  </a:ext>
                </a:extLst>
              </a:tr>
              <a:tr h="0">
                <a:tc>
                  <a:txBody>
                    <a:bodyPr/>
                    <a:lstStyle/>
                    <a:p>
                      <a:pPr algn="l" fontAlgn="base"/>
                      <a:r>
                        <a:rPr lang="en-US" dirty="0">
                          <a:effectLst/>
                          <a:latin typeface="inherit"/>
                        </a:rPr>
                        <a:t>Numeric</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a:effectLst/>
                          <a:latin typeface="inherit"/>
                        </a:rPr>
                        <a:t>decimal.Decimal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dirty="0">
                          <a:effectLst/>
                          <a:latin typeface="inherit"/>
                        </a:rPr>
                        <a:t>NUMERIC or DECIMAL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extLst>
                  <a:ext uri="{0D108BD9-81ED-4DB2-BD59-A6C34878D82A}">
                    <a16:rowId xmlns:a16="http://schemas.microsoft.com/office/drawing/2014/main" val="3503625689"/>
                  </a:ext>
                </a:extLst>
              </a:tr>
              <a:tr h="0">
                <a:tc>
                  <a:txBody>
                    <a:bodyPr/>
                    <a:lstStyle/>
                    <a:p>
                      <a:pPr algn="l" fontAlgn="base"/>
                      <a:r>
                        <a:rPr lang="en-US" dirty="0">
                          <a:effectLst/>
                          <a:latin typeface="inherit"/>
                        </a:rPr>
                        <a:t>Unicode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unicode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UNICODE or VARCHAR</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2758331592"/>
                  </a:ext>
                </a:extLst>
              </a:tr>
              <a:tr h="0">
                <a:tc>
                  <a:txBody>
                    <a:bodyPr/>
                    <a:lstStyle/>
                    <a:p>
                      <a:pPr algn="l" fontAlgn="base"/>
                      <a:r>
                        <a:rPr lang="en-US" dirty="0">
                          <a:effectLst/>
                          <a:latin typeface="inherit"/>
                        </a:rPr>
                        <a:t>Text</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a:effectLst/>
                          <a:latin typeface="inherit"/>
                        </a:rPr>
                        <a:t>str</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dirty="0">
                          <a:effectLst/>
                          <a:latin typeface="inherit"/>
                        </a:rPr>
                        <a:t>CLOB or TEXT</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extLst>
                  <a:ext uri="{0D108BD9-81ED-4DB2-BD59-A6C34878D82A}">
                    <a16:rowId xmlns:a16="http://schemas.microsoft.com/office/drawing/2014/main" val="829373528"/>
                  </a:ext>
                </a:extLst>
              </a:tr>
              <a:tr h="0">
                <a:tc>
                  <a:txBody>
                    <a:bodyPr/>
                    <a:lstStyle/>
                    <a:p>
                      <a:pPr algn="l" fontAlgn="base"/>
                      <a:r>
                        <a:rPr lang="en-US" dirty="0">
                          <a:effectLst/>
                          <a:latin typeface="inherit"/>
                        </a:rPr>
                        <a:t>Time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datetime.time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dirty="0">
                          <a:effectLst/>
                          <a:latin typeface="inherit"/>
                        </a:rPr>
                        <a:t>DATETIME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633532782"/>
                  </a:ext>
                </a:extLst>
              </a:tr>
            </a:tbl>
          </a:graphicData>
        </a:graphic>
      </p:graphicFrame>
      <p:sp>
        <p:nvSpPr>
          <p:cNvPr id="3" name="Title 2">
            <a:extLst>
              <a:ext uri="{FF2B5EF4-FFF2-40B4-BE49-F238E27FC236}">
                <a16:creationId xmlns:a16="http://schemas.microsoft.com/office/drawing/2014/main" id="{228322E9-FC70-4E48-92AB-EC26FFD18081}"/>
              </a:ext>
            </a:extLst>
          </p:cNvPr>
          <p:cNvSpPr>
            <a:spLocks noGrp="1"/>
          </p:cNvSpPr>
          <p:nvPr>
            <p:ph type="title"/>
          </p:nvPr>
        </p:nvSpPr>
        <p:spPr/>
        <p:txBody>
          <a:bodyPr/>
          <a:lstStyle/>
          <a:p>
            <a:r>
              <a:rPr lang="en-US" dirty="0">
                <a:latin typeface="Consolas" panose="020B0609020204030204" pitchFamily="49" charset="0"/>
              </a:rPr>
              <a:t>Table </a:t>
            </a:r>
            <a:r>
              <a:rPr lang="en-US" dirty="0"/>
              <a:t>objects</a:t>
            </a:r>
          </a:p>
        </p:txBody>
      </p:sp>
      <p:cxnSp>
        <p:nvCxnSpPr>
          <p:cNvPr id="7" name="Straight Arrow Connector 6">
            <a:extLst>
              <a:ext uri="{FF2B5EF4-FFF2-40B4-BE49-F238E27FC236}">
                <a16:creationId xmlns:a16="http://schemas.microsoft.com/office/drawing/2014/main" id="{D928620C-F0D0-4E4B-B1BB-9B41191D3B9F}"/>
              </a:ext>
            </a:extLst>
          </p:cNvPr>
          <p:cNvCxnSpPr>
            <a:cxnSpLocks/>
          </p:cNvCxnSpPr>
          <p:nvPr/>
        </p:nvCxnSpPr>
        <p:spPr>
          <a:xfrm flipV="1">
            <a:off x="1825851" y="5085244"/>
            <a:ext cx="831809" cy="29496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31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7B9C89-FA20-4C3B-8331-1E0DE9620F56}"/>
              </a:ext>
            </a:extLst>
          </p:cNvPr>
          <p:cNvSpPr>
            <a:spLocks noGrp="1"/>
          </p:cNvSpPr>
          <p:nvPr>
            <p:ph sz="half" idx="1"/>
          </p:nvPr>
        </p:nvSpPr>
        <p:spPr>
          <a:xfrm>
            <a:off x="289068" y="1719071"/>
            <a:ext cx="2430536" cy="4912233"/>
          </a:xfrm>
        </p:spPr>
        <p:txBody>
          <a:bodyPr/>
          <a:lstStyle/>
          <a:p>
            <a:r>
              <a:rPr lang="en-US" dirty="0"/>
              <a:t>Generic types are good for database independence, but lack certain database specific types like VARCHAR and CHAR found in</a:t>
            </a:r>
            <a:br>
              <a:rPr lang="en-US" dirty="0"/>
            </a:br>
            <a:endParaRPr lang="en-US" dirty="0"/>
          </a:p>
          <a:p>
            <a:r>
              <a:rPr lang="en-US" dirty="0"/>
              <a:t>Types</a:t>
            </a:r>
          </a:p>
          <a:p>
            <a:pPr lvl="1"/>
            <a:r>
              <a:rPr lang="en-US" dirty="0"/>
              <a:t>Generic</a:t>
            </a:r>
          </a:p>
          <a:p>
            <a:pPr lvl="1"/>
            <a:r>
              <a:rPr lang="en-US" b="1" dirty="0">
                <a:solidFill>
                  <a:schemeClr val="accent1"/>
                </a:solidFill>
              </a:rPr>
              <a:t>SQL standard</a:t>
            </a:r>
          </a:p>
          <a:p>
            <a:pPr lvl="1"/>
            <a:r>
              <a:rPr lang="en-US" b="1" dirty="0">
                <a:solidFill>
                  <a:schemeClr val="accent1"/>
                </a:solidFill>
              </a:rPr>
              <a:t>Vendor specific</a:t>
            </a:r>
          </a:p>
          <a:p>
            <a:pPr lvl="1"/>
            <a:r>
              <a:rPr lang="en-US" dirty="0"/>
              <a:t>User defined</a:t>
            </a:r>
          </a:p>
          <a:p>
            <a:endParaRPr lang="en-US" dirty="0"/>
          </a:p>
        </p:txBody>
      </p:sp>
      <p:graphicFrame>
        <p:nvGraphicFramePr>
          <p:cNvPr id="6" name="Content Placeholder 5">
            <a:extLst>
              <a:ext uri="{FF2B5EF4-FFF2-40B4-BE49-F238E27FC236}">
                <a16:creationId xmlns:a16="http://schemas.microsoft.com/office/drawing/2014/main" id="{70514163-2C5C-468F-8ABF-3764F3FEADBE}"/>
              </a:ext>
            </a:extLst>
          </p:cNvPr>
          <p:cNvGraphicFramePr>
            <a:graphicFrameLocks noGrp="1"/>
          </p:cNvGraphicFramePr>
          <p:nvPr>
            <p:ph sz="half" idx="2"/>
          </p:nvPr>
        </p:nvGraphicFramePr>
        <p:xfrm>
          <a:off x="2719604" y="1467007"/>
          <a:ext cx="6271015" cy="6207750"/>
        </p:xfrm>
        <a:graphic>
          <a:graphicData uri="http://schemas.openxmlformats.org/drawingml/2006/table">
            <a:tbl>
              <a:tblPr/>
              <a:tblGrid>
                <a:gridCol w="1446327">
                  <a:extLst>
                    <a:ext uri="{9D8B030D-6E8A-4147-A177-3AD203B41FA5}">
                      <a16:colId xmlns:a16="http://schemas.microsoft.com/office/drawing/2014/main" val="3199074587"/>
                    </a:ext>
                  </a:extLst>
                </a:gridCol>
                <a:gridCol w="1878066">
                  <a:extLst>
                    <a:ext uri="{9D8B030D-6E8A-4147-A177-3AD203B41FA5}">
                      <a16:colId xmlns:a16="http://schemas.microsoft.com/office/drawing/2014/main" val="2155089912"/>
                    </a:ext>
                  </a:extLst>
                </a:gridCol>
                <a:gridCol w="2946622">
                  <a:extLst>
                    <a:ext uri="{9D8B030D-6E8A-4147-A177-3AD203B41FA5}">
                      <a16:colId xmlns:a16="http://schemas.microsoft.com/office/drawing/2014/main" val="399112582"/>
                    </a:ext>
                  </a:extLst>
                </a:gridCol>
              </a:tblGrid>
              <a:tr h="0">
                <a:tc gridSpan="3">
                  <a:txBody>
                    <a:bodyPr/>
                    <a:lstStyle/>
                    <a:p>
                      <a:pPr algn="ctr" fontAlgn="base"/>
                      <a:r>
                        <a:rPr lang="en-US" b="1" dirty="0" err="1">
                          <a:solidFill>
                            <a:schemeClr val="bg1"/>
                          </a:solidFill>
                          <a:effectLst/>
                          <a:latin typeface="inherit"/>
                        </a:rPr>
                        <a:t>SQLAlchemy</a:t>
                      </a:r>
                      <a:r>
                        <a:rPr lang="en-US" b="1" dirty="0">
                          <a:solidFill>
                            <a:schemeClr val="bg1"/>
                          </a:solidFill>
                          <a:effectLst/>
                          <a:latin typeface="inherit"/>
                        </a:rPr>
                        <a:t> Generic Types</a:t>
                      </a:r>
                    </a:p>
                  </a:txBody>
                  <a:tcPr marL="42333" marR="42333" marT="42333" marB="42333" anchor="ctr">
                    <a:lnL>
                      <a:noFill/>
                    </a:lnL>
                    <a:lnR>
                      <a:noFill/>
                    </a:lnR>
                    <a:lnT>
                      <a:noFill/>
                    </a:lnT>
                    <a:lnB w="4233" cap="flat" cmpd="sng" algn="ctr">
                      <a:solidFill>
                        <a:srgbClr val="C3C3C3"/>
                      </a:solidFill>
                      <a:prstDash val="solid"/>
                      <a:round/>
                      <a:headEnd type="none" w="med" len="med"/>
                      <a:tailEnd type="none" w="med" len="med"/>
                    </a:lnB>
                    <a:solidFill>
                      <a:schemeClr val="accent2"/>
                    </a:solidFill>
                  </a:tcPr>
                </a:tc>
                <a:tc hMerge="1">
                  <a:txBody>
                    <a:bodyPr/>
                    <a:lstStyle/>
                    <a:p>
                      <a:pPr algn="l" fontAlgn="base"/>
                      <a:endParaRPr lang="en-US" b="1" dirty="0">
                        <a:solidFill>
                          <a:schemeClr val="bg1"/>
                        </a:solidFill>
                        <a:effectLst/>
                        <a:latin typeface="inherit"/>
                      </a:endParaRPr>
                    </a:p>
                  </a:txBody>
                  <a:tcPr marL="42333" marR="42333" marT="42333" marB="42333" anchor="ctr">
                    <a:lnL>
                      <a:noFill/>
                    </a:lnL>
                    <a:lnR>
                      <a:noFill/>
                    </a:lnR>
                    <a:lnT>
                      <a:noFill/>
                    </a:lnT>
                    <a:lnB w="4233" cap="flat" cmpd="sng" algn="ctr">
                      <a:solidFill>
                        <a:srgbClr val="C3C3C3"/>
                      </a:solidFill>
                      <a:prstDash val="solid"/>
                      <a:round/>
                      <a:headEnd type="none" w="med" len="med"/>
                      <a:tailEnd type="none" w="med" len="med"/>
                    </a:lnB>
                    <a:solidFill>
                      <a:schemeClr val="accent2"/>
                    </a:solidFill>
                  </a:tcPr>
                </a:tc>
                <a:tc hMerge="1">
                  <a:txBody>
                    <a:bodyPr/>
                    <a:lstStyle/>
                    <a:p>
                      <a:pPr algn="l" fontAlgn="base"/>
                      <a:endParaRPr lang="en-US" b="1" dirty="0">
                        <a:solidFill>
                          <a:schemeClr val="bg1"/>
                        </a:solidFill>
                        <a:effectLst/>
                        <a:latin typeface="inherit"/>
                      </a:endParaRPr>
                    </a:p>
                  </a:txBody>
                  <a:tcPr marL="42333" marR="42333" marT="42333" marB="42333" anchor="ctr">
                    <a:lnL>
                      <a:noFill/>
                    </a:lnL>
                    <a:lnR>
                      <a:noFill/>
                    </a:lnR>
                    <a:lnT>
                      <a:noFill/>
                    </a:lnT>
                    <a:lnB w="4233" cap="flat" cmpd="sng" algn="ctr">
                      <a:solidFill>
                        <a:srgbClr val="C3C3C3"/>
                      </a:solidFill>
                      <a:prstDash val="solid"/>
                      <a:round/>
                      <a:headEnd type="none" w="med" len="med"/>
                      <a:tailEnd type="none" w="med" len="med"/>
                    </a:lnB>
                    <a:solidFill>
                      <a:schemeClr val="accent2"/>
                    </a:solidFill>
                  </a:tcPr>
                </a:tc>
                <a:extLst>
                  <a:ext uri="{0D108BD9-81ED-4DB2-BD59-A6C34878D82A}">
                    <a16:rowId xmlns:a16="http://schemas.microsoft.com/office/drawing/2014/main" val="14835569"/>
                  </a:ext>
                </a:extLst>
              </a:tr>
              <a:tr h="298658">
                <a:tc>
                  <a:txBody>
                    <a:bodyPr/>
                    <a:lstStyle/>
                    <a:p>
                      <a:pPr algn="l" fontAlgn="base"/>
                      <a:r>
                        <a:rPr lang="en-US" b="1" dirty="0" err="1">
                          <a:solidFill>
                            <a:schemeClr val="bg1"/>
                          </a:solidFill>
                          <a:effectLst/>
                          <a:latin typeface="inherit"/>
                        </a:rPr>
                        <a:t>SQLAlchemy</a:t>
                      </a:r>
                      <a:endParaRPr lang="en-US" b="1" dirty="0">
                        <a:solidFill>
                          <a:schemeClr val="bg1"/>
                        </a:solidFill>
                        <a:effectLst/>
                        <a:latin typeface="inherit"/>
                      </a:endParaRP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chemeClr val="accent2"/>
                    </a:solidFill>
                  </a:tcPr>
                </a:tc>
                <a:tc>
                  <a:txBody>
                    <a:bodyPr/>
                    <a:lstStyle/>
                    <a:p>
                      <a:pPr algn="l" fontAlgn="base"/>
                      <a:r>
                        <a:rPr lang="en-US" b="1" dirty="0">
                          <a:solidFill>
                            <a:schemeClr val="bg1"/>
                          </a:solidFill>
                          <a:effectLst/>
                          <a:latin typeface="inherit"/>
                        </a:rPr>
                        <a:t>Python</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chemeClr val="accent2"/>
                    </a:solidFill>
                  </a:tcPr>
                </a:tc>
                <a:tc>
                  <a:txBody>
                    <a:bodyPr/>
                    <a:lstStyle/>
                    <a:p>
                      <a:pPr algn="l" fontAlgn="base"/>
                      <a:r>
                        <a:rPr lang="en-US" b="1" dirty="0">
                          <a:solidFill>
                            <a:schemeClr val="bg1"/>
                          </a:solidFill>
                          <a:effectLst/>
                          <a:latin typeface="inherit"/>
                        </a:rPr>
                        <a:t>SQL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chemeClr val="accent2"/>
                    </a:solidFill>
                  </a:tcPr>
                </a:tc>
                <a:extLst>
                  <a:ext uri="{0D108BD9-81ED-4DB2-BD59-A6C34878D82A}">
                    <a16:rowId xmlns:a16="http://schemas.microsoft.com/office/drawing/2014/main" val="3838843357"/>
                  </a:ext>
                </a:extLst>
              </a:tr>
              <a:tr h="0">
                <a:tc>
                  <a:txBody>
                    <a:bodyPr/>
                    <a:lstStyle/>
                    <a:p>
                      <a:pPr algn="l" fontAlgn="base"/>
                      <a:r>
                        <a:rPr lang="en-US" dirty="0" err="1">
                          <a:effectLst/>
                          <a:latin typeface="inherit"/>
                        </a:rPr>
                        <a:t>BigInteger</a:t>
                      </a:r>
                      <a:endParaRPr lang="en-US" dirty="0">
                        <a:effectLst/>
                        <a:latin typeface="inherit"/>
                      </a:endParaRP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chemeClr val="bg1"/>
                    </a:solidFill>
                  </a:tcPr>
                </a:tc>
                <a:tc>
                  <a:txBody>
                    <a:bodyPr/>
                    <a:lstStyle/>
                    <a:p>
                      <a:pPr algn="l" fontAlgn="base"/>
                      <a:r>
                        <a:rPr lang="en-US" dirty="0" err="1">
                          <a:effectLst/>
                          <a:latin typeface="inherit"/>
                        </a:rPr>
                        <a:t>int</a:t>
                      </a:r>
                      <a:endParaRPr lang="en-US" dirty="0">
                        <a:effectLst/>
                        <a:latin typeface="inherit"/>
                      </a:endParaRP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chemeClr val="bg1"/>
                    </a:solidFill>
                  </a:tcPr>
                </a:tc>
                <a:tc>
                  <a:txBody>
                    <a:bodyPr/>
                    <a:lstStyle/>
                    <a:p>
                      <a:pPr algn="l" fontAlgn="base"/>
                      <a:r>
                        <a:rPr lang="en-US" dirty="0">
                          <a:effectLst/>
                          <a:latin typeface="inherit"/>
                        </a:rPr>
                        <a:t>BIGINT</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chemeClr val="bg1"/>
                    </a:solidFill>
                  </a:tcPr>
                </a:tc>
                <a:extLst>
                  <a:ext uri="{0D108BD9-81ED-4DB2-BD59-A6C34878D82A}">
                    <a16:rowId xmlns:a16="http://schemas.microsoft.com/office/drawing/2014/main" val="3011703449"/>
                  </a:ext>
                </a:extLst>
              </a:tr>
              <a:tr h="0">
                <a:tc>
                  <a:txBody>
                    <a:bodyPr/>
                    <a:lstStyle/>
                    <a:p>
                      <a:pPr algn="l" fontAlgn="base"/>
                      <a:r>
                        <a:rPr lang="en-US">
                          <a:effectLst/>
                          <a:latin typeface="inherit"/>
                        </a:rPr>
                        <a:t>Boolean</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a:effectLst/>
                          <a:latin typeface="inherit"/>
                        </a:rPr>
                        <a:t>bool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dirty="0">
                          <a:effectLst/>
                          <a:latin typeface="inherit"/>
                        </a:rPr>
                        <a:t>BOOLEAN or SMALLINT</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extLst>
                  <a:ext uri="{0D108BD9-81ED-4DB2-BD59-A6C34878D82A}">
                    <a16:rowId xmlns:a16="http://schemas.microsoft.com/office/drawing/2014/main" val="1389741082"/>
                  </a:ext>
                </a:extLst>
              </a:tr>
              <a:tr h="0">
                <a:tc>
                  <a:txBody>
                    <a:bodyPr/>
                    <a:lstStyle/>
                    <a:p>
                      <a:pPr algn="l" fontAlgn="base"/>
                      <a:r>
                        <a:rPr lang="en-US">
                          <a:effectLst/>
                          <a:latin typeface="inherit"/>
                        </a:rPr>
                        <a:t>Date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datetime.date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DATE (SQLite: STRING)</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598805032"/>
                  </a:ext>
                </a:extLst>
              </a:tr>
              <a:tr h="0">
                <a:tc>
                  <a:txBody>
                    <a:bodyPr/>
                    <a:lstStyle/>
                    <a:p>
                      <a:pPr algn="l" fontAlgn="base"/>
                      <a:r>
                        <a:rPr lang="en-US">
                          <a:effectLst/>
                          <a:latin typeface="inherit"/>
                        </a:rPr>
                        <a:t>DateTime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a:effectLst/>
                          <a:latin typeface="inherit"/>
                        </a:rPr>
                        <a:t>datetime.datetime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dirty="0">
                          <a:effectLst/>
                          <a:latin typeface="inherit"/>
                        </a:rPr>
                        <a:t>DATETIME (SQLite: STRING)</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extLst>
                  <a:ext uri="{0D108BD9-81ED-4DB2-BD59-A6C34878D82A}">
                    <a16:rowId xmlns:a16="http://schemas.microsoft.com/office/drawing/2014/main" val="3147906736"/>
                  </a:ext>
                </a:extLst>
              </a:tr>
              <a:tr h="0">
                <a:tc>
                  <a:txBody>
                    <a:bodyPr/>
                    <a:lstStyle/>
                    <a:p>
                      <a:pPr algn="l" fontAlgn="base"/>
                      <a:r>
                        <a:rPr lang="en-US">
                          <a:effectLst/>
                          <a:latin typeface="inherit"/>
                        </a:rPr>
                        <a:t>Enum</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str</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dirty="0">
                          <a:effectLst/>
                          <a:latin typeface="inherit"/>
                        </a:rPr>
                        <a:t>ENUM or VARCHAR</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527950740"/>
                  </a:ext>
                </a:extLst>
              </a:tr>
              <a:tr h="0">
                <a:tc>
                  <a:txBody>
                    <a:bodyPr/>
                    <a:lstStyle/>
                    <a:p>
                      <a:pPr algn="l" fontAlgn="base"/>
                      <a:r>
                        <a:rPr lang="en-US" dirty="0">
                          <a:effectLst/>
                          <a:latin typeface="inherit"/>
                        </a:rPr>
                        <a:t>Float</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a:effectLst/>
                          <a:latin typeface="inherit"/>
                        </a:rPr>
                        <a:t>float or Decimal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dirty="0">
                          <a:effectLst/>
                          <a:latin typeface="inherit"/>
                        </a:rPr>
                        <a:t>FLOAT or REAL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extLst>
                  <a:ext uri="{0D108BD9-81ED-4DB2-BD59-A6C34878D82A}">
                    <a16:rowId xmlns:a16="http://schemas.microsoft.com/office/drawing/2014/main" val="636693137"/>
                  </a:ext>
                </a:extLst>
              </a:tr>
              <a:tr h="0">
                <a:tc>
                  <a:txBody>
                    <a:bodyPr/>
                    <a:lstStyle/>
                    <a:p>
                      <a:pPr algn="l" fontAlgn="base"/>
                      <a:r>
                        <a:rPr lang="en-US" dirty="0">
                          <a:effectLst/>
                          <a:latin typeface="inherit"/>
                        </a:rPr>
                        <a:t>Integer</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int</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dirty="0">
                          <a:effectLst/>
                          <a:latin typeface="inherit"/>
                        </a:rPr>
                        <a:t>INTEGER</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251945088"/>
                  </a:ext>
                </a:extLst>
              </a:tr>
              <a:tr h="0">
                <a:tc>
                  <a:txBody>
                    <a:bodyPr/>
                    <a:lstStyle/>
                    <a:p>
                      <a:pPr algn="l" fontAlgn="base"/>
                      <a:r>
                        <a:rPr lang="en-US" sz="1800" kern="1200" dirty="0">
                          <a:solidFill>
                            <a:schemeClr val="tx1"/>
                          </a:solidFill>
                          <a:effectLst/>
                          <a:latin typeface="inherit"/>
                          <a:ea typeface="+mn-ea"/>
                          <a:cs typeface="+mn-cs"/>
                        </a:rPr>
                        <a:t>Interval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sz="1800" kern="1200" dirty="0" err="1">
                          <a:solidFill>
                            <a:schemeClr val="tx1"/>
                          </a:solidFill>
                          <a:effectLst/>
                          <a:latin typeface="inherit"/>
                          <a:ea typeface="+mn-ea"/>
                          <a:cs typeface="+mn-cs"/>
                        </a:rPr>
                        <a:t>datetime.timedelta</a:t>
                      </a:r>
                      <a:endParaRPr lang="en-US" sz="1800" kern="1200" dirty="0">
                        <a:solidFill>
                          <a:schemeClr val="tx1"/>
                        </a:solidFill>
                        <a:effectLst/>
                        <a:latin typeface="inherit"/>
                        <a:ea typeface="+mn-ea"/>
                        <a:cs typeface="+mn-cs"/>
                      </a:endParaRP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sz="1800" kern="1200" dirty="0">
                          <a:solidFill>
                            <a:schemeClr val="tx1"/>
                          </a:solidFill>
                          <a:effectLst/>
                          <a:latin typeface="inherit"/>
                          <a:ea typeface="+mn-ea"/>
                          <a:cs typeface="+mn-cs"/>
                        </a:rPr>
                        <a:t>INTERVAL or DATE from epoch</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extLst>
                  <a:ext uri="{0D108BD9-81ED-4DB2-BD59-A6C34878D82A}">
                    <a16:rowId xmlns:a16="http://schemas.microsoft.com/office/drawing/2014/main" val="2207554926"/>
                  </a:ext>
                </a:extLst>
              </a:tr>
              <a:tr h="0">
                <a:tc>
                  <a:txBody>
                    <a:bodyPr/>
                    <a:lstStyle/>
                    <a:p>
                      <a:pPr algn="l" fontAlgn="base"/>
                      <a:r>
                        <a:rPr lang="en-US" dirty="0" err="1">
                          <a:effectLst/>
                          <a:latin typeface="inherit"/>
                        </a:rPr>
                        <a:t>LargeBinary</a:t>
                      </a:r>
                      <a:endParaRPr lang="en-US" dirty="0">
                        <a:effectLst/>
                        <a:latin typeface="inherit"/>
                      </a:endParaRP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byte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dirty="0">
                          <a:effectLst/>
                          <a:latin typeface="inherit"/>
                        </a:rPr>
                        <a:t>BLOB or BYTEA</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573991332"/>
                  </a:ext>
                </a:extLst>
              </a:tr>
              <a:tr h="0">
                <a:tc>
                  <a:txBody>
                    <a:bodyPr/>
                    <a:lstStyle/>
                    <a:p>
                      <a:pPr algn="l" fontAlgn="base"/>
                      <a:r>
                        <a:rPr lang="en-US" dirty="0">
                          <a:effectLst/>
                          <a:latin typeface="inherit"/>
                        </a:rPr>
                        <a:t>Numeric</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a:effectLst/>
                          <a:latin typeface="inherit"/>
                        </a:rPr>
                        <a:t>decimal.Decimal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dirty="0">
                          <a:effectLst/>
                          <a:latin typeface="inherit"/>
                        </a:rPr>
                        <a:t>NUMERIC or DECIMAL</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extLst>
                  <a:ext uri="{0D108BD9-81ED-4DB2-BD59-A6C34878D82A}">
                    <a16:rowId xmlns:a16="http://schemas.microsoft.com/office/drawing/2014/main" val="3503625689"/>
                  </a:ext>
                </a:extLst>
              </a:tr>
              <a:tr h="0">
                <a:tc>
                  <a:txBody>
                    <a:bodyPr/>
                    <a:lstStyle/>
                    <a:p>
                      <a:pPr algn="l" fontAlgn="base"/>
                      <a:r>
                        <a:rPr lang="en-US" dirty="0">
                          <a:effectLst/>
                          <a:latin typeface="inherit"/>
                        </a:rPr>
                        <a:t>Unicode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unicode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UNICODE or VARCHAR</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2758331592"/>
                  </a:ext>
                </a:extLst>
              </a:tr>
              <a:tr h="0">
                <a:tc>
                  <a:txBody>
                    <a:bodyPr/>
                    <a:lstStyle/>
                    <a:p>
                      <a:pPr algn="l" fontAlgn="base"/>
                      <a:r>
                        <a:rPr lang="en-US" dirty="0">
                          <a:effectLst/>
                          <a:latin typeface="inherit"/>
                        </a:rPr>
                        <a:t>Text</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a:effectLst/>
                          <a:latin typeface="inherit"/>
                        </a:rPr>
                        <a:t>str</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tc>
                  <a:txBody>
                    <a:bodyPr/>
                    <a:lstStyle/>
                    <a:p>
                      <a:pPr algn="l" fontAlgn="base"/>
                      <a:r>
                        <a:rPr lang="en-US" dirty="0">
                          <a:effectLst/>
                          <a:latin typeface="inherit"/>
                        </a:rPr>
                        <a:t>CLOB or TEXT</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EAEAE6"/>
                    </a:solidFill>
                  </a:tcPr>
                </a:tc>
                <a:extLst>
                  <a:ext uri="{0D108BD9-81ED-4DB2-BD59-A6C34878D82A}">
                    <a16:rowId xmlns:a16="http://schemas.microsoft.com/office/drawing/2014/main" val="829373528"/>
                  </a:ext>
                </a:extLst>
              </a:tr>
              <a:tr h="0">
                <a:tc>
                  <a:txBody>
                    <a:bodyPr/>
                    <a:lstStyle/>
                    <a:p>
                      <a:pPr algn="l" fontAlgn="base"/>
                      <a:r>
                        <a:rPr lang="en-US" dirty="0">
                          <a:effectLst/>
                          <a:latin typeface="inherit"/>
                        </a:rPr>
                        <a:t>Time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a:effectLst/>
                          <a:latin typeface="inherit"/>
                        </a:rPr>
                        <a:t>datetime.time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dirty="0">
                          <a:effectLst/>
                          <a:latin typeface="inherit"/>
                        </a:rPr>
                        <a:t>DATETIME</a:t>
                      </a:r>
                    </a:p>
                  </a:txBody>
                  <a:tcPr marL="42333" marR="42333" marT="42333" marB="42333" anchor="ctr">
                    <a:lnL>
                      <a:noFill/>
                    </a:lnL>
                    <a:lnR>
                      <a:noFill/>
                    </a:lnR>
                    <a:lnT w="4233" cap="flat" cmpd="sng" algn="ctr">
                      <a:solidFill>
                        <a:srgbClr val="C3C3C3"/>
                      </a:solidFill>
                      <a:prstDash val="solid"/>
                      <a:round/>
                      <a:headEnd type="none" w="med" len="med"/>
                      <a:tailEnd type="none" w="med" len="med"/>
                    </a:lnT>
                    <a:lnB w="4233"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633532782"/>
                  </a:ext>
                </a:extLst>
              </a:tr>
            </a:tbl>
          </a:graphicData>
        </a:graphic>
      </p:graphicFrame>
      <p:sp>
        <p:nvSpPr>
          <p:cNvPr id="3" name="Title 2">
            <a:extLst>
              <a:ext uri="{FF2B5EF4-FFF2-40B4-BE49-F238E27FC236}">
                <a16:creationId xmlns:a16="http://schemas.microsoft.com/office/drawing/2014/main" id="{228322E9-FC70-4E48-92AB-EC26FFD18081}"/>
              </a:ext>
            </a:extLst>
          </p:cNvPr>
          <p:cNvSpPr>
            <a:spLocks noGrp="1"/>
          </p:cNvSpPr>
          <p:nvPr>
            <p:ph type="title"/>
          </p:nvPr>
        </p:nvSpPr>
        <p:spPr/>
        <p:txBody>
          <a:bodyPr/>
          <a:lstStyle/>
          <a:p>
            <a:r>
              <a:rPr lang="en-US" dirty="0">
                <a:latin typeface="Consolas" panose="020B0609020204030204" pitchFamily="49" charset="0"/>
              </a:rPr>
              <a:t>Table </a:t>
            </a:r>
            <a:r>
              <a:rPr lang="en-US" dirty="0"/>
              <a:t>objects</a:t>
            </a:r>
          </a:p>
        </p:txBody>
      </p:sp>
      <p:cxnSp>
        <p:nvCxnSpPr>
          <p:cNvPr id="8" name="Straight Arrow Connector 7">
            <a:extLst>
              <a:ext uri="{FF2B5EF4-FFF2-40B4-BE49-F238E27FC236}">
                <a16:creationId xmlns:a16="http://schemas.microsoft.com/office/drawing/2014/main" id="{04779A68-470D-49DB-A919-910C2FAA0509}"/>
              </a:ext>
            </a:extLst>
          </p:cNvPr>
          <p:cNvCxnSpPr>
            <a:cxnSpLocks/>
          </p:cNvCxnSpPr>
          <p:nvPr/>
        </p:nvCxnSpPr>
        <p:spPr>
          <a:xfrm flipH="1">
            <a:off x="1934988" y="4577899"/>
            <a:ext cx="212377" cy="1014689"/>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764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C502596-971C-4416-8A20-89351CE65356}"/>
              </a:ext>
            </a:extLst>
          </p:cNvPr>
          <p:cNvSpPr>
            <a:spLocks noGrp="1"/>
          </p:cNvSpPr>
          <p:nvPr>
            <p:ph sz="half" idx="1"/>
          </p:nvPr>
        </p:nvSpPr>
        <p:spPr>
          <a:xfrm>
            <a:off x="137451" y="1719071"/>
            <a:ext cx="4965491" cy="4912233"/>
          </a:xfrm>
        </p:spPr>
        <p:txBody>
          <a:bodyPr/>
          <a:lstStyle/>
          <a:p>
            <a:r>
              <a:rPr lang="en-US" dirty="0">
                <a:solidFill>
                  <a:schemeClr val="accent1"/>
                </a:solidFill>
              </a:rPr>
              <a:t>Metadata</a:t>
            </a:r>
          </a:p>
          <a:p>
            <a:pPr lvl="1"/>
            <a:r>
              <a:rPr lang="en-US" dirty="0"/>
              <a:t>Used to tie together the DB structure so it can be quickly accessed inside </a:t>
            </a:r>
            <a:r>
              <a:rPr lang="en-US" dirty="0" err="1"/>
              <a:t>SQLAlchemy</a:t>
            </a:r>
            <a:r>
              <a:rPr lang="en-US" dirty="0"/>
              <a:t>. </a:t>
            </a:r>
          </a:p>
          <a:p>
            <a:pPr lvl="1"/>
            <a:r>
              <a:rPr lang="en-US" dirty="0"/>
              <a:t>"Catalog" of Table objects</a:t>
            </a:r>
          </a:p>
          <a:p>
            <a:pPr marL="365760" lvl="1" indent="0">
              <a:buNone/>
            </a:pPr>
            <a:r>
              <a:rPr lang="en-US" sz="1400" dirty="0">
                <a:solidFill>
                  <a:schemeClr val="accent1"/>
                </a:solidFill>
                <a:latin typeface="Consolas" panose="020B0609020204030204" pitchFamily="49" charset="0"/>
              </a:rPr>
              <a:t>from</a:t>
            </a:r>
            <a:r>
              <a:rPr lang="en-US" sz="1400" dirty="0">
                <a:latin typeface="Consolas" panose="020B0609020204030204" pitchFamily="49" charset="0"/>
              </a:rPr>
              <a:t> </a:t>
            </a:r>
            <a:r>
              <a:rPr lang="en-US" sz="1400" dirty="0" err="1">
                <a:latin typeface="Consolas" panose="020B0609020204030204" pitchFamily="49" charset="0"/>
              </a:rPr>
              <a:t>sqlalchemy</a:t>
            </a:r>
            <a:r>
              <a:rPr lang="en-US" sz="1400" dirty="0">
                <a:latin typeface="Consolas" panose="020B0609020204030204" pitchFamily="49" charset="0"/>
              </a:rPr>
              <a:t> </a:t>
            </a:r>
            <a:r>
              <a:rPr lang="en-US" sz="1400" dirty="0">
                <a:solidFill>
                  <a:schemeClr val="accent1"/>
                </a:solidFill>
                <a:latin typeface="Consolas" panose="020B0609020204030204" pitchFamily="49" charset="0"/>
              </a:rPr>
              <a:t>import</a:t>
            </a:r>
            <a:r>
              <a:rPr lang="en-US" sz="1400" dirty="0">
                <a:latin typeface="Consolas" panose="020B0609020204030204" pitchFamily="49" charset="0"/>
              </a:rPr>
              <a:t> </a:t>
            </a:r>
            <a:r>
              <a:rPr lang="en-US" sz="1400" dirty="0" err="1">
                <a:latin typeface="Consolas" panose="020B0609020204030204" pitchFamily="49" charset="0"/>
              </a:rPr>
              <a:t>MetaData</a:t>
            </a:r>
            <a:r>
              <a:rPr lang="en-US" sz="1400" dirty="0">
                <a:latin typeface="Consolas" panose="020B0609020204030204" pitchFamily="49" charset="0"/>
              </a:rPr>
              <a:t/>
            </a:r>
            <a:br>
              <a:rPr lang="en-US" sz="1400" dirty="0">
                <a:latin typeface="Consolas" panose="020B0609020204030204" pitchFamily="49" charset="0"/>
              </a:rPr>
            </a:br>
            <a:r>
              <a:rPr lang="en-US" sz="1400" dirty="0">
                <a:latin typeface="Consolas" panose="020B0609020204030204" pitchFamily="49" charset="0"/>
              </a:rPr>
              <a:t>metadata = </a:t>
            </a:r>
            <a:r>
              <a:rPr lang="en-US" sz="1400" dirty="0" err="1">
                <a:latin typeface="Consolas" panose="020B0609020204030204" pitchFamily="49" charset="0"/>
              </a:rPr>
              <a:t>MetaData</a:t>
            </a:r>
            <a:r>
              <a:rPr lang="en-US" sz="1400" dirty="0">
                <a:latin typeface="Consolas" panose="020B0609020204030204" pitchFamily="49" charset="0"/>
              </a:rPr>
              <a:t>()</a:t>
            </a:r>
          </a:p>
          <a:p>
            <a:r>
              <a:rPr lang="en-US" dirty="0">
                <a:solidFill>
                  <a:schemeClr val="accent1"/>
                </a:solidFill>
              </a:rPr>
              <a:t>Tables</a:t>
            </a:r>
          </a:p>
          <a:p>
            <a:pPr lvl="1"/>
            <a:r>
              <a:rPr lang="en-US" dirty="0"/>
              <a:t>Table objects are initialized in </a:t>
            </a:r>
            <a:br>
              <a:rPr lang="en-US" dirty="0"/>
            </a:br>
            <a:r>
              <a:rPr lang="en-US" dirty="0" err="1"/>
              <a:t>SQLAlchemy</a:t>
            </a:r>
            <a:r>
              <a:rPr lang="en-US" dirty="0"/>
              <a:t> Core in a supplied </a:t>
            </a:r>
            <a:r>
              <a:rPr lang="en-US" dirty="0" err="1"/>
              <a:t>MetaData</a:t>
            </a:r>
            <a:r>
              <a:rPr lang="en-US" dirty="0"/>
              <a:t> object by calling the Table constructor</a:t>
            </a:r>
            <a:br>
              <a:rPr lang="en-US" dirty="0"/>
            </a:br>
            <a:r>
              <a:rPr lang="en-US" dirty="0"/>
              <a:t>with the table name and metadata</a:t>
            </a:r>
          </a:p>
          <a:p>
            <a:pPr fontAlgn="base"/>
            <a:r>
              <a:rPr lang="en-US" b="1" dirty="0">
                <a:solidFill>
                  <a:schemeClr val="accent1"/>
                </a:solidFill>
              </a:rPr>
              <a:t>Columns</a:t>
            </a:r>
          </a:p>
          <a:p>
            <a:pPr lvl="1" fontAlgn="base"/>
            <a:r>
              <a:rPr lang="en-US" dirty="0"/>
              <a:t>Columns define the fields that exists in tables</a:t>
            </a:r>
          </a:p>
          <a:p>
            <a:pPr marL="365760" lvl="1" indent="0" fontAlgn="base">
              <a:buNone/>
            </a:pPr>
            <a:r>
              <a:rPr lang="en-US" sz="1400" dirty="0">
                <a:latin typeface="Consolas" panose="020B0609020204030204" pitchFamily="49" charset="0"/>
              </a:rPr>
              <a:t>Column(</a:t>
            </a:r>
            <a:r>
              <a:rPr lang="en-US" sz="1400" i="1" dirty="0">
                <a:solidFill>
                  <a:srgbClr val="00B050"/>
                </a:solidFill>
                <a:latin typeface="Consolas" panose="020B0609020204030204" pitchFamily="49" charset="0"/>
              </a:rPr>
              <a:t>'title</a:t>
            </a:r>
            <a:r>
              <a:rPr lang="en-US" sz="1400" dirty="0">
                <a:solidFill>
                  <a:srgbClr val="00B050"/>
                </a:solidFill>
                <a:latin typeface="Consolas" panose="020B0609020204030204" pitchFamily="49" charset="0"/>
              </a:rPr>
              <a:t>'</a:t>
            </a:r>
            <a:r>
              <a:rPr lang="en-US" sz="1400" dirty="0">
                <a:latin typeface="Consolas" panose="020B0609020204030204" pitchFamily="49" charset="0"/>
              </a:rPr>
              <a:t>, String(255), nullable=</a:t>
            </a:r>
            <a:r>
              <a:rPr lang="en-US" sz="1400" dirty="0">
                <a:solidFill>
                  <a:schemeClr val="accent1"/>
                </a:solidFill>
                <a:latin typeface="Consolas" panose="020B0609020204030204" pitchFamily="49" charset="0"/>
              </a:rPr>
              <a:t>False</a:t>
            </a:r>
            <a:r>
              <a:rPr lang="en-US" sz="1400" dirty="0">
                <a:latin typeface="Consolas" panose="020B0609020204030204" pitchFamily="49" charset="0"/>
              </a:rPr>
              <a:t>)</a:t>
            </a:r>
          </a:p>
          <a:p>
            <a:pPr lvl="1" fontAlgn="base"/>
            <a:endParaRPr lang="en-US" sz="1400" dirty="0">
              <a:latin typeface="Consolas" panose="020B0609020204030204" pitchFamily="49" charset="0"/>
            </a:endParaRPr>
          </a:p>
          <a:p>
            <a:endParaRPr lang="en-US" dirty="0"/>
          </a:p>
        </p:txBody>
      </p:sp>
      <p:sp>
        <p:nvSpPr>
          <p:cNvPr id="8" name="Content Placeholder 7">
            <a:extLst>
              <a:ext uri="{FF2B5EF4-FFF2-40B4-BE49-F238E27FC236}">
                <a16:creationId xmlns:a16="http://schemas.microsoft.com/office/drawing/2014/main" id="{011256F8-7E4C-4C14-A07D-005BEE572ECD}"/>
              </a:ext>
            </a:extLst>
          </p:cNvPr>
          <p:cNvSpPr>
            <a:spLocks noGrp="1"/>
          </p:cNvSpPr>
          <p:nvPr>
            <p:ph sz="half" idx="2"/>
          </p:nvPr>
        </p:nvSpPr>
        <p:spPr>
          <a:xfrm>
            <a:off x="4795681" y="1719071"/>
            <a:ext cx="4258294" cy="4912233"/>
          </a:xfrm>
        </p:spPr>
        <p:txBody>
          <a:bodyPr/>
          <a:lstStyle/>
          <a:p>
            <a:pPr fontAlgn="base"/>
            <a:r>
              <a:rPr lang="en-US" b="1" dirty="0">
                <a:solidFill>
                  <a:schemeClr val="accent1"/>
                </a:solidFill>
              </a:rPr>
              <a:t>Keys and Constraints</a:t>
            </a:r>
          </a:p>
          <a:p>
            <a:pPr lvl="1" fontAlgn="base"/>
            <a:r>
              <a:rPr lang="en-US" dirty="0"/>
              <a:t>Keys and constraints are used as a way to ensure that our data meets certain requirements prior to being stored in the database.</a:t>
            </a:r>
          </a:p>
          <a:p>
            <a:pPr marL="365760" lvl="1" indent="0" fontAlgn="base">
              <a:buNone/>
            </a:pPr>
            <a:r>
              <a:rPr lang="en-US" sz="1400" dirty="0" err="1">
                <a:latin typeface="Consolas" panose="020B0609020204030204" pitchFamily="49" charset="0"/>
              </a:rPr>
              <a:t>PrimaryKeyConstraint</a:t>
            </a:r>
            <a:r>
              <a:rPr lang="en-US" sz="1400" dirty="0">
                <a:latin typeface="Consolas" panose="020B0609020204030204" pitchFamily="49" charset="0"/>
              </a:rPr>
              <a:t>(</a:t>
            </a:r>
            <a:r>
              <a:rPr lang="en-US" sz="1400" dirty="0">
                <a:solidFill>
                  <a:srgbClr val="00B050"/>
                </a:solidFill>
                <a:latin typeface="Consolas" panose="020B0609020204030204" pitchFamily="49" charset="0"/>
              </a:rPr>
              <a:t>'</a:t>
            </a:r>
            <a:r>
              <a:rPr lang="en-US" sz="1400" i="1" dirty="0" err="1">
                <a:solidFill>
                  <a:srgbClr val="00B050"/>
                </a:solidFill>
                <a:latin typeface="Consolas" panose="020B0609020204030204" pitchFamily="49" charset="0"/>
              </a:rPr>
              <a:t>film_id</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name=</a:t>
            </a:r>
            <a:r>
              <a:rPr lang="en-US" sz="1400" i="1" dirty="0">
                <a:solidFill>
                  <a:srgbClr val="00B050"/>
                </a:solidFill>
                <a:latin typeface="Consolas" panose="020B0609020204030204" pitchFamily="49" charset="0"/>
              </a:rPr>
              <a:t>'PRIMARY</a:t>
            </a:r>
            <a:r>
              <a:rPr lang="en-US" sz="1400" dirty="0">
                <a:solidFill>
                  <a:srgbClr val="00B050"/>
                </a:solidFill>
                <a:latin typeface="Consolas" panose="020B0609020204030204" pitchFamily="49" charset="0"/>
              </a:rPr>
              <a:t>'</a:t>
            </a:r>
            <a:r>
              <a:rPr lang="en-US" sz="1400" dirty="0">
                <a:latin typeface="Consolas" panose="020B0609020204030204" pitchFamily="49" charset="0"/>
              </a:rPr>
              <a:t>) </a:t>
            </a:r>
            <a:endParaRPr lang="en-US" b="1" dirty="0"/>
          </a:p>
          <a:p>
            <a:pPr fontAlgn="base"/>
            <a:r>
              <a:rPr lang="en-US" b="1" dirty="0">
                <a:solidFill>
                  <a:schemeClr val="accent1"/>
                </a:solidFill>
              </a:rPr>
              <a:t>Relationships and </a:t>
            </a:r>
            <a:r>
              <a:rPr lang="en-US" b="1" dirty="0" err="1">
                <a:solidFill>
                  <a:schemeClr val="accent1"/>
                </a:solidFill>
              </a:rPr>
              <a:t>ForeignKeyConstraints</a:t>
            </a:r>
            <a:endParaRPr lang="en-US" b="1" dirty="0">
              <a:solidFill>
                <a:schemeClr val="accent1"/>
              </a:solidFill>
            </a:endParaRPr>
          </a:p>
          <a:p>
            <a:pPr marL="365760" lvl="1" indent="0">
              <a:buNone/>
            </a:pPr>
            <a:r>
              <a:rPr lang="en-US" sz="1400" dirty="0" err="1">
                <a:latin typeface="Consolas" panose="020B0609020204030204" pitchFamily="49" charset="0"/>
              </a:rPr>
              <a:t>ForeignKeyConstraint</a:t>
            </a:r>
            <a:r>
              <a:rPr lang="en-US" sz="1400" dirty="0">
                <a:latin typeface="Consolas" panose="020B0609020204030204" pitchFamily="49" charset="0"/>
              </a:rPr>
              <a:t>([</a:t>
            </a:r>
            <a:r>
              <a:rPr lang="en-US" sz="1400" i="1" dirty="0">
                <a:solidFill>
                  <a:srgbClr val="00B050"/>
                </a:solidFill>
                <a:latin typeface="Consolas" panose="020B0609020204030204" pitchFamily="49" charset="0"/>
              </a:rPr>
              <a:t>'</a:t>
            </a:r>
            <a:r>
              <a:rPr lang="en-US" sz="1400" i="1" dirty="0" err="1">
                <a:solidFill>
                  <a:srgbClr val="00B050"/>
                </a:solidFill>
                <a:latin typeface="Consolas" panose="020B0609020204030204" pitchFamily="49" charset="0"/>
              </a:rPr>
              <a:t>film</a:t>
            </a:r>
            <a:r>
              <a:rPr lang="en-US" sz="1400" dirty="0" err="1">
                <a:latin typeface="Consolas" panose="020B0609020204030204" pitchFamily="49" charset="0"/>
              </a:rPr>
              <a:t>_</a:t>
            </a:r>
            <a:r>
              <a:rPr lang="en-US" sz="1400" i="1" dirty="0" err="1">
                <a:solidFill>
                  <a:srgbClr val="00B050"/>
                </a:solidFill>
                <a:latin typeface="Consolas" panose="020B0609020204030204" pitchFamily="49" charset="0"/>
              </a:rPr>
              <a:t>id</a:t>
            </a:r>
            <a:r>
              <a:rPr lang="en-US" sz="1400" dirty="0">
                <a:solidFill>
                  <a:srgbClr val="00B050"/>
                </a:solidFill>
                <a:latin typeface="Consolas" panose="020B0609020204030204" pitchFamily="49" charset="0"/>
              </a:rPr>
              <a:t>'</a:t>
            </a:r>
            <a:r>
              <a:rPr lang="en-US" sz="1400" dirty="0">
                <a:latin typeface="Consolas" panose="020B0609020204030204" pitchFamily="49" charset="0"/>
              </a:rPr>
              <a:t>], [</a:t>
            </a:r>
            <a:r>
              <a:rPr lang="en-US" sz="1400" i="1" dirty="0">
                <a:solidFill>
                  <a:srgbClr val="00B050"/>
                </a:solidFill>
                <a:latin typeface="Consolas" panose="020B0609020204030204" pitchFamily="49" charset="0"/>
              </a:rPr>
              <a:t>'</a:t>
            </a:r>
            <a:r>
              <a:rPr lang="en-US" sz="1400" i="1" dirty="0" err="1">
                <a:solidFill>
                  <a:srgbClr val="00B050"/>
                </a:solidFill>
                <a:latin typeface="Consolas" panose="020B0609020204030204" pitchFamily="49" charset="0"/>
              </a:rPr>
              <a:t>film.film</a:t>
            </a:r>
            <a:r>
              <a:rPr lang="en-US" sz="1400" dirty="0" err="1">
                <a:latin typeface="Consolas" panose="020B0609020204030204" pitchFamily="49" charset="0"/>
              </a:rPr>
              <a:t>_</a:t>
            </a:r>
            <a:r>
              <a:rPr lang="en-US" sz="1400" i="1" dirty="0" err="1">
                <a:solidFill>
                  <a:srgbClr val="00B050"/>
                </a:solidFill>
                <a:latin typeface="Consolas" panose="020B0609020204030204" pitchFamily="49" charset="0"/>
              </a:rPr>
              <a:t>id</a:t>
            </a:r>
            <a:r>
              <a:rPr lang="en-US" sz="1400" dirty="0">
                <a:latin typeface="Consolas" panose="020B0609020204030204" pitchFamily="49" charset="0"/>
              </a:rPr>
              <a:t>'])</a:t>
            </a:r>
          </a:p>
          <a:p>
            <a:pPr marL="365760" lvl="1" indent="0">
              <a:buNone/>
            </a:pPr>
            <a:endParaRPr lang="en-US" sz="1400" dirty="0">
              <a:latin typeface="Consolas" panose="020B0609020204030204" pitchFamily="49" charset="0"/>
            </a:endParaRPr>
          </a:p>
          <a:p>
            <a:pPr fontAlgn="base"/>
            <a:r>
              <a:rPr lang="en-US" b="1" dirty="0">
                <a:solidFill>
                  <a:schemeClr val="accent1"/>
                </a:solidFill>
              </a:rPr>
              <a:t>Indexes</a:t>
            </a:r>
          </a:p>
          <a:p>
            <a:pPr lvl="1" fontAlgn="base"/>
            <a:r>
              <a:rPr lang="en-US" dirty="0"/>
              <a:t>Indexes are used to accelerate lookups for field values</a:t>
            </a:r>
          </a:p>
          <a:p>
            <a:pPr marL="365760" lvl="1" indent="0">
              <a:buNone/>
            </a:pPr>
            <a:r>
              <a:rPr lang="en-US" sz="1400" dirty="0" err="1">
                <a:latin typeface="Consolas" panose="020B0609020204030204" pitchFamily="49" charset="0"/>
              </a:rPr>
              <a:t>ForeignKeyConstraint</a:t>
            </a:r>
            <a:r>
              <a:rPr lang="en-US" sz="1400" dirty="0">
                <a:latin typeface="Consolas" panose="020B0609020204030204" pitchFamily="49" charset="0"/>
              </a:rPr>
              <a:t>([</a:t>
            </a:r>
            <a:r>
              <a:rPr lang="en-US" sz="1400" i="1" dirty="0">
                <a:solidFill>
                  <a:srgbClr val="00B050"/>
                </a:solidFill>
                <a:latin typeface="Consolas" panose="020B0609020204030204" pitchFamily="49" charset="0"/>
              </a:rPr>
              <a:t>'</a:t>
            </a:r>
            <a:r>
              <a:rPr lang="en-US" sz="1400" i="1" dirty="0" err="1">
                <a:solidFill>
                  <a:srgbClr val="00B050"/>
                </a:solidFill>
                <a:latin typeface="Consolas" panose="020B0609020204030204" pitchFamily="49" charset="0"/>
              </a:rPr>
              <a:t>film</a:t>
            </a:r>
            <a:r>
              <a:rPr lang="en-US" sz="1400" dirty="0" err="1">
                <a:latin typeface="Consolas" panose="020B0609020204030204" pitchFamily="49" charset="0"/>
              </a:rPr>
              <a:t>_</a:t>
            </a:r>
            <a:r>
              <a:rPr lang="en-US" sz="1400" i="1" dirty="0" err="1">
                <a:solidFill>
                  <a:srgbClr val="00B050"/>
                </a:solidFill>
                <a:latin typeface="Consolas" panose="020B0609020204030204" pitchFamily="49" charset="0"/>
              </a:rPr>
              <a:t>id</a:t>
            </a:r>
            <a:r>
              <a:rPr lang="en-US" sz="1400" dirty="0">
                <a:solidFill>
                  <a:srgbClr val="00B050"/>
                </a:solidFill>
                <a:latin typeface="Consolas" panose="020B0609020204030204" pitchFamily="49" charset="0"/>
              </a:rPr>
              <a:t>'</a:t>
            </a:r>
            <a:r>
              <a:rPr lang="en-US" sz="1400" dirty="0">
                <a:latin typeface="Consolas" panose="020B0609020204030204" pitchFamily="49" charset="0"/>
              </a:rPr>
              <a:t>], [</a:t>
            </a:r>
            <a:r>
              <a:rPr lang="en-US" sz="1400" i="1" dirty="0">
                <a:solidFill>
                  <a:srgbClr val="00B050"/>
                </a:solidFill>
                <a:latin typeface="Consolas" panose="020B0609020204030204" pitchFamily="49" charset="0"/>
              </a:rPr>
              <a:t>'</a:t>
            </a:r>
            <a:r>
              <a:rPr lang="en-US" sz="1400" i="1" dirty="0" err="1">
                <a:solidFill>
                  <a:srgbClr val="00B050"/>
                </a:solidFill>
                <a:latin typeface="Consolas" panose="020B0609020204030204" pitchFamily="49" charset="0"/>
              </a:rPr>
              <a:t>film.film</a:t>
            </a:r>
            <a:r>
              <a:rPr lang="en-US" sz="1400" dirty="0" err="1">
                <a:latin typeface="Consolas" panose="020B0609020204030204" pitchFamily="49" charset="0"/>
              </a:rPr>
              <a:t>_</a:t>
            </a:r>
            <a:r>
              <a:rPr lang="en-US" sz="1400" i="1" dirty="0" err="1">
                <a:solidFill>
                  <a:srgbClr val="00B050"/>
                </a:solidFill>
                <a:latin typeface="Consolas" panose="020B0609020204030204" pitchFamily="49" charset="0"/>
              </a:rPr>
              <a:t>id</a:t>
            </a:r>
            <a:r>
              <a:rPr lang="en-US" sz="1400" dirty="0">
                <a:latin typeface="Consolas" panose="020B0609020204030204" pitchFamily="49" charset="0"/>
              </a:rPr>
              <a:t>'])</a:t>
            </a:r>
          </a:p>
          <a:p>
            <a:pPr marL="365760" lvl="1" indent="0">
              <a:buNone/>
            </a:pPr>
            <a:endParaRPr lang="en-US" sz="1400" dirty="0">
              <a:latin typeface="Consolas" panose="020B0609020204030204" pitchFamily="49" charset="0"/>
            </a:endParaRPr>
          </a:p>
        </p:txBody>
      </p:sp>
      <p:sp>
        <p:nvSpPr>
          <p:cNvPr id="5" name="Title 4">
            <a:extLst>
              <a:ext uri="{FF2B5EF4-FFF2-40B4-BE49-F238E27FC236}">
                <a16:creationId xmlns:a16="http://schemas.microsoft.com/office/drawing/2014/main" id="{31D393AD-B62E-4C6A-ACC7-4925BF8CA85A}"/>
              </a:ext>
            </a:extLst>
          </p:cNvPr>
          <p:cNvSpPr>
            <a:spLocks noGrp="1"/>
          </p:cNvSpPr>
          <p:nvPr>
            <p:ph type="title"/>
          </p:nvPr>
        </p:nvSpPr>
        <p:spPr/>
        <p:txBody>
          <a:bodyPr/>
          <a:lstStyle/>
          <a:p>
            <a:r>
              <a:rPr lang="en-US" dirty="0"/>
              <a:t>Types of Objects in </a:t>
            </a:r>
            <a:r>
              <a:rPr lang="en-US" dirty="0" err="1"/>
              <a:t>SQLAlchemy</a:t>
            </a:r>
            <a:r>
              <a:rPr lang="en-US" dirty="0"/>
              <a:t> Core</a:t>
            </a:r>
          </a:p>
        </p:txBody>
      </p:sp>
    </p:spTree>
    <p:extLst>
      <p:ext uri="{BB962C8B-B14F-4D97-AF65-F5344CB8AC3E}">
        <p14:creationId xmlns:p14="http://schemas.microsoft.com/office/powerpoint/2010/main" val="5424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9333" y="1719071"/>
            <a:ext cx="8619559" cy="4407408"/>
          </a:xfrm>
        </p:spPr>
        <p:txBody>
          <a:bodyPr>
            <a:noAutofit/>
          </a:bodyPr>
          <a:lstStyle/>
          <a:p>
            <a:pPr marL="45720" indent="0">
              <a:spcBef>
                <a:spcPts val="0"/>
              </a:spcBef>
              <a:spcAft>
                <a:spcPts val="0"/>
              </a:spcAft>
              <a:buNone/>
            </a:pPr>
            <a:r>
              <a:rPr lang="en-US" sz="1400" dirty="0">
                <a:latin typeface="Consolas" panose="020B0609020204030204" pitchFamily="49" charset="0"/>
              </a:rPr>
              <a:t># Using </a:t>
            </a:r>
            <a:r>
              <a:rPr lang="en-US" sz="1400" b="1" u="sng" dirty="0">
                <a:solidFill>
                  <a:srgbClr val="FF0000"/>
                </a:solidFill>
                <a:latin typeface="Consolas" panose="020B0609020204030204" pitchFamily="49" charset="0"/>
              </a:rPr>
              <a:t>generic</a:t>
            </a:r>
            <a:r>
              <a:rPr lang="en-US" sz="1400" dirty="0">
                <a:latin typeface="Consolas" panose="020B0609020204030204" pitchFamily="49" charset="0"/>
              </a:rPr>
              <a:t> types, approximate the MySQL structure of </a:t>
            </a:r>
            <a:r>
              <a:rPr lang="en-US" sz="1400" dirty="0" err="1" smtClean="0">
                <a:latin typeface="Consolas" panose="020B0609020204030204" pitchFamily="49" charset="0"/>
              </a:rPr>
              <a:t>sakila.film</a:t>
            </a:r>
            <a:r>
              <a:rPr lang="en-US" sz="1400" dirty="0" smtClean="0">
                <a:latin typeface="Consolas" panose="020B0609020204030204" pitchFamily="49" charset="0"/>
              </a:rPr>
              <a:t/>
            </a:r>
            <a:br>
              <a:rPr lang="en-US" sz="1400" dirty="0" smtClean="0">
                <a:latin typeface="Consolas" panose="020B0609020204030204" pitchFamily="49" charset="0"/>
              </a:rPr>
            </a:br>
            <a:endParaRPr lang="en-US" sz="1400" dirty="0">
              <a:latin typeface="Consolas" panose="020B0609020204030204" pitchFamily="49" charset="0"/>
            </a:endParaRPr>
          </a:p>
          <a:p>
            <a:pPr marL="45720" indent="0">
              <a:spcBef>
                <a:spcPts val="0"/>
              </a:spcBef>
              <a:spcAft>
                <a:spcPts val="0"/>
              </a:spcAft>
              <a:buNone/>
            </a:pPr>
            <a:r>
              <a:rPr lang="en-US" sz="1400" dirty="0">
                <a:latin typeface="Consolas" panose="020B0609020204030204" pitchFamily="49" charset="0"/>
              </a:rPr>
              <a:t>film = Table('film', metadata, </a:t>
            </a:r>
          </a:p>
          <a:p>
            <a:pPr marL="45720" indent="0">
              <a:spcBef>
                <a:spcPts val="0"/>
              </a:spcBef>
              <a:spcAft>
                <a:spcPts val="0"/>
              </a:spcAft>
              <a:buNone/>
            </a:pPr>
            <a:r>
              <a:rPr lang="en-US" sz="1400" dirty="0">
                <a:latin typeface="Consolas" panose="020B0609020204030204" pitchFamily="49" charset="0"/>
              </a:rPr>
              <a:t>   Column('</a:t>
            </a:r>
            <a:r>
              <a:rPr lang="en-US" sz="1400" dirty="0" err="1">
                <a:latin typeface="Consolas" panose="020B0609020204030204" pitchFamily="49" charset="0"/>
              </a:rPr>
              <a:t>film_id</a:t>
            </a:r>
            <a:r>
              <a:rPr lang="en-US" sz="1400" dirty="0">
                <a:latin typeface="Consolas" panose="020B0609020204030204" pitchFamily="49" charset="0"/>
              </a:rPr>
              <a:t>', Integer(), </a:t>
            </a:r>
            <a:r>
              <a:rPr lang="en-US" sz="1400" dirty="0" err="1">
                <a:latin typeface="Consolas" panose="020B0609020204030204" pitchFamily="49" charset="0"/>
              </a:rPr>
              <a:t>nullable</a:t>
            </a:r>
            <a:r>
              <a:rPr lang="en-US" sz="1400" dirty="0">
                <a:latin typeface="Consolas" panose="020B0609020204030204" pitchFamily="49" charset="0"/>
              </a:rPr>
              <a:t>=False), </a:t>
            </a:r>
          </a:p>
          <a:p>
            <a:pPr marL="45720" indent="0">
              <a:spcBef>
                <a:spcPts val="0"/>
              </a:spcBef>
              <a:spcAft>
                <a:spcPts val="0"/>
              </a:spcAft>
              <a:buNone/>
            </a:pPr>
            <a:r>
              <a:rPr lang="en-US" sz="1400" dirty="0">
                <a:latin typeface="Consolas" panose="020B0609020204030204" pitchFamily="49" charset="0"/>
              </a:rPr>
              <a:t>   Column('title', String(255), </a:t>
            </a:r>
            <a:r>
              <a:rPr lang="en-US" sz="1400" dirty="0" err="1">
                <a:latin typeface="Consolas" panose="020B0609020204030204" pitchFamily="49" charset="0"/>
              </a:rPr>
              <a:t>nullable</a:t>
            </a:r>
            <a:r>
              <a:rPr lang="en-US" sz="1400" dirty="0">
                <a:latin typeface="Consolas" panose="020B0609020204030204" pitchFamily="49" charset="0"/>
              </a:rPr>
              <a:t>=False),</a:t>
            </a:r>
          </a:p>
          <a:p>
            <a:pPr marL="45720" indent="0">
              <a:spcBef>
                <a:spcPts val="0"/>
              </a:spcBef>
              <a:spcAft>
                <a:spcPts val="0"/>
              </a:spcAft>
              <a:buNone/>
            </a:pPr>
            <a:r>
              <a:rPr lang="en-US" sz="1400" dirty="0">
                <a:latin typeface="Consolas" panose="020B0609020204030204" pitchFamily="49" charset="0"/>
              </a:rPr>
              <a:t>   Column('description', Text()), </a:t>
            </a:r>
          </a:p>
          <a:p>
            <a:pPr marL="45720" indent="0">
              <a:spcBef>
                <a:spcPts val="0"/>
              </a:spcBef>
              <a:spcAft>
                <a:spcPts val="0"/>
              </a:spcAft>
              <a:buNone/>
            </a:pPr>
            <a:r>
              <a:rPr lang="en-US" sz="1400" dirty="0">
                <a:latin typeface="Consolas" panose="020B0609020204030204" pitchFamily="49" charset="0"/>
              </a:rPr>
              <a:t>   Column('</a:t>
            </a:r>
            <a:r>
              <a:rPr lang="en-US" sz="1400" dirty="0" err="1">
                <a:latin typeface="Consolas" panose="020B0609020204030204" pitchFamily="49" charset="0"/>
              </a:rPr>
              <a:t>release_year</a:t>
            </a:r>
            <a:r>
              <a:rPr lang="en-US" sz="1400" dirty="0">
                <a:latin typeface="Consolas" panose="020B0609020204030204" pitchFamily="49" charset="0"/>
              </a:rPr>
              <a:t>', Integer()), </a:t>
            </a:r>
          </a:p>
          <a:p>
            <a:pPr marL="45720" indent="0">
              <a:spcBef>
                <a:spcPts val="0"/>
              </a:spcBef>
              <a:spcAft>
                <a:spcPts val="0"/>
              </a:spcAft>
              <a:buNone/>
            </a:pPr>
            <a:r>
              <a:rPr lang="en-US" sz="1400" dirty="0">
                <a:latin typeface="Consolas" panose="020B0609020204030204" pitchFamily="49" charset="0"/>
              </a:rPr>
              <a:t>   Column('</a:t>
            </a:r>
            <a:r>
              <a:rPr lang="en-US" sz="1400" dirty="0" err="1">
                <a:latin typeface="Consolas" panose="020B0609020204030204" pitchFamily="49" charset="0"/>
              </a:rPr>
              <a:t>language_id</a:t>
            </a:r>
            <a:r>
              <a:rPr lang="en-US" sz="1400" dirty="0">
                <a:latin typeface="Consolas" panose="020B0609020204030204" pitchFamily="49" charset="0"/>
              </a:rPr>
              <a:t>', Integer(), </a:t>
            </a:r>
            <a:r>
              <a:rPr lang="en-US" sz="1400" dirty="0" err="1">
                <a:latin typeface="Consolas" panose="020B0609020204030204" pitchFamily="49" charset="0"/>
              </a:rPr>
              <a:t>nullable</a:t>
            </a:r>
            <a:r>
              <a:rPr lang="en-US" sz="1400" dirty="0">
                <a:latin typeface="Consolas" panose="020B0609020204030204" pitchFamily="49" charset="0"/>
              </a:rPr>
              <a:t>=False), </a:t>
            </a:r>
          </a:p>
          <a:p>
            <a:pPr marL="45720" indent="0">
              <a:spcBef>
                <a:spcPts val="0"/>
              </a:spcBef>
              <a:spcAft>
                <a:spcPts val="0"/>
              </a:spcAft>
              <a:buNone/>
            </a:pPr>
            <a:r>
              <a:rPr lang="en-US" sz="1400" dirty="0">
                <a:latin typeface="Consolas" panose="020B0609020204030204" pitchFamily="49" charset="0"/>
              </a:rPr>
              <a:t>   Column('</a:t>
            </a:r>
            <a:r>
              <a:rPr lang="en-US" sz="1400" dirty="0" err="1">
                <a:latin typeface="Consolas" panose="020B0609020204030204" pitchFamily="49" charset="0"/>
              </a:rPr>
              <a:t>original_language_id</a:t>
            </a:r>
            <a:r>
              <a:rPr lang="en-US" sz="1400" dirty="0">
                <a:latin typeface="Consolas" panose="020B0609020204030204" pitchFamily="49" charset="0"/>
              </a:rPr>
              <a:t>', Integer()), </a:t>
            </a:r>
          </a:p>
          <a:p>
            <a:pPr marL="45720" indent="0">
              <a:spcBef>
                <a:spcPts val="0"/>
              </a:spcBef>
              <a:spcAft>
                <a:spcPts val="0"/>
              </a:spcAft>
              <a:buNone/>
            </a:pPr>
            <a:r>
              <a:rPr lang="en-US" sz="1400" dirty="0">
                <a:latin typeface="Consolas" panose="020B0609020204030204" pitchFamily="49" charset="0"/>
              </a:rPr>
              <a:t>   Column('</a:t>
            </a:r>
            <a:r>
              <a:rPr lang="en-US" sz="1400" dirty="0" err="1">
                <a:latin typeface="Consolas" panose="020B0609020204030204" pitchFamily="49" charset="0"/>
              </a:rPr>
              <a:t>rental_duration</a:t>
            </a:r>
            <a:r>
              <a:rPr lang="en-US" sz="1400" dirty="0">
                <a:latin typeface="Consolas" panose="020B0609020204030204" pitchFamily="49" charset="0"/>
              </a:rPr>
              <a:t>', Integer(), </a:t>
            </a:r>
            <a:r>
              <a:rPr lang="en-US" sz="1400" dirty="0" err="1">
                <a:latin typeface="Consolas" panose="020B0609020204030204" pitchFamily="49" charset="0"/>
              </a:rPr>
              <a:t>nullable</a:t>
            </a:r>
            <a:r>
              <a:rPr lang="en-US" sz="1400" dirty="0">
                <a:latin typeface="Consolas" panose="020B0609020204030204" pitchFamily="49" charset="0"/>
              </a:rPr>
              <a:t>=False),  </a:t>
            </a:r>
          </a:p>
          <a:p>
            <a:pPr marL="45720" indent="0">
              <a:spcBef>
                <a:spcPts val="0"/>
              </a:spcBef>
              <a:spcAft>
                <a:spcPts val="0"/>
              </a:spcAft>
              <a:buNone/>
            </a:pPr>
            <a:r>
              <a:rPr lang="en-US" sz="1400" dirty="0">
                <a:latin typeface="Consolas" panose="020B0609020204030204" pitchFamily="49" charset="0"/>
              </a:rPr>
              <a:t>   Column('</a:t>
            </a:r>
            <a:r>
              <a:rPr lang="en-US" sz="1400" dirty="0" err="1">
                <a:latin typeface="Consolas" panose="020B0609020204030204" pitchFamily="49" charset="0"/>
              </a:rPr>
              <a:t>rental_rate</a:t>
            </a:r>
            <a:r>
              <a:rPr lang="en-US" sz="1400" dirty="0">
                <a:latin typeface="Consolas" panose="020B0609020204030204" pitchFamily="49" charset="0"/>
              </a:rPr>
              <a:t>', Numeric(4, 2), </a:t>
            </a:r>
            <a:r>
              <a:rPr lang="en-US" sz="1400" dirty="0" err="1">
                <a:latin typeface="Consolas" panose="020B0609020204030204" pitchFamily="49" charset="0"/>
              </a:rPr>
              <a:t>nullable</a:t>
            </a:r>
            <a:r>
              <a:rPr lang="en-US" sz="1400" dirty="0">
                <a:latin typeface="Consolas" panose="020B0609020204030204" pitchFamily="49" charset="0"/>
              </a:rPr>
              <a:t>=False), </a:t>
            </a:r>
          </a:p>
          <a:p>
            <a:pPr marL="45720" indent="0">
              <a:spcBef>
                <a:spcPts val="0"/>
              </a:spcBef>
              <a:spcAft>
                <a:spcPts val="0"/>
              </a:spcAft>
              <a:buNone/>
            </a:pPr>
            <a:r>
              <a:rPr lang="en-US" sz="1400" dirty="0">
                <a:latin typeface="Consolas" panose="020B0609020204030204" pitchFamily="49" charset="0"/>
              </a:rPr>
              <a:t>   Column('length',  Integer()), </a:t>
            </a:r>
          </a:p>
          <a:p>
            <a:pPr marL="45720" indent="0">
              <a:spcBef>
                <a:spcPts val="0"/>
              </a:spcBef>
              <a:spcAft>
                <a:spcPts val="0"/>
              </a:spcAft>
              <a:buNone/>
            </a:pPr>
            <a:r>
              <a:rPr lang="en-US" sz="1400" dirty="0">
                <a:latin typeface="Consolas" panose="020B0609020204030204" pitchFamily="49" charset="0"/>
              </a:rPr>
              <a:t>   Column('</a:t>
            </a:r>
            <a:r>
              <a:rPr lang="en-US" sz="1400" dirty="0" err="1">
                <a:latin typeface="Consolas" panose="020B0609020204030204" pitchFamily="49" charset="0"/>
              </a:rPr>
              <a:t>replacement_cost</a:t>
            </a:r>
            <a:r>
              <a:rPr lang="en-US" sz="1400" dirty="0">
                <a:latin typeface="Consolas" panose="020B0609020204030204" pitchFamily="49" charset="0"/>
              </a:rPr>
              <a:t>', Numeric(5, 2), </a:t>
            </a:r>
            <a:r>
              <a:rPr lang="en-US" sz="1400" dirty="0" err="1">
                <a:latin typeface="Consolas" panose="020B0609020204030204" pitchFamily="49" charset="0"/>
              </a:rPr>
              <a:t>nullable</a:t>
            </a:r>
            <a:r>
              <a:rPr lang="en-US" sz="1400" dirty="0">
                <a:latin typeface="Consolas" panose="020B0609020204030204" pitchFamily="49" charset="0"/>
              </a:rPr>
              <a:t>=False), </a:t>
            </a:r>
          </a:p>
          <a:p>
            <a:pPr marL="45720" indent="0">
              <a:spcBef>
                <a:spcPts val="0"/>
              </a:spcBef>
              <a:spcAft>
                <a:spcPts val="0"/>
              </a:spcAft>
              <a:buNone/>
            </a:pPr>
            <a:r>
              <a:rPr lang="en-US" sz="1400" dirty="0">
                <a:latin typeface="Consolas" panose="020B0609020204030204" pitchFamily="49" charset="0"/>
              </a:rPr>
              <a:t>   Column('rating', </a:t>
            </a:r>
            <a:r>
              <a:rPr lang="en-US" sz="1400" dirty="0" err="1">
                <a:latin typeface="Consolas" panose="020B0609020204030204" pitchFamily="49" charset="0"/>
              </a:rPr>
              <a:t>Enum</a:t>
            </a:r>
            <a:r>
              <a:rPr lang="en-US" sz="1400" dirty="0">
                <a:latin typeface="Consolas" panose="020B0609020204030204" pitchFamily="49" charset="0"/>
              </a:rPr>
              <a:t>('G', 'PG', 'PG-13', 'R', 'NC-17')), </a:t>
            </a:r>
          </a:p>
          <a:p>
            <a:pPr marL="45720" indent="0">
              <a:spcBef>
                <a:spcPts val="0"/>
              </a:spcBef>
              <a:spcAft>
                <a:spcPts val="0"/>
              </a:spcAft>
              <a:buNone/>
            </a:pPr>
            <a:r>
              <a:rPr lang="en-US" sz="1400" dirty="0">
                <a:latin typeface="Consolas" panose="020B0609020204030204" pitchFamily="49" charset="0"/>
              </a:rPr>
              <a:t>   Column('</a:t>
            </a:r>
            <a:r>
              <a:rPr lang="en-US" sz="1400" dirty="0" err="1">
                <a:latin typeface="Consolas" panose="020B0609020204030204" pitchFamily="49" charset="0"/>
              </a:rPr>
              <a:t>special_features</a:t>
            </a:r>
            <a:r>
              <a:rPr lang="en-US" sz="1400" dirty="0">
                <a:latin typeface="Consolas" panose="020B0609020204030204" pitchFamily="49" charset="0"/>
              </a:rPr>
              <a:t>', String(255)), </a:t>
            </a:r>
          </a:p>
          <a:p>
            <a:pPr marL="45720" indent="0">
              <a:spcBef>
                <a:spcPts val="0"/>
              </a:spcBef>
              <a:spcAft>
                <a:spcPts val="0"/>
              </a:spcAft>
              <a:buNone/>
            </a:pPr>
            <a:r>
              <a:rPr lang="en-US" sz="1400" dirty="0">
                <a:latin typeface="Consolas" panose="020B0609020204030204" pitchFamily="49" charset="0"/>
              </a:rPr>
              <a:t>   Column('</a:t>
            </a:r>
            <a:r>
              <a:rPr lang="en-US" sz="1400" dirty="0" err="1">
                <a:latin typeface="Consolas" panose="020B0609020204030204" pitchFamily="49" charset="0"/>
              </a:rPr>
              <a:t>last_update</a:t>
            </a:r>
            <a:r>
              <a:rPr lang="en-US" sz="1400" dirty="0">
                <a:latin typeface="Consolas" panose="020B0609020204030204" pitchFamily="49" charset="0"/>
              </a:rPr>
              <a:t>', </a:t>
            </a:r>
            <a:r>
              <a:rPr lang="en-US" sz="1400" dirty="0" err="1">
                <a:latin typeface="Consolas" panose="020B0609020204030204" pitchFamily="49" charset="0"/>
              </a:rPr>
              <a:t>DateTime</a:t>
            </a:r>
            <a:r>
              <a:rPr lang="en-US" sz="1400" dirty="0">
                <a:latin typeface="Consolas" panose="020B0609020204030204" pitchFamily="49" charset="0"/>
              </a:rPr>
              <a:t>(), </a:t>
            </a:r>
            <a:r>
              <a:rPr lang="en-US" sz="1400" dirty="0" err="1">
                <a:latin typeface="Consolas" panose="020B0609020204030204" pitchFamily="49" charset="0"/>
              </a:rPr>
              <a:t>nullable</a:t>
            </a:r>
            <a:r>
              <a:rPr lang="en-US" sz="1400" dirty="0">
                <a:latin typeface="Consolas" panose="020B0609020204030204" pitchFamily="49" charset="0"/>
              </a:rPr>
              <a:t>=False, default=</a:t>
            </a:r>
            <a:r>
              <a:rPr lang="en-US" sz="1400" dirty="0" err="1">
                <a:latin typeface="Consolas" panose="020B0609020204030204" pitchFamily="49" charset="0"/>
              </a:rPr>
              <a:t>datetime.now</a:t>
            </a:r>
            <a:r>
              <a:rPr lang="en-US" sz="1400" dirty="0" smtClean="0">
                <a:latin typeface="Consolas" panose="020B0609020204030204" pitchFamily="49" charset="0"/>
              </a:rPr>
              <a:t>,</a:t>
            </a:r>
            <a:br>
              <a:rPr lang="en-US" sz="1400" dirty="0" smtClean="0">
                <a:latin typeface="Consolas" panose="020B0609020204030204" pitchFamily="49" charset="0"/>
              </a:rPr>
            </a:br>
            <a:r>
              <a:rPr lang="en-US" sz="1400" dirty="0" smtClean="0">
                <a:latin typeface="Consolas" panose="020B0609020204030204" pitchFamily="49" charset="0"/>
              </a:rPr>
              <a:t>                                     </a:t>
            </a:r>
            <a:r>
              <a:rPr lang="en-US" sz="1400" dirty="0" err="1">
                <a:latin typeface="Consolas" panose="020B0609020204030204" pitchFamily="49" charset="0"/>
              </a:rPr>
              <a:t>onupdate</a:t>
            </a:r>
            <a:r>
              <a:rPr lang="en-US" sz="1400" dirty="0">
                <a:latin typeface="Consolas" panose="020B0609020204030204" pitchFamily="49" charset="0"/>
              </a:rPr>
              <a:t>=</a:t>
            </a:r>
            <a:r>
              <a:rPr lang="en-US" sz="1400" dirty="0" err="1">
                <a:latin typeface="Consolas" panose="020B0609020204030204" pitchFamily="49" charset="0"/>
              </a:rPr>
              <a:t>datetime.now</a:t>
            </a:r>
            <a:r>
              <a:rPr lang="en-US" sz="1400" dirty="0">
                <a:latin typeface="Consolas" panose="020B0609020204030204" pitchFamily="49" charset="0"/>
              </a:rPr>
              <a:t>),</a:t>
            </a:r>
          </a:p>
          <a:p>
            <a:pPr marL="45720" indent="0">
              <a:spcBef>
                <a:spcPts val="0"/>
              </a:spcBef>
              <a:spcAft>
                <a:spcPts val="0"/>
              </a:spcAft>
              <a:buNone/>
            </a:pPr>
            <a:r>
              <a:rPr lang="en-US" sz="1400" dirty="0">
                <a:latin typeface="Consolas" panose="020B0609020204030204" pitchFamily="49" charset="0"/>
              </a:rPr>
              <a:t>   </a:t>
            </a:r>
            <a:r>
              <a:rPr lang="en-US" sz="1400" dirty="0" err="1">
                <a:latin typeface="Consolas" panose="020B0609020204030204" pitchFamily="49" charset="0"/>
              </a:rPr>
              <a:t>PrimaryKeyConstraint</a:t>
            </a:r>
            <a:r>
              <a:rPr lang="en-US" sz="1400" dirty="0">
                <a:latin typeface="Consolas" panose="020B0609020204030204" pitchFamily="49" charset="0"/>
              </a:rPr>
              <a:t>('</a:t>
            </a:r>
            <a:r>
              <a:rPr lang="en-US" sz="1400" dirty="0" err="1">
                <a:latin typeface="Consolas" panose="020B0609020204030204" pitchFamily="49" charset="0"/>
              </a:rPr>
              <a:t>film_id</a:t>
            </a:r>
            <a:r>
              <a:rPr lang="en-US" sz="1400" dirty="0">
                <a:latin typeface="Consolas" panose="020B0609020204030204" pitchFamily="49" charset="0"/>
              </a:rPr>
              <a:t>', name='PRIMARY'),</a:t>
            </a:r>
          </a:p>
          <a:p>
            <a:pPr marL="45720" indent="0">
              <a:spcBef>
                <a:spcPts val="0"/>
              </a:spcBef>
              <a:spcAft>
                <a:spcPts val="0"/>
              </a:spcAft>
              <a:buNone/>
            </a:pPr>
            <a:r>
              <a:rPr lang="en-US" sz="1400" dirty="0">
                <a:latin typeface="Consolas" panose="020B0609020204030204" pitchFamily="49" charset="0"/>
              </a:rPr>
              <a:t>   Index('</a:t>
            </a:r>
            <a:r>
              <a:rPr lang="en-US" sz="1400" dirty="0" err="1">
                <a:latin typeface="Consolas" panose="020B0609020204030204" pitchFamily="49" charset="0"/>
              </a:rPr>
              <a:t>idx_title</a:t>
            </a:r>
            <a:r>
              <a:rPr lang="en-US" sz="1400" dirty="0">
                <a:latin typeface="Consolas" panose="020B0609020204030204" pitchFamily="49" charset="0"/>
              </a:rPr>
              <a:t>', 'title'),</a:t>
            </a:r>
          </a:p>
          <a:p>
            <a:pPr marL="45720" indent="0">
              <a:spcBef>
                <a:spcPts val="0"/>
              </a:spcBef>
              <a:spcAft>
                <a:spcPts val="0"/>
              </a:spcAft>
              <a:buNone/>
            </a:pPr>
            <a:r>
              <a:rPr lang="en-US" sz="1400" dirty="0">
                <a:latin typeface="Consolas" panose="020B0609020204030204" pitchFamily="49" charset="0"/>
              </a:rPr>
              <a:t>   Index('</a:t>
            </a:r>
            <a:r>
              <a:rPr lang="en-US" sz="1400" dirty="0" err="1">
                <a:latin typeface="Consolas" panose="020B0609020204030204" pitchFamily="49" charset="0"/>
              </a:rPr>
              <a:t>idx_fk_language_id</a:t>
            </a:r>
            <a:r>
              <a:rPr lang="en-US" sz="1400" dirty="0">
                <a:latin typeface="Consolas" panose="020B0609020204030204" pitchFamily="49" charset="0"/>
              </a:rPr>
              <a:t>', '</a:t>
            </a:r>
            <a:r>
              <a:rPr lang="en-US" sz="1400" dirty="0" err="1">
                <a:latin typeface="Consolas" panose="020B0609020204030204" pitchFamily="49" charset="0"/>
              </a:rPr>
              <a:t>language_id</a:t>
            </a:r>
            <a:r>
              <a:rPr lang="en-US" sz="1400" dirty="0">
                <a:latin typeface="Consolas" panose="020B0609020204030204" pitchFamily="49" charset="0"/>
              </a:rPr>
              <a:t>'),</a:t>
            </a:r>
          </a:p>
          <a:p>
            <a:pPr marL="45720" indent="0">
              <a:spcBef>
                <a:spcPts val="0"/>
              </a:spcBef>
              <a:spcAft>
                <a:spcPts val="0"/>
              </a:spcAft>
              <a:buNone/>
            </a:pPr>
            <a:r>
              <a:rPr lang="en-US" sz="1400" dirty="0">
                <a:latin typeface="Consolas" panose="020B0609020204030204" pitchFamily="49" charset="0"/>
              </a:rPr>
              <a:t>   Index('</a:t>
            </a:r>
            <a:r>
              <a:rPr lang="en-US" sz="1400" dirty="0" err="1">
                <a:latin typeface="Consolas" panose="020B0609020204030204" pitchFamily="49" charset="0"/>
              </a:rPr>
              <a:t>idx_fk_original_language_id</a:t>
            </a:r>
            <a:r>
              <a:rPr lang="en-US" sz="1400" dirty="0">
                <a:latin typeface="Consolas" panose="020B0609020204030204" pitchFamily="49" charset="0"/>
              </a:rPr>
              <a:t>', '</a:t>
            </a:r>
            <a:r>
              <a:rPr lang="en-US" sz="1400" dirty="0" err="1">
                <a:latin typeface="Consolas" panose="020B0609020204030204" pitchFamily="49" charset="0"/>
              </a:rPr>
              <a:t>original_language_id</a:t>
            </a:r>
            <a:r>
              <a:rPr lang="en-US" sz="1400" dirty="0">
                <a:latin typeface="Consolas" panose="020B0609020204030204" pitchFamily="49" charset="0"/>
              </a:rPr>
              <a:t>')</a:t>
            </a:r>
          </a:p>
          <a:p>
            <a:pPr marL="45720" indent="0">
              <a:spcBef>
                <a:spcPts val="0"/>
              </a:spcBef>
              <a:spcAft>
                <a:spcPts val="0"/>
              </a:spcAft>
              <a:buNone/>
            </a:pPr>
            <a:r>
              <a:rPr lang="en-US" sz="1400" dirty="0">
                <a:latin typeface="Consolas" panose="020B0609020204030204" pitchFamily="49" charset="0"/>
              </a:rPr>
              <a:t>)</a:t>
            </a:r>
          </a:p>
        </p:txBody>
      </p:sp>
      <p:sp>
        <p:nvSpPr>
          <p:cNvPr id="3" name="Title 2"/>
          <p:cNvSpPr>
            <a:spLocks noGrp="1"/>
          </p:cNvSpPr>
          <p:nvPr>
            <p:ph type="title"/>
          </p:nvPr>
        </p:nvSpPr>
        <p:spPr>
          <a:xfrm>
            <a:off x="84667" y="355847"/>
            <a:ext cx="8966200" cy="1054394"/>
          </a:xfrm>
        </p:spPr>
        <p:txBody>
          <a:bodyPr/>
          <a:lstStyle/>
          <a:p>
            <a:r>
              <a:rPr lang="en-US" dirty="0" smtClean="0"/>
              <a:t>Sample Code</a:t>
            </a:r>
            <a:r>
              <a:rPr lang="en-US" dirty="0">
                <a:solidFill>
                  <a:prstClr val="white"/>
                </a:solidFill>
              </a:rPr>
              <a:t/>
            </a:r>
            <a:br>
              <a:rPr lang="en-US" dirty="0">
                <a:solidFill>
                  <a:prstClr val="white"/>
                </a:solidFill>
              </a:rPr>
            </a:br>
            <a:r>
              <a:rPr lang="en-US" sz="1800" dirty="0">
                <a:solidFill>
                  <a:prstClr val="white"/>
                </a:solidFill>
                <a:latin typeface="Arial Narrow" panose="020B0606020202030204" pitchFamily="34" charset="0"/>
              </a:rPr>
              <a:t>(</a:t>
            </a:r>
            <a:r>
              <a:rPr lang="en-US" sz="1800" dirty="0" err="1">
                <a:solidFill>
                  <a:prstClr val="white"/>
                </a:solidFill>
                <a:latin typeface="Arial Narrow" panose="020B0606020202030204" pitchFamily="34" charset="0"/>
              </a:rPr>
              <a:t>Cf</a:t>
            </a:r>
            <a:r>
              <a:rPr lang="en-US" sz="1800" dirty="0">
                <a:solidFill>
                  <a:prstClr val="white"/>
                </a:solidFill>
                <a:latin typeface="Arial Narrow" panose="020B0606020202030204" pitchFamily="34" charset="0"/>
              </a:rPr>
              <a:t>: http://jackmyers.info/db/files/python/core/bulid_DB_using_table_objects.txt)</a:t>
            </a:r>
            <a:endParaRPr lang="en-US" dirty="0"/>
          </a:p>
        </p:txBody>
      </p:sp>
    </p:spTree>
    <p:extLst>
      <p:ext uri="{BB962C8B-B14F-4D97-AF65-F5344CB8AC3E}">
        <p14:creationId xmlns:p14="http://schemas.microsoft.com/office/powerpoint/2010/main" val="2038497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2DE48D-C889-4081-8603-CDF3A5EE356F}"/>
              </a:ext>
            </a:extLst>
          </p:cNvPr>
          <p:cNvSpPr>
            <a:spLocks noGrp="1"/>
          </p:cNvSpPr>
          <p:nvPr>
            <p:ph sz="half" idx="1"/>
          </p:nvPr>
        </p:nvSpPr>
        <p:spPr>
          <a:xfrm>
            <a:off x="273131" y="1719071"/>
            <a:ext cx="4287069" cy="4622735"/>
          </a:xfrm>
        </p:spPr>
        <p:txBody>
          <a:bodyPr>
            <a:normAutofit/>
          </a:bodyPr>
          <a:lstStyle/>
          <a:p>
            <a:r>
              <a:rPr lang="en-US" sz="1800" dirty="0">
                <a:hlinkClick r:id="rId2"/>
              </a:rPr>
              <a:t>http://jackmyers.info/db/files/python/bulid_DB_using_table_objects.txt</a:t>
            </a:r>
            <a:r>
              <a:rPr lang="en-US" sz="1800" dirty="0"/>
              <a:t> </a:t>
            </a:r>
          </a:p>
          <a:p>
            <a:pPr marL="45720" indent="0">
              <a:spcBef>
                <a:spcPts val="0"/>
              </a:spcBef>
              <a:buNone/>
            </a:pPr>
            <a:r>
              <a:rPr lang="en-US" sz="1600" dirty="0"/>
              <a:t/>
            </a:r>
            <a:br>
              <a:rPr lang="en-US" sz="1600" dirty="0"/>
            </a:br>
            <a:r>
              <a:rPr lang="en-US" sz="1600" dirty="0"/>
              <a:t>Table: </a:t>
            </a:r>
            <a:r>
              <a:rPr lang="en-US" sz="1600" b="1" dirty="0" err="1">
                <a:solidFill>
                  <a:schemeClr val="accent1"/>
                </a:solidFill>
              </a:rPr>
              <a:t>guest.film</a:t>
            </a:r>
            <a:endParaRPr lang="en-US" sz="1600" b="1" dirty="0">
              <a:solidFill>
                <a:schemeClr val="accent1"/>
              </a:solidFill>
            </a:endParaRPr>
          </a:p>
          <a:p>
            <a:pPr>
              <a:spcBef>
                <a:spcPts val="0"/>
              </a:spcBef>
            </a:pPr>
            <a:r>
              <a:rPr lang="en-US" sz="1600" dirty="0"/>
              <a:t>Columns:</a:t>
            </a:r>
          </a:p>
          <a:p>
            <a:pPr marL="45720" indent="0">
              <a:spcBef>
                <a:spcPts val="0"/>
              </a:spcBef>
              <a:buNone/>
            </a:pPr>
            <a:r>
              <a:rPr lang="en-US" sz="1400" dirty="0" err="1">
                <a:latin typeface="Consolas" panose="020B0609020204030204" pitchFamily="49" charset="0"/>
              </a:rPr>
              <a:t>film_id</a:t>
            </a: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(11) AI PK </a:t>
            </a:r>
          </a:p>
          <a:p>
            <a:pPr marL="45720" indent="0">
              <a:spcBef>
                <a:spcPts val="0"/>
              </a:spcBef>
              <a:buNone/>
            </a:pPr>
            <a:r>
              <a:rPr lang="en-US" sz="1400" dirty="0">
                <a:latin typeface="Consolas" panose="020B0609020204030204" pitchFamily="49" charset="0"/>
              </a:rPr>
              <a:t>title varchar(255) </a:t>
            </a:r>
          </a:p>
          <a:p>
            <a:pPr marL="45720" indent="0">
              <a:spcBef>
                <a:spcPts val="0"/>
              </a:spcBef>
              <a:buNone/>
            </a:pPr>
            <a:r>
              <a:rPr lang="en-US" sz="1400" dirty="0">
                <a:latin typeface="Consolas" panose="020B0609020204030204" pitchFamily="49" charset="0"/>
              </a:rPr>
              <a:t>description text </a:t>
            </a:r>
          </a:p>
          <a:p>
            <a:pPr marL="45720" indent="0">
              <a:spcBef>
                <a:spcPts val="0"/>
              </a:spcBef>
              <a:buNone/>
            </a:pPr>
            <a:r>
              <a:rPr lang="en-US" sz="1400" dirty="0" err="1">
                <a:latin typeface="Consolas" panose="020B0609020204030204" pitchFamily="49" charset="0"/>
              </a:rPr>
              <a:t>release_year</a:t>
            </a: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(11) </a:t>
            </a:r>
          </a:p>
          <a:p>
            <a:pPr marL="45720" indent="0">
              <a:spcBef>
                <a:spcPts val="0"/>
              </a:spcBef>
              <a:buNone/>
            </a:pPr>
            <a:r>
              <a:rPr lang="en-US" sz="1400" dirty="0" err="1">
                <a:latin typeface="Consolas" panose="020B0609020204030204" pitchFamily="49" charset="0"/>
              </a:rPr>
              <a:t>language_id</a:t>
            </a: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(11) </a:t>
            </a:r>
          </a:p>
          <a:p>
            <a:pPr marL="45720" indent="0">
              <a:spcBef>
                <a:spcPts val="0"/>
              </a:spcBef>
              <a:buNone/>
            </a:pPr>
            <a:r>
              <a:rPr lang="en-US" sz="1400" dirty="0" err="1">
                <a:latin typeface="Consolas" panose="020B0609020204030204" pitchFamily="49" charset="0"/>
              </a:rPr>
              <a:t>original_language_id</a:t>
            </a: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(11) </a:t>
            </a:r>
          </a:p>
          <a:p>
            <a:pPr marL="45720" indent="0">
              <a:spcBef>
                <a:spcPts val="0"/>
              </a:spcBef>
              <a:buNone/>
            </a:pPr>
            <a:r>
              <a:rPr lang="en-US" sz="1400" dirty="0" err="1">
                <a:latin typeface="Consolas" panose="020B0609020204030204" pitchFamily="49" charset="0"/>
              </a:rPr>
              <a:t>rental_duration</a:t>
            </a: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(11) </a:t>
            </a:r>
          </a:p>
          <a:p>
            <a:pPr marL="45720" indent="0">
              <a:spcBef>
                <a:spcPts val="0"/>
              </a:spcBef>
              <a:buNone/>
            </a:pPr>
            <a:r>
              <a:rPr lang="en-US" sz="1400" dirty="0" err="1">
                <a:latin typeface="Consolas" panose="020B0609020204030204" pitchFamily="49" charset="0"/>
              </a:rPr>
              <a:t>rental_rate</a:t>
            </a:r>
            <a:r>
              <a:rPr lang="en-US" sz="1400" dirty="0">
                <a:latin typeface="Consolas" panose="020B0609020204030204" pitchFamily="49" charset="0"/>
              </a:rPr>
              <a:t> decimal(4,2) </a:t>
            </a:r>
          </a:p>
          <a:p>
            <a:pPr marL="45720" indent="0">
              <a:spcBef>
                <a:spcPts val="0"/>
              </a:spcBef>
              <a:buNone/>
            </a:pPr>
            <a:r>
              <a:rPr lang="en-US" sz="1400" dirty="0">
                <a:latin typeface="Consolas" panose="020B0609020204030204" pitchFamily="49" charset="0"/>
              </a:rPr>
              <a:t>length </a:t>
            </a:r>
            <a:r>
              <a:rPr lang="en-US" sz="1400" dirty="0" err="1">
                <a:latin typeface="Consolas" panose="020B0609020204030204" pitchFamily="49" charset="0"/>
              </a:rPr>
              <a:t>int</a:t>
            </a:r>
            <a:r>
              <a:rPr lang="en-US" sz="1400" dirty="0">
                <a:latin typeface="Consolas" panose="020B0609020204030204" pitchFamily="49" charset="0"/>
              </a:rPr>
              <a:t>(11) </a:t>
            </a:r>
          </a:p>
          <a:p>
            <a:pPr marL="45720" indent="0">
              <a:spcBef>
                <a:spcPts val="0"/>
              </a:spcBef>
              <a:buNone/>
            </a:pPr>
            <a:r>
              <a:rPr lang="en-US" sz="1400" dirty="0" err="1">
                <a:latin typeface="Consolas" panose="020B0609020204030204" pitchFamily="49" charset="0"/>
              </a:rPr>
              <a:t>replacement_cost</a:t>
            </a:r>
            <a:r>
              <a:rPr lang="en-US" sz="1400" dirty="0">
                <a:latin typeface="Consolas" panose="020B0609020204030204" pitchFamily="49" charset="0"/>
              </a:rPr>
              <a:t> decimal(5,2) </a:t>
            </a:r>
          </a:p>
          <a:p>
            <a:pPr marL="45720" indent="0">
              <a:spcBef>
                <a:spcPts val="0"/>
              </a:spcBef>
              <a:buNone/>
            </a:pPr>
            <a:r>
              <a:rPr lang="en-US" sz="1400" dirty="0">
                <a:latin typeface="Consolas" panose="020B0609020204030204" pitchFamily="49" charset="0"/>
              </a:rPr>
              <a:t>rating </a:t>
            </a:r>
            <a:r>
              <a:rPr lang="en-US" sz="1400" dirty="0" err="1">
                <a:latin typeface="Consolas" panose="020B0609020204030204" pitchFamily="49" charset="0"/>
              </a:rPr>
              <a:t>enum</a:t>
            </a:r>
            <a:r>
              <a:rPr lang="en-US" sz="1400" dirty="0">
                <a:latin typeface="Consolas" panose="020B0609020204030204" pitchFamily="49" charset="0"/>
              </a:rPr>
              <a:t>('G','PG','PG-13','R','NC-17') </a:t>
            </a:r>
          </a:p>
          <a:p>
            <a:pPr marL="45720" indent="0">
              <a:spcBef>
                <a:spcPts val="0"/>
              </a:spcBef>
              <a:buNone/>
            </a:pPr>
            <a:r>
              <a:rPr lang="en-US" sz="1400" dirty="0" err="1">
                <a:latin typeface="Consolas" panose="020B0609020204030204" pitchFamily="49" charset="0"/>
              </a:rPr>
              <a:t>special_features</a:t>
            </a:r>
            <a:r>
              <a:rPr lang="en-US" sz="1400" dirty="0">
                <a:latin typeface="Consolas" panose="020B0609020204030204" pitchFamily="49" charset="0"/>
              </a:rPr>
              <a:t> varchar(255)</a:t>
            </a:r>
            <a:br>
              <a:rPr lang="en-US" sz="1400" dirty="0">
                <a:latin typeface="Consolas" panose="020B0609020204030204" pitchFamily="49" charset="0"/>
              </a:rPr>
            </a:br>
            <a:r>
              <a:rPr lang="en-US" sz="1400" dirty="0">
                <a:latin typeface="Consolas" panose="020B0609020204030204" pitchFamily="49" charset="0"/>
              </a:rPr>
              <a:t/>
            </a:r>
            <a:br>
              <a:rPr lang="en-US" sz="1400" dirty="0">
                <a:latin typeface="Consolas" panose="020B0609020204030204" pitchFamily="49" charset="0"/>
              </a:rPr>
            </a:br>
            <a:r>
              <a:rPr lang="en-US" sz="1400" dirty="0">
                <a:latin typeface="Consolas" panose="020B0609020204030204" pitchFamily="49" charset="0"/>
              </a:rPr>
              <a:t> </a:t>
            </a:r>
          </a:p>
          <a:p>
            <a:pPr marL="45720" indent="0">
              <a:spcBef>
                <a:spcPts val="0"/>
              </a:spcBef>
              <a:buNone/>
            </a:pPr>
            <a:r>
              <a:rPr lang="en-US" sz="1400" dirty="0" err="1">
                <a:latin typeface="Consolas" panose="020B0609020204030204" pitchFamily="49" charset="0"/>
              </a:rPr>
              <a:t>last_update</a:t>
            </a:r>
            <a:r>
              <a:rPr lang="en-US" sz="1400" dirty="0">
                <a:latin typeface="Consolas" panose="020B0609020204030204" pitchFamily="49" charset="0"/>
              </a:rPr>
              <a:t> datetime</a:t>
            </a:r>
            <a:r>
              <a:rPr lang="en-US" sz="1600" dirty="0"/>
              <a:t>	</a:t>
            </a:r>
            <a:endParaRPr lang="en-US" sz="1600" dirty="0">
              <a:latin typeface="Consolas" panose="020B0609020204030204" pitchFamily="49" charset="0"/>
            </a:endParaRPr>
          </a:p>
        </p:txBody>
      </p:sp>
      <p:sp>
        <p:nvSpPr>
          <p:cNvPr id="3" name="Content Placeholder 2">
            <a:extLst>
              <a:ext uri="{FF2B5EF4-FFF2-40B4-BE49-F238E27FC236}">
                <a16:creationId xmlns:a16="http://schemas.microsoft.com/office/drawing/2014/main" id="{76EB3ACD-693F-4D08-BC3C-49FA9BF3992E}"/>
              </a:ext>
            </a:extLst>
          </p:cNvPr>
          <p:cNvSpPr>
            <a:spLocks noGrp="1"/>
          </p:cNvSpPr>
          <p:nvPr>
            <p:ph sz="half" idx="2"/>
          </p:nvPr>
        </p:nvSpPr>
        <p:spPr>
          <a:xfrm>
            <a:off x="4277029" y="1783965"/>
            <a:ext cx="5071913" cy="4498851"/>
          </a:xfrm>
        </p:spPr>
        <p:txBody>
          <a:bodyPr/>
          <a:lstStyle/>
          <a:p>
            <a:pPr marL="45720" indent="0">
              <a:spcBef>
                <a:spcPts val="0"/>
              </a:spcBef>
              <a:buNone/>
            </a:pPr>
            <a:r>
              <a:rPr lang="en-US" sz="1600" dirty="0"/>
              <a:t/>
            </a:r>
            <a:br>
              <a:rPr lang="en-US" sz="1600" dirty="0"/>
            </a:br>
            <a:r>
              <a:rPr lang="en-US" sz="1600" dirty="0"/>
              <a:t/>
            </a:r>
            <a:br>
              <a:rPr lang="en-US" sz="1600" dirty="0"/>
            </a:br>
            <a:r>
              <a:rPr lang="en-US" sz="1600" dirty="0"/>
              <a:t/>
            </a:r>
            <a:br>
              <a:rPr lang="en-US" sz="1600" dirty="0"/>
            </a:br>
            <a:r>
              <a:rPr lang="en-US" sz="1600" dirty="0"/>
              <a:t>Table: </a:t>
            </a:r>
            <a:r>
              <a:rPr lang="en-US" sz="1600" b="1" dirty="0" err="1">
                <a:solidFill>
                  <a:schemeClr val="accent1"/>
                </a:solidFill>
              </a:rPr>
              <a:t>sakila.film</a:t>
            </a:r>
            <a:endParaRPr lang="en-US" sz="1600" b="1" dirty="0">
              <a:solidFill>
                <a:schemeClr val="accent1"/>
              </a:solidFill>
            </a:endParaRPr>
          </a:p>
          <a:p>
            <a:pPr>
              <a:spcBef>
                <a:spcPts val="0"/>
              </a:spcBef>
            </a:pPr>
            <a:r>
              <a:rPr lang="en-US" sz="1600" dirty="0"/>
              <a:t>Columns</a:t>
            </a:r>
            <a:r>
              <a:rPr lang="en-US" sz="1400" dirty="0">
                <a:latin typeface="Consolas" panose="020B0609020204030204" pitchFamily="49" charset="0"/>
              </a:rPr>
              <a:t>:</a:t>
            </a:r>
          </a:p>
          <a:p>
            <a:pPr marL="320040" lvl="1" indent="0">
              <a:spcBef>
                <a:spcPts val="0"/>
              </a:spcBef>
              <a:buNone/>
            </a:pPr>
            <a:r>
              <a:rPr lang="en-US" sz="1400" dirty="0" err="1">
                <a:latin typeface="Consolas" panose="020B0609020204030204" pitchFamily="49" charset="0"/>
              </a:rPr>
              <a:t>film_id</a:t>
            </a:r>
            <a:r>
              <a:rPr lang="en-US" sz="1400" dirty="0">
                <a:latin typeface="Consolas" panose="020B0609020204030204" pitchFamily="49" charset="0"/>
              </a:rPr>
              <a:t> </a:t>
            </a:r>
            <a:r>
              <a:rPr lang="en-US" sz="1400" b="1" dirty="0" err="1">
                <a:solidFill>
                  <a:srgbClr val="C00000"/>
                </a:solidFill>
                <a:latin typeface="Consolas" panose="020B0609020204030204" pitchFamily="49" charset="0"/>
              </a:rPr>
              <a:t>smallint</a:t>
            </a:r>
            <a:r>
              <a:rPr lang="en-US" sz="1400" b="1" dirty="0">
                <a:solidFill>
                  <a:srgbClr val="C00000"/>
                </a:solidFill>
                <a:latin typeface="Consolas" panose="020B0609020204030204" pitchFamily="49" charset="0"/>
              </a:rPr>
              <a:t>(5) UN</a:t>
            </a:r>
            <a:r>
              <a:rPr lang="en-US" sz="1400" dirty="0">
                <a:latin typeface="Consolas" panose="020B0609020204030204" pitchFamily="49" charset="0"/>
              </a:rPr>
              <a:t> AI PK </a:t>
            </a:r>
          </a:p>
          <a:p>
            <a:pPr marL="320040" lvl="1" indent="0">
              <a:spcBef>
                <a:spcPts val="0"/>
              </a:spcBef>
              <a:buNone/>
            </a:pPr>
            <a:r>
              <a:rPr lang="en-US" sz="1400" dirty="0">
                <a:latin typeface="Consolas" panose="020B0609020204030204" pitchFamily="49" charset="0"/>
              </a:rPr>
              <a:t>title varchar(255) </a:t>
            </a:r>
          </a:p>
          <a:p>
            <a:pPr marL="320040" lvl="1" indent="0">
              <a:spcBef>
                <a:spcPts val="0"/>
              </a:spcBef>
              <a:buNone/>
            </a:pPr>
            <a:r>
              <a:rPr lang="en-US" sz="1400" dirty="0">
                <a:latin typeface="Consolas" panose="020B0609020204030204" pitchFamily="49" charset="0"/>
              </a:rPr>
              <a:t>description text </a:t>
            </a:r>
          </a:p>
          <a:p>
            <a:pPr marL="320040" lvl="1" indent="0">
              <a:spcBef>
                <a:spcPts val="0"/>
              </a:spcBef>
              <a:buNone/>
            </a:pPr>
            <a:r>
              <a:rPr lang="en-US" sz="1400" dirty="0" err="1">
                <a:latin typeface="Consolas" panose="020B0609020204030204" pitchFamily="49" charset="0"/>
              </a:rPr>
              <a:t>release_year</a:t>
            </a:r>
            <a:r>
              <a:rPr lang="en-US" sz="1400" dirty="0">
                <a:latin typeface="Consolas" panose="020B0609020204030204" pitchFamily="49" charset="0"/>
              </a:rPr>
              <a:t> </a:t>
            </a:r>
            <a:r>
              <a:rPr lang="en-US" sz="1400" b="1" dirty="0">
                <a:solidFill>
                  <a:srgbClr val="C00000"/>
                </a:solidFill>
                <a:latin typeface="Consolas" panose="020B0609020204030204" pitchFamily="49" charset="0"/>
              </a:rPr>
              <a:t>year(4) </a:t>
            </a:r>
          </a:p>
          <a:p>
            <a:pPr marL="320040" lvl="1" indent="0">
              <a:spcBef>
                <a:spcPts val="0"/>
              </a:spcBef>
              <a:buNone/>
            </a:pPr>
            <a:r>
              <a:rPr lang="en-US" sz="1400" dirty="0" err="1">
                <a:latin typeface="Consolas" panose="020B0609020204030204" pitchFamily="49" charset="0"/>
              </a:rPr>
              <a:t>language_id</a:t>
            </a:r>
            <a:r>
              <a:rPr lang="en-US" sz="1400" dirty="0">
                <a:latin typeface="Consolas" panose="020B0609020204030204" pitchFamily="49" charset="0"/>
              </a:rPr>
              <a:t> </a:t>
            </a:r>
            <a:r>
              <a:rPr lang="en-US" sz="1400" b="1" dirty="0" err="1">
                <a:solidFill>
                  <a:srgbClr val="C00000"/>
                </a:solidFill>
                <a:latin typeface="Consolas" panose="020B0609020204030204" pitchFamily="49" charset="0"/>
              </a:rPr>
              <a:t>tinyint</a:t>
            </a:r>
            <a:r>
              <a:rPr lang="en-US" sz="1400" b="1" dirty="0">
                <a:solidFill>
                  <a:srgbClr val="C00000"/>
                </a:solidFill>
                <a:latin typeface="Consolas" panose="020B0609020204030204" pitchFamily="49" charset="0"/>
              </a:rPr>
              <a:t>(3) UN </a:t>
            </a:r>
          </a:p>
          <a:p>
            <a:pPr marL="320040" lvl="1" indent="0">
              <a:spcBef>
                <a:spcPts val="0"/>
              </a:spcBef>
              <a:buNone/>
            </a:pPr>
            <a:r>
              <a:rPr lang="en-US" sz="1400" dirty="0" err="1">
                <a:latin typeface="Consolas" panose="020B0609020204030204" pitchFamily="49" charset="0"/>
              </a:rPr>
              <a:t>original_language_id</a:t>
            </a:r>
            <a:r>
              <a:rPr lang="en-US" sz="1400" dirty="0">
                <a:latin typeface="Consolas" panose="020B0609020204030204" pitchFamily="49" charset="0"/>
              </a:rPr>
              <a:t> </a:t>
            </a:r>
            <a:r>
              <a:rPr lang="en-US" sz="1400" b="1" dirty="0" err="1">
                <a:solidFill>
                  <a:srgbClr val="C00000"/>
                </a:solidFill>
                <a:latin typeface="Consolas" panose="020B0609020204030204" pitchFamily="49" charset="0"/>
              </a:rPr>
              <a:t>tinyint</a:t>
            </a:r>
            <a:r>
              <a:rPr lang="en-US" sz="1400" b="1" dirty="0">
                <a:solidFill>
                  <a:srgbClr val="C00000"/>
                </a:solidFill>
                <a:latin typeface="Consolas" panose="020B0609020204030204" pitchFamily="49" charset="0"/>
              </a:rPr>
              <a:t>(3) UN </a:t>
            </a:r>
          </a:p>
          <a:p>
            <a:pPr marL="320040" lvl="1" indent="0">
              <a:spcBef>
                <a:spcPts val="0"/>
              </a:spcBef>
              <a:buNone/>
            </a:pPr>
            <a:r>
              <a:rPr lang="en-US" sz="1400" dirty="0" err="1">
                <a:latin typeface="Consolas" panose="020B0609020204030204" pitchFamily="49" charset="0"/>
              </a:rPr>
              <a:t>rental_duration</a:t>
            </a:r>
            <a:r>
              <a:rPr lang="en-US" sz="1400" dirty="0">
                <a:latin typeface="Consolas" panose="020B0609020204030204" pitchFamily="49" charset="0"/>
              </a:rPr>
              <a:t> </a:t>
            </a:r>
            <a:r>
              <a:rPr lang="en-US" sz="1400" b="1" dirty="0" err="1">
                <a:solidFill>
                  <a:srgbClr val="C00000"/>
                </a:solidFill>
                <a:latin typeface="Consolas" panose="020B0609020204030204" pitchFamily="49" charset="0"/>
              </a:rPr>
              <a:t>tinyint</a:t>
            </a:r>
            <a:r>
              <a:rPr lang="en-US" sz="1400" b="1" dirty="0">
                <a:solidFill>
                  <a:srgbClr val="C00000"/>
                </a:solidFill>
                <a:latin typeface="Consolas" panose="020B0609020204030204" pitchFamily="49" charset="0"/>
              </a:rPr>
              <a:t>(3) UN </a:t>
            </a:r>
          </a:p>
          <a:p>
            <a:pPr marL="320040" lvl="1" indent="0">
              <a:spcBef>
                <a:spcPts val="0"/>
              </a:spcBef>
              <a:buNone/>
            </a:pPr>
            <a:r>
              <a:rPr lang="en-US" sz="1400" dirty="0" err="1">
                <a:latin typeface="Consolas" panose="020B0609020204030204" pitchFamily="49" charset="0"/>
              </a:rPr>
              <a:t>rental_rate</a:t>
            </a:r>
            <a:r>
              <a:rPr lang="en-US" sz="1400" dirty="0">
                <a:latin typeface="Consolas" panose="020B0609020204030204" pitchFamily="49" charset="0"/>
              </a:rPr>
              <a:t> decimal(4,2) </a:t>
            </a:r>
          </a:p>
          <a:p>
            <a:pPr marL="320040" lvl="1" indent="0">
              <a:spcBef>
                <a:spcPts val="0"/>
              </a:spcBef>
              <a:buNone/>
            </a:pPr>
            <a:r>
              <a:rPr lang="en-US" sz="1400" dirty="0">
                <a:latin typeface="Consolas" panose="020B0609020204030204" pitchFamily="49" charset="0"/>
              </a:rPr>
              <a:t>length </a:t>
            </a:r>
            <a:r>
              <a:rPr lang="en-US" sz="1400" b="1" dirty="0" err="1">
                <a:solidFill>
                  <a:srgbClr val="C00000"/>
                </a:solidFill>
                <a:latin typeface="Consolas" panose="020B0609020204030204" pitchFamily="49" charset="0"/>
              </a:rPr>
              <a:t>smallint</a:t>
            </a:r>
            <a:r>
              <a:rPr lang="en-US" sz="1400" b="1" dirty="0">
                <a:solidFill>
                  <a:srgbClr val="C00000"/>
                </a:solidFill>
                <a:latin typeface="Consolas" panose="020B0609020204030204" pitchFamily="49" charset="0"/>
              </a:rPr>
              <a:t>(5) UN </a:t>
            </a:r>
          </a:p>
          <a:p>
            <a:pPr marL="320040" lvl="1" indent="0">
              <a:spcBef>
                <a:spcPts val="0"/>
              </a:spcBef>
              <a:buNone/>
            </a:pPr>
            <a:r>
              <a:rPr lang="en-US" sz="1400" dirty="0" err="1">
                <a:latin typeface="Consolas" panose="020B0609020204030204" pitchFamily="49" charset="0"/>
              </a:rPr>
              <a:t>replacement_cost</a:t>
            </a:r>
            <a:r>
              <a:rPr lang="en-US" sz="1400" dirty="0">
                <a:latin typeface="Consolas" panose="020B0609020204030204" pitchFamily="49" charset="0"/>
              </a:rPr>
              <a:t> decimal(5,2) </a:t>
            </a:r>
          </a:p>
          <a:p>
            <a:pPr marL="320040" lvl="1" indent="0">
              <a:spcBef>
                <a:spcPts val="0"/>
              </a:spcBef>
              <a:buNone/>
            </a:pPr>
            <a:r>
              <a:rPr lang="en-US" sz="1400" dirty="0">
                <a:latin typeface="Consolas" panose="020B0609020204030204" pitchFamily="49" charset="0"/>
              </a:rPr>
              <a:t>rating </a:t>
            </a:r>
            <a:r>
              <a:rPr lang="en-US" sz="1400" dirty="0" err="1">
                <a:latin typeface="Consolas" panose="020B0609020204030204" pitchFamily="49" charset="0"/>
              </a:rPr>
              <a:t>enum</a:t>
            </a:r>
            <a:r>
              <a:rPr lang="en-US" sz="1400" dirty="0">
                <a:latin typeface="Consolas" panose="020B0609020204030204" pitchFamily="49" charset="0"/>
              </a:rPr>
              <a:t>('G','PG','PG-13','R','NC-17') </a:t>
            </a:r>
          </a:p>
          <a:p>
            <a:pPr marL="320040" lvl="1" indent="0">
              <a:spcBef>
                <a:spcPts val="0"/>
              </a:spcBef>
              <a:buNone/>
            </a:pPr>
            <a:r>
              <a:rPr lang="en-US" sz="1400" dirty="0" err="1">
                <a:latin typeface="Consolas" panose="020B0609020204030204" pitchFamily="49" charset="0"/>
              </a:rPr>
              <a:t>special_features</a:t>
            </a:r>
            <a:r>
              <a:rPr lang="en-US" sz="1400" dirty="0">
                <a:latin typeface="Consolas" panose="020B0609020204030204" pitchFamily="49" charset="0"/>
              </a:rPr>
              <a:t> </a:t>
            </a:r>
            <a:r>
              <a:rPr lang="en-US" sz="1400" b="1" dirty="0">
                <a:solidFill>
                  <a:srgbClr val="C00000"/>
                </a:solidFill>
                <a:latin typeface="Consolas" panose="020B0609020204030204" pitchFamily="49" charset="0"/>
              </a:rPr>
              <a:t>set('</a:t>
            </a:r>
            <a:r>
              <a:rPr lang="en-US" sz="1400" b="1" dirty="0" err="1">
                <a:solidFill>
                  <a:srgbClr val="C00000"/>
                </a:solidFill>
                <a:latin typeface="Consolas" panose="020B0609020204030204" pitchFamily="49" charset="0"/>
              </a:rPr>
              <a:t>Trailers','Commentaries','Deleted</a:t>
            </a:r>
            <a:r>
              <a:rPr lang="en-US" sz="1400" b="1" dirty="0">
                <a:solidFill>
                  <a:srgbClr val="C00000"/>
                </a:solidFill>
                <a:latin typeface="Consolas" panose="020B0609020204030204" pitchFamily="49" charset="0"/>
              </a:rPr>
              <a:t> </a:t>
            </a:r>
            <a:r>
              <a:rPr lang="en-US" sz="1400" b="1" dirty="0" err="1">
                <a:solidFill>
                  <a:srgbClr val="C00000"/>
                </a:solidFill>
                <a:latin typeface="Consolas" panose="020B0609020204030204" pitchFamily="49" charset="0"/>
              </a:rPr>
              <a:t>Scenes','Behind</a:t>
            </a:r>
            <a:r>
              <a:rPr lang="en-US" sz="1400" b="1" dirty="0">
                <a:solidFill>
                  <a:srgbClr val="C00000"/>
                </a:solidFill>
                <a:latin typeface="Consolas" panose="020B0609020204030204" pitchFamily="49" charset="0"/>
              </a:rPr>
              <a:t> the Scenes') </a:t>
            </a:r>
          </a:p>
          <a:p>
            <a:pPr marL="320040" lvl="1" indent="0">
              <a:spcBef>
                <a:spcPts val="0"/>
              </a:spcBef>
              <a:buNone/>
            </a:pPr>
            <a:r>
              <a:rPr lang="en-US" sz="1400" dirty="0" err="1">
                <a:latin typeface="Consolas" panose="020B0609020204030204" pitchFamily="49" charset="0"/>
              </a:rPr>
              <a:t>last_update</a:t>
            </a:r>
            <a:r>
              <a:rPr lang="en-US" sz="1400" dirty="0">
                <a:latin typeface="Consolas" panose="020B0609020204030204" pitchFamily="49" charset="0"/>
              </a:rPr>
              <a:t> </a:t>
            </a:r>
            <a:r>
              <a:rPr lang="en-US" sz="1400" b="1" dirty="0">
                <a:solidFill>
                  <a:srgbClr val="C00000"/>
                </a:solidFill>
                <a:latin typeface="Consolas" panose="020B0609020204030204" pitchFamily="49" charset="0"/>
              </a:rPr>
              <a:t>timestamp</a:t>
            </a:r>
            <a:endParaRPr lang="en-US" sz="1600" b="1" dirty="0">
              <a:solidFill>
                <a:srgbClr val="C00000"/>
              </a:solidFill>
              <a:latin typeface="Consolas" panose="020B0609020204030204" pitchFamily="49" charset="0"/>
            </a:endParaRPr>
          </a:p>
        </p:txBody>
      </p:sp>
      <p:sp>
        <p:nvSpPr>
          <p:cNvPr id="4" name="Title 3">
            <a:extLst>
              <a:ext uri="{FF2B5EF4-FFF2-40B4-BE49-F238E27FC236}">
                <a16:creationId xmlns:a16="http://schemas.microsoft.com/office/drawing/2014/main" id="{6BE3A402-DFB3-47F6-8AAE-DEE9D8E42BB0}"/>
              </a:ext>
            </a:extLst>
          </p:cNvPr>
          <p:cNvSpPr>
            <a:spLocks noGrp="1"/>
          </p:cNvSpPr>
          <p:nvPr>
            <p:ph type="title"/>
          </p:nvPr>
        </p:nvSpPr>
        <p:spPr/>
        <p:txBody>
          <a:bodyPr/>
          <a:lstStyle/>
          <a:p>
            <a:r>
              <a:rPr lang="en-US" dirty="0"/>
              <a:t>Our attempt to replicate </a:t>
            </a:r>
            <a:r>
              <a:rPr lang="en-US" dirty="0" err="1"/>
              <a:t>Sakila</a:t>
            </a:r>
            <a:r>
              <a:rPr lang="en-US" dirty="0"/>
              <a:t> only partially succeeded</a:t>
            </a:r>
          </a:p>
        </p:txBody>
      </p:sp>
      <p:grpSp>
        <p:nvGrpSpPr>
          <p:cNvPr id="18" name="Group 17">
            <a:extLst>
              <a:ext uri="{FF2B5EF4-FFF2-40B4-BE49-F238E27FC236}">
                <a16:creationId xmlns:a16="http://schemas.microsoft.com/office/drawing/2014/main" id="{8BECC13B-AB97-4C8C-9633-7B2A4AC57C12}"/>
              </a:ext>
            </a:extLst>
          </p:cNvPr>
          <p:cNvGrpSpPr/>
          <p:nvPr/>
        </p:nvGrpSpPr>
        <p:grpSpPr>
          <a:xfrm>
            <a:off x="273130" y="3710697"/>
            <a:ext cx="8605399" cy="2344969"/>
            <a:chOff x="-418854" y="3710697"/>
            <a:chExt cx="10111494" cy="2344969"/>
          </a:xfrm>
        </p:grpSpPr>
        <p:cxnSp>
          <p:nvCxnSpPr>
            <p:cNvPr id="14" name="Straight Connector 13">
              <a:extLst>
                <a:ext uri="{FF2B5EF4-FFF2-40B4-BE49-F238E27FC236}">
                  <a16:creationId xmlns:a16="http://schemas.microsoft.com/office/drawing/2014/main" id="{42729AAF-9A3E-4D06-BBE0-F77F94DB07DC}"/>
                </a:ext>
              </a:extLst>
            </p:cNvPr>
            <p:cNvCxnSpPr/>
            <p:nvPr/>
          </p:nvCxnSpPr>
          <p:spPr>
            <a:xfrm>
              <a:off x="-418854" y="3710697"/>
              <a:ext cx="10111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6E80E4C-E415-4275-AC0E-893F960ABEC7}"/>
                </a:ext>
              </a:extLst>
            </p:cNvPr>
            <p:cNvCxnSpPr/>
            <p:nvPr/>
          </p:nvCxnSpPr>
          <p:spPr>
            <a:xfrm>
              <a:off x="-418854" y="4346835"/>
              <a:ext cx="10111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6A7F716-6556-43BB-9EB6-D68EBC046397}"/>
                </a:ext>
              </a:extLst>
            </p:cNvPr>
            <p:cNvCxnSpPr/>
            <p:nvPr/>
          </p:nvCxnSpPr>
          <p:spPr>
            <a:xfrm>
              <a:off x="-418854" y="4982973"/>
              <a:ext cx="10111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48C68C-B8EC-4862-B6D8-BAA15A2F538B}"/>
                </a:ext>
              </a:extLst>
            </p:cNvPr>
            <p:cNvCxnSpPr/>
            <p:nvPr/>
          </p:nvCxnSpPr>
          <p:spPr>
            <a:xfrm>
              <a:off x="-418854" y="6055666"/>
              <a:ext cx="10111494"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182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2DE48D-C889-4081-8603-CDF3A5EE356F}"/>
              </a:ext>
            </a:extLst>
          </p:cNvPr>
          <p:cNvSpPr>
            <a:spLocks noGrp="1"/>
          </p:cNvSpPr>
          <p:nvPr>
            <p:ph sz="half" idx="1"/>
          </p:nvPr>
        </p:nvSpPr>
        <p:spPr>
          <a:xfrm>
            <a:off x="273131" y="1719071"/>
            <a:ext cx="4428655" cy="4622735"/>
          </a:xfrm>
        </p:spPr>
        <p:txBody>
          <a:bodyPr>
            <a:normAutofit/>
          </a:bodyPr>
          <a:lstStyle/>
          <a:p>
            <a:pPr marL="45720" indent="0">
              <a:buNone/>
            </a:pPr>
            <a:r>
              <a:rPr lang="en-US" sz="1800" dirty="0" smtClean="0">
                <a:hlinkClick r:id="rId2"/>
              </a:rPr>
              <a:t> </a:t>
            </a:r>
            <a:r>
              <a:rPr lang="en-US" sz="1800" dirty="0" smtClean="0"/>
              <a:t> </a:t>
            </a:r>
            <a:br>
              <a:rPr lang="en-US" sz="1800" dirty="0" smtClean="0"/>
            </a:br>
            <a:endParaRPr lang="en-US" sz="1800" dirty="0" smtClean="0"/>
          </a:p>
          <a:p>
            <a:pPr marL="45720" indent="0">
              <a:spcBef>
                <a:spcPts val="0"/>
              </a:spcBef>
              <a:buNone/>
            </a:pPr>
            <a:r>
              <a:rPr lang="en-US" sz="1600" dirty="0"/>
              <a:t/>
            </a:r>
            <a:br>
              <a:rPr lang="en-US" sz="1600" dirty="0"/>
            </a:br>
            <a:r>
              <a:rPr lang="en-US" sz="1600" dirty="0"/>
              <a:t>Table: </a:t>
            </a:r>
            <a:r>
              <a:rPr lang="en-US" sz="1600" b="1" dirty="0" err="1">
                <a:solidFill>
                  <a:schemeClr val="accent1"/>
                </a:solidFill>
              </a:rPr>
              <a:t>visitor.film</a:t>
            </a:r>
            <a:endParaRPr lang="en-US" sz="1600" b="1" dirty="0">
              <a:solidFill>
                <a:schemeClr val="accent1"/>
              </a:solidFill>
            </a:endParaRPr>
          </a:p>
          <a:p>
            <a:pPr>
              <a:spcBef>
                <a:spcPts val="0"/>
              </a:spcBef>
            </a:pPr>
            <a:r>
              <a:rPr lang="en-US" sz="1600" dirty="0"/>
              <a:t>Columns:</a:t>
            </a:r>
          </a:p>
          <a:p>
            <a:pPr marL="45720" indent="0">
              <a:spcBef>
                <a:spcPts val="0"/>
              </a:spcBef>
              <a:buNone/>
            </a:pPr>
            <a:r>
              <a:rPr lang="en-US" sz="1400" dirty="0" err="1" smtClean="0">
                <a:latin typeface="Consolas" panose="020B0609020204030204" pitchFamily="49" charset="0"/>
              </a:rPr>
              <a:t>film_id</a:t>
            </a:r>
            <a:r>
              <a:rPr lang="en-US" sz="1400" dirty="0" smtClean="0">
                <a:latin typeface="Consolas" panose="020B0609020204030204" pitchFamily="49" charset="0"/>
              </a:rPr>
              <a:t> </a:t>
            </a:r>
            <a:r>
              <a:rPr lang="en-US" sz="1400" dirty="0" err="1">
                <a:latin typeface="Consolas" panose="020B0609020204030204" pitchFamily="49" charset="0"/>
              </a:rPr>
              <a:t>smallint</a:t>
            </a:r>
            <a:r>
              <a:rPr lang="en-US" sz="1400" dirty="0">
                <a:latin typeface="Consolas" panose="020B0609020204030204" pitchFamily="49" charset="0"/>
              </a:rPr>
              <a:t>(5) UN AI PK </a:t>
            </a:r>
          </a:p>
          <a:p>
            <a:pPr marL="45720" indent="0">
              <a:spcBef>
                <a:spcPts val="0"/>
              </a:spcBef>
              <a:buNone/>
            </a:pPr>
            <a:r>
              <a:rPr lang="en-US" sz="1400" dirty="0">
                <a:latin typeface="Consolas" panose="020B0609020204030204" pitchFamily="49" charset="0"/>
              </a:rPr>
              <a:t>title varchar(255) </a:t>
            </a:r>
          </a:p>
          <a:p>
            <a:pPr marL="45720" indent="0">
              <a:spcBef>
                <a:spcPts val="0"/>
              </a:spcBef>
              <a:buNone/>
            </a:pPr>
            <a:r>
              <a:rPr lang="en-US" sz="1400" dirty="0">
                <a:latin typeface="Consolas" panose="020B0609020204030204" pitchFamily="49" charset="0"/>
              </a:rPr>
              <a:t>description text </a:t>
            </a:r>
          </a:p>
          <a:p>
            <a:pPr marL="45720" indent="0">
              <a:spcBef>
                <a:spcPts val="0"/>
              </a:spcBef>
              <a:buNone/>
            </a:pPr>
            <a:r>
              <a:rPr lang="en-US" sz="1400" dirty="0" err="1">
                <a:latin typeface="Consolas" panose="020B0609020204030204" pitchFamily="49" charset="0"/>
              </a:rPr>
              <a:t>release_year</a:t>
            </a:r>
            <a:r>
              <a:rPr lang="en-US" sz="1400" dirty="0">
                <a:latin typeface="Consolas" panose="020B0609020204030204" pitchFamily="49" charset="0"/>
              </a:rPr>
              <a:t> year(4) </a:t>
            </a:r>
          </a:p>
          <a:p>
            <a:pPr marL="45720" indent="0">
              <a:spcBef>
                <a:spcPts val="0"/>
              </a:spcBef>
              <a:buNone/>
            </a:pPr>
            <a:r>
              <a:rPr lang="en-US" sz="1400" dirty="0" err="1">
                <a:latin typeface="Consolas" panose="020B0609020204030204" pitchFamily="49" charset="0"/>
              </a:rPr>
              <a:t>language_id</a:t>
            </a:r>
            <a:r>
              <a:rPr lang="en-US" sz="1400" dirty="0">
                <a:latin typeface="Consolas" panose="020B0609020204030204" pitchFamily="49" charset="0"/>
              </a:rPr>
              <a:t> </a:t>
            </a:r>
            <a:r>
              <a:rPr lang="en-US" sz="1400" dirty="0" err="1">
                <a:latin typeface="Consolas" panose="020B0609020204030204" pitchFamily="49" charset="0"/>
              </a:rPr>
              <a:t>tinyint</a:t>
            </a:r>
            <a:r>
              <a:rPr lang="en-US" sz="1400" dirty="0">
                <a:latin typeface="Consolas" panose="020B0609020204030204" pitchFamily="49" charset="0"/>
              </a:rPr>
              <a:t>(3) UN </a:t>
            </a:r>
          </a:p>
          <a:p>
            <a:pPr marL="45720" indent="0">
              <a:spcBef>
                <a:spcPts val="0"/>
              </a:spcBef>
              <a:buNone/>
            </a:pPr>
            <a:r>
              <a:rPr lang="en-US" sz="1400" dirty="0" err="1">
                <a:latin typeface="Consolas" panose="020B0609020204030204" pitchFamily="49" charset="0"/>
              </a:rPr>
              <a:t>original_language_id</a:t>
            </a:r>
            <a:r>
              <a:rPr lang="en-US" sz="1400" dirty="0">
                <a:latin typeface="Consolas" panose="020B0609020204030204" pitchFamily="49" charset="0"/>
              </a:rPr>
              <a:t> </a:t>
            </a:r>
            <a:r>
              <a:rPr lang="en-US" sz="1400" dirty="0" err="1">
                <a:latin typeface="Consolas" panose="020B0609020204030204" pitchFamily="49" charset="0"/>
              </a:rPr>
              <a:t>tinyint</a:t>
            </a:r>
            <a:r>
              <a:rPr lang="en-US" sz="1400" dirty="0">
                <a:latin typeface="Consolas" panose="020B0609020204030204" pitchFamily="49" charset="0"/>
              </a:rPr>
              <a:t>(3) UN </a:t>
            </a:r>
          </a:p>
          <a:p>
            <a:pPr marL="45720" indent="0">
              <a:spcBef>
                <a:spcPts val="0"/>
              </a:spcBef>
              <a:buNone/>
            </a:pPr>
            <a:r>
              <a:rPr lang="en-US" sz="1400" dirty="0" err="1">
                <a:latin typeface="Consolas" panose="020B0609020204030204" pitchFamily="49" charset="0"/>
              </a:rPr>
              <a:t>rental_duration</a:t>
            </a:r>
            <a:r>
              <a:rPr lang="en-US" sz="1400" dirty="0">
                <a:latin typeface="Consolas" panose="020B0609020204030204" pitchFamily="49" charset="0"/>
              </a:rPr>
              <a:t> </a:t>
            </a:r>
            <a:r>
              <a:rPr lang="en-US" sz="1400" dirty="0" err="1">
                <a:latin typeface="Consolas" panose="020B0609020204030204" pitchFamily="49" charset="0"/>
              </a:rPr>
              <a:t>tinyint</a:t>
            </a:r>
            <a:r>
              <a:rPr lang="en-US" sz="1400" dirty="0">
                <a:latin typeface="Consolas" panose="020B0609020204030204" pitchFamily="49" charset="0"/>
              </a:rPr>
              <a:t>(3) UN </a:t>
            </a:r>
          </a:p>
          <a:p>
            <a:pPr marL="45720" indent="0">
              <a:spcBef>
                <a:spcPts val="0"/>
              </a:spcBef>
              <a:buNone/>
            </a:pPr>
            <a:r>
              <a:rPr lang="en-US" sz="1400" dirty="0" err="1">
                <a:latin typeface="Consolas" panose="020B0609020204030204" pitchFamily="49" charset="0"/>
              </a:rPr>
              <a:t>rental_rate</a:t>
            </a:r>
            <a:r>
              <a:rPr lang="en-US" sz="1400" dirty="0">
                <a:latin typeface="Consolas" panose="020B0609020204030204" pitchFamily="49" charset="0"/>
              </a:rPr>
              <a:t> decimal(4,2) </a:t>
            </a:r>
          </a:p>
          <a:p>
            <a:pPr marL="45720" indent="0">
              <a:spcBef>
                <a:spcPts val="0"/>
              </a:spcBef>
              <a:buNone/>
            </a:pPr>
            <a:r>
              <a:rPr lang="en-US" sz="1400" dirty="0">
                <a:latin typeface="Consolas" panose="020B0609020204030204" pitchFamily="49" charset="0"/>
              </a:rPr>
              <a:t>length </a:t>
            </a:r>
            <a:r>
              <a:rPr lang="en-US" sz="1400" dirty="0" err="1">
                <a:latin typeface="Consolas" panose="020B0609020204030204" pitchFamily="49" charset="0"/>
              </a:rPr>
              <a:t>smallint</a:t>
            </a:r>
            <a:r>
              <a:rPr lang="en-US" sz="1400" dirty="0">
                <a:latin typeface="Consolas" panose="020B0609020204030204" pitchFamily="49" charset="0"/>
              </a:rPr>
              <a:t>(5) UN </a:t>
            </a:r>
          </a:p>
          <a:p>
            <a:pPr marL="45720" indent="0">
              <a:spcBef>
                <a:spcPts val="0"/>
              </a:spcBef>
              <a:buNone/>
            </a:pPr>
            <a:r>
              <a:rPr lang="en-US" sz="1400" dirty="0" err="1">
                <a:latin typeface="Consolas" panose="020B0609020204030204" pitchFamily="49" charset="0"/>
              </a:rPr>
              <a:t>replacement_cost</a:t>
            </a:r>
            <a:r>
              <a:rPr lang="en-US" sz="1400" dirty="0">
                <a:latin typeface="Consolas" panose="020B0609020204030204" pitchFamily="49" charset="0"/>
              </a:rPr>
              <a:t> decimal(5,2) </a:t>
            </a:r>
          </a:p>
          <a:p>
            <a:pPr marL="45720" indent="0">
              <a:spcBef>
                <a:spcPts val="0"/>
              </a:spcBef>
              <a:buNone/>
            </a:pPr>
            <a:r>
              <a:rPr lang="en-US" sz="1400" dirty="0">
                <a:latin typeface="Consolas" panose="020B0609020204030204" pitchFamily="49" charset="0"/>
              </a:rPr>
              <a:t>rating </a:t>
            </a:r>
            <a:r>
              <a:rPr lang="en-US" sz="1400" dirty="0" err="1">
                <a:latin typeface="Consolas" panose="020B0609020204030204" pitchFamily="49" charset="0"/>
              </a:rPr>
              <a:t>enum</a:t>
            </a:r>
            <a:r>
              <a:rPr lang="en-US" sz="1400" dirty="0">
                <a:latin typeface="Consolas" panose="020B0609020204030204" pitchFamily="49" charset="0"/>
              </a:rPr>
              <a:t>('G','PG','PG-13','R','NC-17') </a:t>
            </a:r>
          </a:p>
          <a:p>
            <a:pPr marL="45720" indent="0">
              <a:spcBef>
                <a:spcPts val="0"/>
              </a:spcBef>
              <a:buNone/>
            </a:pPr>
            <a:r>
              <a:rPr lang="en-US" sz="1400" dirty="0" err="1">
                <a:latin typeface="Consolas" panose="020B0609020204030204" pitchFamily="49" charset="0"/>
              </a:rPr>
              <a:t>special_features</a:t>
            </a:r>
            <a:r>
              <a:rPr lang="en-US" sz="1400" dirty="0">
                <a:latin typeface="Consolas" panose="020B0609020204030204" pitchFamily="49" charset="0"/>
              </a:rPr>
              <a:t> set('</a:t>
            </a:r>
            <a:r>
              <a:rPr lang="en-US" sz="1400" dirty="0" err="1">
                <a:latin typeface="Consolas" panose="020B0609020204030204" pitchFamily="49" charset="0"/>
              </a:rPr>
              <a:t>Trailers','Commentaries','Deleted</a:t>
            </a:r>
            <a:r>
              <a:rPr lang="en-US" sz="1400" dirty="0">
                <a:latin typeface="Consolas" panose="020B0609020204030204" pitchFamily="49" charset="0"/>
              </a:rPr>
              <a:t> </a:t>
            </a:r>
            <a:r>
              <a:rPr lang="en-US" sz="1400" dirty="0" err="1">
                <a:latin typeface="Consolas" panose="020B0609020204030204" pitchFamily="49" charset="0"/>
              </a:rPr>
              <a:t>Scenes','Behind</a:t>
            </a:r>
            <a:r>
              <a:rPr lang="en-US" sz="1400" dirty="0">
                <a:latin typeface="Consolas" panose="020B0609020204030204" pitchFamily="49" charset="0"/>
              </a:rPr>
              <a:t> the Scenes') </a:t>
            </a:r>
          </a:p>
          <a:p>
            <a:pPr marL="45720" indent="0">
              <a:spcBef>
                <a:spcPts val="0"/>
              </a:spcBef>
              <a:buNone/>
            </a:pPr>
            <a:r>
              <a:rPr lang="en-US" sz="1400" dirty="0" err="1">
                <a:latin typeface="Consolas" panose="020B0609020204030204" pitchFamily="49" charset="0"/>
              </a:rPr>
              <a:t>last_update</a:t>
            </a:r>
            <a:r>
              <a:rPr lang="en-US" sz="1400" dirty="0">
                <a:latin typeface="Consolas" panose="020B0609020204030204" pitchFamily="49" charset="0"/>
              </a:rPr>
              <a:t> timestamp</a:t>
            </a:r>
            <a:r>
              <a:rPr lang="en-US" sz="1600" dirty="0"/>
              <a:t>	</a:t>
            </a:r>
            <a:endParaRPr lang="en-US" sz="1600" dirty="0">
              <a:latin typeface="Consolas" panose="020B0609020204030204" pitchFamily="49" charset="0"/>
            </a:endParaRPr>
          </a:p>
        </p:txBody>
      </p:sp>
      <p:sp>
        <p:nvSpPr>
          <p:cNvPr id="3" name="Content Placeholder 2">
            <a:extLst>
              <a:ext uri="{FF2B5EF4-FFF2-40B4-BE49-F238E27FC236}">
                <a16:creationId xmlns:a16="http://schemas.microsoft.com/office/drawing/2014/main" id="{76EB3ACD-693F-4D08-BC3C-49FA9BF3992E}"/>
              </a:ext>
            </a:extLst>
          </p:cNvPr>
          <p:cNvSpPr>
            <a:spLocks noGrp="1"/>
          </p:cNvSpPr>
          <p:nvPr>
            <p:ph sz="half" idx="2"/>
          </p:nvPr>
        </p:nvSpPr>
        <p:spPr>
          <a:xfrm>
            <a:off x="4277029" y="1783965"/>
            <a:ext cx="5071913" cy="4498851"/>
          </a:xfrm>
        </p:spPr>
        <p:txBody>
          <a:bodyPr/>
          <a:lstStyle/>
          <a:p>
            <a:pPr marL="45720" indent="0">
              <a:spcBef>
                <a:spcPts val="0"/>
              </a:spcBef>
              <a:buNone/>
            </a:pPr>
            <a:r>
              <a:rPr lang="en-US" sz="1600" dirty="0"/>
              <a:t/>
            </a:r>
            <a:br>
              <a:rPr lang="en-US" sz="1600" dirty="0"/>
            </a:br>
            <a:r>
              <a:rPr lang="en-US" sz="1600" dirty="0"/>
              <a:t/>
            </a:r>
            <a:br>
              <a:rPr lang="en-US" sz="1600" dirty="0"/>
            </a:br>
            <a:r>
              <a:rPr lang="en-US" sz="1600" dirty="0"/>
              <a:t/>
            </a:r>
            <a:br>
              <a:rPr lang="en-US" sz="1600" dirty="0"/>
            </a:br>
            <a:r>
              <a:rPr lang="en-US" sz="1600" dirty="0"/>
              <a:t>Table: </a:t>
            </a:r>
            <a:r>
              <a:rPr lang="en-US" sz="1600" b="1" dirty="0" err="1">
                <a:solidFill>
                  <a:schemeClr val="accent1"/>
                </a:solidFill>
              </a:rPr>
              <a:t>sakila.film</a:t>
            </a:r>
            <a:endParaRPr lang="en-US" sz="1600" b="1" dirty="0">
              <a:solidFill>
                <a:schemeClr val="accent1"/>
              </a:solidFill>
            </a:endParaRPr>
          </a:p>
          <a:p>
            <a:pPr>
              <a:spcBef>
                <a:spcPts val="0"/>
              </a:spcBef>
            </a:pPr>
            <a:r>
              <a:rPr lang="en-US" sz="1600" dirty="0"/>
              <a:t>Columns</a:t>
            </a:r>
            <a:r>
              <a:rPr lang="en-US" sz="1400" dirty="0">
                <a:latin typeface="Consolas" panose="020B0609020204030204" pitchFamily="49" charset="0"/>
              </a:rPr>
              <a:t>:</a:t>
            </a:r>
          </a:p>
          <a:p>
            <a:pPr marL="320040" lvl="1" indent="0">
              <a:spcBef>
                <a:spcPts val="0"/>
              </a:spcBef>
              <a:buNone/>
            </a:pPr>
            <a:r>
              <a:rPr lang="en-US" sz="1400" dirty="0" err="1">
                <a:latin typeface="Consolas" panose="020B0609020204030204" pitchFamily="49" charset="0"/>
              </a:rPr>
              <a:t>film_id</a:t>
            </a:r>
            <a:r>
              <a:rPr lang="en-US" sz="1400" dirty="0">
                <a:latin typeface="Consolas" panose="020B0609020204030204" pitchFamily="49" charset="0"/>
              </a:rPr>
              <a:t> </a:t>
            </a:r>
            <a:r>
              <a:rPr lang="en-US" sz="1400" dirty="0" err="1">
                <a:latin typeface="Consolas" panose="020B0609020204030204" pitchFamily="49" charset="0"/>
              </a:rPr>
              <a:t>smallint</a:t>
            </a:r>
            <a:r>
              <a:rPr lang="en-US" sz="1400" dirty="0">
                <a:latin typeface="Consolas" panose="020B0609020204030204" pitchFamily="49" charset="0"/>
              </a:rPr>
              <a:t>(5) UN AI PK </a:t>
            </a:r>
          </a:p>
          <a:p>
            <a:pPr marL="320040" lvl="1" indent="0">
              <a:spcBef>
                <a:spcPts val="0"/>
              </a:spcBef>
              <a:buNone/>
            </a:pPr>
            <a:r>
              <a:rPr lang="en-US" sz="1400" dirty="0">
                <a:latin typeface="Consolas" panose="020B0609020204030204" pitchFamily="49" charset="0"/>
              </a:rPr>
              <a:t>title varchar(255) </a:t>
            </a:r>
          </a:p>
          <a:p>
            <a:pPr marL="320040" lvl="1" indent="0">
              <a:spcBef>
                <a:spcPts val="0"/>
              </a:spcBef>
              <a:buNone/>
            </a:pPr>
            <a:r>
              <a:rPr lang="en-US" sz="1400" dirty="0">
                <a:latin typeface="Consolas" panose="020B0609020204030204" pitchFamily="49" charset="0"/>
              </a:rPr>
              <a:t>description text </a:t>
            </a:r>
          </a:p>
          <a:p>
            <a:pPr marL="320040" lvl="1" indent="0">
              <a:spcBef>
                <a:spcPts val="0"/>
              </a:spcBef>
              <a:buNone/>
            </a:pPr>
            <a:r>
              <a:rPr lang="en-US" sz="1400" dirty="0" err="1">
                <a:latin typeface="Consolas" panose="020B0609020204030204" pitchFamily="49" charset="0"/>
              </a:rPr>
              <a:t>release_year</a:t>
            </a:r>
            <a:r>
              <a:rPr lang="en-US" sz="1400" dirty="0">
                <a:latin typeface="Consolas" panose="020B0609020204030204" pitchFamily="49" charset="0"/>
              </a:rPr>
              <a:t> year(4) </a:t>
            </a:r>
          </a:p>
          <a:p>
            <a:pPr marL="320040" lvl="1" indent="0">
              <a:spcBef>
                <a:spcPts val="0"/>
              </a:spcBef>
              <a:buNone/>
            </a:pPr>
            <a:r>
              <a:rPr lang="en-US" sz="1400" dirty="0" err="1">
                <a:latin typeface="Consolas" panose="020B0609020204030204" pitchFamily="49" charset="0"/>
              </a:rPr>
              <a:t>language_id</a:t>
            </a:r>
            <a:r>
              <a:rPr lang="en-US" sz="1400" dirty="0">
                <a:latin typeface="Consolas" panose="020B0609020204030204" pitchFamily="49" charset="0"/>
              </a:rPr>
              <a:t> </a:t>
            </a:r>
            <a:r>
              <a:rPr lang="en-US" sz="1400" dirty="0" err="1">
                <a:latin typeface="Consolas" panose="020B0609020204030204" pitchFamily="49" charset="0"/>
              </a:rPr>
              <a:t>tinyint</a:t>
            </a:r>
            <a:r>
              <a:rPr lang="en-US" sz="1400" dirty="0">
                <a:latin typeface="Consolas" panose="020B0609020204030204" pitchFamily="49" charset="0"/>
              </a:rPr>
              <a:t>(3) UN </a:t>
            </a:r>
          </a:p>
          <a:p>
            <a:pPr marL="320040" lvl="1" indent="0">
              <a:spcBef>
                <a:spcPts val="0"/>
              </a:spcBef>
              <a:buNone/>
            </a:pPr>
            <a:r>
              <a:rPr lang="en-US" sz="1400" dirty="0" err="1">
                <a:latin typeface="Consolas" panose="020B0609020204030204" pitchFamily="49" charset="0"/>
              </a:rPr>
              <a:t>original_language_id</a:t>
            </a:r>
            <a:r>
              <a:rPr lang="en-US" sz="1400" dirty="0">
                <a:latin typeface="Consolas" panose="020B0609020204030204" pitchFamily="49" charset="0"/>
              </a:rPr>
              <a:t> </a:t>
            </a:r>
            <a:r>
              <a:rPr lang="en-US" sz="1400" dirty="0" err="1">
                <a:latin typeface="Consolas" panose="020B0609020204030204" pitchFamily="49" charset="0"/>
              </a:rPr>
              <a:t>tinyint</a:t>
            </a:r>
            <a:r>
              <a:rPr lang="en-US" sz="1400" dirty="0">
                <a:latin typeface="Consolas" panose="020B0609020204030204" pitchFamily="49" charset="0"/>
              </a:rPr>
              <a:t>(3) UN </a:t>
            </a:r>
          </a:p>
          <a:p>
            <a:pPr marL="320040" lvl="1" indent="0">
              <a:spcBef>
                <a:spcPts val="0"/>
              </a:spcBef>
              <a:buNone/>
            </a:pPr>
            <a:r>
              <a:rPr lang="en-US" sz="1400" dirty="0" err="1">
                <a:latin typeface="Consolas" panose="020B0609020204030204" pitchFamily="49" charset="0"/>
              </a:rPr>
              <a:t>rental_duration</a:t>
            </a:r>
            <a:r>
              <a:rPr lang="en-US" sz="1400" dirty="0">
                <a:latin typeface="Consolas" panose="020B0609020204030204" pitchFamily="49" charset="0"/>
              </a:rPr>
              <a:t> </a:t>
            </a:r>
            <a:r>
              <a:rPr lang="en-US" sz="1400" dirty="0" err="1">
                <a:latin typeface="Consolas" panose="020B0609020204030204" pitchFamily="49" charset="0"/>
              </a:rPr>
              <a:t>tinyint</a:t>
            </a:r>
            <a:r>
              <a:rPr lang="en-US" sz="1400" dirty="0">
                <a:latin typeface="Consolas" panose="020B0609020204030204" pitchFamily="49" charset="0"/>
              </a:rPr>
              <a:t>(3) UN </a:t>
            </a:r>
          </a:p>
          <a:p>
            <a:pPr marL="320040" lvl="1" indent="0">
              <a:spcBef>
                <a:spcPts val="0"/>
              </a:spcBef>
              <a:buNone/>
            </a:pPr>
            <a:r>
              <a:rPr lang="en-US" sz="1400" dirty="0" err="1">
                <a:latin typeface="Consolas" panose="020B0609020204030204" pitchFamily="49" charset="0"/>
              </a:rPr>
              <a:t>rental_rate</a:t>
            </a:r>
            <a:r>
              <a:rPr lang="en-US" sz="1400" dirty="0">
                <a:latin typeface="Consolas" panose="020B0609020204030204" pitchFamily="49" charset="0"/>
              </a:rPr>
              <a:t> decimal(4,2) </a:t>
            </a:r>
          </a:p>
          <a:p>
            <a:pPr marL="320040" lvl="1" indent="0">
              <a:spcBef>
                <a:spcPts val="0"/>
              </a:spcBef>
              <a:buNone/>
            </a:pPr>
            <a:r>
              <a:rPr lang="en-US" sz="1400" dirty="0">
                <a:latin typeface="Consolas" panose="020B0609020204030204" pitchFamily="49" charset="0"/>
              </a:rPr>
              <a:t>length </a:t>
            </a:r>
            <a:r>
              <a:rPr lang="en-US" sz="1400" dirty="0" err="1">
                <a:latin typeface="Consolas" panose="020B0609020204030204" pitchFamily="49" charset="0"/>
              </a:rPr>
              <a:t>smallint</a:t>
            </a:r>
            <a:r>
              <a:rPr lang="en-US" sz="1400" dirty="0">
                <a:latin typeface="Consolas" panose="020B0609020204030204" pitchFamily="49" charset="0"/>
              </a:rPr>
              <a:t>(5) UN </a:t>
            </a:r>
          </a:p>
          <a:p>
            <a:pPr marL="320040" lvl="1" indent="0">
              <a:spcBef>
                <a:spcPts val="0"/>
              </a:spcBef>
              <a:buNone/>
            </a:pPr>
            <a:r>
              <a:rPr lang="en-US" sz="1400" dirty="0" err="1">
                <a:latin typeface="Consolas" panose="020B0609020204030204" pitchFamily="49" charset="0"/>
              </a:rPr>
              <a:t>replacement_cost</a:t>
            </a:r>
            <a:r>
              <a:rPr lang="en-US" sz="1400" dirty="0">
                <a:latin typeface="Consolas" panose="020B0609020204030204" pitchFamily="49" charset="0"/>
              </a:rPr>
              <a:t> decimal(5,2) </a:t>
            </a:r>
          </a:p>
          <a:p>
            <a:pPr marL="320040" lvl="1" indent="0">
              <a:spcBef>
                <a:spcPts val="0"/>
              </a:spcBef>
              <a:buNone/>
            </a:pPr>
            <a:r>
              <a:rPr lang="en-US" sz="1400" dirty="0">
                <a:latin typeface="Consolas" panose="020B0609020204030204" pitchFamily="49" charset="0"/>
              </a:rPr>
              <a:t>rating </a:t>
            </a:r>
            <a:r>
              <a:rPr lang="en-US" sz="1400" dirty="0" err="1">
                <a:latin typeface="Consolas" panose="020B0609020204030204" pitchFamily="49" charset="0"/>
              </a:rPr>
              <a:t>enum</a:t>
            </a:r>
            <a:r>
              <a:rPr lang="en-US" sz="1400" dirty="0">
                <a:latin typeface="Consolas" panose="020B0609020204030204" pitchFamily="49" charset="0"/>
              </a:rPr>
              <a:t>('G','PG','PG-13','R','NC-17') </a:t>
            </a:r>
          </a:p>
          <a:p>
            <a:pPr marL="320040" lvl="1" indent="0">
              <a:spcBef>
                <a:spcPts val="0"/>
              </a:spcBef>
              <a:buNone/>
            </a:pPr>
            <a:r>
              <a:rPr lang="en-US" sz="1400" dirty="0" err="1">
                <a:latin typeface="Consolas" panose="020B0609020204030204" pitchFamily="49" charset="0"/>
              </a:rPr>
              <a:t>special_features</a:t>
            </a:r>
            <a:r>
              <a:rPr lang="en-US" sz="1400" dirty="0">
                <a:latin typeface="Consolas" panose="020B0609020204030204" pitchFamily="49" charset="0"/>
              </a:rPr>
              <a:t> set('</a:t>
            </a:r>
            <a:r>
              <a:rPr lang="en-US" sz="1400" dirty="0" err="1">
                <a:latin typeface="Consolas" panose="020B0609020204030204" pitchFamily="49" charset="0"/>
              </a:rPr>
              <a:t>Trailers','Commentaries','Deleted</a:t>
            </a:r>
            <a:r>
              <a:rPr lang="en-US" sz="1400" dirty="0">
                <a:latin typeface="Consolas" panose="020B0609020204030204" pitchFamily="49" charset="0"/>
              </a:rPr>
              <a:t> </a:t>
            </a:r>
            <a:r>
              <a:rPr lang="en-US" sz="1400" dirty="0" err="1">
                <a:latin typeface="Consolas" panose="020B0609020204030204" pitchFamily="49" charset="0"/>
              </a:rPr>
              <a:t>Scenes','Behind</a:t>
            </a:r>
            <a:r>
              <a:rPr lang="en-US" sz="1400" dirty="0">
                <a:latin typeface="Consolas" panose="020B0609020204030204" pitchFamily="49" charset="0"/>
              </a:rPr>
              <a:t> the Scenes') </a:t>
            </a:r>
          </a:p>
          <a:p>
            <a:pPr marL="320040" lvl="1" indent="0">
              <a:spcBef>
                <a:spcPts val="0"/>
              </a:spcBef>
              <a:buNone/>
            </a:pPr>
            <a:r>
              <a:rPr lang="en-US" sz="1400" dirty="0" err="1">
                <a:latin typeface="Consolas" panose="020B0609020204030204" pitchFamily="49" charset="0"/>
              </a:rPr>
              <a:t>last_update</a:t>
            </a:r>
            <a:r>
              <a:rPr lang="en-US" sz="1400" dirty="0">
                <a:latin typeface="Consolas" panose="020B0609020204030204" pitchFamily="49" charset="0"/>
              </a:rPr>
              <a:t> timestamp</a:t>
            </a:r>
            <a:endParaRPr lang="en-US" sz="1600" dirty="0">
              <a:latin typeface="Consolas" panose="020B0609020204030204" pitchFamily="49" charset="0"/>
            </a:endParaRPr>
          </a:p>
        </p:txBody>
      </p:sp>
      <p:sp>
        <p:nvSpPr>
          <p:cNvPr id="4" name="Title 3">
            <a:extLst>
              <a:ext uri="{FF2B5EF4-FFF2-40B4-BE49-F238E27FC236}">
                <a16:creationId xmlns:a16="http://schemas.microsoft.com/office/drawing/2014/main" id="{6BE3A402-DFB3-47F6-8AAE-DEE9D8E42BB0}"/>
              </a:ext>
            </a:extLst>
          </p:cNvPr>
          <p:cNvSpPr>
            <a:spLocks noGrp="1"/>
          </p:cNvSpPr>
          <p:nvPr>
            <p:ph type="title"/>
          </p:nvPr>
        </p:nvSpPr>
        <p:spPr>
          <a:xfrm>
            <a:off x="92393" y="355847"/>
            <a:ext cx="8958474" cy="1054394"/>
          </a:xfrm>
        </p:spPr>
        <p:txBody>
          <a:bodyPr/>
          <a:lstStyle/>
          <a:p>
            <a:r>
              <a:rPr lang="en-US" dirty="0"/>
              <a:t>Using vendor specific (MySQL) </a:t>
            </a:r>
            <a:r>
              <a:rPr lang="en-US" dirty="0" smtClean="0"/>
              <a:t>types</a:t>
            </a:r>
            <a:br>
              <a:rPr lang="en-US" dirty="0" smtClean="0"/>
            </a:br>
            <a:r>
              <a:rPr lang="en-US" sz="1600" dirty="0">
                <a:solidFill>
                  <a:prstClr val="white"/>
                </a:solidFill>
                <a:latin typeface="Arial Narrow" panose="020B0606020202030204" pitchFamily="34" charset="0"/>
              </a:rPr>
              <a:t>(</a:t>
            </a:r>
            <a:r>
              <a:rPr lang="en-US" sz="1600" dirty="0" err="1">
                <a:solidFill>
                  <a:prstClr val="white"/>
                </a:solidFill>
                <a:latin typeface="Arial Narrow" panose="020B0606020202030204" pitchFamily="34" charset="0"/>
              </a:rPr>
              <a:t>Cf</a:t>
            </a:r>
            <a:r>
              <a:rPr lang="en-US" sz="1600" dirty="0">
                <a:solidFill>
                  <a:prstClr val="white"/>
                </a:solidFill>
                <a:latin typeface="Arial Narrow" panose="020B0606020202030204" pitchFamily="34" charset="0"/>
              </a:rPr>
              <a:t>: http://</a:t>
            </a:r>
            <a:r>
              <a:rPr lang="en-US" sz="1600" dirty="0" smtClean="0">
                <a:solidFill>
                  <a:prstClr val="white"/>
                </a:solidFill>
                <a:latin typeface="Arial Narrow" panose="020B0606020202030204" pitchFamily="34" charset="0"/>
              </a:rPr>
              <a:t>jackmyers.info/db/files/python/core/bulid_DB_using_table_objects_mysql.txt)</a:t>
            </a:r>
            <a:endParaRPr lang="en-US" sz="2800" dirty="0"/>
          </a:p>
        </p:txBody>
      </p:sp>
      <p:grpSp>
        <p:nvGrpSpPr>
          <p:cNvPr id="18" name="Group 17">
            <a:extLst>
              <a:ext uri="{FF2B5EF4-FFF2-40B4-BE49-F238E27FC236}">
                <a16:creationId xmlns:a16="http://schemas.microsoft.com/office/drawing/2014/main" id="{8BECC13B-AB97-4C8C-9633-7B2A4AC57C12}"/>
              </a:ext>
            </a:extLst>
          </p:cNvPr>
          <p:cNvGrpSpPr/>
          <p:nvPr/>
        </p:nvGrpSpPr>
        <p:grpSpPr>
          <a:xfrm>
            <a:off x="273130" y="3710697"/>
            <a:ext cx="8605399" cy="2344969"/>
            <a:chOff x="-418854" y="3710697"/>
            <a:chExt cx="10111494" cy="2344969"/>
          </a:xfrm>
        </p:grpSpPr>
        <p:cxnSp>
          <p:nvCxnSpPr>
            <p:cNvPr id="14" name="Straight Connector 13">
              <a:extLst>
                <a:ext uri="{FF2B5EF4-FFF2-40B4-BE49-F238E27FC236}">
                  <a16:creationId xmlns:a16="http://schemas.microsoft.com/office/drawing/2014/main" id="{42729AAF-9A3E-4D06-BBE0-F77F94DB07DC}"/>
                </a:ext>
              </a:extLst>
            </p:cNvPr>
            <p:cNvCxnSpPr/>
            <p:nvPr/>
          </p:nvCxnSpPr>
          <p:spPr>
            <a:xfrm>
              <a:off x="-418854" y="3710697"/>
              <a:ext cx="10111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6E80E4C-E415-4275-AC0E-893F960ABEC7}"/>
                </a:ext>
              </a:extLst>
            </p:cNvPr>
            <p:cNvCxnSpPr/>
            <p:nvPr/>
          </p:nvCxnSpPr>
          <p:spPr>
            <a:xfrm>
              <a:off x="-418854" y="4346835"/>
              <a:ext cx="10111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6A7F716-6556-43BB-9EB6-D68EBC046397}"/>
                </a:ext>
              </a:extLst>
            </p:cNvPr>
            <p:cNvCxnSpPr/>
            <p:nvPr/>
          </p:nvCxnSpPr>
          <p:spPr>
            <a:xfrm>
              <a:off x="-418854" y="4982973"/>
              <a:ext cx="10111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48C68C-B8EC-4862-B6D8-BAA15A2F538B}"/>
                </a:ext>
              </a:extLst>
            </p:cNvPr>
            <p:cNvCxnSpPr/>
            <p:nvPr/>
          </p:nvCxnSpPr>
          <p:spPr>
            <a:xfrm>
              <a:off x="-418854" y="6055666"/>
              <a:ext cx="1011149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rot="21240242">
            <a:off x="3094655" y="1896928"/>
            <a:ext cx="2364750" cy="342723"/>
          </a:xfrm>
          <a:prstGeom prst="rect">
            <a:avLst/>
          </a:prstGeom>
          <a:noFill/>
        </p:spPr>
        <p:txBody>
          <a:bodyPr wrap="none" rtlCol="0">
            <a:spAutoFit/>
          </a:bodyPr>
          <a:lstStyle/>
          <a:p>
            <a:pPr algn="ctr">
              <a:lnSpc>
                <a:spcPts val="1800"/>
              </a:lnSpc>
            </a:pPr>
            <a:r>
              <a:rPr lang="en-US" sz="2400" b="0" dirty="0" smtClean="0">
                <a:solidFill>
                  <a:srgbClr val="C00000"/>
                </a:solidFill>
                <a:latin typeface="Comic Sans MS" panose="030F0702030302020204" pitchFamily="66" charset="0"/>
              </a:rPr>
              <a:t>Perfect Match!</a:t>
            </a:r>
            <a:endParaRPr lang="en-US" sz="2400" b="0" dirty="0" smtClean="0">
              <a:solidFill>
                <a:srgbClr val="C00000"/>
              </a:solidFill>
              <a:latin typeface="Comic Sans MS" panose="030F0702030302020204" pitchFamily="66" charset="0"/>
            </a:endParaRPr>
          </a:p>
        </p:txBody>
      </p:sp>
    </p:spTree>
    <p:extLst>
      <p:ext uri="{BB962C8B-B14F-4D97-AF65-F5344CB8AC3E}">
        <p14:creationId xmlns:p14="http://schemas.microsoft.com/office/powerpoint/2010/main" val="99842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3777E5-2AD7-401E-9498-D480E102D1AE}"/>
              </a:ext>
            </a:extLst>
          </p:cNvPr>
          <p:cNvSpPr>
            <a:spLocks noGrp="1"/>
          </p:cNvSpPr>
          <p:nvPr>
            <p:ph idx="1"/>
          </p:nvPr>
        </p:nvSpPr>
        <p:spPr>
          <a:xfrm>
            <a:off x="380999" y="1719071"/>
            <a:ext cx="8562423" cy="4407408"/>
          </a:xfrm>
        </p:spPr>
        <p:txBody>
          <a:bodyPr/>
          <a:lstStyle/>
          <a:p>
            <a:pPr marL="45720" indent="0">
              <a:spcBef>
                <a:spcPts val="0"/>
              </a:spcBef>
              <a:spcAft>
                <a:spcPts val="0"/>
              </a:spcAft>
              <a:buNone/>
            </a:pPr>
            <a:r>
              <a:rPr lang="en-US" sz="1400" dirty="0">
                <a:latin typeface="Consolas" panose="020B0609020204030204" pitchFamily="49" charset="0"/>
              </a:rPr>
              <a:t>actor = </a:t>
            </a:r>
            <a:r>
              <a:rPr lang="en-US" sz="1400" b="1" dirty="0">
                <a:solidFill>
                  <a:srgbClr val="0066CC"/>
                </a:solidFill>
                <a:latin typeface="Consolas" panose="020B0609020204030204" pitchFamily="49" charset="0"/>
              </a:rPr>
              <a:t>Table</a:t>
            </a:r>
            <a:r>
              <a:rPr lang="en-US" sz="1400" dirty="0">
                <a:latin typeface="Consolas" panose="020B0609020204030204" pitchFamily="49" charset="0"/>
              </a:rPr>
              <a:t>(</a:t>
            </a:r>
            <a:r>
              <a:rPr lang="en-US" sz="1400" i="1" dirty="0">
                <a:latin typeface="Consolas" panose="020B0609020204030204" pitchFamily="49" charset="0"/>
              </a:rPr>
              <a:t>'actor', metadata, </a:t>
            </a:r>
          </a:p>
          <a:p>
            <a:pPr marL="45720" indent="0">
              <a:spcBef>
                <a:spcPts val="0"/>
              </a:spcBef>
              <a:spcAft>
                <a:spcPts val="0"/>
              </a:spcAft>
              <a:buNone/>
            </a:pPr>
            <a:r>
              <a:rPr lang="es-ES" sz="1400" dirty="0">
                <a:latin typeface="Consolas" panose="020B0609020204030204" pitchFamily="49" charset="0"/>
              </a:rPr>
              <a:t>   </a:t>
            </a:r>
            <a:r>
              <a:rPr lang="es-ES" sz="1400" dirty="0" err="1">
                <a:latin typeface="Consolas" panose="020B0609020204030204" pitchFamily="49" charset="0"/>
              </a:rPr>
              <a:t>Column</a:t>
            </a:r>
            <a:r>
              <a:rPr lang="es-ES" sz="1400" dirty="0">
                <a:latin typeface="Consolas" panose="020B0609020204030204" pitchFamily="49" charset="0"/>
              </a:rPr>
              <a:t>('</a:t>
            </a:r>
            <a:r>
              <a:rPr lang="es-ES" sz="1400" dirty="0" err="1">
                <a:latin typeface="Consolas" panose="020B0609020204030204" pitchFamily="49" charset="0"/>
              </a:rPr>
              <a:t>actor_id</a:t>
            </a:r>
            <a:r>
              <a:rPr lang="es-ES" sz="1400" dirty="0">
                <a:latin typeface="Consolas" panose="020B0609020204030204" pitchFamily="49" charset="0"/>
              </a:rPr>
              <a:t>', </a:t>
            </a:r>
            <a:r>
              <a:rPr lang="es-ES" sz="1400" dirty="0" err="1">
                <a:latin typeface="Consolas" panose="020B0609020204030204" pitchFamily="49" charset="0"/>
              </a:rPr>
              <a:t>Integer</a:t>
            </a:r>
            <a:r>
              <a:rPr lang="es-ES" sz="1400" dirty="0">
                <a:latin typeface="Consolas" panose="020B0609020204030204" pitchFamily="49" charset="0"/>
              </a:rPr>
              <a:t>(), </a:t>
            </a:r>
            <a:r>
              <a:rPr lang="es-ES" sz="1400" dirty="0" err="1">
                <a:latin typeface="Consolas" panose="020B0609020204030204" pitchFamily="49" charset="0"/>
              </a:rPr>
              <a:t>nullable</a:t>
            </a:r>
            <a:r>
              <a:rPr lang="es-ES" sz="1400" dirty="0">
                <a:latin typeface="Consolas" panose="020B0609020204030204" pitchFamily="49" charset="0"/>
              </a:rPr>
              <a:t>=False),</a:t>
            </a:r>
          </a:p>
          <a:p>
            <a:pPr marL="45720" indent="0">
              <a:spcBef>
                <a:spcPts val="0"/>
              </a:spcBef>
              <a:spcAft>
                <a:spcPts val="0"/>
              </a:spcAft>
              <a:buNone/>
            </a:pPr>
            <a:r>
              <a:rPr lang="en-US" sz="1400" dirty="0">
                <a:latin typeface="Consolas" panose="020B0609020204030204" pitchFamily="49" charset="0"/>
              </a:rPr>
              <a:t>   Column('</a:t>
            </a:r>
            <a:r>
              <a:rPr lang="en-US" sz="1400" dirty="0" err="1">
                <a:latin typeface="Consolas" panose="020B0609020204030204" pitchFamily="49" charset="0"/>
              </a:rPr>
              <a:t>first_name</a:t>
            </a:r>
            <a:r>
              <a:rPr lang="en-US" sz="1400" dirty="0">
                <a:latin typeface="Consolas" panose="020B0609020204030204" pitchFamily="49" charset="0"/>
              </a:rPr>
              <a:t>', String(45), nullable=False), </a:t>
            </a:r>
          </a:p>
          <a:p>
            <a:pPr marL="45720" indent="0">
              <a:spcBef>
                <a:spcPts val="0"/>
              </a:spcBef>
              <a:spcAft>
                <a:spcPts val="0"/>
              </a:spcAft>
              <a:buNone/>
            </a:pPr>
            <a:r>
              <a:rPr lang="en-US" sz="1400" dirty="0">
                <a:latin typeface="Consolas" panose="020B0609020204030204" pitchFamily="49" charset="0"/>
              </a:rPr>
              <a:t>   Column</a:t>
            </a:r>
            <a:r>
              <a:rPr lang="en-US" sz="1400" dirty="0">
                <a:latin typeface="Consolas" panose="020B0609020204030204" pitchFamily="49" charset="0"/>
              </a:rPr>
              <a:t>(</a:t>
            </a:r>
            <a:r>
              <a:rPr lang="en-US" sz="1400" i="1" dirty="0">
                <a:latin typeface="Consolas" panose="020B0609020204030204" pitchFamily="49" charset="0"/>
              </a:rPr>
              <a:t>'</a:t>
            </a:r>
            <a:r>
              <a:rPr lang="en-US" sz="1400" i="1" dirty="0" err="1">
                <a:latin typeface="Consolas" panose="020B0609020204030204" pitchFamily="49" charset="0"/>
              </a:rPr>
              <a:t>last_name</a:t>
            </a:r>
            <a:r>
              <a:rPr lang="en-US" sz="1400" i="1" dirty="0">
                <a:latin typeface="Consolas" panose="020B0609020204030204" pitchFamily="49" charset="0"/>
              </a:rPr>
              <a:t>', String(45), nullable=False), </a:t>
            </a:r>
          </a:p>
          <a:p>
            <a:pPr marL="45720" indent="0">
              <a:spcBef>
                <a:spcPts val="0"/>
              </a:spcBef>
              <a:spcAft>
                <a:spcPts val="0"/>
              </a:spcAft>
              <a:buNone/>
            </a:pPr>
            <a:r>
              <a:rPr lang="en-US" sz="1400" dirty="0">
                <a:latin typeface="Consolas" panose="020B0609020204030204" pitchFamily="49" charset="0"/>
              </a:rPr>
              <a:t>   Column(</a:t>
            </a:r>
            <a:r>
              <a:rPr lang="en-US" sz="1400" i="1" dirty="0">
                <a:latin typeface="Consolas" panose="020B0609020204030204" pitchFamily="49" charset="0"/>
              </a:rPr>
              <a:t>'</a:t>
            </a:r>
            <a:r>
              <a:rPr lang="en-US" sz="1400" i="1" dirty="0" err="1">
                <a:latin typeface="Consolas" panose="020B0609020204030204" pitchFamily="49" charset="0"/>
              </a:rPr>
              <a:t>last_update</a:t>
            </a:r>
            <a:r>
              <a:rPr lang="en-US" sz="1400" i="1" dirty="0">
                <a:latin typeface="Consolas" panose="020B0609020204030204" pitchFamily="49" charset="0"/>
              </a:rPr>
              <a:t>', </a:t>
            </a:r>
            <a:r>
              <a:rPr lang="en-US" sz="1400" i="1" dirty="0" err="1">
                <a:latin typeface="Consolas" panose="020B0609020204030204" pitchFamily="49" charset="0"/>
              </a:rPr>
              <a:t>DateTime</a:t>
            </a:r>
            <a:r>
              <a:rPr lang="en-US" sz="1400" i="1" dirty="0">
                <a:latin typeface="Consolas" panose="020B0609020204030204" pitchFamily="49" charset="0"/>
              </a:rPr>
              <a:t>(), nullable=False, default=</a:t>
            </a:r>
            <a:r>
              <a:rPr lang="en-US" sz="1400" i="1" dirty="0" err="1">
                <a:latin typeface="Consolas" panose="020B0609020204030204" pitchFamily="49" charset="0"/>
              </a:rPr>
              <a:t>datetime.now</a:t>
            </a:r>
            <a:r>
              <a:rPr lang="en-US" sz="1400" i="1" dirty="0">
                <a:latin typeface="Consolas" panose="020B0609020204030204" pitchFamily="49" charset="0"/>
              </a:rPr>
              <a:t>,</a:t>
            </a:r>
            <a:br>
              <a:rPr lang="en-US" sz="1400" i="1" dirty="0">
                <a:latin typeface="Consolas" panose="020B0609020204030204" pitchFamily="49" charset="0"/>
              </a:rPr>
            </a:br>
            <a:r>
              <a:rPr lang="en-US" sz="1400" i="1" dirty="0">
                <a:latin typeface="Consolas" panose="020B0609020204030204" pitchFamily="49" charset="0"/>
              </a:rPr>
              <a:t>                                                             </a:t>
            </a:r>
            <a:r>
              <a:rPr lang="en-US" sz="1400" i="1" dirty="0" err="1">
                <a:latin typeface="Consolas" panose="020B0609020204030204" pitchFamily="49" charset="0"/>
              </a:rPr>
              <a:t>onupdate</a:t>
            </a:r>
            <a:r>
              <a:rPr lang="en-US" sz="1400" i="1" dirty="0">
                <a:latin typeface="Consolas" panose="020B0609020204030204" pitchFamily="49" charset="0"/>
              </a:rPr>
              <a:t>=</a:t>
            </a:r>
            <a:r>
              <a:rPr lang="en-US" sz="1400" i="1" dirty="0" err="1">
                <a:latin typeface="Consolas" panose="020B0609020204030204" pitchFamily="49" charset="0"/>
              </a:rPr>
              <a:t>datetime.now</a:t>
            </a:r>
            <a:r>
              <a:rPr lang="en-US" sz="1400" i="1" dirty="0">
                <a:latin typeface="Consolas" panose="020B0609020204030204" pitchFamily="49" charset="0"/>
              </a:rPr>
              <a:t>),</a:t>
            </a:r>
          </a:p>
          <a:p>
            <a:pPr marL="45720" indent="0">
              <a:spcBef>
                <a:spcPts val="0"/>
              </a:spcBef>
              <a:spcAft>
                <a:spcPts val="0"/>
              </a:spcAft>
              <a:buNone/>
            </a:pPr>
            <a:r>
              <a:rPr lang="en-US" sz="1400" dirty="0">
                <a:latin typeface="Consolas" panose="020B0609020204030204" pitchFamily="49" charset="0"/>
              </a:rPr>
              <a:t>   </a:t>
            </a:r>
            <a:r>
              <a:rPr lang="en-US" sz="1400" dirty="0" err="1">
                <a:latin typeface="Consolas" panose="020B0609020204030204" pitchFamily="49" charset="0"/>
              </a:rPr>
              <a:t>PrimaryKeyConstraint</a:t>
            </a:r>
            <a:r>
              <a:rPr lang="en-US" sz="1400" dirty="0">
                <a:latin typeface="Consolas" panose="020B0609020204030204" pitchFamily="49" charset="0"/>
              </a:rPr>
              <a:t>(</a:t>
            </a:r>
            <a:r>
              <a:rPr lang="en-US" sz="1400" i="1" dirty="0">
                <a:latin typeface="Consolas" panose="020B0609020204030204" pitchFamily="49" charset="0"/>
              </a:rPr>
              <a:t>'</a:t>
            </a:r>
            <a:r>
              <a:rPr lang="en-US" sz="1400" i="1" dirty="0" err="1">
                <a:latin typeface="Consolas" panose="020B0609020204030204" pitchFamily="49" charset="0"/>
              </a:rPr>
              <a:t>actor_id</a:t>
            </a:r>
            <a:r>
              <a:rPr lang="en-US" sz="1400" i="1" dirty="0">
                <a:latin typeface="Consolas" panose="020B0609020204030204" pitchFamily="49" charset="0"/>
              </a:rPr>
              <a:t>', name='PRIMARY'),</a:t>
            </a:r>
          </a:p>
          <a:p>
            <a:pPr marL="45720" indent="0">
              <a:spcBef>
                <a:spcPts val="0"/>
              </a:spcBef>
              <a:spcAft>
                <a:spcPts val="0"/>
              </a:spcAft>
              <a:buNone/>
            </a:pPr>
            <a:r>
              <a:rPr lang="en-US" sz="1400" dirty="0">
                <a:latin typeface="Consolas" panose="020B0609020204030204" pitchFamily="49" charset="0"/>
              </a:rPr>
              <a:t>   Index(</a:t>
            </a:r>
            <a:r>
              <a:rPr lang="en-US" sz="1400" i="1" dirty="0">
                <a:latin typeface="Consolas" panose="020B0609020204030204" pitchFamily="49" charset="0"/>
              </a:rPr>
              <a:t>'</a:t>
            </a:r>
            <a:r>
              <a:rPr lang="en-US" sz="1400" i="1" dirty="0" err="1">
                <a:latin typeface="Consolas" panose="020B0609020204030204" pitchFamily="49" charset="0"/>
              </a:rPr>
              <a:t>idx_actor_last_name</a:t>
            </a:r>
            <a:r>
              <a:rPr lang="en-US" sz="1400" i="1" dirty="0">
                <a:latin typeface="Consolas" panose="020B0609020204030204" pitchFamily="49" charset="0"/>
              </a:rPr>
              <a:t>', '</a:t>
            </a:r>
            <a:r>
              <a:rPr lang="en-US" sz="1400" i="1" dirty="0" err="1">
                <a:latin typeface="Consolas" panose="020B0609020204030204" pitchFamily="49" charset="0"/>
              </a:rPr>
              <a:t>last_name</a:t>
            </a:r>
            <a:r>
              <a:rPr lang="en-US" sz="1400" i="1" dirty="0">
                <a:latin typeface="Consolas" panose="020B0609020204030204" pitchFamily="49" charset="0"/>
              </a:rPr>
              <a:t>')</a:t>
            </a:r>
          </a:p>
          <a:p>
            <a:pPr marL="45720" indent="0">
              <a:spcBef>
                <a:spcPts val="0"/>
              </a:spcBef>
              <a:spcAft>
                <a:spcPts val="0"/>
              </a:spcAft>
              <a:buNone/>
            </a:pPr>
            <a:r>
              <a:rPr lang="en-US" sz="1400" dirty="0">
                <a:latin typeface="Consolas" panose="020B0609020204030204" pitchFamily="49" charset="0"/>
              </a:rPr>
              <a:t>)</a:t>
            </a:r>
            <a:br>
              <a:rPr lang="en-US" sz="1400" dirty="0">
                <a:latin typeface="Consolas" panose="020B0609020204030204" pitchFamily="49" charset="0"/>
              </a:rPr>
            </a:br>
            <a:endParaRPr lang="en-US" sz="1400" dirty="0">
              <a:latin typeface="Consolas" panose="020B0609020204030204" pitchFamily="49" charset="0"/>
            </a:endParaRPr>
          </a:p>
          <a:p>
            <a:r>
              <a:rPr lang="en-US" dirty="0"/>
              <a:t>The columns, or c collection of the Table object, allows construction of SQL expressions using table-bound or other selectable-bound columns:</a:t>
            </a:r>
          </a:p>
          <a:p>
            <a:r>
              <a:rPr lang="en-US" dirty="0">
                <a:latin typeface="Consolas" panose="020B0609020204030204" pitchFamily="49" charset="0"/>
              </a:rPr>
              <a:t>select([</a:t>
            </a:r>
            <a:r>
              <a:rPr lang="en-US" dirty="0" err="1">
                <a:latin typeface="Consolas" panose="020B0609020204030204" pitchFamily="49" charset="0"/>
              </a:rPr>
              <a:t>mytable</a:t>
            </a:r>
            <a:r>
              <a:rPr lang="en-US" dirty="0">
                <a:latin typeface="Consolas" panose="020B0609020204030204" pitchFamily="49" charset="0"/>
              </a:rPr>
              <a:t>]).where(</a:t>
            </a:r>
            <a:r>
              <a:rPr lang="en-US" dirty="0" err="1">
                <a:latin typeface="Consolas" panose="020B0609020204030204" pitchFamily="49" charset="0"/>
              </a:rPr>
              <a:t>mytable.c.somecolumn</a:t>
            </a:r>
            <a:r>
              <a:rPr lang="en-US" dirty="0">
                <a:latin typeface="Consolas" panose="020B0609020204030204" pitchFamily="49" charset="0"/>
              </a:rPr>
              <a:t> == 5)</a:t>
            </a:r>
          </a:p>
          <a:p>
            <a:r>
              <a:rPr lang="en-US" dirty="0">
                <a:latin typeface="Consolas" panose="020B0609020204030204" pitchFamily="49" charset="0"/>
              </a:rPr>
              <a:t> </a:t>
            </a:r>
            <a:r>
              <a:rPr lang="en-US" dirty="0" err="1">
                <a:latin typeface="Consolas" panose="020B0609020204030204" pitchFamily="49" charset="0"/>
              </a:rPr>
              <a:t>dlt</a:t>
            </a:r>
            <a:r>
              <a:rPr lang="en-US" dirty="0">
                <a:latin typeface="Consolas" panose="020B0609020204030204" pitchFamily="49" charset="0"/>
              </a:rPr>
              <a:t> = </a:t>
            </a:r>
            <a:r>
              <a:rPr lang="en-US" dirty="0" err="1">
                <a:latin typeface="Consolas" panose="020B0609020204030204" pitchFamily="49" charset="0"/>
              </a:rPr>
              <a:t>actor.delete</a:t>
            </a:r>
            <a:r>
              <a:rPr lang="en-US" dirty="0">
                <a:latin typeface="Consolas" panose="020B0609020204030204" pitchFamily="49" charset="0"/>
              </a:rPr>
              <a:t>().where(</a:t>
            </a:r>
            <a:r>
              <a:rPr lang="en-US" dirty="0" err="1">
                <a:latin typeface="Consolas" panose="020B0609020204030204" pitchFamily="49" charset="0"/>
              </a:rPr>
              <a:t>actor.c.actor_id</a:t>
            </a:r>
            <a:r>
              <a:rPr lang="en-US" dirty="0">
                <a:latin typeface="Consolas" panose="020B0609020204030204" pitchFamily="49" charset="0"/>
              </a:rPr>
              <a:t> == </a:t>
            </a:r>
            <a:r>
              <a:rPr lang="en-US" dirty="0" err="1">
                <a:latin typeface="Consolas" panose="020B0609020204030204" pitchFamily="49" charset="0"/>
              </a:rPr>
              <a:t>actor_id</a:t>
            </a:r>
            <a:r>
              <a:rPr lang="en-US" dirty="0">
                <a:latin typeface="Consolas" panose="020B0609020204030204" pitchFamily="49" charset="0"/>
              </a:rPr>
              <a:t>)</a:t>
            </a:r>
          </a:p>
        </p:txBody>
      </p:sp>
      <p:sp>
        <p:nvSpPr>
          <p:cNvPr id="4" name="Title 3">
            <a:extLst>
              <a:ext uri="{FF2B5EF4-FFF2-40B4-BE49-F238E27FC236}">
                <a16:creationId xmlns:a16="http://schemas.microsoft.com/office/drawing/2014/main" id="{16493B96-196C-4573-9DBC-A3C1E75E1540}"/>
              </a:ext>
            </a:extLst>
          </p:cNvPr>
          <p:cNvSpPr>
            <a:spLocks noGrp="1"/>
          </p:cNvSpPr>
          <p:nvPr>
            <p:ph type="title"/>
          </p:nvPr>
        </p:nvSpPr>
        <p:spPr/>
        <p:txBody>
          <a:bodyPr/>
          <a:lstStyle/>
          <a:p>
            <a:r>
              <a:rPr lang="en-US" dirty="0"/>
              <a:t>The Table object </a:t>
            </a:r>
          </a:p>
        </p:txBody>
      </p:sp>
      <p:grpSp>
        <p:nvGrpSpPr>
          <p:cNvPr id="18" name="Group 17">
            <a:extLst>
              <a:ext uri="{FF2B5EF4-FFF2-40B4-BE49-F238E27FC236}">
                <a16:creationId xmlns:a16="http://schemas.microsoft.com/office/drawing/2014/main" id="{660C2404-0E42-444A-AF7C-51ACADA6DB1F}"/>
              </a:ext>
            </a:extLst>
          </p:cNvPr>
          <p:cNvGrpSpPr/>
          <p:nvPr/>
        </p:nvGrpSpPr>
        <p:grpSpPr>
          <a:xfrm>
            <a:off x="4904269" y="5515895"/>
            <a:ext cx="3820644" cy="1137275"/>
            <a:chOff x="4591608" y="4159045"/>
            <a:chExt cx="3820644" cy="1137275"/>
          </a:xfrm>
        </p:grpSpPr>
        <p:sp>
          <p:nvSpPr>
            <p:cNvPr id="6" name="TextBox 5">
              <a:extLst>
                <a:ext uri="{FF2B5EF4-FFF2-40B4-BE49-F238E27FC236}">
                  <a16:creationId xmlns:a16="http://schemas.microsoft.com/office/drawing/2014/main" id="{0AA9D897-3721-4D9D-801B-0F883A679EE9}"/>
                </a:ext>
              </a:extLst>
            </p:cNvPr>
            <p:cNvSpPr txBox="1"/>
            <p:nvPr/>
          </p:nvSpPr>
          <p:spPr>
            <a:xfrm>
              <a:off x="4591608" y="4566100"/>
              <a:ext cx="686406" cy="323165"/>
            </a:xfrm>
            <a:prstGeom prst="rect">
              <a:avLst/>
            </a:prstGeom>
            <a:noFill/>
          </p:spPr>
          <p:txBody>
            <a:bodyPr wrap="none" rtlCol="0">
              <a:spAutoFit/>
            </a:bodyPr>
            <a:lstStyle/>
            <a:p>
              <a:pPr algn="ctr">
                <a:lnSpc>
                  <a:spcPts val="1800"/>
                </a:lnSpc>
              </a:pPr>
              <a:r>
                <a:rPr lang="en-US" sz="1800" b="0" dirty="0">
                  <a:solidFill>
                    <a:srgbClr val="7030A0"/>
                  </a:solidFill>
                  <a:latin typeface="+mn-lt"/>
                </a:rPr>
                <a:t>table</a:t>
              </a:r>
            </a:p>
          </p:txBody>
        </p:sp>
        <p:cxnSp>
          <p:nvCxnSpPr>
            <p:cNvPr id="8" name="Straight Arrow Connector 7">
              <a:extLst>
                <a:ext uri="{FF2B5EF4-FFF2-40B4-BE49-F238E27FC236}">
                  <a16:creationId xmlns:a16="http://schemas.microsoft.com/office/drawing/2014/main" id="{473EEB47-46B4-4020-9704-EB6FD52D015C}"/>
                </a:ext>
              </a:extLst>
            </p:cNvPr>
            <p:cNvCxnSpPr>
              <a:cxnSpLocks/>
              <a:stCxn id="6" idx="0"/>
            </p:cNvCxnSpPr>
            <p:nvPr/>
          </p:nvCxnSpPr>
          <p:spPr>
            <a:xfrm flipH="1" flipV="1">
              <a:off x="4766679" y="4159045"/>
              <a:ext cx="168132" cy="407055"/>
            </a:xfrm>
            <a:prstGeom prst="straightConnector1">
              <a:avLst/>
            </a:prstGeom>
            <a:ln w="381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9D0DEB2-5019-42B2-BE68-DC9C4FCA9B8F}"/>
                </a:ext>
              </a:extLst>
            </p:cNvPr>
            <p:cNvSpPr txBox="1"/>
            <p:nvPr/>
          </p:nvSpPr>
          <p:spPr>
            <a:xfrm>
              <a:off x="4972644" y="4973155"/>
              <a:ext cx="1297150" cy="323165"/>
            </a:xfrm>
            <a:prstGeom prst="rect">
              <a:avLst/>
            </a:prstGeom>
            <a:noFill/>
          </p:spPr>
          <p:txBody>
            <a:bodyPr wrap="none" rtlCol="0">
              <a:spAutoFit/>
            </a:bodyPr>
            <a:lstStyle/>
            <a:p>
              <a:pPr algn="ctr">
                <a:lnSpc>
                  <a:spcPts val="1800"/>
                </a:lnSpc>
              </a:pPr>
              <a:r>
                <a:rPr lang="en-US" sz="1800" b="0" dirty="0">
                  <a:solidFill>
                    <a:srgbClr val="7030A0"/>
                  </a:solidFill>
                  <a:latin typeface="+mn-lt"/>
                </a:rPr>
                <a:t>c collection</a:t>
              </a:r>
            </a:p>
          </p:txBody>
        </p:sp>
        <p:cxnSp>
          <p:nvCxnSpPr>
            <p:cNvPr id="12" name="Straight Arrow Connector 11">
              <a:extLst>
                <a:ext uri="{FF2B5EF4-FFF2-40B4-BE49-F238E27FC236}">
                  <a16:creationId xmlns:a16="http://schemas.microsoft.com/office/drawing/2014/main" id="{BC0F3D65-4B7B-4CC3-9947-262E0A6EBB2D}"/>
                </a:ext>
              </a:extLst>
            </p:cNvPr>
            <p:cNvCxnSpPr>
              <a:cxnSpLocks/>
              <a:stCxn id="11" idx="0"/>
            </p:cNvCxnSpPr>
            <p:nvPr/>
          </p:nvCxnSpPr>
          <p:spPr>
            <a:xfrm flipH="1" flipV="1">
              <a:off x="5278014" y="4206240"/>
              <a:ext cx="343205" cy="766915"/>
            </a:xfrm>
            <a:prstGeom prst="straightConnector1">
              <a:avLst/>
            </a:prstGeom>
            <a:ln w="381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75BA71F-733E-46BA-8D80-BB8DF4348832}"/>
                </a:ext>
              </a:extLst>
            </p:cNvPr>
            <p:cNvSpPr txBox="1"/>
            <p:nvPr/>
          </p:nvSpPr>
          <p:spPr>
            <a:xfrm>
              <a:off x="5736066" y="4571021"/>
              <a:ext cx="920445" cy="323165"/>
            </a:xfrm>
            <a:prstGeom prst="rect">
              <a:avLst/>
            </a:prstGeom>
            <a:noFill/>
          </p:spPr>
          <p:txBody>
            <a:bodyPr wrap="none" rtlCol="0">
              <a:spAutoFit/>
            </a:bodyPr>
            <a:lstStyle/>
            <a:p>
              <a:pPr algn="ctr">
                <a:lnSpc>
                  <a:spcPts val="1800"/>
                </a:lnSpc>
              </a:pPr>
              <a:r>
                <a:rPr lang="en-US" dirty="0">
                  <a:solidFill>
                    <a:srgbClr val="7030A0"/>
                  </a:solidFill>
                </a:rPr>
                <a:t>column</a:t>
              </a:r>
              <a:endParaRPr lang="en-US" sz="1800" b="0" dirty="0">
                <a:solidFill>
                  <a:srgbClr val="7030A0"/>
                </a:solidFill>
              </a:endParaRPr>
            </a:p>
          </p:txBody>
        </p:sp>
        <p:cxnSp>
          <p:nvCxnSpPr>
            <p:cNvPr id="15" name="Straight Arrow Connector 14">
              <a:extLst>
                <a:ext uri="{FF2B5EF4-FFF2-40B4-BE49-F238E27FC236}">
                  <a16:creationId xmlns:a16="http://schemas.microsoft.com/office/drawing/2014/main" id="{4A976D18-3584-4636-AFE2-423EB02D257D}"/>
                </a:ext>
              </a:extLst>
            </p:cNvPr>
            <p:cNvCxnSpPr>
              <a:cxnSpLocks/>
              <a:stCxn id="14" idx="0"/>
            </p:cNvCxnSpPr>
            <p:nvPr/>
          </p:nvCxnSpPr>
          <p:spPr>
            <a:xfrm flipH="1" flipV="1">
              <a:off x="6028157" y="4163967"/>
              <a:ext cx="168132" cy="407054"/>
            </a:xfrm>
            <a:prstGeom prst="straightConnector1">
              <a:avLst/>
            </a:prstGeom>
            <a:ln w="381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3D4EC4F-C8C2-4BF3-B5E0-52E22B5D69DE}"/>
                </a:ext>
              </a:extLst>
            </p:cNvPr>
            <p:cNvSpPr txBox="1"/>
            <p:nvPr/>
          </p:nvSpPr>
          <p:spPr>
            <a:xfrm>
              <a:off x="7033156" y="4612529"/>
              <a:ext cx="1379096" cy="553998"/>
            </a:xfrm>
            <a:prstGeom prst="rect">
              <a:avLst/>
            </a:prstGeom>
            <a:noFill/>
          </p:spPr>
          <p:txBody>
            <a:bodyPr wrap="none" rtlCol="0">
              <a:spAutoFit/>
            </a:bodyPr>
            <a:lstStyle/>
            <a:p>
              <a:pPr algn="ctr">
                <a:lnSpc>
                  <a:spcPts val="1800"/>
                </a:lnSpc>
              </a:pPr>
              <a:r>
                <a:rPr lang="en-US" dirty="0">
                  <a:solidFill>
                    <a:srgbClr val="7030A0"/>
                  </a:solidFill>
                </a:rPr>
                <a:t>local python</a:t>
              </a:r>
              <a:br>
                <a:rPr lang="en-US" dirty="0">
                  <a:solidFill>
                    <a:srgbClr val="7030A0"/>
                  </a:solidFill>
                </a:rPr>
              </a:br>
              <a:r>
                <a:rPr lang="en-US" dirty="0">
                  <a:solidFill>
                    <a:srgbClr val="7030A0"/>
                  </a:solidFill>
                </a:rPr>
                <a:t>variable</a:t>
              </a:r>
              <a:endParaRPr lang="en-US" sz="1800" b="0" dirty="0">
                <a:solidFill>
                  <a:srgbClr val="7030A0"/>
                </a:solidFill>
              </a:endParaRPr>
            </a:p>
          </p:txBody>
        </p:sp>
        <p:cxnSp>
          <p:nvCxnSpPr>
            <p:cNvPr id="17" name="Straight Arrow Connector 16">
              <a:extLst>
                <a:ext uri="{FF2B5EF4-FFF2-40B4-BE49-F238E27FC236}">
                  <a16:creationId xmlns:a16="http://schemas.microsoft.com/office/drawing/2014/main" id="{A4A13741-182A-4FBE-87A2-FD1A3664AE66}"/>
                </a:ext>
              </a:extLst>
            </p:cNvPr>
            <p:cNvCxnSpPr>
              <a:cxnSpLocks/>
              <a:stCxn id="16" idx="0"/>
            </p:cNvCxnSpPr>
            <p:nvPr/>
          </p:nvCxnSpPr>
          <p:spPr>
            <a:xfrm flipH="1" flipV="1">
              <a:off x="7554574" y="4205475"/>
              <a:ext cx="168130" cy="407054"/>
            </a:xfrm>
            <a:prstGeom prst="straightConnector1">
              <a:avLst/>
            </a:prstGeom>
            <a:ln w="381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006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E1BBE0-D1D5-4E21-B12C-80A77269D523}"/>
              </a:ext>
            </a:extLst>
          </p:cNvPr>
          <p:cNvSpPr>
            <a:spLocks noGrp="1"/>
          </p:cNvSpPr>
          <p:nvPr>
            <p:ph idx="1"/>
          </p:nvPr>
        </p:nvSpPr>
        <p:spPr/>
        <p:txBody>
          <a:bodyPr/>
          <a:lstStyle/>
          <a:p>
            <a:r>
              <a:rPr lang="en-US" dirty="0"/>
              <a:t>You have seen how to create Table objects that match the database structure.</a:t>
            </a:r>
          </a:p>
          <a:p>
            <a:r>
              <a:rPr lang="en-US" dirty="0"/>
              <a:t>But if you are interfacing with an </a:t>
            </a:r>
            <a:r>
              <a:rPr lang="en-US" dirty="0" err="1"/>
              <a:t>exisiting</a:t>
            </a:r>
            <a:r>
              <a:rPr lang="en-US" dirty="0"/>
              <a:t> DB, you can use reflection instead.</a:t>
            </a:r>
          </a:p>
          <a:p>
            <a:r>
              <a:rPr lang="en-US" dirty="0"/>
              <a:t>Reflection is a technique that allows us to populate a </a:t>
            </a:r>
            <a:r>
              <a:rPr lang="en-US" dirty="0" err="1"/>
              <a:t>SQLAlchemy</a:t>
            </a:r>
            <a:r>
              <a:rPr lang="en-US" dirty="0"/>
              <a:t> object from an existing database. You can reflect tables, views, indexes, and foreign keys. </a:t>
            </a:r>
            <a:br>
              <a:rPr lang="en-US" dirty="0"/>
            </a:br>
            <a:endParaRPr lang="en-US" dirty="0"/>
          </a:p>
        </p:txBody>
      </p:sp>
      <p:sp>
        <p:nvSpPr>
          <p:cNvPr id="3" name="Title 2">
            <a:extLst>
              <a:ext uri="{FF2B5EF4-FFF2-40B4-BE49-F238E27FC236}">
                <a16:creationId xmlns:a16="http://schemas.microsoft.com/office/drawing/2014/main" id="{4AA9108B-FAB8-4C20-8144-FDEA04F3ABA3}"/>
              </a:ext>
            </a:extLst>
          </p:cNvPr>
          <p:cNvSpPr>
            <a:spLocks noGrp="1"/>
          </p:cNvSpPr>
          <p:nvPr>
            <p:ph type="title"/>
          </p:nvPr>
        </p:nvSpPr>
        <p:spPr/>
        <p:txBody>
          <a:bodyPr/>
          <a:lstStyle/>
          <a:p>
            <a:r>
              <a:rPr lang="en-US" dirty="0"/>
              <a:t>Reflection</a:t>
            </a:r>
          </a:p>
        </p:txBody>
      </p:sp>
    </p:spTree>
    <p:extLst>
      <p:ext uri="{BB962C8B-B14F-4D97-AF65-F5344CB8AC3E}">
        <p14:creationId xmlns:p14="http://schemas.microsoft.com/office/powerpoint/2010/main" val="4091076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801" y="1719071"/>
            <a:ext cx="8611092" cy="4407408"/>
          </a:xfrm>
        </p:spPr>
        <p:txBody>
          <a:bodyPr>
            <a:noAutofit/>
          </a:bodyPr>
          <a:lstStyle/>
          <a:p>
            <a:pPr marL="45720" indent="0">
              <a:spcBef>
                <a:spcPts val="0"/>
              </a:spcBef>
              <a:spcAft>
                <a:spcPts val="0"/>
              </a:spcAft>
              <a:buNone/>
            </a:pPr>
            <a:r>
              <a:rPr lang="en-US" sz="1600" dirty="0">
                <a:latin typeface="Consolas" panose="020B0609020204030204" pitchFamily="49" charset="0"/>
              </a:rPr>
              <a:t>'''</a:t>
            </a:r>
          </a:p>
          <a:p>
            <a:pPr marL="45720" indent="0">
              <a:spcBef>
                <a:spcPts val="0"/>
              </a:spcBef>
              <a:spcAft>
                <a:spcPts val="0"/>
              </a:spcAft>
              <a:buNone/>
            </a:pPr>
            <a:r>
              <a:rPr lang="en-US" sz="1600" dirty="0" smtClean="0">
                <a:latin typeface="Consolas" panose="020B0609020204030204" pitchFamily="49" charset="0"/>
              </a:rPr>
              <a:t>This </a:t>
            </a:r>
            <a:r>
              <a:rPr lang="en-US" sz="1600" dirty="0">
                <a:latin typeface="Consolas" panose="020B0609020204030204" pitchFamily="49" charset="0"/>
              </a:rPr>
              <a:t>module will use reflection to extract schema information from the database.</a:t>
            </a:r>
          </a:p>
          <a:p>
            <a:pPr marL="45720" indent="0">
              <a:spcBef>
                <a:spcPts val="0"/>
              </a:spcBef>
              <a:spcAft>
                <a:spcPts val="0"/>
              </a:spcAft>
              <a:buNone/>
            </a:pPr>
            <a:r>
              <a:rPr lang="en-US" sz="1600" dirty="0">
                <a:latin typeface="Consolas" panose="020B0609020204030204" pitchFamily="49" charset="0"/>
              </a:rPr>
              <a:t>This particular example will use reflection for a whole schema</a:t>
            </a:r>
          </a:p>
          <a:p>
            <a:pPr marL="45720" indent="0">
              <a:spcBef>
                <a:spcPts val="0"/>
              </a:spcBef>
              <a:spcAft>
                <a:spcPts val="0"/>
              </a:spcAft>
              <a:buNone/>
            </a:pPr>
            <a:r>
              <a:rPr lang="en-US" sz="1600" dirty="0">
                <a:latin typeface="Consolas" panose="020B0609020204030204" pitchFamily="49" charset="0"/>
              </a:rPr>
              <a:t>Created on May 29, 2018</a:t>
            </a:r>
          </a:p>
          <a:p>
            <a:pPr marL="45720" indent="0">
              <a:spcBef>
                <a:spcPts val="0"/>
              </a:spcBef>
              <a:spcAft>
                <a:spcPts val="0"/>
              </a:spcAft>
              <a:buNone/>
            </a:pPr>
            <a:endParaRPr lang="en-US" sz="1600" dirty="0">
              <a:latin typeface="Consolas" panose="020B0609020204030204" pitchFamily="49" charset="0"/>
            </a:endParaRPr>
          </a:p>
          <a:p>
            <a:pPr marL="45720" indent="0">
              <a:spcBef>
                <a:spcPts val="0"/>
              </a:spcBef>
              <a:spcAft>
                <a:spcPts val="0"/>
              </a:spcAft>
              <a:buNone/>
            </a:pPr>
            <a:r>
              <a:rPr lang="en-US" sz="1600" dirty="0">
                <a:latin typeface="Consolas" panose="020B0609020204030204" pitchFamily="49" charset="0"/>
              </a:rPr>
              <a:t>@author: jack </a:t>
            </a:r>
            <a:r>
              <a:rPr lang="en-US" sz="1600" dirty="0" err="1">
                <a:latin typeface="Consolas" panose="020B0609020204030204" pitchFamily="49" charset="0"/>
              </a:rPr>
              <a:t>myers</a:t>
            </a:r>
            <a:endParaRPr lang="en-US" sz="1600" dirty="0">
              <a:latin typeface="Consolas" panose="020B0609020204030204" pitchFamily="49" charset="0"/>
            </a:endParaRPr>
          </a:p>
          <a:p>
            <a:pPr marL="45720" indent="0">
              <a:spcBef>
                <a:spcPts val="0"/>
              </a:spcBef>
              <a:spcAft>
                <a:spcPts val="0"/>
              </a:spcAft>
              <a:buNone/>
            </a:pPr>
            <a:r>
              <a:rPr lang="en-US" sz="1600" dirty="0">
                <a:latin typeface="Consolas" panose="020B0609020204030204" pitchFamily="49" charset="0"/>
              </a:rPr>
              <a:t>'''</a:t>
            </a:r>
          </a:p>
          <a:p>
            <a:pPr marL="45720" indent="0">
              <a:spcBef>
                <a:spcPts val="0"/>
              </a:spcBef>
              <a:spcAft>
                <a:spcPts val="0"/>
              </a:spcAft>
              <a:buNone/>
            </a:pPr>
            <a:endParaRPr lang="en-US" sz="1600" dirty="0">
              <a:latin typeface="Consolas" panose="020B0609020204030204" pitchFamily="49" charset="0"/>
            </a:endParaRPr>
          </a:p>
          <a:p>
            <a:pPr marL="45720" indent="0">
              <a:spcBef>
                <a:spcPts val="0"/>
              </a:spcBef>
              <a:spcAft>
                <a:spcPts val="0"/>
              </a:spcAft>
              <a:buNone/>
            </a:pPr>
            <a:r>
              <a:rPr lang="en-US" sz="1600" dirty="0">
                <a:latin typeface="Consolas" panose="020B0609020204030204" pitchFamily="49" charset="0"/>
              </a:rPr>
              <a:t>from </a:t>
            </a:r>
            <a:r>
              <a:rPr lang="en-US" sz="1600" dirty="0" err="1">
                <a:latin typeface="Consolas" panose="020B0609020204030204" pitchFamily="49" charset="0"/>
              </a:rPr>
              <a:t>sqlalchemy</a:t>
            </a:r>
            <a:r>
              <a:rPr lang="en-US" sz="1600" dirty="0">
                <a:latin typeface="Consolas" panose="020B0609020204030204" pitchFamily="49" charset="0"/>
              </a:rPr>
              <a:t> import </a:t>
            </a:r>
            <a:r>
              <a:rPr lang="en-US" sz="1600" dirty="0" err="1">
                <a:latin typeface="Consolas" panose="020B0609020204030204" pitchFamily="49" charset="0"/>
              </a:rPr>
              <a:t>MetaData</a:t>
            </a:r>
            <a:r>
              <a:rPr lang="en-US" sz="1600" dirty="0">
                <a:latin typeface="Consolas" panose="020B0609020204030204" pitchFamily="49" charset="0"/>
              </a:rPr>
              <a:t>, </a:t>
            </a:r>
            <a:r>
              <a:rPr lang="en-US" sz="1600" dirty="0" err="1">
                <a:latin typeface="Consolas" panose="020B0609020204030204" pitchFamily="49" charset="0"/>
              </a:rPr>
              <a:t>create_engine</a:t>
            </a:r>
            <a:endParaRPr lang="en-US" sz="1600" dirty="0">
              <a:latin typeface="Consolas" panose="020B0609020204030204" pitchFamily="49" charset="0"/>
            </a:endParaRPr>
          </a:p>
          <a:p>
            <a:pPr marL="45720" indent="0">
              <a:spcBef>
                <a:spcPts val="0"/>
              </a:spcBef>
              <a:spcAft>
                <a:spcPts val="0"/>
              </a:spcAft>
              <a:buNone/>
            </a:pPr>
            <a:r>
              <a:rPr lang="en-US" sz="1600" dirty="0">
                <a:latin typeface="Consolas" panose="020B0609020204030204" pitchFamily="49" charset="0"/>
              </a:rPr>
              <a:t>metadata = </a:t>
            </a:r>
            <a:r>
              <a:rPr lang="en-US" sz="1600" dirty="0" err="1">
                <a:latin typeface="Consolas" panose="020B0609020204030204" pitchFamily="49" charset="0"/>
              </a:rPr>
              <a:t>MetaData</a:t>
            </a:r>
            <a:r>
              <a:rPr lang="en-US" sz="1600" dirty="0">
                <a:latin typeface="Consolas" panose="020B0609020204030204" pitchFamily="49" charset="0"/>
              </a:rPr>
              <a:t>()</a:t>
            </a:r>
          </a:p>
          <a:p>
            <a:pPr marL="45720" indent="0">
              <a:spcBef>
                <a:spcPts val="0"/>
              </a:spcBef>
              <a:spcAft>
                <a:spcPts val="0"/>
              </a:spcAft>
              <a:buNone/>
            </a:pPr>
            <a:r>
              <a:rPr lang="en-US" sz="1600" dirty="0">
                <a:latin typeface="Consolas" panose="020B0609020204030204" pitchFamily="49" charset="0"/>
              </a:rPr>
              <a:t># Note:  In my local database, guest has READ access to the </a:t>
            </a:r>
            <a:r>
              <a:rPr lang="en-US" sz="1600" dirty="0" err="1">
                <a:latin typeface="Consolas" panose="020B0609020204030204" pitchFamily="49" charset="0"/>
              </a:rPr>
              <a:t>sakila</a:t>
            </a:r>
            <a:r>
              <a:rPr lang="en-US" sz="1600" dirty="0">
                <a:latin typeface="Consolas" panose="020B0609020204030204" pitchFamily="49" charset="0"/>
              </a:rPr>
              <a:t> database</a:t>
            </a:r>
          </a:p>
          <a:p>
            <a:pPr marL="45720" indent="0">
              <a:spcBef>
                <a:spcPts val="0"/>
              </a:spcBef>
              <a:spcAft>
                <a:spcPts val="0"/>
              </a:spcAft>
              <a:buNone/>
            </a:pPr>
            <a:r>
              <a:rPr lang="en-US" sz="1600" dirty="0">
                <a:latin typeface="Consolas" panose="020B0609020204030204" pitchFamily="49" charset="0"/>
              </a:rPr>
              <a:t>connection = </a:t>
            </a:r>
            <a:r>
              <a:rPr lang="en-US" sz="1600" dirty="0" err="1">
                <a:latin typeface="Consolas" panose="020B0609020204030204" pitchFamily="49" charset="0"/>
              </a:rPr>
              <a:t>create_engine</a:t>
            </a:r>
            <a:r>
              <a:rPr lang="en-US" sz="1600" dirty="0">
                <a:latin typeface="Consolas" panose="020B0609020204030204" pitchFamily="49" charset="0"/>
              </a:rPr>
              <a:t>('</a:t>
            </a:r>
            <a:r>
              <a:rPr lang="en-US" sz="1600" dirty="0" err="1">
                <a:latin typeface="Consolas" panose="020B0609020204030204" pitchFamily="49" charset="0"/>
              </a:rPr>
              <a:t>mysql+pymysql</a:t>
            </a:r>
            <a:r>
              <a:rPr lang="en-US" sz="1600" dirty="0">
                <a:latin typeface="Consolas" panose="020B0609020204030204" pitchFamily="49" charset="0"/>
              </a:rPr>
              <a:t>://</a:t>
            </a:r>
            <a:r>
              <a:rPr lang="en-US" sz="1600" dirty="0" err="1">
                <a:latin typeface="Consolas" panose="020B0609020204030204" pitchFamily="49" charset="0"/>
              </a:rPr>
              <a:t>guest:guest@localhost</a:t>
            </a:r>
            <a:r>
              <a:rPr lang="en-US" sz="1600" dirty="0">
                <a:latin typeface="Consolas" panose="020B0609020204030204" pitchFamily="49" charset="0"/>
              </a:rPr>
              <a:t>/</a:t>
            </a:r>
            <a:r>
              <a:rPr lang="en-US" sz="1600" dirty="0" err="1">
                <a:latin typeface="Consolas" panose="020B0609020204030204" pitchFamily="49" charset="0"/>
              </a:rPr>
              <a:t>sakila</a:t>
            </a:r>
            <a:r>
              <a:rPr lang="en-US" sz="1600" dirty="0">
                <a:latin typeface="Consolas" panose="020B0609020204030204" pitchFamily="49" charset="0"/>
              </a:rPr>
              <a:t>')</a:t>
            </a:r>
          </a:p>
          <a:p>
            <a:pPr marL="45720" indent="0">
              <a:spcBef>
                <a:spcPts val="0"/>
              </a:spcBef>
              <a:spcAft>
                <a:spcPts val="0"/>
              </a:spcAft>
              <a:buNone/>
            </a:pPr>
            <a:endParaRPr lang="en-US" sz="1600" dirty="0">
              <a:latin typeface="Consolas" panose="020B0609020204030204" pitchFamily="49" charset="0"/>
            </a:endParaRPr>
          </a:p>
          <a:p>
            <a:pPr marL="45720" indent="0">
              <a:spcBef>
                <a:spcPts val="0"/>
              </a:spcBef>
              <a:spcAft>
                <a:spcPts val="0"/>
              </a:spcAft>
              <a:buNone/>
            </a:pPr>
            <a:r>
              <a:rPr lang="en-US" sz="1600" dirty="0" err="1">
                <a:latin typeface="Consolas" panose="020B0609020204030204" pitchFamily="49" charset="0"/>
              </a:rPr>
              <a:t>metadata.reflect</a:t>
            </a:r>
            <a:r>
              <a:rPr lang="en-US" sz="1600" dirty="0">
                <a:latin typeface="Consolas" panose="020B0609020204030204" pitchFamily="49" charset="0"/>
              </a:rPr>
              <a:t>(bind = connection)</a:t>
            </a:r>
          </a:p>
          <a:p>
            <a:pPr marL="45720" indent="0">
              <a:spcBef>
                <a:spcPts val="0"/>
              </a:spcBef>
              <a:spcAft>
                <a:spcPts val="0"/>
              </a:spcAft>
              <a:buNone/>
            </a:pPr>
            <a:r>
              <a:rPr lang="en-US" sz="1600" dirty="0">
                <a:latin typeface="Consolas" panose="020B0609020204030204" pitchFamily="49" charset="0"/>
              </a:rPr>
              <a:t>actor = </a:t>
            </a:r>
            <a:r>
              <a:rPr lang="en-US" sz="1600" dirty="0" err="1">
                <a:latin typeface="Consolas" panose="020B0609020204030204" pitchFamily="49" charset="0"/>
              </a:rPr>
              <a:t>metadata.tables</a:t>
            </a:r>
            <a:r>
              <a:rPr lang="en-US" sz="1600" dirty="0">
                <a:latin typeface="Consolas" panose="020B0609020204030204" pitchFamily="49" charset="0"/>
              </a:rPr>
              <a:t>['actor']</a:t>
            </a:r>
          </a:p>
          <a:p>
            <a:pPr marL="45720" indent="0">
              <a:spcBef>
                <a:spcPts val="0"/>
              </a:spcBef>
              <a:spcAft>
                <a:spcPts val="0"/>
              </a:spcAft>
              <a:buNone/>
            </a:pPr>
            <a:r>
              <a:rPr lang="en-US" sz="1600" dirty="0">
                <a:latin typeface="Consolas" panose="020B0609020204030204" pitchFamily="49" charset="0"/>
              </a:rPr>
              <a:t>address = </a:t>
            </a:r>
            <a:r>
              <a:rPr lang="en-US" sz="1600" dirty="0" err="1">
                <a:latin typeface="Consolas" panose="020B0609020204030204" pitchFamily="49" charset="0"/>
              </a:rPr>
              <a:t>metadata.tables</a:t>
            </a:r>
            <a:r>
              <a:rPr lang="en-US" sz="1600" dirty="0">
                <a:latin typeface="Consolas" panose="020B0609020204030204" pitchFamily="49" charset="0"/>
              </a:rPr>
              <a:t>['address']</a:t>
            </a:r>
          </a:p>
          <a:p>
            <a:pPr marL="45720" indent="0">
              <a:spcBef>
                <a:spcPts val="0"/>
              </a:spcBef>
              <a:spcAft>
                <a:spcPts val="0"/>
              </a:spcAft>
              <a:buNone/>
            </a:pPr>
            <a:endParaRPr lang="en-US" sz="1600" dirty="0">
              <a:latin typeface="Consolas" panose="020B0609020204030204" pitchFamily="49" charset="0"/>
            </a:endParaRPr>
          </a:p>
        </p:txBody>
      </p:sp>
      <p:sp>
        <p:nvSpPr>
          <p:cNvPr id="3" name="Title 2"/>
          <p:cNvSpPr>
            <a:spLocks noGrp="1"/>
          </p:cNvSpPr>
          <p:nvPr>
            <p:ph type="title"/>
          </p:nvPr>
        </p:nvSpPr>
        <p:spPr>
          <a:xfrm>
            <a:off x="93133" y="355847"/>
            <a:ext cx="8956994" cy="1054394"/>
          </a:xfrm>
        </p:spPr>
        <p:txBody>
          <a:bodyPr/>
          <a:lstStyle/>
          <a:p>
            <a:r>
              <a:rPr lang="en-US" dirty="0" smtClean="0"/>
              <a:t>Reflection for a schema</a:t>
            </a:r>
            <a:br>
              <a:rPr lang="en-US" dirty="0" smtClean="0"/>
            </a:br>
            <a:r>
              <a:rPr lang="en-US" sz="1600" dirty="0" smtClean="0">
                <a:solidFill>
                  <a:prstClr val="white"/>
                </a:solidFill>
                <a:latin typeface="Arial Narrow" panose="020B0606020202030204" pitchFamily="34" charset="0"/>
              </a:rPr>
              <a:t>(</a:t>
            </a:r>
            <a:r>
              <a:rPr lang="en-US" sz="1600" dirty="0" err="1" smtClean="0">
                <a:solidFill>
                  <a:prstClr val="white"/>
                </a:solidFill>
                <a:latin typeface="Arial Narrow" panose="020B0606020202030204" pitchFamily="34" charset="0"/>
              </a:rPr>
              <a:t>Cf</a:t>
            </a:r>
            <a:r>
              <a:rPr lang="en-US" sz="1600" dirty="0" smtClean="0">
                <a:solidFill>
                  <a:prstClr val="white"/>
                </a:solidFill>
                <a:latin typeface="Arial Narrow" panose="020B0606020202030204" pitchFamily="34" charset="0"/>
              </a:rPr>
              <a:t>: http://jackmyers.info/db/files/python/core/reflectionBySchema.txt</a:t>
            </a:r>
            <a:r>
              <a:rPr lang="en-US" sz="1600" dirty="0">
                <a:solidFill>
                  <a:prstClr val="white"/>
                </a:solidFill>
                <a:latin typeface="Arial Narrow" panose="020B0606020202030204" pitchFamily="34" charset="0"/>
              </a:rPr>
              <a:t>)</a:t>
            </a:r>
            <a:endParaRPr lang="en-US" dirty="0"/>
          </a:p>
        </p:txBody>
      </p:sp>
    </p:spTree>
    <p:extLst>
      <p:ext uri="{BB962C8B-B14F-4D97-AF65-F5344CB8AC3E}">
        <p14:creationId xmlns:p14="http://schemas.microsoft.com/office/powerpoint/2010/main" val="246111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5C1497-1EB6-4AAA-8790-48ABDAF7D870}"/>
              </a:ext>
            </a:extLst>
          </p:cNvPr>
          <p:cNvSpPr>
            <a:spLocks noGrp="1"/>
          </p:cNvSpPr>
          <p:nvPr>
            <p:ph idx="1"/>
          </p:nvPr>
        </p:nvSpPr>
        <p:spPr>
          <a:xfrm>
            <a:off x="381000" y="1719071"/>
            <a:ext cx="4309998" cy="4407408"/>
          </a:xfrm>
        </p:spPr>
        <p:txBody>
          <a:bodyPr/>
          <a:lstStyle/>
          <a:p>
            <a:r>
              <a:rPr lang="en-US" dirty="0"/>
              <a:t>Material and examples for this PowerPoint deck come from:</a:t>
            </a:r>
          </a:p>
          <a:p>
            <a:endParaRPr lang="en-US" dirty="0"/>
          </a:p>
          <a:p>
            <a:r>
              <a:rPr lang="en-US" dirty="0"/>
              <a:t>Essential </a:t>
            </a:r>
            <a:r>
              <a:rPr lang="en-US" dirty="0" err="1"/>
              <a:t>SQLAlchemy</a:t>
            </a:r>
            <a:r>
              <a:rPr lang="en-US" dirty="0"/>
              <a:t>: Mapping Python to Databases 2nd Edition.  Jason Myers, Rick Copeland. O'Reilly Media; 2 edition   December 7, 2015.</a:t>
            </a:r>
          </a:p>
        </p:txBody>
      </p:sp>
      <p:sp>
        <p:nvSpPr>
          <p:cNvPr id="3" name="Title 2">
            <a:extLst>
              <a:ext uri="{FF2B5EF4-FFF2-40B4-BE49-F238E27FC236}">
                <a16:creationId xmlns:a16="http://schemas.microsoft.com/office/drawing/2014/main" id="{6339F530-3976-468E-B42E-B74EAE986FBF}"/>
              </a:ext>
            </a:extLst>
          </p:cNvPr>
          <p:cNvSpPr>
            <a:spLocks noGrp="1"/>
          </p:cNvSpPr>
          <p:nvPr>
            <p:ph type="title"/>
          </p:nvPr>
        </p:nvSpPr>
        <p:spPr/>
        <p:txBody>
          <a:bodyPr/>
          <a:lstStyle/>
          <a:p>
            <a:r>
              <a:rPr lang="en-US" dirty="0"/>
              <a:t>Acknowledgements</a:t>
            </a:r>
          </a:p>
        </p:txBody>
      </p:sp>
      <p:pic>
        <p:nvPicPr>
          <p:cNvPr id="1028" name="Picture 4" descr="Image result for o'reilly sqlalchemy pdf">
            <a:extLst>
              <a:ext uri="{FF2B5EF4-FFF2-40B4-BE49-F238E27FC236}">
                <a16:creationId xmlns:a16="http://schemas.microsoft.com/office/drawing/2014/main" id="{6A47D131-9DF1-4F88-9831-16E263A7B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910" y="1719071"/>
            <a:ext cx="3548405" cy="4655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684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E1BBE0-D1D5-4E21-B12C-80A77269D523}"/>
              </a:ext>
            </a:extLst>
          </p:cNvPr>
          <p:cNvSpPr>
            <a:spLocks noGrp="1"/>
          </p:cNvSpPr>
          <p:nvPr>
            <p:ph idx="1"/>
          </p:nvPr>
        </p:nvSpPr>
        <p:spPr>
          <a:xfrm>
            <a:off x="171081" y="1624683"/>
            <a:ext cx="8919825" cy="4407408"/>
          </a:xfrm>
        </p:spPr>
        <p:txBody>
          <a:bodyPr>
            <a:normAutofit/>
          </a:bodyPr>
          <a:lstStyle/>
          <a:p>
            <a:pPr marL="45720" indent="0">
              <a:spcBef>
                <a:spcPts val="0"/>
              </a:spcBef>
              <a:spcAft>
                <a:spcPts val="0"/>
              </a:spcAft>
              <a:buNone/>
            </a:pPr>
            <a:r>
              <a:rPr lang="en-US" sz="1400" dirty="0">
                <a:solidFill>
                  <a:srgbClr val="0066CC"/>
                </a:solidFill>
                <a:latin typeface="Consolas" panose="020B0609020204030204" pitchFamily="49" charset="0"/>
              </a:rPr>
              <a:t>from</a:t>
            </a:r>
            <a:r>
              <a:rPr lang="en-US" sz="1400" dirty="0">
                <a:latin typeface="Consolas" panose="020B0609020204030204" pitchFamily="49" charset="0"/>
              </a:rPr>
              <a:t> </a:t>
            </a:r>
            <a:r>
              <a:rPr lang="en-US" sz="1400" dirty="0" err="1">
                <a:latin typeface="Consolas" panose="020B0609020204030204" pitchFamily="49" charset="0"/>
              </a:rPr>
              <a:t>sqlalchemy</a:t>
            </a:r>
            <a:r>
              <a:rPr lang="en-US" sz="1400" dirty="0">
                <a:latin typeface="Consolas" panose="020B0609020204030204" pitchFamily="49" charset="0"/>
              </a:rPr>
              <a:t> </a:t>
            </a:r>
            <a:r>
              <a:rPr lang="en-US" sz="1400" dirty="0">
                <a:solidFill>
                  <a:srgbClr val="0066CC"/>
                </a:solidFill>
                <a:latin typeface="Consolas" panose="020B0609020204030204" pitchFamily="49" charset="0"/>
              </a:rPr>
              <a:t>import</a:t>
            </a:r>
            <a:r>
              <a:rPr lang="en-US" sz="1400" dirty="0">
                <a:latin typeface="Consolas" panose="020B0609020204030204" pitchFamily="49" charset="0"/>
              </a:rPr>
              <a:t> Table, select</a:t>
            </a:r>
          </a:p>
          <a:p>
            <a:pPr marL="45720" indent="0">
              <a:spcBef>
                <a:spcPts val="0"/>
              </a:spcBef>
              <a:spcAft>
                <a:spcPts val="0"/>
              </a:spcAft>
              <a:buNone/>
            </a:pPr>
            <a:r>
              <a:rPr lang="en-US" sz="1400" dirty="0">
                <a:latin typeface="Consolas" panose="020B0609020204030204" pitchFamily="49" charset="0"/>
              </a:rPr>
              <a:t>film = Table(</a:t>
            </a:r>
            <a:r>
              <a:rPr lang="en-US" sz="1400" i="1" dirty="0">
                <a:solidFill>
                  <a:srgbClr val="00B050"/>
                </a:solidFill>
                <a:latin typeface="Consolas" panose="020B0609020204030204" pitchFamily="49" charset="0"/>
              </a:rPr>
              <a:t>'film'</a:t>
            </a:r>
            <a:r>
              <a:rPr lang="en-US" sz="1400" i="1" dirty="0">
                <a:latin typeface="Consolas" panose="020B0609020204030204" pitchFamily="49" charset="0"/>
              </a:rPr>
              <a:t>, </a:t>
            </a:r>
            <a:r>
              <a:rPr lang="en-US" sz="1400" dirty="0">
                <a:latin typeface="Consolas" panose="020B0609020204030204" pitchFamily="49" charset="0"/>
              </a:rPr>
              <a:t>metadata, autoload = </a:t>
            </a:r>
            <a:r>
              <a:rPr lang="en-US" sz="1400" dirty="0">
                <a:solidFill>
                  <a:srgbClr val="0066CC"/>
                </a:solidFill>
                <a:latin typeface="Consolas" panose="020B0609020204030204" pitchFamily="49" charset="0"/>
              </a:rPr>
              <a:t>True</a:t>
            </a:r>
            <a:r>
              <a:rPr lang="en-US" sz="1400" dirty="0">
                <a:latin typeface="Consolas" panose="020B0609020204030204" pitchFamily="49" charset="0"/>
              </a:rPr>
              <a:t>, </a:t>
            </a:r>
            <a:r>
              <a:rPr lang="en-US" sz="1400" dirty="0" err="1">
                <a:latin typeface="Consolas" panose="020B0609020204030204" pitchFamily="49" charset="0"/>
              </a:rPr>
              <a:t>autoload_with</a:t>
            </a:r>
            <a:r>
              <a:rPr lang="en-US" sz="1400" dirty="0">
                <a:latin typeface="Consolas" panose="020B0609020204030204" pitchFamily="49" charset="0"/>
              </a:rPr>
              <a:t> = connection)</a:t>
            </a:r>
          </a:p>
          <a:p>
            <a:pPr marL="45720" indent="0">
              <a:spcBef>
                <a:spcPts val="0"/>
              </a:spcBef>
              <a:spcAft>
                <a:spcPts val="0"/>
              </a:spcAft>
              <a:buNone/>
            </a:pPr>
            <a:r>
              <a:rPr lang="en-US" sz="1400" dirty="0" err="1">
                <a:latin typeface="Consolas" panose="020B0609020204030204" pitchFamily="49" charset="0"/>
              </a:rPr>
              <a:t>film_actor</a:t>
            </a:r>
            <a:r>
              <a:rPr lang="en-US" sz="1400" dirty="0">
                <a:latin typeface="Consolas" panose="020B0609020204030204" pitchFamily="49" charset="0"/>
              </a:rPr>
              <a:t> = Table(</a:t>
            </a:r>
            <a:r>
              <a:rPr lang="en-US" sz="1400" i="1" dirty="0">
                <a:solidFill>
                  <a:srgbClr val="00B050"/>
                </a:solidFill>
                <a:latin typeface="Consolas" panose="020B0609020204030204" pitchFamily="49" charset="0"/>
              </a:rPr>
              <a:t>'</a:t>
            </a:r>
            <a:r>
              <a:rPr lang="en-US" sz="1400" i="1" dirty="0" err="1">
                <a:solidFill>
                  <a:srgbClr val="00B050"/>
                </a:solidFill>
                <a:latin typeface="Consolas" panose="020B0609020204030204" pitchFamily="49" charset="0"/>
              </a:rPr>
              <a:t>film_actor</a:t>
            </a:r>
            <a:r>
              <a:rPr lang="en-US" sz="1400" dirty="0">
                <a:solidFill>
                  <a:srgbClr val="00B050"/>
                </a:solidFill>
                <a:latin typeface="Consolas" panose="020B0609020204030204" pitchFamily="49" charset="0"/>
              </a:rPr>
              <a:t>'</a:t>
            </a:r>
            <a:r>
              <a:rPr lang="en-US" sz="1400" dirty="0">
                <a:latin typeface="Consolas" panose="020B0609020204030204" pitchFamily="49" charset="0"/>
              </a:rPr>
              <a:t>,</a:t>
            </a:r>
            <a:r>
              <a:rPr lang="en-US" sz="1400" dirty="0">
                <a:solidFill>
                  <a:srgbClr val="00B050"/>
                </a:solidFill>
                <a:latin typeface="Consolas" panose="020B0609020204030204" pitchFamily="49" charset="0"/>
              </a:rPr>
              <a:t> </a:t>
            </a:r>
            <a:r>
              <a:rPr lang="en-US" sz="1400" dirty="0">
                <a:latin typeface="Consolas" panose="020B0609020204030204" pitchFamily="49" charset="0"/>
              </a:rPr>
              <a:t>metadata, autoload = </a:t>
            </a:r>
            <a:r>
              <a:rPr lang="en-US" sz="1400" dirty="0">
                <a:solidFill>
                  <a:srgbClr val="0066CC"/>
                </a:solidFill>
                <a:latin typeface="Consolas" panose="020B0609020204030204" pitchFamily="49" charset="0"/>
              </a:rPr>
              <a:t>True</a:t>
            </a:r>
            <a:r>
              <a:rPr lang="en-US" sz="1400" dirty="0">
                <a:latin typeface="Consolas" panose="020B0609020204030204" pitchFamily="49" charset="0"/>
              </a:rPr>
              <a:t>, </a:t>
            </a:r>
            <a:r>
              <a:rPr lang="en-US" sz="1400" dirty="0" err="1">
                <a:latin typeface="Consolas" panose="020B0609020204030204" pitchFamily="49" charset="0"/>
              </a:rPr>
              <a:t>autoload_with</a:t>
            </a:r>
            <a:r>
              <a:rPr lang="en-US" sz="1400" dirty="0">
                <a:latin typeface="Consolas" panose="020B0609020204030204" pitchFamily="49" charset="0"/>
              </a:rPr>
              <a:t> = connection)</a:t>
            </a:r>
          </a:p>
          <a:p>
            <a:pPr marL="45720" indent="0">
              <a:spcBef>
                <a:spcPts val="0"/>
              </a:spcBef>
              <a:spcAft>
                <a:spcPts val="0"/>
              </a:spcAft>
              <a:buNone/>
            </a:pPr>
            <a:r>
              <a:rPr lang="en-US" sz="1400" dirty="0">
                <a:latin typeface="Consolas" panose="020B0609020204030204" pitchFamily="49" charset="0"/>
              </a:rPr>
              <a:t>actor = Table(</a:t>
            </a:r>
            <a:r>
              <a:rPr lang="en-US" sz="1400" i="1" dirty="0">
                <a:solidFill>
                  <a:srgbClr val="00B050"/>
                </a:solidFill>
                <a:latin typeface="Consolas" panose="020B0609020204030204" pitchFamily="49" charset="0"/>
              </a:rPr>
              <a:t>'actor</a:t>
            </a:r>
            <a:r>
              <a:rPr lang="en-US" sz="1400" dirty="0">
                <a:solidFill>
                  <a:srgbClr val="00B050"/>
                </a:solidFill>
                <a:latin typeface="Consolas" panose="020B0609020204030204" pitchFamily="49" charset="0"/>
              </a:rPr>
              <a:t>'</a:t>
            </a:r>
            <a:r>
              <a:rPr lang="en-US" sz="1400" dirty="0">
                <a:latin typeface="Consolas" panose="020B0609020204030204" pitchFamily="49" charset="0"/>
              </a:rPr>
              <a:t>, metadata, autoload = </a:t>
            </a:r>
            <a:r>
              <a:rPr lang="en-US" sz="1400" dirty="0">
                <a:solidFill>
                  <a:srgbClr val="0066CC"/>
                </a:solidFill>
                <a:latin typeface="Consolas" panose="020B0609020204030204" pitchFamily="49" charset="0"/>
              </a:rPr>
              <a:t>True</a:t>
            </a:r>
            <a:r>
              <a:rPr lang="en-US" sz="1400" dirty="0">
                <a:latin typeface="Consolas" panose="020B0609020204030204" pitchFamily="49" charset="0"/>
              </a:rPr>
              <a:t>, </a:t>
            </a:r>
            <a:r>
              <a:rPr lang="en-US" sz="1400" dirty="0" err="1">
                <a:latin typeface="Consolas" panose="020B0609020204030204" pitchFamily="49" charset="0"/>
              </a:rPr>
              <a:t>autoload_with</a:t>
            </a:r>
            <a:r>
              <a:rPr lang="en-US" sz="1400" dirty="0">
                <a:latin typeface="Consolas" panose="020B0609020204030204" pitchFamily="49" charset="0"/>
              </a:rPr>
              <a:t> = connection)</a:t>
            </a:r>
          </a:p>
          <a:p>
            <a:pPr marL="45720" indent="0">
              <a:spcBef>
                <a:spcPts val="0"/>
              </a:spcBef>
              <a:spcAft>
                <a:spcPts val="0"/>
              </a:spcAft>
              <a:buNone/>
            </a:pPr>
            <a:endParaRPr lang="en-US" sz="1400" dirty="0">
              <a:latin typeface="Consolas" panose="020B0609020204030204" pitchFamily="49" charset="0"/>
            </a:endParaRPr>
          </a:p>
          <a:p>
            <a:pPr marL="45720" indent="0">
              <a:spcBef>
                <a:spcPts val="0"/>
              </a:spcBef>
              <a:spcAft>
                <a:spcPts val="0"/>
              </a:spcAft>
              <a:buNone/>
            </a:pPr>
            <a:r>
              <a:rPr lang="en-US" sz="1400" dirty="0">
                <a:solidFill>
                  <a:srgbClr val="339966"/>
                </a:solidFill>
                <a:latin typeface="Consolas" panose="020B0609020204030204" pitchFamily="49" charset="0"/>
              </a:rPr>
              <a:t># use the metadata object to examine table definition</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i="1" dirty="0">
                <a:latin typeface="Consolas" panose="020B0609020204030204" pitchFamily="49" charset="0"/>
              </a:rPr>
              <a:t>"Film info")</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dirty="0" err="1">
                <a:latin typeface="Consolas" panose="020B0609020204030204" pitchFamily="49" charset="0"/>
              </a:rPr>
              <a:t>film.columns</a:t>
            </a:r>
            <a:r>
              <a:rPr lang="en-US" sz="1400" dirty="0">
                <a:latin typeface="Consolas" panose="020B0609020204030204" pitchFamily="49" charset="0"/>
              </a:rPr>
              <a:t>)</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dirty="0" err="1">
                <a:latin typeface="Consolas" panose="020B0609020204030204" pitchFamily="49" charset="0"/>
              </a:rPr>
              <a:t>film.foreign_keys</a:t>
            </a:r>
            <a:r>
              <a:rPr lang="en-US" sz="1400" dirty="0">
                <a:latin typeface="Consolas" panose="020B0609020204030204" pitchFamily="49" charset="0"/>
              </a:rPr>
              <a:t>)</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dirty="0" err="1">
                <a:latin typeface="Consolas" panose="020B0609020204030204" pitchFamily="49" charset="0"/>
              </a:rPr>
              <a:t>film.indexes</a:t>
            </a:r>
            <a:r>
              <a:rPr lang="en-US" sz="1400" dirty="0">
                <a:latin typeface="Consolas" panose="020B0609020204030204" pitchFamily="49" charset="0"/>
              </a:rPr>
              <a:t>)</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i="1" dirty="0">
                <a:latin typeface="Consolas" panose="020B0609020204030204" pitchFamily="49" charset="0"/>
              </a:rPr>
              <a:t>"\</a:t>
            </a:r>
            <a:r>
              <a:rPr lang="en-US" sz="1400" i="1" dirty="0" err="1">
                <a:latin typeface="Consolas" panose="020B0609020204030204" pitchFamily="49" charset="0"/>
              </a:rPr>
              <a:t>nfilm_actor</a:t>
            </a:r>
            <a:r>
              <a:rPr lang="en-US" sz="1400" i="1" dirty="0">
                <a:latin typeface="Consolas" panose="020B0609020204030204" pitchFamily="49" charset="0"/>
              </a:rPr>
              <a:t> info")</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dirty="0" err="1">
                <a:latin typeface="Consolas" panose="020B0609020204030204" pitchFamily="49" charset="0"/>
              </a:rPr>
              <a:t>film_actor.columns</a:t>
            </a:r>
            <a:r>
              <a:rPr lang="en-US" sz="1400" dirty="0">
                <a:latin typeface="Consolas" panose="020B0609020204030204" pitchFamily="49" charset="0"/>
              </a:rPr>
              <a:t>)</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dirty="0" err="1">
                <a:latin typeface="Consolas" panose="020B0609020204030204" pitchFamily="49" charset="0"/>
              </a:rPr>
              <a:t>film_actor.foreign_keys</a:t>
            </a:r>
            <a:r>
              <a:rPr lang="en-US" sz="1400" dirty="0">
                <a:latin typeface="Consolas" panose="020B0609020204030204" pitchFamily="49" charset="0"/>
              </a:rPr>
              <a:t>)</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dirty="0" err="1">
                <a:latin typeface="Consolas" panose="020B0609020204030204" pitchFamily="49" charset="0"/>
              </a:rPr>
              <a:t>film_actor.indexes</a:t>
            </a:r>
            <a:r>
              <a:rPr lang="en-US" sz="1400" dirty="0">
                <a:latin typeface="Consolas" panose="020B0609020204030204" pitchFamily="49" charset="0"/>
              </a:rPr>
              <a:t>)</a:t>
            </a:r>
          </a:p>
        </p:txBody>
      </p:sp>
      <p:sp>
        <p:nvSpPr>
          <p:cNvPr id="3" name="Title 2">
            <a:extLst>
              <a:ext uri="{FF2B5EF4-FFF2-40B4-BE49-F238E27FC236}">
                <a16:creationId xmlns:a16="http://schemas.microsoft.com/office/drawing/2014/main" id="{4AA9108B-FAB8-4C20-8144-FDEA04F3ABA3}"/>
              </a:ext>
            </a:extLst>
          </p:cNvPr>
          <p:cNvSpPr>
            <a:spLocks noGrp="1"/>
          </p:cNvSpPr>
          <p:nvPr>
            <p:ph type="title"/>
          </p:nvPr>
        </p:nvSpPr>
        <p:spPr/>
        <p:txBody>
          <a:bodyPr/>
          <a:lstStyle/>
          <a:p>
            <a:r>
              <a:rPr lang="en-US" dirty="0"/>
              <a:t>Reflection </a:t>
            </a:r>
            <a:r>
              <a:rPr lang="en-US" dirty="0"/>
              <a:t>example</a:t>
            </a:r>
            <a:br>
              <a:rPr lang="en-US" dirty="0"/>
            </a:br>
            <a:r>
              <a:rPr lang="en-US" sz="1600" dirty="0">
                <a:solidFill>
                  <a:prstClr val="white"/>
                </a:solidFill>
                <a:latin typeface="Arial Narrow" panose="020B0606020202030204" pitchFamily="34" charset="0"/>
              </a:rPr>
              <a:t>(</a:t>
            </a:r>
            <a:r>
              <a:rPr lang="en-US" sz="1600" dirty="0" err="1">
                <a:solidFill>
                  <a:prstClr val="white"/>
                </a:solidFill>
                <a:latin typeface="Arial Narrow" panose="020B0606020202030204" pitchFamily="34" charset="0"/>
              </a:rPr>
              <a:t>Cf</a:t>
            </a:r>
            <a:r>
              <a:rPr lang="en-US" sz="1600" dirty="0">
                <a:solidFill>
                  <a:prstClr val="white"/>
                </a:solidFill>
                <a:latin typeface="Arial Narrow" panose="020B0606020202030204" pitchFamily="34" charset="0"/>
              </a:rPr>
              <a:t>: http</a:t>
            </a:r>
            <a:r>
              <a:rPr lang="en-US" sz="1600" dirty="0">
                <a:solidFill>
                  <a:prstClr val="white"/>
                </a:solidFill>
                <a:latin typeface="Arial Narrow" panose="020B0606020202030204" pitchFamily="34" charset="0"/>
              </a:rPr>
              <a:t>://</a:t>
            </a:r>
            <a:r>
              <a:rPr lang="en-US" sz="1600" dirty="0">
                <a:solidFill>
                  <a:prstClr val="white"/>
                </a:solidFill>
                <a:latin typeface="Arial Narrow" panose="020B0606020202030204" pitchFamily="34" charset="0"/>
              </a:rPr>
              <a:t>jackmyers.info/db/files/python/core/reflectionByTable.txt)</a:t>
            </a:r>
            <a:endParaRPr lang="en-US" sz="1600" dirty="0">
              <a:solidFill>
                <a:prstClr val="white"/>
              </a:solidFill>
              <a:latin typeface="Arial Narrow" panose="020B0606020202030204" pitchFamily="34" charset="0"/>
            </a:endParaRPr>
          </a:p>
        </p:txBody>
      </p:sp>
      <p:sp>
        <p:nvSpPr>
          <p:cNvPr id="4" name="Rectangle 3">
            <a:extLst>
              <a:ext uri="{FF2B5EF4-FFF2-40B4-BE49-F238E27FC236}">
                <a16:creationId xmlns:a16="http://schemas.microsoft.com/office/drawing/2014/main" id="{88D53D19-78C5-43CA-B385-8DED5B728AC8}"/>
              </a:ext>
            </a:extLst>
          </p:cNvPr>
          <p:cNvSpPr/>
          <p:nvPr/>
        </p:nvSpPr>
        <p:spPr>
          <a:xfrm>
            <a:off x="271369" y="4728261"/>
            <a:ext cx="8490891" cy="2031325"/>
          </a:xfrm>
          <a:prstGeom prst="rect">
            <a:avLst/>
          </a:prstGeom>
          <a:solidFill>
            <a:schemeClr val="bg1"/>
          </a:solidFill>
        </p:spPr>
        <p:txBody>
          <a:bodyPr wrap="square">
            <a:spAutoFit/>
          </a:bodyPr>
          <a:lstStyle/>
          <a:p>
            <a:r>
              <a:rPr lang="en-US" sz="1400"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dirty="0" err="1">
                <a:solidFill>
                  <a:srgbClr val="000000"/>
                </a:solidFill>
                <a:latin typeface="Consolas" panose="020B0609020204030204" pitchFamily="49" charset="0"/>
              </a:rPr>
              <a:t>film_actor</a:t>
            </a:r>
            <a:r>
              <a:rPr lang="en-US" sz="1400" dirty="0">
                <a:solidFill>
                  <a:srgbClr val="000000"/>
                </a:solidFill>
                <a:latin typeface="Consolas" panose="020B0609020204030204" pitchFamily="49" charset="0"/>
              </a:rPr>
              <a:t> info</a:t>
            </a:r>
          </a:p>
          <a:p>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film_actor.actor_id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film_actor.film_id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film_actor.last_update</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ForeignKey</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actor.actor_id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ForeignKey</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film.film_id</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{Index('</a:t>
            </a:r>
            <a:r>
              <a:rPr lang="en-US" sz="1400" dirty="0" err="1">
                <a:solidFill>
                  <a:srgbClr val="000000"/>
                </a:solidFill>
                <a:latin typeface="Consolas" panose="020B0609020204030204" pitchFamily="49" charset="0"/>
              </a:rPr>
              <a:t>idx_fk_film_id</a:t>
            </a:r>
            <a:r>
              <a:rPr lang="en-US" sz="1400" dirty="0">
                <a:solidFill>
                  <a:srgbClr val="000000"/>
                </a:solidFill>
                <a:latin typeface="Consolas" panose="020B0609020204030204" pitchFamily="49" charset="0"/>
              </a:rPr>
              <a:t>', Column('</a:t>
            </a:r>
            <a:r>
              <a:rPr lang="en-US" sz="1400" dirty="0" err="1">
                <a:solidFill>
                  <a:srgbClr val="000000"/>
                </a:solidFill>
                <a:latin typeface="Consolas" panose="020B0609020204030204" pitchFamily="49" charset="0"/>
              </a:rPr>
              <a:t>film_id</a:t>
            </a:r>
            <a:r>
              <a:rPr lang="en-US" sz="1400" dirty="0">
                <a:solidFill>
                  <a:srgbClr val="000000"/>
                </a:solidFill>
                <a:latin typeface="Consolas" panose="020B0609020204030204" pitchFamily="49" charset="0"/>
              </a:rPr>
              <a:t>', SMALLINT(</a:t>
            </a:r>
            <a:r>
              <a:rPr lang="en-US" sz="1400" dirty="0" err="1">
                <a:solidFill>
                  <a:srgbClr val="000000"/>
                </a:solidFill>
                <a:latin typeface="Consolas" panose="020B0609020204030204" pitchFamily="49" charset="0"/>
              </a:rPr>
              <a:t>display_width</a:t>
            </a:r>
            <a:r>
              <a:rPr lang="en-US" sz="1400" dirty="0">
                <a:solidFill>
                  <a:srgbClr val="000000"/>
                </a:solidFill>
                <a:latin typeface="Consolas" panose="020B0609020204030204" pitchFamily="49" charset="0"/>
              </a:rPr>
              <a:t>=5, unsigned=True), </a:t>
            </a:r>
            <a:r>
              <a:rPr lang="en-US" sz="1400" dirty="0" err="1">
                <a:solidFill>
                  <a:srgbClr val="000000"/>
                </a:solidFill>
                <a:latin typeface="Consolas" panose="020B0609020204030204" pitchFamily="49" charset="0"/>
              </a:rPr>
              <a:t>ForeignKey</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film.film_id</a:t>
            </a:r>
            <a:r>
              <a:rPr lang="en-US" sz="1400" dirty="0">
                <a:solidFill>
                  <a:srgbClr val="000000"/>
                </a:solidFill>
                <a:latin typeface="Consolas" panose="020B0609020204030204" pitchFamily="49" charset="0"/>
              </a:rPr>
              <a:t>'), table=&lt;</a:t>
            </a:r>
            <a:r>
              <a:rPr lang="en-US" sz="1400" dirty="0" err="1">
                <a:solidFill>
                  <a:srgbClr val="000000"/>
                </a:solidFill>
                <a:latin typeface="Consolas" panose="020B0609020204030204" pitchFamily="49" charset="0"/>
              </a:rPr>
              <a:t>film_actor</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primary_key</a:t>
            </a:r>
            <a:r>
              <a:rPr lang="en-US" sz="1400" dirty="0">
                <a:solidFill>
                  <a:srgbClr val="000000"/>
                </a:solidFill>
                <a:latin typeface="Consolas" panose="020B0609020204030204" pitchFamily="49" charset="0"/>
              </a:rPr>
              <a:t>=True, nullable=False))}</a:t>
            </a:r>
          </a:p>
        </p:txBody>
      </p:sp>
      <p:sp>
        <p:nvSpPr>
          <p:cNvPr id="5" name="Right Brace 4">
            <a:extLst>
              <a:ext uri="{FF2B5EF4-FFF2-40B4-BE49-F238E27FC236}">
                <a16:creationId xmlns:a16="http://schemas.microsoft.com/office/drawing/2014/main" id="{12565D1B-C01F-413D-BEE3-3E6EC7ECA90B}"/>
              </a:ext>
            </a:extLst>
          </p:cNvPr>
          <p:cNvSpPr/>
          <p:nvPr/>
        </p:nvSpPr>
        <p:spPr>
          <a:xfrm>
            <a:off x="3232846" y="4000765"/>
            <a:ext cx="224175" cy="665329"/>
          </a:xfrm>
          <a:prstGeom prst="rightBrace">
            <a:avLst>
              <a:gd name="adj1" fmla="val 9062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6" name="Arc 5">
            <a:extLst>
              <a:ext uri="{FF2B5EF4-FFF2-40B4-BE49-F238E27FC236}">
                <a16:creationId xmlns:a16="http://schemas.microsoft.com/office/drawing/2014/main" id="{3C24A7D0-910D-4038-AF11-E4AA726F3960}"/>
              </a:ext>
            </a:extLst>
          </p:cNvPr>
          <p:cNvSpPr/>
          <p:nvPr/>
        </p:nvSpPr>
        <p:spPr>
          <a:xfrm>
            <a:off x="3061758" y="4312429"/>
            <a:ext cx="849508" cy="1775706"/>
          </a:xfrm>
          <a:prstGeom prst="arc">
            <a:avLst/>
          </a:prstGeom>
          <a:ln w="38100">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10107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E1BBE0-D1D5-4E21-B12C-80A77269D523}"/>
              </a:ext>
            </a:extLst>
          </p:cNvPr>
          <p:cNvSpPr>
            <a:spLocks noGrp="1"/>
          </p:cNvSpPr>
          <p:nvPr>
            <p:ph idx="1"/>
          </p:nvPr>
        </p:nvSpPr>
        <p:spPr>
          <a:xfrm>
            <a:off x="171081" y="1624683"/>
            <a:ext cx="8919825" cy="4407408"/>
          </a:xfrm>
        </p:spPr>
        <p:txBody>
          <a:bodyPr>
            <a:normAutofit/>
          </a:bodyPr>
          <a:lstStyle/>
          <a:p>
            <a:pPr marL="45720" indent="0">
              <a:spcBef>
                <a:spcPts val="0"/>
              </a:spcBef>
              <a:spcAft>
                <a:spcPts val="0"/>
              </a:spcAft>
              <a:buNone/>
            </a:pPr>
            <a:r>
              <a:rPr lang="en-US" sz="1400" dirty="0">
                <a:solidFill>
                  <a:srgbClr val="0066CC"/>
                </a:solidFill>
                <a:latin typeface="Consolas" panose="020B0609020204030204" pitchFamily="49" charset="0"/>
              </a:rPr>
              <a:t>from</a:t>
            </a:r>
            <a:r>
              <a:rPr lang="en-US" sz="1400" dirty="0">
                <a:latin typeface="Consolas" panose="020B0609020204030204" pitchFamily="49" charset="0"/>
              </a:rPr>
              <a:t> </a:t>
            </a:r>
            <a:r>
              <a:rPr lang="en-US" sz="1400" dirty="0" err="1">
                <a:latin typeface="Consolas" panose="020B0609020204030204" pitchFamily="49" charset="0"/>
              </a:rPr>
              <a:t>sqlalchemy</a:t>
            </a:r>
            <a:r>
              <a:rPr lang="en-US" sz="1400" dirty="0">
                <a:latin typeface="Consolas" panose="020B0609020204030204" pitchFamily="49" charset="0"/>
              </a:rPr>
              <a:t> </a:t>
            </a:r>
            <a:r>
              <a:rPr lang="en-US" sz="1400" dirty="0">
                <a:solidFill>
                  <a:srgbClr val="0066CC"/>
                </a:solidFill>
                <a:latin typeface="Consolas" panose="020B0609020204030204" pitchFamily="49" charset="0"/>
              </a:rPr>
              <a:t>import</a:t>
            </a:r>
            <a:r>
              <a:rPr lang="en-US" sz="1400" dirty="0">
                <a:latin typeface="Consolas" panose="020B0609020204030204" pitchFamily="49" charset="0"/>
              </a:rPr>
              <a:t> Table, select</a:t>
            </a:r>
          </a:p>
          <a:p>
            <a:pPr marL="45720" indent="0">
              <a:spcBef>
                <a:spcPts val="0"/>
              </a:spcBef>
              <a:spcAft>
                <a:spcPts val="0"/>
              </a:spcAft>
              <a:buNone/>
            </a:pPr>
            <a:r>
              <a:rPr lang="en-US" sz="1400" dirty="0">
                <a:latin typeface="Consolas" panose="020B0609020204030204" pitchFamily="49" charset="0"/>
              </a:rPr>
              <a:t>film = Table(</a:t>
            </a:r>
            <a:r>
              <a:rPr lang="en-US" sz="1400" i="1" dirty="0">
                <a:solidFill>
                  <a:srgbClr val="00B050"/>
                </a:solidFill>
                <a:latin typeface="Consolas" panose="020B0609020204030204" pitchFamily="49" charset="0"/>
              </a:rPr>
              <a:t>'film'</a:t>
            </a:r>
            <a:r>
              <a:rPr lang="en-US" sz="1400" i="1" dirty="0">
                <a:latin typeface="Consolas" panose="020B0609020204030204" pitchFamily="49" charset="0"/>
              </a:rPr>
              <a:t>, </a:t>
            </a:r>
            <a:r>
              <a:rPr lang="en-US" sz="1400" dirty="0">
                <a:latin typeface="Consolas" panose="020B0609020204030204" pitchFamily="49" charset="0"/>
              </a:rPr>
              <a:t>metadata, autoload = </a:t>
            </a:r>
            <a:r>
              <a:rPr lang="en-US" sz="1400" dirty="0">
                <a:solidFill>
                  <a:srgbClr val="0066CC"/>
                </a:solidFill>
                <a:latin typeface="Consolas" panose="020B0609020204030204" pitchFamily="49" charset="0"/>
              </a:rPr>
              <a:t>True</a:t>
            </a:r>
            <a:r>
              <a:rPr lang="en-US" sz="1400" dirty="0">
                <a:latin typeface="Consolas" panose="020B0609020204030204" pitchFamily="49" charset="0"/>
              </a:rPr>
              <a:t>, </a:t>
            </a:r>
            <a:r>
              <a:rPr lang="en-US" sz="1400" dirty="0" err="1">
                <a:latin typeface="Consolas" panose="020B0609020204030204" pitchFamily="49" charset="0"/>
              </a:rPr>
              <a:t>autoload_with</a:t>
            </a:r>
            <a:r>
              <a:rPr lang="en-US" sz="1400" dirty="0">
                <a:latin typeface="Consolas" panose="020B0609020204030204" pitchFamily="49" charset="0"/>
              </a:rPr>
              <a:t> = connection)</a:t>
            </a:r>
          </a:p>
          <a:p>
            <a:pPr marL="45720" indent="0">
              <a:spcBef>
                <a:spcPts val="0"/>
              </a:spcBef>
              <a:spcAft>
                <a:spcPts val="0"/>
              </a:spcAft>
              <a:buNone/>
            </a:pPr>
            <a:r>
              <a:rPr lang="en-US" sz="1400" dirty="0" err="1">
                <a:latin typeface="Consolas" panose="020B0609020204030204" pitchFamily="49" charset="0"/>
              </a:rPr>
              <a:t>film_actor</a:t>
            </a:r>
            <a:r>
              <a:rPr lang="en-US" sz="1400" dirty="0">
                <a:latin typeface="Consolas" panose="020B0609020204030204" pitchFamily="49" charset="0"/>
              </a:rPr>
              <a:t> = Table(</a:t>
            </a:r>
            <a:r>
              <a:rPr lang="en-US" sz="1400" i="1" dirty="0">
                <a:solidFill>
                  <a:srgbClr val="00B050"/>
                </a:solidFill>
                <a:latin typeface="Consolas" panose="020B0609020204030204" pitchFamily="49" charset="0"/>
              </a:rPr>
              <a:t>'</a:t>
            </a:r>
            <a:r>
              <a:rPr lang="en-US" sz="1400" i="1" dirty="0" err="1">
                <a:solidFill>
                  <a:srgbClr val="00B050"/>
                </a:solidFill>
                <a:latin typeface="Consolas" panose="020B0609020204030204" pitchFamily="49" charset="0"/>
              </a:rPr>
              <a:t>film_actor</a:t>
            </a:r>
            <a:r>
              <a:rPr lang="en-US" sz="1400" dirty="0">
                <a:solidFill>
                  <a:srgbClr val="00B050"/>
                </a:solidFill>
                <a:latin typeface="Consolas" panose="020B0609020204030204" pitchFamily="49" charset="0"/>
              </a:rPr>
              <a:t>'</a:t>
            </a:r>
            <a:r>
              <a:rPr lang="en-US" sz="1400" dirty="0">
                <a:latin typeface="Consolas" panose="020B0609020204030204" pitchFamily="49" charset="0"/>
              </a:rPr>
              <a:t>,</a:t>
            </a:r>
            <a:r>
              <a:rPr lang="en-US" sz="1400" dirty="0">
                <a:solidFill>
                  <a:srgbClr val="00B050"/>
                </a:solidFill>
                <a:latin typeface="Consolas" panose="020B0609020204030204" pitchFamily="49" charset="0"/>
              </a:rPr>
              <a:t> </a:t>
            </a:r>
            <a:r>
              <a:rPr lang="en-US" sz="1400" dirty="0">
                <a:latin typeface="Consolas" panose="020B0609020204030204" pitchFamily="49" charset="0"/>
              </a:rPr>
              <a:t>metadata, autoload = </a:t>
            </a:r>
            <a:r>
              <a:rPr lang="en-US" sz="1400" dirty="0">
                <a:solidFill>
                  <a:srgbClr val="0066CC"/>
                </a:solidFill>
                <a:latin typeface="Consolas" panose="020B0609020204030204" pitchFamily="49" charset="0"/>
              </a:rPr>
              <a:t>True</a:t>
            </a:r>
            <a:r>
              <a:rPr lang="en-US" sz="1400" dirty="0">
                <a:latin typeface="Consolas" panose="020B0609020204030204" pitchFamily="49" charset="0"/>
              </a:rPr>
              <a:t>, </a:t>
            </a:r>
            <a:r>
              <a:rPr lang="en-US" sz="1400" dirty="0" err="1">
                <a:latin typeface="Consolas" panose="020B0609020204030204" pitchFamily="49" charset="0"/>
              </a:rPr>
              <a:t>autoload_with</a:t>
            </a:r>
            <a:r>
              <a:rPr lang="en-US" sz="1400" dirty="0">
                <a:latin typeface="Consolas" panose="020B0609020204030204" pitchFamily="49" charset="0"/>
              </a:rPr>
              <a:t> = connection)</a:t>
            </a:r>
          </a:p>
          <a:p>
            <a:pPr marL="45720" indent="0">
              <a:spcBef>
                <a:spcPts val="0"/>
              </a:spcBef>
              <a:spcAft>
                <a:spcPts val="0"/>
              </a:spcAft>
              <a:buNone/>
            </a:pPr>
            <a:r>
              <a:rPr lang="en-US" sz="1400" dirty="0">
                <a:latin typeface="Consolas" panose="020B0609020204030204" pitchFamily="49" charset="0"/>
              </a:rPr>
              <a:t>actor = Table(</a:t>
            </a:r>
            <a:r>
              <a:rPr lang="en-US" sz="1400" i="1" dirty="0">
                <a:solidFill>
                  <a:srgbClr val="00B050"/>
                </a:solidFill>
                <a:latin typeface="Consolas" panose="020B0609020204030204" pitchFamily="49" charset="0"/>
              </a:rPr>
              <a:t>'actor</a:t>
            </a:r>
            <a:r>
              <a:rPr lang="en-US" sz="1400" dirty="0">
                <a:solidFill>
                  <a:srgbClr val="00B050"/>
                </a:solidFill>
                <a:latin typeface="Consolas" panose="020B0609020204030204" pitchFamily="49" charset="0"/>
              </a:rPr>
              <a:t>'</a:t>
            </a:r>
            <a:r>
              <a:rPr lang="en-US" sz="1400" dirty="0">
                <a:latin typeface="Consolas" panose="020B0609020204030204" pitchFamily="49" charset="0"/>
              </a:rPr>
              <a:t>, metadata, autoload = </a:t>
            </a:r>
            <a:r>
              <a:rPr lang="en-US" sz="1400" dirty="0">
                <a:solidFill>
                  <a:srgbClr val="0066CC"/>
                </a:solidFill>
                <a:latin typeface="Consolas" panose="020B0609020204030204" pitchFamily="49" charset="0"/>
              </a:rPr>
              <a:t>True</a:t>
            </a:r>
            <a:r>
              <a:rPr lang="en-US" sz="1400" dirty="0">
                <a:latin typeface="Consolas" panose="020B0609020204030204" pitchFamily="49" charset="0"/>
              </a:rPr>
              <a:t>, </a:t>
            </a:r>
            <a:r>
              <a:rPr lang="en-US" sz="1400" dirty="0" err="1">
                <a:latin typeface="Consolas" panose="020B0609020204030204" pitchFamily="49" charset="0"/>
              </a:rPr>
              <a:t>autoload_with</a:t>
            </a:r>
            <a:r>
              <a:rPr lang="en-US" sz="1400" dirty="0">
                <a:latin typeface="Consolas" panose="020B0609020204030204" pitchFamily="49" charset="0"/>
              </a:rPr>
              <a:t> = connection)</a:t>
            </a:r>
          </a:p>
          <a:p>
            <a:pPr marL="45720" indent="0">
              <a:spcBef>
                <a:spcPts val="0"/>
              </a:spcBef>
              <a:spcAft>
                <a:spcPts val="0"/>
              </a:spcAft>
              <a:buNone/>
            </a:pPr>
            <a:endParaRPr lang="en-US" sz="1400" dirty="0">
              <a:latin typeface="Consolas" panose="020B0609020204030204" pitchFamily="49" charset="0"/>
            </a:endParaRPr>
          </a:p>
          <a:p>
            <a:pPr marL="45720" indent="0">
              <a:spcBef>
                <a:spcPts val="0"/>
              </a:spcBef>
              <a:spcAft>
                <a:spcPts val="0"/>
              </a:spcAft>
              <a:buNone/>
            </a:pPr>
            <a:r>
              <a:rPr lang="en-US" sz="1400" dirty="0">
                <a:solidFill>
                  <a:srgbClr val="339966"/>
                </a:solidFill>
                <a:latin typeface="Consolas" panose="020B0609020204030204" pitchFamily="49" charset="0"/>
              </a:rPr>
              <a:t># use the metadata object to examine table definition</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i="1" dirty="0">
                <a:latin typeface="Consolas" panose="020B0609020204030204" pitchFamily="49" charset="0"/>
              </a:rPr>
              <a:t>"Film info")</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dirty="0" err="1">
                <a:latin typeface="Consolas" panose="020B0609020204030204" pitchFamily="49" charset="0"/>
              </a:rPr>
              <a:t>film.columns</a:t>
            </a:r>
            <a:r>
              <a:rPr lang="en-US" sz="1400" dirty="0">
                <a:latin typeface="Consolas" panose="020B0609020204030204" pitchFamily="49" charset="0"/>
              </a:rPr>
              <a:t>)</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dirty="0" err="1">
                <a:latin typeface="Consolas" panose="020B0609020204030204" pitchFamily="49" charset="0"/>
              </a:rPr>
              <a:t>film.foreign_keys</a:t>
            </a:r>
            <a:r>
              <a:rPr lang="en-US" sz="1400" dirty="0">
                <a:latin typeface="Consolas" panose="020B0609020204030204" pitchFamily="49" charset="0"/>
              </a:rPr>
              <a:t>)</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dirty="0" err="1">
                <a:latin typeface="Consolas" panose="020B0609020204030204" pitchFamily="49" charset="0"/>
              </a:rPr>
              <a:t>film.indexes</a:t>
            </a:r>
            <a:r>
              <a:rPr lang="en-US" sz="1400" dirty="0">
                <a:latin typeface="Consolas" panose="020B0609020204030204" pitchFamily="49" charset="0"/>
              </a:rPr>
              <a:t>)</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i="1" dirty="0">
                <a:latin typeface="Consolas" panose="020B0609020204030204" pitchFamily="49" charset="0"/>
              </a:rPr>
              <a:t>"\</a:t>
            </a:r>
            <a:r>
              <a:rPr lang="en-US" sz="1400" i="1" dirty="0" err="1">
                <a:latin typeface="Consolas" panose="020B0609020204030204" pitchFamily="49" charset="0"/>
              </a:rPr>
              <a:t>nfilm_actor</a:t>
            </a:r>
            <a:r>
              <a:rPr lang="en-US" sz="1400" i="1" dirty="0">
                <a:latin typeface="Consolas" panose="020B0609020204030204" pitchFamily="49" charset="0"/>
              </a:rPr>
              <a:t> info")</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dirty="0" err="1">
                <a:latin typeface="Consolas" panose="020B0609020204030204" pitchFamily="49" charset="0"/>
              </a:rPr>
              <a:t>film_actor.columns</a:t>
            </a:r>
            <a:r>
              <a:rPr lang="en-US" sz="1400" dirty="0">
                <a:latin typeface="Consolas" panose="020B0609020204030204" pitchFamily="49" charset="0"/>
              </a:rPr>
              <a:t>)</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dirty="0" err="1">
                <a:latin typeface="Consolas" panose="020B0609020204030204" pitchFamily="49" charset="0"/>
              </a:rPr>
              <a:t>film_actor.foreign_keys</a:t>
            </a:r>
            <a:r>
              <a:rPr lang="en-US" sz="1400" dirty="0">
                <a:latin typeface="Consolas" panose="020B0609020204030204" pitchFamily="49" charset="0"/>
              </a:rPr>
              <a:t>)</a:t>
            </a:r>
          </a:p>
          <a:p>
            <a:pPr marL="45720" indent="0">
              <a:spcBef>
                <a:spcPts val="0"/>
              </a:spcBef>
              <a:spcAft>
                <a:spcPts val="0"/>
              </a:spcAft>
              <a:buNone/>
            </a:pPr>
            <a:r>
              <a:rPr lang="en-US" sz="1400" dirty="0">
                <a:solidFill>
                  <a:srgbClr val="0066CC"/>
                </a:solidFill>
                <a:latin typeface="Consolas" panose="020B0609020204030204" pitchFamily="49" charset="0"/>
              </a:rPr>
              <a:t>print</a:t>
            </a:r>
            <a:r>
              <a:rPr lang="en-US" sz="1400" dirty="0">
                <a:latin typeface="Consolas" panose="020B0609020204030204" pitchFamily="49" charset="0"/>
              </a:rPr>
              <a:t>(</a:t>
            </a:r>
            <a:r>
              <a:rPr lang="en-US" sz="1400" dirty="0" err="1">
                <a:latin typeface="Consolas" panose="020B0609020204030204" pitchFamily="49" charset="0"/>
              </a:rPr>
              <a:t>film_actor.indexes</a:t>
            </a:r>
            <a:r>
              <a:rPr lang="en-US" sz="1400" dirty="0">
                <a:latin typeface="Consolas" panose="020B0609020204030204" pitchFamily="49" charset="0"/>
              </a:rPr>
              <a:t>)</a:t>
            </a:r>
          </a:p>
        </p:txBody>
      </p:sp>
      <p:sp>
        <p:nvSpPr>
          <p:cNvPr id="3" name="Title 2">
            <a:extLst>
              <a:ext uri="{FF2B5EF4-FFF2-40B4-BE49-F238E27FC236}">
                <a16:creationId xmlns:a16="http://schemas.microsoft.com/office/drawing/2014/main" id="{4AA9108B-FAB8-4C20-8144-FDEA04F3ABA3}"/>
              </a:ext>
            </a:extLst>
          </p:cNvPr>
          <p:cNvSpPr>
            <a:spLocks noGrp="1"/>
          </p:cNvSpPr>
          <p:nvPr>
            <p:ph type="title"/>
          </p:nvPr>
        </p:nvSpPr>
        <p:spPr/>
        <p:txBody>
          <a:bodyPr/>
          <a:lstStyle/>
          <a:p>
            <a:r>
              <a:rPr lang="en-US" dirty="0"/>
              <a:t>Reflection example</a:t>
            </a:r>
          </a:p>
        </p:txBody>
      </p:sp>
      <p:sp>
        <p:nvSpPr>
          <p:cNvPr id="4" name="Rectangle 3">
            <a:extLst>
              <a:ext uri="{FF2B5EF4-FFF2-40B4-BE49-F238E27FC236}">
                <a16:creationId xmlns:a16="http://schemas.microsoft.com/office/drawing/2014/main" id="{88D53D19-78C5-43CA-B385-8DED5B728AC8}"/>
              </a:ext>
            </a:extLst>
          </p:cNvPr>
          <p:cNvSpPr/>
          <p:nvPr/>
        </p:nvSpPr>
        <p:spPr>
          <a:xfrm>
            <a:off x="271369" y="4728261"/>
            <a:ext cx="8490891" cy="2031325"/>
          </a:xfrm>
          <a:prstGeom prst="rect">
            <a:avLst/>
          </a:prstGeom>
          <a:solidFill>
            <a:schemeClr val="bg1"/>
          </a:solidFill>
        </p:spPr>
        <p:txBody>
          <a:bodyPr wrap="square">
            <a:spAutoFit/>
          </a:bodyPr>
          <a:lstStyle/>
          <a:p>
            <a:r>
              <a:rPr lang="en-US" sz="1400"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dirty="0" err="1">
                <a:solidFill>
                  <a:srgbClr val="000000"/>
                </a:solidFill>
                <a:latin typeface="Consolas" panose="020B0609020204030204" pitchFamily="49" charset="0"/>
              </a:rPr>
              <a:t>film_actor</a:t>
            </a:r>
            <a:r>
              <a:rPr lang="en-US" sz="1400" dirty="0">
                <a:solidFill>
                  <a:srgbClr val="000000"/>
                </a:solidFill>
                <a:latin typeface="Consolas" panose="020B0609020204030204" pitchFamily="49" charset="0"/>
              </a:rPr>
              <a:t> info</a:t>
            </a:r>
          </a:p>
          <a:p>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film_actor.actor_id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film_actor.film_id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film_actor.last_update</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ForeignKey</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actor.actor_id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ForeignKey</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film.film_id</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{Index('</a:t>
            </a:r>
            <a:r>
              <a:rPr lang="en-US" sz="1400" dirty="0" err="1">
                <a:solidFill>
                  <a:srgbClr val="000000"/>
                </a:solidFill>
                <a:latin typeface="Consolas" panose="020B0609020204030204" pitchFamily="49" charset="0"/>
              </a:rPr>
              <a:t>idx_fk_film_id</a:t>
            </a:r>
            <a:r>
              <a:rPr lang="en-US" sz="1400" dirty="0">
                <a:solidFill>
                  <a:srgbClr val="000000"/>
                </a:solidFill>
                <a:latin typeface="Consolas" panose="020B0609020204030204" pitchFamily="49" charset="0"/>
              </a:rPr>
              <a:t>', Column('</a:t>
            </a:r>
            <a:r>
              <a:rPr lang="en-US" sz="1400" dirty="0" err="1">
                <a:solidFill>
                  <a:srgbClr val="000000"/>
                </a:solidFill>
                <a:latin typeface="Consolas" panose="020B0609020204030204" pitchFamily="49" charset="0"/>
              </a:rPr>
              <a:t>film_id</a:t>
            </a:r>
            <a:r>
              <a:rPr lang="en-US" sz="1400" dirty="0">
                <a:solidFill>
                  <a:srgbClr val="000000"/>
                </a:solidFill>
                <a:latin typeface="Consolas" panose="020B0609020204030204" pitchFamily="49" charset="0"/>
              </a:rPr>
              <a:t>', SMALLINT(</a:t>
            </a:r>
            <a:r>
              <a:rPr lang="en-US" sz="1400" dirty="0" err="1">
                <a:solidFill>
                  <a:srgbClr val="000000"/>
                </a:solidFill>
                <a:latin typeface="Consolas" panose="020B0609020204030204" pitchFamily="49" charset="0"/>
              </a:rPr>
              <a:t>display_width</a:t>
            </a:r>
            <a:r>
              <a:rPr lang="en-US" sz="1400" dirty="0">
                <a:solidFill>
                  <a:srgbClr val="000000"/>
                </a:solidFill>
                <a:latin typeface="Consolas" panose="020B0609020204030204" pitchFamily="49" charset="0"/>
              </a:rPr>
              <a:t>=5, unsigned=True), </a:t>
            </a:r>
            <a:r>
              <a:rPr lang="en-US" sz="1400" dirty="0" err="1">
                <a:solidFill>
                  <a:srgbClr val="000000"/>
                </a:solidFill>
                <a:latin typeface="Consolas" panose="020B0609020204030204" pitchFamily="49" charset="0"/>
              </a:rPr>
              <a:t>ForeignKey</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film.film_id</a:t>
            </a:r>
            <a:r>
              <a:rPr lang="en-US" sz="1400" dirty="0">
                <a:solidFill>
                  <a:srgbClr val="000000"/>
                </a:solidFill>
                <a:latin typeface="Consolas" panose="020B0609020204030204" pitchFamily="49" charset="0"/>
              </a:rPr>
              <a:t>'), table=&lt;</a:t>
            </a:r>
            <a:r>
              <a:rPr lang="en-US" sz="1400" dirty="0" err="1">
                <a:solidFill>
                  <a:srgbClr val="000000"/>
                </a:solidFill>
                <a:latin typeface="Consolas" panose="020B0609020204030204" pitchFamily="49" charset="0"/>
              </a:rPr>
              <a:t>film_actor</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primary_key</a:t>
            </a:r>
            <a:r>
              <a:rPr lang="en-US" sz="1400" dirty="0">
                <a:solidFill>
                  <a:srgbClr val="000000"/>
                </a:solidFill>
                <a:latin typeface="Consolas" panose="020B0609020204030204" pitchFamily="49" charset="0"/>
              </a:rPr>
              <a:t>=True, nullable=False))}</a:t>
            </a:r>
          </a:p>
        </p:txBody>
      </p:sp>
      <p:sp>
        <p:nvSpPr>
          <p:cNvPr id="5" name="Right Brace 4">
            <a:extLst>
              <a:ext uri="{FF2B5EF4-FFF2-40B4-BE49-F238E27FC236}">
                <a16:creationId xmlns:a16="http://schemas.microsoft.com/office/drawing/2014/main" id="{12565D1B-C01F-413D-BEE3-3E6EC7ECA90B}"/>
              </a:ext>
            </a:extLst>
          </p:cNvPr>
          <p:cNvSpPr/>
          <p:nvPr/>
        </p:nvSpPr>
        <p:spPr>
          <a:xfrm>
            <a:off x="3232846" y="4000765"/>
            <a:ext cx="224175" cy="665329"/>
          </a:xfrm>
          <a:prstGeom prst="rightBrace">
            <a:avLst>
              <a:gd name="adj1" fmla="val 9062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6" name="Arc 5">
            <a:extLst>
              <a:ext uri="{FF2B5EF4-FFF2-40B4-BE49-F238E27FC236}">
                <a16:creationId xmlns:a16="http://schemas.microsoft.com/office/drawing/2014/main" id="{3C24A7D0-910D-4038-AF11-E4AA726F3960}"/>
              </a:ext>
            </a:extLst>
          </p:cNvPr>
          <p:cNvSpPr/>
          <p:nvPr/>
        </p:nvSpPr>
        <p:spPr>
          <a:xfrm>
            <a:off x="3061758" y="4318328"/>
            <a:ext cx="849508" cy="1775706"/>
          </a:xfrm>
          <a:prstGeom prst="arc">
            <a:avLst/>
          </a:prstGeom>
          <a:ln w="38100">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2481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9FBC26F-FA59-446A-AEDE-6782ADDE3032}"/>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73E7FA7F-5C07-4763-B44A-F94025596FBE}"/>
              </a:ext>
            </a:extLst>
          </p:cNvPr>
          <p:cNvSpPr>
            <a:spLocks noGrp="1"/>
          </p:cNvSpPr>
          <p:nvPr>
            <p:ph type="title"/>
          </p:nvPr>
        </p:nvSpPr>
        <p:spPr/>
        <p:txBody>
          <a:bodyPr/>
          <a:lstStyle/>
          <a:p>
            <a:r>
              <a:rPr lang="en-US" dirty="0"/>
              <a:t>ORM</a:t>
            </a:r>
            <a:br>
              <a:rPr lang="en-US" dirty="0"/>
            </a:br>
            <a:r>
              <a:rPr lang="en-US" dirty="0"/>
              <a:t>(Object-Relational Mapping)</a:t>
            </a:r>
          </a:p>
        </p:txBody>
      </p:sp>
    </p:spTree>
    <p:extLst>
      <p:ext uri="{BB962C8B-B14F-4D97-AF65-F5344CB8AC3E}">
        <p14:creationId xmlns:p14="http://schemas.microsoft.com/office/powerpoint/2010/main" val="2201937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794025-9B61-4EF4-9506-785621ED6BF7}"/>
              </a:ext>
            </a:extLst>
          </p:cNvPr>
          <p:cNvSpPr>
            <a:spLocks noGrp="1"/>
          </p:cNvSpPr>
          <p:nvPr>
            <p:ph idx="1"/>
          </p:nvPr>
        </p:nvSpPr>
        <p:spPr/>
        <p:txBody>
          <a:bodyPr/>
          <a:lstStyle/>
          <a:p>
            <a:r>
              <a:rPr lang="en-US" dirty="0"/>
              <a:t>With the popularity of object-oriented programming, technologists have long wondered if relational databases (which pre-dated widespread adoption of OO programming) should be enhanced.</a:t>
            </a:r>
          </a:p>
          <a:p>
            <a:r>
              <a:rPr lang="en-US" dirty="0"/>
              <a:t>ORDBMS features have been available experimentally for over 20 years, but they haven't been widely adopted. </a:t>
            </a:r>
          </a:p>
          <a:p>
            <a:r>
              <a:rPr lang="en-US" dirty="0"/>
              <a:t>More people today prefer a simpler database model, not encumbered by constructs such as structured types and inheritance.</a:t>
            </a:r>
            <a:br>
              <a:rPr lang="en-US" dirty="0"/>
            </a:br>
            <a:endParaRPr lang="en-US" dirty="0"/>
          </a:p>
          <a:p>
            <a:r>
              <a:rPr lang="en-US" dirty="0"/>
              <a:t>ORDBMS features in the database layer make the database more complex, and </a:t>
            </a:r>
            <a:r>
              <a:rPr lang="en-US" b="1" dirty="0"/>
              <a:t>make developers </a:t>
            </a:r>
            <a:r>
              <a:rPr lang="en-US" i="1" dirty="0"/>
              <a:t>less</a:t>
            </a:r>
            <a:r>
              <a:rPr lang="en-US" b="1" dirty="0"/>
              <a:t> productive.</a:t>
            </a:r>
            <a:r>
              <a:rPr lang="en-US" dirty="0"/>
              <a:t> </a:t>
            </a:r>
          </a:p>
          <a:p>
            <a:r>
              <a:rPr lang="en-US" dirty="0"/>
              <a:t>However, Object-Relational Mapping (ORM) is a technique that lets you query and manipulate data from a database using an object-oriented paradigm without altering the database back end.</a:t>
            </a:r>
          </a:p>
        </p:txBody>
      </p:sp>
      <p:sp>
        <p:nvSpPr>
          <p:cNvPr id="3" name="Title 2">
            <a:extLst>
              <a:ext uri="{FF2B5EF4-FFF2-40B4-BE49-F238E27FC236}">
                <a16:creationId xmlns:a16="http://schemas.microsoft.com/office/drawing/2014/main" id="{C4DED435-FC1E-4636-8AA3-F23E762CD9B5}"/>
              </a:ext>
            </a:extLst>
          </p:cNvPr>
          <p:cNvSpPr>
            <a:spLocks noGrp="1"/>
          </p:cNvSpPr>
          <p:nvPr>
            <p:ph type="title"/>
          </p:nvPr>
        </p:nvSpPr>
        <p:spPr/>
        <p:txBody>
          <a:bodyPr/>
          <a:lstStyle/>
          <a:p>
            <a:r>
              <a:rPr lang="en-US" dirty="0"/>
              <a:t>Object Relational Databases</a:t>
            </a:r>
            <a:br>
              <a:rPr lang="en-US" dirty="0"/>
            </a:br>
            <a:r>
              <a:rPr lang="en-US" dirty="0"/>
              <a:t>vs. ORM</a:t>
            </a:r>
          </a:p>
        </p:txBody>
      </p:sp>
    </p:spTree>
    <p:extLst>
      <p:ext uri="{BB962C8B-B14F-4D97-AF65-F5344CB8AC3E}">
        <p14:creationId xmlns:p14="http://schemas.microsoft.com/office/powerpoint/2010/main" val="2889259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69FB665-F0BE-4402-8044-F28EB37EFC3C}"/>
              </a:ext>
            </a:extLst>
          </p:cNvPr>
          <p:cNvSpPr>
            <a:spLocks noGrp="1"/>
          </p:cNvSpPr>
          <p:nvPr>
            <p:ph sz="half" idx="1"/>
          </p:nvPr>
        </p:nvSpPr>
        <p:spPr>
          <a:xfrm>
            <a:off x="104972" y="1988978"/>
            <a:ext cx="4587902" cy="4558246"/>
          </a:xfrm>
        </p:spPr>
        <p:txBody>
          <a:bodyPr/>
          <a:lstStyle/>
          <a:p>
            <a:r>
              <a:rPr lang="en-US" sz="1800" b="1" dirty="0">
                <a:solidFill>
                  <a:srgbClr val="0066CC"/>
                </a:solidFill>
              </a:rPr>
              <a:t>Core: the Relational DB perspective</a:t>
            </a:r>
          </a:p>
          <a:p>
            <a:r>
              <a:rPr lang="en-US" sz="1600" dirty="0"/>
              <a:t>Central</a:t>
            </a:r>
            <a:r>
              <a:rPr lang="en-US" sz="1800" dirty="0"/>
              <a:t> authority is the database and primary concern is</a:t>
            </a:r>
          </a:p>
          <a:p>
            <a:pPr lvl="1"/>
            <a:r>
              <a:rPr lang="en-US" sz="1600" dirty="0"/>
              <a:t>ACID (atomic, consistent  isolated, durable) </a:t>
            </a:r>
          </a:p>
          <a:p>
            <a:pPr lvl="1"/>
            <a:r>
              <a:rPr lang="en-US" sz="1600" dirty="0"/>
              <a:t>Well-defined schema with strong data validity guarantees. </a:t>
            </a:r>
          </a:p>
          <a:p>
            <a:pPr lvl="1"/>
            <a:r>
              <a:rPr lang="en-US" sz="1600" dirty="0"/>
              <a:t>Most important: the data; everything else must serve that end:.</a:t>
            </a:r>
          </a:p>
          <a:p>
            <a:r>
              <a:rPr lang="en-US" sz="1800" dirty="0"/>
              <a:t>To the relational database person, the database is what is real, and the objects are mostly irrelevant. </a:t>
            </a:r>
          </a:p>
          <a:p>
            <a:r>
              <a:rPr lang="en-US" sz="1800" dirty="0"/>
              <a:t>The database enforces validity because there will always wind up being tools outside the OO library that need to access the DB those tools should not be allowed screw up the data. </a:t>
            </a:r>
          </a:p>
        </p:txBody>
      </p:sp>
      <p:sp>
        <p:nvSpPr>
          <p:cNvPr id="5" name="Content Placeholder 4">
            <a:extLst>
              <a:ext uri="{FF2B5EF4-FFF2-40B4-BE49-F238E27FC236}">
                <a16:creationId xmlns:a16="http://schemas.microsoft.com/office/drawing/2014/main" id="{5652BB5B-E1F9-44BC-B4D6-412F21BB83CC}"/>
              </a:ext>
            </a:extLst>
          </p:cNvPr>
          <p:cNvSpPr>
            <a:spLocks noGrp="1"/>
          </p:cNvSpPr>
          <p:nvPr>
            <p:ph sz="half" idx="2"/>
          </p:nvPr>
        </p:nvSpPr>
        <p:spPr>
          <a:xfrm>
            <a:off x="4529959" y="1988978"/>
            <a:ext cx="4376535" cy="4558246"/>
          </a:xfrm>
        </p:spPr>
        <p:txBody>
          <a:bodyPr>
            <a:noAutofit/>
          </a:bodyPr>
          <a:lstStyle/>
          <a:p>
            <a:r>
              <a:rPr lang="en-US" sz="1800" b="1" dirty="0">
                <a:solidFill>
                  <a:srgbClr val="0066CC"/>
                </a:solidFill>
              </a:rPr>
              <a:t>ORM: the OO Application perspective</a:t>
            </a:r>
          </a:p>
          <a:p>
            <a:r>
              <a:rPr lang="en-US" sz="1800" dirty="0"/>
              <a:t>Central authority is the application, the codebase</a:t>
            </a:r>
          </a:p>
          <a:p>
            <a:pPr lvl="1"/>
            <a:r>
              <a:rPr lang="en-US" sz="1600" dirty="0"/>
              <a:t>Data ultimately enters or exits thru code</a:t>
            </a:r>
          </a:p>
          <a:p>
            <a:pPr lvl="1"/>
            <a:r>
              <a:rPr lang="en-US" sz="1600" dirty="0"/>
              <a:t>Code has more flexible abstractions and better reuse characteristics</a:t>
            </a:r>
          </a:p>
          <a:p>
            <a:pPr lvl="1"/>
            <a:r>
              <a:rPr lang="en-US" sz="1400" dirty="0"/>
              <a:t>S</a:t>
            </a:r>
            <a:r>
              <a:rPr lang="en-US" sz="1600" dirty="0"/>
              <a:t>trong validation part of the behavior of the objects which are data plus behavior, </a:t>
            </a:r>
          </a:p>
          <a:p>
            <a:r>
              <a:rPr lang="en-US" sz="1800" dirty="0"/>
              <a:t>To the OO programmer objects are reality and the database is just the persistence mechanism.</a:t>
            </a:r>
          </a:p>
          <a:p>
            <a:r>
              <a:rPr lang="en-US" sz="1800" dirty="0"/>
              <a:t>It doesn't matter much  </a:t>
            </a:r>
            <a:r>
              <a:rPr lang="en-US" sz="1800" i="1" dirty="0"/>
              <a:t>how</a:t>
            </a:r>
            <a:r>
              <a:rPr lang="en-US" sz="1800" dirty="0"/>
              <a:t> the data is stored, it's </a:t>
            </a:r>
            <a:r>
              <a:rPr lang="en-US" sz="1800" i="1" dirty="0"/>
              <a:t>that</a:t>
            </a:r>
            <a:r>
              <a:rPr lang="en-US" sz="1800" dirty="0"/>
              <a:t> the data is stored, and it just happens that nowadays we use relational databases. </a:t>
            </a:r>
          </a:p>
        </p:txBody>
      </p:sp>
      <p:sp>
        <p:nvSpPr>
          <p:cNvPr id="3" name="Title 2">
            <a:extLst>
              <a:ext uri="{FF2B5EF4-FFF2-40B4-BE49-F238E27FC236}">
                <a16:creationId xmlns:a16="http://schemas.microsoft.com/office/drawing/2014/main" id="{806A1148-0E71-4849-986B-BBF8BC41DF02}"/>
              </a:ext>
            </a:extLst>
          </p:cNvPr>
          <p:cNvSpPr>
            <a:spLocks noGrp="1"/>
          </p:cNvSpPr>
          <p:nvPr>
            <p:ph type="title"/>
          </p:nvPr>
        </p:nvSpPr>
        <p:spPr/>
        <p:txBody>
          <a:bodyPr/>
          <a:lstStyle/>
          <a:p>
            <a:r>
              <a:rPr lang="en-US" dirty="0"/>
              <a:t>A </a:t>
            </a:r>
            <a:r>
              <a:rPr lang="en-US" dirty="0" err="1"/>
              <a:t>SQLAlchemy</a:t>
            </a:r>
            <a:r>
              <a:rPr lang="en-US" dirty="0"/>
              <a:t> Decision:</a:t>
            </a:r>
            <a:br>
              <a:rPr lang="en-US" dirty="0"/>
            </a:br>
            <a:r>
              <a:rPr lang="en-US" dirty="0"/>
              <a:t>ORM vs Core</a:t>
            </a:r>
          </a:p>
        </p:txBody>
      </p:sp>
      <p:sp>
        <p:nvSpPr>
          <p:cNvPr id="6" name="Rectangle 5">
            <a:extLst>
              <a:ext uri="{FF2B5EF4-FFF2-40B4-BE49-F238E27FC236}">
                <a16:creationId xmlns:a16="http://schemas.microsoft.com/office/drawing/2014/main" id="{509A64AD-839E-467F-B49E-F51A6669F530}"/>
              </a:ext>
            </a:extLst>
          </p:cNvPr>
          <p:cNvSpPr/>
          <p:nvPr/>
        </p:nvSpPr>
        <p:spPr>
          <a:xfrm>
            <a:off x="2456613" y="1504373"/>
            <a:ext cx="4459875" cy="369332"/>
          </a:xfrm>
          <a:prstGeom prst="rect">
            <a:avLst/>
          </a:prstGeom>
          <a:solidFill>
            <a:schemeClr val="bg1"/>
          </a:solidFill>
        </p:spPr>
        <p:txBody>
          <a:bodyPr wrap="none">
            <a:spAutoFit/>
          </a:bodyPr>
          <a:lstStyle/>
          <a:p>
            <a:r>
              <a:rPr lang="en-US" dirty="0">
                <a:latin typeface="Comic Sans MS" panose="030F0702030302020204" pitchFamily="66" charset="0"/>
              </a:rPr>
              <a:t>Choose what's in charge of your system</a:t>
            </a:r>
          </a:p>
        </p:txBody>
      </p:sp>
      <p:sp>
        <p:nvSpPr>
          <p:cNvPr id="7" name="Rectangle 6">
            <a:extLst>
              <a:ext uri="{FF2B5EF4-FFF2-40B4-BE49-F238E27FC236}">
                <a16:creationId xmlns:a16="http://schemas.microsoft.com/office/drawing/2014/main" id="{F4BD0C2D-7DDF-4B7B-8EC9-F1A755418F34}"/>
              </a:ext>
            </a:extLst>
          </p:cNvPr>
          <p:cNvSpPr/>
          <p:nvPr/>
        </p:nvSpPr>
        <p:spPr>
          <a:xfrm>
            <a:off x="2286000" y="6600536"/>
            <a:ext cx="4572000" cy="276999"/>
          </a:xfrm>
          <a:prstGeom prst="rect">
            <a:avLst/>
          </a:prstGeom>
        </p:spPr>
        <p:txBody>
          <a:bodyPr>
            <a:spAutoFit/>
          </a:bodyPr>
          <a:lstStyle/>
          <a:p>
            <a:r>
              <a:rPr lang="en-US" sz="1200" dirty="0"/>
              <a:t>https://news.ycombinator.com/item?id=3970566</a:t>
            </a:r>
          </a:p>
        </p:txBody>
      </p:sp>
    </p:spTree>
    <p:extLst>
      <p:ext uri="{BB962C8B-B14F-4D97-AF65-F5344CB8AC3E}">
        <p14:creationId xmlns:p14="http://schemas.microsoft.com/office/powerpoint/2010/main" val="665766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D819B70-143E-41B7-817A-8C56C78CF1FC}"/>
              </a:ext>
            </a:extLst>
          </p:cNvPr>
          <p:cNvSpPr>
            <a:spLocks noGrp="1"/>
          </p:cNvSpPr>
          <p:nvPr>
            <p:ph idx="1"/>
          </p:nvPr>
        </p:nvSpPr>
        <p:spPr/>
        <p:txBody>
          <a:bodyPr/>
          <a:lstStyle/>
          <a:p>
            <a:r>
              <a:rPr lang="en-US" dirty="0"/>
              <a:t>I believe strongly that we should keep data integrity checks close to the data they are safeguarding.</a:t>
            </a:r>
          </a:p>
          <a:p>
            <a:r>
              <a:rPr lang="en-US" dirty="0"/>
              <a:t>Circumvention of client interfaces is a real issue</a:t>
            </a:r>
          </a:p>
          <a:p>
            <a:r>
              <a:rPr lang="en-US" dirty="0"/>
              <a:t>While an object orientation has an appeal to OO programmers raised on Java and C++, the mechanics of a database should not bother us, as database students.</a:t>
            </a:r>
            <a:br>
              <a:rPr lang="en-US" dirty="0"/>
            </a:br>
            <a:endParaRPr lang="en-US" dirty="0"/>
          </a:p>
          <a:p>
            <a:r>
              <a:rPr lang="en-US" dirty="0"/>
              <a:t>There are pros and cons to both approaches.</a:t>
            </a:r>
          </a:p>
        </p:txBody>
      </p:sp>
      <p:sp>
        <p:nvSpPr>
          <p:cNvPr id="4" name="Title 3">
            <a:extLst>
              <a:ext uri="{FF2B5EF4-FFF2-40B4-BE49-F238E27FC236}">
                <a16:creationId xmlns:a16="http://schemas.microsoft.com/office/drawing/2014/main" id="{A4094ECF-A096-4C20-992B-A645ADF9FA84}"/>
              </a:ext>
            </a:extLst>
          </p:cNvPr>
          <p:cNvSpPr>
            <a:spLocks noGrp="1"/>
          </p:cNvSpPr>
          <p:nvPr>
            <p:ph type="title"/>
          </p:nvPr>
        </p:nvSpPr>
        <p:spPr/>
        <p:txBody>
          <a:bodyPr/>
          <a:lstStyle/>
          <a:p>
            <a:r>
              <a:rPr lang="en-US" dirty="0"/>
              <a:t>Our (my…) Perspective</a:t>
            </a:r>
          </a:p>
        </p:txBody>
      </p:sp>
    </p:spTree>
    <p:extLst>
      <p:ext uri="{BB962C8B-B14F-4D97-AF65-F5344CB8AC3E}">
        <p14:creationId xmlns:p14="http://schemas.microsoft.com/office/powerpoint/2010/main" val="3741748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CB9DB7-10D7-4C8E-A5D9-F714A00E8C4F}"/>
              </a:ext>
            </a:extLst>
          </p:cNvPr>
          <p:cNvSpPr>
            <a:spLocks noGrp="1"/>
          </p:cNvSpPr>
          <p:nvPr>
            <p:ph idx="1"/>
          </p:nvPr>
        </p:nvSpPr>
        <p:spPr/>
        <p:txBody>
          <a:bodyPr/>
          <a:lstStyle/>
          <a:p>
            <a:r>
              <a:rPr lang="en-US" dirty="0"/>
              <a:t>In </a:t>
            </a:r>
            <a:r>
              <a:rPr lang="en-US" dirty="0" err="1"/>
              <a:t>SQLAlchemy</a:t>
            </a:r>
            <a:r>
              <a:rPr lang="en-US" dirty="0"/>
              <a:t> Core, we created a metadata container and then declared a </a:t>
            </a:r>
            <a:r>
              <a:rPr lang="en-US" dirty="0">
                <a:solidFill>
                  <a:srgbClr val="0066CC"/>
                </a:solidFill>
              </a:rPr>
              <a:t>Table</a:t>
            </a:r>
            <a:r>
              <a:rPr lang="en-US" dirty="0"/>
              <a:t> object associated with that metadata. </a:t>
            </a:r>
          </a:p>
          <a:p>
            <a:r>
              <a:rPr lang="en-US" dirty="0"/>
              <a:t>In </a:t>
            </a:r>
            <a:r>
              <a:rPr lang="en-US" dirty="0" err="1"/>
              <a:t>SQLAlchemy</a:t>
            </a:r>
            <a:r>
              <a:rPr lang="en-US" dirty="0"/>
              <a:t> ORM, we are going to define a class that inherits from a special base class called the </a:t>
            </a:r>
            <a:r>
              <a:rPr lang="en-US" dirty="0" err="1">
                <a:solidFill>
                  <a:srgbClr val="0066CC"/>
                </a:solidFill>
              </a:rPr>
              <a:t>declarative_base</a:t>
            </a:r>
            <a:r>
              <a:rPr lang="en-US" dirty="0"/>
              <a:t>. </a:t>
            </a:r>
          </a:p>
          <a:p>
            <a:pPr lvl="1"/>
            <a:r>
              <a:rPr lang="en-US" dirty="0"/>
              <a:t>Combines a metadata container and a mapper that maps our class to a database table</a:t>
            </a:r>
          </a:p>
          <a:p>
            <a:pPr lvl="1"/>
            <a:r>
              <a:rPr lang="en-US" dirty="0"/>
              <a:t>Maps instances of the class to records in that table if they have been saved.</a:t>
            </a:r>
          </a:p>
          <a:p>
            <a:endParaRPr lang="en-US" dirty="0"/>
          </a:p>
        </p:txBody>
      </p:sp>
      <p:sp>
        <p:nvSpPr>
          <p:cNvPr id="3" name="Title 2">
            <a:extLst>
              <a:ext uri="{FF2B5EF4-FFF2-40B4-BE49-F238E27FC236}">
                <a16:creationId xmlns:a16="http://schemas.microsoft.com/office/drawing/2014/main" id="{184DBE6B-DA6D-4F22-9495-496C5EA6D8EB}"/>
              </a:ext>
            </a:extLst>
          </p:cNvPr>
          <p:cNvSpPr>
            <a:spLocks noGrp="1"/>
          </p:cNvSpPr>
          <p:nvPr>
            <p:ph type="title"/>
          </p:nvPr>
        </p:nvSpPr>
        <p:spPr/>
        <p:txBody>
          <a:bodyPr/>
          <a:lstStyle/>
          <a:p>
            <a:r>
              <a:rPr lang="en-US"/>
              <a:t>ORM structure</a:t>
            </a:r>
          </a:p>
        </p:txBody>
      </p:sp>
    </p:spTree>
    <p:extLst>
      <p:ext uri="{BB962C8B-B14F-4D97-AF65-F5344CB8AC3E}">
        <p14:creationId xmlns:p14="http://schemas.microsoft.com/office/powerpoint/2010/main" val="1838633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D6FE756-001D-474D-BF9F-31E27C685243}"/>
              </a:ext>
            </a:extLst>
          </p:cNvPr>
          <p:cNvPicPr>
            <a:picLocks noGrp="1" noChangeAspect="1"/>
          </p:cNvPicPr>
          <p:nvPr>
            <p:ph idx="1"/>
          </p:nvPr>
        </p:nvPicPr>
        <p:blipFill>
          <a:blip r:embed="rId2"/>
          <a:stretch>
            <a:fillRect/>
          </a:stretch>
        </p:blipFill>
        <p:spPr>
          <a:xfrm>
            <a:off x="498913" y="1819546"/>
            <a:ext cx="8078030" cy="4545852"/>
          </a:xfrm>
          <a:prstGeom prst="rect">
            <a:avLst/>
          </a:prstGeom>
        </p:spPr>
      </p:pic>
      <p:sp>
        <p:nvSpPr>
          <p:cNvPr id="3" name="Title 2">
            <a:extLst>
              <a:ext uri="{FF2B5EF4-FFF2-40B4-BE49-F238E27FC236}">
                <a16:creationId xmlns:a16="http://schemas.microsoft.com/office/drawing/2014/main" id="{B6FC40D3-9468-4347-9187-BEBF59EB1F5F}"/>
              </a:ext>
            </a:extLst>
          </p:cNvPr>
          <p:cNvSpPr>
            <a:spLocks noGrp="1"/>
          </p:cNvSpPr>
          <p:nvPr>
            <p:ph type="title"/>
          </p:nvPr>
        </p:nvSpPr>
        <p:spPr/>
        <p:txBody>
          <a:bodyPr/>
          <a:lstStyle/>
          <a:p>
            <a:r>
              <a:rPr lang="en-US" dirty="0"/>
              <a:t>Examples from </a:t>
            </a:r>
            <a:r>
              <a:rPr lang="en-US" dirty="0" err="1"/>
              <a:t>sakila</a:t>
            </a:r>
            <a:r>
              <a:rPr lang="en-US" dirty="0"/>
              <a:t> structure</a:t>
            </a:r>
            <a:br>
              <a:rPr lang="en-US" dirty="0"/>
            </a:br>
            <a:r>
              <a:rPr lang="en-US" dirty="0"/>
              <a:t>plus new award table</a:t>
            </a:r>
          </a:p>
        </p:txBody>
      </p:sp>
    </p:spTree>
    <p:extLst>
      <p:ext uri="{BB962C8B-B14F-4D97-AF65-F5344CB8AC3E}">
        <p14:creationId xmlns:p14="http://schemas.microsoft.com/office/powerpoint/2010/main" val="3421759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B80FEB-DA3C-40EF-97A7-726F523A9F66}"/>
              </a:ext>
            </a:extLst>
          </p:cNvPr>
          <p:cNvSpPr>
            <a:spLocks noGrp="1"/>
          </p:cNvSpPr>
          <p:nvPr>
            <p:ph idx="1"/>
          </p:nvPr>
        </p:nvSpPr>
        <p:spPr>
          <a:xfrm>
            <a:off x="209922" y="1636485"/>
            <a:ext cx="8407893" cy="4407408"/>
          </a:xfrm>
        </p:spPr>
        <p:txBody>
          <a:bodyPr/>
          <a:lstStyle/>
          <a:p>
            <a:r>
              <a:rPr lang="en-US" dirty="0"/>
              <a:t>A class for each table</a:t>
            </a:r>
          </a:p>
          <a:p>
            <a:pPr marL="45720" indent="0">
              <a:spcBef>
                <a:spcPts val="0"/>
              </a:spcBef>
              <a:spcAft>
                <a:spcPts val="0"/>
              </a:spcAft>
              <a:buNone/>
            </a:pPr>
            <a:r>
              <a:rPr lang="en-US" sz="1400" dirty="0">
                <a:solidFill>
                  <a:srgbClr val="408080"/>
                </a:solidFill>
                <a:latin typeface="Consolas" panose="020B0609020204030204" pitchFamily="49" charset="0"/>
              </a:rPr>
              <a:t># the actor table, note films (plural) to denote related films</a:t>
            </a:r>
          </a:p>
          <a:p>
            <a:pPr marL="45720" indent="0">
              <a:spcBef>
                <a:spcPts val="0"/>
              </a:spcBef>
              <a:spcAft>
                <a:spcPts val="0"/>
              </a:spcAft>
              <a:buNone/>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Actor(BASE):</a:t>
            </a:r>
          </a:p>
          <a:p>
            <a:pPr marL="45720" indent="0">
              <a:spcBef>
                <a:spcPts val="0"/>
              </a:spcBef>
              <a:spcAft>
                <a:spcPts val="0"/>
              </a:spcAft>
              <a:buNone/>
            </a:pP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tablename</a:t>
            </a:r>
            <a:r>
              <a:rPr lang="en-US" sz="1400" dirty="0">
                <a:solidFill>
                  <a:srgbClr val="000000"/>
                </a:solidFill>
                <a:latin typeface="Consolas" panose="020B0609020204030204" pitchFamily="49" charset="0"/>
              </a:rPr>
              <a:t>__ = </a:t>
            </a:r>
            <a:r>
              <a:rPr lang="en-US" sz="1400" i="1" dirty="0">
                <a:solidFill>
                  <a:srgbClr val="00AA00"/>
                </a:solidFill>
                <a:latin typeface="Consolas" panose="020B0609020204030204" pitchFamily="49" charset="0"/>
              </a:rPr>
              <a:t>'actor'</a:t>
            </a:r>
            <a:r>
              <a:rPr lang="en-US" sz="1400" i="1" dirty="0">
                <a:solidFill>
                  <a:srgbClr val="000000"/>
                </a:solidFill>
                <a:latin typeface="Consolas" panose="020B0609020204030204" pitchFamily="49" charset="0"/>
              </a:rPr>
              <a:t> </a:t>
            </a:r>
          </a:p>
          <a:p>
            <a:pPr marL="45720" indent="0">
              <a:spcBef>
                <a:spcPts val="0"/>
              </a:spcBef>
              <a:spcAft>
                <a:spcPts val="0"/>
              </a:spcAft>
              <a:buNone/>
            </a:pPr>
            <a:r>
              <a:rPr lang="en-US" sz="1400" dirty="0">
                <a:solidFill>
                  <a:srgbClr val="000000"/>
                </a:solidFill>
                <a:latin typeface="Consolas" panose="020B0609020204030204" pitchFamily="49" charset="0"/>
              </a:rPr>
              <a:t>   </a:t>
            </a:r>
          </a:p>
          <a:p>
            <a:pPr marL="45720" indent="0">
              <a:spcBef>
                <a:spcPts val="0"/>
              </a:spcBef>
              <a:spcAft>
                <a:spcPts val="0"/>
              </a:spcAft>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actor_id</a:t>
            </a:r>
            <a:r>
              <a:rPr lang="en-US" sz="1400" dirty="0">
                <a:solidFill>
                  <a:srgbClr val="000000"/>
                </a:solidFill>
                <a:latin typeface="Consolas" panose="020B0609020204030204" pitchFamily="49" charset="0"/>
              </a:rPr>
              <a:t> = Column(SMALLINT(unsigned=</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 nullable=</a:t>
            </a:r>
            <a:r>
              <a:rPr lang="en-US" sz="1400" dirty="0">
                <a:solidFill>
                  <a:srgbClr val="0000FF"/>
                </a:solidFill>
                <a:latin typeface="Consolas" panose="020B0609020204030204" pitchFamily="49" charset="0"/>
              </a:rPr>
              <a:t>False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primary_key</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p>
          <a:p>
            <a:pPr marL="45720" indent="0">
              <a:spcBef>
                <a:spcPts val="0"/>
              </a:spcBef>
              <a:spcAft>
                <a:spcPts val="0"/>
              </a:spcAft>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first_name</a:t>
            </a:r>
            <a:r>
              <a:rPr lang="en-US" sz="1400" dirty="0">
                <a:solidFill>
                  <a:srgbClr val="000000"/>
                </a:solidFill>
                <a:latin typeface="Consolas" panose="020B0609020204030204" pitchFamily="49" charset="0"/>
              </a:rPr>
              <a:t> = Column(String(</a:t>
            </a:r>
            <a:r>
              <a:rPr lang="en-US" sz="1400" dirty="0">
                <a:solidFill>
                  <a:srgbClr val="800000"/>
                </a:solidFill>
                <a:latin typeface="Consolas" panose="020B0609020204030204" pitchFamily="49" charset="0"/>
              </a:rPr>
              <a:t>45</a:t>
            </a:r>
            <a:r>
              <a:rPr lang="en-US" sz="1400" dirty="0">
                <a:solidFill>
                  <a:srgbClr val="000000"/>
                </a:solidFill>
                <a:latin typeface="Consolas" panose="020B0609020204030204" pitchFamily="49" charset="0"/>
              </a:rPr>
              <a:t>), nullable=</a:t>
            </a:r>
            <a:r>
              <a:rPr lang="en-US" sz="1400" dirty="0">
                <a:solidFill>
                  <a:srgbClr val="0000FF"/>
                </a:solidFill>
                <a:latin typeface="Consolas" panose="020B0609020204030204" pitchFamily="49" charset="0"/>
              </a:rPr>
              <a:t>False</a:t>
            </a:r>
            <a:r>
              <a:rPr lang="en-US" sz="1400" dirty="0">
                <a:solidFill>
                  <a:srgbClr val="000000"/>
                </a:solidFill>
                <a:latin typeface="Consolas" panose="020B0609020204030204" pitchFamily="49" charset="0"/>
              </a:rPr>
              <a:t>)</a:t>
            </a:r>
          </a:p>
          <a:p>
            <a:pPr marL="45720" indent="0">
              <a:spcBef>
                <a:spcPts val="0"/>
              </a:spcBef>
              <a:spcAft>
                <a:spcPts val="0"/>
              </a:spcAft>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last_name</a:t>
            </a:r>
            <a:r>
              <a:rPr lang="en-US" sz="1400" dirty="0">
                <a:solidFill>
                  <a:srgbClr val="000000"/>
                </a:solidFill>
                <a:latin typeface="Consolas" panose="020B0609020204030204" pitchFamily="49" charset="0"/>
              </a:rPr>
              <a:t> = Column(</a:t>
            </a:r>
            <a:r>
              <a:rPr lang="en-US" sz="1400" i="1" dirty="0">
                <a:solidFill>
                  <a:srgbClr val="00AA00"/>
                </a:solidFill>
                <a:latin typeface="Consolas" panose="020B0609020204030204" pitchFamily="49" charset="0"/>
              </a:rPr>
              <a:t>'</a:t>
            </a:r>
            <a:r>
              <a:rPr lang="en-US" sz="1400" i="1" dirty="0" err="1">
                <a:solidFill>
                  <a:srgbClr val="00AA00"/>
                </a:solidFill>
                <a:latin typeface="Consolas" panose="020B0609020204030204" pitchFamily="49" charset="0"/>
              </a:rPr>
              <a:t>last_name</a:t>
            </a:r>
            <a:r>
              <a:rPr lang="en-US" sz="1400" i="1" dirty="0">
                <a:solidFill>
                  <a:srgbClr val="00AA00"/>
                </a:solidFill>
                <a:latin typeface="Consolas" panose="020B0609020204030204" pitchFamily="49" charset="0"/>
              </a:rPr>
              <a:t>'</a:t>
            </a:r>
            <a:r>
              <a:rPr lang="en-US" sz="1400" i="1" dirty="0">
                <a:solidFill>
                  <a:srgbClr val="000000"/>
                </a:solidFill>
                <a:latin typeface="Consolas" panose="020B0609020204030204" pitchFamily="49" charset="0"/>
              </a:rPr>
              <a:t>, String(</a:t>
            </a:r>
            <a:r>
              <a:rPr lang="en-US" sz="1400" i="1" dirty="0">
                <a:solidFill>
                  <a:srgbClr val="800000"/>
                </a:solidFill>
                <a:latin typeface="Consolas" panose="020B0609020204030204" pitchFamily="49" charset="0"/>
              </a:rPr>
              <a:t>45</a:t>
            </a:r>
            <a:r>
              <a:rPr lang="en-US" sz="1400" i="1" dirty="0">
                <a:solidFill>
                  <a:srgbClr val="000000"/>
                </a:solidFill>
                <a:latin typeface="Consolas" panose="020B0609020204030204" pitchFamily="49" charset="0"/>
              </a:rPr>
              <a:t>), nullable=</a:t>
            </a:r>
            <a:r>
              <a:rPr lang="en-US" sz="1400" i="1" dirty="0">
                <a:solidFill>
                  <a:srgbClr val="0000FF"/>
                </a:solidFill>
                <a:latin typeface="Consolas" panose="020B0609020204030204" pitchFamily="49" charset="0"/>
              </a:rPr>
              <a:t>False</a:t>
            </a:r>
            <a:r>
              <a:rPr lang="en-US" sz="1400" i="1" dirty="0">
                <a:solidFill>
                  <a:srgbClr val="000000"/>
                </a:solidFill>
                <a:latin typeface="Consolas" panose="020B0609020204030204" pitchFamily="49" charset="0"/>
              </a:rPr>
              <a:t>, index=</a:t>
            </a:r>
            <a:r>
              <a:rPr lang="en-US" sz="1400" i="1" dirty="0">
                <a:solidFill>
                  <a:srgbClr val="0000FF"/>
                </a:solidFill>
                <a:latin typeface="Consolas" panose="020B0609020204030204" pitchFamily="49" charset="0"/>
              </a:rPr>
              <a:t>True</a:t>
            </a:r>
            <a:r>
              <a:rPr lang="en-US" sz="1400" i="1" dirty="0">
                <a:solidFill>
                  <a:srgbClr val="000000"/>
                </a:solidFill>
                <a:latin typeface="Consolas" panose="020B0609020204030204" pitchFamily="49" charset="0"/>
              </a:rPr>
              <a:t>)</a:t>
            </a:r>
          </a:p>
          <a:p>
            <a:pPr marL="45720" indent="0">
              <a:spcBef>
                <a:spcPts val="0"/>
              </a:spcBef>
              <a:spcAft>
                <a:spcPts val="0"/>
              </a:spcAft>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last_update</a:t>
            </a:r>
            <a:r>
              <a:rPr lang="en-US" sz="1400" dirty="0">
                <a:solidFill>
                  <a:srgbClr val="000000"/>
                </a:solidFill>
                <a:latin typeface="Consolas" panose="020B0609020204030204" pitchFamily="49" charset="0"/>
              </a:rPr>
              <a:t> = Column(TIMESTAMP, nullable=</a:t>
            </a:r>
            <a:r>
              <a:rPr lang="en-US" sz="1400" dirty="0">
                <a:solidFill>
                  <a:srgbClr val="0000FF"/>
                </a:solidFill>
                <a:latin typeface="Consolas" panose="020B0609020204030204" pitchFamily="49" charset="0"/>
              </a:rPr>
              <a:t>False</a:t>
            </a:r>
            <a:r>
              <a:rPr lang="en-US" sz="1400" dirty="0">
                <a:solidFill>
                  <a:srgbClr val="000000"/>
                </a:solidFill>
                <a:latin typeface="Consolas" panose="020B0609020204030204" pitchFamily="49" charset="0"/>
              </a:rPr>
              <a:t>) </a:t>
            </a:r>
          </a:p>
          <a:p>
            <a:pPr marL="45720" indent="0">
              <a:spcBef>
                <a:spcPts val="0"/>
              </a:spcBef>
              <a:spcAft>
                <a:spcPts val="0"/>
              </a:spcAft>
              <a:buNone/>
            </a:pPr>
            <a:endParaRPr lang="en-US" sz="1400" dirty="0">
              <a:latin typeface="Consolas" panose="020B0609020204030204" pitchFamily="49" charset="0"/>
            </a:endParaRPr>
          </a:p>
          <a:p>
            <a:pPr marL="45720" indent="0">
              <a:spcBef>
                <a:spcPts val="0"/>
              </a:spcBef>
              <a:spcAft>
                <a:spcPts val="0"/>
              </a:spcAft>
              <a:buNone/>
            </a:pPr>
            <a:endParaRPr lang="en-US" sz="1400" dirty="0">
              <a:latin typeface="Consolas" panose="020B0609020204030204" pitchFamily="49" charset="0"/>
            </a:endParaRPr>
          </a:p>
          <a:p>
            <a:pPr marL="45720" indent="0">
              <a:spcBef>
                <a:spcPts val="0"/>
              </a:spcBef>
              <a:spcAft>
                <a:spcPts val="0"/>
              </a:spcAft>
              <a:buNone/>
            </a:pPr>
            <a:r>
              <a:rPr lang="en-US" sz="1400" dirty="0">
                <a:solidFill>
                  <a:srgbClr val="000000"/>
                </a:solidFill>
                <a:latin typeface="Consolas" panose="020B0609020204030204" pitchFamily="49" charset="0"/>
              </a:rPr>
              <a:t>    </a:t>
            </a:r>
            <a:r>
              <a:rPr lang="en-US" sz="1400" dirty="0">
                <a:solidFill>
                  <a:srgbClr val="408080"/>
                </a:solidFill>
                <a:latin typeface="Consolas" panose="020B0609020204030204" pitchFamily="49" charset="0"/>
              </a:rPr>
              <a:t># how to handle associated films</a:t>
            </a:r>
          </a:p>
          <a:p>
            <a:pPr marL="45720" indent="0">
              <a:spcBef>
                <a:spcPts val="0"/>
              </a:spcBef>
              <a:spcAft>
                <a:spcPts val="0"/>
              </a:spcAft>
              <a:buNone/>
            </a:pPr>
            <a:r>
              <a:rPr lang="en-US" sz="1400" dirty="0">
                <a:solidFill>
                  <a:srgbClr val="000000"/>
                </a:solidFill>
                <a:latin typeface="Consolas" panose="020B0609020204030204" pitchFamily="49" charset="0"/>
              </a:rPr>
              <a:t>    </a:t>
            </a:r>
            <a:r>
              <a:rPr lang="en-US" sz="1400" dirty="0">
                <a:solidFill>
                  <a:srgbClr val="408080"/>
                </a:solidFill>
                <a:latin typeface="Consolas" panose="020B0609020204030204" pitchFamily="49" charset="0"/>
              </a:rPr>
              <a:t>#</a:t>
            </a:r>
          </a:p>
          <a:p>
            <a:pPr marL="45720" indent="0">
              <a:spcBef>
                <a:spcPts val="0"/>
              </a:spcBef>
              <a:spcAft>
                <a:spcPts val="0"/>
              </a:spcAft>
              <a:buNone/>
            </a:pPr>
            <a:r>
              <a:rPr lang="en-US" sz="1400" dirty="0">
                <a:solidFill>
                  <a:srgbClr val="000000"/>
                </a:solidFill>
                <a:latin typeface="Consolas" panose="020B0609020204030204" pitchFamily="49" charset="0"/>
              </a:rPr>
              <a:t>    </a:t>
            </a:r>
            <a:r>
              <a:rPr lang="en-US" sz="1400" dirty="0">
                <a:solidFill>
                  <a:srgbClr val="408080"/>
                </a:solidFill>
                <a:latin typeface="Consolas" panose="020B0609020204030204" pitchFamily="49" charset="0"/>
              </a:rPr>
              <a:t># Since the secondary table is also explicitly mapped elsewhere as </a:t>
            </a:r>
            <a:r>
              <a:rPr lang="en-US" sz="1400" dirty="0" err="1">
                <a:solidFill>
                  <a:srgbClr val="408080"/>
                </a:solidFill>
                <a:latin typeface="Consolas" panose="020B0609020204030204" pitchFamily="49" charset="0"/>
              </a:rPr>
              <a:t>Film_Actor</a:t>
            </a:r>
            <a:endParaRPr lang="en-US" sz="1400" dirty="0">
              <a:solidFill>
                <a:srgbClr val="408080"/>
              </a:solidFill>
              <a:latin typeface="Consolas" panose="020B0609020204030204" pitchFamily="49" charset="0"/>
            </a:endParaRPr>
          </a:p>
          <a:p>
            <a:pPr marL="45720" indent="0">
              <a:spcBef>
                <a:spcPts val="0"/>
              </a:spcBef>
              <a:spcAft>
                <a:spcPts val="0"/>
              </a:spcAft>
              <a:buNone/>
            </a:pPr>
            <a:r>
              <a:rPr lang="en-US" sz="1400" dirty="0">
                <a:solidFill>
                  <a:srgbClr val="000000"/>
                </a:solidFill>
                <a:latin typeface="Consolas" panose="020B0609020204030204" pitchFamily="49" charset="0"/>
              </a:rPr>
              <a:t>    </a:t>
            </a:r>
            <a:r>
              <a:rPr lang="en-US" sz="1400" dirty="0">
                <a:solidFill>
                  <a:srgbClr val="408080"/>
                </a:solidFill>
                <a:latin typeface="Consolas" panose="020B0609020204030204" pitchFamily="49" charset="0"/>
              </a:rPr>
              <a:t># the relationship should have the </a:t>
            </a:r>
            <a:r>
              <a:rPr lang="en-US" sz="1400" u="sng" dirty="0" err="1">
                <a:solidFill>
                  <a:srgbClr val="408080"/>
                </a:solidFill>
                <a:latin typeface="Consolas" panose="020B0609020204030204" pitchFamily="49" charset="0"/>
              </a:rPr>
              <a:t>viewonly</a:t>
            </a:r>
            <a:r>
              <a:rPr lang="en-US" sz="1400" u="sng" dirty="0">
                <a:solidFill>
                  <a:srgbClr val="408080"/>
                </a:solidFill>
                <a:latin typeface="Consolas" panose="020B0609020204030204" pitchFamily="49" charset="0"/>
              </a:rPr>
              <a:t> flag so that we can save actors</a:t>
            </a:r>
          </a:p>
          <a:p>
            <a:pPr marL="45720" indent="0">
              <a:spcBef>
                <a:spcPts val="0"/>
              </a:spcBef>
              <a:spcAft>
                <a:spcPts val="0"/>
              </a:spcAft>
              <a:buNone/>
            </a:pPr>
            <a:r>
              <a:rPr lang="en-US" sz="1400" dirty="0">
                <a:solidFill>
                  <a:srgbClr val="000000"/>
                </a:solidFill>
                <a:latin typeface="Consolas" panose="020B0609020204030204" pitchFamily="49" charset="0"/>
              </a:rPr>
              <a:t>    </a:t>
            </a:r>
            <a:r>
              <a:rPr lang="en-US" sz="1400" dirty="0">
                <a:solidFill>
                  <a:srgbClr val="408080"/>
                </a:solidFill>
                <a:latin typeface="Consolas" panose="020B0609020204030204" pitchFamily="49" charset="0"/>
              </a:rPr>
              <a:t># independently of films    </a:t>
            </a:r>
          </a:p>
          <a:p>
            <a:pPr marL="45720" indent="0">
              <a:spcBef>
                <a:spcPts val="0"/>
              </a:spcBef>
              <a:spcAft>
                <a:spcPts val="0"/>
              </a:spcAft>
              <a:buNone/>
            </a:pPr>
            <a:r>
              <a:rPr lang="en-US" sz="1400" dirty="0">
                <a:solidFill>
                  <a:srgbClr val="000000"/>
                </a:solidFill>
                <a:latin typeface="Consolas" panose="020B0609020204030204" pitchFamily="49" charset="0"/>
              </a:rPr>
              <a:t>    films = relationship(</a:t>
            </a:r>
            <a:r>
              <a:rPr lang="en-US" sz="1400" i="1" dirty="0">
                <a:solidFill>
                  <a:srgbClr val="00AA00"/>
                </a:solidFill>
                <a:latin typeface="Consolas" panose="020B0609020204030204" pitchFamily="49" charset="0"/>
              </a:rPr>
              <a:t>"Film"</a:t>
            </a:r>
            <a:r>
              <a:rPr lang="en-US" sz="1400" i="1" dirty="0">
                <a:solidFill>
                  <a:srgbClr val="000000"/>
                </a:solidFill>
                <a:latin typeface="Consolas" panose="020B0609020204030204" pitchFamily="49" charset="0"/>
              </a:rPr>
              <a:t>, secondary=</a:t>
            </a:r>
            <a:r>
              <a:rPr lang="en-US" sz="1400" i="1" dirty="0">
                <a:solidFill>
                  <a:srgbClr val="00AA00"/>
                </a:solidFill>
                <a:latin typeface="Consolas" panose="020B0609020204030204" pitchFamily="49" charset="0"/>
              </a:rPr>
              <a:t>"</a:t>
            </a:r>
            <a:r>
              <a:rPr lang="en-US" sz="1400" i="1" dirty="0" err="1">
                <a:solidFill>
                  <a:srgbClr val="00AA00"/>
                </a:solidFill>
                <a:latin typeface="Consolas" panose="020B0609020204030204" pitchFamily="49" charset="0"/>
              </a:rPr>
              <a:t>film_actor</a:t>
            </a:r>
            <a:r>
              <a:rPr lang="en-US" sz="1400" i="1" dirty="0">
                <a:solidFill>
                  <a:srgbClr val="00AA00"/>
                </a:solidFill>
                <a:latin typeface="Consolas" panose="020B0609020204030204" pitchFamily="49" charset="0"/>
              </a:rPr>
              <a:t>"</a:t>
            </a:r>
            <a:r>
              <a:rPr lang="en-US" sz="1400" i="1" dirty="0">
                <a:solidFill>
                  <a:srgbClr val="000000"/>
                </a:solidFill>
                <a:latin typeface="Consolas" panose="020B0609020204030204" pitchFamily="49" charset="0"/>
              </a:rPr>
              <a:t>, </a:t>
            </a:r>
            <a:r>
              <a:rPr lang="en-US" sz="1400" i="1" dirty="0" err="1">
                <a:solidFill>
                  <a:srgbClr val="000000"/>
                </a:solidFill>
                <a:latin typeface="Consolas" panose="020B0609020204030204" pitchFamily="49" charset="0"/>
              </a:rPr>
              <a:t>viewonly</a:t>
            </a:r>
            <a:r>
              <a:rPr lang="en-US" sz="1400" i="1" dirty="0">
                <a:solidFill>
                  <a:srgbClr val="000000"/>
                </a:solidFill>
                <a:latin typeface="Consolas" panose="020B0609020204030204" pitchFamily="49" charset="0"/>
              </a:rPr>
              <a:t>=</a:t>
            </a:r>
            <a:r>
              <a:rPr lang="en-US" sz="1400" i="1" dirty="0">
                <a:solidFill>
                  <a:srgbClr val="0000FF"/>
                </a:solidFill>
                <a:latin typeface="Consolas" panose="020B0609020204030204" pitchFamily="49" charset="0"/>
              </a:rPr>
              <a:t>True</a:t>
            </a:r>
            <a:r>
              <a:rPr lang="en-US" sz="1400" i="1" dirty="0">
                <a:solidFill>
                  <a:srgbClr val="000000"/>
                </a:solidFill>
                <a:latin typeface="Consolas" panose="020B0609020204030204" pitchFamily="49" charset="0"/>
              </a:rPr>
              <a:t>) </a:t>
            </a:r>
            <a:r>
              <a:rPr lang="en-US" sz="1400" dirty="0">
                <a:solidFill>
                  <a:srgbClr val="408080"/>
                </a:solidFill>
                <a:latin typeface="Consolas" panose="020B0609020204030204" pitchFamily="49" charset="0"/>
              </a:rPr>
              <a:t># M:N </a:t>
            </a:r>
            <a:endParaRPr lang="en-US" sz="1400" i="1" dirty="0">
              <a:solidFill>
                <a:srgbClr val="000000"/>
              </a:solidFill>
              <a:latin typeface="Consolas" panose="020B0609020204030204" pitchFamily="49" charset="0"/>
            </a:endParaRPr>
          </a:p>
          <a:p>
            <a:pPr marL="45720" indent="0">
              <a:spcBef>
                <a:spcPts val="0"/>
              </a:spcBef>
              <a:spcAft>
                <a:spcPts val="0"/>
              </a:spcAft>
              <a:buNone/>
            </a:pPr>
            <a:r>
              <a:rPr lang="en-US" sz="1400" dirty="0">
                <a:solidFill>
                  <a:srgbClr val="000000"/>
                </a:solidFill>
                <a:latin typeface="Consolas" panose="020B0609020204030204" pitchFamily="49" charset="0"/>
              </a:rPr>
              <a:t>    awards = relationship(</a:t>
            </a:r>
            <a:r>
              <a:rPr lang="en-US" sz="1400" i="1" dirty="0">
                <a:solidFill>
                  <a:srgbClr val="00AA00"/>
                </a:solidFill>
                <a:latin typeface="Consolas" panose="020B0609020204030204" pitchFamily="49" charset="0"/>
              </a:rPr>
              <a:t>"Award"</a:t>
            </a:r>
            <a:r>
              <a:rPr lang="en-US" sz="1400" i="1" dirty="0">
                <a:solidFill>
                  <a:srgbClr val="000000"/>
                </a:solidFill>
                <a:latin typeface="Consolas" panose="020B0609020204030204" pitchFamily="49" charset="0"/>
              </a:rPr>
              <a:t>, </a:t>
            </a:r>
            <a:r>
              <a:rPr lang="en-US" sz="1400" i="1" dirty="0" err="1">
                <a:solidFill>
                  <a:srgbClr val="000000"/>
                </a:solidFill>
                <a:latin typeface="Consolas" panose="020B0609020204030204" pitchFamily="49" charset="0"/>
              </a:rPr>
              <a:t>viewonly</a:t>
            </a:r>
            <a:r>
              <a:rPr lang="en-US" sz="1400" i="1" dirty="0">
                <a:solidFill>
                  <a:srgbClr val="000000"/>
                </a:solidFill>
                <a:latin typeface="Consolas" panose="020B0609020204030204" pitchFamily="49" charset="0"/>
              </a:rPr>
              <a:t>=</a:t>
            </a:r>
            <a:r>
              <a:rPr lang="en-US" sz="1400" i="1" dirty="0">
                <a:solidFill>
                  <a:srgbClr val="0000FF"/>
                </a:solidFill>
                <a:latin typeface="Consolas" panose="020B0609020204030204" pitchFamily="49" charset="0"/>
              </a:rPr>
              <a:t>True</a:t>
            </a:r>
            <a:r>
              <a:rPr lang="en-US" sz="1400" i="1" dirty="0">
                <a:solidFill>
                  <a:srgbClr val="00000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408080"/>
                </a:solidFill>
                <a:latin typeface="Consolas" panose="020B0609020204030204" pitchFamily="49" charset="0"/>
              </a:rPr>
              <a:t># 1:M </a:t>
            </a:r>
            <a:endParaRPr lang="en-US" sz="1400" i="1" dirty="0">
              <a:solidFill>
                <a:srgbClr val="000000"/>
              </a:solidFill>
              <a:latin typeface="Consolas" panose="020B0609020204030204" pitchFamily="49" charset="0"/>
            </a:endParaRPr>
          </a:p>
          <a:p>
            <a:pPr marL="45720" indent="0">
              <a:spcBef>
                <a:spcPts val="0"/>
              </a:spcBef>
              <a:spcAft>
                <a:spcPts val="0"/>
              </a:spcAft>
              <a:buNone/>
            </a:pPr>
            <a:r>
              <a:rPr lang="en-US" sz="1400" dirty="0">
                <a:solidFill>
                  <a:srgbClr val="000000"/>
                </a:solidFill>
                <a:latin typeface="Consolas" panose="020B0609020204030204" pitchFamily="49" charset="0"/>
              </a:rPr>
              <a:t> </a:t>
            </a:r>
          </a:p>
          <a:p>
            <a:pPr marL="45720" indent="0">
              <a:spcBef>
                <a:spcPts val="0"/>
              </a:spcBef>
              <a:spcAft>
                <a:spcPts val="0"/>
              </a:spcAft>
              <a:buNone/>
            </a:pP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table_args</a:t>
            </a:r>
            <a:r>
              <a:rPr lang="en-US" sz="1400" dirty="0">
                <a:solidFill>
                  <a:srgbClr val="000000"/>
                </a:solidFill>
                <a:latin typeface="Consolas" panose="020B0609020204030204" pitchFamily="49" charset="0"/>
              </a:rPr>
              <a:t>__ = (</a:t>
            </a:r>
          </a:p>
          <a:p>
            <a:pPr marL="45720" indent="0">
              <a:spcBef>
                <a:spcPts val="0"/>
              </a:spcBef>
              <a:spcAft>
                <a:spcPts val="0"/>
              </a:spcAft>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PrimaryKeyConstraint</a:t>
            </a:r>
            <a:r>
              <a:rPr lang="en-US" sz="1400" dirty="0">
                <a:solidFill>
                  <a:srgbClr val="000000"/>
                </a:solidFill>
                <a:latin typeface="Consolas" panose="020B0609020204030204" pitchFamily="49" charset="0"/>
              </a:rPr>
              <a:t>(</a:t>
            </a:r>
            <a:r>
              <a:rPr lang="en-US" sz="1400" i="1" dirty="0">
                <a:solidFill>
                  <a:srgbClr val="00AA00"/>
                </a:solidFill>
                <a:latin typeface="Consolas" panose="020B0609020204030204" pitchFamily="49" charset="0"/>
              </a:rPr>
              <a:t>'act </a:t>
            </a:r>
            <a:r>
              <a:rPr lang="en-US" sz="1400" i="1" dirty="0" err="1">
                <a:solidFill>
                  <a:srgbClr val="00AA00"/>
                </a:solidFill>
                <a:latin typeface="Consolas" panose="020B0609020204030204" pitchFamily="49" charset="0"/>
              </a:rPr>
              <a:t>r_id</a:t>
            </a:r>
            <a:r>
              <a:rPr lang="en-US" sz="1400" i="1" dirty="0">
                <a:solidFill>
                  <a:srgbClr val="00AA00"/>
                </a:solidFill>
                <a:latin typeface="Consolas" panose="020B0609020204030204" pitchFamily="49" charset="0"/>
              </a:rPr>
              <a:t>'</a:t>
            </a:r>
            <a:r>
              <a:rPr lang="en-US" sz="1400" i="1" dirty="0">
                <a:solidFill>
                  <a:srgbClr val="000000"/>
                </a:solidFill>
                <a:latin typeface="Consolas" panose="020B0609020204030204" pitchFamily="49" charset="0"/>
              </a:rPr>
              <a:t>, name=</a:t>
            </a:r>
            <a:r>
              <a:rPr lang="en-US" sz="1400" i="1" dirty="0">
                <a:solidFill>
                  <a:srgbClr val="00AA00"/>
                </a:solidFill>
                <a:latin typeface="Consolas" panose="020B0609020204030204" pitchFamily="49" charset="0"/>
              </a:rPr>
              <a:t>'PRIMARY'</a:t>
            </a:r>
            <a:r>
              <a:rPr lang="en-US" sz="1400" i="1" dirty="0">
                <a:solidFill>
                  <a:srgbClr val="000000"/>
                </a:solidFill>
                <a:latin typeface="Consolas" panose="020B0609020204030204" pitchFamily="49" charset="0"/>
              </a:rPr>
              <a:t>),</a:t>
            </a:r>
          </a:p>
          <a:p>
            <a:pPr marL="45720" indent="0">
              <a:spcBef>
                <a:spcPts val="0"/>
              </a:spcBef>
              <a:spcAft>
                <a:spcPts val="0"/>
              </a:spcAft>
              <a:buNone/>
            </a:pPr>
            <a:r>
              <a:rPr lang="en-US" sz="1400" dirty="0">
                <a:solidFill>
                  <a:srgbClr val="000000"/>
                </a:solidFill>
                <a:latin typeface="Consolas" panose="020B0609020204030204" pitchFamily="49" charset="0"/>
              </a:rPr>
              <a:t>       Index(</a:t>
            </a:r>
            <a:r>
              <a:rPr lang="en-US" sz="1400" i="1" dirty="0">
                <a:solidFill>
                  <a:srgbClr val="00AA00"/>
                </a:solidFill>
                <a:latin typeface="Consolas" panose="020B0609020204030204" pitchFamily="49" charset="0"/>
              </a:rPr>
              <a:t>'</a:t>
            </a:r>
            <a:r>
              <a:rPr lang="en-US" sz="1400" i="1" dirty="0" err="1">
                <a:solidFill>
                  <a:srgbClr val="00AA00"/>
                </a:solidFill>
                <a:latin typeface="Consolas" panose="020B0609020204030204" pitchFamily="49" charset="0"/>
              </a:rPr>
              <a:t>idx_actor_last_name</a:t>
            </a:r>
            <a:r>
              <a:rPr lang="en-US" sz="1400" i="1" dirty="0">
                <a:solidFill>
                  <a:srgbClr val="00AA00"/>
                </a:solidFill>
                <a:latin typeface="Consolas" panose="020B0609020204030204" pitchFamily="49" charset="0"/>
              </a:rPr>
              <a:t>'</a:t>
            </a:r>
            <a:r>
              <a:rPr lang="en-US" sz="1400" i="1" dirty="0">
                <a:solidFill>
                  <a:srgbClr val="000000"/>
                </a:solidFill>
                <a:latin typeface="Consolas" panose="020B0609020204030204" pitchFamily="49" charset="0"/>
              </a:rPr>
              <a:t>, </a:t>
            </a:r>
            <a:r>
              <a:rPr lang="en-US" sz="1400" i="1" dirty="0">
                <a:solidFill>
                  <a:srgbClr val="00AA00"/>
                </a:solidFill>
                <a:latin typeface="Consolas" panose="020B0609020204030204" pitchFamily="49" charset="0"/>
              </a:rPr>
              <a:t>'</a:t>
            </a:r>
            <a:r>
              <a:rPr lang="en-US" sz="1400" i="1" dirty="0" err="1">
                <a:solidFill>
                  <a:srgbClr val="00AA00"/>
                </a:solidFill>
                <a:latin typeface="Consolas" panose="020B0609020204030204" pitchFamily="49" charset="0"/>
              </a:rPr>
              <a:t>last_name</a:t>
            </a:r>
            <a:r>
              <a:rPr lang="en-US" sz="1400" i="1" dirty="0">
                <a:solidFill>
                  <a:srgbClr val="00AA00"/>
                </a:solidFill>
                <a:latin typeface="Consolas" panose="020B0609020204030204" pitchFamily="49" charset="0"/>
              </a:rPr>
              <a:t>'</a:t>
            </a:r>
            <a:r>
              <a:rPr lang="en-US" sz="1400" i="1" dirty="0">
                <a:solidFill>
                  <a:srgbClr val="000000"/>
                </a:solidFill>
                <a:latin typeface="Consolas" panose="020B0609020204030204" pitchFamily="49" charset="0"/>
              </a:rPr>
              <a:t>), ) </a:t>
            </a:r>
          </a:p>
          <a:p>
            <a:pPr marL="45720" indent="0">
              <a:spcBef>
                <a:spcPts val="0"/>
              </a:spcBef>
              <a:spcAft>
                <a:spcPts val="0"/>
              </a:spcAft>
              <a:buNone/>
            </a:pPr>
            <a:r>
              <a:rPr lang="en-US" sz="1400" dirty="0">
                <a:solidFill>
                  <a:srgbClr val="000000"/>
                </a:solidFill>
                <a:latin typeface="Consolas" panose="020B0609020204030204" pitchFamily="49" charset="0"/>
              </a:rPr>
              <a:t>   </a:t>
            </a:r>
          </a:p>
          <a:p>
            <a:endParaRPr lang="en-US" sz="1400" dirty="0"/>
          </a:p>
          <a:p>
            <a:pPr marL="45720" indent="0">
              <a:buNone/>
            </a:pPr>
            <a:endParaRPr lang="en-US" dirty="0"/>
          </a:p>
        </p:txBody>
      </p:sp>
      <p:sp>
        <p:nvSpPr>
          <p:cNvPr id="3" name="Title 2">
            <a:extLst>
              <a:ext uri="{FF2B5EF4-FFF2-40B4-BE49-F238E27FC236}">
                <a16:creationId xmlns:a16="http://schemas.microsoft.com/office/drawing/2014/main" id="{418B2520-A8F3-4D71-8B6A-9C29E163C44B}"/>
              </a:ext>
            </a:extLst>
          </p:cNvPr>
          <p:cNvSpPr>
            <a:spLocks noGrp="1"/>
          </p:cNvSpPr>
          <p:nvPr>
            <p:ph type="title"/>
          </p:nvPr>
        </p:nvSpPr>
        <p:spPr/>
        <p:txBody>
          <a:bodyPr/>
          <a:lstStyle/>
          <a:p>
            <a:pPr>
              <a:tabLst>
                <a:tab pos="1196975" algn="l"/>
              </a:tabLst>
            </a:pPr>
            <a:r>
              <a:rPr lang="en-US" dirty="0"/>
              <a:t>ORM Approach  </a:t>
            </a:r>
            <a:r>
              <a:rPr lang="en-US" sz="2400" dirty="0"/>
              <a:t>(1)</a:t>
            </a:r>
            <a:endParaRPr lang="en-US" dirty="0"/>
          </a:p>
        </p:txBody>
      </p:sp>
      <p:sp>
        <p:nvSpPr>
          <p:cNvPr id="4" name="TextBox 3">
            <a:extLst>
              <a:ext uri="{FF2B5EF4-FFF2-40B4-BE49-F238E27FC236}">
                <a16:creationId xmlns:a16="http://schemas.microsoft.com/office/drawing/2014/main" id="{9F9EC296-B02C-4DD0-87D8-7D51B6B54147}"/>
              </a:ext>
            </a:extLst>
          </p:cNvPr>
          <p:cNvSpPr txBox="1"/>
          <p:nvPr/>
        </p:nvSpPr>
        <p:spPr>
          <a:xfrm flipH="1">
            <a:off x="4144951" y="3976166"/>
            <a:ext cx="3214002" cy="323165"/>
          </a:xfrm>
          <a:prstGeom prst="rect">
            <a:avLst/>
          </a:prstGeom>
          <a:noFill/>
        </p:spPr>
        <p:txBody>
          <a:bodyPr wrap="square" rtlCol="0">
            <a:spAutoFit/>
          </a:bodyPr>
          <a:lstStyle/>
          <a:p>
            <a:pPr>
              <a:lnSpc>
                <a:spcPts val="1800"/>
              </a:lnSpc>
            </a:pPr>
            <a:r>
              <a:rPr lang="en-US" dirty="0">
                <a:solidFill>
                  <a:srgbClr val="7030A0"/>
                </a:solidFill>
                <a:latin typeface="Comic Sans MS" panose="030F0702030302020204" pitchFamily="66" charset="0"/>
              </a:rPr>
              <a:t>f</a:t>
            </a:r>
            <a:r>
              <a:rPr lang="en-US" sz="1800" b="0" dirty="0">
                <a:solidFill>
                  <a:srgbClr val="7030A0"/>
                </a:solidFill>
                <a:latin typeface="Comic Sans MS" panose="030F0702030302020204" pitchFamily="66" charset="0"/>
              </a:rPr>
              <a:t>ields as instance variables</a:t>
            </a:r>
          </a:p>
        </p:txBody>
      </p:sp>
      <p:sp>
        <p:nvSpPr>
          <p:cNvPr id="5" name="TextBox 4">
            <a:extLst>
              <a:ext uri="{FF2B5EF4-FFF2-40B4-BE49-F238E27FC236}">
                <a16:creationId xmlns:a16="http://schemas.microsoft.com/office/drawing/2014/main" id="{F48A2A75-D45F-485D-BDC7-369F2D8F8FF4}"/>
              </a:ext>
            </a:extLst>
          </p:cNvPr>
          <p:cNvSpPr txBox="1"/>
          <p:nvPr/>
        </p:nvSpPr>
        <p:spPr>
          <a:xfrm flipH="1">
            <a:off x="3557472" y="2358765"/>
            <a:ext cx="4424355" cy="323165"/>
          </a:xfrm>
          <a:prstGeom prst="rect">
            <a:avLst/>
          </a:prstGeom>
          <a:noFill/>
        </p:spPr>
        <p:txBody>
          <a:bodyPr wrap="square" rtlCol="0">
            <a:spAutoFit/>
          </a:bodyPr>
          <a:lstStyle/>
          <a:p>
            <a:pPr>
              <a:lnSpc>
                <a:spcPts val="1800"/>
              </a:lnSpc>
            </a:pPr>
            <a:r>
              <a:rPr lang="en-US" sz="1800" b="0" dirty="0" err="1">
                <a:solidFill>
                  <a:srgbClr val="7030A0"/>
                </a:solidFill>
                <a:latin typeface="Comic Sans MS" panose="030F0702030302020204" pitchFamily="66" charset="0"/>
              </a:rPr>
              <a:t>table</a:t>
            </a:r>
            <a:r>
              <a:rPr lang="en-US" dirty="0" err="1">
                <a:solidFill>
                  <a:srgbClr val="7030A0"/>
                </a:solidFill>
                <a:latin typeface="Comic Sans MS" panose="030F0702030302020204" pitchFamily="66" charset="0"/>
              </a:rPr>
              <a:t>name</a:t>
            </a:r>
            <a:r>
              <a:rPr lang="en-US" dirty="0">
                <a:solidFill>
                  <a:srgbClr val="7030A0"/>
                </a:solidFill>
                <a:latin typeface="Comic Sans MS" panose="030F0702030302020204" pitchFamily="66" charset="0"/>
              </a:rPr>
              <a:t> as __ class attribute</a:t>
            </a:r>
            <a:endParaRPr lang="en-US" sz="1800" b="0" dirty="0">
              <a:solidFill>
                <a:srgbClr val="7030A0"/>
              </a:solidFill>
              <a:latin typeface="Comic Sans MS" panose="030F0702030302020204" pitchFamily="66" charset="0"/>
            </a:endParaRPr>
          </a:p>
        </p:txBody>
      </p:sp>
      <p:sp>
        <p:nvSpPr>
          <p:cNvPr id="6" name="TextBox 5">
            <a:extLst>
              <a:ext uri="{FF2B5EF4-FFF2-40B4-BE49-F238E27FC236}">
                <a16:creationId xmlns:a16="http://schemas.microsoft.com/office/drawing/2014/main" id="{FEF05381-C498-48EC-9693-083D20DF5E51}"/>
              </a:ext>
            </a:extLst>
          </p:cNvPr>
          <p:cNvSpPr txBox="1"/>
          <p:nvPr/>
        </p:nvSpPr>
        <p:spPr>
          <a:xfrm flipH="1">
            <a:off x="4250158" y="5780389"/>
            <a:ext cx="4180019" cy="323165"/>
          </a:xfrm>
          <a:prstGeom prst="rect">
            <a:avLst/>
          </a:prstGeom>
          <a:noFill/>
        </p:spPr>
        <p:txBody>
          <a:bodyPr wrap="square" rtlCol="0">
            <a:spAutoFit/>
          </a:bodyPr>
          <a:lstStyle/>
          <a:p>
            <a:pPr>
              <a:lnSpc>
                <a:spcPts val="1800"/>
              </a:lnSpc>
            </a:pPr>
            <a:r>
              <a:rPr lang="en-US" dirty="0">
                <a:solidFill>
                  <a:srgbClr val="7030A0"/>
                </a:solidFill>
                <a:latin typeface="Comic Sans MS" panose="030F0702030302020204" pitchFamily="66" charset="0"/>
              </a:rPr>
              <a:t>relationships</a:t>
            </a:r>
            <a:r>
              <a:rPr lang="en-US" sz="1800" b="0" dirty="0">
                <a:solidFill>
                  <a:srgbClr val="7030A0"/>
                </a:solidFill>
                <a:latin typeface="Comic Sans MS" panose="030F0702030302020204" pitchFamily="66" charset="0"/>
              </a:rPr>
              <a:t> as instance variables</a:t>
            </a:r>
          </a:p>
        </p:txBody>
      </p:sp>
      <p:sp>
        <p:nvSpPr>
          <p:cNvPr id="7" name="TextBox 6">
            <a:extLst>
              <a:ext uri="{FF2B5EF4-FFF2-40B4-BE49-F238E27FC236}">
                <a16:creationId xmlns:a16="http://schemas.microsoft.com/office/drawing/2014/main" id="{FBB50EA5-B1A0-417B-B92D-9EB34D330BA9}"/>
              </a:ext>
            </a:extLst>
          </p:cNvPr>
          <p:cNvSpPr txBox="1"/>
          <p:nvPr/>
        </p:nvSpPr>
        <p:spPr>
          <a:xfrm flipH="1">
            <a:off x="6436236" y="6214955"/>
            <a:ext cx="2106030" cy="553998"/>
          </a:xfrm>
          <a:prstGeom prst="rect">
            <a:avLst/>
          </a:prstGeom>
          <a:noFill/>
        </p:spPr>
        <p:txBody>
          <a:bodyPr wrap="square" rtlCol="0">
            <a:spAutoFit/>
          </a:bodyPr>
          <a:lstStyle/>
          <a:p>
            <a:pPr>
              <a:lnSpc>
                <a:spcPts val="1800"/>
              </a:lnSpc>
            </a:pPr>
            <a:r>
              <a:rPr lang="en-US" dirty="0">
                <a:solidFill>
                  <a:srgbClr val="7030A0"/>
                </a:solidFill>
                <a:latin typeface="Comic Sans MS" panose="030F0702030302020204" pitchFamily="66" charset="0"/>
              </a:rPr>
              <a:t>__ </a:t>
            </a:r>
            <a:r>
              <a:rPr lang="en-US" dirty="0" err="1">
                <a:solidFill>
                  <a:srgbClr val="7030A0"/>
                </a:solidFill>
                <a:latin typeface="Comic Sans MS" panose="030F0702030302020204" pitchFamily="66" charset="0"/>
              </a:rPr>
              <a:t>table_args</a:t>
            </a:r>
            <a:r>
              <a:rPr lang="en-US" dirty="0">
                <a:solidFill>
                  <a:srgbClr val="7030A0"/>
                </a:solidFill>
                <a:latin typeface="Comic Sans MS" panose="030F0702030302020204" pitchFamily="66" charset="0"/>
              </a:rPr>
              <a:t> class attribute</a:t>
            </a:r>
            <a:endParaRPr lang="en-US" sz="1800" b="0" dirty="0">
              <a:solidFill>
                <a:srgbClr val="7030A0"/>
              </a:solidFill>
              <a:latin typeface="Comic Sans MS" panose="030F0702030302020204" pitchFamily="66" charset="0"/>
            </a:endParaRPr>
          </a:p>
        </p:txBody>
      </p:sp>
      <p:cxnSp>
        <p:nvCxnSpPr>
          <p:cNvPr id="8" name="Straight Arrow Connector 7">
            <a:extLst>
              <a:ext uri="{FF2B5EF4-FFF2-40B4-BE49-F238E27FC236}">
                <a16:creationId xmlns:a16="http://schemas.microsoft.com/office/drawing/2014/main" id="{ADDCFABE-4A17-413A-A065-EB6F3A8B73BD}"/>
              </a:ext>
            </a:extLst>
          </p:cNvPr>
          <p:cNvCxnSpPr>
            <a:cxnSpLocks/>
          </p:cNvCxnSpPr>
          <p:nvPr/>
        </p:nvCxnSpPr>
        <p:spPr>
          <a:xfrm flipH="1">
            <a:off x="3156155" y="2537729"/>
            <a:ext cx="401317" cy="109182"/>
          </a:xfrm>
          <a:prstGeom prst="straightConnector1">
            <a:avLst/>
          </a:prstGeom>
          <a:ln w="381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CC232A7-BF50-45BC-BA35-87F4F31BD629}"/>
              </a:ext>
            </a:extLst>
          </p:cNvPr>
          <p:cNvCxnSpPr>
            <a:cxnSpLocks/>
          </p:cNvCxnSpPr>
          <p:nvPr/>
        </p:nvCxnSpPr>
        <p:spPr>
          <a:xfrm flipH="1" flipV="1">
            <a:off x="3740191" y="5724344"/>
            <a:ext cx="556657" cy="236964"/>
          </a:xfrm>
          <a:prstGeom prst="straightConnector1">
            <a:avLst/>
          </a:prstGeom>
          <a:ln w="381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02BEB09-7DF9-4A86-B625-316548ABF23C}"/>
              </a:ext>
            </a:extLst>
          </p:cNvPr>
          <p:cNvCxnSpPr>
            <a:cxnSpLocks/>
            <a:stCxn id="4" idx="3"/>
          </p:cNvCxnSpPr>
          <p:nvPr/>
        </p:nvCxnSpPr>
        <p:spPr>
          <a:xfrm flipH="1" flipV="1">
            <a:off x="3262343" y="3840189"/>
            <a:ext cx="882608" cy="297560"/>
          </a:xfrm>
          <a:prstGeom prst="straightConnector1">
            <a:avLst/>
          </a:prstGeom>
          <a:ln w="381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BC5D626-317E-4B2E-B3E5-3D137CA4154E}"/>
              </a:ext>
            </a:extLst>
          </p:cNvPr>
          <p:cNvCxnSpPr>
            <a:cxnSpLocks/>
          </p:cNvCxnSpPr>
          <p:nvPr/>
        </p:nvCxnSpPr>
        <p:spPr>
          <a:xfrm flipH="1" flipV="1">
            <a:off x="5704676" y="6412600"/>
            <a:ext cx="554539" cy="79354"/>
          </a:xfrm>
          <a:prstGeom prst="straightConnector1">
            <a:avLst/>
          </a:prstGeom>
          <a:ln w="381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514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D5CB8B-F184-4F06-9487-13BB0FE6C92F}"/>
              </a:ext>
            </a:extLst>
          </p:cNvPr>
          <p:cNvSpPr>
            <a:spLocks noGrp="1"/>
          </p:cNvSpPr>
          <p:nvPr>
            <p:ph idx="1"/>
          </p:nvPr>
        </p:nvSpPr>
        <p:spPr/>
        <p:txBody>
          <a:bodyPr/>
          <a:lstStyle/>
          <a:p>
            <a:r>
              <a:rPr lang="en-US" dirty="0"/>
              <a:t>Bridging tables should be defined in same module as their most logical "parent"</a:t>
            </a:r>
          </a:p>
          <a:p>
            <a:pPr marL="45720" indent="0">
              <a:spcBef>
                <a:spcPts val="0"/>
              </a:spcBef>
              <a:spcAft>
                <a:spcPts val="0"/>
              </a:spcAft>
              <a:buNone/>
            </a:pPr>
            <a:r>
              <a:rPr lang="en-US" sz="1600" dirty="0">
                <a:solidFill>
                  <a:srgbClr val="408080"/>
                </a:solidFill>
                <a:latin typeface="Consolas" panose="020B0609020204030204" pitchFamily="49" charset="0"/>
              </a:rPr>
              <a:t># both classes film and </a:t>
            </a:r>
            <a:r>
              <a:rPr lang="en-US" sz="1600" dirty="0" err="1">
                <a:solidFill>
                  <a:srgbClr val="408080"/>
                </a:solidFill>
                <a:latin typeface="Consolas" panose="020B0609020204030204" pitchFamily="49" charset="0"/>
              </a:rPr>
              <a:t>film_actor</a:t>
            </a:r>
            <a:r>
              <a:rPr lang="en-US" sz="1600" dirty="0">
                <a:solidFill>
                  <a:srgbClr val="408080"/>
                </a:solidFill>
                <a:latin typeface="Consolas" panose="020B0609020204030204" pitchFamily="49" charset="0"/>
              </a:rPr>
              <a:t> stored in film.py</a:t>
            </a:r>
          </a:p>
          <a:p>
            <a:pPr marL="45720" indent="0">
              <a:spcBef>
                <a:spcPts val="0"/>
              </a:spcBef>
              <a:spcAft>
                <a:spcPts val="0"/>
              </a:spcAft>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Film_Actor</a:t>
            </a:r>
            <a:r>
              <a:rPr lang="en-US" sz="1600" b="1" dirty="0">
                <a:solidFill>
                  <a:srgbClr val="000000"/>
                </a:solidFill>
                <a:latin typeface="Consolas" panose="020B0609020204030204" pitchFamily="49" charset="0"/>
              </a:rPr>
              <a:t>(BASE):</a:t>
            </a:r>
          </a:p>
          <a:p>
            <a:pPr marL="45720" indent="0">
              <a:spcBef>
                <a:spcPts val="0"/>
              </a:spcBef>
              <a:spcAft>
                <a:spcPts val="0"/>
              </a:spcAft>
              <a:buNone/>
            </a:pP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tablename</a:t>
            </a:r>
            <a:r>
              <a:rPr lang="en-US" sz="1600" dirty="0">
                <a:solidFill>
                  <a:srgbClr val="000000"/>
                </a:solidFill>
                <a:latin typeface="Consolas" panose="020B0609020204030204" pitchFamily="49" charset="0"/>
              </a:rPr>
              <a:t>__ = </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film_actor</a:t>
            </a:r>
            <a:r>
              <a:rPr lang="en-US" sz="1600" i="1" dirty="0">
                <a:solidFill>
                  <a:srgbClr val="00AA00"/>
                </a:solidFill>
                <a:latin typeface="Consolas" panose="020B0609020204030204" pitchFamily="49" charset="0"/>
              </a:rPr>
              <a:t>'</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film_id</a:t>
            </a:r>
            <a:r>
              <a:rPr lang="en-US" sz="1600" dirty="0">
                <a:solidFill>
                  <a:srgbClr val="000000"/>
                </a:solidFill>
                <a:latin typeface="Consolas" panose="020B0609020204030204" pitchFamily="49" charset="0"/>
              </a:rPr>
              <a:t> = Column(SMALLINT, </a:t>
            </a:r>
            <a:r>
              <a:rPr lang="en-US" sz="1600" dirty="0" err="1">
                <a:solidFill>
                  <a:srgbClr val="000000"/>
                </a:solidFill>
                <a:latin typeface="Consolas" panose="020B0609020204030204" pitchFamily="49" charset="0"/>
              </a:rPr>
              <a:t>ForeignKey</a:t>
            </a:r>
            <a:r>
              <a:rPr lang="en-US" sz="1600" dirty="0">
                <a:solidFill>
                  <a:srgbClr val="000000"/>
                </a:solidFill>
                <a:latin typeface="Consolas" panose="020B0609020204030204" pitchFamily="49" charset="0"/>
              </a:rPr>
              <a:t>(</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film.film_id</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a:t>
            </a:r>
            <a:br>
              <a:rPr lang="en-US" sz="1600" i="1" dirty="0">
                <a:solidFill>
                  <a:srgbClr val="000000"/>
                </a:solidFill>
                <a:latin typeface="Consolas" panose="020B0609020204030204" pitchFamily="49" charset="0"/>
              </a:rPr>
            </a:br>
            <a:r>
              <a:rPr lang="en-US" sz="1600" i="1" dirty="0">
                <a:solidFill>
                  <a:srgbClr val="000000"/>
                </a:solidFill>
                <a:latin typeface="Consolas" panose="020B0609020204030204" pitchFamily="49" charset="0"/>
              </a:rPr>
              <a:t>                     nullable=</a:t>
            </a:r>
            <a:r>
              <a:rPr lang="en-US" sz="1600" i="1" dirty="0">
                <a:solidFill>
                  <a:srgbClr val="0000FF"/>
                </a:solidFill>
                <a:latin typeface="Consolas" panose="020B0609020204030204" pitchFamily="49" charset="0"/>
              </a:rPr>
              <a:t>False</a:t>
            </a:r>
            <a:r>
              <a:rPr lang="en-US" sz="1600" i="1" dirty="0">
                <a:solidFill>
                  <a:srgbClr val="000000"/>
                </a:solidFill>
                <a:latin typeface="Consolas" panose="020B0609020204030204" pitchFamily="49" charset="0"/>
              </a:rPr>
              <a:t>)</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actor_id</a:t>
            </a:r>
            <a:r>
              <a:rPr lang="en-US" sz="1600" dirty="0">
                <a:solidFill>
                  <a:srgbClr val="000000"/>
                </a:solidFill>
                <a:latin typeface="Consolas" panose="020B0609020204030204" pitchFamily="49" charset="0"/>
              </a:rPr>
              <a:t> = Column(SMALLINT, </a:t>
            </a:r>
            <a:r>
              <a:rPr lang="en-US" sz="1600" dirty="0" err="1">
                <a:solidFill>
                  <a:srgbClr val="000000"/>
                </a:solidFill>
                <a:latin typeface="Consolas" panose="020B0609020204030204" pitchFamily="49" charset="0"/>
              </a:rPr>
              <a:t>ForeignKey</a:t>
            </a:r>
            <a:r>
              <a:rPr lang="en-US" sz="1600" dirty="0">
                <a:solidFill>
                  <a:srgbClr val="000000"/>
                </a:solidFill>
                <a:latin typeface="Consolas" panose="020B0609020204030204" pitchFamily="49" charset="0"/>
              </a:rPr>
              <a:t>(</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actor.actor_id</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a:t>
            </a:r>
            <a:br>
              <a:rPr lang="en-US" sz="1600" i="1" dirty="0">
                <a:solidFill>
                  <a:srgbClr val="000000"/>
                </a:solidFill>
                <a:latin typeface="Consolas" panose="020B0609020204030204" pitchFamily="49" charset="0"/>
              </a:rPr>
            </a:br>
            <a:r>
              <a:rPr lang="en-US" sz="1600" i="1" dirty="0">
                <a:solidFill>
                  <a:srgbClr val="000000"/>
                </a:solidFill>
                <a:latin typeface="Consolas" panose="020B0609020204030204" pitchFamily="49" charset="0"/>
              </a:rPr>
              <a:t>                     nullable=</a:t>
            </a:r>
            <a:r>
              <a:rPr lang="en-US" sz="1600" i="1" dirty="0">
                <a:solidFill>
                  <a:srgbClr val="0000FF"/>
                </a:solidFill>
                <a:latin typeface="Consolas" panose="020B0609020204030204" pitchFamily="49" charset="0"/>
              </a:rPr>
              <a:t>False</a:t>
            </a:r>
            <a:r>
              <a:rPr lang="en-US" sz="1600" i="1" dirty="0">
                <a:solidFill>
                  <a:srgbClr val="000000"/>
                </a:solidFill>
                <a:latin typeface="Consolas" panose="020B0609020204030204" pitchFamily="49" charset="0"/>
              </a:rPr>
              <a:t>)</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last_update</a:t>
            </a:r>
            <a:r>
              <a:rPr lang="en-US" sz="1600" dirty="0">
                <a:solidFill>
                  <a:srgbClr val="000000"/>
                </a:solidFill>
                <a:latin typeface="Consolas" panose="020B0609020204030204" pitchFamily="49" charset="0"/>
              </a:rPr>
              <a:t> = Column(TIMESTAMP, nullable=</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 </a:t>
            </a:r>
          </a:p>
          <a:p>
            <a:pPr marL="45720" indent="0">
              <a:spcBef>
                <a:spcPts val="0"/>
              </a:spcBef>
              <a:spcAft>
                <a:spcPts val="0"/>
              </a:spcAft>
              <a:buNone/>
            </a:pPr>
            <a:r>
              <a:rPr lang="en-US" sz="1600" dirty="0">
                <a:solidFill>
                  <a:srgbClr val="000000"/>
                </a:solidFill>
                <a:latin typeface="Consolas" panose="020B0609020204030204" pitchFamily="49" charset="0"/>
              </a:rPr>
              <a:t>    </a:t>
            </a:r>
          </a:p>
          <a:p>
            <a:pPr marL="45720" indent="0">
              <a:spcBef>
                <a:spcPts val="0"/>
              </a:spcBef>
              <a:spcAft>
                <a:spcPts val="0"/>
              </a:spcAft>
              <a:buNone/>
            </a:pPr>
            <a:r>
              <a:rPr lang="en-US" sz="1600" dirty="0">
                <a:solidFill>
                  <a:srgbClr val="000000"/>
                </a:solidFill>
                <a:latin typeface="Consolas" panose="020B0609020204030204" pitchFamily="49" charset="0"/>
              </a:rPr>
              <a:t>    film = relationship(</a:t>
            </a:r>
            <a:r>
              <a:rPr lang="en-US" sz="1600" i="1" dirty="0">
                <a:solidFill>
                  <a:srgbClr val="00AA00"/>
                </a:solidFill>
                <a:latin typeface="Consolas" panose="020B0609020204030204" pitchFamily="49" charset="0"/>
              </a:rPr>
              <a:t>"Film"</a:t>
            </a:r>
            <a:r>
              <a:rPr lang="en-US" sz="1600" i="1" dirty="0">
                <a:solidFill>
                  <a:srgbClr val="000000"/>
                </a:solidFill>
                <a:latin typeface="Consolas" panose="020B0609020204030204" pitchFamily="49" charset="0"/>
              </a:rPr>
              <a:t>, </a:t>
            </a:r>
            <a:r>
              <a:rPr lang="en-US" sz="1600" i="1" dirty="0" err="1">
                <a:solidFill>
                  <a:srgbClr val="000000"/>
                </a:solidFill>
                <a:latin typeface="Consolas" panose="020B0609020204030204" pitchFamily="49" charset="0"/>
              </a:rPr>
              <a:t>backref</a:t>
            </a:r>
            <a:r>
              <a:rPr lang="en-US" sz="1600" i="1" dirty="0">
                <a:solidFill>
                  <a:srgbClr val="000000"/>
                </a:solidFill>
                <a:latin typeface="Consolas" panose="020B0609020204030204" pitchFamily="49" charset="0"/>
              </a:rPr>
              <a:t>=</a:t>
            </a:r>
            <a:r>
              <a:rPr lang="en-US" sz="1600" i="1" dirty="0" err="1">
                <a:solidFill>
                  <a:srgbClr val="000000"/>
                </a:solidFill>
                <a:latin typeface="Consolas" panose="020B0609020204030204" pitchFamily="49" charset="0"/>
              </a:rPr>
              <a:t>backref</a:t>
            </a:r>
            <a:r>
              <a:rPr lang="en-US" sz="1600" i="1" dirty="0">
                <a:solidFill>
                  <a:srgbClr val="000000"/>
                </a:solidFill>
                <a:latin typeface="Consolas" panose="020B0609020204030204" pitchFamily="49" charset="0"/>
              </a:rPr>
              <a:t>(</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film_actor</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a:t>
            </a:r>
          </a:p>
          <a:p>
            <a:pPr marL="45720" indent="0">
              <a:spcBef>
                <a:spcPts val="0"/>
              </a:spcBef>
              <a:spcAft>
                <a:spcPts val="0"/>
              </a:spcAft>
              <a:buNone/>
            </a:pPr>
            <a:r>
              <a:rPr lang="en-US" sz="1600" dirty="0">
                <a:solidFill>
                  <a:srgbClr val="000000"/>
                </a:solidFill>
                <a:latin typeface="Consolas" panose="020B0609020204030204" pitchFamily="49" charset="0"/>
              </a:rPr>
              <a:t>    actor = relationship(</a:t>
            </a:r>
            <a:r>
              <a:rPr lang="en-US" sz="1600" i="1" dirty="0">
                <a:solidFill>
                  <a:srgbClr val="00AA00"/>
                </a:solidFill>
                <a:latin typeface="Consolas" panose="020B0609020204030204" pitchFamily="49" charset="0"/>
              </a:rPr>
              <a:t>"Actor"</a:t>
            </a:r>
            <a:r>
              <a:rPr lang="en-US" sz="1600" i="1" dirty="0">
                <a:solidFill>
                  <a:srgbClr val="000000"/>
                </a:solidFill>
                <a:latin typeface="Consolas" panose="020B0609020204030204" pitchFamily="49" charset="0"/>
              </a:rPr>
              <a:t>, </a:t>
            </a:r>
            <a:r>
              <a:rPr lang="en-US" sz="1600" i="1" dirty="0" err="1">
                <a:solidFill>
                  <a:srgbClr val="000000"/>
                </a:solidFill>
                <a:latin typeface="Consolas" panose="020B0609020204030204" pitchFamily="49" charset="0"/>
              </a:rPr>
              <a:t>backref</a:t>
            </a:r>
            <a:r>
              <a:rPr lang="en-US" sz="1600" i="1" dirty="0">
                <a:solidFill>
                  <a:srgbClr val="000000"/>
                </a:solidFill>
                <a:latin typeface="Consolas" panose="020B0609020204030204" pitchFamily="49" charset="0"/>
              </a:rPr>
              <a:t>=</a:t>
            </a:r>
            <a:r>
              <a:rPr lang="en-US" sz="1600" i="1" dirty="0" err="1">
                <a:solidFill>
                  <a:srgbClr val="000000"/>
                </a:solidFill>
                <a:latin typeface="Consolas" panose="020B0609020204030204" pitchFamily="49" charset="0"/>
              </a:rPr>
              <a:t>backref</a:t>
            </a:r>
            <a:r>
              <a:rPr lang="en-US" sz="1600" i="1" dirty="0">
                <a:solidFill>
                  <a:srgbClr val="000000"/>
                </a:solidFill>
                <a:latin typeface="Consolas" panose="020B0609020204030204" pitchFamily="49" charset="0"/>
              </a:rPr>
              <a:t>(</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film_actor</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   </a:t>
            </a:r>
          </a:p>
          <a:p>
            <a:pPr marL="45720" indent="0">
              <a:spcBef>
                <a:spcPts val="0"/>
              </a:spcBef>
              <a:spcAft>
                <a:spcPts val="0"/>
              </a:spcAft>
              <a:buNone/>
            </a:pPr>
            <a:r>
              <a:rPr lang="en-US" sz="1600" dirty="0">
                <a:solidFill>
                  <a:srgbClr val="000000"/>
                </a:solidFill>
                <a:latin typeface="Consolas" panose="020B0609020204030204" pitchFamily="49" charset="0"/>
              </a:rPr>
              <a:t>    </a:t>
            </a:r>
          </a:p>
          <a:p>
            <a:pPr marL="45720" indent="0">
              <a:spcBef>
                <a:spcPts val="0"/>
              </a:spcBef>
              <a:spcAft>
                <a:spcPts val="0"/>
              </a:spcAft>
              <a:buNone/>
            </a:pP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table_args</a:t>
            </a:r>
            <a:r>
              <a:rPr lang="en-US" sz="1600" dirty="0">
                <a:solidFill>
                  <a:srgbClr val="000000"/>
                </a:solidFill>
                <a:latin typeface="Consolas" panose="020B0609020204030204" pitchFamily="49" charset="0"/>
              </a:rPr>
              <a:t>__ = (</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PrimaryKeyConstraint</a:t>
            </a:r>
            <a:r>
              <a:rPr lang="en-US" sz="1600" dirty="0">
                <a:solidFill>
                  <a:srgbClr val="000000"/>
                </a:solidFill>
                <a:latin typeface="Consolas" panose="020B0609020204030204" pitchFamily="49" charset="0"/>
              </a:rPr>
              <a:t>(</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film_id</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 </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actor_id</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 name=</a:t>
            </a:r>
            <a:r>
              <a:rPr lang="en-US" sz="1600" i="1" dirty="0">
                <a:solidFill>
                  <a:srgbClr val="00AA00"/>
                </a:solidFill>
                <a:latin typeface="Consolas" panose="020B0609020204030204" pitchFamily="49" charset="0"/>
              </a:rPr>
              <a:t>'PRIMARY'</a:t>
            </a:r>
            <a:r>
              <a:rPr lang="en-US" sz="1600" i="1" dirty="0">
                <a:solidFill>
                  <a:srgbClr val="000000"/>
                </a:solidFill>
                <a:latin typeface="Consolas" panose="020B0609020204030204" pitchFamily="49" charset="0"/>
              </a:rPr>
              <a:t>),</a:t>
            </a:r>
          </a:p>
          <a:p>
            <a:pPr marL="45720" indent="0">
              <a:spcBef>
                <a:spcPts val="0"/>
              </a:spcBef>
              <a:spcAft>
                <a:spcPts val="0"/>
              </a:spcAft>
              <a:buNone/>
            </a:pPr>
            <a:r>
              <a:rPr lang="en-US" sz="1600" dirty="0">
                <a:solidFill>
                  <a:srgbClr val="000000"/>
                </a:solidFill>
                <a:latin typeface="Consolas" panose="020B0609020204030204" pitchFamily="49" charset="0"/>
              </a:rPr>
              <a:t>    Index(</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idx_fk_film_id</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 </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film_id</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ForeignKeyConstraint</a:t>
            </a:r>
            <a:r>
              <a:rPr lang="en-US" sz="1600" dirty="0">
                <a:solidFill>
                  <a:srgbClr val="000000"/>
                </a:solidFill>
                <a:latin typeface="Consolas" panose="020B0609020204030204" pitchFamily="49" charset="0"/>
              </a:rPr>
              <a:t>([</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film_id</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 [</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film.film_id</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ForeignKeyConstraint</a:t>
            </a:r>
            <a:r>
              <a:rPr lang="en-US" sz="1600" dirty="0">
                <a:solidFill>
                  <a:srgbClr val="000000"/>
                </a:solidFill>
                <a:latin typeface="Consolas" panose="020B0609020204030204" pitchFamily="49" charset="0"/>
              </a:rPr>
              <a:t>([</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actor_id</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 [</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actor.actor_id</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 ) </a:t>
            </a:r>
            <a:endParaRPr lang="en-US" sz="1600" dirty="0"/>
          </a:p>
        </p:txBody>
      </p:sp>
      <p:sp>
        <p:nvSpPr>
          <p:cNvPr id="3" name="Title 2">
            <a:extLst>
              <a:ext uri="{FF2B5EF4-FFF2-40B4-BE49-F238E27FC236}">
                <a16:creationId xmlns:a16="http://schemas.microsoft.com/office/drawing/2014/main" id="{A4C11F33-2A95-41A0-A678-2A7C349E3C20}"/>
              </a:ext>
            </a:extLst>
          </p:cNvPr>
          <p:cNvSpPr>
            <a:spLocks noGrp="1"/>
          </p:cNvSpPr>
          <p:nvPr>
            <p:ph type="title"/>
          </p:nvPr>
        </p:nvSpPr>
        <p:spPr/>
        <p:txBody>
          <a:bodyPr/>
          <a:lstStyle/>
          <a:p>
            <a:r>
              <a:rPr lang="en-US" dirty="0"/>
              <a:t>ORM Approach  </a:t>
            </a:r>
            <a:r>
              <a:rPr lang="en-US" sz="2400" dirty="0"/>
              <a:t>(2)</a:t>
            </a:r>
            <a:endParaRPr lang="en-US" dirty="0"/>
          </a:p>
        </p:txBody>
      </p:sp>
    </p:spTree>
    <p:extLst>
      <p:ext uri="{BB962C8B-B14F-4D97-AF65-F5344CB8AC3E}">
        <p14:creationId xmlns:p14="http://schemas.microsoft.com/office/powerpoint/2010/main" val="44313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C50ABD-1AA3-48C0-AE56-85C8AD0B6527}"/>
              </a:ext>
            </a:extLst>
          </p:cNvPr>
          <p:cNvSpPr>
            <a:spLocks noGrp="1"/>
          </p:cNvSpPr>
          <p:nvPr>
            <p:ph idx="1"/>
          </p:nvPr>
        </p:nvSpPr>
        <p:spPr>
          <a:xfrm>
            <a:off x="18789" y="1719071"/>
            <a:ext cx="9043791" cy="4407408"/>
          </a:xfrm>
        </p:spPr>
        <p:txBody>
          <a:bodyPr>
            <a:normAutofit/>
          </a:bodyPr>
          <a:lstStyle/>
          <a:p>
            <a:pPr marL="434340" indent="-342900"/>
            <a:r>
              <a:rPr lang="en-US" sz="1800" dirty="0"/>
              <a:t>Python versions have forked (2.x and 3.x).  3.x is NOT backwards compatible with 2.x. </a:t>
            </a:r>
          </a:p>
          <a:p>
            <a:pPr marL="434340" indent="-342900"/>
            <a:r>
              <a:rPr lang="en-US" sz="1800" dirty="0"/>
              <a:t>Unless you are dealing with legacy code or integrations that require the</a:t>
            </a:r>
            <a:br>
              <a:rPr lang="en-US" sz="1800" dirty="0"/>
            </a:br>
            <a:r>
              <a:rPr lang="en-US" sz="1800" dirty="0"/>
              <a:t>2.x fork, download Python 3.x at </a:t>
            </a:r>
            <a:r>
              <a:rPr lang="en-US" sz="1200" dirty="0">
                <a:hlinkClick r:id="rId2"/>
              </a:rPr>
              <a:t>https://www.python.org/downloads</a:t>
            </a:r>
            <a:r>
              <a:rPr lang="en-US" sz="1200" dirty="0"/>
              <a:t> </a:t>
            </a:r>
          </a:p>
          <a:p>
            <a:pPr marL="434340" indent="-342900"/>
            <a:r>
              <a:rPr lang="en-US" sz="1800" dirty="0"/>
              <a:t>Choose an IDE, for example Eclipse</a:t>
            </a:r>
          </a:p>
          <a:p>
            <a:pPr marL="708660" lvl="1" indent="-342900"/>
            <a:r>
              <a:rPr lang="en-US" sz="1600" dirty="0" err="1"/>
              <a:t>PyDev</a:t>
            </a:r>
            <a:r>
              <a:rPr lang="en-US" sz="1600" dirty="0"/>
              <a:t> can be added to Eclipse Neon or later and Java 8</a:t>
            </a:r>
            <a:br>
              <a:rPr lang="en-US" sz="1600" dirty="0"/>
            </a:br>
            <a:r>
              <a:rPr lang="en-US" sz="1200" dirty="0"/>
              <a:t> (</a:t>
            </a:r>
            <a:r>
              <a:rPr lang="en-US" sz="1200" dirty="0">
                <a:hlinkClick r:id="rId3"/>
              </a:rPr>
              <a:t>http://www.pydev.org/manual_101_install.html</a:t>
            </a:r>
            <a:r>
              <a:rPr lang="en-US" sz="1200" dirty="0"/>
              <a:t>) </a:t>
            </a:r>
            <a:endParaRPr lang="en-US" dirty="0"/>
          </a:p>
          <a:p>
            <a:pPr marL="708660" lvl="1" indent="-342900"/>
            <a:r>
              <a:rPr lang="en-US" sz="1600" dirty="0"/>
              <a:t>Set the</a:t>
            </a:r>
            <a:br>
              <a:rPr lang="en-US" sz="1600" dirty="0"/>
            </a:br>
            <a:r>
              <a:rPr lang="en-US" sz="1600" dirty="0"/>
              <a:t>Python</a:t>
            </a:r>
            <a:br>
              <a:rPr lang="en-US" sz="1600" dirty="0"/>
            </a:br>
            <a:r>
              <a:rPr lang="en-US" sz="1600" dirty="0"/>
              <a:t>interpreter</a:t>
            </a:r>
            <a:br>
              <a:rPr lang="en-US" sz="1600" dirty="0"/>
            </a:br>
            <a:r>
              <a:rPr lang="en-US" sz="1600" dirty="0"/>
              <a:t>from </a:t>
            </a:r>
            <a:br>
              <a:rPr lang="en-US" sz="1600" dirty="0"/>
            </a:br>
            <a:r>
              <a:rPr lang="en-US" sz="1600" dirty="0"/>
              <a:t>Windows -&gt;</a:t>
            </a:r>
            <a:br>
              <a:rPr lang="en-US" sz="1600" dirty="0"/>
            </a:br>
            <a:r>
              <a:rPr lang="en-US" sz="1600" dirty="0"/>
              <a:t>Preferences</a:t>
            </a:r>
            <a:br>
              <a:rPr lang="en-US" sz="1600" dirty="0"/>
            </a:br>
            <a:r>
              <a:rPr lang="en-US" sz="1600" dirty="0"/>
              <a:t>by clicking </a:t>
            </a:r>
            <a:br>
              <a:rPr lang="en-US" sz="1600" dirty="0"/>
            </a:br>
            <a:r>
              <a:rPr lang="en-US" sz="1600" dirty="0"/>
              <a:t>New and</a:t>
            </a:r>
            <a:br>
              <a:rPr lang="en-US" sz="1600" dirty="0"/>
            </a:br>
            <a:r>
              <a:rPr lang="en-US" sz="1600" dirty="0"/>
              <a:t>finding your</a:t>
            </a:r>
            <a:br>
              <a:rPr lang="en-US" sz="1600" dirty="0"/>
            </a:br>
            <a:r>
              <a:rPr lang="en-US" sz="1600" dirty="0"/>
              <a:t>Python </a:t>
            </a:r>
            <a:br>
              <a:rPr lang="en-US" sz="1600" dirty="0"/>
            </a:br>
            <a:r>
              <a:rPr lang="en-US" sz="1600" dirty="0"/>
              <a:t>executable</a:t>
            </a:r>
          </a:p>
        </p:txBody>
      </p:sp>
      <p:sp>
        <p:nvSpPr>
          <p:cNvPr id="3" name="Title 2">
            <a:extLst>
              <a:ext uri="{FF2B5EF4-FFF2-40B4-BE49-F238E27FC236}">
                <a16:creationId xmlns:a16="http://schemas.microsoft.com/office/drawing/2014/main" id="{CE1A08D9-3D5A-4EA8-B7CE-0800B29C2FC4}"/>
              </a:ext>
            </a:extLst>
          </p:cNvPr>
          <p:cNvSpPr>
            <a:spLocks noGrp="1"/>
          </p:cNvSpPr>
          <p:nvPr>
            <p:ph type="title"/>
          </p:nvPr>
        </p:nvSpPr>
        <p:spPr/>
        <p:txBody>
          <a:bodyPr/>
          <a:lstStyle/>
          <a:p>
            <a:pPr algn="l"/>
            <a:r>
              <a:rPr lang="en-US" dirty="0"/>
              <a:t>Getting Started  </a:t>
            </a:r>
            <a:r>
              <a:rPr lang="en-US" sz="2400" dirty="0"/>
              <a:t>(1)</a:t>
            </a:r>
            <a:endParaRPr lang="en-US" dirty="0"/>
          </a:p>
        </p:txBody>
      </p:sp>
      <p:pic>
        <p:nvPicPr>
          <p:cNvPr id="6" name="Picture 5">
            <a:extLst>
              <a:ext uri="{FF2B5EF4-FFF2-40B4-BE49-F238E27FC236}">
                <a16:creationId xmlns:a16="http://schemas.microsoft.com/office/drawing/2014/main" id="{73791D75-068F-447F-9EBB-FFF7195CDA7C}"/>
              </a:ext>
            </a:extLst>
          </p:cNvPr>
          <p:cNvPicPr>
            <a:picLocks noChangeAspect="1"/>
          </p:cNvPicPr>
          <p:nvPr/>
        </p:nvPicPr>
        <p:blipFill rotWithShape="1">
          <a:blip r:embed="rId4"/>
          <a:srcRect b="48310"/>
          <a:stretch/>
        </p:blipFill>
        <p:spPr>
          <a:xfrm>
            <a:off x="1967370" y="3845490"/>
            <a:ext cx="7151578" cy="2893504"/>
          </a:xfrm>
          <a:prstGeom prst="rect">
            <a:avLst/>
          </a:prstGeom>
        </p:spPr>
      </p:pic>
      <p:pic>
        <p:nvPicPr>
          <p:cNvPr id="9" name="Picture 8">
            <a:extLst>
              <a:ext uri="{FF2B5EF4-FFF2-40B4-BE49-F238E27FC236}">
                <a16:creationId xmlns:a16="http://schemas.microsoft.com/office/drawing/2014/main" id="{E7DFD7BE-446E-44B4-AA33-F64432663EAD}"/>
              </a:ext>
            </a:extLst>
          </p:cNvPr>
          <p:cNvPicPr>
            <a:picLocks noChangeAspect="1"/>
          </p:cNvPicPr>
          <p:nvPr/>
        </p:nvPicPr>
        <p:blipFill rotWithShape="1">
          <a:blip r:embed="rId5"/>
          <a:srcRect r="9486" b="32137"/>
          <a:stretch/>
        </p:blipFill>
        <p:spPr>
          <a:xfrm>
            <a:off x="3526077" y="5292242"/>
            <a:ext cx="5617924" cy="1565758"/>
          </a:xfrm>
          <a:prstGeom prst="rect">
            <a:avLst/>
          </a:prstGeom>
        </p:spPr>
      </p:pic>
    </p:spTree>
    <p:extLst>
      <p:ext uri="{BB962C8B-B14F-4D97-AF65-F5344CB8AC3E}">
        <p14:creationId xmlns:p14="http://schemas.microsoft.com/office/powerpoint/2010/main" val="32046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D5CB8B-F184-4F06-9487-13BB0FE6C92F}"/>
              </a:ext>
            </a:extLst>
          </p:cNvPr>
          <p:cNvSpPr>
            <a:spLocks noGrp="1"/>
          </p:cNvSpPr>
          <p:nvPr>
            <p:ph idx="1"/>
          </p:nvPr>
        </p:nvSpPr>
        <p:spPr/>
        <p:txBody>
          <a:bodyPr/>
          <a:lstStyle/>
          <a:p>
            <a:r>
              <a:rPr lang="en-US" dirty="0"/>
              <a:t>Constructor methods needed</a:t>
            </a:r>
            <a:br>
              <a:rPr lang="en-US" dirty="0"/>
            </a:br>
            <a:r>
              <a:rPr lang="en-US" dirty="0"/>
              <a:t> </a:t>
            </a:r>
          </a:p>
          <a:p>
            <a:pPr marL="45720" indent="0">
              <a:spcBef>
                <a:spcPts val="0"/>
              </a:spcBef>
              <a:spcAft>
                <a:spcPts val="0"/>
              </a:spcAft>
              <a:buNone/>
            </a:pPr>
            <a:r>
              <a:rPr lang="en-US" sz="1600" dirty="0">
                <a:solidFill>
                  <a:srgbClr val="408080"/>
                </a:solidFill>
                <a:latin typeface="Consolas" panose="020B0609020204030204" pitchFamily="49" charset="0"/>
              </a:rPr>
              <a:t># The constructor with only the fields we care about from film table</a:t>
            </a:r>
          </a:p>
          <a:p>
            <a:pPr marL="45720" indent="0">
              <a:spcBef>
                <a:spcPts val="0"/>
              </a:spcBef>
              <a:spcAft>
                <a:spcPts val="0"/>
              </a:spcAft>
              <a:buNone/>
            </a:pPr>
            <a:r>
              <a:rPr lang="en-US" sz="1600" dirty="0">
                <a:solidFill>
                  <a:srgbClr val="0000FF"/>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__</a:t>
            </a:r>
            <a:r>
              <a:rPr lang="en-US" sz="1600" b="1" dirty="0" err="1">
                <a:solidFill>
                  <a:srgbClr val="000000"/>
                </a:solidFill>
                <a:latin typeface="Consolas" panose="020B0609020204030204" pitchFamily="49" charset="0"/>
              </a:rPr>
              <a:t>init</a:t>
            </a:r>
            <a:r>
              <a:rPr lang="en-US" sz="1600" b="1" dirty="0">
                <a:solidFill>
                  <a:srgbClr val="000000"/>
                </a:solidFill>
                <a:latin typeface="Consolas" panose="020B0609020204030204" pitchFamily="49" charset="0"/>
              </a:rPr>
              <a:t>__(</a:t>
            </a:r>
            <a:r>
              <a:rPr lang="en-US" sz="1600" b="1" i="1" dirty="0">
                <a:solidFill>
                  <a:srgbClr val="000000"/>
                </a:solidFill>
                <a:latin typeface="Consolas" panose="020B0609020204030204" pitchFamily="49" charset="0"/>
              </a:rPr>
              <a:t>self, title, description, </a:t>
            </a:r>
            <a:r>
              <a:rPr lang="en-US" sz="1600" b="1" i="1" dirty="0" err="1">
                <a:solidFill>
                  <a:srgbClr val="000000"/>
                </a:solidFill>
                <a:latin typeface="Consolas" panose="020B0609020204030204" pitchFamily="49" charset="0"/>
              </a:rPr>
              <a:t>release_year</a:t>
            </a:r>
            <a:r>
              <a:rPr lang="en-US" sz="1600" b="1" i="1" dirty="0">
                <a:solidFill>
                  <a:srgbClr val="000000"/>
                </a:solidFill>
                <a:latin typeface="Consolas" panose="020B0609020204030204" pitchFamily="49" charset="0"/>
              </a:rPr>
              <a:t>, length, rating):</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i="1" dirty="0" err="1">
                <a:solidFill>
                  <a:srgbClr val="000000"/>
                </a:solidFill>
                <a:latin typeface="Consolas" panose="020B0609020204030204" pitchFamily="49" charset="0"/>
              </a:rPr>
              <a:t>self.title</a:t>
            </a:r>
            <a:r>
              <a:rPr lang="en-US" sz="1600" i="1" dirty="0">
                <a:solidFill>
                  <a:srgbClr val="000000"/>
                </a:solidFill>
                <a:latin typeface="Consolas" panose="020B0609020204030204" pitchFamily="49" charset="0"/>
              </a:rPr>
              <a:t> = title</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i="1" dirty="0" err="1">
                <a:solidFill>
                  <a:srgbClr val="000000"/>
                </a:solidFill>
                <a:latin typeface="Consolas" panose="020B0609020204030204" pitchFamily="49" charset="0"/>
              </a:rPr>
              <a:t>self.description</a:t>
            </a:r>
            <a:r>
              <a:rPr lang="en-US" sz="1600" i="1" dirty="0">
                <a:solidFill>
                  <a:srgbClr val="000000"/>
                </a:solidFill>
                <a:latin typeface="Consolas" panose="020B0609020204030204" pitchFamily="49" charset="0"/>
              </a:rPr>
              <a:t> = description</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i="1" dirty="0" err="1">
                <a:solidFill>
                  <a:srgbClr val="000000"/>
                </a:solidFill>
                <a:latin typeface="Consolas" panose="020B0609020204030204" pitchFamily="49" charset="0"/>
              </a:rPr>
              <a:t>self.release_year</a:t>
            </a:r>
            <a:r>
              <a:rPr lang="en-US" sz="1600" i="1" dirty="0">
                <a:solidFill>
                  <a:srgbClr val="000000"/>
                </a:solidFill>
                <a:latin typeface="Consolas" panose="020B0609020204030204" pitchFamily="49" charset="0"/>
              </a:rPr>
              <a:t> = </a:t>
            </a:r>
            <a:r>
              <a:rPr lang="en-US" sz="1600" i="1" dirty="0" err="1">
                <a:solidFill>
                  <a:srgbClr val="000000"/>
                </a:solidFill>
                <a:latin typeface="Consolas" panose="020B0609020204030204" pitchFamily="49" charset="0"/>
              </a:rPr>
              <a:t>release_year</a:t>
            </a:r>
            <a:endParaRPr lang="en-US" sz="1600" i="1" dirty="0">
              <a:solidFill>
                <a:srgbClr val="000000"/>
              </a:solidFill>
              <a:latin typeface="Consolas" panose="020B0609020204030204" pitchFamily="49" charset="0"/>
            </a:endParaRP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i="1" dirty="0" err="1">
                <a:solidFill>
                  <a:srgbClr val="000000"/>
                </a:solidFill>
                <a:latin typeface="Consolas" panose="020B0609020204030204" pitchFamily="49" charset="0"/>
              </a:rPr>
              <a:t>self.length</a:t>
            </a:r>
            <a:r>
              <a:rPr lang="en-US" sz="1600" i="1" dirty="0">
                <a:solidFill>
                  <a:srgbClr val="000000"/>
                </a:solidFill>
                <a:latin typeface="Consolas" panose="020B0609020204030204" pitchFamily="49" charset="0"/>
              </a:rPr>
              <a:t> = length</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i="1" dirty="0" err="1">
                <a:solidFill>
                  <a:srgbClr val="000000"/>
                </a:solidFill>
                <a:latin typeface="Consolas" panose="020B0609020204030204" pitchFamily="49" charset="0"/>
              </a:rPr>
              <a:t>self.rating</a:t>
            </a:r>
            <a:r>
              <a:rPr lang="en-US" sz="1600" i="1" dirty="0">
                <a:solidFill>
                  <a:srgbClr val="000000"/>
                </a:solidFill>
                <a:latin typeface="Consolas" panose="020B0609020204030204" pitchFamily="49" charset="0"/>
              </a:rPr>
              <a:t> = rating</a:t>
            </a:r>
          </a:p>
          <a:p>
            <a:pPr marL="45720" indent="0">
              <a:spcBef>
                <a:spcPts val="0"/>
              </a:spcBef>
              <a:spcAft>
                <a:spcPts val="0"/>
              </a:spcAft>
              <a:buNone/>
            </a:pPr>
            <a:r>
              <a:rPr lang="en-US" sz="1600" dirty="0">
                <a:solidFill>
                  <a:srgbClr val="000000"/>
                </a:solidFill>
                <a:latin typeface="Consolas" panose="020B0609020204030204" pitchFamily="49" charset="0"/>
              </a:rPr>
              <a:t>        </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a:solidFill>
                  <a:srgbClr val="408080"/>
                </a:solidFill>
                <a:latin typeface="Consolas" panose="020B0609020204030204" pitchFamily="49" charset="0"/>
              </a:rPr>
              <a:t># some standard values (these could also have been parameters)</a:t>
            </a:r>
          </a:p>
          <a:p>
            <a:pPr marL="45720" indent="0">
              <a:spcBef>
                <a:spcPts val="0"/>
              </a:spcBef>
              <a:spcAft>
                <a:spcPts val="0"/>
              </a:spcAft>
              <a:buNone/>
            </a:pPr>
            <a:r>
              <a:rPr lang="en-US" sz="1600" i="1" dirty="0">
                <a:solidFill>
                  <a:srgbClr val="000000"/>
                </a:solidFill>
                <a:latin typeface="Consolas" panose="020B0609020204030204" pitchFamily="49" charset="0"/>
              </a:rPr>
              <a:t>    </a:t>
            </a:r>
            <a:r>
              <a:rPr lang="en-US" sz="1600" i="1" dirty="0" err="1">
                <a:solidFill>
                  <a:srgbClr val="000000"/>
                </a:solidFill>
                <a:latin typeface="Consolas" panose="020B0609020204030204" pitchFamily="49" charset="0"/>
              </a:rPr>
              <a:t>self.replacement_cost</a:t>
            </a:r>
            <a:r>
              <a:rPr lang="en-US" sz="1600" i="1" dirty="0">
                <a:solidFill>
                  <a:srgbClr val="000000"/>
                </a:solidFill>
                <a:latin typeface="Consolas" panose="020B0609020204030204" pitchFamily="49" charset="0"/>
              </a:rPr>
              <a:t> = </a:t>
            </a:r>
            <a:r>
              <a:rPr lang="en-US" sz="1600" i="1" dirty="0">
                <a:solidFill>
                  <a:srgbClr val="800000"/>
                </a:solidFill>
                <a:latin typeface="Consolas" panose="020B0609020204030204" pitchFamily="49" charset="0"/>
              </a:rPr>
              <a:t>18.99</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i="1" dirty="0" err="1">
                <a:solidFill>
                  <a:srgbClr val="000000"/>
                </a:solidFill>
                <a:latin typeface="Consolas" panose="020B0609020204030204" pitchFamily="49" charset="0"/>
              </a:rPr>
              <a:t>self.special_features</a:t>
            </a:r>
            <a:r>
              <a:rPr lang="en-US" sz="1600" i="1" dirty="0">
                <a:solidFill>
                  <a:srgbClr val="000000"/>
                </a:solidFill>
                <a:latin typeface="Consolas" panose="020B0609020204030204" pitchFamily="49" charset="0"/>
              </a:rPr>
              <a:t> = </a:t>
            </a:r>
            <a:r>
              <a:rPr lang="en-US" sz="1600" i="1" dirty="0">
                <a:solidFill>
                  <a:srgbClr val="0000FF"/>
                </a:solidFill>
                <a:latin typeface="Consolas" panose="020B0609020204030204" pitchFamily="49" charset="0"/>
              </a:rPr>
              <a:t>None</a:t>
            </a:r>
            <a:r>
              <a:rPr lang="en-US" sz="1600" i="1" dirty="0">
                <a:solidFill>
                  <a:srgbClr val="000000"/>
                </a:solidFill>
                <a:latin typeface="Consolas" panose="020B0609020204030204" pitchFamily="49" charset="0"/>
              </a:rPr>
              <a:t>  </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i="1" dirty="0" err="1">
                <a:solidFill>
                  <a:srgbClr val="000000"/>
                </a:solidFill>
                <a:latin typeface="Consolas" panose="020B0609020204030204" pitchFamily="49" charset="0"/>
              </a:rPr>
              <a:t>self.last_update</a:t>
            </a:r>
            <a:r>
              <a:rPr lang="en-US" sz="1600" i="1" dirty="0">
                <a:solidFill>
                  <a:srgbClr val="000000"/>
                </a:solidFill>
                <a:latin typeface="Consolas" panose="020B0609020204030204" pitchFamily="49" charset="0"/>
              </a:rPr>
              <a:t> = </a:t>
            </a:r>
            <a:r>
              <a:rPr lang="en-US" sz="1600" i="1" dirty="0" err="1">
                <a:solidFill>
                  <a:srgbClr val="000000"/>
                </a:solidFill>
                <a:latin typeface="Consolas" panose="020B0609020204030204" pitchFamily="49" charset="0"/>
              </a:rPr>
              <a:t>datetime.today</a:t>
            </a:r>
            <a:r>
              <a:rPr lang="en-US" sz="1600" i="1" dirty="0">
                <a:solidFill>
                  <a:srgbClr val="000000"/>
                </a:solidFill>
                <a:latin typeface="Consolas" panose="020B0609020204030204" pitchFamily="49" charset="0"/>
              </a:rPr>
              <a:t>()</a:t>
            </a:r>
          </a:p>
          <a:p>
            <a:pPr marL="45720" indent="0">
              <a:spcBef>
                <a:spcPts val="0"/>
              </a:spcBef>
              <a:spcAft>
                <a:spcPts val="0"/>
              </a:spcAft>
              <a:buNone/>
            </a:pPr>
            <a:endParaRPr lang="en-US" sz="1600" dirty="0">
              <a:latin typeface="Consolas" panose="020B0609020204030204" pitchFamily="49" charset="0"/>
            </a:endParaRPr>
          </a:p>
        </p:txBody>
      </p:sp>
      <p:sp>
        <p:nvSpPr>
          <p:cNvPr id="3" name="Title 2">
            <a:extLst>
              <a:ext uri="{FF2B5EF4-FFF2-40B4-BE49-F238E27FC236}">
                <a16:creationId xmlns:a16="http://schemas.microsoft.com/office/drawing/2014/main" id="{A4C11F33-2A95-41A0-A678-2A7C349E3C20}"/>
              </a:ext>
            </a:extLst>
          </p:cNvPr>
          <p:cNvSpPr>
            <a:spLocks noGrp="1"/>
          </p:cNvSpPr>
          <p:nvPr>
            <p:ph type="title"/>
          </p:nvPr>
        </p:nvSpPr>
        <p:spPr/>
        <p:txBody>
          <a:bodyPr/>
          <a:lstStyle/>
          <a:p>
            <a:r>
              <a:rPr lang="en-US" dirty="0"/>
              <a:t>ORM Approach  </a:t>
            </a:r>
            <a:r>
              <a:rPr lang="en-US" sz="2400" dirty="0"/>
              <a:t>(3)</a:t>
            </a:r>
            <a:endParaRPr lang="en-US" dirty="0"/>
          </a:p>
        </p:txBody>
      </p:sp>
    </p:spTree>
    <p:extLst>
      <p:ext uri="{BB962C8B-B14F-4D97-AF65-F5344CB8AC3E}">
        <p14:creationId xmlns:p14="http://schemas.microsoft.com/office/powerpoint/2010/main" val="2761071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D5CB8B-F184-4F06-9487-13BB0FE6C92F}"/>
              </a:ext>
            </a:extLst>
          </p:cNvPr>
          <p:cNvSpPr>
            <a:spLocks noGrp="1"/>
          </p:cNvSpPr>
          <p:nvPr>
            <p:ph idx="1"/>
          </p:nvPr>
        </p:nvSpPr>
        <p:spPr>
          <a:xfrm>
            <a:off x="380999" y="1719071"/>
            <a:ext cx="9305742" cy="4407408"/>
          </a:xfrm>
        </p:spPr>
        <p:txBody>
          <a:bodyPr/>
          <a:lstStyle/>
          <a:p>
            <a:r>
              <a:rPr lang="en-US" dirty="0"/>
              <a:t>"</a:t>
            </a:r>
            <a:r>
              <a:rPr lang="en-US" dirty="0" err="1"/>
              <a:t>toString</a:t>
            </a:r>
            <a:r>
              <a:rPr lang="en-US" dirty="0"/>
              <a:t>"-style methods often useful</a:t>
            </a:r>
            <a:br>
              <a:rPr lang="en-US" dirty="0"/>
            </a:br>
            <a:endParaRPr lang="en-US" dirty="0"/>
          </a:p>
          <a:p>
            <a:pPr marL="45720" indent="0">
              <a:spcBef>
                <a:spcPts val="0"/>
              </a:spcBef>
              <a:spcAft>
                <a:spcPts val="0"/>
              </a:spcAft>
              <a:buNone/>
            </a:pPr>
            <a:endParaRPr lang="en-US" sz="1600" dirty="0">
              <a:latin typeface="Consolas" panose="020B0609020204030204" pitchFamily="49" charset="0"/>
            </a:endParaRPr>
          </a:p>
          <a:p>
            <a:pPr marL="45720" indent="0">
              <a:spcBef>
                <a:spcPts val="0"/>
              </a:spcBef>
              <a:spcAft>
                <a:spcPts val="0"/>
              </a:spcAft>
              <a:buNone/>
            </a:pPr>
            <a:r>
              <a:rPr lang="en-US" sz="1600" dirty="0">
                <a:solidFill>
                  <a:srgbClr val="408080"/>
                </a:solidFill>
                <a:latin typeface="Consolas" panose="020B0609020204030204" pitchFamily="49" charset="0"/>
              </a:rPr>
              <a:t># like </a:t>
            </a:r>
            <a:r>
              <a:rPr lang="en-US" sz="1600" dirty="0" err="1">
                <a:solidFill>
                  <a:srgbClr val="408080"/>
                </a:solidFill>
                <a:latin typeface="Consolas" panose="020B0609020204030204" pitchFamily="49" charset="0"/>
              </a:rPr>
              <a:t>toString</a:t>
            </a:r>
            <a:r>
              <a:rPr lang="en-US" sz="1600" dirty="0">
                <a:solidFill>
                  <a:srgbClr val="408080"/>
                </a:solidFill>
                <a:latin typeface="Consolas" panose="020B0609020204030204" pitchFamily="49" charset="0"/>
              </a:rPr>
              <a:t>() in Java</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__</a:t>
            </a:r>
            <a:r>
              <a:rPr lang="en-US" sz="1600" b="1" dirty="0" err="1">
                <a:solidFill>
                  <a:srgbClr val="000000"/>
                </a:solidFill>
                <a:latin typeface="Consolas" panose="020B0609020204030204" pitchFamily="49" charset="0"/>
              </a:rPr>
              <a:t>repr</a:t>
            </a:r>
            <a:r>
              <a:rPr lang="en-US" sz="1600" b="1" dirty="0">
                <a:solidFill>
                  <a:srgbClr val="000000"/>
                </a:solidFill>
                <a:latin typeface="Consolas" panose="020B0609020204030204" pitchFamily="49" charset="0"/>
              </a:rPr>
              <a:t>__(</a:t>
            </a:r>
            <a:r>
              <a:rPr lang="en-US" sz="1600" b="1" i="1" dirty="0">
                <a:solidFill>
                  <a:srgbClr val="000000"/>
                </a:solidFill>
                <a:latin typeface="Consolas" panose="020B0609020204030204" pitchFamily="49" charset="0"/>
              </a:rPr>
              <a:t>self):</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nFilm</a:t>
            </a:r>
            <a:r>
              <a:rPr lang="en-US" sz="1600" i="1" dirty="0">
                <a:solidFill>
                  <a:srgbClr val="00AA00"/>
                </a:solidFill>
                <a:latin typeface="Consolas" panose="020B0609020204030204" pitchFamily="49" charset="0"/>
              </a:rPr>
              <a:t>(</a:t>
            </a:r>
            <a:r>
              <a:rPr lang="en-US" sz="1600" i="1" dirty="0" err="1">
                <a:solidFill>
                  <a:srgbClr val="00AA00"/>
                </a:solidFill>
                <a:latin typeface="Consolas" panose="020B0609020204030204" pitchFamily="49" charset="0"/>
              </a:rPr>
              <a:t>film_id</a:t>
            </a:r>
            <a:r>
              <a:rPr lang="en-US" sz="1600" i="1" dirty="0">
                <a:solidFill>
                  <a:srgbClr val="00AA00"/>
                </a:solidFill>
                <a:latin typeface="Consolas" panose="020B0609020204030204" pitchFamily="49" charset="0"/>
              </a:rPr>
              <a:t> = {</a:t>
            </a:r>
            <a:r>
              <a:rPr lang="en-US" sz="1600" i="1" dirty="0" err="1">
                <a:solidFill>
                  <a:srgbClr val="00AA00"/>
                </a:solidFill>
                <a:latin typeface="Consolas" panose="020B0609020204030204" pitchFamily="49" charset="0"/>
              </a:rPr>
              <a:t>self.film_id</a:t>
            </a:r>
            <a:r>
              <a:rPr lang="en-US" sz="1600" i="1" dirty="0">
                <a:solidFill>
                  <a:srgbClr val="00AA00"/>
                </a:solidFill>
                <a:latin typeface="Consolas" panose="020B0609020204030204" pitchFamily="49" charset="0"/>
              </a:rPr>
              <a:t>}, "</a:t>
            </a:r>
            <a:r>
              <a:rPr lang="en-US" sz="1600" i="1" dirty="0">
                <a:solidFill>
                  <a:srgbClr val="000000"/>
                </a:solidFill>
                <a:latin typeface="Consolas" panose="020B0609020204030204" pitchFamily="49" charset="0"/>
              </a:rPr>
              <a:t> \</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i="1" dirty="0">
                <a:solidFill>
                  <a:srgbClr val="00AA00"/>
                </a:solidFill>
                <a:latin typeface="Consolas" panose="020B0609020204030204" pitchFamily="49" charset="0"/>
              </a:rPr>
              <a:t>"\n\</a:t>
            </a:r>
            <a:r>
              <a:rPr lang="en-US" sz="1600" i="1" dirty="0" err="1">
                <a:solidFill>
                  <a:srgbClr val="00AA00"/>
                </a:solidFill>
                <a:latin typeface="Consolas" panose="020B0609020204030204" pitchFamily="49" charset="0"/>
              </a:rPr>
              <a:t>ttitle</a:t>
            </a:r>
            <a:r>
              <a:rPr lang="en-US" sz="1600" i="1" dirty="0">
                <a:solidFill>
                  <a:srgbClr val="00AA00"/>
                </a:solidFill>
                <a:latin typeface="Consolas" panose="020B0609020204030204" pitchFamily="49" charset="0"/>
              </a:rPr>
              <a:t> = {</a:t>
            </a:r>
            <a:r>
              <a:rPr lang="en-US" sz="1600" i="1" dirty="0" err="1">
                <a:solidFill>
                  <a:srgbClr val="00AA00"/>
                </a:solidFill>
                <a:latin typeface="Consolas" panose="020B0609020204030204" pitchFamily="49" charset="0"/>
              </a:rPr>
              <a:t>self.title</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 \</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i="1" dirty="0">
                <a:solidFill>
                  <a:srgbClr val="00AA00"/>
                </a:solidFill>
                <a:latin typeface="Consolas" panose="020B0609020204030204" pitchFamily="49" charset="0"/>
              </a:rPr>
              <a:t>"\n\</a:t>
            </a:r>
            <a:r>
              <a:rPr lang="en-US" sz="1600" i="1" dirty="0" err="1">
                <a:solidFill>
                  <a:srgbClr val="00AA00"/>
                </a:solidFill>
                <a:latin typeface="Consolas" panose="020B0609020204030204" pitchFamily="49" charset="0"/>
              </a:rPr>
              <a:t>trating</a:t>
            </a:r>
            <a:r>
              <a:rPr lang="en-US" sz="1600" i="1" dirty="0">
                <a:solidFill>
                  <a:srgbClr val="00AA00"/>
                </a:solidFill>
                <a:latin typeface="Consolas" panose="020B0609020204030204" pitchFamily="49" charset="0"/>
              </a:rPr>
              <a:t> = {</a:t>
            </a:r>
            <a:r>
              <a:rPr lang="en-US" sz="1600" i="1" dirty="0" err="1">
                <a:solidFill>
                  <a:srgbClr val="00AA00"/>
                </a:solidFill>
                <a:latin typeface="Consolas" panose="020B0609020204030204" pitchFamily="49" charset="0"/>
              </a:rPr>
              <a:t>self.rating</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 \</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i="1" dirty="0">
                <a:solidFill>
                  <a:srgbClr val="00AA00"/>
                </a:solidFill>
                <a:latin typeface="Consolas" panose="020B0609020204030204" pitchFamily="49" charset="0"/>
              </a:rPr>
              <a:t>"\n\</a:t>
            </a:r>
            <a:r>
              <a:rPr lang="en-US" sz="1600" i="1" dirty="0" err="1">
                <a:solidFill>
                  <a:srgbClr val="00AA00"/>
                </a:solidFill>
                <a:latin typeface="Consolas" panose="020B0609020204030204" pitchFamily="49" charset="0"/>
              </a:rPr>
              <a:t>tlength</a:t>
            </a:r>
            <a:r>
              <a:rPr lang="en-US" sz="1600" i="1" dirty="0">
                <a:solidFill>
                  <a:srgbClr val="00AA00"/>
                </a:solidFill>
                <a:latin typeface="Consolas" panose="020B0609020204030204" pitchFamily="49" charset="0"/>
              </a:rPr>
              <a:t> = {</a:t>
            </a:r>
            <a:r>
              <a:rPr lang="en-US" sz="1600" i="1" dirty="0" err="1">
                <a:solidFill>
                  <a:srgbClr val="00AA00"/>
                </a:solidFill>
                <a:latin typeface="Consolas" panose="020B0609020204030204" pitchFamily="49" charset="0"/>
              </a:rPr>
              <a:t>self.length</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 \</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i="1" dirty="0">
                <a:solidFill>
                  <a:srgbClr val="00AA00"/>
                </a:solidFill>
                <a:latin typeface="Consolas" panose="020B0609020204030204" pitchFamily="49" charset="0"/>
              </a:rPr>
              <a:t>"\n\</a:t>
            </a:r>
            <a:r>
              <a:rPr lang="en-US" sz="1600" i="1" dirty="0" err="1">
                <a:solidFill>
                  <a:srgbClr val="00AA00"/>
                </a:solidFill>
                <a:latin typeface="Consolas" panose="020B0609020204030204" pitchFamily="49" charset="0"/>
              </a:rPr>
              <a:t>tlast_update</a:t>
            </a:r>
            <a:r>
              <a:rPr lang="en-US" sz="1600" i="1" dirty="0">
                <a:solidFill>
                  <a:srgbClr val="00AA00"/>
                </a:solidFill>
                <a:latin typeface="Consolas" panose="020B0609020204030204" pitchFamily="49" charset="0"/>
              </a:rPr>
              <a:t> = {</a:t>
            </a:r>
            <a:r>
              <a:rPr lang="en-US" sz="1600" i="1" dirty="0" err="1">
                <a:solidFill>
                  <a:srgbClr val="00AA00"/>
                </a:solidFill>
                <a:latin typeface="Consolas" panose="020B0609020204030204" pitchFamily="49" charset="0"/>
              </a:rPr>
              <a:t>self.last_update</a:t>
            </a:r>
            <a:r>
              <a:rPr lang="en-US" sz="1600" i="1" dirty="0">
                <a:solidFill>
                  <a:srgbClr val="00AA00"/>
                </a:solidFill>
                <a:latin typeface="Consolas" panose="020B0609020204030204" pitchFamily="49" charset="0"/>
              </a:rPr>
              <a:t>})"</a:t>
            </a:r>
            <a:r>
              <a:rPr lang="en-US" sz="1600" i="1" dirty="0">
                <a:solidFill>
                  <a:srgbClr val="000000"/>
                </a:solidFill>
                <a:latin typeface="Consolas" panose="020B0609020204030204" pitchFamily="49" charset="0"/>
              </a:rPr>
              <a:t>.format(self=self)  </a:t>
            </a:r>
            <a:endParaRPr lang="en-US" sz="1600" dirty="0"/>
          </a:p>
        </p:txBody>
      </p:sp>
      <p:sp>
        <p:nvSpPr>
          <p:cNvPr id="3" name="Title 2">
            <a:extLst>
              <a:ext uri="{FF2B5EF4-FFF2-40B4-BE49-F238E27FC236}">
                <a16:creationId xmlns:a16="http://schemas.microsoft.com/office/drawing/2014/main" id="{A4C11F33-2A95-41A0-A678-2A7C349E3C20}"/>
              </a:ext>
            </a:extLst>
          </p:cNvPr>
          <p:cNvSpPr>
            <a:spLocks noGrp="1"/>
          </p:cNvSpPr>
          <p:nvPr>
            <p:ph type="title"/>
          </p:nvPr>
        </p:nvSpPr>
        <p:spPr/>
        <p:txBody>
          <a:bodyPr/>
          <a:lstStyle/>
          <a:p>
            <a:r>
              <a:rPr lang="en-US" dirty="0"/>
              <a:t>ORM Approach  </a:t>
            </a:r>
            <a:r>
              <a:rPr lang="en-US" sz="2400" dirty="0"/>
              <a:t>(4)</a:t>
            </a:r>
            <a:endParaRPr lang="en-US" dirty="0"/>
          </a:p>
        </p:txBody>
      </p:sp>
    </p:spTree>
    <p:extLst>
      <p:ext uri="{BB962C8B-B14F-4D97-AF65-F5344CB8AC3E}">
        <p14:creationId xmlns:p14="http://schemas.microsoft.com/office/powerpoint/2010/main" val="761200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AEE4FA-B870-4ADA-A058-29A93DC8486E}"/>
              </a:ext>
            </a:extLst>
          </p:cNvPr>
          <p:cNvSpPr>
            <a:spLocks noGrp="1"/>
          </p:cNvSpPr>
          <p:nvPr>
            <p:ph idx="1"/>
          </p:nvPr>
        </p:nvSpPr>
        <p:spPr/>
        <p:txBody>
          <a:bodyPr/>
          <a:lstStyle/>
          <a:p>
            <a:r>
              <a:rPr lang="en-US" dirty="0"/>
              <a:t>Methods in class film</a:t>
            </a:r>
          </a:p>
          <a:p>
            <a:endParaRPr lang="en-US" dirty="0">
              <a:latin typeface="Consolas" panose="020B0609020204030204" pitchFamily="49" charset="0"/>
            </a:endParaRP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a:solidFill>
                  <a:srgbClr val="408080"/>
                </a:solidFill>
                <a:latin typeface="Consolas" panose="020B0609020204030204" pitchFamily="49" charset="0"/>
              </a:rPr>
              <a:t># This method will allow an actor to be added to a film object</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addActor</a:t>
            </a:r>
            <a:r>
              <a:rPr lang="en-US" sz="1600" b="1" dirty="0">
                <a:solidFill>
                  <a:srgbClr val="000000"/>
                </a:solidFill>
                <a:latin typeface="Consolas" panose="020B0609020204030204" pitchFamily="49" charset="0"/>
              </a:rPr>
              <a:t>(</a:t>
            </a:r>
            <a:r>
              <a:rPr lang="en-US" sz="1600" b="1" i="1" dirty="0">
                <a:solidFill>
                  <a:srgbClr val="000000"/>
                </a:solidFill>
                <a:latin typeface="Consolas" panose="020B0609020204030204" pitchFamily="49" charset="0"/>
              </a:rPr>
              <a:t>self, actor):</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i="1" dirty="0" err="1">
                <a:solidFill>
                  <a:srgbClr val="000000"/>
                </a:solidFill>
                <a:latin typeface="Consolas" panose="020B0609020204030204" pitchFamily="49" charset="0"/>
              </a:rPr>
              <a:t>self.film_actor.append</a:t>
            </a:r>
            <a:r>
              <a:rPr lang="en-US" sz="1600" i="1" dirty="0">
                <a:solidFill>
                  <a:srgbClr val="000000"/>
                </a:solidFill>
                <a:latin typeface="Consolas" panose="020B0609020204030204" pitchFamily="49" charset="0"/>
              </a:rPr>
              <a:t>(</a:t>
            </a:r>
            <a:r>
              <a:rPr lang="en-US" sz="1600" i="1" dirty="0" err="1">
                <a:solidFill>
                  <a:srgbClr val="000000"/>
                </a:solidFill>
                <a:latin typeface="Consolas" panose="020B0609020204030204" pitchFamily="49" charset="0"/>
              </a:rPr>
              <a:t>Film_Actor</a:t>
            </a:r>
            <a:r>
              <a:rPr lang="en-US" sz="1600" i="1" dirty="0">
                <a:solidFill>
                  <a:srgbClr val="000000"/>
                </a:solidFill>
                <a:latin typeface="Consolas" panose="020B0609020204030204" pitchFamily="49" charset="0"/>
              </a:rPr>
              <a:t>(film=self, actor=actor))</a:t>
            </a:r>
          </a:p>
          <a:p>
            <a:pPr marL="45720" indent="0">
              <a:spcBef>
                <a:spcPts val="0"/>
              </a:spcBef>
              <a:spcAft>
                <a:spcPts val="0"/>
              </a:spcAft>
              <a:buNone/>
            </a:pPr>
            <a:endParaRPr lang="en-US" sz="1600" dirty="0">
              <a:latin typeface="Consolas" panose="020B0609020204030204" pitchFamily="49" charset="0"/>
            </a:endParaRP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a:solidFill>
                  <a:srgbClr val="408080"/>
                </a:solidFill>
                <a:latin typeface="Consolas" panose="020B0609020204030204" pitchFamily="49" charset="0"/>
              </a:rPr>
              <a:t># This method will allow multiple actors to be added to a film object</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addActors</a:t>
            </a:r>
            <a:r>
              <a:rPr lang="en-US" sz="1600" b="1" dirty="0">
                <a:solidFill>
                  <a:srgbClr val="000000"/>
                </a:solidFill>
                <a:latin typeface="Consolas" panose="020B0609020204030204" pitchFamily="49" charset="0"/>
              </a:rPr>
              <a:t>(</a:t>
            </a:r>
            <a:r>
              <a:rPr lang="en-US" sz="1600" b="1" i="1" dirty="0">
                <a:solidFill>
                  <a:srgbClr val="000000"/>
                </a:solidFill>
                <a:latin typeface="Consolas" panose="020B0609020204030204" pitchFamily="49" charset="0"/>
              </a:rPr>
              <a:t>self, actors):</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actor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actors:</a:t>
            </a:r>
          </a:p>
          <a:p>
            <a:pPr marL="45720" indent="0">
              <a:spcBef>
                <a:spcPts val="0"/>
              </a:spcBef>
              <a:spcAft>
                <a:spcPts val="0"/>
              </a:spcAft>
              <a:buNone/>
            </a:pPr>
            <a:r>
              <a:rPr lang="en-US" sz="1600" dirty="0">
                <a:solidFill>
                  <a:srgbClr val="000000"/>
                </a:solidFill>
                <a:latin typeface="Consolas" panose="020B0609020204030204" pitchFamily="49" charset="0"/>
              </a:rPr>
              <a:t>            </a:t>
            </a:r>
            <a:r>
              <a:rPr lang="en-US" sz="1600" i="1" dirty="0" err="1">
                <a:solidFill>
                  <a:srgbClr val="000000"/>
                </a:solidFill>
                <a:latin typeface="Consolas" panose="020B0609020204030204" pitchFamily="49" charset="0"/>
              </a:rPr>
              <a:t>self.film_actor.append</a:t>
            </a:r>
            <a:r>
              <a:rPr lang="en-US" sz="1600" i="1" dirty="0">
                <a:solidFill>
                  <a:srgbClr val="000000"/>
                </a:solidFill>
                <a:latin typeface="Consolas" panose="020B0609020204030204" pitchFamily="49" charset="0"/>
              </a:rPr>
              <a:t>(</a:t>
            </a:r>
            <a:r>
              <a:rPr lang="en-US" sz="1600" i="1" dirty="0" err="1">
                <a:solidFill>
                  <a:srgbClr val="000000"/>
                </a:solidFill>
                <a:latin typeface="Consolas" panose="020B0609020204030204" pitchFamily="49" charset="0"/>
              </a:rPr>
              <a:t>Film_Actor</a:t>
            </a:r>
            <a:r>
              <a:rPr lang="en-US" sz="1600" i="1" dirty="0">
                <a:solidFill>
                  <a:srgbClr val="000000"/>
                </a:solidFill>
                <a:latin typeface="Consolas" panose="020B0609020204030204" pitchFamily="49" charset="0"/>
              </a:rPr>
              <a:t>(film=self, actor=actor))</a:t>
            </a:r>
            <a:endParaRPr lang="en-US" sz="1600" dirty="0"/>
          </a:p>
        </p:txBody>
      </p:sp>
      <p:sp>
        <p:nvSpPr>
          <p:cNvPr id="3" name="Title 2">
            <a:extLst>
              <a:ext uri="{FF2B5EF4-FFF2-40B4-BE49-F238E27FC236}">
                <a16:creationId xmlns:a16="http://schemas.microsoft.com/office/drawing/2014/main" id="{1697AB14-E761-4624-B957-5DDC827435DC}"/>
              </a:ext>
            </a:extLst>
          </p:cNvPr>
          <p:cNvSpPr>
            <a:spLocks noGrp="1"/>
          </p:cNvSpPr>
          <p:nvPr>
            <p:ph type="title"/>
          </p:nvPr>
        </p:nvSpPr>
        <p:spPr/>
        <p:txBody>
          <a:bodyPr/>
          <a:lstStyle/>
          <a:p>
            <a:r>
              <a:rPr lang="en-US" dirty="0"/>
              <a:t>The class </a:t>
            </a:r>
            <a:r>
              <a:rPr lang="en-US" dirty="0" err="1"/>
              <a:t>defintions</a:t>
            </a:r>
            <a:r>
              <a:rPr lang="en-US" dirty="0"/>
              <a:t> should encapsulate how to deal with bridging tables</a:t>
            </a:r>
          </a:p>
        </p:txBody>
      </p:sp>
    </p:spTree>
    <p:extLst>
      <p:ext uri="{BB962C8B-B14F-4D97-AF65-F5344CB8AC3E}">
        <p14:creationId xmlns:p14="http://schemas.microsoft.com/office/powerpoint/2010/main" val="2481175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D4CCD5-FDB0-4D17-994E-A2DF40F47193}"/>
              </a:ext>
            </a:extLst>
          </p:cNvPr>
          <p:cNvSpPr>
            <a:spLocks noGrp="1"/>
          </p:cNvSpPr>
          <p:nvPr>
            <p:ph idx="1"/>
          </p:nvPr>
        </p:nvSpPr>
        <p:spPr/>
        <p:txBody>
          <a:bodyPr>
            <a:noAutofit/>
          </a:bodyPr>
          <a:lstStyle/>
          <a:p>
            <a:pPr marL="45720" indent="0">
              <a:spcBef>
                <a:spcPts val="0"/>
              </a:spcBef>
              <a:spcAft>
                <a:spcPts val="0"/>
              </a:spcAft>
              <a:buNone/>
            </a:pPr>
            <a:r>
              <a:rPr lang="en-US" sz="1400" dirty="0">
                <a:solidFill>
                  <a:srgbClr val="0066CC"/>
                </a:solidFill>
                <a:latin typeface="Consolas" panose="020B0609020204030204" pitchFamily="49" charset="0"/>
              </a:rPr>
              <a:t>from</a:t>
            </a:r>
            <a:r>
              <a:rPr lang="en-US" sz="1400" dirty="0">
                <a:latin typeface="Consolas" panose="020B0609020204030204" pitchFamily="49" charset="0"/>
              </a:rPr>
              <a:t> </a:t>
            </a:r>
            <a:r>
              <a:rPr lang="en-US" sz="1400" dirty="0" err="1">
                <a:latin typeface="Consolas" panose="020B0609020204030204" pitchFamily="49" charset="0"/>
              </a:rPr>
              <a:t>orm.film</a:t>
            </a:r>
            <a:r>
              <a:rPr lang="en-US" sz="1400" dirty="0">
                <a:latin typeface="Consolas" panose="020B0609020204030204" pitchFamily="49" charset="0"/>
              </a:rPr>
              <a:t> </a:t>
            </a:r>
            <a:r>
              <a:rPr lang="en-US" sz="1400" dirty="0">
                <a:solidFill>
                  <a:srgbClr val="0066CC"/>
                </a:solidFill>
                <a:latin typeface="Consolas" panose="020B0609020204030204" pitchFamily="49" charset="0"/>
              </a:rPr>
              <a:t>import</a:t>
            </a:r>
            <a:r>
              <a:rPr lang="en-US" sz="1400" dirty="0">
                <a:latin typeface="Consolas" panose="020B0609020204030204" pitchFamily="49" charset="0"/>
              </a:rPr>
              <a:t> Film</a:t>
            </a:r>
          </a:p>
          <a:p>
            <a:pPr marL="45720" indent="0">
              <a:spcBef>
                <a:spcPts val="0"/>
              </a:spcBef>
              <a:spcAft>
                <a:spcPts val="0"/>
              </a:spcAft>
              <a:buNone/>
            </a:pPr>
            <a:r>
              <a:rPr lang="en-US" sz="1400" dirty="0">
                <a:solidFill>
                  <a:srgbClr val="0066CC"/>
                </a:solidFill>
                <a:latin typeface="Consolas" panose="020B0609020204030204" pitchFamily="49" charset="0"/>
              </a:rPr>
              <a:t>from</a:t>
            </a:r>
            <a:r>
              <a:rPr lang="en-US" sz="1400" dirty="0">
                <a:latin typeface="Consolas" panose="020B0609020204030204" pitchFamily="49" charset="0"/>
              </a:rPr>
              <a:t> </a:t>
            </a:r>
            <a:r>
              <a:rPr lang="en-US" sz="1400" dirty="0" err="1">
                <a:latin typeface="Consolas" panose="020B0609020204030204" pitchFamily="49" charset="0"/>
              </a:rPr>
              <a:t>orm.actor</a:t>
            </a:r>
            <a:r>
              <a:rPr lang="en-US" sz="1400" dirty="0">
                <a:latin typeface="Consolas" panose="020B0609020204030204" pitchFamily="49" charset="0"/>
              </a:rPr>
              <a:t> </a:t>
            </a:r>
            <a:r>
              <a:rPr lang="en-US" sz="1400" dirty="0">
                <a:solidFill>
                  <a:srgbClr val="0066CC"/>
                </a:solidFill>
                <a:latin typeface="Consolas" panose="020B0609020204030204" pitchFamily="49" charset="0"/>
              </a:rPr>
              <a:t>import</a:t>
            </a:r>
            <a:r>
              <a:rPr lang="en-US" sz="1400" dirty="0">
                <a:latin typeface="Consolas" panose="020B0609020204030204" pitchFamily="49" charset="0"/>
              </a:rPr>
              <a:t> Actor</a:t>
            </a:r>
          </a:p>
          <a:p>
            <a:pPr marL="45720" indent="0">
              <a:spcBef>
                <a:spcPts val="0"/>
              </a:spcBef>
              <a:spcAft>
                <a:spcPts val="0"/>
              </a:spcAft>
              <a:buNone/>
            </a:pPr>
            <a:r>
              <a:rPr lang="en-US" sz="1400" dirty="0">
                <a:solidFill>
                  <a:srgbClr val="0066CC"/>
                </a:solidFill>
                <a:latin typeface="Consolas" panose="020B0609020204030204" pitchFamily="49" charset="0"/>
              </a:rPr>
              <a:t>from</a:t>
            </a:r>
            <a:r>
              <a:rPr lang="en-US" sz="1400" dirty="0">
                <a:latin typeface="Consolas" panose="020B0609020204030204" pitchFamily="49" charset="0"/>
              </a:rPr>
              <a:t> </a:t>
            </a:r>
            <a:r>
              <a:rPr lang="en-US" sz="1400" dirty="0" err="1">
                <a:latin typeface="Consolas" panose="020B0609020204030204" pitchFamily="49" charset="0"/>
              </a:rPr>
              <a:t>orm.award</a:t>
            </a:r>
            <a:r>
              <a:rPr lang="en-US" sz="1400" dirty="0">
                <a:latin typeface="Consolas" panose="020B0609020204030204" pitchFamily="49" charset="0"/>
              </a:rPr>
              <a:t> </a:t>
            </a:r>
            <a:r>
              <a:rPr lang="en-US" sz="1400" dirty="0">
                <a:solidFill>
                  <a:srgbClr val="0066CC"/>
                </a:solidFill>
                <a:latin typeface="Consolas" panose="020B0609020204030204" pitchFamily="49" charset="0"/>
              </a:rPr>
              <a:t>import</a:t>
            </a:r>
            <a:r>
              <a:rPr lang="en-US" sz="1400" dirty="0">
                <a:latin typeface="Consolas" panose="020B0609020204030204" pitchFamily="49" charset="0"/>
              </a:rPr>
              <a:t> Award</a:t>
            </a:r>
          </a:p>
          <a:p>
            <a:pPr marL="45720" indent="0">
              <a:spcBef>
                <a:spcPts val="0"/>
              </a:spcBef>
              <a:spcAft>
                <a:spcPts val="0"/>
              </a:spcAft>
              <a:buNone/>
            </a:pPr>
            <a:r>
              <a:rPr lang="en-US" sz="1400" dirty="0">
                <a:solidFill>
                  <a:srgbClr val="408080"/>
                </a:solidFill>
                <a:latin typeface="Consolas" panose="020B0609020204030204" pitchFamily="49" charset="0"/>
              </a:rPr>
              <a:t>.  </a:t>
            </a:r>
          </a:p>
          <a:p>
            <a:pPr marL="45720" indent="0">
              <a:spcBef>
                <a:spcPts val="0"/>
              </a:spcBef>
              <a:spcAft>
                <a:spcPts val="0"/>
              </a:spcAft>
              <a:buNone/>
            </a:pPr>
            <a:r>
              <a:rPr lang="en-US" sz="1400" dirty="0">
                <a:solidFill>
                  <a:srgbClr val="000000"/>
                </a:solidFill>
                <a:latin typeface="Consolas" panose="020B0609020204030204" pitchFamily="49" charset="0"/>
              </a:rPr>
              <a:t>session = Session() </a:t>
            </a:r>
          </a:p>
          <a:p>
            <a:pPr marL="45720" indent="0">
              <a:spcBef>
                <a:spcPts val="0"/>
              </a:spcBef>
              <a:spcAft>
                <a:spcPts val="0"/>
              </a:spcAft>
              <a:buNone/>
            </a:pPr>
            <a:endParaRPr lang="en-US" sz="1400" dirty="0">
              <a:latin typeface="Consolas" panose="020B0609020204030204" pitchFamily="49" charset="0"/>
            </a:endParaRPr>
          </a:p>
          <a:p>
            <a:pPr marL="45720" indent="0">
              <a:spcBef>
                <a:spcPts val="0"/>
              </a:spcBef>
              <a:spcAft>
                <a:spcPts val="0"/>
              </a:spcAft>
              <a:buNone/>
            </a:pPr>
            <a:r>
              <a:rPr lang="en-US" sz="1400" dirty="0">
                <a:solidFill>
                  <a:srgbClr val="408080"/>
                </a:solidFill>
                <a:latin typeface="Consolas" panose="020B0609020204030204" pitchFamily="49" charset="0"/>
              </a:rPr>
              <a:t># make a film</a:t>
            </a:r>
          </a:p>
          <a:p>
            <a:pPr marL="45720" indent="0">
              <a:spcBef>
                <a:spcPts val="0"/>
              </a:spcBef>
              <a:spcAft>
                <a:spcPts val="0"/>
              </a:spcAft>
              <a:buNone/>
            </a:pPr>
            <a:r>
              <a:rPr lang="en-US" sz="1400" dirty="0">
                <a:solidFill>
                  <a:srgbClr val="000000"/>
                </a:solidFill>
                <a:latin typeface="Consolas" panose="020B0609020204030204" pitchFamily="49" charset="0"/>
              </a:rPr>
              <a:t>title = </a:t>
            </a:r>
            <a:r>
              <a:rPr lang="en-US" sz="1400" i="1" dirty="0">
                <a:solidFill>
                  <a:srgbClr val="00AA00"/>
                </a:solidFill>
                <a:latin typeface="Consolas" panose="020B0609020204030204" pitchFamily="49" charset="0"/>
              </a:rPr>
              <a:t>'Cannibal Spy'</a:t>
            </a:r>
          </a:p>
          <a:p>
            <a:pPr marL="45720" indent="0">
              <a:spcBef>
                <a:spcPts val="0"/>
              </a:spcBef>
              <a:spcAft>
                <a:spcPts val="0"/>
              </a:spcAft>
              <a:buNone/>
            </a:pPr>
            <a:r>
              <a:rPr lang="en-US" sz="1400" dirty="0">
                <a:solidFill>
                  <a:srgbClr val="000000"/>
                </a:solidFill>
                <a:latin typeface="Consolas" panose="020B0609020204030204" pitchFamily="49" charset="0"/>
              </a:rPr>
              <a:t>description = </a:t>
            </a:r>
            <a:r>
              <a:rPr lang="en-US" sz="1400" i="1" dirty="0">
                <a:solidFill>
                  <a:srgbClr val="00AA00"/>
                </a:solidFill>
                <a:latin typeface="Consolas" panose="020B0609020204030204" pitchFamily="49" charset="0"/>
              </a:rPr>
              <a:t>'A boring tale of a minister and a greyhound who must… </a:t>
            </a:r>
          </a:p>
          <a:p>
            <a:pPr marL="45720" indent="0">
              <a:spcBef>
                <a:spcPts val="0"/>
              </a:spcBef>
              <a:spcAft>
                <a:spcPts val="0"/>
              </a:spcAft>
              <a:buNone/>
            </a:pPr>
            <a:r>
              <a:rPr lang="en-US" sz="1400" dirty="0" err="1">
                <a:solidFill>
                  <a:srgbClr val="000000"/>
                </a:solidFill>
                <a:latin typeface="Consolas" panose="020B0609020204030204" pitchFamily="49" charset="0"/>
              </a:rPr>
              <a:t>release_year</a:t>
            </a:r>
            <a:r>
              <a:rPr lang="en-US" sz="1400" dirty="0">
                <a:solidFill>
                  <a:srgbClr val="000000"/>
                </a:solidFill>
                <a:latin typeface="Consolas" panose="020B0609020204030204" pitchFamily="49" charset="0"/>
              </a:rPr>
              <a:t> = </a:t>
            </a:r>
            <a:r>
              <a:rPr lang="en-US" sz="1400" dirty="0">
                <a:solidFill>
                  <a:srgbClr val="800000"/>
                </a:solidFill>
                <a:latin typeface="Consolas" panose="020B0609020204030204" pitchFamily="49" charset="0"/>
              </a:rPr>
              <a:t>2015</a:t>
            </a:r>
          </a:p>
          <a:p>
            <a:pPr marL="45720" indent="0">
              <a:spcBef>
                <a:spcPts val="0"/>
              </a:spcBef>
              <a:spcAft>
                <a:spcPts val="0"/>
              </a:spcAft>
              <a:buNone/>
            </a:pPr>
            <a:r>
              <a:rPr lang="en-US" sz="1400" dirty="0">
                <a:solidFill>
                  <a:srgbClr val="000000"/>
                </a:solidFill>
                <a:latin typeface="Consolas" panose="020B0609020204030204" pitchFamily="49" charset="0"/>
              </a:rPr>
              <a:t>length = </a:t>
            </a:r>
            <a:r>
              <a:rPr lang="en-US" sz="1400" dirty="0">
                <a:solidFill>
                  <a:srgbClr val="800000"/>
                </a:solidFill>
                <a:latin typeface="Consolas" panose="020B0609020204030204" pitchFamily="49" charset="0"/>
              </a:rPr>
              <a:t>175</a:t>
            </a:r>
          </a:p>
          <a:p>
            <a:pPr marL="45720" indent="0">
              <a:spcBef>
                <a:spcPts val="0"/>
              </a:spcBef>
              <a:spcAft>
                <a:spcPts val="0"/>
              </a:spcAft>
              <a:buNone/>
            </a:pPr>
            <a:r>
              <a:rPr lang="en-US" sz="1400" dirty="0">
                <a:solidFill>
                  <a:srgbClr val="000000"/>
                </a:solidFill>
                <a:latin typeface="Consolas" panose="020B0609020204030204" pitchFamily="49" charset="0"/>
              </a:rPr>
              <a:t>rating = </a:t>
            </a:r>
            <a:r>
              <a:rPr lang="en-US" sz="1400" i="1" dirty="0">
                <a:solidFill>
                  <a:srgbClr val="00AA00"/>
                </a:solidFill>
                <a:latin typeface="Consolas" panose="020B0609020204030204" pitchFamily="49" charset="0"/>
              </a:rPr>
              <a:t>'PG-13'</a:t>
            </a:r>
          </a:p>
          <a:p>
            <a:pPr marL="45720" indent="0">
              <a:spcBef>
                <a:spcPts val="0"/>
              </a:spcBef>
              <a:spcAft>
                <a:spcPts val="0"/>
              </a:spcAft>
              <a:buNone/>
            </a:pPr>
            <a:endParaRPr lang="en-US" sz="1400" dirty="0">
              <a:latin typeface="Consolas" panose="020B0609020204030204" pitchFamily="49" charset="0"/>
            </a:endParaRPr>
          </a:p>
          <a:p>
            <a:pPr marL="45720" indent="0">
              <a:spcBef>
                <a:spcPts val="0"/>
              </a:spcBef>
              <a:spcAft>
                <a:spcPts val="0"/>
              </a:spcAft>
              <a:buNone/>
            </a:pPr>
            <a:r>
              <a:rPr lang="en-US" sz="1400" dirty="0">
                <a:solidFill>
                  <a:srgbClr val="000000"/>
                </a:solidFill>
                <a:latin typeface="Consolas" panose="020B0609020204030204" pitchFamily="49" charset="0"/>
              </a:rPr>
              <a:t>film = Film(title, description, </a:t>
            </a:r>
            <a:r>
              <a:rPr lang="en-US" sz="1400" dirty="0" err="1">
                <a:solidFill>
                  <a:srgbClr val="000000"/>
                </a:solidFill>
                <a:latin typeface="Consolas" panose="020B0609020204030204" pitchFamily="49" charset="0"/>
              </a:rPr>
              <a:t>release_year</a:t>
            </a:r>
            <a:r>
              <a:rPr lang="en-US" sz="1400" dirty="0">
                <a:solidFill>
                  <a:srgbClr val="000000"/>
                </a:solidFill>
                <a:latin typeface="Consolas" panose="020B0609020204030204" pitchFamily="49" charset="0"/>
              </a:rPr>
              <a:t>, length, rating)</a:t>
            </a:r>
          </a:p>
          <a:p>
            <a:pPr marL="45720" indent="0">
              <a:spcBef>
                <a:spcPts val="0"/>
              </a:spcBef>
              <a:spcAft>
                <a:spcPts val="0"/>
              </a:spcAft>
              <a:buNone/>
            </a:pPr>
            <a:endParaRPr lang="en-US" sz="1400" dirty="0">
              <a:latin typeface="Consolas" panose="020B0609020204030204" pitchFamily="49" charset="0"/>
            </a:endParaRPr>
          </a:p>
          <a:p>
            <a:pPr marL="45720" indent="0">
              <a:spcBef>
                <a:spcPts val="0"/>
              </a:spcBef>
              <a:spcAft>
                <a:spcPts val="0"/>
              </a:spcAft>
              <a:buNone/>
            </a:pPr>
            <a:r>
              <a:rPr lang="en-US" sz="1400" dirty="0">
                <a:solidFill>
                  <a:srgbClr val="408080"/>
                </a:solidFill>
                <a:latin typeface="Consolas" panose="020B0609020204030204" pitchFamily="49" charset="0"/>
              </a:rPr>
              <a:t># make some new actors</a:t>
            </a:r>
          </a:p>
          <a:p>
            <a:pPr marL="45720" indent="0">
              <a:spcBef>
                <a:spcPts val="0"/>
              </a:spcBef>
              <a:spcAft>
                <a:spcPts val="0"/>
              </a:spcAft>
              <a:buNone/>
            </a:pPr>
            <a:r>
              <a:rPr lang="en-US" sz="1400" dirty="0">
                <a:solidFill>
                  <a:srgbClr val="000000"/>
                </a:solidFill>
                <a:latin typeface="Consolas" panose="020B0609020204030204" pitchFamily="49" charset="0"/>
              </a:rPr>
              <a:t>actor1 = Actor(</a:t>
            </a:r>
            <a:r>
              <a:rPr lang="en-US" sz="1400" i="1" dirty="0">
                <a:solidFill>
                  <a:srgbClr val="00AA00"/>
                </a:solidFill>
                <a:latin typeface="Consolas" panose="020B0609020204030204" pitchFamily="49" charset="0"/>
              </a:rPr>
              <a:t>'Anthony'</a:t>
            </a:r>
            <a:r>
              <a:rPr lang="en-US" sz="1400" i="1" dirty="0">
                <a:solidFill>
                  <a:srgbClr val="000000"/>
                </a:solidFill>
                <a:latin typeface="Consolas" panose="020B0609020204030204" pitchFamily="49" charset="0"/>
              </a:rPr>
              <a:t>, </a:t>
            </a:r>
            <a:r>
              <a:rPr lang="en-US" sz="1400" i="1" dirty="0">
                <a:solidFill>
                  <a:srgbClr val="00AA00"/>
                </a:solidFill>
                <a:latin typeface="Consolas" panose="020B0609020204030204" pitchFamily="49" charset="0"/>
              </a:rPr>
              <a:t>'Hopkins'</a:t>
            </a:r>
            <a:r>
              <a:rPr lang="en-US" sz="1400" i="1" dirty="0">
                <a:solidFill>
                  <a:srgbClr val="000000"/>
                </a:solidFill>
                <a:latin typeface="Consolas" panose="020B0609020204030204" pitchFamily="49" charset="0"/>
              </a:rPr>
              <a:t>)</a:t>
            </a:r>
          </a:p>
          <a:p>
            <a:pPr marL="45720" indent="0">
              <a:spcBef>
                <a:spcPts val="0"/>
              </a:spcBef>
              <a:spcAft>
                <a:spcPts val="0"/>
              </a:spcAft>
              <a:buNone/>
            </a:pPr>
            <a:r>
              <a:rPr lang="en-US" sz="1400" dirty="0">
                <a:solidFill>
                  <a:srgbClr val="000000"/>
                </a:solidFill>
                <a:latin typeface="Consolas" panose="020B0609020204030204" pitchFamily="49" charset="0"/>
              </a:rPr>
              <a:t>actor2 = Actor(</a:t>
            </a:r>
            <a:r>
              <a:rPr lang="en-US" sz="1400" i="1" dirty="0">
                <a:solidFill>
                  <a:srgbClr val="00AA00"/>
                </a:solidFill>
                <a:latin typeface="Consolas" panose="020B0609020204030204" pitchFamily="49" charset="0"/>
              </a:rPr>
              <a:t>'Jennifer'</a:t>
            </a:r>
            <a:r>
              <a:rPr lang="en-US" sz="1400" i="1" dirty="0">
                <a:solidFill>
                  <a:srgbClr val="000000"/>
                </a:solidFill>
                <a:latin typeface="Consolas" panose="020B0609020204030204" pitchFamily="49" charset="0"/>
              </a:rPr>
              <a:t>, </a:t>
            </a:r>
            <a:r>
              <a:rPr lang="en-US" sz="1400" i="1" dirty="0">
                <a:solidFill>
                  <a:srgbClr val="00AA00"/>
                </a:solidFill>
                <a:latin typeface="Consolas" panose="020B0609020204030204" pitchFamily="49" charset="0"/>
              </a:rPr>
              <a:t>'Lawrence'</a:t>
            </a:r>
            <a:r>
              <a:rPr lang="en-US" sz="1400" i="1" dirty="0">
                <a:solidFill>
                  <a:srgbClr val="000000"/>
                </a:solidFill>
                <a:latin typeface="Consolas" panose="020B0609020204030204" pitchFamily="49" charset="0"/>
              </a:rPr>
              <a:t>)</a:t>
            </a:r>
          </a:p>
          <a:p>
            <a:pPr marL="45720" indent="0">
              <a:spcBef>
                <a:spcPts val="0"/>
              </a:spcBef>
              <a:spcAft>
                <a:spcPts val="0"/>
              </a:spcAft>
              <a:buNone/>
            </a:pPr>
            <a:endParaRPr lang="en-US" sz="1400" dirty="0">
              <a:latin typeface="Consolas" panose="020B0609020204030204" pitchFamily="49" charset="0"/>
            </a:endParaRPr>
          </a:p>
          <a:p>
            <a:pPr marL="45720" indent="0">
              <a:spcBef>
                <a:spcPts val="0"/>
              </a:spcBef>
              <a:spcAft>
                <a:spcPts val="0"/>
              </a:spcAft>
              <a:buNone/>
            </a:pPr>
            <a:r>
              <a:rPr lang="en-US" sz="1400" dirty="0" err="1">
                <a:solidFill>
                  <a:srgbClr val="000000"/>
                </a:solidFill>
                <a:latin typeface="Consolas" panose="020B0609020204030204" pitchFamily="49" charset="0"/>
              </a:rPr>
              <a:t>session.add</a:t>
            </a:r>
            <a:r>
              <a:rPr lang="en-US" sz="1400" dirty="0">
                <a:solidFill>
                  <a:srgbClr val="000000"/>
                </a:solidFill>
                <a:latin typeface="Consolas" panose="020B0609020204030204" pitchFamily="49" charset="0"/>
              </a:rPr>
              <a:t>(film)</a:t>
            </a:r>
          </a:p>
          <a:p>
            <a:pPr marL="45720" indent="0">
              <a:spcBef>
                <a:spcPts val="0"/>
              </a:spcBef>
              <a:spcAft>
                <a:spcPts val="0"/>
              </a:spcAft>
              <a:buNone/>
            </a:pPr>
            <a:r>
              <a:rPr lang="en-US" sz="1400" dirty="0" err="1">
                <a:solidFill>
                  <a:srgbClr val="000000"/>
                </a:solidFill>
                <a:latin typeface="Consolas" panose="020B0609020204030204" pitchFamily="49" charset="0"/>
              </a:rPr>
              <a:t>session.commit</a:t>
            </a:r>
            <a:r>
              <a:rPr lang="en-US" sz="1400" dirty="0">
                <a:solidFill>
                  <a:srgbClr val="000000"/>
                </a:solidFill>
                <a:latin typeface="Consolas" panose="020B0609020204030204" pitchFamily="49" charset="0"/>
              </a:rPr>
              <a:t>()</a:t>
            </a:r>
          </a:p>
          <a:p>
            <a:pPr marL="45720" indent="0">
              <a:spcBef>
                <a:spcPts val="0"/>
              </a:spcBef>
              <a:spcAft>
                <a:spcPts val="0"/>
              </a:spcAft>
              <a:buNone/>
            </a:pPr>
            <a:r>
              <a:rPr lang="en-US" sz="1400" dirty="0" err="1">
                <a:solidFill>
                  <a:srgbClr val="000000"/>
                </a:solidFill>
                <a:latin typeface="Consolas" panose="020B0609020204030204" pitchFamily="49" charset="0"/>
              </a:rPr>
              <a:t>film.addActors</a:t>
            </a:r>
            <a:r>
              <a:rPr lang="en-US" sz="1400" dirty="0">
                <a:solidFill>
                  <a:srgbClr val="000000"/>
                </a:solidFill>
                <a:latin typeface="Consolas" panose="020B0609020204030204" pitchFamily="49" charset="0"/>
              </a:rPr>
              <a:t>([actor1, actor2])</a:t>
            </a:r>
          </a:p>
          <a:p>
            <a:pPr marL="45720" indent="0">
              <a:spcBef>
                <a:spcPts val="0"/>
              </a:spcBef>
              <a:spcAft>
                <a:spcPts val="0"/>
              </a:spcAft>
              <a:buNone/>
            </a:pPr>
            <a:r>
              <a:rPr lang="en-US" sz="1400" dirty="0" err="1">
                <a:solidFill>
                  <a:srgbClr val="000000"/>
                </a:solidFill>
                <a:latin typeface="Consolas" panose="020B0609020204030204" pitchFamily="49" charset="0"/>
              </a:rPr>
              <a:t>session.commit</a:t>
            </a:r>
            <a:r>
              <a:rPr lang="en-US" sz="1400" dirty="0">
                <a:solidFill>
                  <a:srgbClr val="000000"/>
                </a:solidFill>
                <a:latin typeface="Consolas" panose="020B0609020204030204" pitchFamily="49" charset="0"/>
              </a:rPr>
              <a:t>()</a:t>
            </a:r>
            <a:endParaRPr lang="en-US" sz="1400" dirty="0"/>
          </a:p>
        </p:txBody>
      </p:sp>
      <p:sp>
        <p:nvSpPr>
          <p:cNvPr id="3" name="Title 2">
            <a:extLst>
              <a:ext uri="{FF2B5EF4-FFF2-40B4-BE49-F238E27FC236}">
                <a16:creationId xmlns:a16="http://schemas.microsoft.com/office/drawing/2014/main" id="{CD452542-1D93-428D-BE93-B53829505F7D}"/>
              </a:ext>
            </a:extLst>
          </p:cNvPr>
          <p:cNvSpPr>
            <a:spLocks noGrp="1"/>
          </p:cNvSpPr>
          <p:nvPr>
            <p:ph type="title"/>
          </p:nvPr>
        </p:nvSpPr>
        <p:spPr/>
        <p:txBody>
          <a:bodyPr/>
          <a:lstStyle/>
          <a:p>
            <a:r>
              <a:rPr lang="en-US" dirty="0"/>
              <a:t>Once created, using your table-based Python </a:t>
            </a:r>
            <a:r>
              <a:rPr lang="en-US"/>
              <a:t>classes is </a:t>
            </a:r>
            <a:r>
              <a:rPr lang="en-US" dirty="0"/>
              <a:t>easy</a:t>
            </a:r>
          </a:p>
        </p:txBody>
      </p:sp>
    </p:spTree>
    <p:extLst>
      <p:ext uri="{BB962C8B-B14F-4D97-AF65-F5344CB8AC3E}">
        <p14:creationId xmlns:p14="http://schemas.microsoft.com/office/powerpoint/2010/main" val="821517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C50ABD-1AA3-48C0-AE56-85C8AD0B6527}"/>
              </a:ext>
            </a:extLst>
          </p:cNvPr>
          <p:cNvSpPr>
            <a:spLocks noGrp="1"/>
          </p:cNvSpPr>
          <p:nvPr>
            <p:ph idx="1"/>
          </p:nvPr>
        </p:nvSpPr>
        <p:spPr>
          <a:xfrm>
            <a:off x="175365" y="1719071"/>
            <a:ext cx="8613528" cy="4407408"/>
          </a:xfrm>
        </p:spPr>
        <p:txBody>
          <a:bodyPr/>
          <a:lstStyle/>
          <a:p>
            <a:pPr marL="434340" indent="-342900"/>
            <a:r>
              <a:rPr lang="en-US" dirty="0"/>
              <a:t>Now, make a new </a:t>
            </a:r>
            <a:r>
              <a:rPr lang="en-US" dirty="0" err="1"/>
              <a:t>PyDev</a:t>
            </a:r>
            <a:r>
              <a:rPr lang="en-US" dirty="0"/>
              <a:t> Project</a:t>
            </a:r>
            <a:endParaRPr lang="en-US" sz="2000" dirty="0"/>
          </a:p>
          <a:p>
            <a:pPr marL="708660" lvl="1" indent="-342900"/>
            <a:r>
              <a:rPr lang="en-US" dirty="0"/>
              <a:t>New </a:t>
            </a:r>
            <a:r>
              <a:rPr lang="en-US" dirty="0" err="1"/>
              <a:t>PyDev</a:t>
            </a:r>
            <a:r>
              <a:rPr lang="en-US" dirty="0"/>
              <a:t> projects can be created</a:t>
            </a:r>
          </a:p>
          <a:p>
            <a:pPr marL="708660" lvl="1" indent="-342900"/>
            <a:r>
              <a:rPr lang="en-US" dirty="0"/>
              <a:t>Within a project, a Python module can</a:t>
            </a:r>
            <a:br>
              <a:rPr lang="en-US" dirty="0"/>
            </a:br>
            <a:r>
              <a:rPr lang="en-US" dirty="0"/>
              <a:t>be created.</a:t>
            </a:r>
          </a:p>
        </p:txBody>
      </p:sp>
      <p:sp>
        <p:nvSpPr>
          <p:cNvPr id="3" name="Title 2">
            <a:extLst>
              <a:ext uri="{FF2B5EF4-FFF2-40B4-BE49-F238E27FC236}">
                <a16:creationId xmlns:a16="http://schemas.microsoft.com/office/drawing/2014/main" id="{CE1A08D9-3D5A-4EA8-B7CE-0800B29C2FC4}"/>
              </a:ext>
            </a:extLst>
          </p:cNvPr>
          <p:cNvSpPr>
            <a:spLocks noGrp="1"/>
          </p:cNvSpPr>
          <p:nvPr>
            <p:ph type="title"/>
          </p:nvPr>
        </p:nvSpPr>
        <p:spPr/>
        <p:txBody>
          <a:bodyPr/>
          <a:lstStyle/>
          <a:p>
            <a:pPr algn="l"/>
            <a:r>
              <a:rPr lang="en-US" dirty="0"/>
              <a:t>Getting Started  </a:t>
            </a:r>
            <a:r>
              <a:rPr lang="en-US" sz="2400" dirty="0"/>
              <a:t>(2)</a:t>
            </a:r>
            <a:endParaRPr lang="en-US" dirty="0"/>
          </a:p>
        </p:txBody>
      </p:sp>
      <p:pic>
        <p:nvPicPr>
          <p:cNvPr id="5" name="Picture 4">
            <a:extLst>
              <a:ext uri="{FF2B5EF4-FFF2-40B4-BE49-F238E27FC236}">
                <a16:creationId xmlns:a16="http://schemas.microsoft.com/office/drawing/2014/main" id="{7C7672A2-9F5C-4058-BC9A-00EA58ACDC63}"/>
              </a:ext>
            </a:extLst>
          </p:cNvPr>
          <p:cNvPicPr>
            <a:picLocks noChangeAspect="1"/>
          </p:cNvPicPr>
          <p:nvPr/>
        </p:nvPicPr>
        <p:blipFill rotWithShape="1">
          <a:blip r:embed="rId2"/>
          <a:srcRect r="56096" b="32019"/>
          <a:stretch/>
        </p:blipFill>
        <p:spPr>
          <a:xfrm>
            <a:off x="4947781" y="177513"/>
            <a:ext cx="4014592" cy="4463381"/>
          </a:xfrm>
          <a:prstGeom prst="rect">
            <a:avLst/>
          </a:prstGeom>
        </p:spPr>
      </p:pic>
      <p:pic>
        <p:nvPicPr>
          <p:cNvPr id="4" name="Picture 3">
            <a:extLst>
              <a:ext uri="{FF2B5EF4-FFF2-40B4-BE49-F238E27FC236}">
                <a16:creationId xmlns:a16="http://schemas.microsoft.com/office/drawing/2014/main" id="{9E9C0D88-2E1B-4CE0-9EB9-A9B346680FA1}"/>
              </a:ext>
            </a:extLst>
          </p:cNvPr>
          <p:cNvPicPr>
            <a:picLocks noChangeAspect="1"/>
          </p:cNvPicPr>
          <p:nvPr/>
        </p:nvPicPr>
        <p:blipFill>
          <a:blip r:embed="rId3"/>
          <a:stretch>
            <a:fillRect/>
          </a:stretch>
        </p:blipFill>
        <p:spPr>
          <a:xfrm>
            <a:off x="175365" y="4314992"/>
            <a:ext cx="5417507" cy="2429279"/>
          </a:xfrm>
          <a:prstGeom prst="rect">
            <a:avLst/>
          </a:prstGeom>
        </p:spPr>
      </p:pic>
    </p:spTree>
    <p:extLst>
      <p:ext uri="{BB962C8B-B14F-4D97-AF65-F5344CB8AC3E}">
        <p14:creationId xmlns:p14="http://schemas.microsoft.com/office/powerpoint/2010/main" val="50311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18AE13-53FD-40CF-B215-37FA895B04A1}"/>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5A5F30F-56C7-4225-9826-35B4EEFB2EC0}"/>
              </a:ext>
            </a:extLst>
          </p:cNvPr>
          <p:cNvSpPr>
            <a:spLocks noGrp="1"/>
          </p:cNvSpPr>
          <p:nvPr>
            <p:ph type="title"/>
          </p:nvPr>
        </p:nvSpPr>
        <p:spPr/>
        <p:txBody>
          <a:bodyPr/>
          <a:lstStyle/>
          <a:p>
            <a:r>
              <a:rPr lang="en-US" dirty="0"/>
              <a:t>Install </a:t>
            </a:r>
            <a:r>
              <a:rPr lang="en-US" dirty="0" err="1"/>
              <a:t>SQLAlchemy</a:t>
            </a:r>
            <a:r>
              <a:rPr lang="en-US" dirty="0"/>
              <a:t> with pip</a:t>
            </a:r>
          </a:p>
        </p:txBody>
      </p:sp>
      <p:pic>
        <p:nvPicPr>
          <p:cNvPr id="4" name="Picture 3">
            <a:extLst>
              <a:ext uri="{FF2B5EF4-FFF2-40B4-BE49-F238E27FC236}">
                <a16:creationId xmlns:a16="http://schemas.microsoft.com/office/drawing/2014/main" id="{9073CB33-5BEF-4905-9E9F-478F5A279398}"/>
              </a:ext>
            </a:extLst>
          </p:cNvPr>
          <p:cNvPicPr>
            <a:picLocks noChangeAspect="1"/>
          </p:cNvPicPr>
          <p:nvPr/>
        </p:nvPicPr>
        <p:blipFill rotWithShape="1">
          <a:blip r:embed="rId2"/>
          <a:srcRect r="28767"/>
          <a:stretch/>
        </p:blipFill>
        <p:spPr>
          <a:xfrm>
            <a:off x="225468" y="1578582"/>
            <a:ext cx="8386176" cy="5155109"/>
          </a:xfrm>
          <a:prstGeom prst="rect">
            <a:avLst/>
          </a:prstGeom>
        </p:spPr>
      </p:pic>
    </p:spTree>
    <p:extLst>
      <p:ext uri="{BB962C8B-B14F-4D97-AF65-F5344CB8AC3E}">
        <p14:creationId xmlns:p14="http://schemas.microsoft.com/office/powerpoint/2010/main" val="67877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7898BE-15A8-4685-902F-3858DA3BA1EA}"/>
              </a:ext>
            </a:extLst>
          </p:cNvPr>
          <p:cNvSpPr>
            <a:spLocks noGrp="1"/>
          </p:cNvSpPr>
          <p:nvPr>
            <p:ph idx="1"/>
          </p:nvPr>
        </p:nvSpPr>
        <p:spPr/>
        <p:txBody>
          <a:bodyPr/>
          <a:lstStyle/>
          <a:p>
            <a:r>
              <a:rPr lang="en-US" dirty="0"/>
              <a:t>For instance, for MySQL…</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endParaRPr lang="en-US" dirty="0"/>
          </a:p>
        </p:txBody>
      </p:sp>
      <p:sp>
        <p:nvSpPr>
          <p:cNvPr id="3" name="Title 2">
            <a:extLst>
              <a:ext uri="{FF2B5EF4-FFF2-40B4-BE49-F238E27FC236}">
                <a16:creationId xmlns:a16="http://schemas.microsoft.com/office/drawing/2014/main" id="{F9984C2E-79BB-4E95-9D10-433F3EDDA4E4}"/>
              </a:ext>
            </a:extLst>
          </p:cNvPr>
          <p:cNvSpPr>
            <a:spLocks noGrp="1"/>
          </p:cNvSpPr>
          <p:nvPr>
            <p:ph type="title"/>
          </p:nvPr>
        </p:nvSpPr>
        <p:spPr/>
        <p:txBody>
          <a:bodyPr/>
          <a:lstStyle/>
          <a:p>
            <a:r>
              <a:rPr lang="en-US" dirty="0"/>
              <a:t>Install Database Drivers</a:t>
            </a:r>
          </a:p>
        </p:txBody>
      </p:sp>
      <p:pic>
        <p:nvPicPr>
          <p:cNvPr id="4" name="Picture 3">
            <a:extLst>
              <a:ext uri="{FF2B5EF4-FFF2-40B4-BE49-F238E27FC236}">
                <a16:creationId xmlns:a16="http://schemas.microsoft.com/office/drawing/2014/main" id="{1270ABDF-6A40-46E1-883C-3108241B416F}"/>
              </a:ext>
            </a:extLst>
          </p:cNvPr>
          <p:cNvPicPr>
            <a:picLocks noChangeAspect="1"/>
          </p:cNvPicPr>
          <p:nvPr/>
        </p:nvPicPr>
        <p:blipFill>
          <a:blip r:embed="rId2"/>
          <a:stretch>
            <a:fillRect/>
          </a:stretch>
        </p:blipFill>
        <p:spPr>
          <a:xfrm>
            <a:off x="314197" y="2183008"/>
            <a:ext cx="8679397" cy="1643693"/>
          </a:xfrm>
          <a:prstGeom prst="rect">
            <a:avLst/>
          </a:prstGeom>
        </p:spPr>
      </p:pic>
    </p:spTree>
    <p:extLst>
      <p:ext uri="{BB962C8B-B14F-4D97-AF65-F5344CB8AC3E}">
        <p14:creationId xmlns:p14="http://schemas.microsoft.com/office/powerpoint/2010/main" val="2804765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02599E-0B31-4C6A-943A-AA2536B1E3CF}"/>
              </a:ext>
            </a:extLst>
          </p:cNvPr>
          <p:cNvSpPr>
            <a:spLocks noGrp="1"/>
          </p:cNvSpPr>
          <p:nvPr>
            <p:ph idx="1"/>
          </p:nvPr>
        </p:nvSpPr>
        <p:spPr>
          <a:xfrm>
            <a:off x="194679" y="1719071"/>
            <a:ext cx="8630756" cy="4407408"/>
          </a:xfrm>
        </p:spPr>
        <p:txBody>
          <a:bodyPr>
            <a:noAutofit/>
          </a:bodyPr>
          <a:lstStyle/>
          <a:p>
            <a:pPr marL="45720" indent="0">
              <a:spcBef>
                <a:spcPts val="0"/>
              </a:spcBef>
              <a:spcAft>
                <a:spcPts val="0"/>
              </a:spcAft>
              <a:buNone/>
            </a:pPr>
            <a:r>
              <a:rPr lang="en-US" sz="1500" i="1" dirty="0">
                <a:solidFill>
                  <a:srgbClr val="00AA00"/>
                </a:solidFill>
                <a:latin typeface="Consolas" panose="020B0609020204030204" pitchFamily="49" charset="0"/>
              </a:rPr>
              <a:t>'''</a:t>
            </a:r>
          </a:p>
          <a:p>
            <a:pPr marL="45720" indent="0">
              <a:spcBef>
                <a:spcPts val="0"/>
              </a:spcBef>
              <a:spcAft>
                <a:spcPts val="0"/>
              </a:spcAft>
              <a:buNone/>
            </a:pPr>
            <a:r>
              <a:rPr lang="en-US" sz="1500" i="1" dirty="0">
                <a:solidFill>
                  <a:srgbClr val="00AA00"/>
                </a:solidFill>
                <a:latin typeface="Consolas" panose="020B0609020204030204" pitchFamily="49" charset="0"/>
              </a:rPr>
              <a:t>This program uses </a:t>
            </a:r>
            <a:r>
              <a:rPr lang="en-US" sz="1500" i="1" dirty="0" err="1">
                <a:solidFill>
                  <a:srgbClr val="00AA00"/>
                </a:solidFill>
                <a:latin typeface="Consolas" panose="020B0609020204030204" pitchFamily="49" charset="0"/>
              </a:rPr>
              <a:t>SQLAlchemy</a:t>
            </a:r>
            <a:r>
              <a:rPr lang="en-US" sz="1500" i="1" dirty="0">
                <a:solidFill>
                  <a:srgbClr val="00AA00"/>
                </a:solidFill>
                <a:latin typeface="Consolas" panose="020B0609020204030204" pitchFamily="49" charset="0"/>
              </a:rPr>
              <a:t> to connect to a local </a:t>
            </a:r>
            <a:br>
              <a:rPr lang="en-US" sz="1500" i="1" dirty="0">
                <a:solidFill>
                  <a:srgbClr val="00AA00"/>
                </a:solidFill>
                <a:latin typeface="Consolas" panose="020B0609020204030204" pitchFamily="49" charset="0"/>
              </a:rPr>
            </a:br>
            <a:r>
              <a:rPr lang="en-US" sz="1500" i="1" dirty="0">
                <a:solidFill>
                  <a:srgbClr val="00AA00"/>
                </a:solidFill>
                <a:latin typeface="Consolas" panose="020B0609020204030204" pitchFamily="49" charset="0"/>
              </a:rPr>
              <a:t>MySQL </a:t>
            </a:r>
            <a:r>
              <a:rPr lang="en-US" sz="1500" i="1" dirty="0" err="1">
                <a:solidFill>
                  <a:srgbClr val="00AA00"/>
                </a:solidFill>
                <a:latin typeface="Consolas" panose="020B0609020204030204" pitchFamily="49" charset="0"/>
              </a:rPr>
              <a:t>database,run</a:t>
            </a:r>
            <a:r>
              <a:rPr lang="en-US" sz="1500" i="1" dirty="0">
                <a:solidFill>
                  <a:srgbClr val="00AA00"/>
                </a:solidFill>
                <a:latin typeface="Consolas" panose="020B0609020204030204" pitchFamily="49" charset="0"/>
              </a:rPr>
              <a:t> a basic query, and printout results</a:t>
            </a:r>
          </a:p>
          <a:p>
            <a:pPr marL="45720" indent="0">
              <a:spcBef>
                <a:spcPts val="0"/>
              </a:spcBef>
              <a:spcAft>
                <a:spcPts val="0"/>
              </a:spcAft>
              <a:buNone/>
            </a:pPr>
            <a:r>
              <a:rPr lang="en-US" sz="1500" i="1" dirty="0">
                <a:solidFill>
                  <a:srgbClr val="00AA00"/>
                </a:solidFill>
                <a:latin typeface="Consolas" panose="020B0609020204030204" pitchFamily="49" charset="0"/>
              </a:rPr>
              <a:t>'''</a:t>
            </a:r>
            <a:r>
              <a:rPr lang="en-US" sz="1500" i="1" dirty="0">
                <a:solidFill>
                  <a:srgbClr val="000000"/>
                </a:solidFill>
                <a:latin typeface="Consolas" panose="020B0609020204030204" pitchFamily="49" charset="0"/>
              </a:rPr>
              <a:t>  </a:t>
            </a:r>
          </a:p>
          <a:p>
            <a:pPr marL="45720" indent="0">
              <a:spcBef>
                <a:spcPts val="0"/>
              </a:spcBef>
              <a:spcAft>
                <a:spcPts val="0"/>
              </a:spcAft>
              <a:buNone/>
            </a:pPr>
            <a:r>
              <a:rPr lang="en-US" sz="1500" dirty="0">
                <a:solidFill>
                  <a:srgbClr val="408080"/>
                </a:solidFill>
                <a:latin typeface="Consolas" panose="020B0609020204030204" pitchFamily="49" charset="0"/>
              </a:rPr>
              <a:t># import </a:t>
            </a:r>
            <a:r>
              <a:rPr lang="en-US" sz="1500" dirty="0" err="1">
                <a:solidFill>
                  <a:srgbClr val="408080"/>
                </a:solidFill>
                <a:latin typeface="Consolas" panose="020B0609020204030204" pitchFamily="49" charset="0"/>
              </a:rPr>
              <a:t>SQLAlchemy</a:t>
            </a:r>
            <a:r>
              <a:rPr lang="en-US" sz="1500" dirty="0">
                <a:solidFill>
                  <a:srgbClr val="408080"/>
                </a:solidFill>
                <a:latin typeface="Consolas" panose="020B0609020204030204" pitchFamily="49" charset="0"/>
              </a:rPr>
              <a:t> library</a:t>
            </a:r>
          </a:p>
          <a:p>
            <a:pPr marL="45720" indent="0">
              <a:spcBef>
                <a:spcPts val="0"/>
              </a:spcBef>
              <a:spcAft>
                <a:spcPts val="0"/>
              </a:spcAft>
              <a:buNone/>
            </a:pPr>
            <a:r>
              <a:rPr lang="en-US" sz="1500" dirty="0">
                <a:solidFill>
                  <a:srgbClr val="0000FF"/>
                </a:solidFill>
                <a:latin typeface="Consolas" panose="020B0609020204030204" pitchFamily="49" charset="0"/>
              </a:rPr>
              <a:t>import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sqlalchemy</a:t>
            </a:r>
            <a:endParaRPr lang="en-US" sz="1500" dirty="0">
              <a:solidFill>
                <a:srgbClr val="000000"/>
              </a:solidFill>
              <a:latin typeface="Consolas" panose="020B0609020204030204" pitchFamily="49" charset="0"/>
            </a:endParaRPr>
          </a:p>
          <a:p>
            <a:pPr marL="45720" indent="0">
              <a:spcBef>
                <a:spcPts val="0"/>
              </a:spcBef>
              <a:spcAft>
                <a:spcPts val="0"/>
              </a:spcAft>
              <a:buNone/>
            </a:pPr>
            <a:endParaRPr lang="en-US" sz="1500" dirty="0">
              <a:latin typeface="Consolas" panose="020B0609020204030204" pitchFamily="49" charset="0"/>
            </a:endParaRPr>
          </a:p>
          <a:p>
            <a:pPr marL="45720" indent="0">
              <a:spcBef>
                <a:spcPts val="0"/>
              </a:spcBef>
              <a:spcAft>
                <a:spcPts val="0"/>
              </a:spcAft>
              <a:buNone/>
            </a:pPr>
            <a:r>
              <a:rPr lang="en-US" sz="1500" dirty="0">
                <a:solidFill>
                  <a:srgbClr val="408080"/>
                </a:solidFill>
                <a:latin typeface="Consolas" panose="020B0609020204030204" pitchFamily="49" charset="0"/>
              </a:rPr>
              <a:t># create a database connection</a:t>
            </a:r>
          </a:p>
          <a:p>
            <a:pPr marL="45720" indent="0">
              <a:spcBef>
                <a:spcPts val="0"/>
              </a:spcBef>
              <a:spcAft>
                <a:spcPts val="0"/>
              </a:spcAft>
              <a:buNone/>
            </a:pPr>
            <a:r>
              <a:rPr lang="en-US" sz="1500" dirty="0">
                <a:solidFill>
                  <a:srgbClr val="408080"/>
                </a:solidFill>
                <a:latin typeface="Consolas" panose="020B0609020204030204" pitchFamily="49" charset="0"/>
              </a:rPr>
              <a:t># The </a:t>
            </a:r>
            <a:r>
              <a:rPr lang="en-US" sz="1500" dirty="0" err="1">
                <a:solidFill>
                  <a:srgbClr val="408080"/>
                </a:solidFill>
                <a:latin typeface="Consolas" panose="020B0609020204030204" pitchFamily="49" charset="0"/>
              </a:rPr>
              <a:t>create_engine</a:t>
            </a:r>
            <a:r>
              <a:rPr lang="en-US" sz="1500" dirty="0">
                <a:solidFill>
                  <a:srgbClr val="408080"/>
                </a:solidFill>
                <a:latin typeface="Consolas" panose="020B0609020204030204" pitchFamily="49" charset="0"/>
              </a:rPr>
              <a:t>() function produces an Engine object based on a URL. </a:t>
            </a:r>
          </a:p>
          <a:p>
            <a:pPr marL="45720" indent="0">
              <a:spcBef>
                <a:spcPts val="0"/>
              </a:spcBef>
              <a:spcAft>
                <a:spcPts val="0"/>
              </a:spcAft>
              <a:buNone/>
            </a:pPr>
            <a:r>
              <a:rPr lang="en-US" sz="1500" dirty="0">
                <a:solidFill>
                  <a:srgbClr val="408080"/>
                </a:solidFill>
                <a:latin typeface="Consolas" panose="020B0609020204030204" pitchFamily="49" charset="0"/>
              </a:rPr>
              <a:t># The typical form of a database URL is: </a:t>
            </a:r>
            <a:br>
              <a:rPr lang="en-US" sz="1500" dirty="0">
                <a:solidFill>
                  <a:srgbClr val="408080"/>
                </a:solidFill>
                <a:latin typeface="Consolas" panose="020B0609020204030204" pitchFamily="49" charset="0"/>
              </a:rPr>
            </a:br>
            <a:r>
              <a:rPr lang="en-US" sz="1500" dirty="0">
                <a:solidFill>
                  <a:srgbClr val="408080"/>
                </a:solidFill>
                <a:latin typeface="Consolas" panose="020B0609020204030204" pitchFamily="49" charset="0"/>
              </a:rPr>
              <a:t>#     </a:t>
            </a:r>
            <a:r>
              <a:rPr lang="en-US" sz="1500" dirty="0" err="1">
                <a:solidFill>
                  <a:srgbClr val="408080"/>
                </a:solidFill>
                <a:latin typeface="Consolas" panose="020B0609020204030204" pitchFamily="49" charset="0"/>
              </a:rPr>
              <a:t>dialect+driver</a:t>
            </a:r>
            <a:r>
              <a:rPr lang="en-US" sz="1500" dirty="0">
                <a:solidFill>
                  <a:srgbClr val="408080"/>
                </a:solidFill>
                <a:latin typeface="Consolas" panose="020B0609020204030204" pitchFamily="49" charset="0"/>
              </a:rPr>
              <a:t>://</a:t>
            </a:r>
            <a:r>
              <a:rPr lang="en-US" sz="1500" dirty="0" err="1">
                <a:solidFill>
                  <a:srgbClr val="408080"/>
                </a:solidFill>
                <a:latin typeface="Consolas" panose="020B0609020204030204" pitchFamily="49" charset="0"/>
              </a:rPr>
              <a:t>username:password@host:port</a:t>
            </a:r>
            <a:r>
              <a:rPr lang="en-US" sz="1500" dirty="0">
                <a:solidFill>
                  <a:srgbClr val="408080"/>
                </a:solidFill>
                <a:latin typeface="Consolas" panose="020B0609020204030204" pitchFamily="49" charset="0"/>
              </a:rPr>
              <a:t>/database</a:t>
            </a:r>
          </a:p>
          <a:p>
            <a:pPr marL="45720" indent="0">
              <a:spcBef>
                <a:spcPts val="0"/>
              </a:spcBef>
              <a:spcAft>
                <a:spcPts val="0"/>
              </a:spcAft>
              <a:buNone/>
            </a:pPr>
            <a:r>
              <a:rPr lang="en-US" sz="1500" dirty="0">
                <a:solidFill>
                  <a:srgbClr val="000000"/>
                </a:solidFill>
                <a:latin typeface="Consolas" panose="020B0609020204030204" pitchFamily="49" charset="0"/>
              </a:rPr>
              <a:t>conn = </a:t>
            </a:r>
            <a:r>
              <a:rPr lang="en-US" sz="1500" dirty="0" err="1">
                <a:solidFill>
                  <a:srgbClr val="000000"/>
                </a:solidFill>
                <a:latin typeface="Consolas" panose="020B0609020204030204" pitchFamily="49" charset="0"/>
              </a:rPr>
              <a:t>sqlalchemy.create_engine</a:t>
            </a:r>
            <a:r>
              <a:rPr lang="en-US" sz="1500" dirty="0">
                <a:solidFill>
                  <a:srgbClr val="000000"/>
                </a:solidFill>
                <a:latin typeface="Consolas" panose="020B0609020204030204" pitchFamily="49" charset="0"/>
              </a:rPr>
              <a:t>(</a:t>
            </a:r>
            <a:r>
              <a:rPr lang="en-US" sz="1500" i="1" dirty="0">
                <a:solidFill>
                  <a:srgbClr val="00AA00"/>
                </a:solidFill>
                <a:latin typeface="Consolas" panose="020B0609020204030204" pitchFamily="49" charset="0"/>
              </a:rPr>
              <a:t>'</a:t>
            </a:r>
            <a:r>
              <a:rPr lang="en-US" sz="1500" i="1" dirty="0" err="1">
                <a:solidFill>
                  <a:srgbClr val="00AA00"/>
                </a:solidFill>
                <a:latin typeface="Consolas" panose="020B0609020204030204" pitchFamily="49" charset="0"/>
              </a:rPr>
              <a:t>mysql+pymysql</a:t>
            </a:r>
            <a:r>
              <a:rPr lang="en-US" sz="1500" i="1" dirty="0">
                <a:solidFill>
                  <a:srgbClr val="00AA00"/>
                </a:solidFill>
                <a:latin typeface="Consolas" panose="020B0609020204030204" pitchFamily="49" charset="0"/>
              </a:rPr>
              <a:t>://guest:guest@localhost:3306'</a:t>
            </a:r>
            <a:r>
              <a:rPr lang="en-US" sz="1500" i="1" dirty="0">
                <a:solidFill>
                  <a:srgbClr val="000000"/>
                </a:solidFill>
                <a:latin typeface="Consolas" panose="020B0609020204030204" pitchFamily="49" charset="0"/>
              </a:rPr>
              <a:t>)</a:t>
            </a:r>
            <a:br>
              <a:rPr lang="en-US" sz="1500" i="1" dirty="0">
                <a:solidFill>
                  <a:srgbClr val="000000"/>
                </a:solidFill>
                <a:latin typeface="Consolas" panose="020B0609020204030204" pitchFamily="49" charset="0"/>
              </a:rPr>
            </a:br>
            <a:endParaRPr lang="en-US" sz="1500" dirty="0">
              <a:latin typeface="Consolas" panose="020B0609020204030204" pitchFamily="49" charset="0"/>
            </a:endParaRPr>
          </a:p>
          <a:p>
            <a:pPr marL="45720" indent="0">
              <a:spcBef>
                <a:spcPts val="0"/>
              </a:spcBef>
              <a:spcAft>
                <a:spcPts val="0"/>
              </a:spcAft>
              <a:buNone/>
            </a:pPr>
            <a:r>
              <a:rPr lang="en-US" sz="1500" dirty="0">
                <a:solidFill>
                  <a:srgbClr val="408080"/>
                </a:solidFill>
                <a:latin typeface="Consolas" panose="020B0609020204030204" pitchFamily="49" charset="0"/>
              </a:rPr>
              <a:t># When SQL is executed an array of rows is returned. </a:t>
            </a:r>
          </a:p>
          <a:p>
            <a:pPr marL="45720" indent="0">
              <a:spcBef>
                <a:spcPts val="0"/>
              </a:spcBef>
              <a:spcAft>
                <a:spcPts val="0"/>
              </a:spcAft>
              <a:buNone/>
            </a:pPr>
            <a:r>
              <a:rPr lang="en-US" sz="1500" dirty="0">
                <a:solidFill>
                  <a:srgbClr val="408080"/>
                </a:solidFill>
                <a:latin typeface="Consolas" panose="020B0609020204030204" pitchFamily="49" charset="0"/>
              </a:rPr>
              <a:t># (of course a row is an array of columns)</a:t>
            </a:r>
          </a:p>
          <a:p>
            <a:pPr marL="45720" indent="0">
              <a:spcBef>
                <a:spcPts val="0"/>
              </a:spcBef>
              <a:spcAft>
                <a:spcPts val="0"/>
              </a:spcAft>
              <a:buNone/>
            </a:pPr>
            <a:r>
              <a:rPr lang="en-US" sz="1500" dirty="0">
                <a:solidFill>
                  <a:srgbClr val="000000"/>
                </a:solidFill>
                <a:latin typeface="Consolas" panose="020B0609020204030204" pitchFamily="49" charset="0"/>
              </a:rPr>
              <a:t>result = </a:t>
            </a:r>
            <a:r>
              <a:rPr lang="en-US" sz="1500" dirty="0" err="1">
                <a:solidFill>
                  <a:srgbClr val="000000"/>
                </a:solidFill>
                <a:latin typeface="Consolas" panose="020B0609020204030204" pitchFamily="49" charset="0"/>
              </a:rPr>
              <a:t>conn.execute</a:t>
            </a:r>
            <a:r>
              <a:rPr lang="en-US" sz="1500" dirty="0">
                <a:solidFill>
                  <a:srgbClr val="000000"/>
                </a:solidFill>
                <a:latin typeface="Consolas" panose="020B0609020204030204" pitchFamily="49" charset="0"/>
              </a:rPr>
              <a:t>(</a:t>
            </a:r>
            <a:r>
              <a:rPr lang="en-US" sz="1500" i="1" dirty="0">
                <a:solidFill>
                  <a:srgbClr val="00AA00"/>
                </a:solidFill>
                <a:latin typeface="Consolas" panose="020B0609020204030204" pitchFamily="49" charset="0"/>
              </a:rPr>
              <a:t>"select title, rating from </a:t>
            </a:r>
            <a:r>
              <a:rPr lang="en-US" sz="1500" i="1" dirty="0" err="1">
                <a:solidFill>
                  <a:srgbClr val="00AA00"/>
                </a:solidFill>
                <a:latin typeface="Consolas" panose="020B0609020204030204" pitchFamily="49" charset="0"/>
              </a:rPr>
              <a:t>sakila.film</a:t>
            </a:r>
            <a:r>
              <a:rPr lang="en-US" sz="1500" i="1" dirty="0">
                <a:solidFill>
                  <a:srgbClr val="00AA00"/>
                </a:solidFill>
                <a:latin typeface="Consolas" panose="020B0609020204030204" pitchFamily="49" charset="0"/>
              </a:rPr>
              <a:t> limit 10"</a:t>
            </a:r>
            <a:r>
              <a:rPr lang="en-US" sz="1500" i="1" dirty="0">
                <a:solidFill>
                  <a:srgbClr val="000000"/>
                </a:solidFill>
                <a:latin typeface="Consolas" panose="020B0609020204030204" pitchFamily="49" charset="0"/>
              </a:rPr>
              <a:t>)</a:t>
            </a:r>
          </a:p>
          <a:p>
            <a:pPr marL="45720" indent="0">
              <a:spcBef>
                <a:spcPts val="0"/>
              </a:spcBef>
              <a:spcAft>
                <a:spcPts val="0"/>
              </a:spcAft>
              <a:buNone/>
            </a:pPr>
            <a:endParaRPr lang="en-US" sz="1500" dirty="0">
              <a:latin typeface="Consolas" panose="020B0609020204030204" pitchFamily="49" charset="0"/>
            </a:endParaRPr>
          </a:p>
          <a:p>
            <a:pPr marL="45720" indent="0">
              <a:spcBef>
                <a:spcPts val="0"/>
              </a:spcBef>
              <a:spcAft>
                <a:spcPts val="0"/>
              </a:spcAft>
              <a:buNone/>
            </a:pPr>
            <a:r>
              <a:rPr lang="en-US" sz="1500" dirty="0">
                <a:solidFill>
                  <a:srgbClr val="408080"/>
                </a:solidFill>
                <a:latin typeface="Consolas" panose="020B0609020204030204" pitchFamily="49" charset="0"/>
              </a:rPr>
              <a:t># a "</a:t>
            </a:r>
            <a:r>
              <a:rPr lang="en-US" sz="1500" dirty="0" err="1">
                <a:solidFill>
                  <a:srgbClr val="408080"/>
                </a:solidFill>
                <a:latin typeface="Consolas" panose="020B0609020204030204" pitchFamily="49" charset="0"/>
              </a:rPr>
              <a:t>foreach</a:t>
            </a:r>
            <a:r>
              <a:rPr lang="en-US" sz="1500" dirty="0">
                <a:solidFill>
                  <a:srgbClr val="408080"/>
                </a:solidFill>
                <a:latin typeface="Consolas" panose="020B0609020204030204" pitchFamily="49" charset="0"/>
              </a:rPr>
              <a:t>" loop (loop over range) allows us to process the returned data set</a:t>
            </a:r>
          </a:p>
          <a:p>
            <a:pPr marL="45720" indent="0">
              <a:spcBef>
                <a:spcPts val="0"/>
              </a:spcBef>
              <a:spcAft>
                <a:spcPts val="0"/>
              </a:spcAft>
              <a:buNone/>
            </a:pPr>
            <a:r>
              <a:rPr lang="en-US" sz="1500" dirty="0">
                <a:solidFill>
                  <a:srgbClr val="0000FF"/>
                </a:solidFill>
                <a:latin typeface="Consolas" panose="020B0609020204030204" pitchFamily="49" charset="0"/>
              </a:rPr>
              <a:t>for</a:t>
            </a:r>
            <a:r>
              <a:rPr lang="en-US" sz="1500" dirty="0">
                <a:solidFill>
                  <a:srgbClr val="000000"/>
                </a:solidFill>
                <a:latin typeface="Consolas" panose="020B0609020204030204" pitchFamily="49" charset="0"/>
              </a:rPr>
              <a:t> row </a:t>
            </a:r>
            <a:r>
              <a:rPr lang="en-US" sz="1500" dirty="0">
                <a:solidFill>
                  <a:srgbClr val="0000FF"/>
                </a:solidFill>
                <a:latin typeface="Consolas" panose="020B0609020204030204" pitchFamily="49" charset="0"/>
              </a:rPr>
              <a:t>in</a:t>
            </a:r>
            <a:r>
              <a:rPr lang="en-US" sz="1500" dirty="0">
                <a:solidFill>
                  <a:srgbClr val="000000"/>
                </a:solidFill>
                <a:latin typeface="Consolas" panose="020B0609020204030204" pitchFamily="49" charset="0"/>
              </a:rPr>
              <a:t> result:</a:t>
            </a:r>
          </a:p>
          <a:p>
            <a:pPr marL="45720" indent="0">
              <a:spcBef>
                <a:spcPts val="0"/>
              </a:spcBef>
              <a:spcAft>
                <a:spcPts val="0"/>
              </a:spcAft>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print</a:t>
            </a:r>
            <a:r>
              <a:rPr lang="en-US" sz="1500" dirty="0">
                <a:solidFill>
                  <a:srgbClr val="000000"/>
                </a:solidFill>
                <a:latin typeface="Consolas" panose="020B0609020204030204" pitchFamily="49" charset="0"/>
              </a:rPr>
              <a:t>(row[</a:t>
            </a:r>
            <a:r>
              <a:rPr lang="en-US" sz="1500" i="1" dirty="0">
                <a:solidFill>
                  <a:srgbClr val="00AA00"/>
                </a:solidFill>
                <a:latin typeface="Consolas" panose="020B0609020204030204" pitchFamily="49" charset="0"/>
              </a:rPr>
              <a:t>'title'</a:t>
            </a:r>
            <a:r>
              <a:rPr lang="en-US" sz="1500" i="1" dirty="0">
                <a:solidFill>
                  <a:srgbClr val="000000"/>
                </a:solidFill>
                <a:latin typeface="Consolas" panose="020B0609020204030204" pitchFamily="49" charset="0"/>
              </a:rPr>
              <a:t>] + </a:t>
            </a:r>
            <a:r>
              <a:rPr lang="en-US" sz="1500" i="1" dirty="0">
                <a:solidFill>
                  <a:srgbClr val="00AA00"/>
                </a:solidFill>
                <a:latin typeface="Consolas" panose="020B0609020204030204" pitchFamily="49" charset="0"/>
              </a:rPr>
              <a:t>' rated '</a:t>
            </a:r>
            <a:r>
              <a:rPr lang="en-US" sz="1500" i="1" dirty="0">
                <a:solidFill>
                  <a:srgbClr val="000000"/>
                </a:solidFill>
                <a:latin typeface="Consolas" panose="020B0609020204030204" pitchFamily="49" charset="0"/>
              </a:rPr>
              <a:t> + row[</a:t>
            </a:r>
            <a:r>
              <a:rPr lang="en-US" sz="1500" i="1" dirty="0">
                <a:solidFill>
                  <a:srgbClr val="00AA00"/>
                </a:solidFill>
                <a:latin typeface="Consolas" panose="020B0609020204030204" pitchFamily="49" charset="0"/>
              </a:rPr>
              <a:t>'rating'</a:t>
            </a:r>
            <a:r>
              <a:rPr lang="en-US" sz="1500" i="1" dirty="0">
                <a:solidFill>
                  <a:srgbClr val="000000"/>
                </a:solidFill>
                <a:latin typeface="Consolas" panose="020B0609020204030204" pitchFamily="49" charset="0"/>
              </a:rPr>
              <a:t>])</a:t>
            </a:r>
            <a:endParaRPr lang="en-US" sz="1500" dirty="0"/>
          </a:p>
        </p:txBody>
      </p:sp>
      <p:sp>
        <p:nvSpPr>
          <p:cNvPr id="3" name="Title 2">
            <a:extLst>
              <a:ext uri="{FF2B5EF4-FFF2-40B4-BE49-F238E27FC236}">
                <a16:creationId xmlns:a16="http://schemas.microsoft.com/office/drawing/2014/main" id="{988702CD-434C-40BC-B142-2B05EE5DC759}"/>
              </a:ext>
            </a:extLst>
          </p:cNvPr>
          <p:cNvSpPr>
            <a:spLocks noGrp="1"/>
          </p:cNvSpPr>
          <p:nvPr>
            <p:ph type="title"/>
          </p:nvPr>
        </p:nvSpPr>
        <p:spPr>
          <a:xfrm>
            <a:off x="194679" y="355847"/>
            <a:ext cx="8753902" cy="719420"/>
          </a:xfrm>
        </p:spPr>
        <p:txBody>
          <a:bodyPr/>
          <a:lstStyle/>
          <a:p>
            <a:r>
              <a:rPr lang="en-US" dirty="0"/>
              <a:t>Accessing a Local </a:t>
            </a:r>
            <a:r>
              <a:rPr lang="en-US" dirty="0" smtClean="0"/>
              <a:t>Database</a:t>
            </a:r>
            <a:br>
              <a:rPr lang="en-US" dirty="0" smtClean="0"/>
            </a:br>
            <a:r>
              <a:rPr lang="en-US" sz="1800" dirty="0" smtClean="0">
                <a:latin typeface="Arial Narrow" panose="020B0606020202030204" pitchFamily="34" charset="0"/>
              </a:rPr>
              <a:t>(</a:t>
            </a:r>
            <a:r>
              <a:rPr lang="en-US" sz="1800" dirty="0" err="1" smtClean="0">
                <a:latin typeface="Arial Narrow" panose="020B0606020202030204" pitchFamily="34" charset="0"/>
              </a:rPr>
              <a:t>Cf</a:t>
            </a:r>
            <a:r>
              <a:rPr lang="en-US" sz="1800" dirty="0" smtClean="0">
                <a:latin typeface="Arial Narrow" panose="020B0606020202030204" pitchFamily="34" charset="0"/>
              </a:rPr>
              <a:t>: </a:t>
            </a:r>
            <a:r>
              <a:rPr lang="en-US" sz="1800" dirty="0">
                <a:latin typeface="Arial Narrow" panose="020B0606020202030204" pitchFamily="34" charset="0"/>
              </a:rPr>
              <a:t>http://</a:t>
            </a:r>
            <a:r>
              <a:rPr lang="en-US" sz="1800" dirty="0" smtClean="0">
                <a:latin typeface="Arial Narrow" panose="020B0606020202030204" pitchFamily="34" charset="0"/>
              </a:rPr>
              <a:t>jackmyers.info/db/files/python/core/simpleLocalQuery.txt)</a:t>
            </a:r>
            <a:endParaRPr lang="en-US" dirty="0">
              <a:latin typeface="Arial Narrow" panose="020B0606020202030204" pitchFamily="34" charset="0"/>
            </a:endParaRPr>
          </a:p>
        </p:txBody>
      </p:sp>
      <p:pic>
        <p:nvPicPr>
          <p:cNvPr id="4" name="Picture 3">
            <a:extLst>
              <a:ext uri="{FF2B5EF4-FFF2-40B4-BE49-F238E27FC236}">
                <a16:creationId xmlns:a16="http://schemas.microsoft.com/office/drawing/2014/main" id="{C080206B-43E6-408E-8629-B89F3BBB23B9}"/>
              </a:ext>
            </a:extLst>
          </p:cNvPr>
          <p:cNvPicPr>
            <a:picLocks noChangeAspect="1"/>
          </p:cNvPicPr>
          <p:nvPr/>
        </p:nvPicPr>
        <p:blipFill>
          <a:blip r:embed="rId2"/>
          <a:stretch>
            <a:fillRect/>
          </a:stretch>
        </p:blipFill>
        <p:spPr>
          <a:xfrm>
            <a:off x="6228642" y="1283417"/>
            <a:ext cx="2832793" cy="2244397"/>
          </a:xfrm>
          <a:prstGeom prst="rect">
            <a:avLst/>
          </a:prstGeom>
        </p:spPr>
      </p:pic>
    </p:spTree>
    <p:extLst>
      <p:ext uri="{BB962C8B-B14F-4D97-AF65-F5344CB8AC3E}">
        <p14:creationId xmlns:p14="http://schemas.microsoft.com/office/powerpoint/2010/main" val="408419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D6B79E-4730-4053-AA38-6889CF5CF6F6}"/>
              </a:ext>
            </a:extLst>
          </p:cNvPr>
          <p:cNvSpPr>
            <a:spLocks noGrp="1"/>
          </p:cNvSpPr>
          <p:nvPr>
            <p:ph idx="1"/>
          </p:nvPr>
        </p:nvSpPr>
        <p:spPr>
          <a:xfrm>
            <a:off x="38836" y="2501325"/>
            <a:ext cx="9465024" cy="3625153"/>
          </a:xfrm>
        </p:spPr>
        <p:txBody>
          <a:bodyPr>
            <a:normAutofit/>
          </a:bodyPr>
          <a:lstStyle/>
          <a:p>
            <a:pPr marL="45720" indent="0">
              <a:buNone/>
            </a:pPr>
            <a:r>
              <a:rPr lang="en-US" sz="1600" dirty="0" err="1">
                <a:solidFill>
                  <a:srgbClr val="000000"/>
                </a:solidFill>
                <a:latin typeface="Consolas" panose="020B0609020204030204" pitchFamily="49" charset="0"/>
              </a:rPr>
              <a:t>url</a:t>
            </a:r>
            <a:r>
              <a:rPr lang="en-US" sz="1600" dirty="0">
                <a:solidFill>
                  <a:srgbClr val="000000"/>
                </a:solidFill>
                <a:latin typeface="Consolas" panose="020B0609020204030204" pitchFamily="49" charset="0"/>
              </a:rPr>
              <a:t> = </a:t>
            </a:r>
            <a:r>
              <a:rPr lang="en-US" sz="1600" i="1" dirty="0">
                <a:solidFill>
                  <a:srgbClr val="00AA00"/>
                </a:solidFill>
                <a:latin typeface="Consolas" panose="020B0609020204030204" pitchFamily="49" charset="0"/>
              </a:rPr>
              <a:t>'</a:t>
            </a:r>
            <a:r>
              <a:rPr lang="en-US" sz="1600" i="1" u="sng" dirty="0" err="1">
                <a:solidFill>
                  <a:srgbClr val="00AA00"/>
                </a:solidFill>
                <a:latin typeface="Consolas" panose="020B0609020204030204" pitchFamily="49" charset="0"/>
              </a:rPr>
              <a:t>mysql+pymysql</a:t>
            </a:r>
            <a:r>
              <a:rPr lang="en-US" sz="1600" i="1" u="sng" dirty="0">
                <a:solidFill>
                  <a:srgbClr val="00AA00"/>
                </a:solidFill>
                <a:latin typeface="Consolas" panose="020B0609020204030204" pitchFamily="49" charset="0"/>
              </a:rPr>
              <a:t>://</a:t>
            </a:r>
            <a:r>
              <a:rPr lang="en-US" sz="1600" i="1" u="sng" dirty="0" err="1">
                <a:solidFill>
                  <a:srgbClr val="00AA00"/>
                </a:solidFill>
                <a:latin typeface="Consolas" panose="020B0609020204030204" pitchFamily="49" charset="0"/>
              </a:rPr>
              <a:t>test:test@localhost</a:t>
            </a:r>
            <a:r>
              <a:rPr lang="en-US" sz="1600" i="1" u="sng" dirty="0">
                <a:solidFill>
                  <a:srgbClr val="00AA00"/>
                </a:solidFill>
                <a:latin typeface="Consolas" panose="020B0609020204030204" pitchFamily="49" charset="0"/>
              </a:rPr>
              <a:t>/</a:t>
            </a:r>
            <a:r>
              <a:rPr lang="en-US" sz="1600" i="1" u="sng" dirty="0" err="1">
                <a:solidFill>
                  <a:srgbClr val="00AA00"/>
                </a:solidFill>
                <a:latin typeface="Consolas" panose="020B0609020204030204" pitchFamily="49" charset="0"/>
              </a:rPr>
              <a:t>test?host</a:t>
            </a:r>
            <a:r>
              <a:rPr lang="en-US" sz="1600" i="1" u="sng" dirty="0">
                <a:solidFill>
                  <a:srgbClr val="00AA00"/>
                </a:solidFill>
                <a:latin typeface="Consolas" panose="020B0609020204030204" pitchFamily="49" charset="0"/>
              </a:rPr>
              <a:t>=elvis.rowan.edu?port:3306'</a:t>
            </a:r>
          </a:p>
          <a:p>
            <a:pPr marL="45720" indent="0">
              <a:buNone/>
            </a:pPr>
            <a:r>
              <a:rPr lang="en-US" sz="1600" dirty="0">
                <a:solidFill>
                  <a:srgbClr val="000000"/>
                </a:solidFill>
                <a:latin typeface="Consolas" panose="020B0609020204030204" pitchFamily="49" charset="0"/>
              </a:rPr>
              <a:t>connection = </a:t>
            </a:r>
            <a:r>
              <a:rPr lang="en-US" sz="1600" dirty="0" err="1">
                <a:solidFill>
                  <a:srgbClr val="000000"/>
                </a:solidFill>
                <a:latin typeface="Consolas" panose="020B0609020204030204" pitchFamily="49" charset="0"/>
              </a:rPr>
              <a:t>sqlalchemy.create_engine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url</a:t>
            </a:r>
            <a:r>
              <a:rPr lang="en-US" sz="1600" dirty="0">
                <a:solidFill>
                  <a:srgbClr val="000000"/>
                </a:solidFill>
                <a:latin typeface="Consolas" panose="020B0609020204030204" pitchFamily="49" charset="0"/>
              </a:rPr>
              <a:t>)</a:t>
            </a:r>
          </a:p>
          <a:p>
            <a:pPr marL="45720" indent="0">
              <a:buNone/>
            </a:pPr>
            <a:endParaRPr lang="en-US" sz="1600" dirty="0">
              <a:solidFill>
                <a:srgbClr val="000000"/>
              </a:solidFill>
              <a:latin typeface="Consolas" panose="020B0609020204030204" pitchFamily="49" charset="0"/>
            </a:endParaRPr>
          </a:p>
          <a:p>
            <a:pPr lvl="1"/>
            <a:r>
              <a:rPr lang="en-US" dirty="0" err="1"/>
              <a:t>create_engine</a:t>
            </a:r>
            <a:r>
              <a:rPr lang="en-US" dirty="0"/>
              <a:t>() has many options that could be useful that can affect</a:t>
            </a:r>
          </a:p>
          <a:p>
            <a:pPr lvl="2"/>
            <a:r>
              <a:rPr lang="en-US" dirty="0"/>
              <a:t>The size and </a:t>
            </a:r>
            <a:r>
              <a:rPr lang="en-US" dirty="0" err="1"/>
              <a:t>characterisitics</a:t>
            </a:r>
            <a:r>
              <a:rPr lang="en-US" dirty="0"/>
              <a:t> of the connection pool</a:t>
            </a:r>
          </a:p>
          <a:p>
            <a:pPr lvl="2"/>
            <a:r>
              <a:rPr lang="en-US" dirty="0"/>
              <a:t>How to handle string encoding</a:t>
            </a:r>
          </a:p>
          <a:p>
            <a:pPr lvl="2"/>
            <a:r>
              <a:rPr lang="en-US" dirty="0"/>
              <a:t>How to handle threading</a:t>
            </a:r>
          </a:p>
          <a:p>
            <a:pPr lvl="2"/>
            <a:r>
              <a:rPr lang="en-US" dirty="0"/>
              <a:t>DB specific options (e.g., for Oracle or </a:t>
            </a:r>
            <a:r>
              <a:rPr lang="en-US" dirty="0" err="1"/>
              <a:t>PostgresSQL</a:t>
            </a:r>
            <a:r>
              <a:rPr lang="en-US" dirty="0"/>
              <a:t>)</a:t>
            </a:r>
          </a:p>
          <a:p>
            <a:pPr lvl="2"/>
            <a:endParaRPr lang="en-US" dirty="0"/>
          </a:p>
        </p:txBody>
      </p:sp>
      <p:sp>
        <p:nvSpPr>
          <p:cNvPr id="3" name="Title 2">
            <a:extLst>
              <a:ext uri="{FF2B5EF4-FFF2-40B4-BE49-F238E27FC236}">
                <a16:creationId xmlns:a16="http://schemas.microsoft.com/office/drawing/2014/main" id="{F3FEDD3A-213E-47F8-A03B-BDF9A9089354}"/>
              </a:ext>
            </a:extLst>
          </p:cNvPr>
          <p:cNvSpPr>
            <a:spLocks noGrp="1"/>
          </p:cNvSpPr>
          <p:nvPr>
            <p:ph type="title"/>
          </p:nvPr>
        </p:nvSpPr>
        <p:spPr/>
        <p:txBody>
          <a:bodyPr/>
          <a:lstStyle/>
          <a:p>
            <a:r>
              <a:rPr lang="en-US" dirty="0"/>
              <a:t>Accessing a Remote Database</a:t>
            </a:r>
          </a:p>
        </p:txBody>
      </p:sp>
      <p:sp>
        <p:nvSpPr>
          <p:cNvPr id="4" name="TextBox 3">
            <a:extLst>
              <a:ext uri="{FF2B5EF4-FFF2-40B4-BE49-F238E27FC236}">
                <a16:creationId xmlns:a16="http://schemas.microsoft.com/office/drawing/2014/main" id="{1A9BD729-694C-4FDF-B1FF-47F41C336772}"/>
              </a:ext>
            </a:extLst>
          </p:cNvPr>
          <p:cNvSpPr txBox="1"/>
          <p:nvPr/>
        </p:nvSpPr>
        <p:spPr>
          <a:xfrm>
            <a:off x="2655127" y="1746208"/>
            <a:ext cx="1184941" cy="323165"/>
          </a:xfrm>
          <a:prstGeom prst="rect">
            <a:avLst/>
          </a:prstGeom>
          <a:noFill/>
        </p:spPr>
        <p:txBody>
          <a:bodyPr wrap="none" rtlCol="0">
            <a:spAutoFit/>
          </a:bodyPr>
          <a:lstStyle/>
          <a:p>
            <a:pPr algn="ctr">
              <a:lnSpc>
                <a:spcPts val="1800"/>
              </a:lnSpc>
            </a:pPr>
            <a:r>
              <a:rPr lang="en-US" sz="1800" b="0" dirty="0">
                <a:latin typeface="+mn-lt"/>
              </a:rPr>
              <a:t>username</a:t>
            </a:r>
          </a:p>
        </p:txBody>
      </p:sp>
      <p:sp>
        <p:nvSpPr>
          <p:cNvPr id="5" name="TextBox 4">
            <a:extLst>
              <a:ext uri="{FF2B5EF4-FFF2-40B4-BE49-F238E27FC236}">
                <a16:creationId xmlns:a16="http://schemas.microsoft.com/office/drawing/2014/main" id="{2BBB7D95-5C39-4672-A764-10301935BDC1}"/>
              </a:ext>
            </a:extLst>
          </p:cNvPr>
          <p:cNvSpPr txBox="1"/>
          <p:nvPr/>
        </p:nvSpPr>
        <p:spPr>
          <a:xfrm>
            <a:off x="3809522" y="1746208"/>
            <a:ext cx="1125629" cy="323165"/>
          </a:xfrm>
          <a:prstGeom prst="rect">
            <a:avLst/>
          </a:prstGeom>
          <a:noFill/>
        </p:spPr>
        <p:txBody>
          <a:bodyPr wrap="none" rtlCol="0">
            <a:spAutoFit/>
          </a:bodyPr>
          <a:lstStyle/>
          <a:p>
            <a:pPr algn="ctr">
              <a:lnSpc>
                <a:spcPts val="1800"/>
              </a:lnSpc>
            </a:pPr>
            <a:r>
              <a:rPr lang="en-US" dirty="0"/>
              <a:t>password</a:t>
            </a:r>
            <a:endParaRPr lang="en-US" sz="1800" b="0" dirty="0">
              <a:latin typeface="+mn-lt"/>
            </a:endParaRPr>
          </a:p>
        </p:txBody>
      </p:sp>
      <p:sp>
        <p:nvSpPr>
          <p:cNvPr id="6" name="TextBox 5">
            <a:extLst>
              <a:ext uri="{FF2B5EF4-FFF2-40B4-BE49-F238E27FC236}">
                <a16:creationId xmlns:a16="http://schemas.microsoft.com/office/drawing/2014/main" id="{4E5C49E8-49D0-4BEF-8229-3561BE672C3B}"/>
              </a:ext>
            </a:extLst>
          </p:cNvPr>
          <p:cNvSpPr txBox="1"/>
          <p:nvPr/>
        </p:nvSpPr>
        <p:spPr>
          <a:xfrm>
            <a:off x="5457634" y="1746208"/>
            <a:ext cx="1109599" cy="323165"/>
          </a:xfrm>
          <a:prstGeom prst="rect">
            <a:avLst/>
          </a:prstGeom>
          <a:noFill/>
        </p:spPr>
        <p:txBody>
          <a:bodyPr wrap="none" rtlCol="0">
            <a:spAutoFit/>
          </a:bodyPr>
          <a:lstStyle/>
          <a:p>
            <a:pPr algn="ctr">
              <a:lnSpc>
                <a:spcPts val="1800"/>
              </a:lnSpc>
            </a:pPr>
            <a:r>
              <a:rPr lang="en-US" dirty="0"/>
              <a:t>database</a:t>
            </a:r>
            <a:endParaRPr lang="en-US" sz="1800" b="0" dirty="0">
              <a:latin typeface="+mn-lt"/>
            </a:endParaRPr>
          </a:p>
        </p:txBody>
      </p:sp>
      <p:cxnSp>
        <p:nvCxnSpPr>
          <p:cNvPr id="8" name="Straight Arrow Connector 7">
            <a:extLst>
              <a:ext uri="{FF2B5EF4-FFF2-40B4-BE49-F238E27FC236}">
                <a16:creationId xmlns:a16="http://schemas.microsoft.com/office/drawing/2014/main" id="{C29D2FC6-6FDF-4F59-8815-2D84DEE1DA86}"/>
              </a:ext>
            </a:extLst>
          </p:cNvPr>
          <p:cNvCxnSpPr>
            <a:stCxn id="4" idx="2"/>
          </p:cNvCxnSpPr>
          <p:nvPr/>
        </p:nvCxnSpPr>
        <p:spPr>
          <a:xfrm flipH="1">
            <a:off x="3002775" y="2069373"/>
            <a:ext cx="244823" cy="52044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BB826A-A0E3-4204-B8BD-B5C04E356228}"/>
              </a:ext>
            </a:extLst>
          </p:cNvPr>
          <p:cNvCxnSpPr>
            <a:cxnSpLocks/>
            <a:stCxn id="5" idx="2"/>
          </p:cNvCxnSpPr>
          <p:nvPr/>
        </p:nvCxnSpPr>
        <p:spPr>
          <a:xfrm flipH="1">
            <a:off x="3595595" y="2069373"/>
            <a:ext cx="776742" cy="52044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77624A3-1152-46E2-9BBB-8306170436DA}"/>
              </a:ext>
            </a:extLst>
          </p:cNvPr>
          <p:cNvCxnSpPr>
            <a:cxnSpLocks/>
          </p:cNvCxnSpPr>
          <p:nvPr/>
        </p:nvCxnSpPr>
        <p:spPr>
          <a:xfrm flipH="1">
            <a:off x="5203038" y="2069373"/>
            <a:ext cx="776746" cy="52044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0DCCAD07-872F-49FD-8FC8-BDF8972B15C0}"/>
                  </a:ext>
                </a:extLst>
              </p14:cNvPr>
              <p14:cNvContentPartPr/>
              <p14:nvPr/>
            </p14:nvContentPartPr>
            <p14:xfrm>
              <a:off x="1569084" y="4170730"/>
              <a:ext cx="183040" cy="230240"/>
            </p14:xfrm>
          </p:contentPart>
        </mc:Choice>
        <mc:Fallback xmlns="">
          <p:pic>
            <p:nvPicPr>
              <p:cNvPr id="11" name="Ink 10">
                <a:extLst>
                  <a:ext uri="{FF2B5EF4-FFF2-40B4-BE49-F238E27FC236}">
                    <a16:creationId xmlns:a16="http://schemas.microsoft.com/office/drawing/2014/main" id="{0DCCAD07-872F-49FD-8FC8-BDF8972B15C0}"/>
                  </a:ext>
                </a:extLst>
              </p:cNvPr>
              <p:cNvPicPr/>
              <p:nvPr/>
            </p:nvPicPr>
            <p:blipFill>
              <a:blip r:embed="rId3"/>
              <a:stretch>
                <a:fillRect/>
              </a:stretch>
            </p:blipFill>
            <p:spPr>
              <a:xfrm>
                <a:off x="1565128" y="4166779"/>
                <a:ext cx="190592" cy="237783"/>
              </a:xfrm>
              <a:prstGeom prst="rect">
                <a:avLst/>
              </a:prstGeom>
            </p:spPr>
          </p:pic>
        </mc:Fallback>
      </mc:AlternateContent>
    </p:spTree>
    <p:extLst>
      <p:ext uri="{BB962C8B-B14F-4D97-AF65-F5344CB8AC3E}">
        <p14:creationId xmlns:p14="http://schemas.microsoft.com/office/powerpoint/2010/main" val="104961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81062D-AA38-40BD-ABCC-0A28E63DBA22}"/>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69259A19-2F6E-4C1E-A922-DA14C0A5A970}"/>
              </a:ext>
            </a:extLst>
          </p:cNvPr>
          <p:cNvSpPr>
            <a:spLocks noGrp="1"/>
          </p:cNvSpPr>
          <p:nvPr>
            <p:ph type="title"/>
          </p:nvPr>
        </p:nvSpPr>
        <p:spPr/>
        <p:txBody>
          <a:bodyPr/>
          <a:lstStyle/>
          <a:p>
            <a:r>
              <a:rPr lang="en-US" dirty="0"/>
              <a:t>Working with Table objects in </a:t>
            </a:r>
            <a:br>
              <a:rPr lang="en-US" dirty="0"/>
            </a:br>
            <a:r>
              <a:rPr lang="en-US" dirty="0" err="1"/>
              <a:t>SQLAlchemy</a:t>
            </a:r>
            <a:endParaRPr lang="en-US" dirty="0"/>
          </a:p>
        </p:txBody>
      </p:sp>
    </p:spTree>
    <p:extLst>
      <p:ext uri="{BB962C8B-B14F-4D97-AF65-F5344CB8AC3E}">
        <p14:creationId xmlns:p14="http://schemas.microsoft.com/office/powerpoint/2010/main" val="2331131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ava Green">
  <a:themeElements>
    <a:clrScheme name="Custom 2">
      <a:dk1>
        <a:sysClr val="windowText" lastClr="000000"/>
      </a:dk1>
      <a:lt1>
        <a:sysClr val="window" lastClr="FFFFFF"/>
      </a:lt1>
      <a:dk2>
        <a:srgbClr val="860127"/>
      </a:dk2>
      <a:lt2>
        <a:srgbClr val="FEECEF"/>
      </a:lt2>
      <a:accent1>
        <a:srgbClr val="1F03EB"/>
      </a:accent1>
      <a:accent2>
        <a:srgbClr val="0070C0"/>
      </a:accent2>
      <a:accent3>
        <a:srgbClr val="A147C9"/>
      </a:accent3>
      <a:accent4>
        <a:srgbClr val="2E6C57"/>
      </a:accent4>
      <a:accent5>
        <a:srgbClr val="5B4672"/>
      </a:accent5>
      <a:accent6>
        <a:srgbClr val="45CBA2"/>
      </a:accent6>
      <a:hlink>
        <a:srgbClr val="47295D"/>
      </a:hlink>
      <a:folHlink>
        <a:srgbClr val="47295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2.xml><?xml version="1.0" encoding="utf-8"?>
<a:theme xmlns:a="http://schemas.openxmlformats.org/drawingml/2006/main" name="1_Java Green">
  <a:themeElements>
    <a:clrScheme name="Custom 4">
      <a:dk1>
        <a:sysClr val="windowText" lastClr="000000"/>
      </a:dk1>
      <a:lt1>
        <a:sysClr val="window" lastClr="FFFFFF"/>
      </a:lt1>
      <a:dk2>
        <a:srgbClr val="E37E03"/>
      </a:dk2>
      <a:lt2>
        <a:srgbClr val="EEE0F4"/>
      </a:lt2>
      <a:accent1>
        <a:srgbClr val="1F03EB"/>
      </a:accent1>
      <a:accent2>
        <a:srgbClr val="0070C0"/>
      </a:accent2>
      <a:accent3>
        <a:srgbClr val="A147C9"/>
      </a:accent3>
      <a:accent4>
        <a:srgbClr val="2E6C57"/>
      </a:accent4>
      <a:accent5>
        <a:srgbClr val="5B4672"/>
      </a:accent5>
      <a:accent6>
        <a:srgbClr val="45CBA2"/>
      </a:accent6>
      <a:hlink>
        <a:srgbClr val="47295D"/>
      </a:hlink>
      <a:folHlink>
        <a:srgbClr val="47295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52680</TotalTime>
  <Words>1727</Words>
  <Application>Microsoft Office PowerPoint</Application>
  <PresentationFormat>On-screen Show (4:3)</PresentationFormat>
  <Paragraphs>490</Paragraphs>
  <Slides>33</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33</vt:i4>
      </vt:variant>
    </vt:vector>
  </HeadingPairs>
  <TitlesOfParts>
    <vt:vector size="45" baseType="lpstr">
      <vt:lpstr>Arial</vt:lpstr>
      <vt:lpstr>Arial Narrow</vt:lpstr>
      <vt:lpstr>Calibri</vt:lpstr>
      <vt:lpstr>Comic Sans MS</vt:lpstr>
      <vt:lpstr>Consolas</vt:lpstr>
      <vt:lpstr>Franklin Gothic Medium</vt:lpstr>
      <vt:lpstr>inherit</vt:lpstr>
      <vt:lpstr>Times</vt:lpstr>
      <vt:lpstr>Wingdings</vt:lpstr>
      <vt:lpstr>Wingdings 2</vt:lpstr>
      <vt:lpstr>Java Green</vt:lpstr>
      <vt:lpstr>1_Java Green</vt:lpstr>
      <vt:lpstr>Database Systems: Theory and Programming  Python ORM with SQLAlchemy</vt:lpstr>
      <vt:lpstr>Acknowledgements</vt:lpstr>
      <vt:lpstr>Getting Started  (1)</vt:lpstr>
      <vt:lpstr>Getting Started  (2)</vt:lpstr>
      <vt:lpstr>Install SQLAlchemy with pip</vt:lpstr>
      <vt:lpstr>Install Database Drivers</vt:lpstr>
      <vt:lpstr>Accessing a Local Database (Cf: http://jackmyers.info/db/files/python/core/simpleLocalQuery.txt)</vt:lpstr>
      <vt:lpstr>Accessing a Remote Database</vt:lpstr>
      <vt:lpstr>Working with Table objects in  SQLAlchemy</vt:lpstr>
      <vt:lpstr>Creating a representation of the tables in SQLAlchemy</vt:lpstr>
      <vt:lpstr>Table objects</vt:lpstr>
      <vt:lpstr>Table objects</vt:lpstr>
      <vt:lpstr>Types of Objects in SQLAlchemy Core</vt:lpstr>
      <vt:lpstr>Sample Code (Cf: http://jackmyers.info/db/files/python/core/bulid_DB_using_table_objects.txt)</vt:lpstr>
      <vt:lpstr>Our attempt to replicate Sakila only partially succeeded</vt:lpstr>
      <vt:lpstr>Using vendor specific (MySQL) types (Cf: http://jackmyers.info/db/files/python/core/bulid_DB_using_table_objects_mysql.txt)</vt:lpstr>
      <vt:lpstr>The Table object </vt:lpstr>
      <vt:lpstr>Reflection</vt:lpstr>
      <vt:lpstr>Reflection for a schema (Cf: http://jackmyers.info/db/files/python/core/reflectionBySchema.txt)</vt:lpstr>
      <vt:lpstr>Reflection example (Cf: http://jackmyers.info/db/files/python/core/reflectionByTable.txt)</vt:lpstr>
      <vt:lpstr>Reflection example</vt:lpstr>
      <vt:lpstr>ORM (Object-Relational Mapping)</vt:lpstr>
      <vt:lpstr>Object Relational Databases vs. ORM</vt:lpstr>
      <vt:lpstr>A SQLAlchemy Decision: ORM vs Core</vt:lpstr>
      <vt:lpstr>Our (my…) Perspective</vt:lpstr>
      <vt:lpstr>ORM structure</vt:lpstr>
      <vt:lpstr>Examples from sakila structure plus new award table</vt:lpstr>
      <vt:lpstr>ORM Approach  (1)</vt:lpstr>
      <vt:lpstr>ORM Approach  (2)</vt:lpstr>
      <vt:lpstr>ORM Approach  (3)</vt:lpstr>
      <vt:lpstr>ORM Approach  (4)</vt:lpstr>
      <vt:lpstr>The class defintions should encapsulate how to deal with bridging tables</vt:lpstr>
      <vt:lpstr>Once created, using your table-based Python classes is easy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and Data Abstraction  Lesson 1: Review</dc:title>
  <dc:creator>Jack Myers</dc:creator>
  <cp:lastModifiedBy>Myers, Jack F</cp:lastModifiedBy>
  <cp:revision>472</cp:revision>
  <dcterms:created xsi:type="dcterms:W3CDTF">2013-12-20T15:33:26Z</dcterms:created>
  <dcterms:modified xsi:type="dcterms:W3CDTF">2018-10-01T21:27:25Z</dcterms:modified>
</cp:coreProperties>
</file>