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6"/>
  </p:notesMasterIdLst>
  <p:handoutMasterIdLst>
    <p:handoutMasterId r:id="rId17"/>
  </p:handoutMasterIdLst>
  <p:sldIdLst>
    <p:sldId id="607" r:id="rId2"/>
    <p:sldId id="621" r:id="rId3"/>
    <p:sldId id="623" r:id="rId4"/>
    <p:sldId id="625" r:id="rId5"/>
    <p:sldId id="624" r:id="rId6"/>
    <p:sldId id="620" r:id="rId7"/>
    <p:sldId id="626" r:id="rId8"/>
    <p:sldId id="627" r:id="rId9"/>
    <p:sldId id="628" r:id="rId10"/>
    <p:sldId id="629" r:id="rId11"/>
    <p:sldId id="630" r:id="rId12"/>
    <p:sldId id="631" r:id="rId13"/>
    <p:sldId id="633" r:id="rId14"/>
    <p:sldId id="622" r:id="rId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9966"/>
    <a:srgbClr val="147192"/>
    <a:srgbClr val="BDBD03"/>
    <a:srgbClr val="278999"/>
    <a:srgbClr val="5B9BD5"/>
    <a:srgbClr val="9BBB59"/>
    <a:srgbClr val="73AE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67" autoAdjust="0"/>
    <p:restoredTop sz="93826" autoAdjust="0"/>
  </p:normalViewPr>
  <p:slideViewPr>
    <p:cSldViewPr snapToGrid="0">
      <p:cViewPr varScale="1">
        <p:scale>
          <a:sx n="67" d="100"/>
          <a:sy n="67" d="100"/>
        </p:scale>
        <p:origin x="1128" y="2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E82CC8C-3DEA-4360-9C0A-645C1E714506}" type="datetimeFigureOut">
              <a:rPr lang="zh-CN" altLang="en-US" smtClean="0"/>
              <a:pPr/>
              <a:t>2020/3/9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BA72907-C2C9-48C8-9BF8-FFA02361706B}" type="slidenum">
              <a:rPr lang="zh-CN" altLang="en-US" smtClean="0"/>
              <a:pPr/>
              <a:t>‹#›</a:t>
            </a:fld>
            <a:endParaRPr lang="zh-CN" altLang="en-US"/>
          </a:p>
        </p:txBody>
      </p:sp>
    </p:spTree>
    <p:extLst>
      <p:ext uri="{BB962C8B-B14F-4D97-AF65-F5344CB8AC3E}">
        <p14:creationId xmlns:p14="http://schemas.microsoft.com/office/powerpoint/2010/main" val="18874243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42D5D5-AE00-4E0C-B9F4-4674567F208E}" type="datetimeFigureOut">
              <a:rPr lang="zh-CN" altLang="en-US" smtClean="0"/>
              <a:pPr/>
              <a:t>2020/3/9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80267C-9B34-4EB6-8147-72CDB5DD00B9}" type="slidenum">
              <a:rPr lang="zh-CN" altLang="en-US" smtClean="0"/>
              <a:pPr/>
              <a:t>‹#›</a:t>
            </a:fld>
            <a:endParaRPr lang="zh-CN" altLang="en-US"/>
          </a:p>
        </p:txBody>
      </p:sp>
    </p:spTree>
    <p:extLst>
      <p:ext uri="{BB962C8B-B14F-4D97-AF65-F5344CB8AC3E}">
        <p14:creationId xmlns:p14="http://schemas.microsoft.com/office/powerpoint/2010/main" val="3561201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228600" indent="-228600">
              <a:buAutoNum type="arabicPeriod"/>
            </a:pPr>
            <a:endParaRPr kumimoji="1" lang="zh-CN" altLang="en-US" dirty="0"/>
          </a:p>
        </p:txBody>
      </p:sp>
      <p:sp>
        <p:nvSpPr>
          <p:cNvPr id="4" name="幻灯片编号占位符 3"/>
          <p:cNvSpPr>
            <a:spLocks noGrp="1"/>
          </p:cNvSpPr>
          <p:nvPr>
            <p:ph type="sldNum" sz="quarter" idx="10"/>
          </p:nvPr>
        </p:nvSpPr>
        <p:spPr/>
        <p:txBody>
          <a:bodyPr/>
          <a:lstStyle/>
          <a:p>
            <a:fld id="{A880267C-9B34-4EB6-8147-72CDB5DD00B9}" type="slidenum">
              <a:rPr lang="zh-CN" altLang="en-US" smtClean="0"/>
              <a:pPr/>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628802"/>
            <a:ext cx="7772400" cy="1470025"/>
          </a:xfrm>
        </p:spPr>
        <p:txBody>
          <a:bodyPr/>
          <a:lstStyle>
            <a:lvl1pPr algn="ctr">
              <a:defRPr sz="4000">
                <a:solidFill>
                  <a:srgbClr val="C00000"/>
                </a:solidFill>
              </a:defRPr>
            </a:lvl1pPr>
          </a:lstStyle>
          <a:p>
            <a:r>
              <a:rPr lang="zh-CN" altLang="en-US"/>
              <a:t>单击此处编辑母版标题样式</a:t>
            </a:r>
            <a:endParaRPr lang="zh-TW" altLang="en-US" dirty="0"/>
          </a:p>
        </p:txBody>
      </p:sp>
      <p:sp>
        <p:nvSpPr>
          <p:cNvPr id="3" name="副标题 2"/>
          <p:cNvSpPr>
            <a:spLocks noGrp="1"/>
          </p:cNvSpPr>
          <p:nvPr>
            <p:ph type="subTitle" idx="1"/>
          </p:nvPr>
        </p:nvSpPr>
        <p:spPr>
          <a:xfrm>
            <a:off x="1371600" y="4315544"/>
            <a:ext cx="6400800" cy="1417712"/>
          </a:xfrm>
        </p:spPr>
        <p:txBody>
          <a:bodyPr/>
          <a:lstStyle>
            <a:lvl1pPr marL="0" indent="0" algn="ctr">
              <a:buNone/>
              <a:defRPr>
                <a:solidFill>
                  <a:srgbClr val="00206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TW" altLang="en-US"/>
          </a:p>
        </p:txBody>
      </p:sp>
      <p:sp>
        <p:nvSpPr>
          <p:cNvPr id="5" name="日期占位符 3"/>
          <p:cNvSpPr>
            <a:spLocks noGrp="1"/>
          </p:cNvSpPr>
          <p:nvPr>
            <p:ph type="dt" sz="half" idx="10"/>
          </p:nvPr>
        </p:nvSpPr>
        <p:spPr/>
        <p:txBody>
          <a:bodyPr/>
          <a:lstStyle>
            <a:lvl1pPr>
              <a:defRPr/>
            </a:lvl1pPr>
          </a:lstStyle>
          <a:p>
            <a:fld id="{427B2BE1-5DC4-424F-A2D6-FD4F362E34B8}" type="datetime1">
              <a:rPr lang="zh-CN" altLang="en-US" smtClean="0"/>
              <a:pPr/>
              <a:t>2020/3/9</a:t>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lgn="r">
              <a:defRPr smtClean="0"/>
            </a:lvl1pPr>
          </a:lstStyle>
          <a:p>
            <a:fld id="{A5AAEF0F-0BBD-4BC2-B079-FA6741C313A3}"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标题和表格">
    <p:spTree>
      <p:nvGrpSpPr>
        <p:cNvPr id="1" name=""/>
        <p:cNvGrpSpPr/>
        <p:nvPr/>
      </p:nvGrpSpPr>
      <p:grpSpPr>
        <a:xfrm>
          <a:off x="0" y="0"/>
          <a:ext cx="0" cy="0"/>
          <a:chOff x="0" y="0"/>
          <a:chExt cx="0" cy="0"/>
        </a:xfrm>
      </p:grpSpPr>
      <p:sp>
        <p:nvSpPr>
          <p:cNvPr id="3" name="表格占位符 2"/>
          <p:cNvSpPr>
            <a:spLocks noGrp="1"/>
          </p:cNvSpPr>
          <p:nvPr>
            <p:ph type="tbl" idx="1" hasCustomPrompt="1"/>
          </p:nvPr>
        </p:nvSpPr>
        <p:spPr>
          <a:xfrm>
            <a:off x="468313" y="1196977"/>
            <a:ext cx="8229600" cy="4906963"/>
          </a:xfrm>
        </p:spPr>
        <p:txBody>
          <a:bodyPr rtlCol="0">
            <a:noAutofit/>
          </a:bodyPr>
          <a:lstStyle/>
          <a:p>
            <a:pPr lvl="0"/>
            <a:r>
              <a:rPr lang="zh-CN" altLang="en-US" noProof="0"/>
              <a:t>单击图标添加表格</a:t>
            </a:r>
          </a:p>
        </p:txBody>
      </p:sp>
      <p:sp>
        <p:nvSpPr>
          <p:cNvPr id="4" name="Rectangle 4"/>
          <p:cNvSpPr>
            <a:spLocks noGrp="1" noChangeArrowheads="1"/>
          </p:cNvSpPr>
          <p:nvPr>
            <p:ph type="dt" sz="half" idx="10"/>
          </p:nvPr>
        </p:nvSpPr>
        <p:spPr/>
        <p:txBody>
          <a:bodyPr/>
          <a:lstStyle>
            <a:lvl1pPr>
              <a:defRPr smtClean="0"/>
            </a:lvl1pPr>
          </a:lstStyle>
          <a:p>
            <a:fld id="{9C748C19-CD3E-49ED-9511-1D0B6CE6D8B6}" type="datetime1">
              <a:rPr lang="zh-CN" altLang="en-US" smtClean="0"/>
              <a:pPr/>
              <a:t>2020/3/9</a:t>
            </a:fld>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8" name="标题 7"/>
          <p:cNvSpPr>
            <a:spLocks noGrp="1"/>
          </p:cNvSpPr>
          <p:nvPr>
            <p:ph type="title"/>
          </p:nvPr>
        </p:nvSpPr>
        <p:spPr/>
        <p:txBody>
          <a:bodyPr/>
          <a:lstStyle/>
          <a:p>
            <a:r>
              <a:rPr lang="zh-CN" altLang="en-US"/>
              <a:t>单击此处编辑母版标题样式</a:t>
            </a:r>
          </a:p>
        </p:txBody>
      </p:sp>
      <p:sp>
        <p:nvSpPr>
          <p:cNvPr id="6" name="灯片编号占位符 5"/>
          <p:cNvSpPr>
            <a:spLocks noGrp="1"/>
          </p:cNvSpPr>
          <p:nvPr>
            <p:ph type="sldNum" sz="quarter" idx="12"/>
          </p:nvPr>
        </p:nvSpPr>
        <p:spPr>
          <a:xfrm>
            <a:off x="6831013" y="6646398"/>
            <a:ext cx="2133600" cy="200244"/>
          </a:xfrm>
        </p:spPr>
        <p:txBody>
          <a:bodyPr/>
          <a:lstStyle>
            <a:lvl1pPr>
              <a:defRPr/>
            </a:lvl1pPr>
          </a:lstStyle>
          <a:p>
            <a:fld id="{A5AAEF0F-0BBD-4BC2-B079-FA6741C313A3}" type="slidenum">
              <a:rPr lang="zh-CN" altLang="en-US" smtClean="0"/>
              <a:pPr/>
              <a:t>‹#›</a:t>
            </a:fld>
            <a:endParaRPr lang="zh-CN" altLang="en-US"/>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TW" altLang="en-US" dirty="0"/>
          </a:p>
        </p:txBody>
      </p:sp>
      <p:sp>
        <p:nvSpPr>
          <p:cNvPr id="3" name="内容占位符 2"/>
          <p:cNvSpPr>
            <a:spLocks noGrp="1"/>
          </p:cNvSpPr>
          <p:nvPr>
            <p:ph idx="1"/>
          </p:nvPr>
        </p:nvSpPr>
        <p:spPr/>
        <p:txBody>
          <a:bodyPr/>
          <a:lstStyle>
            <a:lvl1pPr marL="268605" indent="-268605">
              <a:defRPr lang="zh-CN" altLang="en-US" sz="2400" b="0" kern="1200" baseline="0" dirty="0" smtClean="0">
                <a:solidFill>
                  <a:srgbClr val="002060"/>
                </a:solidFill>
                <a:latin typeface="+mn-lt"/>
                <a:ea typeface="+mn-ea"/>
                <a:cs typeface="+mn-cs"/>
              </a:defRPr>
            </a:lvl1pPr>
            <a:lvl2pPr marL="701675" indent="-342900">
              <a:defRPr lang="zh-CN" altLang="en-US" sz="2000" b="0" kern="1200" baseline="0" dirty="0" smtClean="0">
                <a:solidFill>
                  <a:srgbClr val="002060"/>
                </a:solidFill>
                <a:latin typeface="+mn-lt"/>
                <a:ea typeface="+mn-ea"/>
                <a:cs typeface="+mn-cs"/>
              </a:defRPr>
            </a:lvl2pPr>
            <a:lvl3pPr marL="947420" indent="-285750">
              <a:defRPr lang="zh-CN" altLang="en-US" b="0" kern="1200" baseline="0" dirty="0" smtClean="0">
                <a:solidFill>
                  <a:srgbClr val="002060"/>
                </a:solidFill>
                <a:latin typeface="+mn-lt"/>
                <a:ea typeface="+mn-ea"/>
                <a:cs typeface="+mn-cs"/>
              </a:defRPr>
            </a:lvl3pPr>
          </a:lstStyle>
          <a:p>
            <a:pPr marL="342900" lvl="0" indent="-342900" algn="l" rtl="0" eaLnBrk="1" fontAlgn="base" hangingPunct="1">
              <a:lnSpc>
                <a:spcPct val="130000"/>
              </a:lnSpc>
              <a:spcBef>
                <a:spcPct val="20000"/>
              </a:spcBef>
              <a:spcAft>
                <a:spcPct val="0"/>
              </a:spcAft>
              <a:buClr>
                <a:schemeClr val="tx2"/>
              </a:buClr>
              <a:buSzPct val="75000"/>
              <a:buFont typeface="Wingdings" panose="05000000000000000000" pitchFamily="2" charset="2"/>
              <a:buChar char="n"/>
            </a:pPr>
            <a:r>
              <a:rPr lang="zh-CN" altLang="en-US"/>
              <a:t>单击此处编辑母版文本样式</a:t>
            </a:r>
          </a:p>
          <a:p>
            <a:pPr marL="342900" lvl="1" indent="-342900" algn="l" rtl="0" eaLnBrk="1" fontAlgn="base" hangingPunct="1">
              <a:lnSpc>
                <a:spcPct val="130000"/>
              </a:lnSpc>
              <a:spcBef>
                <a:spcPct val="20000"/>
              </a:spcBef>
              <a:spcAft>
                <a:spcPct val="0"/>
              </a:spcAft>
              <a:buClr>
                <a:schemeClr val="tx2"/>
              </a:buClr>
              <a:buSzPct val="75000"/>
              <a:buFont typeface="Wingdings" panose="05000000000000000000" pitchFamily="2" charset="2"/>
              <a:buChar char="n"/>
            </a:pPr>
            <a:r>
              <a:rPr lang="zh-CN" altLang="en-US"/>
              <a:t>第二级</a:t>
            </a:r>
          </a:p>
          <a:p>
            <a:pPr marL="342900" lvl="2" indent="-342900" algn="l" rtl="0" eaLnBrk="1" fontAlgn="base" hangingPunct="1">
              <a:lnSpc>
                <a:spcPct val="130000"/>
              </a:lnSpc>
              <a:spcBef>
                <a:spcPct val="20000"/>
              </a:spcBef>
              <a:spcAft>
                <a:spcPct val="0"/>
              </a:spcAft>
              <a:buClr>
                <a:schemeClr val="tx2"/>
              </a:buClr>
              <a:buSzPct val="75000"/>
              <a:buFont typeface="Wingdings" panose="05000000000000000000" pitchFamily="2" charset="2"/>
              <a:buChar char="n"/>
            </a:pPr>
            <a:r>
              <a:rPr lang="zh-CN" altLang="en-US"/>
              <a:t>第三级</a:t>
            </a:r>
          </a:p>
          <a:p>
            <a:pPr marL="342900" lvl="3" indent="-342900" algn="l" rtl="0" eaLnBrk="1" fontAlgn="base" hangingPunct="1">
              <a:lnSpc>
                <a:spcPct val="130000"/>
              </a:lnSpc>
              <a:spcBef>
                <a:spcPct val="20000"/>
              </a:spcBef>
              <a:spcAft>
                <a:spcPct val="0"/>
              </a:spcAft>
              <a:buClr>
                <a:schemeClr val="tx2"/>
              </a:buClr>
              <a:buSzPct val="75000"/>
              <a:buFont typeface="Wingdings" panose="05000000000000000000" pitchFamily="2" charset="2"/>
              <a:buChar char="n"/>
            </a:pPr>
            <a:r>
              <a:rPr lang="zh-CN" altLang="en-US"/>
              <a:t>第四级</a:t>
            </a:r>
          </a:p>
          <a:p>
            <a:pPr marL="342900" lvl="4" indent="-342900" algn="l" rtl="0" eaLnBrk="1" fontAlgn="base" hangingPunct="1">
              <a:lnSpc>
                <a:spcPct val="130000"/>
              </a:lnSpc>
              <a:spcBef>
                <a:spcPct val="20000"/>
              </a:spcBef>
              <a:spcAft>
                <a:spcPct val="0"/>
              </a:spcAft>
              <a:buClr>
                <a:schemeClr val="tx2"/>
              </a:buClr>
              <a:buSzPct val="75000"/>
              <a:buFont typeface="Wingdings" panose="05000000000000000000" pitchFamily="2" charset="2"/>
              <a:buChar char="n"/>
            </a:pPr>
            <a:r>
              <a:rPr lang="zh-CN" altLang="en-US"/>
              <a:t>第五级</a:t>
            </a:r>
            <a:endParaRPr lang="zh-TW" altLang="en-US" dirty="0"/>
          </a:p>
        </p:txBody>
      </p:sp>
      <p:sp>
        <p:nvSpPr>
          <p:cNvPr id="4" name="日期占位符 3"/>
          <p:cNvSpPr>
            <a:spLocks noGrp="1"/>
          </p:cNvSpPr>
          <p:nvPr>
            <p:ph type="dt" sz="half" idx="10"/>
          </p:nvPr>
        </p:nvSpPr>
        <p:spPr/>
        <p:txBody>
          <a:bodyPr/>
          <a:lstStyle>
            <a:lvl1pPr>
              <a:defRPr/>
            </a:lvl1pPr>
          </a:lstStyle>
          <a:p>
            <a:fld id="{63BDE738-F65C-44CE-9E57-B8BFD63E1E75}" type="datetime1">
              <a:rPr lang="zh-CN" altLang="en-US" smtClean="0"/>
              <a:pPr/>
              <a:t>2020/3/9</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A5AAEF0F-0BBD-4BC2-B079-FA6741C313A3}"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节标题">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722313" y="2294318"/>
            <a:ext cx="7772400" cy="1500187"/>
          </a:xfrm>
        </p:spPr>
        <p:txBody>
          <a:bodyPr anchor="ctr"/>
          <a:lstStyle>
            <a:lvl1pPr marL="0" indent="0" algn="ctr">
              <a:buNone/>
              <a:defRPr sz="3600">
                <a:solidFill>
                  <a:srgbClr val="C0000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fld id="{D17F4E69-CF2E-4BBD-BFD6-40704D1A2A8C}" type="datetime1">
              <a:rPr lang="zh-CN" altLang="en-US" smtClean="0"/>
              <a:pPr/>
              <a:t>2020/3/9</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A5AAEF0F-0BBD-4BC2-B079-FA6741C313A3}" type="slidenum">
              <a:rPr lang="zh-CN" altLang="en-US" smtClean="0"/>
              <a:pPr/>
              <a:t>‹#›</a:t>
            </a:fld>
            <a:endParaRPr lang="zh-CN" altLang="en-US"/>
          </a:p>
        </p:txBody>
      </p:sp>
      <p:sp>
        <p:nvSpPr>
          <p:cNvPr id="7" name="标题 6"/>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TW" altLang="en-US"/>
          </a:p>
        </p:txBody>
      </p:sp>
      <p:sp>
        <p:nvSpPr>
          <p:cNvPr id="3" name="内容占位符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TW" altLang="en-US"/>
          </a:p>
        </p:txBody>
      </p:sp>
      <p:sp>
        <p:nvSpPr>
          <p:cNvPr id="4" name="内容占位符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TW" altLang="en-US"/>
          </a:p>
        </p:txBody>
      </p:sp>
      <p:sp>
        <p:nvSpPr>
          <p:cNvPr id="5" name="日期占位符 3"/>
          <p:cNvSpPr>
            <a:spLocks noGrp="1"/>
          </p:cNvSpPr>
          <p:nvPr>
            <p:ph type="dt" sz="half" idx="10"/>
          </p:nvPr>
        </p:nvSpPr>
        <p:spPr/>
        <p:txBody>
          <a:bodyPr/>
          <a:lstStyle>
            <a:lvl1pPr>
              <a:defRPr/>
            </a:lvl1pPr>
          </a:lstStyle>
          <a:p>
            <a:fld id="{7F99A6B4-1D50-4FF4-B2D6-10E519F5D209}" type="datetime1">
              <a:rPr lang="zh-CN" altLang="en-US" smtClean="0"/>
              <a:pPr/>
              <a:t>2020/3/9</a:t>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A5AAEF0F-0BBD-4BC2-B079-FA6741C313A3}"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TW"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TW" altLang="en-US"/>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TW" altLang="en-US"/>
          </a:p>
        </p:txBody>
      </p:sp>
      <p:sp>
        <p:nvSpPr>
          <p:cNvPr id="7" name="日期占位符 3"/>
          <p:cNvSpPr>
            <a:spLocks noGrp="1"/>
          </p:cNvSpPr>
          <p:nvPr>
            <p:ph type="dt" sz="half" idx="10"/>
          </p:nvPr>
        </p:nvSpPr>
        <p:spPr/>
        <p:txBody>
          <a:bodyPr/>
          <a:lstStyle>
            <a:lvl1pPr>
              <a:defRPr/>
            </a:lvl1pPr>
          </a:lstStyle>
          <a:p>
            <a:fld id="{3603C822-BB90-48FB-86AA-8B3B633849C7}" type="datetime1">
              <a:rPr lang="zh-CN" altLang="en-US" smtClean="0"/>
              <a:pPr/>
              <a:t>2020/3/9</a:t>
            </a:fld>
            <a:endParaRPr lang="zh-CN" altLang="en-US"/>
          </a:p>
        </p:txBody>
      </p:sp>
      <p:sp>
        <p:nvSpPr>
          <p:cNvPr id="8" name="页脚占位符 4"/>
          <p:cNvSpPr>
            <a:spLocks noGrp="1"/>
          </p:cNvSpPr>
          <p:nvPr>
            <p:ph type="ftr" sz="quarter" idx="11"/>
          </p:nvPr>
        </p:nvSpPr>
        <p:spPr/>
        <p:txBody>
          <a:bodyPr/>
          <a:lstStyle>
            <a:lvl1pPr>
              <a:defRPr/>
            </a:lvl1pPr>
          </a:lstStyle>
          <a:p>
            <a:endParaRPr lang="zh-CN" altLang="en-US"/>
          </a:p>
        </p:txBody>
      </p:sp>
      <p:sp>
        <p:nvSpPr>
          <p:cNvPr id="9" name="灯片编号占位符 5"/>
          <p:cNvSpPr>
            <a:spLocks noGrp="1"/>
          </p:cNvSpPr>
          <p:nvPr>
            <p:ph type="sldNum" sz="quarter" idx="12"/>
          </p:nvPr>
        </p:nvSpPr>
        <p:spPr/>
        <p:txBody>
          <a:bodyPr/>
          <a:lstStyle>
            <a:lvl1pPr>
              <a:defRPr/>
            </a:lvl1pPr>
          </a:lstStyle>
          <a:p>
            <a:fld id="{A5AAEF0F-0BBD-4BC2-B079-FA6741C313A3}"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TW" altLang="en-US"/>
          </a:p>
        </p:txBody>
      </p:sp>
      <p:sp>
        <p:nvSpPr>
          <p:cNvPr id="3" name="日期占位符 3"/>
          <p:cNvSpPr>
            <a:spLocks noGrp="1"/>
          </p:cNvSpPr>
          <p:nvPr>
            <p:ph type="dt" sz="half" idx="10"/>
          </p:nvPr>
        </p:nvSpPr>
        <p:spPr/>
        <p:txBody>
          <a:bodyPr/>
          <a:lstStyle>
            <a:lvl1pPr>
              <a:defRPr/>
            </a:lvl1pPr>
          </a:lstStyle>
          <a:p>
            <a:fld id="{80C483E1-D47C-4FAD-BE68-C56C2485977F}" type="datetime1">
              <a:rPr lang="zh-CN" altLang="en-US" smtClean="0"/>
              <a:pPr/>
              <a:t>2020/3/9</a:t>
            </a:fld>
            <a:endParaRPr lang="zh-CN" altLang="en-US"/>
          </a:p>
        </p:txBody>
      </p:sp>
      <p:sp>
        <p:nvSpPr>
          <p:cNvPr id="4" name="页脚占位符 4"/>
          <p:cNvSpPr>
            <a:spLocks noGrp="1"/>
          </p:cNvSpPr>
          <p:nvPr>
            <p:ph type="ftr" sz="quarter" idx="11"/>
          </p:nvPr>
        </p:nvSpPr>
        <p:spPr/>
        <p:txBody>
          <a:bodyPr/>
          <a:lstStyle>
            <a:lvl1pPr>
              <a:defRPr/>
            </a:lvl1pPr>
          </a:lstStyle>
          <a:p>
            <a:endParaRPr lang="zh-CN" altLang="en-US"/>
          </a:p>
        </p:txBody>
      </p:sp>
      <p:sp>
        <p:nvSpPr>
          <p:cNvPr id="5" name="灯片编号占位符 5"/>
          <p:cNvSpPr>
            <a:spLocks noGrp="1"/>
          </p:cNvSpPr>
          <p:nvPr>
            <p:ph type="sldNum" sz="quarter" idx="12"/>
          </p:nvPr>
        </p:nvSpPr>
        <p:spPr/>
        <p:txBody>
          <a:bodyPr/>
          <a:lstStyle>
            <a:lvl1pPr>
              <a:defRPr/>
            </a:lvl1pPr>
          </a:lstStyle>
          <a:p>
            <a:fld id="{A5AAEF0F-0BBD-4BC2-B079-FA6741C313A3}"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fld id="{BE3CDA8A-816C-407F-91A3-7F40E37F2A62}" type="datetime1">
              <a:rPr lang="zh-CN" altLang="en-US" smtClean="0"/>
              <a:pPr/>
              <a:t>2020/3/9</a:t>
            </a:fld>
            <a:endParaRPr lang="zh-CN" altLang="en-US"/>
          </a:p>
        </p:txBody>
      </p:sp>
      <p:sp>
        <p:nvSpPr>
          <p:cNvPr id="3" name="页脚占位符 4"/>
          <p:cNvSpPr>
            <a:spLocks noGrp="1"/>
          </p:cNvSpPr>
          <p:nvPr>
            <p:ph type="ftr" sz="quarter" idx="11"/>
          </p:nvPr>
        </p:nvSpPr>
        <p:spPr/>
        <p:txBody>
          <a:bodyPr/>
          <a:lstStyle>
            <a:lvl1pPr>
              <a:defRPr/>
            </a:lvl1pPr>
          </a:lstStyle>
          <a:p>
            <a:endParaRPr lang="zh-CN" altLang="en-US"/>
          </a:p>
        </p:txBody>
      </p:sp>
      <p:sp>
        <p:nvSpPr>
          <p:cNvPr id="4" name="灯片编号占位符 5"/>
          <p:cNvSpPr>
            <a:spLocks noGrp="1"/>
          </p:cNvSpPr>
          <p:nvPr>
            <p:ph type="sldNum" sz="quarter" idx="12"/>
          </p:nvPr>
        </p:nvSpPr>
        <p:spPr/>
        <p:txBody>
          <a:bodyPr/>
          <a:lstStyle>
            <a:lvl1pPr>
              <a:defRPr/>
            </a:lvl1pPr>
          </a:lstStyle>
          <a:p>
            <a:fld id="{A5AAEF0F-0BBD-4BC2-B079-FA6741C313A3}"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图片与标题">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1792288" y="1132893"/>
            <a:ext cx="5486400" cy="4969877"/>
          </a:xfrm>
        </p:spPr>
        <p:txBody>
          <a:bodyPr rtlCol="0">
            <a:no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TW" altLang="en-US" noProof="0"/>
          </a:p>
        </p:txBody>
      </p:sp>
      <p:sp>
        <p:nvSpPr>
          <p:cNvPr id="4" name="文本占位符 3"/>
          <p:cNvSpPr>
            <a:spLocks noGrp="1"/>
          </p:cNvSpPr>
          <p:nvPr>
            <p:ph type="body" sz="half" idx="2"/>
          </p:nvPr>
        </p:nvSpPr>
        <p:spPr>
          <a:xfrm>
            <a:off x="1792288" y="6199465"/>
            <a:ext cx="5486400" cy="350241"/>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fld id="{792C1609-03A0-4E22-949F-2B46B2E28067}" type="datetime1">
              <a:rPr lang="zh-CN" altLang="en-US" smtClean="0"/>
              <a:pPr/>
              <a:t>2020/3/9</a:t>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A5AAEF0F-0BBD-4BC2-B079-FA6741C313A3}" type="slidenum">
              <a:rPr lang="zh-CN" altLang="en-US" smtClean="0"/>
              <a:pPr/>
              <a:t>‹#›</a:t>
            </a:fld>
            <a:endParaRPr lang="zh-CN" altLang="en-US"/>
          </a:p>
        </p:txBody>
      </p:sp>
      <p:sp>
        <p:nvSpPr>
          <p:cNvPr id="8" name="标题 7"/>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TW" altLang="en-US"/>
          </a:p>
        </p:txBody>
      </p:sp>
      <p:sp>
        <p:nvSpPr>
          <p:cNvPr id="3" name="竖排文字占位符 2"/>
          <p:cNvSpPr>
            <a:spLocks noGrp="1"/>
          </p:cNvSpPr>
          <p:nvPr>
            <p:ph type="body" orient="vert" idx="1"/>
          </p:nvPr>
        </p:nvSpPr>
        <p:spPr/>
        <p:txBody>
          <a:bodyPr vert="eaVert" anchor="t" anchorCtr="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TW" altLang="en-US"/>
          </a:p>
        </p:txBody>
      </p:sp>
      <p:sp>
        <p:nvSpPr>
          <p:cNvPr id="4" name="日期占位符 3"/>
          <p:cNvSpPr>
            <a:spLocks noGrp="1"/>
          </p:cNvSpPr>
          <p:nvPr>
            <p:ph type="dt" sz="half" idx="10"/>
          </p:nvPr>
        </p:nvSpPr>
        <p:spPr/>
        <p:txBody>
          <a:bodyPr/>
          <a:lstStyle>
            <a:lvl1pPr>
              <a:defRPr/>
            </a:lvl1pPr>
          </a:lstStyle>
          <a:p>
            <a:fld id="{137B65B3-813B-40DD-883B-8347D9990CC6}" type="datetime1">
              <a:rPr lang="zh-CN" altLang="en-US" smtClean="0"/>
              <a:pPr/>
              <a:t>2020/3/9</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A5AAEF0F-0BBD-4BC2-B079-FA6741C313A3}"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a:off x="0" y="0"/>
            <a:ext cx="9144000" cy="928688"/>
          </a:xfrm>
          <a:prstGeom prst="rect">
            <a:avLst/>
          </a:prstGeom>
          <a:gradFill>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sz="1800"/>
          </a:p>
        </p:txBody>
      </p:sp>
      <p:sp>
        <p:nvSpPr>
          <p:cNvPr id="11" name="矩形 10"/>
          <p:cNvSpPr/>
          <p:nvPr/>
        </p:nvSpPr>
        <p:spPr>
          <a:xfrm>
            <a:off x="0" y="6643688"/>
            <a:ext cx="9144000" cy="214312"/>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sz="1800">
              <a:latin typeface="+mn-lt"/>
            </a:endParaRPr>
          </a:p>
        </p:txBody>
      </p:sp>
      <p:sp>
        <p:nvSpPr>
          <p:cNvPr id="1028" name="标题占位符 1"/>
          <p:cNvSpPr>
            <a:spLocks noGrp="1"/>
          </p:cNvSpPr>
          <p:nvPr>
            <p:ph type="title"/>
          </p:nvPr>
        </p:nvSpPr>
        <p:spPr bwMode="auto">
          <a:xfrm>
            <a:off x="0" y="173038"/>
            <a:ext cx="914400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TW" altLang="en-US"/>
          </a:p>
        </p:txBody>
      </p:sp>
      <p:sp>
        <p:nvSpPr>
          <p:cNvPr id="1029" name="文本占位符 2"/>
          <p:cNvSpPr>
            <a:spLocks noGrp="1"/>
          </p:cNvSpPr>
          <p:nvPr>
            <p:ph type="body" idx="1"/>
          </p:nvPr>
        </p:nvSpPr>
        <p:spPr bwMode="auto">
          <a:xfrm>
            <a:off x="168494" y="1008516"/>
            <a:ext cx="8829675" cy="5524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zh-TW" altLang="en-US" dirty="0"/>
          </a:p>
        </p:txBody>
      </p:sp>
      <p:sp>
        <p:nvSpPr>
          <p:cNvPr id="4" name="日期占位符 3"/>
          <p:cNvSpPr>
            <a:spLocks noGrp="1"/>
          </p:cNvSpPr>
          <p:nvPr>
            <p:ph type="dt" sz="half" idx="2"/>
          </p:nvPr>
        </p:nvSpPr>
        <p:spPr>
          <a:xfrm>
            <a:off x="168494" y="6640467"/>
            <a:ext cx="2133600" cy="206177"/>
          </a:xfrm>
          <a:prstGeom prst="rect">
            <a:avLst/>
          </a:prstGeom>
        </p:spPr>
        <p:txBody>
          <a:bodyPr vert="horz" lIns="91440" tIns="45720" rIns="91440" bIns="45720" rtlCol="0" anchor="ctr"/>
          <a:lstStyle>
            <a:lvl1pPr algn="l">
              <a:defRPr sz="1200" b="0" baseline="0" smtClean="0">
                <a:solidFill>
                  <a:schemeClr val="bg1"/>
                </a:solidFill>
                <a:latin typeface="+mn-lt"/>
                <a:ea typeface="+mn-ea"/>
              </a:defRPr>
            </a:lvl1pPr>
          </a:lstStyle>
          <a:p>
            <a:fld id="{90B50CBB-D644-4A33-96F2-76ED71506B0F}" type="datetime1">
              <a:rPr lang="zh-CN" altLang="en-US" smtClean="0"/>
              <a:pPr/>
              <a:t>2020/3/9</a:t>
            </a:fld>
            <a:endParaRPr lang="zh-CN" altLang="en-US"/>
          </a:p>
        </p:txBody>
      </p:sp>
      <p:sp>
        <p:nvSpPr>
          <p:cNvPr id="5" name="页脚占位符 4"/>
          <p:cNvSpPr>
            <a:spLocks noGrp="1"/>
          </p:cNvSpPr>
          <p:nvPr>
            <p:ph type="ftr" sz="quarter" idx="3"/>
          </p:nvPr>
        </p:nvSpPr>
        <p:spPr>
          <a:xfrm>
            <a:off x="3143250" y="6646398"/>
            <a:ext cx="2895600" cy="200244"/>
          </a:xfrm>
          <a:prstGeom prst="rect">
            <a:avLst/>
          </a:prstGeom>
        </p:spPr>
        <p:txBody>
          <a:bodyPr vert="horz" lIns="91440" tIns="45720" rIns="91440" bIns="45720" rtlCol="0" anchor="ctr"/>
          <a:lstStyle>
            <a:lvl1pPr algn="ctr">
              <a:defRPr sz="1200" b="0" baseline="0">
                <a:solidFill>
                  <a:schemeClr val="bg1"/>
                </a:solidFill>
                <a:latin typeface="+mn-lt"/>
                <a:ea typeface="+mn-ea"/>
              </a:defRPr>
            </a:lvl1pPr>
          </a:lstStyle>
          <a:p>
            <a:endParaRPr lang="zh-CN" altLang="en-US"/>
          </a:p>
        </p:txBody>
      </p:sp>
      <p:sp>
        <p:nvSpPr>
          <p:cNvPr id="6" name="灯片编号占位符 5"/>
          <p:cNvSpPr>
            <a:spLocks noGrp="1"/>
          </p:cNvSpPr>
          <p:nvPr>
            <p:ph type="sldNum" sz="quarter" idx="4"/>
          </p:nvPr>
        </p:nvSpPr>
        <p:spPr>
          <a:xfrm>
            <a:off x="6864569" y="6657756"/>
            <a:ext cx="2133600" cy="200244"/>
          </a:xfrm>
          <a:prstGeom prst="rect">
            <a:avLst/>
          </a:prstGeom>
        </p:spPr>
        <p:txBody>
          <a:bodyPr vert="horz" lIns="91440" tIns="45720" rIns="91440" bIns="45720" rtlCol="0" anchor="ctr"/>
          <a:lstStyle>
            <a:lvl1pPr algn="r">
              <a:defRPr sz="1400" b="0" baseline="0" smtClean="0">
                <a:solidFill>
                  <a:schemeClr val="bg1"/>
                </a:solidFill>
                <a:latin typeface="+mn-lt"/>
                <a:ea typeface="+mn-ea"/>
              </a:defRPr>
            </a:lvl1pPr>
          </a:lstStyle>
          <a:p>
            <a:fld id="{A5AAEF0F-0BBD-4BC2-B079-FA6741C313A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lvl1pPr algn="ctr" rtl="0" eaLnBrk="1" fontAlgn="base" hangingPunct="1">
        <a:spcBef>
          <a:spcPct val="0"/>
        </a:spcBef>
        <a:spcAft>
          <a:spcPct val="0"/>
        </a:spcAft>
        <a:defRPr sz="3600" b="0" kern="1200" baseline="0">
          <a:solidFill>
            <a:schemeClr val="bg1"/>
          </a:solidFill>
          <a:latin typeface="+mj-lt"/>
          <a:ea typeface="+mj-ea"/>
          <a:cs typeface="+mj-cs"/>
        </a:defRPr>
      </a:lvl1pPr>
      <a:lvl2pPr algn="l" rtl="0" eaLnBrk="1" fontAlgn="base" hangingPunct="1">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1" fontAlgn="base" hangingPunct="1">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1" fontAlgn="base" hangingPunct="1">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1" fontAlgn="base" hangingPunct="1">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eaLnBrk="1" fontAlgn="base" hangingPunct="1">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eaLnBrk="1" fontAlgn="base" hangingPunct="1">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eaLnBrk="1" fontAlgn="base" hangingPunct="1">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eaLnBrk="1" fontAlgn="base" hangingPunct="1">
        <a:spcBef>
          <a:spcPct val="0"/>
        </a:spcBef>
        <a:spcAft>
          <a:spcPct val="0"/>
        </a:spcAft>
        <a:defRPr sz="3600" b="1">
          <a:solidFill>
            <a:schemeClr val="bg1"/>
          </a:solidFill>
          <a:latin typeface="黑体" panose="02010609060101010101" pitchFamily="49" charset="-122"/>
          <a:ea typeface="黑体" panose="02010609060101010101" pitchFamily="49" charset="-122"/>
        </a:defRPr>
      </a:lvl9pPr>
    </p:titleStyle>
    <p:bodyStyle>
      <a:lvl1pPr marL="342900" indent="-342900" algn="l" rtl="0" eaLnBrk="1" fontAlgn="base" hangingPunct="1">
        <a:lnSpc>
          <a:spcPct val="130000"/>
        </a:lnSpc>
        <a:spcBef>
          <a:spcPct val="20000"/>
        </a:spcBef>
        <a:spcAft>
          <a:spcPct val="0"/>
        </a:spcAft>
        <a:buClr>
          <a:schemeClr val="tx2"/>
        </a:buClr>
        <a:buSzPct val="75000"/>
        <a:buFont typeface="Wingdings" panose="05000000000000000000" pitchFamily="2" charset="2"/>
        <a:buChar char="n"/>
        <a:defRPr sz="2400" b="0" kern="1200" baseline="0">
          <a:solidFill>
            <a:srgbClr val="002060"/>
          </a:solidFill>
          <a:latin typeface="+mn-lt"/>
          <a:ea typeface="+mn-ea"/>
          <a:cs typeface="+mn-cs"/>
        </a:defRPr>
      </a:lvl1pPr>
      <a:lvl2pPr marL="652780" indent="-29400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u"/>
        <a:defRPr sz="2000" b="0" kern="1200" baseline="0">
          <a:solidFill>
            <a:srgbClr val="002060"/>
          </a:solidFill>
          <a:latin typeface="+mn-lt"/>
          <a:ea typeface="+mn-ea"/>
          <a:cs typeface="+mn-cs"/>
        </a:defRPr>
      </a:lvl2pPr>
      <a:lvl3pPr marL="898525" indent="-23685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l"/>
        <a:defRPr b="0" kern="1200" baseline="0">
          <a:solidFill>
            <a:srgbClr val="002060"/>
          </a:solidFill>
          <a:latin typeface="+mn-lt"/>
          <a:ea typeface="+mn-ea"/>
          <a:cs typeface="+mn-cs"/>
        </a:defRPr>
      </a:lvl3pPr>
      <a:lvl4pPr marL="1167130" indent="-26860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Ø"/>
        <a:defRPr sz="1600" b="0" kern="1200" baseline="0">
          <a:solidFill>
            <a:srgbClr val="002060"/>
          </a:solidFill>
          <a:latin typeface="+mn-lt"/>
          <a:ea typeface="+mn-ea"/>
          <a:cs typeface="+mn-cs"/>
        </a:defRPr>
      </a:lvl4pPr>
      <a:lvl5pPr marL="1437005" indent="-26987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p"/>
        <a:defRPr sz="1600" b="0" kern="1200" baseline="0">
          <a:solidFill>
            <a:srgbClr val="002060"/>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429" y="2484644"/>
            <a:ext cx="9144000" cy="1470025"/>
          </a:xfrm>
        </p:spPr>
        <p:txBody>
          <a:bodyPr/>
          <a:lstStyle/>
          <a:p>
            <a:r>
              <a:rPr lang="en-US" altLang="zh-CN" sz="4400" b="1" dirty="0"/>
              <a:t>Document Analysis</a:t>
            </a:r>
            <a:endParaRPr lang="zh-CN" altLang="en-US" sz="4400" b="1" dirty="0"/>
          </a:p>
        </p:txBody>
      </p:sp>
      <p:sp>
        <p:nvSpPr>
          <p:cNvPr id="3" name="副标题 2"/>
          <p:cNvSpPr>
            <a:spLocks noGrp="1"/>
          </p:cNvSpPr>
          <p:nvPr>
            <p:ph type="subTitle" idx="1"/>
          </p:nvPr>
        </p:nvSpPr>
        <p:spPr>
          <a:xfrm>
            <a:off x="982980" y="3957730"/>
            <a:ext cx="7178040" cy="2047508"/>
          </a:xfrm>
        </p:spPr>
        <p:txBody>
          <a:bodyPr/>
          <a:lstStyle/>
          <a:p>
            <a:pPr algn="l">
              <a:lnSpc>
                <a:spcPct val="100000"/>
              </a:lnSpc>
              <a:spcBef>
                <a:spcPts val="0"/>
              </a:spcBef>
            </a:pPr>
            <a:r>
              <a:rPr lang="en-US" altLang="zh-CN" sz="32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 </a:t>
            </a:r>
            <a:endParaRPr lang="en-US" altLang="zh-CN" sz="3200" dirty="0">
              <a:solidFill>
                <a:schemeClr val="tx1"/>
              </a:solidFill>
            </a:endParaRPr>
          </a:p>
          <a:p>
            <a:r>
              <a:rPr lang="zh-CN" altLang="en-US" dirty="0">
                <a:solidFill>
                  <a:schemeClr val="tx1"/>
                </a:solidFill>
              </a:rPr>
              <a:t>蒋仕彪</a:t>
            </a:r>
            <a:endParaRPr lang="en-US" altLang="zh-CN" dirty="0">
              <a:solidFill>
                <a:schemeClr val="tx1"/>
              </a:solidFill>
            </a:endParaRPr>
          </a:p>
          <a:p>
            <a:r>
              <a:rPr lang="en-US" altLang="zh-CN" dirty="0">
                <a:solidFill>
                  <a:schemeClr val="tx1"/>
                </a:solidFill>
              </a:rPr>
              <a:t>3170102587</a:t>
            </a:r>
          </a:p>
          <a:p>
            <a:r>
              <a:rPr lang="en-US" altLang="zh-CN" sz="2000" dirty="0">
                <a:solidFill>
                  <a:schemeClr val="tx1"/>
                </a:solidFill>
              </a:rPr>
              <a:t>2020</a:t>
            </a:r>
            <a:r>
              <a:rPr lang="zh-CN" altLang="en-US" sz="2000" dirty="0">
                <a:solidFill>
                  <a:schemeClr val="tx1"/>
                </a:solidFill>
              </a:rPr>
              <a:t>年春夏学期</a:t>
            </a:r>
          </a:p>
        </p:txBody>
      </p:sp>
      <p:pic>
        <p:nvPicPr>
          <p:cNvPr id="4098" name="Picture 2" descr="https://gss0.bdstatic.com/-4o3dSag_xI4khGkpoWK1HF6hhy/baike/w%3D268%3Bg%3D0/sign=dc46cd4fb7a1cd1105b675268129afc1/8644ebf81a4c510ffd63cb656d59252dd42aa52d.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1878" y="65589"/>
            <a:ext cx="982189" cy="83329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Document Layout Analysis </a:t>
            </a:r>
          </a:p>
        </p:txBody>
      </p:sp>
      <p:sp>
        <p:nvSpPr>
          <p:cNvPr id="3" name="内容占位符 2"/>
          <p:cNvSpPr>
            <a:spLocks noGrp="1"/>
          </p:cNvSpPr>
          <p:nvPr>
            <p:ph idx="1"/>
          </p:nvPr>
        </p:nvSpPr>
        <p:spPr>
          <a:xfrm>
            <a:off x="168494" y="1008517"/>
            <a:ext cx="8651655" cy="1829933"/>
          </a:xfrm>
        </p:spPr>
        <p:txBody>
          <a:bodyPr/>
          <a:lstStyle/>
          <a:p>
            <a:r>
              <a:rPr lang="zh-CN" altLang="en-US" dirty="0"/>
              <a:t>基于</a:t>
            </a:r>
            <a:r>
              <a:rPr lang="zh-CN" altLang="en-US" u="sng" dirty="0">
                <a:effectLst>
                  <a:outerShdw blurRad="38100" dist="38100" dir="2700000" algn="tl">
                    <a:srgbClr val="000000">
                      <a:alpha val="43137"/>
                    </a:srgbClr>
                  </a:outerShdw>
                </a:effectLst>
              </a:rPr>
              <a:t>自下而上</a:t>
            </a:r>
            <a:r>
              <a:rPr lang="zh-CN" altLang="en-US" dirty="0"/>
              <a:t>的区域划分方案</a:t>
            </a:r>
            <a:endParaRPr lang="en-US" altLang="zh-CN" dirty="0"/>
          </a:p>
          <a:p>
            <a:pPr lvl="1">
              <a:lnSpc>
                <a:spcPct val="100000"/>
              </a:lnSpc>
            </a:pPr>
            <a:r>
              <a:rPr lang="en-US" altLang="zh-CN" dirty="0"/>
              <a:t>Hough Transform</a:t>
            </a:r>
          </a:p>
          <a:p>
            <a:pPr lvl="1">
              <a:lnSpc>
                <a:spcPct val="100000"/>
              </a:lnSpc>
            </a:pPr>
            <a:r>
              <a:rPr lang="en-US" altLang="zh-CN" dirty="0"/>
              <a:t>Clustering</a:t>
            </a:r>
          </a:p>
          <a:p>
            <a:pPr lvl="1">
              <a:lnSpc>
                <a:spcPct val="100000"/>
              </a:lnSpc>
            </a:pPr>
            <a:r>
              <a:rPr lang="en-US" altLang="zh-CN" b="1" dirty="0" err="1"/>
              <a:t>Docstrum</a:t>
            </a:r>
            <a:r>
              <a:rPr lang="en-US" altLang="zh-CN" b="1" dirty="0"/>
              <a:t> (</a:t>
            </a:r>
            <a:r>
              <a:rPr lang="en-US" altLang="zh-CN" dirty="0"/>
              <a:t>Document Spectrum</a:t>
            </a:r>
            <a:r>
              <a:rPr lang="en-US" altLang="zh-CN" b="1" dirty="0"/>
              <a:t>)</a:t>
            </a:r>
            <a:r>
              <a:rPr lang="en-US" altLang="zh-CN" dirty="0"/>
              <a:t> </a:t>
            </a:r>
          </a:p>
        </p:txBody>
      </p:sp>
      <p:sp>
        <p:nvSpPr>
          <p:cNvPr id="4" name="灯片编号占位符 3"/>
          <p:cNvSpPr>
            <a:spLocks noGrp="1"/>
          </p:cNvSpPr>
          <p:nvPr>
            <p:ph type="sldNum" sz="quarter" idx="12"/>
          </p:nvPr>
        </p:nvSpPr>
        <p:spPr/>
        <p:txBody>
          <a:bodyPr/>
          <a:lstStyle/>
          <a:p>
            <a:fld id="{A5AAEF0F-0BBD-4BC2-B079-FA6741C313A3}" type="slidenum">
              <a:rPr lang="zh-CN" altLang="en-US" smtClean="0"/>
              <a:pPr/>
              <a:t>10</a:t>
            </a:fld>
            <a:endParaRPr lang="zh-CN" altLang="en-US"/>
          </a:p>
        </p:txBody>
      </p:sp>
      <p:sp>
        <p:nvSpPr>
          <p:cNvPr id="9" name="Rectangle 1">
            <a:extLst>
              <a:ext uri="{FF2B5EF4-FFF2-40B4-BE49-F238E27FC236}">
                <a16:creationId xmlns:a16="http://schemas.microsoft.com/office/drawing/2014/main" id="{FE029038-FB7B-4547-998F-F537DA9FD9F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333333"/>
                </a:solidFill>
                <a:effectLst/>
                <a:latin typeface="Arial" panose="020B0604020202020204" pitchFamily="34" charset="0"/>
                <a:ea typeface="Open Sans"/>
              </a:rPr>
              <a:t>CVPR2017</a:t>
            </a:r>
            <a:r>
              <a:rPr kumimoji="0" lang="zh-CN" altLang="zh-CN" sz="600" b="0" i="0" u="none" strike="noStrike" cap="none" normalizeH="0" baseline="0">
                <a:ln>
                  <a:noFill/>
                </a:ln>
                <a:solidFill>
                  <a:schemeClr val="tx1"/>
                </a:solidFill>
                <a:effectLst/>
                <a:latin typeface="Arial" panose="020B060402020202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矩形 5">
            <a:extLst>
              <a:ext uri="{FF2B5EF4-FFF2-40B4-BE49-F238E27FC236}">
                <a16:creationId xmlns:a16="http://schemas.microsoft.com/office/drawing/2014/main" id="{639F7B7A-92C3-4519-8DA0-92B7D1B2C45B}"/>
              </a:ext>
            </a:extLst>
          </p:cNvPr>
          <p:cNvSpPr/>
          <p:nvPr/>
        </p:nvSpPr>
        <p:spPr>
          <a:xfrm>
            <a:off x="657224" y="6220787"/>
            <a:ext cx="8105776" cy="369332"/>
          </a:xfrm>
          <a:prstGeom prst="rect">
            <a:avLst/>
          </a:prstGeom>
        </p:spPr>
        <p:txBody>
          <a:bodyPr wrap="square">
            <a:spAutoFit/>
          </a:bodyPr>
          <a:lstStyle/>
          <a:p>
            <a:r>
              <a:rPr lang="en-US" altLang="zh-CN" dirty="0"/>
              <a:t>L. O'Gorman, The document spectrum for page layout analysis, IEEE T-PAMI, 1993.</a:t>
            </a:r>
            <a:endParaRPr lang="zh-CN" altLang="en-US" dirty="0"/>
          </a:p>
        </p:txBody>
      </p:sp>
      <p:sp>
        <p:nvSpPr>
          <p:cNvPr id="13" name="内容占位符 2">
            <a:extLst>
              <a:ext uri="{FF2B5EF4-FFF2-40B4-BE49-F238E27FC236}">
                <a16:creationId xmlns:a16="http://schemas.microsoft.com/office/drawing/2014/main" id="{88686667-A20B-4A4B-92FD-D01487F43D3B}"/>
              </a:ext>
            </a:extLst>
          </p:cNvPr>
          <p:cNvSpPr txBox="1">
            <a:spLocks/>
          </p:cNvSpPr>
          <p:nvPr/>
        </p:nvSpPr>
        <p:spPr bwMode="auto">
          <a:xfrm>
            <a:off x="168494" y="2727990"/>
            <a:ext cx="4403506" cy="3492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68605" indent="-26860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n"/>
              <a:defRPr lang="zh-CN" altLang="en-US" sz="2400" b="0" kern="1200" baseline="0" dirty="0" smtClean="0">
                <a:solidFill>
                  <a:srgbClr val="002060"/>
                </a:solidFill>
                <a:latin typeface="+mn-lt"/>
                <a:ea typeface="+mn-ea"/>
                <a:cs typeface="+mn-cs"/>
              </a:defRPr>
            </a:lvl1pPr>
            <a:lvl2pPr marL="701675" indent="-342900" algn="l" rtl="0" eaLnBrk="1" fontAlgn="base" hangingPunct="1">
              <a:lnSpc>
                <a:spcPct val="130000"/>
              </a:lnSpc>
              <a:spcBef>
                <a:spcPct val="20000"/>
              </a:spcBef>
              <a:spcAft>
                <a:spcPct val="0"/>
              </a:spcAft>
              <a:buClr>
                <a:schemeClr val="tx2"/>
              </a:buClr>
              <a:buSzPct val="75000"/>
              <a:buFont typeface="Wingdings" panose="05000000000000000000" pitchFamily="2" charset="2"/>
              <a:buChar char="u"/>
              <a:defRPr lang="zh-CN" altLang="en-US" sz="2000" b="0" kern="1200" baseline="0" dirty="0" smtClean="0">
                <a:solidFill>
                  <a:srgbClr val="002060"/>
                </a:solidFill>
                <a:latin typeface="+mn-lt"/>
                <a:ea typeface="+mn-ea"/>
                <a:cs typeface="+mn-cs"/>
              </a:defRPr>
            </a:lvl2pPr>
            <a:lvl3pPr marL="947420" indent="-285750" algn="l" rtl="0" eaLnBrk="1" fontAlgn="base" hangingPunct="1">
              <a:lnSpc>
                <a:spcPct val="130000"/>
              </a:lnSpc>
              <a:spcBef>
                <a:spcPct val="20000"/>
              </a:spcBef>
              <a:spcAft>
                <a:spcPct val="0"/>
              </a:spcAft>
              <a:buClr>
                <a:schemeClr val="tx2"/>
              </a:buClr>
              <a:buSzPct val="75000"/>
              <a:buFont typeface="Wingdings" panose="05000000000000000000" pitchFamily="2" charset="2"/>
              <a:buChar char="l"/>
              <a:defRPr lang="zh-CN" altLang="en-US" b="0" kern="1200" baseline="0" dirty="0" smtClean="0">
                <a:solidFill>
                  <a:srgbClr val="002060"/>
                </a:solidFill>
                <a:latin typeface="+mn-lt"/>
                <a:ea typeface="+mn-ea"/>
                <a:cs typeface="+mn-cs"/>
              </a:defRPr>
            </a:lvl3pPr>
            <a:lvl4pPr marL="1167130" indent="-26860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Ø"/>
              <a:defRPr sz="1600" b="0" kern="1200" baseline="0">
                <a:solidFill>
                  <a:srgbClr val="002060"/>
                </a:solidFill>
                <a:latin typeface="+mn-lt"/>
                <a:ea typeface="+mn-ea"/>
                <a:cs typeface="+mn-cs"/>
              </a:defRPr>
            </a:lvl4pPr>
            <a:lvl5pPr marL="1437005" indent="-26987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p"/>
              <a:defRPr sz="1600" b="0" kern="1200" baseline="0">
                <a:solidFill>
                  <a:srgbClr val="002060"/>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00000"/>
              </a:lnSpc>
            </a:pPr>
            <a:r>
              <a:rPr lang="en-US" altLang="zh-CN" dirty="0" err="1"/>
              <a:t>Docstrum</a:t>
            </a:r>
            <a:endParaRPr lang="zh-CN" altLang="en-US" dirty="0"/>
          </a:p>
          <a:p>
            <a:pPr lvl="1">
              <a:lnSpc>
                <a:spcPct val="100000"/>
              </a:lnSpc>
            </a:pPr>
            <a:r>
              <a:rPr lang="zh-CN" altLang="en-US" dirty="0"/>
              <a:t>将图像二值化并求黑连通块。</a:t>
            </a:r>
          </a:p>
          <a:p>
            <a:pPr lvl="1">
              <a:lnSpc>
                <a:spcPct val="100000"/>
              </a:lnSpc>
            </a:pPr>
            <a:r>
              <a:rPr lang="zh-CN" altLang="en-US" dirty="0"/>
              <a:t>对每个 </a:t>
            </a:r>
            <a:r>
              <a:rPr lang="en-US" altLang="zh-CN" dirty="0"/>
              <a:t>Symbol </a:t>
            </a:r>
            <a:r>
              <a:rPr lang="zh-CN" altLang="en-US" dirty="0"/>
              <a:t>求最近的 </a:t>
            </a:r>
            <a:r>
              <a:rPr lang="en-US" altLang="zh-CN" dirty="0"/>
              <a:t>k </a:t>
            </a:r>
            <a:r>
              <a:rPr lang="zh-CN" altLang="en-US" dirty="0"/>
              <a:t>个 </a:t>
            </a:r>
            <a:r>
              <a:rPr lang="en-US" altLang="zh-CN" dirty="0"/>
              <a:t>Symbol</a:t>
            </a:r>
            <a:r>
              <a:rPr lang="zh-CN" altLang="en-US" dirty="0"/>
              <a:t>（右上图 </a:t>
            </a:r>
            <a:r>
              <a:rPr lang="en-US" altLang="zh-CN" dirty="0"/>
              <a:t>k=4</a:t>
            </a:r>
            <a:r>
              <a:rPr lang="zh-CN" altLang="en-US" dirty="0"/>
              <a:t>）。</a:t>
            </a:r>
            <a:endParaRPr lang="en-US" altLang="zh-CN" dirty="0"/>
          </a:p>
          <a:p>
            <a:pPr lvl="1">
              <a:lnSpc>
                <a:spcPct val="100000"/>
              </a:lnSpc>
            </a:pPr>
            <a:r>
              <a:rPr lang="zh-CN" altLang="en-US" dirty="0"/>
              <a:t>由最近的两个 </a:t>
            </a:r>
            <a:r>
              <a:rPr lang="en-US" altLang="zh-CN" dirty="0"/>
              <a:t>Symbol </a:t>
            </a:r>
            <a:r>
              <a:rPr lang="zh-CN" altLang="en-US" dirty="0"/>
              <a:t>构成的夹角绘制角度直方图，判断歪斜。</a:t>
            </a:r>
            <a:endParaRPr lang="en-US" altLang="zh-CN" dirty="0"/>
          </a:p>
          <a:p>
            <a:pPr lvl="1">
              <a:lnSpc>
                <a:spcPct val="100000"/>
              </a:lnSpc>
            </a:pPr>
            <a:r>
              <a:rPr lang="zh-CN" altLang="en-US" dirty="0"/>
              <a:t>绘制最近邻</a:t>
            </a:r>
            <a:r>
              <a:rPr lang="zh-CN" altLang="en-US" u="sng" dirty="0">
                <a:effectLst>
                  <a:outerShdw blurRad="38100" dist="38100" dir="2700000" algn="tl">
                    <a:srgbClr val="000000">
                      <a:alpha val="43137"/>
                    </a:srgbClr>
                  </a:outerShdw>
                </a:effectLst>
              </a:rPr>
              <a:t>距离</a:t>
            </a:r>
            <a:r>
              <a:rPr lang="zh-CN" altLang="en-US" dirty="0"/>
              <a:t>直方图，三个峰值分别表示字符间间距，字间间距和行间间隔。</a:t>
            </a:r>
            <a:endParaRPr lang="en-US" altLang="zh-CN" dirty="0"/>
          </a:p>
          <a:p>
            <a:pPr lvl="1">
              <a:lnSpc>
                <a:spcPct val="100000"/>
              </a:lnSpc>
            </a:pPr>
            <a:r>
              <a:rPr lang="zh-CN" altLang="en-US" dirty="0"/>
              <a:t>线性回归出文本行和文本块。</a:t>
            </a:r>
            <a:endParaRPr lang="zh-CN" altLang="en-US" b="1" dirty="0"/>
          </a:p>
        </p:txBody>
      </p:sp>
      <p:pic>
        <p:nvPicPr>
          <p:cNvPr id="7" name="图片 6">
            <a:extLst>
              <a:ext uri="{FF2B5EF4-FFF2-40B4-BE49-F238E27FC236}">
                <a16:creationId xmlns:a16="http://schemas.microsoft.com/office/drawing/2014/main" id="{4158F610-3940-4A02-94E4-D3DFFC567ABB}"/>
              </a:ext>
            </a:extLst>
          </p:cNvPr>
          <p:cNvPicPr>
            <a:picLocks noChangeAspect="1"/>
          </p:cNvPicPr>
          <p:nvPr/>
        </p:nvPicPr>
        <p:blipFill>
          <a:blip r:embed="rId2"/>
          <a:stretch>
            <a:fillRect/>
          </a:stretch>
        </p:blipFill>
        <p:spPr>
          <a:xfrm>
            <a:off x="4741781" y="1558867"/>
            <a:ext cx="3908587" cy="1596466"/>
          </a:xfrm>
          <a:prstGeom prst="rect">
            <a:avLst/>
          </a:prstGeom>
        </p:spPr>
      </p:pic>
      <p:pic>
        <p:nvPicPr>
          <p:cNvPr id="8" name="图片 7">
            <a:extLst>
              <a:ext uri="{FF2B5EF4-FFF2-40B4-BE49-F238E27FC236}">
                <a16:creationId xmlns:a16="http://schemas.microsoft.com/office/drawing/2014/main" id="{7E763733-3132-4E14-B665-512A7BC02D9F}"/>
              </a:ext>
            </a:extLst>
          </p:cNvPr>
          <p:cNvPicPr>
            <a:picLocks noChangeAspect="1"/>
          </p:cNvPicPr>
          <p:nvPr/>
        </p:nvPicPr>
        <p:blipFill>
          <a:blip r:embed="rId3"/>
          <a:stretch>
            <a:fillRect/>
          </a:stretch>
        </p:blipFill>
        <p:spPr>
          <a:xfrm>
            <a:off x="4568715" y="3346795"/>
            <a:ext cx="4254719" cy="2654436"/>
          </a:xfrm>
          <a:prstGeom prst="rect">
            <a:avLst/>
          </a:prstGeom>
        </p:spPr>
      </p:pic>
    </p:spTree>
    <p:extLst>
      <p:ext uri="{BB962C8B-B14F-4D97-AF65-F5344CB8AC3E}">
        <p14:creationId xmlns:p14="http://schemas.microsoft.com/office/powerpoint/2010/main" val="3043115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Scene Text Detection</a:t>
            </a:r>
          </a:p>
        </p:txBody>
      </p:sp>
      <p:sp>
        <p:nvSpPr>
          <p:cNvPr id="3" name="内容占位符 2"/>
          <p:cNvSpPr>
            <a:spLocks noGrp="1"/>
          </p:cNvSpPr>
          <p:nvPr>
            <p:ph idx="1"/>
          </p:nvPr>
        </p:nvSpPr>
        <p:spPr>
          <a:xfrm>
            <a:off x="168494" y="1008517"/>
            <a:ext cx="8651655" cy="2353808"/>
          </a:xfrm>
        </p:spPr>
        <p:txBody>
          <a:bodyPr/>
          <a:lstStyle/>
          <a:p>
            <a:r>
              <a:rPr lang="zh-CN" altLang="en-US" dirty="0"/>
              <a:t>基于</a:t>
            </a:r>
            <a:r>
              <a:rPr lang="zh-CN" altLang="en-US" u="sng" dirty="0">
                <a:effectLst>
                  <a:outerShdw blurRad="38100" dist="38100" dir="2700000" algn="tl">
                    <a:srgbClr val="000000">
                      <a:alpha val="43137"/>
                    </a:srgbClr>
                  </a:outerShdw>
                </a:effectLst>
              </a:rPr>
              <a:t>坐标回归</a:t>
            </a:r>
            <a:r>
              <a:rPr lang="zh-CN" altLang="en-US" dirty="0"/>
              <a:t>的文本检测方案</a:t>
            </a:r>
            <a:endParaRPr lang="en-US" altLang="zh-CN" dirty="0"/>
          </a:p>
          <a:p>
            <a:pPr lvl="1">
              <a:lnSpc>
                <a:spcPct val="100000"/>
              </a:lnSpc>
            </a:pPr>
            <a:r>
              <a:rPr lang="zh-CN" altLang="en-US" dirty="0"/>
              <a:t>类似于一般目标检测，人工设定比例、尺度不一的候选框，通过回归算法得到候选框位置与真实文本位置偏移量（如中心点偏移量、宽高变化比例、旋转角度、四边形顶点偏移量等）。</a:t>
            </a:r>
          </a:p>
          <a:p>
            <a:pPr lvl="1">
              <a:lnSpc>
                <a:spcPct val="100000"/>
              </a:lnSpc>
            </a:pPr>
            <a:r>
              <a:rPr lang="zh-CN" altLang="en-US" dirty="0"/>
              <a:t>适用于文本分布较规整，呈四边形形状时。</a:t>
            </a:r>
          </a:p>
          <a:p>
            <a:pPr lvl="1">
              <a:lnSpc>
                <a:spcPct val="100000"/>
              </a:lnSpc>
            </a:pPr>
            <a:r>
              <a:rPr lang="zh-CN" altLang="en-US" dirty="0"/>
              <a:t>对于比例异常的长本文、尺寸过小的文字不易检测完整。</a:t>
            </a:r>
          </a:p>
        </p:txBody>
      </p:sp>
      <p:sp>
        <p:nvSpPr>
          <p:cNvPr id="4" name="灯片编号占位符 3"/>
          <p:cNvSpPr>
            <a:spLocks noGrp="1"/>
          </p:cNvSpPr>
          <p:nvPr>
            <p:ph type="sldNum" sz="quarter" idx="12"/>
          </p:nvPr>
        </p:nvSpPr>
        <p:spPr/>
        <p:txBody>
          <a:bodyPr/>
          <a:lstStyle/>
          <a:p>
            <a:fld id="{A5AAEF0F-0BBD-4BC2-B079-FA6741C313A3}" type="slidenum">
              <a:rPr lang="zh-CN" altLang="en-US" smtClean="0"/>
              <a:pPr/>
              <a:t>11</a:t>
            </a:fld>
            <a:endParaRPr lang="zh-CN" altLang="en-US"/>
          </a:p>
        </p:txBody>
      </p:sp>
      <p:sp>
        <p:nvSpPr>
          <p:cNvPr id="9" name="Rectangle 1">
            <a:extLst>
              <a:ext uri="{FF2B5EF4-FFF2-40B4-BE49-F238E27FC236}">
                <a16:creationId xmlns:a16="http://schemas.microsoft.com/office/drawing/2014/main" id="{FE029038-FB7B-4547-998F-F537DA9FD9F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333333"/>
                </a:solidFill>
                <a:effectLst/>
                <a:latin typeface="Arial" panose="020B0604020202020204" pitchFamily="34" charset="0"/>
                <a:ea typeface="Open Sans"/>
              </a:rPr>
              <a:t>CVPR2017</a:t>
            </a:r>
            <a:r>
              <a:rPr kumimoji="0" lang="zh-CN" altLang="zh-CN" sz="600" b="0" i="0" u="none" strike="noStrike" cap="none" normalizeH="0" baseline="0">
                <a:ln>
                  <a:noFill/>
                </a:ln>
                <a:solidFill>
                  <a:schemeClr val="tx1"/>
                </a:solidFill>
                <a:effectLst/>
                <a:latin typeface="Arial" panose="020B060402020202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pic>
        <p:nvPicPr>
          <p:cNvPr id="10" name="Picture 2" descr="http://www.robots.ox.ac.uk/~vgg/research/text/pipeline.png">
            <a:extLst>
              <a:ext uri="{FF2B5EF4-FFF2-40B4-BE49-F238E27FC236}">
                <a16:creationId xmlns:a16="http://schemas.microsoft.com/office/drawing/2014/main" id="{934BE72A-C85A-4BF0-A4C8-FEAF5DF237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350" y="3551723"/>
            <a:ext cx="7079941" cy="2916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1683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Scene Text Detection</a:t>
            </a:r>
          </a:p>
        </p:txBody>
      </p:sp>
      <p:sp>
        <p:nvSpPr>
          <p:cNvPr id="3" name="内容占位符 2"/>
          <p:cNvSpPr>
            <a:spLocks noGrp="1"/>
          </p:cNvSpPr>
          <p:nvPr>
            <p:ph idx="1"/>
          </p:nvPr>
        </p:nvSpPr>
        <p:spPr>
          <a:xfrm>
            <a:off x="168494" y="1008517"/>
            <a:ext cx="8651655" cy="2353808"/>
          </a:xfrm>
        </p:spPr>
        <p:txBody>
          <a:bodyPr/>
          <a:lstStyle/>
          <a:p>
            <a:r>
              <a:rPr lang="zh-CN" altLang="en-US" dirty="0"/>
              <a:t>基于</a:t>
            </a:r>
            <a:r>
              <a:rPr lang="zh-CN" altLang="en-US" u="sng" dirty="0">
                <a:effectLst>
                  <a:outerShdw blurRad="38100" dist="38100" dir="2700000" algn="tl">
                    <a:srgbClr val="000000">
                      <a:alpha val="43137"/>
                    </a:srgbClr>
                  </a:outerShdw>
                </a:effectLst>
              </a:rPr>
              <a:t>图像分割</a:t>
            </a:r>
            <a:r>
              <a:rPr lang="zh-CN" altLang="en-US" dirty="0"/>
              <a:t>的文本检测方案</a:t>
            </a:r>
            <a:endParaRPr lang="en-US" altLang="zh-CN" dirty="0"/>
          </a:p>
          <a:p>
            <a:pPr lvl="1">
              <a:lnSpc>
                <a:spcPct val="100000"/>
              </a:lnSpc>
            </a:pPr>
            <a:r>
              <a:rPr lang="zh-CN" altLang="en-US" dirty="0"/>
              <a:t>利用全卷积网络对图像的每个像素点预测其语义信息，区分前景与背景，得到文本区域的分割图，并预测相邻文本区域的连接性，对分割图的不同文本区域进行划分</a:t>
            </a:r>
          </a:p>
          <a:p>
            <a:pPr lvl="1">
              <a:lnSpc>
                <a:spcPct val="100000"/>
              </a:lnSpc>
            </a:pPr>
            <a:r>
              <a:rPr lang="zh-CN" altLang="en-US" dirty="0"/>
              <a:t>可检测任意形状的文本区域，如弯曲文本</a:t>
            </a:r>
          </a:p>
          <a:p>
            <a:pPr lvl="1">
              <a:lnSpc>
                <a:spcPct val="100000"/>
              </a:lnSpc>
            </a:pPr>
            <a:r>
              <a:rPr lang="zh-CN" altLang="en-US" dirty="0"/>
              <a:t>分割的方法不容易准确区分相邻或重叠文本</a:t>
            </a:r>
          </a:p>
        </p:txBody>
      </p:sp>
      <p:sp>
        <p:nvSpPr>
          <p:cNvPr id="4" name="灯片编号占位符 3"/>
          <p:cNvSpPr>
            <a:spLocks noGrp="1"/>
          </p:cNvSpPr>
          <p:nvPr>
            <p:ph type="sldNum" sz="quarter" idx="12"/>
          </p:nvPr>
        </p:nvSpPr>
        <p:spPr/>
        <p:txBody>
          <a:bodyPr/>
          <a:lstStyle/>
          <a:p>
            <a:fld id="{A5AAEF0F-0BBD-4BC2-B079-FA6741C313A3}" type="slidenum">
              <a:rPr lang="zh-CN" altLang="en-US" smtClean="0"/>
              <a:pPr/>
              <a:t>12</a:t>
            </a:fld>
            <a:endParaRPr lang="zh-CN" altLang="en-US"/>
          </a:p>
        </p:txBody>
      </p:sp>
      <p:sp>
        <p:nvSpPr>
          <p:cNvPr id="9" name="Rectangle 1">
            <a:extLst>
              <a:ext uri="{FF2B5EF4-FFF2-40B4-BE49-F238E27FC236}">
                <a16:creationId xmlns:a16="http://schemas.microsoft.com/office/drawing/2014/main" id="{FE029038-FB7B-4547-998F-F537DA9FD9F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333333"/>
                </a:solidFill>
                <a:effectLst/>
                <a:latin typeface="Arial" panose="020B0604020202020204" pitchFamily="34" charset="0"/>
                <a:ea typeface="Open Sans"/>
              </a:rPr>
              <a:t>CVPR2017</a:t>
            </a:r>
            <a:r>
              <a:rPr kumimoji="0" lang="zh-CN" altLang="zh-CN" sz="600" b="0" i="0" u="none" strike="noStrike" cap="none" normalizeH="0" baseline="0">
                <a:ln>
                  <a:noFill/>
                </a:ln>
                <a:solidFill>
                  <a:schemeClr val="tx1"/>
                </a:solidFill>
                <a:effectLst/>
                <a:latin typeface="Arial" panose="020B060402020202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pic>
        <p:nvPicPr>
          <p:cNvPr id="7" name="Picture 2" descr="https://www.researchgate.net/profile/Xiang_Bai4/publication/304590104/figure/fig2/AS:667089916399627@1536058038996/Text-regions-predicted-by-the-proposed-text-detection-algorithm-In-this-work-scene-text_W640.jpg">
            <a:extLst>
              <a:ext uri="{FF2B5EF4-FFF2-40B4-BE49-F238E27FC236}">
                <a16:creationId xmlns:a16="http://schemas.microsoft.com/office/drawing/2014/main" id="{CEC84E08-68B7-49F5-B80D-E8CFE3F36A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3750" y="3429000"/>
            <a:ext cx="7316500" cy="2915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3542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Scene Text Detection - Result</a:t>
            </a:r>
          </a:p>
        </p:txBody>
      </p:sp>
      <p:sp>
        <p:nvSpPr>
          <p:cNvPr id="4" name="灯片编号占位符 3"/>
          <p:cNvSpPr>
            <a:spLocks noGrp="1"/>
          </p:cNvSpPr>
          <p:nvPr>
            <p:ph type="sldNum" sz="quarter" idx="12"/>
          </p:nvPr>
        </p:nvSpPr>
        <p:spPr/>
        <p:txBody>
          <a:bodyPr/>
          <a:lstStyle/>
          <a:p>
            <a:fld id="{A5AAEF0F-0BBD-4BC2-B079-FA6741C313A3}" type="slidenum">
              <a:rPr lang="zh-CN" altLang="en-US" smtClean="0"/>
              <a:pPr/>
              <a:t>13</a:t>
            </a:fld>
            <a:endParaRPr lang="zh-CN" altLang="en-US"/>
          </a:p>
        </p:txBody>
      </p:sp>
      <p:sp>
        <p:nvSpPr>
          <p:cNvPr id="9" name="Rectangle 1">
            <a:extLst>
              <a:ext uri="{FF2B5EF4-FFF2-40B4-BE49-F238E27FC236}">
                <a16:creationId xmlns:a16="http://schemas.microsoft.com/office/drawing/2014/main" id="{FE029038-FB7B-4547-998F-F537DA9FD9F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333333"/>
                </a:solidFill>
                <a:effectLst/>
                <a:latin typeface="Arial" panose="020B0604020202020204" pitchFamily="34" charset="0"/>
                <a:ea typeface="Open Sans"/>
              </a:rPr>
              <a:t>CVPR2017</a:t>
            </a:r>
            <a:r>
              <a:rPr kumimoji="0" lang="zh-CN" altLang="zh-CN" sz="600" b="0" i="0" u="none" strike="noStrike" cap="none" normalizeH="0" baseline="0">
                <a:ln>
                  <a:noFill/>
                </a:ln>
                <a:solidFill>
                  <a:schemeClr val="tx1"/>
                </a:solidFill>
                <a:effectLst/>
                <a:latin typeface="Arial" panose="020B060402020202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pic>
        <p:nvPicPr>
          <p:cNvPr id="8" name="图片 7">
            <a:extLst>
              <a:ext uri="{FF2B5EF4-FFF2-40B4-BE49-F238E27FC236}">
                <a16:creationId xmlns:a16="http://schemas.microsoft.com/office/drawing/2014/main" id="{AF5EF66B-B5D7-4933-947C-852FD6126B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623" y="1876345"/>
            <a:ext cx="7602602" cy="4654655"/>
          </a:xfrm>
          <a:prstGeom prst="rect">
            <a:avLst/>
          </a:prstGeom>
        </p:spPr>
      </p:pic>
      <p:sp>
        <p:nvSpPr>
          <p:cNvPr id="10" name="内容占位符 2">
            <a:extLst>
              <a:ext uri="{FF2B5EF4-FFF2-40B4-BE49-F238E27FC236}">
                <a16:creationId xmlns:a16="http://schemas.microsoft.com/office/drawing/2014/main" id="{BE7FF077-AE3B-4B8F-B2B2-A8404F7DC226}"/>
              </a:ext>
            </a:extLst>
          </p:cNvPr>
          <p:cNvSpPr>
            <a:spLocks noGrp="1"/>
          </p:cNvSpPr>
          <p:nvPr>
            <p:ph idx="1"/>
          </p:nvPr>
        </p:nvSpPr>
        <p:spPr>
          <a:xfrm>
            <a:off x="168494" y="1008517"/>
            <a:ext cx="8651655" cy="867828"/>
          </a:xfrm>
        </p:spPr>
        <p:txBody>
          <a:bodyPr/>
          <a:lstStyle/>
          <a:p>
            <a:pPr>
              <a:lnSpc>
                <a:spcPct val="100000"/>
              </a:lnSpc>
            </a:pPr>
            <a:r>
              <a:rPr lang="en-US" altLang="zh-CN" dirty="0"/>
              <a:t>2019</a:t>
            </a:r>
            <a:r>
              <a:rPr lang="zh-CN" altLang="en-US" dirty="0"/>
              <a:t>年的 </a:t>
            </a:r>
            <a:r>
              <a:rPr lang="en-US" altLang="zh-CN" dirty="0"/>
              <a:t>CRAFT </a:t>
            </a:r>
            <a:r>
              <a:rPr lang="zh-CN" altLang="en-US" dirty="0"/>
              <a:t>和 </a:t>
            </a:r>
            <a:r>
              <a:rPr lang="en-US" altLang="zh-CN" dirty="0"/>
              <a:t>ATRR </a:t>
            </a:r>
            <a:r>
              <a:rPr lang="zh-CN" altLang="en-US" dirty="0"/>
              <a:t>占据绝对优势。</a:t>
            </a:r>
            <a:endParaRPr lang="en-US" altLang="zh-CN" dirty="0"/>
          </a:p>
          <a:p>
            <a:pPr lvl="1">
              <a:lnSpc>
                <a:spcPct val="100000"/>
              </a:lnSpc>
            </a:pPr>
            <a:r>
              <a:rPr lang="zh-CN" altLang="en-US" dirty="0"/>
              <a:t>说明文本检测技术还在不断发展之中</a:t>
            </a:r>
            <a:r>
              <a:rPr lang="en-US" altLang="zh-CN" dirty="0"/>
              <a:t>……</a:t>
            </a:r>
            <a:endParaRPr lang="zh-CN" altLang="en-US" dirty="0"/>
          </a:p>
        </p:txBody>
      </p:sp>
    </p:spTree>
    <p:extLst>
      <p:ext uri="{BB962C8B-B14F-4D97-AF65-F5344CB8AC3E}">
        <p14:creationId xmlns:p14="http://schemas.microsoft.com/office/powerpoint/2010/main" val="1498060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Reference</a:t>
            </a:r>
          </a:p>
        </p:txBody>
      </p:sp>
      <p:sp>
        <p:nvSpPr>
          <p:cNvPr id="3" name="内容占位符 2"/>
          <p:cNvSpPr>
            <a:spLocks noGrp="1"/>
          </p:cNvSpPr>
          <p:nvPr>
            <p:ph idx="1"/>
          </p:nvPr>
        </p:nvSpPr>
        <p:spPr>
          <a:xfrm>
            <a:off x="76200" y="989467"/>
            <a:ext cx="9144000" cy="3085018"/>
          </a:xfrm>
        </p:spPr>
        <p:txBody>
          <a:bodyPr/>
          <a:lstStyle/>
          <a:p>
            <a:pPr>
              <a:lnSpc>
                <a:spcPct val="100000"/>
              </a:lnSpc>
            </a:pPr>
            <a:r>
              <a:rPr lang="zh-CN" altLang="en-US" sz="2000" dirty="0"/>
              <a:t>文档图像识别技术进展与应用​</a:t>
            </a:r>
            <a:r>
              <a:rPr lang="en-US" altLang="zh-CN" sz="2000" dirty="0"/>
              <a:t>, 2019, </a:t>
            </a:r>
            <a:r>
              <a:rPr lang="zh-CN" altLang="en-US" sz="2000" dirty="0"/>
              <a:t>中科院自动化研究所</a:t>
            </a:r>
            <a:r>
              <a:rPr lang="en-US" altLang="zh-CN" sz="2000" dirty="0"/>
              <a:t>, </a:t>
            </a:r>
            <a:r>
              <a:rPr lang="zh-CN" altLang="en-US" sz="2000" dirty="0"/>
              <a:t>刘成林</a:t>
            </a:r>
            <a:endParaRPr lang="en-US" altLang="zh-CN" sz="2000" dirty="0"/>
          </a:p>
          <a:p>
            <a:pPr>
              <a:lnSpc>
                <a:spcPct val="100000"/>
              </a:lnSpc>
            </a:pPr>
            <a:r>
              <a:rPr lang="en-US" altLang="zh-CN" sz="2000" dirty="0"/>
              <a:t>Wikipedia - Document analysis / </a:t>
            </a:r>
            <a:r>
              <a:rPr lang="en-US" altLang="zh-CN" sz="2000" dirty="0">
                <a:ea typeface="微软雅黑" panose="020B0503020204020204" pitchFamily="34" charset="-122"/>
              </a:rPr>
              <a:t>ICDAR</a:t>
            </a:r>
          </a:p>
          <a:p>
            <a:pPr>
              <a:lnSpc>
                <a:spcPct val="100000"/>
              </a:lnSpc>
            </a:pPr>
            <a:r>
              <a:rPr lang="en-US" altLang="zh-CN" sz="2000" dirty="0"/>
              <a:t>G. Nagy, S. Seth, M. Viswanathan. A prototype document image analysis system for technical journals. Computer, 1992</a:t>
            </a:r>
          </a:p>
          <a:p>
            <a:pPr>
              <a:lnSpc>
                <a:spcPct val="100000"/>
              </a:lnSpc>
            </a:pPr>
            <a:r>
              <a:rPr lang="en-US" altLang="zh-CN" sz="2000" dirty="0"/>
              <a:t>L. O'Gorman, The document spectrum for page layout analysis, IEEE T-PAMI, 1993</a:t>
            </a:r>
          </a:p>
          <a:p>
            <a:pPr>
              <a:lnSpc>
                <a:spcPct val="100000"/>
              </a:lnSpc>
            </a:pPr>
            <a:r>
              <a:rPr lang="en-US" altLang="zh-CN" sz="2000" dirty="0" err="1"/>
              <a:t>Youngmin</a:t>
            </a:r>
            <a:r>
              <a:rPr lang="en-US" altLang="zh-CN" sz="2000" dirty="0"/>
              <a:t> </a:t>
            </a:r>
            <a:r>
              <a:rPr lang="en-US" altLang="zh-CN" sz="2000" dirty="0" err="1"/>
              <a:t>Baek</a:t>
            </a:r>
            <a:r>
              <a:rPr lang="en-US" altLang="zh-CN" sz="2000" dirty="0"/>
              <a:t>,</a:t>
            </a:r>
            <a:r>
              <a:rPr lang="zh-CN" altLang="en-US" sz="2000" dirty="0"/>
              <a:t> </a:t>
            </a:r>
            <a:r>
              <a:rPr lang="en-US" altLang="zh-CN" sz="2000" dirty="0"/>
              <a:t>Character Region Awareness for Text Detection, CVPR2019</a:t>
            </a:r>
          </a:p>
          <a:p>
            <a:pPr>
              <a:lnSpc>
                <a:spcPct val="100000"/>
              </a:lnSpc>
            </a:pPr>
            <a:r>
              <a:rPr lang="en-US" altLang="zh-CN" sz="2000" dirty="0" err="1"/>
              <a:t>Xiaobing</a:t>
            </a:r>
            <a:r>
              <a:rPr lang="en-US" altLang="zh-CN" sz="2000" dirty="0"/>
              <a:t> Wang, Arbitrary Shape Scene Text Detection with Adaptive Text Region Representation, CVPR2019</a:t>
            </a:r>
            <a:endParaRPr lang="zh-CN" altLang="en-US" sz="2000" dirty="0"/>
          </a:p>
          <a:p>
            <a:pPr>
              <a:lnSpc>
                <a:spcPct val="100000"/>
              </a:lnSpc>
            </a:pPr>
            <a:endParaRPr lang="en-US" altLang="zh-CN" sz="2000" dirty="0"/>
          </a:p>
          <a:p>
            <a:pPr>
              <a:lnSpc>
                <a:spcPct val="100000"/>
              </a:lnSpc>
            </a:pPr>
            <a:endParaRPr lang="en-US" altLang="zh-CN" sz="2000" dirty="0"/>
          </a:p>
        </p:txBody>
      </p:sp>
      <p:sp>
        <p:nvSpPr>
          <p:cNvPr id="4" name="灯片编号占位符 3"/>
          <p:cNvSpPr>
            <a:spLocks noGrp="1"/>
          </p:cNvSpPr>
          <p:nvPr>
            <p:ph type="sldNum" sz="quarter" idx="12"/>
          </p:nvPr>
        </p:nvSpPr>
        <p:spPr/>
        <p:txBody>
          <a:bodyPr/>
          <a:lstStyle/>
          <a:p>
            <a:fld id="{A5AAEF0F-0BBD-4BC2-B079-FA6741C313A3}" type="slidenum">
              <a:rPr lang="zh-CN" altLang="en-US" smtClean="0"/>
              <a:pPr/>
              <a:t>14</a:t>
            </a:fld>
            <a:endParaRPr lang="zh-CN" altLang="en-US"/>
          </a:p>
        </p:txBody>
      </p:sp>
    </p:spTree>
    <p:extLst>
      <p:ext uri="{BB962C8B-B14F-4D97-AF65-F5344CB8AC3E}">
        <p14:creationId xmlns:p14="http://schemas.microsoft.com/office/powerpoint/2010/main" val="3255466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Application Background</a:t>
            </a:r>
          </a:p>
        </p:txBody>
      </p:sp>
      <p:sp>
        <p:nvSpPr>
          <p:cNvPr id="3" name="内容占位符 2"/>
          <p:cNvSpPr>
            <a:spLocks noGrp="1"/>
          </p:cNvSpPr>
          <p:nvPr>
            <p:ph idx="1"/>
          </p:nvPr>
        </p:nvSpPr>
        <p:spPr>
          <a:xfrm>
            <a:off x="168494" y="1008517"/>
            <a:ext cx="8829675" cy="654050"/>
          </a:xfrm>
        </p:spPr>
        <p:txBody>
          <a:bodyPr/>
          <a:lstStyle/>
          <a:p>
            <a:r>
              <a:rPr lang="zh-CN" altLang="en-US" dirty="0"/>
              <a:t>文字无处不在，蕴藏在各类结构和图片之中。</a:t>
            </a:r>
            <a:endParaRPr lang="en-US" altLang="zh-CN" dirty="0"/>
          </a:p>
        </p:txBody>
      </p:sp>
      <p:sp>
        <p:nvSpPr>
          <p:cNvPr id="4" name="灯片编号占位符 3"/>
          <p:cNvSpPr>
            <a:spLocks noGrp="1"/>
          </p:cNvSpPr>
          <p:nvPr>
            <p:ph type="sldNum" sz="quarter" idx="12"/>
          </p:nvPr>
        </p:nvSpPr>
        <p:spPr/>
        <p:txBody>
          <a:bodyPr/>
          <a:lstStyle/>
          <a:p>
            <a:fld id="{A5AAEF0F-0BBD-4BC2-B079-FA6741C313A3}" type="slidenum">
              <a:rPr lang="zh-CN" altLang="en-US" smtClean="0"/>
              <a:pPr/>
              <a:t>2</a:t>
            </a:fld>
            <a:endParaRPr lang="zh-CN" altLang="en-US"/>
          </a:p>
        </p:txBody>
      </p:sp>
      <p:pic>
        <p:nvPicPr>
          <p:cNvPr id="5" name="图片 4">
            <a:extLst>
              <a:ext uri="{FF2B5EF4-FFF2-40B4-BE49-F238E27FC236}">
                <a16:creationId xmlns:a16="http://schemas.microsoft.com/office/drawing/2014/main" id="{E4CEDEB3-8F42-410B-9E2C-D78B500B9E64}"/>
              </a:ext>
            </a:extLst>
          </p:cNvPr>
          <p:cNvPicPr>
            <a:picLocks noChangeAspect="1"/>
          </p:cNvPicPr>
          <p:nvPr/>
        </p:nvPicPr>
        <p:blipFill>
          <a:blip r:embed="rId2"/>
          <a:stretch>
            <a:fillRect/>
          </a:stretch>
        </p:blipFill>
        <p:spPr>
          <a:xfrm>
            <a:off x="938025" y="1662567"/>
            <a:ext cx="7290612" cy="4712307"/>
          </a:xfrm>
          <a:prstGeom prst="rect">
            <a:avLst/>
          </a:prstGeom>
        </p:spPr>
      </p:pic>
    </p:spTree>
    <p:extLst>
      <p:ext uri="{BB962C8B-B14F-4D97-AF65-F5344CB8AC3E}">
        <p14:creationId xmlns:p14="http://schemas.microsoft.com/office/powerpoint/2010/main" val="572088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Formulated Problem</a:t>
            </a:r>
          </a:p>
        </p:txBody>
      </p:sp>
      <p:sp>
        <p:nvSpPr>
          <p:cNvPr id="3" name="内容占位符 2"/>
          <p:cNvSpPr>
            <a:spLocks noGrp="1"/>
          </p:cNvSpPr>
          <p:nvPr>
            <p:ph idx="1"/>
          </p:nvPr>
        </p:nvSpPr>
        <p:spPr>
          <a:xfrm>
            <a:off x="168494" y="1008517"/>
            <a:ext cx="8829675" cy="1895442"/>
          </a:xfrm>
        </p:spPr>
        <p:txBody>
          <a:bodyPr/>
          <a:lstStyle/>
          <a:p>
            <a:r>
              <a:rPr lang="zh-CN" altLang="en-US" dirty="0"/>
              <a:t>根据维基百科，文档分析的定义如下：</a:t>
            </a:r>
            <a:endParaRPr lang="en-US" altLang="zh-CN" dirty="0"/>
          </a:p>
          <a:p>
            <a:pPr lvl="1">
              <a:lnSpc>
                <a:spcPct val="100000"/>
              </a:lnSpc>
            </a:pPr>
            <a:r>
              <a:rPr lang="en-US" altLang="zh-CN" b="1" dirty="0"/>
              <a:t>Document analysis </a:t>
            </a:r>
            <a:r>
              <a:rPr lang="en-US" altLang="zh-CN" dirty="0"/>
              <a:t>is a type of qualitative research in which documents are reviewed by the analyst to assess an appraisal theme. Dissecting documents involves coding content into subjects like how focus group or interview transcripts are investigated.</a:t>
            </a:r>
          </a:p>
        </p:txBody>
      </p:sp>
      <p:sp>
        <p:nvSpPr>
          <p:cNvPr id="4" name="灯片编号占位符 3"/>
          <p:cNvSpPr>
            <a:spLocks noGrp="1"/>
          </p:cNvSpPr>
          <p:nvPr>
            <p:ph type="sldNum" sz="quarter" idx="12"/>
          </p:nvPr>
        </p:nvSpPr>
        <p:spPr/>
        <p:txBody>
          <a:bodyPr/>
          <a:lstStyle/>
          <a:p>
            <a:fld id="{A5AAEF0F-0BBD-4BC2-B079-FA6741C313A3}" type="slidenum">
              <a:rPr lang="zh-CN" altLang="en-US" smtClean="0"/>
              <a:pPr/>
              <a:t>3</a:t>
            </a:fld>
            <a:endParaRPr lang="zh-CN" altLang="en-US"/>
          </a:p>
        </p:txBody>
      </p:sp>
      <p:sp>
        <p:nvSpPr>
          <p:cNvPr id="6" name="内容占位符 2">
            <a:extLst>
              <a:ext uri="{FF2B5EF4-FFF2-40B4-BE49-F238E27FC236}">
                <a16:creationId xmlns:a16="http://schemas.microsoft.com/office/drawing/2014/main" id="{761C2CE4-7364-4813-9EEA-BE8A39341241}"/>
              </a:ext>
            </a:extLst>
          </p:cNvPr>
          <p:cNvSpPr txBox="1">
            <a:spLocks/>
          </p:cNvSpPr>
          <p:nvPr/>
        </p:nvSpPr>
        <p:spPr bwMode="auto">
          <a:xfrm>
            <a:off x="168494" y="3072803"/>
            <a:ext cx="8829675" cy="914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68605" indent="-26860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n"/>
              <a:defRPr lang="zh-CN" altLang="en-US" sz="2400" b="0" kern="1200" baseline="0" dirty="0" smtClean="0">
                <a:solidFill>
                  <a:srgbClr val="002060"/>
                </a:solidFill>
                <a:latin typeface="+mn-lt"/>
                <a:ea typeface="+mn-ea"/>
                <a:cs typeface="+mn-cs"/>
              </a:defRPr>
            </a:lvl1pPr>
            <a:lvl2pPr marL="701675" indent="-342900" algn="l" rtl="0" eaLnBrk="1" fontAlgn="base" hangingPunct="1">
              <a:lnSpc>
                <a:spcPct val="130000"/>
              </a:lnSpc>
              <a:spcBef>
                <a:spcPct val="20000"/>
              </a:spcBef>
              <a:spcAft>
                <a:spcPct val="0"/>
              </a:spcAft>
              <a:buClr>
                <a:schemeClr val="tx2"/>
              </a:buClr>
              <a:buSzPct val="75000"/>
              <a:buFont typeface="Wingdings" panose="05000000000000000000" pitchFamily="2" charset="2"/>
              <a:buChar char="u"/>
              <a:defRPr lang="zh-CN" altLang="en-US" sz="2000" b="0" kern="1200" baseline="0" dirty="0" smtClean="0">
                <a:solidFill>
                  <a:srgbClr val="002060"/>
                </a:solidFill>
                <a:latin typeface="+mn-lt"/>
                <a:ea typeface="+mn-ea"/>
                <a:cs typeface="+mn-cs"/>
              </a:defRPr>
            </a:lvl2pPr>
            <a:lvl3pPr marL="947420" indent="-285750" algn="l" rtl="0" eaLnBrk="1" fontAlgn="base" hangingPunct="1">
              <a:lnSpc>
                <a:spcPct val="130000"/>
              </a:lnSpc>
              <a:spcBef>
                <a:spcPct val="20000"/>
              </a:spcBef>
              <a:spcAft>
                <a:spcPct val="0"/>
              </a:spcAft>
              <a:buClr>
                <a:schemeClr val="tx2"/>
              </a:buClr>
              <a:buSzPct val="75000"/>
              <a:buFont typeface="Wingdings" panose="05000000000000000000" pitchFamily="2" charset="2"/>
              <a:buChar char="l"/>
              <a:defRPr lang="zh-CN" altLang="en-US" b="0" kern="1200" baseline="0" dirty="0" smtClean="0">
                <a:solidFill>
                  <a:srgbClr val="002060"/>
                </a:solidFill>
                <a:latin typeface="+mn-lt"/>
                <a:ea typeface="+mn-ea"/>
                <a:cs typeface="+mn-cs"/>
              </a:defRPr>
            </a:lvl3pPr>
            <a:lvl4pPr marL="1167130" indent="-26860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Ø"/>
              <a:defRPr sz="1600" b="0" kern="1200" baseline="0">
                <a:solidFill>
                  <a:srgbClr val="002060"/>
                </a:solidFill>
                <a:latin typeface="+mn-lt"/>
                <a:ea typeface="+mn-ea"/>
                <a:cs typeface="+mn-cs"/>
              </a:defRPr>
            </a:lvl4pPr>
            <a:lvl5pPr marL="1437005" indent="-26987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p"/>
              <a:defRPr sz="1600" b="0" kern="1200" baseline="0">
                <a:solidFill>
                  <a:srgbClr val="002060"/>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00000"/>
              </a:lnSpc>
            </a:pPr>
            <a:r>
              <a:rPr lang="zh-CN" altLang="en-US" dirty="0"/>
              <a:t>简而言之，</a:t>
            </a:r>
            <a:r>
              <a:rPr lang="zh-CN" altLang="en-US" u="sng" dirty="0">
                <a:effectLst>
                  <a:outerShdw blurRad="38100" dist="38100" dir="2700000" algn="tl">
                    <a:srgbClr val="000000">
                      <a:alpha val="43137"/>
                    </a:srgbClr>
                  </a:outerShdw>
                </a:effectLst>
              </a:rPr>
              <a:t>文档分析</a:t>
            </a:r>
            <a:r>
              <a:rPr lang="zh-CN" altLang="en-US" dirty="0"/>
              <a:t> 指的是从文档图像提取文本信息，包括文本分割、识别、上下文处理、语义信息提取等。</a:t>
            </a:r>
            <a:endParaRPr lang="en-US" altLang="zh-CN" dirty="0"/>
          </a:p>
        </p:txBody>
      </p:sp>
      <p:sp>
        <p:nvSpPr>
          <p:cNvPr id="7" name="内容占位符 2">
            <a:extLst>
              <a:ext uri="{FF2B5EF4-FFF2-40B4-BE49-F238E27FC236}">
                <a16:creationId xmlns:a16="http://schemas.microsoft.com/office/drawing/2014/main" id="{86BA2B77-0A99-4668-9987-3307AEF1DD94}"/>
              </a:ext>
            </a:extLst>
          </p:cNvPr>
          <p:cNvSpPr txBox="1">
            <a:spLocks/>
          </p:cNvSpPr>
          <p:nvPr/>
        </p:nvSpPr>
        <p:spPr bwMode="auto">
          <a:xfrm>
            <a:off x="168494" y="4156048"/>
            <a:ext cx="8829675" cy="2301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68605" indent="-26860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n"/>
              <a:defRPr lang="zh-CN" altLang="en-US" sz="2400" b="0" kern="1200" baseline="0" dirty="0" smtClean="0">
                <a:solidFill>
                  <a:srgbClr val="002060"/>
                </a:solidFill>
                <a:latin typeface="+mn-lt"/>
                <a:ea typeface="+mn-ea"/>
                <a:cs typeface="+mn-cs"/>
              </a:defRPr>
            </a:lvl1pPr>
            <a:lvl2pPr marL="701675" indent="-342900" algn="l" rtl="0" eaLnBrk="1" fontAlgn="base" hangingPunct="1">
              <a:lnSpc>
                <a:spcPct val="130000"/>
              </a:lnSpc>
              <a:spcBef>
                <a:spcPct val="20000"/>
              </a:spcBef>
              <a:spcAft>
                <a:spcPct val="0"/>
              </a:spcAft>
              <a:buClr>
                <a:schemeClr val="tx2"/>
              </a:buClr>
              <a:buSzPct val="75000"/>
              <a:buFont typeface="Wingdings" panose="05000000000000000000" pitchFamily="2" charset="2"/>
              <a:buChar char="u"/>
              <a:defRPr lang="zh-CN" altLang="en-US" sz="2000" b="0" kern="1200" baseline="0" dirty="0" smtClean="0">
                <a:solidFill>
                  <a:srgbClr val="002060"/>
                </a:solidFill>
                <a:latin typeface="+mn-lt"/>
                <a:ea typeface="+mn-ea"/>
                <a:cs typeface="+mn-cs"/>
              </a:defRPr>
            </a:lvl2pPr>
            <a:lvl3pPr marL="947420" indent="-285750" algn="l" rtl="0" eaLnBrk="1" fontAlgn="base" hangingPunct="1">
              <a:lnSpc>
                <a:spcPct val="130000"/>
              </a:lnSpc>
              <a:spcBef>
                <a:spcPct val="20000"/>
              </a:spcBef>
              <a:spcAft>
                <a:spcPct val="0"/>
              </a:spcAft>
              <a:buClr>
                <a:schemeClr val="tx2"/>
              </a:buClr>
              <a:buSzPct val="75000"/>
              <a:buFont typeface="Wingdings" panose="05000000000000000000" pitchFamily="2" charset="2"/>
              <a:buChar char="l"/>
              <a:defRPr lang="zh-CN" altLang="en-US" b="0" kern="1200" baseline="0" dirty="0" smtClean="0">
                <a:solidFill>
                  <a:srgbClr val="002060"/>
                </a:solidFill>
                <a:latin typeface="+mn-lt"/>
                <a:ea typeface="+mn-ea"/>
                <a:cs typeface="+mn-cs"/>
              </a:defRPr>
            </a:lvl3pPr>
            <a:lvl4pPr marL="1167130" indent="-26860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Ø"/>
              <a:defRPr sz="1600" b="0" kern="1200" baseline="0">
                <a:solidFill>
                  <a:srgbClr val="002060"/>
                </a:solidFill>
                <a:latin typeface="+mn-lt"/>
                <a:ea typeface="+mn-ea"/>
                <a:cs typeface="+mn-cs"/>
              </a:defRPr>
            </a:lvl4pPr>
            <a:lvl5pPr marL="1437005" indent="-26987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p"/>
              <a:defRPr sz="1600" b="0" kern="1200" baseline="0">
                <a:solidFill>
                  <a:srgbClr val="002060"/>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00000"/>
              </a:lnSpc>
            </a:pPr>
            <a:r>
              <a:rPr lang="zh-CN" altLang="en-US" dirty="0"/>
              <a:t>根据维基百科，</a:t>
            </a:r>
            <a:r>
              <a:rPr lang="zh-CN" altLang="en-US" u="sng" dirty="0">
                <a:effectLst>
                  <a:outerShdw blurRad="38100" dist="38100" dir="2700000" algn="tl">
                    <a:srgbClr val="000000">
                      <a:alpha val="43137"/>
                    </a:srgbClr>
                  </a:outerShdw>
                </a:effectLst>
              </a:rPr>
              <a:t>文档</a:t>
            </a:r>
            <a:r>
              <a:rPr lang="zh-CN" altLang="en-US" dirty="0"/>
              <a:t> 可以分为以下三类：</a:t>
            </a:r>
            <a:endParaRPr lang="en-US" altLang="zh-CN" dirty="0"/>
          </a:p>
          <a:p>
            <a:pPr lvl="1">
              <a:lnSpc>
                <a:spcPct val="100000"/>
              </a:lnSpc>
            </a:pPr>
            <a:r>
              <a:rPr lang="en-US" altLang="zh-CN" b="1" dirty="0"/>
              <a:t>Public Records</a:t>
            </a:r>
            <a:r>
              <a:rPr lang="en-US" altLang="zh-CN" dirty="0"/>
              <a:t>, such as understudy transcripts, statements of purpose, yearly reports, strategy manuals, understudy handbooks and vital arrangements.</a:t>
            </a:r>
          </a:p>
          <a:p>
            <a:pPr lvl="1">
              <a:lnSpc>
                <a:spcPct val="100000"/>
              </a:lnSpc>
            </a:pPr>
            <a:r>
              <a:rPr lang="en-US" altLang="zh-CN" b="1" dirty="0"/>
              <a:t>Personal Documents</a:t>
            </a:r>
            <a:r>
              <a:rPr lang="en-US" altLang="zh-CN" dirty="0"/>
              <a:t>, such as date-books, messages, scrapbooks, online journals, Facebook posts, obligation logs, occurrence reports.</a:t>
            </a:r>
          </a:p>
          <a:p>
            <a:pPr lvl="1">
              <a:lnSpc>
                <a:spcPct val="100000"/>
              </a:lnSpc>
            </a:pPr>
            <a:r>
              <a:rPr lang="en-US" altLang="zh-CN" b="1" dirty="0"/>
              <a:t>Physical Evidence</a:t>
            </a:r>
            <a:r>
              <a:rPr lang="en-US" altLang="zh-CN" dirty="0"/>
              <a:t>, such as flyers, publications, plans.</a:t>
            </a:r>
          </a:p>
        </p:txBody>
      </p:sp>
    </p:spTree>
    <p:extLst>
      <p:ext uri="{BB962C8B-B14F-4D97-AF65-F5344CB8AC3E}">
        <p14:creationId xmlns:p14="http://schemas.microsoft.com/office/powerpoint/2010/main" val="1895964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Formulated Problem</a:t>
            </a:r>
          </a:p>
        </p:txBody>
      </p:sp>
      <p:sp>
        <p:nvSpPr>
          <p:cNvPr id="3" name="内容占位符 2"/>
          <p:cNvSpPr>
            <a:spLocks noGrp="1"/>
          </p:cNvSpPr>
          <p:nvPr>
            <p:ph idx="1"/>
          </p:nvPr>
        </p:nvSpPr>
        <p:spPr>
          <a:xfrm>
            <a:off x="168494" y="1066607"/>
            <a:ext cx="8497041" cy="862814"/>
          </a:xfrm>
        </p:spPr>
        <p:txBody>
          <a:bodyPr/>
          <a:lstStyle/>
          <a:p>
            <a:pPr>
              <a:lnSpc>
                <a:spcPct val="100000"/>
              </a:lnSpc>
            </a:pPr>
            <a:r>
              <a:rPr lang="zh-CN" altLang="en-US" dirty="0"/>
              <a:t>根据中科院自动化所的刘成林教授，</a:t>
            </a:r>
            <a:r>
              <a:rPr lang="zh-CN" altLang="en-US" u="sng" dirty="0">
                <a:effectLst>
                  <a:outerShdw blurRad="38100" dist="38100" dir="2700000" algn="tl">
                    <a:srgbClr val="000000">
                      <a:alpha val="43137"/>
                    </a:srgbClr>
                  </a:outerShdw>
                </a:effectLst>
              </a:rPr>
              <a:t>文档</a:t>
            </a:r>
            <a:r>
              <a:rPr lang="zh-CN" altLang="en-US" dirty="0"/>
              <a:t> 就是载有文字符号的纸张、图像或电子文件。</a:t>
            </a:r>
            <a:endParaRPr lang="en-US" altLang="zh-CN" dirty="0"/>
          </a:p>
        </p:txBody>
      </p:sp>
      <p:sp>
        <p:nvSpPr>
          <p:cNvPr id="4" name="灯片编号占位符 3"/>
          <p:cNvSpPr>
            <a:spLocks noGrp="1"/>
          </p:cNvSpPr>
          <p:nvPr>
            <p:ph type="sldNum" sz="quarter" idx="12"/>
          </p:nvPr>
        </p:nvSpPr>
        <p:spPr/>
        <p:txBody>
          <a:bodyPr/>
          <a:lstStyle/>
          <a:p>
            <a:fld id="{A5AAEF0F-0BBD-4BC2-B079-FA6741C313A3}" type="slidenum">
              <a:rPr lang="zh-CN" altLang="en-US" smtClean="0"/>
              <a:pPr/>
              <a:t>4</a:t>
            </a:fld>
            <a:endParaRPr lang="zh-CN" altLang="en-US"/>
          </a:p>
        </p:txBody>
      </p:sp>
      <p:pic>
        <p:nvPicPr>
          <p:cNvPr id="5" name="图片 4">
            <a:extLst>
              <a:ext uri="{FF2B5EF4-FFF2-40B4-BE49-F238E27FC236}">
                <a16:creationId xmlns:a16="http://schemas.microsoft.com/office/drawing/2014/main" id="{6BC00C33-256A-469D-B972-C7CD93B130D8}"/>
              </a:ext>
            </a:extLst>
          </p:cNvPr>
          <p:cNvPicPr>
            <a:picLocks noChangeAspect="1"/>
          </p:cNvPicPr>
          <p:nvPr/>
        </p:nvPicPr>
        <p:blipFill>
          <a:blip r:embed="rId2"/>
          <a:stretch>
            <a:fillRect/>
          </a:stretch>
        </p:blipFill>
        <p:spPr>
          <a:xfrm>
            <a:off x="826275" y="1866916"/>
            <a:ext cx="7491450" cy="4026374"/>
          </a:xfrm>
          <a:prstGeom prst="rect">
            <a:avLst/>
          </a:prstGeom>
        </p:spPr>
      </p:pic>
      <p:sp>
        <p:nvSpPr>
          <p:cNvPr id="10" name="内容占位符 2">
            <a:extLst>
              <a:ext uri="{FF2B5EF4-FFF2-40B4-BE49-F238E27FC236}">
                <a16:creationId xmlns:a16="http://schemas.microsoft.com/office/drawing/2014/main" id="{CABA5B4D-151E-4285-8456-D78E07610A8A}"/>
              </a:ext>
            </a:extLst>
          </p:cNvPr>
          <p:cNvSpPr txBox="1">
            <a:spLocks/>
          </p:cNvSpPr>
          <p:nvPr/>
        </p:nvSpPr>
        <p:spPr bwMode="auto">
          <a:xfrm>
            <a:off x="168494" y="6046134"/>
            <a:ext cx="8829675" cy="458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68605" indent="-26860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n"/>
              <a:defRPr lang="zh-CN" altLang="en-US" sz="2400" b="0" kern="1200" baseline="0" dirty="0" smtClean="0">
                <a:solidFill>
                  <a:srgbClr val="002060"/>
                </a:solidFill>
                <a:latin typeface="+mn-lt"/>
                <a:ea typeface="+mn-ea"/>
                <a:cs typeface="+mn-cs"/>
              </a:defRPr>
            </a:lvl1pPr>
            <a:lvl2pPr marL="701675" indent="-342900" algn="l" rtl="0" eaLnBrk="1" fontAlgn="base" hangingPunct="1">
              <a:lnSpc>
                <a:spcPct val="130000"/>
              </a:lnSpc>
              <a:spcBef>
                <a:spcPct val="20000"/>
              </a:spcBef>
              <a:spcAft>
                <a:spcPct val="0"/>
              </a:spcAft>
              <a:buClr>
                <a:schemeClr val="tx2"/>
              </a:buClr>
              <a:buSzPct val="75000"/>
              <a:buFont typeface="Wingdings" panose="05000000000000000000" pitchFamily="2" charset="2"/>
              <a:buChar char="u"/>
              <a:defRPr lang="zh-CN" altLang="en-US" sz="2000" b="0" kern="1200" baseline="0" dirty="0" smtClean="0">
                <a:solidFill>
                  <a:srgbClr val="002060"/>
                </a:solidFill>
                <a:latin typeface="+mn-lt"/>
                <a:ea typeface="+mn-ea"/>
                <a:cs typeface="+mn-cs"/>
              </a:defRPr>
            </a:lvl2pPr>
            <a:lvl3pPr marL="947420" indent="-285750" algn="l" rtl="0" eaLnBrk="1" fontAlgn="base" hangingPunct="1">
              <a:lnSpc>
                <a:spcPct val="130000"/>
              </a:lnSpc>
              <a:spcBef>
                <a:spcPct val="20000"/>
              </a:spcBef>
              <a:spcAft>
                <a:spcPct val="0"/>
              </a:spcAft>
              <a:buClr>
                <a:schemeClr val="tx2"/>
              </a:buClr>
              <a:buSzPct val="75000"/>
              <a:buFont typeface="Wingdings" panose="05000000000000000000" pitchFamily="2" charset="2"/>
              <a:buChar char="l"/>
              <a:defRPr lang="zh-CN" altLang="en-US" b="0" kern="1200" baseline="0" dirty="0" smtClean="0">
                <a:solidFill>
                  <a:srgbClr val="002060"/>
                </a:solidFill>
                <a:latin typeface="+mn-lt"/>
                <a:ea typeface="+mn-ea"/>
                <a:cs typeface="+mn-cs"/>
              </a:defRPr>
            </a:lvl3pPr>
            <a:lvl4pPr marL="1167130" indent="-26860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Ø"/>
              <a:defRPr sz="1600" b="0" kern="1200" baseline="0">
                <a:solidFill>
                  <a:srgbClr val="002060"/>
                </a:solidFill>
                <a:latin typeface="+mn-lt"/>
                <a:ea typeface="+mn-ea"/>
                <a:cs typeface="+mn-cs"/>
              </a:defRPr>
            </a:lvl4pPr>
            <a:lvl5pPr marL="1437005" indent="-26987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p"/>
              <a:defRPr sz="1600" b="0" kern="1200" baseline="0">
                <a:solidFill>
                  <a:srgbClr val="002060"/>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00000"/>
              </a:lnSpc>
            </a:pPr>
            <a:r>
              <a:rPr lang="zh-CN" altLang="en-US" dirty="0"/>
              <a:t>文档分析就是把蓝色框里的内容转化成规范化的文档。</a:t>
            </a:r>
          </a:p>
          <a:p>
            <a:pPr>
              <a:lnSpc>
                <a:spcPct val="100000"/>
              </a:lnSpc>
            </a:pPr>
            <a:endParaRPr lang="zh-CN" altLang="en-US" dirty="0"/>
          </a:p>
        </p:txBody>
      </p:sp>
    </p:spTree>
    <p:extLst>
      <p:ext uri="{BB962C8B-B14F-4D97-AF65-F5344CB8AC3E}">
        <p14:creationId xmlns:p14="http://schemas.microsoft.com/office/powerpoint/2010/main" val="2122859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Relevant Competition or Conference</a:t>
            </a:r>
          </a:p>
        </p:txBody>
      </p:sp>
      <p:sp>
        <p:nvSpPr>
          <p:cNvPr id="3" name="内容占位符 2"/>
          <p:cNvSpPr>
            <a:spLocks noGrp="1"/>
          </p:cNvSpPr>
          <p:nvPr>
            <p:ph idx="1"/>
          </p:nvPr>
        </p:nvSpPr>
        <p:spPr>
          <a:xfrm>
            <a:off x="197069" y="1072819"/>
            <a:ext cx="8727856" cy="1572759"/>
          </a:xfrm>
        </p:spPr>
        <p:txBody>
          <a:bodyPr/>
          <a:lstStyle/>
          <a:p>
            <a:r>
              <a:rPr lang="en-US" altLang="zh-CN" sz="2000" dirty="0">
                <a:latin typeface="+mj-lt"/>
                <a:ea typeface="微软雅黑" panose="020B0503020204020204" pitchFamily="34" charset="-122"/>
              </a:rPr>
              <a:t>International Conference on Document Analysis and Recognition (ICDAR)</a:t>
            </a:r>
          </a:p>
          <a:p>
            <a:pPr marL="0" indent="0">
              <a:buNone/>
            </a:pPr>
            <a:r>
              <a:rPr lang="en-US" altLang="zh-CN" sz="1800" dirty="0"/>
              <a:t>        ICDAR</a:t>
            </a:r>
            <a:r>
              <a:rPr lang="zh-CN" altLang="en-US" sz="1800" dirty="0"/>
              <a:t>国际文档分析与识别大会是由国际模式识别学会（</a:t>
            </a:r>
            <a:r>
              <a:rPr lang="en-US" altLang="zh-CN" sz="1800" dirty="0"/>
              <a:t>IAPR</a:t>
            </a:r>
            <a:r>
              <a:rPr lang="zh-CN" altLang="en-US" sz="1800" dirty="0"/>
              <a:t>）组织的专业会议之一，是文档分析与识别、模式识别领域世界上最重要的国际学术会议之一，每两年举办一次，</a:t>
            </a:r>
            <a:r>
              <a:rPr lang="en-US" altLang="zh-CN" sz="1800" dirty="0"/>
              <a:t>1991</a:t>
            </a:r>
            <a:r>
              <a:rPr lang="zh-CN" altLang="en-US" sz="1800" dirty="0"/>
              <a:t>年开始举办第一届，</a:t>
            </a:r>
            <a:r>
              <a:rPr lang="en-US" altLang="zh-CN" sz="1800" dirty="0"/>
              <a:t>2019</a:t>
            </a:r>
            <a:r>
              <a:rPr lang="zh-CN" altLang="en-US" sz="1800" dirty="0"/>
              <a:t>年迎来第十五届。</a:t>
            </a:r>
          </a:p>
          <a:p>
            <a:endParaRPr lang="zh-CN" altLang="en-US" sz="18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A5AAEF0F-0BBD-4BC2-B079-FA6741C313A3}" type="slidenum">
              <a:rPr lang="zh-CN" altLang="en-US" smtClean="0"/>
              <a:pPr/>
              <a:t>5</a:t>
            </a:fld>
            <a:endParaRPr lang="zh-CN" altLang="en-US"/>
          </a:p>
        </p:txBody>
      </p:sp>
      <p:sp>
        <p:nvSpPr>
          <p:cNvPr id="6" name="内容占位符 2">
            <a:extLst>
              <a:ext uri="{FF2B5EF4-FFF2-40B4-BE49-F238E27FC236}">
                <a16:creationId xmlns:a16="http://schemas.microsoft.com/office/drawing/2014/main" id="{336EC122-4456-4419-9565-BCF8F8B871C8}"/>
              </a:ext>
            </a:extLst>
          </p:cNvPr>
          <p:cNvSpPr txBox="1">
            <a:spLocks/>
          </p:cNvSpPr>
          <p:nvPr/>
        </p:nvSpPr>
        <p:spPr bwMode="auto">
          <a:xfrm>
            <a:off x="197069" y="2824732"/>
            <a:ext cx="4441606" cy="3523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68605" indent="-26860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n"/>
              <a:defRPr lang="zh-CN" altLang="en-US" sz="2400" b="0" kern="1200" baseline="0" dirty="0" smtClean="0">
                <a:solidFill>
                  <a:srgbClr val="002060"/>
                </a:solidFill>
                <a:latin typeface="+mn-lt"/>
                <a:ea typeface="+mn-ea"/>
                <a:cs typeface="+mn-cs"/>
              </a:defRPr>
            </a:lvl1pPr>
            <a:lvl2pPr marL="701675" indent="-342900" algn="l" rtl="0" eaLnBrk="1" fontAlgn="base" hangingPunct="1">
              <a:lnSpc>
                <a:spcPct val="130000"/>
              </a:lnSpc>
              <a:spcBef>
                <a:spcPct val="20000"/>
              </a:spcBef>
              <a:spcAft>
                <a:spcPct val="0"/>
              </a:spcAft>
              <a:buClr>
                <a:schemeClr val="tx2"/>
              </a:buClr>
              <a:buSzPct val="75000"/>
              <a:buFont typeface="Wingdings" panose="05000000000000000000" pitchFamily="2" charset="2"/>
              <a:buChar char="u"/>
              <a:defRPr lang="zh-CN" altLang="en-US" sz="2000" b="0" kern="1200" baseline="0" dirty="0" smtClean="0">
                <a:solidFill>
                  <a:srgbClr val="002060"/>
                </a:solidFill>
                <a:latin typeface="+mn-lt"/>
                <a:ea typeface="+mn-ea"/>
                <a:cs typeface="+mn-cs"/>
              </a:defRPr>
            </a:lvl2pPr>
            <a:lvl3pPr marL="947420" indent="-285750" algn="l" rtl="0" eaLnBrk="1" fontAlgn="base" hangingPunct="1">
              <a:lnSpc>
                <a:spcPct val="130000"/>
              </a:lnSpc>
              <a:spcBef>
                <a:spcPct val="20000"/>
              </a:spcBef>
              <a:spcAft>
                <a:spcPct val="0"/>
              </a:spcAft>
              <a:buClr>
                <a:schemeClr val="tx2"/>
              </a:buClr>
              <a:buSzPct val="75000"/>
              <a:buFont typeface="Wingdings" panose="05000000000000000000" pitchFamily="2" charset="2"/>
              <a:buChar char="l"/>
              <a:defRPr lang="zh-CN" altLang="en-US" b="0" kern="1200" baseline="0" dirty="0" smtClean="0">
                <a:solidFill>
                  <a:srgbClr val="002060"/>
                </a:solidFill>
                <a:latin typeface="+mn-lt"/>
                <a:ea typeface="+mn-ea"/>
                <a:cs typeface="+mn-cs"/>
              </a:defRPr>
            </a:lvl3pPr>
            <a:lvl4pPr marL="1167130" indent="-26860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Ø"/>
              <a:defRPr sz="1600" b="0" kern="1200" baseline="0">
                <a:solidFill>
                  <a:srgbClr val="002060"/>
                </a:solidFill>
                <a:latin typeface="+mn-lt"/>
                <a:ea typeface="+mn-ea"/>
                <a:cs typeface="+mn-cs"/>
              </a:defRPr>
            </a:lvl4pPr>
            <a:lvl5pPr marL="1437005" indent="-26987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p"/>
              <a:defRPr sz="1600" b="0" kern="1200" baseline="0">
                <a:solidFill>
                  <a:srgbClr val="002060"/>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2000" dirty="0">
                <a:latin typeface="+mj-lt"/>
                <a:ea typeface="微软雅黑" panose="020B0503020204020204" pitchFamily="34" charset="-122"/>
              </a:rPr>
              <a:t>ICDAR Robust Reading Competition</a:t>
            </a:r>
            <a:endParaRPr lang="zh-CN" altLang="en-US" sz="2000" dirty="0">
              <a:latin typeface="+mj-lt"/>
              <a:ea typeface="微软雅黑" panose="020B0503020204020204" pitchFamily="34" charset="-122"/>
            </a:endParaRPr>
          </a:p>
          <a:p>
            <a:pPr marL="0" indent="0">
              <a:buNone/>
            </a:pPr>
            <a:r>
              <a:rPr lang="zh-CN" altLang="en-US" sz="1800" dirty="0"/>
              <a:t>        自 </a:t>
            </a:r>
            <a:r>
              <a:rPr lang="en-US" altLang="zh-CN" sz="1800" dirty="0"/>
              <a:t>2003 </a:t>
            </a:r>
            <a:r>
              <a:rPr lang="zh-CN" altLang="en-US" sz="1800" dirty="0"/>
              <a:t>年 </a:t>
            </a:r>
            <a:r>
              <a:rPr lang="en-US" altLang="zh-CN" sz="1800" dirty="0"/>
              <a:t>ICDAR </a:t>
            </a:r>
            <a:r>
              <a:rPr lang="zh-CN" altLang="en-US" sz="1800" dirty="0"/>
              <a:t>设立该竞赛以来，该竞赛就成了评测和检验自然场景</a:t>
            </a:r>
            <a:r>
              <a:rPr lang="en-US" altLang="zh-CN" sz="1800" dirty="0"/>
              <a:t>/</a:t>
            </a:r>
            <a:r>
              <a:rPr lang="zh-CN" altLang="en-US" sz="1800" dirty="0"/>
              <a:t>网络图片文本自动提取与智能识别最新技术研究进展的重要国际赛事及标准，竞赛中的诸多方法对 </a:t>
            </a:r>
            <a:r>
              <a:rPr lang="en-US" altLang="zh-CN" sz="1800" dirty="0"/>
              <a:t>OCR </a:t>
            </a:r>
            <a:r>
              <a:rPr lang="zh-CN" altLang="en-US" sz="1800" dirty="0"/>
              <a:t>技术发展具有强大推动力。高技术难度、高实际应用性，也使该盛会受到科研院校、科技公司等关注，至今已有 </a:t>
            </a:r>
            <a:r>
              <a:rPr lang="en-US" altLang="zh-CN" sz="1800" dirty="0"/>
              <a:t>89 </a:t>
            </a:r>
            <a:r>
              <a:rPr lang="zh-CN" altLang="en-US" sz="1800" dirty="0"/>
              <a:t>个国家的 </a:t>
            </a:r>
            <a:r>
              <a:rPr lang="en-US" altLang="zh-CN" sz="1800" dirty="0"/>
              <a:t>3500 </a:t>
            </a:r>
            <a:r>
              <a:rPr lang="zh-CN" altLang="en-US" sz="1800" dirty="0"/>
              <a:t>多支队伍参与。</a:t>
            </a:r>
          </a:p>
          <a:p>
            <a:endParaRPr lang="zh-CN" altLang="en-US" sz="1800" dirty="0">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C3FC0D55-F29C-439F-8942-4807822739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8675" y="2930057"/>
            <a:ext cx="4124325" cy="3369391"/>
          </a:xfrm>
          <a:prstGeom prst="rect">
            <a:avLst/>
          </a:prstGeom>
        </p:spPr>
      </p:pic>
    </p:spTree>
    <p:extLst>
      <p:ext uri="{BB962C8B-B14F-4D97-AF65-F5344CB8AC3E}">
        <p14:creationId xmlns:p14="http://schemas.microsoft.com/office/powerpoint/2010/main" val="2802289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Industry and Researcher</a:t>
            </a:r>
            <a:endParaRPr lang="zh-CN" altLang="en-US" dirty="0"/>
          </a:p>
        </p:txBody>
      </p:sp>
      <p:sp>
        <p:nvSpPr>
          <p:cNvPr id="6" name="内容占位符 2">
            <a:extLst>
              <a:ext uri="{FF2B5EF4-FFF2-40B4-BE49-F238E27FC236}">
                <a16:creationId xmlns:a16="http://schemas.microsoft.com/office/drawing/2014/main" id="{A83F9BD1-ED5C-41EA-A8A9-E66825FD6E94}"/>
              </a:ext>
            </a:extLst>
          </p:cNvPr>
          <p:cNvSpPr>
            <a:spLocks noGrp="1"/>
          </p:cNvSpPr>
          <p:nvPr>
            <p:ph idx="1"/>
          </p:nvPr>
        </p:nvSpPr>
        <p:spPr>
          <a:xfrm>
            <a:off x="168494" y="1008517"/>
            <a:ext cx="8829675" cy="1426339"/>
          </a:xfrm>
        </p:spPr>
        <p:txBody>
          <a:bodyPr/>
          <a:lstStyle/>
          <a:p>
            <a:r>
              <a:rPr lang="zh-CN" altLang="en-US" dirty="0"/>
              <a:t>工业界</a:t>
            </a:r>
            <a:r>
              <a:rPr lang="en-US" altLang="zh-CN" dirty="0"/>
              <a:t>AI</a:t>
            </a:r>
            <a:r>
              <a:rPr lang="zh-CN" altLang="en-US" dirty="0"/>
              <a:t>开放平台：</a:t>
            </a:r>
            <a:endParaRPr lang="en-US" altLang="zh-CN" dirty="0"/>
          </a:p>
          <a:p>
            <a:pPr lvl="1">
              <a:lnSpc>
                <a:spcPct val="100000"/>
              </a:lnSpc>
            </a:pPr>
            <a:r>
              <a:rPr lang="zh-CN" altLang="en-US" dirty="0"/>
              <a:t>多类型：</a:t>
            </a:r>
            <a:r>
              <a:rPr lang="zh-CN" altLang="en-US" dirty="0">
                <a:latin typeface="楷体" panose="02010609060101010101" pitchFamily="49" charset="-122"/>
                <a:ea typeface="楷体" panose="02010609060101010101" pitchFamily="49" charset="-122"/>
              </a:rPr>
              <a:t>通用文字识别、卡证识别、票据单据识别、自定义模板识别。</a:t>
            </a:r>
          </a:p>
          <a:p>
            <a:pPr lvl="1">
              <a:lnSpc>
                <a:spcPct val="100000"/>
              </a:lnSpc>
            </a:pPr>
            <a:r>
              <a:rPr lang="zh-CN" altLang="en-US" dirty="0"/>
              <a:t>多平台：</a:t>
            </a:r>
            <a:r>
              <a:rPr lang="zh-CN" altLang="en-US" dirty="0">
                <a:latin typeface="楷体" panose="02010609060101010101" pitchFamily="49" charset="-122"/>
                <a:ea typeface="楷体" panose="02010609060101010101" pitchFamily="49" charset="-122"/>
              </a:rPr>
              <a:t>百度、阿里、腾讯、睿琪票据等。</a:t>
            </a:r>
          </a:p>
        </p:txBody>
      </p:sp>
      <p:graphicFrame>
        <p:nvGraphicFramePr>
          <p:cNvPr id="7" name="表格 6">
            <a:extLst>
              <a:ext uri="{FF2B5EF4-FFF2-40B4-BE49-F238E27FC236}">
                <a16:creationId xmlns:a16="http://schemas.microsoft.com/office/drawing/2014/main" id="{2C260205-EC94-4BF4-9D13-6504B8C77C78}"/>
              </a:ext>
            </a:extLst>
          </p:cNvPr>
          <p:cNvGraphicFramePr>
            <a:graphicFrameLocks noGrp="1"/>
          </p:cNvGraphicFramePr>
          <p:nvPr>
            <p:extLst>
              <p:ext uri="{D42A27DB-BD31-4B8C-83A1-F6EECF244321}">
                <p14:modId xmlns:p14="http://schemas.microsoft.com/office/powerpoint/2010/main" val="1681634630"/>
              </p:ext>
            </p:extLst>
          </p:nvPr>
        </p:nvGraphicFramePr>
        <p:xfrm>
          <a:off x="1142652" y="2538903"/>
          <a:ext cx="6604303" cy="1483360"/>
        </p:xfrm>
        <a:graphic>
          <a:graphicData uri="http://schemas.openxmlformats.org/drawingml/2006/table">
            <a:tbl>
              <a:tblPr firstRow="1" bandRow="1">
                <a:tableStyleId>{2D5ABB26-0587-4C30-8999-92F81FD0307C}</a:tableStyleId>
              </a:tblPr>
              <a:tblGrid>
                <a:gridCol w="1007179">
                  <a:extLst>
                    <a:ext uri="{9D8B030D-6E8A-4147-A177-3AD203B41FA5}">
                      <a16:colId xmlns:a16="http://schemas.microsoft.com/office/drawing/2014/main" val="20000"/>
                    </a:ext>
                  </a:extLst>
                </a:gridCol>
                <a:gridCol w="5597124">
                  <a:extLst>
                    <a:ext uri="{9D8B030D-6E8A-4147-A177-3AD203B41FA5}">
                      <a16:colId xmlns:a16="http://schemas.microsoft.com/office/drawing/2014/main" val="20001"/>
                    </a:ext>
                  </a:extLst>
                </a:gridCol>
              </a:tblGrid>
              <a:tr h="370840">
                <a:tc>
                  <a:txBody>
                    <a:bodyPr/>
                    <a:lstStyle/>
                    <a:p>
                      <a:pPr algn="ctr"/>
                      <a:r>
                        <a:rPr lang="zh-CN" altLang="en-US" sz="1400" dirty="0"/>
                        <a:t>百度</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zh-CN" altLang="en-US" sz="1400" dirty="0"/>
                        <a:t>中文识别较好，支持竖排文字检测，提供单字位置</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zh-CN" altLang="en-US" sz="1400" dirty="0"/>
                        <a:t>腾讯</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kern="1200" dirty="0">
                          <a:solidFill>
                            <a:schemeClr val="tx1"/>
                          </a:solidFill>
                          <a:latin typeface="+mn-lt"/>
                          <a:ea typeface="+mn-ea"/>
                          <a:cs typeface="+mn-cs"/>
                        </a:rPr>
                        <a:t>增值税发票识别准确率最高，不支持商品区分，不支持自定义模板</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zh-CN" altLang="en-US" sz="1400" dirty="0"/>
                        <a:t>阿里</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400" dirty="0"/>
                        <a:t>不支持混贴票据识别</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zh-CN" altLang="en-US" sz="1400" dirty="0"/>
                        <a:t>睿琪票据</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zh-CN" altLang="en-US" sz="1400" b="0" i="0" kern="1200" dirty="0">
                          <a:solidFill>
                            <a:schemeClr val="tx1"/>
                          </a:solidFill>
                          <a:effectLst/>
                          <a:latin typeface="+mn-lt"/>
                          <a:ea typeface="+mn-ea"/>
                          <a:cs typeface="+mn-cs"/>
                        </a:rPr>
                        <a:t>提供场景化票据识别解决方案，提供移动端软件</a:t>
                      </a:r>
                      <a:endParaRPr lang="en-US" altLang="zh-CN" sz="12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3"/>
                  </a:ext>
                </a:extLst>
              </a:tr>
            </a:tbl>
          </a:graphicData>
        </a:graphic>
      </p:graphicFrame>
      <p:sp>
        <p:nvSpPr>
          <p:cNvPr id="8" name="内容占位符 2">
            <a:extLst>
              <a:ext uri="{FF2B5EF4-FFF2-40B4-BE49-F238E27FC236}">
                <a16:creationId xmlns:a16="http://schemas.microsoft.com/office/drawing/2014/main" id="{9FF3FD13-4A11-4874-84D6-2ACBD67FC947}"/>
              </a:ext>
            </a:extLst>
          </p:cNvPr>
          <p:cNvSpPr txBox="1">
            <a:spLocks/>
          </p:cNvSpPr>
          <p:nvPr/>
        </p:nvSpPr>
        <p:spPr bwMode="auto">
          <a:xfrm>
            <a:off x="314325" y="4244360"/>
            <a:ext cx="8829675" cy="1826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68605" indent="-26860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n"/>
              <a:defRPr lang="zh-CN" altLang="en-US" sz="2400" b="0" kern="1200" baseline="0" dirty="0" smtClean="0">
                <a:solidFill>
                  <a:srgbClr val="002060"/>
                </a:solidFill>
                <a:latin typeface="+mn-lt"/>
                <a:ea typeface="+mn-ea"/>
                <a:cs typeface="+mn-cs"/>
              </a:defRPr>
            </a:lvl1pPr>
            <a:lvl2pPr marL="701675" indent="-342900" algn="l" rtl="0" eaLnBrk="1" fontAlgn="base" hangingPunct="1">
              <a:lnSpc>
                <a:spcPct val="130000"/>
              </a:lnSpc>
              <a:spcBef>
                <a:spcPct val="20000"/>
              </a:spcBef>
              <a:spcAft>
                <a:spcPct val="0"/>
              </a:spcAft>
              <a:buClr>
                <a:schemeClr val="tx2"/>
              </a:buClr>
              <a:buSzPct val="75000"/>
              <a:buFont typeface="Wingdings" panose="05000000000000000000" pitchFamily="2" charset="2"/>
              <a:buChar char="u"/>
              <a:defRPr lang="zh-CN" altLang="en-US" sz="2000" b="0" kern="1200" baseline="0" dirty="0" smtClean="0">
                <a:solidFill>
                  <a:srgbClr val="002060"/>
                </a:solidFill>
                <a:latin typeface="+mn-lt"/>
                <a:ea typeface="+mn-ea"/>
                <a:cs typeface="+mn-cs"/>
              </a:defRPr>
            </a:lvl2pPr>
            <a:lvl3pPr marL="947420" indent="-285750" algn="l" rtl="0" eaLnBrk="1" fontAlgn="base" hangingPunct="1">
              <a:lnSpc>
                <a:spcPct val="130000"/>
              </a:lnSpc>
              <a:spcBef>
                <a:spcPct val="20000"/>
              </a:spcBef>
              <a:spcAft>
                <a:spcPct val="0"/>
              </a:spcAft>
              <a:buClr>
                <a:schemeClr val="tx2"/>
              </a:buClr>
              <a:buSzPct val="75000"/>
              <a:buFont typeface="Wingdings" panose="05000000000000000000" pitchFamily="2" charset="2"/>
              <a:buChar char="l"/>
              <a:defRPr lang="zh-CN" altLang="en-US" b="0" kern="1200" baseline="0" dirty="0" smtClean="0">
                <a:solidFill>
                  <a:srgbClr val="002060"/>
                </a:solidFill>
                <a:latin typeface="+mn-lt"/>
                <a:ea typeface="+mn-ea"/>
                <a:cs typeface="+mn-cs"/>
              </a:defRPr>
            </a:lvl3pPr>
            <a:lvl4pPr marL="1167130" indent="-26860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Ø"/>
              <a:defRPr sz="1600" b="0" kern="1200" baseline="0">
                <a:solidFill>
                  <a:srgbClr val="002060"/>
                </a:solidFill>
                <a:latin typeface="+mn-lt"/>
                <a:ea typeface="+mn-ea"/>
                <a:cs typeface="+mn-cs"/>
              </a:defRPr>
            </a:lvl4pPr>
            <a:lvl5pPr marL="1437005" indent="-26987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p"/>
              <a:defRPr sz="1600" b="0" kern="1200" baseline="0">
                <a:solidFill>
                  <a:srgbClr val="002060"/>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dirty="0"/>
              <a:t>中国学术界知名团队</a:t>
            </a:r>
          </a:p>
          <a:p>
            <a:pPr lvl="1">
              <a:lnSpc>
                <a:spcPct val="100000"/>
              </a:lnSpc>
            </a:pPr>
            <a:r>
              <a:rPr lang="zh-CN" altLang="en-US" dirty="0">
                <a:latin typeface="楷体" panose="02010609060101010101" pitchFamily="49" charset="-122"/>
                <a:ea typeface="楷体" panose="02010609060101010101" pitchFamily="49" charset="-122"/>
              </a:rPr>
              <a:t>华中科技大学 白翔</a:t>
            </a:r>
          </a:p>
          <a:p>
            <a:pPr lvl="1">
              <a:lnSpc>
                <a:spcPct val="100000"/>
              </a:lnSpc>
            </a:pPr>
            <a:r>
              <a:rPr lang="zh-CN" altLang="en-US" dirty="0">
                <a:latin typeface="楷体" panose="02010609060101010101" pitchFamily="49" charset="-122"/>
                <a:ea typeface="楷体" panose="02010609060101010101" pitchFamily="49" charset="-122"/>
              </a:rPr>
              <a:t>华南理工大学 金连文</a:t>
            </a:r>
          </a:p>
          <a:p>
            <a:pPr lvl="1">
              <a:lnSpc>
                <a:spcPct val="100000"/>
              </a:lnSpc>
            </a:pPr>
            <a:r>
              <a:rPr lang="zh-CN" altLang="en-US" dirty="0">
                <a:latin typeface="楷体" panose="02010609060101010101" pitchFamily="49" charset="-122"/>
                <a:ea typeface="楷体" panose="02010609060101010101" pitchFamily="49" charset="-122"/>
              </a:rPr>
              <a:t>中科院自动化所 刘成林</a:t>
            </a:r>
            <a:endParaRPr lang="en-US" altLang="zh-CN" dirty="0">
              <a:latin typeface="楷体" panose="02010609060101010101" pitchFamily="49" charset="-122"/>
              <a:ea typeface="楷体" panose="02010609060101010101" pitchFamily="49" charset="-122"/>
            </a:endParaRPr>
          </a:p>
          <a:p>
            <a:pPr lvl="1">
              <a:lnSpc>
                <a:spcPct val="100000"/>
              </a:lnSpc>
            </a:pPr>
            <a:r>
              <a:rPr lang="en-US" altLang="zh-CN" dirty="0">
                <a:latin typeface="楷体" panose="02010609060101010101" pitchFamily="49" charset="-122"/>
                <a:ea typeface="楷体" panose="02010609060101010101" pitchFamily="49" charset="-122"/>
              </a:rPr>
              <a:t>……</a:t>
            </a:r>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598469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Pipeline</a:t>
            </a:r>
            <a:endParaRPr lang="zh-CN" altLang="en-US" dirty="0"/>
          </a:p>
        </p:txBody>
      </p:sp>
      <p:grpSp>
        <p:nvGrpSpPr>
          <p:cNvPr id="9" name="组合 8">
            <a:extLst>
              <a:ext uri="{FF2B5EF4-FFF2-40B4-BE49-F238E27FC236}">
                <a16:creationId xmlns:a16="http://schemas.microsoft.com/office/drawing/2014/main" id="{153B6276-CA5F-4B19-BF70-8EC7C93E65B4}"/>
              </a:ext>
            </a:extLst>
          </p:cNvPr>
          <p:cNvGrpSpPr/>
          <p:nvPr/>
        </p:nvGrpSpPr>
        <p:grpSpPr>
          <a:xfrm>
            <a:off x="229505" y="2168940"/>
            <a:ext cx="8684990" cy="4117151"/>
            <a:chOff x="510408" y="1126821"/>
            <a:chExt cx="10957705" cy="4765979"/>
          </a:xfrm>
        </p:grpSpPr>
        <p:sp>
          <p:nvSpPr>
            <p:cNvPr id="10" name="矩形 9">
              <a:extLst>
                <a:ext uri="{FF2B5EF4-FFF2-40B4-BE49-F238E27FC236}">
                  <a16:creationId xmlns:a16="http://schemas.microsoft.com/office/drawing/2014/main" id="{D40ECAB3-45E4-4291-BC04-3CBC2B24B4EC}"/>
                </a:ext>
              </a:extLst>
            </p:cNvPr>
            <p:cNvSpPr/>
            <p:nvPr/>
          </p:nvSpPr>
          <p:spPr>
            <a:xfrm>
              <a:off x="510408" y="2147024"/>
              <a:ext cx="1739660" cy="374577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a:extLst>
                <a:ext uri="{FF2B5EF4-FFF2-40B4-BE49-F238E27FC236}">
                  <a16:creationId xmlns:a16="http://schemas.microsoft.com/office/drawing/2014/main" id="{5D4C7BB7-75B3-4795-B662-C81B21C0F3AD}"/>
                </a:ext>
              </a:extLst>
            </p:cNvPr>
            <p:cNvSpPr/>
            <p:nvPr/>
          </p:nvSpPr>
          <p:spPr>
            <a:xfrm>
              <a:off x="6605853" y="2863850"/>
              <a:ext cx="2890876" cy="30289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a:extLst>
                <a:ext uri="{FF2B5EF4-FFF2-40B4-BE49-F238E27FC236}">
                  <a16:creationId xmlns:a16="http://schemas.microsoft.com/office/drawing/2014/main" id="{B7677423-90EE-4744-9D48-0C8E6D9ABD3B}"/>
                </a:ext>
              </a:extLst>
            </p:cNvPr>
            <p:cNvSpPr/>
            <p:nvPr/>
          </p:nvSpPr>
          <p:spPr>
            <a:xfrm>
              <a:off x="4590256" y="3016250"/>
              <a:ext cx="1739660" cy="28765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矩形 12">
              <a:extLst>
                <a:ext uri="{FF2B5EF4-FFF2-40B4-BE49-F238E27FC236}">
                  <a16:creationId xmlns:a16="http://schemas.microsoft.com/office/drawing/2014/main" id="{B1BFCC18-95A1-41E0-BD6F-0C7BAE8F9463}"/>
                </a:ext>
              </a:extLst>
            </p:cNvPr>
            <p:cNvSpPr/>
            <p:nvPr/>
          </p:nvSpPr>
          <p:spPr>
            <a:xfrm>
              <a:off x="2574661" y="1126821"/>
              <a:ext cx="1739660" cy="47659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矩形 13">
              <a:extLst>
                <a:ext uri="{FF2B5EF4-FFF2-40B4-BE49-F238E27FC236}">
                  <a16:creationId xmlns:a16="http://schemas.microsoft.com/office/drawing/2014/main" id="{1DC79371-2610-4F4F-A3D2-4D3679E58A51}"/>
                </a:ext>
              </a:extLst>
            </p:cNvPr>
            <p:cNvSpPr/>
            <p:nvPr/>
          </p:nvSpPr>
          <p:spPr>
            <a:xfrm>
              <a:off x="9772663" y="2225675"/>
              <a:ext cx="1695450" cy="366712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文本框 14">
              <a:extLst>
                <a:ext uri="{FF2B5EF4-FFF2-40B4-BE49-F238E27FC236}">
                  <a16:creationId xmlns:a16="http://schemas.microsoft.com/office/drawing/2014/main" id="{FA7E2732-9CFC-41F5-A1B7-F797181F0E91}"/>
                </a:ext>
              </a:extLst>
            </p:cNvPr>
            <p:cNvSpPr txBox="1"/>
            <p:nvPr/>
          </p:nvSpPr>
          <p:spPr>
            <a:xfrm>
              <a:off x="2629685" y="5445999"/>
              <a:ext cx="1629611" cy="347372"/>
            </a:xfrm>
            <a:prstGeom prst="rect">
              <a:avLst/>
            </a:prstGeom>
            <a:noFill/>
          </p:spPr>
          <p:txBody>
            <a:bodyPr wrap="square" rtlCol="0">
              <a:spAutoFit/>
            </a:bodyPr>
            <a:lstStyle/>
            <a:p>
              <a:r>
                <a:rPr lang="zh-CN" altLang="en-US" sz="1350" dirty="0">
                  <a:latin typeface="微软雅黑" panose="020B0503020204020204" pitchFamily="34" charset="-122"/>
                  <a:ea typeface="微软雅黑" panose="020B0503020204020204" pitchFamily="34" charset="-122"/>
                </a:rPr>
                <a:t>文档布局分析</a:t>
              </a:r>
            </a:p>
          </p:txBody>
        </p:sp>
        <p:sp>
          <p:nvSpPr>
            <p:cNvPr id="16" name="文本框 15">
              <a:extLst>
                <a:ext uri="{FF2B5EF4-FFF2-40B4-BE49-F238E27FC236}">
                  <a16:creationId xmlns:a16="http://schemas.microsoft.com/office/drawing/2014/main" id="{A4013E02-3E49-424B-82BD-D398CD83217A}"/>
                </a:ext>
              </a:extLst>
            </p:cNvPr>
            <p:cNvSpPr txBox="1"/>
            <p:nvPr/>
          </p:nvSpPr>
          <p:spPr>
            <a:xfrm>
              <a:off x="732717" y="5445683"/>
              <a:ext cx="1381125" cy="347372"/>
            </a:xfrm>
            <a:prstGeom prst="rect">
              <a:avLst/>
            </a:prstGeom>
            <a:noFill/>
          </p:spPr>
          <p:txBody>
            <a:bodyPr wrap="square" rtlCol="0">
              <a:spAutoFit/>
            </a:bodyPr>
            <a:lstStyle/>
            <a:p>
              <a:r>
                <a:rPr lang="zh-CN" altLang="en-US" sz="1350" dirty="0">
                  <a:latin typeface="微软雅黑" panose="020B0503020204020204" pitchFamily="34" charset="-122"/>
                  <a:ea typeface="微软雅黑" panose="020B0503020204020204" pitchFamily="34" charset="-122"/>
                </a:rPr>
                <a:t>图像预处理</a:t>
              </a:r>
            </a:p>
          </p:txBody>
        </p:sp>
        <p:sp>
          <p:nvSpPr>
            <p:cNvPr id="17" name="文本框 16">
              <a:extLst>
                <a:ext uri="{FF2B5EF4-FFF2-40B4-BE49-F238E27FC236}">
                  <a16:creationId xmlns:a16="http://schemas.microsoft.com/office/drawing/2014/main" id="{5476B1AA-ED9F-44FF-B006-6F3D228B8831}"/>
                </a:ext>
              </a:extLst>
            </p:cNvPr>
            <p:cNvSpPr txBox="1"/>
            <p:nvPr/>
          </p:nvSpPr>
          <p:spPr>
            <a:xfrm>
              <a:off x="4908509" y="5450971"/>
              <a:ext cx="1381125" cy="400109"/>
            </a:xfrm>
            <a:prstGeom prst="rect">
              <a:avLst/>
            </a:prstGeom>
            <a:noFill/>
          </p:spPr>
          <p:txBody>
            <a:bodyPr wrap="square" rtlCol="0">
              <a:spAutoFit/>
            </a:bodyPr>
            <a:lstStyle/>
            <a:p>
              <a:r>
                <a:rPr lang="zh-CN" altLang="en-US" sz="1350" dirty="0">
                  <a:latin typeface="微软雅黑" panose="020B0503020204020204" pitchFamily="34" charset="-122"/>
                  <a:ea typeface="微软雅黑" panose="020B0503020204020204" pitchFamily="34" charset="-122"/>
                </a:rPr>
                <a:t>文本检测</a:t>
              </a:r>
            </a:p>
          </p:txBody>
        </p:sp>
        <p:sp>
          <p:nvSpPr>
            <p:cNvPr id="18" name="文本框 17">
              <a:extLst>
                <a:ext uri="{FF2B5EF4-FFF2-40B4-BE49-F238E27FC236}">
                  <a16:creationId xmlns:a16="http://schemas.microsoft.com/office/drawing/2014/main" id="{ADEA8E64-EBD6-4A16-98F6-A486A19A2C64}"/>
                </a:ext>
              </a:extLst>
            </p:cNvPr>
            <p:cNvSpPr txBox="1"/>
            <p:nvPr/>
          </p:nvSpPr>
          <p:spPr>
            <a:xfrm>
              <a:off x="7539189" y="5453666"/>
              <a:ext cx="1381125" cy="400109"/>
            </a:xfrm>
            <a:prstGeom prst="rect">
              <a:avLst/>
            </a:prstGeom>
            <a:noFill/>
          </p:spPr>
          <p:txBody>
            <a:bodyPr wrap="square" rtlCol="0">
              <a:spAutoFit/>
            </a:bodyPr>
            <a:lstStyle/>
            <a:p>
              <a:r>
                <a:rPr lang="zh-CN" altLang="en-US" sz="1350" dirty="0">
                  <a:latin typeface="微软雅黑" panose="020B0503020204020204" pitchFamily="34" charset="-122"/>
                  <a:ea typeface="微软雅黑" panose="020B0503020204020204" pitchFamily="34" charset="-122"/>
                </a:rPr>
                <a:t>字段提取</a:t>
              </a:r>
            </a:p>
          </p:txBody>
        </p:sp>
        <p:sp>
          <p:nvSpPr>
            <p:cNvPr id="19" name="文本框 18">
              <a:extLst>
                <a:ext uri="{FF2B5EF4-FFF2-40B4-BE49-F238E27FC236}">
                  <a16:creationId xmlns:a16="http://schemas.microsoft.com/office/drawing/2014/main" id="{4A17A400-8E9F-4FD8-8502-2B4E560893F5}"/>
                </a:ext>
              </a:extLst>
            </p:cNvPr>
            <p:cNvSpPr txBox="1"/>
            <p:nvPr/>
          </p:nvSpPr>
          <p:spPr>
            <a:xfrm>
              <a:off x="10086988" y="5445999"/>
              <a:ext cx="1381125" cy="347372"/>
            </a:xfrm>
            <a:prstGeom prst="rect">
              <a:avLst/>
            </a:prstGeom>
            <a:noFill/>
          </p:spPr>
          <p:txBody>
            <a:bodyPr wrap="square" rtlCol="0">
              <a:spAutoFit/>
            </a:bodyPr>
            <a:lstStyle/>
            <a:p>
              <a:r>
                <a:rPr lang="zh-CN" altLang="en-US" sz="1350" dirty="0">
                  <a:latin typeface="微软雅黑" panose="020B0503020204020204" pitchFamily="34" charset="-122"/>
                  <a:ea typeface="微软雅黑" panose="020B0503020204020204" pitchFamily="34" charset="-122"/>
                </a:rPr>
                <a:t>语义识别</a:t>
              </a:r>
            </a:p>
          </p:txBody>
        </p:sp>
        <p:sp>
          <p:nvSpPr>
            <p:cNvPr id="20" name="矩形 19">
              <a:extLst>
                <a:ext uri="{FF2B5EF4-FFF2-40B4-BE49-F238E27FC236}">
                  <a16:creationId xmlns:a16="http://schemas.microsoft.com/office/drawing/2014/main" id="{FDB4F111-E3DB-412D-99E1-ADCF7B65BE1D}"/>
                </a:ext>
              </a:extLst>
            </p:cNvPr>
            <p:cNvSpPr/>
            <p:nvPr/>
          </p:nvSpPr>
          <p:spPr>
            <a:xfrm>
              <a:off x="9841475" y="3479513"/>
              <a:ext cx="1541750" cy="630021"/>
            </a:xfrm>
            <a:prstGeom prst="rect">
              <a:avLst/>
            </a:prstGeom>
            <a:solidFill>
              <a:schemeClr val="bg1">
                <a:lumMod val="95000"/>
              </a:schemeClr>
            </a:solidFill>
            <a:ln w="31750">
              <a:solidFill>
                <a:schemeClr val="accent4">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350" dirty="0">
                  <a:solidFill>
                    <a:schemeClr val="tx1"/>
                  </a:solidFill>
                  <a:latin typeface="微软雅黑" panose="020B0503020204020204" pitchFamily="34" charset="-122"/>
                  <a:ea typeface="微软雅黑" panose="020B0503020204020204" pitchFamily="34" charset="-122"/>
                </a:rPr>
                <a:t>矫正文本内容</a:t>
              </a:r>
            </a:p>
          </p:txBody>
        </p:sp>
        <p:cxnSp>
          <p:nvCxnSpPr>
            <p:cNvPr id="21" name="直接箭头连接符 20">
              <a:extLst>
                <a:ext uri="{FF2B5EF4-FFF2-40B4-BE49-F238E27FC236}">
                  <a16:creationId xmlns:a16="http://schemas.microsoft.com/office/drawing/2014/main" id="{DF8B75D8-DD08-428C-B41F-60C13712E62B}"/>
                </a:ext>
              </a:extLst>
            </p:cNvPr>
            <p:cNvCxnSpPr>
              <a:cxnSpLocks/>
              <a:stCxn id="22" idx="2"/>
              <a:endCxn id="20" idx="0"/>
            </p:cNvCxnSpPr>
            <p:nvPr/>
          </p:nvCxnSpPr>
          <p:spPr>
            <a:xfrm>
              <a:off x="10612350" y="3200192"/>
              <a:ext cx="1" cy="279321"/>
            </a:xfrm>
            <a:prstGeom prst="straightConnector1">
              <a:avLst/>
            </a:prstGeom>
            <a:ln w="38100">
              <a:solidFill>
                <a:srgbClr val="7030A0"/>
              </a:solidFill>
              <a:tailEnd type="triangle"/>
            </a:ln>
          </p:spPr>
          <p:style>
            <a:lnRef idx="1">
              <a:schemeClr val="accent2"/>
            </a:lnRef>
            <a:fillRef idx="0">
              <a:schemeClr val="accent2"/>
            </a:fillRef>
            <a:effectRef idx="0">
              <a:schemeClr val="accent2"/>
            </a:effectRef>
            <a:fontRef idx="minor">
              <a:schemeClr val="tx1"/>
            </a:fontRef>
          </p:style>
        </p:cxnSp>
        <p:sp>
          <p:nvSpPr>
            <p:cNvPr id="22" name="矩形 21">
              <a:extLst>
                <a:ext uri="{FF2B5EF4-FFF2-40B4-BE49-F238E27FC236}">
                  <a16:creationId xmlns:a16="http://schemas.microsoft.com/office/drawing/2014/main" id="{4930EA16-21EF-405D-8CE3-B5313962F5D1}"/>
                </a:ext>
              </a:extLst>
            </p:cNvPr>
            <p:cNvSpPr/>
            <p:nvPr/>
          </p:nvSpPr>
          <p:spPr>
            <a:xfrm>
              <a:off x="9942626" y="2570171"/>
              <a:ext cx="1339447" cy="630022"/>
            </a:xfrm>
            <a:prstGeom prst="rect">
              <a:avLst/>
            </a:prstGeom>
            <a:solidFill>
              <a:schemeClr val="bg1">
                <a:lumMod val="95000"/>
              </a:schemeClr>
            </a:solidFill>
            <a:ln w="31750">
              <a:solidFill>
                <a:schemeClr val="accent4">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350" dirty="0">
                  <a:solidFill>
                    <a:schemeClr val="tx1"/>
                  </a:solidFill>
                  <a:latin typeface="微软雅黑" panose="020B0503020204020204" pitchFamily="34" charset="-122"/>
                  <a:ea typeface="微软雅黑" panose="020B0503020204020204" pitchFamily="34" charset="-122"/>
                </a:rPr>
                <a:t>分字段类型识别</a:t>
              </a:r>
            </a:p>
          </p:txBody>
        </p:sp>
        <p:sp>
          <p:nvSpPr>
            <p:cNvPr id="23" name="矩形 22">
              <a:extLst>
                <a:ext uri="{FF2B5EF4-FFF2-40B4-BE49-F238E27FC236}">
                  <a16:creationId xmlns:a16="http://schemas.microsoft.com/office/drawing/2014/main" id="{DD94EB7F-81BD-4AC9-BA10-3E281676BFCC}"/>
                </a:ext>
              </a:extLst>
            </p:cNvPr>
            <p:cNvSpPr/>
            <p:nvPr/>
          </p:nvSpPr>
          <p:spPr>
            <a:xfrm>
              <a:off x="2783899" y="3362621"/>
              <a:ext cx="1339447" cy="630022"/>
            </a:xfrm>
            <a:prstGeom prst="rect">
              <a:avLst/>
            </a:prstGeom>
            <a:solidFill>
              <a:schemeClr val="bg1">
                <a:lumMod val="95000"/>
              </a:schemeClr>
            </a:solidFill>
            <a:ln w="31750">
              <a:solidFill>
                <a:schemeClr val="accent4">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350" dirty="0">
                  <a:solidFill>
                    <a:schemeClr val="tx1"/>
                  </a:solidFill>
                  <a:latin typeface="微软雅黑" panose="020B0503020204020204" pitchFamily="34" charset="-122"/>
                  <a:ea typeface="微软雅黑" panose="020B0503020204020204" pitchFamily="34" charset="-122"/>
                </a:rPr>
                <a:t>区域划分</a:t>
              </a:r>
            </a:p>
          </p:txBody>
        </p:sp>
        <p:cxnSp>
          <p:nvCxnSpPr>
            <p:cNvPr id="24" name="直接箭头连接符 23">
              <a:extLst>
                <a:ext uri="{FF2B5EF4-FFF2-40B4-BE49-F238E27FC236}">
                  <a16:creationId xmlns:a16="http://schemas.microsoft.com/office/drawing/2014/main" id="{97ED0E6B-93F5-431B-8753-6CA1275D4993}"/>
                </a:ext>
              </a:extLst>
            </p:cNvPr>
            <p:cNvCxnSpPr>
              <a:stCxn id="25" idx="2"/>
              <a:endCxn id="23" idx="0"/>
            </p:cNvCxnSpPr>
            <p:nvPr/>
          </p:nvCxnSpPr>
          <p:spPr>
            <a:xfrm>
              <a:off x="3453623" y="3069834"/>
              <a:ext cx="0" cy="292787"/>
            </a:xfrm>
            <a:prstGeom prst="straightConnector1">
              <a:avLst/>
            </a:prstGeom>
            <a:ln w="38100">
              <a:solidFill>
                <a:srgbClr val="7030A0"/>
              </a:solidFill>
              <a:tailEnd type="triangle"/>
            </a:ln>
          </p:spPr>
          <p:style>
            <a:lnRef idx="1">
              <a:schemeClr val="accent2"/>
            </a:lnRef>
            <a:fillRef idx="0">
              <a:schemeClr val="accent2"/>
            </a:fillRef>
            <a:effectRef idx="0">
              <a:schemeClr val="accent2"/>
            </a:effectRef>
            <a:fontRef idx="minor">
              <a:schemeClr val="tx1"/>
            </a:fontRef>
          </p:style>
        </p:cxnSp>
        <p:sp>
          <p:nvSpPr>
            <p:cNvPr id="25" name="矩形 24">
              <a:extLst>
                <a:ext uri="{FF2B5EF4-FFF2-40B4-BE49-F238E27FC236}">
                  <a16:creationId xmlns:a16="http://schemas.microsoft.com/office/drawing/2014/main" id="{666ABC2B-CE03-483E-BAC7-1081EAED29D4}"/>
                </a:ext>
              </a:extLst>
            </p:cNvPr>
            <p:cNvSpPr/>
            <p:nvPr/>
          </p:nvSpPr>
          <p:spPr>
            <a:xfrm>
              <a:off x="2783899" y="2439812"/>
              <a:ext cx="1339447" cy="630022"/>
            </a:xfrm>
            <a:prstGeom prst="rect">
              <a:avLst/>
            </a:prstGeom>
            <a:solidFill>
              <a:schemeClr val="bg1">
                <a:lumMod val="95000"/>
              </a:schemeClr>
            </a:solidFill>
            <a:ln w="31750">
              <a:solidFill>
                <a:schemeClr val="accent4">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350" dirty="0">
                  <a:solidFill>
                    <a:schemeClr val="tx1"/>
                  </a:solidFill>
                  <a:latin typeface="微软雅黑" panose="020B0503020204020204" pitchFamily="34" charset="-122"/>
                  <a:ea typeface="微软雅黑" panose="020B0503020204020204" pitchFamily="34" charset="-122"/>
                </a:rPr>
                <a:t>模板对齐</a:t>
              </a:r>
            </a:p>
          </p:txBody>
        </p:sp>
        <p:sp>
          <p:nvSpPr>
            <p:cNvPr id="26" name="矩形 25">
              <a:extLst>
                <a:ext uri="{FF2B5EF4-FFF2-40B4-BE49-F238E27FC236}">
                  <a16:creationId xmlns:a16="http://schemas.microsoft.com/office/drawing/2014/main" id="{67E0468E-0E8C-4868-A064-37917E83C43B}"/>
                </a:ext>
              </a:extLst>
            </p:cNvPr>
            <p:cNvSpPr/>
            <p:nvPr/>
          </p:nvSpPr>
          <p:spPr>
            <a:xfrm>
              <a:off x="2629685" y="4253360"/>
              <a:ext cx="1629611" cy="630021"/>
            </a:xfrm>
            <a:prstGeom prst="rect">
              <a:avLst/>
            </a:prstGeom>
            <a:solidFill>
              <a:schemeClr val="bg1">
                <a:lumMod val="95000"/>
              </a:schemeClr>
            </a:solidFill>
            <a:ln w="31750">
              <a:solidFill>
                <a:schemeClr val="accent4">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350" dirty="0">
                  <a:solidFill>
                    <a:schemeClr val="tx1"/>
                  </a:solidFill>
                  <a:latin typeface="微软雅黑" panose="020B0503020204020204" pitchFamily="34" charset="-122"/>
                  <a:ea typeface="微软雅黑" panose="020B0503020204020204" pitchFamily="34" charset="-122"/>
                </a:rPr>
                <a:t>图表位置分析</a:t>
              </a:r>
            </a:p>
          </p:txBody>
        </p:sp>
        <p:sp>
          <p:nvSpPr>
            <p:cNvPr id="27" name="矩形 26">
              <a:extLst>
                <a:ext uri="{FF2B5EF4-FFF2-40B4-BE49-F238E27FC236}">
                  <a16:creationId xmlns:a16="http://schemas.microsoft.com/office/drawing/2014/main" id="{A7CF1190-AE7B-49E4-906D-36C758536467}"/>
                </a:ext>
              </a:extLst>
            </p:cNvPr>
            <p:cNvSpPr/>
            <p:nvPr/>
          </p:nvSpPr>
          <p:spPr>
            <a:xfrm>
              <a:off x="2783899" y="1517003"/>
              <a:ext cx="1339447" cy="630022"/>
            </a:xfrm>
            <a:prstGeom prst="rect">
              <a:avLst/>
            </a:prstGeom>
            <a:solidFill>
              <a:schemeClr val="bg1">
                <a:lumMod val="95000"/>
              </a:schemeClr>
            </a:solidFill>
            <a:ln w="31750">
              <a:solidFill>
                <a:schemeClr val="accent4">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350" dirty="0">
                  <a:solidFill>
                    <a:schemeClr val="tx1"/>
                  </a:solidFill>
                  <a:latin typeface="微软雅黑" panose="020B0503020204020204" pitchFamily="34" charset="-122"/>
                  <a:ea typeface="微软雅黑" panose="020B0503020204020204" pitchFamily="34" charset="-122"/>
                </a:rPr>
                <a:t>文档分类</a:t>
              </a:r>
            </a:p>
          </p:txBody>
        </p:sp>
        <p:cxnSp>
          <p:nvCxnSpPr>
            <p:cNvPr id="28" name="直接箭头连接符 27">
              <a:extLst>
                <a:ext uri="{FF2B5EF4-FFF2-40B4-BE49-F238E27FC236}">
                  <a16:creationId xmlns:a16="http://schemas.microsoft.com/office/drawing/2014/main" id="{C58B807B-D81A-4FF4-9E3A-2F519F909811}"/>
                </a:ext>
              </a:extLst>
            </p:cNvPr>
            <p:cNvCxnSpPr>
              <a:stCxn id="27" idx="2"/>
              <a:endCxn id="25" idx="0"/>
            </p:cNvCxnSpPr>
            <p:nvPr/>
          </p:nvCxnSpPr>
          <p:spPr>
            <a:xfrm>
              <a:off x="3453623" y="2147025"/>
              <a:ext cx="0" cy="292787"/>
            </a:xfrm>
            <a:prstGeom prst="straightConnector1">
              <a:avLst/>
            </a:prstGeom>
            <a:ln w="38100">
              <a:solidFill>
                <a:srgbClr val="7030A0"/>
              </a:solidFill>
              <a:tailEnd type="triangle"/>
            </a:ln>
          </p:spPr>
          <p:style>
            <a:lnRef idx="1">
              <a:schemeClr val="accent2"/>
            </a:lnRef>
            <a:fillRef idx="0">
              <a:schemeClr val="accent2"/>
            </a:fillRef>
            <a:effectRef idx="0">
              <a:schemeClr val="accent2"/>
            </a:effectRef>
            <a:fontRef idx="minor">
              <a:schemeClr val="tx1"/>
            </a:fontRef>
          </p:style>
        </p:cxnSp>
        <p:cxnSp>
          <p:nvCxnSpPr>
            <p:cNvPr id="29" name="直接箭头连接符 28">
              <a:extLst>
                <a:ext uri="{FF2B5EF4-FFF2-40B4-BE49-F238E27FC236}">
                  <a16:creationId xmlns:a16="http://schemas.microsoft.com/office/drawing/2014/main" id="{6EE3052C-9F95-46DE-897E-A00285183872}"/>
                </a:ext>
              </a:extLst>
            </p:cNvPr>
            <p:cNvCxnSpPr>
              <a:cxnSpLocks/>
              <a:stCxn id="23" idx="2"/>
              <a:endCxn id="26" idx="0"/>
            </p:cNvCxnSpPr>
            <p:nvPr/>
          </p:nvCxnSpPr>
          <p:spPr>
            <a:xfrm flipH="1">
              <a:off x="3444491" y="3992642"/>
              <a:ext cx="9132" cy="260717"/>
            </a:xfrm>
            <a:prstGeom prst="straightConnector1">
              <a:avLst/>
            </a:prstGeom>
            <a:ln w="38100">
              <a:solidFill>
                <a:srgbClr val="7030A0"/>
              </a:solidFill>
              <a:tailEnd type="triangle"/>
            </a:ln>
          </p:spPr>
          <p:style>
            <a:lnRef idx="1">
              <a:schemeClr val="accent2"/>
            </a:lnRef>
            <a:fillRef idx="0">
              <a:schemeClr val="accent2"/>
            </a:fillRef>
            <a:effectRef idx="0">
              <a:schemeClr val="accent2"/>
            </a:effectRef>
            <a:fontRef idx="minor">
              <a:schemeClr val="tx1"/>
            </a:fontRef>
          </p:style>
        </p:cxnSp>
        <p:sp>
          <p:nvSpPr>
            <p:cNvPr id="30" name="矩形 29">
              <a:extLst>
                <a:ext uri="{FF2B5EF4-FFF2-40B4-BE49-F238E27FC236}">
                  <a16:creationId xmlns:a16="http://schemas.microsoft.com/office/drawing/2014/main" id="{7A484B3B-1145-4068-A095-2EBEBF186953}"/>
                </a:ext>
              </a:extLst>
            </p:cNvPr>
            <p:cNvSpPr/>
            <p:nvPr/>
          </p:nvSpPr>
          <p:spPr>
            <a:xfrm>
              <a:off x="6681262" y="3210924"/>
              <a:ext cx="1350482" cy="630021"/>
            </a:xfrm>
            <a:prstGeom prst="rect">
              <a:avLst/>
            </a:prstGeom>
            <a:solidFill>
              <a:schemeClr val="bg1">
                <a:lumMod val="95000"/>
              </a:schemeClr>
            </a:solidFill>
            <a:ln w="31750">
              <a:solidFill>
                <a:schemeClr val="accent4">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350" dirty="0">
                  <a:solidFill>
                    <a:schemeClr val="tx1"/>
                  </a:solidFill>
                  <a:latin typeface="微软雅黑" panose="020B0503020204020204" pitchFamily="34" charset="-122"/>
                  <a:ea typeface="微软雅黑" panose="020B0503020204020204" pitchFamily="34" charset="-122"/>
                </a:rPr>
                <a:t>字段提取</a:t>
              </a:r>
            </a:p>
          </p:txBody>
        </p:sp>
        <p:sp>
          <p:nvSpPr>
            <p:cNvPr id="31" name="矩形 30">
              <a:extLst>
                <a:ext uri="{FF2B5EF4-FFF2-40B4-BE49-F238E27FC236}">
                  <a16:creationId xmlns:a16="http://schemas.microsoft.com/office/drawing/2014/main" id="{D6A262B1-68A3-4AB4-83E5-E7A2D9615696}"/>
                </a:ext>
              </a:extLst>
            </p:cNvPr>
            <p:cNvSpPr/>
            <p:nvPr/>
          </p:nvSpPr>
          <p:spPr>
            <a:xfrm>
              <a:off x="702564" y="2453391"/>
              <a:ext cx="1339447" cy="630022"/>
            </a:xfrm>
            <a:prstGeom prst="rect">
              <a:avLst/>
            </a:prstGeom>
            <a:solidFill>
              <a:schemeClr val="bg1">
                <a:lumMod val="95000"/>
              </a:schemeClr>
            </a:solidFill>
            <a:ln w="31750">
              <a:solidFill>
                <a:schemeClr val="accent4">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350" dirty="0">
                  <a:solidFill>
                    <a:schemeClr val="tx1"/>
                  </a:solidFill>
                  <a:latin typeface="微软雅黑" panose="020B0503020204020204" pitchFamily="34" charset="-122"/>
                  <a:ea typeface="微软雅黑" panose="020B0503020204020204" pitchFamily="34" charset="-122"/>
                </a:rPr>
                <a:t>图像去模糊</a:t>
              </a:r>
            </a:p>
          </p:txBody>
        </p:sp>
        <p:sp>
          <p:nvSpPr>
            <p:cNvPr id="32" name="矩形 31">
              <a:extLst>
                <a:ext uri="{FF2B5EF4-FFF2-40B4-BE49-F238E27FC236}">
                  <a16:creationId xmlns:a16="http://schemas.microsoft.com/office/drawing/2014/main" id="{686BD1BE-C4A9-4967-9D9F-84962D6C71D8}"/>
                </a:ext>
              </a:extLst>
            </p:cNvPr>
            <p:cNvSpPr/>
            <p:nvPr/>
          </p:nvSpPr>
          <p:spPr>
            <a:xfrm>
              <a:off x="698171" y="4253360"/>
              <a:ext cx="1339447" cy="630022"/>
            </a:xfrm>
            <a:prstGeom prst="rect">
              <a:avLst/>
            </a:prstGeom>
            <a:solidFill>
              <a:schemeClr val="bg1">
                <a:lumMod val="95000"/>
              </a:schemeClr>
            </a:solidFill>
            <a:ln w="31750">
              <a:solidFill>
                <a:schemeClr val="accent4">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350" dirty="0">
                  <a:solidFill>
                    <a:schemeClr val="tx1"/>
                  </a:solidFill>
                  <a:latin typeface="微软雅黑" panose="020B0503020204020204" pitchFamily="34" charset="-122"/>
                  <a:ea typeface="微软雅黑" panose="020B0503020204020204" pitchFamily="34" charset="-122"/>
                </a:rPr>
                <a:t>图像增强</a:t>
              </a:r>
            </a:p>
          </p:txBody>
        </p:sp>
        <p:sp>
          <p:nvSpPr>
            <p:cNvPr id="33" name="矩形 32">
              <a:extLst>
                <a:ext uri="{FF2B5EF4-FFF2-40B4-BE49-F238E27FC236}">
                  <a16:creationId xmlns:a16="http://schemas.microsoft.com/office/drawing/2014/main" id="{CDC6CECB-91FB-4F27-96EC-61551CF3D35C}"/>
                </a:ext>
              </a:extLst>
            </p:cNvPr>
            <p:cNvSpPr/>
            <p:nvPr/>
          </p:nvSpPr>
          <p:spPr>
            <a:xfrm>
              <a:off x="698171" y="3369396"/>
              <a:ext cx="1339447" cy="630022"/>
            </a:xfrm>
            <a:prstGeom prst="rect">
              <a:avLst/>
            </a:prstGeom>
            <a:solidFill>
              <a:schemeClr val="bg1">
                <a:lumMod val="95000"/>
              </a:schemeClr>
            </a:solidFill>
            <a:ln w="31750">
              <a:solidFill>
                <a:schemeClr val="accent4">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350" dirty="0">
                  <a:solidFill>
                    <a:schemeClr val="tx1"/>
                  </a:solidFill>
                  <a:latin typeface="微软雅黑" panose="020B0503020204020204" pitchFamily="34" charset="-122"/>
                  <a:ea typeface="微软雅黑" panose="020B0503020204020204" pitchFamily="34" charset="-122"/>
                </a:rPr>
                <a:t>图像矫正</a:t>
              </a:r>
            </a:p>
          </p:txBody>
        </p:sp>
        <p:cxnSp>
          <p:nvCxnSpPr>
            <p:cNvPr id="34" name="直接箭头连接符 33">
              <a:extLst>
                <a:ext uri="{FF2B5EF4-FFF2-40B4-BE49-F238E27FC236}">
                  <a16:creationId xmlns:a16="http://schemas.microsoft.com/office/drawing/2014/main" id="{1F476D69-6764-412A-AD0A-D324CBAFC68F}"/>
                </a:ext>
              </a:extLst>
            </p:cNvPr>
            <p:cNvCxnSpPr>
              <a:stCxn id="31" idx="2"/>
              <a:endCxn id="33" idx="0"/>
            </p:cNvCxnSpPr>
            <p:nvPr/>
          </p:nvCxnSpPr>
          <p:spPr>
            <a:xfrm flipH="1">
              <a:off x="1367895" y="3083413"/>
              <a:ext cx="4393" cy="285983"/>
            </a:xfrm>
            <a:prstGeom prst="straightConnector1">
              <a:avLst/>
            </a:prstGeom>
            <a:ln w="38100">
              <a:solidFill>
                <a:srgbClr val="7030A0"/>
              </a:solidFill>
              <a:tailEnd type="triangle"/>
            </a:ln>
          </p:spPr>
          <p:style>
            <a:lnRef idx="1">
              <a:schemeClr val="accent2"/>
            </a:lnRef>
            <a:fillRef idx="0">
              <a:schemeClr val="accent2"/>
            </a:fillRef>
            <a:effectRef idx="0">
              <a:schemeClr val="accent2"/>
            </a:effectRef>
            <a:fontRef idx="minor">
              <a:schemeClr val="tx1"/>
            </a:fontRef>
          </p:style>
        </p:cxnSp>
        <p:cxnSp>
          <p:nvCxnSpPr>
            <p:cNvPr id="35" name="直接箭头连接符 34">
              <a:extLst>
                <a:ext uri="{FF2B5EF4-FFF2-40B4-BE49-F238E27FC236}">
                  <a16:creationId xmlns:a16="http://schemas.microsoft.com/office/drawing/2014/main" id="{4B35F617-8525-424C-9F42-58130F84248D}"/>
                </a:ext>
              </a:extLst>
            </p:cNvPr>
            <p:cNvCxnSpPr>
              <a:stCxn id="41" idx="2"/>
              <a:endCxn id="42" idx="0"/>
            </p:cNvCxnSpPr>
            <p:nvPr/>
          </p:nvCxnSpPr>
          <p:spPr>
            <a:xfrm>
              <a:off x="5468311" y="3965714"/>
              <a:ext cx="0" cy="287946"/>
            </a:xfrm>
            <a:prstGeom prst="straightConnector1">
              <a:avLst/>
            </a:prstGeom>
            <a:ln w="38100">
              <a:solidFill>
                <a:srgbClr val="7030A0"/>
              </a:solidFill>
              <a:tailEnd type="triangle"/>
            </a:ln>
          </p:spPr>
          <p:style>
            <a:lnRef idx="1">
              <a:schemeClr val="accent2"/>
            </a:lnRef>
            <a:fillRef idx="0">
              <a:schemeClr val="accent2"/>
            </a:fillRef>
            <a:effectRef idx="0">
              <a:schemeClr val="accent2"/>
            </a:effectRef>
            <a:fontRef idx="minor">
              <a:schemeClr val="tx1"/>
            </a:fontRef>
          </p:style>
        </p:cxnSp>
        <p:cxnSp>
          <p:nvCxnSpPr>
            <p:cNvPr id="36" name="直接箭头连接符 35">
              <a:extLst>
                <a:ext uri="{FF2B5EF4-FFF2-40B4-BE49-F238E27FC236}">
                  <a16:creationId xmlns:a16="http://schemas.microsoft.com/office/drawing/2014/main" id="{BC15A5B9-15B2-4FAC-91C2-702E7A21D80D}"/>
                </a:ext>
              </a:extLst>
            </p:cNvPr>
            <p:cNvCxnSpPr>
              <a:stCxn id="33" idx="2"/>
              <a:endCxn id="32" idx="0"/>
            </p:cNvCxnSpPr>
            <p:nvPr/>
          </p:nvCxnSpPr>
          <p:spPr>
            <a:xfrm>
              <a:off x="1367895" y="3999418"/>
              <a:ext cx="0" cy="253942"/>
            </a:xfrm>
            <a:prstGeom prst="straightConnector1">
              <a:avLst/>
            </a:prstGeom>
            <a:ln w="38100">
              <a:solidFill>
                <a:srgbClr val="7030A0"/>
              </a:solidFill>
              <a:tailEnd type="triangle"/>
            </a:ln>
          </p:spPr>
          <p:style>
            <a:lnRef idx="1">
              <a:schemeClr val="accent2"/>
            </a:lnRef>
            <a:fillRef idx="0">
              <a:schemeClr val="accent2"/>
            </a:fillRef>
            <a:effectRef idx="0">
              <a:schemeClr val="accent2"/>
            </a:effectRef>
            <a:fontRef idx="minor">
              <a:schemeClr val="tx1"/>
            </a:fontRef>
          </p:style>
        </p:cxnSp>
        <p:sp>
          <p:nvSpPr>
            <p:cNvPr id="37" name="矩形 36">
              <a:extLst>
                <a:ext uri="{FF2B5EF4-FFF2-40B4-BE49-F238E27FC236}">
                  <a16:creationId xmlns:a16="http://schemas.microsoft.com/office/drawing/2014/main" id="{76EF6C4A-F276-4C16-9808-2257E514EB9E}"/>
                </a:ext>
              </a:extLst>
            </p:cNvPr>
            <p:cNvSpPr/>
            <p:nvPr/>
          </p:nvSpPr>
          <p:spPr>
            <a:xfrm>
              <a:off x="8100282" y="3205921"/>
              <a:ext cx="1339447" cy="630022"/>
            </a:xfrm>
            <a:prstGeom prst="rect">
              <a:avLst/>
            </a:prstGeom>
            <a:solidFill>
              <a:schemeClr val="bg1">
                <a:lumMod val="95000"/>
              </a:schemeClr>
            </a:solidFill>
            <a:ln w="31750">
              <a:solidFill>
                <a:schemeClr val="accent4">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350" dirty="0">
                  <a:solidFill>
                    <a:schemeClr val="tx1"/>
                  </a:solidFill>
                  <a:latin typeface="微软雅黑" panose="020B0503020204020204" pitchFamily="34" charset="-122"/>
                  <a:ea typeface="微软雅黑" panose="020B0503020204020204" pitchFamily="34" charset="-122"/>
                </a:rPr>
                <a:t>图标提取</a:t>
              </a:r>
            </a:p>
          </p:txBody>
        </p:sp>
        <p:sp>
          <p:nvSpPr>
            <p:cNvPr id="38" name="矩形 37">
              <a:extLst>
                <a:ext uri="{FF2B5EF4-FFF2-40B4-BE49-F238E27FC236}">
                  <a16:creationId xmlns:a16="http://schemas.microsoft.com/office/drawing/2014/main" id="{4912A6A3-8450-4893-B98F-3825AE99FCB3}"/>
                </a:ext>
              </a:extLst>
            </p:cNvPr>
            <p:cNvSpPr/>
            <p:nvPr/>
          </p:nvSpPr>
          <p:spPr>
            <a:xfrm>
              <a:off x="7388844" y="4253360"/>
              <a:ext cx="1339447" cy="630022"/>
            </a:xfrm>
            <a:prstGeom prst="rect">
              <a:avLst/>
            </a:prstGeom>
            <a:solidFill>
              <a:schemeClr val="bg1">
                <a:lumMod val="95000"/>
              </a:schemeClr>
            </a:solidFill>
            <a:ln w="31750">
              <a:solidFill>
                <a:schemeClr val="accent4">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350" dirty="0">
                  <a:solidFill>
                    <a:schemeClr val="tx1"/>
                  </a:solidFill>
                  <a:latin typeface="微软雅黑" panose="020B0503020204020204" pitchFamily="34" charset="-122"/>
                  <a:ea typeface="微软雅黑" panose="020B0503020204020204" pitchFamily="34" charset="-122"/>
                </a:rPr>
                <a:t>整合字段提取结果</a:t>
              </a:r>
            </a:p>
          </p:txBody>
        </p:sp>
        <p:cxnSp>
          <p:nvCxnSpPr>
            <p:cNvPr id="39" name="肘形连接符 32">
              <a:extLst>
                <a:ext uri="{FF2B5EF4-FFF2-40B4-BE49-F238E27FC236}">
                  <a16:creationId xmlns:a16="http://schemas.microsoft.com/office/drawing/2014/main" id="{2118AABC-8D13-4C24-95C3-2240D1DAEA20}"/>
                </a:ext>
              </a:extLst>
            </p:cNvPr>
            <p:cNvCxnSpPr>
              <a:cxnSpLocks/>
              <a:stCxn id="30" idx="2"/>
              <a:endCxn id="38" idx="0"/>
            </p:cNvCxnSpPr>
            <p:nvPr/>
          </p:nvCxnSpPr>
          <p:spPr>
            <a:xfrm rot="16200000" flipH="1">
              <a:off x="7501329" y="3696120"/>
              <a:ext cx="412413" cy="702065"/>
            </a:xfrm>
            <a:prstGeom prst="bentConnector3">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肘形连接符 33">
              <a:extLst>
                <a:ext uri="{FF2B5EF4-FFF2-40B4-BE49-F238E27FC236}">
                  <a16:creationId xmlns:a16="http://schemas.microsoft.com/office/drawing/2014/main" id="{A8260F58-9DF5-4E82-B01A-68F6C0D868D2}"/>
                </a:ext>
              </a:extLst>
            </p:cNvPr>
            <p:cNvCxnSpPr>
              <a:stCxn id="37" idx="2"/>
              <a:endCxn id="38" idx="0"/>
            </p:cNvCxnSpPr>
            <p:nvPr/>
          </p:nvCxnSpPr>
          <p:spPr>
            <a:xfrm rot="5400000">
              <a:off x="8205579" y="3688932"/>
              <a:ext cx="417417" cy="711438"/>
            </a:xfrm>
            <a:prstGeom prst="bentConnector3">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41" name="矩形 40">
              <a:extLst>
                <a:ext uri="{FF2B5EF4-FFF2-40B4-BE49-F238E27FC236}">
                  <a16:creationId xmlns:a16="http://schemas.microsoft.com/office/drawing/2014/main" id="{5CD38690-7589-4AC4-9148-8C5116277900}"/>
                </a:ext>
              </a:extLst>
            </p:cNvPr>
            <p:cNvSpPr/>
            <p:nvPr/>
          </p:nvSpPr>
          <p:spPr>
            <a:xfrm>
              <a:off x="4798587" y="3335692"/>
              <a:ext cx="1339447" cy="630022"/>
            </a:xfrm>
            <a:prstGeom prst="rect">
              <a:avLst/>
            </a:prstGeom>
            <a:solidFill>
              <a:schemeClr val="bg1">
                <a:lumMod val="95000"/>
              </a:schemeClr>
            </a:solidFill>
            <a:ln w="31750">
              <a:solidFill>
                <a:schemeClr val="accent4">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350" dirty="0">
                  <a:solidFill>
                    <a:schemeClr val="tx1"/>
                  </a:solidFill>
                  <a:latin typeface="微软雅黑" panose="020B0503020204020204" pitchFamily="34" charset="-122"/>
                  <a:ea typeface="微软雅黑" panose="020B0503020204020204" pitchFamily="34" charset="-122"/>
                </a:rPr>
                <a:t>文本检测</a:t>
              </a:r>
            </a:p>
          </p:txBody>
        </p:sp>
        <p:sp>
          <p:nvSpPr>
            <p:cNvPr id="42" name="矩形 41">
              <a:extLst>
                <a:ext uri="{FF2B5EF4-FFF2-40B4-BE49-F238E27FC236}">
                  <a16:creationId xmlns:a16="http://schemas.microsoft.com/office/drawing/2014/main" id="{DC536BDA-B57C-40E0-8FC6-9A60C2E787E5}"/>
                </a:ext>
              </a:extLst>
            </p:cNvPr>
            <p:cNvSpPr/>
            <p:nvPr/>
          </p:nvSpPr>
          <p:spPr>
            <a:xfrm>
              <a:off x="4798587" y="4253660"/>
              <a:ext cx="1339447" cy="630022"/>
            </a:xfrm>
            <a:prstGeom prst="rect">
              <a:avLst/>
            </a:prstGeom>
            <a:solidFill>
              <a:schemeClr val="bg1">
                <a:lumMod val="95000"/>
              </a:schemeClr>
            </a:solidFill>
            <a:ln w="31750">
              <a:solidFill>
                <a:schemeClr val="accent4">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350" dirty="0">
                  <a:solidFill>
                    <a:schemeClr val="tx1"/>
                  </a:solidFill>
                  <a:latin typeface="微软雅黑" panose="020B0503020204020204" pitchFamily="34" charset="-122"/>
                  <a:ea typeface="微软雅黑" panose="020B0503020204020204" pitchFamily="34" charset="-122"/>
                </a:rPr>
                <a:t>检测框合</a:t>
              </a:r>
              <a:endParaRPr lang="en-US" altLang="zh-CN" sz="1350" dirty="0">
                <a:solidFill>
                  <a:schemeClr val="tx1"/>
                </a:solidFill>
                <a:latin typeface="微软雅黑" panose="020B0503020204020204" pitchFamily="34" charset="-122"/>
                <a:ea typeface="微软雅黑" panose="020B0503020204020204" pitchFamily="34" charset="-122"/>
              </a:endParaRPr>
            </a:p>
            <a:p>
              <a:pPr algn="ctr"/>
              <a:r>
                <a:rPr lang="zh-CN" altLang="en-US" sz="1350" dirty="0">
                  <a:solidFill>
                    <a:schemeClr val="tx1"/>
                  </a:solidFill>
                  <a:latin typeface="微软雅黑" panose="020B0503020204020204" pitchFamily="34" charset="-122"/>
                  <a:ea typeface="微软雅黑" panose="020B0503020204020204" pitchFamily="34" charset="-122"/>
                </a:rPr>
                <a:t>并等处理</a:t>
              </a:r>
            </a:p>
          </p:txBody>
        </p:sp>
        <p:cxnSp>
          <p:nvCxnSpPr>
            <p:cNvPr id="43" name="肘形连接符 36">
              <a:extLst>
                <a:ext uri="{FF2B5EF4-FFF2-40B4-BE49-F238E27FC236}">
                  <a16:creationId xmlns:a16="http://schemas.microsoft.com/office/drawing/2014/main" id="{13D07C18-E401-4FC4-A0BA-2308EBEDCB1F}"/>
                </a:ext>
              </a:extLst>
            </p:cNvPr>
            <p:cNvCxnSpPr>
              <a:stCxn id="32" idx="2"/>
              <a:endCxn id="27" idx="0"/>
            </p:cNvCxnSpPr>
            <p:nvPr/>
          </p:nvCxnSpPr>
          <p:spPr>
            <a:xfrm rot="5400000" flipH="1" flipV="1">
              <a:off x="727569" y="2157329"/>
              <a:ext cx="3366379" cy="2085728"/>
            </a:xfrm>
            <a:prstGeom prst="bentConnector5">
              <a:avLst>
                <a:gd name="adj1" fmla="val -6791"/>
                <a:gd name="adj2" fmla="val 50000"/>
                <a:gd name="adj3" fmla="val 105376"/>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肘形连接符 37">
              <a:extLst>
                <a:ext uri="{FF2B5EF4-FFF2-40B4-BE49-F238E27FC236}">
                  <a16:creationId xmlns:a16="http://schemas.microsoft.com/office/drawing/2014/main" id="{2639B332-47F4-438D-957B-BC16383AC2A0}"/>
                </a:ext>
              </a:extLst>
            </p:cNvPr>
            <p:cNvCxnSpPr>
              <a:cxnSpLocks/>
              <a:stCxn id="26" idx="2"/>
              <a:endCxn id="41" idx="0"/>
            </p:cNvCxnSpPr>
            <p:nvPr/>
          </p:nvCxnSpPr>
          <p:spPr>
            <a:xfrm rot="5400000" flipH="1" flipV="1">
              <a:off x="3682556" y="3097627"/>
              <a:ext cx="1547689" cy="2023820"/>
            </a:xfrm>
            <a:prstGeom prst="bentConnector5">
              <a:avLst>
                <a:gd name="adj1" fmla="val -17098"/>
                <a:gd name="adj2" fmla="val 53584"/>
                <a:gd name="adj3" fmla="val 117098"/>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肘形连接符 38">
              <a:extLst>
                <a:ext uri="{FF2B5EF4-FFF2-40B4-BE49-F238E27FC236}">
                  <a16:creationId xmlns:a16="http://schemas.microsoft.com/office/drawing/2014/main" id="{3B79C621-7FB0-4631-8984-DF0E2AEFB2F8}"/>
                </a:ext>
              </a:extLst>
            </p:cNvPr>
            <p:cNvCxnSpPr>
              <a:cxnSpLocks/>
              <a:stCxn id="42" idx="2"/>
              <a:endCxn id="30" idx="0"/>
            </p:cNvCxnSpPr>
            <p:nvPr/>
          </p:nvCxnSpPr>
          <p:spPr>
            <a:xfrm rot="5400000" flipH="1" flipV="1">
              <a:off x="5576028" y="3103208"/>
              <a:ext cx="1672757" cy="1888192"/>
            </a:xfrm>
            <a:prstGeom prst="bentConnector5">
              <a:avLst>
                <a:gd name="adj1" fmla="val -13666"/>
                <a:gd name="adj2" fmla="val 52881"/>
                <a:gd name="adj3" fmla="val 110250"/>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肘形连接符 39">
              <a:extLst>
                <a:ext uri="{FF2B5EF4-FFF2-40B4-BE49-F238E27FC236}">
                  <a16:creationId xmlns:a16="http://schemas.microsoft.com/office/drawing/2014/main" id="{FAF8D9F9-A2A4-447D-A636-27378A30217F}"/>
                </a:ext>
              </a:extLst>
            </p:cNvPr>
            <p:cNvCxnSpPr>
              <a:cxnSpLocks/>
              <a:stCxn id="42" idx="2"/>
              <a:endCxn id="37" idx="0"/>
            </p:cNvCxnSpPr>
            <p:nvPr/>
          </p:nvCxnSpPr>
          <p:spPr>
            <a:xfrm rot="5400000" flipH="1" flipV="1">
              <a:off x="6280277" y="2393954"/>
              <a:ext cx="1677761" cy="3301695"/>
            </a:xfrm>
            <a:prstGeom prst="bentConnector5">
              <a:avLst>
                <a:gd name="adj1" fmla="val -13625"/>
                <a:gd name="adj2" fmla="val 30383"/>
                <a:gd name="adj3" fmla="val 110219"/>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肘形连接符 40">
              <a:extLst>
                <a:ext uri="{FF2B5EF4-FFF2-40B4-BE49-F238E27FC236}">
                  <a16:creationId xmlns:a16="http://schemas.microsoft.com/office/drawing/2014/main" id="{CC47DA76-467E-44DB-8E12-375684811A67}"/>
                </a:ext>
              </a:extLst>
            </p:cNvPr>
            <p:cNvCxnSpPr>
              <a:stCxn id="38" idx="2"/>
              <a:endCxn id="22" idx="0"/>
            </p:cNvCxnSpPr>
            <p:nvPr/>
          </p:nvCxnSpPr>
          <p:spPr>
            <a:xfrm rot="5400000" flipH="1" flipV="1">
              <a:off x="8178853" y="2449886"/>
              <a:ext cx="2313211" cy="2553782"/>
            </a:xfrm>
            <a:prstGeom prst="bentConnector5">
              <a:avLst>
                <a:gd name="adj1" fmla="val -9882"/>
                <a:gd name="adj2" fmla="val 60816"/>
                <a:gd name="adj3" fmla="val 10741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48" name="矩形 47">
              <a:extLst>
                <a:ext uri="{FF2B5EF4-FFF2-40B4-BE49-F238E27FC236}">
                  <a16:creationId xmlns:a16="http://schemas.microsoft.com/office/drawing/2014/main" id="{0C374C22-635B-4F1D-B349-57B1190570A0}"/>
                </a:ext>
              </a:extLst>
            </p:cNvPr>
            <p:cNvSpPr/>
            <p:nvPr/>
          </p:nvSpPr>
          <p:spPr>
            <a:xfrm>
              <a:off x="9950664" y="4454031"/>
              <a:ext cx="1339447" cy="573596"/>
            </a:xfrm>
            <a:prstGeom prst="rect">
              <a:avLst/>
            </a:prstGeom>
            <a:solidFill>
              <a:schemeClr val="bg1">
                <a:lumMod val="95000"/>
              </a:schemeClr>
            </a:solidFill>
            <a:ln w="31750">
              <a:solidFill>
                <a:schemeClr val="accent4">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350" dirty="0">
                  <a:solidFill>
                    <a:schemeClr val="tx1"/>
                  </a:solidFill>
                  <a:latin typeface="微软雅黑" panose="020B0503020204020204" pitchFamily="34" charset="-122"/>
                  <a:ea typeface="微软雅黑" panose="020B0503020204020204" pitchFamily="34" charset="-122"/>
                </a:rPr>
                <a:t>结果输出</a:t>
              </a:r>
            </a:p>
          </p:txBody>
        </p:sp>
        <p:cxnSp>
          <p:nvCxnSpPr>
            <p:cNvPr id="49" name="直接箭头连接符 48">
              <a:extLst>
                <a:ext uri="{FF2B5EF4-FFF2-40B4-BE49-F238E27FC236}">
                  <a16:creationId xmlns:a16="http://schemas.microsoft.com/office/drawing/2014/main" id="{2FE7182C-6EB6-438D-8607-2CB914CE6C23}"/>
                </a:ext>
              </a:extLst>
            </p:cNvPr>
            <p:cNvCxnSpPr>
              <a:cxnSpLocks/>
              <a:stCxn id="20" idx="2"/>
              <a:endCxn id="48" idx="0"/>
            </p:cNvCxnSpPr>
            <p:nvPr/>
          </p:nvCxnSpPr>
          <p:spPr>
            <a:xfrm>
              <a:off x="10612351" y="4109535"/>
              <a:ext cx="8037" cy="344496"/>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sp>
        <p:nvSpPr>
          <p:cNvPr id="51" name="内容占位符 2">
            <a:extLst>
              <a:ext uri="{FF2B5EF4-FFF2-40B4-BE49-F238E27FC236}">
                <a16:creationId xmlns:a16="http://schemas.microsoft.com/office/drawing/2014/main" id="{9F8CB287-7F3F-4AE0-89DE-396E27282BA1}"/>
              </a:ext>
            </a:extLst>
          </p:cNvPr>
          <p:cNvSpPr>
            <a:spLocks noGrp="1"/>
          </p:cNvSpPr>
          <p:nvPr>
            <p:ph idx="1"/>
          </p:nvPr>
        </p:nvSpPr>
        <p:spPr>
          <a:xfrm>
            <a:off x="168494" y="1045341"/>
            <a:ext cx="8497041" cy="862814"/>
          </a:xfrm>
        </p:spPr>
        <p:txBody>
          <a:bodyPr/>
          <a:lstStyle/>
          <a:p>
            <a:pPr>
              <a:lnSpc>
                <a:spcPct val="100000"/>
              </a:lnSpc>
            </a:pPr>
            <a:r>
              <a:rPr lang="zh-CN" altLang="en-US" dirty="0"/>
              <a:t>文档分析是一个很宽泛的概念，所以并不存在一种特定的技术方案，而是包含一系列的流程。</a:t>
            </a:r>
            <a:endParaRPr lang="en-US" altLang="zh-CN" dirty="0"/>
          </a:p>
        </p:txBody>
      </p:sp>
    </p:spTree>
    <p:extLst>
      <p:ext uri="{BB962C8B-B14F-4D97-AF65-F5344CB8AC3E}">
        <p14:creationId xmlns:p14="http://schemas.microsoft.com/office/powerpoint/2010/main" val="2495342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Image Preparation</a:t>
            </a:r>
          </a:p>
        </p:txBody>
      </p:sp>
      <p:sp>
        <p:nvSpPr>
          <p:cNvPr id="3" name="内容占位符 2"/>
          <p:cNvSpPr>
            <a:spLocks noGrp="1"/>
          </p:cNvSpPr>
          <p:nvPr>
            <p:ph idx="1"/>
          </p:nvPr>
        </p:nvSpPr>
        <p:spPr>
          <a:xfrm>
            <a:off x="168495" y="1008517"/>
            <a:ext cx="5346480" cy="1895442"/>
          </a:xfrm>
        </p:spPr>
        <p:txBody>
          <a:bodyPr/>
          <a:lstStyle/>
          <a:p>
            <a:r>
              <a:rPr lang="zh-CN" altLang="en-US" dirty="0"/>
              <a:t>图像去模糊（</a:t>
            </a:r>
            <a:r>
              <a:rPr lang="en-US" altLang="zh-CN" dirty="0"/>
              <a:t>Image Deblur</a:t>
            </a:r>
            <a:r>
              <a:rPr lang="zh-CN" altLang="en-US" dirty="0"/>
              <a:t>）</a:t>
            </a:r>
            <a:endParaRPr lang="en-US" altLang="zh-CN" dirty="0"/>
          </a:p>
          <a:p>
            <a:pPr lvl="1">
              <a:lnSpc>
                <a:spcPct val="100000"/>
              </a:lnSpc>
            </a:pPr>
            <a:r>
              <a:rPr lang="en-US" altLang="zh-CN" b="1" dirty="0" err="1"/>
              <a:t>DeepDeblur</a:t>
            </a:r>
            <a:r>
              <a:rPr lang="en-US" altLang="zh-CN" b="1" dirty="0"/>
              <a:t> </a:t>
            </a:r>
            <a:r>
              <a:rPr lang="en-US" altLang="zh-CN" dirty="0"/>
              <a:t>2017  Nah</a:t>
            </a:r>
          </a:p>
          <a:p>
            <a:pPr lvl="1">
              <a:lnSpc>
                <a:spcPct val="100000"/>
              </a:lnSpc>
            </a:pPr>
            <a:r>
              <a:rPr lang="en-US" altLang="zh-CN" b="1" dirty="0"/>
              <a:t>SRN-Deblur </a:t>
            </a:r>
            <a:r>
              <a:rPr lang="en-US" altLang="zh-CN" dirty="0"/>
              <a:t>2018 </a:t>
            </a:r>
            <a:r>
              <a:rPr lang="en-US" altLang="zh-CN" dirty="0" err="1"/>
              <a:t>YouTu</a:t>
            </a:r>
            <a:r>
              <a:rPr lang="en-US" altLang="zh-CN" dirty="0"/>
              <a:t> Lab</a:t>
            </a:r>
          </a:p>
          <a:p>
            <a:pPr lvl="1">
              <a:lnSpc>
                <a:spcPct val="100000"/>
              </a:lnSpc>
            </a:pPr>
            <a:r>
              <a:rPr lang="en-US" altLang="zh-CN" b="1" dirty="0" err="1"/>
              <a:t>DeblurGAN</a:t>
            </a:r>
            <a:r>
              <a:rPr lang="en-US" altLang="zh-CN" b="1" dirty="0"/>
              <a:t> </a:t>
            </a:r>
            <a:r>
              <a:rPr lang="en-US" altLang="zh-CN" dirty="0"/>
              <a:t>2018, 2019(v2) </a:t>
            </a:r>
            <a:r>
              <a:rPr lang="en-US" altLang="zh-CN" dirty="0" err="1"/>
              <a:t>Kupyn</a:t>
            </a:r>
            <a:endParaRPr lang="en-US" altLang="zh-CN" dirty="0"/>
          </a:p>
          <a:p>
            <a:pPr lvl="1">
              <a:lnSpc>
                <a:spcPct val="100000"/>
              </a:lnSpc>
            </a:pPr>
            <a:endParaRPr lang="en-US" altLang="zh-CN" dirty="0"/>
          </a:p>
        </p:txBody>
      </p:sp>
      <p:sp>
        <p:nvSpPr>
          <p:cNvPr id="4" name="灯片编号占位符 3"/>
          <p:cNvSpPr>
            <a:spLocks noGrp="1"/>
          </p:cNvSpPr>
          <p:nvPr>
            <p:ph type="sldNum" sz="quarter" idx="12"/>
          </p:nvPr>
        </p:nvSpPr>
        <p:spPr/>
        <p:txBody>
          <a:bodyPr/>
          <a:lstStyle/>
          <a:p>
            <a:fld id="{A5AAEF0F-0BBD-4BC2-B079-FA6741C313A3}" type="slidenum">
              <a:rPr lang="zh-CN" altLang="en-US" smtClean="0"/>
              <a:pPr/>
              <a:t>8</a:t>
            </a:fld>
            <a:endParaRPr lang="zh-CN" altLang="en-US"/>
          </a:p>
        </p:txBody>
      </p:sp>
      <p:pic>
        <p:nvPicPr>
          <p:cNvPr id="8" name="图片 7">
            <a:extLst>
              <a:ext uri="{FF2B5EF4-FFF2-40B4-BE49-F238E27FC236}">
                <a16:creationId xmlns:a16="http://schemas.microsoft.com/office/drawing/2014/main" id="{C3132613-040A-4A95-A1D3-C6B893036C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5131" y="1238035"/>
            <a:ext cx="4050744" cy="2707677"/>
          </a:xfrm>
          <a:prstGeom prst="rect">
            <a:avLst/>
          </a:prstGeom>
        </p:spPr>
      </p:pic>
      <p:sp>
        <p:nvSpPr>
          <p:cNvPr id="10" name="内容占位符 2">
            <a:extLst>
              <a:ext uri="{FF2B5EF4-FFF2-40B4-BE49-F238E27FC236}">
                <a16:creationId xmlns:a16="http://schemas.microsoft.com/office/drawing/2014/main" id="{21D09BE6-D53D-442F-832E-BDE13A2A0564}"/>
              </a:ext>
            </a:extLst>
          </p:cNvPr>
          <p:cNvSpPr txBox="1">
            <a:spLocks/>
          </p:cNvSpPr>
          <p:nvPr/>
        </p:nvSpPr>
        <p:spPr bwMode="auto">
          <a:xfrm>
            <a:off x="168495" y="2907686"/>
            <a:ext cx="5127406" cy="12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68605" indent="-26860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n"/>
              <a:defRPr lang="zh-CN" altLang="en-US" sz="2400" b="0" kern="1200" baseline="0" dirty="0" smtClean="0">
                <a:solidFill>
                  <a:srgbClr val="002060"/>
                </a:solidFill>
                <a:latin typeface="+mn-lt"/>
                <a:ea typeface="+mn-ea"/>
                <a:cs typeface="+mn-cs"/>
              </a:defRPr>
            </a:lvl1pPr>
            <a:lvl2pPr marL="701675" indent="-342900" algn="l" rtl="0" eaLnBrk="1" fontAlgn="base" hangingPunct="1">
              <a:lnSpc>
                <a:spcPct val="130000"/>
              </a:lnSpc>
              <a:spcBef>
                <a:spcPct val="20000"/>
              </a:spcBef>
              <a:spcAft>
                <a:spcPct val="0"/>
              </a:spcAft>
              <a:buClr>
                <a:schemeClr val="tx2"/>
              </a:buClr>
              <a:buSzPct val="75000"/>
              <a:buFont typeface="Wingdings" panose="05000000000000000000" pitchFamily="2" charset="2"/>
              <a:buChar char="u"/>
              <a:defRPr lang="zh-CN" altLang="en-US" sz="2000" b="0" kern="1200" baseline="0" dirty="0" smtClean="0">
                <a:solidFill>
                  <a:srgbClr val="002060"/>
                </a:solidFill>
                <a:latin typeface="+mn-lt"/>
                <a:ea typeface="+mn-ea"/>
                <a:cs typeface="+mn-cs"/>
              </a:defRPr>
            </a:lvl2pPr>
            <a:lvl3pPr marL="947420" indent="-285750" algn="l" rtl="0" eaLnBrk="1" fontAlgn="base" hangingPunct="1">
              <a:lnSpc>
                <a:spcPct val="130000"/>
              </a:lnSpc>
              <a:spcBef>
                <a:spcPct val="20000"/>
              </a:spcBef>
              <a:spcAft>
                <a:spcPct val="0"/>
              </a:spcAft>
              <a:buClr>
                <a:schemeClr val="tx2"/>
              </a:buClr>
              <a:buSzPct val="75000"/>
              <a:buFont typeface="Wingdings" panose="05000000000000000000" pitchFamily="2" charset="2"/>
              <a:buChar char="l"/>
              <a:defRPr lang="zh-CN" altLang="en-US" b="0" kern="1200" baseline="0" dirty="0" smtClean="0">
                <a:solidFill>
                  <a:srgbClr val="002060"/>
                </a:solidFill>
                <a:latin typeface="+mn-lt"/>
                <a:ea typeface="+mn-ea"/>
                <a:cs typeface="+mn-cs"/>
              </a:defRPr>
            </a:lvl3pPr>
            <a:lvl4pPr marL="1167130" indent="-26860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Ø"/>
              <a:defRPr sz="1600" b="0" kern="1200" baseline="0">
                <a:solidFill>
                  <a:srgbClr val="002060"/>
                </a:solidFill>
                <a:latin typeface="+mn-lt"/>
                <a:ea typeface="+mn-ea"/>
                <a:cs typeface="+mn-cs"/>
              </a:defRPr>
            </a:lvl4pPr>
            <a:lvl5pPr marL="1437005" indent="-26987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p"/>
              <a:defRPr sz="1600" b="0" kern="1200" baseline="0">
                <a:solidFill>
                  <a:srgbClr val="002060"/>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00000"/>
              </a:lnSpc>
            </a:pPr>
            <a:r>
              <a:rPr lang="zh-CN" altLang="en-US" dirty="0"/>
              <a:t>图像矫正（</a:t>
            </a:r>
            <a:r>
              <a:rPr lang="en-US" altLang="zh-CN" dirty="0"/>
              <a:t>Rectification</a:t>
            </a:r>
            <a:r>
              <a:rPr lang="zh-CN" altLang="en-US" dirty="0"/>
              <a:t>）</a:t>
            </a:r>
            <a:endParaRPr lang="en-US" altLang="zh-CN" dirty="0"/>
          </a:p>
          <a:p>
            <a:pPr lvl="1">
              <a:lnSpc>
                <a:spcPct val="100000"/>
              </a:lnSpc>
            </a:pPr>
            <a:r>
              <a:rPr lang="zh-CN" altLang="en-US" dirty="0"/>
              <a:t>利用透视变换计算投影矩阵</a:t>
            </a:r>
            <a:endParaRPr lang="en-US" altLang="zh-CN" dirty="0"/>
          </a:p>
          <a:p>
            <a:pPr lvl="1">
              <a:lnSpc>
                <a:spcPct val="100000"/>
              </a:lnSpc>
            </a:pPr>
            <a:r>
              <a:rPr lang="zh-CN" altLang="en-US" dirty="0"/>
              <a:t>可利用 </a:t>
            </a:r>
            <a:r>
              <a:rPr lang="en-US" altLang="zh-CN" b="1" dirty="0"/>
              <a:t>CNN </a:t>
            </a:r>
            <a:r>
              <a:rPr lang="zh-CN" altLang="en-US" dirty="0"/>
              <a:t>定位原图的四个顶点</a:t>
            </a:r>
            <a:endParaRPr lang="en-US" altLang="zh-CN" dirty="0"/>
          </a:p>
        </p:txBody>
      </p:sp>
      <p:pic>
        <p:nvPicPr>
          <p:cNvPr id="12" name="图片 11">
            <a:extLst>
              <a:ext uri="{FF2B5EF4-FFF2-40B4-BE49-F238E27FC236}">
                <a16:creationId xmlns:a16="http://schemas.microsoft.com/office/drawing/2014/main" id="{DD06BA1D-5D32-482E-AAF6-FE9AFBF615B6}"/>
              </a:ext>
            </a:extLst>
          </p:cNvPr>
          <p:cNvPicPr>
            <a:picLocks noChangeAspect="1"/>
          </p:cNvPicPr>
          <p:nvPr/>
        </p:nvPicPr>
        <p:blipFill>
          <a:blip r:embed="rId3"/>
          <a:stretch>
            <a:fillRect/>
          </a:stretch>
        </p:blipFill>
        <p:spPr>
          <a:xfrm>
            <a:off x="458893" y="4356659"/>
            <a:ext cx="8446982" cy="2113902"/>
          </a:xfrm>
          <a:prstGeom prst="rect">
            <a:avLst/>
          </a:prstGeom>
        </p:spPr>
      </p:pic>
    </p:spTree>
    <p:extLst>
      <p:ext uri="{BB962C8B-B14F-4D97-AF65-F5344CB8AC3E}">
        <p14:creationId xmlns:p14="http://schemas.microsoft.com/office/powerpoint/2010/main" val="2033329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Document Layout Analysis </a:t>
            </a:r>
          </a:p>
        </p:txBody>
      </p:sp>
      <p:sp>
        <p:nvSpPr>
          <p:cNvPr id="3" name="内容占位符 2"/>
          <p:cNvSpPr>
            <a:spLocks noGrp="1"/>
          </p:cNvSpPr>
          <p:nvPr>
            <p:ph idx="1"/>
          </p:nvPr>
        </p:nvSpPr>
        <p:spPr>
          <a:xfrm>
            <a:off x="168494" y="1008517"/>
            <a:ext cx="8651655" cy="1829933"/>
          </a:xfrm>
        </p:spPr>
        <p:txBody>
          <a:bodyPr/>
          <a:lstStyle/>
          <a:p>
            <a:r>
              <a:rPr lang="zh-CN" altLang="en-US" dirty="0"/>
              <a:t>基于</a:t>
            </a:r>
            <a:r>
              <a:rPr lang="zh-CN" altLang="en-US" u="sng" dirty="0">
                <a:effectLst>
                  <a:outerShdw blurRad="38100" dist="38100" dir="2700000" algn="tl">
                    <a:srgbClr val="000000">
                      <a:alpha val="43137"/>
                    </a:srgbClr>
                  </a:outerShdw>
                </a:effectLst>
              </a:rPr>
              <a:t>自上而下</a:t>
            </a:r>
            <a:r>
              <a:rPr lang="zh-CN" altLang="en-US" dirty="0"/>
              <a:t>的区域划分方案</a:t>
            </a:r>
            <a:endParaRPr lang="en-US" altLang="zh-CN" dirty="0"/>
          </a:p>
          <a:p>
            <a:pPr lvl="1">
              <a:lnSpc>
                <a:spcPct val="100000"/>
              </a:lnSpc>
            </a:pPr>
            <a:r>
              <a:rPr lang="en-US" altLang="zh-CN" dirty="0"/>
              <a:t>Whitespace Analysis</a:t>
            </a:r>
          </a:p>
          <a:p>
            <a:pPr lvl="1">
              <a:lnSpc>
                <a:spcPct val="100000"/>
              </a:lnSpc>
            </a:pPr>
            <a:r>
              <a:rPr lang="en-US" altLang="zh-CN" dirty="0"/>
              <a:t>Piecewise Projection</a:t>
            </a:r>
          </a:p>
          <a:p>
            <a:pPr lvl="1">
              <a:lnSpc>
                <a:spcPct val="100000"/>
              </a:lnSpc>
            </a:pPr>
            <a:r>
              <a:rPr lang="en-US" altLang="zh-CN" b="1" dirty="0"/>
              <a:t>Recursive X-Y cut </a:t>
            </a:r>
          </a:p>
          <a:p>
            <a:pPr marL="661670" lvl="2" indent="0">
              <a:lnSpc>
                <a:spcPct val="100000"/>
              </a:lnSpc>
              <a:buNone/>
            </a:pPr>
            <a:endParaRPr lang="en-US" altLang="zh-CN" dirty="0"/>
          </a:p>
        </p:txBody>
      </p:sp>
      <p:sp>
        <p:nvSpPr>
          <p:cNvPr id="4" name="灯片编号占位符 3"/>
          <p:cNvSpPr>
            <a:spLocks noGrp="1"/>
          </p:cNvSpPr>
          <p:nvPr>
            <p:ph type="sldNum" sz="quarter" idx="12"/>
          </p:nvPr>
        </p:nvSpPr>
        <p:spPr/>
        <p:txBody>
          <a:bodyPr/>
          <a:lstStyle/>
          <a:p>
            <a:fld id="{A5AAEF0F-0BBD-4BC2-B079-FA6741C313A3}" type="slidenum">
              <a:rPr lang="zh-CN" altLang="en-US" smtClean="0"/>
              <a:pPr/>
              <a:t>9</a:t>
            </a:fld>
            <a:endParaRPr lang="zh-CN" altLang="en-US"/>
          </a:p>
        </p:txBody>
      </p:sp>
      <p:sp>
        <p:nvSpPr>
          <p:cNvPr id="9" name="Rectangle 1">
            <a:extLst>
              <a:ext uri="{FF2B5EF4-FFF2-40B4-BE49-F238E27FC236}">
                <a16:creationId xmlns:a16="http://schemas.microsoft.com/office/drawing/2014/main" id="{FE029038-FB7B-4547-998F-F537DA9FD9F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333333"/>
                </a:solidFill>
                <a:effectLst/>
                <a:latin typeface="Arial" panose="020B0604020202020204" pitchFamily="34" charset="0"/>
                <a:ea typeface="Open Sans"/>
              </a:rPr>
              <a:t>CVPR2017</a:t>
            </a:r>
            <a:r>
              <a:rPr kumimoji="0" lang="zh-CN" altLang="zh-CN" sz="600" b="0" i="0" u="none" strike="noStrike" cap="none" normalizeH="0" baseline="0">
                <a:ln>
                  <a:noFill/>
                </a:ln>
                <a:solidFill>
                  <a:schemeClr val="tx1"/>
                </a:solidFill>
                <a:effectLst/>
                <a:latin typeface="Arial" panose="020B060402020202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pic>
        <p:nvPicPr>
          <p:cNvPr id="5" name="图片 4">
            <a:extLst>
              <a:ext uri="{FF2B5EF4-FFF2-40B4-BE49-F238E27FC236}">
                <a16:creationId xmlns:a16="http://schemas.microsoft.com/office/drawing/2014/main" id="{9D622D4D-09F9-4045-A0A6-A36A69594C21}"/>
              </a:ext>
            </a:extLst>
          </p:cNvPr>
          <p:cNvPicPr>
            <a:picLocks noChangeAspect="1"/>
          </p:cNvPicPr>
          <p:nvPr/>
        </p:nvPicPr>
        <p:blipFill>
          <a:blip r:embed="rId2"/>
          <a:stretch>
            <a:fillRect/>
          </a:stretch>
        </p:blipFill>
        <p:spPr>
          <a:xfrm>
            <a:off x="3971032" y="1828186"/>
            <a:ext cx="4849117" cy="4220189"/>
          </a:xfrm>
          <a:prstGeom prst="rect">
            <a:avLst/>
          </a:prstGeom>
        </p:spPr>
      </p:pic>
      <p:sp>
        <p:nvSpPr>
          <p:cNvPr id="6" name="矩形 5">
            <a:extLst>
              <a:ext uri="{FF2B5EF4-FFF2-40B4-BE49-F238E27FC236}">
                <a16:creationId xmlns:a16="http://schemas.microsoft.com/office/drawing/2014/main" id="{639F7B7A-92C3-4519-8DA0-92B7D1B2C45B}"/>
              </a:ext>
            </a:extLst>
          </p:cNvPr>
          <p:cNvSpPr/>
          <p:nvPr/>
        </p:nvSpPr>
        <p:spPr>
          <a:xfrm>
            <a:off x="704849" y="6220787"/>
            <a:ext cx="7924800" cy="369332"/>
          </a:xfrm>
          <a:prstGeom prst="rect">
            <a:avLst/>
          </a:prstGeom>
        </p:spPr>
        <p:txBody>
          <a:bodyPr wrap="square">
            <a:spAutoFit/>
          </a:bodyPr>
          <a:lstStyle/>
          <a:p>
            <a:r>
              <a:rPr lang="en-US" altLang="zh-CN" dirty="0"/>
              <a:t>G. Nagy, A prototype document image analysis system for technical journals,</a:t>
            </a:r>
            <a:r>
              <a:rPr lang="zh-CN" altLang="en-US" dirty="0"/>
              <a:t> </a:t>
            </a:r>
            <a:r>
              <a:rPr lang="en-US" altLang="zh-CN" dirty="0"/>
              <a:t>1992.</a:t>
            </a:r>
            <a:endParaRPr lang="zh-CN" altLang="en-US" dirty="0"/>
          </a:p>
        </p:txBody>
      </p:sp>
      <p:sp>
        <p:nvSpPr>
          <p:cNvPr id="13" name="内容占位符 2">
            <a:extLst>
              <a:ext uri="{FF2B5EF4-FFF2-40B4-BE49-F238E27FC236}">
                <a16:creationId xmlns:a16="http://schemas.microsoft.com/office/drawing/2014/main" id="{88686667-A20B-4A4B-92FD-D01487F43D3B}"/>
              </a:ext>
            </a:extLst>
          </p:cNvPr>
          <p:cNvSpPr txBox="1">
            <a:spLocks/>
          </p:cNvSpPr>
          <p:nvPr/>
        </p:nvSpPr>
        <p:spPr bwMode="auto">
          <a:xfrm>
            <a:off x="168494" y="2727991"/>
            <a:ext cx="4003455" cy="3253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68605" indent="-26860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n"/>
              <a:defRPr lang="zh-CN" altLang="en-US" sz="2400" b="0" kern="1200" baseline="0" dirty="0" smtClean="0">
                <a:solidFill>
                  <a:srgbClr val="002060"/>
                </a:solidFill>
                <a:latin typeface="+mn-lt"/>
                <a:ea typeface="+mn-ea"/>
                <a:cs typeface="+mn-cs"/>
              </a:defRPr>
            </a:lvl1pPr>
            <a:lvl2pPr marL="701675" indent="-342900" algn="l" rtl="0" eaLnBrk="1" fontAlgn="base" hangingPunct="1">
              <a:lnSpc>
                <a:spcPct val="130000"/>
              </a:lnSpc>
              <a:spcBef>
                <a:spcPct val="20000"/>
              </a:spcBef>
              <a:spcAft>
                <a:spcPct val="0"/>
              </a:spcAft>
              <a:buClr>
                <a:schemeClr val="tx2"/>
              </a:buClr>
              <a:buSzPct val="75000"/>
              <a:buFont typeface="Wingdings" panose="05000000000000000000" pitchFamily="2" charset="2"/>
              <a:buChar char="u"/>
              <a:defRPr lang="zh-CN" altLang="en-US" sz="2000" b="0" kern="1200" baseline="0" dirty="0" smtClean="0">
                <a:solidFill>
                  <a:srgbClr val="002060"/>
                </a:solidFill>
                <a:latin typeface="+mn-lt"/>
                <a:ea typeface="+mn-ea"/>
                <a:cs typeface="+mn-cs"/>
              </a:defRPr>
            </a:lvl2pPr>
            <a:lvl3pPr marL="947420" indent="-285750" algn="l" rtl="0" eaLnBrk="1" fontAlgn="base" hangingPunct="1">
              <a:lnSpc>
                <a:spcPct val="130000"/>
              </a:lnSpc>
              <a:spcBef>
                <a:spcPct val="20000"/>
              </a:spcBef>
              <a:spcAft>
                <a:spcPct val="0"/>
              </a:spcAft>
              <a:buClr>
                <a:schemeClr val="tx2"/>
              </a:buClr>
              <a:buSzPct val="75000"/>
              <a:buFont typeface="Wingdings" panose="05000000000000000000" pitchFamily="2" charset="2"/>
              <a:buChar char="l"/>
              <a:defRPr lang="zh-CN" altLang="en-US" b="0" kern="1200" baseline="0" dirty="0" smtClean="0">
                <a:solidFill>
                  <a:srgbClr val="002060"/>
                </a:solidFill>
                <a:latin typeface="+mn-lt"/>
                <a:ea typeface="+mn-ea"/>
                <a:cs typeface="+mn-cs"/>
              </a:defRPr>
            </a:lvl3pPr>
            <a:lvl4pPr marL="1167130" indent="-26860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Ø"/>
              <a:defRPr sz="1600" b="0" kern="1200" baseline="0">
                <a:solidFill>
                  <a:srgbClr val="002060"/>
                </a:solidFill>
                <a:latin typeface="+mn-lt"/>
                <a:ea typeface="+mn-ea"/>
                <a:cs typeface="+mn-cs"/>
              </a:defRPr>
            </a:lvl4pPr>
            <a:lvl5pPr marL="1437005" indent="-26987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p"/>
              <a:defRPr sz="1600" b="0" kern="1200" baseline="0">
                <a:solidFill>
                  <a:srgbClr val="002060"/>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00000"/>
              </a:lnSpc>
            </a:pPr>
            <a:r>
              <a:rPr lang="en-US" altLang="zh-CN" dirty="0"/>
              <a:t>Recursive X-Y cur</a:t>
            </a:r>
          </a:p>
          <a:p>
            <a:pPr lvl="1">
              <a:lnSpc>
                <a:spcPct val="100000"/>
              </a:lnSpc>
            </a:pPr>
            <a:r>
              <a:rPr lang="zh-CN" altLang="en-US" dirty="0"/>
              <a:t>自上而下的树形划分结构。</a:t>
            </a:r>
          </a:p>
          <a:p>
            <a:pPr lvl="1">
              <a:lnSpc>
                <a:spcPct val="100000"/>
              </a:lnSpc>
            </a:pPr>
            <a:r>
              <a:rPr lang="zh-CN" altLang="en-US" dirty="0"/>
              <a:t>基于曼哈顿距离的区域。</a:t>
            </a:r>
          </a:p>
          <a:p>
            <a:pPr lvl="1">
              <a:lnSpc>
                <a:spcPct val="100000"/>
              </a:lnSpc>
            </a:pPr>
            <a:r>
              <a:rPr lang="zh-CN" altLang="en-US" dirty="0"/>
              <a:t>有以下的分割策略：</a:t>
            </a:r>
          </a:p>
          <a:p>
            <a:pPr marL="661670" lvl="2" indent="0">
              <a:lnSpc>
                <a:spcPct val="100000"/>
              </a:lnSpc>
              <a:buFont typeface="Wingdings" panose="05000000000000000000" pitchFamily="2" charset="2"/>
              <a:buNone/>
            </a:pPr>
            <a:r>
              <a:rPr lang="en-US" altLang="zh-CN" dirty="0"/>
              <a:t>(a) X-Y tree</a:t>
            </a:r>
            <a:r>
              <a:rPr lang="en-US" dirty="0"/>
              <a:t>：  </a:t>
            </a:r>
            <a:r>
              <a:rPr lang="zh-CN" altLang="en-US" dirty="0"/>
              <a:t>用来页面分割</a:t>
            </a:r>
          </a:p>
          <a:p>
            <a:pPr marL="661670" lvl="2" indent="0">
              <a:lnSpc>
                <a:spcPct val="100000"/>
              </a:lnSpc>
              <a:buFont typeface="Wingdings" panose="05000000000000000000" pitchFamily="2" charset="2"/>
              <a:buNone/>
            </a:pPr>
            <a:r>
              <a:rPr lang="en-US" altLang="zh-CN" dirty="0"/>
              <a:t>(b) Quad tree</a:t>
            </a:r>
            <a:r>
              <a:rPr lang="en-US" dirty="0"/>
              <a:t>：</a:t>
            </a:r>
            <a:r>
              <a:rPr lang="zh-CN" altLang="en-US" dirty="0"/>
              <a:t>用来组合图像</a:t>
            </a:r>
          </a:p>
          <a:p>
            <a:pPr marL="661670" lvl="2" indent="0">
              <a:lnSpc>
                <a:spcPct val="100000"/>
              </a:lnSpc>
              <a:buFont typeface="Wingdings" panose="05000000000000000000" pitchFamily="2" charset="2"/>
              <a:buNone/>
            </a:pPr>
            <a:r>
              <a:rPr lang="en-US" altLang="zh-CN" dirty="0"/>
              <a:t>(c) K-D tree</a:t>
            </a:r>
            <a:r>
              <a:rPr lang="en-US" dirty="0"/>
              <a:t>：  </a:t>
            </a:r>
            <a:r>
              <a:rPr lang="zh-CN" altLang="en-US" dirty="0"/>
              <a:t>用来快速查询</a:t>
            </a:r>
          </a:p>
          <a:p>
            <a:pPr lvl="1">
              <a:lnSpc>
                <a:spcPct val="100000"/>
              </a:lnSpc>
              <a:buClr>
                <a:srgbClr val="1F497D"/>
              </a:buClr>
            </a:pPr>
            <a:r>
              <a:rPr lang="zh-CN" altLang="en-US" dirty="0"/>
              <a:t>该划分方式的缺陷：</a:t>
            </a:r>
          </a:p>
          <a:p>
            <a:pPr lvl="2">
              <a:lnSpc>
                <a:spcPct val="100000"/>
              </a:lnSpc>
              <a:buClr>
                <a:srgbClr val="1F497D"/>
              </a:buClr>
            </a:pPr>
            <a:r>
              <a:rPr lang="zh-CN" altLang="en-US" dirty="0"/>
              <a:t>不能表示 </a:t>
            </a:r>
            <a:r>
              <a:rPr lang="en-US" altLang="zh-CN" dirty="0"/>
              <a:t>(d) </a:t>
            </a:r>
            <a:r>
              <a:rPr lang="zh-CN" altLang="en-US" dirty="0"/>
              <a:t>图中的结构。</a:t>
            </a:r>
          </a:p>
        </p:txBody>
      </p:sp>
    </p:spTree>
    <p:extLst>
      <p:ext uri="{BB962C8B-B14F-4D97-AF65-F5344CB8AC3E}">
        <p14:creationId xmlns:p14="http://schemas.microsoft.com/office/powerpoint/2010/main" val="3109347050"/>
      </p:ext>
    </p:extLst>
  </p:cSld>
  <p:clrMapOvr>
    <a:masterClrMapping/>
  </p:clrMapOvr>
</p:sld>
</file>

<file path=ppt/theme/theme1.xml><?xml version="1.0" encoding="utf-8"?>
<a:theme xmlns:a="http://schemas.openxmlformats.org/drawingml/2006/main" name="上下浅蓝+白底+蓝红字+黑体Tim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黑体+Times">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vert="eaVert" wrap="none" rtlCol="0">
        <a:spAutoFit/>
      </a:bodyPr>
      <a:lstStyle>
        <a:defPPr>
          <a:defRPr sz="2800" dirty="0" smtClean="0"/>
        </a:defPPr>
      </a:lstStyle>
      <a:style>
        <a:lnRef idx="2">
          <a:schemeClr val="accent2"/>
        </a:lnRef>
        <a:fillRef idx="1">
          <a:schemeClr val="lt1"/>
        </a:fillRef>
        <a:effectRef idx="0">
          <a:schemeClr val="accent2"/>
        </a:effectRef>
        <a:fontRef idx="minor">
          <a:schemeClr val="dk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23785</TotalTime>
  <Words>1110</Words>
  <Application>Microsoft Office PowerPoint</Application>
  <PresentationFormat>全屏显示(4:3)</PresentationFormat>
  <Paragraphs>135</Paragraphs>
  <Slides>14</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黑体</vt:lpstr>
      <vt:lpstr>楷体</vt:lpstr>
      <vt:lpstr>微软雅黑</vt:lpstr>
      <vt:lpstr>Arial</vt:lpstr>
      <vt:lpstr>Calibri</vt:lpstr>
      <vt:lpstr>Times New Roman</vt:lpstr>
      <vt:lpstr>Wingdings</vt:lpstr>
      <vt:lpstr>上下浅蓝+白底+蓝红字+黑体Times</vt:lpstr>
      <vt:lpstr>Document Analysis</vt:lpstr>
      <vt:lpstr>Application Background</vt:lpstr>
      <vt:lpstr>Formulated Problem</vt:lpstr>
      <vt:lpstr>Formulated Problem</vt:lpstr>
      <vt:lpstr>Relevant Competition or Conference</vt:lpstr>
      <vt:lpstr>Industry and Researcher</vt:lpstr>
      <vt:lpstr>Pipeline</vt:lpstr>
      <vt:lpstr>Image Preparation</vt:lpstr>
      <vt:lpstr>Document Layout Analysis </vt:lpstr>
      <vt:lpstr>Document Layout Analysis </vt:lpstr>
      <vt:lpstr>Scene Text Detection</vt:lpstr>
      <vt:lpstr>Scene Text Detection</vt:lpstr>
      <vt:lpstr>Scene Text Detection - Result</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wuxf</dc:creator>
  <cp:lastModifiedBy>jiangshibiao001@163.com</cp:lastModifiedBy>
  <cp:revision>5903</cp:revision>
  <dcterms:created xsi:type="dcterms:W3CDTF">2017-04-23T07:52:00Z</dcterms:created>
  <dcterms:modified xsi:type="dcterms:W3CDTF">2020-03-09T15:54:22Z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2052-11.1.0.9208</vt:lpwstr>
  </property>
  <property fmtid="{D5CDD505-2E9C-101B-9397-08002B2CF9AE}" pid="3" name="KSORubyTemplateID">
    <vt:lpwstr>8</vt:lpwstr>
  </property>
</Properties>
</file>