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2AAF-73C3-404C-96F9-B9D781CD04A7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675C9-9349-44DC-A2C2-5AC1B4D47C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2018/4/13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800" spc="-150" dirty="0" smtClean="0">
                <a:solidFill>
                  <a:srgbClr val="00B0F0"/>
                </a:solidFill>
              </a:rPr>
              <a:t>JNN</a:t>
            </a:r>
            <a:endParaRPr kumimoji="1" lang="ja-JP" altLang="en-US" sz="8800" spc="-150" dirty="0">
              <a:solidFill>
                <a:srgbClr val="00B0F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6096" y="3933056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spc="-150" dirty="0" smtClean="0"/>
              <a:t>蒋宋義</a:t>
            </a:r>
            <a:r>
              <a:rPr kumimoji="1" lang="en-US" altLang="ja-JP" sz="800" b="1" dirty="0" smtClean="0"/>
              <a:t>@2018/04/13</a:t>
            </a:r>
            <a:endParaRPr kumimoji="1" lang="en-US" altLang="ja-JP" sz="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总体结构图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882243" y="4968552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左眼边缘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713" name="カギ線コネクタ 712"/>
          <p:cNvCxnSpPr>
            <a:stCxn id="55" idx="0"/>
            <a:endCxn id="231" idx="2"/>
          </p:cNvCxnSpPr>
          <p:nvPr/>
        </p:nvCxnSpPr>
        <p:spPr>
          <a:xfrm rot="16200000" flipV="1">
            <a:off x="926632" y="4608221"/>
            <a:ext cx="720080" cy="5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カギ線コネクタ 212"/>
          <p:cNvCxnSpPr>
            <a:stCxn id="266" idx="0"/>
            <a:endCxn id="231" idx="2"/>
          </p:cNvCxnSpPr>
          <p:nvPr/>
        </p:nvCxnSpPr>
        <p:spPr>
          <a:xfrm rot="16200000" flipV="1">
            <a:off x="1358680" y="4176173"/>
            <a:ext cx="720080" cy="86467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角丸四角形 230"/>
          <p:cNvSpPr/>
          <p:nvPr/>
        </p:nvSpPr>
        <p:spPr>
          <a:xfrm>
            <a:off x="881662" y="3600400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综合</a:t>
            </a:r>
            <a:endParaRPr kumimoji="1"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6" name="角丸四角形 265"/>
          <p:cNvSpPr/>
          <p:nvPr/>
        </p:nvSpPr>
        <p:spPr>
          <a:xfrm>
            <a:off x="1746339" y="4968552"/>
            <a:ext cx="809437" cy="648072"/>
          </a:xfrm>
          <a:prstGeom prst="roundRect">
            <a:avLst>
              <a:gd name="adj" fmla="val 853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右眼边缘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67" name="角丸四角形 266"/>
          <p:cNvSpPr/>
          <p:nvPr/>
        </p:nvSpPr>
        <p:spPr>
          <a:xfrm>
            <a:off x="2610435" y="4968552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左眼绿色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68" name="角丸四角形 267"/>
          <p:cNvSpPr/>
          <p:nvPr/>
        </p:nvSpPr>
        <p:spPr>
          <a:xfrm>
            <a:off x="3474531" y="4968552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右眼绿色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69" name="角丸四角形 268"/>
          <p:cNvSpPr/>
          <p:nvPr/>
        </p:nvSpPr>
        <p:spPr>
          <a:xfrm>
            <a:off x="4355976" y="4968552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左耳频率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77" name="角丸四角形 276"/>
          <p:cNvSpPr/>
          <p:nvPr/>
        </p:nvSpPr>
        <p:spPr>
          <a:xfrm>
            <a:off x="5202723" y="4968552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右耳频率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78" name="角丸四角形 277"/>
          <p:cNvSpPr/>
          <p:nvPr/>
        </p:nvSpPr>
        <p:spPr>
          <a:xfrm>
            <a:off x="6066819" y="4968552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左手压力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279" name="角丸四角形 278"/>
          <p:cNvSpPr/>
          <p:nvPr/>
        </p:nvSpPr>
        <p:spPr>
          <a:xfrm>
            <a:off x="6948264" y="4968552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rgbClr val="FF0000"/>
                </a:solidFill>
              </a:rPr>
              <a:t>・・・・・・・・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280" name="カギ線コネクタ 279"/>
          <p:cNvCxnSpPr>
            <a:stCxn id="267" idx="0"/>
            <a:endCxn id="231" idx="2"/>
          </p:cNvCxnSpPr>
          <p:nvPr/>
        </p:nvCxnSpPr>
        <p:spPr>
          <a:xfrm rot="16200000" flipV="1">
            <a:off x="1790728" y="3744125"/>
            <a:ext cx="720080" cy="172877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カギ線コネクタ 289"/>
          <p:cNvCxnSpPr>
            <a:stCxn id="268" idx="0"/>
            <a:endCxn id="231" idx="2"/>
          </p:cNvCxnSpPr>
          <p:nvPr/>
        </p:nvCxnSpPr>
        <p:spPr>
          <a:xfrm rot="16200000" flipV="1">
            <a:off x="2222776" y="3312077"/>
            <a:ext cx="720080" cy="259286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角丸四角形 300"/>
          <p:cNvSpPr/>
          <p:nvPr/>
        </p:nvSpPr>
        <p:spPr>
          <a:xfrm>
            <a:off x="755576" y="4464496"/>
            <a:ext cx="7200800" cy="1224136"/>
          </a:xfrm>
          <a:prstGeom prst="roundRect">
            <a:avLst>
              <a:gd name="adj" fmla="val 7147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b="1" smtClean="0">
                <a:solidFill>
                  <a:srgbClr val="00B050"/>
                </a:solidFill>
              </a:rPr>
              <a:t>INPUT</a:t>
            </a:r>
            <a:endParaRPr kumimoji="1" lang="en-US" altLang="zh-CN" b="1" dirty="0" smtClean="0">
              <a:solidFill>
                <a:srgbClr val="00B050"/>
              </a:solidFill>
            </a:endParaRPr>
          </a:p>
        </p:txBody>
      </p:sp>
      <p:sp>
        <p:nvSpPr>
          <p:cNvPr id="303" name="角丸四角形 302"/>
          <p:cNvSpPr/>
          <p:nvPr/>
        </p:nvSpPr>
        <p:spPr>
          <a:xfrm>
            <a:off x="882243" y="230425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左眼肌肉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4" name="角丸四角形 303"/>
          <p:cNvSpPr/>
          <p:nvPr/>
        </p:nvSpPr>
        <p:spPr>
          <a:xfrm>
            <a:off x="1746339" y="230425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右眼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肌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肉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5" name="角丸四角形 304"/>
          <p:cNvSpPr/>
          <p:nvPr/>
        </p:nvSpPr>
        <p:spPr>
          <a:xfrm>
            <a:off x="2610435" y="230425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左耳肌肉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6" name="角丸四角形 305"/>
          <p:cNvSpPr/>
          <p:nvPr/>
        </p:nvSpPr>
        <p:spPr>
          <a:xfrm>
            <a:off x="3474531" y="230425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右耳肌肉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7" name="角丸四角形 306"/>
          <p:cNvSpPr/>
          <p:nvPr/>
        </p:nvSpPr>
        <p:spPr>
          <a:xfrm>
            <a:off x="4355976" y="230425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手部肌肉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8" name="角丸四角形 307"/>
          <p:cNvSpPr/>
          <p:nvPr/>
        </p:nvSpPr>
        <p:spPr>
          <a:xfrm>
            <a:off x="5202723" y="230425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脚部肌肉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09" name="角丸四角形 308"/>
          <p:cNvSpPr/>
          <p:nvPr/>
        </p:nvSpPr>
        <p:spPr>
          <a:xfrm>
            <a:off x="6066819" y="230425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900" b="1" dirty="0" smtClean="0">
                <a:solidFill>
                  <a:srgbClr val="FF0000"/>
                </a:solidFill>
              </a:rPr>
              <a:t>身体肌肉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310" name="角丸四角形 309"/>
          <p:cNvSpPr/>
          <p:nvPr/>
        </p:nvSpPr>
        <p:spPr>
          <a:xfrm>
            <a:off x="6948264" y="2304256"/>
            <a:ext cx="809437" cy="64807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</a:p>
          <a:p>
            <a:pPr algn="ctr"/>
            <a:endParaRPr kumimoji="1" lang="en-US" altLang="zh-CN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rgbClr val="FF0000"/>
                </a:solidFill>
              </a:rPr>
              <a:t>・・・・・・・・</a:t>
            </a:r>
            <a:endParaRPr kumimoji="1" lang="en-US" altLang="zh-CN" sz="900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y.jiang\AppData\Local\Microsoft\Windows\Temporary Internet Files\Content.IE5\QW1ZZP1P\Stylized-Ey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832648"/>
            <a:ext cx="1064139" cy="458729"/>
          </a:xfrm>
          <a:prstGeom prst="rect">
            <a:avLst/>
          </a:prstGeom>
          <a:noFill/>
        </p:spPr>
      </p:pic>
      <p:pic>
        <p:nvPicPr>
          <p:cNvPr id="3" name="Picture 6" descr="C:\Users\sy.jiang\AppData\Local\Microsoft\Windows\Temporary Internet Files\Content.IE5\DLEGWGJB\Hand201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5760640"/>
            <a:ext cx="360040" cy="646294"/>
          </a:xfrm>
          <a:prstGeom prst="rect">
            <a:avLst/>
          </a:prstGeom>
          <a:noFill/>
        </p:spPr>
      </p:pic>
      <p:pic>
        <p:nvPicPr>
          <p:cNvPr id="1031" name="Picture 7" descr="C:\Users\sy.jiang\AppData\Local\Microsoft\Windows\Temporary Internet Files\Content.IE5\EEF9PCTH\148214247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5760640"/>
            <a:ext cx="458046" cy="692696"/>
          </a:xfrm>
          <a:prstGeom prst="rect">
            <a:avLst/>
          </a:prstGeom>
          <a:noFill/>
        </p:spPr>
      </p:pic>
      <p:cxnSp>
        <p:nvCxnSpPr>
          <p:cNvPr id="319" name="カギ線コネクタ 318"/>
          <p:cNvCxnSpPr>
            <a:stCxn id="231" idx="0"/>
            <a:endCxn id="303" idx="2"/>
          </p:cNvCxnSpPr>
          <p:nvPr/>
        </p:nvCxnSpPr>
        <p:spPr>
          <a:xfrm rot="5400000" flipH="1" flipV="1">
            <a:off x="962635" y="3276074"/>
            <a:ext cx="648072" cy="5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カギ線コネクタ 321"/>
          <p:cNvCxnSpPr>
            <a:stCxn id="231" idx="0"/>
            <a:endCxn id="304" idx="2"/>
          </p:cNvCxnSpPr>
          <p:nvPr/>
        </p:nvCxnSpPr>
        <p:spPr>
          <a:xfrm rot="5400000" flipH="1" flipV="1">
            <a:off x="1394683" y="2844026"/>
            <a:ext cx="648072" cy="86467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カギ線コネクタ 324"/>
          <p:cNvCxnSpPr>
            <a:stCxn id="231" idx="0"/>
            <a:endCxn id="305" idx="2"/>
          </p:cNvCxnSpPr>
          <p:nvPr/>
        </p:nvCxnSpPr>
        <p:spPr>
          <a:xfrm rot="5400000" flipH="1" flipV="1">
            <a:off x="1826731" y="2411978"/>
            <a:ext cx="648072" cy="172877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角丸四角形 328"/>
          <p:cNvSpPr/>
          <p:nvPr/>
        </p:nvSpPr>
        <p:spPr>
          <a:xfrm>
            <a:off x="755576" y="1800200"/>
            <a:ext cx="7200800" cy="1368152"/>
          </a:xfrm>
          <a:prstGeom prst="roundRect">
            <a:avLst>
              <a:gd name="adj" fmla="val 7147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b="1" dirty="0" smtClean="0">
                <a:solidFill>
                  <a:srgbClr val="00B050"/>
                </a:solidFill>
              </a:rPr>
              <a:t>OUTPUT</a:t>
            </a:r>
          </a:p>
        </p:txBody>
      </p:sp>
      <p:pic>
        <p:nvPicPr>
          <p:cNvPr id="330" name="Picture 2" descr="C:\Users\sy.jiang\AppData\Local\Microsoft\Windows\Temporary Internet Files\Content.IE5\QW1ZZP1P\Stylized-Ey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80120"/>
            <a:ext cx="1064139" cy="458729"/>
          </a:xfrm>
          <a:prstGeom prst="rect">
            <a:avLst/>
          </a:prstGeom>
          <a:noFill/>
        </p:spPr>
      </p:pic>
      <p:pic>
        <p:nvPicPr>
          <p:cNvPr id="331" name="Picture 6" descr="C:\Users\sy.jiang\AppData\Local\Microsoft\Windows\Temporary Internet Files\Content.IE5\DLEGWGJB\Hand201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008112"/>
            <a:ext cx="360040" cy="646294"/>
          </a:xfrm>
          <a:prstGeom prst="rect">
            <a:avLst/>
          </a:prstGeom>
          <a:noFill/>
        </p:spPr>
      </p:pic>
      <p:pic>
        <p:nvPicPr>
          <p:cNvPr id="332" name="Picture 7" descr="C:\Users\sy.jiang\AppData\Local\Microsoft\Windows\Temporary Internet Files\Content.IE5\EEF9PCTH\148214247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008112"/>
            <a:ext cx="458046" cy="69269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1331640" y="2564904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1259632" y="2492896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视觉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104945" y="245674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320681" y="256490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3104945" y="2744780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>
            <a:off x="3320681" y="285293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3104945" y="30328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3320681" y="314096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392689" y="2393705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392689" y="268173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92689" y="2969769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55" name="角丸四角形 54"/>
          <p:cNvSpPr/>
          <p:nvPr/>
        </p:nvSpPr>
        <p:spPr>
          <a:xfrm>
            <a:off x="6156176" y="3212976"/>
            <a:ext cx="1080120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6156176" y="3717032"/>
            <a:ext cx="1080120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524328" y="3464860"/>
            <a:ext cx="1080120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55" idx="3"/>
            <a:endCxn id="68" idx="1"/>
          </p:cNvCxnSpPr>
          <p:nvPr/>
        </p:nvCxnSpPr>
        <p:spPr>
          <a:xfrm>
            <a:off x="7236296" y="3429000"/>
            <a:ext cx="288032" cy="251884"/>
          </a:xfrm>
          <a:prstGeom prst="bentConnector3">
            <a:avLst>
              <a:gd name="adj1" fmla="val 50000"/>
            </a:avLst>
          </a:prstGeom>
          <a:ln cap="flat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56" idx="3"/>
            <a:endCxn id="68" idx="1"/>
          </p:cNvCxnSpPr>
          <p:nvPr/>
        </p:nvCxnSpPr>
        <p:spPr>
          <a:xfrm flipV="1">
            <a:off x="7236296" y="3680884"/>
            <a:ext cx="288032" cy="252172"/>
          </a:xfrm>
          <a:prstGeom prst="bentConnector3">
            <a:avLst>
              <a:gd name="adj1" fmla="val 50000"/>
            </a:avLst>
          </a:prstGeom>
          <a:ln cap="flat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187624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lang="en-US" altLang="ja-JP" u="sng" dirty="0" smtClean="0">
                <a:solidFill>
                  <a:srgbClr val="FF0000"/>
                </a:solidFill>
              </a:rPr>
              <a:t>Input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563888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lang="en-US" altLang="ja-JP" u="sng" dirty="0" smtClean="0">
                <a:solidFill>
                  <a:srgbClr val="FF0000"/>
                </a:solidFill>
              </a:rPr>
              <a:t>Sensors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660232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kumimoji="1" lang="en-US" altLang="ja-JP" u="sng" dirty="0" smtClean="0">
                <a:solidFill>
                  <a:srgbClr val="FF0000"/>
                </a:solidFill>
              </a:rPr>
              <a:t>J</a:t>
            </a:r>
            <a:r>
              <a:rPr lang="en-US" altLang="ja-JP" u="sng" dirty="0" smtClean="0">
                <a:solidFill>
                  <a:srgbClr val="FF0000"/>
                </a:solidFill>
              </a:rPr>
              <a:t>NN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78" name="右矢印 77"/>
          <p:cNvSpPr/>
          <p:nvPr/>
        </p:nvSpPr>
        <p:spPr>
          <a:xfrm>
            <a:off x="2663932" y="2736103"/>
            <a:ext cx="21602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右矢印 78"/>
          <p:cNvSpPr/>
          <p:nvPr/>
        </p:nvSpPr>
        <p:spPr>
          <a:xfrm>
            <a:off x="5706198" y="2736103"/>
            <a:ext cx="21602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187624" y="2420888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8762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lang="en-US" altLang="ja-JP" u="sng" dirty="0" smtClean="0">
                <a:solidFill>
                  <a:srgbClr val="FF0000"/>
                </a:solidFill>
              </a:rPr>
              <a:t>Output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563888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▼</a:t>
            </a:r>
            <a:r>
              <a:rPr lang="en-US" altLang="ja-JP" u="sng" dirty="0" smtClean="0">
                <a:solidFill>
                  <a:srgbClr val="FF0000"/>
                </a:solidFill>
              </a:rPr>
              <a:t>Muscles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3132128" y="422108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/>
          <p:nvPr/>
        </p:nvCxnSpPr>
        <p:spPr>
          <a:xfrm>
            <a:off x="3347864" y="432924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円/楕円 88"/>
          <p:cNvSpPr/>
          <p:nvPr/>
        </p:nvSpPr>
        <p:spPr>
          <a:xfrm>
            <a:off x="3132128" y="4509120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/>
          <p:cNvCxnSpPr/>
          <p:nvPr/>
        </p:nvCxnSpPr>
        <p:spPr>
          <a:xfrm>
            <a:off x="3347864" y="461727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>
            <a:off x="3132128" y="47971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/>
          <p:nvPr/>
        </p:nvCxnSpPr>
        <p:spPr>
          <a:xfrm>
            <a:off x="3347864" y="490530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419872" y="4158045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419872" y="444607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419872" y="4734109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00001011010101000010101010</a:t>
            </a:r>
            <a:endParaRPr kumimoji="1" lang="ja-JP" altLang="en-US" sz="1000" dirty="0"/>
          </a:p>
        </p:txBody>
      </p:sp>
      <p:sp>
        <p:nvSpPr>
          <p:cNvPr id="97" name="角丸四角形 96"/>
          <p:cNvSpPr/>
          <p:nvPr/>
        </p:nvSpPr>
        <p:spPr>
          <a:xfrm>
            <a:off x="1403648" y="4365104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1331640" y="4293096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259632" y="4221088"/>
            <a:ext cx="100811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ja-JP" alt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左矢印 99"/>
          <p:cNvSpPr/>
          <p:nvPr/>
        </p:nvSpPr>
        <p:spPr>
          <a:xfrm>
            <a:off x="1907704" y="4581128"/>
            <a:ext cx="216024" cy="21602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sy.jiang\AppData\Local\Microsoft\Windows\Temporary Internet Files\Content.IE5\QW1ZZP1P\Stylized-Ey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797152"/>
            <a:ext cx="395975" cy="170697"/>
          </a:xfrm>
          <a:prstGeom prst="rect">
            <a:avLst/>
          </a:prstGeom>
          <a:noFill/>
        </p:spPr>
      </p:pic>
      <p:sp>
        <p:nvSpPr>
          <p:cNvPr id="103" name="右矢印 102"/>
          <p:cNvSpPr/>
          <p:nvPr/>
        </p:nvSpPr>
        <p:spPr>
          <a:xfrm flipH="1">
            <a:off x="2699792" y="4509120"/>
            <a:ext cx="21602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右矢印 103"/>
          <p:cNvSpPr/>
          <p:nvPr/>
        </p:nvSpPr>
        <p:spPr>
          <a:xfrm flipH="1">
            <a:off x="5652120" y="4365104"/>
            <a:ext cx="21602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FC</a:t>
            </a:r>
            <a:r>
              <a:rPr kumimoji="1" lang="zh-CN" altLang="en-US" dirty="0" smtClean="0"/>
              <a:t>结构图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30875" y="5706361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683568" y="1700808"/>
            <a:ext cx="2232248" cy="3672408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7160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97160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7160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97160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97160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7160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97160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7160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97160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97160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97160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97160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971600" y="4977028"/>
            <a:ext cx="21602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33164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33164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33164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33164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3164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33164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33164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33164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33164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133164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133164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33164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>
            <a:stCxn id="63" idx="0"/>
            <a:endCxn id="63" idx="2"/>
          </p:cNvCxnSpPr>
          <p:nvPr/>
        </p:nvCxnSpPr>
        <p:spPr>
          <a:xfrm>
            <a:off x="1439652" y="4869160"/>
            <a:ext cx="0" cy="21602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169168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69168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9168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69168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69168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69168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69168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69168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69168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169168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69168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69168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 flipV="1">
            <a:off x="1736649" y="4923238"/>
            <a:ext cx="108012" cy="1078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205172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05172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205172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05172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205172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05172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05172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05172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05172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205172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205172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205172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/>
          <p:cNvCxnSpPr/>
          <p:nvPr/>
        </p:nvCxnSpPr>
        <p:spPr>
          <a:xfrm>
            <a:off x="2087868" y="4923238"/>
            <a:ext cx="144016" cy="1081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2411760" y="249289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2411760" y="270892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2411760" y="292494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2411760" y="314096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411760" y="335699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411760" y="357301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2411760" y="3789040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2411760" y="4005064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2411760" y="4221088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411760" y="4437112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2411760" y="4653136"/>
            <a:ext cx="216024" cy="2160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2411760" y="486916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弧 117"/>
          <p:cNvSpPr/>
          <p:nvPr/>
        </p:nvSpPr>
        <p:spPr>
          <a:xfrm>
            <a:off x="2349005" y="4941168"/>
            <a:ext cx="216024" cy="216024"/>
          </a:xfrm>
          <a:prstGeom prst="arc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72697" y="2262064"/>
            <a:ext cx="2016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u="sng" dirty="0" smtClean="0">
                <a:solidFill>
                  <a:srgbClr val="FF0000"/>
                </a:solidFill>
              </a:rPr>
              <a:t>▼</a:t>
            </a:r>
            <a:r>
              <a:rPr kumimoji="1" lang="en-US" altLang="zh-CN" sz="900" u="sng" dirty="0" smtClean="0">
                <a:solidFill>
                  <a:srgbClr val="FF0000"/>
                </a:solidFill>
              </a:rPr>
              <a:t>Mini </a:t>
            </a:r>
            <a:r>
              <a:rPr lang="en-US" altLang="ja-JP" sz="900" u="sng" dirty="0" smtClean="0">
                <a:solidFill>
                  <a:srgbClr val="FF0000"/>
                </a:solidFill>
              </a:rPr>
              <a:t>Feature columns</a:t>
            </a:r>
            <a:endParaRPr kumimoji="1" lang="ja-JP" altLang="en-US" sz="900" u="sng" dirty="0">
              <a:solidFill>
                <a:srgbClr val="FF0000"/>
              </a:solidFill>
            </a:endParaRPr>
          </a:p>
        </p:txBody>
      </p:sp>
      <p:cxnSp>
        <p:nvCxnSpPr>
          <p:cNvPr id="134" name="カギ線コネクタ 133"/>
          <p:cNvCxnSpPr>
            <a:endCxn id="63" idx="2"/>
          </p:cNvCxnSpPr>
          <p:nvPr/>
        </p:nvCxnSpPr>
        <p:spPr>
          <a:xfrm rot="5400000" flipH="1" flipV="1">
            <a:off x="809582" y="5103186"/>
            <a:ext cx="648072" cy="6120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35"/>
          <p:cNvCxnSpPr>
            <a:endCxn id="63" idx="2"/>
          </p:cNvCxnSpPr>
          <p:nvPr/>
        </p:nvCxnSpPr>
        <p:spPr>
          <a:xfrm rot="5400000" flipH="1" flipV="1">
            <a:off x="885782" y="5179386"/>
            <a:ext cx="648072" cy="459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カギ線コネクタ 137"/>
          <p:cNvCxnSpPr>
            <a:endCxn id="63" idx="2"/>
          </p:cNvCxnSpPr>
          <p:nvPr/>
        </p:nvCxnSpPr>
        <p:spPr>
          <a:xfrm rot="5400000" flipH="1" flipV="1">
            <a:off x="1025606" y="5319210"/>
            <a:ext cx="648072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39"/>
          <p:cNvCxnSpPr>
            <a:endCxn id="63" idx="2"/>
          </p:cNvCxnSpPr>
          <p:nvPr/>
        </p:nvCxnSpPr>
        <p:spPr>
          <a:xfrm rot="16200000" flipV="1">
            <a:off x="1245822" y="5279014"/>
            <a:ext cx="648072" cy="2604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endCxn id="63" idx="2"/>
          </p:cNvCxnSpPr>
          <p:nvPr/>
        </p:nvCxnSpPr>
        <p:spPr>
          <a:xfrm rot="16200000" flipV="1">
            <a:off x="1385646" y="5139190"/>
            <a:ext cx="648072" cy="540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/>
          <p:cNvSpPr txBox="1"/>
          <p:nvPr/>
        </p:nvSpPr>
        <p:spPr>
          <a:xfrm>
            <a:off x="3563888" y="1700808"/>
            <a:ext cx="5040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一个</a:t>
            </a:r>
            <a:r>
              <a:rPr lang="en-US" altLang="zh-CN" sz="800" dirty="0" smtClean="0"/>
              <a:t>FC</a:t>
            </a:r>
            <a:r>
              <a:rPr lang="zh-CN" altLang="en-US" sz="800" dirty="0" smtClean="0"/>
              <a:t>由多个</a:t>
            </a:r>
            <a:r>
              <a:rPr lang="en-US" altLang="zh-CN" sz="800" dirty="0" smtClean="0"/>
              <a:t>feature</a:t>
            </a:r>
            <a:r>
              <a:rPr lang="zh-CN" altLang="en-US" sz="800" dirty="0" smtClean="0"/>
              <a:t>柱构成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●</a:t>
            </a:r>
            <a:r>
              <a:rPr kumimoji="1" lang="zh-CN" altLang="en-US" sz="800" dirty="0" smtClean="0"/>
              <a:t>每一个</a:t>
            </a:r>
            <a:r>
              <a:rPr kumimoji="1" lang="en-US" altLang="zh-CN" sz="800" dirty="0" smtClean="0"/>
              <a:t>feature</a:t>
            </a:r>
            <a:r>
              <a:rPr kumimoji="1" lang="zh-CN" altLang="en-US" sz="800" dirty="0" smtClean="0"/>
              <a:t>柱由一个</a:t>
            </a:r>
            <a:r>
              <a:rPr kumimoji="1" lang="en-US" altLang="zh-CN" sz="800" dirty="0" smtClean="0"/>
              <a:t>feature</a:t>
            </a:r>
            <a:r>
              <a:rPr kumimoji="1" lang="zh-CN" altLang="en-US" sz="800" dirty="0" smtClean="0"/>
              <a:t>母细胞，和多个</a:t>
            </a:r>
            <a:r>
              <a:rPr kumimoji="1" lang="en-US" altLang="zh-CN" sz="800" dirty="0" smtClean="0"/>
              <a:t>feature</a:t>
            </a:r>
            <a:r>
              <a:rPr kumimoji="1" lang="zh-CN" altLang="en-US" sz="800" dirty="0" smtClean="0"/>
              <a:t>子细胞构成</a:t>
            </a:r>
            <a:endParaRPr kumimoji="1"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feature</a:t>
            </a:r>
            <a:r>
              <a:rPr lang="zh-CN" altLang="en-US" sz="800" dirty="0" smtClean="0"/>
              <a:t>母细胞拥有多个突触，每一个突触上有一个权值</a:t>
            </a:r>
            <a:endParaRPr kumimoji="1"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feature</a:t>
            </a:r>
            <a:r>
              <a:rPr lang="zh-CN" altLang="en-US" sz="800" dirty="0" smtClean="0"/>
              <a:t>子细胞表示在不同空间点上的一个</a:t>
            </a:r>
            <a:r>
              <a:rPr lang="en-US" altLang="zh-CN" sz="800" dirty="0" smtClean="0"/>
              <a:t>feature</a:t>
            </a:r>
          </a:p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初始的时候，每一个</a:t>
            </a:r>
            <a:r>
              <a:rPr lang="en-US" altLang="zh-CN" sz="800" dirty="0" smtClean="0"/>
              <a:t>feature</a:t>
            </a:r>
            <a:r>
              <a:rPr lang="zh-CN" altLang="en-US" sz="800" dirty="0" smtClean="0"/>
              <a:t>母细胞拥有随机数量的突触连接到</a:t>
            </a:r>
            <a:r>
              <a:rPr lang="en-US" altLang="zh-CN" sz="800" dirty="0" smtClean="0"/>
              <a:t>sensor</a:t>
            </a:r>
            <a:r>
              <a:rPr lang="zh-CN" altLang="en-US" sz="800" dirty="0" smtClean="0"/>
              <a:t>上，每一个突触设置一个随机权值</a:t>
            </a:r>
            <a:endParaRPr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当</a:t>
            </a:r>
            <a:r>
              <a:rPr lang="en-US" altLang="zh-CN" sz="800" dirty="0" smtClean="0"/>
              <a:t>feature</a:t>
            </a:r>
            <a:r>
              <a:rPr lang="zh-CN" altLang="en-US" sz="800" dirty="0" smtClean="0"/>
              <a:t>母细胞达到</a:t>
            </a:r>
            <a:r>
              <a:rPr lang="zh-CN" altLang="en-US" sz="800" dirty="0" smtClean="0">
                <a:solidFill>
                  <a:srgbClr val="FF0000"/>
                </a:solidFill>
              </a:rPr>
              <a:t>一定条件的时候</a:t>
            </a:r>
            <a:r>
              <a:rPr lang="zh-CN" altLang="en-US" sz="800" dirty="0" smtClean="0"/>
              <a:t>，母细胞进行固定，复制</a:t>
            </a:r>
            <a:r>
              <a:rPr lang="en-US" altLang="zh-CN" sz="800" dirty="0" smtClean="0"/>
              <a:t>sensor</a:t>
            </a:r>
            <a:r>
              <a:rPr lang="zh-CN" altLang="en-US" sz="800" dirty="0" smtClean="0"/>
              <a:t>长度数量的子细胞</a:t>
            </a:r>
            <a:endParaRPr lang="en-US" altLang="zh-CN" sz="800" dirty="0" smtClean="0"/>
          </a:p>
          <a:p>
            <a:r>
              <a:rPr lang="en-US" altLang="ja-JP" sz="800" dirty="0" smtClean="0"/>
              <a:t> </a:t>
            </a:r>
            <a:r>
              <a:rPr lang="en-US" altLang="ja-JP" sz="800" dirty="0" smtClean="0"/>
              <a:t>    *</a:t>
            </a:r>
            <a:r>
              <a:rPr lang="en-US" altLang="zh-CN" sz="800" dirty="0" smtClean="0"/>
              <a:t>feature</a:t>
            </a:r>
            <a:r>
              <a:rPr lang="zh-CN" altLang="en-US" sz="800" dirty="0" smtClean="0"/>
              <a:t>母细胞的突触，权值调整算法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en-US" altLang="zh-CN" sz="800" dirty="0" smtClean="0"/>
              <a:t>FC</a:t>
            </a:r>
            <a:r>
              <a:rPr lang="zh-CN" altLang="en-US" sz="800" dirty="0" smtClean="0"/>
              <a:t>输出算法</a:t>
            </a:r>
            <a:endParaRPr lang="en-US" altLang="zh-CN" sz="800" dirty="0" smtClean="0"/>
          </a:p>
          <a:p>
            <a:r>
              <a:rPr lang="en-US" altLang="zh-CN" sz="800" dirty="0" smtClean="0"/>
              <a:t> </a:t>
            </a:r>
            <a:r>
              <a:rPr lang="en-US" altLang="zh-CN" sz="800" dirty="0" smtClean="0"/>
              <a:t>*</a:t>
            </a:r>
          </a:p>
        </p:txBody>
      </p:sp>
      <p:sp>
        <p:nvSpPr>
          <p:cNvPr id="228" name="線吹き出し 3 227"/>
          <p:cNvSpPr/>
          <p:nvPr/>
        </p:nvSpPr>
        <p:spPr>
          <a:xfrm>
            <a:off x="3203848" y="4725144"/>
            <a:ext cx="936104" cy="216024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112"/>
              <a:gd name="adj8" fmla="val -610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FF0000"/>
                </a:solidFill>
              </a:rPr>
              <a:t>Feature</a:t>
            </a:r>
            <a:r>
              <a:rPr lang="zh-CN" altLang="en-US" sz="900" dirty="0" smtClean="0">
                <a:solidFill>
                  <a:srgbClr val="FF0000"/>
                </a:solidFill>
              </a:rPr>
              <a:t>母细胞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30" name="線吹き出し 3 229"/>
          <p:cNvSpPr/>
          <p:nvPr/>
        </p:nvSpPr>
        <p:spPr>
          <a:xfrm>
            <a:off x="3203848" y="4221088"/>
            <a:ext cx="936104" cy="216024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112"/>
              <a:gd name="adj8" fmla="val -610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FF0000"/>
                </a:solidFill>
              </a:rPr>
              <a:t>Feature</a:t>
            </a:r>
            <a:r>
              <a:rPr lang="zh-CN" altLang="en-US" sz="900" dirty="0" smtClean="0">
                <a:solidFill>
                  <a:srgbClr val="FF0000"/>
                </a:solidFill>
              </a:rPr>
              <a:t>子细胞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74719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89959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1035224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1179240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0" name="正方形/長方形 239"/>
          <p:cNvSpPr/>
          <p:nvPr/>
        </p:nvSpPr>
        <p:spPr>
          <a:xfrm>
            <a:off x="132325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146727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161967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1755304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正方形/長方形 243"/>
          <p:cNvSpPr/>
          <p:nvPr/>
        </p:nvSpPr>
        <p:spPr>
          <a:xfrm>
            <a:off x="1899320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2043336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6" name="正方形/長方形 245"/>
          <p:cNvSpPr/>
          <p:nvPr/>
        </p:nvSpPr>
        <p:spPr>
          <a:xfrm>
            <a:off x="218735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2339752" y="5733256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JNN</a:t>
            </a:r>
            <a:r>
              <a:rPr kumimoji="1" lang="zh-CN" altLang="en-US" dirty="0" smtClean="0"/>
              <a:t>结构图</a:t>
            </a:r>
            <a:endParaRPr kumimoji="1" lang="ja-JP" altLang="en-US" dirty="0"/>
          </a:p>
        </p:txBody>
      </p:sp>
      <p:sp>
        <p:nvSpPr>
          <p:cNvPr id="1030" name="AutoShape 6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AutoShape 8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AutoShape 10" descr="「Iphone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026547" y="558924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50195" y="3717032"/>
            <a:ext cx="1512168" cy="172819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66219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66219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66219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6219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66219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666219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666219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810235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10235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10235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810235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810235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810235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10235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1251248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403648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1539280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1683296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正方形/長方形 126"/>
          <p:cNvSpPr/>
          <p:nvPr/>
        </p:nvSpPr>
        <p:spPr>
          <a:xfrm>
            <a:off x="1827312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1971328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2123728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2259360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2403376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2547392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2691408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2843808" y="5616135"/>
            <a:ext cx="144016" cy="14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0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954251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954251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/>
          <p:cNvSpPr/>
          <p:nvPr/>
        </p:nvSpPr>
        <p:spPr>
          <a:xfrm>
            <a:off x="954251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954251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/>
          <p:cNvSpPr/>
          <p:nvPr/>
        </p:nvSpPr>
        <p:spPr>
          <a:xfrm>
            <a:off x="954251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954251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/>
          <p:cNvSpPr/>
          <p:nvPr/>
        </p:nvSpPr>
        <p:spPr>
          <a:xfrm>
            <a:off x="954251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1098267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/>
          <p:cNvSpPr/>
          <p:nvPr/>
        </p:nvSpPr>
        <p:spPr>
          <a:xfrm>
            <a:off x="1098267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/>
          <p:cNvSpPr/>
          <p:nvPr/>
        </p:nvSpPr>
        <p:spPr>
          <a:xfrm>
            <a:off x="1098267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1098267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098267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1098267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098267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1242283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1242283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/>
          <p:cNvSpPr/>
          <p:nvPr/>
        </p:nvSpPr>
        <p:spPr>
          <a:xfrm>
            <a:off x="1242283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1242283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/>
          <p:cNvSpPr/>
          <p:nvPr/>
        </p:nvSpPr>
        <p:spPr>
          <a:xfrm>
            <a:off x="1242283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/>
          <p:cNvSpPr/>
          <p:nvPr/>
        </p:nvSpPr>
        <p:spPr>
          <a:xfrm>
            <a:off x="1242283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/>
          <p:cNvSpPr/>
          <p:nvPr/>
        </p:nvSpPr>
        <p:spPr>
          <a:xfrm>
            <a:off x="1242283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/>
          <p:cNvSpPr/>
          <p:nvPr/>
        </p:nvSpPr>
        <p:spPr>
          <a:xfrm>
            <a:off x="1386299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/>
          <p:cNvSpPr/>
          <p:nvPr/>
        </p:nvSpPr>
        <p:spPr>
          <a:xfrm>
            <a:off x="1386299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正方形/長方形 259"/>
          <p:cNvSpPr/>
          <p:nvPr/>
        </p:nvSpPr>
        <p:spPr>
          <a:xfrm>
            <a:off x="1386299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正方形/長方形 260"/>
          <p:cNvSpPr/>
          <p:nvPr/>
        </p:nvSpPr>
        <p:spPr>
          <a:xfrm>
            <a:off x="1386299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/>
          <p:cNvSpPr/>
          <p:nvPr/>
        </p:nvSpPr>
        <p:spPr>
          <a:xfrm>
            <a:off x="1386299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/>
          <p:cNvSpPr/>
          <p:nvPr/>
        </p:nvSpPr>
        <p:spPr>
          <a:xfrm>
            <a:off x="1386299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/>
          <p:cNvSpPr/>
          <p:nvPr/>
        </p:nvSpPr>
        <p:spPr>
          <a:xfrm>
            <a:off x="1386299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正方形/長方形 269"/>
          <p:cNvSpPr/>
          <p:nvPr/>
        </p:nvSpPr>
        <p:spPr>
          <a:xfrm>
            <a:off x="1530315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正方形/長方形 270"/>
          <p:cNvSpPr/>
          <p:nvPr/>
        </p:nvSpPr>
        <p:spPr>
          <a:xfrm>
            <a:off x="1530315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正方形/長方形 271"/>
          <p:cNvSpPr/>
          <p:nvPr/>
        </p:nvSpPr>
        <p:spPr>
          <a:xfrm>
            <a:off x="1530315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正方形/長方形 272"/>
          <p:cNvSpPr/>
          <p:nvPr/>
        </p:nvSpPr>
        <p:spPr>
          <a:xfrm>
            <a:off x="1530315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正方形/長方形 273"/>
          <p:cNvSpPr/>
          <p:nvPr/>
        </p:nvSpPr>
        <p:spPr>
          <a:xfrm>
            <a:off x="1530315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正方形/長方形 274"/>
          <p:cNvSpPr/>
          <p:nvPr/>
        </p:nvSpPr>
        <p:spPr>
          <a:xfrm>
            <a:off x="1530315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正方形/長方形 275"/>
          <p:cNvSpPr/>
          <p:nvPr/>
        </p:nvSpPr>
        <p:spPr>
          <a:xfrm>
            <a:off x="1530315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正方形/長方形 281"/>
          <p:cNvSpPr/>
          <p:nvPr/>
        </p:nvSpPr>
        <p:spPr>
          <a:xfrm>
            <a:off x="1674331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/>
          <p:cNvSpPr/>
          <p:nvPr/>
        </p:nvSpPr>
        <p:spPr>
          <a:xfrm>
            <a:off x="1674331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1674331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正方形/長方形 284"/>
          <p:cNvSpPr/>
          <p:nvPr/>
        </p:nvSpPr>
        <p:spPr>
          <a:xfrm>
            <a:off x="1674331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正方形/長方形 285"/>
          <p:cNvSpPr/>
          <p:nvPr/>
        </p:nvSpPr>
        <p:spPr>
          <a:xfrm>
            <a:off x="1674331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正方形/長方形 286"/>
          <p:cNvSpPr/>
          <p:nvPr/>
        </p:nvSpPr>
        <p:spPr>
          <a:xfrm>
            <a:off x="1674331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正方形/長方形 287"/>
          <p:cNvSpPr/>
          <p:nvPr/>
        </p:nvSpPr>
        <p:spPr>
          <a:xfrm>
            <a:off x="1674331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角丸四角形 327"/>
          <p:cNvSpPr/>
          <p:nvPr/>
        </p:nvSpPr>
        <p:spPr>
          <a:xfrm>
            <a:off x="2034371" y="3717032"/>
            <a:ext cx="1512168" cy="172819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4" name="正方形/長方形 333"/>
          <p:cNvSpPr/>
          <p:nvPr/>
        </p:nvSpPr>
        <p:spPr>
          <a:xfrm>
            <a:off x="2250395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正方形/長方形 334"/>
          <p:cNvSpPr/>
          <p:nvPr/>
        </p:nvSpPr>
        <p:spPr>
          <a:xfrm>
            <a:off x="2250395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2250395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/>
          <p:cNvSpPr/>
          <p:nvPr/>
        </p:nvSpPr>
        <p:spPr>
          <a:xfrm>
            <a:off x="2250395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/>
          <p:cNvSpPr/>
          <p:nvPr/>
        </p:nvSpPr>
        <p:spPr>
          <a:xfrm>
            <a:off x="2250395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正方形/長方形 338"/>
          <p:cNvSpPr/>
          <p:nvPr/>
        </p:nvSpPr>
        <p:spPr>
          <a:xfrm>
            <a:off x="2250395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正方形/長方形 339"/>
          <p:cNvSpPr/>
          <p:nvPr/>
        </p:nvSpPr>
        <p:spPr>
          <a:xfrm>
            <a:off x="2250395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正方形/長方形 345"/>
          <p:cNvSpPr/>
          <p:nvPr/>
        </p:nvSpPr>
        <p:spPr>
          <a:xfrm>
            <a:off x="2394411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正方形/長方形 346"/>
          <p:cNvSpPr/>
          <p:nvPr/>
        </p:nvSpPr>
        <p:spPr>
          <a:xfrm>
            <a:off x="2394411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正方形/長方形 347"/>
          <p:cNvSpPr/>
          <p:nvPr/>
        </p:nvSpPr>
        <p:spPr>
          <a:xfrm>
            <a:off x="2394411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正方形/長方形 348"/>
          <p:cNvSpPr/>
          <p:nvPr/>
        </p:nvSpPr>
        <p:spPr>
          <a:xfrm>
            <a:off x="2394411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正方形/長方形 349"/>
          <p:cNvSpPr/>
          <p:nvPr/>
        </p:nvSpPr>
        <p:spPr>
          <a:xfrm>
            <a:off x="2394411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正方形/長方形 350"/>
          <p:cNvSpPr/>
          <p:nvPr/>
        </p:nvSpPr>
        <p:spPr>
          <a:xfrm>
            <a:off x="2394411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正方形/長方形 351"/>
          <p:cNvSpPr/>
          <p:nvPr/>
        </p:nvSpPr>
        <p:spPr>
          <a:xfrm>
            <a:off x="2394411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正方形/長方形 357"/>
          <p:cNvSpPr/>
          <p:nvPr/>
        </p:nvSpPr>
        <p:spPr>
          <a:xfrm>
            <a:off x="2538427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2538427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正方形/長方形 359"/>
          <p:cNvSpPr/>
          <p:nvPr/>
        </p:nvSpPr>
        <p:spPr>
          <a:xfrm>
            <a:off x="2538427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/>
          <p:cNvSpPr/>
          <p:nvPr/>
        </p:nvSpPr>
        <p:spPr>
          <a:xfrm>
            <a:off x="2538427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正方形/長方形 361"/>
          <p:cNvSpPr/>
          <p:nvPr/>
        </p:nvSpPr>
        <p:spPr>
          <a:xfrm>
            <a:off x="2538427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正方形/長方形 362"/>
          <p:cNvSpPr/>
          <p:nvPr/>
        </p:nvSpPr>
        <p:spPr>
          <a:xfrm>
            <a:off x="2538427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正方形/長方形 363"/>
          <p:cNvSpPr/>
          <p:nvPr/>
        </p:nvSpPr>
        <p:spPr>
          <a:xfrm>
            <a:off x="2538427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正方形/長方形 369"/>
          <p:cNvSpPr/>
          <p:nvPr/>
        </p:nvSpPr>
        <p:spPr>
          <a:xfrm>
            <a:off x="2682443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正方形/長方形 370"/>
          <p:cNvSpPr/>
          <p:nvPr/>
        </p:nvSpPr>
        <p:spPr>
          <a:xfrm>
            <a:off x="2682443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正方形/長方形 371"/>
          <p:cNvSpPr/>
          <p:nvPr/>
        </p:nvSpPr>
        <p:spPr>
          <a:xfrm>
            <a:off x="2682443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正方形/長方形 372"/>
          <p:cNvSpPr/>
          <p:nvPr/>
        </p:nvSpPr>
        <p:spPr>
          <a:xfrm>
            <a:off x="2682443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正方形/長方形 373"/>
          <p:cNvSpPr/>
          <p:nvPr/>
        </p:nvSpPr>
        <p:spPr>
          <a:xfrm>
            <a:off x="2682443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2682443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2682443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正方形/長方形 381"/>
          <p:cNvSpPr/>
          <p:nvPr/>
        </p:nvSpPr>
        <p:spPr>
          <a:xfrm>
            <a:off x="2826459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正方形/長方形 382"/>
          <p:cNvSpPr/>
          <p:nvPr/>
        </p:nvSpPr>
        <p:spPr>
          <a:xfrm>
            <a:off x="2826459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正方形/長方形 383"/>
          <p:cNvSpPr/>
          <p:nvPr/>
        </p:nvSpPr>
        <p:spPr>
          <a:xfrm>
            <a:off x="2826459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正方形/長方形 384"/>
          <p:cNvSpPr/>
          <p:nvPr/>
        </p:nvSpPr>
        <p:spPr>
          <a:xfrm>
            <a:off x="2826459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2826459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7" name="正方形/長方形 386"/>
          <p:cNvSpPr/>
          <p:nvPr/>
        </p:nvSpPr>
        <p:spPr>
          <a:xfrm>
            <a:off x="2826459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正方形/長方形 387"/>
          <p:cNvSpPr/>
          <p:nvPr/>
        </p:nvSpPr>
        <p:spPr>
          <a:xfrm>
            <a:off x="2826459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正方形/長方形 393"/>
          <p:cNvSpPr/>
          <p:nvPr/>
        </p:nvSpPr>
        <p:spPr>
          <a:xfrm>
            <a:off x="2970475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正方形/長方形 394"/>
          <p:cNvSpPr/>
          <p:nvPr/>
        </p:nvSpPr>
        <p:spPr>
          <a:xfrm>
            <a:off x="2970475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正方形/長方形 395"/>
          <p:cNvSpPr/>
          <p:nvPr/>
        </p:nvSpPr>
        <p:spPr>
          <a:xfrm>
            <a:off x="2970475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正方形/長方形 396"/>
          <p:cNvSpPr/>
          <p:nvPr/>
        </p:nvSpPr>
        <p:spPr>
          <a:xfrm>
            <a:off x="2970475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2970475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正方形/長方形 398"/>
          <p:cNvSpPr/>
          <p:nvPr/>
        </p:nvSpPr>
        <p:spPr>
          <a:xfrm>
            <a:off x="2970475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正方形/長方形 399"/>
          <p:cNvSpPr/>
          <p:nvPr/>
        </p:nvSpPr>
        <p:spPr>
          <a:xfrm>
            <a:off x="2970475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正方形/長方形 405"/>
          <p:cNvSpPr/>
          <p:nvPr/>
        </p:nvSpPr>
        <p:spPr>
          <a:xfrm>
            <a:off x="3114491" y="422108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3114491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正方形/長方形 407"/>
          <p:cNvSpPr/>
          <p:nvPr/>
        </p:nvSpPr>
        <p:spPr>
          <a:xfrm>
            <a:off x="3114491" y="4509120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正方形/長方形 408"/>
          <p:cNvSpPr/>
          <p:nvPr/>
        </p:nvSpPr>
        <p:spPr>
          <a:xfrm>
            <a:off x="3114491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3114491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正方形/長方形 410"/>
          <p:cNvSpPr/>
          <p:nvPr/>
        </p:nvSpPr>
        <p:spPr>
          <a:xfrm>
            <a:off x="3114491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正方形/長方形 411"/>
          <p:cNvSpPr/>
          <p:nvPr/>
        </p:nvSpPr>
        <p:spPr>
          <a:xfrm>
            <a:off x="3114491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正方形/長方形 417"/>
          <p:cNvSpPr/>
          <p:nvPr/>
        </p:nvSpPr>
        <p:spPr>
          <a:xfrm>
            <a:off x="3258507" y="422108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3258507" y="4365104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正方形/長方形 419"/>
          <p:cNvSpPr/>
          <p:nvPr/>
        </p:nvSpPr>
        <p:spPr>
          <a:xfrm>
            <a:off x="3258507" y="4509120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正方形/長方形 420"/>
          <p:cNvSpPr/>
          <p:nvPr/>
        </p:nvSpPr>
        <p:spPr>
          <a:xfrm>
            <a:off x="3258507" y="4653136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2" name="正方形/長方形 421"/>
          <p:cNvSpPr/>
          <p:nvPr/>
        </p:nvSpPr>
        <p:spPr>
          <a:xfrm>
            <a:off x="3258507" y="4797152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3" name="正方形/長方形 422"/>
          <p:cNvSpPr/>
          <p:nvPr/>
        </p:nvSpPr>
        <p:spPr>
          <a:xfrm>
            <a:off x="3258507" y="4941168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4" name="正方形/長方形 423"/>
          <p:cNvSpPr/>
          <p:nvPr/>
        </p:nvSpPr>
        <p:spPr>
          <a:xfrm>
            <a:off x="3258507" y="5085184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0" name="角丸四角形 579"/>
          <p:cNvSpPr/>
          <p:nvPr/>
        </p:nvSpPr>
        <p:spPr>
          <a:xfrm>
            <a:off x="1241414" y="1673625"/>
            <a:ext cx="1512168" cy="1728192"/>
          </a:xfrm>
          <a:prstGeom prst="roundRect">
            <a:avLst>
              <a:gd name="adj" fmla="val 71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FC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1" name="正方形/長方形 580"/>
          <p:cNvSpPr/>
          <p:nvPr/>
        </p:nvSpPr>
        <p:spPr>
          <a:xfrm>
            <a:off x="1457438" y="217768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2" name="正方形/長方形 581"/>
          <p:cNvSpPr/>
          <p:nvPr/>
        </p:nvSpPr>
        <p:spPr>
          <a:xfrm>
            <a:off x="1457438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3" name="正方形/長方形 582"/>
          <p:cNvSpPr/>
          <p:nvPr/>
        </p:nvSpPr>
        <p:spPr>
          <a:xfrm>
            <a:off x="1457438" y="2465713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4" name="正方形/長方形 583"/>
          <p:cNvSpPr/>
          <p:nvPr/>
        </p:nvSpPr>
        <p:spPr>
          <a:xfrm>
            <a:off x="1457438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5" name="正方形/長方形 584"/>
          <p:cNvSpPr/>
          <p:nvPr/>
        </p:nvSpPr>
        <p:spPr>
          <a:xfrm>
            <a:off x="1457438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6" name="正方形/長方形 585"/>
          <p:cNvSpPr/>
          <p:nvPr/>
        </p:nvSpPr>
        <p:spPr>
          <a:xfrm>
            <a:off x="1457438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7" name="正方形/長方形 586"/>
          <p:cNvSpPr/>
          <p:nvPr/>
        </p:nvSpPr>
        <p:spPr>
          <a:xfrm>
            <a:off x="1457438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8" name="正方形/長方形 587"/>
          <p:cNvSpPr/>
          <p:nvPr/>
        </p:nvSpPr>
        <p:spPr>
          <a:xfrm>
            <a:off x="1601454" y="2177681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9" name="正方形/長方形 588"/>
          <p:cNvSpPr/>
          <p:nvPr/>
        </p:nvSpPr>
        <p:spPr>
          <a:xfrm>
            <a:off x="1601454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0" name="正方形/長方形 589"/>
          <p:cNvSpPr/>
          <p:nvPr/>
        </p:nvSpPr>
        <p:spPr>
          <a:xfrm>
            <a:off x="1601454" y="2465713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1" name="正方形/長方形 590"/>
          <p:cNvSpPr/>
          <p:nvPr/>
        </p:nvSpPr>
        <p:spPr>
          <a:xfrm>
            <a:off x="1601454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2" name="正方形/長方形 591"/>
          <p:cNvSpPr/>
          <p:nvPr/>
        </p:nvSpPr>
        <p:spPr>
          <a:xfrm>
            <a:off x="1601454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3" name="正方形/長方形 592"/>
          <p:cNvSpPr/>
          <p:nvPr/>
        </p:nvSpPr>
        <p:spPr>
          <a:xfrm>
            <a:off x="1601454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4" name="正方形/長方形 593"/>
          <p:cNvSpPr/>
          <p:nvPr/>
        </p:nvSpPr>
        <p:spPr>
          <a:xfrm>
            <a:off x="1601454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5" name="正方形/長方形 594"/>
          <p:cNvSpPr/>
          <p:nvPr/>
        </p:nvSpPr>
        <p:spPr>
          <a:xfrm>
            <a:off x="1745470" y="217768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6" name="正方形/長方形 595"/>
          <p:cNvSpPr/>
          <p:nvPr/>
        </p:nvSpPr>
        <p:spPr>
          <a:xfrm>
            <a:off x="1745470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7" name="正方形/長方形 596"/>
          <p:cNvSpPr/>
          <p:nvPr/>
        </p:nvSpPr>
        <p:spPr>
          <a:xfrm>
            <a:off x="1745470" y="2465713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8" name="正方形/長方形 597"/>
          <p:cNvSpPr/>
          <p:nvPr/>
        </p:nvSpPr>
        <p:spPr>
          <a:xfrm>
            <a:off x="1745470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9" name="正方形/長方形 598"/>
          <p:cNvSpPr/>
          <p:nvPr/>
        </p:nvSpPr>
        <p:spPr>
          <a:xfrm>
            <a:off x="1745470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0" name="正方形/長方形 599"/>
          <p:cNvSpPr/>
          <p:nvPr/>
        </p:nvSpPr>
        <p:spPr>
          <a:xfrm>
            <a:off x="1745470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1" name="正方形/長方形 600"/>
          <p:cNvSpPr/>
          <p:nvPr/>
        </p:nvSpPr>
        <p:spPr>
          <a:xfrm>
            <a:off x="1745470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2" name="正方形/長方形 601"/>
          <p:cNvSpPr/>
          <p:nvPr/>
        </p:nvSpPr>
        <p:spPr>
          <a:xfrm>
            <a:off x="1889486" y="2177681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3" name="正方形/長方形 602"/>
          <p:cNvSpPr/>
          <p:nvPr/>
        </p:nvSpPr>
        <p:spPr>
          <a:xfrm>
            <a:off x="1889486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4" name="正方形/長方形 603"/>
          <p:cNvSpPr/>
          <p:nvPr/>
        </p:nvSpPr>
        <p:spPr>
          <a:xfrm>
            <a:off x="1889486" y="2465713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5" name="正方形/長方形 604"/>
          <p:cNvSpPr/>
          <p:nvPr/>
        </p:nvSpPr>
        <p:spPr>
          <a:xfrm>
            <a:off x="1889486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6" name="正方形/長方形 605"/>
          <p:cNvSpPr/>
          <p:nvPr/>
        </p:nvSpPr>
        <p:spPr>
          <a:xfrm>
            <a:off x="1889486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7" name="正方形/長方形 606"/>
          <p:cNvSpPr/>
          <p:nvPr/>
        </p:nvSpPr>
        <p:spPr>
          <a:xfrm>
            <a:off x="1889486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8" name="正方形/長方形 607"/>
          <p:cNvSpPr/>
          <p:nvPr/>
        </p:nvSpPr>
        <p:spPr>
          <a:xfrm>
            <a:off x="1889486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9" name="正方形/長方形 608"/>
          <p:cNvSpPr/>
          <p:nvPr/>
        </p:nvSpPr>
        <p:spPr>
          <a:xfrm>
            <a:off x="2033502" y="217768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正方形/長方形 609"/>
          <p:cNvSpPr/>
          <p:nvPr/>
        </p:nvSpPr>
        <p:spPr>
          <a:xfrm>
            <a:off x="2033502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正方形/長方形 610"/>
          <p:cNvSpPr/>
          <p:nvPr/>
        </p:nvSpPr>
        <p:spPr>
          <a:xfrm>
            <a:off x="2033502" y="2465713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正方形/長方形 611"/>
          <p:cNvSpPr/>
          <p:nvPr/>
        </p:nvSpPr>
        <p:spPr>
          <a:xfrm>
            <a:off x="2033502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正方形/長方形 612"/>
          <p:cNvSpPr/>
          <p:nvPr/>
        </p:nvSpPr>
        <p:spPr>
          <a:xfrm>
            <a:off x="2033502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正方形/長方形 613"/>
          <p:cNvSpPr/>
          <p:nvPr/>
        </p:nvSpPr>
        <p:spPr>
          <a:xfrm>
            <a:off x="2033502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5" name="正方形/長方形 614"/>
          <p:cNvSpPr/>
          <p:nvPr/>
        </p:nvSpPr>
        <p:spPr>
          <a:xfrm>
            <a:off x="2033502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6" name="正方形/長方形 615"/>
          <p:cNvSpPr/>
          <p:nvPr/>
        </p:nvSpPr>
        <p:spPr>
          <a:xfrm>
            <a:off x="2177518" y="2177681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7" name="正方形/長方形 616"/>
          <p:cNvSpPr/>
          <p:nvPr/>
        </p:nvSpPr>
        <p:spPr>
          <a:xfrm>
            <a:off x="2177518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8" name="正方形/長方形 617"/>
          <p:cNvSpPr/>
          <p:nvPr/>
        </p:nvSpPr>
        <p:spPr>
          <a:xfrm>
            <a:off x="2177518" y="2465713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9" name="正方形/長方形 618"/>
          <p:cNvSpPr/>
          <p:nvPr/>
        </p:nvSpPr>
        <p:spPr>
          <a:xfrm>
            <a:off x="2177518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0" name="正方形/長方形 619"/>
          <p:cNvSpPr/>
          <p:nvPr/>
        </p:nvSpPr>
        <p:spPr>
          <a:xfrm>
            <a:off x="2177518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1" name="正方形/長方形 620"/>
          <p:cNvSpPr/>
          <p:nvPr/>
        </p:nvSpPr>
        <p:spPr>
          <a:xfrm>
            <a:off x="2177518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2" name="正方形/長方形 621"/>
          <p:cNvSpPr/>
          <p:nvPr/>
        </p:nvSpPr>
        <p:spPr>
          <a:xfrm>
            <a:off x="2177518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3" name="正方形/長方形 622"/>
          <p:cNvSpPr/>
          <p:nvPr/>
        </p:nvSpPr>
        <p:spPr>
          <a:xfrm>
            <a:off x="2321534" y="217768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4" name="正方形/長方形 623"/>
          <p:cNvSpPr/>
          <p:nvPr/>
        </p:nvSpPr>
        <p:spPr>
          <a:xfrm>
            <a:off x="2321534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5" name="正方形/長方形 624"/>
          <p:cNvSpPr/>
          <p:nvPr/>
        </p:nvSpPr>
        <p:spPr>
          <a:xfrm>
            <a:off x="2321534" y="2465713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6" name="正方形/長方形 625"/>
          <p:cNvSpPr/>
          <p:nvPr/>
        </p:nvSpPr>
        <p:spPr>
          <a:xfrm>
            <a:off x="2321534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7" name="正方形/長方形 626"/>
          <p:cNvSpPr/>
          <p:nvPr/>
        </p:nvSpPr>
        <p:spPr>
          <a:xfrm>
            <a:off x="2321534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8" name="正方形/長方形 627"/>
          <p:cNvSpPr/>
          <p:nvPr/>
        </p:nvSpPr>
        <p:spPr>
          <a:xfrm>
            <a:off x="2321534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9" name="正方形/長方形 628"/>
          <p:cNvSpPr/>
          <p:nvPr/>
        </p:nvSpPr>
        <p:spPr>
          <a:xfrm>
            <a:off x="2321534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0" name="正方形/長方形 629"/>
          <p:cNvSpPr/>
          <p:nvPr/>
        </p:nvSpPr>
        <p:spPr>
          <a:xfrm>
            <a:off x="2465550" y="2177681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1" name="正方形/長方形 630"/>
          <p:cNvSpPr/>
          <p:nvPr/>
        </p:nvSpPr>
        <p:spPr>
          <a:xfrm>
            <a:off x="2465550" y="2321697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2" name="正方形/長方形 631"/>
          <p:cNvSpPr/>
          <p:nvPr/>
        </p:nvSpPr>
        <p:spPr>
          <a:xfrm>
            <a:off x="2465550" y="2465713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3" name="正方形/長方形 632"/>
          <p:cNvSpPr/>
          <p:nvPr/>
        </p:nvSpPr>
        <p:spPr>
          <a:xfrm>
            <a:off x="2465550" y="2609729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4" name="正方形/長方形 633"/>
          <p:cNvSpPr/>
          <p:nvPr/>
        </p:nvSpPr>
        <p:spPr>
          <a:xfrm>
            <a:off x="2465550" y="2753745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5" name="正方形/長方形 634"/>
          <p:cNvSpPr/>
          <p:nvPr/>
        </p:nvSpPr>
        <p:spPr>
          <a:xfrm>
            <a:off x="2465550" y="2897761"/>
            <a:ext cx="72008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6" name="正方形/長方形 635"/>
          <p:cNvSpPr/>
          <p:nvPr/>
        </p:nvSpPr>
        <p:spPr>
          <a:xfrm>
            <a:off x="2465550" y="3041777"/>
            <a:ext cx="72008" cy="7200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3" name="カギ線コネクタ 712"/>
          <p:cNvCxnSpPr>
            <a:stCxn id="55" idx="0"/>
            <a:endCxn id="580" idx="2"/>
          </p:cNvCxnSpPr>
          <p:nvPr/>
        </p:nvCxnSpPr>
        <p:spPr>
          <a:xfrm rot="5400000" flipH="1" flipV="1">
            <a:off x="1444281" y="3163816"/>
            <a:ext cx="315215" cy="7912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カギ線コネクタ 714"/>
          <p:cNvCxnSpPr>
            <a:stCxn id="328" idx="0"/>
            <a:endCxn id="580" idx="2"/>
          </p:cNvCxnSpPr>
          <p:nvPr/>
        </p:nvCxnSpPr>
        <p:spPr>
          <a:xfrm rot="16200000" flipV="1">
            <a:off x="2236370" y="3162946"/>
            <a:ext cx="315215" cy="79295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テキスト ボックス 715"/>
          <p:cNvSpPr txBox="1"/>
          <p:nvPr/>
        </p:nvSpPr>
        <p:spPr>
          <a:xfrm>
            <a:off x="3563888" y="170080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一个</a:t>
            </a:r>
            <a:r>
              <a:rPr lang="en-US" altLang="zh-CN" sz="800" dirty="0" smtClean="0"/>
              <a:t>JNN</a:t>
            </a:r>
            <a:r>
              <a:rPr lang="zh-CN" altLang="en-US" sz="800" dirty="0" smtClean="0"/>
              <a:t>由多个</a:t>
            </a:r>
            <a:r>
              <a:rPr lang="en-US" altLang="zh-CN" sz="800" dirty="0" smtClean="0"/>
              <a:t>FC</a:t>
            </a:r>
            <a:r>
              <a:rPr lang="zh-CN" altLang="en-US" sz="800" dirty="0" smtClean="0"/>
              <a:t>构成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●</a:t>
            </a:r>
            <a:r>
              <a:rPr kumimoji="1" lang="zh-CN" altLang="en-US" sz="800" dirty="0" smtClean="0"/>
              <a:t>底层</a:t>
            </a:r>
            <a:r>
              <a:rPr kumimoji="1" lang="en-US" altLang="zh-CN" sz="800" dirty="0" smtClean="0"/>
              <a:t>FC</a:t>
            </a:r>
            <a:r>
              <a:rPr kumimoji="1" lang="zh-CN" altLang="en-US" sz="800" dirty="0" smtClean="0"/>
              <a:t>的输出是上层</a:t>
            </a:r>
            <a:r>
              <a:rPr kumimoji="1" lang="en-US" altLang="zh-CN" sz="800" dirty="0" smtClean="0"/>
              <a:t>FC</a:t>
            </a:r>
            <a:r>
              <a:rPr kumimoji="1" lang="zh-CN" altLang="en-US" sz="800" dirty="0" smtClean="0"/>
              <a:t>的输入</a:t>
            </a:r>
            <a:endParaRPr kumimoji="1" lang="en-US" altLang="zh-CN" sz="800" dirty="0" smtClean="0"/>
          </a:p>
          <a:p>
            <a:r>
              <a:rPr lang="ja-JP" altLang="en-US" sz="800" dirty="0" smtClean="0"/>
              <a:t>●</a:t>
            </a:r>
            <a:r>
              <a:rPr lang="zh-CN" altLang="en-US" sz="800" dirty="0" smtClean="0"/>
              <a:t>反馈算法</a:t>
            </a:r>
            <a:endParaRPr lang="ja-JP" altLang="en-US" sz="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237</Words>
  <Application>Microsoft Office PowerPoint</Application>
  <PresentationFormat>画面に合わせる (4:3)</PresentationFormat>
  <Paragraphs>124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JNN</vt:lpstr>
      <vt:lpstr>总体结构图</vt:lpstr>
      <vt:lpstr>视觉</vt:lpstr>
      <vt:lpstr>FC结构图</vt:lpstr>
      <vt:lpstr>JNN结构图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ARG.Health</dc:title>
  <dc:creator>蒋 宋義</dc:creator>
  <cp:lastModifiedBy>蒋宋義</cp:lastModifiedBy>
  <cp:revision>88</cp:revision>
  <dcterms:created xsi:type="dcterms:W3CDTF">2016-09-01T01:33:21Z</dcterms:created>
  <dcterms:modified xsi:type="dcterms:W3CDTF">2018-04-13T07:56:13Z</dcterms:modified>
</cp:coreProperties>
</file>