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1" r:id="rId4"/>
    <p:sldId id="265" r:id="rId5"/>
    <p:sldId id="262" r:id="rId6"/>
    <p:sldId id="26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2AAF-73C3-404C-96F9-B9D781CD04A7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675C9-9349-44DC-A2C2-5AC1B4D47C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2018/4/16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800" spc="-150" dirty="0" smtClean="0">
                <a:solidFill>
                  <a:srgbClr val="00B0F0"/>
                </a:solidFill>
              </a:rPr>
              <a:t>JNN</a:t>
            </a:r>
            <a:endParaRPr kumimoji="1" lang="ja-JP" altLang="en-US" sz="8800" spc="-150" dirty="0">
              <a:solidFill>
                <a:srgbClr val="00B0F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6096" y="3933056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spc="-150" dirty="0" smtClean="0"/>
              <a:t>蒋宋義</a:t>
            </a:r>
            <a:r>
              <a:rPr kumimoji="1" lang="en-US" altLang="ja-JP" sz="800" b="1" dirty="0" smtClean="0"/>
              <a:t>@</a:t>
            </a:r>
            <a:r>
              <a:rPr kumimoji="1" lang="en-US" altLang="ja-JP" sz="800" b="1" dirty="0" smtClean="0"/>
              <a:t>2018/04/16</a:t>
            </a:r>
            <a:endParaRPr kumimoji="1" lang="en-US" altLang="ja-JP" sz="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总体结构图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936902" y="458141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左眼边缘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713" name="カギ線コネクタ 712"/>
          <p:cNvCxnSpPr>
            <a:stCxn id="55" idx="0"/>
            <a:endCxn id="231" idx="2"/>
          </p:cNvCxnSpPr>
          <p:nvPr/>
        </p:nvCxnSpPr>
        <p:spPr>
          <a:xfrm rot="16200000" flipV="1">
            <a:off x="981191" y="4220985"/>
            <a:ext cx="720281" cy="5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カギ線コネクタ 212"/>
          <p:cNvCxnSpPr>
            <a:stCxn id="266" idx="0"/>
            <a:endCxn id="231" idx="2"/>
          </p:cNvCxnSpPr>
          <p:nvPr/>
        </p:nvCxnSpPr>
        <p:spPr>
          <a:xfrm rot="16200000" flipV="1">
            <a:off x="1413239" y="3788937"/>
            <a:ext cx="720281" cy="86467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角丸四角形 230"/>
          <p:cNvSpPr/>
          <p:nvPr/>
        </p:nvSpPr>
        <p:spPr>
          <a:xfrm>
            <a:off x="936321" y="3213063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FC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综合</a:t>
            </a:r>
            <a:endParaRPr kumimoji="1"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266" name="角丸四角形 265"/>
          <p:cNvSpPr/>
          <p:nvPr/>
        </p:nvSpPr>
        <p:spPr>
          <a:xfrm>
            <a:off x="1800998" y="4581416"/>
            <a:ext cx="809437" cy="648072"/>
          </a:xfrm>
          <a:prstGeom prst="roundRect">
            <a:avLst>
              <a:gd name="adj" fmla="val 853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右眼边缘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67" name="角丸四角形 266"/>
          <p:cNvSpPr/>
          <p:nvPr/>
        </p:nvSpPr>
        <p:spPr>
          <a:xfrm>
            <a:off x="2665094" y="458141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左眼绿色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68" name="角丸四角形 267"/>
          <p:cNvSpPr/>
          <p:nvPr/>
        </p:nvSpPr>
        <p:spPr>
          <a:xfrm>
            <a:off x="3529190" y="458141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右眼绿色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69" name="角丸四角形 268"/>
          <p:cNvSpPr/>
          <p:nvPr/>
        </p:nvSpPr>
        <p:spPr>
          <a:xfrm>
            <a:off x="4410635" y="458141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左耳频率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77" name="角丸四角形 276"/>
          <p:cNvSpPr/>
          <p:nvPr/>
        </p:nvSpPr>
        <p:spPr>
          <a:xfrm>
            <a:off x="5257382" y="458141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右耳频率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78" name="角丸四角形 277"/>
          <p:cNvSpPr/>
          <p:nvPr/>
        </p:nvSpPr>
        <p:spPr>
          <a:xfrm>
            <a:off x="6121478" y="458141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左手压力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79" name="角丸四角形 278"/>
          <p:cNvSpPr/>
          <p:nvPr/>
        </p:nvSpPr>
        <p:spPr>
          <a:xfrm>
            <a:off x="7002923" y="458141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rgbClr val="FF0000"/>
                </a:solidFill>
              </a:rPr>
              <a:t>・・・・・・・・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280" name="カギ線コネクタ 279"/>
          <p:cNvCxnSpPr>
            <a:stCxn id="267" idx="0"/>
            <a:endCxn id="231" idx="2"/>
          </p:cNvCxnSpPr>
          <p:nvPr/>
        </p:nvCxnSpPr>
        <p:spPr>
          <a:xfrm rot="16200000" flipV="1">
            <a:off x="1845287" y="3356889"/>
            <a:ext cx="720281" cy="17287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カギ線コネクタ 289"/>
          <p:cNvCxnSpPr>
            <a:stCxn id="268" idx="0"/>
            <a:endCxn id="231" idx="2"/>
          </p:cNvCxnSpPr>
          <p:nvPr/>
        </p:nvCxnSpPr>
        <p:spPr>
          <a:xfrm rot="16200000" flipV="1">
            <a:off x="2277335" y="2924841"/>
            <a:ext cx="720281" cy="259286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角丸四角形 302"/>
          <p:cNvSpPr/>
          <p:nvPr/>
        </p:nvSpPr>
        <p:spPr>
          <a:xfrm>
            <a:off x="936902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左眼肌肉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4" name="角丸四角形 303"/>
          <p:cNvSpPr/>
          <p:nvPr/>
        </p:nvSpPr>
        <p:spPr>
          <a:xfrm>
            <a:off x="1800998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右眼肌肉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5" name="角丸四角形 304"/>
          <p:cNvSpPr/>
          <p:nvPr/>
        </p:nvSpPr>
        <p:spPr>
          <a:xfrm>
            <a:off x="2665094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左耳肌肉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6" name="角丸四角形 305"/>
          <p:cNvSpPr/>
          <p:nvPr/>
        </p:nvSpPr>
        <p:spPr>
          <a:xfrm>
            <a:off x="3529190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右耳肌肉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7" name="角丸四角形 306"/>
          <p:cNvSpPr/>
          <p:nvPr/>
        </p:nvSpPr>
        <p:spPr>
          <a:xfrm>
            <a:off x="4410635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手部肌肉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8" name="角丸四角形 307"/>
          <p:cNvSpPr/>
          <p:nvPr/>
        </p:nvSpPr>
        <p:spPr>
          <a:xfrm>
            <a:off x="5257382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脚部肌肉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9" name="角丸四角形 308"/>
          <p:cNvSpPr/>
          <p:nvPr/>
        </p:nvSpPr>
        <p:spPr>
          <a:xfrm>
            <a:off x="6121478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身体肌肉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10" name="角丸四角形 309"/>
          <p:cNvSpPr/>
          <p:nvPr/>
        </p:nvSpPr>
        <p:spPr>
          <a:xfrm>
            <a:off x="7002923" y="191712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rgbClr val="FF0000"/>
                </a:solidFill>
              </a:rPr>
              <a:t>・・・・・・・・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319" name="カギ線コネクタ 318"/>
          <p:cNvCxnSpPr>
            <a:stCxn id="231" idx="0"/>
            <a:endCxn id="303" idx="2"/>
          </p:cNvCxnSpPr>
          <p:nvPr/>
        </p:nvCxnSpPr>
        <p:spPr>
          <a:xfrm rot="5400000" flipH="1" flipV="1">
            <a:off x="1017395" y="2888838"/>
            <a:ext cx="647871" cy="5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カギ線コネクタ 321"/>
          <p:cNvCxnSpPr>
            <a:stCxn id="231" idx="0"/>
            <a:endCxn id="304" idx="2"/>
          </p:cNvCxnSpPr>
          <p:nvPr/>
        </p:nvCxnSpPr>
        <p:spPr>
          <a:xfrm rot="5400000" flipH="1" flipV="1">
            <a:off x="1449443" y="2456790"/>
            <a:ext cx="647871" cy="86467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カギ線コネクタ 324"/>
          <p:cNvCxnSpPr>
            <a:stCxn id="231" idx="0"/>
            <a:endCxn id="305" idx="2"/>
          </p:cNvCxnSpPr>
          <p:nvPr/>
        </p:nvCxnSpPr>
        <p:spPr>
          <a:xfrm rot="5400000" flipH="1" flipV="1">
            <a:off x="1881491" y="2024742"/>
            <a:ext cx="647871" cy="17287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800417" y="3212775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FC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综合</a:t>
            </a:r>
            <a:endParaRPr kumimoji="1"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665094" y="3212775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FC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综合</a:t>
            </a:r>
            <a:endParaRPr kumimoji="1" lang="en-US" altLang="zh-CN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カギ線コネクタ 39"/>
          <p:cNvCxnSpPr>
            <a:stCxn id="269" idx="0"/>
            <a:endCxn id="38" idx="2"/>
          </p:cNvCxnSpPr>
          <p:nvPr/>
        </p:nvCxnSpPr>
        <p:spPr>
          <a:xfrm rot="16200000" flipV="1">
            <a:off x="3149961" y="2916023"/>
            <a:ext cx="720569" cy="261021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308" idx="2"/>
            <a:endCxn id="39" idx="0"/>
          </p:cNvCxnSpPr>
          <p:nvPr/>
        </p:nvCxnSpPr>
        <p:spPr>
          <a:xfrm rot="5400000">
            <a:off x="4042166" y="1592839"/>
            <a:ext cx="647583" cy="25922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827584" y="1628800"/>
            <a:ext cx="7128792" cy="1008112"/>
          </a:xfrm>
          <a:prstGeom prst="roundRec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sz="1000" dirty="0" smtClean="0">
                <a:solidFill>
                  <a:srgbClr val="00B050"/>
                </a:solidFill>
              </a:rPr>
              <a:t>OUTPUT</a:t>
            </a:r>
            <a:endParaRPr kumimoji="1" lang="ja-JP" altLang="en-US" sz="1000" dirty="0">
              <a:solidFill>
                <a:srgbClr val="00B05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827584" y="4293096"/>
            <a:ext cx="7128792" cy="1008112"/>
          </a:xfrm>
          <a:prstGeom prst="roundRec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sz="1000" dirty="0" smtClean="0">
                <a:solidFill>
                  <a:srgbClr val="00B050"/>
                </a:solidFill>
              </a:rPr>
              <a:t>INPUT</a:t>
            </a:r>
            <a:endParaRPr kumimoji="1" lang="ja-JP" altLang="en-US" sz="1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1331640" y="2564904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1259632" y="2492896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视觉例子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104945" y="245674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320681" y="256490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3104945" y="2744780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>
            <a:off x="3320681" y="285293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3104945" y="30328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320681" y="314096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392689" y="2393705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392689" y="268173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92689" y="2969769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55" name="角丸四角形 54"/>
          <p:cNvSpPr/>
          <p:nvPr/>
        </p:nvSpPr>
        <p:spPr>
          <a:xfrm>
            <a:off x="6156176" y="3212976"/>
            <a:ext cx="1080120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6156176" y="3717032"/>
            <a:ext cx="1080120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524328" y="3464860"/>
            <a:ext cx="1080120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55" idx="3"/>
            <a:endCxn id="68" idx="1"/>
          </p:cNvCxnSpPr>
          <p:nvPr/>
        </p:nvCxnSpPr>
        <p:spPr>
          <a:xfrm>
            <a:off x="7236296" y="3429000"/>
            <a:ext cx="288032" cy="251884"/>
          </a:xfrm>
          <a:prstGeom prst="bentConnector3">
            <a:avLst>
              <a:gd name="adj1" fmla="val 50000"/>
            </a:avLst>
          </a:prstGeom>
          <a:ln cap="flat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6" idx="3"/>
            <a:endCxn id="68" idx="1"/>
          </p:cNvCxnSpPr>
          <p:nvPr/>
        </p:nvCxnSpPr>
        <p:spPr>
          <a:xfrm flipV="1">
            <a:off x="7236296" y="3680884"/>
            <a:ext cx="288032" cy="252172"/>
          </a:xfrm>
          <a:prstGeom prst="bentConnector3">
            <a:avLst>
              <a:gd name="adj1" fmla="val 50000"/>
            </a:avLst>
          </a:prstGeom>
          <a:ln cap="flat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187624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Input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563888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Sensors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660232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kumimoji="1" lang="en-US" altLang="ja-JP" u="sng" dirty="0" smtClean="0">
                <a:solidFill>
                  <a:srgbClr val="FF0000"/>
                </a:solidFill>
              </a:rPr>
              <a:t>J</a:t>
            </a:r>
            <a:r>
              <a:rPr lang="en-US" altLang="ja-JP" u="sng" dirty="0" smtClean="0">
                <a:solidFill>
                  <a:srgbClr val="FF0000"/>
                </a:solidFill>
              </a:rPr>
              <a:t>NN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78" name="右矢印 77"/>
          <p:cNvSpPr/>
          <p:nvPr/>
        </p:nvSpPr>
        <p:spPr>
          <a:xfrm>
            <a:off x="2663932" y="2736103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右矢印 78"/>
          <p:cNvSpPr/>
          <p:nvPr/>
        </p:nvSpPr>
        <p:spPr>
          <a:xfrm>
            <a:off x="5706198" y="2736103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187624" y="2420888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8762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Output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563888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Muscles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3132128" y="422108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/>
          <p:nvPr/>
        </p:nvCxnSpPr>
        <p:spPr>
          <a:xfrm>
            <a:off x="3347864" y="432924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円/楕円 88"/>
          <p:cNvSpPr/>
          <p:nvPr/>
        </p:nvSpPr>
        <p:spPr>
          <a:xfrm>
            <a:off x="3132128" y="4509120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/>
          <p:cNvCxnSpPr/>
          <p:nvPr/>
        </p:nvCxnSpPr>
        <p:spPr>
          <a:xfrm>
            <a:off x="3347864" y="461727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>
            <a:off x="3132128" y="47971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/>
          <p:nvPr/>
        </p:nvCxnSpPr>
        <p:spPr>
          <a:xfrm>
            <a:off x="3347864" y="490530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419872" y="4158045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419872" y="44460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419872" y="4734109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97" name="角丸四角形 96"/>
          <p:cNvSpPr/>
          <p:nvPr/>
        </p:nvSpPr>
        <p:spPr>
          <a:xfrm>
            <a:off x="1403648" y="4365104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1331640" y="4293096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259632" y="4221088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左矢印 99"/>
          <p:cNvSpPr/>
          <p:nvPr/>
        </p:nvSpPr>
        <p:spPr>
          <a:xfrm>
            <a:off x="1835696" y="5301208"/>
            <a:ext cx="216024" cy="21602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sy.jiang\AppData\Local\Microsoft\Windows\Temporary Internet Files\Content.IE5\QW1ZZP1P\Stylized-Ey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517232"/>
            <a:ext cx="395975" cy="170697"/>
          </a:xfrm>
          <a:prstGeom prst="rect">
            <a:avLst/>
          </a:prstGeom>
          <a:noFill/>
        </p:spPr>
      </p:pic>
      <p:sp>
        <p:nvSpPr>
          <p:cNvPr id="103" name="右矢印 102"/>
          <p:cNvSpPr/>
          <p:nvPr/>
        </p:nvSpPr>
        <p:spPr>
          <a:xfrm flipH="1">
            <a:off x="2663932" y="4509120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右矢印 103"/>
          <p:cNvSpPr/>
          <p:nvPr/>
        </p:nvSpPr>
        <p:spPr>
          <a:xfrm flipH="1">
            <a:off x="5706198" y="4365104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6084168" y="2420888"/>
            <a:ext cx="2664296" cy="2664296"/>
          </a:xfrm>
          <a:prstGeom prst="roundRect">
            <a:avLst>
              <a:gd name="adj" fmla="val 5900"/>
            </a:avLst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sz="1000" dirty="0" smtClean="0">
                <a:solidFill>
                  <a:srgbClr val="00B050"/>
                </a:solidFill>
              </a:rPr>
              <a:t>Neural Network</a:t>
            </a:r>
            <a:endParaRPr kumimoji="1" lang="ja-JP" altLang="en-US" sz="1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FMC</a:t>
            </a:r>
            <a:r>
              <a:rPr kumimoji="1" lang="zh-CN" altLang="en-US" dirty="0" smtClean="0"/>
              <a:t>结构图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30875" y="570636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971600" y="3861048"/>
            <a:ext cx="720080" cy="5760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 smtClean="0"/>
              <a:t>A</a:t>
            </a:r>
            <a:endParaRPr kumimoji="1" lang="ja-JP" altLang="en-US" dirty="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1403648" y="4077072"/>
            <a:ext cx="72008" cy="2880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236" idx="0"/>
            <a:endCxn id="63" idx="2"/>
          </p:cNvCxnSpPr>
          <p:nvPr/>
        </p:nvCxnSpPr>
        <p:spPr>
          <a:xfrm rot="5400000" flipH="1" flipV="1">
            <a:off x="427348" y="4828964"/>
            <a:ext cx="1296144" cy="512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35"/>
          <p:cNvCxnSpPr>
            <a:stCxn id="237" idx="0"/>
            <a:endCxn id="63" idx="2"/>
          </p:cNvCxnSpPr>
          <p:nvPr/>
        </p:nvCxnSpPr>
        <p:spPr>
          <a:xfrm rot="5400000" flipH="1" flipV="1">
            <a:off x="503548" y="4905164"/>
            <a:ext cx="1296144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137"/>
          <p:cNvCxnSpPr>
            <a:stCxn id="239" idx="0"/>
            <a:endCxn id="63" idx="2"/>
          </p:cNvCxnSpPr>
          <p:nvPr/>
        </p:nvCxnSpPr>
        <p:spPr>
          <a:xfrm rot="5400000" flipH="1" flipV="1">
            <a:off x="643372" y="5044988"/>
            <a:ext cx="1296144" cy="803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39"/>
          <p:cNvCxnSpPr>
            <a:stCxn id="241" idx="0"/>
            <a:endCxn id="63" idx="2"/>
          </p:cNvCxnSpPr>
          <p:nvPr/>
        </p:nvCxnSpPr>
        <p:spPr>
          <a:xfrm rot="16200000" flipV="1">
            <a:off x="787388" y="4981364"/>
            <a:ext cx="1296144" cy="207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243" idx="0"/>
            <a:endCxn id="63" idx="2"/>
          </p:cNvCxnSpPr>
          <p:nvPr/>
        </p:nvCxnSpPr>
        <p:spPr>
          <a:xfrm rot="16200000" flipV="1">
            <a:off x="931404" y="4837348"/>
            <a:ext cx="1296144" cy="495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/>
          <p:cNvSpPr txBox="1"/>
          <p:nvPr/>
        </p:nvSpPr>
        <p:spPr>
          <a:xfrm>
            <a:off x="4103440" y="1700808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FMC—Feature Mother Cell</a:t>
            </a:r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的本质是代表一种模式，一个</a:t>
            </a:r>
            <a:r>
              <a:rPr lang="en-US" altLang="zh-CN" sz="800" dirty="0" smtClean="0"/>
              <a:t>Feature</a:t>
            </a:r>
          </a:p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一个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拥有多个突触，这些突触最开始的时候拥有随机权值，并且随机分布到</a:t>
            </a:r>
            <a:r>
              <a:rPr lang="en-US" altLang="zh-CN" sz="800" dirty="0" smtClean="0"/>
              <a:t>sensor</a:t>
            </a:r>
            <a:r>
              <a:rPr lang="zh-CN" altLang="en-US" sz="800" dirty="0" smtClean="0"/>
              <a:t>上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●</a:t>
            </a:r>
            <a:r>
              <a:rPr kumimoji="1" lang="zh-CN" altLang="en-US" sz="800" dirty="0" smtClean="0"/>
              <a:t>一个</a:t>
            </a:r>
            <a:r>
              <a:rPr kumimoji="1" lang="en-US" altLang="zh-CN" sz="800" dirty="0" smtClean="0"/>
              <a:t>FMC</a:t>
            </a:r>
            <a:r>
              <a:rPr kumimoji="1" lang="zh-CN" altLang="en-US" sz="800" dirty="0" smtClean="0"/>
              <a:t>拥有预测图，表示下一时刻，会响应的</a:t>
            </a:r>
            <a:r>
              <a:rPr kumimoji="1" lang="en-US" altLang="zh-CN" sz="800" dirty="0" smtClean="0"/>
              <a:t>FMC</a:t>
            </a:r>
            <a:endParaRPr kumimoji="1" lang="en-US" altLang="zh-CN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突触权值调整算法</a:t>
            </a:r>
            <a:endParaRPr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子细胞生成算法</a:t>
            </a:r>
            <a:r>
              <a:rPr lang="en-US" altLang="zh-CN" sz="800" dirty="0" smtClean="0"/>
              <a:t>    </a:t>
            </a:r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预测图算法</a:t>
            </a:r>
            <a:endParaRPr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输</a:t>
            </a:r>
            <a:r>
              <a:rPr lang="zh-CN" altLang="en-US" sz="800" dirty="0" smtClean="0"/>
              <a:t>出算法</a:t>
            </a:r>
            <a:endParaRPr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反馈调整算法</a:t>
            </a:r>
            <a:endParaRPr lang="en-US" altLang="zh-CN" sz="800" dirty="0" smtClean="0"/>
          </a:p>
        </p:txBody>
      </p:sp>
      <p:sp>
        <p:nvSpPr>
          <p:cNvPr id="236" name="正方形/長方形 235"/>
          <p:cNvSpPr/>
          <p:nvPr/>
        </p:nvSpPr>
        <p:spPr>
          <a:xfrm>
            <a:off x="74719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89959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103522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117924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0" name="正方形/長方形 239"/>
          <p:cNvSpPr/>
          <p:nvPr/>
        </p:nvSpPr>
        <p:spPr>
          <a:xfrm>
            <a:off x="132325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146727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161967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175530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189932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204333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218735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233975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1691680" y="4293096"/>
            <a:ext cx="144016" cy="144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chemeClr val="tx1"/>
                </a:solidFill>
              </a:rPr>
              <a:t>B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835696" y="4293096"/>
            <a:ext cx="144016" cy="144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chemeClr val="tx1"/>
                </a:solidFill>
              </a:rPr>
              <a:t>C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979712" y="4293096"/>
            <a:ext cx="144016" cy="144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chemeClr val="tx1"/>
                </a:solidFill>
              </a:rPr>
              <a:t>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2123728" y="4293096"/>
            <a:ext cx="144016" cy="144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。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2276128" y="4293096"/>
            <a:ext cx="144016" cy="1440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。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2699792" y="3861048"/>
            <a:ext cx="720080" cy="5760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 smtClean="0"/>
              <a:t>B</a:t>
            </a:r>
            <a:endParaRPr kumimoji="1" lang="ja-JP" altLang="en-US" dirty="0"/>
          </a:p>
        </p:txBody>
      </p:sp>
      <p:cxnSp>
        <p:nvCxnSpPr>
          <p:cNvPr id="151" name="図形 150"/>
          <p:cNvCxnSpPr>
            <a:stCxn id="144" idx="0"/>
            <a:endCxn id="149" idx="1"/>
          </p:cNvCxnSpPr>
          <p:nvPr/>
        </p:nvCxnSpPr>
        <p:spPr>
          <a:xfrm rot="5400000" flipH="1" flipV="1">
            <a:off x="2159732" y="3753036"/>
            <a:ext cx="144016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/>
          <p:cNvSpPr/>
          <p:nvPr/>
        </p:nvSpPr>
        <p:spPr>
          <a:xfrm>
            <a:off x="247538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261940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276341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290743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305983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3203848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334786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349188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363589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378829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3" name="カギ線コネクタ 162"/>
          <p:cNvCxnSpPr>
            <a:stCxn id="247" idx="0"/>
            <a:endCxn id="149" idx="2"/>
          </p:cNvCxnSpPr>
          <p:nvPr/>
        </p:nvCxnSpPr>
        <p:spPr>
          <a:xfrm rot="5400000" flipH="1" flipV="1">
            <a:off x="2087724" y="4761148"/>
            <a:ext cx="1296144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>
            <a:stCxn id="158" idx="0"/>
            <a:endCxn id="149" idx="2"/>
          </p:cNvCxnSpPr>
          <p:nvPr/>
        </p:nvCxnSpPr>
        <p:spPr>
          <a:xfrm rot="16200000" flipV="1">
            <a:off x="2591780" y="4905164"/>
            <a:ext cx="1296144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カギ線コネクタ 166"/>
          <p:cNvCxnSpPr>
            <a:stCxn id="160" idx="0"/>
            <a:endCxn id="149" idx="2"/>
          </p:cNvCxnSpPr>
          <p:nvPr/>
        </p:nvCxnSpPr>
        <p:spPr>
          <a:xfrm rot="16200000" flipV="1">
            <a:off x="2735796" y="4761148"/>
            <a:ext cx="1296144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 flipH="1">
            <a:off x="2843808" y="3933056"/>
            <a:ext cx="432048" cy="43204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>
            <a:endCxn id="63" idx="0"/>
          </p:cNvCxnSpPr>
          <p:nvPr/>
        </p:nvCxnSpPr>
        <p:spPr>
          <a:xfrm>
            <a:off x="1331640" y="3356992"/>
            <a:ext cx="0" cy="5040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/>
          <p:nvPr/>
        </p:nvCxnSpPr>
        <p:spPr>
          <a:xfrm>
            <a:off x="3059832" y="3356992"/>
            <a:ext cx="0" cy="5040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カギ線コネクタ 177"/>
          <p:cNvCxnSpPr>
            <a:stCxn id="152" idx="0"/>
            <a:endCxn id="149" idx="2"/>
          </p:cNvCxnSpPr>
          <p:nvPr/>
        </p:nvCxnSpPr>
        <p:spPr>
          <a:xfrm rot="5400000" flipH="1" flipV="1">
            <a:off x="2155540" y="4828964"/>
            <a:ext cx="1296144" cy="512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FC</a:t>
            </a:r>
            <a:r>
              <a:rPr kumimoji="1" lang="zh-CN" altLang="en-US" dirty="0" smtClean="0"/>
              <a:t>结构图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30875" y="570636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683568" y="1700808"/>
            <a:ext cx="2232248" cy="3672408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7160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7160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7160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97160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97160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7160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97160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7160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97160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97160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97160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97160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971600" y="4977028"/>
            <a:ext cx="21602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33164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33164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33164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33164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3164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33164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33164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33164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33164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133164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133164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33164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>
            <a:stCxn id="63" idx="0"/>
            <a:endCxn id="63" idx="2"/>
          </p:cNvCxnSpPr>
          <p:nvPr/>
        </p:nvCxnSpPr>
        <p:spPr>
          <a:xfrm>
            <a:off x="1439652" y="4869160"/>
            <a:ext cx="0" cy="21602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169168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69168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9168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69168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69168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69168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69168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69168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69168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169168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69168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69168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 flipV="1">
            <a:off x="1736649" y="4923238"/>
            <a:ext cx="108012" cy="1078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205172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05172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205172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05172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205172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05172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05172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05172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05172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05172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205172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205172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/>
          <p:cNvCxnSpPr/>
          <p:nvPr/>
        </p:nvCxnSpPr>
        <p:spPr>
          <a:xfrm>
            <a:off x="2087868" y="4923238"/>
            <a:ext cx="144016" cy="1081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241176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241176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241176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241176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41176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41176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241176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41176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241176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41176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241176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241176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弧 117"/>
          <p:cNvSpPr/>
          <p:nvPr/>
        </p:nvSpPr>
        <p:spPr>
          <a:xfrm>
            <a:off x="2349005" y="4941168"/>
            <a:ext cx="216024" cy="216024"/>
          </a:xfrm>
          <a:prstGeom prst="arc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72697" y="2262064"/>
            <a:ext cx="2016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u="sng" dirty="0" smtClean="0">
                <a:solidFill>
                  <a:srgbClr val="FF0000"/>
                </a:solidFill>
              </a:rPr>
              <a:t>▼</a:t>
            </a:r>
            <a:r>
              <a:rPr kumimoji="1" lang="en-US" altLang="zh-CN" sz="900" u="sng" dirty="0" smtClean="0">
                <a:solidFill>
                  <a:srgbClr val="FF0000"/>
                </a:solidFill>
              </a:rPr>
              <a:t>Mini </a:t>
            </a:r>
            <a:r>
              <a:rPr lang="en-US" altLang="ja-JP" sz="900" u="sng" dirty="0" smtClean="0">
                <a:solidFill>
                  <a:srgbClr val="FF0000"/>
                </a:solidFill>
              </a:rPr>
              <a:t>Feature columns</a:t>
            </a:r>
            <a:endParaRPr kumimoji="1" lang="ja-JP" altLang="en-US" sz="900" u="sng" dirty="0">
              <a:solidFill>
                <a:srgbClr val="FF0000"/>
              </a:solidFill>
            </a:endParaRPr>
          </a:p>
        </p:txBody>
      </p:sp>
      <p:cxnSp>
        <p:nvCxnSpPr>
          <p:cNvPr id="134" name="カギ線コネクタ 133"/>
          <p:cNvCxnSpPr>
            <a:endCxn id="63" idx="2"/>
          </p:cNvCxnSpPr>
          <p:nvPr/>
        </p:nvCxnSpPr>
        <p:spPr>
          <a:xfrm rot="5400000" flipH="1" flipV="1">
            <a:off x="809582" y="5103186"/>
            <a:ext cx="648072" cy="6120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35"/>
          <p:cNvCxnSpPr>
            <a:endCxn id="63" idx="2"/>
          </p:cNvCxnSpPr>
          <p:nvPr/>
        </p:nvCxnSpPr>
        <p:spPr>
          <a:xfrm rot="5400000" flipH="1" flipV="1">
            <a:off x="885782" y="5179386"/>
            <a:ext cx="648072" cy="459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137"/>
          <p:cNvCxnSpPr>
            <a:endCxn id="63" idx="2"/>
          </p:cNvCxnSpPr>
          <p:nvPr/>
        </p:nvCxnSpPr>
        <p:spPr>
          <a:xfrm rot="5400000" flipH="1" flipV="1">
            <a:off x="1025606" y="5319210"/>
            <a:ext cx="648072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39"/>
          <p:cNvCxnSpPr>
            <a:endCxn id="63" idx="2"/>
          </p:cNvCxnSpPr>
          <p:nvPr/>
        </p:nvCxnSpPr>
        <p:spPr>
          <a:xfrm rot="16200000" flipV="1">
            <a:off x="1245822" y="5279014"/>
            <a:ext cx="648072" cy="2604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endCxn id="63" idx="2"/>
          </p:cNvCxnSpPr>
          <p:nvPr/>
        </p:nvCxnSpPr>
        <p:spPr>
          <a:xfrm rot="16200000" flipV="1">
            <a:off x="1385646" y="5139190"/>
            <a:ext cx="648072" cy="540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線吹き出し 3 227"/>
          <p:cNvSpPr/>
          <p:nvPr/>
        </p:nvSpPr>
        <p:spPr>
          <a:xfrm>
            <a:off x="3176953" y="4725144"/>
            <a:ext cx="864096" cy="216024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112"/>
              <a:gd name="adj8" fmla="val -610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FF0000"/>
                </a:solidFill>
              </a:rPr>
              <a:t>F</a:t>
            </a:r>
            <a:r>
              <a:rPr lang="en-US" altLang="zh-CN" sz="900" dirty="0" smtClean="0">
                <a:solidFill>
                  <a:srgbClr val="FF0000"/>
                </a:solidFill>
              </a:rPr>
              <a:t>MC</a:t>
            </a:r>
            <a:r>
              <a:rPr lang="zh-CN" altLang="en-US" sz="900" dirty="0" smtClean="0">
                <a:solidFill>
                  <a:srgbClr val="FF0000"/>
                </a:solidFill>
              </a:rPr>
              <a:t>母细胞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30" name="線吹き出し 3 229"/>
          <p:cNvSpPr/>
          <p:nvPr/>
        </p:nvSpPr>
        <p:spPr>
          <a:xfrm>
            <a:off x="3176953" y="4221088"/>
            <a:ext cx="864096" cy="216024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112"/>
              <a:gd name="adj8" fmla="val -610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FF0000"/>
                </a:solidFill>
              </a:rPr>
              <a:t>F</a:t>
            </a:r>
            <a:r>
              <a:rPr lang="en-US" altLang="zh-CN" sz="900" dirty="0" smtClean="0">
                <a:solidFill>
                  <a:srgbClr val="FF0000"/>
                </a:solidFill>
              </a:rPr>
              <a:t>MC</a:t>
            </a:r>
            <a:r>
              <a:rPr lang="zh-CN" altLang="en-US" sz="900" dirty="0" smtClean="0">
                <a:solidFill>
                  <a:srgbClr val="FF0000"/>
                </a:solidFill>
              </a:rPr>
              <a:t>子细胞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74719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89959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103522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117924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0" name="正方形/長方形 239"/>
          <p:cNvSpPr/>
          <p:nvPr/>
        </p:nvSpPr>
        <p:spPr>
          <a:xfrm>
            <a:off x="132325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146727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161967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175530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189932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204333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218735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233975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103440" y="170080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一个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由多个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构</a:t>
            </a:r>
            <a:r>
              <a:rPr lang="zh-CN" altLang="en-US" sz="800" dirty="0" smtClean="0"/>
              <a:t>成</a:t>
            </a:r>
            <a:endParaRPr lang="en-US" altLang="ja-JP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子细胞</a:t>
            </a:r>
            <a:r>
              <a:rPr lang="zh-CN" altLang="en-US" sz="800" dirty="0" smtClean="0"/>
              <a:t>表示在不同空间点</a:t>
            </a:r>
            <a:r>
              <a:rPr lang="zh-CN" altLang="en-US" sz="800" dirty="0" smtClean="0"/>
              <a:t>上的同一个</a:t>
            </a:r>
            <a:r>
              <a:rPr lang="en-US" altLang="zh-CN" sz="800" dirty="0" smtClean="0"/>
              <a:t>feature</a:t>
            </a:r>
            <a:endParaRPr lang="en-US" altLang="ja-JP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输</a:t>
            </a:r>
            <a:r>
              <a:rPr lang="zh-CN" altLang="en-US" sz="800" dirty="0" smtClean="0"/>
              <a:t>出算法</a:t>
            </a:r>
            <a:endParaRPr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FMC</a:t>
            </a:r>
            <a:r>
              <a:rPr lang="zh-CN" altLang="en-US" sz="800" dirty="0" smtClean="0"/>
              <a:t>反馈调整算法</a:t>
            </a:r>
            <a:endParaRPr lang="en-US" altLang="zh-CN" sz="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JNN</a:t>
            </a:r>
            <a:r>
              <a:rPr kumimoji="1" lang="zh-CN" altLang="en-US" dirty="0" smtClean="0"/>
              <a:t>结构图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26547" y="566124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50195" y="3717032"/>
            <a:ext cx="1512168" cy="172819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66219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66219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66219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6219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66219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666219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66219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810235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1023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10235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81023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81023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1023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1023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1251248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403648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1539280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1683296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正方形/長方形 126"/>
          <p:cNvSpPr/>
          <p:nvPr/>
        </p:nvSpPr>
        <p:spPr>
          <a:xfrm>
            <a:off x="1827312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1971328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2123728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2259360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2403376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2547392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691408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843808" y="5688143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954251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95425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954251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95425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95425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95425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/>
          <p:cNvSpPr/>
          <p:nvPr/>
        </p:nvSpPr>
        <p:spPr>
          <a:xfrm>
            <a:off x="95425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1098267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/>
          <p:cNvSpPr/>
          <p:nvPr/>
        </p:nvSpPr>
        <p:spPr>
          <a:xfrm>
            <a:off x="1098267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1098267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1098267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098267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1098267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098267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1242283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1242283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/>
          <p:cNvSpPr/>
          <p:nvPr/>
        </p:nvSpPr>
        <p:spPr>
          <a:xfrm>
            <a:off x="1242283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1242283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/>
          <p:cNvSpPr/>
          <p:nvPr/>
        </p:nvSpPr>
        <p:spPr>
          <a:xfrm>
            <a:off x="1242283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/>
          <p:cNvSpPr/>
          <p:nvPr/>
        </p:nvSpPr>
        <p:spPr>
          <a:xfrm>
            <a:off x="1242283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/>
          <p:cNvSpPr/>
          <p:nvPr/>
        </p:nvSpPr>
        <p:spPr>
          <a:xfrm>
            <a:off x="1242283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/>
          <p:cNvSpPr/>
          <p:nvPr/>
        </p:nvSpPr>
        <p:spPr>
          <a:xfrm>
            <a:off x="1386299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1386299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正方形/長方形 259"/>
          <p:cNvSpPr/>
          <p:nvPr/>
        </p:nvSpPr>
        <p:spPr>
          <a:xfrm>
            <a:off x="1386299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正方形/長方形 260"/>
          <p:cNvSpPr/>
          <p:nvPr/>
        </p:nvSpPr>
        <p:spPr>
          <a:xfrm>
            <a:off x="1386299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/>
          <p:cNvSpPr/>
          <p:nvPr/>
        </p:nvSpPr>
        <p:spPr>
          <a:xfrm>
            <a:off x="1386299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/>
          <p:cNvSpPr/>
          <p:nvPr/>
        </p:nvSpPr>
        <p:spPr>
          <a:xfrm>
            <a:off x="1386299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/>
          <p:cNvSpPr/>
          <p:nvPr/>
        </p:nvSpPr>
        <p:spPr>
          <a:xfrm>
            <a:off x="1386299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正方形/長方形 269"/>
          <p:cNvSpPr/>
          <p:nvPr/>
        </p:nvSpPr>
        <p:spPr>
          <a:xfrm>
            <a:off x="1530315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正方形/長方形 270"/>
          <p:cNvSpPr/>
          <p:nvPr/>
        </p:nvSpPr>
        <p:spPr>
          <a:xfrm>
            <a:off x="153031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正方形/長方形 271"/>
          <p:cNvSpPr/>
          <p:nvPr/>
        </p:nvSpPr>
        <p:spPr>
          <a:xfrm>
            <a:off x="1530315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正方形/長方形 272"/>
          <p:cNvSpPr/>
          <p:nvPr/>
        </p:nvSpPr>
        <p:spPr>
          <a:xfrm>
            <a:off x="153031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正方形/長方形 273"/>
          <p:cNvSpPr/>
          <p:nvPr/>
        </p:nvSpPr>
        <p:spPr>
          <a:xfrm>
            <a:off x="153031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/>
          <p:cNvSpPr/>
          <p:nvPr/>
        </p:nvSpPr>
        <p:spPr>
          <a:xfrm>
            <a:off x="153031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正方形/長方形 275"/>
          <p:cNvSpPr/>
          <p:nvPr/>
        </p:nvSpPr>
        <p:spPr>
          <a:xfrm>
            <a:off x="153031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正方形/長方形 281"/>
          <p:cNvSpPr/>
          <p:nvPr/>
        </p:nvSpPr>
        <p:spPr>
          <a:xfrm>
            <a:off x="1674331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/>
          <p:cNvSpPr/>
          <p:nvPr/>
        </p:nvSpPr>
        <p:spPr>
          <a:xfrm>
            <a:off x="167433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1674331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167433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正方形/長方形 285"/>
          <p:cNvSpPr/>
          <p:nvPr/>
        </p:nvSpPr>
        <p:spPr>
          <a:xfrm>
            <a:off x="167433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正方形/長方形 286"/>
          <p:cNvSpPr/>
          <p:nvPr/>
        </p:nvSpPr>
        <p:spPr>
          <a:xfrm>
            <a:off x="167433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正方形/長方形 287"/>
          <p:cNvSpPr/>
          <p:nvPr/>
        </p:nvSpPr>
        <p:spPr>
          <a:xfrm>
            <a:off x="167433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角丸四角形 327"/>
          <p:cNvSpPr/>
          <p:nvPr/>
        </p:nvSpPr>
        <p:spPr>
          <a:xfrm>
            <a:off x="2034371" y="3717032"/>
            <a:ext cx="1512168" cy="172819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4" name="正方形/長方形 333"/>
          <p:cNvSpPr/>
          <p:nvPr/>
        </p:nvSpPr>
        <p:spPr>
          <a:xfrm>
            <a:off x="2250395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225039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2250395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/>
          <p:cNvSpPr/>
          <p:nvPr/>
        </p:nvSpPr>
        <p:spPr>
          <a:xfrm>
            <a:off x="225039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/>
          <p:cNvSpPr/>
          <p:nvPr/>
        </p:nvSpPr>
        <p:spPr>
          <a:xfrm>
            <a:off x="225039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正方形/長方形 338"/>
          <p:cNvSpPr/>
          <p:nvPr/>
        </p:nvSpPr>
        <p:spPr>
          <a:xfrm>
            <a:off x="225039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正方形/長方形 339"/>
          <p:cNvSpPr/>
          <p:nvPr/>
        </p:nvSpPr>
        <p:spPr>
          <a:xfrm>
            <a:off x="225039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正方形/長方形 345"/>
          <p:cNvSpPr/>
          <p:nvPr/>
        </p:nvSpPr>
        <p:spPr>
          <a:xfrm>
            <a:off x="2394411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正方形/長方形 346"/>
          <p:cNvSpPr/>
          <p:nvPr/>
        </p:nvSpPr>
        <p:spPr>
          <a:xfrm>
            <a:off x="239441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正方形/長方形 347"/>
          <p:cNvSpPr/>
          <p:nvPr/>
        </p:nvSpPr>
        <p:spPr>
          <a:xfrm>
            <a:off x="2394411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正方形/長方形 348"/>
          <p:cNvSpPr/>
          <p:nvPr/>
        </p:nvSpPr>
        <p:spPr>
          <a:xfrm>
            <a:off x="239441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239441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正方形/長方形 350"/>
          <p:cNvSpPr/>
          <p:nvPr/>
        </p:nvSpPr>
        <p:spPr>
          <a:xfrm>
            <a:off x="239441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正方形/長方形 351"/>
          <p:cNvSpPr/>
          <p:nvPr/>
        </p:nvSpPr>
        <p:spPr>
          <a:xfrm>
            <a:off x="239441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正方形/長方形 357"/>
          <p:cNvSpPr/>
          <p:nvPr/>
        </p:nvSpPr>
        <p:spPr>
          <a:xfrm>
            <a:off x="2538427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2538427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正方形/長方形 359"/>
          <p:cNvSpPr/>
          <p:nvPr/>
        </p:nvSpPr>
        <p:spPr>
          <a:xfrm>
            <a:off x="2538427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/>
          <p:cNvSpPr/>
          <p:nvPr/>
        </p:nvSpPr>
        <p:spPr>
          <a:xfrm>
            <a:off x="2538427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正方形/長方形 361"/>
          <p:cNvSpPr/>
          <p:nvPr/>
        </p:nvSpPr>
        <p:spPr>
          <a:xfrm>
            <a:off x="2538427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正方形/長方形 362"/>
          <p:cNvSpPr/>
          <p:nvPr/>
        </p:nvSpPr>
        <p:spPr>
          <a:xfrm>
            <a:off x="2538427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正方形/長方形 363"/>
          <p:cNvSpPr/>
          <p:nvPr/>
        </p:nvSpPr>
        <p:spPr>
          <a:xfrm>
            <a:off x="2538427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正方形/長方形 369"/>
          <p:cNvSpPr/>
          <p:nvPr/>
        </p:nvSpPr>
        <p:spPr>
          <a:xfrm>
            <a:off x="2682443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正方形/長方形 370"/>
          <p:cNvSpPr/>
          <p:nvPr/>
        </p:nvSpPr>
        <p:spPr>
          <a:xfrm>
            <a:off x="2682443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正方形/長方形 371"/>
          <p:cNvSpPr/>
          <p:nvPr/>
        </p:nvSpPr>
        <p:spPr>
          <a:xfrm>
            <a:off x="2682443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正方形/長方形 372"/>
          <p:cNvSpPr/>
          <p:nvPr/>
        </p:nvSpPr>
        <p:spPr>
          <a:xfrm>
            <a:off x="2682443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正方形/長方形 373"/>
          <p:cNvSpPr/>
          <p:nvPr/>
        </p:nvSpPr>
        <p:spPr>
          <a:xfrm>
            <a:off x="2682443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2682443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2682443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正方形/長方形 381"/>
          <p:cNvSpPr/>
          <p:nvPr/>
        </p:nvSpPr>
        <p:spPr>
          <a:xfrm>
            <a:off x="2826459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正方形/長方形 382"/>
          <p:cNvSpPr/>
          <p:nvPr/>
        </p:nvSpPr>
        <p:spPr>
          <a:xfrm>
            <a:off x="2826459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正方形/長方形 383"/>
          <p:cNvSpPr/>
          <p:nvPr/>
        </p:nvSpPr>
        <p:spPr>
          <a:xfrm>
            <a:off x="2826459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正方形/長方形 384"/>
          <p:cNvSpPr/>
          <p:nvPr/>
        </p:nvSpPr>
        <p:spPr>
          <a:xfrm>
            <a:off x="2826459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2826459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正方形/長方形 386"/>
          <p:cNvSpPr/>
          <p:nvPr/>
        </p:nvSpPr>
        <p:spPr>
          <a:xfrm>
            <a:off x="2826459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正方形/長方形 387"/>
          <p:cNvSpPr/>
          <p:nvPr/>
        </p:nvSpPr>
        <p:spPr>
          <a:xfrm>
            <a:off x="2826459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正方形/長方形 393"/>
          <p:cNvSpPr/>
          <p:nvPr/>
        </p:nvSpPr>
        <p:spPr>
          <a:xfrm>
            <a:off x="2970475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正方形/長方形 394"/>
          <p:cNvSpPr/>
          <p:nvPr/>
        </p:nvSpPr>
        <p:spPr>
          <a:xfrm>
            <a:off x="297047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正方形/長方形 395"/>
          <p:cNvSpPr/>
          <p:nvPr/>
        </p:nvSpPr>
        <p:spPr>
          <a:xfrm>
            <a:off x="2970475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297047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297047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297047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297047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3114491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311449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3114491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311449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311449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311449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311449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3258507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3258507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3258507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3258507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3258507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3258507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3258507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0" name="角丸四角形 579"/>
          <p:cNvSpPr/>
          <p:nvPr/>
        </p:nvSpPr>
        <p:spPr>
          <a:xfrm>
            <a:off x="1241414" y="1673625"/>
            <a:ext cx="1512168" cy="172819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1" name="正方形/長方形 580"/>
          <p:cNvSpPr/>
          <p:nvPr/>
        </p:nvSpPr>
        <p:spPr>
          <a:xfrm>
            <a:off x="1457438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2" name="正方形/長方形 581"/>
          <p:cNvSpPr/>
          <p:nvPr/>
        </p:nvSpPr>
        <p:spPr>
          <a:xfrm>
            <a:off x="1457438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3" name="正方形/長方形 582"/>
          <p:cNvSpPr/>
          <p:nvPr/>
        </p:nvSpPr>
        <p:spPr>
          <a:xfrm>
            <a:off x="1457438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4" name="正方形/長方形 583"/>
          <p:cNvSpPr/>
          <p:nvPr/>
        </p:nvSpPr>
        <p:spPr>
          <a:xfrm>
            <a:off x="1457438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5" name="正方形/長方形 584"/>
          <p:cNvSpPr/>
          <p:nvPr/>
        </p:nvSpPr>
        <p:spPr>
          <a:xfrm>
            <a:off x="1457438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6" name="正方形/長方形 585"/>
          <p:cNvSpPr/>
          <p:nvPr/>
        </p:nvSpPr>
        <p:spPr>
          <a:xfrm>
            <a:off x="1457438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7" name="正方形/長方形 586"/>
          <p:cNvSpPr/>
          <p:nvPr/>
        </p:nvSpPr>
        <p:spPr>
          <a:xfrm>
            <a:off x="1457438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8" name="正方形/長方形 587"/>
          <p:cNvSpPr/>
          <p:nvPr/>
        </p:nvSpPr>
        <p:spPr>
          <a:xfrm>
            <a:off x="1601454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9" name="正方形/長方形 588"/>
          <p:cNvSpPr/>
          <p:nvPr/>
        </p:nvSpPr>
        <p:spPr>
          <a:xfrm>
            <a:off x="1601454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0" name="正方形/長方形 589"/>
          <p:cNvSpPr/>
          <p:nvPr/>
        </p:nvSpPr>
        <p:spPr>
          <a:xfrm>
            <a:off x="1601454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1" name="正方形/長方形 590"/>
          <p:cNvSpPr/>
          <p:nvPr/>
        </p:nvSpPr>
        <p:spPr>
          <a:xfrm>
            <a:off x="1601454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2" name="正方形/長方形 591"/>
          <p:cNvSpPr/>
          <p:nvPr/>
        </p:nvSpPr>
        <p:spPr>
          <a:xfrm>
            <a:off x="1601454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3" name="正方形/長方形 592"/>
          <p:cNvSpPr/>
          <p:nvPr/>
        </p:nvSpPr>
        <p:spPr>
          <a:xfrm>
            <a:off x="1601454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4" name="正方形/長方形 593"/>
          <p:cNvSpPr/>
          <p:nvPr/>
        </p:nvSpPr>
        <p:spPr>
          <a:xfrm>
            <a:off x="1601454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5" name="正方形/長方形 594"/>
          <p:cNvSpPr/>
          <p:nvPr/>
        </p:nvSpPr>
        <p:spPr>
          <a:xfrm>
            <a:off x="1745470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6" name="正方形/長方形 595"/>
          <p:cNvSpPr/>
          <p:nvPr/>
        </p:nvSpPr>
        <p:spPr>
          <a:xfrm>
            <a:off x="1745470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7" name="正方形/長方形 596"/>
          <p:cNvSpPr/>
          <p:nvPr/>
        </p:nvSpPr>
        <p:spPr>
          <a:xfrm>
            <a:off x="1745470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8" name="正方形/長方形 597"/>
          <p:cNvSpPr/>
          <p:nvPr/>
        </p:nvSpPr>
        <p:spPr>
          <a:xfrm>
            <a:off x="1745470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9" name="正方形/長方形 598"/>
          <p:cNvSpPr/>
          <p:nvPr/>
        </p:nvSpPr>
        <p:spPr>
          <a:xfrm>
            <a:off x="1745470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0" name="正方形/長方形 599"/>
          <p:cNvSpPr/>
          <p:nvPr/>
        </p:nvSpPr>
        <p:spPr>
          <a:xfrm>
            <a:off x="1745470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1" name="正方形/長方形 600"/>
          <p:cNvSpPr/>
          <p:nvPr/>
        </p:nvSpPr>
        <p:spPr>
          <a:xfrm>
            <a:off x="1745470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2" name="正方形/長方形 601"/>
          <p:cNvSpPr/>
          <p:nvPr/>
        </p:nvSpPr>
        <p:spPr>
          <a:xfrm>
            <a:off x="1889486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3" name="正方形/長方形 602"/>
          <p:cNvSpPr/>
          <p:nvPr/>
        </p:nvSpPr>
        <p:spPr>
          <a:xfrm>
            <a:off x="1889486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4" name="正方形/長方形 603"/>
          <p:cNvSpPr/>
          <p:nvPr/>
        </p:nvSpPr>
        <p:spPr>
          <a:xfrm>
            <a:off x="1889486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5" name="正方形/長方形 604"/>
          <p:cNvSpPr/>
          <p:nvPr/>
        </p:nvSpPr>
        <p:spPr>
          <a:xfrm>
            <a:off x="1889486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6" name="正方形/長方形 605"/>
          <p:cNvSpPr/>
          <p:nvPr/>
        </p:nvSpPr>
        <p:spPr>
          <a:xfrm>
            <a:off x="1889486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7" name="正方形/長方形 606"/>
          <p:cNvSpPr/>
          <p:nvPr/>
        </p:nvSpPr>
        <p:spPr>
          <a:xfrm>
            <a:off x="1889486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8" name="正方形/長方形 607"/>
          <p:cNvSpPr/>
          <p:nvPr/>
        </p:nvSpPr>
        <p:spPr>
          <a:xfrm>
            <a:off x="1889486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9" name="正方形/長方形 608"/>
          <p:cNvSpPr/>
          <p:nvPr/>
        </p:nvSpPr>
        <p:spPr>
          <a:xfrm>
            <a:off x="2033502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正方形/長方形 609"/>
          <p:cNvSpPr/>
          <p:nvPr/>
        </p:nvSpPr>
        <p:spPr>
          <a:xfrm>
            <a:off x="2033502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正方形/長方形 610"/>
          <p:cNvSpPr/>
          <p:nvPr/>
        </p:nvSpPr>
        <p:spPr>
          <a:xfrm>
            <a:off x="2033502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正方形/長方形 611"/>
          <p:cNvSpPr/>
          <p:nvPr/>
        </p:nvSpPr>
        <p:spPr>
          <a:xfrm>
            <a:off x="2033502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正方形/長方形 612"/>
          <p:cNvSpPr/>
          <p:nvPr/>
        </p:nvSpPr>
        <p:spPr>
          <a:xfrm>
            <a:off x="2033502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正方形/長方形 613"/>
          <p:cNvSpPr/>
          <p:nvPr/>
        </p:nvSpPr>
        <p:spPr>
          <a:xfrm>
            <a:off x="2033502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5" name="正方形/長方形 614"/>
          <p:cNvSpPr/>
          <p:nvPr/>
        </p:nvSpPr>
        <p:spPr>
          <a:xfrm>
            <a:off x="2033502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6" name="正方形/長方形 615"/>
          <p:cNvSpPr/>
          <p:nvPr/>
        </p:nvSpPr>
        <p:spPr>
          <a:xfrm>
            <a:off x="2177518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7" name="正方形/長方形 616"/>
          <p:cNvSpPr/>
          <p:nvPr/>
        </p:nvSpPr>
        <p:spPr>
          <a:xfrm>
            <a:off x="2177518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8" name="正方形/長方形 617"/>
          <p:cNvSpPr/>
          <p:nvPr/>
        </p:nvSpPr>
        <p:spPr>
          <a:xfrm>
            <a:off x="2177518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9" name="正方形/長方形 618"/>
          <p:cNvSpPr/>
          <p:nvPr/>
        </p:nvSpPr>
        <p:spPr>
          <a:xfrm>
            <a:off x="2177518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0" name="正方形/長方形 619"/>
          <p:cNvSpPr/>
          <p:nvPr/>
        </p:nvSpPr>
        <p:spPr>
          <a:xfrm>
            <a:off x="2177518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1" name="正方形/長方形 620"/>
          <p:cNvSpPr/>
          <p:nvPr/>
        </p:nvSpPr>
        <p:spPr>
          <a:xfrm>
            <a:off x="2177518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2" name="正方形/長方形 621"/>
          <p:cNvSpPr/>
          <p:nvPr/>
        </p:nvSpPr>
        <p:spPr>
          <a:xfrm>
            <a:off x="2177518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3" name="正方形/長方形 622"/>
          <p:cNvSpPr/>
          <p:nvPr/>
        </p:nvSpPr>
        <p:spPr>
          <a:xfrm>
            <a:off x="2321534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4" name="正方形/長方形 623"/>
          <p:cNvSpPr/>
          <p:nvPr/>
        </p:nvSpPr>
        <p:spPr>
          <a:xfrm>
            <a:off x="2321534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5" name="正方形/長方形 624"/>
          <p:cNvSpPr/>
          <p:nvPr/>
        </p:nvSpPr>
        <p:spPr>
          <a:xfrm>
            <a:off x="2321534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6" name="正方形/長方形 625"/>
          <p:cNvSpPr/>
          <p:nvPr/>
        </p:nvSpPr>
        <p:spPr>
          <a:xfrm>
            <a:off x="2321534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7" name="正方形/長方形 626"/>
          <p:cNvSpPr/>
          <p:nvPr/>
        </p:nvSpPr>
        <p:spPr>
          <a:xfrm>
            <a:off x="2321534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8" name="正方形/長方形 627"/>
          <p:cNvSpPr/>
          <p:nvPr/>
        </p:nvSpPr>
        <p:spPr>
          <a:xfrm>
            <a:off x="2321534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9" name="正方形/長方形 628"/>
          <p:cNvSpPr/>
          <p:nvPr/>
        </p:nvSpPr>
        <p:spPr>
          <a:xfrm>
            <a:off x="2321534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0" name="正方形/長方形 629"/>
          <p:cNvSpPr/>
          <p:nvPr/>
        </p:nvSpPr>
        <p:spPr>
          <a:xfrm>
            <a:off x="2465550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1" name="正方形/長方形 630"/>
          <p:cNvSpPr/>
          <p:nvPr/>
        </p:nvSpPr>
        <p:spPr>
          <a:xfrm>
            <a:off x="2465550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2" name="正方形/長方形 631"/>
          <p:cNvSpPr/>
          <p:nvPr/>
        </p:nvSpPr>
        <p:spPr>
          <a:xfrm>
            <a:off x="2465550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3" name="正方形/長方形 632"/>
          <p:cNvSpPr/>
          <p:nvPr/>
        </p:nvSpPr>
        <p:spPr>
          <a:xfrm>
            <a:off x="2465550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4" name="正方形/長方形 633"/>
          <p:cNvSpPr/>
          <p:nvPr/>
        </p:nvSpPr>
        <p:spPr>
          <a:xfrm>
            <a:off x="2465550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5" name="正方形/長方形 634"/>
          <p:cNvSpPr/>
          <p:nvPr/>
        </p:nvSpPr>
        <p:spPr>
          <a:xfrm>
            <a:off x="2465550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6" name="正方形/長方形 635"/>
          <p:cNvSpPr/>
          <p:nvPr/>
        </p:nvSpPr>
        <p:spPr>
          <a:xfrm>
            <a:off x="2465550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3" name="カギ線コネクタ 712"/>
          <p:cNvCxnSpPr>
            <a:stCxn id="55" idx="0"/>
            <a:endCxn id="580" idx="2"/>
          </p:cNvCxnSpPr>
          <p:nvPr/>
        </p:nvCxnSpPr>
        <p:spPr>
          <a:xfrm rot="5400000" flipH="1" flipV="1">
            <a:off x="1444281" y="3163816"/>
            <a:ext cx="315215" cy="7912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カギ線コネクタ 714"/>
          <p:cNvCxnSpPr>
            <a:stCxn id="328" idx="0"/>
            <a:endCxn id="580" idx="2"/>
          </p:cNvCxnSpPr>
          <p:nvPr/>
        </p:nvCxnSpPr>
        <p:spPr>
          <a:xfrm rot="16200000" flipV="1">
            <a:off x="2236370" y="3162946"/>
            <a:ext cx="315215" cy="79295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/>
          <p:cNvSpPr txBox="1"/>
          <p:nvPr/>
        </p:nvSpPr>
        <p:spPr>
          <a:xfrm>
            <a:off x="4103440" y="170080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一个</a:t>
            </a:r>
            <a:r>
              <a:rPr lang="en-US" altLang="zh-CN" sz="800" dirty="0" smtClean="0"/>
              <a:t>JNN</a:t>
            </a:r>
            <a:r>
              <a:rPr lang="zh-CN" altLang="en-US" sz="800" dirty="0" smtClean="0"/>
              <a:t>由多个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构成</a:t>
            </a:r>
            <a:endParaRPr lang="en-US" altLang="ja-JP" sz="800" dirty="0" smtClean="0"/>
          </a:p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底层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的输出是上层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的输入</a:t>
            </a:r>
            <a:endParaRPr lang="en-US" altLang="zh-CN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反馈调整算法</a:t>
            </a:r>
            <a:endParaRPr lang="en-US" altLang="zh-CN" sz="800" dirty="0" smtClean="0"/>
          </a:p>
        </p:txBody>
      </p:sp>
      <p:cxnSp>
        <p:nvCxnSpPr>
          <p:cNvPr id="197" name="カギ線コネクタ 196"/>
          <p:cNvCxnSpPr>
            <a:stCxn id="125" idx="0"/>
            <a:endCxn id="55" idx="2"/>
          </p:cNvCxnSpPr>
          <p:nvPr/>
        </p:nvCxnSpPr>
        <p:spPr>
          <a:xfrm rot="16200000" flipV="1">
            <a:off x="1287325" y="5364179"/>
            <a:ext cx="242919" cy="405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131" idx="0"/>
            <a:endCxn id="328" idx="2"/>
          </p:cNvCxnSpPr>
          <p:nvPr/>
        </p:nvCxnSpPr>
        <p:spPr>
          <a:xfrm rot="5400000" flipH="1" flipV="1">
            <a:off x="2511460" y="5409149"/>
            <a:ext cx="242919" cy="3150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286</Words>
  <Application>Microsoft Office PowerPoint</Application>
  <PresentationFormat>画面に合わせる (4:3)</PresentationFormat>
  <Paragraphs>165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JNN</vt:lpstr>
      <vt:lpstr>总体结构图</vt:lpstr>
      <vt:lpstr>视觉例子</vt:lpstr>
      <vt:lpstr>FMC结构图</vt:lpstr>
      <vt:lpstr>FC结构图</vt:lpstr>
      <vt:lpstr>JNN结构图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ARG.Health</dc:title>
  <dc:creator>蒋 宋義</dc:creator>
  <cp:lastModifiedBy>蒋宋義</cp:lastModifiedBy>
  <cp:revision>100</cp:revision>
  <dcterms:created xsi:type="dcterms:W3CDTF">2016-09-01T01:33:21Z</dcterms:created>
  <dcterms:modified xsi:type="dcterms:W3CDTF">2018-04-16T03:52:59Z</dcterms:modified>
</cp:coreProperties>
</file>