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4" r:id="rId4"/>
    <p:sldId id="272" r:id="rId5"/>
    <p:sldId id="273" r:id="rId6"/>
    <p:sldId id="275" r:id="rId7"/>
    <p:sldId id="276" r:id="rId8"/>
    <p:sldId id="277" r:id="rId9"/>
    <p:sldId id="287" r:id="rId10"/>
    <p:sldId id="290" r:id="rId11"/>
    <p:sldId id="278" r:id="rId12"/>
    <p:sldId id="279" r:id="rId13"/>
    <p:sldId id="281" r:id="rId14"/>
    <p:sldId id="269" r:id="rId15"/>
    <p:sldId id="280" r:id="rId16"/>
    <p:sldId id="286" r:id="rId17"/>
    <p:sldId id="289" r:id="rId18"/>
    <p:sldId id="264" r:id="rId19"/>
    <p:sldId id="282" r:id="rId20"/>
    <p:sldId id="261" r:id="rId21"/>
    <p:sldId id="283" r:id="rId22"/>
    <p:sldId id="262" r:id="rId23"/>
    <p:sldId id="288" r:id="rId24"/>
    <p:sldId id="293" r:id="rId25"/>
    <p:sldId id="292" r:id="rId26"/>
    <p:sldId id="294" r:id="rId27"/>
    <p:sldId id="268" r:id="rId28"/>
    <p:sldId id="284" r:id="rId29"/>
    <p:sldId id="271" r:id="rId30"/>
  </p:sldIdLst>
  <p:sldSz cx="12192000" cy="6858000"/>
  <p:notesSz cx="6858000" cy="9144000"/>
  <p:defaultTextStyle>
    <a:defPPr>
      <a:defRPr lang="zh-CN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08" autoAdjust="0"/>
  </p:normalViewPr>
  <p:slideViewPr>
    <p:cSldViewPr snapToGrid="0">
      <p:cViewPr varScale="1">
        <p:scale>
          <a:sx n="50" d="100"/>
          <a:sy n="50" d="100"/>
        </p:scale>
        <p:origin x="126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B01796-6610-4671-A28B-9250FB016460}" type="doc">
      <dgm:prSet loTypeId="urn:microsoft.com/office/officeart/2005/8/layout/defaul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B003A5E-00A2-400D-ACE2-DBC31F7D07B4}">
      <dgm:prSet phldrT="[文本]" custT="1"/>
      <dgm:spPr/>
      <dgm:t>
        <a:bodyPr/>
        <a:lstStyle/>
        <a:p>
          <a:r>
            <a:rPr lang="zh-CN" altLang="en-US" sz="4400" dirty="0"/>
            <a:t>支付</a:t>
          </a:r>
          <a:endParaRPr lang="zh-CN" altLang="en-US" sz="4800" dirty="0"/>
        </a:p>
      </dgm:t>
    </dgm:pt>
    <dgm:pt modelId="{48A9ACAD-6510-46B3-B41F-F5A0049EB697}" type="parTrans" cxnId="{CC8B9823-15D6-45CA-A63D-D509AA38B740}">
      <dgm:prSet/>
      <dgm:spPr/>
      <dgm:t>
        <a:bodyPr/>
        <a:lstStyle/>
        <a:p>
          <a:endParaRPr lang="zh-CN" altLang="en-US"/>
        </a:p>
      </dgm:t>
    </dgm:pt>
    <dgm:pt modelId="{D02BC9EF-CA3E-40CF-983A-2AECEB097884}" type="sibTrans" cxnId="{CC8B9823-15D6-45CA-A63D-D509AA38B740}">
      <dgm:prSet/>
      <dgm:spPr/>
      <dgm:t>
        <a:bodyPr/>
        <a:lstStyle/>
        <a:p>
          <a:endParaRPr lang="zh-CN" altLang="en-US"/>
        </a:p>
      </dgm:t>
    </dgm:pt>
    <dgm:pt modelId="{62C99F9E-3888-4CF4-9AE2-5E7C67F697BD}">
      <dgm:prSet phldrT="[文本]" custT="1"/>
      <dgm:spPr/>
      <dgm:t>
        <a:bodyPr/>
        <a:lstStyle/>
        <a:p>
          <a:r>
            <a:rPr lang="zh-CN" altLang="en-US" sz="4400" dirty="0"/>
            <a:t>保险</a:t>
          </a:r>
          <a:endParaRPr lang="zh-CN" altLang="en-US" sz="4800" dirty="0"/>
        </a:p>
      </dgm:t>
    </dgm:pt>
    <dgm:pt modelId="{39533886-896F-4BEB-AD97-762371610BAF}" type="parTrans" cxnId="{BCF64EAF-C86B-41C0-84C7-37F009BE4DC3}">
      <dgm:prSet/>
      <dgm:spPr/>
      <dgm:t>
        <a:bodyPr/>
        <a:lstStyle/>
        <a:p>
          <a:endParaRPr lang="zh-CN" altLang="en-US"/>
        </a:p>
      </dgm:t>
    </dgm:pt>
    <dgm:pt modelId="{295ED00F-DEEF-4144-BC6B-2445E141F98B}" type="sibTrans" cxnId="{BCF64EAF-C86B-41C0-84C7-37F009BE4DC3}">
      <dgm:prSet/>
      <dgm:spPr/>
      <dgm:t>
        <a:bodyPr/>
        <a:lstStyle/>
        <a:p>
          <a:endParaRPr lang="zh-CN" altLang="en-US"/>
        </a:p>
      </dgm:t>
    </dgm:pt>
    <dgm:pt modelId="{ED9E6ACE-4CA7-403B-B52D-7734B0CC22B3}">
      <dgm:prSet phldrT="[文本]" custT="1"/>
      <dgm:spPr/>
      <dgm:t>
        <a:bodyPr/>
        <a:lstStyle/>
        <a:p>
          <a:r>
            <a:rPr lang="zh-CN" altLang="en-US" sz="4400" dirty="0"/>
            <a:t>数据分析</a:t>
          </a:r>
        </a:p>
      </dgm:t>
    </dgm:pt>
    <dgm:pt modelId="{AC832B26-B37F-412A-BAC0-954EDDE2839F}" type="parTrans" cxnId="{39B2A50D-8DBD-43FB-A210-06E6623527B6}">
      <dgm:prSet/>
      <dgm:spPr/>
      <dgm:t>
        <a:bodyPr/>
        <a:lstStyle/>
        <a:p>
          <a:endParaRPr lang="zh-CN" altLang="en-US"/>
        </a:p>
      </dgm:t>
    </dgm:pt>
    <dgm:pt modelId="{56ED2D47-358F-4DDB-B10C-A974893C8BC1}" type="sibTrans" cxnId="{39B2A50D-8DBD-43FB-A210-06E6623527B6}">
      <dgm:prSet/>
      <dgm:spPr/>
      <dgm:t>
        <a:bodyPr/>
        <a:lstStyle/>
        <a:p>
          <a:endParaRPr lang="zh-CN" altLang="en-US"/>
        </a:p>
      </dgm:t>
    </dgm:pt>
    <dgm:pt modelId="{6624F763-BE6F-488C-AEA8-7C91CD23FC80}">
      <dgm:prSet phldrT="[文本]" custT="1"/>
      <dgm:spPr/>
      <dgm:t>
        <a:bodyPr/>
        <a:lstStyle/>
        <a:p>
          <a:r>
            <a:rPr lang="zh-CN" altLang="en-US" dirty="0"/>
            <a:t>区块链</a:t>
          </a:r>
        </a:p>
      </dgm:t>
    </dgm:pt>
    <dgm:pt modelId="{93B22ADD-F1C3-406C-9611-F86A58684B33}" type="parTrans" cxnId="{C285FA15-8541-4684-9B48-882FF9EAFC47}">
      <dgm:prSet/>
      <dgm:spPr/>
      <dgm:t>
        <a:bodyPr/>
        <a:lstStyle/>
        <a:p>
          <a:endParaRPr lang="zh-CN" altLang="en-US"/>
        </a:p>
      </dgm:t>
    </dgm:pt>
    <dgm:pt modelId="{360ECC64-FA26-4BB6-B44D-C7014D046A79}" type="sibTrans" cxnId="{C285FA15-8541-4684-9B48-882FF9EAFC47}">
      <dgm:prSet/>
      <dgm:spPr/>
      <dgm:t>
        <a:bodyPr/>
        <a:lstStyle/>
        <a:p>
          <a:endParaRPr lang="zh-CN" altLang="en-US"/>
        </a:p>
      </dgm:t>
    </dgm:pt>
    <dgm:pt modelId="{4D45BFF2-B22D-4B45-BB46-75385F66804F}">
      <dgm:prSet phldrT="[文本]" custT="1"/>
      <dgm:spPr/>
      <dgm:t>
        <a:bodyPr/>
        <a:lstStyle/>
        <a:p>
          <a:r>
            <a:rPr lang="zh-CN" altLang="en-US" sz="4400" dirty="0"/>
            <a:t>安全</a:t>
          </a:r>
          <a:endParaRPr lang="zh-CN" altLang="en-US" sz="5400" dirty="0"/>
        </a:p>
      </dgm:t>
    </dgm:pt>
    <dgm:pt modelId="{E69FA99E-9A51-4E93-A5FD-9CC85E94F9AB}" type="parTrans" cxnId="{54A41BEA-552B-4CC2-9A32-08A6E393EB22}">
      <dgm:prSet/>
      <dgm:spPr/>
      <dgm:t>
        <a:bodyPr/>
        <a:lstStyle/>
        <a:p>
          <a:endParaRPr lang="zh-CN" altLang="en-US"/>
        </a:p>
      </dgm:t>
    </dgm:pt>
    <dgm:pt modelId="{8E979529-5013-4037-BFD5-BF4081136C5B}" type="sibTrans" cxnId="{54A41BEA-552B-4CC2-9A32-08A6E393EB22}">
      <dgm:prSet/>
      <dgm:spPr/>
      <dgm:t>
        <a:bodyPr/>
        <a:lstStyle/>
        <a:p>
          <a:endParaRPr lang="zh-CN" altLang="en-US"/>
        </a:p>
      </dgm:t>
    </dgm:pt>
    <dgm:pt modelId="{970168E0-D91F-431C-9F64-4D700033A08E}" type="pres">
      <dgm:prSet presAssocID="{5AB01796-6610-4671-A28B-9250FB016460}" presName="diagram" presStyleCnt="0">
        <dgm:presLayoutVars>
          <dgm:dir/>
          <dgm:resizeHandles val="exact"/>
        </dgm:presLayoutVars>
      </dgm:prSet>
      <dgm:spPr/>
    </dgm:pt>
    <dgm:pt modelId="{E9B18B46-379C-404A-B21B-37F01C857505}" type="pres">
      <dgm:prSet presAssocID="{3B003A5E-00A2-400D-ACE2-DBC31F7D07B4}" presName="node" presStyleLbl="node1" presStyleIdx="0" presStyleCnt="5">
        <dgm:presLayoutVars>
          <dgm:bulletEnabled val="1"/>
        </dgm:presLayoutVars>
      </dgm:prSet>
      <dgm:spPr/>
    </dgm:pt>
    <dgm:pt modelId="{8F3F0DF5-5FD8-4ED8-A3E6-FD908AAACFB0}" type="pres">
      <dgm:prSet presAssocID="{D02BC9EF-CA3E-40CF-983A-2AECEB097884}" presName="sibTrans" presStyleCnt="0"/>
      <dgm:spPr/>
    </dgm:pt>
    <dgm:pt modelId="{191713B0-419A-4A39-B6CA-C68511977AE9}" type="pres">
      <dgm:prSet presAssocID="{62C99F9E-3888-4CF4-9AE2-5E7C67F697BD}" presName="node" presStyleLbl="node1" presStyleIdx="1" presStyleCnt="5">
        <dgm:presLayoutVars>
          <dgm:bulletEnabled val="1"/>
        </dgm:presLayoutVars>
      </dgm:prSet>
      <dgm:spPr/>
    </dgm:pt>
    <dgm:pt modelId="{E6EF10BB-C1CF-410D-BEFD-ADED73948539}" type="pres">
      <dgm:prSet presAssocID="{295ED00F-DEEF-4144-BC6B-2445E141F98B}" presName="sibTrans" presStyleCnt="0"/>
      <dgm:spPr/>
    </dgm:pt>
    <dgm:pt modelId="{5CD1BC63-F6DB-4AAC-9FE3-ABCC50891698}" type="pres">
      <dgm:prSet presAssocID="{ED9E6ACE-4CA7-403B-B52D-7734B0CC22B3}" presName="node" presStyleLbl="node1" presStyleIdx="2" presStyleCnt="5">
        <dgm:presLayoutVars>
          <dgm:bulletEnabled val="1"/>
        </dgm:presLayoutVars>
      </dgm:prSet>
      <dgm:spPr/>
    </dgm:pt>
    <dgm:pt modelId="{C449FC28-6924-4056-8329-9FB65CE09BE4}" type="pres">
      <dgm:prSet presAssocID="{56ED2D47-358F-4DDB-B10C-A974893C8BC1}" presName="sibTrans" presStyleCnt="0"/>
      <dgm:spPr/>
    </dgm:pt>
    <dgm:pt modelId="{439238DB-6F5C-49A2-B4E2-58650473378C}" type="pres">
      <dgm:prSet presAssocID="{6624F763-BE6F-488C-AEA8-7C91CD23FC80}" presName="node" presStyleLbl="node1" presStyleIdx="3" presStyleCnt="5">
        <dgm:presLayoutVars>
          <dgm:bulletEnabled val="1"/>
        </dgm:presLayoutVars>
      </dgm:prSet>
      <dgm:spPr/>
    </dgm:pt>
    <dgm:pt modelId="{D7BDCA9F-C73F-4A0C-B8B7-58B27AE3FFF0}" type="pres">
      <dgm:prSet presAssocID="{360ECC64-FA26-4BB6-B44D-C7014D046A79}" presName="sibTrans" presStyleCnt="0"/>
      <dgm:spPr/>
    </dgm:pt>
    <dgm:pt modelId="{7EB47EC0-F74F-4C24-B4C0-17DA9297E2E0}" type="pres">
      <dgm:prSet presAssocID="{4D45BFF2-B22D-4B45-BB46-75385F66804F}" presName="node" presStyleLbl="node1" presStyleIdx="4" presStyleCnt="5">
        <dgm:presLayoutVars>
          <dgm:bulletEnabled val="1"/>
        </dgm:presLayoutVars>
      </dgm:prSet>
      <dgm:spPr/>
    </dgm:pt>
  </dgm:ptLst>
  <dgm:cxnLst>
    <dgm:cxn modelId="{39B2A50D-8DBD-43FB-A210-06E6623527B6}" srcId="{5AB01796-6610-4671-A28B-9250FB016460}" destId="{ED9E6ACE-4CA7-403B-B52D-7734B0CC22B3}" srcOrd="2" destOrd="0" parTransId="{AC832B26-B37F-412A-BAC0-954EDDE2839F}" sibTransId="{56ED2D47-358F-4DDB-B10C-A974893C8BC1}"/>
    <dgm:cxn modelId="{559AF312-0F7C-450F-8826-6FB9E9BDEB04}" type="presOf" srcId="{62C99F9E-3888-4CF4-9AE2-5E7C67F697BD}" destId="{191713B0-419A-4A39-B6CA-C68511977AE9}" srcOrd="0" destOrd="0" presId="urn:microsoft.com/office/officeart/2005/8/layout/default"/>
    <dgm:cxn modelId="{C285FA15-8541-4684-9B48-882FF9EAFC47}" srcId="{5AB01796-6610-4671-A28B-9250FB016460}" destId="{6624F763-BE6F-488C-AEA8-7C91CD23FC80}" srcOrd="3" destOrd="0" parTransId="{93B22ADD-F1C3-406C-9611-F86A58684B33}" sibTransId="{360ECC64-FA26-4BB6-B44D-C7014D046A79}"/>
    <dgm:cxn modelId="{CC8B9823-15D6-45CA-A63D-D509AA38B740}" srcId="{5AB01796-6610-4671-A28B-9250FB016460}" destId="{3B003A5E-00A2-400D-ACE2-DBC31F7D07B4}" srcOrd="0" destOrd="0" parTransId="{48A9ACAD-6510-46B3-B41F-F5A0049EB697}" sibTransId="{D02BC9EF-CA3E-40CF-983A-2AECEB097884}"/>
    <dgm:cxn modelId="{9157BE37-F006-4FC3-B15E-A0A89C28EA67}" type="presOf" srcId="{5AB01796-6610-4671-A28B-9250FB016460}" destId="{970168E0-D91F-431C-9F64-4D700033A08E}" srcOrd="0" destOrd="0" presId="urn:microsoft.com/office/officeart/2005/8/layout/default"/>
    <dgm:cxn modelId="{D7BC895D-3828-44A5-9D35-95711DA085A5}" type="presOf" srcId="{ED9E6ACE-4CA7-403B-B52D-7734B0CC22B3}" destId="{5CD1BC63-F6DB-4AAC-9FE3-ABCC50891698}" srcOrd="0" destOrd="0" presId="urn:microsoft.com/office/officeart/2005/8/layout/default"/>
    <dgm:cxn modelId="{90488550-0E61-4CF6-9CFF-1DD848641C3A}" type="presOf" srcId="{4D45BFF2-B22D-4B45-BB46-75385F66804F}" destId="{7EB47EC0-F74F-4C24-B4C0-17DA9297E2E0}" srcOrd="0" destOrd="0" presId="urn:microsoft.com/office/officeart/2005/8/layout/default"/>
    <dgm:cxn modelId="{BCF64EAF-C86B-41C0-84C7-37F009BE4DC3}" srcId="{5AB01796-6610-4671-A28B-9250FB016460}" destId="{62C99F9E-3888-4CF4-9AE2-5E7C67F697BD}" srcOrd="1" destOrd="0" parTransId="{39533886-896F-4BEB-AD97-762371610BAF}" sibTransId="{295ED00F-DEEF-4144-BC6B-2445E141F98B}"/>
    <dgm:cxn modelId="{34E9B0CE-183F-4742-806E-92353362D3E8}" type="presOf" srcId="{6624F763-BE6F-488C-AEA8-7C91CD23FC80}" destId="{439238DB-6F5C-49A2-B4E2-58650473378C}" srcOrd="0" destOrd="0" presId="urn:microsoft.com/office/officeart/2005/8/layout/default"/>
    <dgm:cxn modelId="{423C3EE9-4A85-4F51-B17A-E86AB80DC20A}" type="presOf" srcId="{3B003A5E-00A2-400D-ACE2-DBC31F7D07B4}" destId="{E9B18B46-379C-404A-B21B-37F01C857505}" srcOrd="0" destOrd="0" presId="urn:microsoft.com/office/officeart/2005/8/layout/default"/>
    <dgm:cxn modelId="{54A41BEA-552B-4CC2-9A32-08A6E393EB22}" srcId="{5AB01796-6610-4671-A28B-9250FB016460}" destId="{4D45BFF2-B22D-4B45-BB46-75385F66804F}" srcOrd="4" destOrd="0" parTransId="{E69FA99E-9A51-4E93-A5FD-9CC85E94F9AB}" sibTransId="{8E979529-5013-4037-BFD5-BF4081136C5B}"/>
    <dgm:cxn modelId="{AC4B621A-4084-4CD7-B37A-2B483BD50E20}" type="presParOf" srcId="{970168E0-D91F-431C-9F64-4D700033A08E}" destId="{E9B18B46-379C-404A-B21B-37F01C857505}" srcOrd="0" destOrd="0" presId="urn:microsoft.com/office/officeart/2005/8/layout/default"/>
    <dgm:cxn modelId="{1A50DEA8-C8F5-4525-9015-CB5ED2B477E8}" type="presParOf" srcId="{970168E0-D91F-431C-9F64-4D700033A08E}" destId="{8F3F0DF5-5FD8-4ED8-A3E6-FD908AAACFB0}" srcOrd="1" destOrd="0" presId="urn:microsoft.com/office/officeart/2005/8/layout/default"/>
    <dgm:cxn modelId="{7298E3FE-B1A6-4529-9832-2A17B7559869}" type="presParOf" srcId="{970168E0-D91F-431C-9F64-4D700033A08E}" destId="{191713B0-419A-4A39-B6CA-C68511977AE9}" srcOrd="2" destOrd="0" presId="urn:microsoft.com/office/officeart/2005/8/layout/default"/>
    <dgm:cxn modelId="{30BF6A9B-1DC8-41DC-8C94-D7ED181D2661}" type="presParOf" srcId="{970168E0-D91F-431C-9F64-4D700033A08E}" destId="{E6EF10BB-C1CF-410D-BEFD-ADED73948539}" srcOrd="3" destOrd="0" presId="urn:microsoft.com/office/officeart/2005/8/layout/default"/>
    <dgm:cxn modelId="{ACFEF4B6-FAD5-4FEA-98E3-10C398DBD8FC}" type="presParOf" srcId="{970168E0-D91F-431C-9F64-4D700033A08E}" destId="{5CD1BC63-F6DB-4AAC-9FE3-ABCC50891698}" srcOrd="4" destOrd="0" presId="urn:microsoft.com/office/officeart/2005/8/layout/default"/>
    <dgm:cxn modelId="{7D99F6F0-3B5D-421D-AA64-D9688BCFE95A}" type="presParOf" srcId="{970168E0-D91F-431C-9F64-4D700033A08E}" destId="{C449FC28-6924-4056-8329-9FB65CE09BE4}" srcOrd="5" destOrd="0" presId="urn:microsoft.com/office/officeart/2005/8/layout/default"/>
    <dgm:cxn modelId="{5F453D92-1905-490B-86ED-4629426BD9C0}" type="presParOf" srcId="{970168E0-D91F-431C-9F64-4D700033A08E}" destId="{439238DB-6F5C-49A2-B4E2-58650473378C}" srcOrd="6" destOrd="0" presId="urn:microsoft.com/office/officeart/2005/8/layout/default"/>
    <dgm:cxn modelId="{768E5CF9-A687-4183-A1FA-AB0558DE4FD5}" type="presParOf" srcId="{970168E0-D91F-431C-9F64-4D700033A08E}" destId="{D7BDCA9F-C73F-4A0C-B8B7-58B27AE3FFF0}" srcOrd="7" destOrd="0" presId="urn:microsoft.com/office/officeart/2005/8/layout/default"/>
    <dgm:cxn modelId="{7DDC99E9-61B1-4EAF-8996-1CFA80800E8A}" type="presParOf" srcId="{970168E0-D91F-431C-9F64-4D700033A08E}" destId="{7EB47EC0-F74F-4C24-B4C0-17DA9297E2E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18B46-379C-404A-B21B-37F01C857505}">
      <dsp:nvSpPr>
        <dsp:cNvPr id="0" name=""/>
        <dsp:cNvSpPr/>
      </dsp:nvSpPr>
      <dsp:spPr>
        <a:xfrm>
          <a:off x="0" y="463070"/>
          <a:ext cx="3455789" cy="207347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支付</a:t>
          </a:r>
          <a:endParaRPr lang="zh-CN" altLang="en-US" sz="4800" kern="1200" dirty="0"/>
        </a:p>
      </dsp:txBody>
      <dsp:txXfrm>
        <a:off x="0" y="463070"/>
        <a:ext cx="3455789" cy="2073473"/>
      </dsp:txXfrm>
    </dsp:sp>
    <dsp:sp modelId="{191713B0-419A-4A39-B6CA-C68511977AE9}">
      <dsp:nvSpPr>
        <dsp:cNvPr id="0" name=""/>
        <dsp:cNvSpPr/>
      </dsp:nvSpPr>
      <dsp:spPr>
        <a:xfrm>
          <a:off x="3801367" y="463070"/>
          <a:ext cx="3455789" cy="2073473"/>
        </a:xfrm>
        <a:prstGeom prst="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保险</a:t>
          </a:r>
          <a:endParaRPr lang="zh-CN" altLang="en-US" sz="4800" kern="1200" dirty="0"/>
        </a:p>
      </dsp:txBody>
      <dsp:txXfrm>
        <a:off x="3801367" y="463070"/>
        <a:ext cx="3455789" cy="2073473"/>
      </dsp:txXfrm>
    </dsp:sp>
    <dsp:sp modelId="{5CD1BC63-F6DB-4AAC-9FE3-ABCC50891698}">
      <dsp:nvSpPr>
        <dsp:cNvPr id="0" name=""/>
        <dsp:cNvSpPr/>
      </dsp:nvSpPr>
      <dsp:spPr>
        <a:xfrm>
          <a:off x="7602735" y="463070"/>
          <a:ext cx="3455789" cy="2073473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数据分析</a:t>
          </a:r>
        </a:p>
      </dsp:txBody>
      <dsp:txXfrm>
        <a:off x="7602735" y="463070"/>
        <a:ext cx="3455789" cy="2073473"/>
      </dsp:txXfrm>
    </dsp:sp>
    <dsp:sp modelId="{439238DB-6F5C-49A2-B4E2-58650473378C}">
      <dsp:nvSpPr>
        <dsp:cNvPr id="0" name=""/>
        <dsp:cNvSpPr/>
      </dsp:nvSpPr>
      <dsp:spPr>
        <a:xfrm>
          <a:off x="1900683" y="2882122"/>
          <a:ext cx="3455789" cy="2073473"/>
        </a:xfrm>
        <a:prstGeom prst="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区块链</a:t>
          </a:r>
        </a:p>
      </dsp:txBody>
      <dsp:txXfrm>
        <a:off x="1900683" y="2882122"/>
        <a:ext cx="3455789" cy="2073473"/>
      </dsp:txXfrm>
    </dsp:sp>
    <dsp:sp modelId="{7EB47EC0-F74F-4C24-B4C0-17DA9297E2E0}">
      <dsp:nvSpPr>
        <dsp:cNvPr id="0" name=""/>
        <dsp:cNvSpPr/>
      </dsp:nvSpPr>
      <dsp:spPr>
        <a:xfrm>
          <a:off x="5702051" y="2882122"/>
          <a:ext cx="3455789" cy="2073473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400" kern="1200" dirty="0"/>
            <a:t>安全</a:t>
          </a:r>
          <a:endParaRPr lang="zh-CN" altLang="en-US" sz="5400" kern="1200" dirty="0"/>
        </a:p>
      </dsp:txBody>
      <dsp:txXfrm>
        <a:off x="5702051" y="2882122"/>
        <a:ext cx="3455789" cy="2073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119AF-0065-4C68-BD60-9F2833A615A0}" type="datetimeFigureOut">
              <a:rPr lang="zh-CN" altLang="en-US" smtClean="0"/>
              <a:t>2020/9/13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51E9A-F7A4-4637-9069-5A1CE5A38C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08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51E9A-F7A4-4637-9069-5A1CE5A38C2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422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解释公钥即身份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51E9A-F7A4-4637-9069-5A1CE5A38C2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66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借条其实与信用卡类似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51E9A-F7A4-4637-9069-5A1CE5A38C2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406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匿名性问题，解决对中心化机构的依赖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双花问题：与兑换码的重复兑换问题不一样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51E9A-F7A4-4637-9069-5A1CE5A38C2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193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CoinID</a:t>
            </a:r>
            <a:r>
              <a:rPr lang="zh-CN" altLang="en-US" dirty="0"/>
              <a:t>相当于钱号</a:t>
            </a:r>
            <a:endParaRPr lang="en-US" altLang="zh-CN" dirty="0"/>
          </a:p>
          <a:p>
            <a:r>
              <a:rPr lang="zh-CN" altLang="en-US" dirty="0"/>
              <a:t>只有指定的人签名的货币才是数字货币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51E9A-F7A4-4637-9069-5A1CE5A38C2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913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只有指定的人签名的交易才是合法交易；</a:t>
            </a:r>
            <a:endParaRPr lang="en-US" altLang="zh-CN" dirty="0"/>
          </a:p>
          <a:p>
            <a:r>
              <a:rPr lang="zh-CN" altLang="en-US" dirty="0"/>
              <a:t>中心化的机构负责验证交易的合法性；</a:t>
            </a:r>
            <a:endParaRPr lang="en-US" altLang="zh-CN" dirty="0"/>
          </a:p>
          <a:p>
            <a:r>
              <a:rPr lang="zh-CN" altLang="en-US" dirty="0"/>
              <a:t>分布式账本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如果篡改一个交易，需要篡改所有的交易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51E9A-F7A4-4637-9069-5A1CE5A38C2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29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去中心化的原因；</a:t>
            </a:r>
            <a:endParaRPr lang="en-US" altLang="zh-CN" dirty="0"/>
          </a:p>
          <a:p>
            <a:r>
              <a:rPr lang="zh-CN" altLang="en-US" dirty="0"/>
              <a:t>数字货币本身的争议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51E9A-F7A4-4637-9069-5A1CE5A38C2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691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所有的节点，随机选取一个节点赋予记账权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验证数字签名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每次挖出矿，具有一定的奖励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系统中的用户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比特币的弊端：电力消耗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51E9A-F7A4-4637-9069-5A1CE5A38C2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110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李开复说蚂蚁金服共享人脸数据</a:t>
            </a:r>
            <a:endParaRPr lang="en-US" altLang="zh-CN" dirty="0"/>
          </a:p>
          <a:p>
            <a:r>
              <a:rPr lang="zh-CN" altLang="en-US" dirty="0"/>
              <a:t>引起轩然大波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金融领域需要科技变革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数据隐私逐渐成为安全红线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51E9A-F7A4-4637-9069-5A1CE5A38C2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60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任何技术在产业界的流行，都是因为学术界基础研究的积累，加上一个合适的应用场景的引爆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51E9A-F7A4-4637-9069-5A1CE5A38C2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77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密码学对于网络安全来说，就像是锁</a:t>
            </a:r>
            <a:endParaRPr lang="en-US" altLang="zh-CN" dirty="0"/>
          </a:p>
          <a:p>
            <a:r>
              <a:rPr lang="zh-CN" altLang="en-US" dirty="0"/>
              <a:t>蕴含了很多的技巧性的东西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latin typeface="+mn-ea"/>
              </a:rPr>
              <a:t>Kerckhoff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原则原因：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）算法保密的行为，容易有漏洞；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）算法被泄露，更换困难，密钥被泄露更换容易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51E9A-F7A4-4637-9069-5A1CE5A38C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40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从攻击者的角度来看：</a:t>
            </a:r>
            <a:r>
              <a:rPr lang="en-US" altLang="zh-CN" dirty="0"/>
              <a:t>1</a:t>
            </a:r>
            <a:r>
              <a:rPr lang="zh-CN" altLang="en-US" dirty="0"/>
              <a:t>）伪造</a:t>
            </a:r>
            <a:r>
              <a:rPr lang="en-US" altLang="zh-CN" dirty="0"/>
              <a:t>2</a:t>
            </a:r>
            <a:r>
              <a:rPr lang="zh-CN" altLang="en-US" dirty="0"/>
              <a:t>）重复兑换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51E9A-F7A4-4637-9069-5A1CE5A38C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032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抗碰撞：意味着高灵敏性。代码演示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51E9A-F7A4-4637-9069-5A1CE5A38C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293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51E9A-F7A4-4637-9069-5A1CE5A38C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230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51E9A-F7A4-4637-9069-5A1CE5A38C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108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MD5</a:t>
            </a:r>
            <a:r>
              <a:rPr lang="zh-CN" altLang="en-US" dirty="0"/>
              <a:t>，</a:t>
            </a:r>
            <a:r>
              <a:rPr lang="en-US" altLang="zh-CN" dirty="0"/>
              <a:t>SHA-1</a:t>
            </a:r>
            <a:r>
              <a:rPr lang="zh-CN" altLang="en-US" dirty="0"/>
              <a:t>依然可以用，但是被替代是必然趋势。特别是在金融、军事领域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51E9A-F7A4-4637-9069-5A1CE5A38C2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60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这里只是讲了大概的思想，在具体实现中有很多因为安全原因需要考虑的设计细节，并未考虑。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51E9A-F7A4-4637-9069-5A1CE5A38C2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971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关键问题在于不能公开验证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51E9A-F7A4-4637-9069-5A1CE5A38C2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2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E529F-A581-495C-ACDA-EF73FDDB6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EEDF12-4368-42A5-8C63-FF1781C34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41BE6-B281-4BE8-81FF-E97990D5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E06F-4892-4FFE-8CD5-B1DF71876AA7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8BEA27-1156-4C24-9DAA-BFCBC3CD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DA03B-6C25-4ADA-8AED-0435A6C5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‹#›</a:t>
            </a:fld>
            <a:r>
              <a:rPr lang="en-US" altLang="zh-CN" dirty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98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4549E-0F11-4198-9641-704C1120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C6DC4F-F5FC-4727-B014-3750B5006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D5725-772E-4B80-A5F4-A0C59AC1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A33E5-5CC7-4F47-ABED-5E7D695C0F1B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15544-62AC-4210-831D-AE3FAC89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30D8B-EAC4-451F-9B44-2EF9D27C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75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7DD831-ACBC-42C1-A9BC-A240EEB5E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80019B-59C0-4C9B-A2AC-CE0246CB2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74CC57-3C53-4801-8E73-892B1FFE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52BC-6DAC-4C4E-9DAD-D7BE3C98FBB9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71577-DF30-45B7-A5F9-BA884B4C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F51EE-D033-4DE1-8E27-44E63AA2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86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776EA-9030-42E9-B1E5-28A628CF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4FF662-5B8D-4FF4-90BB-4E64DCCD4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354F2-78EF-4017-93B8-D21F1AC8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5C30-0640-4C1D-BC7E-0BCEF782C774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49C13-6ECA-4A47-A229-33295D83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573E1-460B-4598-A6BC-F92A8288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‹#›</a:t>
            </a:fld>
            <a:r>
              <a:rPr lang="en-US" altLang="zh-CN" dirty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38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1E43D-3D61-4DD4-A7DE-D121EE94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C3C40D-6BBD-44AF-AC7E-337A9645A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3C762-34B5-4F10-AE2F-98B149AB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A7EC4-0DC3-489F-9844-8F908CF796E0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9FEDC-B49E-4C20-9E67-545918EF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4B3C7-C1E8-4BB7-8ADF-A19351ED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‹#›</a:t>
            </a:fld>
            <a:r>
              <a:rPr lang="en-US" altLang="zh-CN" dirty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89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40F35-0E5C-48D2-BA50-FB50F328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EB53F-9CC3-4E77-B79F-20A0A71FF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29A443-3430-435F-9842-F22F175A4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9878E5-F176-4E81-8D64-C9963BC1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ABE4-8263-4C59-9EEC-6B9081AA0AF1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F109CB-3DC7-4379-ADF7-43FEBAB1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8226E-0ADE-415E-A09B-69ABE4B8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‹#›</a:t>
            </a:fld>
            <a:r>
              <a:rPr lang="en-US" altLang="zh-CN" dirty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30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FDF2E-B991-4931-BBEE-F93B7273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368295-45B4-43EF-AA5D-E4596E29D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99DE96-3D38-40BB-BF01-94013E57F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40BA0A-687B-4A15-9833-452BDDBD8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E1BFDD-1D69-4D7E-AC13-74438F32E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BFE60A-CDBB-4A59-AB8D-7A853B04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2E74-CC23-4089-BD89-10DCE60AC7B2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8AF92C-1947-432C-AA05-B9BAB2B9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C48FA6-88C4-4992-AD70-702F3FFC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‹#›</a:t>
            </a:fld>
            <a:r>
              <a:rPr lang="en-US" altLang="zh-CN" dirty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35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66946-89E0-4B1C-A59D-D450EC4B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820C50-16C5-451C-BCF5-E4309AA1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710D-D0D2-4FF6-9C6D-B3B74DF1CA7E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83CF0F-EC03-49B5-BC42-5BFB33F1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CEB2C3-2C34-4CA6-B528-58273ED5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‹#›</a:t>
            </a:fld>
            <a:r>
              <a:rPr lang="en-US" altLang="zh-CN" dirty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3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4337A2-EB78-4A7F-8288-CA1EDB30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8214-5997-4401-A85D-281DD2F91AA5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FA4291-3CAB-4214-BEB4-919FC403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41342E-47FF-416D-85F5-E7E00C96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‹#›</a:t>
            </a:fld>
            <a:r>
              <a:rPr lang="en-US" altLang="zh-CN" dirty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47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59291-2DD2-40A8-A00D-DE47EF2D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CF7085-82CC-4CC7-B3AD-E26153D7C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9DB3B3-1E42-4A7C-A054-137D66AB5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03B5DA-7C17-4727-B97C-982F24A7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3D0A9-7B4E-448B-95BA-7CD418F769F7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50A5D-8114-44A5-8D87-2C87BDB8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EDE4C8-0D33-4085-AF4F-77A21F28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‹#›</a:t>
            </a:fld>
            <a:r>
              <a:rPr lang="en-US" altLang="zh-CN" dirty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699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BC929-3D4F-4456-8F01-A20D4599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5BF42A-2E1F-4D6A-997D-65F27FF0D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D70841-D1DC-4A04-A374-9E35580E2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09D793-7C6D-4171-A537-439FD9B8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71-48EC-4510-A6A3-7545E411F5A1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B0C704-C583-4B14-9232-5E678BF5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6AD92A-BA24-4C51-B58A-0F8D5910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‹#›</a:t>
            </a:fld>
            <a:r>
              <a:rPr lang="en-US" altLang="zh-CN" dirty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37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E52AC2-DA29-4E45-816C-1E732316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067CB6-25B4-4C2D-A076-511638C92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0B6BD-63A8-4EF1-B040-72A88AE07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4586-A70B-42EB-8547-29EEE2FB42F9}" type="datetime1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9C871C-9A74-494D-85E7-AB194F6F9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F4A6E-6041-47E4-8DD8-B2C98B1D3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6426" y="6356351"/>
            <a:ext cx="845575" cy="501650"/>
          </a:xfrm>
          <a:prstGeom prst="rect">
            <a:avLst/>
          </a:prstGeom>
          <a:solidFill>
            <a:srgbClr val="1B467B"/>
          </a:solidFill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BBE98AE1-5A83-40C9-9C4E-8D24648D084D}" type="slidenum">
              <a:rPr lang="zh-CN" altLang="en-US" smtClean="0"/>
              <a:pPr/>
              <a:t>‹#›</a:t>
            </a:fld>
            <a:r>
              <a:rPr lang="en-US" altLang="zh-CN" dirty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27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ckchain.com/btc/blocks?page=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80C94BD-3111-4D40-8429-D8D17FAFA47E}"/>
              </a:ext>
            </a:extLst>
          </p:cNvPr>
          <p:cNvSpPr/>
          <p:nvPr/>
        </p:nvSpPr>
        <p:spPr>
          <a:xfrm>
            <a:off x="0" y="1685927"/>
            <a:ext cx="12192000" cy="1905000"/>
          </a:xfrm>
          <a:prstGeom prst="rect">
            <a:avLst/>
          </a:prstGeom>
          <a:solidFill>
            <a:srgbClr val="1B46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4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A3304B7-D6A5-43EE-88FD-7615CD4BA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572625" cy="23876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方正行楷简体" panose="02000000000000000000" pitchFamily="2" charset="-122"/>
                <a:ea typeface="方正行楷简体" panose="02000000000000000000" pitchFamily="2" charset="-122"/>
              </a:rPr>
              <a:t>密码技术与金融科技</a:t>
            </a:r>
            <a:br>
              <a:rPr lang="en-US" altLang="zh-CN" b="1" dirty="0">
                <a:solidFill>
                  <a:schemeClr val="bg1"/>
                </a:solidFill>
              </a:rPr>
            </a:br>
            <a:r>
              <a:rPr lang="en-US" altLang="zh-CN" sz="4800" dirty="0">
                <a:solidFill>
                  <a:schemeClr val="bg1"/>
                </a:solidFill>
                <a:latin typeface="Arial Black" panose="020B0A04020102020204" pitchFamily="34" charset="0"/>
              </a:rPr>
              <a:t>Cryptography &amp; Fintech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DA6570-A2E2-4E23-829E-F545A5EE9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7183" y="4037013"/>
            <a:ext cx="9144000" cy="16557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李江涛</a:t>
            </a:r>
            <a:endParaRPr lang="en-US" altLang="zh-CN" sz="3600" dirty="0">
              <a:latin typeface="方正行楷简体" panose="02000000000000000000" pitchFamily="2" charset="-122"/>
              <a:ea typeface="方正行楷简体" panose="02000000000000000000" pitchFamily="2" charset="-122"/>
            </a:endParaRPr>
          </a:p>
          <a:p>
            <a:r>
              <a:rPr lang="zh-CN" altLang="en-US" sz="3600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网络空间安全实验室</a:t>
            </a:r>
          </a:p>
        </p:txBody>
      </p:sp>
    </p:spTree>
    <p:extLst>
      <p:ext uri="{BB962C8B-B14F-4D97-AF65-F5344CB8AC3E}">
        <p14:creationId xmlns:p14="http://schemas.microsoft.com/office/powerpoint/2010/main" val="1137280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61582-366C-43BA-B363-D1046797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消息认证码的安全性要求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057E54-723E-471A-BB4A-5E38F13F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DEC2D9-364A-49A3-8386-51DC0BD6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10</a:t>
            </a:fld>
            <a:r>
              <a:rPr lang="en-US" altLang="zh-CN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76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F78A9-7BFB-4F4B-BA27-235002DF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解决兑换码生成问题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52BC91-DC67-4341-907A-787A291D8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消息认证码</a:t>
                </a:r>
                <a:r>
                  <a:rPr lang="zh-CN" altLang="en-US" dirty="0">
                    <a:sym typeface="Wingdings" panose="05000000000000000000" pitchFamily="2" charset="2"/>
                  </a:rPr>
                  <a:t>（</a:t>
                </a:r>
                <a:r>
                  <a:rPr lang="en-US" altLang="zh-CN" dirty="0">
                    <a:sym typeface="Wingdings" panose="05000000000000000000" pitchFamily="2" charset="2"/>
                  </a:rPr>
                  <a:t>Message Authentication Code</a:t>
                </a:r>
                <a:r>
                  <a:rPr lang="zh-CN" altLang="en-US" dirty="0">
                    <a:sym typeface="Wingdings" panose="05000000000000000000" pitchFamily="2" charset="2"/>
                  </a:rPr>
                  <a:t>）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dirty="0"/>
                  <a:t>，其中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是一个随机生成的密钥。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具体过程：</a:t>
                </a:r>
                <a:endParaRPr lang="en-US" altLang="zh-CN" dirty="0"/>
              </a:p>
              <a:p>
                <a:r>
                  <a:rPr lang="zh-CN" altLang="en-US" dirty="0"/>
                  <a:t>兑换码生成流程：</a:t>
                </a:r>
                <a:endParaRPr lang="en-US" altLang="zh-CN" dirty="0"/>
              </a:p>
              <a:p>
                <a:pPr marL="457185" lvl="1" indent="0">
                  <a:buNone/>
                </a:pPr>
                <a:r>
                  <a:rPr lang="en-US" altLang="zh-CN" dirty="0"/>
                  <a:t>1</a:t>
                </a:r>
                <a:r>
                  <a:rPr lang="zh-CN" altLang="en-US" dirty="0"/>
                  <a:t>）生成随机密钥</a:t>
                </a:r>
                <a:r>
                  <a:rPr lang="en-US" altLang="zh-CN" dirty="0"/>
                  <a:t>k</a:t>
                </a:r>
              </a:p>
              <a:p>
                <a:pPr marL="457185" lvl="1" indent="0">
                  <a:buNone/>
                </a:pPr>
                <a:r>
                  <a:rPr lang="en-US" altLang="zh-CN" dirty="0"/>
                  <a:t>2) </a:t>
                </a:r>
                <a:r>
                  <a:rPr lang="zh-CN" altLang="en-US" dirty="0"/>
                  <a:t>生成兑换编号</a:t>
                </a:r>
                <a:r>
                  <a:rPr lang="en-US" altLang="zh-CN" dirty="0"/>
                  <a:t>id</a:t>
                </a:r>
                <a:r>
                  <a:rPr lang="zh-CN" altLang="en-US" dirty="0"/>
                  <a:t>，计算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𝑖𝑑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dirty="0"/>
                  <a:t>，并截取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𝑖𝑑</m:t>
                        </m:r>
                      </m:e>
                    </m:d>
                  </m:oMath>
                </a14:m>
                <a:r>
                  <a:rPr lang="zh-CN" altLang="en-US" dirty="0"/>
                  <a:t>前</a:t>
                </a:r>
                <a:r>
                  <a:rPr lang="en-US" altLang="zh-CN" dirty="0"/>
                  <a:t>30bit,</a:t>
                </a:r>
                <a:r>
                  <a:rPr lang="zh-CN" altLang="en-US" dirty="0"/>
                  <a:t>记为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𝑀𝐴𝐶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𝑖𝑑</m:t>
                            </m:r>
                          </m:e>
                        </m:d>
                      </m:e>
                    </m:acc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457185" lvl="1" indent="0">
                  <a:buNone/>
                </a:pPr>
                <a:r>
                  <a:rPr lang="en-US" altLang="zh-CN" dirty="0"/>
                  <a:t>3)</a:t>
                </a:r>
                <a:r>
                  <a:rPr lang="zh-CN" altLang="en-US" dirty="0"/>
                  <a:t>兑换码为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𝑖𝑑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𝑀𝐴𝐶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𝑖𝑑</m:t>
                            </m:r>
                          </m:e>
                        </m:d>
                      </m:e>
                    </m:acc>
                  </m:oMath>
                </a14:m>
                <a:endParaRPr lang="en-US" altLang="zh-CN" i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52BC91-DC67-4341-907A-787A291D8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C4E00DF-83D7-4393-9FCA-73F6D9389C80}"/>
              </a:ext>
            </a:extLst>
          </p:cNvPr>
          <p:cNvSpPr txBox="1"/>
          <p:nvPr/>
        </p:nvSpPr>
        <p:spPr>
          <a:xfrm>
            <a:off x="476249" y="6169710"/>
            <a:ext cx="10410827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4" dirty="0"/>
              <a:t>1.</a:t>
            </a:r>
            <a:r>
              <a:rPr lang="zh-CN" altLang="en-US" sz="1404" dirty="0"/>
              <a:t>当哈希函数</a:t>
            </a:r>
            <a:r>
              <a:rPr lang="en-US" altLang="zh-CN" sz="1404" dirty="0"/>
              <a:t>H</a:t>
            </a:r>
            <a:r>
              <a:rPr lang="zh-CN" altLang="en-US" sz="1404" dirty="0"/>
              <a:t>是一个随机预言机时，该构造给了一个安全的消息认证码。但是对于</a:t>
            </a:r>
            <a:r>
              <a:rPr lang="en-US" altLang="zh-CN" sz="1404" dirty="0"/>
              <a:t>MD</a:t>
            </a:r>
            <a:r>
              <a:rPr lang="zh-CN" altLang="en-US" sz="1404" dirty="0"/>
              <a:t>结构哈希函数，需要更加复杂的构造。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A5D06-5FDE-4D2C-B14F-7A7BA722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11</a:t>
            </a:fld>
            <a:r>
              <a:rPr lang="en-US" altLang="zh-CN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5764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8D9F0-7503-4699-97B5-C07C9407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解决兑换码生成问题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89BDEA-9274-43D4-AFFE-83FD23494E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51" y="1463675"/>
                <a:ext cx="10515600" cy="51657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兑换码生成流程：</a:t>
                </a:r>
                <a:endParaRPr lang="en-US" altLang="zh-CN" dirty="0"/>
              </a:p>
              <a:p>
                <a:pPr marL="457185" lvl="1" indent="0">
                  <a:buNone/>
                </a:pPr>
                <a:r>
                  <a:rPr lang="en-US" altLang="zh-CN" dirty="0"/>
                  <a:t>1</a:t>
                </a:r>
                <a:r>
                  <a:rPr lang="zh-CN" altLang="en-US" dirty="0"/>
                  <a:t>）生成随机密钥</a:t>
                </a:r>
                <a:r>
                  <a:rPr lang="en-US" altLang="zh-CN" dirty="0"/>
                  <a:t>k</a:t>
                </a:r>
              </a:p>
              <a:p>
                <a:pPr marL="457185" lvl="1" indent="0">
                  <a:buNone/>
                </a:pPr>
                <a:r>
                  <a:rPr lang="en-US" altLang="zh-CN" dirty="0"/>
                  <a:t>2) </a:t>
                </a:r>
                <a:r>
                  <a:rPr lang="zh-CN" altLang="en-US" dirty="0"/>
                  <a:t>生成兑换编号</a:t>
                </a:r>
                <a:r>
                  <a:rPr lang="en-US" altLang="zh-CN" dirty="0"/>
                  <a:t>id</a:t>
                </a:r>
                <a:r>
                  <a:rPr lang="zh-CN" altLang="en-US" dirty="0"/>
                  <a:t>，计算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𝑖𝑑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||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zh-CN" altLang="en-US" dirty="0"/>
                  <a:t>，并截取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𝑖𝑑</m:t>
                        </m:r>
                      </m:e>
                    </m:d>
                  </m:oMath>
                </a14:m>
                <a:r>
                  <a:rPr lang="zh-CN" altLang="en-US" dirty="0"/>
                  <a:t>前</a:t>
                </a:r>
                <a:r>
                  <a:rPr lang="en-US" altLang="zh-CN" dirty="0"/>
                  <a:t>30bit,</a:t>
                </a:r>
                <a:r>
                  <a:rPr lang="zh-CN" altLang="en-US" dirty="0"/>
                  <a:t>记为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𝑀𝐴𝐶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𝑖𝑑</m:t>
                            </m:r>
                          </m:e>
                        </m:d>
                      </m:e>
                    </m:acc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457185" lvl="1" indent="0">
                  <a:buNone/>
                </a:pPr>
                <a:r>
                  <a:rPr lang="en-US" altLang="zh-CN" dirty="0"/>
                  <a:t>3)</a:t>
                </a:r>
                <a:r>
                  <a:rPr lang="zh-CN" altLang="en-US" dirty="0"/>
                  <a:t>兑换码为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𝑖𝑑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𝑀𝐴𝐶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𝑖𝑑</m:t>
                            </m:r>
                          </m:e>
                        </m:d>
                      </m:e>
                    </m:acc>
                  </m:oMath>
                </a14:m>
                <a:r>
                  <a:rPr lang="zh-CN" altLang="en-US" i="1" dirty="0"/>
                  <a:t>，</a:t>
                </a:r>
                <a:r>
                  <a:rPr lang="zh-CN" altLang="en-US" dirty="0"/>
                  <a:t>转化成</a:t>
                </a:r>
                <a:r>
                  <a:rPr lang="en-US" altLang="zh-CN" dirty="0"/>
                  <a:t>13</a:t>
                </a:r>
                <a:r>
                  <a:rPr lang="zh-CN" altLang="en-US" dirty="0"/>
                  <a:t>个大写字母。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兑换码验证过程：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）将兑换码前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29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𝑏𝑖𝑡</m:t>
                    </m:r>
                  </m:oMath>
                </a14:m>
                <a:r>
                  <a:rPr lang="zh-CN" altLang="en-US" sz="2400" dirty="0"/>
                  <a:t>记为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𝑐𝑜𝑑𝑒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后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𝑏𝑖𝑡</m:t>
                    </m:r>
                  </m:oMath>
                </a14:m>
                <a:r>
                  <a:rPr lang="zh-CN" altLang="en-US" sz="2400" dirty="0"/>
                  <a:t>记为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𝑐𝑜𝑑𝑒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 2</a:t>
                </a:r>
                <a:r>
                  <a:rPr lang="zh-CN" altLang="en-US" sz="2400" dirty="0"/>
                  <a:t>）计算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code</m:t>
                        </m:r>
                        <m:r>
                          <a:rPr lang="en-US" altLang="zh-CN" sz="2400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||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code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1)</m:t>
                    </m:r>
                  </m:oMath>
                </a14:m>
                <a:r>
                  <a:rPr lang="zh-CN" altLang="en-US" sz="2400" dirty="0"/>
                  <a:t>，并验证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zh-CN" sz="240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𝑐𝑜𝑑𝑒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前</m:t>
                    </m:r>
                  </m:oMath>
                </a14:m>
                <a:r>
                  <a:rPr lang="en-US" altLang="zh-CN" sz="2400" dirty="0"/>
                  <a:t>30bit </a:t>
                </a:r>
                <a:r>
                  <a:rPr lang="zh-CN" altLang="en-US" sz="2400" dirty="0"/>
                  <a:t>与</a:t>
                </a:r>
                <a:r>
                  <a:rPr lang="en-US" altLang="zh-CN" sz="2400" dirty="0"/>
                  <a:t>code2</a:t>
                </a:r>
                <a:r>
                  <a:rPr lang="zh-CN" altLang="en-US" sz="2400" dirty="0"/>
                  <a:t>是否相等。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其它：由于</a:t>
                </a:r>
                <a:r>
                  <a:rPr lang="en-US" altLang="zh-CN" sz="2400" dirty="0"/>
                  <a:t>MAC</a:t>
                </a:r>
                <a:r>
                  <a:rPr lang="zh-CN" altLang="en-US" sz="2400" dirty="0"/>
                  <a:t>安全性有一定的牺牲，需要一定机制防止暴力破解。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89BDEA-9274-43D4-AFFE-83FD23494E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1" y="1463675"/>
                <a:ext cx="10515600" cy="5165725"/>
              </a:xfrm>
              <a:blipFill>
                <a:blip r:embed="rId3"/>
                <a:stretch>
                  <a:fillRect l="-1043" t="-2712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C24E74-1D91-4BC5-BCB9-F58A052C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12</a:t>
            </a:fld>
            <a:r>
              <a:rPr lang="en-US" altLang="zh-CN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2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0E9CB-F1BB-4557-BFB6-E147B173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小结：</a:t>
            </a:r>
            <a:r>
              <a:rPr lang="en-US" altLang="zh-CN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MAC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D5602D-52FF-454A-AC2C-85F1FEAD8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消息认证码</a:t>
            </a:r>
            <a:r>
              <a:rPr lang="en-US" altLang="zh-CN" dirty="0"/>
              <a:t>MAC</a:t>
            </a:r>
            <a:r>
              <a:rPr lang="zh-CN" altLang="en-US" dirty="0"/>
              <a:t>可以实现：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）身份认证：只有具有密钥</a:t>
            </a:r>
            <a:r>
              <a:rPr lang="en-US" altLang="zh-CN" dirty="0"/>
              <a:t>k</a:t>
            </a:r>
            <a:r>
              <a:rPr lang="zh-CN" altLang="en-US" dirty="0"/>
              <a:t>的用户才可以生成合法的</a:t>
            </a:r>
            <a:r>
              <a:rPr lang="en-US" altLang="zh-CN" dirty="0"/>
              <a:t>MAC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）消息完整性：篡改内容后，</a:t>
            </a:r>
            <a:r>
              <a:rPr lang="en-US" altLang="zh-CN" dirty="0"/>
              <a:t>MAC</a:t>
            </a:r>
            <a:r>
              <a:rPr lang="zh-CN" altLang="en-US" dirty="0"/>
              <a:t>无法通过验证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082124-643A-4C1B-96AA-F07501BF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13</a:t>
            </a:fld>
            <a:r>
              <a:rPr lang="en-US" altLang="zh-CN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356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CB68C5D-6157-4552-8A96-DEE72FA8843E}"/>
              </a:ext>
            </a:extLst>
          </p:cNvPr>
          <p:cNvSpPr/>
          <p:nvPr/>
        </p:nvSpPr>
        <p:spPr>
          <a:xfrm>
            <a:off x="1" y="311146"/>
            <a:ext cx="5372100" cy="1325563"/>
          </a:xfrm>
          <a:prstGeom prst="rect">
            <a:avLst/>
          </a:prstGeom>
          <a:solidFill>
            <a:srgbClr val="1B46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4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ECBDD5A-A691-4D55-B527-E6A6D79A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方正行楷简体" panose="02000000000000000000" pitchFamily="2" charset="-122"/>
                <a:ea typeface="方正行楷简体" panose="02000000000000000000" pitchFamily="2" charset="-122"/>
              </a:rPr>
              <a:t>问题二：借条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6BCB5-0AE8-4DF3-A151-68509B2A3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Alice</a:t>
            </a:r>
            <a:r>
              <a:rPr lang="zh-CN" altLang="en-US" dirty="0"/>
              <a:t>要向</a:t>
            </a:r>
            <a:r>
              <a:rPr lang="en-US" altLang="zh-CN" dirty="0"/>
              <a:t>Bob</a:t>
            </a:r>
            <a:r>
              <a:rPr lang="zh-CN" altLang="en-US" dirty="0"/>
              <a:t>借</a:t>
            </a:r>
            <a:r>
              <a:rPr lang="en-US" altLang="zh-CN" dirty="0"/>
              <a:t>100</a:t>
            </a:r>
            <a:r>
              <a:rPr lang="zh-CN" altLang="en-US" dirty="0"/>
              <a:t>元，并承诺，下个月还</a:t>
            </a:r>
            <a:r>
              <a:rPr lang="en-US" altLang="zh-CN" dirty="0"/>
              <a:t>102</a:t>
            </a:r>
            <a:r>
              <a:rPr lang="zh-CN" altLang="en-US" dirty="0"/>
              <a:t>元。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如果利用</a:t>
            </a:r>
            <a:r>
              <a:rPr lang="en-US" altLang="zh-CN" dirty="0"/>
              <a:t>MAC</a:t>
            </a:r>
            <a:r>
              <a:rPr lang="zh-CN" altLang="en-US" dirty="0"/>
              <a:t>，假设</a:t>
            </a:r>
            <a:r>
              <a:rPr lang="en-US" altLang="zh-CN" dirty="0"/>
              <a:t>Alice</a:t>
            </a:r>
            <a:r>
              <a:rPr lang="zh-CN" altLang="en-US" dirty="0"/>
              <a:t>和</a:t>
            </a:r>
            <a:r>
              <a:rPr lang="en-US" altLang="zh-CN" dirty="0"/>
              <a:t>Bob</a:t>
            </a:r>
            <a:r>
              <a:rPr lang="zh-CN" altLang="en-US" dirty="0"/>
              <a:t>共享了密钥</a:t>
            </a:r>
            <a:r>
              <a:rPr lang="en-US" altLang="zh-CN" dirty="0"/>
              <a:t>k</a:t>
            </a:r>
            <a:r>
              <a:rPr lang="zh-CN" altLang="en-US" dirty="0"/>
              <a:t>，那么</a:t>
            </a:r>
            <a:r>
              <a:rPr lang="en-US" altLang="zh-CN" dirty="0"/>
              <a:t>Alice</a:t>
            </a:r>
            <a:r>
              <a:rPr lang="zh-CN" altLang="en-US" dirty="0"/>
              <a:t>可以使用</a:t>
            </a:r>
            <a:r>
              <a:rPr lang="en-US" altLang="zh-CN" dirty="0"/>
              <a:t>k</a:t>
            </a:r>
            <a:r>
              <a:rPr lang="zh-CN" altLang="en-US" dirty="0"/>
              <a:t>，对内容“</a:t>
            </a:r>
            <a:r>
              <a:rPr lang="en-US" altLang="zh-CN" dirty="0"/>
              <a:t>Alice</a:t>
            </a:r>
            <a:r>
              <a:rPr lang="zh-CN" altLang="en-US" dirty="0"/>
              <a:t>借款</a:t>
            </a:r>
            <a:r>
              <a:rPr lang="en-US" altLang="zh-CN" dirty="0"/>
              <a:t>100</a:t>
            </a:r>
            <a:r>
              <a:rPr lang="zh-CN" altLang="en-US" dirty="0"/>
              <a:t>元，下月还</a:t>
            </a:r>
            <a:r>
              <a:rPr lang="en-US" altLang="zh-CN" dirty="0"/>
              <a:t>102</a:t>
            </a:r>
            <a:r>
              <a:rPr lang="zh-CN" altLang="en-US" dirty="0"/>
              <a:t>元”生成一个消息认证码。</a:t>
            </a:r>
            <a:r>
              <a:rPr lang="en-US" altLang="zh-CN" dirty="0"/>
              <a:t>Bob</a:t>
            </a:r>
            <a:r>
              <a:rPr lang="zh-CN" altLang="en-US" dirty="0"/>
              <a:t>拿到消息认证码之后，可以确信，</a:t>
            </a:r>
            <a:r>
              <a:rPr lang="en-US" altLang="zh-CN" dirty="0"/>
              <a:t>Alice</a:t>
            </a:r>
            <a:r>
              <a:rPr lang="zh-CN" altLang="en-US" dirty="0"/>
              <a:t>说了这句话。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但是，如果</a:t>
            </a:r>
            <a:r>
              <a:rPr lang="en-US" altLang="zh-CN" dirty="0"/>
              <a:t>Alice</a:t>
            </a:r>
            <a:r>
              <a:rPr lang="zh-CN" altLang="en-US" dirty="0"/>
              <a:t>拿到钱以后抵赖怎么办？</a:t>
            </a: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185715-5D73-4B73-B6F2-6D73433A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14</a:t>
            </a:fld>
            <a:r>
              <a:rPr lang="en-US" altLang="zh-CN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07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3CE6C-3029-44EC-86C0-A61C51E5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陷门函数</a:t>
            </a:r>
            <a:endParaRPr lang="zh-CN" altLang="en-US" dirty="0"/>
          </a:p>
        </p:txBody>
      </p:sp>
      <p:pic>
        <p:nvPicPr>
          <p:cNvPr id="1026" name="Picture 2" descr="https://upload.wikimedia.org/wikipedia/commons/thumb/8/8f/Trapdoor_permutation.svg/300px-Trapdoor_permutation.svg.png">
            <a:extLst>
              <a:ext uri="{FF2B5EF4-FFF2-40B4-BE49-F238E27FC236}">
                <a16:creationId xmlns:a16="http://schemas.microsoft.com/office/drawing/2014/main" id="{8224C6BC-A685-4898-AE46-36A99F582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7" y="2064640"/>
            <a:ext cx="6010275" cy="424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6EF775-D42C-4FC0-B23F-9C381BAB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15</a:t>
            </a:fld>
            <a:r>
              <a:rPr lang="en-US" altLang="zh-CN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35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5B194-BCA2-4F95-8AA7-9E3B8B34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数字签名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80B020-1108-42FB-875C-B121FB22D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一个数字签名方案包含以下三个算法：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 err="1"/>
                  <a:t>KeyGen</a:t>
                </a:r>
                <a:r>
                  <a:rPr lang="zh-CN" altLang="en-US" dirty="0"/>
                  <a:t>：生成公私钥对</a:t>
                </a:r>
                <a:r>
                  <a:rPr lang="en-US" altLang="zh-CN" dirty="0" err="1"/>
                  <a:t>pk,sk</a:t>
                </a:r>
                <a:r>
                  <a:rPr lang="zh-CN" altLang="en-US" dirty="0"/>
                  <a:t>。其中</a:t>
                </a:r>
                <a:r>
                  <a:rPr lang="en-US" altLang="zh-CN" dirty="0" err="1"/>
                  <a:t>sk</a:t>
                </a:r>
                <a:r>
                  <a:rPr lang="zh-CN" altLang="en-US" dirty="0"/>
                  <a:t>表示私钥，用来生成签名，</a:t>
                </a:r>
                <a:r>
                  <a:rPr lang="en-US" altLang="zh-CN" dirty="0"/>
                  <a:t>pk</a:t>
                </a:r>
                <a:r>
                  <a:rPr lang="zh-CN" altLang="en-US" dirty="0"/>
                  <a:t>表示公钥，用来验证签名。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Sign</a:t>
                </a:r>
                <a:r>
                  <a:rPr lang="zh-CN" altLang="en-US" dirty="0"/>
                  <a:t>：输入消息</a:t>
                </a:r>
                <a:r>
                  <a:rPr lang="en-US" altLang="zh-CN" dirty="0"/>
                  <a:t>m,</a:t>
                </a:r>
                <a:r>
                  <a:rPr lang="zh-CN" altLang="en-US" dirty="0"/>
                  <a:t>私钥</a:t>
                </a:r>
                <a:r>
                  <a:rPr lang="en-US" altLang="zh-CN" dirty="0" err="1"/>
                  <a:t>sk</a:t>
                </a:r>
                <a:r>
                  <a:rPr lang="zh-CN" altLang="en-US" dirty="0"/>
                  <a:t>，输出签名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Verify</a:t>
                </a:r>
                <a:r>
                  <a:rPr lang="zh-CN" altLang="en-US" dirty="0"/>
                  <a:t>：验证算法，输入签名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/>
                  <a:t>，输出</a:t>
                </a:r>
                <a:r>
                  <a:rPr lang="en-US" altLang="zh-CN" dirty="0"/>
                  <a:t>true/false</a:t>
                </a:r>
                <a:r>
                  <a:rPr lang="zh-CN" altLang="en-US" dirty="0"/>
                  <a:t>，表示签名是否验证通过。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80B020-1108-42FB-875C-B121FB22D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464" b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72E141-D5EE-44B4-A3DC-8CC22F30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16</a:t>
            </a:fld>
            <a:r>
              <a:rPr lang="en-US" altLang="zh-CN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15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0021C-3EE2-4AAC-A90D-24DFC4D4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数字签名的安全性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45E178-41BE-4AC2-B062-C475F153F3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正确性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𝑉𝑒𝑟𝑖𝑓𝑦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𝑆𝑖𝑔𝑛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不可伪造性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敌手拥有公钥 </a:t>
                </a:r>
                <a:r>
                  <a:rPr lang="en-US" altLang="zh-CN" dirty="0"/>
                  <a:t>pk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敌手可以得到指定消息的签名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敌手不可以生成一个新的消息的签名可以通过验证算法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45E178-41BE-4AC2-B062-C475F153F3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下 3">
            <a:extLst>
              <a:ext uri="{FF2B5EF4-FFF2-40B4-BE49-F238E27FC236}">
                <a16:creationId xmlns:a16="http://schemas.microsoft.com/office/drawing/2014/main" id="{65BECECC-9E0E-4008-B7C9-3905A8397396}"/>
              </a:ext>
            </a:extLst>
          </p:cNvPr>
          <p:cNvSpPr/>
          <p:nvPr/>
        </p:nvSpPr>
        <p:spPr>
          <a:xfrm>
            <a:off x="4019552" y="4838702"/>
            <a:ext cx="542925" cy="581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4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D86AE-C916-49EE-B562-2A7448C3D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17</a:t>
            </a:fld>
            <a:r>
              <a:rPr lang="en-US" altLang="zh-CN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3012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D1B0E-6A2C-49B6-9D39-CF6964D2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基于陷门函数的数字签名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88048C-FEF0-447C-9F25-E2DB082E4E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𝑆𝑖𝑔𝑛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𝑉𝑒𝑖𝑓𝑦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正确性容易验证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88048C-FEF0-447C-9F25-E2DB082E4E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661343-B889-4715-8E7A-041DA0A5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18</a:t>
            </a:fld>
            <a:r>
              <a:rPr lang="en-US" altLang="zh-CN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09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53909-AD74-4ACB-A52E-F0A3CE85D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一个陷门函数的实例</a:t>
            </a:r>
            <a:r>
              <a:rPr lang="en-US" altLang="zh-CN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:RSA</a:t>
            </a:r>
            <a:endParaRPr lang="zh-CN" altLang="en-US" dirty="0">
              <a:latin typeface="方正行楷简体" panose="02000000000000000000" pitchFamily="2" charset="-122"/>
              <a:ea typeface="方正行楷简体" panose="02000000000000000000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9E097F-0420-44D5-B5B4-508E743FD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372725" cy="32321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Ron </a:t>
                </a:r>
                <a:r>
                  <a:rPr lang="en-US" altLang="zh-CN" dirty="0" err="1"/>
                  <a:t>Rivest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Adi Shamir,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Leonard </a:t>
                </a:r>
                <a:r>
                  <a:rPr lang="en-US" altLang="zh-CN" dirty="0" err="1"/>
                  <a:t>Adleman</a:t>
                </a:r>
                <a:r>
                  <a:rPr lang="en-US" altLang="zh-CN" dirty="0"/>
                  <a:t> 1977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1</a:t>
                </a:r>
                <a:r>
                  <a:rPr lang="zh-CN" altLang="en-US" dirty="0"/>
                  <a:t>）选取两个素数，计算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2</a:t>
                </a:r>
                <a:r>
                  <a:rPr lang="zh-CN" altLang="en-US" dirty="0"/>
                  <a:t>）计算出欧拉函数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3</a:t>
                </a:r>
                <a:r>
                  <a:rPr lang="zh-CN" altLang="en-US" dirty="0"/>
                  <a:t>）选取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)}，</m:t>
                    </m:r>
                  </m:oMath>
                </a14:m>
                <a:r>
                  <a:rPr lang="zh-CN" altLang="en-US" dirty="0"/>
                  <a:t>并计算出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i="1" dirty="0"/>
                  <a:t> </a:t>
                </a:r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altLang="zh-CN" i="1" dirty="0"/>
              </a:p>
              <a:p>
                <a:pPr marL="0" indent="0">
                  <a:buNone/>
                </a:pPr>
                <a:r>
                  <a:rPr lang="zh-CN" altLang="en-US" dirty="0"/>
                  <a:t>陷门为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公钥为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9E097F-0420-44D5-B5B4-508E743FD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372725" cy="3232151"/>
              </a:xfrm>
              <a:blipFill>
                <a:blip r:embed="rId2"/>
                <a:stretch>
                  <a:fillRect l="-1235" t="-3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F2B162-09EF-42CD-B132-1763A9765142}"/>
                  </a:ext>
                </a:extLst>
              </p:cNvPr>
              <p:cNvSpPr txBox="1"/>
              <p:nvPr/>
            </p:nvSpPr>
            <p:spPr>
              <a:xfrm>
                <a:off x="981076" y="4379612"/>
                <a:ext cx="8743949" cy="2507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CN" sz="2800" dirty="0"/>
              </a:p>
              <a:p>
                <a:endParaRPr lang="en-US" altLang="zh-CN" sz="2800" dirty="0"/>
              </a:p>
              <a:p>
                <a:r>
                  <a:rPr lang="zh-CN" altLang="en-US" sz="2800" dirty="0"/>
                  <a:t>正确性：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注：对于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任意的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，有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l-GR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2800" dirty="0"/>
              </a:p>
              <a:p>
                <a:endParaRPr lang="zh-CN" altLang="en-US" sz="1404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F2B162-09EF-42CD-B132-1763A9765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76" y="4379612"/>
                <a:ext cx="8743949" cy="2507289"/>
              </a:xfrm>
              <a:prstGeom prst="rect">
                <a:avLst/>
              </a:prstGeom>
              <a:blipFill>
                <a:blip r:embed="rId3"/>
                <a:stretch>
                  <a:fillRect l="-1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FA5169-E176-48BD-AE5A-5C92D563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19</a:t>
            </a:fld>
            <a:r>
              <a:rPr lang="en-US" altLang="zh-CN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68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82C41350-6A1C-41B9-8B6E-BCD21B7102C8}"/>
              </a:ext>
            </a:extLst>
          </p:cNvPr>
          <p:cNvSpPr/>
          <p:nvPr/>
        </p:nvSpPr>
        <p:spPr>
          <a:xfrm>
            <a:off x="0" y="298449"/>
            <a:ext cx="6019800" cy="1325563"/>
          </a:xfrm>
          <a:prstGeom prst="rect">
            <a:avLst/>
          </a:prstGeom>
          <a:solidFill>
            <a:srgbClr val="1B46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4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EF553C-84B6-43F2-93B8-DF01A575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方正行楷简体" panose="02000000000000000000" pitchFamily="2" charset="-122"/>
                <a:ea typeface="方正行楷简体" panose="02000000000000000000" pitchFamily="2" charset="-122"/>
              </a:rPr>
              <a:t>什么是密码学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19B97-55EF-4C82-B0CA-316948B8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24" y="1987425"/>
            <a:ext cx="10515600" cy="435133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密码（</a:t>
            </a:r>
            <a:r>
              <a:rPr lang="en-US" altLang="zh-CN" dirty="0">
                <a:latin typeface="+mn-ea"/>
              </a:rPr>
              <a:t>Cryptography</a:t>
            </a:r>
            <a:r>
              <a:rPr lang="zh-CN" altLang="en-US" dirty="0">
                <a:latin typeface="+mn-ea"/>
              </a:rPr>
              <a:t>） </a:t>
            </a:r>
            <a:r>
              <a:rPr lang="en-US" altLang="zh-CN" dirty="0" err="1">
                <a:latin typeface="+mn-ea"/>
              </a:rPr>
              <a:t>v.s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dirty="0">
                <a:latin typeface="+mn-ea"/>
              </a:rPr>
              <a:t>口令</a:t>
            </a:r>
            <a:r>
              <a:rPr lang="en-US" altLang="zh-CN" dirty="0">
                <a:latin typeface="+mn-ea"/>
              </a:rPr>
              <a:t>(Password</a:t>
            </a:r>
            <a:r>
              <a:rPr lang="zh-CN" altLang="en-US" dirty="0">
                <a:latin typeface="+mn-ea"/>
              </a:rPr>
              <a:t>，</a:t>
            </a:r>
            <a:r>
              <a:rPr lang="en-US" altLang="zh-CN" dirty="0">
                <a:latin typeface="+mn-ea"/>
              </a:rPr>
              <a:t>PIN)</a:t>
            </a: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密码是指采用特定变换的方法对信息等进行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加密</a:t>
            </a:r>
            <a:r>
              <a:rPr lang="zh-CN" altLang="en-US" dirty="0">
                <a:latin typeface="+mn-ea"/>
              </a:rPr>
              <a:t>保护、安全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认证</a:t>
            </a:r>
            <a:r>
              <a:rPr lang="zh-CN" altLang="en-US" dirty="0">
                <a:latin typeface="+mn-ea"/>
              </a:rPr>
              <a:t>的技术、产品和服务。</a:t>
            </a:r>
            <a:r>
              <a:rPr lang="en-US" altLang="zh-CN" dirty="0">
                <a:latin typeface="+mn-ea"/>
              </a:rPr>
              <a:t>--《</a:t>
            </a:r>
            <a:r>
              <a:rPr lang="zh-CN" altLang="en-US" dirty="0">
                <a:latin typeface="+mn-ea"/>
              </a:rPr>
              <a:t>中国人民共和国密码法</a:t>
            </a:r>
            <a:r>
              <a:rPr lang="en-US" altLang="zh-CN" dirty="0">
                <a:latin typeface="+mn-ea"/>
              </a:rPr>
              <a:t>》</a:t>
            </a: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密码技术是指在被称为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敌手</a:t>
            </a:r>
            <a:r>
              <a:rPr lang="zh-CN" altLang="en-US" dirty="0">
                <a:latin typeface="+mn-ea"/>
              </a:rPr>
              <a:t>的第三方在场的情况下进行安全通信的技术实践与研究。</a:t>
            </a:r>
            <a:r>
              <a:rPr lang="en-US" altLang="zh-CN" dirty="0">
                <a:latin typeface="+mn-ea"/>
              </a:rPr>
              <a:t>-- Wikipedia</a:t>
            </a: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Kerckhoff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原则：算法公开；仅密钥保密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28025A-760C-4F1E-A8DA-BF6BBE952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569" y="182879"/>
            <a:ext cx="2300003" cy="2389848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8732E9-8381-40D3-B7EB-E3092F1B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2</a:t>
            </a:fld>
            <a:r>
              <a:rPr lang="en-US" altLang="zh-CN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636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DB296-DBBF-447B-98D6-FDCFD588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解决借条问题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14155B-A2F4-4D9D-B02E-A5DBB62F2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15651" cy="47656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那么</a:t>
                </a:r>
                <a:r>
                  <a:rPr lang="en-US" altLang="zh-CN" dirty="0"/>
                  <a:t>Alice</a:t>
                </a:r>
                <a:r>
                  <a:rPr lang="zh-CN" altLang="en-US" dirty="0"/>
                  <a:t>可以使用私钥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/>
                  <a:t>，对内容“</a:t>
                </a:r>
                <a:r>
                  <a:rPr lang="en-US" altLang="zh-CN" dirty="0"/>
                  <a:t>Alice</a:t>
                </a:r>
                <a:r>
                  <a:rPr lang="zh-CN" altLang="en-US" dirty="0"/>
                  <a:t>借款</a:t>
                </a:r>
                <a:r>
                  <a:rPr lang="en-US" altLang="zh-CN" dirty="0"/>
                  <a:t>100</a:t>
                </a:r>
                <a:r>
                  <a:rPr lang="zh-CN" altLang="en-US" dirty="0"/>
                  <a:t>元，下月还</a:t>
                </a:r>
                <a:r>
                  <a:rPr lang="en-US" altLang="zh-CN" dirty="0"/>
                  <a:t>102</a:t>
                </a:r>
                <a:r>
                  <a:rPr lang="zh-CN" altLang="en-US" dirty="0"/>
                  <a:t>元”生成一个数字签名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Bob</a:t>
                </a:r>
                <a:r>
                  <a:rPr lang="zh-CN" altLang="en-US" dirty="0"/>
                  <a:t>收到签名以后，进行签名验证，验证通过后，</a:t>
                </a:r>
                <a:r>
                  <a:rPr lang="en-US" altLang="zh-CN" dirty="0"/>
                  <a:t>Bob</a:t>
                </a:r>
                <a:r>
                  <a:rPr lang="zh-CN" altLang="en-US" dirty="0"/>
                  <a:t>相信该签名并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借款给</a:t>
                </a:r>
                <a:r>
                  <a:rPr lang="en-US" altLang="zh-CN" dirty="0"/>
                  <a:t>Alice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若</a:t>
                </a:r>
                <a:r>
                  <a:rPr lang="en-US" altLang="zh-CN" dirty="0"/>
                  <a:t>Alice</a:t>
                </a:r>
                <a:r>
                  <a:rPr lang="zh-CN" altLang="en-US" dirty="0"/>
                  <a:t>事后抵赖，则</a:t>
                </a:r>
                <a:r>
                  <a:rPr lang="en-US" altLang="zh-CN" dirty="0"/>
                  <a:t>Bob</a:t>
                </a:r>
                <a:r>
                  <a:rPr lang="zh-CN" altLang="en-US" dirty="0"/>
                  <a:t>可以向其它人公开签名，通过验证第三方可以确信该事件。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注：公钥即身份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14155B-A2F4-4D9D-B02E-A5DBB62F2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15651" cy="4765675"/>
              </a:xfrm>
              <a:blipFill>
                <a:blip r:embed="rId3"/>
                <a:stretch>
                  <a:fillRect l="-1173" t="-2941" r="-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C4882-52F6-4DA6-B68D-ACC2AAEB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20</a:t>
            </a:fld>
            <a:r>
              <a:rPr lang="en-US" altLang="zh-CN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166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C900A-B253-4A0C-8860-91466990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小结：数字签名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06CF8-A972-41EF-81E5-4018D5E09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相比消息认证码来说可以实现公开验证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可以认证消息的来源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保证消息的不可篡改性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现有的陷门函数只有</a:t>
            </a:r>
            <a:r>
              <a:rPr lang="en-US" altLang="zh-CN" dirty="0"/>
              <a:t>RSA</a:t>
            </a:r>
            <a:r>
              <a:rPr lang="zh-CN" altLang="en-US" dirty="0"/>
              <a:t>和</a:t>
            </a:r>
            <a:r>
              <a:rPr lang="en-US" altLang="zh-CN" dirty="0"/>
              <a:t>Rabin </a:t>
            </a:r>
            <a:r>
              <a:rPr lang="zh-CN" altLang="en-US" dirty="0"/>
              <a:t>两类，许多数字签名的构造并不需要陷门函数</a:t>
            </a:r>
            <a:endParaRPr lang="en-US" altLang="zh-CN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044CE2-8CAF-4819-AAF3-FDC8850F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21</a:t>
            </a:fld>
            <a:r>
              <a:rPr lang="en-US" altLang="zh-CN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844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939550D-789A-4B77-8E79-FC9268367A90}"/>
              </a:ext>
            </a:extLst>
          </p:cNvPr>
          <p:cNvSpPr/>
          <p:nvPr/>
        </p:nvSpPr>
        <p:spPr>
          <a:xfrm>
            <a:off x="0" y="311146"/>
            <a:ext cx="7153275" cy="1325563"/>
          </a:xfrm>
          <a:prstGeom prst="rect">
            <a:avLst/>
          </a:prstGeom>
          <a:solidFill>
            <a:srgbClr val="1B46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4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9C8A00-D22E-4EC2-9260-55C0B80E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方正行楷简体" panose="02000000000000000000" pitchFamily="2" charset="-122"/>
                <a:ea typeface="方正行楷简体" panose="02000000000000000000" pitchFamily="2" charset="-122"/>
              </a:rPr>
              <a:t>问题三：数字货币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835F49-E21F-4995-BF44-27C4B7DA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移动支付：纸币的数字化表示。其本质仍然依赖银行的信用。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银行</a:t>
            </a:r>
            <a:r>
              <a:rPr lang="en-US" altLang="zh-CN" dirty="0"/>
              <a:t>/</a:t>
            </a:r>
            <a:r>
              <a:rPr lang="zh-CN" altLang="en-US" dirty="0"/>
              <a:t>移动支付公司是所有交易的</a:t>
            </a:r>
            <a:r>
              <a:rPr lang="zh-CN" altLang="en-US" dirty="0">
                <a:solidFill>
                  <a:srgbClr val="FF0000"/>
                </a:solidFill>
              </a:rPr>
              <a:t>中间人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如何构造一种数字货币以代替纸币？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一串数字就能代表一个货币，如何防止双花？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34DF7-8F94-4036-A78F-B5D55AA7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22</a:t>
            </a:fld>
            <a:r>
              <a:rPr lang="en-US" altLang="zh-CN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457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80A83-A13D-4643-B657-C42612F1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一种简单的数字货币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00B522-9C12-4544-9B31-1B9E4F31A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205" y="1690688"/>
            <a:ext cx="4847788" cy="4282213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5BBDC6-CDDD-4965-A250-A125845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23</a:t>
            </a:fld>
            <a:r>
              <a:rPr lang="en-US" altLang="zh-CN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545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D8BE7-B493-4160-9F29-8106CEBE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数字货币</a:t>
            </a:r>
            <a:r>
              <a:rPr lang="en-US" altLang="zh-CN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—</a:t>
            </a:r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解决双花问题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57C807-1598-4628-9565-09B9F238A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858" y="2210345"/>
            <a:ext cx="8489769" cy="3384435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2B5C78-CDD9-48AC-A75E-8098AC20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24</a:t>
            </a:fld>
            <a:r>
              <a:rPr lang="en-US" altLang="zh-CN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256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80A83-A13D-4643-B657-C42612F1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数字货币</a:t>
            </a:r>
            <a:r>
              <a:rPr lang="en-US" altLang="zh-CN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—</a:t>
            </a:r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去中心化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D8849-6218-46EA-BB1C-265BE326C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中心化 </a:t>
            </a:r>
            <a:r>
              <a:rPr lang="en-US" altLang="zh-CN" dirty="0"/>
              <a:t>V.S. </a:t>
            </a:r>
            <a:r>
              <a:rPr lang="zh-CN" altLang="en-US" dirty="0"/>
              <a:t>去中心化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）互联网是一个巨大的去中心化系统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）几乎所有的系统都是混合模式（</a:t>
            </a:r>
            <a:r>
              <a:rPr lang="en-US" altLang="zh-CN" dirty="0"/>
              <a:t>hybrid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A1CF4-47A1-4F4E-A674-ADA33281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25</a:t>
            </a:fld>
            <a:r>
              <a:rPr lang="en-US" altLang="zh-CN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399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BD04-EF52-4D46-A79B-661DB77A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区块链与加密货币</a:t>
            </a:r>
            <a:r>
              <a:rPr lang="en-US" altLang="zh-CN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(</a:t>
            </a:r>
            <a:r>
              <a:rPr lang="en-US" altLang="zh-CN" dirty="0">
                <a:latin typeface="Bahnschrift SemiBold" panose="020B0502040204020203" pitchFamily="34" charset="0"/>
              </a:rPr>
              <a:t>Cryptocurrency</a:t>
            </a:r>
            <a:r>
              <a:rPr lang="en-US" altLang="zh-CN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5E203-E388-475D-925A-DEBE0B1C8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谁维护交易账本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谁决定哪些交易是合法的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谁生成比特币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谁决定系统规则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区块示例：</a:t>
            </a:r>
            <a:r>
              <a:rPr lang="en-US" altLang="zh-CN" dirty="0">
                <a:hlinkClick r:id="rId3"/>
              </a:rPr>
              <a:t>https://www.blockchain.com/btc/blocks?page=1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F57699-B356-4297-B7A7-69BC70A2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26</a:t>
            </a:fld>
            <a:r>
              <a:rPr lang="en-US" altLang="zh-CN" dirty="0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991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F50BC-E3BE-469D-8DE0-8A19045F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金融科技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1F2A9-FC00-47E9-9D75-AE864C54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27</a:t>
            </a:fld>
            <a:r>
              <a:rPr lang="en-US" altLang="zh-CN"/>
              <a:t>/29</a:t>
            </a:r>
            <a:endParaRPr lang="zh-CN" altLang="en-US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2F408442-043C-4175-A9ED-9FE3417DA3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2528456"/>
              </p:ext>
            </p:extLst>
          </p:nvPr>
        </p:nvGraphicFramePr>
        <p:xfrm>
          <a:off x="710688" y="1557866"/>
          <a:ext cx="110585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62F09076-D7EA-4B7B-AFCF-D2530E060D32}"/>
              </a:ext>
            </a:extLst>
          </p:cNvPr>
          <p:cNvSpPr txBox="1"/>
          <p:nvPr/>
        </p:nvSpPr>
        <p:spPr>
          <a:xfrm>
            <a:off x="1200151" y="342358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支付处理、转账、外汇、信用卡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353AE8-1ECE-4E9B-A69B-15756A8E18E6}"/>
              </a:ext>
            </a:extLst>
          </p:cNvPr>
          <p:cNvSpPr txBox="1"/>
          <p:nvPr/>
        </p:nvSpPr>
        <p:spPr>
          <a:xfrm>
            <a:off x="4953000" y="3625300"/>
            <a:ext cx="32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风险管理工具、理赔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4C0AD8-AB69-4F69-B61D-1C9D7D22D9F9}"/>
              </a:ext>
            </a:extLst>
          </p:cNvPr>
          <p:cNvSpPr txBox="1"/>
          <p:nvPr/>
        </p:nvSpPr>
        <p:spPr>
          <a:xfrm>
            <a:off x="8553450" y="3625300"/>
            <a:ext cx="32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大数据解决方案、数据可视化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76A984-8FB4-4F9D-887F-B19BD3DEB716}"/>
              </a:ext>
            </a:extLst>
          </p:cNvPr>
          <p:cNvSpPr txBox="1"/>
          <p:nvPr/>
        </p:nvSpPr>
        <p:spPr>
          <a:xfrm>
            <a:off x="2800350" y="5846544"/>
            <a:ext cx="3295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数字货币、智能合约、资产身份管理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81A6ADF-39AE-45E3-8D1C-8CE36F471DFF}"/>
              </a:ext>
            </a:extLst>
          </p:cNvPr>
          <p:cNvSpPr txBox="1"/>
          <p:nvPr/>
        </p:nvSpPr>
        <p:spPr>
          <a:xfrm>
            <a:off x="6972301" y="58980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数字身份、欺诈管理、数据隐私</a:t>
            </a:r>
          </a:p>
        </p:txBody>
      </p:sp>
    </p:spTree>
    <p:extLst>
      <p:ext uri="{BB962C8B-B14F-4D97-AF65-F5344CB8AC3E}">
        <p14:creationId xmlns:p14="http://schemas.microsoft.com/office/powerpoint/2010/main" val="354319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3DD3B-50B3-400F-A11B-F6358E3C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92808-70D9-4FB7-B1BA-7E0D764AA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密码学是理论计算机科学的一个分支，它在信息安全，金融科技领域扮演着重要的角色。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现代密码学的核心在于可证明安全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现实世界的金融业务的实现通常需要借助密码学，结合其它技术完成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491BC-0665-4F8E-888C-0354A8C7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28</a:t>
            </a:fld>
            <a:r>
              <a:rPr lang="en-US" altLang="zh-CN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689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FF06A-7478-4E65-A42E-894928BC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阅读推荐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6A4C0-C899-4B35-9869-F3E1EC522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Arvind Narayanan, Joseph Bonneau, Edward </a:t>
            </a:r>
            <a:r>
              <a:rPr lang="en-US" altLang="zh-CN" dirty="0" err="1"/>
              <a:t>Felten</a:t>
            </a:r>
            <a:r>
              <a:rPr lang="en-US" altLang="zh-CN" dirty="0"/>
              <a:t>, Andrew Miller, and Steven </a:t>
            </a:r>
            <a:r>
              <a:rPr lang="en-US" altLang="zh-CN" dirty="0" err="1"/>
              <a:t>Goldfeder</a:t>
            </a:r>
            <a:r>
              <a:rPr lang="en-US" altLang="zh-CN" dirty="0"/>
              <a:t>. Bitcoin and cryptocurrency technologies: a comprehensive introduction. Princeton University Press, 2016.</a:t>
            </a:r>
          </a:p>
          <a:p>
            <a:endParaRPr lang="en-US" altLang="zh-CN" dirty="0"/>
          </a:p>
          <a:p>
            <a:r>
              <a:rPr lang="en-US" altLang="zh-CN" dirty="0"/>
              <a:t>Jonathan Katz, and Yehuda Lindell. </a:t>
            </a:r>
            <a:r>
              <a:rPr lang="en-US" altLang="zh-CN" i="1" dirty="0"/>
              <a:t>Introduction to modern cryptography</a:t>
            </a:r>
            <a:r>
              <a:rPr lang="en-US" altLang="zh-CN" dirty="0"/>
              <a:t>. CRC press, 2014.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2277C-5FC9-4A54-A6FE-7F05D992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29</a:t>
            </a:fld>
            <a:r>
              <a:rPr lang="en-US" altLang="zh-CN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083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5C35A6B9-C057-4EA4-9FB1-36ADC869EABA}"/>
              </a:ext>
            </a:extLst>
          </p:cNvPr>
          <p:cNvSpPr/>
          <p:nvPr/>
        </p:nvSpPr>
        <p:spPr>
          <a:xfrm>
            <a:off x="0" y="311146"/>
            <a:ext cx="7153275" cy="1325563"/>
          </a:xfrm>
          <a:prstGeom prst="rect">
            <a:avLst/>
          </a:prstGeom>
          <a:solidFill>
            <a:srgbClr val="1B46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4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970925C-EC94-4805-BF27-25EF5C15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方正行楷简体" panose="02000000000000000000" pitchFamily="2" charset="-122"/>
                <a:ea typeface="方正行楷简体" panose="02000000000000000000" pitchFamily="2" charset="-122"/>
              </a:rPr>
              <a:t>问题一：兑换码生成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9DAD2E-475C-480A-ABD2-227C4775D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727" y="1825625"/>
                <a:ext cx="8153400" cy="4351339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腾讯的一道面试题：四亿个兑换码，兑换码由</a:t>
                </a:r>
                <a:r>
                  <a:rPr lang="en-US" altLang="zh-CN" dirty="0"/>
                  <a:t>13</a:t>
                </a:r>
                <a:r>
                  <a:rPr lang="zh-CN" altLang="en-US" dirty="0"/>
                  <a:t>个字符组成，字符选择为</a:t>
                </a:r>
                <a:r>
                  <a:rPr lang="en-US" altLang="zh-CN" dirty="0"/>
                  <a:t>24</a:t>
                </a:r>
                <a:r>
                  <a:rPr lang="zh-CN" altLang="en-US" dirty="0"/>
                  <a:t>个大写字母</a:t>
                </a:r>
                <a:r>
                  <a:rPr lang="en-US" altLang="zh-CN" dirty="0"/>
                  <a:t>(I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O</a:t>
                </a:r>
                <a:r>
                  <a:rPr lang="zh-CN" altLang="en-US" dirty="0"/>
                  <a:t>易跟数字混淆所以除外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。要求给出生成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验证算法，高效、安全、防爆刷、防重复兑换。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初步分析：</a:t>
                </a:r>
                <a:endParaRPr lang="en-US" altLang="zh-CN" dirty="0"/>
              </a:p>
              <a:p>
                <a:pPr marL="514332" indent="-514332">
                  <a:buFont typeface="+mj-ea"/>
                  <a:buAutoNum type="circleNumDbPlain"/>
                </a:pPr>
                <a:r>
                  <a:rPr lang="en-US" altLang="zh-CN" dirty="0"/>
                  <a:t>13</a:t>
                </a:r>
                <a:r>
                  <a:rPr lang="zh-CN" altLang="en-US" dirty="0"/>
                  <a:t>个字符可以携带的信息量：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=59.6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altLang="zh-CN" dirty="0"/>
              </a:p>
              <a:p>
                <a:pPr marL="514332" indent="-514332">
                  <a:buFont typeface="+mj-ea"/>
                  <a:buAutoNum type="circleNumDbPlain"/>
                </a:pPr>
                <a:r>
                  <a:rPr lang="zh-CN" altLang="en-US" dirty="0"/>
                  <a:t>编号：需要编码的激活码上限为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亿 约等于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(4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亿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28.6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bits</m:t>
                        </m:r>
                      </m:e>
                    </m:func>
                  </m:oMath>
                </a14:m>
                <a:r>
                  <a:rPr lang="zh-CN" altLang="en-US" dirty="0"/>
                  <a:t>接近</a:t>
                </a:r>
                <a:r>
                  <a:rPr lang="en-US" altLang="zh-CN" dirty="0"/>
                  <a:t>29</a:t>
                </a:r>
                <a:r>
                  <a:rPr lang="zh-CN" altLang="en-US" dirty="0"/>
                  <a:t>位；</a:t>
                </a:r>
                <a:endParaRPr lang="en-US" altLang="zh-CN" dirty="0"/>
              </a:p>
              <a:p>
                <a:pPr marL="514332" indent="-514332">
                  <a:buFont typeface="+mj-ea"/>
                  <a:buAutoNum type="circleNumDbPlain"/>
                </a:pPr>
                <a:r>
                  <a:rPr lang="en-US" altLang="zh-CN" dirty="0"/>
                  <a:t>Payload</a:t>
                </a:r>
                <a:r>
                  <a:rPr lang="zh-CN" altLang="en-US" dirty="0"/>
                  <a:t>：具有认证功能的编码，可用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9DAD2E-475C-480A-ABD2-227C4775D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727" y="1825625"/>
                <a:ext cx="8153400" cy="4351339"/>
              </a:xfrm>
              <a:blipFill>
                <a:blip r:embed="rId3"/>
                <a:stretch>
                  <a:fillRect l="-1121" t="-2101" r="-598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954AD60-1E17-48D6-989E-8FE8E0F6D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827" y="1690690"/>
            <a:ext cx="2438400" cy="3987023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86CF7-041B-4A37-89B6-D1FE2DC5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3</a:t>
            </a:fld>
            <a:r>
              <a:rPr lang="en-US" altLang="zh-CN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26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4AD23-B90A-4AF3-BC3F-8178B52B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密码学哈希函数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B0C3C-9673-43A6-846C-139A521F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输入任意长度的字符串，产生一个固定长度的输出（例如</a:t>
            </a:r>
            <a:r>
              <a:rPr lang="en-US" altLang="zh-CN" dirty="0"/>
              <a:t>256bit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一个密码学哈希函数需要满足以下两个性质：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）可计算性：给定</a:t>
            </a:r>
            <a:r>
              <a:rPr lang="en-US" altLang="zh-CN" dirty="0"/>
              <a:t>x</a:t>
            </a:r>
            <a:r>
              <a:rPr lang="zh-CN" altLang="en-US" dirty="0"/>
              <a:t>，计算</a:t>
            </a:r>
            <a:r>
              <a:rPr lang="en-US" altLang="zh-CN" dirty="0"/>
              <a:t>H(x)</a:t>
            </a:r>
            <a:r>
              <a:rPr lang="zh-CN" altLang="en-US" dirty="0"/>
              <a:t>是容易的。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）抗碰撞性：给定</a:t>
            </a:r>
            <a:r>
              <a:rPr lang="en-US" altLang="zh-CN" dirty="0"/>
              <a:t>x, H(x)</a:t>
            </a:r>
            <a:r>
              <a:rPr lang="zh-CN" altLang="en-US" dirty="0"/>
              <a:t>，找到</a:t>
            </a:r>
            <a:r>
              <a:rPr lang="en-US" altLang="zh-CN" dirty="0"/>
              <a:t>y!=x</a:t>
            </a:r>
            <a:r>
              <a:rPr lang="zh-CN" altLang="en-US" dirty="0"/>
              <a:t>，使得</a:t>
            </a:r>
            <a:r>
              <a:rPr lang="en-US" altLang="zh-CN" dirty="0"/>
              <a:t>H(y)=H(x)</a:t>
            </a:r>
            <a:r>
              <a:rPr lang="zh-CN" altLang="en-US" dirty="0"/>
              <a:t>，是困难的。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39298F-A03F-434C-9F6D-F4DA0C39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4</a:t>
            </a:fld>
            <a:r>
              <a:rPr lang="en-US" altLang="zh-CN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69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E3073-A5E4-49F4-ACD7-94F50D5DE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密码学哈希函数</a:t>
            </a:r>
            <a:r>
              <a:rPr lang="en-US" altLang="zh-CN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—</a:t>
            </a:r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抗碰撞性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78C3D-9CEE-42D1-944F-1C9D09A67F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对于输出长度为</a:t>
                </a:r>
                <a:r>
                  <a:rPr lang="en-US" altLang="zh-CN" dirty="0"/>
                  <a:t>256bits </a:t>
                </a:r>
                <a:r>
                  <a:rPr lang="zh-CN" altLang="en-US" dirty="0"/>
                  <a:t>的任意哈希函数，尝试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130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次</m:t>
                    </m:r>
                  </m:oMath>
                </a14:m>
                <a:r>
                  <a:rPr lang="zh-CN" altLang="en-US" dirty="0"/>
                  <a:t>，那么出现碰撞的概率为</a:t>
                </a:r>
                <a:r>
                  <a:rPr lang="en-US" altLang="zh-CN" dirty="0"/>
                  <a:t>99.8%</a:t>
                </a:r>
              </a:p>
              <a:p>
                <a:r>
                  <a:rPr lang="zh-CN" altLang="en-US" dirty="0"/>
                  <a:t>计算时间太长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78C3D-9CEE-42D1-944F-1C9D09A67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b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41F971A-D1D4-48EC-8C83-6F7C5C84B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977" y="1694324"/>
            <a:ext cx="7496175" cy="3126453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23858-C90A-431B-93A5-03F574F9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5</a:t>
            </a:fld>
            <a:r>
              <a:rPr lang="en-US" altLang="zh-CN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859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087D6-444F-46BC-8157-90725A74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密码学哈希函数</a:t>
            </a:r>
            <a:r>
              <a:rPr lang="en-US" altLang="zh-CN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—</a:t>
            </a:r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抗碰撞性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00722-2CB7-4E32-8545-E68732BB5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是否存在更快的方式可以找到哈希碰撞？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2004 </a:t>
            </a:r>
            <a:r>
              <a:rPr lang="zh-CN" altLang="en-US" dirty="0"/>
              <a:t>年我国密码学家王小云在国际密码讨论年会（</a:t>
            </a:r>
            <a:r>
              <a:rPr lang="en-US" altLang="zh-CN" dirty="0"/>
              <a:t>CRYPTO</a:t>
            </a:r>
            <a:r>
              <a:rPr lang="zh-CN" altLang="en-US" dirty="0"/>
              <a:t>）上展示了 </a:t>
            </a:r>
            <a:r>
              <a:rPr lang="en-US" altLang="zh-CN" dirty="0"/>
              <a:t>MD5 </a:t>
            </a:r>
            <a:r>
              <a:rPr lang="zh-CN" altLang="en-US" dirty="0"/>
              <a:t>算法的碰撞并给出了第一个实例。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2017</a:t>
            </a:r>
            <a:r>
              <a:rPr lang="zh-CN" altLang="en-US" dirty="0"/>
              <a:t>年，荷兰</a:t>
            </a:r>
            <a:r>
              <a:rPr lang="en-US" altLang="zh-CN" dirty="0"/>
              <a:t>CWI </a:t>
            </a:r>
            <a:r>
              <a:rPr lang="zh-CN" altLang="en-US" dirty="0"/>
              <a:t>研究所和 </a:t>
            </a:r>
            <a:r>
              <a:rPr lang="en-US" altLang="zh-CN" dirty="0"/>
              <a:t>Google </a:t>
            </a:r>
            <a:r>
              <a:rPr lang="zh-CN" altLang="en-US" dirty="0"/>
              <a:t>公司的研究人员发布了世界上第一例公开的 </a:t>
            </a:r>
            <a:r>
              <a:rPr lang="en-US" altLang="zh-CN" dirty="0"/>
              <a:t>SHA-1 </a:t>
            </a:r>
            <a:r>
              <a:rPr lang="zh-CN" altLang="en-US" dirty="0"/>
              <a:t>哈希碰撞实例。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FD9FF6-89EB-4F65-AF99-E33A6F9CB5A5}"/>
              </a:ext>
            </a:extLst>
          </p:cNvPr>
          <p:cNvSpPr txBox="1"/>
          <p:nvPr/>
        </p:nvSpPr>
        <p:spPr>
          <a:xfrm>
            <a:off x="838201" y="5807632"/>
            <a:ext cx="10191751" cy="524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4" dirty="0"/>
              <a:t>1. Collisions for hash functions MD4, MD5, HAVAL-128 and RIPEMD</a:t>
            </a:r>
            <a:r>
              <a:rPr lang="zh-CN" altLang="en-US" sz="1404" dirty="0"/>
              <a:t>，</a:t>
            </a:r>
            <a:r>
              <a:rPr lang="en-US" altLang="zh-CN" sz="1404" dirty="0"/>
              <a:t>rump session of CRYPTO 2004 2. https://security.googleblog.com/2017/02/announcing-first-sha1-collision.html</a:t>
            </a:r>
            <a:endParaRPr lang="zh-CN" altLang="en-US" sz="1404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DCD2B-368F-49B6-9EE6-AF9BFF2B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6</a:t>
            </a:fld>
            <a:r>
              <a:rPr lang="en-US" altLang="zh-CN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15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47653-BAD1-48CC-9C36-C6CDE398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SHA-1</a:t>
            </a:r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碰撞实例展示</a:t>
            </a:r>
          </a:p>
        </p:txBody>
      </p:sp>
      <p:pic>
        <p:nvPicPr>
          <p:cNvPr id="4" name="Picture 2" descr="https://img.linux.net.cn/data/attachment/album/201702/24/210941ju4kfffxkdkhaatx.png">
            <a:extLst>
              <a:ext uri="{FF2B5EF4-FFF2-40B4-BE49-F238E27FC236}">
                <a16:creationId xmlns:a16="http://schemas.microsoft.com/office/drawing/2014/main" id="{864E359C-4D21-43A3-B478-A94307FA4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932179"/>
            <a:ext cx="8101015" cy="442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682E8B-7E6C-48FA-B121-60D1D24C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7</a:t>
            </a:fld>
            <a:r>
              <a:rPr lang="en-US" altLang="zh-CN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77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2149D-065E-462A-9514-C5E29D12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目前安全的哈希算法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75E63-5295-4F29-A9D3-38525181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SHA-2</a:t>
            </a:r>
            <a:r>
              <a:rPr lang="zh-CN" altLang="en-US" dirty="0"/>
              <a:t>家族：</a:t>
            </a:r>
            <a:r>
              <a:rPr lang="en-US" altLang="zh-CN" dirty="0"/>
              <a:t>SHA-256, SHA-512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SHA-3</a:t>
            </a:r>
            <a:r>
              <a:rPr lang="zh-CN" altLang="en-US" dirty="0"/>
              <a:t>算法：</a:t>
            </a:r>
            <a:r>
              <a:rPr lang="en-US" altLang="zh-CN" dirty="0" err="1"/>
              <a:t>Keecak</a:t>
            </a:r>
            <a:r>
              <a:rPr lang="en-US" altLang="zh-CN" dirty="0"/>
              <a:t> </a:t>
            </a:r>
            <a:r>
              <a:rPr lang="zh-CN" altLang="en-US" dirty="0"/>
              <a:t>（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月，</a:t>
            </a:r>
            <a:r>
              <a:rPr lang="en-US" altLang="zh-CN" dirty="0"/>
              <a:t>NIST</a:t>
            </a:r>
            <a:r>
              <a:rPr lang="zh-CN" altLang="en-US" dirty="0"/>
              <a:t>批准）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国密：</a:t>
            </a:r>
            <a:r>
              <a:rPr lang="en-US" altLang="zh-CN" dirty="0"/>
              <a:t>SM3 </a:t>
            </a:r>
            <a:r>
              <a:rPr lang="zh-CN" altLang="en-US" dirty="0"/>
              <a:t>（</a:t>
            </a:r>
            <a:r>
              <a:rPr lang="en-US" altLang="zh-CN" dirty="0"/>
              <a:t>2010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月）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AEA307-5B9E-4DDF-ACC1-0D21AE9E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8</a:t>
            </a:fld>
            <a:r>
              <a:rPr lang="en-US" altLang="zh-CN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14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449C3-0CAC-4362-8EAC-1762802E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方正行楷简体" panose="02000000000000000000" pitchFamily="2" charset="-122"/>
                <a:ea typeface="方正行楷简体" panose="02000000000000000000" pitchFamily="2" charset="-122"/>
              </a:rPr>
              <a:t>消息认证码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AEB40-DD1A-44B8-8CF7-33EF96305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消息认证码方案包含三个算法：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Gen</a:t>
            </a:r>
            <a:r>
              <a:rPr lang="zh-CN" altLang="en-US" dirty="0"/>
              <a:t>：根据安全参数，生成密钥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Mac: </a:t>
            </a:r>
            <a:r>
              <a:rPr lang="zh-CN" altLang="en-US" dirty="0"/>
              <a:t>输入消息</a:t>
            </a:r>
            <a:r>
              <a:rPr lang="en-US" altLang="zh-CN" dirty="0"/>
              <a:t>m</a:t>
            </a:r>
            <a:r>
              <a:rPr lang="zh-CN" altLang="en-US" dirty="0"/>
              <a:t>和密钥</a:t>
            </a:r>
            <a:r>
              <a:rPr lang="en-US" altLang="zh-CN" dirty="0"/>
              <a:t>k</a:t>
            </a:r>
            <a:r>
              <a:rPr lang="zh-CN" altLang="en-US" dirty="0"/>
              <a:t>生成标签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Verify: </a:t>
            </a:r>
            <a:r>
              <a:rPr lang="zh-CN" altLang="en-US" dirty="0"/>
              <a:t>输入标签</a:t>
            </a:r>
            <a:r>
              <a:rPr lang="en-US" altLang="zh-CN" dirty="0"/>
              <a:t>t</a:t>
            </a:r>
            <a:r>
              <a:rPr lang="zh-CN" altLang="en-US" dirty="0"/>
              <a:t>和消息</a:t>
            </a:r>
            <a:r>
              <a:rPr lang="en-US" altLang="zh-CN" dirty="0"/>
              <a:t>m</a:t>
            </a:r>
            <a:r>
              <a:rPr lang="zh-CN" altLang="en-US" dirty="0"/>
              <a:t>，输出</a:t>
            </a:r>
            <a:r>
              <a:rPr lang="en-US" altLang="zh-CN" dirty="0"/>
              <a:t>true/false</a:t>
            </a:r>
            <a:r>
              <a:rPr lang="zh-CN" altLang="en-US" dirty="0"/>
              <a:t>表示标签是合法</a:t>
            </a:r>
            <a:r>
              <a:rPr lang="en-US" altLang="zh-CN" dirty="0"/>
              <a:t>/</a:t>
            </a:r>
            <a:r>
              <a:rPr lang="zh-CN" altLang="en-US" dirty="0"/>
              <a:t>非法的。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ECE1E8-98A8-48D0-863F-C6D3C250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8AE1-5A83-40C9-9C4E-8D24648D084D}" type="slidenum">
              <a:rPr lang="zh-CN" altLang="en-US" smtClean="0"/>
              <a:pPr/>
              <a:t>9</a:t>
            </a:fld>
            <a:r>
              <a:rPr lang="en-US" altLang="zh-CN"/>
              <a:t>/29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98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4001</TotalTime>
  <Words>1945</Words>
  <Application>Microsoft Office PowerPoint</Application>
  <PresentationFormat>宽屏</PresentationFormat>
  <Paragraphs>272</Paragraphs>
  <Slides>29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等线</vt:lpstr>
      <vt:lpstr>等线 Light</vt:lpstr>
      <vt:lpstr>方正行楷简体</vt:lpstr>
      <vt:lpstr>华文宋体</vt:lpstr>
      <vt:lpstr>Arial</vt:lpstr>
      <vt:lpstr>Arial Black</vt:lpstr>
      <vt:lpstr>Bahnschrift SemiBold</vt:lpstr>
      <vt:lpstr>Cambria Math</vt:lpstr>
      <vt:lpstr>Wingdings</vt:lpstr>
      <vt:lpstr>Office 主题​​</vt:lpstr>
      <vt:lpstr>密码技术与金融科技 Cryptography &amp; Fintech</vt:lpstr>
      <vt:lpstr>什么是密码学</vt:lpstr>
      <vt:lpstr>问题一：兑换码生成</vt:lpstr>
      <vt:lpstr>密码学哈希函数</vt:lpstr>
      <vt:lpstr>密码学哈希函数—抗碰撞性</vt:lpstr>
      <vt:lpstr>密码学哈希函数—抗碰撞性</vt:lpstr>
      <vt:lpstr>SHA-1碰撞实例展示</vt:lpstr>
      <vt:lpstr>目前安全的哈希算法</vt:lpstr>
      <vt:lpstr>消息认证码</vt:lpstr>
      <vt:lpstr>消息认证码的安全性要求</vt:lpstr>
      <vt:lpstr>解决兑换码生成问题</vt:lpstr>
      <vt:lpstr>解决兑换码生成问题</vt:lpstr>
      <vt:lpstr>小结：MAC</vt:lpstr>
      <vt:lpstr>问题二：借条</vt:lpstr>
      <vt:lpstr>陷门函数</vt:lpstr>
      <vt:lpstr>数字签名</vt:lpstr>
      <vt:lpstr>数字签名的安全性</vt:lpstr>
      <vt:lpstr>基于陷门函数的数字签名</vt:lpstr>
      <vt:lpstr>一个陷门函数的实例:RSA</vt:lpstr>
      <vt:lpstr>解决借条问题</vt:lpstr>
      <vt:lpstr>小结：数字签名</vt:lpstr>
      <vt:lpstr>问题三：数字货币</vt:lpstr>
      <vt:lpstr>一种简单的数字货币</vt:lpstr>
      <vt:lpstr>数字货币—解决双花问题</vt:lpstr>
      <vt:lpstr>数字货币—去中心化</vt:lpstr>
      <vt:lpstr>区块链与加密货币(Cryptocurrency)</vt:lpstr>
      <vt:lpstr>金融科技</vt:lpstr>
      <vt:lpstr>总结</vt:lpstr>
      <vt:lpstr>阅读推荐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密码学与金融科技</dc:title>
  <dc:creator>LI Jiangtao</dc:creator>
  <cp:lastModifiedBy>LI Jiangtao</cp:lastModifiedBy>
  <cp:revision>451</cp:revision>
  <dcterms:created xsi:type="dcterms:W3CDTF">2020-09-07T04:32:57Z</dcterms:created>
  <dcterms:modified xsi:type="dcterms:W3CDTF">2020-09-14T10:47:46Z</dcterms:modified>
</cp:coreProperties>
</file>