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6" r:id="rId3"/>
    <p:sldId id="300" r:id="rId4"/>
    <p:sldId id="307" r:id="rId5"/>
    <p:sldId id="285" r:id="rId6"/>
    <p:sldId id="308" r:id="rId7"/>
    <p:sldId id="288" r:id="rId8"/>
    <p:sldId id="309" r:id="rId9"/>
    <p:sldId id="310" r:id="rId10"/>
    <p:sldId id="311" r:id="rId11"/>
    <p:sldId id="312" r:id="rId12"/>
    <p:sldId id="313" r:id="rId13"/>
    <p:sldId id="31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4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2020/12/19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6EB9146-7488-4A3C-ABD1-67D582F717F3}" type="datetime1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7403CC9-20D7-423A-9D9A-9BFB43C40380}" type="datetime1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4964A340-9B82-48AF-A8E7-EE3B4BB1944F}" type="datetime1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3A8EDD1-6A89-4678-898F-8ACC6AEE0C8A}" type="datetime1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C79A3C4-1F38-4F1E-ADAE-5BF36D978B35}" type="datetime1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DF42043-74A5-4BB6-838F-EDA05BA27455}" type="datetime1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45DC0D15-FA99-4CBB-99DB-5F1AAC571296}" type="datetime1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076B81B2-048B-4D53-9FC7-FB35CDBEC2BA}" type="datetime1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F16B2EA7-3787-4E55-87C9-D5DF7A07BE6A}" type="datetime1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0CA5115-D938-4307-BED7-26F6985F862A}" type="datetime1">
              <a:rPr lang="zh-CN" altLang="en-US" smtClean="0"/>
              <a:t>2020/12/19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E7AA628-EB92-4F4A-B017-B5A62979D967}" type="datetime1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008D7-2ECE-4F19-9CFB-2B13FCC9E7E3}" type="datetime1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9878" y="950339"/>
            <a:ext cx="10852237" cy="3063331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6600" dirty="0">
                <a:latin typeface="+mj-ea"/>
              </a:rPr>
              <a:t>基于</a:t>
            </a:r>
            <a:r>
              <a:rPr lang="en-US" altLang="zh-CN" sz="6600" dirty="0">
                <a:latin typeface="+mj-ea"/>
              </a:rPr>
              <a:t>FPGA</a:t>
            </a:r>
            <a:r>
              <a:rPr lang="zh-CN" altLang="en-US" sz="6600" dirty="0">
                <a:latin typeface="+mj-ea"/>
              </a:rPr>
              <a:t>的深度学习</a:t>
            </a:r>
            <a:endParaRPr lang="en-US" altLang="zh-CN" sz="66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6600" dirty="0">
                <a:latin typeface="+mj-ea"/>
              </a:rPr>
              <a:t>加速器研究</a:t>
            </a:r>
            <a:endParaRPr lang="en-US" altLang="zh-CN" sz="6600" dirty="0"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26905" y="4053390"/>
            <a:ext cx="5738182" cy="1598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50000"/>
              </a:lnSpc>
              <a:defRPr/>
            </a:pPr>
            <a:r>
              <a:rPr lang="zh-CN" altLang="en-US" sz="2800" dirty="0">
                <a:latin typeface="+mj-ea"/>
                <a:ea typeface="+mj-ea"/>
              </a:rPr>
              <a:t>浙江大学工程师学院</a:t>
            </a:r>
            <a:endParaRPr lang="en-US" altLang="zh-CN" sz="2800" dirty="0">
              <a:latin typeface="+mj-ea"/>
              <a:ea typeface="+mj-ea"/>
            </a:endParaRPr>
          </a:p>
          <a:p>
            <a:pPr algn="ctr" defTabSz="457200">
              <a:lnSpc>
                <a:spcPct val="150000"/>
              </a:lnSpc>
              <a:defRPr/>
            </a:pPr>
            <a:r>
              <a:rPr lang="zh-CN" altLang="en-US" sz="2800" dirty="0">
                <a:latin typeface="+mj-ea"/>
                <a:ea typeface="+mj-ea"/>
              </a:rPr>
              <a:t>集成电路工程专业</a:t>
            </a:r>
            <a:endParaRPr lang="en-US" altLang="zh-CN" sz="2800" dirty="0">
              <a:latin typeface="+mj-ea"/>
              <a:ea typeface="+mj-ea"/>
            </a:endParaRPr>
          </a:p>
          <a:p>
            <a:pPr defTabSz="457200">
              <a:lnSpc>
                <a:spcPct val="150000"/>
              </a:lnSpc>
              <a:defRPr/>
            </a:pPr>
            <a:endParaRPr lang="en-US" altLang="zh-CN" sz="1050" b="1" dirty="0"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61F8B0-1C5D-49BA-AE61-66444A4B4181}"/>
              </a:ext>
            </a:extLst>
          </p:cNvPr>
          <p:cNvSpPr txBox="1"/>
          <p:nvPr/>
        </p:nvSpPr>
        <p:spPr>
          <a:xfrm>
            <a:off x="3048642" y="5568095"/>
            <a:ext cx="6094708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lnSpc>
                <a:spcPct val="150000"/>
              </a:lnSpc>
              <a:defRPr/>
            </a:pPr>
            <a:r>
              <a:rPr lang="zh-CN" altLang="en-US" dirty="0">
                <a:latin typeface="+mj-ea"/>
                <a:ea typeface="+mj-ea"/>
              </a:rPr>
              <a:t>校内导师</a:t>
            </a:r>
            <a:r>
              <a:rPr lang="zh-CN" altLang="en-US" sz="1800" dirty="0">
                <a:latin typeface="+mj-ea"/>
                <a:ea typeface="+mj-ea"/>
              </a:rPr>
              <a:t>：黄科杰</a:t>
            </a:r>
            <a:endParaRPr lang="en-US" altLang="zh-CN" dirty="0">
              <a:latin typeface="+mj-ea"/>
              <a:ea typeface="+mj-ea"/>
            </a:endParaRPr>
          </a:p>
          <a:p>
            <a:pPr algn="ctr" defTabSz="457200">
              <a:lnSpc>
                <a:spcPct val="150000"/>
              </a:lnSpc>
              <a:defRPr/>
            </a:pPr>
            <a:r>
              <a:rPr lang="zh-CN" altLang="en-US" sz="1800" dirty="0">
                <a:latin typeface="+mj-ea"/>
                <a:ea typeface="+mj-ea"/>
              </a:rPr>
              <a:t>校外导师：陈华锋</a:t>
            </a:r>
            <a:endParaRPr lang="en-US" altLang="zh-CN" sz="1800" dirty="0">
              <a:latin typeface="+mj-ea"/>
              <a:ea typeface="+mj-ea"/>
            </a:endParaRPr>
          </a:p>
          <a:p>
            <a:pPr algn="ctr" defTabSz="457200">
              <a:lnSpc>
                <a:spcPct val="150000"/>
              </a:lnSpc>
              <a:defRPr/>
            </a:pPr>
            <a:r>
              <a:rPr lang="zh-CN" altLang="en-US" sz="1800" dirty="0">
                <a:latin typeface="+mj-ea"/>
                <a:ea typeface="+mj-ea"/>
              </a:rPr>
              <a:t>答辩人：刘润 </a:t>
            </a:r>
            <a:endParaRPr lang="en-US" altLang="zh-CN" sz="1800" dirty="0">
              <a:latin typeface="+mj-ea"/>
              <a:ea typeface="+mj-ea"/>
            </a:endParaRPr>
          </a:p>
        </p:txBody>
      </p:sp>
      <p:sp>
        <p:nvSpPr>
          <p:cNvPr id="7" name="AutoShape 2" descr="形状">
            <a:extLst>
              <a:ext uri="{FF2B5EF4-FFF2-40B4-BE49-F238E27FC236}">
                <a16:creationId xmlns:a16="http://schemas.microsoft.com/office/drawing/2014/main" id="{1C193F34-9CDB-480A-B2DC-52171CA486FF}"/>
              </a:ext>
            </a:extLst>
          </p:cNvPr>
          <p:cNvSpPr/>
          <p:nvPr/>
        </p:nvSpPr>
        <p:spPr bwMode="auto">
          <a:xfrm>
            <a:off x="-14287" y="-12700"/>
            <a:ext cx="12220575" cy="1143000"/>
          </a:xfrm>
          <a:custGeom>
            <a:avLst/>
            <a:gdLst>
              <a:gd name="T0" fmla="*/ 6110288 w 21600"/>
              <a:gd name="T1" fmla="*/ 571500 h 21600"/>
              <a:gd name="T2" fmla="*/ 6110288 w 21600"/>
              <a:gd name="T3" fmla="*/ 571500 h 21600"/>
              <a:gd name="T4" fmla="*/ 6110288 w 21600"/>
              <a:gd name="T5" fmla="*/ 571500 h 21600"/>
              <a:gd name="T6" fmla="*/ 6110288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319" y="21600"/>
                </a:lnTo>
                <a:lnTo>
                  <a:pt x="29" y="7818"/>
                </a:lnTo>
                <a:lnTo>
                  <a:pt x="0" y="0"/>
                </a:lnTo>
                <a:close/>
              </a:path>
            </a:pathLst>
          </a:custGeom>
          <a:solidFill>
            <a:srgbClr val="009B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等线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AE0A02-99FC-4FDD-9610-9BB736D60C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17" y="142491"/>
            <a:ext cx="2265640" cy="82758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 descr="正方形"/>
          <p:cNvSpPr/>
          <p:nvPr/>
        </p:nvSpPr>
        <p:spPr bwMode="auto">
          <a:xfrm>
            <a:off x="0" y="284163"/>
            <a:ext cx="585788" cy="585788"/>
          </a:xfrm>
          <a:prstGeom prst="rect">
            <a:avLst/>
          </a:prstGeom>
          <a:solidFill>
            <a:srgbClr val="A4B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22530" name="AutoShape 2" descr="形状"/>
          <p:cNvSpPr/>
          <p:nvPr/>
        </p:nvSpPr>
        <p:spPr bwMode="auto">
          <a:xfrm>
            <a:off x="-14287" y="-12700"/>
            <a:ext cx="12220575" cy="1143000"/>
          </a:xfrm>
          <a:custGeom>
            <a:avLst/>
            <a:gdLst>
              <a:gd name="T0" fmla="*/ 6110288 w 21600"/>
              <a:gd name="T1" fmla="*/ 571500 h 21600"/>
              <a:gd name="T2" fmla="*/ 6110288 w 21600"/>
              <a:gd name="T3" fmla="*/ 571500 h 21600"/>
              <a:gd name="T4" fmla="*/ 6110288 w 21600"/>
              <a:gd name="T5" fmla="*/ 571500 h 21600"/>
              <a:gd name="T6" fmla="*/ 6110288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319" y="21600"/>
                </a:lnTo>
                <a:lnTo>
                  <a:pt x="29" y="7818"/>
                </a:lnTo>
                <a:lnTo>
                  <a:pt x="0" y="0"/>
                </a:lnTo>
                <a:close/>
              </a:path>
            </a:pathLst>
          </a:custGeom>
          <a:solidFill>
            <a:srgbClr val="009B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等线" panose="02010600030101010101" pitchFamily="2" charset="-122"/>
            </a:endParaRPr>
          </a:p>
        </p:txBody>
      </p:sp>
      <p:sp>
        <p:nvSpPr>
          <p:cNvPr id="22531" name="Text Box 3" descr="矩形 1"/>
          <p:cNvSpPr txBox="1"/>
          <p:nvPr/>
        </p:nvSpPr>
        <p:spPr bwMode="auto">
          <a:xfrm>
            <a:off x="809177" y="316896"/>
            <a:ext cx="3838547" cy="52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18" tIns="45718" rIns="45718" bIns="45718">
            <a:spAutoFit/>
          </a:bodyPr>
          <a:lstStyle>
            <a:lvl1pPr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1pPr>
            <a:lvl2pPr marL="742950" indent="-28575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2pPr>
            <a:lvl3pPr marL="11430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3pPr>
            <a:lvl4pPr marL="16002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4pPr>
            <a:lvl5pPr marL="20574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9pPr>
          </a:lstStyle>
          <a:p>
            <a:pPr lvl="0" fontAlgn="base" hangingPunct="0">
              <a:spcBef>
                <a:spcPts val="80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项目研究开展</a:t>
            </a:r>
            <a:r>
              <a:rPr lang="en-US" altLang="zh-CN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改进建议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17" y="142491"/>
            <a:ext cx="2265640" cy="827588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4AA51-4A89-4EBD-9768-D585A2CE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6C2CAE-11D8-4E0A-A0D1-FF20AF953E4C}"/>
              </a:ext>
            </a:extLst>
          </p:cNvPr>
          <p:cNvSpPr txBox="1"/>
          <p:nvPr/>
        </p:nvSpPr>
        <p:spPr>
          <a:xfrm>
            <a:off x="585788" y="1383198"/>
            <a:ext cx="610311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改进建议：</a:t>
            </a:r>
            <a:endParaRPr lang="en-US" altLang="zh-CN" sz="2400" b="1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000" dirty="0"/>
              <a:t>采用</a:t>
            </a:r>
            <a:r>
              <a:rPr lang="en-US" altLang="zh-CN" sz="2000" dirty="0"/>
              <a:t>model compression</a:t>
            </a:r>
            <a:r>
              <a:rPr lang="zh-CN" altLang="en-US" sz="2000" dirty="0"/>
              <a:t>方式，在软件层面对模型进行量化和剪枝，得到更加轻量级网络，可以进一步降低硬件设计复杂度和功耗</a:t>
            </a: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000" dirty="0"/>
              <a:t>精细化层次化存储结构，增加更多片内小型存储结构，使得单独</a:t>
            </a:r>
            <a:r>
              <a:rPr lang="en-US" altLang="zh-CN" sz="2000" dirty="0"/>
              <a:t>PE</a:t>
            </a:r>
            <a:r>
              <a:rPr lang="zh-CN" altLang="en-US" sz="2000" dirty="0"/>
              <a:t>计算单元可以存储更多中间数据，避免数据搬运，进一步降低设计功耗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AE1FEE-BD17-43EC-9BCF-CB4569098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75" y="4108409"/>
            <a:ext cx="6828522" cy="248894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AE9387C-F18C-432B-A474-598E15720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629" y="4039128"/>
            <a:ext cx="4220285" cy="262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3E133D-5E8C-4364-BEA1-D6B006621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929" y="1182365"/>
            <a:ext cx="4194985" cy="275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813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 descr="正方形"/>
          <p:cNvSpPr/>
          <p:nvPr/>
        </p:nvSpPr>
        <p:spPr bwMode="auto">
          <a:xfrm>
            <a:off x="0" y="284163"/>
            <a:ext cx="585788" cy="585788"/>
          </a:xfrm>
          <a:prstGeom prst="rect">
            <a:avLst/>
          </a:prstGeom>
          <a:solidFill>
            <a:srgbClr val="A4B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22530" name="AutoShape 2" descr="形状"/>
          <p:cNvSpPr/>
          <p:nvPr/>
        </p:nvSpPr>
        <p:spPr bwMode="auto">
          <a:xfrm>
            <a:off x="-14287" y="-12700"/>
            <a:ext cx="12220575" cy="1143000"/>
          </a:xfrm>
          <a:custGeom>
            <a:avLst/>
            <a:gdLst>
              <a:gd name="T0" fmla="*/ 6110288 w 21600"/>
              <a:gd name="T1" fmla="*/ 571500 h 21600"/>
              <a:gd name="T2" fmla="*/ 6110288 w 21600"/>
              <a:gd name="T3" fmla="*/ 571500 h 21600"/>
              <a:gd name="T4" fmla="*/ 6110288 w 21600"/>
              <a:gd name="T5" fmla="*/ 571500 h 21600"/>
              <a:gd name="T6" fmla="*/ 6110288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319" y="21600"/>
                </a:lnTo>
                <a:lnTo>
                  <a:pt x="29" y="7818"/>
                </a:lnTo>
                <a:lnTo>
                  <a:pt x="0" y="0"/>
                </a:lnTo>
                <a:close/>
              </a:path>
            </a:pathLst>
          </a:custGeom>
          <a:solidFill>
            <a:srgbClr val="009B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等线" panose="02010600030101010101" pitchFamily="2" charset="-122"/>
            </a:endParaRPr>
          </a:p>
        </p:txBody>
      </p:sp>
      <p:sp>
        <p:nvSpPr>
          <p:cNvPr id="22531" name="Text Box 3" descr="矩形 1"/>
          <p:cNvSpPr txBox="1"/>
          <p:nvPr/>
        </p:nvSpPr>
        <p:spPr bwMode="auto">
          <a:xfrm>
            <a:off x="809177" y="316896"/>
            <a:ext cx="4556693" cy="52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18" tIns="45718" rIns="45718" bIns="45718">
            <a:spAutoFit/>
          </a:bodyPr>
          <a:lstStyle>
            <a:lvl1pPr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1pPr>
            <a:lvl2pPr marL="742950" indent="-28575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2pPr>
            <a:lvl3pPr marL="11430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3pPr>
            <a:lvl4pPr marL="16002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4pPr>
            <a:lvl5pPr marL="20574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9pPr>
          </a:lstStyle>
          <a:p>
            <a:pPr lvl="0" fontAlgn="base" hangingPunct="0">
              <a:spcBef>
                <a:spcPts val="80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项目收获</a:t>
            </a:r>
            <a:r>
              <a:rPr lang="en-US" altLang="zh-CN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知识、能力、素养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17" y="142491"/>
            <a:ext cx="2265640" cy="827588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4AA51-4A89-4EBD-9768-D585A2CE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6C2CAE-11D8-4E0A-A0D1-FF20AF953E4C}"/>
              </a:ext>
            </a:extLst>
          </p:cNvPr>
          <p:cNvSpPr txBox="1"/>
          <p:nvPr/>
        </p:nvSpPr>
        <p:spPr>
          <a:xfrm>
            <a:off x="585788" y="1480631"/>
            <a:ext cx="116062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000" dirty="0"/>
              <a:t>学习了与深度学习加速器相关的设计方法，掌握了一整套与深度学习加速器相关的设计流程，对于基于深度学习的软硬件协同设计有了更加深度的认知</a:t>
            </a: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000" dirty="0"/>
              <a:t>掌握了语音关键词检测的实现原理和设计过程，掌握了语音深度学习模型，掌握了深度学习框架</a:t>
            </a:r>
            <a:r>
              <a:rPr lang="en-US" altLang="zh-CN" sz="2000" dirty="0" err="1"/>
              <a:t>pytorch</a:t>
            </a:r>
            <a:r>
              <a:rPr lang="zh-CN" altLang="en-US" sz="2000" dirty="0"/>
              <a:t>的使用流程</a:t>
            </a: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000" dirty="0"/>
              <a:t>掌握了基于脉动阵列的卷积神经网络加速器的设计架构，掌握卷积计算内核的设计方法</a:t>
            </a: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000" dirty="0"/>
              <a:t>学习了项目设计开发和管理的流程，对于基本的项目开发有一定的设计和管理经验</a:t>
            </a: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000" dirty="0"/>
              <a:t>提升了自主学习的积极性，解决项目中碰到的各种技术性和非技术性问题，增强了自己的动手和实践能力，解决问题的能力，目标导向性的学习能力等</a:t>
            </a: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000" dirty="0"/>
              <a:t>在工作中和同时沟通顺畅，通力合作，可以很好地融入团队，在团队的工作中可以提出自己的问题和分享自己的见解，增强了自己的团队合作能力，和团队共同进步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4534132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 descr="正方形"/>
          <p:cNvSpPr/>
          <p:nvPr/>
        </p:nvSpPr>
        <p:spPr bwMode="auto">
          <a:xfrm>
            <a:off x="0" y="284163"/>
            <a:ext cx="585788" cy="585788"/>
          </a:xfrm>
          <a:prstGeom prst="rect">
            <a:avLst/>
          </a:prstGeom>
          <a:solidFill>
            <a:srgbClr val="A4B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22530" name="AutoShape 2" descr="形状"/>
          <p:cNvSpPr/>
          <p:nvPr/>
        </p:nvSpPr>
        <p:spPr bwMode="auto">
          <a:xfrm>
            <a:off x="-14287" y="-12700"/>
            <a:ext cx="12220575" cy="1143000"/>
          </a:xfrm>
          <a:custGeom>
            <a:avLst/>
            <a:gdLst>
              <a:gd name="T0" fmla="*/ 6110288 w 21600"/>
              <a:gd name="T1" fmla="*/ 571500 h 21600"/>
              <a:gd name="T2" fmla="*/ 6110288 w 21600"/>
              <a:gd name="T3" fmla="*/ 571500 h 21600"/>
              <a:gd name="T4" fmla="*/ 6110288 w 21600"/>
              <a:gd name="T5" fmla="*/ 571500 h 21600"/>
              <a:gd name="T6" fmla="*/ 6110288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319" y="21600"/>
                </a:lnTo>
                <a:lnTo>
                  <a:pt x="29" y="7818"/>
                </a:lnTo>
                <a:lnTo>
                  <a:pt x="0" y="0"/>
                </a:lnTo>
                <a:close/>
              </a:path>
            </a:pathLst>
          </a:custGeom>
          <a:solidFill>
            <a:srgbClr val="009B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等线" panose="02010600030101010101" pitchFamily="2" charset="-122"/>
            </a:endParaRPr>
          </a:p>
        </p:txBody>
      </p:sp>
      <p:sp>
        <p:nvSpPr>
          <p:cNvPr id="22531" name="Text Box 3" descr="矩形 1"/>
          <p:cNvSpPr txBox="1"/>
          <p:nvPr/>
        </p:nvSpPr>
        <p:spPr bwMode="auto">
          <a:xfrm>
            <a:off x="809177" y="316896"/>
            <a:ext cx="4915765" cy="52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18" tIns="45718" rIns="45718" bIns="45718">
            <a:spAutoFit/>
          </a:bodyPr>
          <a:lstStyle>
            <a:lvl1pPr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1pPr>
            <a:lvl2pPr marL="742950" indent="-28575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2pPr>
            <a:lvl3pPr marL="11430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3pPr>
            <a:lvl4pPr marL="16002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4pPr>
            <a:lvl5pPr marL="20574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9pPr>
          </a:lstStyle>
          <a:p>
            <a:pPr lvl="0" fontAlgn="base" hangingPunct="0">
              <a:spcBef>
                <a:spcPts val="80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项目成效</a:t>
            </a:r>
            <a:r>
              <a:rPr lang="en-US" altLang="zh-CN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学术效益、毕业论文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17" y="142491"/>
            <a:ext cx="2265640" cy="827588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4AA51-4A89-4EBD-9768-D585A2CE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6C2CAE-11D8-4E0A-A0D1-FF20AF953E4C}"/>
              </a:ext>
            </a:extLst>
          </p:cNvPr>
          <p:cNvSpPr txBox="1"/>
          <p:nvPr/>
        </p:nvSpPr>
        <p:spPr>
          <a:xfrm>
            <a:off x="247973" y="1480631"/>
            <a:ext cx="119440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/>
              <a:t>基于</a:t>
            </a:r>
            <a:r>
              <a:rPr lang="en-US" altLang="zh-CN" sz="2800" dirty="0"/>
              <a:t>FPGA</a:t>
            </a:r>
            <a:r>
              <a:rPr lang="zh-CN" altLang="en-US" sz="2800" dirty="0"/>
              <a:t>的关键词检测加速器设计作为关键词检测</a:t>
            </a:r>
            <a:r>
              <a:rPr lang="en-US" altLang="zh-CN" sz="2800" dirty="0"/>
              <a:t>ASIC</a:t>
            </a:r>
            <a:r>
              <a:rPr lang="zh-CN" altLang="en-US" sz="2800" dirty="0"/>
              <a:t>设计原型验证部分，对于实际相关芯片设计具有很大的指导意义，尤其是对于功能和功耗的预先验证，对于下一步的具体设计和优化具有重要意义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/>
              <a:t>学位论文选题基于前述项目的研究成果，针对于语音信号前端特征提取中的关键模块</a:t>
            </a:r>
            <a:r>
              <a:rPr lang="en-US" altLang="zh-CN" sz="2800" dirty="0"/>
              <a:t>FFT</a:t>
            </a:r>
            <a:r>
              <a:rPr lang="zh-CN" altLang="en-US" sz="2800" dirty="0"/>
              <a:t>进行功耗优化，以期进一步降低整体关键词检测芯片的功耗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/>
              <a:t>利用存内计算技术（</a:t>
            </a:r>
            <a:r>
              <a:rPr lang="en-US" altLang="zh-CN" sz="2800" dirty="0"/>
              <a:t>CIM</a:t>
            </a:r>
            <a:r>
              <a:rPr lang="zh-CN" altLang="en-US" sz="2800" dirty="0"/>
              <a:t>）突破传统冯诺依曼架构，实现存储和计算单元的融合，可以大大减少由于数据搬运所产生的功耗。通过</a:t>
            </a:r>
            <a:r>
              <a:rPr lang="en-US" altLang="zh-CN" sz="2800" dirty="0"/>
              <a:t>FFT</a:t>
            </a:r>
            <a:r>
              <a:rPr lang="zh-CN" altLang="en-US" sz="2800" dirty="0"/>
              <a:t>混合基分解的方法，可以很好地在</a:t>
            </a:r>
            <a:r>
              <a:rPr lang="en-US" altLang="zh-CN" sz="2800" dirty="0"/>
              <a:t>CIM</a:t>
            </a:r>
            <a:r>
              <a:rPr lang="zh-CN" altLang="en-US" sz="2800" dirty="0"/>
              <a:t>中实现矩阵运算并且达到</a:t>
            </a:r>
            <a:r>
              <a:rPr lang="en-US" altLang="zh-CN" sz="2800" dirty="0"/>
              <a:t>FFT</a:t>
            </a:r>
            <a:r>
              <a:rPr lang="zh-CN" altLang="en-US" sz="2800" dirty="0"/>
              <a:t>计算的目的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5238201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 descr="正方形"/>
          <p:cNvSpPr/>
          <p:nvPr/>
        </p:nvSpPr>
        <p:spPr bwMode="auto">
          <a:xfrm>
            <a:off x="0" y="284163"/>
            <a:ext cx="585788" cy="585788"/>
          </a:xfrm>
          <a:prstGeom prst="rect">
            <a:avLst/>
          </a:prstGeom>
          <a:solidFill>
            <a:srgbClr val="A4B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22530" name="AutoShape 2" descr="形状"/>
          <p:cNvSpPr/>
          <p:nvPr/>
        </p:nvSpPr>
        <p:spPr bwMode="auto">
          <a:xfrm>
            <a:off x="-14287" y="-12700"/>
            <a:ext cx="12220575" cy="1143000"/>
          </a:xfrm>
          <a:custGeom>
            <a:avLst/>
            <a:gdLst>
              <a:gd name="T0" fmla="*/ 6110288 w 21600"/>
              <a:gd name="T1" fmla="*/ 571500 h 21600"/>
              <a:gd name="T2" fmla="*/ 6110288 w 21600"/>
              <a:gd name="T3" fmla="*/ 571500 h 21600"/>
              <a:gd name="T4" fmla="*/ 6110288 w 21600"/>
              <a:gd name="T5" fmla="*/ 571500 h 21600"/>
              <a:gd name="T6" fmla="*/ 6110288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319" y="21600"/>
                </a:lnTo>
                <a:lnTo>
                  <a:pt x="29" y="7818"/>
                </a:lnTo>
                <a:lnTo>
                  <a:pt x="0" y="0"/>
                </a:lnTo>
                <a:close/>
              </a:path>
            </a:pathLst>
          </a:custGeom>
          <a:solidFill>
            <a:srgbClr val="009B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17" y="142491"/>
            <a:ext cx="2265640" cy="827588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4AA51-4A89-4EBD-9768-D585A2CE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6C2CAE-11D8-4E0A-A0D1-FF20AF953E4C}"/>
              </a:ext>
            </a:extLst>
          </p:cNvPr>
          <p:cNvSpPr txBox="1"/>
          <p:nvPr/>
        </p:nvSpPr>
        <p:spPr>
          <a:xfrm>
            <a:off x="4876282" y="3368797"/>
            <a:ext cx="2439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谢谢！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33637593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 descr="正方形"/>
          <p:cNvSpPr/>
          <p:nvPr/>
        </p:nvSpPr>
        <p:spPr bwMode="auto">
          <a:xfrm>
            <a:off x="0" y="284163"/>
            <a:ext cx="585788" cy="585788"/>
          </a:xfrm>
          <a:prstGeom prst="rect">
            <a:avLst/>
          </a:prstGeom>
          <a:solidFill>
            <a:srgbClr val="A4B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22530" name="AutoShape 2" descr="形状"/>
          <p:cNvSpPr/>
          <p:nvPr/>
        </p:nvSpPr>
        <p:spPr bwMode="auto">
          <a:xfrm>
            <a:off x="-14287" y="-12700"/>
            <a:ext cx="12220575" cy="1143000"/>
          </a:xfrm>
          <a:custGeom>
            <a:avLst/>
            <a:gdLst>
              <a:gd name="T0" fmla="*/ 6110288 w 21600"/>
              <a:gd name="T1" fmla="*/ 571500 h 21600"/>
              <a:gd name="T2" fmla="*/ 6110288 w 21600"/>
              <a:gd name="T3" fmla="*/ 571500 h 21600"/>
              <a:gd name="T4" fmla="*/ 6110288 w 21600"/>
              <a:gd name="T5" fmla="*/ 571500 h 21600"/>
              <a:gd name="T6" fmla="*/ 6110288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319" y="21600"/>
                </a:lnTo>
                <a:lnTo>
                  <a:pt x="29" y="7818"/>
                </a:lnTo>
                <a:lnTo>
                  <a:pt x="0" y="0"/>
                </a:lnTo>
                <a:close/>
              </a:path>
            </a:pathLst>
          </a:custGeom>
          <a:solidFill>
            <a:srgbClr val="009B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等线" panose="02010600030101010101" pitchFamily="2" charset="-122"/>
            </a:endParaRPr>
          </a:p>
        </p:txBody>
      </p:sp>
      <p:sp>
        <p:nvSpPr>
          <p:cNvPr id="22531" name="Text Box 3" descr="矩形 1"/>
          <p:cNvSpPr txBox="1"/>
          <p:nvPr/>
        </p:nvSpPr>
        <p:spPr bwMode="auto">
          <a:xfrm>
            <a:off x="809177" y="316896"/>
            <a:ext cx="810474" cy="52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18" tIns="45718" rIns="45718" bIns="45718">
            <a:spAutoFit/>
          </a:bodyPr>
          <a:lstStyle>
            <a:lvl1pPr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1pPr>
            <a:lvl2pPr marL="742950" indent="-28575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2pPr>
            <a:lvl3pPr marL="11430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3pPr>
            <a:lvl4pPr marL="16002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4pPr>
            <a:lvl5pPr marL="20574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9pPr>
          </a:lstStyle>
          <a:p>
            <a:pPr lvl="0" fontAlgn="base" hangingPunct="0">
              <a:spcBef>
                <a:spcPts val="80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目录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17" y="142491"/>
            <a:ext cx="2265640" cy="827588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4410269" y="2256811"/>
            <a:ext cx="42003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3200" b="1" dirty="0"/>
              <a:t>基本概况</a:t>
            </a:r>
            <a:endParaRPr lang="en-US" altLang="zh-CN" sz="3200" b="1" dirty="0"/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3200" b="1" dirty="0"/>
              <a:t>项目研究概述</a:t>
            </a:r>
            <a:endParaRPr lang="en-US" altLang="zh-CN" sz="3200" b="1" dirty="0"/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3200" b="1" dirty="0"/>
              <a:t>项目研究开展情况</a:t>
            </a:r>
            <a:endParaRPr lang="en-US" altLang="zh-CN" sz="3200" b="1" dirty="0"/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3200" b="1" dirty="0"/>
              <a:t>项目收获</a:t>
            </a:r>
            <a:endParaRPr lang="en-US" altLang="zh-CN" sz="3200" b="1" dirty="0"/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3200" b="1" dirty="0"/>
              <a:t>项目成效</a:t>
            </a:r>
            <a:endParaRPr lang="en-US" altLang="zh-CN" sz="3200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2786424-46B9-4A17-98C3-40D6A6B5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8301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 descr="正方形"/>
          <p:cNvSpPr/>
          <p:nvPr/>
        </p:nvSpPr>
        <p:spPr bwMode="auto">
          <a:xfrm>
            <a:off x="0" y="284163"/>
            <a:ext cx="585788" cy="585788"/>
          </a:xfrm>
          <a:prstGeom prst="rect">
            <a:avLst/>
          </a:prstGeom>
          <a:solidFill>
            <a:srgbClr val="A4B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22530" name="AutoShape 2" descr="形状"/>
          <p:cNvSpPr/>
          <p:nvPr/>
        </p:nvSpPr>
        <p:spPr bwMode="auto">
          <a:xfrm>
            <a:off x="-14287" y="-12700"/>
            <a:ext cx="12220575" cy="1143000"/>
          </a:xfrm>
          <a:custGeom>
            <a:avLst/>
            <a:gdLst>
              <a:gd name="T0" fmla="*/ 6110288 w 21600"/>
              <a:gd name="T1" fmla="*/ 571500 h 21600"/>
              <a:gd name="T2" fmla="*/ 6110288 w 21600"/>
              <a:gd name="T3" fmla="*/ 571500 h 21600"/>
              <a:gd name="T4" fmla="*/ 6110288 w 21600"/>
              <a:gd name="T5" fmla="*/ 571500 h 21600"/>
              <a:gd name="T6" fmla="*/ 6110288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319" y="21600"/>
                </a:lnTo>
                <a:lnTo>
                  <a:pt x="29" y="7818"/>
                </a:lnTo>
                <a:lnTo>
                  <a:pt x="0" y="0"/>
                </a:lnTo>
                <a:close/>
              </a:path>
            </a:pathLst>
          </a:custGeom>
          <a:solidFill>
            <a:srgbClr val="009B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等线" panose="02010600030101010101" pitchFamily="2" charset="-122"/>
            </a:endParaRPr>
          </a:p>
        </p:txBody>
      </p:sp>
      <p:sp>
        <p:nvSpPr>
          <p:cNvPr id="22531" name="Text Box 3" descr="矩形 1"/>
          <p:cNvSpPr txBox="1"/>
          <p:nvPr/>
        </p:nvSpPr>
        <p:spPr bwMode="auto">
          <a:xfrm>
            <a:off x="809177" y="316896"/>
            <a:ext cx="3838547" cy="52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18" tIns="45718" rIns="45718" bIns="45718">
            <a:spAutoFit/>
          </a:bodyPr>
          <a:lstStyle>
            <a:lvl1pPr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1pPr>
            <a:lvl2pPr marL="742950" indent="-28575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2pPr>
            <a:lvl3pPr marL="11430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3pPr>
            <a:lvl4pPr marL="16002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4pPr>
            <a:lvl5pPr marL="20574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9pPr>
          </a:lstStyle>
          <a:p>
            <a:pPr lvl="0" fontAlgn="base" hangingPunct="0">
              <a:spcBef>
                <a:spcPts val="80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基本概况</a:t>
            </a:r>
            <a:r>
              <a:rPr lang="en-US" altLang="zh-CN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实践单位简介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17" y="142491"/>
            <a:ext cx="2265640" cy="827588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E7811B3-4DD5-4F41-847C-D3BA3F93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D0562B-E4B2-4781-B2E2-9A1E503F8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79" y="2496115"/>
            <a:ext cx="1605641" cy="1142999"/>
          </a:xfrm>
          <a:prstGeom prst="rect">
            <a:avLst/>
          </a:prstGeom>
        </p:spPr>
      </p:pic>
      <p:grpSp>
        <p:nvGrpSpPr>
          <p:cNvPr id="10" name="组 31">
            <a:extLst>
              <a:ext uri="{FF2B5EF4-FFF2-40B4-BE49-F238E27FC236}">
                <a16:creationId xmlns:a16="http://schemas.microsoft.com/office/drawing/2014/main" id="{604EB645-A438-4424-ABC5-16FD5AC02512}"/>
              </a:ext>
            </a:extLst>
          </p:cNvPr>
          <p:cNvGrpSpPr/>
          <p:nvPr/>
        </p:nvGrpSpPr>
        <p:grpSpPr>
          <a:xfrm>
            <a:off x="7121836" y="1476554"/>
            <a:ext cx="1392499" cy="387096"/>
            <a:chOff x="5883311" y="4917030"/>
            <a:chExt cx="1392499" cy="38709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5E5D5FA-2298-4087-AC45-90E0F23DFC30}"/>
                </a:ext>
              </a:extLst>
            </p:cNvPr>
            <p:cNvSpPr/>
            <p:nvPr/>
          </p:nvSpPr>
          <p:spPr>
            <a:xfrm>
              <a:off x="6270407" y="4917030"/>
              <a:ext cx="1005403" cy="3808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ea typeface="微软雅黑" charset="0"/>
                </a:rPr>
                <a:t>公司定位</a:t>
              </a:r>
              <a:endParaRPr lang="en-US" altLang="zh-CN" sz="1600" b="1" kern="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ea typeface="微软雅黑" charset="0"/>
              </a:endParaRPr>
            </a:p>
          </p:txBody>
        </p:sp>
        <p:grpSp>
          <p:nvGrpSpPr>
            <p:cNvPr id="12" name="组 33">
              <a:extLst>
                <a:ext uri="{FF2B5EF4-FFF2-40B4-BE49-F238E27FC236}">
                  <a16:creationId xmlns:a16="http://schemas.microsoft.com/office/drawing/2014/main" id="{01E97450-66D8-4BB5-B74B-A866BB87D558}"/>
                </a:ext>
              </a:extLst>
            </p:cNvPr>
            <p:cNvGrpSpPr/>
            <p:nvPr/>
          </p:nvGrpSpPr>
          <p:grpSpPr>
            <a:xfrm>
              <a:off x="5883311" y="4917030"/>
              <a:ext cx="387096" cy="387096"/>
              <a:chOff x="4851401" y="4754880"/>
              <a:chExt cx="459258" cy="459258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3BB5B3F3-AD36-4A90-8BF2-EE02B73679BD}"/>
                  </a:ext>
                </a:extLst>
              </p:cNvPr>
              <p:cNvSpPr/>
              <p:nvPr/>
            </p:nvSpPr>
            <p:spPr>
              <a:xfrm>
                <a:off x="4851401" y="4754880"/>
                <a:ext cx="459258" cy="459258"/>
              </a:xfrm>
              <a:prstGeom prst="ellipse">
                <a:avLst/>
              </a:prstGeom>
              <a:gradFill>
                <a:gsLst>
                  <a:gs pos="32000">
                    <a:schemeClr val="accent2"/>
                  </a:gs>
                  <a:gs pos="0">
                    <a:schemeClr val="accent2">
                      <a:lumMod val="75000"/>
                    </a:schemeClr>
                  </a:gs>
                  <a:gs pos="69000">
                    <a:schemeClr val="accent3"/>
                  </a:gs>
                  <a:gs pos="97000">
                    <a:schemeClr val="accent4"/>
                  </a:gs>
                </a:gsLst>
                <a:path path="circle">
                  <a:fillToRect t="100000" r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L 形 13">
                <a:extLst>
                  <a:ext uri="{FF2B5EF4-FFF2-40B4-BE49-F238E27FC236}">
                    <a16:creationId xmlns:a16="http://schemas.microsoft.com/office/drawing/2014/main" id="{26A6D12E-E6FD-45BE-BEB9-FC09BB767C7D}"/>
                  </a:ext>
                </a:extLst>
              </p:cNvPr>
              <p:cNvSpPr/>
              <p:nvPr/>
            </p:nvSpPr>
            <p:spPr>
              <a:xfrm rot="18900000">
                <a:off x="4946022" y="4869972"/>
                <a:ext cx="270017" cy="155922"/>
              </a:xfrm>
              <a:prstGeom prst="corner">
                <a:avLst>
                  <a:gd name="adj1" fmla="val 15365"/>
                  <a:gd name="adj2" fmla="val 157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8EA214D-3ABE-4A29-860C-A5213A1DCD51}"/>
              </a:ext>
            </a:extLst>
          </p:cNvPr>
          <p:cNvSpPr txBox="1"/>
          <p:nvPr/>
        </p:nvSpPr>
        <p:spPr>
          <a:xfrm>
            <a:off x="8580953" y="1512343"/>
            <a:ext cx="287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行业领先的专用集成电路芯片设计企业</a:t>
            </a:r>
          </a:p>
        </p:txBody>
      </p:sp>
      <p:grpSp>
        <p:nvGrpSpPr>
          <p:cNvPr id="16" name="组 31">
            <a:extLst>
              <a:ext uri="{FF2B5EF4-FFF2-40B4-BE49-F238E27FC236}">
                <a16:creationId xmlns:a16="http://schemas.microsoft.com/office/drawing/2014/main" id="{ED6CF32D-68BF-42D5-82F9-939DB27BD824}"/>
              </a:ext>
            </a:extLst>
          </p:cNvPr>
          <p:cNvGrpSpPr/>
          <p:nvPr/>
        </p:nvGrpSpPr>
        <p:grpSpPr>
          <a:xfrm>
            <a:off x="7121836" y="4138907"/>
            <a:ext cx="1392499" cy="387096"/>
            <a:chOff x="5883311" y="4917030"/>
            <a:chExt cx="1392499" cy="38709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FD3A200-9562-43B0-848B-FCC7AE0EDB1C}"/>
                </a:ext>
              </a:extLst>
            </p:cNvPr>
            <p:cNvSpPr/>
            <p:nvPr/>
          </p:nvSpPr>
          <p:spPr>
            <a:xfrm>
              <a:off x="6270407" y="4917030"/>
              <a:ext cx="1005403" cy="3808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ea typeface="微软雅黑" charset="0"/>
                </a:rPr>
                <a:t>发展历程</a:t>
              </a:r>
              <a:endParaRPr lang="en-US" altLang="zh-CN" sz="1600" b="1" kern="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ea typeface="微软雅黑" charset="0"/>
              </a:endParaRPr>
            </a:p>
          </p:txBody>
        </p:sp>
        <p:grpSp>
          <p:nvGrpSpPr>
            <p:cNvPr id="18" name="组 33">
              <a:extLst>
                <a:ext uri="{FF2B5EF4-FFF2-40B4-BE49-F238E27FC236}">
                  <a16:creationId xmlns:a16="http://schemas.microsoft.com/office/drawing/2014/main" id="{535A40DE-483B-42C7-8CB9-3825B9242B8C}"/>
                </a:ext>
              </a:extLst>
            </p:cNvPr>
            <p:cNvGrpSpPr/>
            <p:nvPr/>
          </p:nvGrpSpPr>
          <p:grpSpPr>
            <a:xfrm>
              <a:off x="5883311" y="4917030"/>
              <a:ext cx="387096" cy="387096"/>
              <a:chOff x="4851401" y="4754880"/>
              <a:chExt cx="459258" cy="459258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62770C0-8AC6-4078-A721-66A69F158B54}"/>
                  </a:ext>
                </a:extLst>
              </p:cNvPr>
              <p:cNvSpPr/>
              <p:nvPr/>
            </p:nvSpPr>
            <p:spPr>
              <a:xfrm>
                <a:off x="4851401" y="4754880"/>
                <a:ext cx="459258" cy="459258"/>
              </a:xfrm>
              <a:prstGeom prst="ellipse">
                <a:avLst/>
              </a:prstGeom>
              <a:gradFill>
                <a:gsLst>
                  <a:gs pos="32000">
                    <a:schemeClr val="accent2"/>
                  </a:gs>
                  <a:gs pos="0">
                    <a:schemeClr val="accent2">
                      <a:lumMod val="75000"/>
                    </a:schemeClr>
                  </a:gs>
                  <a:gs pos="69000">
                    <a:schemeClr val="accent3"/>
                  </a:gs>
                  <a:gs pos="97000">
                    <a:schemeClr val="accent4"/>
                  </a:gs>
                </a:gsLst>
                <a:path path="circle">
                  <a:fillToRect t="100000" r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L 形 19">
                <a:extLst>
                  <a:ext uri="{FF2B5EF4-FFF2-40B4-BE49-F238E27FC236}">
                    <a16:creationId xmlns:a16="http://schemas.microsoft.com/office/drawing/2014/main" id="{BA10E548-E51E-480B-8BFB-35DAA1B48AC0}"/>
                  </a:ext>
                </a:extLst>
              </p:cNvPr>
              <p:cNvSpPr/>
              <p:nvPr/>
            </p:nvSpPr>
            <p:spPr>
              <a:xfrm rot="18900000">
                <a:off x="4946022" y="4869972"/>
                <a:ext cx="270017" cy="155922"/>
              </a:xfrm>
              <a:prstGeom prst="corner">
                <a:avLst>
                  <a:gd name="adj1" fmla="val 15365"/>
                  <a:gd name="adj2" fmla="val 157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201F568-B9D4-4B17-B58A-12709E671935}"/>
              </a:ext>
            </a:extLst>
          </p:cNvPr>
          <p:cNvSpPr txBox="1"/>
          <p:nvPr/>
        </p:nvSpPr>
        <p:spPr>
          <a:xfrm>
            <a:off x="8676195" y="4143580"/>
            <a:ext cx="3220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2004</a:t>
            </a:r>
            <a:r>
              <a:rPr lang="zh-CN" altLang="en-US" dirty="0"/>
              <a:t>：成立</a:t>
            </a:r>
            <a:endParaRPr lang="en-US" altLang="zh-CN" dirty="0"/>
          </a:p>
          <a:p>
            <a:r>
              <a:rPr lang="en-US" altLang="zh-CN" dirty="0"/>
              <a:t>2007</a:t>
            </a:r>
            <a:r>
              <a:rPr lang="zh-CN" altLang="en-US" dirty="0"/>
              <a:t>：进军国际市场</a:t>
            </a:r>
            <a:endParaRPr lang="en-US" altLang="zh-CN" dirty="0"/>
          </a:p>
          <a:p>
            <a:r>
              <a:rPr lang="en-US" altLang="zh-CN" dirty="0"/>
              <a:t>2008</a:t>
            </a:r>
            <a:r>
              <a:rPr lang="zh-CN" altLang="en-US" dirty="0"/>
              <a:t>：</a:t>
            </a:r>
            <a:r>
              <a:rPr lang="en-US" altLang="zh-CN" dirty="0" err="1"/>
              <a:t>Unismart</a:t>
            </a:r>
            <a:r>
              <a:rPr lang="zh-CN" altLang="en-US" dirty="0"/>
              <a:t>芯片复位系统</a:t>
            </a:r>
            <a:endParaRPr lang="en-US" altLang="zh-CN" dirty="0"/>
          </a:p>
          <a:p>
            <a:r>
              <a:rPr lang="en-US" altLang="zh-CN" dirty="0"/>
              <a:t>2014</a:t>
            </a:r>
            <a:r>
              <a:rPr lang="zh-CN" altLang="en-US" dirty="0"/>
              <a:t>：上市</a:t>
            </a:r>
            <a:endParaRPr lang="en-US" altLang="zh-CN" dirty="0"/>
          </a:p>
          <a:p>
            <a:r>
              <a:rPr lang="en-US" altLang="zh-CN" dirty="0"/>
              <a:t>2019</a:t>
            </a:r>
            <a:r>
              <a:rPr lang="zh-CN" altLang="en-US" dirty="0"/>
              <a:t>：成立子公司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7E14CDD-443E-4ACD-B11E-7D5C726FFA40}"/>
              </a:ext>
            </a:extLst>
          </p:cNvPr>
          <p:cNvSpPr txBox="1"/>
          <p:nvPr/>
        </p:nvSpPr>
        <p:spPr>
          <a:xfrm>
            <a:off x="-112539" y="4251991"/>
            <a:ext cx="322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工信部认定集成电路设计企业</a:t>
            </a:r>
            <a:endParaRPr lang="en-US" altLang="zh-CN" dirty="0"/>
          </a:p>
          <a:p>
            <a:pPr algn="r"/>
            <a:r>
              <a:rPr lang="zh-CN" altLang="en-US" dirty="0"/>
              <a:t>国家高新技术企业</a:t>
            </a:r>
            <a:endParaRPr lang="en-US" altLang="zh-CN" dirty="0"/>
          </a:p>
        </p:txBody>
      </p:sp>
      <p:grpSp>
        <p:nvGrpSpPr>
          <p:cNvPr id="28" name="组 31">
            <a:extLst>
              <a:ext uri="{FF2B5EF4-FFF2-40B4-BE49-F238E27FC236}">
                <a16:creationId xmlns:a16="http://schemas.microsoft.com/office/drawing/2014/main" id="{77B7A4CF-7F68-450A-816D-F56123098D2E}"/>
              </a:ext>
            </a:extLst>
          </p:cNvPr>
          <p:cNvGrpSpPr/>
          <p:nvPr/>
        </p:nvGrpSpPr>
        <p:grpSpPr>
          <a:xfrm>
            <a:off x="3203641" y="1459896"/>
            <a:ext cx="1392499" cy="400461"/>
            <a:chOff x="4877909" y="4903665"/>
            <a:chExt cx="1392499" cy="40046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25F3545-D2F0-443A-8178-FE89279D9B8B}"/>
                </a:ext>
              </a:extLst>
            </p:cNvPr>
            <p:cNvSpPr/>
            <p:nvPr/>
          </p:nvSpPr>
          <p:spPr>
            <a:xfrm>
              <a:off x="4877909" y="4903665"/>
              <a:ext cx="1005403" cy="3808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ea typeface="微软雅黑" charset="0"/>
                </a:rPr>
                <a:t>核心产品</a:t>
              </a:r>
              <a:endParaRPr lang="en-US" altLang="zh-CN" sz="1600" b="1" kern="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ea typeface="微软雅黑" charset="0"/>
              </a:endParaRPr>
            </a:p>
          </p:txBody>
        </p:sp>
        <p:grpSp>
          <p:nvGrpSpPr>
            <p:cNvPr id="30" name="组 33">
              <a:extLst>
                <a:ext uri="{FF2B5EF4-FFF2-40B4-BE49-F238E27FC236}">
                  <a16:creationId xmlns:a16="http://schemas.microsoft.com/office/drawing/2014/main" id="{525D3EB5-E89E-47D3-A588-D0AB1584E8C5}"/>
                </a:ext>
              </a:extLst>
            </p:cNvPr>
            <p:cNvGrpSpPr/>
            <p:nvPr/>
          </p:nvGrpSpPr>
          <p:grpSpPr>
            <a:xfrm>
              <a:off x="5883312" y="4917030"/>
              <a:ext cx="387096" cy="387096"/>
              <a:chOff x="4851402" y="4754880"/>
              <a:chExt cx="459258" cy="459258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5F4F2CA4-A25D-4769-B1E2-0240F060E071}"/>
                  </a:ext>
                </a:extLst>
              </p:cNvPr>
              <p:cNvSpPr/>
              <p:nvPr/>
            </p:nvSpPr>
            <p:spPr>
              <a:xfrm>
                <a:off x="4851402" y="4754880"/>
                <a:ext cx="459258" cy="459258"/>
              </a:xfrm>
              <a:prstGeom prst="ellipse">
                <a:avLst/>
              </a:prstGeom>
              <a:gradFill>
                <a:gsLst>
                  <a:gs pos="32000">
                    <a:schemeClr val="accent2"/>
                  </a:gs>
                  <a:gs pos="0">
                    <a:schemeClr val="accent2">
                      <a:lumMod val="75000"/>
                    </a:schemeClr>
                  </a:gs>
                  <a:gs pos="69000">
                    <a:schemeClr val="accent3"/>
                  </a:gs>
                  <a:gs pos="97000">
                    <a:schemeClr val="accent4"/>
                  </a:gs>
                </a:gsLst>
                <a:path path="circle">
                  <a:fillToRect t="100000" r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L 形 31">
                <a:extLst>
                  <a:ext uri="{FF2B5EF4-FFF2-40B4-BE49-F238E27FC236}">
                    <a16:creationId xmlns:a16="http://schemas.microsoft.com/office/drawing/2014/main" id="{9BCE4086-0769-4E4C-AB5D-366563E98E2D}"/>
                  </a:ext>
                </a:extLst>
              </p:cNvPr>
              <p:cNvSpPr/>
              <p:nvPr/>
            </p:nvSpPr>
            <p:spPr>
              <a:xfrm rot="18900000">
                <a:off x="4946022" y="4869972"/>
                <a:ext cx="270017" cy="155922"/>
              </a:xfrm>
              <a:prstGeom prst="corner">
                <a:avLst>
                  <a:gd name="adj1" fmla="val 15365"/>
                  <a:gd name="adj2" fmla="val 157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14408B32-7D6C-4E4B-9441-A6941D9E035B}"/>
              </a:ext>
            </a:extLst>
          </p:cNvPr>
          <p:cNvSpPr txBox="1"/>
          <p:nvPr/>
        </p:nvSpPr>
        <p:spPr>
          <a:xfrm>
            <a:off x="1755646" y="1509050"/>
            <a:ext cx="1447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耗材芯片</a:t>
            </a:r>
            <a:endParaRPr lang="en-US" altLang="zh-CN" dirty="0"/>
          </a:p>
          <a:p>
            <a:pPr algn="r"/>
            <a:r>
              <a:rPr lang="en-US" altLang="zh-CN" dirty="0" err="1"/>
              <a:t>Unismart</a:t>
            </a:r>
            <a:endParaRPr lang="en-US" altLang="zh-CN" dirty="0"/>
          </a:p>
          <a:p>
            <a:pPr algn="r"/>
            <a:r>
              <a:rPr lang="zh-CN" altLang="en-US" dirty="0"/>
              <a:t>打印机芯片</a:t>
            </a:r>
          </a:p>
        </p:txBody>
      </p:sp>
      <p:grpSp>
        <p:nvGrpSpPr>
          <p:cNvPr id="34" name="组 31">
            <a:extLst>
              <a:ext uri="{FF2B5EF4-FFF2-40B4-BE49-F238E27FC236}">
                <a16:creationId xmlns:a16="http://schemas.microsoft.com/office/drawing/2014/main" id="{F96D95FB-1A9C-4771-91B8-1ED58280896D}"/>
              </a:ext>
            </a:extLst>
          </p:cNvPr>
          <p:cNvGrpSpPr/>
          <p:nvPr/>
        </p:nvGrpSpPr>
        <p:grpSpPr>
          <a:xfrm>
            <a:off x="3203641" y="4174696"/>
            <a:ext cx="1392499" cy="400461"/>
            <a:chOff x="4877909" y="4903665"/>
            <a:chExt cx="1392499" cy="40046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CAE02B2-36C1-4830-813B-0C62F8C0CC19}"/>
                </a:ext>
              </a:extLst>
            </p:cNvPr>
            <p:cNvSpPr/>
            <p:nvPr/>
          </p:nvSpPr>
          <p:spPr>
            <a:xfrm>
              <a:off x="4877909" y="4903665"/>
              <a:ext cx="1005403" cy="3808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ea typeface="微软雅黑" charset="0"/>
                </a:rPr>
                <a:t>荣誉资质</a:t>
              </a:r>
              <a:endParaRPr lang="en-US" altLang="zh-CN" sz="1600" b="1" kern="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ea typeface="微软雅黑" charset="0"/>
              </a:endParaRPr>
            </a:p>
          </p:txBody>
        </p:sp>
        <p:grpSp>
          <p:nvGrpSpPr>
            <p:cNvPr id="36" name="组 33">
              <a:extLst>
                <a:ext uri="{FF2B5EF4-FFF2-40B4-BE49-F238E27FC236}">
                  <a16:creationId xmlns:a16="http://schemas.microsoft.com/office/drawing/2014/main" id="{52D8F126-F767-4B5C-8469-1B258EA42712}"/>
                </a:ext>
              </a:extLst>
            </p:cNvPr>
            <p:cNvGrpSpPr/>
            <p:nvPr/>
          </p:nvGrpSpPr>
          <p:grpSpPr>
            <a:xfrm>
              <a:off x="5883312" y="4917030"/>
              <a:ext cx="387096" cy="387096"/>
              <a:chOff x="4851402" y="4754880"/>
              <a:chExt cx="459258" cy="459258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48BAFEDB-A3A6-4219-834E-89581EAA3628}"/>
                  </a:ext>
                </a:extLst>
              </p:cNvPr>
              <p:cNvSpPr/>
              <p:nvPr/>
            </p:nvSpPr>
            <p:spPr>
              <a:xfrm>
                <a:off x="4851402" y="4754880"/>
                <a:ext cx="459258" cy="459258"/>
              </a:xfrm>
              <a:prstGeom prst="ellipse">
                <a:avLst/>
              </a:prstGeom>
              <a:gradFill>
                <a:gsLst>
                  <a:gs pos="32000">
                    <a:schemeClr val="accent2"/>
                  </a:gs>
                  <a:gs pos="0">
                    <a:schemeClr val="accent2">
                      <a:lumMod val="75000"/>
                    </a:schemeClr>
                  </a:gs>
                  <a:gs pos="69000">
                    <a:schemeClr val="accent3"/>
                  </a:gs>
                  <a:gs pos="97000">
                    <a:schemeClr val="accent4"/>
                  </a:gs>
                </a:gsLst>
                <a:path path="circle">
                  <a:fillToRect t="100000" r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L 形 37">
                <a:extLst>
                  <a:ext uri="{FF2B5EF4-FFF2-40B4-BE49-F238E27FC236}">
                    <a16:creationId xmlns:a16="http://schemas.microsoft.com/office/drawing/2014/main" id="{B8109180-126D-4C25-B56E-7EB4D76A62DE}"/>
                  </a:ext>
                </a:extLst>
              </p:cNvPr>
              <p:cNvSpPr/>
              <p:nvPr/>
            </p:nvSpPr>
            <p:spPr>
              <a:xfrm rot="18900000">
                <a:off x="4946022" y="4869972"/>
                <a:ext cx="270017" cy="155922"/>
              </a:xfrm>
              <a:prstGeom prst="corner">
                <a:avLst>
                  <a:gd name="adj1" fmla="val 15365"/>
                  <a:gd name="adj2" fmla="val 157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642EA4C1-65BE-40BD-95CF-998208CFD3B1}"/>
              </a:ext>
            </a:extLst>
          </p:cNvPr>
          <p:cNvSpPr txBox="1"/>
          <p:nvPr/>
        </p:nvSpPr>
        <p:spPr>
          <a:xfrm>
            <a:off x="2367227" y="5871644"/>
            <a:ext cx="7408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是国内专业的从打印机主控</a:t>
            </a:r>
            <a:r>
              <a:rPr lang="en-US" altLang="zh-CN" dirty="0"/>
              <a:t>SoC</a:t>
            </a:r>
            <a:r>
              <a:rPr lang="zh-CN" altLang="en-US" dirty="0"/>
              <a:t>芯片到耗材加密芯片全系列打印机芯片设计公司，是打印机通用耗材芯片的全球供应商。研究开发、生产和销售自产的各种类</a:t>
            </a:r>
            <a:r>
              <a:rPr lang="en-US" altLang="zh-CN" dirty="0"/>
              <a:t>IC</a:t>
            </a:r>
            <a:r>
              <a:rPr lang="zh-CN" altLang="en-US" dirty="0"/>
              <a:t>、</a:t>
            </a:r>
            <a:r>
              <a:rPr lang="en-US" altLang="zh-CN" dirty="0"/>
              <a:t>IT</a:t>
            </a:r>
            <a:r>
              <a:rPr lang="zh-CN" altLang="en-US" dirty="0"/>
              <a:t>产品及配件，集成电路设计、研发、测试及销售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03005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 descr="正方形"/>
          <p:cNvSpPr/>
          <p:nvPr/>
        </p:nvSpPr>
        <p:spPr bwMode="auto">
          <a:xfrm>
            <a:off x="0" y="284163"/>
            <a:ext cx="585788" cy="585788"/>
          </a:xfrm>
          <a:prstGeom prst="rect">
            <a:avLst/>
          </a:prstGeom>
          <a:solidFill>
            <a:srgbClr val="A4B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22530" name="AutoShape 2" descr="形状"/>
          <p:cNvSpPr/>
          <p:nvPr/>
        </p:nvSpPr>
        <p:spPr bwMode="auto">
          <a:xfrm>
            <a:off x="-14287" y="-12700"/>
            <a:ext cx="12220575" cy="1143000"/>
          </a:xfrm>
          <a:custGeom>
            <a:avLst/>
            <a:gdLst>
              <a:gd name="T0" fmla="*/ 6110288 w 21600"/>
              <a:gd name="T1" fmla="*/ 571500 h 21600"/>
              <a:gd name="T2" fmla="*/ 6110288 w 21600"/>
              <a:gd name="T3" fmla="*/ 571500 h 21600"/>
              <a:gd name="T4" fmla="*/ 6110288 w 21600"/>
              <a:gd name="T5" fmla="*/ 571500 h 21600"/>
              <a:gd name="T6" fmla="*/ 6110288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319" y="21600"/>
                </a:lnTo>
                <a:lnTo>
                  <a:pt x="29" y="7818"/>
                </a:lnTo>
                <a:lnTo>
                  <a:pt x="0" y="0"/>
                </a:lnTo>
                <a:close/>
              </a:path>
            </a:pathLst>
          </a:custGeom>
          <a:solidFill>
            <a:srgbClr val="009B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等线" panose="02010600030101010101" pitchFamily="2" charset="-122"/>
            </a:endParaRPr>
          </a:p>
        </p:txBody>
      </p:sp>
      <p:sp>
        <p:nvSpPr>
          <p:cNvPr id="22531" name="Text Box 3" descr="矩形 1"/>
          <p:cNvSpPr txBox="1"/>
          <p:nvPr/>
        </p:nvSpPr>
        <p:spPr bwMode="auto">
          <a:xfrm>
            <a:off x="809177" y="316896"/>
            <a:ext cx="6711129" cy="52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18" tIns="45718" rIns="45718" bIns="45718">
            <a:spAutoFit/>
          </a:bodyPr>
          <a:lstStyle>
            <a:lvl1pPr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1pPr>
            <a:lvl2pPr marL="742950" indent="-28575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2pPr>
            <a:lvl3pPr marL="11430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3pPr>
            <a:lvl4pPr marL="16002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4pPr>
            <a:lvl5pPr marL="20574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9pPr>
          </a:lstStyle>
          <a:p>
            <a:pPr lvl="0" fontAlgn="base" hangingPunct="0">
              <a:spcBef>
                <a:spcPts val="80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基本概况</a:t>
            </a:r>
            <a:r>
              <a:rPr lang="en-US" altLang="zh-CN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实习内容、累计时间、考评结果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17" y="142491"/>
            <a:ext cx="2265640" cy="827588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E7811B3-4DD5-4F41-847C-D3BA3F93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397A2E-8D53-4AE9-842F-418717B066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741" y="1351549"/>
            <a:ext cx="3484298" cy="263064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F7F4C9C-5B2B-4152-A186-D989D207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741" y="4203443"/>
            <a:ext cx="3561164" cy="233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1E5E82-3692-4332-9FCF-322A8F1419E8}"/>
              </a:ext>
            </a:extLst>
          </p:cNvPr>
          <p:cNvSpPr txBox="1"/>
          <p:nvPr/>
        </p:nvSpPr>
        <p:spPr>
          <a:xfrm>
            <a:off x="728420" y="1728061"/>
            <a:ext cx="2975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工作岗位：芯片前端设计工程师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项目分类：基于</a:t>
            </a:r>
            <a:r>
              <a:rPr lang="en-US" altLang="zh-CN" sz="2400" dirty="0"/>
              <a:t>FPGA</a:t>
            </a:r>
            <a:r>
              <a:rPr lang="zh-CN" altLang="en-US" sz="2400" dirty="0"/>
              <a:t>的深度学习加速器研究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项目内容：深度学习的语音关键词检测（</a:t>
            </a:r>
            <a:r>
              <a:rPr lang="en-US" altLang="zh-CN" sz="2400" dirty="0"/>
              <a:t>KWS</a:t>
            </a:r>
            <a:r>
              <a:rPr lang="zh-CN" altLang="en-US" sz="2400" dirty="0"/>
              <a:t>）模型部署在</a:t>
            </a:r>
            <a:r>
              <a:rPr lang="en-US" altLang="zh-CN" sz="2400" dirty="0"/>
              <a:t>FPGA</a:t>
            </a:r>
            <a:r>
              <a:rPr lang="zh-CN" altLang="en-US" sz="2400" dirty="0"/>
              <a:t>上进行推理计算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623746D-B1D1-4022-9E3F-41B68E0A05EE}"/>
              </a:ext>
            </a:extLst>
          </p:cNvPr>
          <p:cNvSpPr txBox="1"/>
          <p:nvPr/>
        </p:nvSpPr>
        <p:spPr>
          <a:xfrm>
            <a:off x="8314458" y="1728060"/>
            <a:ext cx="2975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3600" dirty="0"/>
              <a:t>实践训练：</a:t>
            </a:r>
            <a:r>
              <a:rPr lang="en-US" altLang="zh-CN" sz="3600" dirty="0"/>
              <a:t>184</a:t>
            </a:r>
            <a:r>
              <a:rPr lang="zh-CN" altLang="en-US" sz="3600" dirty="0"/>
              <a:t>天</a:t>
            </a:r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3600" dirty="0"/>
              <a:t>项目研究：</a:t>
            </a:r>
            <a:r>
              <a:rPr lang="en-US" altLang="zh-CN" sz="3600" dirty="0"/>
              <a:t>160</a:t>
            </a:r>
            <a:r>
              <a:rPr lang="zh-CN" altLang="en-US" sz="3600" dirty="0"/>
              <a:t>天</a:t>
            </a:r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3600" dirty="0"/>
              <a:t>考核结果：优秀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9158577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 descr="正方形"/>
          <p:cNvSpPr/>
          <p:nvPr/>
        </p:nvSpPr>
        <p:spPr bwMode="auto">
          <a:xfrm>
            <a:off x="0" y="284163"/>
            <a:ext cx="585788" cy="585788"/>
          </a:xfrm>
          <a:prstGeom prst="rect">
            <a:avLst/>
          </a:prstGeom>
          <a:solidFill>
            <a:srgbClr val="A4B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22530" name="AutoShape 2" descr="形状"/>
          <p:cNvSpPr/>
          <p:nvPr/>
        </p:nvSpPr>
        <p:spPr bwMode="auto">
          <a:xfrm>
            <a:off x="-14287" y="-12700"/>
            <a:ext cx="12220575" cy="1143000"/>
          </a:xfrm>
          <a:custGeom>
            <a:avLst/>
            <a:gdLst>
              <a:gd name="T0" fmla="*/ 6110288 w 21600"/>
              <a:gd name="T1" fmla="*/ 571500 h 21600"/>
              <a:gd name="T2" fmla="*/ 6110288 w 21600"/>
              <a:gd name="T3" fmla="*/ 571500 h 21600"/>
              <a:gd name="T4" fmla="*/ 6110288 w 21600"/>
              <a:gd name="T5" fmla="*/ 571500 h 21600"/>
              <a:gd name="T6" fmla="*/ 6110288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319" y="21600"/>
                </a:lnTo>
                <a:lnTo>
                  <a:pt x="29" y="7818"/>
                </a:lnTo>
                <a:lnTo>
                  <a:pt x="0" y="0"/>
                </a:lnTo>
                <a:close/>
              </a:path>
            </a:pathLst>
          </a:custGeom>
          <a:solidFill>
            <a:srgbClr val="009B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等线" panose="02010600030101010101" pitchFamily="2" charset="-122"/>
            </a:endParaRPr>
          </a:p>
        </p:txBody>
      </p:sp>
      <p:sp>
        <p:nvSpPr>
          <p:cNvPr id="22531" name="Text Box 3" descr="矩形 1"/>
          <p:cNvSpPr txBox="1"/>
          <p:nvPr/>
        </p:nvSpPr>
        <p:spPr bwMode="auto">
          <a:xfrm>
            <a:off x="809177" y="316896"/>
            <a:ext cx="7429274" cy="52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18" tIns="45718" rIns="45718" bIns="45718">
            <a:spAutoFit/>
          </a:bodyPr>
          <a:lstStyle>
            <a:lvl1pPr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1pPr>
            <a:lvl2pPr marL="742950" indent="-28575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2pPr>
            <a:lvl3pPr marL="11430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3pPr>
            <a:lvl4pPr marL="16002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4pPr>
            <a:lvl5pPr marL="20574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9pPr>
          </a:lstStyle>
          <a:p>
            <a:pPr lvl="0" fontAlgn="base" hangingPunct="0">
              <a:spcBef>
                <a:spcPts val="80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项目研究概述</a:t>
            </a:r>
            <a:r>
              <a:rPr lang="en-US" altLang="zh-CN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项目名称、项目来源、项目经费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17" y="142491"/>
            <a:ext cx="2265640" cy="827588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1757691" y="2155017"/>
            <a:ext cx="10207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3200" b="1" dirty="0"/>
              <a:t>项目名称：基于</a:t>
            </a:r>
            <a:r>
              <a:rPr lang="en-US" altLang="zh-CN" sz="3200" b="1" dirty="0"/>
              <a:t>FPGA</a:t>
            </a:r>
            <a:r>
              <a:rPr lang="zh-CN" altLang="en-US" sz="3200" b="1" dirty="0"/>
              <a:t>的深度学习加速器研究</a:t>
            </a:r>
            <a:endParaRPr lang="en-US" altLang="zh-CN" sz="3200" b="1" dirty="0"/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n"/>
            </a:pPr>
            <a:endParaRPr lang="en-US" altLang="zh-CN" sz="3200" b="1" dirty="0"/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3200" b="1" dirty="0"/>
              <a:t>项目来源：浙江大学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艾派克联合实验室</a:t>
            </a:r>
            <a:endParaRPr lang="en-US" altLang="zh-CN" sz="3200" b="1" dirty="0"/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n"/>
            </a:pPr>
            <a:endParaRPr lang="en-US" altLang="zh-CN" sz="3200" b="1" dirty="0"/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3200" b="1" dirty="0"/>
              <a:t>项目经费：</a:t>
            </a:r>
            <a:r>
              <a:rPr lang="en-US" altLang="zh-CN" sz="3200" b="1" dirty="0"/>
              <a:t>10</a:t>
            </a:r>
            <a:r>
              <a:rPr lang="zh-CN" altLang="en-US" sz="3200" b="1" dirty="0"/>
              <a:t>万</a:t>
            </a:r>
            <a:endParaRPr lang="en-US" altLang="zh-CN" sz="3200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BC7F809-B0D3-4E48-BB61-5121E28F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3280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 descr="正方形"/>
          <p:cNvSpPr/>
          <p:nvPr/>
        </p:nvSpPr>
        <p:spPr bwMode="auto">
          <a:xfrm>
            <a:off x="0" y="284163"/>
            <a:ext cx="585788" cy="585788"/>
          </a:xfrm>
          <a:prstGeom prst="rect">
            <a:avLst/>
          </a:prstGeom>
          <a:solidFill>
            <a:srgbClr val="A4B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22530" name="AutoShape 2" descr="形状"/>
          <p:cNvSpPr/>
          <p:nvPr/>
        </p:nvSpPr>
        <p:spPr bwMode="auto">
          <a:xfrm>
            <a:off x="-14287" y="-12700"/>
            <a:ext cx="12220575" cy="1143000"/>
          </a:xfrm>
          <a:custGeom>
            <a:avLst/>
            <a:gdLst>
              <a:gd name="T0" fmla="*/ 6110288 w 21600"/>
              <a:gd name="T1" fmla="*/ 571500 h 21600"/>
              <a:gd name="T2" fmla="*/ 6110288 w 21600"/>
              <a:gd name="T3" fmla="*/ 571500 h 21600"/>
              <a:gd name="T4" fmla="*/ 6110288 w 21600"/>
              <a:gd name="T5" fmla="*/ 571500 h 21600"/>
              <a:gd name="T6" fmla="*/ 6110288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319" y="21600"/>
                </a:lnTo>
                <a:lnTo>
                  <a:pt x="29" y="7818"/>
                </a:lnTo>
                <a:lnTo>
                  <a:pt x="0" y="0"/>
                </a:lnTo>
                <a:close/>
              </a:path>
            </a:pathLst>
          </a:custGeom>
          <a:solidFill>
            <a:srgbClr val="009B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等线" panose="02010600030101010101" pitchFamily="2" charset="-122"/>
            </a:endParaRPr>
          </a:p>
        </p:txBody>
      </p:sp>
      <p:sp>
        <p:nvSpPr>
          <p:cNvPr id="22531" name="Text Box 3" descr="矩形 1"/>
          <p:cNvSpPr txBox="1"/>
          <p:nvPr/>
        </p:nvSpPr>
        <p:spPr bwMode="auto">
          <a:xfrm>
            <a:off x="809177" y="316896"/>
            <a:ext cx="5633911" cy="52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18" tIns="45718" rIns="45718" bIns="45718">
            <a:spAutoFit/>
          </a:bodyPr>
          <a:lstStyle>
            <a:lvl1pPr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1pPr>
            <a:lvl2pPr marL="742950" indent="-28575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2pPr>
            <a:lvl3pPr marL="11430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3pPr>
            <a:lvl4pPr marL="16002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4pPr>
            <a:lvl5pPr marL="20574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9pPr>
          </a:lstStyle>
          <a:p>
            <a:pPr lvl="0" fontAlgn="base" hangingPunct="0">
              <a:spcBef>
                <a:spcPts val="80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项目研究概述</a:t>
            </a:r>
            <a:r>
              <a:rPr lang="en-US" altLang="zh-CN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研究目标、技术难点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17" y="142491"/>
            <a:ext cx="2265640" cy="827588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BC7F809-B0D3-4E48-BB61-5121E28F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668F9F-DC3C-4331-A7E6-C9EB71304D2E}"/>
              </a:ext>
            </a:extLst>
          </p:cNvPr>
          <p:cNvSpPr txBox="1"/>
          <p:nvPr/>
        </p:nvSpPr>
        <p:spPr>
          <a:xfrm>
            <a:off x="728420" y="1728061"/>
            <a:ext cx="2975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研究目标</a:t>
            </a:r>
            <a:r>
              <a:rPr lang="en-US" altLang="zh-CN" sz="2400" dirty="0"/>
              <a:t>1</a:t>
            </a:r>
            <a:r>
              <a:rPr lang="zh-CN" altLang="en-US" sz="2400" dirty="0"/>
              <a:t>：设计轻量级、低存储、低功耗的深度学习语音关键词检测模型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研究目标</a:t>
            </a:r>
            <a:r>
              <a:rPr lang="en-US" altLang="zh-CN" sz="2400" dirty="0"/>
              <a:t>2</a:t>
            </a:r>
            <a:r>
              <a:rPr lang="zh-CN" altLang="en-US" sz="2400" dirty="0"/>
              <a:t>：将得到的深度学习模型部署在</a:t>
            </a:r>
            <a:r>
              <a:rPr lang="en-US" altLang="zh-CN" sz="2400" dirty="0"/>
              <a:t>FPGA</a:t>
            </a:r>
            <a:r>
              <a:rPr lang="zh-CN" altLang="en-US" sz="2400" dirty="0"/>
              <a:t>上进行推理，初步实现在</a:t>
            </a:r>
            <a:r>
              <a:rPr lang="en-US" altLang="zh-CN" sz="2400" dirty="0"/>
              <a:t>FPGA</a:t>
            </a:r>
            <a:r>
              <a:rPr lang="zh-CN" altLang="en-US" sz="2400" dirty="0"/>
              <a:t>上的深度学习模型加速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8E2C68-256C-4F4E-8A5B-6EFDDA55E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17" y="1728061"/>
            <a:ext cx="3553238" cy="22709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375347-B101-41DF-A8CA-E4F6440B2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17" y="4437802"/>
            <a:ext cx="3553238" cy="210330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5F56D3B-ABD4-4FBD-9D43-53DCEFD31E19}"/>
              </a:ext>
            </a:extLst>
          </p:cNvPr>
          <p:cNvSpPr txBox="1"/>
          <p:nvPr/>
        </p:nvSpPr>
        <p:spPr>
          <a:xfrm>
            <a:off x="8713577" y="1665297"/>
            <a:ext cx="2975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技术难点</a:t>
            </a:r>
            <a:r>
              <a:rPr lang="en-US" altLang="zh-CN" sz="2400" dirty="0"/>
              <a:t>1</a:t>
            </a:r>
            <a:r>
              <a:rPr lang="zh-CN" altLang="en-US" sz="2400" dirty="0"/>
              <a:t>：平衡模型精度和模型复杂度，选择或者训练合适的模型进行部署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技术难点</a:t>
            </a:r>
            <a:r>
              <a:rPr lang="en-US" altLang="zh-CN" sz="2400" dirty="0"/>
              <a:t>2</a:t>
            </a:r>
            <a:r>
              <a:rPr lang="zh-CN" altLang="en-US" sz="2400" dirty="0"/>
              <a:t>：设计专用硬件系统架构，达到能效和吞吐率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技术难点</a:t>
            </a:r>
            <a:r>
              <a:rPr lang="en-US" altLang="zh-CN" sz="2400" dirty="0"/>
              <a:t>3</a:t>
            </a:r>
            <a:r>
              <a:rPr lang="zh-CN" altLang="en-US" sz="2400" dirty="0"/>
              <a:t>：设计合适的卷积神经网络计算内核</a:t>
            </a:r>
          </a:p>
        </p:txBody>
      </p:sp>
    </p:spTree>
    <p:extLst>
      <p:ext uri="{BB962C8B-B14F-4D97-AF65-F5344CB8AC3E}">
        <p14:creationId xmlns:p14="http://schemas.microsoft.com/office/powerpoint/2010/main" val="39537218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 descr="正方形"/>
          <p:cNvSpPr/>
          <p:nvPr/>
        </p:nvSpPr>
        <p:spPr bwMode="auto">
          <a:xfrm>
            <a:off x="0" y="284163"/>
            <a:ext cx="585788" cy="585788"/>
          </a:xfrm>
          <a:prstGeom prst="rect">
            <a:avLst/>
          </a:prstGeom>
          <a:solidFill>
            <a:srgbClr val="A4B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22530" name="AutoShape 2" descr="形状"/>
          <p:cNvSpPr/>
          <p:nvPr/>
        </p:nvSpPr>
        <p:spPr bwMode="auto">
          <a:xfrm>
            <a:off x="-14287" y="-12700"/>
            <a:ext cx="12220575" cy="1143000"/>
          </a:xfrm>
          <a:custGeom>
            <a:avLst/>
            <a:gdLst>
              <a:gd name="T0" fmla="*/ 6110288 w 21600"/>
              <a:gd name="T1" fmla="*/ 571500 h 21600"/>
              <a:gd name="T2" fmla="*/ 6110288 w 21600"/>
              <a:gd name="T3" fmla="*/ 571500 h 21600"/>
              <a:gd name="T4" fmla="*/ 6110288 w 21600"/>
              <a:gd name="T5" fmla="*/ 571500 h 21600"/>
              <a:gd name="T6" fmla="*/ 6110288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319" y="21600"/>
                </a:lnTo>
                <a:lnTo>
                  <a:pt x="29" y="7818"/>
                </a:lnTo>
                <a:lnTo>
                  <a:pt x="0" y="0"/>
                </a:lnTo>
                <a:close/>
              </a:path>
            </a:pathLst>
          </a:custGeom>
          <a:solidFill>
            <a:srgbClr val="009B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等线" panose="02010600030101010101" pitchFamily="2" charset="-122"/>
            </a:endParaRPr>
          </a:p>
        </p:txBody>
      </p:sp>
      <p:sp>
        <p:nvSpPr>
          <p:cNvPr id="22531" name="Text Box 3" descr="矩形 1"/>
          <p:cNvSpPr txBox="1"/>
          <p:nvPr/>
        </p:nvSpPr>
        <p:spPr bwMode="auto">
          <a:xfrm>
            <a:off x="809177" y="316896"/>
            <a:ext cx="5633911" cy="52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18" tIns="45718" rIns="45718" bIns="45718">
            <a:spAutoFit/>
          </a:bodyPr>
          <a:lstStyle>
            <a:lvl1pPr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1pPr>
            <a:lvl2pPr marL="742950" indent="-28575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2pPr>
            <a:lvl3pPr marL="11430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3pPr>
            <a:lvl4pPr marL="16002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4pPr>
            <a:lvl5pPr marL="20574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9pPr>
          </a:lstStyle>
          <a:p>
            <a:pPr lvl="0" fontAlgn="base" hangingPunct="0">
              <a:spcBef>
                <a:spcPts val="80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项目研究开展</a:t>
            </a:r>
            <a:r>
              <a:rPr lang="en-US" altLang="zh-CN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研究内容、方案路线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17" y="142491"/>
            <a:ext cx="2265640" cy="827588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4AA51-4A89-4EBD-9768-D585A2CE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6C2CAE-11D8-4E0A-A0D1-FF20AF953E4C}"/>
              </a:ext>
            </a:extLst>
          </p:cNvPr>
          <p:cNvSpPr txBox="1"/>
          <p:nvPr/>
        </p:nvSpPr>
        <p:spPr>
          <a:xfrm>
            <a:off x="809176" y="1169708"/>
            <a:ext cx="46666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研究内容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/>
              <a:t>设计选择轻量级、低复杂度</a:t>
            </a:r>
            <a:r>
              <a:rPr lang="en-US" altLang="zh-CN" sz="2000" dirty="0"/>
              <a:t>KWS</a:t>
            </a:r>
            <a:r>
              <a:rPr lang="zh-CN" altLang="en-US" sz="2000" dirty="0"/>
              <a:t>模型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/>
              <a:t>选择合适的语音特征提取器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/>
              <a:t>设计卷积神经网络计算内核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/>
              <a:t>设计专用</a:t>
            </a:r>
            <a:r>
              <a:rPr lang="en-US" altLang="zh-CN" sz="2000" dirty="0"/>
              <a:t>KWS</a:t>
            </a:r>
            <a:r>
              <a:rPr lang="zh-CN" altLang="en-US" sz="2000" dirty="0"/>
              <a:t>模型架构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/>
              <a:t>使用显示装置可视化地表示语音分类结果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A3EE89-61CC-46F2-BE7C-BFA324062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8" y="5234870"/>
            <a:ext cx="4393770" cy="162313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83FA92E-E769-4705-8707-50722778B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084" y="1130300"/>
            <a:ext cx="3549411" cy="569596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7A0B65D-E98E-4098-8360-F78DA60B145A}"/>
              </a:ext>
            </a:extLst>
          </p:cNvPr>
          <p:cNvSpPr txBox="1"/>
          <p:nvPr/>
        </p:nvSpPr>
        <p:spPr>
          <a:xfrm>
            <a:off x="9422969" y="1125270"/>
            <a:ext cx="261808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设计重点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/>
              <a:t>模型选择：选择合适</a:t>
            </a:r>
            <a:r>
              <a:rPr lang="en-US" altLang="zh-CN" sz="2000" dirty="0"/>
              <a:t>KWS</a:t>
            </a:r>
            <a:r>
              <a:rPr lang="zh-CN" altLang="en-US" sz="2000" dirty="0"/>
              <a:t>模型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/>
              <a:t>硬件模型设计：设计整体专用加速器系统架构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/>
              <a:t>子模块设计：分立模块设计以及功能验证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/>
              <a:t>顶层模块设计：分立模块整合以及功能验证</a:t>
            </a:r>
            <a:endParaRPr lang="en-US" altLang="zh-CN" sz="20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305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 descr="正方形"/>
          <p:cNvSpPr/>
          <p:nvPr/>
        </p:nvSpPr>
        <p:spPr bwMode="auto">
          <a:xfrm>
            <a:off x="0" y="284163"/>
            <a:ext cx="585788" cy="585788"/>
          </a:xfrm>
          <a:prstGeom prst="rect">
            <a:avLst/>
          </a:prstGeom>
          <a:solidFill>
            <a:srgbClr val="A4B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22530" name="AutoShape 2" descr="形状"/>
          <p:cNvSpPr/>
          <p:nvPr/>
        </p:nvSpPr>
        <p:spPr bwMode="auto">
          <a:xfrm>
            <a:off x="-14287" y="-12700"/>
            <a:ext cx="12220575" cy="1143000"/>
          </a:xfrm>
          <a:custGeom>
            <a:avLst/>
            <a:gdLst>
              <a:gd name="T0" fmla="*/ 6110288 w 21600"/>
              <a:gd name="T1" fmla="*/ 571500 h 21600"/>
              <a:gd name="T2" fmla="*/ 6110288 w 21600"/>
              <a:gd name="T3" fmla="*/ 571500 h 21600"/>
              <a:gd name="T4" fmla="*/ 6110288 w 21600"/>
              <a:gd name="T5" fmla="*/ 571500 h 21600"/>
              <a:gd name="T6" fmla="*/ 6110288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319" y="21600"/>
                </a:lnTo>
                <a:lnTo>
                  <a:pt x="29" y="7818"/>
                </a:lnTo>
                <a:lnTo>
                  <a:pt x="0" y="0"/>
                </a:lnTo>
                <a:close/>
              </a:path>
            </a:pathLst>
          </a:custGeom>
          <a:solidFill>
            <a:srgbClr val="009B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等线" panose="02010600030101010101" pitchFamily="2" charset="-122"/>
            </a:endParaRPr>
          </a:p>
        </p:txBody>
      </p:sp>
      <p:sp>
        <p:nvSpPr>
          <p:cNvPr id="22531" name="Text Box 3" descr="矩形 1"/>
          <p:cNvSpPr txBox="1"/>
          <p:nvPr/>
        </p:nvSpPr>
        <p:spPr bwMode="auto">
          <a:xfrm>
            <a:off x="809177" y="316896"/>
            <a:ext cx="5633911" cy="52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18" tIns="45718" rIns="45718" bIns="45718">
            <a:spAutoFit/>
          </a:bodyPr>
          <a:lstStyle>
            <a:lvl1pPr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1pPr>
            <a:lvl2pPr marL="742950" indent="-28575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2pPr>
            <a:lvl3pPr marL="11430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3pPr>
            <a:lvl4pPr marL="16002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4pPr>
            <a:lvl5pPr marL="20574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9pPr>
          </a:lstStyle>
          <a:p>
            <a:pPr lvl="0" fontAlgn="base" hangingPunct="0">
              <a:spcBef>
                <a:spcPts val="80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项目研究开展</a:t>
            </a:r>
            <a:r>
              <a:rPr lang="en-US" altLang="zh-CN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团队分工、本人工作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17" y="142491"/>
            <a:ext cx="2265640" cy="827588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4AA51-4A89-4EBD-9768-D585A2CE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6C2CAE-11D8-4E0A-A0D1-FF20AF953E4C}"/>
              </a:ext>
            </a:extLst>
          </p:cNvPr>
          <p:cNvSpPr txBox="1"/>
          <p:nvPr/>
        </p:nvSpPr>
        <p:spPr>
          <a:xfrm>
            <a:off x="809176" y="1169708"/>
            <a:ext cx="103916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团队分工：</a:t>
            </a:r>
            <a:endParaRPr lang="en-US" altLang="zh-CN" sz="2800" b="1" dirty="0"/>
          </a:p>
          <a:p>
            <a:r>
              <a:rPr lang="zh-CN" altLang="en-US" sz="2000" dirty="0"/>
              <a:t>项目经理负责整个项目架构设计和团队成员之间的分工协作，各成员负责相应的计划书书写，</a:t>
            </a:r>
            <a:r>
              <a:rPr lang="en-US" altLang="zh-CN" sz="2000" dirty="0"/>
              <a:t>KWS</a:t>
            </a:r>
            <a:r>
              <a:rPr lang="zh-CN" altLang="en-US" sz="2000" dirty="0"/>
              <a:t>模型确认，</a:t>
            </a:r>
            <a:r>
              <a:rPr lang="en-US" altLang="zh-CN" sz="2000" dirty="0"/>
              <a:t>RTL</a:t>
            </a:r>
            <a:r>
              <a:rPr lang="zh-CN" altLang="en-US" sz="2000" dirty="0"/>
              <a:t>设计完成，时序分析，布局布线和</a:t>
            </a:r>
            <a:r>
              <a:rPr lang="en-US" altLang="zh-CN" sz="2000" dirty="0"/>
              <a:t>FPGA</a:t>
            </a:r>
            <a:r>
              <a:rPr lang="zh-CN" altLang="en-US" sz="2000" dirty="0"/>
              <a:t>板上验证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A0B65D-E98E-4098-8360-F78DA60B145A}"/>
              </a:ext>
            </a:extLst>
          </p:cNvPr>
          <p:cNvSpPr txBox="1"/>
          <p:nvPr/>
        </p:nvSpPr>
        <p:spPr>
          <a:xfrm>
            <a:off x="809176" y="2826738"/>
            <a:ext cx="1039161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本人工作：</a:t>
            </a:r>
            <a:endParaRPr lang="en-US" altLang="zh-CN" sz="2800" b="1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/>
              <a:t>模型选择：阅读大量文献，选择不同的关键词检测模型进行分析测试。修改模型结构，选择模型复杂度最小，模型分类精度最高的深度学习模型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/>
              <a:t>硬件架构设计：选择</a:t>
            </a:r>
            <a:r>
              <a:rPr lang="en-US" altLang="zh-CN" sz="2000" dirty="0" err="1"/>
              <a:t>Syatolic</a:t>
            </a:r>
            <a:r>
              <a:rPr lang="en-US" altLang="zh-CN" sz="2000" dirty="0"/>
              <a:t> Array</a:t>
            </a:r>
            <a:r>
              <a:rPr lang="zh-CN" altLang="en-US" sz="2000" dirty="0"/>
              <a:t>运算结构，使用</a:t>
            </a:r>
            <a:r>
              <a:rPr lang="en-US" altLang="zh-CN" sz="2000" dirty="0"/>
              <a:t>SIMD</a:t>
            </a:r>
            <a:r>
              <a:rPr lang="zh-CN" altLang="en-US" sz="2000" dirty="0"/>
              <a:t>的</a:t>
            </a:r>
            <a:r>
              <a:rPr lang="en-US" altLang="zh-CN" sz="2000" dirty="0"/>
              <a:t>RISC</a:t>
            </a:r>
            <a:r>
              <a:rPr lang="zh-CN" altLang="en-US" sz="2000" dirty="0"/>
              <a:t>指令集架构，使用</a:t>
            </a:r>
            <a:r>
              <a:rPr lang="en-US" altLang="zh-CN" sz="2000" dirty="0"/>
              <a:t>PE</a:t>
            </a:r>
            <a:r>
              <a:rPr lang="zh-CN" altLang="en-US" sz="2000" dirty="0"/>
              <a:t>基本运算单元，使用多层次存储结构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/>
              <a:t>子模块设计及验证：包括前端特征提取中的预加重模块，分帧模块，</a:t>
            </a:r>
            <a:r>
              <a:rPr lang="en-US" altLang="zh-CN" sz="2000" dirty="0"/>
              <a:t>FFT</a:t>
            </a:r>
            <a:r>
              <a:rPr lang="zh-CN" altLang="en-US" sz="2000" dirty="0"/>
              <a:t>模块，</a:t>
            </a:r>
            <a:r>
              <a:rPr lang="en-US" altLang="zh-CN" sz="2000" dirty="0"/>
              <a:t>Mel</a:t>
            </a:r>
            <a:r>
              <a:rPr lang="zh-CN" altLang="en-US" sz="2000" dirty="0"/>
              <a:t>滤波器模块等；包括后端卷积神经网络分类器中卷积计算内核的设计，控制逻辑设计，数据通路设计等，计算架构设计等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/>
              <a:t>顶层模块设计及验证：分立模块的整合，顶层设计模块的搭建，整体设计的功能仿真</a:t>
            </a:r>
            <a:endParaRPr lang="en-US" altLang="zh-CN" sz="20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43283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 descr="正方形"/>
          <p:cNvSpPr/>
          <p:nvPr/>
        </p:nvSpPr>
        <p:spPr bwMode="auto">
          <a:xfrm>
            <a:off x="0" y="284163"/>
            <a:ext cx="585788" cy="585788"/>
          </a:xfrm>
          <a:prstGeom prst="rect">
            <a:avLst/>
          </a:prstGeom>
          <a:solidFill>
            <a:srgbClr val="A4B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22530" name="AutoShape 2" descr="形状"/>
          <p:cNvSpPr/>
          <p:nvPr/>
        </p:nvSpPr>
        <p:spPr bwMode="auto">
          <a:xfrm>
            <a:off x="-14287" y="-12700"/>
            <a:ext cx="12220575" cy="1143000"/>
          </a:xfrm>
          <a:custGeom>
            <a:avLst/>
            <a:gdLst>
              <a:gd name="T0" fmla="*/ 6110288 w 21600"/>
              <a:gd name="T1" fmla="*/ 571500 h 21600"/>
              <a:gd name="T2" fmla="*/ 6110288 w 21600"/>
              <a:gd name="T3" fmla="*/ 571500 h 21600"/>
              <a:gd name="T4" fmla="*/ 6110288 w 21600"/>
              <a:gd name="T5" fmla="*/ 571500 h 21600"/>
              <a:gd name="T6" fmla="*/ 6110288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319" y="21600"/>
                </a:lnTo>
                <a:lnTo>
                  <a:pt x="29" y="7818"/>
                </a:lnTo>
                <a:lnTo>
                  <a:pt x="0" y="0"/>
                </a:lnTo>
                <a:close/>
              </a:path>
            </a:pathLst>
          </a:custGeom>
          <a:solidFill>
            <a:srgbClr val="009B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等线" panose="02010600030101010101" pitchFamily="2" charset="-122"/>
            </a:endParaRPr>
          </a:p>
        </p:txBody>
      </p:sp>
      <p:sp>
        <p:nvSpPr>
          <p:cNvPr id="22531" name="Text Box 3" descr="矩形 1"/>
          <p:cNvSpPr txBox="1"/>
          <p:nvPr/>
        </p:nvSpPr>
        <p:spPr bwMode="auto">
          <a:xfrm>
            <a:off x="809177" y="316896"/>
            <a:ext cx="3838547" cy="52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18" tIns="45718" rIns="45718" bIns="45718">
            <a:spAutoFit/>
          </a:bodyPr>
          <a:lstStyle>
            <a:lvl1pPr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1pPr>
            <a:lvl2pPr marL="742950" indent="-28575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2pPr>
            <a:lvl3pPr marL="11430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3pPr>
            <a:lvl4pPr marL="16002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4pPr>
            <a:lvl5pPr marL="2057400" indent="-228600" defTabSz="911225"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defRPr>
            </a:lvl9pPr>
          </a:lstStyle>
          <a:p>
            <a:pPr lvl="0" fontAlgn="base" hangingPunct="0">
              <a:spcBef>
                <a:spcPts val="80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项目研究开展</a:t>
            </a:r>
            <a:r>
              <a:rPr lang="en-US" altLang="zh-CN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完成情况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17" y="142491"/>
            <a:ext cx="2265640" cy="827588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4AA51-4A89-4EBD-9768-D585A2CE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6C2CAE-11D8-4E0A-A0D1-FF20AF953E4C}"/>
              </a:ext>
            </a:extLst>
          </p:cNvPr>
          <p:cNvSpPr txBox="1"/>
          <p:nvPr/>
        </p:nvSpPr>
        <p:spPr>
          <a:xfrm>
            <a:off x="801086" y="1669223"/>
            <a:ext cx="105898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完成情况：</a:t>
            </a:r>
            <a:endParaRPr lang="en-US" altLang="zh-CN" sz="2800" b="1" dirty="0"/>
          </a:p>
          <a:p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使用深度学习框架</a:t>
            </a:r>
            <a:r>
              <a:rPr lang="en-US" altLang="zh-CN" sz="2800" dirty="0" err="1"/>
              <a:t>pytorch</a:t>
            </a:r>
            <a:r>
              <a:rPr lang="zh-CN" altLang="en-US" sz="2800" dirty="0"/>
              <a:t>完成各种模型性能测试和评估，选择最合适的网络模型，对相应模型进行了适当修改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完成硬件整体架构设计，包括</a:t>
            </a:r>
            <a:r>
              <a:rPr lang="en-US" altLang="zh-CN" sz="2800" dirty="0"/>
              <a:t>Systolic Array</a:t>
            </a:r>
            <a:r>
              <a:rPr lang="zh-CN" altLang="en-US" sz="2800" dirty="0"/>
              <a:t>和</a:t>
            </a:r>
            <a:r>
              <a:rPr lang="en-US" altLang="zh-CN" sz="2800" dirty="0"/>
              <a:t>SIMD</a:t>
            </a:r>
            <a:r>
              <a:rPr lang="zh-CN" altLang="en-US" sz="2800" dirty="0"/>
              <a:t>指令集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完成子模块设计，完成顶层模块设计，完成各个模块功能仿真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完成</a:t>
            </a:r>
            <a:r>
              <a:rPr lang="en-US" altLang="zh-CN" sz="2800" dirty="0"/>
              <a:t>FPGA</a:t>
            </a:r>
            <a:r>
              <a:rPr lang="zh-CN" altLang="en-US" sz="2800" dirty="0"/>
              <a:t>板级验证，结果显示功能达到设计要求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2CBF4F-1A52-45EC-91F4-44ED2D81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5752"/>
            <a:ext cx="12192000" cy="28117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9055A1-40F7-4DB3-91CB-1D89CD13D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7484"/>
            <a:ext cx="12177712" cy="268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914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1125</Words>
  <Application>Microsoft Office PowerPoint</Application>
  <PresentationFormat>宽屏</PresentationFormat>
  <Paragraphs>135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Huaiyu Zhu</dc:creator>
  <cp:lastModifiedBy>2500742286@qq.com</cp:lastModifiedBy>
  <cp:revision>221</cp:revision>
  <dcterms:created xsi:type="dcterms:W3CDTF">2019-06-19T02:08:00Z</dcterms:created>
  <dcterms:modified xsi:type="dcterms:W3CDTF">2020-12-19T04:20:29Z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