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handoutMasterIdLst>
    <p:handoutMasterId r:id="rId26"/>
  </p:handoutMasterIdLst>
  <p:sldIdLst>
    <p:sldId id="256" r:id="rId2"/>
    <p:sldId id="286" r:id="rId3"/>
    <p:sldId id="300" r:id="rId4"/>
    <p:sldId id="285" r:id="rId5"/>
    <p:sldId id="288" r:id="rId6"/>
    <p:sldId id="287" r:id="rId7"/>
    <p:sldId id="289" r:id="rId8"/>
    <p:sldId id="304" r:id="rId9"/>
    <p:sldId id="301" r:id="rId10"/>
    <p:sldId id="281" r:id="rId11"/>
    <p:sldId id="290" r:id="rId12"/>
    <p:sldId id="302" r:id="rId13"/>
    <p:sldId id="283" r:id="rId14"/>
    <p:sldId id="291" r:id="rId15"/>
    <p:sldId id="292" r:id="rId16"/>
    <p:sldId id="293" r:id="rId17"/>
    <p:sldId id="294" r:id="rId18"/>
    <p:sldId id="295" r:id="rId19"/>
    <p:sldId id="296" r:id="rId20"/>
    <p:sldId id="297" r:id="rId21"/>
    <p:sldId id="298" r:id="rId22"/>
    <p:sldId id="303" r:id="rId23"/>
    <p:sldId id="29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34" d="100"/>
          <a:sy n="134" d="100"/>
        </p:scale>
        <p:origin x="115" y="1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B6EB9146-7488-4A3C-ABD1-67D582F717F3}" type="datetime1">
              <a:rPr lang="zh-CN" altLang="en-US" smtClean="0"/>
              <a:t>2020/11/11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7403CC9-20D7-423A-9D9A-9BFB43C40380}" type="datetime1">
              <a:rPr lang="zh-CN" altLang="en-US" smtClean="0"/>
              <a:t>2020/11/11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4964A340-9B82-48AF-A8E7-EE3B4BB1944F}" type="datetime1">
              <a:rPr lang="zh-CN" altLang="en-US" smtClean="0"/>
              <a:t>2020/11/11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13A8EDD1-6A89-4678-898F-8ACC6AEE0C8A}"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6C79A3C4-1F38-4F1E-ADAE-5BF36D978B35}"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8DF42043-74A5-4BB6-838F-EDA05BA27455}" type="datetime1">
              <a:rPr lang="zh-CN" altLang="en-US" smtClean="0"/>
              <a:t>2020/11/11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45DC0D15-FA99-4CBB-99DB-5F1AAC571296}" type="datetime1">
              <a:rPr lang="zh-CN" altLang="en-US" smtClean="0"/>
              <a:t>2020/11/11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076B81B2-048B-4D53-9FC7-FB35CDBEC2BA}" type="datetime1">
              <a:rPr lang="zh-CN" altLang="en-US" smtClean="0"/>
              <a:t>2020/11/11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F16B2EA7-3787-4E55-87C9-D5DF7A07BE6A}" type="datetime1">
              <a:rPr lang="zh-CN" altLang="en-US" smtClean="0"/>
              <a:t>2020/11/11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50CA5115-D938-4307-BED7-26F6985F862A}" type="datetime1">
              <a:rPr lang="zh-CN" altLang="en-US" smtClean="0"/>
              <a:t>2020/11/11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CE7AA628-EB92-4F4A-B017-B5A62979D967}"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2008D7-2ECE-4F19-9CFB-2B13FCC9E7E3}" type="datetime1">
              <a:rPr lang="zh-CN" altLang="en-US" smtClean="0"/>
              <a:t>2020/11/11</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669879" y="1205774"/>
            <a:ext cx="10852237" cy="3063331"/>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50000"/>
              </a:lnSpc>
            </a:pPr>
            <a:r>
              <a:rPr lang="zh-CN" altLang="en-US" sz="6600" dirty="0">
                <a:latin typeface="+mj-ea"/>
              </a:rPr>
              <a:t>基于存内计算的快速</a:t>
            </a:r>
            <a:endParaRPr lang="en-US" altLang="zh-CN" sz="6600" dirty="0">
              <a:latin typeface="+mj-ea"/>
            </a:endParaRPr>
          </a:p>
          <a:p>
            <a:pPr>
              <a:lnSpc>
                <a:spcPct val="150000"/>
              </a:lnSpc>
            </a:pPr>
            <a:r>
              <a:rPr lang="zh-CN" altLang="en-US" sz="6600" dirty="0">
                <a:latin typeface="+mj-ea"/>
              </a:rPr>
              <a:t>傅里叶变换设计</a:t>
            </a:r>
            <a:endParaRPr lang="en-US" altLang="zh-CN" sz="6600" dirty="0">
              <a:latin typeface="+mj-ea"/>
            </a:endParaRPr>
          </a:p>
        </p:txBody>
      </p:sp>
      <p:sp>
        <p:nvSpPr>
          <p:cNvPr id="3" name="文本框 2"/>
          <p:cNvSpPr txBox="1"/>
          <p:nvPr/>
        </p:nvSpPr>
        <p:spPr>
          <a:xfrm>
            <a:off x="3226906" y="4579260"/>
            <a:ext cx="5738182" cy="1598836"/>
          </a:xfrm>
          <a:prstGeom prst="rect">
            <a:avLst/>
          </a:prstGeom>
          <a:noFill/>
        </p:spPr>
        <p:txBody>
          <a:bodyPr wrap="square" rtlCol="0">
            <a:spAutoFit/>
          </a:bodyPr>
          <a:lstStyle/>
          <a:p>
            <a:pPr algn="ctr" defTabSz="457200">
              <a:lnSpc>
                <a:spcPct val="150000"/>
              </a:lnSpc>
              <a:defRPr/>
            </a:pPr>
            <a:r>
              <a:rPr lang="zh-CN" altLang="en-US" sz="2800" dirty="0">
                <a:latin typeface="+mj-ea"/>
                <a:ea typeface="+mj-ea"/>
              </a:rPr>
              <a:t>浙江大学工程师学院</a:t>
            </a:r>
            <a:endParaRPr lang="en-US" altLang="zh-CN" sz="2800" dirty="0">
              <a:latin typeface="+mj-ea"/>
              <a:ea typeface="+mj-ea"/>
            </a:endParaRPr>
          </a:p>
          <a:p>
            <a:pPr algn="ctr" defTabSz="457200">
              <a:lnSpc>
                <a:spcPct val="150000"/>
              </a:lnSpc>
              <a:defRPr/>
            </a:pPr>
            <a:r>
              <a:rPr lang="zh-CN" altLang="en-US" sz="2800" dirty="0">
                <a:latin typeface="+mj-ea"/>
                <a:ea typeface="+mj-ea"/>
              </a:rPr>
              <a:t>集成电路工程专业</a:t>
            </a:r>
            <a:endParaRPr lang="en-US" altLang="zh-CN" sz="2800" dirty="0">
              <a:latin typeface="+mj-ea"/>
              <a:ea typeface="+mj-ea"/>
            </a:endParaRPr>
          </a:p>
          <a:p>
            <a:pPr defTabSz="457200">
              <a:lnSpc>
                <a:spcPct val="150000"/>
              </a:lnSpc>
              <a:defRPr/>
            </a:pPr>
            <a:endParaRPr lang="en-US" altLang="zh-CN" sz="1050" b="1" dirty="0">
              <a:latin typeface="+mj-ea"/>
              <a:ea typeface="+mj-ea"/>
            </a:endParaRPr>
          </a:p>
        </p:txBody>
      </p:sp>
      <p:sp>
        <p:nvSpPr>
          <p:cNvPr id="5" name="文本框 4">
            <a:extLst>
              <a:ext uri="{FF2B5EF4-FFF2-40B4-BE49-F238E27FC236}">
                <a16:creationId xmlns:a16="http://schemas.microsoft.com/office/drawing/2014/main" id="{1661F8B0-1C5D-49BA-AE61-66444A4B4181}"/>
              </a:ext>
            </a:extLst>
          </p:cNvPr>
          <p:cNvSpPr txBox="1"/>
          <p:nvPr/>
        </p:nvSpPr>
        <p:spPr>
          <a:xfrm>
            <a:off x="3048643" y="5983593"/>
            <a:ext cx="6094708" cy="874407"/>
          </a:xfrm>
          <a:prstGeom prst="rect">
            <a:avLst/>
          </a:prstGeom>
          <a:noFill/>
        </p:spPr>
        <p:txBody>
          <a:bodyPr wrap="square">
            <a:spAutoFit/>
          </a:bodyPr>
          <a:lstStyle/>
          <a:p>
            <a:pPr algn="ctr" defTabSz="457200">
              <a:lnSpc>
                <a:spcPct val="150000"/>
              </a:lnSpc>
              <a:defRPr/>
            </a:pPr>
            <a:r>
              <a:rPr lang="zh-CN" altLang="en-US" sz="1800" dirty="0">
                <a:latin typeface="+mj-ea"/>
                <a:ea typeface="+mj-ea"/>
              </a:rPr>
              <a:t>指导老师：黄科杰</a:t>
            </a:r>
            <a:endParaRPr lang="en-US" altLang="zh-CN" sz="1800" dirty="0">
              <a:latin typeface="+mj-ea"/>
              <a:ea typeface="+mj-ea"/>
            </a:endParaRPr>
          </a:p>
          <a:p>
            <a:pPr algn="ctr" defTabSz="457200">
              <a:lnSpc>
                <a:spcPct val="150000"/>
              </a:lnSpc>
              <a:defRPr/>
            </a:pPr>
            <a:r>
              <a:rPr lang="zh-CN" altLang="en-US" sz="1800" dirty="0">
                <a:latin typeface="+mj-ea"/>
                <a:ea typeface="+mj-ea"/>
              </a:rPr>
              <a:t>答辩人：刘润 </a:t>
            </a:r>
            <a:endParaRPr lang="en-US" altLang="zh-CN" sz="1800" dirty="0">
              <a:latin typeface="+mj-ea"/>
              <a:ea typeface="+mj-ea"/>
            </a:endParaRPr>
          </a:p>
        </p:txBody>
      </p:sp>
      <p:sp>
        <p:nvSpPr>
          <p:cNvPr id="7" name="AutoShape 2" descr="形状">
            <a:extLst>
              <a:ext uri="{FF2B5EF4-FFF2-40B4-BE49-F238E27FC236}">
                <a16:creationId xmlns:a16="http://schemas.microsoft.com/office/drawing/2014/main" id="{1C193F34-9CDB-480A-B2DC-52171CA486FF}"/>
              </a:ext>
            </a:extLst>
          </p:cNvPr>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9" name="图片 8">
            <a:extLst>
              <a:ext uri="{FF2B5EF4-FFF2-40B4-BE49-F238E27FC236}">
                <a16:creationId xmlns:a16="http://schemas.microsoft.com/office/drawing/2014/main" id="{FDAE0A02-99FC-4FDD-9610-9BB736D60C5D}"/>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06774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研究现状与未来趋势：忽视</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79" name="文本框 78"/>
          <p:cNvSpPr txBox="1"/>
          <p:nvPr/>
        </p:nvSpPr>
        <p:spPr>
          <a:xfrm>
            <a:off x="2182906" y="2221620"/>
            <a:ext cx="7826188" cy="280794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latin typeface="+mn-ea"/>
              </a:rPr>
              <a:t>针对于</a:t>
            </a:r>
            <a:r>
              <a:rPr lang="en-US" altLang="zh-CN" sz="2000" dirty="0">
                <a:latin typeface="+mn-ea"/>
              </a:rPr>
              <a:t>KWS</a:t>
            </a:r>
            <a:r>
              <a:rPr lang="zh-CN" altLang="en-US" sz="2000" dirty="0">
                <a:latin typeface="+mn-ea"/>
              </a:rPr>
              <a:t>的研究集中于神经网络模型的优化和计算方式的改良，对于前端特征提取关注度不够</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基于存内计算的</a:t>
            </a:r>
            <a:r>
              <a:rPr lang="en-US" altLang="zh-CN" sz="2000" dirty="0">
                <a:latin typeface="+mn-ea"/>
              </a:rPr>
              <a:t>KWS</a:t>
            </a:r>
            <a:r>
              <a:rPr lang="zh-CN" altLang="en-US" sz="2000" dirty="0">
                <a:latin typeface="+mn-ea"/>
              </a:rPr>
              <a:t>应用大部分将卷积网络计算使用存内计算，同样忽视</a:t>
            </a:r>
            <a:r>
              <a:rPr lang="en-US" altLang="zh-CN" sz="2000" dirty="0">
                <a:latin typeface="+mn-ea"/>
              </a:rPr>
              <a:t>FFT</a:t>
            </a:r>
            <a:r>
              <a:rPr lang="zh-CN" altLang="en-US" sz="2000" dirty="0">
                <a:latin typeface="+mn-ea"/>
              </a:rPr>
              <a:t>使用存内计算的可能性</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少部分使用存内方式计算</a:t>
            </a:r>
            <a:r>
              <a:rPr lang="en-US" altLang="zh-CN" sz="2000" dirty="0">
                <a:latin typeface="+mn-ea"/>
              </a:rPr>
              <a:t>FFT</a:t>
            </a:r>
            <a:r>
              <a:rPr lang="zh-CN" altLang="en-US" sz="2000" dirty="0">
                <a:latin typeface="+mn-ea"/>
              </a:rPr>
              <a:t>的仅仅简单使用</a:t>
            </a:r>
            <a:r>
              <a:rPr lang="en-US" altLang="zh-CN" sz="2000" dirty="0">
                <a:latin typeface="+mn-ea"/>
              </a:rPr>
              <a:t>DFT</a:t>
            </a:r>
            <a:r>
              <a:rPr lang="zh-CN" altLang="en-US" sz="2000" dirty="0">
                <a:latin typeface="+mn-ea"/>
              </a:rPr>
              <a:t>计算方法进行计算，没有考虑对</a:t>
            </a:r>
            <a:r>
              <a:rPr lang="en-US" altLang="zh-CN" sz="2000" dirty="0">
                <a:latin typeface="+mn-ea"/>
              </a:rPr>
              <a:t>DFT</a:t>
            </a:r>
            <a:r>
              <a:rPr lang="zh-CN" altLang="en-US" sz="2000" dirty="0">
                <a:latin typeface="+mn-ea"/>
              </a:rPr>
              <a:t>进行进一步优化</a:t>
            </a:r>
          </a:p>
        </p:txBody>
      </p:sp>
      <p:sp>
        <p:nvSpPr>
          <p:cNvPr id="3" name="灯片编号占位符 2">
            <a:extLst>
              <a:ext uri="{FF2B5EF4-FFF2-40B4-BE49-F238E27FC236}">
                <a16:creationId xmlns:a16="http://schemas.microsoft.com/office/drawing/2014/main" id="{9C4056A3-A257-4BD4-B27F-9D3F78238B3F}"/>
              </a:ext>
            </a:extLst>
          </p:cNvPr>
          <p:cNvSpPr>
            <a:spLocks noGrp="1"/>
          </p:cNvSpPr>
          <p:nvPr>
            <p:ph type="sldNum" sz="quarter" idx="12"/>
          </p:nvPr>
        </p:nvSpPr>
        <p:spPr/>
        <p:txBody>
          <a:bodyPr/>
          <a:lstStyle/>
          <a:p>
            <a:fld id="{49AE70B2-8BF9-45C0-BB95-33D1B9D3A854}" type="slidenum">
              <a:rPr lang="zh-CN" altLang="en-US" smtClean="0"/>
              <a:t>10</a:t>
            </a:fld>
            <a:endParaRPr lang="zh-CN" altLang="en-US"/>
          </a:p>
        </p:txBody>
      </p:sp>
    </p:spTree>
    <p:extLst>
      <p:ext uri="{BB962C8B-B14F-4D97-AF65-F5344CB8AC3E}">
        <p14:creationId xmlns:p14="http://schemas.microsoft.com/office/powerpoint/2010/main" val="20292519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2221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优化和神经网络优化并重</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 name="文本框 1">
            <a:extLst>
              <a:ext uri="{FF2B5EF4-FFF2-40B4-BE49-F238E27FC236}">
                <a16:creationId xmlns:a16="http://schemas.microsoft.com/office/drawing/2014/main" id="{D878A4C0-F854-49D9-BCBC-2B7BB5F028D3}"/>
              </a:ext>
            </a:extLst>
          </p:cNvPr>
          <p:cNvSpPr txBox="1"/>
          <p:nvPr/>
        </p:nvSpPr>
        <p:spPr>
          <a:xfrm>
            <a:off x="1465673" y="2153040"/>
            <a:ext cx="9260653" cy="280794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latin typeface="+mn-ea"/>
              </a:rPr>
              <a:t>针对</a:t>
            </a:r>
            <a:r>
              <a:rPr lang="en-US" altLang="zh-CN" sz="2000" dirty="0">
                <a:latin typeface="+mn-ea"/>
              </a:rPr>
              <a:t>DFT</a:t>
            </a:r>
            <a:r>
              <a:rPr lang="zh-CN" altLang="en-US" sz="2000" dirty="0">
                <a:latin typeface="+mn-ea"/>
              </a:rPr>
              <a:t>矩阵运算模式，可以很方便地采用存内计算方式实现</a:t>
            </a:r>
            <a:r>
              <a:rPr lang="en-US" altLang="zh-CN" sz="2000" dirty="0">
                <a:latin typeface="+mn-ea"/>
              </a:rPr>
              <a:t>DFT</a:t>
            </a:r>
            <a:r>
              <a:rPr lang="zh-CN" altLang="en-US" sz="2000" dirty="0">
                <a:latin typeface="+mn-ea"/>
              </a:rPr>
              <a:t>运算，以达到提高能效，降低芯片面积，提升整体性能的目的</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传统</a:t>
            </a:r>
            <a:r>
              <a:rPr lang="en-US" altLang="zh-CN" sz="2000" dirty="0">
                <a:latin typeface="+mn-ea"/>
              </a:rPr>
              <a:t>DFT</a:t>
            </a:r>
            <a:r>
              <a:rPr lang="zh-CN" altLang="en-US" sz="2000" dirty="0">
                <a:latin typeface="+mn-ea"/>
              </a:rPr>
              <a:t>计算方法对于存内资源耗费巨大，很难应用于实际中。寻求基于</a:t>
            </a:r>
            <a:r>
              <a:rPr lang="en-US" altLang="zh-CN" sz="2000" dirty="0">
                <a:latin typeface="+mn-ea"/>
              </a:rPr>
              <a:t>FFT</a:t>
            </a:r>
            <a:r>
              <a:rPr lang="zh-CN" altLang="en-US" sz="2000" dirty="0">
                <a:latin typeface="+mn-ea"/>
              </a:rPr>
              <a:t>分解的方法，可以有效降低存内资源，提升芯片效能</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使用基于编译指令控制的方式控制计算流程，通过合理的软件调度和指令编译，做到存内单元的可重用性，增加芯片使用通用性</a:t>
            </a:r>
          </a:p>
        </p:txBody>
      </p:sp>
      <p:sp>
        <p:nvSpPr>
          <p:cNvPr id="4" name="灯片编号占位符 3">
            <a:extLst>
              <a:ext uri="{FF2B5EF4-FFF2-40B4-BE49-F238E27FC236}">
                <a16:creationId xmlns:a16="http://schemas.microsoft.com/office/drawing/2014/main" id="{6196BC79-EB93-4413-8800-C1C5FB7E91D8}"/>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spTree>
    <p:extLst>
      <p:ext uri="{BB962C8B-B14F-4D97-AF65-F5344CB8AC3E}">
        <p14:creationId xmlns:p14="http://schemas.microsoft.com/office/powerpoint/2010/main" val="26969277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4409911" y="2819465"/>
            <a:ext cx="3372178" cy="4462760"/>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设计创新</a:t>
            </a:r>
            <a:endParaRPr lang="en-US" altLang="zh-CN" sz="3200" b="1" dirty="0"/>
          </a:p>
          <a:p>
            <a:pPr marL="342900" indent="-342900" algn="just">
              <a:spcAft>
                <a:spcPts val="1200"/>
              </a:spcAft>
              <a:buFont typeface="Wingdings" panose="05000000000000000000" pitchFamily="2" charset="2"/>
              <a:buChar char="n"/>
            </a:pPr>
            <a:r>
              <a:rPr lang="zh-CN" altLang="en-US" sz="3200" b="1" dirty="0"/>
              <a:t>理论计算</a:t>
            </a:r>
            <a:endParaRPr lang="en-US" altLang="zh-CN" sz="3200" b="1" dirty="0"/>
          </a:p>
          <a:p>
            <a:pPr marL="342900" indent="-342900" algn="just">
              <a:spcAft>
                <a:spcPts val="1200"/>
              </a:spcAft>
              <a:buFont typeface="Wingdings" panose="05000000000000000000" pitchFamily="2" charset="2"/>
              <a:buChar char="n"/>
            </a:pPr>
            <a:r>
              <a:rPr lang="zh-CN" altLang="en-US" sz="3200" b="1" dirty="0"/>
              <a:t>计算流程</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存内计算方法</a:t>
            </a:r>
            <a:endParaRPr lang="en-US" altLang="zh-CN" sz="3200" b="1" dirty="0"/>
          </a:p>
          <a:p>
            <a:pPr marL="342900" indent="-342900" algn="just">
              <a:spcAft>
                <a:spcPts val="1200"/>
              </a:spcAft>
              <a:buFont typeface="Wingdings" panose="05000000000000000000" pitchFamily="2" charset="2"/>
              <a:buChar char="n"/>
            </a:pPr>
            <a:endParaRPr lang="zh-CN" altLang="en-US" sz="3200" b="1" dirty="0"/>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9ED8FA82-46B5-4FC8-901D-28DA61F21D25}"/>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spTree>
    <p:extLst>
      <p:ext uri="{BB962C8B-B14F-4D97-AF65-F5344CB8AC3E}">
        <p14:creationId xmlns:p14="http://schemas.microsoft.com/office/powerpoint/2010/main" val="5090775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研究内容与计划：创新设计</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38200" y="1825624"/>
            <a:ext cx="10515600" cy="5032375"/>
          </a:xfrm>
        </p:spPr>
        <p:txBody>
          <a:bodyPr>
            <a:normAutofit/>
          </a:bodyPr>
          <a:lstStyle/>
          <a:p>
            <a:r>
              <a:rPr lang="zh-CN" altLang="en-US" sz="1800" dirty="0"/>
              <a:t>对于</a:t>
            </a:r>
            <a:r>
              <a:rPr lang="en-US" altLang="zh-CN" sz="1800" dirty="0"/>
              <a:t>N</a:t>
            </a:r>
            <a:r>
              <a:rPr lang="zh-CN" altLang="en-US" sz="1800" dirty="0"/>
              <a:t>点</a:t>
            </a:r>
            <a:r>
              <a:rPr lang="en-US" altLang="zh-CN" sz="1800" dirty="0"/>
              <a:t>DFT</a:t>
            </a:r>
            <a:r>
              <a:rPr lang="zh-CN" altLang="en-US" sz="1800" dirty="0"/>
              <a:t>，如果</a:t>
            </a:r>
            <a:r>
              <a:rPr lang="en-US" altLang="zh-CN" sz="1800" dirty="0"/>
              <a:t>N</a:t>
            </a:r>
            <a:r>
              <a:rPr lang="zh-CN" altLang="en-US" sz="1800" dirty="0"/>
              <a:t>是一个复合数，他可以分解为一些因子的乘积，进而使用</a:t>
            </a:r>
            <a:r>
              <a:rPr lang="en-US" altLang="zh-CN" sz="1800" dirty="0"/>
              <a:t>FFT</a:t>
            </a:r>
            <a:r>
              <a:rPr lang="zh-CN" altLang="en-US" sz="1800" dirty="0"/>
              <a:t>的一般算法，也就是混合基</a:t>
            </a:r>
            <a:r>
              <a:rPr lang="en-US" altLang="zh-CN" sz="1800" dirty="0"/>
              <a:t>FFT</a:t>
            </a:r>
            <a:r>
              <a:rPr lang="zh-CN" altLang="en-US" sz="1800" dirty="0"/>
              <a:t>算法</a:t>
            </a:r>
            <a:endParaRPr lang="en-US" altLang="zh-CN" sz="1800" dirty="0"/>
          </a:p>
          <a:p>
            <a:r>
              <a:rPr lang="zh-CN" altLang="en-US" sz="1800" dirty="0"/>
              <a:t>若</a:t>
            </a:r>
            <a:r>
              <a:rPr lang="en-US" altLang="zh-CN" sz="1800" dirty="0"/>
              <a:t>N</a:t>
            </a:r>
            <a:r>
              <a:rPr lang="zh-CN" altLang="en-US" sz="1800" dirty="0"/>
              <a:t>复合数</a:t>
            </a:r>
            <a:r>
              <a:rPr lang="en-US" altLang="zh-CN" sz="1800" dirty="0"/>
              <a:t>N = r1*r2 · · · </a:t>
            </a:r>
            <a:r>
              <a:rPr lang="en-US" altLang="zh-CN" sz="1800" dirty="0" err="1"/>
              <a:t>rL</a:t>
            </a:r>
            <a:r>
              <a:rPr lang="zh-CN" altLang="en-US" sz="1800" dirty="0"/>
              <a:t>，则对于</a:t>
            </a:r>
            <a:r>
              <a:rPr lang="en-US" altLang="zh-CN" sz="1800" dirty="0"/>
              <a:t>n &lt; r1*r2 · · · </a:t>
            </a:r>
            <a:r>
              <a:rPr lang="en-US" altLang="zh-CN" sz="1800" dirty="0" err="1"/>
              <a:t>rL</a:t>
            </a:r>
            <a:r>
              <a:rPr lang="zh-CN" altLang="en-US" sz="1800" dirty="0"/>
              <a:t>，的任何一个正整数</a:t>
            </a:r>
            <a:r>
              <a:rPr lang="en-US" altLang="zh-CN" sz="1800" dirty="0"/>
              <a:t>n</a:t>
            </a:r>
            <a:r>
              <a:rPr lang="zh-CN" altLang="en-US" sz="1800" dirty="0"/>
              <a:t>，可以按照 </a:t>
            </a:r>
            <a:r>
              <a:rPr lang="en-US" altLang="zh-CN" sz="1800" dirty="0"/>
              <a:t>L</a:t>
            </a:r>
            <a:r>
              <a:rPr lang="zh-CN" altLang="en-US" sz="1800" dirty="0"/>
              <a:t>基</a:t>
            </a:r>
            <a:r>
              <a:rPr lang="en-US" altLang="zh-CN" sz="1800" dirty="0"/>
              <a:t>r1</a:t>
            </a:r>
            <a:r>
              <a:rPr lang="zh-CN" altLang="en-US" sz="1800" dirty="0"/>
              <a:t>，</a:t>
            </a:r>
            <a:r>
              <a:rPr lang="en-US" altLang="zh-CN" sz="1800" dirty="0"/>
              <a:t>r2</a:t>
            </a:r>
            <a:r>
              <a:rPr lang="zh-CN" altLang="en-US" sz="1800" dirty="0"/>
              <a:t>，</a:t>
            </a:r>
            <a:r>
              <a:rPr lang="en-US" altLang="zh-CN" sz="1800" dirty="0"/>
              <a:t>· · · </a:t>
            </a:r>
            <a:r>
              <a:rPr lang="zh-CN" altLang="en-US" sz="1800" dirty="0"/>
              <a:t>，</a:t>
            </a:r>
            <a:r>
              <a:rPr lang="en-US" altLang="zh-CN" sz="1800" dirty="0" err="1"/>
              <a:t>rL</a:t>
            </a:r>
            <a:r>
              <a:rPr lang="en-US" altLang="zh-CN" sz="1800" dirty="0"/>
              <a:t> </a:t>
            </a:r>
            <a:r>
              <a:rPr lang="zh-CN" altLang="en-US" sz="1800" dirty="0"/>
              <a:t>表示为多基多进制形式</a:t>
            </a:r>
            <a:r>
              <a:rPr lang="en-US" altLang="zh-CN" sz="1800" dirty="0"/>
              <a:t>(nL−1nL−2 · · · n1n0)r1r2···</a:t>
            </a:r>
            <a:r>
              <a:rPr lang="en-US" altLang="zh-CN" sz="1800" dirty="0" err="1"/>
              <a:t>rL</a:t>
            </a:r>
            <a:r>
              <a:rPr lang="zh-CN" altLang="en-US" sz="1800" dirty="0"/>
              <a:t>，这一多基多进制所代表的数值为</a:t>
            </a:r>
            <a:endParaRPr lang="en-US" altLang="zh-CN" sz="1800" dirty="0"/>
          </a:p>
          <a:p>
            <a:endParaRPr lang="en-US" altLang="zh-CN" sz="1800" dirty="0"/>
          </a:p>
          <a:p>
            <a:r>
              <a:rPr lang="zh-CN" altLang="en-US" sz="1800" dirty="0"/>
              <a:t>其倒位序形式为：</a:t>
            </a:r>
            <a:endParaRPr lang="en-US" altLang="zh-CN" sz="1800" dirty="0"/>
          </a:p>
          <a:p>
            <a:endParaRPr lang="en-US" altLang="zh-CN" sz="1800" dirty="0"/>
          </a:p>
          <a:p>
            <a:r>
              <a:rPr lang="zh-CN" altLang="en-US" sz="1800" dirty="0"/>
              <a:t>在这一多基多进制的表示中</a:t>
            </a:r>
            <a:endParaRPr lang="en-US" altLang="zh-CN" sz="1800" dirty="0"/>
          </a:p>
          <a:p>
            <a:endParaRPr lang="en-US" altLang="zh-CN" sz="2000" dirty="0"/>
          </a:p>
          <a:p>
            <a:endParaRPr lang="en-US" altLang="zh-CN" sz="2400" dirty="0"/>
          </a:p>
          <a:p>
            <a:endParaRPr lang="zh-CN" altLang="en-US" sz="2000" dirty="0"/>
          </a:p>
        </p:txBody>
      </p:sp>
      <p:pic>
        <p:nvPicPr>
          <p:cNvPr id="19" name="图片 18">
            <a:extLst>
              <a:ext uri="{FF2B5EF4-FFF2-40B4-BE49-F238E27FC236}">
                <a16:creationId xmlns:a16="http://schemas.microsoft.com/office/drawing/2014/main" id="{C695F1E8-B1E7-4444-9B78-F828E807D804}"/>
              </a:ext>
            </a:extLst>
          </p:cNvPr>
          <p:cNvPicPr>
            <a:picLocks noChangeAspect="1"/>
          </p:cNvPicPr>
          <p:nvPr/>
        </p:nvPicPr>
        <p:blipFill>
          <a:blip r:embed="rId3"/>
          <a:stretch>
            <a:fillRect/>
          </a:stretch>
        </p:blipFill>
        <p:spPr>
          <a:xfrm>
            <a:off x="2944846" y="3836055"/>
            <a:ext cx="6302308" cy="404476"/>
          </a:xfrm>
          <a:prstGeom prst="rect">
            <a:avLst/>
          </a:prstGeom>
        </p:spPr>
      </p:pic>
      <p:pic>
        <p:nvPicPr>
          <p:cNvPr id="20" name="图片 19">
            <a:extLst>
              <a:ext uri="{FF2B5EF4-FFF2-40B4-BE49-F238E27FC236}">
                <a16:creationId xmlns:a16="http://schemas.microsoft.com/office/drawing/2014/main" id="{F158ED7A-4A0F-4E35-9173-EF21CFDC7235}"/>
              </a:ext>
            </a:extLst>
          </p:cNvPr>
          <p:cNvPicPr>
            <a:picLocks noChangeAspect="1"/>
          </p:cNvPicPr>
          <p:nvPr/>
        </p:nvPicPr>
        <p:blipFill>
          <a:blip r:embed="rId4"/>
          <a:stretch>
            <a:fillRect/>
          </a:stretch>
        </p:blipFill>
        <p:spPr>
          <a:xfrm>
            <a:off x="3247332" y="4716298"/>
            <a:ext cx="5639289" cy="449619"/>
          </a:xfrm>
          <a:prstGeom prst="rect">
            <a:avLst/>
          </a:prstGeom>
        </p:spPr>
      </p:pic>
      <p:pic>
        <p:nvPicPr>
          <p:cNvPr id="21" name="图片 20">
            <a:extLst>
              <a:ext uri="{FF2B5EF4-FFF2-40B4-BE49-F238E27FC236}">
                <a16:creationId xmlns:a16="http://schemas.microsoft.com/office/drawing/2014/main" id="{A9E69764-0DD5-48ED-B512-560957767B8A}"/>
              </a:ext>
            </a:extLst>
          </p:cNvPr>
          <p:cNvPicPr>
            <a:picLocks noChangeAspect="1"/>
          </p:cNvPicPr>
          <p:nvPr/>
        </p:nvPicPr>
        <p:blipFill>
          <a:blip r:embed="rId5"/>
          <a:stretch>
            <a:fillRect/>
          </a:stretch>
        </p:blipFill>
        <p:spPr>
          <a:xfrm>
            <a:off x="5038188" y="5471040"/>
            <a:ext cx="2057578" cy="1386960"/>
          </a:xfrm>
          <a:prstGeom prst="rect">
            <a:avLst/>
          </a:prstGeom>
        </p:spPr>
      </p:pic>
      <p:sp>
        <p:nvSpPr>
          <p:cNvPr id="3" name="灯片编号占位符 2">
            <a:extLst>
              <a:ext uri="{FF2B5EF4-FFF2-40B4-BE49-F238E27FC236}">
                <a16:creationId xmlns:a16="http://schemas.microsoft.com/office/drawing/2014/main" id="{7B2E930B-491F-4F70-B356-C9546EBD7C6F}"/>
              </a:ext>
            </a:extLst>
          </p:cNvPr>
          <p:cNvSpPr>
            <a:spLocks noGrp="1"/>
          </p:cNvSpPr>
          <p:nvPr>
            <p:ph type="sldNum" sz="quarter" idx="12"/>
          </p:nvPr>
        </p:nvSpPr>
        <p:spPr/>
        <p:txBody>
          <a:bodyPr/>
          <a:lstStyle/>
          <a:p>
            <a:fld id="{49AE70B2-8BF9-45C0-BB95-33D1B9D3A854}" type="slidenum">
              <a:rPr lang="zh-CN" altLang="en-US" smtClean="0"/>
              <a:t>13</a:t>
            </a:fld>
            <a:endParaRPr lang="zh-CN" altLang="en-US"/>
          </a:p>
        </p:txBody>
      </p:sp>
    </p:spTree>
    <p:extLst>
      <p:ext uri="{BB962C8B-B14F-4D97-AF65-F5344CB8AC3E}">
        <p14:creationId xmlns:p14="http://schemas.microsoft.com/office/powerpoint/2010/main" val="39354608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研究内容与计划：创新设计</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2128389" y="2277109"/>
            <a:ext cx="7877175" cy="5032375"/>
          </a:xfrm>
        </p:spPr>
        <p:txBody>
          <a:bodyPr>
            <a:normAutofit/>
          </a:bodyPr>
          <a:lstStyle/>
          <a:p>
            <a:r>
              <a:rPr lang="zh-CN" altLang="en-US" sz="1800" dirty="0"/>
              <a:t>一般形式的</a:t>
            </a:r>
            <a:r>
              <a:rPr lang="en-US" altLang="zh-CN" sz="1800" dirty="0"/>
              <a:t>DFT</a:t>
            </a:r>
            <a:r>
              <a:rPr lang="zh-CN" altLang="en-US" sz="1800" dirty="0"/>
              <a:t>计算旋转因子矩阵太大，难以在实际中使用存内计算模块进行计算</a:t>
            </a:r>
            <a:endParaRPr lang="en-US" altLang="zh-CN" sz="1800" dirty="0"/>
          </a:p>
          <a:p>
            <a:r>
              <a:rPr lang="en-US" altLang="zh-CN" sz="1800" dirty="0"/>
              <a:t>N</a:t>
            </a:r>
            <a:r>
              <a:rPr lang="zh-CN" altLang="en-US" sz="1800" dirty="0"/>
              <a:t>点</a:t>
            </a:r>
            <a:r>
              <a:rPr lang="en-US" altLang="zh-CN" sz="1800" dirty="0"/>
              <a:t>DFT</a:t>
            </a:r>
            <a:r>
              <a:rPr lang="zh-CN" altLang="en-US" sz="1800" dirty="0"/>
              <a:t>可以分解为因子相乘，进而将一级</a:t>
            </a:r>
            <a:r>
              <a:rPr lang="en-US" altLang="zh-CN" sz="1800" dirty="0"/>
              <a:t>N</a:t>
            </a:r>
            <a:r>
              <a:rPr lang="zh-CN" altLang="en-US" sz="1800" dirty="0"/>
              <a:t>点</a:t>
            </a:r>
            <a:r>
              <a:rPr lang="en-US" altLang="zh-CN" sz="1800" dirty="0"/>
              <a:t>DFT</a:t>
            </a:r>
            <a:r>
              <a:rPr lang="zh-CN" altLang="en-US" sz="1800" dirty="0"/>
              <a:t>分解为多级小点</a:t>
            </a:r>
            <a:r>
              <a:rPr lang="en-US" altLang="zh-CN" sz="1800" dirty="0"/>
              <a:t>DFT</a:t>
            </a:r>
            <a:r>
              <a:rPr lang="zh-CN" altLang="en-US" sz="1800" dirty="0"/>
              <a:t>，可以轻松在存内计算模块中实现</a:t>
            </a:r>
            <a:endParaRPr lang="en-US" altLang="zh-CN" sz="1800" dirty="0"/>
          </a:p>
          <a:p>
            <a:r>
              <a:rPr lang="zh-CN" altLang="en-US" sz="1800" dirty="0"/>
              <a:t>根据存内计算资源多少，可以进行不同类型的</a:t>
            </a:r>
            <a:r>
              <a:rPr lang="en-US" altLang="zh-CN" sz="1800" dirty="0"/>
              <a:t>DFT</a:t>
            </a:r>
            <a:r>
              <a:rPr lang="zh-CN" altLang="en-US" sz="1800" dirty="0"/>
              <a:t>分级计算，使用</a:t>
            </a:r>
            <a:r>
              <a:rPr lang="en-US" altLang="zh-CN" sz="1800" dirty="0"/>
              <a:t>source-aware</a:t>
            </a:r>
            <a:r>
              <a:rPr lang="zh-CN" altLang="en-US" sz="1800" dirty="0"/>
              <a:t>方法可以将资源利用率达到最高，提升芯片整体性能</a:t>
            </a:r>
            <a:endParaRPr lang="en-US" altLang="zh-CN" sz="2000" dirty="0"/>
          </a:p>
          <a:p>
            <a:endParaRPr lang="en-US" altLang="zh-CN" sz="2400" dirty="0"/>
          </a:p>
          <a:p>
            <a:endParaRPr lang="zh-CN" altLang="en-US" sz="2000" dirty="0"/>
          </a:p>
        </p:txBody>
      </p:sp>
      <p:sp>
        <p:nvSpPr>
          <p:cNvPr id="3" name="灯片编号占位符 2">
            <a:extLst>
              <a:ext uri="{FF2B5EF4-FFF2-40B4-BE49-F238E27FC236}">
                <a16:creationId xmlns:a16="http://schemas.microsoft.com/office/drawing/2014/main" id="{547B761B-508D-4C16-992B-A29E81BF52B1}"/>
              </a:ext>
            </a:extLst>
          </p:cNvPr>
          <p:cNvSpPr>
            <a:spLocks noGrp="1"/>
          </p:cNvSpPr>
          <p:nvPr>
            <p:ph type="sldNum" sz="quarter" idx="12"/>
          </p:nvPr>
        </p:nvSpPr>
        <p:spPr/>
        <p:txBody>
          <a:bodyPr/>
          <a:lstStyle/>
          <a:p>
            <a:fld id="{49AE70B2-8BF9-45C0-BB95-33D1B9D3A854}" type="slidenum">
              <a:rPr lang="zh-CN" altLang="en-US" smtClean="0"/>
              <a:t>14</a:t>
            </a:fld>
            <a:endParaRPr lang="zh-CN" altLang="en-US"/>
          </a:p>
        </p:txBody>
      </p:sp>
    </p:spTree>
    <p:extLst>
      <p:ext uri="{BB962C8B-B14F-4D97-AF65-F5344CB8AC3E}">
        <p14:creationId xmlns:p14="http://schemas.microsoft.com/office/powerpoint/2010/main" val="33008403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sp>
        <p:nvSpPr>
          <p:cNvPr id="13" name="内容占位符 2">
            <a:extLst>
              <a:ext uri="{FF2B5EF4-FFF2-40B4-BE49-F238E27FC236}">
                <a16:creationId xmlns:a16="http://schemas.microsoft.com/office/drawing/2014/main" id="{5F71EE6F-D266-47C4-BFF4-7C9DAF65C9BB}"/>
              </a:ext>
            </a:extLst>
          </p:cNvPr>
          <p:cNvSpPr>
            <a:spLocks noGrp="1"/>
          </p:cNvSpPr>
          <p:nvPr>
            <p:ph idx="1"/>
          </p:nvPr>
        </p:nvSpPr>
        <p:spPr>
          <a:xfrm>
            <a:off x="838200" y="1825625"/>
            <a:ext cx="10515600" cy="4351338"/>
          </a:xfrm>
        </p:spPr>
        <p:txBody>
          <a:bodyPr/>
          <a:lstStyle/>
          <a:p>
            <a:r>
              <a:rPr lang="en-US" altLang="zh-CN" dirty="0"/>
              <a:t>512</a:t>
            </a:r>
            <a:r>
              <a:rPr lang="zh-CN" altLang="en-US" dirty="0"/>
              <a:t>点</a:t>
            </a:r>
            <a:r>
              <a:rPr lang="en-US" altLang="zh-CN" dirty="0"/>
              <a:t>FFT</a:t>
            </a:r>
            <a:r>
              <a:rPr lang="zh-CN" altLang="en-US" dirty="0"/>
              <a:t>分解为</a:t>
            </a:r>
            <a:r>
              <a:rPr lang="en-US" altLang="zh-CN" dirty="0"/>
              <a:t>16*16*2</a:t>
            </a:r>
            <a:r>
              <a:rPr lang="zh-CN" altLang="en-US" dirty="0"/>
              <a:t>三级，即</a:t>
            </a:r>
            <a:r>
              <a:rPr lang="en-US" altLang="zh-CN" dirty="0"/>
              <a:t>N=16*16*2</a:t>
            </a:r>
            <a:r>
              <a:rPr lang="zh-CN" altLang="en-US" dirty="0"/>
              <a:t>，则</a:t>
            </a:r>
            <a:r>
              <a:rPr lang="en-US" altLang="zh-CN" dirty="0"/>
              <a:t>r1=16</a:t>
            </a:r>
            <a:r>
              <a:rPr lang="zh-CN" altLang="en-US" dirty="0"/>
              <a:t>，</a:t>
            </a:r>
            <a:r>
              <a:rPr lang="en-US" altLang="zh-CN" dirty="0"/>
              <a:t>r2=16</a:t>
            </a:r>
            <a:r>
              <a:rPr lang="zh-CN" altLang="en-US" dirty="0"/>
              <a:t>，</a:t>
            </a:r>
            <a:r>
              <a:rPr lang="en-US" altLang="zh-CN" dirty="0"/>
              <a:t>r3=2</a:t>
            </a:r>
            <a:r>
              <a:rPr lang="zh-CN" altLang="en-US" dirty="0"/>
              <a:t>，</a:t>
            </a:r>
            <a:r>
              <a:rPr lang="en-US" altLang="zh-CN" dirty="0"/>
              <a:t>L=3</a:t>
            </a:r>
            <a:r>
              <a:rPr lang="zh-CN" altLang="en-US" dirty="0"/>
              <a:t>，则可进行如下分解</a:t>
            </a:r>
            <a:endParaRPr lang="en-US" altLang="zh-CN" dirty="0"/>
          </a:p>
          <a:p>
            <a:pPr marL="0" indent="0">
              <a:buNone/>
            </a:pPr>
            <a:endParaRPr lang="en-US" altLang="zh-CN" dirty="0"/>
          </a:p>
        </p:txBody>
      </p:sp>
      <p:pic>
        <p:nvPicPr>
          <p:cNvPr id="14" name="图片 13">
            <a:extLst>
              <a:ext uri="{FF2B5EF4-FFF2-40B4-BE49-F238E27FC236}">
                <a16:creationId xmlns:a16="http://schemas.microsoft.com/office/drawing/2014/main" id="{BF27B61F-C762-48D8-BB4E-2600D6C82E97}"/>
              </a:ext>
            </a:extLst>
          </p:cNvPr>
          <p:cNvPicPr>
            <a:picLocks noChangeAspect="1"/>
          </p:cNvPicPr>
          <p:nvPr/>
        </p:nvPicPr>
        <p:blipFill>
          <a:blip r:embed="rId3"/>
          <a:stretch>
            <a:fillRect/>
          </a:stretch>
        </p:blipFill>
        <p:spPr>
          <a:xfrm>
            <a:off x="4400238" y="2188544"/>
            <a:ext cx="3302993" cy="1549473"/>
          </a:xfrm>
          <a:prstGeom prst="rect">
            <a:avLst/>
          </a:prstGeom>
        </p:spPr>
      </p:pic>
      <p:sp>
        <p:nvSpPr>
          <p:cNvPr id="15" name="内容占位符 2">
            <a:extLst>
              <a:ext uri="{FF2B5EF4-FFF2-40B4-BE49-F238E27FC236}">
                <a16:creationId xmlns:a16="http://schemas.microsoft.com/office/drawing/2014/main" id="{3FD20A9B-549B-4A73-9BED-3B08C9A6A984}"/>
              </a:ext>
            </a:extLst>
          </p:cNvPr>
          <p:cNvSpPr txBox="1">
            <a:spLocks/>
          </p:cNvSpPr>
          <p:nvPr/>
        </p:nvSpPr>
        <p:spPr>
          <a:xfrm>
            <a:off x="809175" y="3873341"/>
            <a:ext cx="10515600" cy="4351338"/>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确定分级方式之后，根据</a:t>
            </a:r>
            <a:r>
              <a:rPr lang="en-US" altLang="zh-CN" dirty="0"/>
              <a:t>DFT</a:t>
            </a:r>
            <a:r>
              <a:rPr lang="zh-CN" altLang="en-US" dirty="0"/>
              <a:t>公式可以推导得出每级的计算方式</a:t>
            </a:r>
          </a:p>
          <a:p>
            <a:endParaRPr lang="zh-CN" altLang="en-US" dirty="0"/>
          </a:p>
          <a:p>
            <a:pPr marL="0" indent="0">
              <a:buFont typeface="Arial" panose="020B0604020202020204" pitchFamily="34" charset="0"/>
              <a:buNone/>
            </a:pPr>
            <a:endParaRPr lang="zh-CN" altLang="en-US" dirty="0"/>
          </a:p>
        </p:txBody>
      </p:sp>
      <p:pic>
        <p:nvPicPr>
          <p:cNvPr id="16" name="图片 15">
            <a:extLst>
              <a:ext uri="{FF2B5EF4-FFF2-40B4-BE49-F238E27FC236}">
                <a16:creationId xmlns:a16="http://schemas.microsoft.com/office/drawing/2014/main" id="{D2A6D0EF-04F3-439F-898C-BC1D3CEB38B0}"/>
              </a:ext>
            </a:extLst>
          </p:cNvPr>
          <p:cNvPicPr>
            <a:picLocks noChangeAspect="1"/>
          </p:cNvPicPr>
          <p:nvPr/>
        </p:nvPicPr>
        <p:blipFill>
          <a:blip r:embed="rId4"/>
          <a:stretch>
            <a:fillRect/>
          </a:stretch>
        </p:blipFill>
        <p:spPr>
          <a:xfrm>
            <a:off x="4023977" y="4257058"/>
            <a:ext cx="4085995" cy="1099839"/>
          </a:xfrm>
          <a:prstGeom prst="rect">
            <a:avLst/>
          </a:prstGeom>
        </p:spPr>
      </p:pic>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1" name="图片 20">
            <a:extLst>
              <a:ext uri="{FF2B5EF4-FFF2-40B4-BE49-F238E27FC236}">
                <a16:creationId xmlns:a16="http://schemas.microsoft.com/office/drawing/2014/main" id="{AD30F118-A40D-424F-AD8A-D1349F0FBD6D}"/>
              </a:ext>
            </a:extLst>
          </p:cNvPr>
          <p:cNvPicPr>
            <a:picLocks noChangeAspect="1"/>
          </p:cNvPicPr>
          <p:nvPr/>
        </p:nvPicPr>
        <p:blipFill>
          <a:blip r:embed="rId6"/>
          <a:stretch>
            <a:fillRect/>
          </a:stretch>
        </p:blipFill>
        <p:spPr>
          <a:xfrm>
            <a:off x="4023977" y="5363699"/>
            <a:ext cx="4085995" cy="1243292"/>
          </a:xfrm>
          <a:prstGeom prst="rect">
            <a:avLst/>
          </a:prstGeom>
        </p:spPr>
      </p:pic>
      <p:sp>
        <p:nvSpPr>
          <p:cNvPr id="3" name="灯片编号占位符 2">
            <a:extLst>
              <a:ext uri="{FF2B5EF4-FFF2-40B4-BE49-F238E27FC236}">
                <a16:creationId xmlns:a16="http://schemas.microsoft.com/office/drawing/2014/main" id="{0565BBD2-D27B-40FD-959B-BF7612B710D8}"/>
              </a:ext>
            </a:extLst>
          </p:cNvPr>
          <p:cNvSpPr>
            <a:spLocks noGrp="1"/>
          </p:cNvSpPr>
          <p:nvPr>
            <p:ph type="sldNum" sz="quarter" idx="12"/>
          </p:nvPr>
        </p:nvSpPr>
        <p:spPr/>
        <p:txBody>
          <a:bodyPr/>
          <a:lstStyle/>
          <a:p>
            <a:fld id="{49AE70B2-8BF9-45C0-BB95-33D1B9D3A854}" type="slidenum">
              <a:rPr lang="zh-CN" altLang="en-US" smtClean="0"/>
              <a:t>15</a:t>
            </a:fld>
            <a:endParaRPr lang="zh-CN" altLang="en-US"/>
          </a:p>
        </p:txBody>
      </p:sp>
    </p:spTree>
    <p:extLst>
      <p:ext uri="{BB962C8B-B14F-4D97-AF65-F5344CB8AC3E}">
        <p14:creationId xmlns:p14="http://schemas.microsoft.com/office/powerpoint/2010/main" val="28354675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18" name="内容占位符 2">
            <a:extLst>
              <a:ext uri="{FF2B5EF4-FFF2-40B4-BE49-F238E27FC236}">
                <a16:creationId xmlns:a16="http://schemas.microsoft.com/office/drawing/2014/main" id="{271B984E-62A7-46D1-86B7-FA5FEDB75765}"/>
              </a:ext>
            </a:extLst>
          </p:cNvPr>
          <p:cNvSpPr>
            <a:spLocks noGrp="1"/>
          </p:cNvSpPr>
          <p:nvPr>
            <p:ph idx="1"/>
          </p:nvPr>
        </p:nvSpPr>
        <p:spPr>
          <a:xfrm>
            <a:off x="809177" y="1940945"/>
            <a:ext cx="10515600" cy="5305675"/>
          </a:xfrm>
        </p:spPr>
        <p:txBody>
          <a:bodyPr>
            <a:normAutofit fontScale="70000" lnSpcReduction="20000"/>
          </a:bodyPr>
          <a:lstStyle/>
          <a:p>
            <a:r>
              <a:rPr lang="zh-CN" altLang="en-US" sz="2400" dirty="0"/>
              <a:t>每级</a:t>
            </a:r>
            <a:r>
              <a:rPr lang="en-US" altLang="zh-CN" sz="2400" dirty="0"/>
              <a:t>FFT</a:t>
            </a:r>
            <a:r>
              <a:rPr lang="zh-CN" altLang="en-US" sz="2400" dirty="0"/>
              <a:t>计算公式提供的最重要信息是原始数据以及中间级数据的输入次序和输出次序，原始信号为</a:t>
            </a:r>
            <a:r>
              <a:rPr lang="en-US" altLang="zh-CN" sz="2400" dirty="0"/>
              <a:t>x(0), x(1), x(2), ..., x(511), x(512)</a:t>
            </a:r>
            <a:r>
              <a:rPr lang="zh-CN" altLang="en-US" sz="2400" dirty="0"/>
              <a:t>，输入时读入的次序为</a:t>
            </a:r>
            <a:r>
              <a:rPr lang="en-US" altLang="zh-CN" sz="2400" dirty="0"/>
              <a:t>n = 32n2 + 2n1 + n0</a:t>
            </a:r>
          </a:p>
          <a:p>
            <a:r>
              <a:rPr lang="zh-CN" altLang="en-US" sz="2400" dirty="0"/>
              <a:t>右图为数据排列图，亦可以中看</a:t>
            </a:r>
            <a:endParaRPr lang="en-US" altLang="zh-CN" sz="2400" dirty="0"/>
          </a:p>
          <a:p>
            <a:pPr marL="0" indent="0">
              <a:buNone/>
            </a:pPr>
            <a:r>
              <a:rPr lang="zh-CN" altLang="en-US" sz="2400" dirty="0"/>
              <a:t>   出数据输入输出次序。以第一级</a:t>
            </a:r>
            <a:endParaRPr lang="en-US" altLang="zh-CN" sz="2400" dirty="0"/>
          </a:p>
          <a:p>
            <a:pPr marL="0" indent="0">
              <a:buNone/>
            </a:pPr>
            <a:r>
              <a:rPr lang="en-US" altLang="zh-CN" sz="2400" dirty="0"/>
              <a:t>   FFT16</a:t>
            </a:r>
            <a:r>
              <a:rPr lang="zh-CN" altLang="en-US" sz="2400" dirty="0"/>
              <a:t>为例，其输入数据为按该</a:t>
            </a:r>
            <a:endParaRPr lang="en-US" altLang="zh-CN" sz="2400" dirty="0"/>
          </a:p>
          <a:p>
            <a:pPr marL="0" indent="0">
              <a:buNone/>
            </a:pPr>
            <a:r>
              <a:rPr lang="en-US" altLang="zh-CN" sz="2400" dirty="0"/>
              <a:t>   </a:t>
            </a:r>
            <a:r>
              <a:rPr lang="zh-CN" altLang="en-US" sz="2400" dirty="0"/>
              <a:t>图行为单位，并行输入</a:t>
            </a:r>
            <a:r>
              <a:rPr lang="en-US" altLang="zh-CN" sz="2400" dirty="0"/>
              <a:t>16</a:t>
            </a:r>
            <a:r>
              <a:rPr lang="zh-CN" altLang="en-US" sz="2400" dirty="0"/>
              <a:t>个数据</a:t>
            </a:r>
            <a:endParaRPr lang="en-US" altLang="zh-CN" sz="2400" dirty="0"/>
          </a:p>
          <a:p>
            <a:pPr marL="0" indent="0">
              <a:buNone/>
            </a:pPr>
            <a:r>
              <a:rPr lang="en-US" altLang="zh-CN" sz="2400" dirty="0"/>
              <a:t>   </a:t>
            </a:r>
            <a:r>
              <a:rPr lang="zh-CN" altLang="en-US" sz="2400" dirty="0"/>
              <a:t>如图红框所示</a:t>
            </a:r>
            <a:endParaRPr lang="en-US" altLang="zh-CN" sz="2400" dirty="0"/>
          </a:p>
          <a:p>
            <a:r>
              <a:rPr lang="en-US" altLang="zh-CN" sz="2400" dirty="0"/>
              <a:t>32</a:t>
            </a:r>
            <a:r>
              <a:rPr lang="zh-CN" altLang="en-US" sz="2400" dirty="0"/>
              <a:t>行数据完全计算完成后即完成</a:t>
            </a:r>
            <a:endParaRPr lang="en-US" altLang="zh-CN" sz="2400" dirty="0"/>
          </a:p>
          <a:p>
            <a:pPr marL="0" indent="0">
              <a:buNone/>
            </a:pPr>
            <a:r>
              <a:rPr lang="en-US" altLang="zh-CN" sz="2400" dirty="0"/>
              <a:t>   </a:t>
            </a:r>
            <a:r>
              <a:rPr lang="zh-CN" altLang="en-US" sz="2400" dirty="0"/>
              <a:t>第一级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4" name="图片 23">
            <a:extLst>
              <a:ext uri="{FF2B5EF4-FFF2-40B4-BE49-F238E27FC236}">
                <a16:creationId xmlns:a16="http://schemas.microsoft.com/office/drawing/2014/main" id="{89C64B92-A087-4934-911C-00D8AA3D1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377" y="2651626"/>
            <a:ext cx="5539317" cy="3596374"/>
          </a:xfrm>
          <a:prstGeom prst="rect">
            <a:avLst/>
          </a:prstGeom>
        </p:spPr>
      </p:pic>
      <p:sp>
        <p:nvSpPr>
          <p:cNvPr id="3" name="灯片编号占位符 2">
            <a:extLst>
              <a:ext uri="{FF2B5EF4-FFF2-40B4-BE49-F238E27FC236}">
                <a16:creationId xmlns:a16="http://schemas.microsoft.com/office/drawing/2014/main" id="{B9938DCA-5C02-4649-AB8A-BB6905DA17E4}"/>
              </a:ext>
            </a:extLst>
          </p:cNvPr>
          <p:cNvSpPr>
            <a:spLocks noGrp="1"/>
          </p:cNvSpPr>
          <p:nvPr>
            <p:ph type="sldNum" sz="quarter" idx="12"/>
          </p:nvPr>
        </p:nvSpPr>
        <p:spPr/>
        <p:txBody>
          <a:bodyPr/>
          <a:lstStyle/>
          <a:p>
            <a:fld id="{49AE70B2-8BF9-45C0-BB95-33D1B9D3A854}" type="slidenum">
              <a:rPr lang="zh-CN" altLang="en-US" smtClean="0"/>
              <a:t>16</a:t>
            </a:fld>
            <a:endParaRPr lang="zh-CN" altLang="en-US"/>
          </a:p>
        </p:txBody>
      </p:sp>
    </p:spTree>
    <p:extLst>
      <p:ext uri="{BB962C8B-B14F-4D97-AF65-F5344CB8AC3E}">
        <p14:creationId xmlns:p14="http://schemas.microsoft.com/office/powerpoint/2010/main" val="38906531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sp>
        <p:nvSpPr>
          <p:cNvPr id="16" name="内容占位符 2">
            <a:extLst>
              <a:ext uri="{FF2B5EF4-FFF2-40B4-BE49-F238E27FC236}">
                <a16:creationId xmlns:a16="http://schemas.microsoft.com/office/drawing/2014/main" id="{70844838-393A-4A40-8A59-E42D572300F9}"/>
              </a:ext>
            </a:extLst>
          </p:cNvPr>
          <p:cNvSpPr>
            <a:spLocks noGrp="1"/>
          </p:cNvSpPr>
          <p:nvPr>
            <p:ph idx="1"/>
          </p:nvPr>
        </p:nvSpPr>
        <p:spPr>
          <a:xfrm>
            <a:off x="809177" y="2006945"/>
            <a:ext cx="10515600" cy="5305675"/>
          </a:xfrm>
        </p:spPr>
        <p:txBody>
          <a:bodyPr>
            <a:normAutofit/>
          </a:bodyPr>
          <a:lstStyle/>
          <a:p>
            <a:r>
              <a:rPr lang="zh-CN" altLang="en-US" sz="2000" dirty="0"/>
              <a:t>完成第一级</a:t>
            </a:r>
            <a:r>
              <a:rPr lang="en-US" altLang="zh-CN" sz="2000" dirty="0"/>
              <a:t>FFT16</a:t>
            </a:r>
            <a:r>
              <a:rPr lang="zh-CN" altLang="en-US" sz="2000" dirty="0"/>
              <a:t>后，接着进行第二级</a:t>
            </a:r>
            <a:r>
              <a:rPr lang="en-US" altLang="zh-CN" sz="2000" dirty="0"/>
              <a:t>FFT16</a:t>
            </a:r>
            <a:r>
              <a:rPr lang="zh-CN" altLang="en-US" sz="2000" dirty="0"/>
              <a:t>计算，按照</a:t>
            </a:r>
            <a:r>
              <a:rPr lang="en-US" altLang="zh-CN" sz="2000" dirty="0"/>
              <a:t>n = 32n2 + 2n1 + n0</a:t>
            </a:r>
            <a:r>
              <a:rPr lang="zh-CN" altLang="en-US" sz="2000" dirty="0"/>
              <a:t>公式中</a:t>
            </a:r>
            <a:r>
              <a:rPr lang="en-US" altLang="zh-CN" sz="2000" dirty="0"/>
              <a:t>n1</a:t>
            </a:r>
            <a:r>
              <a:rPr lang="zh-CN" altLang="en-US" sz="2000" dirty="0"/>
              <a:t>进行</a:t>
            </a:r>
            <a:endParaRPr lang="en-US" altLang="zh-CN" sz="2000" dirty="0"/>
          </a:p>
          <a:p>
            <a:r>
              <a:rPr lang="zh-CN" altLang="en-US" sz="2000" dirty="0"/>
              <a:t>将红框中</a:t>
            </a:r>
            <a:r>
              <a:rPr lang="en-US" altLang="zh-CN" sz="2000" dirty="0"/>
              <a:t>16</a:t>
            </a:r>
            <a:r>
              <a:rPr lang="zh-CN" altLang="en-US" sz="2000" dirty="0"/>
              <a:t>个数据并行输入，重复</a:t>
            </a:r>
            <a:r>
              <a:rPr lang="en-US" altLang="zh-CN" sz="2000" dirty="0"/>
              <a:t>32</a:t>
            </a:r>
            <a:r>
              <a:rPr lang="zh-CN" altLang="en-US" sz="2000" dirty="0"/>
              <a:t>次，完成第二级</a:t>
            </a:r>
            <a:r>
              <a:rPr lang="en-US" altLang="zh-CN" sz="2000" dirty="0"/>
              <a:t>FFT16</a:t>
            </a:r>
            <a:r>
              <a:rPr lang="zh-CN" altLang="en-US" sz="2000" dirty="0"/>
              <a:t>计算</a:t>
            </a:r>
            <a:endParaRPr lang="en-US" altLang="zh-CN" sz="20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6" name="图片 25">
            <a:extLst>
              <a:ext uri="{FF2B5EF4-FFF2-40B4-BE49-F238E27FC236}">
                <a16:creationId xmlns:a16="http://schemas.microsoft.com/office/drawing/2014/main" id="{C7B36F8C-939A-4661-AEC3-BAC92388F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039" y="3501069"/>
            <a:ext cx="4923380" cy="3280563"/>
          </a:xfrm>
          <a:prstGeom prst="rect">
            <a:avLst/>
          </a:prstGeom>
        </p:spPr>
      </p:pic>
      <p:sp>
        <p:nvSpPr>
          <p:cNvPr id="3" name="灯片编号占位符 2">
            <a:extLst>
              <a:ext uri="{FF2B5EF4-FFF2-40B4-BE49-F238E27FC236}">
                <a16:creationId xmlns:a16="http://schemas.microsoft.com/office/drawing/2014/main" id="{BDF6D344-A2ED-4AD3-8D2F-FB0450282BB0}"/>
              </a:ext>
            </a:extLst>
          </p:cNvPr>
          <p:cNvSpPr>
            <a:spLocks noGrp="1"/>
          </p:cNvSpPr>
          <p:nvPr>
            <p:ph type="sldNum" sz="quarter" idx="12"/>
          </p:nvPr>
        </p:nvSpPr>
        <p:spPr/>
        <p:txBody>
          <a:bodyPr/>
          <a:lstStyle/>
          <a:p>
            <a:fld id="{49AE70B2-8BF9-45C0-BB95-33D1B9D3A854}" type="slidenum">
              <a:rPr lang="zh-CN" altLang="en-US" smtClean="0"/>
              <a:t>17</a:t>
            </a:fld>
            <a:endParaRPr lang="zh-CN" altLang="en-US"/>
          </a:p>
        </p:txBody>
      </p:sp>
    </p:spTree>
    <p:extLst>
      <p:ext uri="{BB962C8B-B14F-4D97-AF65-F5344CB8AC3E}">
        <p14:creationId xmlns:p14="http://schemas.microsoft.com/office/powerpoint/2010/main" val="371098528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sp>
        <p:nvSpPr>
          <p:cNvPr id="18" name="内容占位符 2">
            <a:extLst>
              <a:ext uri="{FF2B5EF4-FFF2-40B4-BE49-F238E27FC236}">
                <a16:creationId xmlns:a16="http://schemas.microsoft.com/office/drawing/2014/main" id="{6BBB5273-A0D6-45FC-A978-42B706D6A118}"/>
              </a:ext>
            </a:extLst>
          </p:cNvPr>
          <p:cNvSpPr>
            <a:spLocks noGrp="1"/>
          </p:cNvSpPr>
          <p:nvPr>
            <p:ph idx="1"/>
          </p:nvPr>
        </p:nvSpPr>
        <p:spPr>
          <a:xfrm>
            <a:off x="809177" y="2006945"/>
            <a:ext cx="10515600" cy="5305675"/>
          </a:xfrm>
        </p:spPr>
        <p:txBody>
          <a:bodyPr>
            <a:normAutofit/>
          </a:bodyPr>
          <a:lstStyle/>
          <a:p>
            <a:r>
              <a:rPr lang="zh-CN" altLang="en-US" sz="2400" dirty="0"/>
              <a:t>存内计算模式对于矩阵乘加计算比较友好，使用</a:t>
            </a:r>
            <a:r>
              <a:rPr lang="en-US" altLang="zh-CN" sz="2400" dirty="0"/>
              <a:t>DFT</a:t>
            </a:r>
            <a:r>
              <a:rPr lang="zh-CN" altLang="en-US" sz="2400" dirty="0"/>
              <a:t>矩阵乘法完成</a:t>
            </a:r>
            <a:r>
              <a:rPr lang="en-US" altLang="zh-CN" sz="2400" dirty="0"/>
              <a:t>FFT16</a:t>
            </a:r>
            <a:r>
              <a:rPr lang="zh-CN" altLang="en-US" sz="2400" dirty="0"/>
              <a:t>模块的计算</a:t>
            </a:r>
            <a:endParaRPr lang="en-US" altLang="zh-CN" sz="2400" dirty="0"/>
          </a:p>
          <a:p>
            <a:r>
              <a:rPr lang="zh-CN" altLang="en-US" sz="2400" dirty="0"/>
              <a:t>由理论公式可得，完成矩阵乘法计算后，还要和旋转因子向量元素对应相乘</a:t>
            </a:r>
            <a:endParaRPr lang="en-US" altLang="zh-CN" sz="2400" dirty="0"/>
          </a:p>
          <a:p>
            <a:r>
              <a:rPr lang="zh-CN" altLang="en-US" sz="2400" dirty="0"/>
              <a:t>以第一级</a:t>
            </a:r>
            <a:r>
              <a:rPr lang="en-US" altLang="zh-CN" sz="2400" dirty="0"/>
              <a:t>FFT16</a:t>
            </a:r>
            <a:r>
              <a:rPr lang="zh-CN" altLang="en-US" sz="2400" dirty="0"/>
              <a:t>中行</a:t>
            </a:r>
            <a:r>
              <a:rPr lang="en-US" altLang="zh-CN" sz="2400" dirty="0"/>
              <a:t>1</a:t>
            </a:r>
            <a:r>
              <a:rPr lang="zh-CN" altLang="en-US" sz="2400" dirty="0"/>
              <a:t>数据为例，展现矩阵乘法和向量元素对应相乘</a:t>
            </a:r>
            <a:endParaRPr lang="en-US" altLang="zh-CN" sz="2400" dirty="0"/>
          </a:p>
          <a:p>
            <a:pPr marL="0" indent="0">
              <a:buNone/>
            </a:pPr>
            <a:r>
              <a:rPr lang="en-US" altLang="zh-CN" dirty="0"/>
              <a:t>   </a:t>
            </a:r>
          </a:p>
          <a:p>
            <a:pPr marL="0" indent="0">
              <a:buNone/>
            </a:pPr>
            <a:endParaRPr lang="en-US" altLang="zh-CN" dirty="0"/>
          </a:p>
        </p:txBody>
      </p:sp>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0" name="图片 29">
            <a:extLst>
              <a:ext uri="{FF2B5EF4-FFF2-40B4-BE49-F238E27FC236}">
                <a16:creationId xmlns:a16="http://schemas.microsoft.com/office/drawing/2014/main" id="{550C76F1-190F-4EB9-9F2A-328B513944B8}"/>
              </a:ext>
            </a:extLst>
          </p:cNvPr>
          <p:cNvPicPr>
            <a:picLocks noChangeAspect="1"/>
          </p:cNvPicPr>
          <p:nvPr/>
        </p:nvPicPr>
        <p:blipFill>
          <a:blip r:embed="rId5"/>
          <a:stretch>
            <a:fillRect/>
          </a:stretch>
        </p:blipFill>
        <p:spPr>
          <a:xfrm>
            <a:off x="1194718" y="4907778"/>
            <a:ext cx="4839119" cy="1585097"/>
          </a:xfrm>
          <a:prstGeom prst="rect">
            <a:avLst/>
          </a:prstGeom>
        </p:spPr>
      </p:pic>
      <p:pic>
        <p:nvPicPr>
          <p:cNvPr id="31" name="图片 30">
            <a:extLst>
              <a:ext uri="{FF2B5EF4-FFF2-40B4-BE49-F238E27FC236}">
                <a16:creationId xmlns:a16="http://schemas.microsoft.com/office/drawing/2014/main" id="{7540E242-7BA2-465D-AF6C-E49703FAE827}"/>
              </a:ext>
            </a:extLst>
          </p:cNvPr>
          <p:cNvPicPr>
            <a:picLocks noChangeAspect="1"/>
          </p:cNvPicPr>
          <p:nvPr/>
        </p:nvPicPr>
        <p:blipFill>
          <a:blip r:embed="rId6"/>
          <a:stretch>
            <a:fillRect/>
          </a:stretch>
        </p:blipFill>
        <p:spPr>
          <a:xfrm>
            <a:off x="6829968" y="4937627"/>
            <a:ext cx="3650296" cy="1531753"/>
          </a:xfrm>
          <a:prstGeom prst="rect">
            <a:avLst/>
          </a:prstGeom>
        </p:spPr>
      </p:pic>
      <p:sp>
        <p:nvSpPr>
          <p:cNvPr id="3" name="灯片编号占位符 2">
            <a:extLst>
              <a:ext uri="{FF2B5EF4-FFF2-40B4-BE49-F238E27FC236}">
                <a16:creationId xmlns:a16="http://schemas.microsoft.com/office/drawing/2014/main" id="{2CFD82F7-17F7-4441-91E5-E9735F7A4BC8}"/>
              </a:ext>
            </a:extLst>
          </p:cNvPr>
          <p:cNvSpPr>
            <a:spLocks noGrp="1"/>
          </p:cNvSpPr>
          <p:nvPr>
            <p:ph type="sldNum" sz="quarter" idx="12"/>
          </p:nvPr>
        </p:nvSpPr>
        <p:spPr/>
        <p:txBody>
          <a:bodyPr/>
          <a:lstStyle/>
          <a:p>
            <a:fld id="{49AE70B2-8BF9-45C0-BB95-33D1B9D3A854}" type="slidenum">
              <a:rPr lang="zh-CN" altLang="en-US" smtClean="0"/>
              <a:t>18</a:t>
            </a:fld>
            <a:endParaRPr lang="zh-CN" altLang="en-US"/>
          </a:p>
        </p:txBody>
      </p:sp>
    </p:spTree>
    <p:extLst>
      <p:ext uri="{BB962C8B-B14F-4D97-AF65-F5344CB8AC3E}">
        <p14:creationId xmlns:p14="http://schemas.microsoft.com/office/powerpoint/2010/main" val="182123511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sp>
        <p:nvSpPr>
          <p:cNvPr id="26" name="内容占位符 2">
            <a:extLst>
              <a:ext uri="{FF2B5EF4-FFF2-40B4-BE49-F238E27FC236}">
                <a16:creationId xmlns:a16="http://schemas.microsoft.com/office/drawing/2014/main" id="{77752170-6AFE-49CB-902B-FC659BB6CB7D}"/>
              </a:ext>
            </a:extLst>
          </p:cNvPr>
          <p:cNvSpPr>
            <a:spLocks noGrp="1"/>
          </p:cNvSpPr>
          <p:nvPr>
            <p:ph idx="1"/>
          </p:nvPr>
        </p:nvSpPr>
        <p:spPr>
          <a:xfrm>
            <a:off x="809177" y="2198218"/>
            <a:ext cx="10515600" cy="5305675"/>
          </a:xfrm>
        </p:spPr>
        <p:txBody>
          <a:bodyPr>
            <a:normAutofit/>
          </a:bodyPr>
          <a:lstStyle/>
          <a:p>
            <a:r>
              <a:rPr lang="zh-CN" altLang="en-US" sz="2400" dirty="0"/>
              <a:t>存内计算单元采用</a:t>
            </a:r>
            <a:r>
              <a:rPr lang="en-US" altLang="zh-CN" sz="2400" dirty="0"/>
              <a:t>FLASH Cell</a:t>
            </a:r>
            <a:r>
              <a:rPr lang="zh-CN" altLang="en-US" sz="2400" dirty="0"/>
              <a:t>，则一个</a:t>
            </a:r>
            <a:endParaRPr lang="en-US" altLang="zh-CN" sz="2400" dirty="0"/>
          </a:p>
          <a:p>
            <a:pPr marL="0" indent="0">
              <a:buNone/>
            </a:pPr>
            <a:r>
              <a:rPr lang="en-US" altLang="zh-CN" sz="2400" dirty="0"/>
              <a:t>   FLASH Cell</a:t>
            </a:r>
            <a:r>
              <a:rPr lang="zh-CN" altLang="en-US" sz="2400" dirty="0"/>
              <a:t>代表旋转因子数值的一个</a:t>
            </a:r>
            <a:r>
              <a:rPr lang="en-US" altLang="zh-CN" sz="2400" dirty="0"/>
              <a:t>bit</a:t>
            </a:r>
            <a:r>
              <a:rPr lang="zh-CN" altLang="en-US" sz="2400" dirty="0"/>
              <a:t>。</a:t>
            </a:r>
            <a:endParaRPr lang="en-US" altLang="zh-CN" sz="2400" dirty="0"/>
          </a:p>
          <a:p>
            <a:pPr marL="0" indent="0">
              <a:buNone/>
            </a:pPr>
            <a:endParaRPr lang="en-US" altLang="zh-CN" sz="2400" dirty="0"/>
          </a:p>
          <a:p>
            <a:r>
              <a:rPr lang="zh-CN" altLang="en-US" sz="2400" dirty="0"/>
              <a:t>旋转因子和输入数据皆采用</a:t>
            </a:r>
            <a:r>
              <a:rPr lang="en-US" altLang="zh-CN" sz="2400" dirty="0"/>
              <a:t>8bit</a:t>
            </a:r>
            <a:r>
              <a:rPr lang="zh-CN" altLang="en-US" sz="2400" dirty="0"/>
              <a:t>二进制</a:t>
            </a:r>
            <a:endParaRPr lang="en-US" altLang="zh-CN" sz="2400" dirty="0"/>
          </a:p>
          <a:p>
            <a:pPr marL="0" indent="0">
              <a:buNone/>
            </a:pPr>
            <a:r>
              <a:rPr lang="en-US" altLang="zh-CN" sz="2400" dirty="0"/>
              <a:t>   </a:t>
            </a:r>
            <a:r>
              <a:rPr lang="zh-CN" altLang="en-US" sz="2400" dirty="0"/>
              <a:t>表示法。右图是</a:t>
            </a:r>
            <a:r>
              <a:rPr lang="en-US" altLang="zh-CN" sz="2400" dirty="0"/>
              <a:t>DFT16</a:t>
            </a:r>
            <a:r>
              <a:rPr lang="zh-CN" altLang="en-US" sz="2400" dirty="0"/>
              <a:t>模块中一个数据</a:t>
            </a:r>
            <a:endParaRPr lang="en-US" altLang="zh-CN" sz="2400" dirty="0"/>
          </a:p>
          <a:p>
            <a:pPr marL="0" indent="0">
              <a:buNone/>
            </a:pPr>
            <a:r>
              <a:rPr lang="en-US" altLang="zh-CN" sz="2400" dirty="0"/>
              <a:t>   </a:t>
            </a:r>
            <a:r>
              <a:rPr lang="zh-CN" altLang="en-US" sz="2400" dirty="0"/>
              <a:t>在</a:t>
            </a:r>
            <a:r>
              <a:rPr lang="en-US" altLang="zh-CN" sz="2400" dirty="0"/>
              <a:t>CIM</a:t>
            </a:r>
            <a:r>
              <a:rPr lang="zh-CN" altLang="en-US" sz="2400" dirty="0"/>
              <a:t>中计算的示意图</a:t>
            </a:r>
            <a:endParaRPr lang="en-US" altLang="zh-CN" sz="2400" dirty="0"/>
          </a:p>
          <a:p>
            <a:pPr marL="0" indent="0">
              <a:buNone/>
            </a:pPr>
            <a:r>
              <a:rPr lang="en-US" altLang="zh-CN" dirty="0"/>
              <a:t>   </a:t>
            </a:r>
          </a:p>
          <a:p>
            <a:pPr marL="0" indent="0">
              <a:buNone/>
            </a:pPr>
            <a:endParaRPr lang="en-US" altLang="zh-CN" dirty="0"/>
          </a:p>
        </p:txBody>
      </p:sp>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4" name="图片 3">
            <a:extLst>
              <a:ext uri="{FF2B5EF4-FFF2-40B4-BE49-F238E27FC236}">
                <a16:creationId xmlns:a16="http://schemas.microsoft.com/office/drawing/2014/main" id="{F571DAD0-2370-4AA2-A2FF-189E2A347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518" y="1913322"/>
            <a:ext cx="4446655" cy="4820003"/>
          </a:xfrm>
          <a:prstGeom prst="rect">
            <a:avLst/>
          </a:prstGeom>
        </p:spPr>
      </p:pic>
      <p:sp>
        <p:nvSpPr>
          <p:cNvPr id="3" name="灯片编号占位符 2">
            <a:extLst>
              <a:ext uri="{FF2B5EF4-FFF2-40B4-BE49-F238E27FC236}">
                <a16:creationId xmlns:a16="http://schemas.microsoft.com/office/drawing/2014/main" id="{AA469F88-B86B-41D5-B36C-1ADB5A0BCEA6}"/>
              </a:ext>
            </a:extLst>
          </p:cNvPr>
          <p:cNvSpPr>
            <a:spLocks noGrp="1"/>
          </p:cNvSpPr>
          <p:nvPr>
            <p:ph type="sldNum" sz="quarter" idx="12"/>
          </p:nvPr>
        </p:nvSpPr>
        <p:spPr/>
        <p:txBody>
          <a:bodyPr/>
          <a:lstStyle/>
          <a:p>
            <a:fld id="{49AE70B2-8BF9-45C0-BB95-33D1B9D3A854}" type="slidenum">
              <a:rPr lang="zh-CN" altLang="en-US" smtClean="0"/>
              <a:t>19</a:t>
            </a:fld>
            <a:endParaRPr lang="zh-CN" altLang="en-US"/>
          </a:p>
        </p:txBody>
      </p:sp>
    </p:spTree>
    <p:extLst>
      <p:ext uri="{BB962C8B-B14F-4D97-AF65-F5344CB8AC3E}">
        <p14:creationId xmlns:p14="http://schemas.microsoft.com/office/powerpoint/2010/main" val="1777721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10474"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目录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995834" y="2520761"/>
            <a:ext cx="4200331" cy="317009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研究背景与意义</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研究现状与未来趋势</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研究内容与计划</a:t>
            </a:r>
            <a:endParaRPr lang="en-US" altLang="zh-CN" sz="3200" b="1" dirty="0"/>
          </a:p>
        </p:txBody>
      </p:sp>
      <p:sp>
        <p:nvSpPr>
          <p:cNvPr id="3" name="灯片编号占位符 2">
            <a:extLst>
              <a:ext uri="{FF2B5EF4-FFF2-40B4-BE49-F238E27FC236}">
                <a16:creationId xmlns:a16="http://schemas.microsoft.com/office/drawing/2014/main" id="{B2786424-46B9-4A17-98C3-40D6A6B53824}"/>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Tree>
    <p:extLst>
      <p:ext uri="{BB962C8B-B14F-4D97-AF65-F5344CB8AC3E}">
        <p14:creationId xmlns:p14="http://schemas.microsoft.com/office/powerpoint/2010/main" val="427883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9" name="图片 8">
            <a:extLst>
              <a:ext uri="{FF2B5EF4-FFF2-40B4-BE49-F238E27FC236}">
                <a16:creationId xmlns:a16="http://schemas.microsoft.com/office/drawing/2014/main" id="{AC341861-9B80-4DAE-BA4E-EF83F2EAB78A}"/>
              </a:ext>
            </a:extLst>
          </p:cNvPr>
          <p:cNvPicPr>
            <a:picLocks noChangeAspect="1"/>
          </p:cNvPicPr>
          <p:nvPr/>
        </p:nvPicPr>
        <p:blipFill>
          <a:blip r:embed="rId5"/>
          <a:stretch>
            <a:fillRect/>
          </a:stretch>
        </p:blipFill>
        <p:spPr>
          <a:xfrm>
            <a:off x="3641142" y="2284041"/>
            <a:ext cx="8027943" cy="4257063"/>
          </a:xfrm>
          <a:prstGeom prst="rect">
            <a:avLst/>
          </a:prstGeom>
        </p:spPr>
      </p:pic>
      <p:sp>
        <p:nvSpPr>
          <p:cNvPr id="36" name="内容占位符 2">
            <a:extLst>
              <a:ext uri="{FF2B5EF4-FFF2-40B4-BE49-F238E27FC236}">
                <a16:creationId xmlns:a16="http://schemas.microsoft.com/office/drawing/2014/main" id="{AF087B49-E188-47D7-84E7-45454757E0C8}"/>
              </a:ext>
            </a:extLst>
          </p:cNvPr>
          <p:cNvSpPr>
            <a:spLocks noGrp="1"/>
          </p:cNvSpPr>
          <p:nvPr>
            <p:ph idx="1"/>
          </p:nvPr>
        </p:nvSpPr>
        <p:spPr>
          <a:xfrm>
            <a:off x="585788" y="1900940"/>
            <a:ext cx="10515600" cy="5305675"/>
          </a:xfrm>
        </p:spPr>
        <p:txBody>
          <a:bodyPr>
            <a:normAutofit fontScale="62500" lnSpcReduction="20000"/>
          </a:bodyPr>
          <a:lstStyle/>
          <a:p>
            <a:r>
              <a:rPr lang="zh-CN" altLang="en-US" sz="2400" dirty="0"/>
              <a:t>多个</a:t>
            </a:r>
            <a:r>
              <a:rPr lang="en-US" altLang="zh-CN" sz="2400" dirty="0"/>
              <a:t>DFT16</a:t>
            </a:r>
            <a:r>
              <a:rPr lang="zh-CN" altLang="en-US" sz="2400" dirty="0"/>
              <a:t>模块在</a:t>
            </a:r>
            <a:r>
              <a:rPr lang="en-US" altLang="zh-CN" sz="2400" dirty="0"/>
              <a:t>FLASH </a:t>
            </a:r>
          </a:p>
          <a:p>
            <a:pPr marL="0" indent="0">
              <a:buNone/>
            </a:pPr>
            <a:r>
              <a:rPr lang="en-US" altLang="zh-CN" sz="2400" dirty="0"/>
              <a:t>   Core</a:t>
            </a:r>
            <a:r>
              <a:rPr lang="zh-CN" altLang="en-US" sz="2400" dirty="0"/>
              <a:t>中的表示</a:t>
            </a:r>
            <a:endParaRPr lang="en-US" altLang="zh-CN" sz="2400" dirty="0"/>
          </a:p>
          <a:p>
            <a:r>
              <a:rPr lang="zh-CN" altLang="en-US" sz="2400" dirty="0"/>
              <a:t>存储</a:t>
            </a:r>
            <a:r>
              <a:rPr lang="en-US" altLang="zh-CN" sz="2400" dirty="0"/>
              <a:t>1</a:t>
            </a:r>
            <a:r>
              <a:rPr lang="zh-CN" altLang="en-US" sz="2400" dirty="0"/>
              <a:t>存储的是原始计算</a:t>
            </a:r>
            <a:endParaRPr lang="en-US" altLang="zh-CN" sz="2400" dirty="0"/>
          </a:p>
          <a:p>
            <a:pPr marL="0" indent="0">
              <a:buNone/>
            </a:pPr>
            <a:r>
              <a:rPr lang="en-US" altLang="zh-CN" sz="2400" dirty="0"/>
              <a:t>   </a:t>
            </a:r>
            <a:r>
              <a:rPr lang="zh-CN" altLang="en-US" sz="2400" dirty="0"/>
              <a:t>数据和在分级计算中产生</a:t>
            </a:r>
            <a:endParaRPr lang="en-US" altLang="zh-CN" sz="2400" dirty="0"/>
          </a:p>
          <a:p>
            <a:pPr marL="0" indent="0">
              <a:buNone/>
            </a:pPr>
            <a:r>
              <a:rPr lang="en-US" altLang="zh-CN" sz="2400" dirty="0"/>
              <a:t>   </a:t>
            </a:r>
            <a:r>
              <a:rPr lang="zh-CN" altLang="en-US" sz="2400" dirty="0"/>
              <a:t>的中间级数据。其中矩阵</a:t>
            </a:r>
            <a:endParaRPr lang="en-US" altLang="zh-CN" sz="2400" dirty="0"/>
          </a:p>
          <a:p>
            <a:pPr marL="0" indent="0">
              <a:buNone/>
            </a:pPr>
            <a:r>
              <a:rPr lang="en-US" altLang="zh-CN" sz="2400" dirty="0"/>
              <a:t>   </a:t>
            </a:r>
            <a:r>
              <a:rPr lang="zh-CN" altLang="en-US" sz="2400" dirty="0"/>
              <a:t>乘法和向量对应相乘的旋</a:t>
            </a:r>
            <a:endParaRPr lang="en-US" altLang="zh-CN" sz="2400" dirty="0"/>
          </a:p>
          <a:p>
            <a:pPr marL="0" indent="0">
              <a:buNone/>
            </a:pPr>
            <a:r>
              <a:rPr lang="zh-CN" altLang="en-US" sz="2400" dirty="0"/>
              <a:t>   转因子可以进行融合，即</a:t>
            </a:r>
            <a:endParaRPr lang="en-US" altLang="zh-CN" sz="2400" dirty="0"/>
          </a:p>
          <a:p>
            <a:pPr marL="0" indent="0">
              <a:buNone/>
            </a:pPr>
            <a:r>
              <a:rPr lang="en-US" altLang="zh-CN" sz="2400" dirty="0"/>
              <a:t>   </a:t>
            </a:r>
            <a:r>
              <a:rPr lang="zh-CN" altLang="en-US" sz="2400" dirty="0"/>
              <a:t>矩阵乘法和对应元素相乘</a:t>
            </a:r>
            <a:endParaRPr lang="en-US" altLang="zh-CN" sz="2400" dirty="0"/>
          </a:p>
          <a:p>
            <a:pPr marL="0" indent="0">
              <a:buNone/>
            </a:pPr>
            <a:r>
              <a:rPr lang="en-US" altLang="zh-CN" sz="2400" dirty="0"/>
              <a:t>   </a:t>
            </a:r>
            <a:r>
              <a:rPr lang="zh-CN" altLang="en-US" sz="2400" dirty="0"/>
              <a:t>可以在存内计算模块内一</a:t>
            </a:r>
            <a:endParaRPr lang="en-US" altLang="zh-CN" sz="2400" dirty="0"/>
          </a:p>
          <a:p>
            <a:pPr marL="0" indent="0">
              <a:buNone/>
            </a:pPr>
            <a:r>
              <a:rPr lang="en-US" altLang="zh-CN" sz="2400" dirty="0"/>
              <a:t>   </a:t>
            </a:r>
            <a:r>
              <a:rPr lang="zh-CN" altLang="en-US" sz="2400" dirty="0"/>
              <a:t>词完成</a:t>
            </a:r>
            <a:endParaRPr lang="en-US" altLang="zh-CN" sz="2400" dirty="0"/>
          </a:p>
          <a:p>
            <a:r>
              <a:rPr lang="zh-CN" altLang="en-US" sz="2400" dirty="0"/>
              <a:t>地址生成模块控制生成进</a:t>
            </a:r>
            <a:endParaRPr lang="en-US" altLang="zh-CN" sz="2400" dirty="0"/>
          </a:p>
          <a:p>
            <a:pPr marL="0" indent="0">
              <a:buNone/>
            </a:pPr>
            <a:r>
              <a:rPr lang="en-US" altLang="zh-CN" sz="2400" dirty="0"/>
              <a:t>   FLASH Core</a:t>
            </a:r>
            <a:r>
              <a:rPr lang="zh-CN" altLang="en-US" sz="2400" dirty="0"/>
              <a:t>中和进入乘法</a:t>
            </a:r>
            <a:endParaRPr lang="en-US" altLang="zh-CN" sz="2400" dirty="0"/>
          </a:p>
          <a:p>
            <a:pPr marL="0" indent="0">
              <a:buNone/>
            </a:pPr>
            <a:r>
              <a:rPr lang="en-US" altLang="zh-CN" sz="2400" dirty="0"/>
              <a:t>   </a:t>
            </a:r>
            <a:r>
              <a:rPr lang="zh-CN" altLang="en-US" sz="2400" dirty="0"/>
              <a:t>器矩阵的旋转因子的地址</a:t>
            </a:r>
            <a:endParaRPr lang="en-US" altLang="zh-CN" sz="2400" dirty="0"/>
          </a:p>
          <a:p>
            <a:pPr marL="0" indent="0">
              <a:buNone/>
            </a:pPr>
            <a:endParaRPr lang="en-US" altLang="zh-CN" dirty="0"/>
          </a:p>
          <a:p>
            <a:pPr marL="0" indent="0">
              <a:buNone/>
            </a:pPr>
            <a:endParaRPr lang="en-US" altLang="zh-CN" dirty="0"/>
          </a:p>
        </p:txBody>
      </p:sp>
      <p:sp>
        <p:nvSpPr>
          <p:cNvPr id="3" name="灯片编号占位符 2">
            <a:extLst>
              <a:ext uri="{FF2B5EF4-FFF2-40B4-BE49-F238E27FC236}">
                <a16:creationId xmlns:a16="http://schemas.microsoft.com/office/drawing/2014/main" id="{70B70966-C77A-491A-99A4-7D25647E4F35}"/>
              </a:ext>
            </a:extLst>
          </p:cNvPr>
          <p:cNvSpPr>
            <a:spLocks noGrp="1"/>
          </p:cNvSpPr>
          <p:nvPr>
            <p:ph type="sldNum" sz="quarter" idx="12"/>
          </p:nvPr>
        </p:nvSpPr>
        <p:spPr/>
        <p:txBody>
          <a:bodyPr/>
          <a:lstStyle/>
          <a:p>
            <a:fld id="{49AE70B2-8BF9-45C0-BB95-33D1B9D3A854}" type="slidenum">
              <a:rPr lang="zh-CN" altLang="en-US" smtClean="0"/>
              <a:t>20</a:t>
            </a:fld>
            <a:endParaRPr lang="zh-CN" altLang="en-US"/>
          </a:p>
        </p:txBody>
      </p:sp>
    </p:spTree>
    <p:extLst>
      <p:ext uri="{BB962C8B-B14F-4D97-AF65-F5344CB8AC3E}">
        <p14:creationId xmlns:p14="http://schemas.microsoft.com/office/powerpoint/2010/main" val="31895685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sp>
        <p:nvSpPr>
          <p:cNvPr id="26" name="内容占位符 2">
            <a:extLst>
              <a:ext uri="{FF2B5EF4-FFF2-40B4-BE49-F238E27FC236}">
                <a16:creationId xmlns:a16="http://schemas.microsoft.com/office/drawing/2014/main" id="{1AF2598E-DD7E-487F-8E3C-38FAC53E8919}"/>
              </a:ext>
            </a:extLst>
          </p:cNvPr>
          <p:cNvSpPr>
            <a:spLocks noGrp="1"/>
          </p:cNvSpPr>
          <p:nvPr>
            <p:ph idx="1"/>
          </p:nvPr>
        </p:nvSpPr>
        <p:spPr>
          <a:xfrm>
            <a:off x="845820" y="1810703"/>
            <a:ext cx="10515600" cy="5305675"/>
          </a:xfrm>
        </p:spPr>
        <p:txBody>
          <a:bodyPr>
            <a:normAutofit/>
          </a:bodyPr>
          <a:lstStyle/>
          <a:p>
            <a:r>
              <a:rPr lang="zh-CN" altLang="en-US" sz="1800" dirty="0"/>
              <a:t>由此可以得出存内计算</a:t>
            </a:r>
            <a:r>
              <a:rPr lang="en-US" altLang="zh-CN" sz="1800" dirty="0"/>
              <a:t>512</a:t>
            </a:r>
            <a:r>
              <a:rPr lang="zh-CN" altLang="en-US" sz="1800" dirty="0"/>
              <a:t>点</a:t>
            </a:r>
            <a:r>
              <a:rPr lang="en-US" altLang="zh-CN" sz="1800" dirty="0"/>
              <a:t>FFT</a:t>
            </a:r>
            <a:r>
              <a:rPr lang="zh-CN" altLang="en-US" sz="1800" dirty="0"/>
              <a:t>的时序图</a:t>
            </a:r>
            <a:endParaRPr lang="en-US" altLang="zh-CN" sz="1800" dirty="0"/>
          </a:p>
          <a:p>
            <a:r>
              <a:rPr lang="zh-CN" altLang="en-US" sz="1800" dirty="0"/>
              <a:t>输入数据按照</a:t>
            </a:r>
            <a:r>
              <a:rPr lang="en-US" altLang="zh-CN" sz="1800" dirty="0"/>
              <a:t>bit</a:t>
            </a:r>
            <a:r>
              <a:rPr lang="zh-CN" altLang="en-US" sz="1800" dirty="0"/>
              <a:t>进入</a:t>
            </a:r>
            <a:r>
              <a:rPr lang="en-US" altLang="zh-CN" sz="1800" dirty="0"/>
              <a:t>FLASH Core</a:t>
            </a:r>
            <a:r>
              <a:rPr lang="zh-CN" altLang="en-US" sz="1800" dirty="0"/>
              <a:t>中，输出数据经过</a:t>
            </a:r>
            <a:r>
              <a:rPr lang="en-US" altLang="zh-CN" sz="1800" dirty="0"/>
              <a:t>ADC</a:t>
            </a:r>
            <a:r>
              <a:rPr lang="zh-CN" altLang="en-US" sz="1800" dirty="0"/>
              <a:t>后直接输出</a:t>
            </a:r>
            <a:r>
              <a:rPr lang="en-US" altLang="zh-CN" sz="1800" dirty="0"/>
              <a:t>8bit</a:t>
            </a:r>
            <a:r>
              <a:rPr lang="zh-CN" altLang="en-US" sz="1800" dirty="0"/>
              <a:t>输出，后经过乘法器矩阵相乘后得到一个</a:t>
            </a:r>
            <a:r>
              <a:rPr lang="en-US" altLang="zh-CN" sz="1800" dirty="0"/>
              <a:t>DFT16</a:t>
            </a:r>
            <a:r>
              <a:rPr lang="zh-CN" altLang="en-US" sz="1800" dirty="0"/>
              <a:t>模块输出</a:t>
            </a:r>
            <a:endParaRPr lang="en-US" altLang="zh-CN" sz="1800" dirty="0"/>
          </a:p>
          <a:p>
            <a:r>
              <a:rPr lang="zh-CN" altLang="en-US" sz="1800" dirty="0"/>
              <a:t>对于单独的一个</a:t>
            </a:r>
            <a:r>
              <a:rPr lang="en-US" altLang="zh-CN" sz="1800" dirty="0"/>
              <a:t>DFT16</a:t>
            </a:r>
            <a:r>
              <a:rPr lang="zh-CN" altLang="en-US" sz="1800" dirty="0"/>
              <a:t>模块，输入和输出数据都是并行的，</a:t>
            </a:r>
            <a:r>
              <a:rPr lang="en-US" altLang="zh-CN" sz="1800" dirty="0"/>
              <a:t>16</a:t>
            </a:r>
            <a:r>
              <a:rPr lang="zh-CN" altLang="en-US" sz="1800" dirty="0"/>
              <a:t>个数据的并行输入和输出</a:t>
            </a:r>
            <a:endParaRPr lang="en-US" altLang="zh-CN" sz="1800" dirty="0"/>
          </a:p>
          <a:p>
            <a:pPr marL="0" indent="0">
              <a:buNone/>
            </a:pPr>
            <a:endParaRPr lang="en-US" altLang="zh-CN" dirty="0"/>
          </a:p>
        </p:txBody>
      </p:sp>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pic>
        <p:nvPicPr>
          <p:cNvPr id="39" name="图片 38">
            <a:extLst>
              <a:ext uri="{FF2B5EF4-FFF2-40B4-BE49-F238E27FC236}">
                <a16:creationId xmlns:a16="http://schemas.microsoft.com/office/drawing/2014/main" id="{0149027E-3101-42CB-8C71-BEDFDCECA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911" y="3598015"/>
            <a:ext cx="7725899" cy="3236574"/>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21</a:t>
            </a:fld>
            <a:endParaRPr lang="zh-CN" altLang="en-US"/>
          </a:p>
        </p:txBody>
      </p:sp>
    </p:spTree>
    <p:extLst>
      <p:ext uri="{BB962C8B-B14F-4D97-AF65-F5344CB8AC3E}">
        <p14:creationId xmlns:p14="http://schemas.microsoft.com/office/powerpoint/2010/main" val="5378312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1528620"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参考文献</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sp>
        <p:nvSpPr>
          <p:cNvPr id="26" name="内容占位符 2">
            <a:extLst>
              <a:ext uri="{FF2B5EF4-FFF2-40B4-BE49-F238E27FC236}">
                <a16:creationId xmlns:a16="http://schemas.microsoft.com/office/drawing/2014/main" id="{1AF2598E-DD7E-487F-8E3C-38FAC53E8919}"/>
              </a:ext>
            </a:extLst>
          </p:cNvPr>
          <p:cNvSpPr>
            <a:spLocks noGrp="1"/>
          </p:cNvSpPr>
          <p:nvPr>
            <p:ph idx="1"/>
          </p:nvPr>
        </p:nvSpPr>
        <p:spPr>
          <a:xfrm>
            <a:off x="845820" y="1810703"/>
            <a:ext cx="10515600" cy="5305675"/>
          </a:xfrm>
        </p:spPr>
        <p:txBody>
          <a:bodyPr>
            <a:normAutofit/>
          </a:bodyPr>
          <a:lstStyle/>
          <a:p>
            <a:r>
              <a:rPr lang="zh-CN" altLang="en-US" sz="1800" dirty="0"/>
              <a:t>由此可以得出存内计算</a:t>
            </a:r>
            <a:r>
              <a:rPr lang="en-US" altLang="zh-CN" sz="1800" dirty="0"/>
              <a:t>512</a:t>
            </a:r>
            <a:r>
              <a:rPr lang="zh-CN" altLang="en-US" sz="1800" dirty="0"/>
              <a:t>点</a:t>
            </a:r>
            <a:r>
              <a:rPr lang="en-US" altLang="zh-CN" sz="1800" dirty="0"/>
              <a:t>FFT</a:t>
            </a:r>
            <a:r>
              <a:rPr lang="zh-CN" altLang="en-US" sz="1800" dirty="0"/>
              <a:t>的时序图</a:t>
            </a:r>
            <a:endParaRPr lang="en-US" altLang="zh-CN" sz="1800" dirty="0"/>
          </a:p>
          <a:p>
            <a:r>
              <a:rPr lang="zh-CN" altLang="en-US" sz="1800" dirty="0"/>
              <a:t>输入数据按照</a:t>
            </a:r>
            <a:r>
              <a:rPr lang="en-US" altLang="zh-CN" sz="1800" dirty="0"/>
              <a:t>bit</a:t>
            </a:r>
            <a:r>
              <a:rPr lang="zh-CN" altLang="en-US" sz="1800" dirty="0"/>
              <a:t>进入</a:t>
            </a:r>
            <a:r>
              <a:rPr lang="en-US" altLang="zh-CN" sz="1800" dirty="0"/>
              <a:t>FLASH Core</a:t>
            </a:r>
            <a:r>
              <a:rPr lang="zh-CN" altLang="en-US" sz="1800" dirty="0"/>
              <a:t>中，输出数据经过</a:t>
            </a:r>
            <a:r>
              <a:rPr lang="en-US" altLang="zh-CN" sz="1800" dirty="0"/>
              <a:t>ADC</a:t>
            </a:r>
            <a:r>
              <a:rPr lang="zh-CN" altLang="en-US" sz="1800" dirty="0"/>
              <a:t>后直接输出</a:t>
            </a:r>
            <a:r>
              <a:rPr lang="en-US" altLang="zh-CN" sz="1800" dirty="0"/>
              <a:t>8bit</a:t>
            </a:r>
            <a:r>
              <a:rPr lang="zh-CN" altLang="en-US" sz="1800" dirty="0"/>
              <a:t>输出，后经过乘法器矩阵相乘后得到一个</a:t>
            </a:r>
            <a:r>
              <a:rPr lang="en-US" altLang="zh-CN" sz="1800" dirty="0"/>
              <a:t>DFT16</a:t>
            </a:r>
            <a:r>
              <a:rPr lang="zh-CN" altLang="en-US" sz="1800" dirty="0"/>
              <a:t>模块输出</a:t>
            </a:r>
            <a:endParaRPr lang="en-US" altLang="zh-CN" sz="1800" dirty="0"/>
          </a:p>
          <a:p>
            <a:r>
              <a:rPr lang="zh-CN" altLang="en-US" sz="1800" dirty="0"/>
              <a:t>对于单独的一个</a:t>
            </a:r>
            <a:r>
              <a:rPr lang="en-US" altLang="zh-CN" sz="1800" dirty="0"/>
              <a:t>DFT16</a:t>
            </a:r>
            <a:r>
              <a:rPr lang="zh-CN" altLang="en-US" sz="1800" dirty="0"/>
              <a:t>模块，输入和输出数据都是并行的，</a:t>
            </a:r>
            <a:r>
              <a:rPr lang="en-US" altLang="zh-CN" sz="1800" dirty="0"/>
              <a:t>16</a:t>
            </a:r>
            <a:r>
              <a:rPr lang="zh-CN" altLang="en-US" sz="1800" dirty="0"/>
              <a:t>个数据的并行输入和输出</a:t>
            </a:r>
            <a:endParaRPr lang="en-US" altLang="zh-CN" sz="1800" dirty="0"/>
          </a:p>
          <a:p>
            <a:pPr marL="0" indent="0">
              <a:buNone/>
            </a:pPr>
            <a:endParaRPr lang="en-US" altLang="zh-CN" dirty="0"/>
          </a:p>
        </p:txBody>
      </p:sp>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pic>
        <p:nvPicPr>
          <p:cNvPr id="39" name="图片 38">
            <a:extLst>
              <a:ext uri="{FF2B5EF4-FFF2-40B4-BE49-F238E27FC236}">
                <a16:creationId xmlns:a16="http://schemas.microsoft.com/office/drawing/2014/main" id="{0149027E-3101-42CB-8C71-BEDFDCECA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911" y="3598015"/>
            <a:ext cx="7725899" cy="3236574"/>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22</a:t>
            </a:fld>
            <a:endParaRPr lang="zh-CN" altLang="en-US"/>
          </a:p>
        </p:txBody>
      </p:sp>
    </p:spTree>
    <p:extLst>
      <p:ext uri="{BB962C8B-B14F-4D97-AF65-F5344CB8AC3E}">
        <p14:creationId xmlns:p14="http://schemas.microsoft.com/office/powerpoint/2010/main" val="9146910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61061" y="2690928"/>
            <a:ext cx="10515600" cy="1325563"/>
          </a:xfrm>
        </p:spPr>
        <p:txBody>
          <a:bodyPr/>
          <a:lstStyle/>
          <a:p>
            <a:pPr algn="ctr"/>
            <a:r>
              <a:rPr lang="zh-CN" altLang="en-US" dirty="0"/>
              <a:t>谢谢！</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sp>
        <p:nvSpPr>
          <p:cNvPr id="3" name="灯片编号占位符 2">
            <a:extLst>
              <a:ext uri="{FF2B5EF4-FFF2-40B4-BE49-F238E27FC236}">
                <a16:creationId xmlns:a16="http://schemas.microsoft.com/office/drawing/2014/main" id="{82DEEE8F-5925-49D8-B723-95FDB8A04ED4}"/>
              </a:ext>
            </a:extLst>
          </p:cNvPr>
          <p:cNvSpPr>
            <a:spLocks noGrp="1"/>
          </p:cNvSpPr>
          <p:nvPr>
            <p:ph type="sldNum" sz="quarter" idx="12"/>
          </p:nvPr>
        </p:nvSpPr>
        <p:spPr/>
        <p:txBody>
          <a:bodyPr/>
          <a:lstStyle/>
          <a:p>
            <a:fld id="{49AE70B2-8BF9-45C0-BB95-33D1B9D3A854}" type="slidenum">
              <a:rPr lang="zh-CN" altLang="en-US" smtClean="0"/>
              <a:t>23</a:t>
            </a:fld>
            <a:endParaRPr lang="zh-CN" altLang="en-US"/>
          </a:p>
        </p:txBody>
      </p:sp>
    </p:spTree>
    <p:extLst>
      <p:ext uri="{BB962C8B-B14F-4D97-AF65-F5344CB8AC3E}">
        <p14:creationId xmlns:p14="http://schemas.microsoft.com/office/powerpoint/2010/main" val="32917263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762708" y="2356169"/>
            <a:ext cx="5644181" cy="381642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3200" b="1" dirty="0"/>
              <a:t>FFT</a:t>
            </a:r>
            <a:r>
              <a:rPr lang="zh-CN" altLang="en-US" sz="3200" b="1" dirty="0"/>
              <a:t>的概念与应用</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存内计算的兴起</a:t>
            </a:r>
            <a:endParaRPr lang="en-US" altLang="zh-CN" sz="3200" b="1" dirty="0"/>
          </a:p>
          <a:p>
            <a:pPr marL="342900" indent="-342900" algn="just">
              <a:spcAft>
                <a:spcPts val="1200"/>
              </a:spcAft>
              <a:buFont typeface="Wingdings" panose="05000000000000000000" pitchFamily="2" charset="2"/>
              <a:buChar char="n"/>
            </a:pPr>
            <a:r>
              <a:rPr lang="zh-CN" altLang="en-US" sz="3200" b="1" dirty="0"/>
              <a:t>基于存内计算的关键词检测</a:t>
            </a:r>
            <a:endParaRPr lang="en-US" altLang="zh-CN" sz="3200" b="1" dirty="0"/>
          </a:p>
          <a:p>
            <a:pPr marL="342900" indent="-342900" algn="just">
              <a:spcAft>
                <a:spcPts val="1200"/>
              </a:spcAft>
              <a:buFont typeface="Wingdings" panose="05000000000000000000" pitchFamily="2" charset="2"/>
              <a:buChar char="n"/>
            </a:pPr>
            <a:r>
              <a:rPr lang="zh-CN" altLang="en-US" sz="3200" b="1" dirty="0"/>
              <a:t>研究目的</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8E7811B3-4DD5-4F41-847C-D3BA3F93A0F8}"/>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spTree>
    <p:extLst>
      <p:ext uri="{BB962C8B-B14F-4D97-AF65-F5344CB8AC3E}">
        <p14:creationId xmlns:p14="http://schemas.microsoft.com/office/powerpoint/2010/main" val="840300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708675"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的概念与应用</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2" name="矩形 41"/>
          <p:cNvSpPr/>
          <p:nvPr/>
        </p:nvSpPr>
        <p:spPr>
          <a:xfrm>
            <a:off x="9493797" y="1380720"/>
            <a:ext cx="2547260" cy="4557338"/>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n"/>
            </a:pPr>
            <a:r>
              <a:rPr lang="en-US" altLang="zh-CN" b="1" dirty="0"/>
              <a:t>KWS</a:t>
            </a:r>
            <a:r>
              <a:rPr lang="zh-CN" altLang="en-US" b="1" dirty="0"/>
              <a:t>中的</a:t>
            </a:r>
            <a:r>
              <a:rPr lang="en-US" altLang="zh-CN" b="1" dirty="0"/>
              <a:t>FFT</a:t>
            </a:r>
          </a:p>
          <a:p>
            <a:pPr marL="285750" indent="-285750" algn="just">
              <a:spcAft>
                <a:spcPts val="1200"/>
              </a:spcAft>
              <a:buFont typeface="Arial" panose="020B0604020202020204" pitchFamily="34" charset="0"/>
              <a:buChar char="•"/>
            </a:pPr>
            <a:r>
              <a:rPr lang="zh-CN" altLang="en-US" sz="1600" dirty="0"/>
              <a:t>关键词检测</a:t>
            </a:r>
            <a:r>
              <a:rPr lang="en-US" altLang="zh-CN" sz="1600" dirty="0"/>
              <a:t>(KWS)</a:t>
            </a:r>
            <a:r>
              <a:rPr lang="zh-CN" altLang="en-US" sz="1600" dirty="0"/>
              <a:t>技术</a:t>
            </a:r>
            <a:endParaRPr lang="en-US" altLang="zh-CN" sz="1600" dirty="0"/>
          </a:p>
          <a:p>
            <a:pPr algn="just">
              <a:spcAft>
                <a:spcPts val="1200"/>
              </a:spcAft>
            </a:pPr>
            <a:r>
              <a:rPr lang="en-US" altLang="zh-CN" sz="1600" dirty="0"/>
              <a:t>     </a:t>
            </a:r>
            <a:r>
              <a:rPr lang="zh-CN" altLang="en-US" sz="1600" dirty="0"/>
              <a:t>是语音识别技术的一个 </a:t>
            </a:r>
            <a:endParaRPr lang="en-US" altLang="zh-CN" sz="1600" dirty="0"/>
          </a:p>
          <a:p>
            <a:pPr algn="just">
              <a:spcAft>
                <a:spcPts val="1200"/>
              </a:spcAft>
            </a:pPr>
            <a:r>
              <a:rPr lang="en-US" altLang="zh-CN" sz="1600" dirty="0"/>
              <a:t>     </a:t>
            </a:r>
            <a:r>
              <a:rPr lang="zh-CN" altLang="en-US" sz="1600" dirty="0"/>
              <a:t>分支</a:t>
            </a:r>
            <a:endParaRPr lang="en-US" altLang="zh-CN" sz="1600" dirty="0"/>
          </a:p>
          <a:p>
            <a:pPr marL="285750" indent="-285750" algn="just">
              <a:lnSpc>
                <a:spcPct val="150000"/>
              </a:lnSpc>
              <a:spcAft>
                <a:spcPts val="1200"/>
              </a:spcAft>
              <a:buFont typeface="Arial" panose="020B0604020202020204" pitchFamily="34" charset="0"/>
              <a:buChar char="•"/>
            </a:pPr>
            <a:r>
              <a:rPr lang="en-US" altLang="zh-CN" sz="1600" dirty="0"/>
              <a:t>KWS</a:t>
            </a:r>
            <a:r>
              <a:rPr lang="zh-CN" altLang="en-US" sz="1600" dirty="0"/>
              <a:t>模型可以分为前端的特征提取部分和后端的特征识别部分</a:t>
            </a:r>
            <a:endParaRPr lang="en-US" altLang="zh-CN" sz="1600" dirty="0"/>
          </a:p>
          <a:p>
            <a:pPr marL="285750" indent="-285750" algn="just">
              <a:lnSpc>
                <a:spcPct val="150000"/>
              </a:lnSpc>
              <a:spcAft>
                <a:spcPts val="1200"/>
              </a:spcAft>
              <a:buFont typeface="Arial" panose="020B0604020202020204" pitchFamily="34" charset="0"/>
              <a:buChar char="•"/>
            </a:pPr>
            <a:r>
              <a:rPr lang="zh-CN" altLang="en-US" sz="1600" dirty="0"/>
              <a:t>前端特征提取部分的关键点是负责将语音信号从时域转向频域的</a:t>
            </a:r>
            <a:r>
              <a:rPr lang="en-US" altLang="zh-CN" sz="1600" dirty="0"/>
              <a:t>FFT</a:t>
            </a:r>
            <a:r>
              <a:rPr lang="zh-CN" altLang="en-US" sz="1600" dirty="0"/>
              <a:t>模块</a:t>
            </a:r>
            <a:endParaRPr lang="en-US" altLang="zh-CN" sz="1600" dirty="0"/>
          </a:p>
        </p:txBody>
      </p:sp>
      <p:sp>
        <p:nvSpPr>
          <p:cNvPr id="50" name="矩形 49"/>
          <p:cNvSpPr/>
          <p:nvPr/>
        </p:nvSpPr>
        <p:spPr>
          <a:xfrm>
            <a:off x="-1366" y="1380720"/>
            <a:ext cx="4200331" cy="276998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概念定义</a:t>
            </a:r>
            <a:endParaRPr lang="en-US" altLang="zh-CN" b="1" dirty="0"/>
          </a:p>
          <a:p>
            <a:pPr marL="742950" lvl="1" indent="-285750" algn="just">
              <a:spcAft>
                <a:spcPts val="1200"/>
              </a:spcAft>
              <a:buFont typeface="Arial" panose="020B0604020202020204" pitchFamily="34" charset="0"/>
              <a:buChar char="•"/>
            </a:pPr>
            <a:r>
              <a:rPr lang="zh-CN" altLang="en-US" sz="1600" dirty="0"/>
              <a:t>傅里叶分析是将信号</a:t>
            </a:r>
            <a:endParaRPr lang="en-US" altLang="zh-CN" sz="1600" dirty="0"/>
          </a:p>
          <a:p>
            <a:pPr lvl="1" algn="just">
              <a:spcAft>
                <a:spcPts val="1200"/>
              </a:spcAft>
            </a:pPr>
            <a:r>
              <a:rPr lang="en-US" altLang="zh-CN" sz="1600" dirty="0"/>
              <a:t>     </a:t>
            </a:r>
            <a:r>
              <a:rPr lang="zh-CN" altLang="en-US" sz="1600" dirty="0"/>
              <a:t>从原始域到频域的转</a:t>
            </a:r>
            <a:endParaRPr lang="en-US" altLang="zh-CN" sz="1600" dirty="0"/>
          </a:p>
          <a:p>
            <a:pPr lvl="1" algn="just">
              <a:spcAft>
                <a:spcPts val="1200"/>
              </a:spcAft>
            </a:pPr>
            <a:r>
              <a:rPr lang="en-US" altLang="zh-CN" sz="1600" dirty="0"/>
              <a:t>     </a:t>
            </a:r>
            <a:r>
              <a:rPr lang="zh-CN" altLang="en-US" sz="1600" dirty="0"/>
              <a:t>换</a:t>
            </a:r>
            <a:endParaRPr lang="en-US" altLang="zh-CN" sz="1600" dirty="0"/>
          </a:p>
          <a:p>
            <a:pPr marL="742950" lvl="1" indent="-285750" algn="just">
              <a:spcAft>
                <a:spcPts val="1200"/>
              </a:spcAft>
              <a:buFont typeface="Arial" panose="020B0604020202020204" pitchFamily="34" charset="0"/>
              <a:buChar char="•"/>
            </a:pPr>
            <a:r>
              <a:rPr lang="en-US" altLang="zh-CN" sz="1600" dirty="0"/>
              <a:t>FFT</a:t>
            </a:r>
            <a:r>
              <a:rPr lang="zh-CN" altLang="en-US" sz="1600" dirty="0"/>
              <a:t>是快速计算串行</a:t>
            </a:r>
            <a:endParaRPr lang="en-US" altLang="zh-CN" sz="1600" dirty="0"/>
          </a:p>
          <a:p>
            <a:pPr lvl="1" algn="just">
              <a:spcAft>
                <a:spcPts val="1200"/>
              </a:spcAft>
            </a:pPr>
            <a:r>
              <a:rPr lang="en-US" altLang="zh-CN" sz="1600" dirty="0"/>
              <a:t>     </a:t>
            </a:r>
            <a:r>
              <a:rPr lang="zh-CN" altLang="en-US" sz="1600" dirty="0"/>
              <a:t>的离散傅里叶变换的</a:t>
            </a:r>
            <a:endParaRPr lang="en-US" altLang="zh-CN" sz="1600" dirty="0"/>
          </a:p>
          <a:p>
            <a:pPr lvl="1" algn="just">
              <a:spcAft>
                <a:spcPts val="1200"/>
              </a:spcAft>
            </a:pPr>
            <a:r>
              <a:rPr lang="en-US" altLang="zh-CN" sz="1600" dirty="0"/>
              <a:t>     </a:t>
            </a:r>
            <a:r>
              <a:rPr lang="zh-CN" altLang="en-US" sz="1600" dirty="0"/>
              <a:t>方法</a:t>
            </a:r>
            <a:endParaRPr lang="en-US" altLang="zh-CN" sz="1600" dirty="0"/>
          </a:p>
        </p:txBody>
      </p:sp>
      <p:sp>
        <p:nvSpPr>
          <p:cNvPr id="53" name="矩形 52"/>
          <p:cNvSpPr/>
          <p:nvPr/>
        </p:nvSpPr>
        <p:spPr>
          <a:xfrm>
            <a:off x="-1367" y="4250629"/>
            <a:ext cx="4200331" cy="2369880"/>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工程应用</a:t>
            </a:r>
            <a:endParaRPr lang="en-US" altLang="zh-CN" b="1" dirty="0"/>
          </a:p>
          <a:p>
            <a:pPr marL="742950" lvl="1" indent="-285750" algn="just">
              <a:spcAft>
                <a:spcPts val="1200"/>
              </a:spcAft>
              <a:buFont typeface="Arial" panose="020B0604020202020204" pitchFamily="34" charset="0"/>
              <a:buChar char="•"/>
            </a:pPr>
            <a:r>
              <a:rPr lang="zh-CN" altLang="en-US" sz="1600" dirty="0"/>
              <a:t>广泛应用于工程、科</a:t>
            </a:r>
            <a:endParaRPr lang="en-US" altLang="zh-CN" sz="1600" dirty="0"/>
          </a:p>
          <a:p>
            <a:pPr lvl="1" algn="just">
              <a:spcAft>
                <a:spcPts val="1200"/>
              </a:spcAft>
            </a:pPr>
            <a:r>
              <a:rPr lang="en-US" altLang="zh-CN" sz="1600" dirty="0"/>
              <a:t>     </a:t>
            </a:r>
            <a:r>
              <a:rPr lang="zh-CN" altLang="en-US" sz="1600" dirty="0"/>
              <a:t>学和数学领域</a:t>
            </a:r>
            <a:endParaRPr lang="en-US" altLang="zh-CN" sz="1600" dirty="0"/>
          </a:p>
          <a:p>
            <a:pPr marL="742950" lvl="1" indent="-285750" algn="just">
              <a:spcAft>
                <a:spcPts val="1200"/>
              </a:spcAft>
              <a:buFont typeface="Arial" panose="020B0604020202020204" pitchFamily="34" charset="0"/>
              <a:buChar char="•"/>
            </a:pPr>
            <a:r>
              <a:rPr lang="zh-CN" altLang="en-US" sz="1600" dirty="0"/>
              <a:t>被</a:t>
            </a:r>
            <a:r>
              <a:rPr lang="en-US" altLang="zh-CN" sz="1600" dirty="0"/>
              <a:t>IEEE</a:t>
            </a:r>
            <a:r>
              <a:rPr lang="zh-CN" altLang="en-US" sz="1600" dirty="0"/>
              <a:t>数学与工程计</a:t>
            </a:r>
            <a:endParaRPr lang="en-US" altLang="zh-CN" sz="1600" dirty="0"/>
          </a:p>
          <a:p>
            <a:pPr lvl="1" algn="just">
              <a:spcAft>
                <a:spcPts val="1200"/>
              </a:spcAft>
            </a:pPr>
            <a:r>
              <a:rPr lang="en-US" altLang="zh-CN" sz="1600" dirty="0"/>
              <a:t>     </a:t>
            </a:r>
            <a:r>
              <a:rPr lang="zh-CN" altLang="en-US" sz="1600" dirty="0"/>
              <a:t>算期刊列入</a:t>
            </a:r>
            <a:r>
              <a:rPr lang="en-US" altLang="zh-CN" sz="1600" dirty="0"/>
              <a:t>20</a:t>
            </a:r>
            <a:r>
              <a:rPr lang="zh-CN" altLang="en-US" sz="1600" dirty="0"/>
              <a:t>世纪十</a:t>
            </a:r>
            <a:endParaRPr lang="en-US" altLang="zh-CN" sz="1600" dirty="0"/>
          </a:p>
          <a:p>
            <a:pPr lvl="1" algn="just">
              <a:spcAft>
                <a:spcPts val="1200"/>
              </a:spcAft>
            </a:pPr>
            <a:r>
              <a:rPr lang="en-US" altLang="zh-CN" sz="1600" dirty="0"/>
              <a:t>     </a:t>
            </a:r>
            <a:r>
              <a:rPr lang="zh-CN" altLang="en-US" sz="1600" dirty="0"/>
              <a:t>大算法</a:t>
            </a:r>
            <a:endParaRPr lang="en-US" altLang="zh-CN" sz="1600" dirty="0"/>
          </a:p>
        </p:txBody>
      </p:sp>
      <p:pic>
        <p:nvPicPr>
          <p:cNvPr id="1026" name="Picture 2">
            <a:extLst>
              <a:ext uri="{FF2B5EF4-FFF2-40B4-BE49-F238E27FC236}">
                <a16:creationId xmlns:a16="http://schemas.microsoft.com/office/drawing/2014/main" id="{41C0B12C-0B12-47FE-86C8-9963DE95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987" y="1908791"/>
            <a:ext cx="3217545" cy="2154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7FD4DD-C694-4F72-8533-7399F89E81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9987" y="4465936"/>
            <a:ext cx="3296013" cy="215457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615A45E-A3D4-4170-9B46-DA3162806BB8}"/>
              </a:ext>
            </a:extLst>
          </p:cNvPr>
          <p:cNvPicPr>
            <a:picLocks noChangeAspect="1"/>
          </p:cNvPicPr>
          <p:nvPr/>
        </p:nvPicPr>
        <p:blipFill>
          <a:blip r:embed="rId5"/>
          <a:stretch>
            <a:fillRect/>
          </a:stretch>
        </p:blipFill>
        <p:spPr>
          <a:xfrm>
            <a:off x="6096000" y="1901311"/>
            <a:ext cx="3217545" cy="1405909"/>
          </a:xfrm>
          <a:prstGeom prst="rect">
            <a:avLst/>
          </a:prstGeom>
        </p:spPr>
      </p:pic>
      <p:pic>
        <p:nvPicPr>
          <p:cNvPr id="11" name="图片 10">
            <a:extLst>
              <a:ext uri="{FF2B5EF4-FFF2-40B4-BE49-F238E27FC236}">
                <a16:creationId xmlns:a16="http://schemas.microsoft.com/office/drawing/2014/main" id="{7DD98877-5233-4F09-B9CC-232FF31382C3}"/>
              </a:ext>
            </a:extLst>
          </p:cNvPr>
          <p:cNvPicPr>
            <a:picLocks noChangeAspect="1"/>
          </p:cNvPicPr>
          <p:nvPr/>
        </p:nvPicPr>
        <p:blipFill>
          <a:blip r:embed="rId6"/>
          <a:stretch>
            <a:fillRect/>
          </a:stretch>
        </p:blipFill>
        <p:spPr>
          <a:xfrm>
            <a:off x="6315359" y="3371346"/>
            <a:ext cx="2880610" cy="3349494"/>
          </a:xfrm>
          <a:prstGeom prst="rect">
            <a:avLst/>
          </a:prstGeom>
        </p:spPr>
      </p:pic>
      <p:sp>
        <p:nvSpPr>
          <p:cNvPr id="3" name="灯片编号占位符 2">
            <a:extLst>
              <a:ext uri="{FF2B5EF4-FFF2-40B4-BE49-F238E27FC236}">
                <a16:creationId xmlns:a16="http://schemas.microsoft.com/office/drawing/2014/main" id="{7BC7F809-B0D3-4E48-BB61-5121E28F2E35}"/>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Tree>
    <p:extLst>
      <p:ext uri="{BB962C8B-B14F-4D97-AF65-F5344CB8AC3E}">
        <p14:creationId xmlns:p14="http://schemas.microsoft.com/office/powerpoint/2010/main" val="102432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pic>
        <p:nvPicPr>
          <p:cNvPr id="3" name="图片 2">
            <a:extLst>
              <a:ext uri="{FF2B5EF4-FFF2-40B4-BE49-F238E27FC236}">
                <a16:creationId xmlns:a16="http://schemas.microsoft.com/office/drawing/2014/main" id="{F96D3BF3-C33F-4D13-92A6-1F329B294B7D}"/>
              </a:ext>
            </a:extLst>
          </p:cNvPr>
          <p:cNvPicPr>
            <a:picLocks noChangeAspect="1"/>
          </p:cNvPicPr>
          <p:nvPr/>
        </p:nvPicPr>
        <p:blipFill>
          <a:blip r:embed="rId3"/>
          <a:stretch>
            <a:fillRect/>
          </a:stretch>
        </p:blipFill>
        <p:spPr>
          <a:xfrm>
            <a:off x="475949" y="1711356"/>
            <a:ext cx="4959016" cy="3071651"/>
          </a:xfrm>
          <a:prstGeom prst="rect">
            <a:avLst/>
          </a:prstGeom>
        </p:spPr>
      </p:pic>
      <p:sp>
        <p:nvSpPr>
          <p:cNvPr id="4" name="文本框 3">
            <a:extLst>
              <a:ext uri="{FF2B5EF4-FFF2-40B4-BE49-F238E27FC236}">
                <a16:creationId xmlns:a16="http://schemas.microsoft.com/office/drawing/2014/main" id="{98549012-3241-4614-8E06-C44D63A1DED0}"/>
              </a:ext>
            </a:extLst>
          </p:cNvPr>
          <p:cNvSpPr txBox="1"/>
          <p:nvPr/>
        </p:nvSpPr>
        <p:spPr>
          <a:xfrm>
            <a:off x="378794" y="4877953"/>
            <a:ext cx="5204762" cy="1895519"/>
          </a:xfrm>
          <a:prstGeom prst="rect">
            <a:avLst/>
          </a:prstGeom>
          <a:noFill/>
        </p:spPr>
        <p:txBody>
          <a:bodyPr wrap="square" rtlCol="0">
            <a:spAutoFit/>
          </a:bodyPr>
          <a:lstStyle/>
          <a:p>
            <a:pPr>
              <a:lnSpc>
                <a:spcPct val="150000"/>
              </a:lnSpc>
            </a:pPr>
            <a:r>
              <a:rPr lang="zh-CN" altLang="en-US" sz="1600" b="1" dirty="0">
                <a:latin typeface="+mn-ea"/>
                <a:sym typeface="+mn-ea"/>
              </a:rPr>
              <a:t>计算与内存分离</a:t>
            </a:r>
            <a:r>
              <a:rPr lang="en-US" altLang="zh-CN" sz="1600" dirty="0">
                <a:latin typeface="+mn-ea"/>
                <a:sym typeface="+mn-ea"/>
              </a:rPr>
              <a:t>-</a:t>
            </a:r>
            <a:r>
              <a:rPr lang="zh-CN" altLang="en-US" sz="1600" dirty="0">
                <a:latin typeface="+mn-ea"/>
                <a:sym typeface="+mn-ea"/>
              </a:rPr>
              <a:t>计算单元从内存中读取数据和回存数据</a:t>
            </a:r>
            <a:endParaRPr lang="zh-CN" altLang="en-US" sz="1600" dirty="0">
              <a:latin typeface="+mn-ea"/>
            </a:endParaRPr>
          </a:p>
          <a:p>
            <a:pPr>
              <a:lnSpc>
                <a:spcPct val="150000"/>
              </a:lnSpc>
            </a:pPr>
            <a:r>
              <a:rPr lang="zh-CN" altLang="en-US" sz="1600" b="1" dirty="0">
                <a:latin typeface="+mn-ea"/>
                <a:sym typeface="+mn-ea"/>
              </a:rPr>
              <a:t>访问速度不匹配</a:t>
            </a:r>
            <a:r>
              <a:rPr lang="en-US" altLang="zh-CN" sz="1600" dirty="0">
                <a:latin typeface="+mn-ea"/>
                <a:sym typeface="+mn-ea"/>
              </a:rPr>
              <a:t>-</a:t>
            </a:r>
            <a:r>
              <a:rPr lang="zh-CN" altLang="en-US" sz="1600" dirty="0">
                <a:latin typeface="+mn-ea"/>
                <a:sym typeface="+mn-ea"/>
              </a:rPr>
              <a:t>摩尔定律演进致使存储访问速度远低于</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处理器，产生“内存墙”</a:t>
            </a:r>
            <a:endParaRPr lang="en-US" altLang="zh-CN" sz="1600" dirty="0">
              <a:latin typeface="+mn-ea"/>
              <a:sym typeface="+mn-ea"/>
            </a:endParaRPr>
          </a:p>
          <a:p>
            <a:pPr>
              <a:lnSpc>
                <a:spcPct val="150000"/>
              </a:lnSpc>
            </a:pPr>
            <a:r>
              <a:rPr lang="zh-CN" altLang="en-US" sz="1600" b="1" dirty="0">
                <a:latin typeface="+mn-ea"/>
                <a:sym typeface="+mn-ea"/>
              </a:rPr>
              <a:t>能耗问题的凸显</a:t>
            </a:r>
            <a:r>
              <a:rPr lang="en-US" altLang="zh-CN" sz="1600" dirty="0">
                <a:latin typeface="+mn-ea"/>
                <a:sym typeface="+mn-ea"/>
              </a:rPr>
              <a:t>-AI</a:t>
            </a:r>
            <a:r>
              <a:rPr lang="zh-CN" altLang="en-US" sz="1600" dirty="0">
                <a:latin typeface="+mn-ea"/>
                <a:sym typeface="+mn-ea"/>
              </a:rPr>
              <a:t>时代大数据量、大计算量的特点致使</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能耗问题显著</a:t>
            </a:r>
            <a:endParaRPr lang="zh-CN" altLang="en-US" sz="1600" dirty="0">
              <a:latin typeface="+mn-ea"/>
            </a:endParaRPr>
          </a:p>
        </p:txBody>
      </p:sp>
      <p:sp>
        <p:nvSpPr>
          <p:cNvPr id="5" name="文本框 4">
            <a:extLst>
              <a:ext uri="{FF2B5EF4-FFF2-40B4-BE49-F238E27FC236}">
                <a16:creationId xmlns:a16="http://schemas.microsoft.com/office/drawing/2014/main" id="{0043E657-01AF-4E70-865B-A9A3769806CF}"/>
              </a:ext>
            </a:extLst>
          </p:cNvPr>
          <p:cNvSpPr txBox="1"/>
          <p:nvPr/>
        </p:nvSpPr>
        <p:spPr>
          <a:xfrm>
            <a:off x="915051" y="1130299"/>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冯洛伊曼经典结构</a:t>
            </a:r>
            <a:endParaRPr lang="zh-CN" altLang="en-US" sz="2400" dirty="0">
              <a:latin typeface="+mn-ea"/>
            </a:endParaRPr>
          </a:p>
        </p:txBody>
      </p:sp>
      <p:pic>
        <p:nvPicPr>
          <p:cNvPr id="7" name="图片 6">
            <a:extLst>
              <a:ext uri="{FF2B5EF4-FFF2-40B4-BE49-F238E27FC236}">
                <a16:creationId xmlns:a16="http://schemas.microsoft.com/office/drawing/2014/main" id="{D41BD09D-2DD2-4725-9F20-46E009541EA3}"/>
              </a:ext>
            </a:extLst>
          </p:cNvPr>
          <p:cNvPicPr>
            <a:picLocks noChangeAspect="1"/>
          </p:cNvPicPr>
          <p:nvPr/>
        </p:nvPicPr>
        <p:blipFill>
          <a:blip r:embed="rId4"/>
          <a:stretch>
            <a:fillRect/>
          </a:stretch>
        </p:blipFill>
        <p:spPr>
          <a:xfrm>
            <a:off x="6497955" y="1711356"/>
            <a:ext cx="5399088" cy="3069345"/>
          </a:xfrm>
          <a:prstGeom prst="rect">
            <a:avLst/>
          </a:prstGeom>
        </p:spPr>
      </p:pic>
      <p:sp>
        <p:nvSpPr>
          <p:cNvPr id="11" name="文本框 10">
            <a:extLst>
              <a:ext uri="{FF2B5EF4-FFF2-40B4-BE49-F238E27FC236}">
                <a16:creationId xmlns:a16="http://schemas.microsoft.com/office/drawing/2014/main" id="{2F9535B9-3A90-425B-91F1-9ADD7CCBBD14}"/>
              </a:ext>
            </a:extLst>
          </p:cNvPr>
          <p:cNvSpPr txBox="1"/>
          <p:nvPr/>
        </p:nvSpPr>
        <p:spPr>
          <a:xfrm>
            <a:off x="6492240" y="4867676"/>
            <a:ext cx="5699760" cy="1895519"/>
          </a:xfrm>
          <a:prstGeom prst="rect">
            <a:avLst/>
          </a:prstGeom>
          <a:noFill/>
        </p:spPr>
        <p:txBody>
          <a:bodyPr wrap="square" rtlCol="0">
            <a:spAutoFit/>
          </a:bodyPr>
          <a:lstStyle/>
          <a:p>
            <a:pPr>
              <a:lnSpc>
                <a:spcPct val="150000"/>
              </a:lnSpc>
            </a:pPr>
            <a:r>
              <a:rPr lang="zh-CN" altLang="en-US" sz="1600" b="1" dirty="0">
                <a:latin typeface="+mn-ea"/>
                <a:sym typeface="+mn-ea"/>
              </a:rPr>
              <a:t>计算与存储融合</a:t>
            </a:r>
            <a:r>
              <a:rPr lang="en-US" altLang="zh-CN" sz="1600" dirty="0">
                <a:latin typeface="+mn-ea"/>
                <a:sym typeface="+mn-ea"/>
              </a:rPr>
              <a:t>-</a:t>
            </a:r>
            <a:r>
              <a:rPr lang="zh-CN" altLang="en-US" sz="1600" dirty="0">
                <a:latin typeface="+mn-ea"/>
                <a:sym typeface="+mn-ea"/>
              </a:rPr>
              <a:t>输入数据在存内单元内完成计算和输出</a:t>
            </a:r>
            <a:endParaRPr lang="zh-CN" altLang="en-US" sz="1600" dirty="0">
              <a:latin typeface="+mn-ea"/>
            </a:endParaRPr>
          </a:p>
          <a:p>
            <a:pPr>
              <a:lnSpc>
                <a:spcPct val="150000"/>
              </a:lnSpc>
            </a:pPr>
            <a:r>
              <a:rPr lang="zh-CN" altLang="en-US" sz="1600" b="1" dirty="0">
                <a:latin typeface="+mn-ea"/>
                <a:sym typeface="+mn-ea"/>
              </a:rPr>
              <a:t>突破内存墙效应</a:t>
            </a:r>
            <a:r>
              <a:rPr lang="en-US" altLang="zh-CN" sz="1600" dirty="0">
                <a:latin typeface="+mn-ea"/>
                <a:sym typeface="+mn-ea"/>
              </a:rPr>
              <a:t>-</a:t>
            </a:r>
            <a:r>
              <a:rPr lang="zh-CN" altLang="en-US" sz="1600" dirty="0">
                <a:latin typeface="+mn-ea"/>
                <a:sym typeface="+mn-ea"/>
              </a:rPr>
              <a:t>存储器内同时实现存储和计算，消除内存墙</a:t>
            </a:r>
            <a:endParaRPr lang="en-US" altLang="zh-CN" sz="1600" dirty="0">
              <a:latin typeface="+mn-ea"/>
              <a:sym typeface="+mn-ea"/>
            </a:endParaRPr>
          </a:p>
          <a:p>
            <a:pPr>
              <a:lnSpc>
                <a:spcPct val="150000"/>
              </a:lnSpc>
            </a:pPr>
            <a:r>
              <a:rPr lang="zh-CN" altLang="en-US" sz="1600" b="1" dirty="0">
                <a:latin typeface="+mn-ea"/>
                <a:sym typeface="+mn-ea"/>
              </a:rPr>
              <a:t>低能耗式的计算</a:t>
            </a:r>
            <a:r>
              <a:rPr lang="en-US" altLang="zh-CN" sz="1600" dirty="0">
                <a:latin typeface="+mn-ea"/>
                <a:sym typeface="+mn-ea"/>
              </a:rPr>
              <a:t>-</a:t>
            </a:r>
            <a:r>
              <a:rPr lang="zh-CN" altLang="en-US" sz="1600" dirty="0">
                <a:latin typeface="+mn-ea"/>
                <a:sym typeface="+mn-ea"/>
              </a:rPr>
              <a:t>消除数据读写，大计算模式中能耗降低明显</a:t>
            </a:r>
            <a:endParaRPr lang="en-US" altLang="zh-CN" sz="1600" dirty="0">
              <a:latin typeface="+mn-ea"/>
              <a:sym typeface="+mn-ea"/>
            </a:endParaRPr>
          </a:p>
          <a:p>
            <a:pPr>
              <a:lnSpc>
                <a:spcPct val="150000"/>
              </a:lnSpc>
            </a:pPr>
            <a:r>
              <a:rPr lang="zh-CN" altLang="en-US" sz="1600" b="1" dirty="0">
                <a:latin typeface="+mn-ea"/>
                <a:sym typeface="+mn-ea"/>
              </a:rPr>
              <a:t>适配</a:t>
            </a:r>
            <a:r>
              <a:rPr lang="en-US" altLang="zh-CN" sz="1600" b="1" dirty="0">
                <a:latin typeface="+mn-ea"/>
                <a:sym typeface="+mn-ea"/>
              </a:rPr>
              <a:t>AI</a:t>
            </a:r>
            <a:r>
              <a:rPr lang="zh-CN" altLang="en-US" sz="1600" b="1" dirty="0">
                <a:latin typeface="+mn-ea"/>
                <a:sym typeface="+mn-ea"/>
              </a:rPr>
              <a:t>神经网络</a:t>
            </a:r>
            <a:r>
              <a:rPr lang="en-US" altLang="zh-CN" sz="1600" dirty="0">
                <a:latin typeface="+mn-ea"/>
                <a:sym typeface="+mn-ea"/>
              </a:rPr>
              <a:t>-</a:t>
            </a:r>
            <a:r>
              <a:rPr lang="zh-CN" altLang="en-US" sz="1600" dirty="0">
                <a:latin typeface="+mn-ea"/>
                <a:sym typeface="+mn-ea"/>
              </a:rPr>
              <a:t>卷积计算实质上是带权重的累加计算，权重</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置于存储器，输入单比特进入完成累加计算</a:t>
            </a:r>
            <a:endParaRPr lang="zh-CN" altLang="en-US" sz="1600" dirty="0">
              <a:latin typeface="+mn-ea"/>
            </a:endParaRPr>
          </a:p>
        </p:txBody>
      </p:sp>
      <p:sp>
        <p:nvSpPr>
          <p:cNvPr id="12" name="文本框 11">
            <a:extLst>
              <a:ext uri="{FF2B5EF4-FFF2-40B4-BE49-F238E27FC236}">
                <a16:creationId xmlns:a16="http://schemas.microsoft.com/office/drawing/2014/main" id="{FAA0DC2C-2842-46D1-A871-F293E79CD6A1}"/>
              </a:ext>
            </a:extLst>
          </p:cNvPr>
          <p:cNvSpPr txBox="1"/>
          <p:nvPr/>
        </p:nvSpPr>
        <p:spPr>
          <a:xfrm>
            <a:off x="7157093" y="1135994"/>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存内计算结构</a:t>
            </a:r>
            <a:endParaRPr lang="zh-CN" altLang="en-US" sz="2400" dirty="0">
              <a:latin typeface="+mn-ea"/>
            </a:endParaRPr>
          </a:p>
        </p:txBody>
      </p:sp>
      <p:sp>
        <p:nvSpPr>
          <p:cNvPr id="6" name="灯片编号占位符 5">
            <a:extLst>
              <a:ext uri="{FF2B5EF4-FFF2-40B4-BE49-F238E27FC236}">
                <a16:creationId xmlns:a16="http://schemas.microsoft.com/office/drawing/2014/main" id="{F274AA51-4A89-4EBD-9768-D585A2CE9171}"/>
              </a:ext>
            </a:extLst>
          </p:cNvPr>
          <p:cNvSpPr>
            <a:spLocks noGrp="1"/>
          </p:cNvSpPr>
          <p:nvPr>
            <p:ph type="sldNum" sz="quarter" idx="12"/>
          </p:nvPr>
        </p:nvSpPr>
        <p:spPr/>
        <p:txBody>
          <a:bodyPr/>
          <a:lstStyle/>
          <a:p>
            <a:fld id="{49AE70B2-8BF9-45C0-BB95-33D1B9D3A854}" type="slidenum">
              <a:rPr lang="zh-CN" altLang="en-US" smtClean="0"/>
              <a:t>5</a:t>
            </a:fld>
            <a:endParaRPr lang="zh-CN" altLang="en-US"/>
          </a:p>
        </p:txBody>
      </p:sp>
    </p:spTree>
    <p:extLst>
      <p:ext uri="{BB962C8B-B14F-4D97-AF65-F5344CB8AC3E}">
        <p14:creationId xmlns:p14="http://schemas.microsoft.com/office/powerpoint/2010/main" val="6230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 name="圆角矩形 75">
            <a:extLst>
              <a:ext uri="{FF2B5EF4-FFF2-40B4-BE49-F238E27FC236}">
                <a16:creationId xmlns:a16="http://schemas.microsoft.com/office/drawing/2014/main" id="{E690F9C6-90F3-463D-9673-AEEB7938E7DE}"/>
              </a:ext>
            </a:extLst>
          </p:cNvPr>
          <p:cNvSpPr/>
          <p:nvPr/>
        </p:nvSpPr>
        <p:spPr>
          <a:xfrm>
            <a:off x="100262"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圆角矩形 75">
            <a:extLst>
              <a:ext uri="{FF2B5EF4-FFF2-40B4-BE49-F238E27FC236}">
                <a16:creationId xmlns:a16="http://schemas.microsoft.com/office/drawing/2014/main" id="{5E7099BC-1648-47E8-B902-0E53F2990467}"/>
              </a:ext>
            </a:extLst>
          </p:cNvPr>
          <p:cNvSpPr/>
          <p:nvPr/>
        </p:nvSpPr>
        <p:spPr>
          <a:xfrm>
            <a:off x="4197316"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圆角矩形 75">
            <a:extLst>
              <a:ext uri="{FF2B5EF4-FFF2-40B4-BE49-F238E27FC236}">
                <a16:creationId xmlns:a16="http://schemas.microsoft.com/office/drawing/2014/main" id="{543D5F23-4497-41F5-9E2A-B2D441CFB15C}"/>
              </a:ext>
            </a:extLst>
          </p:cNvPr>
          <p:cNvSpPr/>
          <p:nvPr/>
        </p:nvSpPr>
        <p:spPr>
          <a:xfrm>
            <a:off x="8294370"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271036B6-6F3E-4F34-951C-91CF70FAC382}"/>
              </a:ext>
            </a:extLst>
          </p:cNvPr>
          <p:cNvPicPr>
            <a:picLocks noChangeAspect="1"/>
          </p:cNvPicPr>
          <p:nvPr/>
        </p:nvPicPr>
        <p:blipFill>
          <a:blip r:embed="rId3"/>
          <a:stretch>
            <a:fillRect/>
          </a:stretch>
        </p:blipFill>
        <p:spPr>
          <a:xfrm>
            <a:off x="8392175" y="1726072"/>
            <a:ext cx="3648882" cy="2451593"/>
          </a:xfrm>
          <a:prstGeom prst="rect">
            <a:avLst/>
          </a:prstGeom>
        </p:spPr>
      </p:pic>
      <p:pic>
        <p:nvPicPr>
          <p:cNvPr id="21" name="图片 20">
            <a:extLst>
              <a:ext uri="{FF2B5EF4-FFF2-40B4-BE49-F238E27FC236}">
                <a16:creationId xmlns:a16="http://schemas.microsoft.com/office/drawing/2014/main" id="{830DC6A0-58B0-45F7-BD21-7DFFFEAA3534}"/>
              </a:ext>
            </a:extLst>
          </p:cNvPr>
          <p:cNvPicPr>
            <a:picLocks noChangeAspect="1"/>
          </p:cNvPicPr>
          <p:nvPr/>
        </p:nvPicPr>
        <p:blipFill>
          <a:blip r:embed="rId4"/>
          <a:stretch>
            <a:fillRect/>
          </a:stretch>
        </p:blipFill>
        <p:spPr>
          <a:xfrm>
            <a:off x="240030" y="1662436"/>
            <a:ext cx="3516794" cy="2636542"/>
          </a:xfrm>
          <a:prstGeom prst="rect">
            <a:avLst/>
          </a:prstGeom>
        </p:spPr>
      </p:pic>
      <p:pic>
        <p:nvPicPr>
          <p:cNvPr id="24" name="图片 23">
            <a:extLst>
              <a:ext uri="{FF2B5EF4-FFF2-40B4-BE49-F238E27FC236}">
                <a16:creationId xmlns:a16="http://schemas.microsoft.com/office/drawing/2014/main" id="{12EC7530-A64A-4AD4-9EB5-BE485CEDC9DA}"/>
              </a:ext>
            </a:extLst>
          </p:cNvPr>
          <p:cNvPicPr>
            <a:picLocks noChangeAspect="1"/>
          </p:cNvPicPr>
          <p:nvPr/>
        </p:nvPicPr>
        <p:blipFill>
          <a:blip r:embed="rId5"/>
          <a:stretch>
            <a:fillRect/>
          </a:stretch>
        </p:blipFill>
        <p:spPr>
          <a:xfrm rot="16200000">
            <a:off x="4792079" y="1204353"/>
            <a:ext cx="2636540" cy="3552708"/>
          </a:xfrm>
          <a:prstGeom prst="rect">
            <a:avLst/>
          </a:prstGeom>
        </p:spPr>
      </p:pic>
      <p:graphicFrame>
        <p:nvGraphicFramePr>
          <p:cNvPr id="26" name="表格 26">
            <a:extLst>
              <a:ext uri="{FF2B5EF4-FFF2-40B4-BE49-F238E27FC236}">
                <a16:creationId xmlns:a16="http://schemas.microsoft.com/office/drawing/2014/main" id="{12DB0CB0-3CD9-4C72-8342-4EC2BED33BE7}"/>
              </a:ext>
            </a:extLst>
          </p:cNvPr>
          <p:cNvGraphicFramePr>
            <a:graphicFrameLocks noGrp="1"/>
          </p:cNvGraphicFramePr>
          <p:nvPr>
            <p:extLst>
              <p:ext uri="{D42A27DB-BD31-4B8C-83A1-F6EECF244321}">
                <p14:modId xmlns:p14="http://schemas.microsoft.com/office/powerpoint/2010/main" val="2833792269"/>
              </p:ext>
            </p:extLst>
          </p:nvPr>
        </p:nvGraphicFramePr>
        <p:xfrm>
          <a:off x="1337435" y="4561847"/>
          <a:ext cx="9517128" cy="1645920"/>
        </p:xfrm>
        <a:graphic>
          <a:graphicData uri="http://schemas.openxmlformats.org/drawingml/2006/table">
            <a:tbl>
              <a:tblPr firstRow="1" bandRow="1">
                <a:tableStyleId>{5C22544A-7EE6-4342-B048-85BDC9FD1C3A}</a:tableStyleId>
              </a:tblPr>
              <a:tblGrid>
                <a:gridCol w="2903220">
                  <a:extLst>
                    <a:ext uri="{9D8B030D-6E8A-4147-A177-3AD203B41FA5}">
                      <a16:colId xmlns:a16="http://schemas.microsoft.com/office/drawing/2014/main" val="2608581540"/>
                    </a:ext>
                  </a:extLst>
                </a:gridCol>
                <a:gridCol w="1855344">
                  <a:extLst>
                    <a:ext uri="{9D8B030D-6E8A-4147-A177-3AD203B41FA5}">
                      <a16:colId xmlns:a16="http://schemas.microsoft.com/office/drawing/2014/main" val="160538584"/>
                    </a:ext>
                  </a:extLst>
                </a:gridCol>
                <a:gridCol w="2379282">
                  <a:extLst>
                    <a:ext uri="{9D8B030D-6E8A-4147-A177-3AD203B41FA5}">
                      <a16:colId xmlns:a16="http://schemas.microsoft.com/office/drawing/2014/main" val="3784373221"/>
                    </a:ext>
                  </a:extLst>
                </a:gridCol>
                <a:gridCol w="2379282">
                  <a:extLst>
                    <a:ext uri="{9D8B030D-6E8A-4147-A177-3AD203B41FA5}">
                      <a16:colId xmlns:a16="http://schemas.microsoft.com/office/drawing/2014/main" val="2478829209"/>
                    </a:ext>
                  </a:extLst>
                </a:gridCol>
              </a:tblGrid>
              <a:tr h="341030">
                <a:tc>
                  <a:txBody>
                    <a:bodyPr/>
                    <a:lstStyle/>
                    <a:p>
                      <a:pPr algn="ctr"/>
                      <a:endParaRPr lang="zh-CN" altLang="en-US" sz="1100" dirty="0"/>
                    </a:p>
                  </a:txBody>
                  <a:tcPr/>
                </a:tc>
                <a:tc>
                  <a:txBody>
                    <a:bodyPr/>
                    <a:lstStyle/>
                    <a:p>
                      <a:pPr algn="ctr"/>
                      <a:r>
                        <a:rPr lang="en-US" altLang="zh-CN" sz="1100" dirty="0"/>
                        <a:t>ISSCC’18 </a:t>
                      </a:r>
                    </a:p>
                    <a:p>
                      <a:pPr algn="ctr"/>
                      <a:r>
                        <a:rPr lang="en-US" altLang="zh-CN" sz="1100" dirty="0"/>
                        <a:t>[1]</a:t>
                      </a:r>
                      <a:endParaRPr lang="zh-CN" altLang="en-US" sz="1100" dirty="0"/>
                    </a:p>
                  </a:txBody>
                  <a:tcPr/>
                </a:tc>
                <a:tc>
                  <a:txBody>
                    <a:bodyPr/>
                    <a:lstStyle/>
                    <a:p>
                      <a:pPr algn="ctr"/>
                      <a:r>
                        <a:rPr lang="en-US" altLang="zh-CN" sz="1100" dirty="0"/>
                        <a:t>ISSCC’19</a:t>
                      </a:r>
                    </a:p>
                    <a:p>
                      <a:pPr algn="ctr"/>
                      <a:r>
                        <a:rPr lang="en-US" altLang="zh-CN" sz="1100" dirty="0"/>
                        <a:t>[2]</a:t>
                      </a:r>
                      <a:endParaRPr lang="zh-CN" altLang="en-US" sz="1100" dirty="0"/>
                    </a:p>
                  </a:txBody>
                  <a:tcPr/>
                </a:tc>
                <a:tc>
                  <a:txBody>
                    <a:bodyPr/>
                    <a:lstStyle/>
                    <a:p>
                      <a:pPr algn="ctr"/>
                      <a:r>
                        <a:rPr lang="en-US" altLang="zh-CN" sz="1100" dirty="0"/>
                        <a:t>ISSCC’20</a:t>
                      </a:r>
                    </a:p>
                    <a:p>
                      <a:pPr algn="ctr"/>
                      <a:r>
                        <a:rPr lang="en-US" altLang="zh-CN" sz="1100" dirty="0"/>
                        <a:t>[3]</a:t>
                      </a:r>
                      <a:endParaRPr lang="zh-CN" altLang="en-US" sz="1100" dirty="0"/>
                    </a:p>
                  </a:txBody>
                  <a:tcPr/>
                </a:tc>
                <a:extLst>
                  <a:ext uri="{0D108BD9-81ED-4DB2-BD59-A6C34878D82A}">
                    <a16:rowId xmlns:a16="http://schemas.microsoft.com/office/drawing/2014/main" val="2915166325"/>
                  </a:ext>
                </a:extLst>
              </a:tr>
              <a:tr h="195912">
                <a:tc>
                  <a:txBody>
                    <a:bodyPr/>
                    <a:lstStyle/>
                    <a:p>
                      <a:r>
                        <a:rPr lang="en-US" altLang="zh-CN" sz="1000" dirty="0"/>
                        <a:t>Technology</a:t>
                      </a:r>
                      <a:endParaRPr lang="zh-CN" altLang="en-US" sz="1000" dirty="0"/>
                    </a:p>
                  </a:txBody>
                  <a:tcPr/>
                </a:tc>
                <a:tc>
                  <a:txBody>
                    <a:bodyPr/>
                    <a:lstStyle/>
                    <a:p>
                      <a:r>
                        <a:rPr lang="en-US" altLang="zh-CN" sz="900" dirty="0"/>
                        <a:t>65nm</a:t>
                      </a:r>
                      <a:endParaRPr lang="zh-CN" altLang="en-US" sz="900" dirty="0"/>
                    </a:p>
                  </a:txBody>
                  <a:tcPr/>
                </a:tc>
                <a:tc>
                  <a:txBody>
                    <a:bodyPr/>
                    <a:lstStyle/>
                    <a:p>
                      <a:r>
                        <a:rPr lang="en-US" altLang="zh-CN" sz="900" dirty="0"/>
                        <a:t>55nm</a:t>
                      </a:r>
                      <a:endParaRPr lang="zh-CN" altLang="en-US" sz="900" dirty="0"/>
                    </a:p>
                  </a:txBody>
                  <a:tcPr/>
                </a:tc>
                <a:tc>
                  <a:txBody>
                    <a:bodyPr/>
                    <a:lstStyle/>
                    <a:p>
                      <a:r>
                        <a:rPr lang="en-US" altLang="zh-CN" sz="900" dirty="0"/>
                        <a:t>7nm</a:t>
                      </a:r>
                      <a:endParaRPr lang="zh-CN" altLang="en-US" sz="900" dirty="0"/>
                    </a:p>
                  </a:txBody>
                  <a:tcPr/>
                </a:tc>
                <a:extLst>
                  <a:ext uri="{0D108BD9-81ED-4DB2-BD59-A6C34878D82A}">
                    <a16:rowId xmlns:a16="http://schemas.microsoft.com/office/drawing/2014/main" val="1961294911"/>
                  </a:ext>
                </a:extLst>
              </a:tr>
              <a:tr h="195912">
                <a:tc>
                  <a:txBody>
                    <a:bodyPr/>
                    <a:lstStyle/>
                    <a:p>
                      <a:r>
                        <a:rPr lang="en-US" altLang="zh-CN" sz="1000" dirty="0"/>
                        <a:t>Array size</a:t>
                      </a:r>
                      <a:endParaRPr lang="zh-CN" altLang="en-US" sz="1000" dirty="0"/>
                    </a:p>
                  </a:txBody>
                  <a:tcPr/>
                </a:tc>
                <a:tc>
                  <a:txBody>
                    <a:bodyPr/>
                    <a:lstStyle/>
                    <a:p>
                      <a:r>
                        <a:rPr lang="en-US" altLang="zh-CN" sz="900" dirty="0"/>
                        <a:t>128kb</a:t>
                      </a:r>
                      <a:endParaRPr lang="zh-CN" altLang="en-US" sz="900" dirty="0"/>
                    </a:p>
                  </a:txBody>
                  <a:tcPr/>
                </a:tc>
                <a:tc>
                  <a:txBody>
                    <a:bodyPr/>
                    <a:lstStyle/>
                    <a:p>
                      <a:r>
                        <a:rPr lang="en-US" altLang="zh-CN" sz="900" dirty="0"/>
                        <a:t>3.8kb</a:t>
                      </a:r>
                      <a:endParaRPr lang="zh-CN" altLang="en-US" sz="900" dirty="0"/>
                    </a:p>
                  </a:txBody>
                  <a:tcPr/>
                </a:tc>
                <a:tc>
                  <a:txBody>
                    <a:bodyPr/>
                    <a:lstStyle/>
                    <a:p>
                      <a:r>
                        <a:rPr lang="en-US" altLang="zh-CN" sz="900" dirty="0"/>
                        <a:t>4kb</a:t>
                      </a:r>
                      <a:endParaRPr lang="zh-CN" altLang="en-US" sz="900" dirty="0"/>
                    </a:p>
                  </a:txBody>
                  <a:tcPr/>
                </a:tc>
                <a:extLst>
                  <a:ext uri="{0D108BD9-81ED-4DB2-BD59-A6C34878D82A}">
                    <a16:rowId xmlns:a16="http://schemas.microsoft.com/office/drawing/2014/main" val="139694062"/>
                  </a:ext>
                </a:extLst>
              </a:tr>
              <a:tr h="195912">
                <a:tc>
                  <a:txBody>
                    <a:bodyPr/>
                    <a:lstStyle/>
                    <a:p>
                      <a:r>
                        <a:rPr lang="en-US" altLang="zh-CN" sz="1000" dirty="0"/>
                        <a:t>Input / weight / output bits</a:t>
                      </a:r>
                      <a:endParaRPr lang="zh-CN" altLang="en-US" sz="1000" dirty="0"/>
                    </a:p>
                  </a:txBody>
                  <a:tcPr/>
                </a:tc>
                <a:tc>
                  <a:txBody>
                    <a:bodyPr/>
                    <a:lstStyle/>
                    <a:p>
                      <a:r>
                        <a:rPr lang="en-US" altLang="zh-CN" sz="900" dirty="0"/>
                        <a:t>1 / 1 / 1</a:t>
                      </a:r>
                      <a:endParaRPr lang="zh-CN" altLang="en-US" sz="900" dirty="0"/>
                    </a:p>
                  </a:txBody>
                  <a:tcPr/>
                </a:tc>
                <a:tc>
                  <a:txBody>
                    <a:bodyPr/>
                    <a:lstStyle/>
                    <a:p>
                      <a:r>
                        <a:rPr lang="en-US" altLang="zh-CN" sz="900" dirty="0"/>
                        <a:t>4 / 5 / 7</a:t>
                      </a:r>
                      <a:endParaRPr lang="zh-CN" altLang="en-US" sz="900" dirty="0"/>
                    </a:p>
                  </a:txBody>
                  <a:tcPr/>
                </a:tc>
                <a:tc>
                  <a:txBody>
                    <a:bodyPr/>
                    <a:lstStyle/>
                    <a:p>
                      <a:r>
                        <a:rPr lang="en-US" altLang="zh-CN" sz="900" dirty="0"/>
                        <a:t>4 / 4 / 4</a:t>
                      </a:r>
                      <a:endParaRPr lang="zh-CN" altLang="en-US" sz="900" dirty="0"/>
                    </a:p>
                  </a:txBody>
                  <a:tcPr/>
                </a:tc>
                <a:extLst>
                  <a:ext uri="{0D108BD9-81ED-4DB2-BD59-A6C34878D82A}">
                    <a16:rowId xmlns:a16="http://schemas.microsoft.com/office/drawing/2014/main" val="529775019"/>
                  </a:ext>
                </a:extLst>
              </a:tr>
              <a:tr h="195912">
                <a:tc>
                  <a:txBody>
                    <a:bodyPr/>
                    <a:lstStyle/>
                    <a:p>
                      <a:r>
                        <a:rPr lang="en-US" altLang="zh-CN" sz="1000" dirty="0"/>
                        <a:t>Throughput</a:t>
                      </a:r>
                      <a:r>
                        <a:rPr lang="zh-CN" altLang="en-US" sz="1000" dirty="0"/>
                        <a:t>（</a:t>
                      </a:r>
                      <a:r>
                        <a:rPr lang="en-US" altLang="zh-CN" sz="1000" dirty="0"/>
                        <a:t>GOPS</a:t>
                      </a:r>
                      <a:r>
                        <a:rPr lang="zh-CN" altLang="en-US" sz="1000" dirty="0"/>
                        <a:t>）</a:t>
                      </a:r>
                    </a:p>
                  </a:txBody>
                  <a:tcPr/>
                </a:tc>
                <a:tc>
                  <a:txBody>
                    <a:bodyPr/>
                    <a:lstStyle/>
                    <a:p>
                      <a:r>
                        <a:rPr lang="en-US" altLang="zh-CN" sz="900" dirty="0"/>
                        <a:t>4</a:t>
                      </a:r>
                      <a:endParaRPr lang="zh-CN" altLang="en-US" sz="900" dirty="0"/>
                    </a:p>
                  </a:txBody>
                  <a:tcPr/>
                </a:tc>
                <a:tc>
                  <a:txBody>
                    <a:bodyPr/>
                    <a:lstStyle/>
                    <a:p>
                      <a:r>
                        <a:rPr lang="en-US" altLang="zh-CN" sz="900" dirty="0"/>
                        <a:t>17.6</a:t>
                      </a:r>
                      <a:endParaRPr lang="zh-CN" altLang="en-US" sz="900" dirty="0"/>
                    </a:p>
                  </a:txBody>
                  <a:tcPr/>
                </a:tc>
                <a:tc>
                  <a:txBody>
                    <a:bodyPr/>
                    <a:lstStyle/>
                    <a:p>
                      <a:r>
                        <a:rPr lang="en-US" altLang="zh-CN" sz="900" dirty="0"/>
                        <a:t>455.1</a:t>
                      </a:r>
                      <a:endParaRPr lang="zh-CN" altLang="en-US" sz="900" dirty="0"/>
                    </a:p>
                  </a:txBody>
                  <a:tcPr/>
                </a:tc>
                <a:extLst>
                  <a:ext uri="{0D108BD9-81ED-4DB2-BD59-A6C34878D82A}">
                    <a16:rowId xmlns:a16="http://schemas.microsoft.com/office/drawing/2014/main" val="478098354"/>
                  </a:ext>
                </a:extLst>
              </a:tr>
              <a:tr h="195912">
                <a:tc>
                  <a:txBody>
                    <a:bodyPr/>
                    <a:lstStyle/>
                    <a:p>
                      <a:r>
                        <a:rPr lang="en-US" altLang="zh-CN" sz="1000" dirty="0"/>
                        <a:t>Energy Efficiency</a:t>
                      </a:r>
                      <a:r>
                        <a:rPr lang="zh-CN" altLang="en-US" sz="1000" dirty="0"/>
                        <a:t>（</a:t>
                      </a:r>
                      <a:r>
                        <a:rPr lang="en-US" altLang="zh-CN" sz="1000" dirty="0"/>
                        <a:t>TOPS/W</a:t>
                      </a:r>
                      <a:r>
                        <a:rPr lang="zh-CN" altLang="en-US" sz="1000" dirty="0"/>
                        <a:t>）</a:t>
                      </a:r>
                    </a:p>
                  </a:txBody>
                  <a:tcPr/>
                </a:tc>
                <a:tc>
                  <a:txBody>
                    <a:bodyPr/>
                    <a:lstStyle/>
                    <a:p>
                      <a:r>
                        <a:rPr lang="en-US" altLang="zh-CN" sz="900" dirty="0"/>
                        <a:t>3.125</a:t>
                      </a:r>
                      <a:endParaRPr lang="zh-CN" altLang="en-US" sz="900" dirty="0"/>
                    </a:p>
                  </a:txBody>
                  <a:tcPr/>
                </a:tc>
                <a:tc>
                  <a:txBody>
                    <a:bodyPr/>
                    <a:lstStyle/>
                    <a:p>
                      <a:r>
                        <a:rPr lang="en-US" altLang="zh-CN" sz="900" dirty="0"/>
                        <a:t>18.4</a:t>
                      </a:r>
                      <a:endParaRPr lang="zh-CN" altLang="en-US" sz="900" dirty="0"/>
                    </a:p>
                  </a:txBody>
                  <a:tcPr/>
                </a:tc>
                <a:tc>
                  <a:txBody>
                    <a:bodyPr/>
                    <a:lstStyle/>
                    <a:p>
                      <a:r>
                        <a:rPr lang="en-US" altLang="zh-CN" sz="900" dirty="0"/>
                        <a:t>189.3~435.5</a:t>
                      </a:r>
                      <a:endParaRPr lang="zh-CN" altLang="en-US" sz="900" dirty="0"/>
                    </a:p>
                  </a:txBody>
                  <a:tcPr/>
                </a:tc>
                <a:extLst>
                  <a:ext uri="{0D108BD9-81ED-4DB2-BD59-A6C34878D82A}">
                    <a16:rowId xmlns:a16="http://schemas.microsoft.com/office/drawing/2014/main" val="1054522219"/>
                  </a:ext>
                </a:extLst>
              </a:tr>
            </a:tbl>
          </a:graphicData>
        </a:graphic>
      </p:graphicFrame>
      <p:sp>
        <p:nvSpPr>
          <p:cNvPr id="27" name="文本框 26">
            <a:extLst>
              <a:ext uri="{FF2B5EF4-FFF2-40B4-BE49-F238E27FC236}">
                <a16:creationId xmlns:a16="http://schemas.microsoft.com/office/drawing/2014/main" id="{4421ADD3-C20C-45F3-B2C2-F0EFE12248D7}"/>
              </a:ext>
            </a:extLst>
          </p:cNvPr>
          <p:cNvSpPr txBox="1"/>
          <p:nvPr/>
        </p:nvSpPr>
        <p:spPr>
          <a:xfrm>
            <a:off x="1336806" y="6310271"/>
            <a:ext cx="9517128" cy="461665"/>
          </a:xfrm>
          <a:prstGeom prst="rect">
            <a:avLst/>
          </a:prstGeom>
          <a:noFill/>
        </p:spPr>
        <p:txBody>
          <a:bodyPr wrap="square" rtlCol="0">
            <a:spAutoFit/>
          </a:bodyPr>
          <a:lstStyle/>
          <a:p>
            <a:r>
              <a:rPr lang="en-US" altLang="zh-CN" sz="800" dirty="0"/>
              <a:t>[1]</a:t>
            </a:r>
            <a:r>
              <a:rPr lang="en-US" altLang="zh-CN" sz="800" dirty="0" err="1"/>
              <a:t>S.K.Gonugondla</a:t>
            </a:r>
            <a:r>
              <a:rPr lang="en-US" altLang="zh-CN" sz="800" dirty="0"/>
              <a:t> et al., ISSCC, pp. 490-491, Feb. 2018</a:t>
            </a:r>
          </a:p>
          <a:p>
            <a:r>
              <a:rPr lang="en-US" altLang="zh-CN" sz="800" dirty="0"/>
              <a:t>[2]</a:t>
            </a:r>
            <a:r>
              <a:rPr lang="en-US" altLang="zh-CN" sz="800" dirty="0" err="1"/>
              <a:t>X.Si</a:t>
            </a:r>
            <a:r>
              <a:rPr lang="en-US" altLang="zh-CN" sz="800" dirty="0"/>
              <a:t> et al., ISSCC, pp. 396-397, Feb. 2019</a:t>
            </a:r>
          </a:p>
          <a:p>
            <a:r>
              <a:rPr lang="en-US" altLang="zh-CN" sz="800" dirty="0"/>
              <a:t>[3]Q.D et al., ISSCC, pp. 16-20, Feb. 2020</a:t>
            </a:r>
            <a:endParaRPr lang="zh-CN" altLang="en-US" sz="800" dirty="0"/>
          </a:p>
        </p:txBody>
      </p:sp>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spTree>
    <p:extLst>
      <p:ext uri="{BB962C8B-B14F-4D97-AF65-F5344CB8AC3E}">
        <p14:creationId xmlns:p14="http://schemas.microsoft.com/office/powerpoint/2010/main" val="36202053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27831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研究背景与意义：基于存内计算的</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KWS</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7" name="文本框 26">
            <a:extLst>
              <a:ext uri="{FF2B5EF4-FFF2-40B4-BE49-F238E27FC236}">
                <a16:creationId xmlns:a16="http://schemas.microsoft.com/office/drawing/2014/main" id="{4421ADD3-C20C-45F3-B2C2-F0EFE12248D7}"/>
              </a:ext>
            </a:extLst>
          </p:cNvPr>
          <p:cNvSpPr txBox="1"/>
          <p:nvPr/>
        </p:nvSpPr>
        <p:spPr>
          <a:xfrm>
            <a:off x="1679706" y="6007623"/>
            <a:ext cx="9517128" cy="707886"/>
          </a:xfrm>
          <a:prstGeom prst="rect">
            <a:avLst/>
          </a:prstGeom>
          <a:noFill/>
        </p:spPr>
        <p:txBody>
          <a:bodyPr wrap="square" rtlCol="0">
            <a:spAutoFit/>
          </a:bodyPr>
          <a:lstStyle/>
          <a:p>
            <a:r>
              <a:rPr lang="en-US" altLang="zh-CN" sz="800" dirty="0"/>
              <a:t>[1]M.P et al., ISSCC, 2017</a:t>
            </a:r>
          </a:p>
          <a:p>
            <a:r>
              <a:rPr lang="en-US" altLang="zh-CN" sz="800" dirty="0"/>
              <a:t>[2]S.B et al., ISSCC, 2017</a:t>
            </a:r>
          </a:p>
          <a:p>
            <a:r>
              <a:rPr lang="en-US" altLang="zh-CN" sz="800" dirty="0"/>
              <a:t>[3]S.Y et al., VLSI </a:t>
            </a:r>
            <a:r>
              <a:rPr lang="en-US" altLang="zh-CN" sz="800" dirty="0" err="1"/>
              <a:t>Symp</a:t>
            </a:r>
            <a:r>
              <a:rPr lang="en-US" altLang="zh-CN" sz="800" dirty="0"/>
              <a:t>., 2018</a:t>
            </a:r>
          </a:p>
          <a:p>
            <a:r>
              <a:rPr lang="en-US" altLang="zh-CN" sz="800" dirty="0"/>
              <a:t>[4]R.G et al., VLSI </a:t>
            </a:r>
            <a:r>
              <a:rPr lang="en-US" altLang="zh-CN" sz="800" dirty="0" err="1"/>
              <a:t>Symp</a:t>
            </a:r>
            <a:r>
              <a:rPr lang="en-US" altLang="zh-CN" sz="800" dirty="0"/>
              <a:t>., 2019</a:t>
            </a:r>
          </a:p>
          <a:p>
            <a:r>
              <a:rPr lang="en-US" altLang="zh-CN" sz="800" dirty="0"/>
              <a:t>[5]S.G et al., IEDM, 2019</a:t>
            </a:r>
            <a:endParaRPr lang="zh-CN" altLang="en-US" sz="800" dirty="0"/>
          </a:p>
        </p:txBody>
      </p:sp>
      <p:graphicFrame>
        <p:nvGraphicFramePr>
          <p:cNvPr id="2" name="表格 1">
            <a:extLst>
              <a:ext uri="{FF2B5EF4-FFF2-40B4-BE49-F238E27FC236}">
                <a16:creationId xmlns:a16="http://schemas.microsoft.com/office/drawing/2014/main" id="{761A54FE-274A-4DAF-9F97-2B85D68A7CA5}"/>
              </a:ext>
            </a:extLst>
          </p:cNvPr>
          <p:cNvGraphicFramePr>
            <a:graphicFrameLocks noGrp="1"/>
          </p:cNvGraphicFramePr>
          <p:nvPr>
            <p:extLst>
              <p:ext uri="{D42A27DB-BD31-4B8C-83A1-F6EECF244321}">
                <p14:modId xmlns:p14="http://schemas.microsoft.com/office/powerpoint/2010/main" val="4139185602"/>
              </p:ext>
            </p:extLst>
          </p:nvPr>
        </p:nvGraphicFramePr>
        <p:xfrm>
          <a:off x="1786890" y="1462467"/>
          <a:ext cx="8618220" cy="4493555"/>
        </p:xfrm>
        <a:graphic>
          <a:graphicData uri="http://schemas.openxmlformats.org/drawingml/2006/table">
            <a:tbl>
              <a:tblPr firstRow="1" firstCol="1" bandRow="1">
                <a:tableStyleId>{5C22544A-7EE6-4342-B048-85BDC9FD1C3A}</a:tableStyleId>
              </a:tblPr>
              <a:tblGrid>
                <a:gridCol w="1459011">
                  <a:extLst>
                    <a:ext uri="{9D8B030D-6E8A-4147-A177-3AD203B41FA5}">
                      <a16:colId xmlns:a16="http://schemas.microsoft.com/office/drawing/2014/main" val="2735353892"/>
                    </a:ext>
                  </a:extLst>
                </a:gridCol>
                <a:gridCol w="1589601">
                  <a:extLst>
                    <a:ext uri="{9D8B030D-6E8A-4147-A177-3AD203B41FA5}">
                      <a16:colId xmlns:a16="http://schemas.microsoft.com/office/drawing/2014/main" val="4091492640"/>
                    </a:ext>
                  </a:extLst>
                </a:gridCol>
                <a:gridCol w="1245863">
                  <a:extLst>
                    <a:ext uri="{9D8B030D-6E8A-4147-A177-3AD203B41FA5}">
                      <a16:colId xmlns:a16="http://schemas.microsoft.com/office/drawing/2014/main" val="2577173930"/>
                    </a:ext>
                  </a:extLst>
                </a:gridCol>
                <a:gridCol w="1238358">
                  <a:extLst>
                    <a:ext uri="{9D8B030D-6E8A-4147-A177-3AD203B41FA5}">
                      <a16:colId xmlns:a16="http://schemas.microsoft.com/office/drawing/2014/main" val="4034702629"/>
                    </a:ext>
                  </a:extLst>
                </a:gridCol>
                <a:gridCol w="1883805">
                  <a:extLst>
                    <a:ext uri="{9D8B030D-6E8A-4147-A177-3AD203B41FA5}">
                      <a16:colId xmlns:a16="http://schemas.microsoft.com/office/drawing/2014/main" val="1697786919"/>
                    </a:ext>
                  </a:extLst>
                </a:gridCol>
                <a:gridCol w="1201582">
                  <a:extLst>
                    <a:ext uri="{9D8B030D-6E8A-4147-A177-3AD203B41FA5}">
                      <a16:colId xmlns:a16="http://schemas.microsoft.com/office/drawing/2014/main" val="2402759656"/>
                    </a:ext>
                  </a:extLst>
                </a:gridCol>
              </a:tblGrid>
              <a:tr h="448913">
                <a:tc>
                  <a:txBody>
                    <a:bodyPr/>
                    <a:lstStyle/>
                    <a:p>
                      <a:pPr algn="ctr"/>
                      <a:r>
                        <a:rPr lang="en-US" sz="120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4866550"/>
                  </a:ext>
                </a:extLst>
              </a:tr>
              <a:tr h="445770">
                <a:tc>
                  <a:txBody>
                    <a:bodyPr/>
                    <a:lstStyle/>
                    <a:p>
                      <a:pPr algn="ctr"/>
                      <a:r>
                        <a:rPr lang="en-US" sz="1200" kern="100" dirty="0">
                          <a:effectLst/>
                        </a:rPr>
                        <a:t>Accepted</a:t>
                      </a:r>
                    </a:p>
                  </a:txBody>
                  <a:tcPr marL="68580" marR="68580" marT="0" marB="0"/>
                </a:tc>
                <a:tc>
                  <a:txBody>
                    <a:bodyPr/>
                    <a:lstStyle/>
                    <a:p>
                      <a:pPr algn="ctr"/>
                      <a:r>
                        <a:rPr lang="en-US" sz="1200" kern="100">
                          <a:effectLst/>
                        </a:rPr>
                        <a:t>ISSCC 2017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ISSCC 2017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VLSI 2018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VLSI 2019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IEDM 2019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5142483"/>
                  </a:ext>
                </a:extLst>
              </a:tr>
              <a:tr h="445770">
                <a:tc>
                  <a:txBody>
                    <a:bodyPr/>
                    <a:lstStyle/>
                    <a:p>
                      <a:pPr algn="ctr"/>
                      <a:r>
                        <a:rPr lang="en-US" sz="1200" kern="100" dirty="0">
                          <a:effectLst/>
                        </a:rPr>
                        <a:t>Technology</a:t>
                      </a:r>
                    </a:p>
                  </a:txBody>
                  <a:tcPr marL="68580" marR="68580" marT="0" marB="0"/>
                </a:tc>
                <a:tc>
                  <a:txBody>
                    <a:bodyPr/>
                    <a:lstStyle/>
                    <a:p>
                      <a:pPr algn="ctr"/>
                      <a:r>
                        <a:rPr lang="en-US" sz="1200" kern="100">
                          <a:effectLst/>
                        </a:rPr>
                        <a:t>65nm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40nm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28nm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65nm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90nm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3132881"/>
                  </a:ext>
                </a:extLst>
              </a:tr>
              <a:tr h="558492">
                <a:tc>
                  <a:txBody>
                    <a:bodyPr/>
                    <a:lstStyle/>
                    <a:p>
                      <a:pPr algn="ctr"/>
                      <a:r>
                        <a:rPr lang="en-US" sz="1200" kern="100" dirty="0">
                          <a:effectLst/>
                        </a:rPr>
                        <a:t>Memristor</a:t>
                      </a:r>
                    </a:p>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5.84Mb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144KB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27KB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10KB SRAM+64Kb CIM-SRAM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PLRAM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286153"/>
                  </a:ext>
                </a:extLst>
              </a:tr>
              <a:tr h="515928">
                <a:tc>
                  <a:txBody>
                    <a:bodyPr/>
                    <a:lstStyle/>
                    <a:p>
                      <a:pPr algn="ctr"/>
                      <a:r>
                        <a:rPr lang="en-US" sz="1200" kern="100" dirty="0">
                          <a:effectLst/>
                        </a:rPr>
                        <a:t>Max Accuracy</a:t>
                      </a:r>
                    </a:p>
                  </a:txBody>
                  <a:tcPr marL="68580" marR="68580" marT="0" marB="0"/>
                </a:tc>
                <a:tc>
                  <a:txBody>
                    <a:bodyPr/>
                    <a:lstStyle/>
                    <a:p>
                      <a:pPr algn="ctr"/>
                      <a:r>
                        <a:rPr lang="en-US" sz="1200" kern="100">
                          <a:effectLst/>
                        </a:rPr>
                        <a:t>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&gt;90%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4131463"/>
                  </a:ext>
                </a:extLst>
              </a:tr>
              <a:tr h="837737">
                <a:tc>
                  <a:txBody>
                    <a:bodyPr/>
                    <a:lstStyle/>
                    <a:p>
                      <a:pPr algn="ctr"/>
                      <a:r>
                        <a:rPr lang="en-US" sz="1200" kern="100">
                          <a:effectLst/>
                        </a:rPr>
                        <a:t>Throughout (TOPS/W)</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0.318@0.65V,</a:t>
                      </a:r>
                      <a:endParaRPr lang="zh-CN" sz="1050" kern="100">
                        <a:effectLst/>
                      </a:endParaRPr>
                    </a:p>
                    <a:p>
                      <a:pPr algn="ctr"/>
                      <a:r>
                        <a:rPr lang="en-US" sz="1200" kern="100">
                          <a:effectLst/>
                        </a:rPr>
                        <a:t>3.9MHz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54.4@0.57V,</a:t>
                      </a:r>
                      <a:endParaRPr lang="zh-CN" sz="1050" kern="100">
                        <a:effectLst/>
                      </a:endParaRPr>
                    </a:p>
                    <a:p>
                      <a:pPr algn="ctr"/>
                      <a:r>
                        <a:rPr lang="en-US" sz="1200" kern="100">
                          <a:effectLst/>
                        </a:rPr>
                        <a:t>2.5MHz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11.7 @ 0.9V, 75MHz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774300"/>
                  </a:ext>
                </a:extLst>
              </a:tr>
              <a:tr h="682453">
                <a:tc>
                  <a:txBody>
                    <a:bodyPr/>
                    <a:lstStyle/>
                    <a:p>
                      <a:pPr algn="ctr"/>
                      <a:r>
                        <a:rPr lang="en-US" sz="1200" kern="100">
                          <a:effectLst/>
                        </a:rPr>
                        <a:t>Neural Energy Efficiency *</a:t>
                      </a:r>
                      <a:endParaRPr lang="zh-CN" sz="1050" kern="100">
                        <a:effectLst/>
                      </a:endParaRPr>
                    </a:p>
                    <a:p>
                      <a:pPr algn="ctr"/>
                      <a:r>
                        <a:rPr lang="en-US" sz="1200" kern="100">
                          <a:effectLst/>
                        </a:rPr>
                        <a:t>( pJ/Neuron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36@0.9V,10.2MHz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2540@ 0.65V,</a:t>
                      </a:r>
                      <a:endParaRPr lang="zh-CN" sz="1050" kern="100">
                        <a:effectLst/>
                      </a:endParaRPr>
                    </a:p>
                    <a:p>
                      <a:pPr algn="ctr"/>
                      <a:r>
                        <a:rPr lang="en-US" sz="1200" kern="100">
                          <a:effectLst/>
                        </a:rPr>
                        <a:t>3.9MHz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2.46@0.57V,</a:t>
                      </a:r>
                      <a:endParaRPr lang="zh-CN" sz="1050" kern="100">
                        <a:effectLst/>
                      </a:endParaRPr>
                    </a:p>
                    <a:p>
                      <a:pPr algn="ctr"/>
                      <a:r>
                        <a:rPr lang="en-US" sz="1200" kern="100">
                          <a:effectLst/>
                        </a:rPr>
                        <a:t>2.5MHz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5.1 @ 0.9V, 75MHz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1902484"/>
                  </a:ext>
                </a:extLst>
              </a:tr>
              <a:tr h="558492">
                <a:tc>
                  <a:txBody>
                    <a:bodyPr/>
                    <a:lstStyle/>
                    <a:p>
                      <a:pPr algn="ctr"/>
                      <a:r>
                        <a:rPr lang="en-US" sz="1200" kern="100">
                          <a:effectLst/>
                        </a:rPr>
                        <a:t>Bits in computer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3bits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7 bits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7101423"/>
                  </a:ext>
                </a:extLst>
              </a:tr>
            </a:tbl>
          </a:graphicData>
        </a:graphic>
      </p:graphicFrame>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spTree>
    <p:extLst>
      <p:ext uri="{BB962C8B-B14F-4D97-AF65-F5344CB8AC3E}">
        <p14:creationId xmlns:p14="http://schemas.microsoft.com/office/powerpoint/2010/main" val="39206921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研究背景与意义：研究目的</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spTree>
    <p:extLst>
      <p:ext uri="{BB962C8B-B14F-4D97-AF65-F5344CB8AC3E}">
        <p14:creationId xmlns:p14="http://schemas.microsoft.com/office/powerpoint/2010/main" val="37055395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589454" y="2868233"/>
            <a:ext cx="6185963"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忽视</a:t>
            </a:r>
            <a:r>
              <a:rPr lang="en-US" altLang="zh-CN" sz="3200" b="1" dirty="0"/>
              <a:t>FFT</a:t>
            </a:r>
            <a:r>
              <a:rPr lang="zh-CN" altLang="en-US" sz="3200" b="1" dirty="0"/>
              <a:t>的计算</a:t>
            </a:r>
            <a:endParaRPr lang="en-US" altLang="zh-CN" sz="3200" b="1" dirty="0"/>
          </a:p>
          <a:p>
            <a:pPr marL="342900" indent="-342900" algn="just">
              <a:spcAft>
                <a:spcPts val="1200"/>
              </a:spcAft>
              <a:buFont typeface="Wingdings" panose="05000000000000000000" pitchFamily="2" charset="2"/>
              <a:buChar char="n"/>
            </a:pPr>
            <a:r>
              <a:rPr lang="en-US" altLang="zh-CN" sz="3200" b="1" dirty="0"/>
              <a:t>FFT</a:t>
            </a:r>
            <a:r>
              <a:rPr lang="zh-CN" altLang="en-US" sz="3200" b="1" dirty="0"/>
              <a:t>优化和神经网络优化并重</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FB03A01A-6088-4C87-8D38-49C7272946B5}"/>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spTree>
    <p:extLst>
      <p:ext uri="{BB962C8B-B14F-4D97-AF65-F5344CB8AC3E}">
        <p14:creationId xmlns:p14="http://schemas.microsoft.com/office/powerpoint/2010/main" val="380552124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1750</Words>
  <Application>Microsoft Office PowerPoint</Application>
  <PresentationFormat>宽屏</PresentationFormat>
  <Paragraphs>258</Paragraphs>
  <Slides>23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FFT混合基分解</vt:lpstr>
      <vt:lpstr>FFT混合基分解</vt:lpstr>
      <vt:lpstr>512点FFT计算</vt:lpstr>
      <vt:lpstr>512点FFT计算</vt:lpstr>
      <vt:lpstr>512点FFT计算</vt:lpstr>
      <vt:lpstr>512点FFT计算</vt:lpstr>
      <vt:lpstr>512点FFT计算</vt:lpstr>
      <vt:lpstr>512点FFT计算</vt:lpstr>
      <vt:lpstr>512点FFT计算</vt:lpstr>
      <vt:lpstr>512点FFT计算</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Huaiyu Zhu</dc:creator>
  <cp:lastModifiedBy>2500742286@qq.com</cp:lastModifiedBy>
  <cp:revision>175</cp:revision>
  <dcterms:created xsi:type="dcterms:W3CDTF">2019-06-19T02:08:00Z</dcterms:created>
  <dcterms:modified xsi:type="dcterms:W3CDTF">2020-11-11T01:06:12Z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