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56" r:id="rId2"/>
    <p:sldId id="286" r:id="rId3"/>
    <p:sldId id="300" r:id="rId4"/>
    <p:sldId id="285" r:id="rId5"/>
    <p:sldId id="288" r:id="rId6"/>
    <p:sldId id="287" r:id="rId7"/>
    <p:sldId id="289" r:id="rId8"/>
    <p:sldId id="304" r:id="rId9"/>
    <p:sldId id="301" r:id="rId10"/>
    <p:sldId id="281" r:id="rId11"/>
    <p:sldId id="290" r:id="rId12"/>
    <p:sldId id="302" r:id="rId13"/>
    <p:sldId id="283" r:id="rId14"/>
    <p:sldId id="291" r:id="rId15"/>
    <p:sldId id="292" r:id="rId16"/>
    <p:sldId id="306" r:id="rId17"/>
    <p:sldId id="293" r:id="rId18"/>
    <p:sldId id="294" r:id="rId19"/>
    <p:sldId id="295" r:id="rId20"/>
    <p:sldId id="296" r:id="rId21"/>
    <p:sldId id="297" r:id="rId22"/>
    <p:sldId id="298" r:id="rId23"/>
    <p:sldId id="305" r:id="rId24"/>
    <p:sldId id="29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34" d="100"/>
          <a:sy n="134" d="100"/>
        </p:scale>
        <p:origin x="115" y="1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2020/11/11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2020/11/11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B6EB9146-7488-4A3C-ABD1-67D582F717F3}" type="datetime1">
              <a:rPr lang="zh-CN" altLang="en-US" smtClean="0"/>
              <a:t>2020/11/11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7403CC9-20D7-423A-9D9A-9BFB43C40380}" type="datetime1">
              <a:rPr lang="zh-CN" altLang="en-US" smtClean="0"/>
              <a:t>2020/11/11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4964A340-9B82-48AF-A8E7-EE3B4BB1944F}" type="datetime1">
              <a:rPr lang="zh-CN" altLang="en-US" smtClean="0"/>
              <a:t>2020/11/11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13A8EDD1-6A89-4678-898F-8ACC6AEE0C8A}"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6C79A3C4-1F38-4F1E-ADAE-5BF36D978B35}"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8DF42043-74A5-4BB6-838F-EDA05BA27455}" type="datetime1">
              <a:rPr lang="zh-CN" altLang="en-US" smtClean="0"/>
              <a:t>2020/11/11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45DC0D15-FA99-4CBB-99DB-5F1AAC571296}" type="datetime1">
              <a:rPr lang="zh-CN" altLang="en-US" smtClean="0"/>
              <a:t>2020/11/11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076B81B2-048B-4D53-9FC7-FB35CDBEC2BA}" type="datetime1">
              <a:rPr lang="zh-CN" altLang="en-US" smtClean="0"/>
              <a:t>2020/11/11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F16B2EA7-3787-4E55-87C9-D5DF7A07BE6A}" type="datetime1">
              <a:rPr lang="zh-CN" altLang="en-US" smtClean="0"/>
              <a:t>2020/11/11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50CA5115-D938-4307-BED7-26F6985F862A}" type="datetime1">
              <a:rPr lang="zh-CN" altLang="en-US" smtClean="0"/>
              <a:t>2020/11/11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CE7AA628-EB92-4F4A-B017-B5A62979D967}" type="datetime1">
              <a:rPr lang="zh-CN" altLang="en-US" smtClean="0"/>
              <a:t>2020/11/11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2008D7-2ECE-4F19-9CFB-2B13FCC9E7E3}" type="datetime1">
              <a:rPr lang="zh-CN" altLang="en-US" smtClean="0"/>
              <a:t>2020/11/11</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669879" y="1205774"/>
            <a:ext cx="10852237" cy="3063331"/>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nSpc>
                <a:spcPct val="150000"/>
              </a:lnSpc>
            </a:pPr>
            <a:r>
              <a:rPr lang="zh-CN" altLang="en-US" sz="6600" dirty="0">
                <a:latin typeface="+mj-ea"/>
              </a:rPr>
              <a:t>基于存内计算的快速</a:t>
            </a:r>
            <a:endParaRPr lang="en-US" altLang="zh-CN" sz="6600" dirty="0">
              <a:latin typeface="+mj-ea"/>
            </a:endParaRPr>
          </a:p>
          <a:p>
            <a:pPr>
              <a:lnSpc>
                <a:spcPct val="150000"/>
              </a:lnSpc>
            </a:pPr>
            <a:r>
              <a:rPr lang="zh-CN" altLang="en-US" sz="6600" dirty="0">
                <a:latin typeface="+mj-ea"/>
              </a:rPr>
              <a:t>傅里叶变换设计</a:t>
            </a:r>
            <a:endParaRPr lang="en-US" altLang="zh-CN" sz="6600" dirty="0">
              <a:latin typeface="+mj-ea"/>
            </a:endParaRPr>
          </a:p>
        </p:txBody>
      </p:sp>
      <p:sp>
        <p:nvSpPr>
          <p:cNvPr id="3" name="文本框 2"/>
          <p:cNvSpPr txBox="1"/>
          <p:nvPr/>
        </p:nvSpPr>
        <p:spPr>
          <a:xfrm>
            <a:off x="3226906" y="4579260"/>
            <a:ext cx="5738182" cy="1598836"/>
          </a:xfrm>
          <a:prstGeom prst="rect">
            <a:avLst/>
          </a:prstGeom>
          <a:noFill/>
        </p:spPr>
        <p:txBody>
          <a:bodyPr wrap="square" rtlCol="0">
            <a:spAutoFit/>
          </a:bodyPr>
          <a:lstStyle/>
          <a:p>
            <a:pPr algn="ctr" defTabSz="457200">
              <a:lnSpc>
                <a:spcPct val="150000"/>
              </a:lnSpc>
              <a:defRPr/>
            </a:pPr>
            <a:r>
              <a:rPr lang="zh-CN" altLang="en-US" sz="2800" dirty="0">
                <a:latin typeface="+mj-ea"/>
                <a:ea typeface="+mj-ea"/>
              </a:rPr>
              <a:t>浙江大学工程师学院</a:t>
            </a:r>
            <a:endParaRPr lang="en-US" altLang="zh-CN" sz="2800" dirty="0">
              <a:latin typeface="+mj-ea"/>
              <a:ea typeface="+mj-ea"/>
            </a:endParaRPr>
          </a:p>
          <a:p>
            <a:pPr algn="ctr" defTabSz="457200">
              <a:lnSpc>
                <a:spcPct val="150000"/>
              </a:lnSpc>
              <a:defRPr/>
            </a:pPr>
            <a:r>
              <a:rPr lang="zh-CN" altLang="en-US" sz="2800" dirty="0">
                <a:latin typeface="+mj-ea"/>
                <a:ea typeface="+mj-ea"/>
              </a:rPr>
              <a:t>集成电路工程专业</a:t>
            </a:r>
            <a:endParaRPr lang="en-US" altLang="zh-CN" sz="2800" dirty="0">
              <a:latin typeface="+mj-ea"/>
              <a:ea typeface="+mj-ea"/>
            </a:endParaRPr>
          </a:p>
          <a:p>
            <a:pPr defTabSz="457200">
              <a:lnSpc>
                <a:spcPct val="150000"/>
              </a:lnSpc>
              <a:defRPr/>
            </a:pPr>
            <a:endParaRPr lang="en-US" altLang="zh-CN" sz="1050" b="1" dirty="0">
              <a:latin typeface="+mj-ea"/>
              <a:ea typeface="+mj-ea"/>
            </a:endParaRPr>
          </a:p>
        </p:txBody>
      </p:sp>
      <p:sp>
        <p:nvSpPr>
          <p:cNvPr id="5" name="文本框 4">
            <a:extLst>
              <a:ext uri="{FF2B5EF4-FFF2-40B4-BE49-F238E27FC236}">
                <a16:creationId xmlns:a16="http://schemas.microsoft.com/office/drawing/2014/main" id="{1661F8B0-1C5D-49BA-AE61-66444A4B4181}"/>
              </a:ext>
            </a:extLst>
          </p:cNvPr>
          <p:cNvSpPr txBox="1"/>
          <p:nvPr/>
        </p:nvSpPr>
        <p:spPr>
          <a:xfrm>
            <a:off x="3048643" y="5983593"/>
            <a:ext cx="6094708" cy="874407"/>
          </a:xfrm>
          <a:prstGeom prst="rect">
            <a:avLst/>
          </a:prstGeom>
          <a:noFill/>
        </p:spPr>
        <p:txBody>
          <a:bodyPr wrap="square">
            <a:spAutoFit/>
          </a:bodyPr>
          <a:lstStyle/>
          <a:p>
            <a:pPr algn="ctr" defTabSz="457200">
              <a:lnSpc>
                <a:spcPct val="150000"/>
              </a:lnSpc>
              <a:defRPr/>
            </a:pPr>
            <a:r>
              <a:rPr lang="zh-CN" altLang="en-US" sz="1800" dirty="0">
                <a:latin typeface="+mj-ea"/>
                <a:ea typeface="+mj-ea"/>
              </a:rPr>
              <a:t>指导老师：黄科杰</a:t>
            </a:r>
            <a:endParaRPr lang="en-US" altLang="zh-CN" sz="1800" dirty="0">
              <a:latin typeface="+mj-ea"/>
              <a:ea typeface="+mj-ea"/>
            </a:endParaRPr>
          </a:p>
          <a:p>
            <a:pPr algn="ctr" defTabSz="457200">
              <a:lnSpc>
                <a:spcPct val="150000"/>
              </a:lnSpc>
              <a:defRPr/>
            </a:pPr>
            <a:r>
              <a:rPr lang="zh-CN" altLang="en-US" sz="1800" dirty="0">
                <a:latin typeface="+mj-ea"/>
                <a:ea typeface="+mj-ea"/>
              </a:rPr>
              <a:t>答辩人：刘润 </a:t>
            </a:r>
            <a:endParaRPr lang="en-US" altLang="zh-CN" sz="1800" dirty="0">
              <a:latin typeface="+mj-ea"/>
              <a:ea typeface="+mj-ea"/>
            </a:endParaRPr>
          </a:p>
        </p:txBody>
      </p:sp>
      <p:sp>
        <p:nvSpPr>
          <p:cNvPr id="7" name="AutoShape 2" descr="形状">
            <a:extLst>
              <a:ext uri="{FF2B5EF4-FFF2-40B4-BE49-F238E27FC236}">
                <a16:creationId xmlns:a16="http://schemas.microsoft.com/office/drawing/2014/main" id="{1C193F34-9CDB-480A-B2DC-52171CA486FF}"/>
              </a:ext>
            </a:extLst>
          </p:cNvPr>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9" name="图片 8">
            <a:extLst>
              <a:ext uri="{FF2B5EF4-FFF2-40B4-BE49-F238E27FC236}">
                <a16:creationId xmlns:a16="http://schemas.microsoft.com/office/drawing/2014/main" id="{FDAE0A02-99FC-4FDD-9610-9BB736D60C5D}"/>
              </a:ext>
            </a:extLst>
          </p:cNvPr>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6067747"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研究现状与未来趋势：忽视</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79" name="文本框 78"/>
          <p:cNvSpPr txBox="1"/>
          <p:nvPr/>
        </p:nvSpPr>
        <p:spPr>
          <a:xfrm>
            <a:off x="809177" y="1600604"/>
            <a:ext cx="8509859" cy="4459041"/>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dirty="0">
                <a:latin typeface="+mn-ea"/>
              </a:rPr>
              <a:t>针对于</a:t>
            </a:r>
            <a:r>
              <a:rPr lang="en-US" altLang="zh-CN" sz="2400" dirty="0">
                <a:latin typeface="+mn-ea"/>
              </a:rPr>
              <a:t>KWS</a:t>
            </a:r>
            <a:r>
              <a:rPr lang="zh-CN" altLang="en-US" sz="2400" dirty="0">
                <a:latin typeface="+mn-ea"/>
              </a:rPr>
              <a:t>的研究集中于神经网络模型的优化和计算方式的改良，对于前端特征提取关注度较少</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基于存内计算的</a:t>
            </a:r>
            <a:r>
              <a:rPr lang="en-US" altLang="zh-CN" sz="2400" dirty="0">
                <a:latin typeface="+mn-ea"/>
              </a:rPr>
              <a:t>KWS</a:t>
            </a:r>
            <a:r>
              <a:rPr lang="zh-CN" altLang="en-US" sz="2400" dirty="0">
                <a:latin typeface="+mn-ea"/>
              </a:rPr>
              <a:t>研究大多使用存内计算进行卷积网络计算，同样忽视</a:t>
            </a:r>
            <a:r>
              <a:rPr lang="en-US" altLang="zh-CN" sz="2400" dirty="0">
                <a:latin typeface="+mn-ea"/>
              </a:rPr>
              <a:t>FFT</a:t>
            </a:r>
            <a:r>
              <a:rPr lang="zh-CN" altLang="en-US" sz="2400" dirty="0">
                <a:latin typeface="+mn-ea"/>
              </a:rPr>
              <a:t>使用存内计算的可能性</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少部分使用存内方式计算</a:t>
            </a:r>
            <a:r>
              <a:rPr lang="en-US" altLang="zh-CN" sz="2400" dirty="0">
                <a:latin typeface="+mn-ea"/>
              </a:rPr>
              <a:t>FFT</a:t>
            </a:r>
            <a:r>
              <a:rPr lang="zh-CN" altLang="en-US" sz="2400" dirty="0">
                <a:latin typeface="+mn-ea"/>
              </a:rPr>
              <a:t>的设计简单使用</a:t>
            </a:r>
            <a:r>
              <a:rPr lang="en-US" altLang="zh-CN" sz="2400" dirty="0">
                <a:latin typeface="+mn-ea"/>
              </a:rPr>
              <a:t>DFT</a:t>
            </a:r>
            <a:r>
              <a:rPr lang="zh-CN" altLang="en-US" sz="2400" dirty="0">
                <a:latin typeface="+mn-ea"/>
              </a:rPr>
              <a:t>矩阵计算实现设计，没有考虑对</a:t>
            </a:r>
            <a:r>
              <a:rPr lang="en-US" altLang="zh-CN" sz="2400" dirty="0">
                <a:latin typeface="+mn-ea"/>
              </a:rPr>
              <a:t>DFT</a:t>
            </a:r>
            <a:r>
              <a:rPr lang="zh-CN" altLang="en-US" sz="2400" dirty="0">
                <a:latin typeface="+mn-ea"/>
              </a:rPr>
              <a:t>进行进一步优化</a:t>
            </a:r>
          </a:p>
        </p:txBody>
      </p:sp>
      <p:sp>
        <p:nvSpPr>
          <p:cNvPr id="3" name="灯片编号占位符 2">
            <a:extLst>
              <a:ext uri="{FF2B5EF4-FFF2-40B4-BE49-F238E27FC236}">
                <a16:creationId xmlns:a16="http://schemas.microsoft.com/office/drawing/2014/main" id="{9C4056A3-A257-4BD4-B27F-9D3F78238B3F}"/>
              </a:ext>
            </a:extLst>
          </p:cNvPr>
          <p:cNvSpPr>
            <a:spLocks noGrp="1"/>
          </p:cNvSpPr>
          <p:nvPr>
            <p:ph type="sldNum" sz="quarter" idx="12"/>
          </p:nvPr>
        </p:nvSpPr>
        <p:spPr/>
        <p:txBody>
          <a:bodyPr/>
          <a:lstStyle/>
          <a:p>
            <a:fld id="{49AE70B2-8BF9-45C0-BB95-33D1B9D3A854}" type="slidenum">
              <a:rPr lang="zh-CN" altLang="en-US" smtClean="0"/>
              <a:t>10</a:t>
            </a:fld>
            <a:endParaRPr lang="zh-CN" altLang="en-US" dirty="0"/>
          </a:p>
        </p:txBody>
      </p:sp>
    </p:spTree>
    <p:extLst>
      <p:ext uri="{BB962C8B-B14F-4D97-AF65-F5344CB8AC3E}">
        <p14:creationId xmlns:p14="http://schemas.microsoft.com/office/powerpoint/2010/main" val="20292519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2221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优化和神经网络优化并重</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2" name="文本框 1">
            <a:extLst>
              <a:ext uri="{FF2B5EF4-FFF2-40B4-BE49-F238E27FC236}">
                <a16:creationId xmlns:a16="http://schemas.microsoft.com/office/drawing/2014/main" id="{D878A4C0-F854-49D9-BCBC-2B7BB5F028D3}"/>
              </a:ext>
            </a:extLst>
          </p:cNvPr>
          <p:cNvSpPr txBox="1"/>
          <p:nvPr/>
        </p:nvSpPr>
        <p:spPr>
          <a:xfrm>
            <a:off x="809177" y="1510546"/>
            <a:ext cx="9260653" cy="501303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400" dirty="0">
                <a:latin typeface="+mn-ea"/>
              </a:rPr>
              <a:t>针对</a:t>
            </a:r>
            <a:r>
              <a:rPr lang="en-US" altLang="zh-CN" sz="2400" dirty="0">
                <a:latin typeface="+mn-ea"/>
              </a:rPr>
              <a:t>DFT</a:t>
            </a:r>
            <a:r>
              <a:rPr lang="zh-CN" altLang="en-US" sz="2400" dirty="0">
                <a:latin typeface="+mn-ea"/>
              </a:rPr>
              <a:t>矩阵计算模式，可以很方便地采用存内计算方式实现</a:t>
            </a:r>
            <a:r>
              <a:rPr lang="en-US" altLang="zh-CN" sz="2400" dirty="0">
                <a:latin typeface="+mn-ea"/>
              </a:rPr>
              <a:t>DFT</a:t>
            </a:r>
            <a:r>
              <a:rPr lang="zh-CN" altLang="en-US" sz="2400" dirty="0">
                <a:latin typeface="+mn-ea"/>
              </a:rPr>
              <a:t>运算，以达到提高能效，降低芯片面积，提升整体性能的目的</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传统</a:t>
            </a:r>
            <a:r>
              <a:rPr lang="en-US" altLang="zh-CN" sz="2400" dirty="0">
                <a:latin typeface="+mn-ea"/>
              </a:rPr>
              <a:t>DFT</a:t>
            </a:r>
            <a:r>
              <a:rPr lang="zh-CN" altLang="en-US" sz="2400" dirty="0">
                <a:latin typeface="+mn-ea"/>
              </a:rPr>
              <a:t>矩阵计算方法对于存内资源耗费巨大，很难应用于实际中。寻求基于</a:t>
            </a:r>
            <a:r>
              <a:rPr lang="en-US" altLang="zh-CN" sz="2400" dirty="0">
                <a:latin typeface="+mn-ea"/>
              </a:rPr>
              <a:t>FFT</a:t>
            </a:r>
            <a:r>
              <a:rPr lang="zh-CN" altLang="en-US" sz="2400" dirty="0">
                <a:latin typeface="+mn-ea"/>
              </a:rPr>
              <a:t>分解的方法，可以有效降低存内资源，提升芯片效能</a:t>
            </a:r>
            <a:endParaRPr lang="en-US" altLang="zh-CN" sz="2400" dirty="0">
              <a:latin typeface="+mn-ea"/>
            </a:endParaRPr>
          </a:p>
          <a:p>
            <a:pPr>
              <a:lnSpc>
                <a:spcPct val="150000"/>
              </a:lnSpc>
            </a:pPr>
            <a:endParaRPr lang="en-US" altLang="zh-CN" sz="2400" dirty="0">
              <a:latin typeface="+mn-ea"/>
            </a:endParaRPr>
          </a:p>
          <a:p>
            <a:pPr marL="285750" indent="-285750">
              <a:lnSpc>
                <a:spcPct val="150000"/>
              </a:lnSpc>
              <a:buFont typeface="Wingdings" panose="05000000000000000000" pitchFamily="2" charset="2"/>
              <a:buChar char="n"/>
            </a:pPr>
            <a:r>
              <a:rPr lang="zh-CN" altLang="en-US" sz="2400" dirty="0">
                <a:latin typeface="+mn-ea"/>
              </a:rPr>
              <a:t>使用基于编译指令控制的方式控制计算流程，通过合理的软件调度和指令编译，做到存内单元的可重用性，增加芯片使用通用性</a:t>
            </a:r>
          </a:p>
        </p:txBody>
      </p:sp>
      <p:sp>
        <p:nvSpPr>
          <p:cNvPr id="4" name="灯片编号占位符 3">
            <a:extLst>
              <a:ext uri="{FF2B5EF4-FFF2-40B4-BE49-F238E27FC236}">
                <a16:creationId xmlns:a16="http://schemas.microsoft.com/office/drawing/2014/main" id="{6196BC79-EB93-4413-8800-C1C5FB7E91D8}"/>
              </a:ext>
            </a:extLst>
          </p:cNvPr>
          <p:cNvSpPr>
            <a:spLocks noGrp="1"/>
          </p:cNvSpPr>
          <p:nvPr>
            <p:ph type="sldNum" sz="quarter" idx="12"/>
          </p:nvPr>
        </p:nvSpPr>
        <p:spPr/>
        <p:txBody>
          <a:bodyPr/>
          <a:lstStyle/>
          <a:p>
            <a:fld id="{49AE70B2-8BF9-45C0-BB95-33D1B9D3A854}" type="slidenum">
              <a:rPr lang="zh-CN" altLang="en-US" smtClean="0"/>
              <a:t>11</a:t>
            </a:fld>
            <a:endParaRPr lang="zh-CN" altLang="en-US"/>
          </a:p>
        </p:txBody>
      </p:sp>
    </p:spTree>
    <p:extLst>
      <p:ext uri="{BB962C8B-B14F-4D97-AF65-F5344CB8AC3E}">
        <p14:creationId xmlns:p14="http://schemas.microsoft.com/office/powerpoint/2010/main" val="26969277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4409911" y="1922210"/>
            <a:ext cx="3372178" cy="5109091"/>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设计创新</a:t>
            </a:r>
            <a:endParaRPr lang="en-US" altLang="zh-CN" sz="3200" b="1" dirty="0"/>
          </a:p>
          <a:p>
            <a:pPr marL="342900" indent="-342900" algn="just">
              <a:spcAft>
                <a:spcPts val="1200"/>
              </a:spcAft>
              <a:buFont typeface="Wingdings" panose="05000000000000000000" pitchFamily="2" charset="2"/>
              <a:buChar char="n"/>
            </a:pPr>
            <a:r>
              <a:rPr lang="zh-CN" altLang="en-US" sz="3200" b="1" dirty="0"/>
              <a:t>理论计算</a:t>
            </a:r>
            <a:endParaRPr lang="en-US" altLang="zh-CN" sz="3200" b="1" dirty="0"/>
          </a:p>
          <a:p>
            <a:pPr marL="342900" indent="-342900" algn="just">
              <a:spcAft>
                <a:spcPts val="1200"/>
              </a:spcAft>
              <a:buFont typeface="Wingdings" panose="05000000000000000000" pitchFamily="2" charset="2"/>
              <a:buChar char="n"/>
            </a:pPr>
            <a:r>
              <a:rPr lang="zh-CN" altLang="en-US" sz="3200" b="1" dirty="0"/>
              <a:t>计算流程</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存内计算方法</a:t>
            </a:r>
            <a:endParaRPr lang="en-US" altLang="zh-CN" sz="3200" b="1" dirty="0"/>
          </a:p>
          <a:p>
            <a:pPr marL="342900" indent="-342900" algn="just">
              <a:spcAft>
                <a:spcPts val="1200"/>
              </a:spcAft>
              <a:buFont typeface="Wingdings" panose="05000000000000000000" pitchFamily="2" charset="2"/>
              <a:buChar char="n"/>
            </a:pPr>
            <a:r>
              <a:rPr lang="zh-CN" altLang="en-US" sz="3200" b="1" dirty="0"/>
              <a:t>研究计划</a:t>
            </a:r>
            <a:endParaRPr lang="en-US" altLang="zh-CN" sz="3200" b="1" dirty="0"/>
          </a:p>
          <a:p>
            <a:pPr marL="342900" indent="-342900" algn="just">
              <a:spcAft>
                <a:spcPts val="1200"/>
              </a:spcAft>
              <a:buFont typeface="Wingdings" panose="05000000000000000000" pitchFamily="2" charset="2"/>
              <a:buChar char="n"/>
            </a:pPr>
            <a:endParaRPr lang="zh-CN" altLang="en-US" sz="3200" b="1" dirty="0"/>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9ED8FA82-46B5-4FC8-901D-28DA61F21D25}"/>
              </a:ext>
            </a:extLst>
          </p:cNvPr>
          <p:cNvSpPr>
            <a:spLocks noGrp="1"/>
          </p:cNvSpPr>
          <p:nvPr>
            <p:ph type="sldNum" sz="quarter" idx="12"/>
          </p:nvPr>
        </p:nvSpPr>
        <p:spPr/>
        <p:txBody>
          <a:bodyPr/>
          <a:lstStyle/>
          <a:p>
            <a:fld id="{49AE70B2-8BF9-45C0-BB95-33D1B9D3A854}" type="slidenum">
              <a:rPr lang="zh-CN" altLang="en-US" smtClean="0"/>
              <a:t>12</a:t>
            </a:fld>
            <a:endParaRPr lang="zh-CN" altLang="en-US"/>
          </a:p>
        </p:txBody>
      </p:sp>
    </p:spTree>
    <p:extLst>
      <p:ext uri="{BB962C8B-B14F-4D97-AF65-F5344CB8AC3E}">
        <p14:creationId xmlns:p14="http://schemas.microsoft.com/office/powerpoint/2010/main" val="5090775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研究内容与计划：设计创新</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38200" y="1825624"/>
            <a:ext cx="10515600" cy="5032375"/>
          </a:xfrm>
        </p:spPr>
        <p:txBody>
          <a:bodyPr>
            <a:normAutofit/>
          </a:bodyPr>
          <a:lstStyle/>
          <a:p>
            <a:r>
              <a:rPr lang="zh-CN" altLang="en-US" sz="2400" dirty="0"/>
              <a:t>对于</a:t>
            </a:r>
            <a:r>
              <a:rPr lang="en-US" altLang="zh-CN" sz="2400" dirty="0"/>
              <a:t>N</a:t>
            </a:r>
            <a:r>
              <a:rPr lang="zh-CN" altLang="en-US" sz="2400" dirty="0"/>
              <a:t>点复合数</a:t>
            </a:r>
            <a:r>
              <a:rPr lang="en-US" altLang="zh-CN" sz="2400" dirty="0"/>
              <a:t>DFT</a:t>
            </a:r>
            <a:r>
              <a:rPr lang="zh-CN" altLang="en-US" sz="2400" dirty="0"/>
              <a:t>，可以分解为一些因子的乘积，进而使用</a:t>
            </a:r>
            <a:r>
              <a:rPr lang="en-US" altLang="zh-CN" sz="2400" dirty="0"/>
              <a:t>FFT</a:t>
            </a:r>
            <a:r>
              <a:rPr lang="zh-CN" altLang="en-US" sz="2400" dirty="0"/>
              <a:t>的一般算法，也就是混合基</a:t>
            </a:r>
            <a:r>
              <a:rPr lang="en-US" altLang="zh-CN" sz="2400" dirty="0"/>
              <a:t>FFT</a:t>
            </a:r>
            <a:r>
              <a:rPr lang="zh-CN" altLang="en-US" sz="2400" dirty="0"/>
              <a:t>算法</a:t>
            </a:r>
            <a:endParaRPr lang="en-US" altLang="zh-CN" sz="2400" dirty="0"/>
          </a:p>
          <a:p>
            <a:r>
              <a:rPr lang="zh-CN" altLang="en-US" sz="2400" dirty="0"/>
              <a:t>若</a:t>
            </a:r>
            <a:r>
              <a:rPr lang="en-US" altLang="zh-CN" sz="2400" dirty="0"/>
              <a:t>N</a:t>
            </a:r>
            <a:r>
              <a:rPr lang="zh-CN" altLang="en-US" sz="2400" dirty="0"/>
              <a:t>复合数</a:t>
            </a:r>
            <a:r>
              <a:rPr lang="en-US" altLang="zh-CN" sz="2400" dirty="0"/>
              <a:t>N = r1*r2 · · · </a:t>
            </a:r>
            <a:r>
              <a:rPr lang="en-US" altLang="zh-CN" sz="2400" dirty="0" err="1"/>
              <a:t>rL</a:t>
            </a:r>
            <a:r>
              <a:rPr lang="zh-CN" altLang="en-US" sz="2400" dirty="0"/>
              <a:t>，则对于</a:t>
            </a:r>
            <a:r>
              <a:rPr lang="en-US" altLang="zh-CN" sz="2400" dirty="0"/>
              <a:t>n &lt; r1*r2 · · · </a:t>
            </a:r>
            <a:r>
              <a:rPr lang="en-US" altLang="zh-CN" sz="2400" dirty="0" err="1"/>
              <a:t>rL</a:t>
            </a:r>
            <a:r>
              <a:rPr lang="zh-CN" altLang="en-US" sz="2400" dirty="0"/>
              <a:t>，的任何一个正整数</a:t>
            </a:r>
            <a:r>
              <a:rPr lang="en-US" altLang="zh-CN" sz="2400" dirty="0"/>
              <a:t>n</a:t>
            </a:r>
            <a:r>
              <a:rPr lang="zh-CN" altLang="en-US" sz="2400" dirty="0"/>
              <a:t>，可以按照 </a:t>
            </a:r>
            <a:r>
              <a:rPr lang="en-US" altLang="zh-CN" sz="2400" dirty="0"/>
              <a:t>L</a:t>
            </a:r>
            <a:r>
              <a:rPr lang="zh-CN" altLang="en-US" sz="2400" dirty="0"/>
              <a:t>基</a:t>
            </a:r>
            <a:r>
              <a:rPr lang="en-US" altLang="zh-CN" sz="2400" dirty="0"/>
              <a:t>r1</a:t>
            </a:r>
            <a:r>
              <a:rPr lang="zh-CN" altLang="en-US" sz="2400" dirty="0"/>
              <a:t>，</a:t>
            </a:r>
            <a:r>
              <a:rPr lang="en-US" altLang="zh-CN" sz="2400" dirty="0"/>
              <a:t>r2</a:t>
            </a:r>
            <a:r>
              <a:rPr lang="zh-CN" altLang="en-US" sz="2400" dirty="0"/>
              <a:t>，</a:t>
            </a:r>
            <a:r>
              <a:rPr lang="en-US" altLang="zh-CN" sz="2400" dirty="0"/>
              <a:t>· · · </a:t>
            </a:r>
            <a:r>
              <a:rPr lang="zh-CN" altLang="en-US" sz="2400" dirty="0"/>
              <a:t>，</a:t>
            </a:r>
            <a:r>
              <a:rPr lang="en-US" altLang="zh-CN" sz="2400" dirty="0" err="1"/>
              <a:t>rL</a:t>
            </a:r>
            <a:r>
              <a:rPr lang="en-US" altLang="zh-CN" sz="2400" dirty="0"/>
              <a:t> </a:t>
            </a:r>
            <a:r>
              <a:rPr lang="zh-CN" altLang="en-US" sz="2400" dirty="0"/>
              <a:t>表示为多基多进制形式</a:t>
            </a:r>
            <a:r>
              <a:rPr lang="en-US" altLang="zh-CN" sz="2400" dirty="0"/>
              <a:t>(nL−1nL−2 · · · n1n0)r1r2···</a:t>
            </a:r>
            <a:r>
              <a:rPr lang="en-US" altLang="zh-CN" sz="2400" dirty="0" err="1"/>
              <a:t>rL</a:t>
            </a:r>
            <a:r>
              <a:rPr lang="zh-CN" altLang="en-US" sz="2400" dirty="0"/>
              <a:t>，这一多基多进制所代表的数值为</a:t>
            </a:r>
            <a:endParaRPr lang="en-US" altLang="zh-CN" sz="2400" dirty="0"/>
          </a:p>
          <a:p>
            <a:endParaRPr lang="en-US" altLang="zh-CN" sz="2400" dirty="0"/>
          </a:p>
          <a:p>
            <a:r>
              <a:rPr lang="zh-CN" altLang="en-US" sz="2400" dirty="0"/>
              <a:t>其倒位序形式为：</a:t>
            </a:r>
            <a:endParaRPr lang="en-US" altLang="zh-CN" sz="2400" dirty="0"/>
          </a:p>
          <a:p>
            <a:endParaRPr lang="en-US" altLang="zh-CN" sz="2400" dirty="0"/>
          </a:p>
        </p:txBody>
      </p:sp>
      <p:pic>
        <p:nvPicPr>
          <p:cNvPr id="19" name="图片 18">
            <a:extLst>
              <a:ext uri="{FF2B5EF4-FFF2-40B4-BE49-F238E27FC236}">
                <a16:creationId xmlns:a16="http://schemas.microsoft.com/office/drawing/2014/main" id="{C695F1E8-B1E7-4444-9B78-F828E807D804}"/>
              </a:ext>
            </a:extLst>
          </p:cNvPr>
          <p:cNvPicPr>
            <a:picLocks noChangeAspect="1"/>
          </p:cNvPicPr>
          <p:nvPr/>
        </p:nvPicPr>
        <p:blipFill>
          <a:blip r:embed="rId3"/>
          <a:stretch>
            <a:fillRect/>
          </a:stretch>
        </p:blipFill>
        <p:spPr>
          <a:xfrm>
            <a:off x="2944845" y="4490379"/>
            <a:ext cx="6302308" cy="404476"/>
          </a:xfrm>
          <a:prstGeom prst="rect">
            <a:avLst/>
          </a:prstGeom>
        </p:spPr>
      </p:pic>
      <p:pic>
        <p:nvPicPr>
          <p:cNvPr id="20" name="图片 19">
            <a:extLst>
              <a:ext uri="{FF2B5EF4-FFF2-40B4-BE49-F238E27FC236}">
                <a16:creationId xmlns:a16="http://schemas.microsoft.com/office/drawing/2014/main" id="{F158ED7A-4A0F-4E35-9173-EF21CFDC7235}"/>
              </a:ext>
            </a:extLst>
          </p:cNvPr>
          <p:cNvPicPr>
            <a:picLocks noChangeAspect="1"/>
          </p:cNvPicPr>
          <p:nvPr/>
        </p:nvPicPr>
        <p:blipFill>
          <a:blip r:embed="rId4"/>
          <a:stretch>
            <a:fillRect/>
          </a:stretch>
        </p:blipFill>
        <p:spPr>
          <a:xfrm>
            <a:off x="3276355" y="5760535"/>
            <a:ext cx="5639289" cy="449619"/>
          </a:xfrm>
          <a:prstGeom prst="rect">
            <a:avLst/>
          </a:prstGeom>
        </p:spPr>
      </p:pic>
      <p:sp>
        <p:nvSpPr>
          <p:cNvPr id="3" name="灯片编号占位符 2">
            <a:extLst>
              <a:ext uri="{FF2B5EF4-FFF2-40B4-BE49-F238E27FC236}">
                <a16:creationId xmlns:a16="http://schemas.microsoft.com/office/drawing/2014/main" id="{7B2E930B-491F-4F70-B356-C9546EBD7C6F}"/>
              </a:ext>
            </a:extLst>
          </p:cNvPr>
          <p:cNvSpPr>
            <a:spLocks noGrp="1"/>
          </p:cNvSpPr>
          <p:nvPr>
            <p:ph type="sldNum" sz="quarter" idx="12"/>
          </p:nvPr>
        </p:nvSpPr>
        <p:spPr/>
        <p:txBody>
          <a:bodyPr/>
          <a:lstStyle/>
          <a:p>
            <a:fld id="{49AE70B2-8BF9-45C0-BB95-33D1B9D3A854}" type="slidenum">
              <a:rPr lang="zh-CN" altLang="en-US" smtClean="0"/>
              <a:t>13</a:t>
            </a:fld>
            <a:endParaRPr lang="zh-CN" altLang="en-US"/>
          </a:p>
        </p:txBody>
      </p:sp>
    </p:spTree>
    <p:extLst>
      <p:ext uri="{BB962C8B-B14F-4D97-AF65-F5344CB8AC3E}">
        <p14:creationId xmlns:p14="http://schemas.microsoft.com/office/powerpoint/2010/main" val="393546086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研究内容与计划：设计创新</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FFT</a:t>
            </a:r>
            <a:r>
              <a:rPr lang="zh-CN" altLang="en-US" dirty="0"/>
              <a:t>混合基分解</a:t>
            </a:r>
          </a:p>
        </p:txBody>
      </p:sp>
      <p:sp>
        <p:nvSpPr>
          <p:cNvPr id="18" name="内容占位符 2">
            <a:extLst>
              <a:ext uri="{FF2B5EF4-FFF2-40B4-BE49-F238E27FC236}">
                <a16:creationId xmlns:a16="http://schemas.microsoft.com/office/drawing/2014/main" id="{DF39514E-BB64-4025-9EC3-14B8343ACFF2}"/>
              </a:ext>
            </a:extLst>
          </p:cNvPr>
          <p:cNvSpPr>
            <a:spLocks noGrp="1"/>
          </p:cNvSpPr>
          <p:nvPr>
            <p:ph idx="1"/>
          </p:nvPr>
        </p:nvSpPr>
        <p:spPr>
          <a:xfrm>
            <a:off x="809177" y="1825625"/>
            <a:ext cx="9586409" cy="5032375"/>
          </a:xfrm>
        </p:spPr>
        <p:txBody>
          <a:bodyPr>
            <a:normAutofit/>
          </a:bodyPr>
          <a:lstStyle/>
          <a:p>
            <a:r>
              <a:rPr lang="zh-CN" altLang="en-US" sz="2400" dirty="0"/>
              <a:t>一般形式的</a:t>
            </a:r>
            <a:r>
              <a:rPr lang="en-US" altLang="zh-CN" sz="2400" dirty="0"/>
              <a:t>DFT</a:t>
            </a:r>
            <a:r>
              <a:rPr lang="zh-CN" altLang="en-US" sz="2400" dirty="0"/>
              <a:t>计算旋转因子矩阵太大，难以在实际中使用存内计算模块进行计算</a:t>
            </a:r>
            <a:endParaRPr lang="en-US" altLang="zh-CN" sz="2400" dirty="0"/>
          </a:p>
          <a:p>
            <a:endParaRPr lang="en-US" altLang="zh-CN" sz="2400" dirty="0"/>
          </a:p>
          <a:p>
            <a:r>
              <a:rPr lang="en-US" altLang="zh-CN" sz="2400" dirty="0"/>
              <a:t>N</a:t>
            </a:r>
            <a:r>
              <a:rPr lang="zh-CN" altLang="en-US" sz="2400" dirty="0"/>
              <a:t>点</a:t>
            </a:r>
            <a:r>
              <a:rPr lang="en-US" altLang="zh-CN" sz="2400" dirty="0"/>
              <a:t>DFT</a:t>
            </a:r>
            <a:r>
              <a:rPr lang="zh-CN" altLang="en-US" sz="2400" dirty="0"/>
              <a:t>可以分解为多因子相乘，进而将一级</a:t>
            </a:r>
            <a:r>
              <a:rPr lang="en-US" altLang="zh-CN" sz="2400" dirty="0"/>
              <a:t>N</a:t>
            </a:r>
            <a:r>
              <a:rPr lang="zh-CN" altLang="en-US" sz="2400" dirty="0"/>
              <a:t>点</a:t>
            </a:r>
            <a:r>
              <a:rPr lang="en-US" altLang="zh-CN" sz="2400" dirty="0"/>
              <a:t>DFT</a:t>
            </a:r>
            <a:r>
              <a:rPr lang="zh-CN" altLang="en-US" sz="2400" dirty="0"/>
              <a:t>分解为多级小点</a:t>
            </a:r>
            <a:r>
              <a:rPr lang="en-US" altLang="zh-CN" sz="2400" dirty="0"/>
              <a:t>DFT</a:t>
            </a:r>
            <a:r>
              <a:rPr lang="zh-CN" altLang="en-US" sz="2400" dirty="0"/>
              <a:t>，增加了在存内计算模块中实现的可能性</a:t>
            </a:r>
            <a:endParaRPr lang="en-US" altLang="zh-CN" sz="2400" dirty="0"/>
          </a:p>
          <a:p>
            <a:endParaRPr lang="en-US" altLang="zh-CN" sz="2400" dirty="0"/>
          </a:p>
          <a:p>
            <a:r>
              <a:rPr lang="zh-CN" altLang="en-US" sz="2400" dirty="0"/>
              <a:t>根据存内计算资源多少，可以进行不同类型的</a:t>
            </a:r>
            <a:r>
              <a:rPr lang="en-US" altLang="zh-CN" sz="2400" dirty="0"/>
              <a:t>DFT</a:t>
            </a:r>
            <a:r>
              <a:rPr lang="zh-CN" altLang="en-US" sz="2400" dirty="0"/>
              <a:t>分级计算，使用</a:t>
            </a:r>
            <a:r>
              <a:rPr lang="en-US" altLang="zh-CN" sz="2400" dirty="0"/>
              <a:t>Source-Aware</a:t>
            </a:r>
            <a:r>
              <a:rPr lang="zh-CN" altLang="en-US" sz="2400" dirty="0"/>
              <a:t>方法可以提升资源利用率，进而提升芯片整体性能</a:t>
            </a:r>
            <a:endParaRPr lang="en-US" altLang="zh-CN" sz="2400" dirty="0"/>
          </a:p>
          <a:p>
            <a:endParaRPr lang="en-US" altLang="zh-CN" sz="2400" dirty="0"/>
          </a:p>
          <a:p>
            <a:endParaRPr lang="zh-CN" altLang="en-US" sz="2000" dirty="0"/>
          </a:p>
        </p:txBody>
      </p:sp>
      <p:sp>
        <p:nvSpPr>
          <p:cNvPr id="3" name="灯片编号占位符 2">
            <a:extLst>
              <a:ext uri="{FF2B5EF4-FFF2-40B4-BE49-F238E27FC236}">
                <a16:creationId xmlns:a16="http://schemas.microsoft.com/office/drawing/2014/main" id="{547B761B-508D-4C16-992B-A29E81BF52B1}"/>
              </a:ext>
            </a:extLst>
          </p:cNvPr>
          <p:cNvSpPr>
            <a:spLocks noGrp="1"/>
          </p:cNvSpPr>
          <p:nvPr>
            <p:ph type="sldNum" sz="quarter" idx="12"/>
          </p:nvPr>
        </p:nvSpPr>
        <p:spPr/>
        <p:txBody>
          <a:bodyPr/>
          <a:lstStyle/>
          <a:p>
            <a:fld id="{49AE70B2-8BF9-45C0-BB95-33D1B9D3A854}" type="slidenum">
              <a:rPr lang="zh-CN" altLang="en-US" smtClean="0"/>
              <a:t>14</a:t>
            </a:fld>
            <a:endParaRPr lang="zh-CN" altLang="en-US"/>
          </a:p>
        </p:txBody>
      </p:sp>
    </p:spTree>
    <p:extLst>
      <p:ext uri="{BB962C8B-B14F-4D97-AF65-F5344CB8AC3E}">
        <p14:creationId xmlns:p14="http://schemas.microsoft.com/office/powerpoint/2010/main" val="33008403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sp>
        <p:nvSpPr>
          <p:cNvPr id="13" name="内容占位符 2">
            <a:extLst>
              <a:ext uri="{FF2B5EF4-FFF2-40B4-BE49-F238E27FC236}">
                <a16:creationId xmlns:a16="http://schemas.microsoft.com/office/drawing/2014/main" id="{5F71EE6F-D266-47C4-BFF4-7C9DAF65C9BB}"/>
              </a:ext>
            </a:extLst>
          </p:cNvPr>
          <p:cNvSpPr>
            <a:spLocks noGrp="1"/>
          </p:cNvSpPr>
          <p:nvPr>
            <p:ph idx="1"/>
          </p:nvPr>
        </p:nvSpPr>
        <p:spPr>
          <a:xfrm>
            <a:off x="838200" y="1825625"/>
            <a:ext cx="10515600" cy="4351338"/>
          </a:xfrm>
        </p:spPr>
        <p:txBody>
          <a:bodyPr/>
          <a:lstStyle/>
          <a:p>
            <a:r>
              <a:rPr lang="en-US" altLang="zh-CN" sz="2400" dirty="0"/>
              <a:t>512</a:t>
            </a:r>
            <a:r>
              <a:rPr lang="zh-CN" altLang="en-US" sz="2400" dirty="0"/>
              <a:t>点</a:t>
            </a:r>
            <a:r>
              <a:rPr lang="en-US" altLang="zh-CN" sz="2400" dirty="0"/>
              <a:t>FFT</a:t>
            </a:r>
            <a:r>
              <a:rPr lang="zh-CN" altLang="en-US" sz="2400" dirty="0"/>
              <a:t>分解为</a:t>
            </a:r>
            <a:r>
              <a:rPr lang="en-US" altLang="zh-CN" sz="2400" dirty="0"/>
              <a:t>16*16*2</a:t>
            </a:r>
            <a:r>
              <a:rPr lang="zh-CN" altLang="en-US" sz="2400" dirty="0"/>
              <a:t>三级，即</a:t>
            </a:r>
            <a:r>
              <a:rPr lang="en-US" altLang="zh-CN" sz="2400" dirty="0"/>
              <a:t>N=16*16*2</a:t>
            </a:r>
            <a:r>
              <a:rPr lang="zh-CN" altLang="en-US" sz="2400" dirty="0"/>
              <a:t>，则</a:t>
            </a:r>
            <a:r>
              <a:rPr lang="en-US" altLang="zh-CN" sz="2400" dirty="0"/>
              <a:t>r1=16</a:t>
            </a:r>
            <a:r>
              <a:rPr lang="zh-CN" altLang="en-US" sz="2400" dirty="0"/>
              <a:t>，</a:t>
            </a:r>
            <a:r>
              <a:rPr lang="en-US" altLang="zh-CN" sz="2400" dirty="0"/>
              <a:t>r2=16</a:t>
            </a:r>
            <a:r>
              <a:rPr lang="zh-CN" altLang="en-US" sz="2400" dirty="0"/>
              <a:t>，</a:t>
            </a:r>
            <a:r>
              <a:rPr lang="en-US" altLang="zh-CN" sz="2400" dirty="0"/>
              <a:t>r3=2</a:t>
            </a:r>
            <a:r>
              <a:rPr lang="zh-CN" altLang="en-US" sz="2400" dirty="0"/>
              <a:t>，</a:t>
            </a:r>
            <a:r>
              <a:rPr lang="en-US" altLang="zh-CN" sz="2400" dirty="0"/>
              <a:t>L=3</a:t>
            </a:r>
          </a:p>
          <a:p>
            <a:pPr marL="0" indent="0">
              <a:buNone/>
            </a:pPr>
            <a:endParaRPr lang="en-US" altLang="zh-CN" dirty="0"/>
          </a:p>
        </p:txBody>
      </p:sp>
      <p:pic>
        <p:nvPicPr>
          <p:cNvPr id="14" name="图片 13">
            <a:extLst>
              <a:ext uri="{FF2B5EF4-FFF2-40B4-BE49-F238E27FC236}">
                <a16:creationId xmlns:a16="http://schemas.microsoft.com/office/drawing/2014/main" id="{BF27B61F-C762-48D8-BB4E-2600D6C82E97}"/>
              </a:ext>
            </a:extLst>
          </p:cNvPr>
          <p:cNvPicPr>
            <a:picLocks noChangeAspect="1"/>
          </p:cNvPicPr>
          <p:nvPr/>
        </p:nvPicPr>
        <p:blipFill>
          <a:blip r:embed="rId3"/>
          <a:stretch>
            <a:fillRect/>
          </a:stretch>
        </p:blipFill>
        <p:spPr>
          <a:xfrm>
            <a:off x="4400238" y="2343131"/>
            <a:ext cx="3302993" cy="1549473"/>
          </a:xfrm>
          <a:prstGeom prst="rect">
            <a:avLst/>
          </a:prstGeom>
        </p:spPr>
      </p:pic>
      <p:sp>
        <p:nvSpPr>
          <p:cNvPr id="15" name="内容占位符 2">
            <a:extLst>
              <a:ext uri="{FF2B5EF4-FFF2-40B4-BE49-F238E27FC236}">
                <a16:creationId xmlns:a16="http://schemas.microsoft.com/office/drawing/2014/main" id="{3FD20A9B-549B-4A73-9BED-3B08C9A6A984}"/>
              </a:ext>
            </a:extLst>
          </p:cNvPr>
          <p:cNvSpPr txBox="1">
            <a:spLocks/>
          </p:cNvSpPr>
          <p:nvPr/>
        </p:nvSpPr>
        <p:spPr>
          <a:xfrm>
            <a:off x="809175" y="3873341"/>
            <a:ext cx="10515600" cy="4351338"/>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根据</a:t>
            </a:r>
            <a:r>
              <a:rPr lang="en-US" altLang="zh-CN" sz="2400" dirty="0"/>
              <a:t>DFT</a:t>
            </a:r>
            <a:r>
              <a:rPr lang="zh-CN" altLang="en-US" sz="2400" dirty="0"/>
              <a:t>公式可以推导得出每级的计算公式</a:t>
            </a:r>
          </a:p>
          <a:p>
            <a:endParaRPr lang="zh-CN" altLang="en-US" dirty="0"/>
          </a:p>
          <a:p>
            <a:pPr marL="0" indent="0">
              <a:buFont typeface="Arial" panose="020B0604020202020204" pitchFamily="34" charset="0"/>
              <a:buNone/>
            </a:pPr>
            <a:endParaRPr lang="zh-CN" altLang="en-US" dirty="0"/>
          </a:p>
        </p:txBody>
      </p:sp>
      <p:pic>
        <p:nvPicPr>
          <p:cNvPr id="16" name="图片 15">
            <a:extLst>
              <a:ext uri="{FF2B5EF4-FFF2-40B4-BE49-F238E27FC236}">
                <a16:creationId xmlns:a16="http://schemas.microsoft.com/office/drawing/2014/main" id="{D2A6D0EF-04F3-439F-898C-BC1D3CEB38B0}"/>
              </a:ext>
            </a:extLst>
          </p:cNvPr>
          <p:cNvPicPr>
            <a:picLocks noChangeAspect="1"/>
          </p:cNvPicPr>
          <p:nvPr/>
        </p:nvPicPr>
        <p:blipFill>
          <a:blip r:embed="rId4"/>
          <a:stretch>
            <a:fillRect/>
          </a:stretch>
        </p:blipFill>
        <p:spPr>
          <a:xfrm>
            <a:off x="4023977" y="4514869"/>
            <a:ext cx="4085995" cy="1099839"/>
          </a:xfrm>
          <a:prstGeom prst="rect">
            <a:avLst/>
          </a:prstGeom>
        </p:spPr>
      </p:pic>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5"/>
          <a:stretch>
            <a:fillRect/>
          </a:stretch>
        </p:blipFill>
        <p:spPr>
          <a:xfrm>
            <a:off x="6051735" y="6457949"/>
            <a:ext cx="30483" cy="22862"/>
          </a:xfrm>
          <a:prstGeom prst="rect">
            <a:avLst/>
          </a:prstGeom>
        </p:spPr>
      </p:pic>
      <p:pic>
        <p:nvPicPr>
          <p:cNvPr id="21" name="图片 20">
            <a:extLst>
              <a:ext uri="{FF2B5EF4-FFF2-40B4-BE49-F238E27FC236}">
                <a16:creationId xmlns:a16="http://schemas.microsoft.com/office/drawing/2014/main" id="{AD30F118-A40D-424F-AD8A-D1349F0FBD6D}"/>
              </a:ext>
            </a:extLst>
          </p:cNvPr>
          <p:cNvPicPr>
            <a:picLocks noChangeAspect="1"/>
          </p:cNvPicPr>
          <p:nvPr/>
        </p:nvPicPr>
        <p:blipFill>
          <a:blip r:embed="rId6"/>
          <a:stretch>
            <a:fillRect/>
          </a:stretch>
        </p:blipFill>
        <p:spPr>
          <a:xfrm>
            <a:off x="4027677" y="5614708"/>
            <a:ext cx="4085995" cy="1243292"/>
          </a:xfrm>
          <a:prstGeom prst="rect">
            <a:avLst/>
          </a:prstGeom>
        </p:spPr>
      </p:pic>
      <p:sp>
        <p:nvSpPr>
          <p:cNvPr id="3" name="灯片编号占位符 2">
            <a:extLst>
              <a:ext uri="{FF2B5EF4-FFF2-40B4-BE49-F238E27FC236}">
                <a16:creationId xmlns:a16="http://schemas.microsoft.com/office/drawing/2014/main" id="{0565BBD2-D27B-40FD-959B-BF7612B710D8}"/>
              </a:ext>
            </a:extLst>
          </p:cNvPr>
          <p:cNvSpPr>
            <a:spLocks noGrp="1"/>
          </p:cNvSpPr>
          <p:nvPr>
            <p:ph type="sldNum" sz="quarter" idx="12"/>
          </p:nvPr>
        </p:nvSpPr>
        <p:spPr/>
        <p:txBody>
          <a:bodyPr/>
          <a:lstStyle/>
          <a:p>
            <a:fld id="{49AE70B2-8BF9-45C0-BB95-33D1B9D3A854}" type="slidenum">
              <a:rPr lang="zh-CN" altLang="en-US" smtClean="0"/>
              <a:t>15</a:t>
            </a:fld>
            <a:endParaRPr lang="zh-CN" altLang="en-US"/>
          </a:p>
        </p:txBody>
      </p:sp>
    </p:spTree>
    <p:extLst>
      <p:ext uri="{BB962C8B-B14F-4D97-AF65-F5344CB8AC3E}">
        <p14:creationId xmlns:p14="http://schemas.microsoft.com/office/powerpoint/2010/main" val="28354675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研究内容与计划：理论计算</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a:t>
            </a:r>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3" name="灯片编号占位符 2">
            <a:extLst>
              <a:ext uri="{FF2B5EF4-FFF2-40B4-BE49-F238E27FC236}">
                <a16:creationId xmlns:a16="http://schemas.microsoft.com/office/drawing/2014/main" id="{0565BBD2-D27B-40FD-959B-BF7612B710D8}"/>
              </a:ext>
            </a:extLst>
          </p:cNvPr>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18" name="内容占位符 2">
            <a:extLst>
              <a:ext uri="{FF2B5EF4-FFF2-40B4-BE49-F238E27FC236}">
                <a16:creationId xmlns:a16="http://schemas.microsoft.com/office/drawing/2014/main" id="{C70502A4-C549-47A1-9D42-C64681DA4216}"/>
              </a:ext>
            </a:extLst>
          </p:cNvPr>
          <p:cNvSpPr>
            <a:spLocks noGrp="1"/>
          </p:cNvSpPr>
          <p:nvPr>
            <p:ph idx="1"/>
          </p:nvPr>
        </p:nvSpPr>
        <p:spPr>
          <a:xfrm>
            <a:off x="838200" y="1825625"/>
            <a:ext cx="10515600" cy="4351338"/>
          </a:xfrm>
        </p:spPr>
        <p:txBody>
          <a:bodyPr/>
          <a:lstStyle/>
          <a:p>
            <a:r>
              <a:rPr lang="zh-CN" altLang="en-US" sz="2400" dirty="0"/>
              <a:t>得到右侧的每级</a:t>
            </a:r>
            <a:r>
              <a:rPr lang="en-US" altLang="zh-CN" sz="2400" dirty="0"/>
              <a:t>FFT</a:t>
            </a:r>
            <a:r>
              <a:rPr lang="zh-CN" altLang="en-US" sz="2400" dirty="0"/>
              <a:t>计算公式</a:t>
            </a:r>
            <a:endParaRPr lang="en-US" altLang="zh-CN" sz="2400" dirty="0"/>
          </a:p>
          <a:p>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7687EF41-3CD7-4760-8CF3-37FBCE62E599}"/>
              </a:ext>
            </a:extLst>
          </p:cNvPr>
          <p:cNvPicPr>
            <a:picLocks noChangeAspect="1"/>
          </p:cNvPicPr>
          <p:nvPr/>
        </p:nvPicPr>
        <p:blipFill>
          <a:blip r:embed="rId4"/>
          <a:stretch>
            <a:fillRect/>
          </a:stretch>
        </p:blipFill>
        <p:spPr>
          <a:xfrm>
            <a:off x="1137284" y="2535332"/>
            <a:ext cx="6437595" cy="4005772"/>
          </a:xfrm>
          <a:prstGeom prst="rect">
            <a:avLst/>
          </a:prstGeom>
        </p:spPr>
      </p:pic>
      <p:pic>
        <p:nvPicPr>
          <p:cNvPr id="6" name="图片 5">
            <a:extLst>
              <a:ext uri="{FF2B5EF4-FFF2-40B4-BE49-F238E27FC236}">
                <a16:creationId xmlns:a16="http://schemas.microsoft.com/office/drawing/2014/main" id="{6C3AF486-FBD2-4C51-98D4-EED8C86ECF95}"/>
              </a:ext>
            </a:extLst>
          </p:cNvPr>
          <p:cNvPicPr>
            <a:picLocks noChangeAspect="1"/>
          </p:cNvPicPr>
          <p:nvPr/>
        </p:nvPicPr>
        <p:blipFill>
          <a:blip r:embed="rId5"/>
          <a:stretch>
            <a:fillRect/>
          </a:stretch>
        </p:blipFill>
        <p:spPr>
          <a:xfrm>
            <a:off x="7820717" y="2799361"/>
            <a:ext cx="3909399" cy="2903472"/>
          </a:xfrm>
          <a:prstGeom prst="rect">
            <a:avLst/>
          </a:prstGeom>
        </p:spPr>
      </p:pic>
    </p:spTree>
    <p:extLst>
      <p:ext uri="{BB962C8B-B14F-4D97-AF65-F5344CB8AC3E}">
        <p14:creationId xmlns:p14="http://schemas.microsoft.com/office/powerpoint/2010/main" val="283416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sp>
        <p:nvSpPr>
          <p:cNvPr id="18" name="内容占位符 2">
            <a:extLst>
              <a:ext uri="{FF2B5EF4-FFF2-40B4-BE49-F238E27FC236}">
                <a16:creationId xmlns:a16="http://schemas.microsoft.com/office/drawing/2014/main" id="{271B984E-62A7-46D1-86B7-FA5FEDB75765}"/>
              </a:ext>
            </a:extLst>
          </p:cNvPr>
          <p:cNvSpPr>
            <a:spLocks noGrp="1"/>
          </p:cNvSpPr>
          <p:nvPr>
            <p:ph idx="1"/>
          </p:nvPr>
        </p:nvSpPr>
        <p:spPr>
          <a:xfrm>
            <a:off x="809177" y="1940945"/>
            <a:ext cx="10706548" cy="5305675"/>
          </a:xfrm>
        </p:spPr>
        <p:txBody>
          <a:bodyPr>
            <a:noAutofit/>
          </a:bodyPr>
          <a:lstStyle/>
          <a:p>
            <a:r>
              <a:rPr lang="zh-CN" altLang="en-US" sz="2400" dirty="0"/>
              <a:t>每级</a:t>
            </a:r>
            <a:r>
              <a:rPr lang="en-US" altLang="zh-CN" sz="2400" dirty="0"/>
              <a:t>FFT</a:t>
            </a:r>
            <a:r>
              <a:rPr lang="zh-CN" altLang="en-US" sz="2400" dirty="0"/>
              <a:t>计算公式提供的最重要信息是原始数据以及中间级数据的输入输出次序，原始信号为</a:t>
            </a:r>
            <a:r>
              <a:rPr lang="en-US" altLang="zh-CN" sz="2400" dirty="0"/>
              <a:t>x(0), x(1), x(2), ..., x(511), x(512)</a:t>
            </a:r>
            <a:r>
              <a:rPr lang="zh-CN" altLang="en-US" sz="2400" dirty="0"/>
              <a:t>，输入次序为</a:t>
            </a:r>
            <a:r>
              <a:rPr lang="en-US" altLang="zh-CN" sz="2400" dirty="0"/>
              <a:t>n = 32n2 + 2n1 + n0</a:t>
            </a:r>
          </a:p>
          <a:p>
            <a:r>
              <a:rPr lang="zh-CN" altLang="en-US" sz="2400" dirty="0"/>
              <a:t>右图为数据排列图。以第一级</a:t>
            </a:r>
            <a:r>
              <a:rPr lang="en-US" altLang="zh-CN" sz="2400" dirty="0"/>
              <a:t>FFT16</a:t>
            </a:r>
          </a:p>
          <a:p>
            <a:pPr marL="0" indent="0">
              <a:buNone/>
            </a:pPr>
            <a:r>
              <a:rPr lang="en-US" altLang="zh-CN" sz="2400" dirty="0"/>
              <a:t>  </a:t>
            </a:r>
            <a:r>
              <a:rPr lang="zh-CN" altLang="en-US" sz="2400" dirty="0"/>
              <a:t>为例，该图中按行为单位进行数据并</a:t>
            </a:r>
            <a:endParaRPr lang="en-US" altLang="zh-CN" sz="2400" dirty="0"/>
          </a:p>
          <a:p>
            <a:pPr marL="0" indent="0">
              <a:buNone/>
            </a:pPr>
            <a:r>
              <a:rPr lang="en-US" altLang="zh-CN" sz="2400" dirty="0"/>
              <a:t>  </a:t>
            </a:r>
            <a:r>
              <a:rPr lang="zh-CN" altLang="en-US" sz="2400" dirty="0"/>
              <a:t>行输入，如图红框所示</a:t>
            </a:r>
            <a:endParaRPr lang="en-US" altLang="zh-CN" sz="2400" dirty="0"/>
          </a:p>
          <a:p>
            <a:r>
              <a:rPr lang="en-US" altLang="zh-CN" sz="2400" dirty="0"/>
              <a:t>32</a:t>
            </a:r>
            <a:r>
              <a:rPr lang="zh-CN" altLang="en-US" sz="2400" dirty="0"/>
              <a:t>行数据完全计算完成后即完成</a:t>
            </a:r>
            <a:endParaRPr lang="en-US" altLang="zh-CN" sz="2400" dirty="0"/>
          </a:p>
          <a:p>
            <a:pPr marL="0" indent="0">
              <a:buNone/>
            </a:pPr>
            <a:r>
              <a:rPr lang="en-US" altLang="zh-CN" sz="2400" dirty="0"/>
              <a:t>   </a:t>
            </a:r>
            <a:r>
              <a:rPr lang="zh-CN" altLang="en-US" sz="2400" dirty="0"/>
              <a:t>第一级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p>
          <a:p>
            <a:pPr marL="0" indent="0">
              <a:buNone/>
            </a:pPr>
            <a:endParaRPr lang="en-US" altLang="zh-CN" sz="2400" dirty="0"/>
          </a:p>
        </p:txBody>
      </p:sp>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4" name="图片 23">
            <a:extLst>
              <a:ext uri="{FF2B5EF4-FFF2-40B4-BE49-F238E27FC236}">
                <a16:creationId xmlns:a16="http://schemas.microsoft.com/office/drawing/2014/main" id="{89C64B92-A087-4934-911C-00D8AA3D13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782" y="3261626"/>
            <a:ext cx="5539317" cy="3596374"/>
          </a:xfrm>
          <a:prstGeom prst="rect">
            <a:avLst/>
          </a:prstGeom>
        </p:spPr>
      </p:pic>
      <p:sp>
        <p:nvSpPr>
          <p:cNvPr id="3" name="灯片编号占位符 2">
            <a:extLst>
              <a:ext uri="{FF2B5EF4-FFF2-40B4-BE49-F238E27FC236}">
                <a16:creationId xmlns:a16="http://schemas.microsoft.com/office/drawing/2014/main" id="{B9938DCA-5C02-4649-AB8A-BB6905DA17E4}"/>
              </a:ext>
            </a:extLst>
          </p:cNvPr>
          <p:cNvSpPr>
            <a:spLocks noGrp="1"/>
          </p:cNvSpPr>
          <p:nvPr>
            <p:ph type="sldNum" sz="quarter" idx="12"/>
          </p:nvPr>
        </p:nvSpPr>
        <p:spPr/>
        <p:txBody>
          <a:bodyPr/>
          <a:lstStyle/>
          <a:p>
            <a:fld id="{49AE70B2-8BF9-45C0-BB95-33D1B9D3A854}" type="slidenum">
              <a:rPr lang="zh-CN" altLang="en-US" smtClean="0"/>
              <a:t>17</a:t>
            </a:fld>
            <a:endParaRPr lang="zh-CN" altLang="en-US"/>
          </a:p>
        </p:txBody>
      </p:sp>
    </p:spTree>
    <p:extLst>
      <p:ext uri="{BB962C8B-B14F-4D97-AF65-F5344CB8AC3E}">
        <p14:creationId xmlns:p14="http://schemas.microsoft.com/office/powerpoint/2010/main" val="38906531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研究内容与计划：计算流程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计算：计算流程</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sp>
        <p:nvSpPr>
          <p:cNvPr id="16" name="内容占位符 2">
            <a:extLst>
              <a:ext uri="{FF2B5EF4-FFF2-40B4-BE49-F238E27FC236}">
                <a16:creationId xmlns:a16="http://schemas.microsoft.com/office/drawing/2014/main" id="{70844838-393A-4A40-8A59-E42D572300F9}"/>
              </a:ext>
            </a:extLst>
          </p:cNvPr>
          <p:cNvSpPr>
            <a:spLocks noGrp="1"/>
          </p:cNvSpPr>
          <p:nvPr>
            <p:ph idx="1"/>
          </p:nvPr>
        </p:nvSpPr>
        <p:spPr>
          <a:xfrm>
            <a:off x="809177" y="2006945"/>
            <a:ext cx="10515600" cy="5305675"/>
          </a:xfrm>
        </p:spPr>
        <p:txBody>
          <a:bodyPr>
            <a:normAutofit/>
          </a:bodyPr>
          <a:lstStyle/>
          <a:p>
            <a:r>
              <a:rPr lang="zh-CN" altLang="en-US" sz="2400" dirty="0"/>
              <a:t>完成第一级</a:t>
            </a:r>
            <a:r>
              <a:rPr lang="en-US" altLang="zh-CN" sz="2400" dirty="0"/>
              <a:t>FFT16</a:t>
            </a:r>
            <a:r>
              <a:rPr lang="zh-CN" altLang="en-US" sz="2400" dirty="0"/>
              <a:t>后，进行第二级</a:t>
            </a:r>
            <a:r>
              <a:rPr lang="en-US" altLang="zh-CN" sz="2400" dirty="0"/>
              <a:t>FFT16</a:t>
            </a:r>
            <a:r>
              <a:rPr lang="zh-CN" altLang="en-US" sz="2400" dirty="0"/>
              <a:t>计算，按照</a:t>
            </a:r>
            <a:r>
              <a:rPr lang="en-US" altLang="zh-CN" sz="2400" dirty="0"/>
              <a:t>n = 32n2 + 2n1 + n0</a:t>
            </a:r>
            <a:r>
              <a:rPr lang="zh-CN" altLang="en-US" sz="2400" dirty="0"/>
              <a:t>公式中</a:t>
            </a:r>
            <a:r>
              <a:rPr lang="en-US" altLang="zh-CN" sz="2400" dirty="0"/>
              <a:t>n1</a:t>
            </a:r>
            <a:r>
              <a:rPr lang="zh-CN" altLang="en-US" sz="2400" dirty="0"/>
              <a:t>次序进行输入</a:t>
            </a:r>
            <a:endParaRPr lang="en-US" altLang="zh-CN" sz="2400" dirty="0"/>
          </a:p>
          <a:p>
            <a:r>
              <a:rPr lang="zh-CN" altLang="en-US" sz="2400" dirty="0"/>
              <a:t>红框中</a:t>
            </a:r>
            <a:r>
              <a:rPr lang="en-US" altLang="zh-CN" sz="2400" dirty="0"/>
              <a:t>16</a:t>
            </a:r>
            <a:r>
              <a:rPr lang="zh-CN" altLang="en-US" sz="2400" dirty="0"/>
              <a:t>个数据并行输入，重复</a:t>
            </a:r>
            <a:r>
              <a:rPr lang="en-US" altLang="zh-CN" sz="2400" dirty="0"/>
              <a:t>32</a:t>
            </a:r>
            <a:r>
              <a:rPr lang="zh-CN" altLang="en-US" sz="2400" dirty="0"/>
              <a:t>次，完成第二级</a:t>
            </a:r>
            <a:r>
              <a:rPr lang="en-US" altLang="zh-CN" sz="2400" dirty="0"/>
              <a:t>FFT16</a:t>
            </a:r>
            <a:r>
              <a:rPr lang="zh-CN" altLang="en-US" sz="2400" dirty="0"/>
              <a:t>计算</a:t>
            </a: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6" name="图片 25">
            <a:extLst>
              <a:ext uri="{FF2B5EF4-FFF2-40B4-BE49-F238E27FC236}">
                <a16:creationId xmlns:a16="http://schemas.microsoft.com/office/drawing/2014/main" id="{C7B36F8C-939A-4661-AEC3-BAC92388F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039" y="3667826"/>
            <a:ext cx="4923380" cy="3113806"/>
          </a:xfrm>
          <a:prstGeom prst="rect">
            <a:avLst/>
          </a:prstGeom>
        </p:spPr>
      </p:pic>
      <p:sp>
        <p:nvSpPr>
          <p:cNvPr id="3" name="灯片编号占位符 2">
            <a:extLst>
              <a:ext uri="{FF2B5EF4-FFF2-40B4-BE49-F238E27FC236}">
                <a16:creationId xmlns:a16="http://schemas.microsoft.com/office/drawing/2014/main" id="{BDF6D344-A2ED-4AD3-8D2F-FB0450282BB0}"/>
              </a:ext>
            </a:extLst>
          </p:cNvPr>
          <p:cNvSpPr>
            <a:spLocks noGrp="1"/>
          </p:cNvSpPr>
          <p:nvPr>
            <p:ph type="sldNum" sz="quarter" idx="12"/>
          </p:nvPr>
        </p:nvSpPr>
        <p:spPr/>
        <p:txBody>
          <a:bodyPr/>
          <a:lstStyle/>
          <a:p>
            <a:fld id="{49AE70B2-8BF9-45C0-BB95-33D1B9D3A854}" type="slidenum">
              <a:rPr lang="zh-CN" altLang="en-US" smtClean="0"/>
              <a:t>18</a:t>
            </a:fld>
            <a:endParaRPr lang="zh-CN" altLang="en-US"/>
          </a:p>
        </p:txBody>
      </p:sp>
    </p:spTree>
    <p:extLst>
      <p:ext uri="{BB962C8B-B14F-4D97-AF65-F5344CB8AC3E}">
        <p14:creationId xmlns:p14="http://schemas.microsoft.com/office/powerpoint/2010/main" val="371098528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计算：存内计算方法</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sp>
        <p:nvSpPr>
          <p:cNvPr id="18" name="内容占位符 2">
            <a:extLst>
              <a:ext uri="{FF2B5EF4-FFF2-40B4-BE49-F238E27FC236}">
                <a16:creationId xmlns:a16="http://schemas.microsoft.com/office/drawing/2014/main" id="{6BBB5273-A0D6-45FC-A978-42B706D6A118}"/>
              </a:ext>
            </a:extLst>
          </p:cNvPr>
          <p:cNvSpPr>
            <a:spLocks noGrp="1"/>
          </p:cNvSpPr>
          <p:nvPr>
            <p:ph idx="1"/>
          </p:nvPr>
        </p:nvSpPr>
        <p:spPr>
          <a:xfrm>
            <a:off x="809177" y="2006945"/>
            <a:ext cx="10515600" cy="5305675"/>
          </a:xfrm>
        </p:spPr>
        <p:txBody>
          <a:bodyPr>
            <a:normAutofit/>
          </a:bodyPr>
          <a:lstStyle/>
          <a:p>
            <a:r>
              <a:rPr lang="zh-CN" altLang="en-US" sz="2400" dirty="0"/>
              <a:t>存内计算模式对于矩阵乘加计算比较友好，使用</a:t>
            </a:r>
            <a:r>
              <a:rPr lang="en-US" altLang="zh-CN" sz="2400" dirty="0"/>
              <a:t>DFT</a:t>
            </a:r>
            <a:r>
              <a:rPr lang="zh-CN" altLang="en-US" sz="2400" dirty="0"/>
              <a:t>矩阵乘法完成</a:t>
            </a:r>
            <a:r>
              <a:rPr lang="en-US" altLang="zh-CN" sz="2400" dirty="0"/>
              <a:t>FFT16</a:t>
            </a:r>
            <a:r>
              <a:rPr lang="zh-CN" altLang="en-US" sz="2400" dirty="0"/>
              <a:t>模块计算</a:t>
            </a:r>
            <a:endParaRPr lang="en-US" altLang="zh-CN" sz="2400" dirty="0"/>
          </a:p>
          <a:p>
            <a:r>
              <a:rPr lang="zh-CN" altLang="en-US" sz="2400" dirty="0"/>
              <a:t>由理论公式可得，完成矩阵乘法计算后，还要和旋转因子向量元素对应相乘</a:t>
            </a:r>
            <a:endParaRPr lang="en-US" altLang="zh-CN" sz="2400" dirty="0"/>
          </a:p>
          <a:p>
            <a:r>
              <a:rPr lang="zh-CN" altLang="en-US" sz="2400" dirty="0"/>
              <a:t>以第一级</a:t>
            </a:r>
            <a:r>
              <a:rPr lang="en-US" altLang="zh-CN" sz="2400" dirty="0"/>
              <a:t>FFT16</a:t>
            </a:r>
            <a:r>
              <a:rPr lang="zh-CN" altLang="en-US" sz="2400" dirty="0"/>
              <a:t>中行</a:t>
            </a:r>
            <a:r>
              <a:rPr lang="en-US" altLang="zh-CN" sz="2400" dirty="0"/>
              <a:t>1</a:t>
            </a:r>
            <a:r>
              <a:rPr lang="zh-CN" altLang="en-US" sz="2400" dirty="0"/>
              <a:t>数据为例，展现矩阵乘法和向量元素对应相乘</a:t>
            </a:r>
            <a:endParaRPr lang="en-US" altLang="zh-CN" sz="2400" dirty="0"/>
          </a:p>
          <a:p>
            <a:pPr marL="0" indent="0">
              <a:buNone/>
            </a:pPr>
            <a:r>
              <a:rPr lang="en-US" altLang="zh-CN" dirty="0"/>
              <a:t>   </a:t>
            </a:r>
          </a:p>
          <a:p>
            <a:pPr marL="0" indent="0">
              <a:buNone/>
            </a:pPr>
            <a:endParaRPr lang="en-US" altLang="zh-CN" dirty="0"/>
          </a:p>
        </p:txBody>
      </p:sp>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0" name="图片 29">
            <a:extLst>
              <a:ext uri="{FF2B5EF4-FFF2-40B4-BE49-F238E27FC236}">
                <a16:creationId xmlns:a16="http://schemas.microsoft.com/office/drawing/2014/main" id="{550C76F1-190F-4EB9-9F2A-328B513944B8}"/>
              </a:ext>
            </a:extLst>
          </p:cNvPr>
          <p:cNvPicPr>
            <a:picLocks noChangeAspect="1"/>
          </p:cNvPicPr>
          <p:nvPr/>
        </p:nvPicPr>
        <p:blipFill>
          <a:blip r:embed="rId5"/>
          <a:stretch>
            <a:fillRect/>
          </a:stretch>
        </p:blipFill>
        <p:spPr>
          <a:xfrm>
            <a:off x="1194718" y="4907778"/>
            <a:ext cx="4839119" cy="1585097"/>
          </a:xfrm>
          <a:prstGeom prst="rect">
            <a:avLst/>
          </a:prstGeom>
        </p:spPr>
      </p:pic>
      <p:pic>
        <p:nvPicPr>
          <p:cNvPr id="31" name="图片 30">
            <a:extLst>
              <a:ext uri="{FF2B5EF4-FFF2-40B4-BE49-F238E27FC236}">
                <a16:creationId xmlns:a16="http://schemas.microsoft.com/office/drawing/2014/main" id="{7540E242-7BA2-465D-AF6C-E49703FAE827}"/>
              </a:ext>
            </a:extLst>
          </p:cNvPr>
          <p:cNvPicPr>
            <a:picLocks noChangeAspect="1"/>
          </p:cNvPicPr>
          <p:nvPr/>
        </p:nvPicPr>
        <p:blipFill>
          <a:blip r:embed="rId6"/>
          <a:stretch>
            <a:fillRect/>
          </a:stretch>
        </p:blipFill>
        <p:spPr>
          <a:xfrm>
            <a:off x="6829968" y="4937627"/>
            <a:ext cx="3650296" cy="1531753"/>
          </a:xfrm>
          <a:prstGeom prst="rect">
            <a:avLst/>
          </a:prstGeom>
        </p:spPr>
      </p:pic>
      <p:sp>
        <p:nvSpPr>
          <p:cNvPr id="3" name="灯片编号占位符 2">
            <a:extLst>
              <a:ext uri="{FF2B5EF4-FFF2-40B4-BE49-F238E27FC236}">
                <a16:creationId xmlns:a16="http://schemas.microsoft.com/office/drawing/2014/main" id="{2CFD82F7-17F7-4441-91E5-E9735F7A4BC8}"/>
              </a:ext>
            </a:extLst>
          </p:cNvPr>
          <p:cNvSpPr>
            <a:spLocks noGrp="1"/>
          </p:cNvSpPr>
          <p:nvPr>
            <p:ph type="sldNum" sz="quarter" idx="12"/>
          </p:nvPr>
        </p:nvSpPr>
        <p:spPr/>
        <p:txBody>
          <a:bodyPr/>
          <a:lstStyle/>
          <a:p>
            <a:fld id="{49AE70B2-8BF9-45C0-BB95-33D1B9D3A854}" type="slidenum">
              <a:rPr lang="zh-CN" altLang="en-US" smtClean="0"/>
              <a:t>19</a:t>
            </a:fld>
            <a:endParaRPr lang="zh-CN" altLang="en-US"/>
          </a:p>
        </p:txBody>
      </p:sp>
    </p:spTree>
    <p:extLst>
      <p:ext uri="{BB962C8B-B14F-4D97-AF65-F5344CB8AC3E}">
        <p14:creationId xmlns:p14="http://schemas.microsoft.com/office/powerpoint/2010/main" val="18212351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810474"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目录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995834" y="2520761"/>
            <a:ext cx="4200331" cy="317009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研究背景与意义</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研究现状与未来趋势</a:t>
            </a:r>
            <a:endParaRPr lang="en-US" altLang="zh-CN" sz="3200" b="1" dirty="0"/>
          </a:p>
          <a:p>
            <a:pPr algn="just">
              <a:spcAft>
                <a:spcPts val="1200"/>
              </a:spcAft>
            </a:pPr>
            <a:endParaRPr lang="en-US" altLang="zh-CN" sz="3200" b="1" dirty="0"/>
          </a:p>
          <a:p>
            <a:pPr marL="342900" indent="-342900" algn="just">
              <a:spcAft>
                <a:spcPts val="1200"/>
              </a:spcAft>
              <a:buFont typeface="Wingdings" panose="05000000000000000000" pitchFamily="2" charset="2"/>
              <a:buChar char="n"/>
            </a:pPr>
            <a:r>
              <a:rPr lang="zh-CN" altLang="en-US" sz="3200" b="1" dirty="0"/>
              <a:t>研究内容与计划</a:t>
            </a:r>
            <a:endParaRPr lang="en-US" altLang="zh-CN" sz="3200" b="1" dirty="0"/>
          </a:p>
        </p:txBody>
      </p:sp>
      <p:sp>
        <p:nvSpPr>
          <p:cNvPr id="3" name="灯片编号占位符 2">
            <a:extLst>
              <a:ext uri="{FF2B5EF4-FFF2-40B4-BE49-F238E27FC236}">
                <a16:creationId xmlns:a16="http://schemas.microsoft.com/office/drawing/2014/main" id="{B2786424-46B9-4A17-98C3-40D6A6B53824}"/>
              </a:ext>
            </a:extLst>
          </p:cNvPr>
          <p:cNvSpPr>
            <a:spLocks noGrp="1"/>
          </p:cNvSpPr>
          <p:nvPr>
            <p:ph type="sldNum" sz="quarter" idx="12"/>
          </p:nvPr>
        </p:nvSpPr>
        <p:spPr/>
        <p:txBody>
          <a:bodyPr/>
          <a:lstStyle/>
          <a:p>
            <a:fld id="{49AE70B2-8BF9-45C0-BB95-33D1B9D3A854}" type="slidenum">
              <a:rPr lang="zh-CN" altLang="en-US" smtClean="0"/>
              <a:t>2</a:t>
            </a:fld>
            <a:endParaRPr lang="zh-CN" altLang="en-US"/>
          </a:p>
        </p:txBody>
      </p:sp>
    </p:spTree>
    <p:extLst>
      <p:ext uri="{BB962C8B-B14F-4D97-AF65-F5344CB8AC3E}">
        <p14:creationId xmlns:p14="http://schemas.microsoft.com/office/powerpoint/2010/main" val="427883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计算：一个数据生成</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sp>
        <p:nvSpPr>
          <p:cNvPr id="26" name="内容占位符 2">
            <a:extLst>
              <a:ext uri="{FF2B5EF4-FFF2-40B4-BE49-F238E27FC236}">
                <a16:creationId xmlns:a16="http://schemas.microsoft.com/office/drawing/2014/main" id="{77752170-6AFE-49CB-902B-FC659BB6CB7D}"/>
              </a:ext>
            </a:extLst>
          </p:cNvPr>
          <p:cNvSpPr>
            <a:spLocks noGrp="1"/>
          </p:cNvSpPr>
          <p:nvPr>
            <p:ph idx="1"/>
          </p:nvPr>
        </p:nvSpPr>
        <p:spPr>
          <a:xfrm>
            <a:off x="809177" y="2198218"/>
            <a:ext cx="10515600" cy="5305675"/>
          </a:xfrm>
        </p:spPr>
        <p:txBody>
          <a:bodyPr>
            <a:normAutofit/>
          </a:bodyPr>
          <a:lstStyle/>
          <a:p>
            <a:r>
              <a:rPr lang="zh-CN" altLang="en-US" sz="2400" dirty="0"/>
              <a:t>存内计算单元采用</a:t>
            </a:r>
            <a:r>
              <a:rPr lang="en-US" altLang="zh-CN" sz="2400" dirty="0"/>
              <a:t>FLASH Cell</a:t>
            </a:r>
            <a:r>
              <a:rPr lang="zh-CN" altLang="en-US" sz="2400" dirty="0"/>
              <a:t>，一个</a:t>
            </a:r>
            <a:endParaRPr lang="en-US" altLang="zh-CN" sz="2400" dirty="0"/>
          </a:p>
          <a:p>
            <a:pPr marL="0" indent="0">
              <a:buNone/>
            </a:pPr>
            <a:r>
              <a:rPr lang="en-US" altLang="zh-CN" sz="2400" dirty="0"/>
              <a:t>   FLASH Cell</a:t>
            </a:r>
            <a:r>
              <a:rPr lang="zh-CN" altLang="en-US" sz="2400" dirty="0"/>
              <a:t>代表旋转因子数值的一个</a:t>
            </a:r>
            <a:r>
              <a:rPr lang="en-US" altLang="zh-CN" sz="2400" dirty="0"/>
              <a:t>bit</a:t>
            </a:r>
          </a:p>
          <a:p>
            <a:pPr marL="0" indent="0">
              <a:buNone/>
            </a:pPr>
            <a:endParaRPr lang="en-US" altLang="zh-CN" sz="2400" dirty="0"/>
          </a:p>
          <a:p>
            <a:r>
              <a:rPr lang="zh-CN" altLang="en-US" sz="2400" dirty="0"/>
              <a:t>旋转因子和输入数据皆采用</a:t>
            </a:r>
            <a:r>
              <a:rPr lang="en-US" altLang="zh-CN" sz="2400" dirty="0"/>
              <a:t>8bit</a:t>
            </a:r>
            <a:r>
              <a:rPr lang="zh-CN" altLang="en-US" sz="2400" dirty="0"/>
              <a:t>二进制</a:t>
            </a:r>
            <a:endParaRPr lang="en-US" altLang="zh-CN" sz="2400" dirty="0"/>
          </a:p>
          <a:p>
            <a:pPr marL="0" indent="0">
              <a:buNone/>
            </a:pPr>
            <a:endParaRPr lang="en-US" altLang="zh-CN" sz="2400" dirty="0"/>
          </a:p>
          <a:p>
            <a:r>
              <a:rPr lang="zh-CN" altLang="en-US" sz="2400" dirty="0"/>
              <a:t>旋转因子数据分为实部和虚部，以及相对应</a:t>
            </a:r>
            <a:endParaRPr lang="en-US" altLang="zh-CN" sz="2400" dirty="0"/>
          </a:p>
          <a:p>
            <a:pPr marL="0" indent="0">
              <a:buNone/>
            </a:pPr>
            <a:r>
              <a:rPr lang="en-US" altLang="zh-CN" sz="2400" dirty="0"/>
              <a:t>  </a:t>
            </a:r>
            <a:r>
              <a:rPr lang="zh-CN" altLang="en-US" sz="2400" dirty="0"/>
              <a:t>的正负表示</a:t>
            </a:r>
            <a:endParaRPr lang="en-US" altLang="zh-CN" sz="2400" dirty="0"/>
          </a:p>
          <a:p>
            <a:pPr marL="0" indent="0">
              <a:buNone/>
            </a:pPr>
            <a:endParaRPr lang="en-US" altLang="zh-CN" sz="2400" dirty="0"/>
          </a:p>
          <a:p>
            <a:pPr marL="0" indent="0">
              <a:buNone/>
            </a:pPr>
            <a:r>
              <a:rPr lang="en-US" altLang="zh-CN" dirty="0"/>
              <a:t>   </a:t>
            </a:r>
          </a:p>
          <a:p>
            <a:pPr marL="0" indent="0">
              <a:buNone/>
            </a:pPr>
            <a:endParaRPr lang="en-US" altLang="zh-CN" dirty="0"/>
          </a:p>
        </p:txBody>
      </p:sp>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4" name="图片 3">
            <a:extLst>
              <a:ext uri="{FF2B5EF4-FFF2-40B4-BE49-F238E27FC236}">
                <a16:creationId xmlns:a16="http://schemas.microsoft.com/office/drawing/2014/main" id="{F571DAD0-2370-4AA2-A2FF-189E2A347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518" y="1913322"/>
            <a:ext cx="4446655" cy="4820003"/>
          </a:xfrm>
          <a:prstGeom prst="rect">
            <a:avLst/>
          </a:prstGeom>
        </p:spPr>
      </p:pic>
      <p:sp>
        <p:nvSpPr>
          <p:cNvPr id="3" name="灯片编号占位符 2">
            <a:extLst>
              <a:ext uri="{FF2B5EF4-FFF2-40B4-BE49-F238E27FC236}">
                <a16:creationId xmlns:a16="http://schemas.microsoft.com/office/drawing/2014/main" id="{AA469F88-B86B-41D5-B36C-1ADB5A0BCEA6}"/>
              </a:ext>
            </a:extLst>
          </p:cNvPr>
          <p:cNvSpPr>
            <a:spLocks noGrp="1"/>
          </p:cNvSpPr>
          <p:nvPr>
            <p:ph type="sldNum" sz="quarter" idx="12"/>
          </p:nvPr>
        </p:nvSpPr>
        <p:spPr/>
        <p:txBody>
          <a:bodyPr/>
          <a:lstStyle/>
          <a:p>
            <a:fld id="{49AE70B2-8BF9-45C0-BB95-33D1B9D3A854}" type="slidenum">
              <a:rPr lang="zh-CN" altLang="en-US" smtClean="0"/>
              <a:t>20</a:t>
            </a:fld>
            <a:endParaRPr lang="zh-CN" altLang="en-US"/>
          </a:p>
        </p:txBody>
      </p:sp>
    </p:spTree>
    <p:extLst>
      <p:ext uri="{BB962C8B-B14F-4D97-AF65-F5344CB8AC3E}">
        <p14:creationId xmlns:p14="http://schemas.microsoft.com/office/powerpoint/2010/main" val="1777721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计算：多个</a:t>
            </a:r>
            <a:r>
              <a:rPr lang="en-US" altLang="zh-CN" dirty="0"/>
              <a:t>FFT16</a:t>
            </a:r>
            <a:r>
              <a:rPr lang="zh-CN" altLang="en-US" dirty="0"/>
              <a:t>模块</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9" name="图片 8">
            <a:extLst>
              <a:ext uri="{FF2B5EF4-FFF2-40B4-BE49-F238E27FC236}">
                <a16:creationId xmlns:a16="http://schemas.microsoft.com/office/drawing/2014/main" id="{AC341861-9B80-4DAE-BA4E-EF83F2EAB78A}"/>
              </a:ext>
            </a:extLst>
          </p:cNvPr>
          <p:cNvPicPr>
            <a:picLocks noChangeAspect="1"/>
          </p:cNvPicPr>
          <p:nvPr/>
        </p:nvPicPr>
        <p:blipFill>
          <a:blip r:embed="rId5"/>
          <a:stretch>
            <a:fillRect/>
          </a:stretch>
        </p:blipFill>
        <p:spPr>
          <a:xfrm>
            <a:off x="4371975" y="2284041"/>
            <a:ext cx="7820025" cy="4257063"/>
          </a:xfrm>
          <a:prstGeom prst="rect">
            <a:avLst/>
          </a:prstGeom>
        </p:spPr>
      </p:pic>
      <p:sp>
        <p:nvSpPr>
          <p:cNvPr id="36" name="内容占位符 2">
            <a:extLst>
              <a:ext uri="{FF2B5EF4-FFF2-40B4-BE49-F238E27FC236}">
                <a16:creationId xmlns:a16="http://schemas.microsoft.com/office/drawing/2014/main" id="{AF087B49-E188-47D7-84E7-45454757E0C8}"/>
              </a:ext>
            </a:extLst>
          </p:cNvPr>
          <p:cNvSpPr>
            <a:spLocks noGrp="1"/>
          </p:cNvSpPr>
          <p:nvPr>
            <p:ph idx="1"/>
          </p:nvPr>
        </p:nvSpPr>
        <p:spPr>
          <a:xfrm>
            <a:off x="585788" y="2198218"/>
            <a:ext cx="3730941" cy="5305675"/>
          </a:xfrm>
        </p:spPr>
        <p:txBody>
          <a:bodyPr>
            <a:noAutofit/>
          </a:bodyPr>
          <a:lstStyle/>
          <a:p>
            <a:r>
              <a:rPr lang="zh-CN" altLang="en-US" sz="2400" dirty="0"/>
              <a:t>存储</a:t>
            </a:r>
            <a:r>
              <a:rPr lang="en-US" altLang="zh-CN" sz="2400" dirty="0"/>
              <a:t>1</a:t>
            </a:r>
            <a:r>
              <a:rPr lang="zh-CN" altLang="en-US" sz="2400" dirty="0"/>
              <a:t>存储的是原始计算数据和在中间级数据</a:t>
            </a:r>
            <a:endParaRPr lang="en-US" altLang="zh-CN" sz="2400" dirty="0"/>
          </a:p>
          <a:p>
            <a:r>
              <a:rPr lang="zh-CN" altLang="en-US" sz="2400" dirty="0"/>
              <a:t>矩阵乘法和向量对应相乘的旋转因子可以进行融合</a:t>
            </a:r>
            <a:endParaRPr lang="en-US" altLang="zh-CN" sz="2400" dirty="0"/>
          </a:p>
          <a:p>
            <a:r>
              <a:rPr lang="zh-CN" altLang="en-US" sz="2400" dirty="0"/>
              <a:t>地址生成模块控制生成进</a:t>
            </a:r>
            <a:r>
              <a:rPr lang="en-US" altLang="zh-CN" sz="2400" dirty="0"/>
              <a:t>FLASH Core</a:t>
            </a:r>
            <a:r>
              <a:rPr lang="zh-CN" altLang="en-US" sz="2400" dirty="0"/>
              <a:t>中旋转因子的地址</a:t>
            </a:r>
            <a:endParaRPr lang="en-US" altLang="zh-CN" sz="2400" dirty="0"/>
          </a:p>
          <a:p>
            <a:pPr marL="0" indent="0">
              <a:buNone/>
            </a:pPr>
            <a:endParaRPr lang="en-US" altLang="zh-CN" sz="2400" dirty="0"/>
          </a:p>
          <a:p>
            <a:pPr marL="0" indent="0">
              <a:buNone/>
            </a:pPr>
            <a:endParaRPr lang="en-US" altLang="zh-CN" sz="2400" dirty="0"/>
          </a:p>
        </p:txBody>
      </p:sp>
      <p:sp>
        <p:nvSpPr>
          <p:cNvPr id="3" name="灯片编号占位符 2">
            <a:extLst>
              <a:ext uri="{FF2B5EF4-FFF2-40B4-BE49-F238E27FC236}">
                <a16:creationId xmlns:a16="http://schemas.microsoft.com/office/drawing/2014/main" id="{70B70966-C77A-491A-99A4-7D25647E4F35}"/>
              </a:ext>
            </a:extLst>
          </p:cNvPr>
          <p:cNvSpPr>
            <a:spLocks noGrp="1"/>
          </p:cNvSpPr>
          <p:nvPr>
            <p:ph type="sldNum" sz="quarter" idx="12"/>
          </p:nvPr>
        </p:nvSpPr>
        <p:spPr/>
        <p:txBody>
          <a:bodyPr/>
          <a:lstStyle/>
          <a:p>
            <a:fld id="{49AE70B2-8BF9-45C0-BB95-33D1B9D3A854}" type="slidenum">
              <a:rPr lang="zh-CN" altLang="en-US" smtClean="0"/>
              <a:t>21</a:t>
            </a:fld>
            <a:endParaRPr lang="zh-CN" altLang="en-US"/>
          </a:p>
        </p:txBody>
      </p:sp>
    </p:spTree>
    <p:extLst>
      <p:ext uri="{BB962C8B-B14F-4D97-AF65-F5344CB8AC3E}">
        <p14:creationId xmlns:p14="http://schemas.microsoft.com/office/powerpoint/2010/main" val="318956855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119346"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研究内容与计划：存内计算方法</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09177" y="872655"/>
            <a:ext cx="10515600" cy="1325563"/>
          </a:xfrm>
        </p:spPr>
        <p:txBody>
          <a:bodyPr/>
          <a:lstStyle/>
          <a:p>
            <a:r>
              <a:rPr lang="en-US" altLang="zh-CN" dirty="0"/>
              <a:t>512</a:t>
            </a:r>
            <a:r>
              <a:rPr lang="zh-CN" altLang="en-US" dirty="0"/>
              <a:t>点</a:t>
            </a:r>
            <a:r>
              <a:rPr lang="en-US" altLang="zh-CN" dirty="0"/>
              <a:t>FFT</a:t>
            </a:r>
            <a:r>
              <a:rPr lang="zh-CN" altLang="en-US" dirty="0"/>
              <a:t>计算：理论计算时序</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sp>
        <p:nvSpPr>
          <p:cNvPr id="26" name="内容占位符 2">
            <a:extLst>
              <a:ext uri="{FF2B5EF4-FFF2-40B4-BE49-F238E27FC236}">
                <a16:creationId xmlns:a16="http://schemas.microsoft.com/office/drawing/2014/main" id="{1AF2598E-DD7E-487F-8E3C-38FAC53E8919}"/>
              </a:ext>
            </a:extLst>
          </p:cNvPr>
          <p:cNvSpPr>
            <a:spLocks noGrp="1"/>
          </p:cNvSpPr>
          <p:nvPr>
            <p:ph idx="1"/>
          </p:nvPr>
        </p:nvSpPr>
        <p:spPr>
          <a:xfrm>
            <a:off x="845820" y="1810703"/>
            <a:ext cx="10515600" cy="5305675"/>
          </a:xfrm>
        </p:spPr>
        <p:txBody>
          <a:bodyPr>
            <a:normAutofit/>
          </a:bodyPr>
          <a:lstStyle/>
          <a:p>
            <a:r>
              <a:rPr lang="zh-CN" altLang="en-US" sz="2400" dirty="0"/>
              <a:t>输入数据按照</a:t>
            </a:r>
            <a:r>
              <a:rPr lang="en-US" altLang="zh-CN" sz="2400" dirty="0"/>
              <a:t>bit</a:t>
            </a:r>
            <a:r>
              <a:rPr lang="zh-CN" altLang="en-US" sz="2400" dirty="0"/>
              <a:t>进入</a:t>
            </a:r>
            <a:r>
              <a:rPr lang="en-US" altLang="zh-CN" sz="2400" dirty="0"/>
              <a:t>FLASH Core</a:t>
            </a:r>
            <a:r>
              <a:rPr lang="zh-CN" altLang="en-US" sz="2400" dirty="0"/>
              <a:t>中，输出数据经过</a:t>
            </a:r>
            <a:r>
              <a:rPr lang="en-US" altLang="zh-CN" sz="2400" dirty="0"/>
              <a:t>ADC</a:t>
            </a:r>
            <a:r>
              <a:rPr lang="zh-CN" altLang="en-US" sz="2400" dirty="0"/>
              <a:t>后直接输出</a:t>
            </a:r>
            <a:r>
              <a:rPr lang="en-US" altLang="zh-CN" sz="2400" dirty="0"/>
              <a:t>8bit</a:t>
            </a:r>
            <a:r>
              <a:rPr lang="zh-CN" altLang="en-US" sz="2400" dirty="0"/>
              <a:t>输出，直接得到一个</a:t>
            </a:r>
            <a:r>
              <a:rPr lang="en-US" altLang="zh-CN" sz="2400" dirty="0"/>
              <a:t>DFT16</a:t>
            </a:r>
            <a:r>
              <a:rPr lang="zh-CN" altLang="en-US" sz="2400" dirty="0"/>
              <a:t>模块输出</a:t>
            </a:r>
            <a:endParaRPr lang="en-US" altLang="zh-CN" sz="2400" dirty="0"/>
          </a:p>
          <a:p>
            <a:r>
              <a:rPr lang="zh-CN" altLang="en-US" sz="2400" dirty="0"/>
              <a:t>对于单独的一个</a:t>
            </a:r>
            <a:r>
              <a:rPr lang="en-US" altLang="zh-CN" sz="2400" dirty="0"/>
              <a:t>DFT16</a:t>
            </a:r>
            <a:r>
              <a:rPr lang="zh-CN" altLang="en-US" sz="2400" dirty="0"/>
              <a:t>模块，输入和输出数据为</a:t>
            </a:r>
            <a:r>
              <a:rPr lang="en-US" altLang="zh-CN" sz="2400" dirty="0"/>
              <a:t>16</a:t>
            </a:r>
            <a:r>
              <a:rPr lang="zh-CN" altLang="en-US" sz="2400" dirty="0"/>
              <a:t>个数据的并行输入和输出</a:t>
            </a:r>
            <a:endParaRPr lang="en-US" altLang="zh-CN" sz="2400" dirty="0"/>
          </a:p>
          <a:p>
            <a:pPr marL="0" indent="0">
              <a:buNone/>
            </a:pPr>
            <a:endParaRPr lang="en-US" altLang="zh-CN" dirty="0"/>
          </a:p>
        </p:txBody>
      </p:sp>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pic>
        <p:nvPicPr>
          <p:cNvPr id="39" name="图片 38">
            <a:extLst>
              <a:ext uri="{FF2B5EF4-FFF2-40B4-BE49-F238E27FC236}">
                <a16:creationId xmlns:a16="http://schemas.microsoft.com/office/drawing/2014/main" id="{0149027E-3101-42CB-8C71-BEDFDCECA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5911" y="3598015"/>
            <a:ext cx="7725899" cy="3236574"/>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22</a:t>
            </a:fld>
            <a:endParaRPr lang="zh-CN" altLang="en-US"/>
          </a:p>
        </p:txBody>
      </p:sp>
    </p:spTree>
    <p:extLst>
      <p:ext uri="{BB962C8B-B14F-4D97-AF65-F5344CB8AC3E}">
        <p14:creationId xmlns:p14="http://schemas.microsoft.com/office/powerpoint/2010/main" val="53783129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研究内容与计划：研究计划</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29" name="图片 28">
            <a:extLst>
              <a:ext uri="{FF2B5EF4-FFF2-40B4-BE49-F238E27FC236}">
                <a16:creationId xmlns:a16="http://schemas.microsoft.com/office/drawing/2014/main" id="{34EDA52C-111E-4858-822A-40FE6F080484}"/>
              </a:ext>
            </a:extLst>
          </p:cNvPr>
          <p:cNvPicPr>
            <a:picLocks noChangeAspect="1"/>
          </p:cNvPicPr>
          <p:nvPr/>
        </p:nvPicPr>
        <p:blipFill>
          <a:blip r:embed="rId4"/>
          <a:stretch>
            <a:fillRect/>
          </a:stretch>
        </p:blipFill>
        <p:spPr>
          <a:xfrm flipV="1">
            <a:off x="6033837" y="3436620"/>
            <a:ext cx="69783" cy="69783"/>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5" name="图片 34">
            <a:extLst>
              <a:ext uri="{FF2B5EF4-FFF2-40B4-BE49-F238E27FC236}">
                <a16:creationId xmlns:a16="http://schemas.microsoft.com/office/drawing/2014/main" id="{45A15F6A-9AF4-4D0F-8D0B-4E1B987A7A74}"/>
              </a:ext>
            </a:extLst>
          </p:cNvPr>
          <p:cNvPicPr>
            <a:picLocks noChangeAspect="1"/>
          </p:cNvPicPr>
          <p:nvPr/>
        </p:nvPicPr>
        <p:blipFill>
          <a:blip r:embed="rId4"/>
          <a:stretch>
            <a:fillRect/>
          </a:stretch>
        </p:blipFill>
        <p:spPr>
          <a:xfrm flipV="1">
            <a:off x="6004814" y="3944150"/>
            <a:ext cx="69783" cy="69783"/>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pic>
        <p:nvPicPr>
          <p:cNvPr id="38" name="图片 37">
            <a:extLst>
              <a:ext uri="{FF2B5EF4-FFF2-40B4-BE49-F238E27FC236}">
                <a16:creationId xmlns:a16="http://schemas.microsoft.com/office/drawing/2014/main" id="{8906B4DB-B51A-4BF4-83B4-76B3D56F0707}"/>
              </a:ext>
            </a:extLst>
          </p:cNvPr>
          <p:cNvPicPr>
            <a:picLocks noChangeAspect="1"/>
          </p:cNvPicPr>
          <p:nvPr/>
        </p:nvPicPr>
        <p:blipFill>
          <a:blip r:embed="rId4"/>
          <a:stretch>
            <a:fillRect/>
          </a:stretch>
        </p:blipFill>
        <p:spPr>
          <a:xfrm flipV="1">
            <a:off x="6041457" y="3556635"/>
            <a:ext cx="69783" cy="69783"/>
          </a:xfrm>
          <a:prstGeom prst="rect">
            <a:avLst/>
          </a:prstGeom>
        </p:spPr>
      </p:pic>
      <p:sp>
        <p:nvSpPr>
          <p:cNvPr id="3" name="灯片编号占位符 2">
            <a:extLst>
              <a:ext uri="{FF2B5EF4-FFF2-40B4-BE49-F238E27FC236}">
                <a16:creationId xmlns:a16="http://schemas.microsoft.com/office/drawing/2014/main" id="{FE338770-4D3C-4EF1-A8E2-6E57D12BAA98}"/>
              </a:ext>
            </a:extLst>
          </p:cNvPr>
          <p:cNvSpPr>
            <a:spLocks noGrp="1"/>
          </p:cNvSpPr>
          <p:nvPr>
            <p:ph type="sldNum" sz="quarter" idx="12"/>
          </p:nvPr>
        </p:nvSpPr>
        <p:spPr/>
        <p:txBody>
          <a:bodyPr/>
          <a:lstStyle/>
          <a:p>
            <a:fld id="{49AE70B2-8BF9-45C0-BB95-33D1B9D3A854}" type="slidenum">
              <a:rPr lang="zh-CN" altLang="en-US" smtClean="0"/>
              <a:t>23</a:t>
            </a:fld>
            <a:endParaRPr lang="zh-CN" altLang="en-US"/>
          </a:p>
        </p:txBody>
      </p:sp>
      <p:graphicFrame>
        <p:nvGraphicFramePr>
          <p:cNvPr id="7" name="表格 8">
            <a:extLst>
              <a:ext uri="{FF2B5EF4-FFF2-40B4-BE49-F238E27FC236}">
                <a16:creationId xmlns:a16="http://schemas.microsoft.com/office/drawing/2014/main" id="{6BF61834-29A4-4EF2-AB29-9563E628E393}"/>
              </a:ext>
            </a:extLst>
          </p:cNvPr>
          <p:cNvGraphicFramePr>
            <a:graphicFrameLocks noGrp="1"/>
          </p:cNvGraphicFramePr>
          <p:nvPr>
            <p:extLst>
              <p:ext uri="{D42A27DB-BD31-4B8C-83A1-F6EECF244321}">
                <p14:modId xmlns:p14="http://schemas.microsoft.com/office/powerpoint/2010/main" val="2608201553"/>
              </p:ext>
            </p:extLst>
          </p:nvPr>
        </p:nvGraphicFramePr>
        <p:xfrm>
          <a:off x="1275709" y="1435525"/>
          <a:ext cx="9552052" cy="5057350"/>
        </p:xfrm>
        <a:graphic>
          <a:graphicData uri="http://schemas.openxmlformats.org/drawingml/2006/table">
            <a:tbl>
              <a:tblPr firstRow="1" bandRow="1">
                <a:tableStyleId>{5C22544A-7EE6-4342-B048-85BDC9FD1C3A}</a:tableStyleId>
              </a:tblPr>
              <a:tblGrid>
                <a:gridCol w="3712397">
                  <a:extLst>
                    <a:ext uri="{9D8B030D-6E8A-4147-A177-3AD203B41FA5}">
                      <a16:colId xmlns:a16="http://schemas.microsoft.com/office/drawing/2014/main" val="1003849819"/>
                    </a:ext>
                  </a:extLst>
                </a:gridCol>
                <a:gridCol w="5839655">
                  <a:extLst>
                    <a:ext uri="{9D8B030D-6E8A-4147-A177-3AD203B41FA5}">
                      <a16:colId xmlns:a16="http://schemas.microsoft.com/office/drawing/2014/main" val="2592468336"/>
                    </a:ext>
                  </a:extLst>
                </a:gridCol>
              </a:tblGrid>
              <a:tr h="588064">
                <a:tc>
                  <a:txBody>
                    <a:bodyPr/>
                    <a:lstStyle/>
                    <a:p>
                      <a:pPr algn="ctr"/>
                      <a:r>
                        <a:rPr lang="zh-CN" altLang="en-US" sz="2400" dirty="0"/>
                        <a:t>时间</a:t>
                      </a:r>
                    </a:p>
                  </a:txBody>
                  <a:tcPr/>
                </a:tc>
                <a:tc>
                  <a:txBody>
                    <a:bodyPr/>
                    <a:lstStyle/>
                    <a:p>
                      <a:pPr algn="ctr"/>
                      <a:r>
                        <a:rPr lang="zh-CN" altLang="en-US" sz="2400" dirty="0"/>
                        <a:t>完成内容</a:t>
                      </a:r>
                    </a:p>
                  </a:txBody>
                  <a:tcPr/>
                </a:tc>
                <a:extLst>
                  <a:ext uri="{0D108BD9-81ED-4DB2-BD59-A6C34878D82A}">
                    <a16:rowId xmlns:a16="http://schemas.microsoft.com/office/drawing/2014/main" val="1700653132"/>
                  </a:ext>
                </a:extLst>
              </a:tr>
              <a:tr h="588064">
                <a:tc>
                  <a:txBody>
                    <a:bodyPr/>
                    <a:lstStyle/>
                    <a:p>
                      <a:pPr algn="ctr"/>
                      <a:r>
                        <a:rPr lang="en-US" altLang="zh-CN" sz="2400" dirty="0"/>
                        <a:t>2020/09-2020/10</a:t>
                      </a:r>
                      <a:endParaRPr lang="zh-CN" altLang="en-US" sz="2400" dirty="0"/>
                    </a:p>
                  </a:txBody>
                  <a:tcPr/>
                </a:tc>
                <a:tc>
                  <a:txBody>
                    <a:bodyPr/>
                    <a:lstStyle/>
                    <a:p>
                      <a:pPr algn="ctr"/>
                      <a:r>
                        <a:rPr lang="zh-CN" altLang="en-US" sz="2400" dirty="0"/>
                        <a:t>理论计算，方案可行性论证</a:t>
                      </a:r>
                    </a:p>
                  </a:txBody>
                  <a:tcPr/>
                </a:tc>
                <a:extLst>
                  <a:ext uri="{0D108BD9-81ED-4DB2-BD59-A6C34878D82A}">
                    <a16:rowId xmlns:a16="http://schemas.microsoft.com/office/drawing/2014/main" val="1242882191"/>
                  </a:ext>
                </a:extLst>
              </a:tr>
              <a:tr h="1058515">
                <a:tc>
                  <a:txBody>
                    <a:bodyPr/>
                    <a:lstStyle/>
                    <a:p>
                      <a:pPr algn="ctr"/>
                      <a:r>
                        <a:rPr lang="en-US" altLang="zh-CN" sz="2400" dirty="0"/>
                        <a:t>2020/11</a:t>
                      </a:r>
                      <a:endParaRPr lang="zh-CN" altLang="en-US" sz="2400" dirty="0"/>
                    </a:p>
                  </a:txBody>
                  <a:tcPr/>
                </a:tc>
                <a:tc>
                  <a:txBody>
                    <a:bodyPr/>
                    <a:lstStyle/>
                    <a:p>
                      <a:pPr algn="ctr"/>
                      <a:r>
                        <a:rPr lang="en-US" altLang="zh-CN" sz="2400" dirty="0"/>
                        <a:t>FFT16</a:t>
                      </a:r>
                      <a:r>
                        <a:rPr lang="zh-CN" altLang="en-US" sz="2400" dirty="0"/>
                        <a:t>模块设计，存储模块设计，地址生成模块设计</a:t>
                      </a:r>
                    </a:p>
                  </a:txBody>
                  <a:tcPr/>
                </a:tc>
                <a:extLst>
                  <a:ext uri="{0D108BD9-81ED-4DB2-BD59-A6C34878D82A}">
                    <a16:rowId xmlns:a16="http://schemas.microsoft.com/office/drawing/2014/main" val="2768872768"/>
                  </a:ext>
                </a:extLst>
              </a:tr>
              <a:tr h="1058515">
                <a:tc>
                  <a:txBody>
                    <a:bodyPr/>
                    <a:lstStyle/>
                    <a:p>
                      <a:pPr algn="ctr"/>
                      <a:r>
                        <a:rPr lang="en-US" altLang="zh-CN" sz="2400" dirty="0"/>
                        <a:t>2020/12</a:t>
                      </a:r>
                      <a:endParaRPr lang="zh-CN" altLang="en-US" sz="2400" dirty="0"/>
                    </a:p>
                  </a:txBody>
                  <a:tcPr/>
                </a:tc>
                <a:tc>
                  <a:txBody>
                    <a:bodyPr/>
                    <a:lstStyle/>
                    <a:p>
                      <a:pPr algn="ctr"/>
                      <a:r>
                        <a:rPr lang="zh-CN" altLang="en-US" sz="2400" dirty="0"/>
                        <a:t>分立模块组合，顶层模块设计</a:t>
                      </a:r>
                    </a:p>
                  </a:txBody>
                  <a:tcPr/>
                </a:tc>
                <a:extLst>
                  <a:ext uri="{0D108BD9-81ED-4DB2-BD59-A6C34878D82A}">
                    <a16:rowId xmlns:a16="http://schemas.microsoft.com/office/drawing/2014/main" val="995326988"/>
                  </a:ext>
                </a:extLst>
              </a:tr>
              <a:tr h="588064">
                <a:tc>
                  <a:txBody>
                    <a:bodyPr/>
                    <a:lstStyle/>
                    <a:p>
                      <a:pPr algn="ctr"/>
                      <a:r>
                        <a:rPr lang="en-US" altLang="zh-CN" sz="2400" dirty="0"/>
                        <a:t>2021/01</a:t>
                      </a:r>
                      <a:endParaRPr lang="zh-CN" altLang="en-US" sz="2400" dirty="0"/>
                    </a:p>
                  </a:txBody>
                  <a:tcPr/>
                </a:tc>
                <a:tc>
                  <a:txBody>
                    <a:bodyPr/>
                    <a:lstStyle/>
                    <a:p>
                      <a:pPr algn="ctr"/>
                      <a:r>
                        <a:rPr lang="zh-CN" altLang="en-US" sz="2400" dirty="0"/>
                        <a:t>大论文写作</a:t>
                      </a:r>
                    </a:p>
                  </a:txBody>
                  <a:tcPr/>
                </a:tc>
                <a:extLst>
                  <a:ext uri="{0D108BD9-81ED-4DB2-BD59-A6C34878D82A}">
                    <a16:rowId xmlns:a16="http://schemas.microsoft.com/office/drawing/2014/main" val="207940307"/>
                  </a:ext>
                </a:extLst>
              </a:tr>
              <a:tr h="588064">
                <a:tc>
                  <a:txBody>
                    <a:bodyPr/>
                    <a:lstStyle/>
                    <a:p>
                      <a:pPr algn="ctr"/>
                      <a:r>
                        <a:rPr lang="en-US" altLang="zh-CN" sz="2400" dirty="0"/>
                        <a:t>2021/02</a:t>
                      </a:r>
                      <a:endParaRPr lang="zh-CN" altLang="en-US" sz="2400" dirty="0"/>
                    </a:p>
                  </a:txBody>
                  <a:tcPr/>
                </a:tc>
                <a:tc>
                  <a:txBody>
                    <a:bodyPr/>
                    <a:lstStyle/>
                    <a:p>
                      <a:pPr algn="ctr"/>
                      <a:r>
                        <a:rPr lang="zh-CN" altLang="en-US" sz="2400" dirty="0"/>
                        <a:t>论文修改，设计补充</a:t>
                      </a:r>
                    </a:p>
                  </a:txBody>
                  <a:tcPr/>
                </a:tc>
                <a:extLst>
                  <a:ext uri="{0D108BD9-81ED-4DB2-BD59-A6C34878D82A}">
                    <a16:rowId xmlns:a16="http://schemas.microsoft.com/office/drawing/2014/main" val="3639031916"/>
                  </a:ext>
                </a:extLst>
              </a:tr>
              <a:tr h="588064">
                <a:tc>
                  <a:txBody>
                    <a:bodyPr/>
                    <a:lstStyle/>
                    <a:p>
                      <a:pPr algn="ctr"/>
                      <a:r>
                        <a:rPr lang="en-US" altLang="zh-CN" sz="2400" dirty="0"/>
                        <a:t>2021/03</a:t>
                      </a:r>
                      <a:endParaRPr lang="zh-CN" altLang="en-US" sz="2400" dirty="0"/>
                    </a:p>
                  </a:txBody>
                  <a:tcPr/>
                </a:tc>
                <a:tc>
                  <a:txBody>
                    <a:bodyPr/>
                    <a:lstStyle/>
                    <a:p>
                      <a:pPr algn="ctr"/>
                      <a:r>
                        <a:rPr lang="zh-CN" altLang="en-US" sz="2400" dirty="0"/>
                        <a:t>设计答辩</a:t>
                      </a:r>
                    </a:p>
                  </a:txBody>
                  <a:tcPr/>
                </a:tc>
                <a:extLst>
                  <a:ext uri="{0D108BD9-81ED-4DB2-BD59-A6C34878D82A}">
                    <a16:rowId xmlns:a16="http://schemas.microsoft.com/office/drawing/2014/main" val="3826553881"/>
                  </a:ext>
                </a:extLst>
              </a:tr>
            </a:tbl>
          </a:graphicData>
        </a:graphic>
      </p:graphicFrame>
    </p:spTree>
    <p:extLst>
      <p:ext uri="{BB962C8B-B14F-4D97-AF65-F5344CB8AC3E}">
        <p14:creationId xmlns:p14="http://schemas.microsoft.com/office/powerpoint/2010/main" val="24366194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17" name="标题 1">
            <a:extLst>
              <a:ext uri="{FF2B5EF4-FFF2-40B4-BE49-F238E27FC236}">
                <a16:creationId xmlns:a16="http://schemas.microsoft.com/office/drawing/2014/main" id="{7F767F99-533E-4964-B7B1-B8E7CF5DC1CB}"/>
              </a:ext>
            </a:extLst>
          </p:cNvPr>
          <p:cNvSpPr>
            <a:spLocks noGrp="1"/>
          </p:cNvSpPr>
          <p:nvPr>
            <p:ph type="title"/>
          </p:nvPr>
        </p:nvSpPr>
        <p:spPr>
          <a:xfrm>
            <a:off x="861061" y="2690928"/>
            <a:ext cx="10515600" cy="1325563"/>
          </a:xfrm>
        </p:spPr>
        <p:txBody>
          <a:bodyPr/>
          <a:lstStyle/>
          <a:p>
            <a:pPr algn="ctr"/>
            <a:r>
              <a:rPr lang="zh-CN" altLang="en-US" dirty="0"/>
              <a:t>谢谢！</a:t>
            </a:r>
          </a:p>
        </p:txBody>
      </p:sp>
      <p:sp>
        <p:nvSpPr>
          <p:cNvPr id="12" name="标题 1">
            <a:extLst>
              <a:ext uri="{FF2B5EF4-FFF2-40B4-BE49-F238E27FC236}">
                <a16:creationId xmlns:a16="http://schemas.microsoft.com/office/drawing/2014/main" id="{E8DF2DB3-8AEE-45DF-A21E-35406EA6790C}"/>
              </a:ext>
            </a:extLst>
          </p:cNvPr>
          <p:cNvSpPr txBox="1">
            <a:spLocks/>
          </p:cNvSpPr>
          <p:nvPr/>
        </p:nvSpPr>
        <p:spPr>
          <a:xfrm>
            <a:off x="838200" y="365125"/>
            <a:ext cx="10515600" cy="1325563"/>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endParaRPr lang="zh-CN" altLang="en-US" dirty="0"/>
          </a:p>
        </p:txBody>
      </p:sp>
      <p:pic>
        <p:nvPicPr>
          <p:cNvPr id="19" name="图片 18">
            <a:extLst>
              <a:ext uri="{FF2B5EF4-FFF2-40B4-BE49-F238E27FC236}">
                <a16:creationId xmlns:a16="http://schemas.microsoft.com/office/drawing/2014/main" id="{771123E1-5D40-4AEF-BC70-70B979DB4549}"/>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0" name="图片 19">
            <a:extLst>
              <a:ext uri="{FF2B5EF4-FFF2-40B4-BE49-F238E27FC236}">
                <a16:creationId xmlns:a16="http://schemas.microsoft.com/office/drawing/2014/main" id="{898104F3-4456-4AA5-B1C8-DAB2FDA31DE3}"/>
              </a:ext>
            </a:extLst>
          </p:cNvPr>
          <p:cNvPicPr>
            <a:picLocks noChangeAspect="1"/>
          </p:cNvPicPr>
          <p:nvPr/>
        </p:nvPicPr>
        <p:blipFill>
          <a:blip r:embed="rId3"/>
          <a:stretch>
            <a:fillRect/>
          </a:stretch>
        </p:blipFill>
        <p:spPr>
          <a:xfrm>
            <a:off x="6051735" y="6457949"/>
            <a:ext cx="30483" cy="22862"/>
          </a:xfrm>
          <a:prstGeom prst="rect">
            <a:avLst/>
          </a:prstGeom>
        </p:spPr>
      </p:pic>
      <p:pic>
        <p:nvPicPr>
          <p:cNvPr id="22" name="图片 21">
            <a:extLst>
              <a:ext uri="{FF2B5EF4-FFF2-40B4-BE49-F238E27FC236}">
                <a16:creationId xmlns:a16="http://schemas.microsoft.com/office/drawing/2014/main" id="{0CDD6A2A-5C3F-4632-ACF2-1A3C1D7848B6}"/>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3" name="图片 22">
            <a:extLst>
              <a:ext uri="{FF2B5EF4-FFF2-40B4-BE49-F238E27FC236}">
                <a16:creationId xmlns:a16="http://schemas.microsoft.com/office/drawing/2014/main" id="{C82104D6-CD79-41F8-89EB-F2F1EE107693}"/>
              </a:ext>
            </a:extLst>
          </p:cNvPr>
          <p:cNvPicPr>
            <a:picLocks noChangeAspect="1"/>
          </p:cNvPicPr>
          <p:nvPr/>
        </p:nvPicPr>
        <p:blipFill>
          <a:blip r:embed="rId3"/>
          <a:stretch>
            <a:fillRect/>
          </a:stretch>
        </p:blipFill>
        <p:spPr>
          <a:xfrm>
            <a:off x="6051735" y="3667826"/>
            <a:ext cx="30483" cy="22862"/>
          </a:xfrm>
          <a:prstGeom prst="rect">
            <a:avLst/>
          </a:prstGeom>
        </p:spPr>
      </p:pic>
      <p:pic>
        <p:nvPicPr>
          <p:cNvPr id="21" name="图片 20">
            <a:extLst>
              <a:ext uri="{FF2B5EF4-FFF2-40B4-BE49-F238E27FC236}">
                <a16:creationId xmlns:a16="http://schemas.microsoft.com/office/drawing/2014/main" id="{81148BD2-9798-462E-B389-E553A628DB38}"/>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5" name="图片 24">
            <a:extLst>
              <a:ext uri="{FF2B5EF4-FFF2-40B4-BE49-F238E27FC236}">
                <a16:creationId xmlns:a16="http://schemas.microsoft.com/office/drawing/2014/main" id="{4A4D07BA-91C2-4D7F-A80A-6FA86DA89ACB}"/>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4" name="图片 23">
            <a:extLst>
              <a:ext uri="{FF2B5EF4-FFF2-40B4-BE49-F238E27FC236}">
                <a16:creationId xmlns:a16="http://schemas.microsoft.com/office/drawing/2014/main" id="{014F2552-C662-45E6-8BE5-05A31D3348C3}"/>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7" name="图片 26">
            <a:extLst>
              <a:ext uri="{FF2B5EF4-FFF2-40B4-BE49-F238E27FC236}">
                <a16:creationId xmlns:a16="http://schemas.microsoft.com/office/drawing/2014/main" id="{6A5E42CE-65CB-465E-8B17-544389F5564C}"/>
              </a:ext>
            </a:extLst>
          </p:cNvPr>
          <p:cNvPicPr>
            <a:picLocks noChangeAspect="1"/>
          </p:cNvPicPr>
          <p:nvPr/>
        </p:nvPicPr>
        <p:blipFill>
          <a:blip r:embed="rId3"/>
          <a:stretch>
            <a:fillRect/>
          </a:stretch>
        </p:blipFill>
        <p:spPr>
          <a:xfrm>
            <a:off x="6080758" y="3417569"/>
            <a:ext cx="30483" cy="22862"/>
          </a:xfrm>
          <a:prstGeom prst="rect">
            <a:avLst/>
          </a:prstGeom>
        </p:spPr>
      </p:pic>
      <p:pic>
        <p:nvPicPr>
          <p:cNvPr id="28" name="图片 27">
            <a:extLst>
              <a:ext uri="{FF2B5EF4-FFF2-40B4-BE49-F238E27FC236}">
                <a16:creationId xmlns:a16="http://schemas.microsoft.com/office/drawing/2014/main" id="{3E3932F9-C2DA-48E0-8807-8BE9D8A30DAF}"/>
              </a:ext>
            </a:extLst>
          </p:cNvPr>
          <p:cNvPicPr>
            <a:picLocks noChangeAspect="1"/>
          </p:cNvPicPr>
          <p:nvPr/>
        </p:nvPicPr>
        <p:blipFill>
          <a:blip r:embed="rId4"/>
          <a:stretch>
            <a:fillRect/>
          </a:stretch>
        </p:blipFill>
        <p:spPr>
          <a:xfrm>
            <a:off x="6088379" y="3421379"/>
            <a:ext cx="15241" cy="15241"/>
          </a:xfrm>
          <a:prstGeom prst="rect">
            <a:avLst/>
          </a:prstGeom>
        </p:spPr>
      </p:pic>
      <p:pic>
        <p:nvPicPr>
          <p:cNvPr id="32" name="图片 31">
            <a:extLst>
              <a:ext uri="{FF2B5EF4-FFF2-40B4-BE49-F238E27FC236}">
                <a16:creationId xmlns:a16="http://schemas.microsoft.com/office/drawing/2014/main" id="{D0DEFA3A-0F86-4BF9-B68E-7E84B11CA761}"/>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3" name="图片 32">
            <a:extLst>
              <a:ext uri="{FF2B5EF4-FFF2-40B4-BE49-F238E27FC236}">
                <a16:creationId xmlns:a16="http://schemas.microsoft.com/office/drawing/2014/main" id="{90C5336C-B3B7-43B4-9686-206ECD17BBBA}"/>
              </a:ext>
            </a:extLst>
          </p:cNvPr>
          <p:cNvPicPr>
            <a:picLocks noChangeAspect="1"/>
          </p:cNvPicPr>
          <p:nvPr/>
        </p:nvPicPr>
        <p:blipFill>
          <a:blip r:embed="rId3"/>
          <a:stretch>
            <a:fillRect/>
          </a:stretch>
        </p:blipFill>
        <p:spPr>
          <a:xfrm>
            <a:off x="6051735" y="3925099"/>
            <a:ext cx="30483" cy="22862"/>
          </a:xfrm>
          <a:prstGeom prst="rect">
            <a:avLst/>
          </a:prstGeom>
        </p:spPr>
      </p:pic>
      <p:pic>
        <p:nvPicPr>
          <p:cNvPr id="34" name="图片 33">
            <a:extLst>
              <a:ext uri="{FF2B5EF4-FFF2-40B4-BE49-F238E27FC236}">
                <a16:creationId xmlns:a16="http://schemas.microsoft.com/office/drawing/2014/main" id="{A2A2FC21-B486-4F53-ADBA-E41DB267BBE0}"/>
              </a:ext>
            </a:extLst>
          </p:cNvPr>
          <p:cNvPicPr>
            <a:picLocks noChangeAspect="1"/>
          </p:cNvPicPr>
          <p:nvPr/>
        </p:nvPicPr>
        <p:blipFill>
          <a:blip r:embed="rId4"/>
          <a:stretch>
            <a:fillRect/>
          </a:stretch>
        </p:blipFill>
        <p:spPr>
          <a:xfrm>
            <a:off x="6059356" y="3928909"/>
            <a:ext cx="15241" cy="15241"/>
          </a:xfrm>
          <a:prstGeom prst="rect">
            <a:avLst/>
          </a:prstGeom>
        </p:spPr>
      </p:pic>
      <p:pic>
        <p:nvPicPr>
          <p:cNvPr id="30" name="图片 29">
            <a:extLst>
              <a:ext uri="{FF2B5EF4-FFF2-40B4-BE49-F238E27FC236}">
                <a16:creationId xmlns:a16="http://schemas.microsoft.com/office/drawing/2014/main" id="{645C4A8D-E42F-4CF5-B6BB-FEEC6711B3EC}"/>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1" name="图片 30">
            <a:extLst>
              <a:ext uri="{FF2B5EF4-FFF2-40B4-BE49-F238E27FC236}">
                <a16:creationId xmlns:a16="http://schemas.microsoft.com/office/drawing/2014/main" id="{A2D2FD6C-C71B-4067-A9D7-D2781B0C54C0}"/>
              </a:ext>
            </a:extLst>
          </p:cNvPr>
          <p:cNvPicPr>
            <a:picLocks noChangeAspect="1"/>
          </p:cNvPicPr>
          <p:nvPr/>
        </p:nvPicPr>
        <p:blipFill>
          <a:blip r:embed="rId3"/>
          <a:stretch>
            <a:fillRect/>
          </a:stretch>
        </p:blipFill>
        <p:spPr>
          <a:xfrm>
            <a:off x="6088378" y="3537584"/>
            <a:ext cx="30483" cy="22862"/>
          </a:xfrm>
          <a:prstGeom prst="rect">
            <a:avLst/>
          </a:prstGeom>
        </p:spPr>
      </p:pic>
      <p:pic>
        <p:nvPicPr>
          <p:cNvPr id="37" name="图片 36">
            <a:extLst>
              <a:ext uri="{FF2B5EF4-FFF2-40B4-BE49-F238E27FC236}">
                <a16:creationId xmlns:a16="http://schemas.microsoft.com/office/drawing/2014/main" id="{64186DCB-2080-427F-8B9C-CB9C1689F761}"/>
              </a:ext>
            </a:extLst>
          </p:cNvPr>
          <p:cNvPicPr>
            <a:picLocks noChangeAspect="1"/>
          </p:cNvPicPr>
          <p:nvPr/>
        </p:nvPicPr>
        <p:blipFill>
          <a:blip r:embed="rId4"/>
          <a:stretch>
            <a:fillRect/>
          </a:stretch>
        </p:blipFill>
        <p:spPr>
          <a:xfrm>
            <a:off x="6095999" y="3541394"/>
            <a:ext cx="15241" cy="15241"/>
          </a:xfrm>
          <a:prstGeom prst="rect">
            <a:avLst/>
          </a:prstGeom>
        </p:spPr>
      </p:pic>
      <p:sp>
        <p:nvSpPr>
          <p:cNvPr id="3" name="灯片编号占位符 2">
            <a:extLst>
              <a:ext uri="{FF2B5EF4-FFF2-40B4-BE49-F238E27FC236}">
                <a16:creationId xmlns:a16="http://schemas.microsoft.com/office/drawing/2014/main" id="{82DEEE8F-5925-49D8-B723-95FDB8A04ED4}"/>
              </a:ext>
            </a:extLst>
          </p:cNvPr>
          <p:cNvSpPr>
            <a:spLocks noGrp="1"/>
          </p:cNvSpPr>
          <p:nvPr>
            <p:ph type="sldNum" sz="quarter" idx="12"/>
          </p:nvPr>
        </p:nvSpPr>
        <p:spPr/>
        <p:txBody>
          <a:bodyPr/>
          <a:lstStyle/>
          <a:p>
            <a:fld id="{49AE70B2-8BF9-45C0-BB95-33D1B9D3A854}" type="slidenum">
              <a:rPr lang="zh-CN" altLang="en-US" smtClean="0"/>
              <a:t>24</a:t>
            </a:fld>
            <a:endParaRPr lang="zh-CN" altLang="en-US"/>
          </a:p>
        </p:txBody>
      </p:sp>
    </p:spTree>
    <p:extLst>
      <p:ext uri="{BB962C8B-B14F-4D97-AF65-F5344CB8AC3E}">
        <p14:creationId xmlns:p14="http://schemas.microsoft.com/office/powerpoint/2010/main" val="32917263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2605838"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762708" y="2356169"/>
            <a:ext cx="5644181" cy="3816429"/>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en-US" altLang="zh-CN" sz="3200" b="1" dirty="0"/>
              <a:t>FFT</a:t>
            </a:r>
            <a:r>
              <a:rPr lang="zh-CN" altLang="en-US" sz="3200" b="1" dirty="0"/>
              <a:t>的概念与应用</a:t>
            </a:r>
            <a:endParaRPr lang="en-US" altLang="zh-CN" sz="3200" b="1" dirty="0"/>
          </a:p>
          <a:p>
            <a:pPr marL="342900" indent="-342900" algn="just">
              <a:spcAft>
                <a:spcPts val="1200"/>
              </a:spcAft>
              <a:buFont typeface="Wingdings" panose="05000000000000000000" pitchFamily="2" charset="2"/>
              <a:buChar char="n"/>
            </a:pPr>
            <a:r>
              <a:rPr lang="zh-CN" altLang="en-US" sz="3200" b="1" dirty="0"/>
              <a:t>存内计算的兴起</a:t>
            </a:r>
            <a:endParaRPr lang="en-US" altLang="zh-CN" sz="3200" b="1" dirty="0"/>
          </a:p>
          <a:p>
            <a:pPr marL="342900" indent="-342900" algn="just">
              <a:spcAft>
                <a:spcPts val="1200"/>
              </a:spcAft>
              <a:buFont typeface="Wingdings" panose="05000000000000000000" pitchFamily="2" charset="2"/>
              <a:buChar char="n"/>
            </a:pPr>
            <a:r>
              <a:rPr lang="zh-CN" altLang="en-US" sz="3200" b="1" dirty="0"/>
              <a:t>基于存内计算的关键词检测</a:t>
            </a:r>
            <a:endParaRPr lang="en-US" altLang="zh-CN" sz="3200" b="1" dirty="0"/>
          </a:p>
          <a:p>
            <a:pPr marL="342900" indent="-342900" algn="just">
              <a:spcAft>
                <a:spcPts val="1200"/>
              </a:spcAft>
              <a:buFont typeface="Wingdings" panose="05000000000000000000" pitchFamily="2" charset="2"/>
              <a:buChar char="n"/>
            </a:pPr>
            <a:r>
              <a:rPr lang="zh-CN" altLang="en-US" sz="3200" b="1" dirty="0"/>
              <a:t>研究目的</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8E7811B3-4DD5-4F41-847C-D3BA3F93A0F8}"/>
              </a:ext>
            </a:extLst>
          </p:cNvPr>
          <p:cNvSpPr>
            <a:spLocks noGrp="1"/>
          </p:cNvSpPr>
          <p:nvPr>
            <p:ph type="sldNum" sz="quarter" idx="12"/>
          </p:nvPr>
        </p:nvSpPr>
        <p:spPr/>
        <p:txBody>
          <a:bodyPr/>
          <a:lstStyle/>
          <a:p>
            <a:fld id="{49AE70B2-8BF9-45C0-BB95-33D1B9D3A854}" type="slidenum">
              <a:rPr lang="zh-CN" altLang="en-US" smtClean="0"/>
              <a:t>3</a:t>
            </a:fld>
            <a:endParaRPr lang="zh-CN" altLang="en-US"/>
          </a:p>
        </p:txBody>
      </p:sp>
    </p:spTree>
    <p:extLst>
      <p:ext uri="{BB962C8B-B14F-4D97-AF65-F5344CB8AC3E}">
        <p14:creationId xmlns:p14="http://schemas.microsoft.com/office/powerpoint/2010/main" val="8403005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708675"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a:t>
            </a:r>
            <a:r>
              <a:rPr lang="en-US" altLang="zh-CN" sz="2800" dirty="0">
                <a:solidFill>
                  <a:srgbClr val="FFFFFF"/>
                </a:solidFill>
                <a:latin typeface="微软雅黑" panose="020B0503020204020204" charset="-122"/>
                <a:ea typeface="微软雅黑" panose="020B0503020204020204" charset="-122"/>
                <a:sym typeface="微软雅黑" panose="020B0503020204020204" charset="-122"/>
              </a:rPr>
              <a:t>FFT</a:t>
            </a: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的概念与应用</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2" name="矩形 41"/>
          <p:cNvSpPr/>
          <p:nvPr/>
        </p:nvSpPr>
        <p:spPr>
          <a:xfrm>
            <a:off x="9493797" y="1380720"/>
            <a:ext cx="2547260" cy="5490606"/>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n"/>
            </a:pPr>
            <a:r>
              <a:rPr lang="en-US" altLang="zh-CN" b="1" dirty="0"/>
              <a:t>KWS</a:t>
            </a:r>
            <a:r>
              <a:rPr lang="zh-CN" altLang="en-US" b="1" dirty="0"/>
              <a:t>中的</a:t>
            </a:r>
            <a:r>
              <a:rPr lang="en-US" altLang="zh-CN" b="1" dirty="0"/>
              <a:t>FFT</a:t>
            </a:r>
          </a:p>
          <a:p>
            <a:pPr marL="285750" indent="-285750" algn="just">
              <a:lnSpc>
                <a:spcPct val="150000"/>
              </a:lnSpc>
              <a:spcAft>
                <a:spcPts val="1200"/>
              </a:spcAft>
              <a:buFont typeface="Arial" panose="020B0604020202020204" pitchFamily="34" charset="0"/>
              <a:buChar char="•"/>
            </a:pPr>
            <a:r>
              <a:rPr lang="zh-CN" altLang="en-US" dirty="0"/>
              <a:t>关键词检测</a:t>
            </a:r>
            <a:r>
              <a:rPr lang="en-US" altLang="zh-CN" dirty="0"/>
              <a:t>(KWS)</a:t>
            </a:r>
            <a:r>
              <a:rPr lang="zh-CN" altLang="en-US" dirty="0"/>
              <a:t>技术是语音识别技术的一个分支</a:t>
            </a:r>
            <a:endParaRPr lang="en-US" altLang="zh-CN" dirty="0"/>
          </a:p>
          <a:p>
            <a:pPr marL="285750" indent="-285750" algn="just">
              <a:lnSpc>
                <a:spcPct val="150000"/>
              </a:lnSpc>
              <a:spcAft>
                <a:spcPts val="1200"/>
              </a:spcAft>
              <a:buFont typeface="Arial" panose="020B0604020202020204" pitchFamily="34" charset="0"/>
              <a:buChar char="•"/>
            </a:pPr>
            <a:r>
              <a:rPr lang="en-US" altLang="zh-CN" dirty="0"/>
              <a:t>KWS</a:t>
            </a:r>
            <a:r>
              <a:rPr lang="zh-CN" altLang="en-US" dirty="0"/>
              <a:t>模型可以分为前端的特征提取部分和后端的特征识别部分</a:t>
            </a:r>
            <a:endParaRPr lang="en-US" altLang="zh-CN" dirty="0"/>
          </a:p>
          <a:p>
            <a:pPr marL="285750" indent="-285750" algn="just">
              <a:lnSpc>
                <a:spcPct val="150000"/>
              </a:lnSpc>
              <a:spcAft>
                <a:spcPts val="1200"/>
              </a:spcAft>
              <a:buFont typeface="Arial" panose="020B0604020202020204" pitchFamily="34" charset="0"/>
              <a:buChar char="•"/>
            </a:pPr>
            <a:r>
              <a:rPr lang="zh-CN" altLang="en-US" dirty="0"/>
              <a:t>前端特征提取部分的关键点是负责将语音信号从时域转向频域的</a:t>
            </a:r>
            <a:r>
              <a:rPr lang="en-US" altLang="zh-CN" dirty="0"/>
              <a:t>FFT</a:t>
            </a:r>
            <a:r>
              <a:rPr lang="zh-CN" altLang="en-US" dirty="0"/>
              <a:t>模块</a:t>
            </a:r>
            <a:endParaRPr lang="en-US" altLang="zh-CN" dirty="0"/>
          </a:p>
        </p:txBody>
      </p:sp>
      <p:sp>
        <p:nvSpPr>
          <p:cNvPr id="50" name="矩形 49"/>
          <p:cNvSpPr/>
          <p:nvPr/>
        </p:nvSpPr>
        <p:spPr>
          <a:xfrm>
            <a:off x="-1366" y="1380720"/>
            <a:ext cx="4200331" cy="2954655"/>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概念定义</a:t>
            </a:r>
            <a:endParaRPr lang="en-US" altLang="zh-CN" b="1" dirty="0"/>
          </a:p>
          <a:p>
            <a:pPr marL="742950" lvl="1" indent="-285750" algn="just">
              <a:spcAft>
                <a:spcPts val="1200"/>
              </a:spcAft>
              <a:buFont typeface="Arial" panose="020B0604020202020204" pitchFamily="34" charset="0"/>
              <a:buChar char="•"/>
            </a:pPr>
            <a:r>
              <a:rPr lang="zh-CN" altLang="en-US" dirty="0"/>
              <a:t>傅里叶分析是将信号</a:t>
            </a:r>
            <a:endParaRPr lang="en-US" altLang="zh-CN" dirty="0"/>
          </a:p>
          <a:p>
            <a:pPr lvl="1" algn="just">
              <a:spcAft>
                <a:spcPts val="1200"/>
              </a:spcAft>
            </a:pPr>
            <a:r>
              <a:rPr lang="en-US" altLang="zh-CN" dirty="0"/>
              <a:t>     </a:t>
            </a:r>
            <a:r>
              <a:rPr lang="zh-CN" altLang="en-US" dirty="0"/>
              <a:t>从原始域到频域的转</a:t>
            </a:r>
            <a:endParaRPr lang="en-US" altLang="zh-CN" dirty="0"/>
          </a:p>
          <a:p>
            <a:pPr lvl="1" algn="just">
              <a:spcAft>
                <a:spcPts val="1200"/>
              </a:spcAft>
            </a:pPr>
            <a:r>
              <a:rPr lang="en-US" altLang="zh-CN" dirty="0"/>
              <a:t>     </a:t>
            </a:r>
            <a:r>
              <a:rPr lang="zh-CN" altLang="en-US" dirty="0"/>
              <a:t>换</a:t>
            </a:r>
            <a:endParaRPr lang="en-US" altLang="zh-CN" dirty="0"/>
          </a:p>
          <a:p>
            <a:pPr marL="742950" lvl="1" indent="-285750" algn="just">
              <a:spcAft>
                <a:spcPts val="1200"/>
              </a:spcAft>
              <a:buFont typeface="Arial" panose="020B0604020202020204" pitchFamily="34" charset="0"/>
              <a:buChar char="•"/>
            </a:pPr>
            <a:r>
              <a:rPr lang="en-US" altLang="zh-CN" dirty="0"/>
              <a:t>FFT</a:t>
            </a:r>
            <a:r>
              <a:rPr lang="zh-CN" altLang="en-US" dirty="0"/>
              <a:t>是快速计算串行</a:t>
            </a:r>
            <a:endParaRPr lang="en-US" altLang="zh-CN" dirty="0"/>
          </a:p>
          <a:p>
            <a:pPr lvl="1" algn="just">
              <a:spcAft>
                <a:spcPts val="1200"/>
              </a:spcAft>
            </a:pPr>
            <a:r>
              <a:rPr lang="en-US" altLang="zh-CN" dirty="0"/>
              <a:t>     </a:t>
            </a:r>
            <a:r>
              <a:rPr lang="zh-CN" altLang="en-US" dirty="0"/>
              <a:t>的离散傅里叶变换的</a:t>
            </a:r>
            <a:endParaRPr lang="en-US" altLang="zh-CN" dirty="0"/>
          </a:p>
          <a:p>
            <a:pPr lvl="1" algn="just">
              <a:spcAft>
                <a:spcPts val="1200"/>
              </a:spcAft>
            </a:pPr>
            <a:r>
              <a:rPr lang="en-US" altLang="zh-CN" dirty="0"/>
              <a:t>     </a:t>
            </a:r>
            <a:r>
              <a:rPr lang="zh-CN" altLang="en-US" dirty="0"/>
              <a:t>方法</a:t>
            </a:r>
            <a:endParaRPr lang="en-US" altLang="zh-CN" dirty="0"/>
          </a:p>
        </p:txBody>
      </p:sp>
      <p:sp>
        <p:nvSpPr>
          <p:cNvPr id="53" name="矩形 52"/>
          <p:cNvSpPr/>
          <p:nvPr/>
        </p:nvSpPr>
        <p:spPr>
          <a:xfrm>
            <a:off x="-94817" y="4281338"/>
            <a:ext cx="4200331"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b="1" dirty="0"/>
              <a:t>工程应用</a:t>
            </a:r>
            <a:endParaRPr lang="en-US" altLang="zh-CN" b="1" dirty="0"/>
          </a:p>
          <a:p>
            <a:pPr marL="742950" lvl="1" indent="-285750" algn="just">
              <a:spcAft>
                <a:spcPts val="1200"/>
              </a:spcAft>
              <a:buFont typeface="Arial" panose="020B0604020202020204" pitchFamily="34" charset="0"/>
              <a:buChar char="•"/>
            </a:pPr>
            <a:r>
              <a:rPr lang="zh-CN" altLang="en-US" dirty="0"/>
              <a:t>广泛应用于工程、科</a:t>
            </a:r>
            <a:endParaRPr lang="en-US" altLang="zh-CN" dirty="0"/>
          </a:p>
          <a:p>
            <a:pPr lvl="1" algn="just">
              <a:spcAft>
                <a:spcPts val="1200"/>
              </a:spcAft>
            </a:pPr>
            <a:r>
              <a:rPr lang="en-US" altLang="zh-CN" dirty="0"/>
              <a:t>     </a:t>
            </a:r>
            <a:r>
              <a:rPr lang="zh-CN" altLang="en-US" dirty="0"/>
              <a:t>学和数学领域</a:t>
            </a:r>
            <a:endParaRPr lang="en-US" altLang="zh-CN" dirty="0"/>
          </a:p>
          <a:p>
            <a:pPr marL="742950" lvl="1" indent="-285750" algn="just">
              <a:spcAft>
                <a:spcPts val="1200"/>
              </a:spcAft>
              <a:buFont typeface="Arial" panose="020B0604020202020204" pitchFamily="34" charset="0"/>
              <a:buChar char="•"/>
            </a:pPr>
            <a:r>
              <a:rPr lang="zh-CN" altLang="en-US" dirty="0"/>
              <a:t>被</a:t>
            </a:r>
            <a:r>
              <a:rPr lang="en-US" altLang="zh-CN" dirty="0"/>
              <a:t>IEEE</a:t>
            </a:r>
            <a:r>
              <a:rPr lang="zh-CN" altLang="en-US" dirty="0"/>
              <a:t>数学与工程计</a:t>
            </a:r>
            <a:endParaRPr lang="en-US" altLang="zh-CN" dirty="0"/>
          </a:p>
          <a:p>
            <a:pPr lvl="1" algn="just">
              <a:spcAft>
                <a:spcPts val="1200"/>
              </a:spcAft>
            </a:pPr>
            <a:r>
              <a:rPr lang="en-US" altLang="zh-CN" dirty="0"/>
              <a:t>     </a:t>
            </a:r>
            <a:r>
              <a:rPr lang="zh-CN" altLang="en-US" dirty="0"/>
              <a:t>算期刊列入</a:t>
            </a:r>
            <a:r>
              <a:rPr lang="en-US" altLang="zh-CN" dirty="0"/>
              <a:t>20</a:t>
            </a:r>
            <a:r>
              <a:rPr lang="zh-CN" altLang="en-US" dirty="0"/>
              <a:t>世纪十</a:t>
            </a:r>
            <a:endParaRPr lang="en-US" altLang="zh-CN" dirty="0"/>
          </a:p>
          <a:p>
            <a:pPr lvl="1" algn="just">
              <a:spcAft>
                <a:spcPts val="1200"/>
              </a:spcAft>
            </a:pPr>
            <a:r>
              <a:rPr lang="en-US" altLang="zh-CN" dirty="0"/>
              <a:t>     </a:t>
            </a:r>
            <a:r>
              <a:rPr lang="zh-CN" altLang="en-US" dirty="0"/>
              <a:t>大算法</a:t>
            </a:r>
            <a:endParaRPr lang="en-US" altLang="zh-CN" dirty="0"/>
          </a:p>
        </p:txBody>
      </p:sp>
      <p:pic>
        <p:nvPicPr>
          <p:cNvPr id="1026" name="Picture 2">
            <a:extLst>
              <a:ext uri="{FF2B5EF4-FFF2-40B4-BE49-F238E27FC236}">
                <a16:creationId xmlns:a16="http://schemas.microsoft.com/office/drawing/2014/main" id="{41C0B12C-0B12-47FE-86C8-9963DE95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6031" y="1908791"/>
            <a:ext cx="3021501" cy="21545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7FD4DD-C694-4F72-8533-7399F89E81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6031" y="4465936"/>
            <a:ext cx="3099969" cy="2154573"/>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615A45E-A3D4-4170-9B46-DA3162806BB8}"/>
              </a:ext>
            </a:extLst>
          </p:cNvPr>
          <p:cNvPicPr>
            <a:picLocks noChangeAspect="1"/>
          </p:cNvPicPr>
          <p:nvPr/>
        </p:nvPicPr>
        <p:blipFill>
          <a:blip r:embed="rId5"/>
          <a:stretch>
            <a:fillRect/>
          </a:stretch>
        </p:blipFill>
        <p:spPr>
          <a:xfrm>
            <a:off x="6096000" y="1901311"/>
            <a:ext cx="3217545" cy="1405909"/>
          </a:xfrm>
          <a:prstGeom prst="rect">
            <a:avLst/>
          </a:prstGeom>
        </p:spPr>
      </p:pic>
      <p:pic>
        <p:nvPicPr>
          <p:cNvPr id="11" name="图片 10">
            <a:extLst>
              <a:ext uri="{FF2B5EF4-FFF2-40B4-BE49-F238E27FC236}">
                <a16:creationId xmlns:a16="http://schemas.microsoft.com/office/drawing/2014/main" id="{7DD98877-5233-4F09-B9CC-232FF31382C3}"/>
              </a:ext>
            </a:extLst>
          </p:cNvPr>
          <p:cNvPicPr>
            <a:picLocks noChangeAspect="1"/>
          </p:cNvPicPr>
          <p:nvPr/>
        </p:nvPicPr>
        <p:blipFill>
          <a:blip r:embed="rId6"/>
          <a:stretch>
            <a:fillRect/>
          </a:stretch>
        </p:blipFill>
        <p:spPr>
          <a:xfrm>
            <a:off x="6315359" y="3371346"/>
            <a:ext cx="2880610" cy="3349494"/>
          </a:xfrm>
          <a:prstGeom prst="rect">
            <a:avLst/>
          </a:prstGeom>
        </p:spPr>
      </p:pic>
      <p:sp>
        <p:nvSpPr>
          <p:cNvPr id="3" name="灯片编号占位符 2">
            <a:extLst>
              <a:ext uri="{FF2B5EF4-FFF2-40B4-BE49-F238E27FC236}">
                <a16:creationId xmlns:a16="http://schemas.microsoft.com/office/drawing/2014/main" id="{7BC7F809-B0D3-4E48-BB61-5121E28F2E35}"/>
              </a:ext>
            </a:extLst>
          </p:cNvPr>
          <p:cNvSpPr>
            <a:spLocks noGrp="1"/>
          </p:cNvSpPr>
          <p:nvPr>
            <p:ph type="sldNum" sz="quarter" idx="12"/>
          </p:nvPr>
        </p:nvSpPr>
        <p:spPr/>
        <p:txBody>
          <a:bodyPr/>
          <a:lstStyle/>
          <a:p>
            <a:fld id="{49AE70B2-8BF9-45C0-BB95-33D1B9D3A854}" type="slidenum">
              <a:rPr lang="zh-CN" altLang="en-US" smtClean="0"/>
              <a:t>4</a:t>
            </a:fld>
            <a:endParaRPr lang="zh-CN" altLang="en-US"/>
          </a:p>
        </p:txBody>
      </p:sp>
    </p:spTree>
    <p:extLst>
      <p:ext uri="{BB962C8B-B14F-4D97-AF65-F5344CB8AC3E}">
        <p14:creationId xmlns:p14="http://schemas.microsoft.com/office/powerpoint/2010/main" val="102432807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pic>
        <p:nvPicPr>
          <p:cNvPr id="3" name="图片 2">
            <a:extLst>
              <a:ext uri="{FF2B5EF4-FFF2-40B4-BE49-F238E27FC236}">
                <a16:creationId xmlns:a16="http://schemas.microsoft.com/office/drawing/2014/main" id="{F96D3BF3-C33F-4D13-92A6-1F329B294B7D}"/>
              </a:ext>
            </a:extLst>
          </p:cNvPr>
          <p:cNvPicPr>
            <a:picLocks noChangeAspect="1"/>
          </p:cNvPicPr>
          <p:nvPr/>
        </p:nvPicPr>
        <p:blipFill>
          <a:blip r:embed="rId3"/>
          <a:stretch>
            <a:fillRect/>
          </a:stretch>
        </p:blipFill>
        <p:spPr>
          <a:xfrm>
            <a:off x="475949" y="1711356"/>
            <a:ext cx="4959016" cy="3071651"/>
          </a:xfrm>
          <a:prstGeom prst="rect">
            <a:avLst/>
          </a:prstGeom>
        </p:spPr>
      </p:pic>
      <p:sp>
        <p:nvSpPr>
          <p:cNvPr id="4" name="文本框 3">
            <a:extLst>
              <a:ext uri="{FF2B5EF4-FFF2-40B4-BE49-F238E27FC236}">
                <a16:creationId xmlns:a16="http://schemas.microsoft.com/office/drawing/2014/main" id="{98549012-3241-4614-8E06-C44D63A1DED0}"/>
              </a:ext>
            </a:extLst>
          </p:cNvPr>
          <p:cNvSpPr txBox="1"/>
          <p:nvPr/>
        </p:nvSpPr>
        <p:spPr>
          <a:xfrm>
            <a:off x="292894" y="4867676"/>
            <a:ext cx="5204762" cy="1754326"/>
          </a:xfrm>
          <a:prstGeom prst="rect">
            <a:avLst/>
          </a:prstGeom>
          <a:noFill/>
        </p:spPr>
        <p:txBody>
          <a:bodyPr wrap="square" rtlCol="0">
            <a:spAutoFit/>
          </a:bodyPr>
          <a:lstStyle/>
          <a:p>
            <a:r>
              <a:rPr lang="zh-CN" altLang="en-US" b="1" dirty="0">
                <a:latin typeface="+mn-ea"/>
                <a:sym typeface="+mn-ea"/>
              </a:rPr>
              <a:t>计算与内存分离</a:t>
            </a:r>
            <a:r>
              <a:rPr lang="en-US" altLang="zh-CN" dirty="0">
                <a:latin typeface="+mn-ea"/>
                <a:sym typeface="+mn-ea"/>
              </a:rPr>
              <a:t>-</a:t>
            </a:r>
            <a:r>
              <a:rPr lang="zh-CN" altLang="en-US" dirty="0">
                <a:latin typeface="+mn-ea"/>
                <a:sym typeface="+mn-ea"/>
              </a:rPr>
              <a:t>计算单元从内存中读取数据和回</a:t>
            </a:r>
            <a:endParaRPr lang="en-US" altLang="zh-CN" dirty="0">
              <a:latin typeface="+mn-ea"/>
              <a:sym typeface="+mn-ea"/>
            </a:endParaRPr>
          </a:p>
          <a:p>
            <a:r>
              <a:rPr lang="en-US" altLang="zh-CN" dirty="0">
                <a:latin typeface="+mn-ea"/>
                <a:sym typeface="+mn-ea"/>
              </a:rPr>
              <a:t>                         </a:t>
            </a:r>
            <a:r>
              <a:rPr lang="zh-CN" altLang="en-US" dirty="0">
                <a:latin typeface="+mn-ea"/>
                <a:sym typeface="+mn-ea"/>
              </a:rPr>
              <a:t>存数据</a:t>
            </a:r>
            <a:endParaRPr lang="zh-CN" altLang="en-US" dirty="0">
              <a:latin typeface="+mn-ea"/>
            </a:endParaRPr>
          </a:p>
          <a:p>
            <a:r>
              <a:rPr lang="zh-CN" altLang="en-US" b="1" dirty="0">
                <a:latin typeface="+mn-ea"/>
                <a:sym typeface="+mn-ea"/>
              </a:rPr>
              <a:t>访问速度不匹配</a:t>
            </a:r>
            <a:r>
              <a:rPr lang="en-US" altLang="zh-CN" dirty="0">
                <a:latin typeface="+mn-ea"/>
                <a:sym typeface="+mn-ea"/>
              </a:rPr>
              <a:t>-</a:t>
            </a:r>
            <a:r>
              <a:rPr lang="zh-CN" altLang="en-US" dirty="0">
                <a:latin typeface="+mn-ea"/>
                <a:sym typeface="+mn-ea"/>
              </a:rPr>
              <a:t>摩尔定律演进致使存储访问速度</a:t>
            </a:r>
            <a:endParaRPr lang="en-US" altLang="zh-CN" dirty="0">
              <a:latin typeface="+mn-ea"/>
              <a:sym typeface="+mn-ea"/>
            </a:endParaRPr>
          </a:p>
          <a:p>
            <a:r>
              <a:rPr lang="en-US" altLang="zh-CN" dirty="0">
                <a:latin typeface="+mn-ea"/>
                <a:sym typeface="+mn-ea"/>
              </a:rPr>
              <a:t>                         </a:t>
            </a:r>
            <a:r>
              <a:rPr lang="zh-CN" altLang="en-US" dirty="0">
                <a:latin typeface="+mn-ea"/>
                <a:sym typeface="+mn-ea"/>
              </a:rPr>
              <a:t>远低于处理器，产生“内存墙”</a:t>
            </a:r>
            <a:endParaRPr lang="en-US" altLang="zh-CN" dirty="0">
              <a:latin typeface="+mn-ea"/>
              <a:sym typeface="+mn-ea"/>
            </a:endParaRPr>
          </a:p>
          <a:p>
            <a:r>
              <a:rPr lang="zh-CN" altLang="en-US" b="1" dirty="0">
                <a:latin typeface="+mn-ea"/>
                <a:sym typeface="+mn-ea"/>
              </a:rPr>
              <a:t>能耗问题的凸显</a:t>
            </a:r>
            <a:r>
              <a:rPr lang="en-US" altLang="zh-CN" dirty="0">
                <a:latin typeface="+mn-ea"/>
                <a:sym typeface="+mn-ea"/>
              </a:rPr>
              <a:t>-AI</a:t>
            </a:r>
            <a:r>
              <a:rPr lang="zh-CN" altLang="en-US" dirty="0">
                <a:latin typeface="+mn-ea"/>
                <a:sym typeface="+mn-ea"/>
              </a:rPr>
              <a:t>时代大数据量、大计算量的特 </a:t>
            </a:r>
            <a:endParaRPr lang="en-US" altLang="zh-CN" dirty="0">
              <a:latin typeface="+mn-ea"/>
              <a:sym typeface="+mn-ea"/>
            </a:endParaRPr>
          </a:p>
          <a:p>
            <a:r>
              <a:rPr lang="en-US" altLang="zh-CN" dirty="0">
                <a:latin typeface="+mn-ea"/>
                <a:sym typeface="+mn-ea"/>
              </a:rPr>
              <a:t>                         </a:t>
            </a:r>
            <a:r>
              <a:rPr lang="zh-CN" altLang="en-US" dirty="0">
                <a:latin typeface="+mn-ea"/>
                <a:sym typeface="+mn-ea"/>
              </a:rPr>
              <a:t>点致使能耗问题显著</a:t>
            </a:r>
            <a:endParaRPr lang="zh-CN" altLang="en-US" dirty="0">
              <a:latin typeface="+mn-ea"/>
            </a:endParaRPr>
          </a:p>
        </p:txBody>
      </p:sp>
      <p:sp>
        <p:nvSpPr>
          <p:cNvPr id="5" name="文本框 4">
            <a:extLst>
              <a:ext uri="{FF2B5EF4-FFF2-40B4-BE49-F238E27FC236}">
                <a16:creationId xmlns:a16="http://schemas.microsoft.com/office/drawing/2014/main" id="{0043E657-01AF-4E70-865B-A9A3769806CF}"/>
              </a:ext>
            </a:extLst>
          </p:cNvPr>
          <p:cNvSpPr txBox="1"/>
          <p:nvPr/>
        </p:nvSpPr>
        <p:spPr>
          <a:xfrm>
            <a:off x="915051" y="1130299"/>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冯洛伊曼经典结构</a:t>
            </a:r>
            <a:endParaRPr lang="zh-CN" altLang="en-US" sz="2400" dirty="0">
              <a:latin typeface="+mn-ea"/>
            </a:endParaRPr>
          </a:p>
        </p:txBody>
      </p:sp>
      <p:pic>
        <p:nvPicPr>
          <p:cNvPr id="7" name="图片 6">
            <a:extLst>
              <a:ext uri="{FF2B5EF4-FFF2-40B4-BE49-F238E27FC236}">
                <a16:creationId xmlns:a16="http://schemas.microsoft.com/office/drawing/2014/main" id="{D41BD09D-2DD2-4725-9F20-46E009541EA3}"/>
              </a:ext>
            </a:extLst>
          </p:cNvPr>
          <p:cNvPicPr>
            <a:picLocks noChangeAspect="1"/>
          </p:cNvPicPr>
          <p:nvPr/>
        </p:nvPicPr>
        <p:blipFill>
          <a:blip r:embed="rId4"/>
          <a:stretch>
            <a:fillRect/>
          </a:stretch>
        </p:blipFill>
        <p:spPr>
          <a:xfrm>
            <a:off x="6497955" y="1711356"/>
            <a:ext cx="5399088" cy="3069345"/>
          </a:xfrm>
          <a:prstGeom prst="rect">
            <a:avLst/>
          </a:prstGeom>
        </p:spPr>
      </p:pic>
      <p:sp>
        <p:nvSpPr>
          <p:cNvPr id="11" name="文本框 10">
            <a:extLst>
              <a:ext uri="{FF2B5EF4-FFF2-40B4-BE49-F238E27FC236}">
                <a16:creationId xmlns:a16="http://schemas.microsoft.com/office/drawing/2014/main" id="{2F9535B9-3A90-425B-91F1-9ADD7CCBBD14}"/>
              </a:ext>
            </a:extLst>
          </p:cNvPr>
          <p:cNvSpPr txBox="1"/>
          <p:nvPr/>
        </p:nvSpPr>
        <p:spPr>
          <a:xfrm>
            <a:off x="6356176" y="4931104"/>
            <a:ext cx="5955030" cy="1754326"/>
          </a:xfrm>
          <a:prstGeom prst="rect">
            <a:avLst/>
          </a:prstGeom>
          <a:noFill/>
        </p:spPr>
        <p:txBody>
          <a:bodyPr wrap="square" rtlCol="0">
            <a:spAutoFit/>
          </a:bodyPr>
          <a:lstStyle/>
          <a:p>
            <a:r>
              <a:rPr lang="zh-CN" altLang="en-US" b="1" dirty="0">
                <a:latin typeface="+mn-ea"/>
                <a:sym typeface="+mn-ea"/>
              </a:rPr>
              <a:t>计算与存储融合</a:t>
            </a:r>
            <a:r>
              <a:rPr lang="en-US" altLang="zh-CN" dirty="0">
                <a:latin typeface="+mn-ea"/>
                <a:sym typeface="+mn-ea"/>
              </a:rPr>
              <a:t>-</a:t>
            </a:r>
            <a:r>
              <a:rPr lang="zh-CN" altLang="en-US" dirty="0">
                <a:latin typeface="+mn-ea"/>
                <a:sym typeface="+mn-ea"/>
              </a:rPr>
              <a:t>输入数据在存内单元内完成计算和输出</a:t>
            </a:r>
            <a:endParaRPr lang="zh-CN" altLang="en-US" dirty="0">
              <a:latin typeface="+mn-ea"/>
            </a:endParaRPr>
          </a:p>
          <a:p>
            <a:r>
              <a:rPr lang="zh-CN" altLang="en-US" b="1" dirty="0">
                <a:latin typeface="+mn-ea"/>
                <a:sym typeface="+mn-ea"/>
              </a:rPr>
              <a:t>突破内存墙效应</a:t>
            </a:r>
            <a:r>
              <a:rPr lang="en-US" altLang="zh-CN" dirty="0">
                <a:latin typeface="+mn-ea"/>
                <a:sym typeface="+mn-ea"/>
              </a:rPr>
              <a:t>-</a:t>
            </a:r>
            <a:r>
              <a:rPr lang="zh-CN" altLang="en-US" dirty="0">
                <a:latin typeface="+mn-ea"/>
                <a:sym typeface="+mn-ea"/>
              </a:rPr>
              <a:t>存储器内实现存储和计算，消除内存墙</a:t>
            </a:r>
            <a:endParaRPr lang="en-US" altLang="zh-CN" dirty="0">
              <a:latin typeface="+mn-ea"/>
              <a:sym typeface="+mn-ea"/>
            </a:endParaRPr>
          </a:p>
          <a:p>
            <a:r>
              <a:rPr lang="zh-CN" altLang="en-US" b="1" dirty="0">
                <a:latin typeface="+mn-ea"/>
                <a:sym typeface="+mn-ea"/>
              </a:rPr>
              <a:t>低能耗式的计算</a:t>
            </a:r>
            <a:r>
              <a:rPr lang="en-US" altLang="zh-CN" dirty="0">
                <a:latin typeface="+mn-ea"/>
                <a:sym typeface="+mn-ea"/>
              </a:rPr>
              <a:t>-</a:t>
            </a:r>
            <a:r>
              <a:rPr lang="zh-CN" altLang="en-US" dirty="0">
                <a:latin typeface="+mn-ea"/>
                <a:sym typeface="+mn-ea"/>
              </a:rPr>
              <a:t>消除数据读写，大计算模式中能耗降低</a:t>
            </a:r>
            <a:endParaRPr lang="en-US" altLang="zh-CN" dirty="0">
              <a:latin typeface="+mn-ea"/>
              <a:sym typeface="+mn-ea"/>
            </a:endParaRPr>
          </a:p>
          <a:p>
            <a:r>
              <a:rPr lang="zh-CN" altLang="en-US" b="1" dirty="0">
                <a:latin typeface="+mn-ea"/>
                <a:sym typeface="+mn-ea"/>
              </a:rPr>
              <a:t>适配</a:t>
            </a:r>
            <a:r>
              <a:rPr lang="en-US" altLang="zh-CN" b="1" dirty="0">
                <a:latin typeface="+mn-ea"/>
                <a:sym typeface="+mn-ea"/>
              </a:rPr>
              <a:t>AI</a:t>
            </a:r>
            <a:r>
              <a:rPr lang="zh-CN" altLang="en-US" b="1" dirty="0">
                <a:latin typeface="+mn-ea"/>
                <a:sym typeface="+mn-ea"/>
              </a:rPr>
              <a:t>神经网络</a:t>
            </a:r>
            <a:r>
              <a:rPr lang="en-US" altLang="zh-CN" dirty="0">
                <a:latin typeface="+mn-ea"/>
                <a:sym typeface="+mn-ea"/>
              </a:rPr>
              <a:t>-</a:t>
            </a:r>
            <a:r>
              <a:rPr lang="zh-CN" altLang="en-US" dirty="0">
                <a:latin typeface="+mn-ea"/>
                <a:sym typeface="+mn-ea"/>
              </a:rPr>
              <a:t>卷积计算实质上是带权重的累加计算，</a:t>
            </a:r>
            <a:endParaRPr lang="en-US" altLang="zh-CN" dirty="0">
              <a:latin typeface="+mn-ea"/>
              <a:sym typeface="+mn-ea"/>
            </a:endParaRPr>
          </a:p>
          <a:p>
            <a:r>
              <a:rPr lang="en-US" altLang="zh-CN" dirty="0">
                <a:latin typeface="+mn-ea"/>
                <a:sym typeface="+mn-ea"/>
              </a:rPr>
              <a:t>                         </a:t>
            </a:r>
            <a:r>
              <a:rPr lang="zh-CN" altLang="en-US" dirty="0">
                <a:latin typeface="+mn-ea"/>
                <a:sym typeface="+mn-ea"/>
              </a:rPr>
              <a:t>权重置于存储器，输入单比特进入完成</a:t>
            </a:r>
            <a:endParaRPr lang="en-US" altLang="zh-CN" dirty="0">
              <a:latin typeface="+mn-ea"/>
              <a:sym typeface="+mn-ea"/>
            </a:endParaRPr>
          </a:p>
          <a:p>
            <a:r>
              <a:rPr lang="en-US" altLang="zh-CN" dirty="0">
                <a:latin typeface="+mn-ea"/>
                <a:sym typeface="+mn-ea"/>
              </a:rPr>
              <a:t>                         </a:t>
            </a:r>
            <a:r>
              <a:rPr lang="zh-CN" altLang="en-US" dirty="0">
                <a:latin typeface="+mn-ea"/>
                <a:sym typeface="+mn-ea"/>
              </a:rPr>
              <a:t>累加计算</a:t>
            </a:r>
            <a:endParaRPr lang="zh-CN" altLang="en-US" dirty="0">
              <a:latin typeface="+mn-ea"/>
            </a:endParaRPr>
          </a:p>
        </p:txBody>
      </p:sp>
      <p:sp>
        <p:nvSpPr>
          <p:cNvPr id="12" name="文本框 11">
            <a:extLst>
              <a:ext uri="{FF2B5EF4-FFF2-40B4-BE49-F238E27FC236}">
                <a16:creationId xmlns:a16="http://schemas.microsoft.com/office/drawing/2014/main" id="{FAA0DC2C-2842-46D1-A871-F293E79CD6A1}"/>
              </a:ext>
            </a:extLst>
          </p:cNvPr>
          <p:cNvSpPr txBox="1"/>
          <p:nvPr/>
        </p:nvSpPr>
        <p:spPr>
          <a:xfrm>
            <a:off x="7157093" y="1135994"/>
            <a:ext cx="4080811" cy="581057"/>
          </a:xfrm>
          <a:prstGeom prst="rect">
            <a:avLst/>
          </a:prstGeom>
          <a:noFill/>
        </p:spPr>
        <p:txBody>
          <a:bodyPr wrap="square" rtlCol="0">
            <a:spAutoFit/>
          </a:bodyPr>
          <a:lstStyle/>
          <a:p>
            <a:pPr algn="ctr">
              <a:lnSpc>
                <a:spcPct val="150000"/>
              </a:lnSpc>
            </a:pPr>
            <a:r>
              <a:rPr lang="zh-CN" altLang="en-US" sz="2400" b="1" dirty="0">
                <a:latin typeface="+mn-ea"/>
                <a:sym typeface="+mn-ea"/>
              </a:rPr>
              <a:t>存内计算结构</a:t>
            </a:r>
            <a:endParaRPr lang="zh-CN" altLang="en-US" sz="2400" dirty="0">
              <a:latin typeface="+mn-ea"/>
            </a:endParaRPr>
          </a:p>
        </p:txBody>
      </p:sp>
      <p:sp>
        <p:nvSpPr>
          <p:cNvPr id="6" name="灯片编号占位符 5">
            <a:extLst>
              <a:ext uri="{FF2B5EF4-FFF2-40B4-BE49-F238E27FC236}">
                <a16:creationId xmlns:a16="http://schemas.microsoft.com/office/drawing/2014/main" id="{F274AA51-4A89-4EBD-9768-D585A2CE9171}"/>
              </a:ext>
            </a:extLst>
          </p:cNvPr>
          <p:cNvSpPr>
            <a:spLocks noGrp="1"/>
          </p:cNvSpPr>
          <p:nvPr>
            <p:ph type="sldNum" sz="quarter" idx="12"/>
          </p:nvPr>
        </p:nvSpPr>
        <p:spPr/>
        <p:txBody>
          <a:bodyPr/>
          <a:lstStyle/>
          <a:p>
            <a:fld id="{49AE70B2-8BF9-45C0-BB95-33D1B9D3A854}" type="slidenum">
              <a:rPr lang="zh-CN" altLang="en-US" smtClean="0"/>
              <a:t>5</a:t>
            </a:fld>
            <a:endParaRPr lang="zh-CN" altLang="en-US"/>
          </a:p>
        </p:txBody>
      </p:sp>
    </p:spTree>
    <p:extLst>
      <p:ext uri="{BB962C8B-B14F-4D97-AF65-F5344CB8AC3E}">
        <p14:creationId xmlns:p14="http://schemas.microsoft.com/office/powerpoint/2010/main" val="62305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5478419"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研究背景与意义：存内计算的兴起</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 name="圆角矩形 75">
            <a:extLst>
              <a:ext uri="{FF2B5EF4-FFF2-40B4-BE49-F238E27FC236}">
                <a16:creationId xmlns:a16="http://schemas.microsoft.com/office/drawing/2014/main" id="{E690F9C6-90F3-463D-9673-AEEB7938E7DE}"/>
              </a:ext>
            </a:extLst>
          </p:cNvPr>
          <p:cNvSpPr/>
          <p:nvPr/>
        </p:nvSpPr>
        <p:spPr>
          <a:xfrm>
            <a:off x="100262"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圆角矩形 75">
            <a:extLst>
              <a:ext uri="{FF2B5EF4-FFF2-40B4-BE49-F238E27FC236}">
                <a16:creationId xmlns:a16="http://schemas.microsoft.com/office/drawing/2014/main" id="{5E7099BC-1648-47E8-B902-0E53F2990467}"/>
              </a:ext>
            </a:extLst>
          </p:cNvPr>
          <p:cNvSpPr/>
          <p:nvPr/>
        </p:nvSpPr>
        <p:spPr>
          <a:xfrm>
            <a:off x="4197316"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2" name="圆角矩形 75">
            <a:extLst>
              <a:ext uri="{FF2B5EF4-FFF2-40B4-BE49-F238E27FC236}">
                <a16:creationId xmlns:a16="http://schemas.microsoft.com/office/drawing/2014/main" id="{543D5F23-4497-41F5-9E2A-B2D441CFB15C}"/>
              </a:ext>
            </a:extLst>
          </p:cNvPr>
          <p:cNvSpPr/>
          <p:nvPr/>
        </p:nvSpPr>
        <p:spPr>
          <a:xfrm>
            <a:off x="8294370" y="1414097"/>
            <a:ext cx="3797367" cy="3066432"/>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pic>
        <p:nvPicPr>
          <p:cNvPr id="18" name="图片 17">
            <a:extLst>
              <a:ext uri="{FF2B5EF4-FFF2-40B4-BE49-F238E27FC236}">
                <a16:creationId xmlns:a16="http://schemas.microsoft.com/office/drawing/2014/main" id="{271036B6-6F3E-4F34-951C-91CF70FAC382}"/>
              </a:ext>
            </a:extLst>
          </p:cNvPr>
          <p:cNvPicPr>
            <a:picLocks noChangeAspect="1"/>
          </p:cNvPicPr>
          <p:nvPr/>
        </p:nvPicPr>
        <p:blipFill>
          <a:blip r:embed="rId3"/>
          <a:stretch>
            <a:fillRect/>
          </a:stretch>
        </p:blipFill>
        <p:spPr>
          <a:xfrm>
            <a:off x="8392175" y="1726072"/>
            <a:ext cx="3648882" cy="2451593"/>
          </a:xfrm>
          <a:prstGeom prst="rect">
            <a:avLst/>
          </a:prstGeom>
        </p:spPr>
      </p:pic>
      <p:pic>
        <p:nvPicPr>
          <p:cNvPr id="21" name="图片 20">
            <a:extLst>
              <a:ext uri="{FF2B5EF4-FFF2-40B4-BE49-F238E27FC236}">
                <a16:creationId xmlns:a16="http://schemas.microsoft.com/office/drawing/2014/main" id="{830DC6A0-58B0-45F7-BD21-7DFFFEAA3534}"/>
              </a:ext>
            </a:extLst>
          </p:cNvPr>
          <p:cNvPicPr>
            <a:picLocks noChangeAspect="1"/>
          </p:cNvPicPr>
          <p:nvPr/>
        </p:nvPicPr>
        <p:blipFill>
          <a:blip r:embed="rId4"/>
          <a:stretch>
            <a:fillRect/>
          </a:stretch>
        </p:blipFill>
        <p:spPr>
          <a:xfrm>
            <a:off x="240030" y="1662436"/>
            <a:ext cx="3516794" cy="2636542"/>
          </a:xfrm>
          <a:prstGeom prst="rect">
            <a:avLst/>
          </a:prstGeom>
        </p:spPr>
      </p:pic>
      <p:pic>
        <p:nvPicPr>
          <p:cNvPr id="24" name="图片 23">
            <a:extLst>
              <a:ext uri="{FF2B5EF4-FFF2-40B4-BE49-F238E27FC236}">
                <a16:creationId xmlns:a16="http://schemas.microsoft.com/office/drawing/2014/main" id="{12EC7530-A64A-4AD4-9EB5-BE485CEDC9DA}"/>
              </a:ext>
            </a:extLst>
          </p:cNvPr>
          <p:cNvPicPr>
            <a:picLocks noChangeAspect="1"/>
          </p:cNvPicPr>
          <p:nvPr/>
        </p:nvPicPr>
        <p:blipFill>
          <a:blip r:embed="rId5"/>
          <a:stretch>
            <a:fillRect/>
          </a:stretch>
        </p:blipFill>
        <p:spPr>
          <a:xfrm rot="16200000">
            <a:off x="4792079" y="1204353"/>
            <a:ext cx="2636540" cy="3552708"/>
          </a:xfrm>
          <a:prstGeom prst="rect">
            <a:avLst/>
          </a:prstGeom>
        </p:spPr>
      </p:pic>
      <p:graphicFrame>
        <p:nvGraphicFramePr>
          <p:cNvPr id="26" name="表格 26">
            <a:extLst>
              <a:ext uri="{FF2B5EF4-FFF2-40B4-BE49-F238E27FC236}">
                <a16:creationId xmlns:a16="http://schemas.microsoft.com/office/drawing/2014/main" id="{12DB0CB0-3CD9-4C72-8342-4EC2BED33BE7}"/>
              </a:ext>
            </a:extLst>
          </p:cNvPr>
          <p:cNvGraphicFramePr>
            <a:graphicFrameLocks noGrp="1"/>
          </p:cNvGraphicFramePr>
          <p:nvPr>
            <p:extLst>
              <p:ext uri="{D42A27DB-BD31-4B8C-83A1-F6EECF244321}">
                <p14:modId xmlns:p14="http://schemas.microsoft.com/office/powerpoint/2010/main" val="715438669"/>
              </p:ext>
            </p:extLst>
          </p:nvPr>
        </p:nvGraphicFramePr>
        <p:xfrm>
          <a:off x="1337435" y="4561847"/>
          <a:ext cx="9517128" cy="1722120"/>
        </p:xfrm>
        <a:graphic>
          <a:graphicData uri="http://schemas.openxmlformats.org/drawingml/2006/table">
            <a:tbl>
              <a:tblPr firstRow="1" bandRow="1">
                <a:tableStyleId>{5C22544A-7EE6-4342-B048-85BDC9FD1C3A}</a:tableStyleId>
              </a:tblPr>
              <a:tblGrid>
                <a:gridCol w="2903220">
                  <a:extLst>
                    <a:ext uri="{9D8B030D-6E8A-4147-A177-3AD203B41FA5}">
                      <a16:colId xmlns:a16="http://schemas.microsoft.com/office/drawing/2014/main" val="2608581540"/>
                    </a:ext>
                  </a:extLst>
                </a:gridCol>
                <a:gridCol w="1855344">
                  <a:extLst>
                    <a:ext uri="{9D8B030D-6E8A-4147-A177-3AD203B41FA5}">
                      <a16:colId xmlns:a16="http://schemas.microsoft.com/office/drawing/2014/main" val="160538584"/>
                    </a:ext>
                  </a:extLst>
                </a:gridCol>
                <a:gridCol w="2379282">
                  <a:extLst>
                    <a:ext uri="{9D8B030D-6E8A-4147-A177-3AD203B41FA5}">
                      <a16:colId xmlns:a16="http://schemas.microsoft.com/office/drawing/2014/main" val="3784373221"/>
                    </a:ext>
                  </a:extLst>
                </a:gridCol>
                <a:gridCol w="2379282">
                  <a:extLst>
                    <a:ext uri="{9D8B030D-6E8A-4147-A177-3AD203B41FA5}">
                      <a16:colId xmlns:a16="http://schemas.microsoft.com/office/drawing/2014/main" val="2478829209"/>
                    </a:ext>
                  </a:extLst>
                </a:gridCol>
              </a:tblGrid>
              <a:tr h="412463">
                <a:tc>
                  <a:txBody>
                    <a:bodyPr/>
                    <a:lstStyle/>
                    <a:p>
                      <a:pPr algn="ctr"/>
                      <a:endParaRPr lang="zh-CN" altLang="en-US" sz="1100" dirty="0"/>
                    </a:p>
                  </a:txBody>
                  <a:tcPr/>
                </a:tc>
                <a:tc>
                  <a:txBody>
                    <a:bodyPr/>
                    <a:lstStyle/>
                    <a:p>
                      <a:pPr algn="ctr"/>
                      <a:r>
                        <a:rPr lang="en-US" altLang="zh-CN" sz="1100" dirty="0"/>
                        <a:t>ISSCC’18 </a:t>
                      </a:r>
                    </a:p>
                    <a:p>
                      <a:pPr algn="ctr"/>
                      <a:r>
                        <a:rPr lang="en-US" altLang="zh-CN" sz="1100" dirty="0"/>
                        <a:t>[1]</a:t>
                      </a:r>
                      <a:endParaRPr lang="zh-CN" altLang="en-US" sz="1100" dirty="0"/>
                    </a:p>
                  </a:txBody>
                  <a:tcPr/>
                </a:tc>
                <a:tc>
                  <a:txBody>
                    <a:bodyPr/>
                    <a:lstStyle/>
                    <a:p>
                      <a:pPr algn="ctr"/>
                      <a:r>
                        <a:rPr lang="en-US" altLang="zh-CN" sz="1100" dirty="0"/>
                        <a:t>ISSCC’19</a:t>
                      </a:r>
                    </a:p>
                    <a:p>
                      <a:pPr algn="ctr"/>
                      <a:r>
                        <a:rPr lang="en-US" altLang="zh-CN" sz="1100" dirty="0"/>
                        <a:t>[2]</a:t>
                      </a:r>
                      <a:endParaRPr lang="zh-CN" altLang="en-US" sz="1100" dirty="0"/>
                    </a:p>
                  </a:txBody>
                  <a:tcPr/>
                </a:tc>
                <a:tc>
                  <a:txBody>
                    <a:bodyPr/>
                    <a:lstStyle/>
                    <a:p>
                      <a:pPr algn="ctr"/>
                      <a:r>
                        <a:rPr lang="en-US" altLang="zh-CN" sz="1100" dirty="0"/>
                        <a:t>ISSCC’20</a:t>
                      </a:r>
                    </a:p>
                    <a:p>
                      <a:pPr algn="ctr"/>
                      <a:r>
                        <a:rPr lang="en-US" altLang="zh-CN" sz="1100" dirty="0"/>
                        <a:t>[3]</a:t>
                      </a:r>
                      <a:endParaRPr lang="zh-CN" altLang="en-US" sz="1100" dirty="0"/>
                    </a:p>
                  </a:txBody>
                  <a:tcPr/>
                </a:tc>
                <a:extLst>
                  <a:ext uri="{0D108BD9-81ED-4DB2-BD59-A6C34878D82A}">
                    <a16:rowId xmlns:a16="http://schemas.microsoft.com/office/drawing/2014/main" val="2915166325"/>
                  </a:ext>
                </a:extLst>
              </a:tr>
              <a:tr h="238794">
                <a:tc>
                  <a:txBody>
                    <a:bodyPr/>
                    <a:lstStyle/>
                    <a:p>
                      <a:r>
                        <a:rPr lang="en-US" altLang="zh-CN" sz="1100" dirty="0"/>
                        <a:t>Technology</a:t>
                      </a:r>
                      <a:endParaRPr lang="zh-CN" altLang="en-US" sz="1100" dirty="0"/>
                    </a:p>
                  </a:txBody>
                  <a:tcPr/>
                </a:tc>
                <a:tc>
                  <a:txBody>
                    <a:bodyPr/>
                    <a:lstStyle/>
                    <a:p>
                      <a:r>
                        <a:rPr lang="en-US" altLang="zh-CN" sz="1100" dirty="0"/>
                        <a:t>65nm</a:t>
                      </a:r>
                      <a:endParaRPr lang="zh-CN" altLang="en-US" sz="1100" dirty="0"/>
                    </a:p>
                  </a:txBody>
                  <a:tcPr/>
                </a:tc>
                <a:tc>
                  <a:txBody>
                    <a:bodyPr/>
                    <a:lstStyle/>
                    <a:p>
                      <a:r>
                        <a:rPr lang="en-US" altLang="zh-CN" sz="1100" dirty="0"/>
                        <a:t>55nm</a:t>
                      </a:r>
                      <a:endParaRPr lang="zh-CN" altLang="en-US" sz="1100" dirty="0"/>
                    </a:p>
                  </a:txBody>
                  <a:tcPr/>
                </a:tc>
                <a:tc>
                  <a:txBody>
                    <a:bodyPr/>
                    <a:lstStyle/>
                    <a:p>
                      <a:r>
                        <a:rPr lang="en-US" altLang="zh-CN" sz="1100" dirty="0"/>
                        <a:t>7nm</a:t>
                      </a:r>
                      <a:endParaRPr lang="zh-CN" altLang="en-US" sz="1100" dirty="0"/>
                    </a:p>
                  </a:txBody>
                  <a:tcPr/>
                </a:tc>
                <a:extLst>
                  <a:ext uri="{0D108BD9-81ED-4DB2-BD59-A6C34878D82A}">
                    <a16:rowId xmlns:a16="http://schemas.microsoft.com/office/drawing/2014/main" val="1961294911"/>
                  </a:ext>
                </a:extLst>
              </a:tr>
              <a:tr h="238794">
                <a:tc>
                  <a:txBody>
                    <a:bodyPr/>
                    <a:lstStyle/>
                    <a:p>
                      <a:r>
                        <a:rPr lang="en-US" altLang="zh-CN" sz="1100" dirty="0"/>
                        <a:t>Array size</a:t>
                      </a:r>
                      <a:endParaRPr lang="zh-CN" altLang="en-US" sz="1100" dirty="0"/>
                    </a:p>
                  </a:txBody>
                  <a:tcPr/>
                </a:tc>
                <a:tc>
                  <a:txBody>
                    <a:bodyPr/>
                    <a:lstStyle/>
                    <a:p>
                      <a:r>
                        <a:rPr lang="en-US" altLang="zh-CN" sz="1100" dirty="0"/>
                        <a:t>128kb</a:t>
                      </a:r>
                      <a:endParaRPr lang="zh-CN" altLang="en-US" sz="1100" dirty="0"/>
                    </a:p>
                  </a:txBody>
                  <a:tcPr/>
                </a:tc>
                <a:tc>
                  <a:txBody>
                    <a:bodyPr/>
                    <a:lstStyle/>
                    <a:p>
                      <a:r>
                        <a:rPr lang="en-US" altLang="zh-CN" sz="1100" dirty="0"/>
                        <a:t>3.8kb</a:t>
                      </a:r>
                      <a:endParaRPr lang="zh-CN" altLang="en-US" sz="1100" dirty="0"/>
                    </a:p>
                  </a:txBody>
                  <a:tcPr/>
                </a:tc>
                <a:tc>
                  <a:txBody>
                    <a:bodyPr/>
                    <a:lstStyle/>
                    <a:p>
                      <a:r>
                        <a:rPr lang="en-US" altLang="zh-CN" sz="1100" dirty="0"/>
                        <a:t>4kb</a:t>
                      </a:r>
                      <a:endParaRPr lang="zh-CN" altLang="en-US" sz="1100" dirty="0"/>
                    </a:p>
                  </a:txBody>
                  <a:tcPr/>
                </a:tc>
                <a:extLst>
                  <a:ext uri="{0D108BD9-81ED-4DB2-BD59-A6C34878D82A}">
                    <a16:rowId xmlns:a16="http://schemas.microsoft.com/office/drawing/2014/main" val="139694062"/>
                  </a:ext>
                </a:extLst>
              </a:tr>
              <a:tr h="238794">
                <a:tc>
                  <a:txBody>
                    <a:bodyPr/>
                    <a:lstStyle/>
                    <a:p>
                      <a:r>
                        <a:rPr lang="en-US" altLang="zh-CN" sz="1100" dirty="0"/>
                        <a:t>Input / weight / output bits</a:t>
                      </a:r>
                      <a:endParaRPr lang="zh-CN" altLang="en-US" sz="1100" dirty="0"/>
                    </a:p>
                  </a:txBody>
                  <a:tcPr/>
                </a:tc>
                <a:tc>
                  <a:txBody>
                    <a:bodyPr/>
                    <a:lstStyle/>
                    <a:p>
                      <a:r>
                        <a:rPr lang="en-US" altLang="zh-CN" sz="1100" dirty="0"/>
                        <a:t>1 / 1 / 1</a:t>
                      </a:r>
                      <a:endParaRPr lang="zh-CN" altLang="en-US" sz="1100" dirty="0"/>
                    </a:p>
                  </a:txBody>
                  <a:tcPr/>
                </a:tc>
                <a:tc>
                  <a:txBody>
                    <a:bodyPr/>
                    <a:lstStyle/>
                    <a:p>
                      <a:r>
                        <a:rPr lang="en-US" altLang="zh-CN" sz="1100" dirty="0"/>
                        <a:t>4 / 5 / 7</a:t>
                      </a:r>
                      <a:endParaRPr lang="zh-CN" altLang="en-US" sz="1100" dirty="0"/>
                    </a:p>
                  </a:txBody>
                  <a:tcPr/>
                </a:tc>
                <a:tc>
                  <a:txBody>
                    <a:bodyPr/>
                    <a:lstStyle/>
                    <a:p>
                      <a:r>
                        <a:rPr lang="en-US" altLang="zh-CN" sz="1100" dirty="0"/>
                        <a:t>4 / 4 / 4</a:t>
                      </a:r>
                      <a:endParaRPr lang="zh-CN" altLang="en-US" sz="1100" dirty="0"/>
                    </a:p>
                  </a:txBody>
                  <a:tcPr/>
                </a:tc>
                <a:extLst>
                  <a:ext uri="{0D108BD9-81ED-4DB2-BD59-A6C34878D82A}">
                    <a16:rowId xmlns:a16="http://schemas.microsoft.com/office/drawing/2014/main" val="529775019"/>
                  </a:ext>
                </a:extLst>
              </a:tr>
              <a:tr h="238794">
                <a:tc>
                  <a:txBody>
                    <a:bodyPr/>
                    <a:lstStyle/>
                    <a:p>
                      <a:r>
                        <a:rPr lang="en-US" altLang="zh-CN" sz="1100" dirty="0"/>
                        <a:t>Throughput</a:t>
                      </a:r>
                      <a:r>
                        <a:rPr lang="zh-CN" altLang="en-US" sz="1100" dirty="0"/>
                        <a:t>（</a:t>
                      </a:r>
                      <a:r>
                        <a:rPr lang="en-US" altLang="zh-CN" sz="1100" dirty="0"/>
                        <a:t>GOPS</a:t>
                      </a:r>
                      <a:r>
                        <a:rPr lang="zh-CN" altLang="en-US" sz="1100" dirty="0"/>
                        <a:t>）</a:t>
                      </a:r>
                    </a:p>
                  </a:txBody>
                  <a:tcPr/>
                </a:tc>
                <a:tc>
                  <a:txBody>
                    <a:bodyPr/>
                    <a:lstStyle/>
                    <a:p>
                      <a:r>
                        <a:rPr lang="en-US" altLang="zh-CN" sz="1100" dirty="0"/>
                        <a:t>4</a:t>
                      </a:r>
                      <a:endParaRPr lang="zh-CN" altLang="en-US" sz="1100" dirty="0"/>
                    </a:p>
                  </a:txBody>
                  <a:tcPr/>
                </a:tc>
                <a:tc>
                  <a:txBody>
                    <a:bodyPr/>
                    <a:lstStyle/>
                    <a:p>
                      <a:r>
                        <a:rPr lang="en-US" altLang="zh-CN" sz="1100" dirty="0"/>
                        <a:t>17.6</a:t>
                      </a:r>
                      <a:endParaRPr lang="zh-CN" altLang="en-US" sz="1100" dirty="0"/>
                    </a:p>
                  </a:txBody>
                  <a:tcPr/>
                </a:tc>
                <a:tc>
                  <a:txBody>
                    <a:bodyPr/>
                    <a:lstStyle/>
                    <a:p>
                      <a:r>
                        <a:rPr lang="en-US" altLang="zh-CN" sz="1100" dirty="0"/>
                        <a:t>455.1</a:t>
                      </a:r>
                      <a:endParaRPr lang="zh-CN" altLang="en-US" sz="1100" dirty="0"/>
                    </a:p>
                  </a:txBody>
                  <a:tcPr/>
                </a:tc>
                <a:extLst>
                  <a:ext uri="{0D108BD9-81ED-4DB2-BD59-A6C34878D82A}">
                    <a16:rowId xmlns:a16="http://schemas.microsoft.com/office/drawing/2014/main" val="478098354"/>
                  </a:ext>
                </a:extLst>
              </a:tr>
              <a:tr h="238794">
                <a:tc>
                  <a:txBody>
                    <a:bodyPr/>
                    <a:lstStyle/>
                    <a:p>
                      <a:r>
                        <a:rPr lang="en-US" altLang="zh-CN" sz="1100" dirty="0"/>
                        <a:t>Energy Efficiency</a:t>
                      </a:r>
                      <a:r>
                        <a:rPr lang="zh-CN" altLang="en-US" sz="1100" dirty="0"/>
                        <a:t>（</a:t>
                      </a:r>
                      <a:r>
                        <a:rPr lang="en-US" altLang="zh-CN" sz="1100" dirty="0"/>
                        <a:t>TOPS/W</a:t>
                      </a:r>
                      <a:r>
                        <a:rPr lang="zh-CN" altLang="en-US" sz="1100" dirty="0"/>
                        <a:t>）</a:t>
                      </a:r>
                    </a:p>
                  </a:txBody>
                  <a:tcPr/>
                </a:tc>
                <a:tc>
                  <a:txBody>
                    <a:bodyPr/>
                    <a:lstStyle/>
                    <a:p>
                      <a:r>
                        <a:rPr lang="en-US" altLang="zh-CN" sz="1100" dirty="0"/>
                        <a:t>3.125</a:t>
                      </a:r>
                      <a:endParaRPr lang="zh-CN" altLang="en-US" sz="1100" dirty="0"/>
                    </a:p>
                  </a:txBody>
                  <a:tcPr/>
                </a:tc>
                <a:tc>
                  <a:txBody>
                    <a:bodyPr/>
                    <a:lstStyle/>
                    <a:p>
                      <a:r>
                        <a:rPr lang="en-US" altLang="zh-CN" sz="1100" dirty="0"/>
                        <a:t>18.4</a:t>
                      </a:r>
                      <a:endParaRPr lang="zh-CN" altLang="en-US" sz="1100" dirty="0"/>
                    </a:p>
                  </a:txBody>
                  <a:tcPr/>
                </a:tc>
                <a:tc>
                  <a:txBody>
                    <a:bodyPr/>
                    <a:lstStyle/>
                    <a:p>
                      <a:r>
                        <a:rPr lang="en-US" altLang="zh-CN" sz="1100" dirty="0"/>
                        <a:t>189.3~435.5</a:t>
                      </a:r>
                      <a:endParaRPr lang="zh-CN" altLang="en-US" sz="1100" dirty="0"/>
                    </a:p>
                  </a:txBody>
                  <a:tcPr/>
                </a:tc>
                <a:extLst>
                  <a:ext uri="{0D108BD9-81ED-4DB2-BD59-A6C34878D82A}">
                    <a16:rowId xmlns:a16="http://schemas.microsoft.com/office/drawing/2014/main" val="1054522219"/>
                  </a:ext>
                </a:extLst>
              </a:tr>
            </a:tbl>
          </a:graphicData>
        </a:graphic>
      </p:graphicFrame>
      <p:sp>
        <p:nvSpPr>
          <p:cNvPr id="3" name="灯片编号占位符 2">
            <a:extLst>
              <a:ext uri="{FF2B5EF4-FFF2-40B4-BE49-F238E27FC236}">
                <a16:creationId xmlns:a16="http://schemas.microsoft.com/office/drawing/2014/main" id="{1F157E4A-82B2-4EDC-A131-7AF518FD82D0}"/>
              </a:ext>
            </a:extLst>
          </p:cNvPr>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2" name="文本框 1">
            <a:extLst>
              <a:ext uri="{FF2B5EF4-FFF2-40B4-BE49-F238E27FC236}">
                <a16:creationId xmlns:a16="http://schemas.microsoft.com/office/drawing/2014/main" id="{E00C4B95-184C-4844-87A4-CAC168C3D932}"/>
              </a:ext>
            </a:extLst>
          </p:cNvPr>
          <p:cNvSpPr txBox="1"/>
          <p:nvPr/>
        </p:nvSpPr>
        <p:spPr>
          <a:xfrm>
            <a:off x="1336806" y="6310271"/>
            <a:ext cx="9517128" cy="461665"/>
          </a:xfrm>
          <a:prstGeom prst="rect">
            <a:avLst/>
          </a:prstGeom>
          <a:noFill/>
        </p:spPr>
        <p:txBody>
          <a:bodyPr wrap="square" rtlCol="0">
            <a:spAutoFit/>
          </a:bodyPr>
          <a:lstStyle/>
          <a:p>
            <a:r>
              <a:rPr lang="en-US" altLang="zh-CN" sz="800" dirty="0"/>
              <a:t>[1]</a:t>
            </a:r>
            <a:r>
              <a:rPr lang="en-US" altLang="zh-CN" sz="800" dirty="0" err="1"/>
              <a:t>S.K.Gonugondla</a:t>
            </a:r>
            <a:r>
              <a:rPr lang="en-US" altLang="zh-CN" sz="800" dirty="0"/>
              <a:t> et al., “A 42pJ/Decision 3.12TOPS/W Robust In-Memory Machine Learning Classifier with On-Chip Training,” ISSCC, pp. 490-491, Feb. 2018</a:t>
            </a:r>
          </a:p>
          <a:p>
            <a:r>
              <a:rPr lang="en-US" altLang="zh-CN" sz="800" dirty="0"/>
              <a:t>[2]</a:t>
            </a:r>
            <a:r>
              <a:rPr lang="en-US" altLang="zh-CN" sz="800" dirty="0" err="1"/>
              <a:t>X.Si</a:t>
            </a:r>
            <a:r>
              <a:rPr lang="en-US" altLang="zh-CN" sz="800" dirty="0"/>
              <a:t> et al., “A Twin-8T SRAM Computation-In-Memory Macro for </a:t>
            </a:r>
            <a:r>
              <a:rPr lang="en-US" altLang="zh-CN" sz="800" dirty="0" err="1"/>
              <a:t>MultipleBit</a:t>
            </a:r>
            <a:r>
              <a:rPr lang="en-US" altLang="zh-CN" sz="800" dirty="0"/>
              <a:t> CNN-Based Machine Learning,”  ISSCC, pp. 396-397, Feb. 2019</a:t>
            </a:r>
          </a:p>
          <a:p>
            <a:r>
              <a:rPr lang="en-US" altLang="zh-CN" sz="800" dirty="0"/>
              <a:t>[3]Q.D et al., “A 351TOPS/W and 372.4GOPS Compute-in-Memory SRAM Macro in 7nm </a:t>
            </a:r>
            <a:r>
              <a:rPr lang="en-US" altLang="zh-CN" sz="800" dirty="0" err="1"/>
              <a:t>FinFET</a:t>
            </a:r>
            <a:r>
              <a:rPr lang="en-US" altLang="zh-CN" sz="800" dirty="0"/>
              <a:t> CMOS for Machine-Learning Applications,” ISSCC, pp. 16-20, Feb. 2020</a:t>
            </a:r>
            <a:endParaRPr lang="zh-CN" altLang="en-US" sz="800" dirty="0"/>
          </a:p>
        </p:txBody>
      </p:sp>
    </p:spTree>
    <p:extLst>
      <p:ext uri="{BB962C8B-B14F-4D97-AF65-F5344CB8AC3E}">
        <p14:creationId xmlns:p14="http://schemas.microsoft.com/office/powerpoint/2010/main" val="36202053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7273782"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研究背景与意义：基于存内计算的关键词检测</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graphicFrame>
        <p:nvGraphicFramePr>
          <p:cNvPr id="2" name="表格 1">
            <a:extLst>
              <a:ext uri="{FF2B5EF4-FFF2-40B4-BE49-F238E27FC236}">
                <a16:creationId xmlns:a16="http://schemas.microsoft.com/office/drawing/2014/main" id="{761A54FE-274A-4DAF-9F97-2B85D68A7CA5}"/>
              </a:ext>
            </a:extLst>
          </p:cNvPr>
          <p:cNvGraphicFramePr>
            <a:graphicFrameLocks noGrp="1"/>
          </p:cNvGraphicFramePr>
          <p:nvPr>
            <p:extLst>
              <p:ext uri="{D42A27DB-BD31-4B8C-83A1-F6EECF244321}">
                <p14:modId xmlns:p14="http://schemas.microsoft.com/office/powerpoint/2010/main" val="1891596845"/>
              </p:ext>
            </p:extLst>
          </p:nvPr>
        </p:nvGraphicFramePr>
        <p:xfrm>
          <a:off x="1043940" y="1169708"/>
          <a:ext cx="10104120" cy="4974587"/>
        </p:xfrm>
        <a:graphic>
          <a:graphicData uri="http://schemas.openxmlformats.org/drawingml/2006/table">
            <a:tbl>
              <a:tblPr firstRow="1" firstCol="1" bandRow="1">
                <a:tableStyleId>{5C22544A-7EE6-4342-B048-85BDC9FD1C3A}</a:tableStyleId>
              </a:tblPr>
              <a:tblGrid>
                <a:gridCol w="1710564">
                  <a:extLst>
                    <a:ext uri="{9D8B030D-6E8A-4147-A177-3AD203B41FA5}">
                      <a16:colId xmlns:a16="http://schemas.microsoft.com/office/drawing/2014/main" val="2735353892"/>
                    </a:ext>
                  </a:extLst>
                </a:gridCol>
                <a:gridCol w="1863670">
                  <a:extLst>
                    <a:ext uri="{9D8B030D-6E8A-4147-A177-3AD203B41FA5}">
                      <a16:colId xmlns:a16="http://schemas.microsoft.com/office/drawing/2014/main" val="4091492640"/>
                    </a:ext>
                  </a:extLst>
                </a:gridCol>
                <a:gridCol w="1460668">
                  <a:extLst>
                    <a:ext uri="{9D8B030D-6E8A-4147-A177-3AD203B41FA5}">
                      <a16:colId xmlns:a16="http://schemas.microsoft.com/office/drawing/2014/main" val="2577173930"/>
                    </a:ext>
                  </a:extLst>
                </a:gridCol>
                <a:gridCol w="1451868">
                  <a:extLst>
                    <a:ext uri="{9D8B030D-6E8A-4147-A177-3AD203B41FA5}">
                      <a16:colId xmlns:a16="http://schemas.microsoft.com/office/drawing/2014/main" val="4034702629"/>
                    </a:ext>
                  </a:extLst>
                </a:gridCol>
                <a:gridCol w="2208599">
                  <a:extLst>
                    <a:ext uri="{9D8B030D-6E8A-4147-A177-3AD203B41FA5}">
                      <a16:colId xmlns:a16="http://schemas.microsoft.com/office/drawing/2014/main" val="1697786919"/>
                    </a:ext>
                  </a:extLst>
                </a:gridCol>
                <a:gridCol w="1408751">
                  <a:extLst>
                    <a:ext uri="{9D8B030D-6E8A-4147-A177-3AD203B41FA5}">
                      <a16:colId xmlns:a16="http://schemas.microsoft.com/office/drawing/2014/main" val="2402759656"/>
                    </a:ext>
                  </a:extLst>
                </a:gridCol>
              </a:tblGrid>
              <a:tr h="277103">
                <a:tc>
                  <a:txBody>
                    <a:bodyPr/>
                    <a:lstStyle/>
                    <a:p>
                      <a:pPr algn="ct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4866550"/>
                  </a:ext>
                </a:extLst>
              </a:tr>
              <a:tr h="518052">
                <a:tc>
                  <a:txBody>
                    <a:bodyPr/>
                    <a:lstStyle/>
                    <a:p>
                      <a:pPr algn="ctr"/>
                      <a:r>
                        <a:rPr lang="en-US" sz="1600" kern="100" dirty="0">
                          <a:effectLst/>
                        </a:rPr>
                        <a:t>Accepted</a:t>
                      </a:r>
                    </a:p>
                  </a:txBody>
                  <a:tcPr marL="68580" marR="68580" marT="0" marB="0"/>
                </a:tc>
                <a:tc>
                  <a:txBody>
                    <a:bodyPr/>
                    <a:lstStyle/>
                    <a:p>
                      <a:pPr algn="ctr"/>
                      <a:r>
                        <a:rPr lang="en-US" sz="1600" kern="100">
                          <a:effectLst/>
                        </a:rPr>
                        <a:t>ISSCC 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ISSCC 2017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VLSI 2018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VLSI 2019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IEDM 2019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5142483"/>
                  </a:ext>
                </a:extLst>
              </a:tr>
              <a:tr h="294042">
                <a:tc>
                  <a:txBody>
                    <a:bodyPr/>
                    <a:lstStyle/>
                    <a:p>
                      <a:pPr algn="ctr"/>
                      <a:r>
                        <a:rPr lang="en-US" sz="1600" kern="100" dirty="0">
                          <a:effectLst/>
                        </a:rPr>
                        <a:t>Technology</a:t>
                      </a:r>
                    </a:p>
                  </a:txBody>
                  <a:tcPr marL="68580" marR="68580" marT="0" marB="0"/>
                </a:tc>
                <a:tc>
                  <a:txBody>
                    <a:bodyPr/>
                    <a:lstStyle/>
                    <a:p>
                      <a:pPr algn="ctr"/>
                      <a:r>
                        <a:rPr lang="en-US" sz="1600" kern="100">
                          <a:effectLst/>
                        </a:rPr>
                        <a:t>65nm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40nm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28nm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65nm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90nm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3132881"/>
                  </a:ext>
                </a:extLst>
              </a:tr>
              <a:tr h="777078">
                <a:tc>
                  <a:txBody>
                    <a:bodyPr/>
                    <a:lstStyle/>
                    <a:p>
                      <a:pPr algn="ctr"/>
                      <a:r>
                        <a:rPr lang="en-US" sz="1600" kern="100" dirty="0">
                          <a:effectLst/>
                        </a:rPr>
                        <a:t>Memristor</a:t>
                      </a:r>
                    </a:p>
                    <a:p>
                      <a:pPr algn="ct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5.84Mb SRAM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144KB SRAM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27KB SRAM</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10KB SRAM+64Kb CIM-SRAM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PLRAM</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2286153"/>
                  </a:ext>
                </a:extLst>
              </a:tr>
              <a:tr h="518052">
                <a:tc>
                  <a:txBody>
                    <a:bodyPr/>
                    <a:lstStyle/>
                    <a:p>
                      <a:pPr algn="ctr"/>
                      <a:r>
                        <a:rPr lang="en-US" sz="1600" kern="100" dirty="0">
                          <a:effectLst/>
                        </a:rPr>
                        <a:t>Max Accuracy</a:t>
                      </a:r>
                    </a:p>
                  </a:txBody>
                  <a:tcPr marL="68580" marR="68580" marT="0" marB="0"/>
                </a:tc>
                <a:tc>
                  <a:txBody>
                    <a:bodyPr/>
                    <a:lstStyle/>
                    <a:p>
                      <a:pPr algn="ctr"/>
                      <a:r>
                        <a:rPr lang="en-US" sz="1600" kern="100">
                          <a:effectLst/>
                        </a:rPr>
                        <a:t>92%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95%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&gt;90%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4131463"/>
                  </a:ext>
                </a:extLst>
              </a:tr>
              <a:tr h="777078">
                <a:tc>
                  <a:txBody>
                    <a:bodyPr/>
                    <a:lstStyle/>
                    <a:p>
                      <a:pPr algn="ctr"/>
                      <a:r>
                        <a:rPr lang="en-US" sz="1600" kern="100">
                          <a:effectLst/>
                        </a:rPr>
                        <a:t>Throughout (TOPS/W)</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0.318@0.65V,</a:t>
                      </a:r>
                      <a:endParaRPr lang="zh-CN" sz="1600" kern="100" dirty="0">
                        <a:effectLst/>
                      </a:endParaRPr>
                    </a:p>
                    <a:p>
                      <a:pPr algn="ctr"/>
                      <a:r>
                        <a:rPr lang="en-US" sz="1600" kern="100" dirty="0">
                          <a:effectLst/>
                        </a:rPr>
                        <a:t>3.9MHz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54.4@0.57V,</a:t>
                      </a:r>
                      <a:endParaRPr lang="zh-CN" sz="1600" kern="100">
                        <a:effectLst/>
                      </a:endParaRPr>
                    </a:p>
                    <a:p>
                      <a:pPr algn="ctr"/>
                      <a:r>
                        <a:rPr lang="en-US" sz="1600" kern="100">
                          <a:effectLst/>
                        </a:rPr>
                        <a:t>2.5MHz</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11.7 @ 0.9V, 75MHz</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11</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774300"/>
                  </a:ext>
                </a:extLst>
              </a:tr>
              <a:tr h="1295130">
                <a:tc>
                  <a:txBody>
                    <a:bodyPr/>
                    <a:lstStyle/>
                    <a:p>
                      <a:pPr algn="ctr"/>
                      <a:r>
                        <a:rPr lang="en-US" sz="1600" kern="100">
                          <a:effectLst/>
                        </a:rPr>
                        <a:t>Neural Energy Efficiency *</a:t>
                      </a:r>
                      <a:endParaRPr lang="zh-CN" sz="1600" kern="100">
                        <a:effectLst/>
                      </a:endParaRPr>
                    </a:p>
                    <a:p>
                      <a:pPr algn="ctr"/>
                      <a:r>
                        <a:rPr lang="en-US" sz="1600" kern="100">
                          <a:effectLst/>
                        </a:rPr>
                        <a:t>( pJ/Neuron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36@0.9V,10.2MHz</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2540@ 0.65V,</a:t>
                      </a:r>
                      <a:endParaRPr lang="zh-CN" sz="1600" kern="100" dirty="0">
                        <a:effectLst/>
                      </a:endParaRPr>
                    </a:p>
                    <a:p>
                      <a:pPr algn="ctr"/>
                      <a:r>
                        <a:rPr lang="en-US" sz="1600" kern="100" dirty="0">
                          <a:effectLst/>
                        </a:rPr>
                        <a:t>3.9MHz</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2.46@0.57V,</a:t>
                      </a:r>
                      <a:endParaRPr lang="zh-CN" sz="1600" kern="100">
                        <a:effectLst/>
                      </a:endParaRPr>
                    </a:p>
                    <a:p>
                      <a:pPr algn="ctr"/>
                      <a:r>
                        <a:rPr lang="en-US" sz="1600" kern="100">
                          <a:effectLst/>
                        </a:rPr>
                        <a:t>2.5MHz</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5.1 @ 0.9V, 75MHz</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1902484"/>
                  </a:ext>
                </a:extLst>
              </a:tr>
              <a:tr h="518052">
                <a:tc>
                  <a:txBody>
                    <a:bodyPr/>
                    <a:lstStyle/>
                    <a:p>
                      <a:pPr algn="ctr"/>
                      <a:r>
                        <a:rPr lang="en-US" sz="1600" kern="100">
                          <a:effectLst/>
                        </a:rPr>
                        <a:t>Bits in computer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a:effectLst/>
                        </a:rPr>
                        <a:t>3bits</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600" kern="100" dirty="0">
                          <a:effectLst/>
                        </a:rPr>
                        <a:t>7 bits</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7101423"/>
                  </a:ext>
                </a:extLst>
              </a:tr>
            </a:tbl>
          </a:graphicData>
        </a:graphic>
      </p:graphicFrame>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3" name="文本框 2">
            <a:extLst>
              <a:ext uri="{FF2B5EF4-FFF2-40B4-BE49-F238E27FC236}">
                <a16:creationId xmlns:a16="http://schemas.microsoft.com/office/drawing/2014/main" id="{69C0F009-64C6-48EB-86FD-885389DF4B03}"/>
              </a:ext>
            </a:extLst>
          </p:cNvPr>
          <p:cNvSpPr txBox="1"/>
          <p:nvPr/>
        </p:nvSpPr>
        <p:spPr>
          <a:xfrm>
            <a:off x="2370898" y="6221727"/>
            <a:ext cx="9517128" cy="707886"/>
          </a:xfrm>
          <a:prstGeom prst="rect">
            <a:avLst/>
          </a:prstGeom>
          <a:noFill/>
        </p:spPr>
        <p:txBody>
          <a:bodyPr wrap="square" rtlCol="0">
            <a:spAutoFit/>
          </a:bodyPr>
          <a:lstStyle/>
          <a:p>
            <a:r>
              <a:rPr lang="en-US" altLang="zh-CN" sz="800" dirty="0"/>
              <a:t>[1]M.P et al., “A Scalable Speech Recognizer with Deep-Neural-Network Acoustic Models and Voice-Activated Power Gating,” ISSCC, 2017</a:t>
            </a:r>
          </a:p>
          <a:p>
            <a:r>
              <a:rPr lang="en-US" altLang="zh-CN" sz="800" dirty="0"/>
              <a:t>[2]</a:t>
            </a:r>
            <a:r>
              <a:rPr lang="en-US" altLang="zh-CN" sz="800" dirty="0" err="1"/>
              <a:t>S.Bang</a:t>
            </a:r>
            <a:r>
              <a:rPr lang="en-US" altLang="zh-CN" sz="800" dirty="0"/>
              <a:t> et al., “A 288uW Programmable Deep-Learning Processor with 270KB On-Chip Weight Storage Using Non-Uniform Memory Hierarchy for Mobile Intelligence,” ISSCC, 2017</a:t>
            </a:r>
          </a:p>
          <a:p>
            <a:r>
              <a:rPr lang="en-US" altLang="zh-CN" sz="800" dirty="0"/>
              <a:t>[3]S.Y et al., “XNOR-SRAM: In-Memory Computing SRAM Macro for Binary/Ternary Deep Neural Networks,” VLSI </a:t>
            </a:r>
            <a:r>
              <a:rPr lang="en-US" altLang="zh-CN" sz="800" dirty="0" err="1"/>
              <a:t>Symp</a:t>
            </a:r>
            <a:r>
              <a:rPr lang="en-US" altLang="zh-CN" sz="800" dirty="0"/>
              <a:t>., 2018</a:t>
            </a:r>
          </a:p>
          <a:p>
            <a:r>
              <a:rPr lang="en-US" altLang="zh-CN" sz="800" dirty="0"/>
              <a:t>[4]R.G et al., “A 5.1pJ/Neuron 127.3us/Inference RNN-based Speech Recognition Processor using 16 Computing-in-Memory SRAM Macros in 65nm CMOS,” VLSI </a:t>
            </a:r>
            <a:r>
              <a:rPr lang="en-US" altLang="zh-CN" sz="800" dirty="0" err="1"/>
              <a:t>Symp</a:t>
            </a:r>
            <a:r>
              <a:rPr lang="en-US" altLang="zh-CN" sz="800" dirty="0"/>
              <a:t>., 2019</a:t>
            </a:r>
          </a:p>
          <a:p>
            <a:r>
              <a:rPr lang="en-US" altLang="zh-CN" sz="800" dirty="0"/>
              <a:t>[5]S.G et al., “Programmable Linear RAM: A New Flash Memory-based Memristor for Artificial Synapses and Its Application to Speech Recognition System,” IEDM, 2019</a:t>
            </a:r>
            <a:endParaRPr lang="zh-CN" altLang="en-US" sz="800" dirty="0"/>
          </a:p>
        </p:txBody>
      </p:sp>
    </p:spTree>
    <p:extLst>
      <p:ext uri="{BB962C8B-B14F-4D97-AF65-F5344CB8AC3E}">
        <p14:creationId xmlns:p14="http://schemas.microsoft.com/office/powerpoint/2010/main" val="39206921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4401201"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研究背景与意义：研究目的</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4" name="灯片编号占位符 3">
            <a:extLst>
              <a:ext uri="{FF2B5EF4-FFF2-40B4-BE49-F238E27FC236}">
                <a16:creationId xmlns:a16="http://schemas.microsoft.com/office/drawing/2014/main" id="{3B0AFCE9-E737-40C2-BD8F-B748935D19C7}"/>
              </a:ext>
            </a:extLst>
          </p:cNvPr>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2" name="文本框 1">
            <a:extLst>
              <a:ext uri="{FF2B5EF4-FFF2-40B4-BE49-F238E27FC236}">
                <a16:creationId xmlns:a16="http://schemas.microsoft.com/office/drawing/2014/main" id="{B7263831-FC0C-4975-9705-57091BF5581B}"/>
              </a:ext>
            </a:extLst>
          </p:cNvPr>
          <p:cNvSpPr txBox="1"/>
          <p:nvPr/>
        </p:nvSpPr>
        <p:spPr>
          <a:xfrm>
            <a:off x="1544146" y="4919008"/>
            <a:ext cx="1702225" cy="1938992"/>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t>应用广泛</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矩阵计算</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计算量大</a:t>
            </a:r>
          </a:p>
        </p:txBody>
      </p:sp>
      <p:pic>
        <p:nvPicPr>
          <p:cNvPr id="5" name="图片 4">
            <a:extLst>
              <a:ext uri="{FF2B5EF4-FFF2-40B4-BE49-F238E27FC236}">
                <a16:creationId xmlns:a16="http://schemas.microsoft.com/office/drawing/2014/main" id="{65FCB2B8-4A85-4A4C-BC2A-EB80544B0CDF}"/>
              </a:ext>
            </a:extLst>
          </p:cNvPr>
          <p:cNvPicPr>
            <a:picLocks noChangeAspect="1"/>
          </p:cNvPicPr>
          <p:nvPr/>
        </p:nvPicPr>
        <p:blipFill>
          <a:blip r:embed="rId3"/>
          <a:stretch>
            <a:fillRect/>
          </a:stretch>
        </p:blipFill>
        <p:spPr>
          <a:xfrm>
            <a:off x="1097280" y="2090164"/>
            <a:ext cx="2595958" cy="2677671"/>
          </a:xfrm>
          <a:prstGeom prst="rect">
            <a:avLst/>
          </a:prstGeom>
        </p:spPr>
      </p:pic>
      <p:pic>
        <p:nvPicPr>
          <p:cNvPr id="10" name="图片 9">
            <a:extLst>
              <a:ext uri="{FF2B5EF4-FFF2-40B4-BE49-F238E27FC236}">
                <a16:creationId xmlns:a16="http://schemas.microsoft.com/office/drawing/2014/main" id="{1A214240-259A-4F4C-9763-9279F38B4B74}"/>
              </a:ext>
            </a:extLst>
          </p:cNvPr>
          <p:cNvPicPr>
            <a:picLocks noChangeAspect="1"/>
          </p:cNvPicPr>
          <p:nvPr/>
        </p:nvPicPr>
        <p:blipFill>
          <a:blip r:embed="rId4"/>
          <a:stretch>
            <a:fillRect/>
          </a:stretch>
        </p:blipFill>
        <p:spPr>
          <a:xfrm>
            <a:off x="4946298" y="2090164"/>
            <a:ext cx="2892042" cy="2683845"/>
          </a:xfrm>
          <a:prstGeom prst="rect">
            <a:avLst/>
          </a:prstGeom>
        </p:spPr>
      </p:pic>
      <p:sp>
        <p:nvSpPr>
          <p:cNvPr id="11" name="文本框 10">
            <a:extLst>
              <a:ext uri="{FF2B5EF4-FFF2-40B4-BE49-F238E27FC236}">
                <a16:creationId xmlns:a16="http://schemas.microsoft.com/office/drawing/2014/main" id="{8D612179-2943-4C9A-83D6-28541D3DE82B}"/>
              </a:ext>
            </a:extLst>
          </p:cNvPr>
          <p:cNvSpPr txBox="1"/>
          <p:nvPr/>
        </p:nvSpPr>
        <p:spPr>
          <a:xfrm>
            <a:off x="5541206" y="4890433"/>
            <a:ext cx="1702225" cy="1938992"/>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t>访存减少</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乘加模式</a:t>
            </a:r>
            <a:endParaRPr lang="en-US" altLang="zh-CN" sz="2400" dirty="0"/>
          </a:p>
          <a:p>
            <a:endParaRPr lang="en-US" altLang="zh-CN" sz="2400" dirty="0"/>
          </a:p>
          <a:p>
            <a:pPr marL="285750" indent="-285750">
              <a:buFont typeface="Wingdings" panose="05000000000000000000" pitchFamily="2" charset="2"/>
              <a:buChar char="n"/>
            </a:pPr>
            <a:r>
              <a:rPr lang="zh-CN" altLang="en-US" sz="2400" dirty="0"/>
              <a:t>能耗降低</a:t>
            </a:r>
          </a:p>
        </p:txBody>
      </p:sp>
      <p:sp>
        <p:nvSpPr>
          <p:cNvPr id="18" name="加号 17">
            <a:extLst>
              <a:ext uri="{FF2B5EF4-FFF2-40B4-BE49-F238E27FC236}">
                <a16:creationId xmlns:a16="http://schemas.microsoft.com/office/drawing/2014/main" id="{A088A367-DD48-48FC-972E-D9A8FEF738E8}"/>
              </a:ext>
            </a:extLst>
          </p:cNvPr>
          <p:cNvSpPr/>
          <p:nvPr/>
        </p:nvSpPr>
        <p:spPr>
          <a:xfrm>
            <a:off x="4019730" y="3168566"/>
            <a:ext cx="600075" cy="571500"/>
          </a:xfrm>
          <a:prstGeom prst="mathPlu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燕尾形 23">
            <a:extLst>
              <a:ext uri="{FF2B5EF4-FFF2-40B4-BE49-F238E27FC236}">
                <a16:creationId xmlns:a16="http://schemas.microsoft.com/office/drawing/2014/main" id="{ED078D4C-C888-4C75-9415-2CB9E956FFCE}"/>
              </a:ext>
            </a:extLst>
          </p:cNvPr>
          <p:cNvSpPr/>
          <p:nvPr/>
        </p:nvSpPr>
        <p:spPr>
          <a:xfrm>
            <a:off x="8164833" y="3248976"/>
            <a:ext cx="868680" cy="360046"/>
          </a:xfrm>
          <a:prstGeom prst="notch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00B8693-D29D-403C-9E2D-8DAF14B40CA6}"/>
              </a:ext>
            </a:extLst>
          </p:cNvPr>
          <p:cNvSpPr txBox="1"/>
          <p:nvPr/>
        </p:nvSpPr>
        <p:spPr>
          <a:xfrm>
            <a:off x="9091400" y="1885952"/>
            <a:ext cx="2700000" cy="3970318"/>
          </a:xfrm>
          <a:prstGeom prst="rect">
            <a:avLst/>
          </a:prstGeom>
          <a:noFill/>
        </p:spPr>
        <p:txBody>
          <a:bodyPr wrap="square" rtlCol="0">
            <a:spAutoFit/>
          </a:bodyPr>
          <a:lstStyle/>
          <a:p>
            <a:pPr marL="285750" indent="-285750">
              <a:buFont typeface="Wingdings" panose="05000000000000000000" pitchFamily="2" charset="2"/>
              <a:buChar char="n"/>
            </a:pPr>
            <a:r>
              <a:rPr lang="zh-CN" altLang="en-US" sz="2800" dirty="0"/>
              <a:t>两者结合的可行性方案论证</a:t>
            </a:r>
            <a:endParaRPr lang="en-US" altLang="zh-CN" sz="2800" dirty="0"/>
          </a:p>
          <a:p>
            <a:endParaRPr lang="en-US" altLang="zh-CN" sz="2800" dirty="0"/>
          </a:p>
          <a:p>
            <a:pPr marL="285750" indent="-285750">
              <a:buFont typeface="Wingdings" panose="05000000000000000000" pitchFamily="2" charset="2"/>
              <a:buChar char="n"/>
            </a:pPr>
            <a:r>
              <a:rPr lang="zh-CN" altLang="en-US" sz="2800" dirty="0"/>
              <a:t>具体的低功耗可执行方案设计</a:t>
            </a:r>
            <a:endParaRPr lang="en-US" altLang="zh-CN" sz="2800" dirty="0"/>
          </a:p>
          <a:p>
            <a:endParaRPr lang="en-US" altLang="zh-CN" sz="2800" dirty="0"/>
          </a:p>
          <a:p>
            <a:pPr marL="285750" indent="-285750">
              <a:buFont typeface="Wingdings" panose="05000000000000000000" pitchFamily="2" charset="2"/>
              <a:buChar char="n"/>
            </a:pPr>
            <a:r>
              <a:rPr lang="zh-CN" altLang="en-US" sz="2800" dirty="0"/>
              <a:t>基于</a:t>
            </a:r>
            <a:r>
              <a:rPr lang="en-US" altLang="zh-CN" sz="2800" dirty="0"/>
              <a:t>KWS</a:t>
            </a:r>
            <a:r>
              <a:rPr lang="zh-CN" altLang="en-US" sz="2800" dirty="0"/>
              <a:t>的方案实行优化</a:t>
            </a:r>
          </a:p>
        </p:txBody>
      </p:sp>
    </p:spTree>
    <p:extLst>
      <p:ext uri="{BB962C8B-B14F-4D97-AF65-F5344CB8AC3E}">
        <p14:creationId xmlns:p14="http://schemas.microsoft.com/office/powerpoint/2010/main" val="37055395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descr="正方形"/>
          <p:cNvSpPr/>
          <p:nvPr/>
        </p:nvSpPr>
        <p:spPr bwMode="auto">
          <a:xfrm>
            <a:off x="0" y="284163"/>
            <a:ext cx="585788" cy="585788"/>
          </a:xfrm>
          <a:prstGeom prst="rect">
            <a:avLst/>
          </a:prstGeom>
          <a:solidFill>
            <a:srgbClr val="A4BF1F"/>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45718" tIns="45718" rIns="45718" bIns="45718" anchor="ctr"/>
          <a:lstStyle>
            <a:lvl1pPr>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1pPr>
            <a:lvl2pPr marL="742950" indent="-28575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2pPr>
            <a:lvl3pPr marL="11430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3pPr>
            <a:lvl4pPr marL="16002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4pPr>
            <a:lvl5pPr marL="2057400" indent="-228600">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5pPr>
            <a:lvl6pPr marL="25146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6pPr>
            <a:lvl7pPr marL="29718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7pPr>
            <a:lvl8pPr marL="34290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8pPr>
            <a:lvl9pPr marL="3886200" indent="-228600"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等线" panose="02010600030101010101" pitchFamily="2" charset="-122"/>
              <a:sym typeface="等线" panose="02010600030101010101" pitchFamily="2" charset="-122"/>
            </a:endParaRPr>
          </a:p>
        </p:txBody>
      </p:sp>
      <p:sp>
        <p:nvSpPr>
          <p:cNvPr id="22530" name="AutoShape 2" descr="形状"/>
          <p:cNvSpPr/>
          <p:nvPr/>
        </p:nvSpPr>
        <p:spPr bwMode="auto">
          <a:xfrm>
            <a:off x="-14287" y="-12700"/>
            <a:ext cx="12220575" cy="1143000"/>
          </a:xfrm>
          <a:custGeom>
            <a:avLst/>
            <a:gdLst>
              <a:gd name="T0" fmla="*/ 6110288 w 21600"/>
              <a:gd name="T1" fmla="*/ 571500 h 21600"/>
              <a:gd name="T2" fmla="*/ 6110288 w 21600"/>
              <a:gd name="T3" fmla="*/ 571500 h 21600"/>
              <a:gd name="T4" fmla="*/ 6110288 w 21600"/>
              <a:gd name="T5" fmla="*/ 571500 h 21600"/>
              <a:gd name="T6" fmla="*/ 6110288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319" y="21600"/>
                </a:lnTo>
                <a:lnTo>
                  <a:pt x="29" y="7818"/>
                </a:lnTo>
                <a:lnTo>
                  <a:pt x="0" y="0"/>
                </a:lnTo>
                <a:close/>
              </a:path>
            </a:pathLst>
          </a:custGeom>
          <a:solidFill>
            <a:srgbClr val="009BF8"/>
          </a:solidFill>
          <a:ln>
            <a:noFill/>
          </a:ln>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45718" tIns="45718" rIns="45718" bIns="45718"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sym typeface="等线" panose="02010600030101010101" pitchFamily="2" charset="-122"/>
            </a:endParaRPr>
          </a:p>
        </p:txBody>
      </p:sp>
      <p:sp>
        <p:nvSpPr>
          <p:cNvPr id="22531" name="Text Box 3" descr="矩形 1"/>
          <p:cNvSpPr txBox="1"/>
          <p:nvPr/>
        </p:nvSpPr>
        <p:spPr bwMode="auto">
          <a:xfrm>
            <a:off x="809177" y="316896"/>
            <a:ext cx="3323983" cy="523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8" tIns="45718" rIns="45718" bIns="45718">
            <a:spAutoFit/>
          </a:bodyPr>
          <a:lstStyle>
            <a:lvl1pPr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1pPr>
            <a:lvl2pPr marL="742950" indent="-28575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2pPr>
            <a:lvl3pPr marL="11430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3pPr>
            <a:lvl4pPr marL="16002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4pPr>
            <a:lvl5pPr marL="2057400" indent="-228600" defTabSz="911225">
              <a:defRPr>
                <a:solidFill>
                  <a:srgbClr val="000000"/>
                </a:solidFill>
                <a:latin typeface="等线" panose="02010600030101010101" pitchFamily="2" charset="-122"/>
                <a:ea typeface="等线" panose="02010600030101010101" pitchFamily="2" charset="-122"/>
                <a:sym typeface="等线" panose="02010600030101010101" pitchFamily="2" charset="-122"/>
              </a:defRPr>
            </a:lvl5pPr>
            <a:lvl6pPr marL="25146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6pPr>
            <a:lvl7pPr marL="29718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7pPr>
            <a:lvl8pPr marL="34290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8pPr>
            <a:lvl9pPr marL="3886200" indent="-228600" defTabSz="911225" eaLnBrk="0" fontAlgn="base" hangingPunct="0">
              <a:spcBef>
                <a:spcPct val="0"/>
              </a:spcBef>
              <a:spcAft>
                <a:spcPct val="0"/>
              </a:spcAft>
              <a:defRPr>
                <a:solidFill>
                  <a:srgbClr val="000000"/>
                </a:solidFill>
                <a:latin typeface="等线" panose="02010600030101010101" pitchFamily="2" charset="-122"/>
                <a:ea typeface="等线" panose="02010600030101010101" pitchFamily="2" charset="-122"/>
                <a:sym typeface="等线" panose="02010600030101010101" pitchFamily="2" charset="-122"/>
              </a:defRPr>
            </a:lvl9pPr>
          </a:lstStyle>
          <a:p>
            <a:pPr lvl="0" fontAlgn="base" hangingPunct="0">
              <a:spcBef>
                <a:spcPts val="800"/>
              </a:spcBef>
              <a:spcAft>
                <a:spcPct val="0"/>
              </a:spcAft>
              <a:defRPr/>
            </a:pPr>
            <a:r>
              <a:rPr lang="zh-CN" altLang="en-US" sz="2800" dirty="0">
                <a:solidFill>
                  <a:srgbClr val="FFFFFF"/>
                </a:solidFill>
                <a:latin typeface="微软雅黑" panose="020B0503020204020204" charset="-122"/>
                <a:ea typeface="微软雅黑" panose="020B0503020204020204" charset="-122"/>
                <a:sym typeface="微软雅黑" panose="020B0503020204020204" charset="-122"/>
              </a:rPr>
              <a:t>研究现状与未来趋势</a:t>
            </a:r>
          </a:p>
        </p:txBody>
      </p:sp>
      <p:pic>
        <p:nvPicPr>
          <p:cNvPr id="8" name="图片 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775417" y="142491"/>
            <a:ext cx="2265640" cy="827588"/>
          </a:xfrm>
          <a:prstGeom prst="rect">
            <a:avLst/>
          </a:prstGeom>
        </p:spPr>
      </p:pic>
      <p:sp>
        <p:nvSpPr>
          <p:cNvPr id="50" name="矩形 49"/>
          <p:cNvSpPr/>
          <p:nvPr/>
        </p:nvSpPr>
        <p:spPr>
          <a:xfrm>
            <a:off x="3589454" y="2868233"/>
            <a:ext cx="6185963" cy="2523768"/>
          </a:xfrm>
          <a:prstGeom prst="rect">
            <a:avLst/>
          </a:prstGeom>
        </p:spPr>
        <p:txBody>
          <a:bodyPr wrap="square">
            <a:spAutoFit/>
          </a:bodyPr>
          <a:lstStyle/>
          <a:p>
            <a:pPr marL="342900" indent="-342900" algn="just">
              <a:spcAft>
                <a:spcPts val="1200"/>
              </a:spcAft>
              <a:buFont typeface="Wingdings" panose="05000000000000000000" pitchFamily="2" charset="2"/>
              <a:buChar char="n"/>
            </a:pPr>
            <a:r>
              <a:rPr lang="zh-CN" altLang="en-US" sz="3200" b="1" dirty="0"/>
              <a:t>忽视</a:t>
            </a:r>
            <a:r>
              <a:rPr lang="en-US" altLang="zh-CN" sz="3200" b="1" dirty="0"/>
              <a:t>FFT</a:t>
            </a:r>
            <a:r>
              <a:rPr lang="zh-CN" altLang="en-US" sz="3200" b="1" dirty="0"/>
              <a:t>的计算</a:t>
            </a:r>
            <a:endParaRPr lang="en-US" altLang="zh-CN" sz="3200" b="1" dirty="0"/>
          </a:p>
          <a:p>
            <a:pPr marL="342900" indent="-342900" algn="just">
              <a:spcAft>
                <a:spcPts val="1200"/>
              </a:spcAft>
              <a:buFont typeface="Wingdings" panose="05000000000000000000" pitchFamily="2" charset="2"/>
              <a:buChar char="n"/>
            </a:pPr>
            <a:r>
              <a:rPr lang="en-US" altLang="zh-CN" sz="3200" b="1" dirty="0"/>
              <a:t>FFT</a:t>
            </a:r>
            <a:r>
              <a:rPr lang="zh-CN" altLang="en-US" sz="3200" b="1" dirty="0"/>
              <a:t>优化和神经网络优化并重</a:t>
            </a:r>
          </a:p>
          <a:p>
            <a:pPr algn="just">
              <a:spcAft>
                <a:spcPts val="1200"/>
              </a:spcAft>
            </a:pPr>
            <a:endParaRPr lang="en-US" altLang="zh-CN" sz="3200" b="1" dirty="0"/>
          </a:p>
          <a:p>
            <a:pPr algn="just">
              <a:spcAft>
                <a:spcPts val="1200"/>
              </a:spcAft>
            </a:pPr>
            <a:endParaRPr lang="en-US" altLang="zh-CN" sz="3200" b="1" dirty="0"/>
          </a:p>
        </p:txBody>
      </p:sp>
      <p:sp>
        <p:nvSpPr>
          <p:cNvPr id="3" name="灯片编号占位符 2">
            <a:extLst>
              <a:ext uri="{FF2B5EF4-FFF2-40B4-BE49-F238E27FC236}">
                <a16:creationId xmlns:a16="http://schemas.microsoft.com/office/drawing/2014/main" id="{FB03A01A-6088-4C87-8D38-49C7272946B5}"/>
              </a:ext>
            </a:extLst>
          </p:cNvPr>
          <p:cNvSpPr>
            <a:spLocks noGrp="1"/>
          </p:cNvSpPr>
          <p:nvPr>
            <p:ph type="sldNum" sz="quarter" idx="12"/>
          </p:nvPr>
        </p:nvSpPr>
        <p:spPr/>
        <p:txBody>
          <a:bodyPr/>
          <a:lstStyle/>
          <a:p>
            <a:fld id="{49AE70B2-8BF9-45C0-BB95-33D1B9D3A854}" type="slidenum">
              <a:rPr lang="zh-CN" altLang="en-US" smtClean="0"/>
              <a:t>9</a:t>
            </a:fld>
            <a:endParaRPr lang="zh-CN" altLang="en-US"/>
          </a:p>
        </p:txBody>
      </p:sp>
    </p:spTree>
    <p:extLst>
      <p:ext uri="{BB962C8B-B14F-4D97-AF65-F5344CB8AC3E}">
        <p14:creationId xmlns:p14="http://schemas.microsoft.com/office/powerpoint/2010/main" val="380552124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TotalTime>
  <Words>1828</Words>
  <Application>Microsoft Office PowerPoint</Application>
  <PresentationFormat>宽屏</PresentationFormat>
  <Paragraphs>280</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FFT混合基分解</vt:lpstr>
      <vt:lpstr>FFT混合基分解</vt:lpstr>
      <vt:lpstr>512点FFT计算：理论计算</vt:lpstr>
      <vt:lpstr>512点FFT计算：理论计算</vt:lpstr>
      <vt:lpstr>512点FFT计算</vt:lpstr>
      <vt:lpstr>512点FFT计算：计算流程</vt:lpstr>
      <vt:lpstr>512点FFT计算：存内计算方法</vt:lpstr>
      <vt:lpstr>512点FFT计算：一个数据生成</vt:lpstr>
      <vt:lpstr>512点FFT计算：多个FFT16模块</vt:lpstr>
      <vt:lpstr>512点FFT计算：理论计算时序</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Huaiyu Zhu</dc:creator>
  <cp:lastModifiedBy>2500742286@qq.com</cp:lastModifiedBy>
  <cp:revision>206</cp:revision>
  <dcterms:created xsi:type="dcterms:W3CDTF">2019-06-19T02:08:00Z</dcterms:created>
  <dcterms:modified xsi:type="dcterms:W3CDTF">2020-11-11T03:06:55Z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