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58" r:id="rId5"/>
    <p:sldId id="259" r:id="rId6"/>
    <p:sldId id="265" r:id="rId7"/>
    <p:sldId id="260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37"/>
    <p:restoredTop sz="94737"/>
  </p:normalViewPr>
  <p:slideViewPr>
    <p:cSldViewPr snapToGrid="0">
      <p:cViewPr varScale="1">
        <p:scale>
          <a:sx n="120" d="100"/>
          <a:sy n="120" d="100"/>
        </p:scale>
        <p:origin x="26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A9A86-89A0-496B-9860-47B0CE6BC1EA}" type="datetimeFigureOut">
              <a:rPr lang="zh-CN" altLang="en-US" smtClean="0"/>
              <a:t>2019/12/31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0479A-3A5D-4E97-A4CF-DDB781C8AD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6479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A9A86-89A0-496B-9860-47B0CE6BC1EA}" type="datetimeFigureOut">
              <a:rPr lang="zh-CN" altLang="en-US" smtClean="0"/>
              <a:t>2019/12/31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0479A-3A5D-4E97-A4CF-DDB781C8AD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308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A9A86-89A0-496B-9860-47B0CE6BC1EA}" type="datetimeFigureOut">
              <a:rPr lang="zh-CN" altLang="en-US" smtClean="0"/>
              <a:t>2019/12/31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0479A-3A5D-4E97-A4CF-DDB781C8AD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9762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A9A86-89A0-496B-9860-47B0CE6BC1EA}" type="datetimeFigureOut">
              <a:rPr lang="zh-CN" altLang="en-US" smtClean="0"/>
              <a:t>2019/12/31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0479A-3A5D-4E97-A4CF-DDB781C8AD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7930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A9A86-89A0-496B-9860-47B0CE6BC1EA}" type="datetimeFigureOut">
              <a:rPr lang="zh-CN" altLang="en-US" smtClean="0"/>
              <a:t>2019/12/31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0479A-3A5D-4E97-A4CF-DDB781C8AD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3047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A9A86-89A0-496B-9860-47B0CE6BC1EA}" type="datetimeFigureOut">
              <a:rPr lang="zh-CN" altLang="en-US" smtClean="0"/>
              <a:t>2019/12/31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0479A-3A5D-4E97-A4CF-DDB781C8AD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9267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A9A86-89A0-496B-9860-47B0CE6BC1EA}" type="datetimeFigureOut">
              <a:rPr lang="zh-CN" altLang="en-US" smtClean="0"/>
              <a:t>2019/12/31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0479A-3A5D-4E97-A4CF-DDB781C8AD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8518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A9A86-89A0-496B-9860-47B0CE6BC1EA}" type="datetimeFigureOut">
              <a:rPr lang="zh-CN" altLang="en-US" smtClean="0"/>
              <a:t>2019/12/31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0479A-3A5D-4E97-A4CF-DDB781C8AD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7093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A9A86-89A0-496B-9860-47B0CE6BC1EA}" type="datetimeFigureOut">
              <a:rPr lang="zh-CN" altLang="en-US" smtClean="0"/>
              <a:t>2019/12/31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0479A-3A5D-4E97-A4CF-DDB781C8AD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1192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A9A86-89A0-496B-9860-47B0CE6BC1EA}" type="datetimeFigureOut">
              <a:rPr lang="zh-CN" altLang="en-US" smtClean="0"/>
              <a:t>2019/12/31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0479A-3A5D-4E97-A4CF-DDB781C8AD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2874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A9A86-89A0-496B-9860-47B0CE6BC1EA}" type="datetimeFigureOut">
              <a:rPr lang="zh-CN" altLang="en-US" smtClean="0"/>
              <a:t>2019/12/31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0479A-3A5D-4E97-A4CF-DDB781C8AD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3566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A9A86-89A0-496B-9860-47B0CE6BC1EA}" type="datetimeFigureOut">
              <a:rPr lang="zh-CN" altLang="en-US" smtClean="0"/>
              <a:t>2019/12/31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30479A-3A5D-4E97-A4CF-DDB781C8AD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5246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毕业论文写作要求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2019-08-14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62052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Word</a:t>
            </a:r>
            <a:r>
              <a:rPr lang="zh-CN" altLang="en-US" dirty="0"/>
              <a:t>的使用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825625"/>
            <a:ext cx="10871447" cy="4351338"/>
          </a:xfrm>
        </p:spPr>
        <p:txBody>
          <a:bodyPr/>
          <a:lstStyle/>
          <a:p>
            <a:r>
              <a:rPr lang="zh-CN" altLang="en-US" dirty="0"/>
              <a:t>参考文献的</a:t>
            </a:r>
            <a:r>
              <a:rPr lang="zh-CN" altLang="en-US"/>
              <a:t>交叉引用</a:t>
            </a:r>
            <a:endParaRPr lang="en-US" altLang="zh-CN"/>
          </a:p>
          <a:p>
            <a:r>
              <a:rPr lang="zh-CN" altLang="en-US"/>
              <a:t>图与表的自动编号</a:t>
            </a:r>
            <a:endParaRPr lang="en-US" altLang="zh-CN" dirty="0"/>
          </a:p>
          <a:p>
            <a:r>
              <a:rPr lang="zh-CN" altLang="en-US" dirty="0"/>
              <a:t>公式</a:t>
            </a:r>
            <a:r>
              <a:rPr lang="zh-CN" altLang="en-US"/>
              <a:t>的插入</a:t>
            </a:r>
            <a:endParaRPr lang="en-US" altLang="zh-CN"/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/>
              <a:t>段落</a:t>
            </a:r>
            <a:r>
              <a:rPr lang="en-US" altLang="zh-CN" dirty="0"/>
              <a:t>——</a:t>
            </a:r>
            <a:r>
              <a:rPr lang="zh-CN" altLang="en-US" dirty="0"/>
              <a:t>中文版式</a:t>
            </a:r>
            <a:r>
              <a:rPr lang="en-US" altLang="zh-CN" dirty="0"/>
              <a:t>——</a:t>
            </a:r>
            <a:r>
              <a:rPr lang="zh-CN" altLang="en-US" dirty="0"/>
              <a:t>对齐方式</a:t>
            </a:r>
            <a:r>
              <a:rPr lang="en-US" altLang="zh-CN"/>
              <a:t>——</a:t>
            </a:r>
            <a:r>
              <a:rPr lang="zh-CN" altLang="en-US"/>
              <a:t>居中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/>
              <a:t>段落</a:t>
            </a:r>
            <a:r>
              <a:rPr lang="en-US" altLang="zh-CN" dirty="0"/>
              <a:t>——</a:t>
            </a:r>
            <a:r>
              <a:rPr lang="zh-CN" altLang="en-US" dirty="0"/>
              <a:t>间距</a:t>
            </a:r>
            <a:r>
              <a:rPr lang="en-US" altLang="zh-CN" dirty="0"/>
              <a:t>——</a:t>
            </a:r>
            <a:r>
              <a:rPr lang="zh-CN" altLang="en-US" dirty="0"/>
              <a:t>行距</a:t>
            </a:r>
            <a:r>
              <a:rPr lang="en-US" altLang="zh-CN" dirty="0"/>
              <a:t>——</a:t>
            </a:r>
            <a:r>
              <a:rPr lang="zh-CN" altLang="en-US"/>
              <a:t>固定值</a:t>
            </a:r>
            <a:endParaRPr lang="en-US" altLang="zh-CN"/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/>
              <a:t>字体</a:t>
            </a:r>
            <a:r>
              <a:rPr lang="en-US" altLang="zh-CN"/>
              <a:t>——</a:t>
            </a:r>
            <a:r>
              <a:rPr lang="zh-CN" altLang="en-US"/>
              <a:t>高级</a:t>
            </a:r>
            <a:r>
              <a:rPr lang="en-US" altLang="zh-CN"/>
              <a:t>——</a:t>
            </a:r>
            <a:r>
              <a:rPr lang="zh-CN" altLang="en-US"/>
              <a:t>位置</a:t>
            </a:r>
            <a:r>
              <a:rPr lang="en-US" altLang="zh-CN"/>
              <a:t>——</a:t>
            </a:r>
            <a:r>
              <a:rPr lang="zh-CN" altLang="en-US"/>
              <a:t>标准</a:t>
            </a:r>
            <a:endParaRPr lang="en-US" altLang="zh-CN" dirty="0"/>
          </a:p>
          <a:p>
            <a:r>
              <a:rPr lang="zh-CN" altLang="en-US" dirty="0"/>
              <a:t>特殊字符</a:t>
            </a:r>
            <a:r>
              <a:rPr lang="en-US" altLang="zh-CN" dirty="0"/>
              <a:t>——</a:t>
            </a:r>
            <a:r>
              <a:rPr lang="zh-CN" altLang="en-US" dirty="0"/>
              <a:t>字体</a:t>
            </a:r>
            <a:r>
              <a:rPr lang="en-US" altLang="zh-CN" dirty="0"/>
              <a:t>——</a:t>
            </a:r>
            <a:r>
              <a:rPr lang="zh-CN" altLang="en-US" dirty="0"/>
              <a:t>高级</a:t>
            </a:r>
            <a:r>
              <a:rPr lang="en-US" altLang="zh-CN" dirty="0"/>
              <a:t>——</a:t>
            </a:r>
            <a:r>
              <a:rPr lang="zh-CN" altLang="en-US" dirty="0"/>
              <a:t>间距</a:t>
            </a:r>
            <a:r>
              <a:rPr lang="en-US" altLang="zh-CN" dirty="0"/>
              <a:t>——</a:t>
            </a:r>
            <a:r>
              <a:rPr lang="zh-CN" altLang="en-US" dirty="0"/>
              <a:t>加宽</a:t>
            </a:r>
            <a:r>
              <a:rPr lang="en-US" altLang="zh-CN" dirty="0"/>
              <a:t>/</a:t>
            </a:r>
            <a:r>
              <a:rPr lang="zh-CN" altLang="en-US" dirty="0"/>
              <a:t>缩紧</a:t>
            </a:r>
          </a:p>
        </p:txBody>
      </p:sp>
    </p:spTree>
    <p:extLst>
      <p:ext uri="{BB962C8B-B14F-4D97-AF65-F5344CB8AC3E}">
        <p14:creationId xmlns:p14="http://schemas.microsoft.com/office/powerpoint/2010/main" val="998717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论文题目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论文结构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/>
              <a:t>绪论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/>
              <a:t>主体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/>
              <a:t>总结与展望</a:t>
            </a:r>
            <a:endParaRPr lang="en-US" altLang="zh-CN" dirty="0"/>
          </a:p>
          <a:p>
            <a:pPr marL="228600" lvl="1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zh-CN" altLang="en-US" sz="2800" dirty="0"/>
              <a:t>写作要领及顺序</a:t>
            </a:r>
            <a:endParaRPr lang="en-US" altLang="zh-CN" sz="2800" dirty="0"/>
          </a:p>
          <a:p>
            <a:pPr marL="228600" lvl="1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US" altLang="zh-CN" sz="2800" dirty="0"/>
              <a:t>Word</a:t>
            </a:r>
            <a:r>
              <a:rPr lang="zh-CN" altLang="en-US" sz="2800" dirty="0"/>
              <a:t>的使用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4050742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4D4E9D-2625-40D6-8B58-1B4C65581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论文题目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389524-CCDF-4471-8513-555428C811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大论文取题目的时候，要与小论文有所区别</a:t>
            </a:r>
            <a:endParaRPr lang="en-US" altLang="zh-CN" dirty="0"/>
          </a:p>
          <a:p>
            <a:r>
              <a:rPr lang="zh-CN" altLang="en-US" dirty="0"/>
              <a:t>范围需要有一定的上升</a:t>
            </a:r>
            <a:endParaRPr lang="en-US" altLang="zh-CN" dirty="0"/>
          </a:p>
          <a:p>
            <a:r>
              <a:rPr lang="zh-CN" altLang="en-US" dirty="0"/>
              <a:t>大论文题目应与小论文题目不同，大论文题目更抽象</a:t>
            </a:r>
            <a:r>
              <a:rPr lang="en-US" altLang="zh-CN" dirty="0"/>
              <a:t>(</a:t>
            </a:r>
            <a:r>
              <a:rPr lang="zh-CN" altLang="en-US" dirty="0"/>
              <a:t>高一个层次</a:t>
            </a:r>
            <a:r>
              <a:rPr lang="en-US" altLang="zh-CN" dirty="0"/>
              <a:t>)</a:t>
            </a:r>
            <a:r>
              <a:rPr lang="zh-CN" altLang="en-US" dirty="0"/>
              <a:t>，是方向性的</a:t>
            </a:r>
            <a:endParaRPr lang="en-US" altLang="zh-CN" dirty="0"/>
          </a:p>
          <a:p>
            <a:r>
              <a:rPr lang="zh-CN" altLang="en-US" dirty="0"/>
              <a:t>例如：</a:t>
            </a:r>
            <a:endParaRPr lang="en-US" altLang="zh-CN" dirty="0"/>
          </a:p>
          <a:p>
            <a:pPr lvl="1"/>
            <a:r>
              <a:rPr lang="zh-CN" altLang="en-US" dirty="0"/>
              <a:t>小论文：</a:t>
            </a:r>
            <a:r>
              <a:rPr lang="en-US" altLang="zh-CN" dirty="0"/>
              <a:t>《</a:t>
            </a:r>
            <a:r>
              <a:rPr lang="zh-CN" altLang="en-US" dirty="0"/>
              <a:t>基于接近</a:t>
            </a:r>
            <a:r>
              <a:rPr lang="zh-CN" altLang="en-US"/>
              <a:t>函数的线性判别分析</a:t>
            </a:r>
            <a:r>
              <a:rPr lang="en-US" altLang="zh-CN"/>
              <a:t>》</a:t>
            </a:r>
            <a:endParaRPr lang="en-US" altLang="zh-CN" dirty="0"/>
          </a:p>
          <a:p>
            <a:pPr lvl="1"/>
            <a:r>
              <a:rPr lang="zh-CN" altLang="en-US" dirty="0"/>
              <a:t>大论文：</a:t>
            </a:r>
            <a:r>
              <a:rPr lang="en-US" altLang="zh-CN"/>
              <a:t>《</a:t>
            </a:r>
            <a:r>
              <a:rPr lang="zh-CN" altLang="en-US"/>
              <a:t>判别准则优化的线性判别分析</a:t>
            </a:r>
            <a:r>
              <a:rPr lang="en-US" altLang="zh-CN"/>
              <a:t>》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35895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论文结构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论文至少分为五个章节，第一章为绪论，最后一章为总结与展望，中间为主体部分。</a:t>
            </a:r>
            <a:endParaRPr lang="en-US" altLang="zh-CN" dirty="0"/>
          </a:p>
          <a:p>
            <a:r>
              <a:rPr lang="zh-CN" altLang="en-US" dirty="0"/>
              <a:t>单创新点的情况下，论文第二章为研究的理论基础，第三章为创新改进，第四章为实验。</a:t>
            </a:r>
            <a:endParaRPr lang="en-US" altLang="zh-CN" dirty="0"/>
          </a:p>
          <a:p>
            <a:r>
              <a:rPr lang="zh-CN" altLang="en-US" dirty="0"/>
              <a:t>双创新点的情况下，论文第二章为双创新点的共同理论基础，第三章为第一个创新点的创新改进和实验，第四章为第二个创新点的创新改进和实验。如果双创新点没有共性，分成两个章节单独写。</a:t>
            </a:r>
            <a:endParaRPr lang="en-US" altLang="zh-CN" dirty="0"/>
          </a:p>
          <a:p>
            <a:r>
              <a:rPr lang="zh-CN" altLang="en-US" dirty="0"/>
              <a:t>更多创新点的情况下，单个创新点的理论基础、创新改进和实验合为一章。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04600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绪论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研究背景与意义：阐述研究所处的时代背景，以及对社会和学科的</a:t>
            </a:r>
            <a:r>
              <a:rPr lang="zh-CN" altLang="en-US"/>
              <a:t>意义。（基本概念的解释）</a:t>
            </a:r>
            <a:endParaRPr lang="en-US" altLang="zh-CN" dirty="0"/>
          </a:p>
          <a:p>
            <a:r>
              <a:rPr lang="zh-CN" altLang="en-US" dirty="0"/>
              <a:t>国内外现状：按时间顺序阐述研究状态。不要回避，如实叙述，无需与自身研究做比较。</a:t>
            </a:r>
            <a:endParaRPr lang="en-US" altLang="zh-CN" dirty="0"/>
          </a:p>
          <a:p>
            <a:r>
              <a:rPr lang="zh-CN" altLang="en-US" dirty="0"/>
              <a:t>研究内容与章节安排：首先定义研究</a:t>
            </a:r>
            <a:r>
              <a:rPr lang="zh-CN" altLang="en-US"/>
              <a:t>内容（研究内容可以包含研究目标、研究要点或突破点</a:t>
            </a:r>
            <a:r>
              <a:rPr lang="en-US" altLang="zh-CN"/>
              <a:t>[</a:t>
            </a:r>
            <a:r>
              <a:rPr lang="zh-CN" altLang="en-US"/>
              <a:t>研究目标是研究内容总述，以及需要达到的要求</a:t>
            </a:r>
            <a:r>
              <a:rPr lang="en-US" altLang="zh-CN"/>
              <a:t>]</a:t>
            </a:r>
            <a:r>
              <a:rPr lang="zh-CN" altLang="en-US"/>
              <a:t>，</a:t>
            </a:r>
            <a:r>
              <a:rPr lang="zh-CN" altLang="en-US">
                <a:solidFill>
                  <a:prstClr val="black"/>
                </a:solidFill>
              </a:rPr>
              <a:t>一般是某个特定领域</a:t>
            </a:r>
            <a:r>
              <a:rPr lang="en-US" altLang="zh-CN">
                <a:solidFill>
                  <a:prstClr val="black"/>
                </a:solidFill>
              </a:rPr>
              <a:t>(</a:t>
            </a:r>
            <a:r>
              <a:rPr lang="zh-CN" altLang="en-US">
                <a:solidFill>
                  <a:prstClr val="black"/>
                </a:solidFill>
              </a:rPr>
              <a:t>参见大论文题目</a:t>
            </a:r>
            <a:r>
              <a:rPr lang="en-US" altLang="zh-CN">
                <a:solidFill>
                  <a:prstClr val="black"/>
                </a:solidFill>
              </a:rPr>
              <a:t>)</a:t>
            </a:r>
            <a:r>
              <a:rPr lang="zh-CN" altLang="en-US">
                <a:solidFill>
                  <a:prstClr val="black"/>
                </a:solidFill>
              </a:rPr>
              <a:t>及其不同侧面的展开</a:t>
            </a:r>
            <a:r>
              <a:rPr lang="zh-CN" altLang="en-US"/>
              <a:t>）</a:t>
            </a:r>
            <a:r>
              <a:rPr lang="zh-CN" altLang="en-US">
                <a:solidFill>
                  <a:prstClr val="black"/>
                </a:solidFill>
              </a:rPr>
              <a:t>，</a:t>
            </a:r>
            <a:r>
              <a:rPr lang="zh-CN" altLang="en-US"/>
              <a:t>接着</a:t>
            </a:r>
            <a:r>
              <a:rPr lang="zh-CN" altLang="en-US" dirty="0"/>
              <a:t>说明为什么研究这部分内容，再说明章节安排。章节安排中不要写研究结果和创新。建议用图来表示各章节之间的关系。</a:t>
            </a:r>
          </a:p>
        </p:txBody>
      </p:sp>
    </p:spTree>
    <p:extLst>
      <p:ext uri="{BB962C8B-B14F-4D97-AF65-F5344CB8AC3E}">
        <p14:creationId xmlns:p14="http://schemas.microsoft.com/office/powerpoint/2010/main" val="638194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BE6C58-AF8E-40F2-9A69-C52A8C9CC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  <a:cs typeface="+mn-cs"/>
              </a:rPr>
              <a:t>研究内容与章节安排</a:t>
            </a:r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0D32B7A-8B0D-43E9-9730-472E78C395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7780" y="4223250"/>
            <a:ext cx="6381919" cy="251992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860CE8E-B328-4B64-AF98-546AC77588F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44" r="4703"/>
          <a:stretch/>
        </p:blipFill>
        <p:spPr>
          <a:xfrm>
            <a:off x="477430" y="1481788"/>
            <a:ext cx="7633469" cy="266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478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主体部分结构较为灵活，但内容应包含三要素：研究内容的理论基础，针对研究内容的创新改进和实验。</a:t>
            </a:r>
            <a:endParaRPr lang="en-US" altLang="zh-CN" dirty="0"/>
          </a:p>
          <a:p>
            <a:r>
              <a:rPr lang="zh-CN" altLang="en-US" dirty="0"/>
              <a:t>以上三要素以创新点为基础展开，若存在多个创新点，以上三要素不应合并写。</a:t>
            </a:r>
            <a:endParaRPr lang="en-US" altLang="zh-CN" dirty="0"/>
          </a:p>
          <a:p>
            <a:r>
              <a:rPr lang="zh-CN" altLang="en-US" dirty="0"/>
              <a:t>主体部分的章节应包含概述和小结。在概述中不要涉及相关结论，避免与小结内容相重复。</a:t>
            </a:r>
            <a:endParaRPr lang="en-US" altLang="zh-CN" dirty="0"/>
          </a:p>
          <a:p>
            <a:r>
              <a:rPr lang="zh-CN" altLang="en-US"/>
              <a:t>可参考下肖锋、仇悦的毕业论文。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3594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总结与展望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总结</a:t>
            </a:r>
            <a:r>
              <a:rPr lang="zh-CN" altLang="en-US" dirty="0"/>
              <a:t>过程</a:t>
            </a:r>
            <a:r>
              <a:rPr lang="zh-CN" altLang="en-US"/>
              <a:t>是对过程的总体回顾</a:t>
            </a:r>
            <a:r>
              <a:rPr lang="zh-CN" altLang="en-US" dirty="0"/>
              <a:t>。先总体叙述拟解决的问题，再根据实际情况分点阐述所做的创新改进，最后说明论文所做的</a:t>
            </a:r>
            <a:r>
              <a:rPr lang="zh-CN" altLang="en-US"/>
              <a:t>贡献。</a:t>
            </a:r>
            <a:endParaRPr lang="en-US" altLang="zh-CN"/>
          </a:p>
          <a:p>
            <a:r>
              <a:rPr lang="zh-CN" altLang="en-US"/>
              <a:t>总结也可以讲一些存在的问题，可适当更合理</a:t>
            </a:r>
            <a:endParaRPr lang="en-US" altLang="zh-CN" dirty="0"/>
          </a:p>
          <a:p>
            <a:r>
              <a:rPr lang="zh-CN" altLang="en-US" dirty="0"/>
              <a:t>展望要从一定高度提出研究内容的未来发展趋势，辅以适当的举例说明。</a:t>
            </a:r>
          </a:p>
        </p:txBody>
      </p:sp>
    </p:spTree>
    <p:extLst>
      <p:ext uri="{BB962C8B-B14F-4D97-AF65-F5344CB8AC3E}">
        <p14:creationId xmlns:p14="http://schemas.microsoft.com/office/powerpoint/2010/main" val="20282886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写作要领及顺序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论文写作时，应先写主体部分，再写绪论和总结与展望。</a:t>
            </a:r>
            <a:endParaRPr lang="en-US" altLang="zh-CN" dirty="0"/>
          </a:p>
          <a:p>
            <a:r>
              <a:rPr lang="zh-CN" altLang="en-US" dirty="0"/>
              <a:t>多个创新点不要平行写，写完一个再写另一个。比如不要把多创新点的实验写到一个章节，除非它们具有相同的实验环节。</a:t>
            </a:r>
            <a:endParaRPr lang="en-US" altLang="zh-CN" dirty="0"/>
          </a:p>
          <a:p>
            <a:r>
              <a:rPr lang="zh-CN" altLang="en-US" dirty="0"/>
              <a:t>摘要和总结与展望中简单阐述关于创新的内容，其它所有创新的内容应放在主体部分。</a:t>
            </a:r>
            <a:endParaRPr lang="en-US" altLang="zh-CN" dirty="0"/>
          </a:p>
          <a:p>
            <a:r>
              <a:rPr lang="zh-CN" altLang="en-US" dirty="0"/>
              <a:t>不要灌水，在不同的章节中重复写一样的东西。如摘要和总结中已经提及的部分，避免在绪论中进行再次重复。</a:t>
            </a:r>
            <a:endParaRPr lang="en-US" altLang="zh-CN" dirty="0"/>
          </a:p>
          <a:p>
            <a:r>
              <a:rPr lang="zh-CN" altLang="en-US" dirty="0"/>
              <a:t>主体部分的内容在字数不够的时候，可以加入一些猜想或者还未能够做实验完成的部分等等。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24482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727</Words>
  <Application>Microsoft Office PowerPoint</Application>
  <PresentationFormat>宽屏</PresentationFormat>
  <Paragraphs>50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等线</vt:lpstr>
      <vt:lpstr>等线 Light</vt:lpstr>
      <vt:lpstr>Arial</vt:lpstr>
      <vt:lpstr>Wingdings</vt:lpstr>
      <vt:lpstr>Office 主题​​</vt:lpstr>
      <vt:lpstr>毕业论文写作要求</vt:lpstr>
      <vt:lpstr>目录</vt:lpstr>
      <vt:lpstr>论文题目</vt:lpstr>
      <vt:lpstr>论文结构</vt:lpstr>
      <vt:lpstr>绪论</vt:lpstr>
      <vt:lpstr>研究内容与章节安排</vt:lpstr>
      <vt:lpstr>主体</vt:lpstr>
      <vt:lpstr>总结与展望</vt:lpstr>
      <vt:lpstr>写作要领及顺序</vt:lpstr>
      <vt:lpstr>Word的使用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毕业论文写作要求</dc:title>
  <dc:creator>朱超阳</dc:creator>
  <cp:lastModifiedBy>ShenHaibin</cp:lastModifiedBy>
  <cp:revision>33</cp:revision>
  <dcterms:created xsi:type="dcterms:W3CDTF">2019-08-14T06:12:43Z</dcterms:created>
  <dcterms:modified xsi:type="dcterms:W3CDTF">2019-12-31T06:02:33Z</dcterms:modified>
</cp:coreProperties>
</file>