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286A5-96FF-A0C9-5598-4FF3210CD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396D9C-CFA5-9D7F-68C8-1C7237A35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196CD-8400-B1E2-FE54-850FA644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9313-75B8-423B-B6FC-8034BBD16B57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B4B08-B023-EB56-84F9-662D041C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A706B-E988-0D01-20E7-8676774E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6E23-48EE-4413-A074-98D3A587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5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A85D2-00A8-AAEE-8AD2-8DEA6262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53ED27-DCC3-7EFC-89E5-6A23E0049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BC16A-9AF1-3BB6-A76A-6F27B67D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9313-75B8-423B-B6FC-8034BBD16B57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31A59-3F06-1D78-5E13-FE99850D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2B848-D0DE-6617-1F2A-57A30F9B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6E23-48EE-4413-A074-98D3A587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79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F5F2EF-0CB5-7A3A-E1A3-376B9453E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AC435C-FECF-1951-A338-0BD4745D2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C0258-16B7-2BDE-31A6-CDE786C8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9313-75B8-423B-B6FC-8034BBD16B57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3D68F-0672-4B0A-AFF4-3863D39A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9B995-2B07-984B-29C5-9F2936E1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6E23-48EE-4413-A074-98D3A587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67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A5DFC-FC36-2CB8-0C43-D679FC76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3F707-D54E-1FDD-B756-937F7779A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672AE-4E26-1F19-89CE-D39DE3F2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9313-75B8-423B-B6FC-8034BBD16B57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D14F1-F189-3B24-0A77-DAF6E0FE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EBBBD-4CF0-2F9B-E30E-8BF7ACF2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6E23-48EE-4413-A074-98D3A587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7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81D0E-29BC-4B26-E6A1-DA5ADAEF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EA67FE-B697-0FC5-CDF6-00C7D560C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8F129-1D21-7500-18A2-01B45D94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9313-75B8-423B-B6FC-8034BBD16B57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3C89C-64F3-E3E8-C9BC-F1654B68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DEB40-4E6C-3D90-8BBB-5636B5C6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6E23-48EE-4413-A074-98D3A587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2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74B5E-C8BE-322E-AEA2-D84894D5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85578-E1AD-3340-544A-956543568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2C5B2E-CEB2-5F7F-1BCB-147C68609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3308F2-AF06-7549-DD70-1ED8EA5E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9313-75B8-423B-B6FC-8034BBD16B57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7F779-B6FB-1446-5835-9F0A50BD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926F64-AB59-B70B-19B6-34BA8B6E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6E23-48EE-4413-A074-98D3A587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3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6A140-A6B9-92E7-5A52-C445C5BC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C0BD93-2EAC-751C-7583-03F8363CB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02EF8-C7E8-8038-5E16-44654BD87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E30041-10CB-9C2B-51A1-6AA2B916C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954426-CFA3-AE2B-AB0E-34BF11CAC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835008-FD18-9645-64BA-1BF7BF4B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9313-75B8-423B-B6FC-8034BBD16B57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8EC864-32A1-6EAA-1FFB-718B19C0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3D9712-E78E-289A-E69C-E6C139B7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6E23-48EE-4413-A074-98D3A587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BA710-1C28-5C5C-E4B7-D20B4471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B4EF88-7902-567D-4355-F4EA4DAD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9313-75B8-423B-B6FC-8034BBD16B57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8AC9E7-9C67-7EA4-8577-AD689BDC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4974F4-657F-993A-1FE8-1DBB3B66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6E23-48EE-4413-A074-98D3A587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5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150EBE-A4FC-8DC3-D773-F68AFB4F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9313-75B8-423B-B6FC-8034BBD16B57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ADBC29-E919-C20B-09B0-2D3953DE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9BC2D4-DD84-12A7-C898-9B39ED3D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6E23-48EE-4413-A074-98D3A587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16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25982-7C5F-07A6-00B1-EF12B016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CBF41-E488-6ED0-2FEF-FB94F0E1E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58E16D-DEDC-7033-4222-2A85982EB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1B42C-7375-9323-2EE7-CF95730E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9313-75B8-423B-B6FC-8034BBD16B57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F47CAB-72F1-C64B-51C9-F15651DB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339A42-C368-36AC-9AD6-D993677A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6E23-48EE-4413-A074-98D3A587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8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DA193-0581-0D3F-1D4B-3B9E4F72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69B5B3-FD72-2DBA-3A81-1A43558F3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4B943-834D-2DF6-DAC1-FDF670622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5605E-71C3-4A99-42DE-00757E8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9313-75B8-423B-B6FC-8034BBD16B57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EA79DD-5329-6F1F-3081-5C77C357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E8F7B1-4BF3-8660-A9B1-FE19101C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6E23-48EE-4413-A074-98D3A587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0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6AB5EC-70C6-FA60-33A6-435796E0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F50C01-92C6-BF57-5523-4910BB88C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95135-5A6A-F2EA-FB88-FF072934B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A9313-75B8-423B-B6FC-8034BBD16B57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DB77F-C4F3-188E-7F5E-3C460BEBE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A2C2E-8416-54D9-AEFA-4A307FF6B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6E23-48EE-4413-A074-98D3A587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2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C4A43-EAFB-464B-7CB2-D4A82EC75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687"/>
            <a:ext cx="4962144" cy="63265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512</a:t>
            </a:r>
            <a:r>
              <a:rPr lang="zh-CN" altLang="en-US" sz="2800" dirty="0"/>
              <a:t>点混合基</a:t>
            </a:r>
            <a:r>
              <a:rPr lang="en-US" altLang="zh-CN" sz="2800" dirty="0"/>
              <a:t>FFT</a:t>
            </a:r>
            <a:r>
              <a:rPr lang="zh-CN" altLang="en-US" sz="2800" dirty="0"/>
              <a:t>示例：</a:t>
            </a:r>
            <a:r>
              <a:rPr lang="en-US" altLang="zh-CN" sz="2800" dirty="0"/>
              <a:t>16*16*2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53CA8E-A468-BE8C-0CC5-8AE4DC41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71293"/>
            <a:ext cx="5441152" cy="18137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CD9FD1-31E7-C7ED-6E31-0B09D6DE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85010"/>
            <a:ext cx="5596128" cy="11809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68393A-1F40-A3EA-ACB7-7A4FD3C11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442420"/>
            <a:ext cx="5230368" cy="15225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BDB82B-B89B-3DC2-2CF7-DE3320781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813" y="1926213"/>
            <a:ext cx="5159187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5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C4A43-EAFB-464B-7CB2-D4A82EC75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687"/>
            <a:ext cx="4962144" cy="63265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512</a:t>
            </a:r>
            <a:r>
              <a:rPr lang="zh-CN" altLang="en-US" sz="2800" dirty="0"/>
              <a:t>点混合基</a:t>
            </a:r>
            <a:r>
              <a:rPr lang="en-US" altLang="zh-CN" sz="2800" dirty="0"/>
              <a:t>FFT</a:t>
            </a:r>
            <a:r>
              <a:rPr lang="zh-CN" altLang="en-US" sz="2800" dirty="0"/>
              <a:t>示例：</a:t>
            </a:r>
            <a:r>
              <a:rPr lang="en-US" altLang="zh-CN" sz="2800" dirty="0"/>
              <a:t>16*16*2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466FED-9B16-2C86-6CE5-27341E46E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19007"/>
            <a:ext cx="4056640" cy="26099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958FFE-A5B1-F35E-02A5-D9A1CAF38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15263"/>
            <a:ext cx="4056641" cy="11192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D57E610-2FDB-6FCD-AF9A-7BB4A432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762517"/>
            <a:ext cx="4056640" cy="1181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455BC9-8644-F779-C3CD-32704E69BFE2}"/>
                  </a:ext>
                </a:extLst>
              </p:cNvPr>
              <p:cNvSpPr txBox="1"/>
              <p:nvPr/>
            </p:nvSpPr>
            <p:spPr>
              <a:xfrm>
                <a:off x="1200912" y="6179417"/>
                <a:ext cx="5608320" cy="507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原始信号以行为单位并行输入</a:t>
                </a:r>
                <a:r>
                  <a:rPr lang="en-US" altLang="zh-CN" sz="1200" dirty="0"/>
                  <a:t>16</a:t>
                </a:r>
                <a:r>
                  <a:rPr lang="zh-CN" altLang="en-US" sz="1200" dirty="0"/>
                  <a:t>个数据，作为第一级</a:t>
                </a:r>
                <a:r>
                  <a:rPr lang="en-US" altLang="zh-CN" sz="1200" dirty="0"/>
                  <a:t>FFT</a:t>
                </a:r>
                <a:r>
                  <a:rPr lang="zh-CN" altLang="en-US" sz="1200" dirty="0"/>
                  <a:t>计算，经过</a:t>
                </a:r>
                <a:r>
                  <a:rPr lang="en-US" altLang="zh-CN" sz="1200" dirty="0"/>
                  <a:t>CIM</a:t>
                </a:r>
                <a:r>
                  <a:rPr lang="zh-CN" altLang="en-US" sz="1200" dirty="0"/>
                  <a:t>之后，再与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sub>
                      <m: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1200" i="1">
                        <a:latin typeface="Cambria Math" panose="02040503050406030204" pitchFamily="18" charset="0"/>
                      </a:rPr>
                      <m:t>点乘</m:t>
                    </m:r>
                  </m:oMath>
                </a14:m>
                <a:r>
                  <a:rPr lang="zh-CN" altLang="en-US" sz="1200" dirty="0"/>
                  <a:t>完成第一级</a:t>
                </a:r>
                <a:r>
                  <a:rPr lang="en-US" altLang="zh-CN" sz="1200" dirty="0"/>
                  <a:t>FFT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455BC9-8644-F779-C3CD-32704E69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12" y="6179417"/>
                <a:ext cx="5608320" cy="507896"/>
              </a:xfrm>
              <a:prstGeom prst="rect">
                <a:avLst/>
              </a:prstGeom>
              <a:blipFill>
                <a:blip r:embed="rId5"/>
                <a:stretch>
                  <a:fillRect t="-1205" b="-8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2496F16A-5377-1C52-4967-2ACDFB3D3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2237" y="803340"/>
            <a:ext cx="3943642" cy="260999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D4D3FEF-F710-4A80-3EB4-8DCAFEF077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0613" y="3615263"/>
            <a:ext cx="3927972" cy="111926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5B8B95D-C38E-3E5F-D66B-4E777B5309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0612" y="4796928"/>
            <a:ext cx="4039540" cy="11472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C66864E-69C9-B639-BDFD-A24D31E3A8FC}"/>
                  </a:ext>
                </a:extLst>
              </p:cNvPr>
              <p:cNvSpPr txBox="1"/>
              <p:nvPr/>
            </p:nvSpPr>
            <p:spPr>
              <a:xfrm>
                <a:off x="7302237" y="6183586"/>
                <a:ext cx="4542291" cy="484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进行第二级</a:t>
                </a:r>
                <a:r>
                  <a:rPr lang="en-US" altLang="zh-CN" sz="1200" dirty="0"/>
                  <a:t>FFT</a:t>
                </a:r>
                <a:r>
                  <a:rPr lang="zh-CN" altLang="en-US" sz="1200" dirty="0"/>
                  <a:t>计算，同样经过</a:t>
                </a:r>
                <a:r>
                  <a:rPr lang="en-US" altLang="zh-CN" sz="1200" dirty="0"/>
                  <a:t>CIM</a:t>
                </a:r>
                <a:r>
                  <a:rPr lang="zh-CN" altLang="en-US" sz="1200" dirty="0"/>
                  <a:t>之后，再与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sz="1200" i="1">
                        <a:latin typeface="Cambria Math" panose="02040503050406030204" pitchFamily="18" charset="0"/>
                      </a:rPr>
                      <m:t>点乘</m:t>
                    </m:r>
                  </m:oMath>
                </a14:m>
                <a:r>
                  <a:rPr lang="zh-CN" altLang="en-US" sz="1200" dirty="0"/>
                  <a:t>完成第二级</a:t>
                </a:r>
                <a:r>
                  <a:rPr lang="en-US" altLang="zh-CN" sz="1200" dirty="0"/>
                  <a:t>FFT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C66864E-69C9-B639-BDFD-A24D31E3A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237" y="6183586"/>
                <a:ext cx="4542291" cy="484363"/>
              </a:xfrm>
              <a:prstGeom prst="rect">
                <a:avLst/>
              </a:prstGeom>
              <a:blipFill>
                <a:blip r:embed="rId9"/>
                <a:stretch>
                  <a:fillRect l="-134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29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C4A43-EAFB-464B-7CB2-D4A82EC75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687"/>
            <a:ext cx="4962144" cy="63265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512</a:t>
            </a:r>
            <a:r>
              <a:rPr lang="zh-CN" altLang="en-US" sz="2800" dirty="0"/>
              <a:t>点混合基</a:t>
            </a:r>
            <a:r>
              <a:rPr lang="en-US" altLang="zh-CN" sz="2800" dirty="0"/>
              <a:t>FFT</a:t>
            </a:r>
            <a:r>
              <a:rPr lang="zh-CN" altLang="en-US" sz="2800" dirty="0"/>
              <a:t>示例：</a:t>
            </a:r>
            <a:r>
              <a:rPr lang="en-US" altLang="zh-CN" sz="2800" dirty="0"/>
              <a:t>16*16*2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C66864E-69C9-B639-BDFD-A24D31E3A8FC}"/>
                  </a:ext>
                </a:extLst>
              </p:cNvPr>
              <p:cNvSpPr txBox="1"/>
              <p:nvPr/>
            </p:nvSpPr>
            <p:spPr>
              <a:xfrm>
                <a:off x="1524000" y="1215346"/>
                <a:ext cx="9418320" cy="349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实际上，在</a:t>
                </a:r>
                <a:r>
                  <a:rPr lang="en-US" altLang="zh-CN" sz="1600" dirty="0"/>
                  <a:t>CIM</a:t>
                </a:r>
                <a:r>
                  <a:rPr lang="zh-CN" altLang="en-US" sz="1600" dirty="0"/>
                  <a:t>的阶段，用到的旋转因子矩阵都是一样的，都是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=0~15,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=0~15)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/>
                  <a:t>如下所示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C66864E-69C9-B639-BDFD-A24D31E3A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215346"/>
                <a:ext cx="9418320" cy="349839"/>
              </a:xfrm>
              <a:prstGeom prst="rect">
                <a:avLst/>
              </a:prstGeom>
              <a:blipFill>
                <a:blip r:embed="rId2"/>
                <a:stretch>
                  <a:fillRect l="-324" t="-1724"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49847C8-E240-8601-B665-EF8E9867F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89" y="1785971"/>
            <a:ext cx="5413827" cy="31274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8BE463-1A47-143E-9DCD-D9932744D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156" y="1785971"/>
            <a:ext cx="6001392" cy="312740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A33AA4C-7006-0380-32FE-D393201E3396}"/>
              </a:ext>
            </a:extLst>
          </p:cNvPr>
          <p:cNvSpPr txBox="1"/>
          <p:nvPr/>
        </p:nvSpPr>
        <p:spPr>
          <a:xfrm>
            <a:off x="1524000" y="5467734"/>
            <a:ext cx="941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也就是说，上右图中其实只需要一个</a:t>
            </a:r>
            <a:r>
              <a:rPr lang="en-US" altLang="zh-CN" sz="1600" dirty="0"/>
              <a:t>FFT16</a:t>
            </a:r>
            <a:r>
              <a:rPr lang="zh-CN" altLang="en-US" sz="1600" dirty="0"/>
              <a:t>模块就可以完整计算，并且一旦旋转因子写入，就不用更改。</a:t>
            </a:r>
            <a:endParaRPr lang="en-US" altLang="zh-CN" sz="1600" dirty="0"/>
          </a:p>
          <a:p>
            <a:r>
              <a:rPr lang="zh-CN" altLang="en-US" sz="1600" dirty="0"/>
              <a:t>但后续的乘法器矩阵需要进行大量的计算。在这种情况下，仅在乘法器矩阵阶段，就需要</a:t>
            </a:r>
            <a:r>
              <a:rPr lang="en-US" altLang="zh-CN" sz="1600" dirty="0"/>
              <a:t>1024</a:t>
            </a:r>
            <a:r>
              <a:rPr lang="zh-CN" altLang="en-US" sz="1600" dirty="0"/>
              <a:t>次复数乘法。而直接使用</a:t>
            </a:r>
            <a:r>
              <a:rPr lang="en-US" altLang="zh-CN" sz="1600" dirty="0"/>
              <a:t>FFT</a:t>
            </a:r>
            <a:r>
              <a:rPr lang="zh-CN" altLang="en-US" sz="1600" dirty="0"/>
              <a:t>方法，需要的复数乘法是</a:t>
            </a:r>
            <a:r>
              <a:rPr lang="en-US" altLang="zh-CN" sz="1600" dirty="0"/>
              <a:t>2304</a:t>
            </a:r>
            <a:r>
              <a:rPr lang="zh-CN" altLang="en-US" sz="1600" dirty="0"/>
              <a:t>次复数乘法。</a:t>
            </a:r>
          </a:p>
        </p:txBody>
      </p:sp>
    </p:spTree>
    <p:extLst>
      <p:ext uri="{BB962C8B-B14F-4D97-AF65-F5344CB8AC3E}">
        <p14:creationId xmlns:p14="http://schemas.microsoft.com/office/powerpoint/2010/main" val="83711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C4A43-EAFB-464B-7CB2-D4A82EC75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687"/>
            <a:ext cx="4962144" cy="632651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512</a:t>
            </a:r>
            <a:r>
              <a:rPr lang="zh-CN" altLang="en-US" sz="2800" dirty="0"/>
              <a:t>点混合基</a:t>
            </a:r>
            <a:r>
              <a:rPr lang="en-US" altLang="zh-CN" sz="2800" dirty="0"/>
              <a:t>FFT</a:t>
            </a:r>
            <a:r>
              <a:rPr lang="zh-CN" altLang="en-US" sz="2800" dirty="0"/>
              <a:t>示例：精度问题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1B5754-4087-4D81-F1BF-91E3B680C65D}"/>
              </a:ext>
            </a:extLst>
          </p:cNvPr>
          <p:cNvSpPr txBox="1"/>
          <p:nvPr/>
        </p:nvSpPr>
        <p:spPr>
          <a:xfrm>
            <a:off x="1438656" y="1091184"/>
            <a:ext cx="88331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KWS</a:t>
            </a:r>
            <a:r>
              <a:rPr lang="zh-CN" altLang="en-US" dirty="0"/>
              <a:t>的</a:t>
            </a:r>
            <a:r>
              <a:rPr lang="en-US" altLang="zh-CN" dirty="0"/>
              <a:t>google speech command v0.02</a:t>
            </a:r>
            <a:r>
              <a:rPr lang="zh-CN" altLang="en-US" dirty="0"/>
              <a:t>数据集进行试验，采用</a:t>
            </a:r>
            <a:r>
              <a:rPr lang="en-US" altLang="zh-CN" dirty="0"/>
              <a:t>Python</a:t>
            </a:r>
            <a:r>
              <a:rPr lang="zh-CN" altLang="en-US" dirty="0"/>
              <a:t>程序模拟，具体步骤如下：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对数据集中每个数据在其数值最大点周围选择</a:t>
            </a:r>
            <a:r>
              <a:rPr lang="en-US" altLang="zh-CN" dirty="0"/>
              <a:t>512</a:t>
            </a:r>
            <a:r>
              <a:rPr lang="zh-CN" altLang="en-US" dirty="0"/>
              <a:t>点，共得到</a:t>
            </a:r>
            <a:r>
              <a:rPr lang="en-US" altLang="zh-CN" dirty="0"/>
              <a:t>104441</a:t>
            </a:r>
            <a:r>
              <a:rPr lang="zh-CN" altLang="en-US" dirty="0"/>
              <a:t>个数据样本；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采用旋转因子和向量点乘融合的方式进行三级数据流计算，首先得到三级数据流计算中的旋转因子样本；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对旋转因子样本和</a:t>
            </a:r>
            <a:r>
              <a:rPr lang="en-US" altLang="zh-CN" dirty="0"/>
              <a:t>512</a:t>
            </a:r>
            <a:r>
              <a:rPr lang="zh-CN" altLang="en-US" dirty="0"/>
              <a:t>点原始数据样本都进行</a:t>
            </a:r>
            <a:r>
              <a:rPr lang="en-US" altLang="zh-CN" dirty="0"/>
              <a:t>8bit</a:t>
            </a:r>
            <a:r>
              <a:rPr lang="zh-CN" altLang="en-US" dirty="0"/>
              <a:t>化，包括</a:t>
            </a:r>
            <a:r>
              <a:rPr lang="en-US" altLang="zh-CN" dirty="0"/>
              <a:t>1</a:t>
            </a:r>
            <a:r>
              <a:rPr lang="zh-CN" altLang="en-US" dirty="0"/>
              <a:t>位符号位，</a:t>
            </a:r>
            <a:r>
              <a:rPr lang="en-US" altLang="zh-CN" dirty="0"/>
              <a:t>1</a:t>
            </a:r>
            <a:r>
              <a:rPr lang="zh-CN" altLang="en-US" dirty="0"/>
              <a:t>位整数位，</a:t>
            </a:r>
            <a:r>
              <a:rPr lang="en-US" altLang="zh-CN" dirty="0"/>
              <a:t>6</a:t>
            </a:r>
            <a:r>
              <a:rPr lang="zh-CN" altLang="en-US" dirty="0"/>
              <a:t>位小数位。得到</a:t>
            </a:r>
            <a:r>
              <a:rPr lang="en-US" altLang="zh-CN" dirty="0"/>
              <a:t>8bit</a:t>
            </a:r>
            <a:r>
              <a:rPr lang="zh-CN" altLang="en-US" dirty="0"/>
              <a:t>化的旋转因子样本和原始数据样本；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8bit</a:t>
            </a:r>
            <a:r>
              <a:rPr lang="zh-CN" altLang="en-US" dirty="0"/>
              <a:t>化的旋转因子样本和原始数据样本转变为十进制，输入</a:t>
            </a:r>
            <a:r>
              <a:rPr lang="en-US" altLang="zh-CN" dirty="0"/>
              <a:t>Python</a:t>
            </a:r>
            <a:r>
              <a:rPr lang="zh-CN" altLang="en-US" dirty="0"/>
              <a:t>模型中进行计算，在计算中间不进行位数的截取，直接得到最终数据；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原始数据样本直接进行</a:t>
            </a:r>
            <a:r>
              <a:rPr lang="en-US" altLang="zh-CN" dirty="0"/>
              <a:t>FFT</a:t>
            </a:r>
            <a:r>
              <a:rPr lang="zh-CN" altLang="en-US" dirty="0"/>
              <a:t>，并与得到的计算数据行误差分析。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/>
              <a:t>如果进行误差分析？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计算原始数据的功率谱，得到两份计算结果数据；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将每一个样本的功率谱进行加和，计算每一个样本加和之后的绝对值误差和相对值误差；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关于相对值误差的结果如下页所示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838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C4A43-EAFB-464B-7CB2-D4A82EC75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687"/>
            <a:ext cx="4962144" cy="632651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512</a:t>
            </a:r>
            <a:r>
              <a:rPr lang="zh-CN" altLang="en-US" sz="2800" dirty="0"/>
              <a:t>点混合基</a:t>
            </a:r>
            <a:r>
              <a:rPr lang="en-US" altLang="zh-CN" sz="2800" dirty="0"/>
              <a:t>FFT</a:t>
            </a:r>
            <a:r>
              <a:rPr lang="zh-CN" altLang="en-US" sz="2800" dirty="0"/>
              <a:t>示例：精度问题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1B5754-4087-4D81-F1BF-91E3B680C65D}"/>
              </a:ext>
            </a:extLst>
          </p:cNvPr>
          <p:cNvSpPr txBox="1"/>
          <p:nvPr/>
        </p:nvSpPr>
        <p:spPr>
          <a:xfrm>
            <a:off x="1438656" y="1091184"/>
            <a:ext cx="883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对于误差分析的统计：相对误差最小值：</a:t>
            </a:r>
            <a:r>
              <a:rPr lang="en-US" altLang="zh-CN" dirty="0"/>
              <a:t>-100%</a:t>
            </a:r>
            <a:r>
              <a:rPr lang="zh-CN" altLang="en-US" dirty="0"/>
              <a:t>；相对误差最大值：</a:t>
            </a:r>
            <a:r>
              <a:rPr lang="en-US" altLang="zh-CN" dirty="0"/>
              <a:t>463%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82F80B9-593E-D51B-7B3E-DBA1E10A9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63746"/>
              </p:ext>
            </p:extLst>
          </p:nvPr>
        </p:nvGraphicFramePr>
        <p:xfrm>
          <a:off x="249936" y="1567010"/>
          <a:ext cx="11832336" cy="519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9042">
                  <a:extLst>
                    <a:ext uri="{9D8B030D-6E8A-4147-A177-3AD203B41FA5}">
                      <a16:colId xmlns:a16="http://schemas.microsoft.com/office/drawing/2014/main" val="3734907779"/>
                    </a:ext>
                  </a:extLst>
                </a:gridCol>
                <a:gridCol w="1479042">
                  <a:extLst>
                    <a:ext uri="{9D8B030D-6E8A-4147-A177-3AD203B41FA5}">
                      <a16:colId xmlns:a16="http://schemas.microsoft.com/office/drawing/2014/main" val="674218958"/>
                    </a:ext>
                  </a:extLst>
                </a:gridCol>
                <a:gridCol w="1479042">
                  <a:extLst>
                    <a:ext uri="{9D8B030D-6E8A-4147-A177-3AD203B41FA5}">
                      <a16:colId xmlns:a16="http://schemas.microsoft.com/office/drawing/2014/main" val="2720979746"/>
                    </a:ext>
                  </a:extLst>
                </a:gridCol>
                <a:gridCol w="1479042">
                  <a:extLst>
                    <a:ext uri="{9D8B030D-6E8A-4147-A177-3AD203B41FA5}">
                      <a16:colId xmlns:a16="http://schemas.microsoft.com/office/drawing/2014/main" val="1444153573"/>
                    </a:ext>
                  </a:extLst>
                </a:gridCol>
                <a:gridCol w="1479042">
                  <a:extLst>
                    <a:ext uri="{9D8B030D-6E8A-4147-A177-3AD203B41FA5}">
                      <a16:colId xmlns:a16="http://schemas.microsoft.com/office/drawing/2014/main" val="700453293"/>
                    </a:ext>
                  </a:extLst>
                </a:gridCol>
                <a:gridCol w="1479042">
                  <a:extLst>
                    <a:ext uri="{9D8B030D-6E8A-4147-A177-3AD203B41FA5}">
                      <a16:colId xmlns:a16="http://schemas.microsoft.com/office/drawing/2014/main" val="3119702618"/>
                    </a:ext>
                  </a:extLst>
                </a:gridCol>
                <a:gridCol w="1479042">
                  <a:extLst>
                    <a:ext uri="{9D8B030D-6E8A-4147-A177-3AD203B41FA5}">
                      <a16:colId xmlns:a16="http://schemas.microsoft.com/office/drawing/2014/main" val="2733821615"/>
                    </a:ext>
                  </a:extLst>
                </a:gridCol>
                <a:gridCol w="1479042">
                  <a:extLst>
                    <a:ext uri="{9D8B030D-6E8A-4147-A177-3AD203B41FA5}">
                      <a16:colId xmlns:a16="http://schemas.microsoft.com/office/drawing/2014/main" val="414949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相对误差（</a:t>
                      </a:r>
                      <a:r>
                        <a:rPr lang="en-US" altLang="zh-CN" dirty="0"/>
                        <a:t>%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样本个数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相对误差（</a:t>
                      </a:r>
                      <a:r>
                        <a:rPr lang="en-US" altLang="zh-CN" dirty="0"/>
                        <a:t>%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样本个数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相对误差（</a:t>
                      </a:r>
                      <a:r>
                        <a:rPr lang="en-US" altLang="zh-CN" dirty="0"/>
                        <a:t>%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样本个数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相对误差（</a:t>
                      </a:r>
                      <a:r>
                        <a:rPr lang="en-US" altLang="zh-CN" dirty="0"/>
                        <a:t>%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样本个数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27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-100~-1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45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23233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9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25701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62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14637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7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5988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2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43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54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8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9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437854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r>
                        <a:rPr lang="zh-CN" altLang="en-US" dirty="0"/>
                        <a:t>总样本数：</a:t>
                      </a:r>
                      <a:r>
                        <a:rPr lang="en-US" altLang="zh-CN" dirty="0"/>
                        <a:t>104441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25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0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C4A43-EAFB-464B-7CB2-D4A82EC75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687"/>
            <a:ext cx="4962144" cy="632651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512</a:t>
            </a:r>
            <a:r>
              <a:rPr lang="zh-CN" altLang="en-US" sz="2800" dirty="0"/>
              <a:t>点混合基</a:t>
            </a:r>
            <a:r>
              <a:rPr lang="en-US" altLang="zh-CN" sz="2800" dirty="0"/>
              <a:t>FFT</a:t>
            </a:r>
            <a:r>
              <a:rPr lang="zh-CN" altLang="en-US" sz="2800" dirty="0"/>
              <a:t>示例：精度问题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350848-47B5-6E1D-5CF8-ABEC8F55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72" y="1591056"/>
            <a:ext cx="8603456" cy="430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2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C4A43-EAFB-464B-7CB2-D4A82EC75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687"/>
            <a:ext cx="4962144" cy="632651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512</a:t>
            </a:r>
            <a:r>
              <a:rPr lang="zh-CN" altLang="en-US" sz="2800" dirty="0"/>
              <a:t>点混合基</a:t>
            </a:r>
            <a:r>
              <a:rPr lang="en-US" altLang="zh-CN" sz="2800" dirty="0"/>
              <a:t>FFT</a:t>
            </a:r>
            <a:r>
              <a:rPr lang="zh-CN" altLang="en-US" sz="2800" dirty="0"/>
              <a:t>示例：精度问题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7D8B20-1BA0-3A80-B17A-55077D10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64" y="1696380"/>
            <a:ext cx="9357360" cy="46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3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566</Words>
  <Application>Microsoft Office PowerPoint</Application>
  <PresentationFormat>宽屏</PresentationFormat>
  <Paragraphs>130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512点混合基FFT示例：16*16*2</vt:lpstr>
      <vt:lpstr>512点混合基FFT示例：16*16*2</vt:lpstr>
      <vt:lpstr>512点混合基FFT示例：16*16*2</vt:lpstr>
      <vt:lpstr>512点混合基FFT示例：精度问题</vt:lpstr>
      <vt:lpstr>512点混合基FFT示例：精度问题</vt:lpstr>
      <vt:lpstr>512点混合基FFT示例：精度问题</vt:lpstr>
      <vt:lpstr>512点混合基FFT示例：精度问题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512点混合基FFT示例：16*16*2</dc:title>
  <dc:creator>LR</dc:creator>
  <cp:lastModifiedBy>LR</cp:lastModifiedBy>
  <cp:revision>5</cp:revision>
  <dcterms:created xsi:type="dcterms:W3CDTF">2022-06-05T06:14:01Z</dcterms:created>
  <dcterms:modified xsi:type="dcterms:W3CDTF">2022-06-06T00:25:44Z</dcterms:modified>
</cp:coreProperties>
</file>