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256" r:id="rId2"/>
    <p:sldId id="286" r:id="rId3"/>
    <p:sldId id="300" r:id="rId4"/>
    <p:sldId id="285" r:id="rId5"/>
    <p:sldId id="288" r:id="rId6"/>
    <p:sldId id="287" r:id="rId7"/>
    <p:sldId id="307" r:id="rId8"/>
    <p:sldId id="308" r:id="rId9"/>
    <p:sldId id="309" r:id="rId10"/>
    <p:sldId id="310" r:id="rId11"/>
    <p:sldId id="311" r:id="rId12"/>
    <p:sldId id="31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0" y="3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2021/4/21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B6EB9146-7488-4A3C-ABD1-67D582F717F3}" type="datetime1">
              <a:rPr lang="zh-CN" altLang="en-US" smtClean="0"/>
              <a:t>2021/4/21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7403CC9-20D7-423A-9D9A-9BFB43C40380}" type="datetime1">
              <a:rPr lang="zh-CN" altLang="en-US" smtClean="0"/>
              <a:t>2021/4/21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4964A340-9B82-48AF-A8E7-EE3B4BB1944F}" type="datetime1">
              <a:rPr lang="zh-CN" altLang="en-US" smtClean="0"/>
              <a:t>2021/4/21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13A8EDD1-6A89-4678-898F-8ACC6AEE0C8A}" type="datetime1">
              <a:rPr lang="zh-CN" altLang="en-US" smtClean="0"/>
              <a:t>2021/4/21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6C79A3C4-1F38-4F1E-ADAE-5BF36D978B35}" type="datetime1">
              <a:rPr lang="zh-CN" altLang="en-US" smtClean="0"/>
              <a:t>2021/4/21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8DF42043-74A5-4BB6-838F-EDA05BA27455}" type="datetime1">
              <a:rPr lang="zh-CN" altLang="en-US" smtClean="0"/>
              <a:t>2021/4/21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45DC0D15-FA99-4CBB-99DB-5F1AAC571296}" type="datetime1">
              <a:rPr lang="zh-CN" altLang="en-US" smtClean="0"/>
              <a:t>2021/4/21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076B81B2-048B-4D53-9FC7-FB35CDBEC2BA}" type="datetime1">
              <a:rPr lang="zh-CN" altLang="en-US" smtClean="0"/>
              <a:t>2021/4/21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F16B2EA7-3787-4E55-87C9-D5DF7A07BE6A}" type="datetime1">
              <a:rPr lang="zh-CN" altLang="en-US" smtClean="0"/>
              <a:t>2021/4/21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50CA5115-D938-4307-BED7-26F6985F862A}" type="datetime1">
              <a:rPr lang="zh-CN" altLang="en-US" smtClean="0"/>
              <a:t>2021/4/21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CE7AA628-EB92-4F4A-B017-B5A62979D967}" type="datetime1">
              <a:rPr lang="zh-CN" altLang="en-US" smtClean="0"/>
              <a:t>2021/4/21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2008D7-2ECE-4F19-9CFB-2B13FCC9E7E3}" type="datetime1">
              <a:rPr lang="zh-CN" altLang="en-US" smtClean="0"/>
              <a:t>2021/4/21</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669881" y="1650391"/>
            <a:ext cx="10852237" cy="1973654"/>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50000"/>
              </a:lnSpc>
            </a:pPr>
            <a:r>
              <a:rPr lang="zh-CN" altLang="en-US" sz="6600" dirty="0">
                <a:latin typeface="+mj-ea"/>
              </a:rPr>
              <a:t>人工智能处理器</a:t>
            </a:r>
            <a:endParaRPr lang="en-US" altLang="zh-CN" sz="6600" dirty="0">
              <a:latin typeface="+mj-ea"/>
            </a:endParaRPr>
          </a:p>
        </p:txBody>
      </p:sp>
      <p:sp>
        <p:nvSpPr>
          <p:cNvPr id="3" name="文本框 2"/>
          <p:cNvSpPr txBox="1"/>
          <p:nvPr/>
        </p:nvSpPr>
        <p:spPr>
          <a:xfrm>
            <a:off x="3226906" y="3429000"/>
            <a:ext cx="5738182" cy="952505"/>
          </a:xfrm>
          <a:prstGeom prst="rect">
            <a:avLst/>
          </a:prstGeom>
          <a:noFill/>
        </p:spPr>
        <p:txBody>
          <a:bodyPr wrap="square" rtlCol="0">
            <a:spAutoFit/>
          </a:bodyPr>
          <a:lstStyle/>
          <a:p>
            <a:pPr algn="ctr" defTabSz="457200">
              <a:lnSpc>
                <a:spcPct val="150000"/>
              </a:lnSpc>
              <a:defRPr/>
            </a:pPr>
            <a:r>
              <a:rPr lang="zh-CN" altLang="en-US" sz="2800" dirty="0">
                <a:latin typeface="+mj-ea"/>
                <a:ea typeface="+mj-ea"/>
              </a:rPr>
              <a:t>卷积神经网络的硬件高效处理方案</a:t>
            </a:r>
            <a:endParaRPr lang="en-US" altLang="zh-CN" sz="2800" dirty="0">
              <a:latin typeface="+mj-ea"/>
              <a:ea typeface="+mj-ea"/>
            </a:endParaRPr>
          </a:p>
          <a:p>
            <a:pPr defTabSz="457200">
              <a:lnSpc>
                <a:spcPct val="150000"/>
              </a:lnSpc>
              <a:defRPr/>
            </a:pPr>
            <a:endParaRPr lang="en-US" altLang="zh-CN" sz="1050" b="1" dirty="0">
              <a:latin typeface="+mj-ea"/>
              <a:ea typeface="+mj-ea"/>
            </a:endParaRPr>
          </a:p>
        </p:txBody>
      </p:sp>
      <p:sp>
        <p:nvSpPr>
          <p:cNvPr id="5" name="文本框 4">
            <a:extLst>
              <a:ext uri="{FF2B5EF4-FFF2-40B4-BE49-F238E27FC236}">
                <a16:creationId xmlns:a16="http://schemas.microsoft.com/office/drawing/2014/main" id="{1661F8B0-1C5D-49BA-AE61-66444A4B4181}"/>
              </a:ext>
            </a:extLst>
          </p:cNvPr>
          <p:cNvSpPr txBox="1"/>
          <p:nvPr/>
        </p:nvSpPr>
        <p:spPr>
          <a:xfrm>
            <a:off x="3048643" y="4700078"/>
            <a:ext cx="6094708" cy="458908"/>
          </a:xfrm>
          <a:prstGeom prst="rect">
            <a:avLst/>
          </a:prstGeom>
          <a:noFill/>
        </p:spPr>
        <p:txBody>
          <a:bodyPr wrap="square">
            <a:spAutoFit/>
          </a:bodyPr>
          <a:lstStyle/>
          <a:p>
            <a:pPr algn="ctr" defTabSz="457200">
              <a:lnSpc>
                <a:spcPct val="150000"/>
              </a:lnSpc>
              <a:defRPr/>
            </a:pPr>
            <a:r>
              <a:rPr lang="zh-CN" altLang="en-US" dirty="0">
                <a:latin typeface="+mj-ea"/>
                <a:ea typeface="+mj-ea"/>
              </a:rPr>
              <a:t>报告人</a:t>
            </a:r>
            <a:r>
              <a:rPr lang="zh-CN" altLang="en-US" sz="1800" dirty="0">
                <a:latin typeface="+mj-ea"/>
                <a:ea typeface="+mj-ea"/>
              </a:rPr>
              <a:t>：刘润 </a:t>
            </a:r>
            <a:endParaRPr lang="en-US" altLang="zh-CN" sz="1800" dirty="0">
              <a:latin typeface="+mj-ea"/>
              <a:ea typeface="+mj-ea"/>
            </a:endParaRPr>
          </a:p>
        </p:txBody>
      </p:sp>
      <p:sp>
        <p:nvSpPr>
          <p:cNvPr id="7" name="AutoShape 2" descr="形状">
            <a:extLst>
              <a:ext uri="{FF2B5EF4-FFF2-40B4-BE49-F238E27FC236}">
                <a16:creationId xmlns:a16="http://schemas.microsoft.com/office/drawing/2014/main" id="{1C193F34-9CDB-480A-B2DC-52171CA486FF}"/>
              </a:ext>
            </a:extLst>
          </p:cNvPr>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9" name="图片 8">
            <a:extLst>
              <a:ext uri="{FF2B5EF4-FFF2-40B4-BE49-F238E27FC236}">
                <a16:creationId xmlns:a16="http://schemas.microsoft.com/office/drawing/2014/main" id="{FDAE0A02-99FC-4FDD-9610-9BB736D60C5D}"/>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6" y="316896"/>
            <a:ext cx="589362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ASIC</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a:t>
            </a:r>
            <a:r>
              <a:rPr lang="en-US" altLang="zh-CN" sz="2800" dirty="0" err="1">
                <a:solidFill>
                  <a:srgbClr val="FFFFFF"/>
                </a:solidFill>
                <a:latin typeface="微软雅黑" panose="020B0503020204020204" charset="-122"/>
                <a:ea typeface="微软雅黑" panose="020B0503020204020204" charset="-122"/>
                <a:sym typeface="微软雅黑" panose="020B0503020204020204" charset="-122"/>
              </a:rPr>
              <a:t>PuDianNao</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9" name="矩形 8">
            <a:extLst>
              <a:ext uri="{FF2B5EF4-FFF2-40B4-BE49-F238E27FC236}">
                <a16:creationId xmlns:a16="http://schemas.microsoft.com/office/drawing/2014/main" id="{30154BD5-2E16-4DAA-AF10-1C56D35101C7}"/>
              </a:ext>
            </a:extLst>
          </p:cNvPr>
          <p:cNvSpPr/>
          <p:nvPr/>
        </p:nvSpPr>
        <p:spPr>
          <a:xfrm>
            <a:off x="809176" y="1524346"/>
            <a:ext cx="3603432" cy="501675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2000" b="1" dirty="0"/>
              <a:t>支持多种人工智能算法，包括</a:t>
            </a:r>
            <a:r>
              <a:rPr lang="en-US" altLang="zh-CN" sz="2000" b="1" dirty="0"/>
              <a:t>k-</a:t>
            </a:r>
            <a:r>
              <a:rPr lang="zh-CN" altLang="en-US" sz="2000" b="1" dirty="0"/>
              <a:t>近邻，朴素贝叶斯，线性回归，</a:t>
            </a:r>
            <a:r>
              <a:rPr lang="en-US" altLang="zh-CN" sz="2000" b="1" dirty="0"/>
              <a:t>SVM</a:t>
            </a:r>
            <a:r>
              <a:rPr lang="zh-CN" altLang="en-US" sz="2000" b="1" dirty="0"/>
              <a:t>等</a:t>
            </a:r>
            <a:endParaRPr lang="en-US" altLang="zh-CN" sz="2000" b="1" dirty="0"/>
          </a:p>
          <a:p>
            <a:pPr marL="342900" indent="-342900" algn="just">
              <a:spcAft>
                <a:spcPts val="1200"/>
              </a:spcAft>
              <a:buFont typeface="Wingdings" panose="05000000000000000000" pitchFamily="2" charset="2"/>
              <a:buChar char="n"/>
            </a:pPr>
            <a:r>
              <a:rPr lang="zh-CN" altLang="en-US" sz="2000" b="1" dirty="0"/>
              <a:t>为了支持多种人工智能算法，主要的功能单元分为一个用来支持多种基础运算的机器学习功能单元</a:t>
            </a:r>
            <a:r>
              <a:rPr lang="en-US" altLang="zh-CN" sz="2000" b="1" dirty="0"/>
              <a:t>(MLU)</a:t>
            </a:r>
            <a:r>
              <a:rPr lang="zh-CN" altLang="en-US" sz="2000" b="1" dirty="0"/>
              <a:t>和一个辅助的算法逻辑单元</a:t>
            </a:r>
            <a:r>
              <a:rPr lang="en-US" altLang="zh-CN" sz="2000" b="1" dirty="0"/>
              <a:t>(ALU)</a:t>
            </a:r>
          </a:p>
          <a:p>
            <a:pPr marL="342900" indent="-342900" algn="just">
              <a:spcAft>
                <a:spcPts val="1200"/>
              </a:spcAft>
              <a:buFont typeface="Wingdings" panose="05000000000000000000" pitchFamily="2" charset="2"/>
              <a:buChar char="n"/>
            </a:pPr>
            <a:r>
              <a:rPr lang="zh-CN" altLang="en-US" sz="2000" b="1" dirty="0"/>
              <a:t>分离片上数据缓存：</a:t>
            </a:r>
            <a:r>
              <a:rPr lang="en-US" altLang="zh-CN" sz="2000" b="1" dirty="0"/>
              <a:t>8KB</a:t>
            </a:r>
            <a:r>
              <a:rPr lang="zh-CN" altLang="en-US" sz="2000" b="1" dirty="0"/>
              <a:t>的</a:t>
            </a:r>
            <a:r>
              <a:rPr lang="en-US" altLang="zh-CN" sz="2000" b="1" dirty="0" err="1"/>
              <a:t>hotbuf</a:t>
            </a:r>
            <a:r>
              <a:rPr lang="zh-CN" altLang="en-US" sz="2000" b="1" dirty="0"/>
              <a:t>用于存储短重用距离数据；</a:t>
            </a:r>
            <a:r>
              <a:rPr lang="en-US" altLang="zh-CN" sz="2000" b="1" dirty="0"/>
              <a:t>16KB</a:t>
            </a:r>
            <a:r>
              <a:rPr lang="zh-CN" altLang="en-US" sz="2000" b="1" dirty="0"/>
              <a:t>的</a:t>
            </a:r>
            <a:r>
              <a:rPr lang="en-US" altLang="zh-CN" sz="2000" b="1" dirty="0" err="1"/>
              <a:t>coldbuf</a:t>
            </a:r>
            <a:r>
              <a:rPr lang="zh-CN" altLang="en-US" sz="2000" b="1" dirty="0"/>
              <a:t>用于存储长重用距离的输入数据；</a:t>
            </a:r>
            <a:r>
              <a:rPr lang="en-US" altLang="zh-CN" sz="2000" b="1" dirty="0"/>
              <a:t>8KB</a:t>
            </a:r>
            <a:r>
              <a:rPr lang="zh-CN" altLang="en-US" sz="2000" b="1" dirty="0"/>
              <a:t>的</a:t>
            </a:r>
            <a:r>
              <a:rPr lang="en-US" altLang="zh-CN" sz="2000" b="1" dirty="0" err="1"/>
              <a:t>outputbuf</a:t>
            </a:r>
            <a:r>
              <a:rPr lang="zh-CN" altLang="en-US" sz="2000" b="1" dirty="0"/>
              <a:t>用于存储临时或者输出数据；避免内存带宽成为系统瓶颈</a:t>
            </a:r>
            <a:endParaRPr lang="en-US" altLang="zh-CN" sz="2000" b="1" dirty="0"/>
          </a:p>
        </p:txBody>
      </p:sp>
      <p:pic>
        <p:nvPicPr>
          <p:cNvPr id="5" name="图片 4">
            <a:extLst>
              <a:ext uri="{FF2B5EF4-FFF2-40B4-BE49-F238E27FC236}">
                <a16:creationId xmlns:a16="http://schemas.microsoft.com/office/drawing/2014/main" id="{C766BFC4-53A5-4E80-B02F-0604CE81389A}"/>
              </a:ext>
            </a:extLst>
          </p:cNvPr>
          <p:cNvPicPr>
            <a:picLocks noChangeAspect="1"/>
          </p:cNvPicPr>
          <p:nvPr/>
        </p:nvPicPr>
        <p:blipFill>
          <a:blip r:embed="rId3"/>
          <a:stretch>
            <a:fillRect/>
          </a:stretch>
        </p:blipFill>
        <p:spPr>
          <a:xfrm>
            <a:off x="5020918" y="1125270"/>
            <a:ext cx="6361905" cy="5752381"/>
          </a:xfrm>
          <a:prstGeom prst="rect">
            <a:avLst/>
          </a:prstGeom>
        </p:spPr>
      </p:pic>
    </p:spTree>
    <p:extLst>
      <p:ext uri="{BB962C8B-B14F-4D97-AF65-F5344CB8AC3E}">
        <p14:creationId xmlns:p14="http://schemas.microsoft.com/office/powerpoint/2010/main" val="2795899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6" y="316896"/>
            <a:ext cx="589362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ASIC</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a:t>
            </a:r>
            <a:r>
              <a:rPr lang="en-US" altLang="zh-CN" sz="2800" dirty="0" err="1">
                <a:solidFill>
                  <a:srgbClr val="FFFFFF"/>
                </a:solidFill>
                <a:latin typeface="微软雅黑" panose="020B0503020204020204" charset="-122"/>
                <a:ea typeface="微软雅黑" panose="020B0503020204020204" charset="-122"/>
                <a:sym typeface="微软雅黑" panose="020B0503020204020204" charset="-122"/>
              </a:rPr>
              <a:t>ShiDianNao</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9" name="矩形 8">
            <a:extLst>
              <a:ext uri="{FF2B5EF4-FFF2-40B4-BE49-F238E27FC236}">
                <a16:creationId xmlns:a16="http://schemas.microsoft.com/office/drawing/2014/main" id="{30154BD5-2E16-4DAA-AF10-1C56D35101C7}"/>
              </a:ext>
            </a:extLst>
          </p:cNvPr>
          <p:cNvSpPr/>
          <p:nvPr/>
        </p:nvSpPr>
        <p:spPr>
          <a:xfrm>
            <a:off x="510072" y="4569241"/>
            <a:ext cx="10590914" cy="1938992"/>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2000" b="1" dirty="0"/>
              <a:t>可被嵌入到传感器中，进行图像的实时处理，主要性能提升在于能量效率</a:t>
            </a:r>
            <a:endParaRPr lang="en-US" altLang="zh-CN" sz="2000" b="1" dirty="0"/>
          </a:p>
          <a:p>
            <a:pPr marL="342900" indent="-342900" algn="just">
              <a:spcAft>
                <a:spcPts val="1200"/>
              </a:spcAft>
              <a:buFont typeface="Wingdings" panose="05000000000000000000" pitchFamily="2" charset="2"/>
              <a:buChar char="n"/>
            </a:pPr>
            <a:r>
              <a:rPr lang="zh-CN" altLang="en-US" sz="2000" b="1" dirty="0"/>
              <a:t>结构包括一个突出权重缓存</a:t>
            </a:r>
            <a:r>
              <a:rPr lang="en-US" altLang="zh-CN" sz="2000" b="1" dirty="0"/>
              <a:t>(SB), </a:t>
            </a:r>
            <a:r>
              <a:rPr lang="zh-CN" altLang="en-US" sz="2000" b="1" dirty="0"/>
              <a:t>两个输入输出节点数据缓存</a:t>
            </a:r>
            <a:r>
              <a:rPr lang="en-US" altLang="zh-CN" sz="2000" b="1" dirty="0"/>
              <a:t>(</a:t>
            </a:r>
            <a:r>
              <a:rPr lang="en-US" altLang="zh-CN" sz="2000" b="1" dirty="0" err="1"/>
              <a:t>NBout</a:t>
            </a:r>
            <a:r>
              <a:rPr lang="en-US" altLang="zh-CN" sz="2000" b="1" dirty="0"/>
              <a:t>), </a:t>
            </a:r>
            <a:r>
              <a:rPr lang="zh-CN" altLang="en-US" sz="2000" b="1" dirty="0"/>
              <a:t>一个神经功能单元</a:t>
            </a:r>
            <a:r>
              <a:rPr lang="en-US" altLang="zh-CN" sz="2000" b="1" dirty="0"/>
              <a:t>(NFU)</a:t>
            </a:r>
            <a:r>
              <a:rPr lang="zh-CN" altLang="en-US" sz="2000" b="1" dirty="0"/>
              <a:t>和一个算数逻辑单元</a:t>
            </a:r>
            <a:r>
              <a:rPr lang="en-US" altLang="zh-CN" sz="2000" b="1" dirty="0"/>
              <a:t>(ALU), </a:t>
            </a:r>
            <a:r>
              <a:rPr lang="zh-CN" altLang="en-US" sz="2000" b="1" dirty="0"/>
              <a:t>一个用于存储指令和译码的缓存和译码器</a:t>
            </a:r>
            <a:endParaRPr lang="en-US" altLang="zh-CN" sz="2000" b="1" dirty="0"/>
          </a:p>
          <a:p>
            <a:pPr marL="342900" indent="-342900" algn="just">
              <a:spcAft>
                <a:spcPts val="1200"/>
              </a:spcAft>
              <a:buFont typeface="Wingdings" panose="05000000000000000000" pitchFamily="2" charset="2"/>
              <a:buChar char="n"/>
            </a:pPr>
            <a:r>
              <a:rPr lang="en-US" altLang="zh-CN" sz="2000" b="1" dirty="0"/>
              <a:t>NFU</a:t>
            </a:r>
            <a:r>
              <a:rPr lang="zh-CN" altLang="en-US" sz="2000" b="1" dirty="0"/>
              <a:t>包含了一组处理单元</a:t>
            </a:r>
            <a:r>
              <a:rPr lang="en-US" altLang="zh-CN" sz="2000" b="1" dirty="0"/>
              <a:t>(PE)</a:t>
            </a:r>
            <a:r>
              <a:rPr lang="zh-CN" altLang="en-US" sz="2000" b="1" dirty="0"/>
              <a:t>阵列，每个</a:t>
            </a:r>
            <a:r>
              <a:rPr lang="en-US" altLang="zh-CN" sz="2000" b="1" dirty="0"/>
              <a:t>PE</a:t>
            </a:r>
            <a:r>
              <a:rPr lang="zh-CN" altLang="en-US" sz="2000" b="1" dirty="0"/>
              <a:t>代表一个神经元节点，排列在一个</a:t>
            </a:r>
            <a:r>
              <a:rPr lang="en-US" altLang="zh-CN" sz="2000" b="1" dirty="0"/>
              <a:t>2</a:t>
            </a:r>
            <a:r>
              <a:rPr lang="zh-CN" altLang="en-US" sz="2000" b="1" dirty="0"/>
              <a:t>维网络拓扑结构中，可以传输</a:t>
            </a:r>
            <a:r>
              <a:rPr lang="en-US" altLang="zh-CN" sz="2000" b="1" dirty="0"/>
              <a:t>FIFO</a:t>
            </a:r>
            <a:r>
              <a:rPr lang="zh-CN" altLang="en-US" sz="2000" b="1" dirty="0"/>
              <a:t>中的数据到其相邻的</a:t>
            </a:r>
            <a:r>
              <a:rPr lang="en-US" altLang="zh-CN" sz="2000" b="1" dirty="0"/>
              <a:t>PE</a:t>
            </a:r>
            <a:r>
              <a:rPr lang="zh-CN" altLang="en-US" sz="2000" b="1" dirty="0"/>
              <a:t>中</a:t>
            </a:r>
            <a:endParaRPr lang="en-US" altLang="zh-CN" sz="2000" b="1" dirty="0"/>
          </a:p>
        </p:txBody>
      </p:sp>
      <p:pic>
        <p:nvPicPr>
          <p:cNvPr id="4" name="图片 3">
            <a:extLst>
              <a:ext uri="{FF2B5EF4-FFF2-40B4-BE49-F238E27FC236}">
                <a16:creationId xmlns:a16="http://schemas.microsoft.com/office/drawing/2014/main" id="{9A482361-016C-40B3-8237-48041D26B610}"/>
              </a:ext>
            </a:extLst>
          </p:cNvPr>
          <p:cNvPicPr>
            <a:picLocks noChangeAspect="1"/>
          </p:cNvPicPr>
          <p:nvPr/>
        </p:nvPicPr>
        <p:blipFill>
          <a:blip r:embed="rId3"/>
          <a:stretch>
            <a:fillRect/>
          </a:stretch>
        </p:blipFill>
        <p:spPr>
          <a:xfrm>
            <a:off x="14288" y="1199547"/>
            <a:ext cx="12192000" cy="3079506"/>
          </a:xfrm>
          <a:prstGeom prst="rect">
            <a:avLst/>
          </a:prstGeom>
        </p:spPr>
      </p:pic>
    </p:spTree>
    <p:extLst>
      <p:ext uri="{BB962C8B-B14F-4D97-AF65-F5344CB8AC3E}">
        <p14:creationId xmlns:p14="http://schemas.microsoft.com/office/powerpoint/2010/main" val="26761494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6" y="316896"/>
            <a:ext cx="589362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ASIC</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：指令集</a:t>
            </a:r>
            <a:r>
              <a:rPr lang="en-US" altLang="zh-CN" sz="2800" dirty="0" err="1">
                <a:solidFill>
                  <a:srgbClr val="FFFFFF"/>
                </a:solidFill>
                <a:latin typeface="微软雅黑" panose="020B0503020204020204" charset="-122"/>
                <a:ea typeface="微软雅黑" panose="020B0503020204020204" charset="-122"/>
                <a:sym typeface="微软雅黑" panose="020B0503020204020204" charset="-122"/>
              </a:rPr>
              <a:t>Cambricon</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12</a:t>
            </a:fld>
            <a:endParaRPr lang="zh-CN" altLang="en-US"/>
          </a:p>
        </p:txBody>
      </p:sp>
      <p:pic>
        <p:nvPicPr>
          <p:cNvPr id="5" name="图片 4">
            <a:extLst>
              <a:ext uri="{FF2B5EF4-FFF2-40B4-BE49-F238E27FC236}">
                <a16:creationId xmlns:a16="http://schemas.microsoft.com/office/drawing/2014/main" id="{FACDDAB0-1958-424C-B7BC-B811E6959973}"/>
              </a:ext>
            </a:extLst>
          </p:cNvPr>
          <p:cNvPicPr>
            <a:picLocks noChangeAspect="1"/>
          </p:cNvPicPr>
          <p:nvPr/>
        </p:nvPicPr>
        <p:blipFill>
          <a:blip r:embed="rId3"/>
          <a:stretch>
            <a:fillRect/>
          </a:stretch>
        </p:blipFill>
        <p:spPr>
          <a:xfrm>
            <a:off x="5721292" y="1299675"/>
            <a:ext cx="6319765" cy="2780697"/>
          </a:xfrm>
          <a:prstGeom prst="rect">
            <a:avLst/>
          </a:prstGeom>
        </p:spPr>
      </p:pic>
      <p:pic>
        <p:nvPicPr>
          <p:cNvPr id="7" name="图片 6">
            <a:extLst>
              <a:ext uri="{FF2B5EF4-FFF2-40B4-BE49-F238E27FC236}">
                <a16:creationId xmlns:a16="http://schemas.microsoft.com/office/drawing/2014/main" id="{FE106BA9-770D-49E7-8575-F3109FB6462B}"/>
              </a:ext>
            </a:extLst>
          </p:cNvPr>
          <p:cNvPicPr>
            <a:picLocks noChangeAspect="1"/>
          </p:cNvPicPr>
          <p:nvPr/>
        </p:nvPicPr>
        <p:blipFill>
          <a:blip r:embed="rId4"/>
          <a:stretch>
            <a:fillRect/>
          </a:stretch>
        </p:blipFill>
        <p:spPr>
          <a:xfrm>
            <a:off x="5721292" y="4228202"/>
            <a:ext cx="6319765" cy="2629798"/>
          </a:xfrm>
          <a:prstGeom prst="rect">
            <a:avLst/>
          </a:prstGeom>
        </p:spPr>
      </p:pic>
      <p:sp>
        <p:nvSpPr>
          <p:cNvPr id="13" name="矩形 12">
            <a:extLst>
              <a:ext uri="{FF2B5EF4-FFF2-40B4-BE49-F238E27FC236}">
                <a16:creationId xmlns:a16="http://schemas.microsoft.com/office/drawing/2014/main" id="{09929F5C-4BF5-4615-A927-C6DABDFE42EC}"/>
              </a:ext>
            </a:extLst>
          </p:cNvPr>
          <p:cNvSpPr/>
          <p:nvPr/>
        </p:nvSpPr>
        <p:spPr>
          <a:xfrm>
            <a:off x="809176" y="1299675"/>
            <a:ext cx="4660446" cy="5632311"/>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2000" b="1" dirty="0" err="1"/>
              <a:t>Cambricon</a:t>
            </a:r>
            <a:r>
              <a:rPr lang="zh-CN" altLang="en-US" sz="2000" b="1" dirty="0"/>
              <a:t>是一种新型的用于人工智能的指令集结构，集成了标量、向量、矩阵、逻辑、数据传输和控制指令</a:t>
            </a:r>
            <a:endParaRPr lang="en-US" altLang="zh-CN" sz="2000" b="1" dirty="0"/>
          </a:p>
          <a:p>
            <a:pPr marL="342900" indent="-342900" algn="just">
              <a:spcAft>
                <a:spcPts val="1200"/>
              </a:spcAft>
              <a:buFont typeface="Wingdings" panose="05000000000000000000" pitchFamily="2" charset="2"/>
              <a:buChar char="n"/>
            </a:pPr>
            <a:r>
              <a:rPr lang="zh-CN" altLang="en-US" sz="2000" b="1" dirty="0"/>
              <a:t>可以适用于</a:t>
            </a:r>
            <a:r>
              <a:rPr lang="en-US" altLang="zh-CN" sz="2000" b="1" dirty="0"/>
              <a:t>10</a:t>
            </a:r>
            <a:r>
              <a:rPr lang="zh-CN" altLang="en-US" sz="2000" b="1" dirty="0"/>
              <a:t>种代表性的神经网络，具有相当通用性；</a:t>
            </a:r>
            <a:endParaRPr lang="en-US" altLang="zh-CN" sz="2000" b="1" dirty="0"/>
          </a:p>
          <a:p>
            <a:pPr marL="342900" indent="-342900" algn="just">
              <a:spcAft>
                <a:spcPts val="1200"/>
              </a:spcAft>
              <a:buFont typeface="Wingdings" panose="05000000000000000000" pitchFamily="2" charset="2"/>
              <a:buChar char="n"/>
            </a:pPr>
            <a:r>
              <a:rPr lang="zh-CN" altLang="en-US" sz="2000" b="1" dirty="0"/>
              <a:t>比</a:t>
            </a:r>
            <a:r>
              <a:rPr lang="en-US" altLang="zh-CN" sz="2000" b="1" dirty="0"/>
              <a:t>x86</a:t>
            </a:r>
            <a:r>
              <a:rPr lang="zh-CN" altLang="en-US" sz="2000" b="1" dirty="0"/>
              <a:t>，</a:t>
            </a:r>
            <a:r>
              <a:rPr lang="en-US" altLang="zh-CN" sz="2000" b="1" dirty="0"/>
              <a:t>MIPS</a:t>
            </a:r>
            <a:r>
              <a:rPr lang="zh-CN" altLang="en-US" sz="2000" b="1" dirty="0"/>
              <a:t>和</a:t>
            </a:r>
            <a:r>
              <a:rPr lang="en-US" altLang="zh-CN" sz="2000" b="1" dirty="0"/>
              <a:t>GPGPU</a:t>
            </a:r>
            <a:r>
              <a:rPr lang="zh-CN" altLang="en-US" sz="2000" b="1" dirty="0"/>
              <a:t>等通用指令集具有更高的代码密度</a:t>
            </a:r>
            <a:endParaRPr lang="en-US" altLang="zh-CN" sz="2000" b="1" dirty="0"/>
          </a:p>
          <a:p>
            <a:pPr marL="342900" indent="-342900" algn="just">
              <a:spcAft>
                <a:spcPts val="1200"/>
              </a:spcAft>
              <a:buFont typeface="Wingdings" panose="05000000000000000000" pitchFamily="2" charset="2"/>
              <a:buChar char="n"/>
            </a:pPr>
            <a:r>
              <a:rPr lang="zh-CN" altLang="en-US" sz="2000" b="1" dirty="0"/>
              <a:t>将复杂的描述高层次的神经网络功能块</a:t>
            </a:r>
            <a:r>
              <a:rPr lang="en-US" altLang="zh-CN" sz="2000" b="1" dirty="0"/>
              <a:t>(</a:t>
            </a:r>
            <a:r>
              <a:rPr lang="zh-CN" altLang="en-US" sz="2000" b="1" dirty="0"/>
              <a:t>网络层</a:t>
            </a:r>
            <a:r>
              <a:rPr lang="en-US" altLang="zh-CN" sz="2000" b="1" dirty="0"/>
              <a:t>)</a:t>
            </a:r>
            <a:r>
              <a:rPr lang="zh-CN" altLang="en-US" sz="2000" b="1" dirty="0"/>
              <a:t>分解为对应低层次运算的指令</a:t>
            </a:r>
            <a:r>
              <a:rPr lang="en-US" altLang="zh-CN" sz="2000" b="1" dirty="0"/>
              <a:t>(</a:t>
            </a:r>
            <a:r>
              <a:rPr lang="zh-CN" altLang="en-US" sz="2000" b="1" dirty="0"/>
              <a:t>点乘</a:t>
            </a:r>
            <a:r>
              <a:rPr lang="en-US" altLang="zh-CN" sz="2000" b="1" dirty="0"/>
              <a:t>)</a:t>
            </a:r>
            <a:r>
              <a:rPr lang="zh-CN" altLang="en-US" sz="2000" b="1" dirty="0"/>
              <a:t>，使用低层次计算集成新的高层次的功能块</a:t>
            </a:r>
            <a:endParaRPr lang="en-US" altLang="zh-CN" sz="2000" b="1" dirty="0"/>
          </a:p>
          <a:p>
            <a:pPr marL="342900" indent="-342900" algn="just">
              <a:spcAft>
                <a:spcPts val="1200"/>
              </a:spcAft>
              <a:buFont typeface="Wingdings" panose="05000000000000000000" pitchFamily="2" charset="2"/>
              <a:buChar char="n"/>
            </a:pPr>
            <a:r>
              <a:rPr lang="zh-CN" altLang="en-US" sz="2000" b="1" dirty="0"/>
              <a:t>采用</a:t>
            </a:r>
            <a:r>
              <a:rPr lang="en-US" altLang="zh-CN" sz="2000" b="1" dirty="0" err="1"/>
              <a:t>risc</a:t>
            </a:r>
            <a:r>
              <a:rPr lang="zh-CN" altLang="en-US" sz="2000" b="1" dirty="0"/>
              <a:t>设计思想，采用定长指令集；只允许</a:t>
            </a:r>
            <a:r>
              <a:rPr lang="en-US" altLang="zh-CN" sz="2000" b="1" dirty="0"/>
              <a:t>load</a:t>
            </a:r>
            <a:r>
              <a:rPr lang="zh-CN" altLang="en-US" sz="2000" b="1" dirty="0"/>
              <a:t>和</a:t>
            </a:r>
            <a:r>
              <a:rPr lang="en-US" altLang="zh-CN" sz="2000" b="1" dirty="0"/>
              <a:t>store</a:t>
            </a:r>
            <a:r>
              <a:rPr lang="zh-CN" altLang="en-US" sz="2000" b="1" dirty="0"/>
              <a:t>指令对内存访问；简化了控制和跳转指令；强化向量运算控制；极大加速卷积和矩阵计算效率</a:t>
            </a:r>
            <a:endParaRPr lang="en-US" altLang="zh-CN" sz="2000" b="1" dirty="0"/>
          </a:p>
        </p:txBody>
      </p:sp>
    </p:spTree>
    <p:extLst>
      <p:ext uri="{BB962C8B-B14F-4D97-AF65-F5344CB8AC3E}">
        <p14:creationId xmlns:p14="http://schemas.microsoft.com/office/powerpoint/2010/main" val="277499909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概述：人工智能芯片定义</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1315430" y="2354051"/>
            <a:ext cx="9286613" cy="4154984"/>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可以处理通用人工智能任务且本身具有核心</a:t>
            </a:r>
            <a:r>
              <a:rPr lang="en-US" altLang="zh-CN" sz="3200" b="1" dirty="0"/>
              <a:t>IP</a:t>
            </a:r>
            <a:r>
              <a:rPr lang="zh-CN" altLang="en-US" sz="3200" b="1" dirty="0"/>
              <a:t>的处理器芯片</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运行或者嵌入人工智能算法的普通处理芯片</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具有加速语音、图像等某一项或多项任务的计算效率和迭代能力比较强的处理器芯片</a:t>
            </a:r>
            <a:endParaRPr lang="en-US" altLang="zh-CN" sz="3200" b="1" dirty="0"/>
          </a:p>
        </p:txBody>
      </p:sp>
      <p:sp>
        <p:nvSpPr>
          <p:cNvPr id="3" name="灯片编号占位符 2">
            <a:extLst>
              <a:ext uri="{FF2B5EF4-FFF2-40B4-BE49-F238E27FC236}">
                <a16:creationId xmlns:a16="http://schemas.microsoft.com/office/drawing/2014/main" id="{B2786424-46B9-4A17-98C3-40D6A6B53824}"/>
              </a:ext>
            </a:extLst>
          </p:cNvPr>
          <p:cNvSpPr>
            <a:spLocks noGrp="1"/>
          </p:cNvSpPr>
          <p:nvPr>
            <p:ph type="sldNum" sz="quarter" idx="12"/>
          </p:nvPr>
        </p:nvSpPr>
        <p:spPr/>
        <p:txBody>
          <a:bodyPr/>
          <a:lstStyle/>
          <a:p>
            <a:fld id="{49AE70B2-8BF9-45C0-BB95-33D1B9D3A854}" type="slidenum">
              <a:rPr lang="zh-CN" altLang="en-US" smtClean="0"/>
              <a:t>2</a:t>
            </a:fld>
            <a:endParaRPr lang="zh-CN" altLang="en-US"/>
          </a:p>
        </p:txBody>
      </p:sp>
      <p:sp>
        <p:nvSpPr>
          <p:cNvPr id="2" name="文本框 1">
            <a:extLst>
              <a:ext uri="{FF2B5EF4-FFF2-40B4-BE49-F238E27FC236}">
                <a16:creationId xmlns:a16="http://schemas.microsoft.com/office/drawing/2014/main" id="{E56693E7-FF87-4239-A2A0-121167E312E3}"/>
              </a:ext>
            </a:extLst>
          </p:cNvPr>
          <p:cNvSpPr txBox="1"/>
          <p:nvPr/>
        </p:nvSpPr>
        <p:spPr>
          <a:xfrm>
            <a:off x="872455" y="1333850"/>
            <a:ext cx="9286613" cy="646331"/>
          </a:xfrm>
          <a:prstGeom prst="rect">
            <a:avLst/>
          </a:prstGeom>
          <a:noFill/>
        </p:spPr>
        <p:txBody>
          <a:bodyPr wrap="square" rtlCol="0">
            <a:spAutoFit/>
          </a:bodyPr>
          <a:lstStyle/>
          <a:p>
            <a:r>
              <a:rPr lang="zh-CN" altLang="en-US" sz="3600" b="1" dirty="0"/>
              <a:t>当前的人工智能芯片主要有</a:t>
            </a:r>
            <a:r>
              <a:rPr lang="en-US" altLang="zh-CN" sz="3600" b="1" dirty="0"/>
              <a:t>3</a:t>
            </a:r>
            <a:r>
              <a:rPr lang="zh-CN" altLang="en-US" sz="3600" b="1" dirty="0"/>
              <a:t>种含义：</a:t>
            </a:r>
          </a:p>
        </p:txBody>
      </p:sp>
    </p:spTree>
    <p:extLst>
      <p:ext uri="{BB962C8B-B14F-4D97-AF65-F5344CB8AC3E}">
        <p14:creationId xmlns:p14="http://schemas.microsoft.com/office/powerpoint/2010/main" val="4278830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概述：人工智能芯片分类</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809177" y="1854179"/>
            <a:ext cx="5644181" cy="513986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按照结构体系可以分为</a:t>
            </a:r>
            <a:r>
              <a:rPr lang="en-US" altLang="zh-CN" sz="3200" b="1" dirty="0"/>
              <a:t>CPU</a:t>
            </a:r>
            <a:r>
              <a:rPr lang="zh-CN" altLang="en-US" sz="3200" b="1" dirty="0"/>
              <a:t>、</a:t>
            </a:r>
            <a:r>
              <a:rPr lang="en-US" altLang="zh-CN" sz="3200" b="1" dirty="0"/>
              <a:t>GPU</a:t>
            </a:r>
            <a:r>
              <a:rPr lang="zh-CN" altLang="en-US" sz="3200" b="1" dirty="0"/>
              <a:t>、</a:t>
            </a:r>
            <a:r>
              <a:rPr lang="en-US" altLang="zh-CN" sz="3200" b="1" dirty="0"/>
              <a:t>DSP</a:t>
            </a:r>
            <a:r>
              <a:rPr lang="zh-CN" altLang="en-US" sz="3200" b="1" dirty="0"/>
              <a:t>、</a:t>
            </a:r>
            <a:r>
              <a:rPr lang="en-US" altLang="zh-CN" sz="3200" b="1" dirty="0"/>
              <a:t>FPGA</a:t>
            </a:r>
            <a:r>
              <a:rPr lang="zh-CN" altLang="en-US" sz="3200" b="1" dirty="0"/>
              <a:t>、</a:t>
            </a:r>
            <a:r>
              <a:rPr lang="en-US" altLang="zh-CN" sz="3200" b="1" dirty="0"/>
              <a:t>ASIC</a:t>
            </a:r>
            <a:r>
              <a:rPr lang="zh-CN" altLang="en-US" sz="3200" b="1" dirty="0"/>
              <a:t>、和神经形态芯片</a:t>
            </a:r>
            <a:endParaRPr lang="en-US" altLang="zh-CN" sz="3200" b="1" dirty="0"/>
          </a:p>
          <a:p>
            <a:pPr marL="342900" indent="-342900" algn="just">
              <a:spcAft>
                <a:spcPts val="1200"/>
              </a:spcAft>
              <a:buFont typeface="Wingdings" panose="05000000000000000000" pitchFamily="2" charset="2"/>
              <a:buChar char="n"/>
            </a:pPr>
            <a:r>
              <a:rPr lang="zh-CN" altLang="en-US" sz="3200" b="1" dirty="0"/>
              <a:t>按照使用场景可以分为云侧和端侧芯片</a:t>
            </a:r>
            <a:endParaRPr lang="en-US" altLang="zh-CN" sz="3200" b="1" dirty="0"/>
          </a:p>
          <a:p>
            <a:pPr marL="342900" indent="-342900" algn="just">
              <a:spcAft>
                <a:spcPts val="1200"/>
              </a:spcAft>
              <a:buFont typeface="Wingdings" panose="05000000000000000000" pitchFamily="2" charset="2"/>
              <a:buChar char="n"/>
            </a:pPr>
            <a:r>
              <a:rPr lang="zh-CN" altLang="en-US" sz="3200" b="1" dirty="0"/>
              <a:t>按照流程任务不同可以分为训练芯片和推理芯片</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8E7811B3-4DD5-4F41-847C-D3BA3F93A0F8}"/>
              </a:ext>
            </a:extLst>
          </p:cNvPr>
          <p:cNvSpPr>
            <a:spLocks noGrp="1"/>
          </p:cNvSpPr>
          <p:nvPr>
            <p:ph type="sldNum" sz="quarter" idx="12"/>
          </p:nvPr>
        </p:nvSpPr>
        <p:spPr/>
        <p:txBody>
          <a:bodyPr/>
          <a:lstStyle/>
          <a:p>
            <a:fld id="{49AE70B2-8BF9-45C0-BB95-33D1B9D3A854}" type="slidenum">
              <a:rPr lang="zh-CN" altLang="en-US" smtClean="0"/>
              <a:t>3</a:t>
            </a:fld>
            <a:endParaRPr lang="zh-CN" altLang="en-US"/>
          </a:p>
        </p:txBody>
      </p:sp>
      <p:pic>
        <p:nvPicPr>
          <p:cNvPr id="4" name="图片 3">
            <a:extLst>
              <a:ext uri="{FF2B5EF4-FFF2-40B4-BE49-F238E27FC236}">
                <a16:creationId xmlns:a16="http://schemas.microsoft.com/office/drawing/2014/main" id="{FFD9C129-4A29-4DCB-BECA-FC9A125C11D3}"/>
              </a:ext>
            </a:extLst>
          </p:cNvPr>
          <p:cNvPicPr>
            <a:picLocks noChangeAspect="1"/>
          </p:cNvPicPr>
          <p:nvPr/>
        </p:nvPicPr>
        <p:blipFill>
          <a:blip r:embed="rId3"/>
          <a:stretch>
            <a:fillRect/>
          </a:stretch>
        </p:blipFill>
        <p:spPr>
          <a:xfrm>
            <a:off x="6804085" y="1949166"/>
            <a:ext cx="5093351" cy="4132853"/>
          </a:xfrm>
          <a:prstGeom prst="rect">
            <a:avLst/>
          </a:prstGeom>
        </p:spPr>
      </p:pic>
    </p:spTree>
    <p:extLst>
      <p:ext uri="{BB962C8B-B14F-4D97-AF65-F5344CB8AC3E}">
        <p14:creationId xmlns:p14="http://schemas.microsoft.com/office/powerpoint/2010/main" val="8403005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04212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概述：人工智能芯片分类</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1366" y="1380720"/>
            <a:ext cx="10823164" cy="80021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b="1" dirty="0"/>
              <a:t>CPU</a:t>
            </a:r>
          </a:p>
          <a:p>
            <a:pPr marL="742950" lvl="1" indent="-285750" algn="just">
              <a:spcAft>
                <a:spcPts val="1200"/>
              </a:spcAft>
              <a:buFont typeface="Arial" panose="020B0604020202020204" pitchFamily="34" charset="0"/>
              <a:buChar char="•"/>
            </a:pPr>
            <a:r>
              <a:rPr lang="zh-CN" altLang="en-US" dirty="0"/>
              <a:t>通用性最强，时延严重，功耗大，效率最低，主要应用于云端训练</a:t>
            </a:r>
            <a:endParaRPr lang="en-US" altLang="zh-CN" dirty="0"/>
          </a:p>
        </p:txBody>
      </p:sp>
      <p:sp>
        <p:nvSpPr>
          <p:cNvPr id="53" name="矩形 52"/>
          <p:cNvSpPr/>
          <p:nvPr/>
        </p:nvSpPr>
        <p:spPr>
          <a:xfrm>
            <a:off x="0" y="2467608"/>
            <a:ext cx="11593585" cy="80021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b="1" dirty="0"/>
              <a:t>GPU</a:t>
            </a:r>
            <a:endParaRPr lang="zh-CN" altLang="en-US" b="1" dirty="0"/>
          </a:p>
          <a:p>
            <a:pPr marL="742950" lvl="1" indent="-285750" algn="just">
              <a:spcAft>
                <a:spcPts val="1200"/>
              </a:spcAft>
              <a:buFont typeface="Arial" panose="020B0604020202020204" pitchFamily="34" charset="0"/>
              <a:buChar char="•"/>
            </a:pPr>
            <a:r>
              <a:rPr lang="zh-CN" altLang="en-US" dirty="0"/>
              <a:t>通用性较强，速度快，效率高，但是在神经网络的执行阶段效率不高，主要应用于云端大规模数据训练</a:t>
            </a:r>
            <a:endParaRPr lang="en-US" altLang="zh-CN" dirty="0"/>
          </a:p>
        </p:txBody>
      </p:sp>
      <p:sp>
        <p:nvSpPr>
          <p:cNvPr id="3" name="灯片编号占位符 2">
            <a:extLst>
              <a:ext uri="{FF2B5EF4-FFF2-40B4-BE49-F238E27FC236}">
                <a16:creationId xmlns:a16="http://schemas.microsoft.com/office/drawing/2014/main" id="{7BC7F809-B0D3-4E48-BB61-5121E28F2E35}"/>
              </a:ext>
            </a:extLst>
          </p:cNvPr>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14" name="矩形 13">
            <a:extLst>
              <a:ext uri="{FF2B5EF4-FFF2-40B4-BE49-F238E27FC236}">
                <a16:creationId xmlns:a16="http://schemas.microsoft.com/office/drawing/2014/main" id="{76C5B0E9-2E39-40C6-A83D-937EA3A4E098}"/>
              </a:ext>
            </a:extLst>
          </p:cNvPr>
          <p:cNvSpPr/>
          <p:nvPr/>
        </p:nvSpPr>
        <p:spPr>
          <a:xfrm>
            <a:off x="-14287" y="3590174"/>
            <a:ext cx="11398148" cy="80021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b="1" dirty="0"/>
              <a:t>DSP</a:t>
            </a:r>
            <a:endParaRPr lang="zh-CN" altLang="en-US" b="1" dirty="0"/>
          </a:p>
          <a:p>
            <a:pPr marL="742950" lvl="1" indent="-285750" algn="just">
              <a:spcAft>
                <a:spcPts val="1200"/>
              </a:spcAft>
              <a:buFont typeface="Arial" panose="020B0604020202020204" pitchFamily="34" charset="0"/>
              <a:buChar char="•"/>
            </a:pPr>
            <a:r>
              <a:rPr lang="zh-CN" altLang="en-US" dirty="0"/>
              <a:t>速度快，能耗较低，但是任务单一，通用性较低，目前成熟商品仅作为处理器</a:t>
            </a:r>
            <a:r>
              <a:rPr lang="en-US" altLang="zh-CN" dirty="0"/>
              <a:t>IP</a:t>
            </a:r>
            <a:r>
              <a:rPr lang="zh-CN" altLang="en-US" dirty="0"/>
              <a:t>核使用</a:t>
            </a:r>
            <a:endParaRPr lang="en-US" altLang="zh-CN" dirty="0"/>
          </a:p>
        </p:txBody>
      </p:sp>
      <p:sp>
        <p:nvSpPr>
          <p:cNvPr id="15" name="矩形 14">
            <a:extLst>
              <a:ext uri="{FF2B5EF4-FFF2-40B4-BE49-F238E27FC236}">
                <a16:creationId xmlns:a16="http://schemas.microsoft.com/office/drawing/2014/main" id="{34233516-6F71-47C5-BDC0-F5A505E27520}"/>
              </a:ext>
            </a:extLst>
          </p:cNvPr>
          <p:cNvSpPr/>
          <p:nvPr/>
        </p:nvSpPr>
        <p:spPr>
          <a:xfrm>
            <a:off x="-14287" y="4712740"/>
            <a:ext cx="11398148" cy="80021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b="1" dirty="0"/>
              <a:t>FPGA</a:t>
            </a:r>
            <a:endParaRPr lang="zh-CN" altLang="en-US" b="1" dirty="0"/>
          </a:p>
          <a:p>
            <a:pPr marL="742950" lvl="1" indent="-285750" algn="just">
              <a:spcAft>
                <a:spcPts val="1200"/>
              </a:spcAft>
              <a:buFont typeface="Arial" panose="020B0604020202020204" pitchFamily="34" charset="0"/>
              <a:buChar char="•"/>
            </a:pPr>
            <a:r>
              <a:rPr lang="zh-CN" altLang="en-US" dirty="0"/>
              <a:t>具有低能耗，高性能以及可编程等特性，具有明显性能与功耗优势，但是商业使用并不广泛</a:t>
            </a:r>
            <a:endParaRPr lang="en-US" altLang="zh-CN" dirty="0"/>
          </a:p>
        </p:txBody>
      </p:sp>
      <p:sp>
        <p:nvSpPr>
          <p:cNvPr id="16" name="矩形 15">
            <a:extLst>
              <a:ext uri="{FF2B5EF4-FFF2-40B4-BE49-F238E27FC236}">
                <a16:creationId xmlns:a16="http://schemas.microsoft.com/office/drawing/2014/main" id="{4D9683AB-79E7-4CF6-9F16-EEAA5F915D39}"/>
              </a:ext>
            </a:extLst>
          </p:cNvPr>
          <p:cNvSpPr/>
          <p:nvPr/>
        </p:nvSpPr>
        <p:spPr>
          <a:xfrm>
            <a:off x="-1366" y="5799628"/>
            <a:ext cx="11398148" cy="80021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b="1" dirty="0"/>
              <a:t>ASIC</a:t>
            </a:r>
            <a:endParaRPr lang="zh-CN" altLang="en-US" b="1" dirty="0"/>
          </a:p>
          <a:p>
            <a:pPr marL="742950" lvl="1" indent="-285750" algn="just">
              <a:spcAft>
                <a:spcPts val="1200"/>
              </a:spcAft>
              <a:buFont typeface="Arial" panose="020B0604020202020204" pitchFamily="34" charset="0"/>
              <a:buChar char="•"/>
            </a:pPr>
            <a:r>
              <a:rPr lang="zh-CN" altLang="en-US" dirty="0"/>
              <a:t>针对性对于硬件层次进行优化，性能与功耗优势明显，但是定制化特点使得通用性较差，开发成本高</a:t>
            </a:r>
            <a:endParaRPr lang="en-US" altLang="zh-CN" dirty="0"/>
          </a:p>
        </p:txBody>
      </p:sp>
    </p:spTree>
    <p:extLst>
      <p:ext uri="{BB962C8B-B14F-4D97-AF65-F5344CB8AC3E}">
        <p14:creationId xmlns:p14="http://schemas.microsoft.com/office/powerpoint/2010/main" val="1024328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683055"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概述：芯片的技术路径</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pic>
        <p:nvPicPr>
          <p:cNvPr id="3" name="图片 2">
            <a:extLst>
              <a:ext uri="{FF2B5EF4-FFF2-40B4-BE49-F238E27FC236}">
                <a16:creationId xmlns:a16="http://schemas.microsoft.com/office/drawing/2014/main" id="{F96D3BF3-C33F-4D13-92A6-1F329B294B7D}"/>
              </a:ext>
            </a:extLst>
          </p:cNvPr>
          <p:cNvPicPr>
            <a:picLocks noChangeAspect="1"/>
          </p:cNvPicPr>
          <p:nvPr/>
        </p:nvPicPr>
        <p:blipFill>
          <a:blip r:embed="rId3"/>
          <a:stretch>
            <a:fillRect/>
          </a:stretch>
        </p:blipFill>
        <p:spPr>
          <a:xfrm>
            <a:off x="475949" y="1711356"/>
            <a:ext cx="4959016" cy="3071651"/>
          </a:xfrm>
          <a:prstGeom prst="rect">
            <a:avLst/>
          </a:prstGeom>
        </p:spPr>
      </p:pic>
      <p:sp>
        <p:nvSpPr>
          <p:cNvPr id="4" name="文本框 3">
            <a:extLst>
              <a:ext uri="{FF2B5EF4-FFF2-40B4-BE49-F238E27FC236}">
                <a16:creationId xmlns:a16="http://schemas.microsoft.com/office/drawing/2014/main" id="{98549012-3241-4614-8E06-C44D63A1DED0}"/>
              </a:ext>
            </a:extLst>
          </p:cNvPr>
          <p:cNvSpPr txBox="1"/>
          <p:nvPr/>
        </p:nvSpPr>
        <p:spPr>
          <a:xfrm>
            <a:off x="292894" y="5266036"/>
            <a:ext cx="5204762" cy="923330"/>
          </a:xfrm>
          <a:prstGeom prst="rect">
            <a:avLst/>
          </a:prstGeom>
          <a:noFill/>
        </p:spPr>
        <p:txBody>
          <a:bodyPr wrap="square" rtlCol="0">
            <a:spAutoFit/>
          </a:bodyPr>
          <a:lstStyle/>
          <a:p>
            <a:r>
              <a:rPr lang="zh-CN" altLang="en-US" dirty="0">
                <a:latin typeface="+mn-ea"/>
              </a:rPr>
              <a:t>加速硬件计算能力为主要目的，</a:t>
            </a:r>
            <a:r>
              <a:rPr lang="en-US" altLang="zh-CN" dirty="0">
                <a:latin typeface="+mn-ea"/>
              </a:rPr>
              <a:t>CPU</a:t>
            </a:r>
            <a:r>
              <a:rPr lang="zh-CN" altLang="en-US" dirty="0">
                <a:latin typeface="+mn-ea"/>
              </a:rPr>
              <a:t>、</a:t>
            </a:r>
            <a:r>
              <a:rPr lang="en-US" altLang="zh-CN" dirty="0">
                <a:latin typeface="+mn-ea"/>
              </a:rPr>
              <a:t>GPU</a:t>
            </a:r>
            <a:r>
              <a:rPr lang="zh-CN" altLang="en-US" dirty="0">
                <a:latin typeface="+mn-ea"/>
              </a:rPr>
              <a:t>、</a:t>
            </a:r>
            <a:r>
              <a:rPr lang="en-US" altLang="zh-CN" dirty="0">
                <a:latin typeface="+mn-ea"/>
              </a:rPr>
              <a:t>DSP</a:t>
            </a:r>
            <a:r>
              <a:rPr lang="zh-CN" altLang="en-US" dirty="0">
                <a:latin typeface="+mn-ea"/>
              </a:rPr>
              <a:t>、</a:t>
            </a:r>
            <a:r>
              <a:rPr lang="en-US" altLang="zh-CN" dirty="0">
                <a:latin typeface="+mn-ea"/>
              </a:rPr>
              <a:t>FPGA</a:t>
            </a:r>
            <a:r>
              <a:rPr lang="zh-CN" altLang="en-US" dirty="0">
                <a:latin typeface="+mn-ea"/>
              </a:rPr>
              <a:t>、</a:t>
            </a:r>
            <a:r>
              <a:rPr lang="en-US" altLang="zh-CN" dirty="0">
                <a:latin typeface="+mn-ea"/>
              </a:rPr>
              <a:t>ASIC</a:t>
            </a:r>
            <a:r>
              <a:rPr lang="zh-CN" altLang="en-US" dirty="0">
                <a:latin typeface="+mn-ea"/>
              </a:rPr>
              <a:t>等都属于此类架构，通用性依次递减</a:t>
            </a:r>
          </a:p>
        </p:txBody>
      </p:sp>
      <p:sp>
        <p:nvSpPr>
          <p:cNvPr id="5" name="文本框 4">
            <a:extLst>
              <a:ext uri="{FF2B5EF4-FFF2-40B4-BE49-F238E27FC236}">
                <a16:creationId xmlns:a16="http://schemas.microsoft.com/office/drawing/2014/main" id="{0043E657-01AF-4E70-865B-A9A3769806CF}"/>
              </a:ext>
            </a:extLst>
          </p:cNvPr>
          <p:cNvSpPr txBox="1"/>
          <p:nvPr/>
        </p:nvSpPr>
        <p:spPr>
          <a:xfrm>
            <a:off x="915051" y="1130299"/>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冯洛伊曼经典结构</a:t>
            </a:r>
            <a:endParaRPr lang="zh-CN" altLang="en-US" sz="2400" dirty="0">
              <a:latin typeface="+mn-ea"/>
            </a:endParaRPr>
          </a:p>
        </p:txBody>
      </p:sp>
      <p:pic>
        <p:nvPicPr>
          <p:cNvPr id="7" name="图片 6">
            <a:extLst>
              <a:ext uri="{FF2B5EF4-FFF2-40B4-BE49-F238E27FC236}">
                <a16:creationId xmlns:a16="http://schemas.microsoft.com/office/drawing/2014/main" id="{D41BD09D-2DD2-4725-9F20-46E009541EA3}"/>
              </a:ext>
            </a:extLst>
          </p:cNvPr>
          <p:cNvPicPr>
            <a:picLocks noChangeAspect="1"/>
          </p:cNvPicPr>
          <p:nvPr/>
        </p:nvPicPr>
        <p:blipFill>
          <a:blip r:embed="rId4"/>
          <a:stretch>
            <a:fillRect/>
          </a:stretch>
        </p:blipFill>
        <p:spPr>
          <a:xfrm>
            <a:off x="6497955" y="1711356"/>
            <a:ext cx="5399088" cy="3069345"/>
          </a:xfrm>
          <a:prstGeom prst="rect">
            <a:avLst/>
          </a:prstGeom>
        </p:spPr>
      </p:pic>
      <p:sp>
        <p:nvSpPr>
          <p:cNvPr id="11" name="文本框 10">
            <a:extLst>
              <a:ext uri="{FF2B5EF4-FFF2-40B4-BE49-F238E27FC236}">
                <a16:creationId xmlns:a16="http://schemas.microsoft.com/office/drawing/2014/main" id="{2F9535B9-3A90-425B-91F1-9ADD7CCBBD14}"/>
              </a:ext>
            </a:extLst>
          </p:cNvPr>
          <p:cNvSpPr txBox="1"/>
          <p:nvPr/>
        </p:nvSpPr>
        <p:spPr>
          <a:xfrm>
            <a:off x="6364565" y="5266036"/>
            <a:ext cx="5955030" cy="923330"/>
          </a:xfrm>
          <a:prstGeom prst="rect">
            <a:avLst/>
          </a:prstGeom>
          <a:noFill/>
        </p:spPr>
        <p:txBody>
          <a:bodyPr wrap="square" rtlCol="0">
            <a:spAutoFit/>
          </a:bodyPr>
          <a:lstStyle/>
          <a:p>
            <a:r>
              <a:rPr lang="zh-CN" altLang="en-US" dirty="0">
                <a:latin typeface="+mn-ea"/>
              </a:rPr>
              <a:t>以非冯诺依曼架构为基础，以存内计算方式为代表，明显降低设计功耗；但是实现产业化还需要搭建生态系统，包括建立一整套编程环境，编辑器等工具</a:t>
            </a:r>
          </a:p>
        </p:txBody>
      </p:sp>
      <p:sp>
        <p:nvSpPr>
          <p:cNvPr id="12" name="文本框 11">
            <a:extLst>
              <a:ext uri="{FF2B5EF4-FFF2-40B4-BE49-F238E27FC236}">
                <a16:creationId xmlns:a16="http://schemas.microsoft.com/office/drawing/2014/main" id="{FAA0DC2C-2842-46D1-A871-F293E79CD6A1}"/>
              </a:ext>
            </a:extLst>
          </p:cNvPr>
          <p:cNvSpPr txBox="1"/>
          <p:nvPr/>
        </p:nvSpPr>
        <p:spPr>
          <a:xfrm>
            <a:off x="7157093" y="1135994"/>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神经形态结构</a:t>
            </a:r>
            <a:endParaRPr lang="zh-CN" altLang="en-US" sz="2400" dirty="0">
              <a:latin typeface="+mn-ea"/>
            </a:endParaRPr>
          </a:p>
        </p:txBody>
      </p:sp>
    </p:spTree>
    <p:extLst>
      <p:ext uri="{BB962C8B-B14F-4D97-AF65-F5344CB8AC3E}">
        <p14:creationId xmlns:p14="http://schemas.microsoft.com/office/powerpoint/2010/main" val="62305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39180"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FPGA</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a:t>
            </a:r>
            <a:r>
              <a:rPr lang="en-US" altLang="zh-CN" sz="2800" dirty="0" err="1">
                <a:solidFill>
                  <a:srgbClr val="FFFFFF"/>
                </a:solidFill>
                <a:latin typeface="微软雅黑" panose="020B0503020204020204" charset="-122"/>
                <a:ea typeface="微软雅黑" panose="020B0503020204020204" charset="-122"/>
                <a:sym typeface="微软雅黑" panose="020B0503020204020204" charset="-122"/>
              </a:rPr>
              <a:t>SCoNN</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6</a:t>
            </a:fld>
            <a:endParaRPr lang="zh-CN" altLang="en-US"/>
          </a:p>
        </p:txBody>
      </p:sp>
      <p:pic>
        <p:nvPicPr>
          <p:cNvPr id="11" name="图片 10">
            <a:extLst>
              <a:ext uri="{FF2B5EF4-FFF2-40B4-BE49-F238E27FC236}">
                <a16:creationId xmlns:a16="http://schemas.microsoft.com/office/drawing/2014/main" id="{E9E4A538-0EBB-4E8E-B183-914919E77067}"/>
              </a:ext>
            </a:extLst>
          </p:cNvPr>
          <p:cNvPicPr>
            <a:picLocks noChangeAspect="1"/>
          </p:cNvPicPr>
          <p:nvPr/>
        </p:nvPicPr>
        <p:blipFill>
          <a:blip r:embed="rId3"/>
          <a:stretch>
            <a:fillRect/>
          </a:stretch>
        </p:blipFill>
        <p:spPr>
          <a:xfrm>
            <a:off x="4697838" y="1130300"/>
            <a:ext cx="7273252" cy="2949579"/>
          </a:xfrm>
          <a:prstGeom prst="rect">
            <a:avLst/>
          </a:prstGeom>
        </p:spPr>
      </p:pic>
      <p:sp>
        <p:nvSpPr>
          <p:cNvPr id="22" name="矩形 21">
            <a:extLst>
              <a:ext uri="{FF2B5EF4-FFF2-40B4-BE49-F238E27FC236}">
                <a16:creationId xmlns:a16="http://schemas.microsoft.com/office/drawing/2014/main" id="{3C403ACF-7D78-441B-BA71-2608F8C30B4D}"/>
              </a:ext>
            </a:extLst>
          </p:cNvPr>
          <p:cNvSpPr/>
          <p:nvPr/>
        </p:nvSpPr>
        <p:spPr>
          <a:xfrm>
            <a:off x="585788" y="1636065"/>
            <a:ext cx="3164091" cy="4555093"/>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2000" b="1" dirty="0" err="1"/>
              <a:t>SCoNN</a:t>
            </a:r>
            <a:r>
              <a:rPr lang="zh-CN" altLang="en-US" sz="2000" b="1" dirty="0"/>
              <a:t>是一个用于</a:t>
            </a:r>
            <a:r>
              <a:rPr lang="en-US" altLang="zh-CN" sz="2000" b="1" dirty="0"/>
              <a:t>CNN</a:t>
            </a:r>
            <a:r>
              <a:rPr lang="zh-CN" altLang="en-US" sz="2000" b="1" dirty="0"/>
              <a:t>推理阶段的脉动性硬件实现</a:t>
            </a:r>
            <a:endParaRPr lang="en-US" altLang="zh-CN" sz="2000" b="1" dirty="0"/>
          </a:p>
          <a:p>
            <a:pPr algn="just">
              <a:spcAft>
                <a:spcPts val="1200"/>
              </a:spcAft>
            </a:pPr>
            <a:endParaRPr lang="en-US" altLang="zh-CN" sz="2000" b="1" dirty="0"/>
          </a:p>
          <a:p>
            <a:pPr marL="342900" indent="-342900" algn="just">
              <a:spcAft>
                <a:spcPts val="1200"/>
              </a:spcAft>
              <a:buFont typeface="Wingdings" panose="05000000000000000000" pitchFamily="2" charset="2"/>
              <a:buChar char="n"/>
            </a:pPr>
            <a:r>
              <a:rPr lang="zh-CN" altLang="en-US" sz="2000" b="1" dirty="0"/>
              <a:t>通过多个</a:t>
            </a:r>
            <a:r>
              <a:rPr lang="en-US" altLang="zh-CN" sz="2000" b="1" dirty="0"/>
              <a:t>2D</a:t>
            </a:r>
            <a:r>
              <a:rPr lang="zh-CN" altLang="en-US" sz="2000" b="1" dirty="0"/>
              <a:t>数组处理单元和一个滑动窗实现并行的卷积处理</a:t>
            </a:r>
            <a:endParaRPr lang="en-US" altLang="zh-CN" sz="2000" b="1" dirty="0"/>
          </a:p>
          <a:p>
            <a:pPr algn="just">
              <a:spcAft>
                <a:spcPts val="1200"/>
              </a:spcAft>
            </a:pPr>
            <a:endParaRPr lang="en-US" altLang="zh-CN" sz="2000" b="1" dirty="0"/>
          </a:p>
          <a:p>
            <a:pPr marL="342900" indent="-342900" algn="just">
              <a:spcAft>
                <a:spcPts val="1200"/>
              </a:spcAft>
              <a:buFont typeface="Wingdings" panose="05000000000000000000" pitchFamily="2" charset="2"/>
              <a:buChar char="n"/>
            </a:pPr>
            <a:r>
              <a:rPr lang="zh-CN" altLang="en-US" sz="2000" b="1" dirty="0"/>
              <a:t>将中间结果存储到</a:t>
            </a:r>
            <a:r>
              <a:rPr lang="en-US" altLang="zh-CN" sz="2000" b="1" dirty="0"/>
              <a:t>RAM</a:t>
            </a:r>
            <a:r>
              <a:rPr lang="zh-CN" altLang="en-US" sz="2000" b="1" dirty="0"/>
              <a:t>中来作为下层的输入数据</a:t>
            </a:r>
            <a:endParaRPr lang="en-US" altLang="zh-CN" sz="2000" b="1" dirty="0"/>
          </a:p>
          <a:p>
            <a:pPr algn="just">
              <a:spcAft>
                <a:spcPts val="1200"/>
              </a:spcAft>
            </a:pPr>
            <a:endParaRPr lang="en-US" altLang="zh-CN" sz="2000" b="1" dirty="0"/>
          </a:p>
        </p:txBody>
      </p:sp>
      <p:pic>
        <p:nvPicPr>
          <p:cNvPr id="23" name="图片 22">
            <a:extLst>
              <a:ext uri="{FF2B5EF4-FFF2-40B4-BE49-F238E27FC236}">
                <a16:creationId xmlns:a16="http://schemas.microsoft.com/office/drawing/2014/main" id="{82467789-6C87-403B-9698-4FD7823CC341}"/>
              </a:ext>
            </a:extLst>
          </p:cNvPr>
          <p:cNvPicPr>
            <a:picLocks noChangeAspect="1"/>
          </p:cNvPicPr>
          <p:nvPr/>
        </p:nvPicPr>
        <p:blipFill>
          <a:blip r:embed="rId4"/>
          <a:stretch>
            <a:fillRect/>
          </a:stretch>
        </p:blipFill>
        <p:spPr>
          <a:xfrm>
            <a:off x="4697838" y="4319843"/>
            <a:ext cx="7343218" cy="2346790"/>
          </a:xfrm>
          <a:prstGeom prst="rect">
            <a:avLst/>
          </a:prstGeom>
        </p:spPr>
      </p:pic>
    </p:spTree>
    <p:extLst>
      <p:ext uri="{BB962C8B-B14F-4D97-AF65-F5344CB8AC3E}">
        <p14:creationId xmlns:p14="http://schemas.microsoft.com/office/powerpoint/2010/main" val="36202053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99103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FPGA</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DP-CNN</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9" name="矩形 8">
            <a:extLst>
              <a:ext uri="{FF2B5EF4-FFF2-40B4-BE49-F238E27FC236}">
                <a16:creationId xmlns:a16="http://schemas.microsoft.com/office/drawing/2014/main" id="{30154BD5-2E16-4DAA-AF10-1C56D35101C7}"/>
              </a:ext>
            </a:extLst>
          </p:cNvPr>
          <p:cNvSpPr/>
          <p:nvPr/>
        </p:nvSpPr>
        <p:spPr>
          <a:xfrm>
            <a:off x="809177" y="1754847"/>
            <a:ext cx="2840034" cy="4401205"/>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2000" b="1" dirty="0"/>
              <a:t>全连接层的权重矩阵奇异值分解来减少内存访问</a:t>
            </a:r>
            <a:endParaRPr lang="en-US" altLang="zh-CN" sz="2000" b="1" dirty="0"/>
          </a:p>
          <a:p>
            <a:pPr marL="342900" indent="-342900" algn="just">
              <a:spcAft>
                <a:spcPts val="1200"/>
              </a:spcAft>
              <a:buFont typeface="Wingdings" panose="05000000000000000000" pitchFamily="2" charset="2"/>
              <a:buChar char="n"/>
            </a:pPr>
            <a:endParaRPr lang="en-US" altLang="zh-CN" sz="2000" b="1" dirty="0"/>
          </a:p>
          <a:p>
            <a:pPr marL="342900" indent="-342900" algn="just">
              <a:spcAft>
                <a:spcPts val="1200"/>
              </a:spcAft>
              <a:buFont typeface="Wingdings" panose="05000000000000000000" pitchFamily="2" charset="2"/>
              <a:buChar char="n"/>
            </a:pPr>
            <a:r>
              <a:rPr lang="zh-CN" altLang="en-US" sz="2000" b="1" dirty="0"/>
              <a:t>采用动态精度数据量化方法来减少能量和逻辑消耗</a:t>
            </a:r>
            <a:endParaRPr lang="en-US" altLang="zh-CN" sz="2000" b="1" dirty="0"/>
          </a:p>
          <a:p>
            <a:pPr marL="342900" indent="-342900" algn="just">
              <a:spcAft>
                <a:spcPts val="1200"/>
              </a:spcAft>
              <a:buFont typeface="Wingdings" panose="05000000000000000000" pitchFamily="2" charset="2"/>
              <a:buChar char="n"/>
            </a:pPr>
            <a:endParaRPr lang="en-US" altLang="zh-CN" sz="2000" b="1" dirty="0"/>
          </a:p>
          <a:p>
            <a:pPr marL="342900" indent="-342900" algn="just">
              <a:spcAft>
                <a:spcPts val="1200"/>
              </a:spcAft>
              <a:buFont typeface="Wingdings" panose="05000000000000000000" pitchFamily="2" charset="2"/>
              <a:buChar char="n"/>
            </a:pPr>
            <a:r>
              <a:rPr lang="zh-CN" altLang="en-US" sz="2000" b="1" dirty="0"/>
              <a:t>主要的原因在于</a:t>
            </a:r>
            <a:r>
              <a:rPr lang="en-US" altLang="zh-CN" sz="2000" b="1" dirty="0"/>
              <a:t>CNN</a:t>
            </a:r>
            <a:r>
              <a:rPr lang="zh-CN" altLang="en-US" sz="2000" b="1" dirty="0"/>
              <a:t>计算核心在于卷积层而内存核心在于全连接层</a:t>
            </a:r>
            <a:endParaRPr lang="en-US" altLang="zh-CN" sz="2000" b="1" dirty="0"/>
          </a:p>
        </p:txBody>
      </p:sp>
      <p:pic>
        <p:nvPicPr>
          <p:cNvPr id="4" name="图片 3">
            <a:extLst>
              <a:ext uri="{FF2B5EF4-FFF2-40B4-BE49-F238E27FC236}">
                <a16:creationId xmlns:a16="http://schemas.microsoft.com/office/drawing/2014/main" id="{2C3739B0-905B-44E4-AC25-95C16D890D91}"/>
              </a:ext>
            </a:extLst>
          </p:cNvPr>
          <p:cNvPicPr>
            <a:picLocks noChangeAspect="1"/>
          </p:cNvPicPr>
          <p:nvPr/>
        </p:nvPicPr>
        <p:blipFill>
          <a:blip r:embed="rId3"/>
          <a:stretch>
            <a:fillRect/>
          </a:stretch>
        </p:blipFill>
        <p:spPr>
          <a:xfrm>
            <a:off x="8719365" y="1218873"/>
            <a:ext cx="3486923" cy="5496635"/>
          </a:xfrm>
          <a:prstGeom prst="rect">
            <a:avLst/>
          </a:prstGeom>
        </p:spPr>
      </p:pic>
      <p:pic>
        <p:nvPicPr>
          <p:cNvPr id="6" name="图片 5">
            <a:extLst>
              <a:ext uri="{FF2B5EF4-FFF2-40B4-BE49-F238E27FC236}">
                <a16:creationId xmlns:a16="http://schemas.microsoft.com/office/drawing/2014/main" id="{A2AD7295-2EF3-4B54-B173-C3AE8C594DE4}"/>
              </a:ext>
            </a:extLst>
          </p:cNvPr>
          <p:cNvPicPr>
            <a:picLocks noChangeAspect="1"/>
          </p:cNvPicPr>
          <p:nvPr/>
        </p:nvPicPr>
        <p:blipFill>
          <a:blip r:embed="rId4"/>
          <a:stretch>
            <a:fillRect/>
          </a:stretch>
        </p:blipFill>
        <p:spPr>
          <a:xfrm>
            <a:off x="5028657" y="1195392"/>
            <a:ext cx="3636325" cy="5520116"/>
          </a:xfrm>
          <a:prstGeom prst="rect">
            <a:avLst/>
          </a:prstGeom>
        </p:spPr>
      </p:pic>
    </p:spTree>
    <p:extLst>
      <p:ext uri="{BB962C8B-B14F-4D97-AF65-F5344CB8AC3E}">
        <p14:creationId xmlns:p14="http://schemas.microsoft.com/office/powerpoint/2010/main" val="415112101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99103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ASIC</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a:t>
            </a:r>
            <a:r>
              <a:rPr lang="en-US" altLang="zh-CN" sz="2800" dirty="0" err="1">
                <a:solidFill>
                  <a:srgbClr val="FFFFFF"/>
                </a:solidFill>
                <a:latin typeface="微软雅黑" panose="020B0503020204020204" charset="-122"/>
                <a:ea typeface="微软雅黑" panose="020B0503020204020204" charset="-122"/>
                <a:sym typeface="微软雅黑" panose="020B0503020204020204" charset="-122"/>
              </a:rPr>
              <a:t>DianNao</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9" name="矩形 8">
            <a:extLst>
              <a:ext uri="{FF2B5EF4-FFF2-40B4-BE49-F238E27FC236}">
                <a16:creationId xmlns:a16="http://schemas.microsoft.com/office/drawing/2014/main" id="{30154BD5-2E16-4DAA-AF10-1C56D35101C7}"/>
              </a:ext>
            </a:extLst>
          </p:cNvPr>
          <p:cNvSpPr/>
          <p:nvPr/>
        </p:nvSpPr>
        <p:spPr>
          <a:xfrm>
            <a:off x="809177" y="1754847"/>
            <a:ext cx="2840034" cy="4708981"/>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2000" b="1" dirty="0"/>
              <a:t>一个控制逻辑</a:t>
            </a:r>
            <a:r>
              <a:rPr lang="en-US" altLang="zh-CN" sz="2000" b="1" dirty="0"/>
              <a:t>(CP),</a:t>
            </a:r>
            <a:r>
              <a:rPr lang="zh-CN" altLang="en-US" sz="2000" b="1" dirty="0"/>
              <a:t>两个控制缓冲区</a:t>
            </a:r>
            <a:r>
              <a:rPr lang="en-US" altLang="zh-CN" sz="2000" b="1" dirty="0"/>
              <a:t>(</a:t>
            </a:r>
            <a:r>
              <a:rPr lang="en-US" altLang="zh-CN" sz="2000" b="1" dirty="0" err="1"/>
              <a:t>Nbin</a:t>
            </a:r>
            <a:r>
              <a:rPr lang="en-US" altLang="zh-CN" sz="2000" b="1" dirty="0"/>
              <a:t>,</a:t>
            </a:r>
            <a:r>
              <a:rPr lang="zh-CN" altLang="en-US" sz="2000" b="1" dirty="0"/>
              <a:t> </a:t>
            </a:r>
            <a:r>
              <a:rPr lang="en-US" altLang="zh-CN" sz="2000" b="1" dirty="0"/>
              <a:t>SB), </a:t>
            </a:r>
            <a:r>
              <a:rPr lang="zh-CN" altLang="en-US" sz="2000" b="1" dirty="0"/>
              <a:t>神经功能单元</a:t>
            </a:r>
            <a:r>
              <a:rPr lang="en-US" altLang="zh-CN" sz="2000" b="1" dirty="0"/>
              <a:t>(NFU), </a:t>
            </a:r>
            <a:r>
              <a:rPr lang="zh-CN" altLang="en-US" sz="2000" b="1" dirty="0"/>
              <a:t>输出缓冲区</a:t>
            </a:r>
            <a:r>
              <a:rPr lang="en-US" altLang="zh-CN" sz="2000" b="1" dirty="0"/>
              <a:t>(</a:t>
            </a:r>
            <a:r>
              <a:rPr lang="en-US" altLang="zh-CN" sz="2000" b="1" dirty="0" err="1"/>
              <a:t>NBout</a:t>
            </a:r>
            <a:r>
              <a:rPr lang="en-US" altLang="zh-CN" sz="2000" b="1" dirty="0"/>
              <a:t>)</a:t>
            </a:r>
          </a:p>
          <a:p>
            <a:pPr marL="342900" indent="-342900" algn="just">
              <a:spcAft>
                <a:spcPts val="1200"/>
              </a:spcAft>
              <a:buFont typeface="Wingdings" panose="05000000000000000000" pitchFamily="2" charset="2"/>
              <a:buChar char="n"/>
            </a:pPr>
            <a:r>
              <a:rPr lang="en-US" altLang="zh-CN" sz="2000" b="1" dirty="0"/>
              <a:t>NFU</a:t>
            </a:r>
            <a:r>
              <a:rPr lang="zh-CN" altLang="en-US" sz="2000" b="1" dirty="0"/>
              <a:t>利用交错的</a:t>
            </a:r>
            <a:r>
              <a:rPr lang="en-US" altLang="zh-CN" sz="2000" b="1" dirty="0"/>
              <a:t>3</a:t>
            </a:r>
            <a:r>
              <a:rPr lang="zh-CN" altLang="en-US" sz="2000" b="1" dirty="0"/>
              <a:t>级流水线结构，将不同类型的层在</a:t>
            </a:r>
            <a:r>
              <a:rPr lang="en-US" altLang="zh-CN" sz="2000" b="1" dirty="0" err="1"/>
              <a:t>DiaoNao</a:t>
            </a:r>
            <a:r>
              <a:rPr lang="zh-CN" altLang="en-US" sz="2000" b="1" dirty="0"/>
              <a:t>中分解为</a:t>
            </a:r>
            <a:r>
              <a:rPr lang="en-US" altLang="zh-CN" sz="2000" b="1" dirty="0"/>
              <a:t>2</a:t>
            </a:r>
            <a:r>
              <a:rPr lang="zh-CN" altLang="en-US" sz="2000" b="1" dirty="0"/>
              <a:t>个阶段或者</a:t>
            </a:r>
            <a:r>
              <a:rPr lang="en-US" altLang="zh-CN" sz="2000" b="1" dirty="0"/>
              <a:t>3</a:t>
            </a:r>
            <a:r>
              <a:rPr lang="zh-CN" altLang="en-US" sz="2000" b="1" dirty="0"/>
              <a:t>个阶段</a:t>
            </a:r>
            <a:endParaRPr lang="en-US" altLang="zh-CN" sz="2000" b="1" dirty="0"/>
          </a:p>
          <a:p>
            <a:pPr marL="342900" indent="-342900" algn="just">
              <a:spcAft>
                <a:spcPts val="1200"/>
              </a:spcAft>
              <a:buFont typeface="Wingdings" panose="05000000000000000000" pitchFamily="2" charset="2"/>
              <a:buChar char="n"/>
            </a:pPr>
            <a:r>
              <a:rPr lang="zh-CN" altLang="en-US" sz="2000" b="1" dirty="0"/>
              <a:t>分离的缓冲区可以调整不同数据的带宽，复用权重数据和避免数据冲突</a:t>
            </a:r>
            <a:endParaRPr lang="en-US" altLang="zh-CN" sz="2000" b="1" dirty="0"/>
          </a:p>
        </p:txBody>
      </p:sp>
      <p:pic>
        <p:nvPicPr>
          <p:cNvPr id="5" name="图片 4">
            <a:extLst>
              <a:ext uri="{FF2B5EF4-FFF2-40B4-BE49-F238E27FC236}">
                <a16:creationId xmlns:a16="http://schemas.microsoft.com/office/drawing/2014/main" id="{71EC8518-4892-488A-8269-3B54BF42CB05}"/>
              </a:ext>
            </a:extLst>
          </p:cNvPr>
          <p:cNvPicPr>
            <a:picLocks noChangeAspect="1"/>
          </p:cNvPicPr>
          <p:nvPr/>
        </p:nvPicPr>
        <p:blipFill>
          <a:blip r:embed="rId3"/>
          <a:stretch>
            <a:fillRect/>
          </a:stretch>
        </p:blipFill>
        <p:spPr>
          <a:xfrm>
            <a:off x="3755343" y="1584020"/>
            <a:ext cx="8285714" cy="4742857"/>
          </a:xfrm>
          <a:prstGeom prst="rect">
            <a:avLst/>
          </a:prstGeom>
        </p:spPr>
      </p:pic>
    </p:spTree>
    <p:extLst>
      <p:ext uri="{BB962C8B-B14F-4D97-AF65-F5344CB8AC3E}">
        <p14:creationId xmlns:p14="http://schemas.microsoft.com/office/powerpoint/2010/main" val="28966032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6" y="316896"/>
            <a:ext cx="589362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ASIC</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a:t>
            </a:r>
            <a:r>
              <a:rPr lang="en-US" altLang="zh-CN" sz="2800" dirty="0" err="1">
                <a:solidFill>
                  <a:srgbClr val="FFFFFF"/>
                </a:solidFill>
                <a:latin typeface="微软雅黑" panose="020B0503020204020204" charset="-122"/>
                <a:ea typeface="微软雅黑" panose="020B0503020204020204" charset="-122"/>
                <a:sym typeface="微软雅黑" panose="020B0503020204020204" charset="-122"/>
              </a:rPr>
              <a:t>DaDianNao</a:t>
            </a:r>
            <a:endParaRPr lang="zh-CN" altLang="en-US" sz="2800" dirty="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9" name="矩形 8">
            <a:extLst>
              <a:ext uri="{FF2B5EF4-FFF2-40B4-BE49-F238E27FC236}">
                <a16:creationId xmlns:a16="http://schemas.microsoft.com/office/drawing/2014/main" id="{30154BD5-2E16-4DAA-AF10-1C56D35101C7}"/>
              </a:ext>
            </a:extLst>
          </p:cNvPr>
          <p:cNvSpPr/>
          <p:nvPr/>
        </p:nvSpPr>
        <p:spPr>
          <a:xfrm>
            <a:off x="809177" y="1754847"/>
            <a:ext cx="2840034" cy="4401205"/>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2000" b="1" dirty="0"/>
              <a:t>16</a:t>
            </a:r>
            <a:r>
              <a:rPr lang="zh-CN" altLang="en-US" sz="2000" b="1" dirty="0"/>
              <a:t>核的多核处理器，提升计算性能</a:t>
            </a:r>
            <a:endParaRPr lang="en-US" altLang="zh-CN" sz="2000" b="1" dirty="0"/>
          </a:p>
          <a:p>
            <a:pPr marL="342900" indent="-342900" algn="just">
              <a:spcAft>
                <a:spcPts val="1200"/>
              </a:spcAft>
              <a:buFont typeface="Wingdings" panose="05000000000000000000" pitchFamily="2" charset="2"/>
              <a:buChar char="n"/>
            </a:pPr>
            <a:r>
              <a:rPr lang="zh-CN" altLang="en-US" sz="2000" b="1" dirty="0"/>
              <a:t>使用</a:t>
            </a:r>
            <a:r>
              <a:rPr lang="en-US" altLang="zh-CN" sz="2000" b="1" dirty="0"/>
              <a:t>Router</a:t>
            </a:r>
            <a:r>
              <a:rPr lang="zh-CN" altLang="en-US" sz="2000" b="1" dirty="0"/>
              <a:t>进行数据调度，使用分块计算结构，有效避免数据拥堵</a:t>
            </a:r>
          </a:p>
          <a:p>
            <a:pPr marL="342900" indent="-342900" algn="just">
              <a:spcAft>
                <a:spcPts val="1200"/>
              </a:spcAft>
              <a:buFont typeface="Wingdings" panose="05000000000000000000" pitchFamily="2" charset="2"/>
              <a:buChar char="n"/>
            </a:pPr>
            <a:r>
              <a:rPr lang="zh-CN" altLang="en-US" sz="2000" b="1" dirty="0"/>
              <a:t>使用分布式的</a:t>
            </a:r>
            <a:r>
              <a:rPr lang="en-US" altLang="zh-CN" sz="2000" b="1" dirty="0" err="1"/>
              <a:t>eDRAM</a:t>
            </a:r>
            <a:r>
              <a:rPr lang="zh-CN" altLang="en-US" sz="2000" b="1" dirty="0"/>
              <a:t>使得所有权重靠近运算器，通过树形结构广播相同输入数据以及收集输出数据，达到数据并行效果</a:t>
            </a:r>
            <a:endParaRPr lang="en-US" altLang="zh-CN" sz="2000" b="1" dirty="0"/>
          </a:p>
        </p:txBody>
      </p:sp>
      <p:pic>
        <p:nvPicPr>
          <p:cNvPr id="4" name="图片 3">
            <a:extLst>
              <a:ext uri="{FF2B5EF4-FFF2-40B4-BE49-F238E27FC236}">
                <a16:creationId xmlns:a16="http://schemas.microsoft.com/office/drawing/2014/main" id="{3887DF5B-147F-4BB6-BC4D-F773E49FF590}"/>
              </a:ext>
            </a:extLst>
          </p:cNvPr>
          <p:cNvPicPr>
            <a:picLocks noChangeAspect="1"/>
          </p:cNvPicPr>
          <p:nvPr/>
        </p:nvPicPr>
        <p:blipFill>
          <a:blip r:embed="rId3"/>
          <a:stretch>
            <a:fillRect/>
          </a:stretch>
        </p:blipFill>
        <p:spPr>
          <a:xfrm>
            <a:off x="4717661" y="1459896"/>
            <a:ext cx="6393387" cy="5083729"/>
          </a:xfrm>
          <a:prstGeom prst="rect">
            <a:avLst/>
          </a:prstGeom>
        </p:spPr>
      </p:pic>
    </p:spTree>
    <p:extLst>
      <p:ext uri="{BB962C8B-B14F-4D97-AF65-F5344CB8AC3E}">
        <p14:creationId xmlns:p14="http://schemas.microsoft.com/office/powerpoint/2010/main" val="424949445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2086</TotalTime>
  <Words>874</Words>
  <Application>Microsoft Office PowerPoint</Application>
  <PresentationFormat>宽屏</PresentationFormat>
  <Paragraphs>75</Paragraphs>
  <Slides>12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Huaiyu Zhu</dc:creator>
  <cp:lastModifiedBy>2500742286@qq.com</cp:lastModifiedBy>
  <cp:revision>218</cp:revision>
  <dcterms:created xsi:type="dcterms:W3CDTF">2019-06-19T02:08:00Z</dcterms:created>
  <dcterms:modified xsi:type="dcterms:W3CDTF">2021-04-21T07:59:14Z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