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1"/>
  </p:notesMasterIdLst>
  <p:handoutMasterIdLst>
    <p:handoutMasterId r:id="rId12"/>
  </p:handoutMasterIdLst>
  <p:sldIdLst>
    <p:sldId id="283" r:id="rId5"/>
    <p:sldId id="306" r:id="rId6"/>
    <p:sldId id="308" r:id="rId7"/>
    <p:sldId id="310" r:id="rId8"/>
    <p:sldId id="309" r:id="rId9"/>
    <p:sldId id="280" r:id="rId1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06"/>
            <p14:sldId id="308"/>
            <p14:sldId id="310"/>
            <p14:sldId id="309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9002F"/>
    <a:srgbClr val="000000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96" autoAdjust="0"/>
  </p:normalViewPr>
  <p:slideViewPr>
    <p:cSldViewPr snapToGrid="0" snapToObjects="1">
      <p:cViewPr varScale="1">
        <p:scale>
          <a:sx n="114" d="100"/>
          <a:sy n="114" d="100"/>
        </p:scale>
        <p:origin x="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=""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中科类脑参数面整改方案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/>
          <a:lstStyle/>
          <a:p>
            <a:r>
              <a:rPr lang="zh-CN" altLang="en-US" dirty="0"/>
              <a:t>部门：</a:t>
            </a:r>
            <a:endParaRPr lang="en-US" altLang="zh-CN" dirty="0"/>
          </a:p>
          <a:p>
            <a:r>
              <a:rPr lang="zh-CN" altLang="en-US" dirty="0"/>
              <a:t>作者：</a:t>
            </a:r>
            <a:endParaRPr lang="en-US" altLang="zh-CN" dirty="0"/>
          </a:p>
          <a:p>
            <a:r>
              <a:rPr lang="zh-CN" altLang="en-US" dirty="0"/>
              <a:t>日期：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3565321" y="2869035"/>
            <a:ext cx="1761688" cy="23992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57" y="149027"/>
            <a:ext cx="2768710" cy="606091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参数面现状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9760E932-BC58-4AD6-BFF2-016FDDB5CAA0}"/>
              </a:ext>
            </a:extLst>
          </p:cNvPr>
          <p:cNvGrpSpPr/>
          <p:nvPr/>
        </p:nvGrpSpPr>
        <p:grpSpPr>
          <a:xfrm>
            <a:off x="235409" y="1679483"/>
            <a:ext cx="4727644" cy="3327122"/>
            <a:chOff x="235409" y="1679483"/>
            <a:chExt cx="4727644" cy="3327122"/>
          </a:xfrm>
        </p:grpSpPr>
        <p:pic>
          <p:nvPicPr>
            <p:cNvPr id="6" name="Picture 148">
              <a:extLst>
                <a:ext uri="{FF2B5EF4-FFF2-40B4-BE49-F238E27FC236}">
                  <a16:creationId xmlns="" xmlns:a16="http://schemas.microsoft.com/office/drawing/2014/main" id="{B395C246-B512-44A1-B1E5-CDF62156FA5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378151" y="3049264"/>
              <a:ext cx="431219" cy="110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8">
              <a:extLst>
                <a:ext uri="{FF2B5EF4-FFF2-40B4-BE49-F238E27FC236}">
                  <a16:creationId xmlns="" xmlns:a16="http://schemas.microsoft.com/office/drawing/2014/main" id="{3505B9B5-48C6-4400-A6BC-A146C736BE0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717921" y="3049368"/>
              <a:ext cx="431219" cy="110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8">
              <a:extLst>
                <a:ext uri="{FF2B5EF4-FFF2-40B4-BE49-F238E27FC236}">
                  <a16:creationId xmlns="" xmlns:a16="http://schemas.microsoft.com/office/drawing/2014/main" id="{7B035A97-1891-4AA8-BA92-C1A95758A91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037222" y="4837870"/>
              <a:ext cx="431219" cy="16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48">
              <a:extLst>
                <a:ext uri="{FF2B5EF4-FFF2-40B4-BE49-F238E27FC236}">
                  <a16:creationId xmlns="" xmlns:a16="http://schemas.microsoft.com/office/drawing/2014/main" id="{A67C6BC7-2443-4CA5-B999-E00F6C5FFE4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660361" y="4837867"/>
              <a:ext cx="431219" cy="16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48">
              <a:extLst>
                <a:ext uri="{FF2B5EF4-FFF2-40B4-BE49-F238E27FC236}">
                  <a16:creationId xmlns="" xmlns:a16="http://schemas.microsoft.com/office/drawing/2014/main" id="{B360F0B5-178F-4D6C-AB13-E2C13D05A5D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854924" y="2990406"/>
              <a:ext cx="431219" cy="16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48">
              <a:extLst>
                <a:ext uri="{FF2B5EF4-FFF2-40B4-BE49-F238E27FC236}">
                  <a16:creationId xmlns="" xmlns:a16="http://schemas.microsoft.com/office/drawing/2014/main" id="{DF5DBE05-6DC5-4265-9F50-4F9FC0CD4EC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531834" y="2991041"/>
              <a:ext cx="431219" cy="16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" name="直接连接符 98">
              <a:extLst>
                <a:ext uri="{FF2B5EF4-FFF2-40B4-BE49-F238E27FC236}">
                  <a16:creationId xmlns="" xmlns:a16="http://schemas.microsoft.com/office/drawing/2014/main" id="{CF73C293-2BC8-4011-9D6E-60896F84C6AF}"/>
                </a:ext>
              </a:extLst>
            </p:cNvPr>
            <p:cNvCxnSpPr>
              <a:cxnSpLocks/>
              <a:stCxn id="9" idx="0"/>
              <a:endCxn id="6" idx="2"/>
            </p:cNvCxnSpPr>
            <p:nvPr>
              <p:custDataLst>
                <p:tags r:id="rId7"/>
              </p:custDataLst>
            </p:nvPr>
          </p:nvCxnSpPr>
          <p:spPr bwMode="auto">
            <a:xfrm flipV="1">
              <a:off x="2252832" y="3159776"/>
              <a:ext cx="340929" cy="1678094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98">
              <a:extLst>
                <a:ext uri="{FF2B5EF4-FFF2-40B4-BE49-F238E27FC236}">
                  <a16:creationId xmlns="" xmlns:a16="http://schemas.microsoft.com/office/drawing/2014/main" id="{42CE9350-FA4C-4427-99EA-E9E984C04B06}"/>
                </a:ext>
              </a:extLst>
            </p:cNvPr>
            <p:cNvCxnSpPr>
              <a:stCxn id="9" idx="0"/>
              <a:endCxn id="11" idx="2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2252832" y="3159141"/>
              <a:ext cx="1817702" cy="1678729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98">
              <a:extLst>
                <a:ext uri="{FF2B5EF4-FFF2-40B4-BE49-F238E27FC236}">
                  <a16:creationId xmlns="" xmlns:a16="http://schemas.microsoft.com/office/drawing/2014/main" id="{812AD16E-4F74-4264-AB49-D833EE909956}"/>
                </a:ext>
              </a:extLst>
            </p:cNvPr>
            <p:cNvCxnSpPr>
              <a:stCxn id="9" idx="0"/>
              <a:endCxn id="12" idx="2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2252832" y="3159776"/>
              <a:ext cx="2494612" cy="1678094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98">
              <a:extLst>
                <a:ext uri="{FF2B5EF4-FFF2-40B4-BE49-F238E27FC236}">
                  <a16:creationId xmlns="" xmlns:a16="http://schemas.microsoft.com/office/drawing/2014/main" id="{24942F59-D9C5-4767-B714-C8B2EBD5043C}"/>
                </a:ext>
              </a:extLst>
            </p:cNvPr>
            <p:cNvCxnSpPr>
              <a:cxnSpLocks/>
              <a:stCxn id="9" idx="0"/>
              <a:endCxn id="7" idx="2"/>
            </p:cNvCxnSpPr>
            <p:nvPr>
              <p:custDataLst>
                <p:tags r:id="rId10"/>
              </p:custDataLst>
            </p:nvPr>
          </p:nvCxnSpPr>
          <p:spPr bwMode="auto">
            <a:xfrm flipH="1" flipV="1">
              <a:off x="1933531" y="3159880"/>
              <a:ext cx="319301" cy="1677990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98">
              <a:extLst>
                <a:ext uri="{FF2B5EF4-FFF2-40B4-BE49-F238E27FC236}">
                  <a16:creationId xmlns="" xmlns:a16="http://schemas.microsoft.com/office/drawing/2014/main" id="{B77BFCCF-8815-4372-A82A-48B9C882E3E6}"/>
                </a:ext>
              </a:extLst>
            </p:cNvPr>
            <p:cNvCxnSpPr>
              <a:stCxn id="10" idx="0"/>
              <a:endCxn id="12" idx="2"/>
            </p:cNvCxnSpPr>
            <p:nvPr>
              <p:custDataLst>
                <p:tags r:id="rId11"/>
              </p:custDataLst>
            </p:nvPr>
          </p:nvCxnSpPr>
          <p:spPr bwMode="auto">
            <a:xfrm flipV="1">
              <a:off x="3875971" y="3159776"/>
              <a:ext cx="871473" cy="1678091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98">
              <a:extLst>
                <a:ext uri="{FF2B5EF4-FFF2-40B4-BE49-F238E27FC236}">
                  <a16:creationId xmlns="" xmlns:a16="http://schemas.microsoft.com/office/drawing/2014/main" id="{C7C66B22-2894-4E03-AF3B-8665A1DEE8D2}"/>
                </a:ext>
              </a:extLst>
            </p:cNvPr>
            <p:cNvCxnSpPr>
              <a:stCxn id="10" idx="0"/>
              <a:endCxn id="11" idx="2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3875971" y="3159141"/>
              <a:ext cx="194563" cy="1678726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98">
              <a:extLst>
                <a:ext uri="{FF2B5EF4-FFF2-40B4-BE49-F238E27FC236}">
                  <a16:creationId xmlns="" xmlns:a16="http://schemas.microsoft.com/office/drawing/2014/main" id="{50FEB2A6-FDDA-42FC-A45A-50200A0761A6}"/>
                </a:ext>
              </a:extLst>
            </p:cNvPr>
            <p:cNvCxnSpPr>
              <a:cxnSpLocks/>
              <a:stCxn id="10" idx="0"/>
              <a:endCxn id="6" idx="2"/>
            </p:cNvCxnSpPr>
            <p:nvPr>
              <p:custDataLst>
                <p:tags r:id="rId13"/>
              </p:custDataLst>
            </p:nvPr>
          </p:nvCxnSpPr>
          <p:spPr bwMode="auto">
            <a:xfrm flipH="1" flipV="1">
              <a:off x="2593761" y="3159776"/>
              <a:ext cx="1282210" cy="1678091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98">
              <a:extLst>
                <a:ext uri="{FF2B5EF4-FFF2-40B4-BE49-F238E27FC236}">
                  <a16:creationId xmlns="" xmlns:a16="http://schemas.microsoft.com/office/drawing/2014/main" id="{BC94D0FC-76FC-4DB1-9D8C-3011C1428E5D}"/>
                </a:ext>
              </a:extLst>
            </p:cNvPr>
            <p:cNvCxnSpPr>
              <a:cxnSpLocks/>
              <a:stCxn id="10" idx="0"/>
              <a:endCxn id="7" idx="2"/>
            </p:cNvCxnSpPr>
            <p:nvPr>
              <p:custDataLst>
                <p:tags r:id="rId14"/>
              </p:custDataLst>
            </p:nvPr>
          </p:nvCxnSpPr>
          <p:spPr bwMode="auto">
            <a:xfrm flipH="1" flipV="1">
              <a:off x="1933531" y="3159880"/>
              <a:ext cx="1942440" cy="1677987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E23F11E0-5530-4462-A820-5C26AABB12DF}"/>
                </a:ext>
              </a:extLst>
            </p:cNvPr>
            <p:cNvSpPr txBox="1"/>
            <p:nvPr/>
          </p:nvSpPr>
          <p:spPr>
            <a:xfrm>
              <a:off x="240162" y="2921791"/>
              <a:ext cx="1248748" cy="1384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CE9855*16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台 </a:t>
              </a:r>
              <a:r>
                <a:rPr lang="en-US" altLang="zh-CN" sz="900" dirty="0">
                  <a:solidFill>
                    <a:srgbClr val="1D1D1A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LEAF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75206CDC-91A0-4E09-9012-B10F9140DB7F}"/>
                </a:ext>
              </a:extLst>
            </p:cNvPr>
            <p:cNvSpPr txBox="1"/>
            <p:nvPr/>
          </p:nvSpPr>
          <p:spPr>
            <a:xfrm>
              <a:off x="361364" y="4783736"/>
              <a:ext cx="1248748" cy="1384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CE9855*8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台 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SPINE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500C578C-8D0C-4A17-97CC-51163A641E50}"/>
                </a:ext>
              </a:extLst>
            </p:cNvPr>
            <p:cNvSpPr txBox="1"/>
            <p:nvPr/>
          </p:nvSpPr>
          <p:spPr>
            <a:xfrm>
              <a:off x="3118430" y="2876752"/>
              <a:ext cx="3751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="" xmlns:a16="http://schemas.microsoft.com/office/drawing/2014/main" id="{32E99BB8-6E94-4720-BBED-93DF7C750AE6}"/>
                </a:ext>
              </a:extLst>
            </p:cNvPr>
            <p:cNvSpPr txBox="1"/>
            <p:nvPr/>
          </p:nvSpPr>
          <p:spPr>
            <a:xfrm>
              <a:off x="2876849" y="4714485"/>
              <a:ext cx="3751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54" name="Picture 455" descr="图片146">
              <a:extLst>
                <a:ext uri="{FF2B5EF4-FFF2-40B4-BE49-F238E27FC236}">
                  <a16:creationId xmlns="" xmlns:a16="http://schemas.microsoft.com/office/drawing/2014/main" id="{69E59907-EB9A-436B-BBC6-4E0D5EECBFC8}"/>
                </a:ext>
              </a:extLst>
            </p:cNvPr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744" y="1698373"/>
              <a:ext cx="290983" cy="471877"/>
            </a:xfrm>
            <a:prstGeom prst="rect">
              <a:avLst/>
            </a:prstGeom>
            <a:ln w="28575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55" descr="图片146">
              <a:extLst>
                <a:ext uri="{FF2B5EF4-FFF2-40B4-BE49-F238E27FC236}">
                  <a16:creationId xmlns="" xmlns:a16="http://schemas.microsoft.com/office/drawing/2014/main" id="{EBB6A9B7-35A2-43E2-A64F-0867D9C0ADFE}"/>
                </a:ext>
              </a:extLst>
            </p:cNvPr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580" y="1679483"/>
              <a:ext cx="290983" cy="471877"/>
            </a:xfrm>
            <a:prstGeom prst="rect">
              <a:avLst/>
            </a:prstGeom>
            <a:ln w="28575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文本框 55">
              <a:extLst>
                <a:ext uri="{FF2B5EF4-FFF2-40B4-BE49-F238E27FC236}">
                  <a16:creationId xmlns="" xmlns:a16="http://schemas.microsoft.com/office/drawing/2014/main" id="{ED8E951F-617D-45E8-82DE-EE376B1E680E}"/>
                </a:ext>
              </a:extLst>
            </p:cNvPr>
            <p:cNvSpPr txBox="1"/>
            <p:nvPr/>
          </p:nvSpPr>
          <p:spPr>
            <a:xfrm>
              <a:off x="2895727" y="1725987"/>
              <a:ext cx="3751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……</a:t>
              </a:r>
              <a:endPara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10E219D1-7098-4C80-A30E-FD5B114B9C59}"/>
                </a:ext>
              </a:extLst>
            </p:cNvPr>
            <p:cNvCxnSpPr>
              <a:stCxn id="54" idx="2"/>
              <a:endCxn id="7" idx="0"/>
            </p:cNvCxnSpPr>
            <p:nvPr/>
          </p:nvCxnSpPr>
          <p:spPr>
            <a:xfrm flipH="1">
              <a:off x="1933531" y="2170250"/>
              <a:ext cx="15705" cy="879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="" xmlns:a16="http://schemas.microsoft.com/office/drawing/2014/main" id="{AC765D9D-D7B4-48BC-91A3-1D23C6F90F84}"/>
                </a:ext>
              </a:extLst>
            </p:cNvPr>
            <p:cNvSpPr txBox="1"/>
            <p:nvPr/>
          </p:nvSpPr>
          <p:spPr>
            <a:xfrm>
              <a:off x="235409" y="1813839"/>
              <a:ext cx="1248748" cy="1384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AT100*64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highlight>
                    <a:srgbClr val="FFFF00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台 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4B8AF216-8FEC-4051-9E2C-723558D848ED}"/>
              </a:ext>
            </a:extLst>
          </p:cNvPr>
          <p:cNvSpPr txBox="1"/>
          <p:nvPr/>
        </p:nvSpPr>
        <p:spPr>
          <a:xfrm>
            <a:off x="5586149" y="1639525"/>
            <a:ext cx="448241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每台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LEAF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下接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台服务器，共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卡，分配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个地址为一个网段，现网共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个地址段，相同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LEAF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卡二层互通，不同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LEAF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卡三层互通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5AF6EA22-6AB3-49F4-A47E-4E7DA0BD48C6}"/>
              </a:ext>
            </a:extLst>
          </p:cNvPr>
          <p:cNvSpPr txBox="1"/>
          <p:nvPr/>
        </p:nvSpPr>
        <p:spPr>
          <a:xfrm>
            <a:off x="5586149" y="3525866"/>
            <a:ext cx="448241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台服务器相同编号的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卡及对应的容器地址为同一网段，每个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LEAF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上需要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个网段，且所有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LEAF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个网段相同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="" xmlns:a16="http://schemas.microsoft.com/office/drawing/2014/main" id="{55469934-875B-4F34-82BD-B292B907388E}"/>
              </a:ext>
            </a:extLst>
          </p:cNvPr>
          <p:cNvSpPr/>
          <p:nvPr/>
        </p:nvSpPr>
        <p:spPr>
          <a:xfrm>
            <a:off x="7254240" y="2806417"/>
            <a:ext cx="447040" cy="660552"/>
          </a:xfrm>
          <a:prstGeom prst="downArrow">
            <a:avLst/>
          </a:prstGeom>
          <a:noFill/>
          <a:ln>
            <a:solidFill>
              <a:srgbClr val="E9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DA59A971-3942-4304-AA4F-BCBFF3378F9F}"/>
              </a:ext>
            </a:extLst>
          </p:cNvPr>
          <p:cNvSpPr txBox="1"/>
          <p:nvPr/>
        </p:nvSpPr>
        <p:spPr>
          <a:xfrm>
            <a:off x="10468137" y="1822380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="" xmlns:a16="http://schemas.microsoft.com/office/drawing/2014/main" id="{AC0BD94B-ACD9-4C9A-92F7-943612B00105}"/>
              </a:ext>
            </a:extLst>
          </p:cNvPr>
          <p:cNvSpPr txBox="1"/>
          <p:nvPr/>
        </p:nvSpPr>
        <p:spPr>
          <a:xfrm>
            <a:off x="10468137" y="3525866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="" xmlns:a16="http://schemas.microsoft.com/office/drawing/2014/main" id="{95A91C4E-D800-4981-8034-990BB79FBBEE}"/>
              </a:ext>
            </a:extLst>
          </p:cNvPr>
          <p:cNvSpPr txBox="1"/>
          <p:nvPr/>
        </p:nvSpPr>
        <p:spPr>
          <a:xfrm>
            <a:off x="6390425" y="4828543"/>
            <a:ext cx="2598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ARP</a:t>
            </a:r>
            <a:r>
              <a:rPr lang="zh-CN" altLang="en-US" dirty="0"/>
              <a:t>代理</a:t>
            </a:r>
            <a:r>
              <a:rPr lang="en-US" altLang="zh-CN" dirty="0"/>
              <a:t>+</a:t>
            </a:r>
            <a:r>
              <a:rPr lang="zh-CN" altLang="en-US" dirty="0"/>
              <a:t>发布主机路由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40203D2A-C846-4650-AE09-436D6B31EA29}"/>
              </a:ext>
            </a:extLst>
          </p:cNvPr>
          <p:cNvSpPr txBox="1"/>
          <p:nvPr/>
        </p:nvSpPr>
        <p:spPr>
          <a:xfrm>
            <a:off x="1081937" y="5880766"/>
            <a:ext cx="5588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卡要不要地址，容器地址和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卡地址是相同段的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3A328449-5E41-4A90-BF86-828DD6D34E71}"/>
              </a:ext>
            </a:extLst>
          </p:cNvPr>
          <p:cNvSpPr txBox="1"/>
          <p:nvPr/>
        </p:nvSpPr>
        <p:spPr>
          <a:xfrm>
            <a:off x="10263232" y="4705432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实现方式</a:t>
            </a:r>
          </a:p>
        </p:txBody>
      </p: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>
            <a:extLst>
              <a:ext uri="{FF2B5EF4-FFF2-40B4-BE49-F238E27FC236}">
                <a16:creationId xmlns="" xmlns:a16="http://schemas.microsoft.com/office/drawing/2014/main" id="{6D1FB169-3AC3-4ED8-96C1-1E8FB8C77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302" y="3711484"/>
            <a:ext cx="7763496" cy="39432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2B08426-243E-4024-9BDB-FF69AA3A48B4}"/>
              </a:ext>
            </a:extLst>
          </p:cNvPr>
          <p:cNvSpPr txBox="1"/>
          <p:nvPr/>
        </p:nvSpPr>
        <p:spPr>
          <a:xfrm>
            <a:off x="6553200" y="500209"/>
            <a:ext cx="54965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每台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LEAF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个网段，重新划分下行口接入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vlan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代理和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生成的主机路由配置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kumimoji="1"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kumimoji="1"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BGP</a:t>
            </a:r>
            <a:r>
              <a:rPr kumimoji="1"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发布路由方式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B0F8970-A8EB-408B-9782-15FA906B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90379"/>
              </p:ext>
            </p:extLst>
          </p:nvPr>
        </p:nvGraphicFramePr>
        <p:xfrm>
          <a:off x="8278798" y="2042075"/>
          <a:ext cx="3770961" cy="394324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88100">
                  <a:extLst>
                    <a:ext uri="{9D8B030D-6E8A-4147-A177-3AD203B41FA5}">
                      <a16:colId xmlns="" xmlns:a16="http://schemas.microsoft.com/office/drawing/2014/main" val="3191213477"/>
                    </a:ext>
                  </a:extLst>
                </a:gridCol>
                <a:gridCol w="1297381">
                  <a:extLst>
                    <a:ext uri="{9D8B030D-6E8A-4147-A177-3AD203B41FA5}">
                      <a16:colId xmlns="" xmlns:a16="http://schemas.microsoft.com/office/drawing/2014/main" val="2765542331"/>
                    </a:ext>
                  </a:extLst>
                </a:gridCol>
                <a:gridCol w="1021881">
                  <a:extLst>
                    <a:ext uri="{9D8B030D-6E8A-4147-A177-3AD203B41FA5}">
                      <a16:colId xmlns="" xmlns:a16="http://schemas.microsoft.com/office/drawing/2014/main" val="1017879683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494628278"/>
                    </a:ext>
                  </a:extLst>
                </a:gridCol>
              </a:tblGrid>
              <a:tr h="341441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网段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网关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VLAN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464625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GPU0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10.1.111.0/24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10.1.111.254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8909457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10.1.112.0/24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10.1.112.254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12253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10.1.113.0/24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10.1.113.254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9173821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GPU3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10.1.114.0/24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10.1.114.254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7685194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10.1.115.0/24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10.1.115.254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0670779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GPU5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10.1.116.0/24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10.1.116.254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2066457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GPU6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10.1.117.0/24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10.1.117.254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3155609"/>
                  </a:ext>
                </a:extLst>
              </a:tr>
              <a:tr h="450225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GPU7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10.1.118.0/24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1D1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10.1.118.254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D1D1A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118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2790095"/>
                  </a:ext>
                </a:extLst>
              </a:tr>
            </a:tbl>
          </a:graphicData>
        </a:graphic>
      </p:graphicFrame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C549AB3B-C608-4AE1-8124-A07BCA2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68" y="197164"/>
            <a:ext cx="2768710" cy="606091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整改方案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69035" y="1635853"/>
            <a:ext cx="2030136" cy="17197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1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8938" y="1398712"/>
            <a:ext cx="689961" cy="7207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677" y="1108265"/>
            <a:ext cx="6480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开发人员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73" y="1527053"/>
            <a:ext cx="1068527" cy="6130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997810" y="1800831"/>
            <a:ext cx="567371" cy="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51226" y="338436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创建作业容器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19049" y="1838346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82528" y="1264783"/>
            <a:ext cx="6480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代码仓库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11889" y="2533678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9994" y="2460578"/>
            <a:ext cx="648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198572" y="2224702"/>
            <a:ext cx="0" cy="77953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5" y="3161941"/>
            <a:ext cx="995995" cy="836260"/>
          </a:xfrm>
          <a:prstGeom prst="rect">
            <a:avLst/>
          </a:prstGeom>
        </p:spPr>
      </p:pic>
      <p:cxnSp>
        <p:nvCxnSpPr>
          <p:cNvPr id="28" name="直接箭头连接符 27"/>
          <p:cNvCxnSpPr>
            <a:endCxn id="22" idx="1"/>
          </p:cNvCxnSpPr>
          <p:nvPr/>
        </p:nvCxnSpPr>
        <p:spPr>
          <a:xfrm>
            <a:off x="973737" y="3558368"/>
            <a:ext cx="771068" cy="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00904" y="3419361"/>
            <a:ext cx="648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页面操作触发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740800" y="3600899"/>
            <a:ext cx="755658" cy="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91" y="3855404"/>
            <a:ext cx="524668" cy="389121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15068" y="1579695"/>
            <a:ext cx="6983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提交代码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55808" y="3658099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910" y="3143208"/>
            <a:ext cx="689961" cy="720734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>
          <a:xfrm>
            <a:off x="4416322" y="4409715"/>
            <a:ext cx="0" cy="4477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094" y="3855404"/>
            <a:ext cx="524668" cy="38912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91" y="3349998"/>
            <a:ext cx="524668" cy="38912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259" y="3349998"/>
            <a:ext cx="524668" cy="389121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3515521" y="3161941"/>
            <a:ext cx="1568742" cy="1247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515521" y="2924863"/>
            <a:ext cx="310393" cy="6633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579387" y="3161940"/>
            <a:ext cx="1549027" cy="11886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-25167" y="5189172"/>
            <a:ext cx="1711354" cy="13925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914548" y="2949910"/>
            <a:ext cx="126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326008" y="5031348"/>
            <a:ext cx="2337012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en-US" altLang="zh-CN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pipeline_label</a:t>
            </a:r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将任务分担在不同</a:t>
            </a:r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r>
              <a:rPr kumimoji="1" lang="zh-CN" altLang="en-US" sz="105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05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、如果同时间运行多个不同作业，可以达到分担节点压力，提高打包效率；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、多架构构建，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架构、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架构包在对应的集群构建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7860" y="3402355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63133" y="2949910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推送镜像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769" y="2794121"/>
            <a:ext cx="1254525" cy="735638"/>
          </a:xfrm>
          <a:prstGeom prst="rect">
            <a:avLst/>
          </a:prstGeom>
        </p:spPr>
      </p:pic>
      <p:cxnSp>
        <p:nvCxnSpPr>
          <p:cNvPr id="20" name="肘形连接符 19"/>
          <p:cNvCxnSpPr/>
          <p:nvPr/>
        </p:nvCxnSpPr>
        <p:spPr>
          <a:xfrm>
            <a:off x="5264631" y="4011562"/>
            <a:ext cx="1078588" cy="398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5223839" y="3161940"/>
            <a:ext cx="1078588" cy="461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524419" y="3835527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67" y="4191057"/>
            <a:ext cx="1161527" cy="666396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5812305" y="4191057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7709207" y="4535785"/>
            <a:ext cx="652948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852434" y="4571720"/>
            <a:ext cx="631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38540" y="4328923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⑥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7" name="肘形连接符 36"/>
          <p:cNvCxnSpPr/>
          <p:nvPr/>
        </p:nvCxnSpPr>
        <p:spPr>
          <a:xfrm rot="5400000" flipH="1" flipV="1">
            <a:off x="4281421" y="2097584"/>
            <a:ext cx="846822" cy="75886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460085" y="2300707"/>
            <a:ext cx="6683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打包过程</a:t>
            </a:r>
            <a:endParaRPr kumimoji="1" lang="zh-CN" altLang="en-US" sz="100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669265" y="889696"/>
            <a:ext cx="2597464" cy="112095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189034" y="4916600"/>
            <a:ext cx="2514341" cy="11886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844360" y="1010069"/>
            <a:ext cx="243807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创建工作容器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拉取代码仓库对应分支代码；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sonarqube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代码审查，合格进入下一步打包，不合格流水线中止；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开发打包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nvm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镜像；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19884" y="4597772"/>
            <a:ext cx="126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多集群用途</a:t>
            </a:r>
            <a:endParaRPr kumimoji="1" lang="zh-CN" altLang="en-US" sz="1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87" y="3916318"/>
            <a:ext cx="1002670" cy="1215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319" y="3142045"/>
            <a:ext cx="524668" cy="389121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295" y="3803337"/>
            <a:ext cx="524668" cy="38912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275" y="4605294"/>
            <a:ext cx="524668" cy="389121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9626300" y="2858958"/>
            <a:ext cx="923414" cy="2272360"/>
          </a:xfrm>
          <a:prstGeom prst="roundRect">
            <a:avLst>
              <a:gd name="adj" fmla="val 68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9822319" y="294626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820040" y="4388241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其他环境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828275" y="3606015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测试环境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9466648" y="3256523"/>
            <a:ext cx="5057" cy="154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180864" y="4480874"/>
            <a:ext cx="28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9491368" y="3256523"/>
            <a:ext cx="4249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9491368" y="4799854"/>
            <a:ext cx="4249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9491368" y="3995138"/>
            <a:ext cx="4249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271194" y="4303602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⑦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8852450" y="2377651"/>
            <a:ext cx="0" cy="148167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7686293" y="1264783"/>
            <a:ext cx="2230028" cy="8382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731763" y="1453977"/>
            <a:ext cx="21390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Argocd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识别到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仓库镜像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变动；</a:t>
            </a:r>
            <a:endParaRPr kumimoji="1" lang="en-US" altLang="zh-CN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Argocd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主动触发更新所有服务；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86324" y="1334062"/>
            <a:ext cx="807369" cy="27094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/>
          <p:cNvCxnSpPr/>
          <p:nvPr/>
        </p:nvCxnSpPr>
        <p:spPr>
          <a:xfrm flipH="1" flipV="1">
            <a:off x="10360754" y="3955686"/>
            <a:ext cx="524668" cy="1366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 flipH="1">
            <a:off x="10874951" y="2862020"/>
            <a:ext cx="881401" cy="2327151"/>
          </a:xfrm>
          <a:prstGeom prst="roundRect">
            <a:avLst>
              <a:gd name="adj" fmla="val 68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1037151" y="3139888"/>
            <a:ext cx="506100" cy="3700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1037151" y="3812073"/>
            <a:ext cx="506100" cy="3457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1050540" y="4484259"/>
            <a:ext cx="492711" cy="3457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11117179" y="3226818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1117179" y="3920166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131378" y="459777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562883" y="3742738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endParaRPr kumimoji="1" lang="zh-CN" altLang="en-US" sz="1000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10754686" y="4123565"/>
            <a:ext cx="0" cy="22017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90008" y="6276996"/>
            <a:ext cx="10247900" cy="553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490008" y="4384393"/>
            <a:ext cx="0" cy="18340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4176633" y="6397956"/>
            <a:ext cx="19035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邮件通知用户本次构建流程结果</a:t>
            </a:r>
            <a:endParaRPr kumimoji="1" lang="zh-CN" altLang="en-US" sz="1050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H="1">
            <a:off x="563010" y="563972"/>
            <a:ext cx="4109665" cy="40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672674" y="574823"/>
            <a:ext cx="0" cy="3724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5" idx="0"/>
          </p:cNvCxnSpPr>
          <p:nvPr/>
        </p:nvCxnSpPr>
        <p:spPr>
          <a:xfrm>
            <a:off x="563010" y="594392"/>
            <a:ext cx="6675" cy="5138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1675826" y="311412"/>
            <a:ext cx="19035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代码审查不通过邮件用户</a:t>
            </a:r>
            <a:endParaRPr kumimoji="1" lang="zh-CN" altLang="en-US" sz="1050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6DCF8C0-11DB-4027-B854-5CE41C7DF3A9}"/>
              </a:ext>
            </a:extLst>
          </p:cNvPr>
          <p:cNvSpPr txBox="1"/>
          <p:nvPr/>
        </p:nvSpPr>
        <p:spPr>
          <a:xfrm>
            <a:off x="2580640" y="18592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A2A4225-723F-4E7D-9711-50D3376CB337}"/>
              </a:ext>
            </a:extLst>
          </p:cNvPr>
          <p:cNvSpPr txBox="1"/>
          <p:nvPr/>
        </p:nvSpPr>
        <p:spPr>
          <a:xfrm>
            <a:off x="6680200" y="297688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119A425-A08D-4627-B28D-3C319237A11C}"/>
              </a:ext>
            </a:extLst>
          </p:cNvPr>
          <p:cNvSpPr txBox="1"/>
          <p:nvPr/>
        </p:nvSpPr>
        <p:spPr>
          <a:xfrm>
            <a:off x="314568" y="1362055"/>
            <a:ext cx="4125352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b="1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vlanif</a:t>
            </a:r>
            <a:r>
              <a:rPr lang="zh-CN" altLang="en-US" sz="1600" b="1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下开启</a:t>
            </a:r>
            <a:r>
              <a:rPr lang="zh-CN" altLang="en-US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1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en-US" altLang="zh-CN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timeout 60</a:t>
            </a:r>
            <a:endParaRPr lang="en-US" altLang="zh-CN" sz="11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en-US" altLang="zh-CN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proxy anyway enable</a:t>
            </a:r>
            <a:endParaRPr lang="en-US" altLang="zh-CN" sz="11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en-US" altLang="zh-CN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delete trigger link-down enable</a:t>
            </a:r>
            <a:endParaRPr lang="en-US" altLang="zh-CN" sz="11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en-US" altLang="zh-CN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smart-discover enable</a:t>
            </a:r>
            <a:endParaRPr lang="en-US" altLang="zh-CN" sz="11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en-US" altLang="zh-CN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direct-route enable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en-US" altLang="zh-CN" sz="1600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direct-route preference 1</a:t>
            </a:r>
            <a:endParaRPr lang="en-US" altLang="zh-CN" sz="1100" dirty="0">
              <a:effectLst/>
            </a:endParaRPr>
          </a:p>
          <a:p>
            <a:r>
              <a:rPr lang="en-US" altLang="zh-CN" sz="1600" b="1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BGP</a:t>
            </a:r>
            <a:r>
              <a:rPr lang="zh-CN" altLang="en-US" sz="1600" b="1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下将</a:t>
            </a:r>
            <a:r>
              <a:rPr lang="en-US" altLang="zh-CN" sz="1600" b="1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</a:t>
            </a:r>
            <a:r>
              <a:rPr lang="zh-CN" altLang="en-US" sz="1600" b="1" dirty="0">
                <a:solidFill>
                  <a:srgbClr val="45454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宣告路由方式改为引入直连路由</a:t>
            </a:r>
            <a:endParaRPr lang="en-US" altLang="zh-CN" sz="1600" b="1" dirty="0">
              <a:solidFill>
                <a:srgbClr val="45454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545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Undo network </a:t>
            </a:r>
            <a:r>
              <a:rPr lang="en-US" altLang="zh-CN" sz="1600" dirty="0" err="1">
                <a:solidFill>
                  <a:srgbClr val="4545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xx.xx.xx.xx</a:t>
            </a:r>
            <a:endParaRPr lang="en-US" altLang="zh-CN" sz="1600" dirty="0">
              <a:solidFill>
                <a:srgbClr val="45454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5454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import-route direct</a:t>
            </a:r>
            <a:endParaRPr lang="zh-CN" altLang="en-US" sz="1600" dirty="0">
              <a:solidFill>
                <a:srgbClr val="45454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E937D35-9D07-495C-8A03-CAA96F4BDDDE}"/>
              </a:ext>
            </a:extLst>
          </p:cNvPr>
          <p:cNvSpPr txBox="1"/>
          <p:nvPr/>
        </p:nvSpPr>
        <p:spPr>
          <a:xfrm>
            <a:off x="4439921" y="78883"/>
            <a:ext cx="3957460" cy="720197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interface Vlanif111</a:t>
            </a:r>
          </a:p>
          <a:p>
            <a:r>
              <a:rPr lang="en-US" altLang="zh-CN" sz="1400" dirty="0"/>
              <a:t> description To_Yewu_GPU0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 mac-address </a:t>
            </a:r>
            <a:r>
              <a:rPr lang="zh-CN" altLang="zh-CN" sz="1400" dirty="0"/>
              <a:t>0000-5e00-0101 </a:t>
            </a:r>
            <a:endParaRPr lang="en-US" altLang="zh-CN" sz="1400" dirty="0"/>
          </a:p>
          <a:p>
            <a:r>
              <a:rPr lang="en-US" altLang="zh-CN" sz="1400" dirty="0"/>
              <a:t>interface Vlanif112</a:t>
            </a:r>
          </a:p>
          <a:p>
            <a:r>
              <a:rPr lang="en-US" altLang="zh-CN" sz="1400" dirty="0"/>
              <a:t> description To_Yewu_GPU1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2</a:t>
            </a:r>
            <a:endParaRPr lang="zh-CN" altLang="en-US" sz="1400" dirty="0"/>
          </a:p>
          <a:p>
            <a:r>
              <a:rPr lang="en-US" altLang="zh-CN" sz="1400" dirty="0"/>
              <a:t>interface Vlanif113</a:t>
            </a:r>
          </a:p>
          <a:p>
            <a:r>
              <a:rPr lang="en-US" altLang="zh-CN" sz="1400" dirty="0"/>
              <a:t> description To_Yewu_GPU2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3</a:t>
            </a:r>
            <a:endParaRPr lang="zh-CN" altLang="en-US" sz="1400" dirty="0"/>
          </a:p>
          <a:p>
            <a:r>
              <a:rPr lang="en-US" altLang="zh-CN" sz="1400" dirty="0"/>
              <a:t>interface Vlanif114</a:t>
            </a:r>
          </a:p>
          <a:p>
            <a:r>
              <a:rPr lang="en-US" altLang="zh-CN" sz="1400" dirty="0"/>
              <a:t> description To_Yewu_GPU3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4</a:t>
            </a:r>
            <a:endParaRPr lang="zh-CN" altLang="en-US" sz="1400" dirty="0"/>
          </a:p>
          <a:p>
            <a:r>
              <a:rPr lang="en-US" altLang="zh-CN" sz="1400" dirty="0"/>
              <a:t>interface Vlanif115</a:t>
            </a:r>
          </a:p>
          <a:p>
            <a:r>
              <a:rPr lang="en-US" altLang="zh-CN" sz="1400" dirty="0"/>
              <a:t> description To_Yewu_GPU4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5</a:t>
            </a:r>
            <a:endParaRPr lang="zh-CN" altLang="en-US" sz="1400" dirty="0"/>
          </a:p>
          <a:p>
            <a:r>
              <a:rPr lang="en-US" altLang="zh-CN" sz="1400" dirty="0"/>
              <a:t>interface Vlanif116</a:t>
            </a:r>
          </a:p>
          <a:p>
            <a:r>
              <a:rPr lang="en-US" altLang="zh-CN" sz="1400" dirty="0"/>
              <a:t> description To_Yewu_GPU5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6</a:t>
            </a:r>
            <a:endParaRPr lang="zh-CN" altLang="en-US" sz="1400" dirty="0"/>
          </a:p>
          <a:p>
            <a:r>
              <a:rPr lang="en-US" altLang="zh-CN" sz="1400" dirty="0"/>
              <a:t>interface Vlanif111</a:t>
            </a:r>
          </a:p>
          <a:p>
            <a:r>
              <a:rPr lang="en-US" altLang="zh-CN" sz="1400" dirty="0"/>
              <a:t> description To_Yewu_GPU6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7</a:t>
            </a:r>
            <a:endParaRPr lang="zh-CN" altLang="en-US" sz="1400" dirty="0"/>
          </a:p>
          <a:p>
            <a:r>
              <a:rPr lang="en-US" altLang="zh-CN" sz="1400" dirty="0"/>
              <a:t>interface Vlanif111</a:t>
            </a:r>
          </a:p>
          <a:p>
            <a:r>
              <a:rPr lang="en-US" altLang="zh-CN" sz="1400" dirty="0"/>
              <a:t> description To_Yewu_GPU7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address </a:t>
            </a:r>
            <a:r>
              <a:rPr lang="en-US" altLang="zh-CN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10.1.111.254</a:t>
            </a:r>
            <a:r>
              <a:rPr lang="en-US" altLang="zh-CN" sz="1400" dirty="0"/>
              <a:t> 255.255.255.0</a:t>
            </a:r>
          </a:p>
          <a:p>
            <a:r>
              <a:rPr lang="en-US" altLang="zh-CN" sz="1400" dirty="0"/>
              <a:t>mac-address </a:t>
            </a:r>
            <a:r>
              <a:rPr lang="zh-CN" altLang="zh-CN" sz="1400" dirty="0"/>
              <a:t>0000-5e00-010</a:t>
            </a:r>
            <a:r>
              <a:rPr lang="en-US" altLang="zh-CN" sz="1400" dirty="0"/>
              <a:t>8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="" xmlns:a16="http://schemas.microsoft.com/office/drawing/2014/main" id="{90E8C5AC-EB95-42BA-8089-89F3011D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68" y="197164"/>
            <a:ext cx="2768710" cy="606091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整改配置示例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C33451FD-FB57-4A16-BE54-75A5E3A51A07}"/>
              </a:ext>
            </a:extLst>
          </p:cNvPr>
          <p:cNvSpPr txBox="1"/>
          <p:nvPr/>
        </p:nvSpPr>
        <p:spPr>
          <a:xfrm>
            <a:off x="8646160" y="1043731"/>
            <a:ext cx="281418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interface 400GE1/0/1:1</a:t>
            </a:r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111</a:t>
            </a:r>
          </a:p>
          <a:p>
            <a:r>
              <a:rPr lang="zh-CN" altLang="en-US" sz="1600" dirty="0"/>
              <a:t>interface 400GE1/0/1:</a:t>
            </a:r>
            <a:r>
              <a:rPr lang="en-US" altLang="zh-CN" sz="1600" dirty="0"/>
              <a:t>2</a:t>
            </a:r>
            <a:endParaRPr lang="zh-CN" altLang="en-US" sz="1600" dirty="0"/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112</a:t>
            </a:r>
          </a:p>
          <a:p>
            <a:r>
              <a:rPr lang="zh-CN" altLang="en-US" sz="1600" dirty="0"/>
              <a:t>interface 400GE1/0/</a:t>
            </a:r>
            <a:r>
              <a:rPr lang="en-US" altLang="zh-CN" sz="1600" dirty="0"/>
              <a:t>2</a:t>
            </a:r>
            <a:r>
              <a:rPr lang="zh-CN" altLang="en-US" sz="1600" dirty="0"/>
              <a:t>:1</a:t>
            </a:r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113</a:t>
            </a:r>
          </a:p>
          <a:p>
            <a:r>
              <a:rPr lang="zh-CN" altLang="en-US" sz="1600" dirty="0"/>
              <a:t>interface 400GE1/0/</a:t>
            </a:r>
            <a:r>
              <a:rPr lang="en-US" altLang="zh-CN" sz="1600" dirty="0"/>
              <a:t>2</a:t>
            </a:r>
            <a:r>
              <a:rPr lang="zh-CN" altLang="en-US" sz="1600" dirty="0"/>
              <a:t>:</a:t>
            </a:r>
            <a:r>
              <a:rPr lang="en-US" altLang="zh-CN" sz="1600" dirty="0"/>
              <a:t>2</a:t>
            </a:r>
            <a:endParaRPr lang="zh-CN" altLang="en-US" sz="1600" dirty="0"/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114</a:t>
            </a:r>
          </a:p>
          <a:p>
            <a:r>
              <a:rPr lang="zh-CN" altLang="en-US" sz="1600" dirty="0"/>
              <a:t>interface 400GE1/0/</a:t>
            </a:r>
            <a:r>
              <a:rPr lang="en-US" altLang="zh-CN" sz="1600" dirty="0"/>
              <a:t>3</a:t>
            </a:r>
            <a:r>
              <a:rPr lang="zh-CN" altLang="en-US" sz="1600" dirty="0"/>
              <a:t>:1</a:t>
            </a:r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115</a:t>
            </a:r>
          </a:p>
          <a:p>
            <a:r>
              <a:rPr lang="zh-CN" altLang="en-US" sz="1600" dirty="0"/>
              <a:t>interface 400GE1/0/</a:t>
            </a:r>
            <a:r>
              <a:rPr lang="en-US" altLang="zh-CN" sz="1600" dirty="0"/>
              <a:t>3</a:t>
            </a:r>
            <a:r>
              <a:rPr lang="zh-CN" altLang="en-US" sz="1600" dirty="0"/>
              <a:t>:</a:t>
            </a:r>
            <a:r>
              <a:rPr lang="en-US" altLang="zh-CN" sz="1600" dirty="0"/>
              <a:t>2</a:t>
            </a:r>
            <a:endParaRPr lang="zh-CN" altLang="en-US" sz="1600" dirty="0"/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116</a:t>
            </a:r>
          </a:p>
          <a:p>
            <a:r>
              <a:rPr lang="zh-CN" altLang="en-US" sz="1600" dirty="0"/>
              <a:t>interface 400GE1/0/</a:t>
            </a:r>
            <a:r>
              <a:rPr lang="en-US" altLang="zh-CN" sz="1600" dirty="0"/>
              <a:t>4</a:t>
            </a:r>
            <a:r>
              <a:rPr lang="zh-CN" altLang="en-US" sz="1600" dirty="0"/>
              <a:t>:1</a:t>
            </a:r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117</a:t>
            </a:r>
          </a:p>
          <a:p>
            <a:r>
              <a:rPr lang="zh-CN" altLang="en-US" sz="1600" dirty="0"/>
              <a:t>interface 400GE1/0/</a:t>
            </a:r>
            <a:r>
              <a:rPr lang="en-US" altLang="zh-CN" sz="1600" dirty="0"/>
              <a:t>4</a:t>
            </a:r>
            <a:r>
              <a:rPr lang="zh-CN" altLang="en-US" sz="1600" dirty="0"/>
              <a:t>:</a:t>
            </a:r>
            <a:r>
              <a:rPr lang="en-US" altLang="zh-CN" sz="1600" dirty="0"/>
              <a:t>2</a:t>
            </a:r>
            <a:endParaRPr lang="zh-CN" altLang="en-US" sz="1600" dirty="0"/>
          </a:p>
          <a:p>
            <a:r>
              <a:rPr lang="zh-CN" altLang="en-US" sz="1600" dirty="0"/>
              <a:t>port default vlan </a:t>
            </a:r>
            <a:r>
              <a:rPr lang="en-US" altLang="zh-CN" sz="1600" dirty="0"/>
              <a:t>118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5A459D7-0581-43B4-B8AD-C3411DFD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883"/>
            <a:ext cx="184731" cy="29943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1109" rIns="91440" bIns="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B14A54C-4978-43A2-ADD9-B059F245BC4F}"/>
              </a:ext>
            </a:extLst>
          </p:cNvPr>
          <p:cNvSpPr txBox="1"/>
          <p:nvPr/>
        </p:nvSpPr>
        <p:spPr>
          <a:xfrm>
            <a:off x="623724" y="4546746"/>
            <a:ext cx="2459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默认设备发送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ARP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主动探测报文的时间间隔为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1-60s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，建议保持默认值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1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2914</TotalTime>
  <Words>682</Words>
  <Application>Microsoft Office PowerPoint</Application>
  <PresentationFormat>自定义</PresentationFormat>
  <Paragraphs>159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Microsoft Yahei</vt:lpstr>
      <vt:lpstr>等线</vt:lpstr>
      <vt:lpstr>黑体</vt:lpstr>
      <vt:lpstr>Microsoft YaHei</vt:lpstr>
      <vt:lpstr>Microsoft YaHei</vt:lpstr>
      <vt:lpstr>Arial</vt:lpstr>
      <vt:lpstr>Calibri</vt:lpstr>
      <vt:lpstr>封面页_图片版 </vt:lpstr>
      <vt:lpstr>目录页</vt:lpstr>
      <vt:lpstr>章节页</vt:lpstr>
      <vt:lpstr>结束页</vt:lpstr>
      <vt:lpstr>中科类脑参数面整改方案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Wudan</dc:creator>
  <cp:lastModifiedBy>User</cp:lastModifiedBy>
  <cp:revision>81</cp:revision>
  <dcterms:created xsi:type="dcterms:W3CDTF">2020-08-28T08:44:19Z</dcterms:created>
  <dcterms:modified xsi:type="dcterms:W3CDTF">2025-05-07T07:52:49Z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