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EDF1-D5F3-47E3-A07A-11D38D5D026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C096-CFBA-41DE-950D-8AB3242EF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8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4C096-CFBA-41DE-950D-8AB3242EF2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6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4C096-CFBA-41DE-950D-8AB3242EF2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4C096-CFBA-41DE-950D-8AB3242EF2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2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4CF4-6834-4B04-87A2-3513F25CCE79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864" y="729307"/>
            <a:ext cx="4305056" cy="309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4468" y="1179204"/>
            <a:ext cx="1467847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34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3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61535" y="2114467"/>
            <a:ext cx="1044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09" y="2453640"/>
            <a:ext cx="716831" cy="61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56060" y="316881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存储服务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68583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364429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36" y="2174248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899" y="1454980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978" y="2872732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458718" y="190739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58718" y="264190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8717" y="328705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409" y="2565541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409" y="1686820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2325392" y="218559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26934" y="312305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2637" y="117905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3442" y="120218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84749" y="118517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962315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78481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0925" y="76078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移动主中心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01529" y="4228787"/>
            <a:ext cx="2558355" cy="2131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80706" y="4601079"/>
            <a:ext cx="1018301" cy="167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1625" y="460107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38138" y="424460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78519" y="5991105"/>
            <a:ext cx="1123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H800GPU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91526" y="4579728"/>
            <a:ext cx="710445" cy="16961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55859" y="457996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863" y="4971282"/>
            <a:ext cx="387275" cy="3972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45" y="5770144"/>
            <a:ext cx="428092" cy="3696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2122497" y="551862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852489" y="539941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612469" y="4107802"/>
            <a:ext cx="1503363" cy="105889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93" y="1175937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266160" y="137309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509344" y="1525301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672471" y="775900"/>
            <a:ext cx="3393505" cy="5519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913998" y="79727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云能分中心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55472" y="1140402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082147" y="129446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941" y="1689556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7175941" y="2197734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26" y="2532088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文本框 51"/>
          <p:cNvSpPr txBox="1"/>
          <p:nvPr/>
        </p:nvSpPr>
        <p:spPr>
          <a:xfrm>
            <a:off x="7149242" y="300763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59390" y="3827149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7274308" y="3418488"/>
            <a:ext cx="0" cy="36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40503" y="394913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6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759" y="4370566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895" y="5151627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文本框 57"/>
          <p:cNvSpPr txBox="1"/>
          <p:nvPr/>
        </p:nvSpPr>
        <p:spPr>
          <a:xfrm>
            <a:off x="7082147" y="490709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130181" y="574964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550970" y="1185172"/>
            <a:ext cx="1268668" cy="49104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8773859" y="122414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算力资源池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2" name="直接连接符 61"/>
          <p:cNvCxnSpPr>
            <a:stCxn id="60" idx="1"/>
            <a:endCxn id="60" idx="3"/>
          </p:cNvCxnSpPr>
          <p:nvPr/>
        </p:nvCxnSpPr>
        <p:spPr>
          <a:xfrm>
            <a:off x="8550970" y="3640398"/>
            <a:ext cx="126866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685" y="481793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4080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856" y="525870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466" y="4953450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文本框 66"/>
          <p:cNvSpPr txBox="1"/>
          <p:nvPr/>
        </p:nvSpPr>
        <p:spPr>
          <a:xfrm>
            <a:off x="5274412" y="515961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专线</a:t>
            </a:r>
            <a:endParaRPr lang="zh-CN" sz="105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59884" y="5336052"/>
            <a:ext cx="55212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88925" y="2345299"/>
            <a:ext cx="908696" cy="299075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088925" y="1500053"/>
            <a:ext cx="901513" cy="8573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900024" y="5046029"/>
            <a:ext cx="60158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0359" y="175618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直接箭头连接符 72"/>
          <p:cNvCxnSpPr/>
          <p:nvPr/>
        </p:nvCxnSpPr>
        <p:spPr>
          <a:xfrm>
            <a:off x="7949484" y="2345299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4097" y="217390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08" y="263738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文本框 75"/>
          <p:cNvSpPr txBox="1"/>
          <p:nvPr/>
        </p:nvSpPr>
        <p:spPr>
          <a:xfrm>
            <a:off x="8791774" y="331121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A800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910B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69313" y="3806770"/>
            <a:ext cx="1030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未分配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8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063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4349" y="505406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9313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475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" name="直接箭头连接符 81"/>
          <p:cNvCxnSpPr/>
          <p:nvPr/>
        </p:nvCxnSpPr>
        <p:spPr>
          <a:xfrm flipV="1">
            <a:off x="7584691" y="3423725"/>
            <a:ext cx="0" cy="3645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864" y="729307"/>
            <a:ext cx="4305056" cy="309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4468" y="1179204"/>
            <a:ext cx="1467847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34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3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61535" y="2114467"/>
            <a:ext cx="1044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09" y="2453640"/>
            <a:ext cx="716831" cy="61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56060" y="316881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存储服务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68583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364429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36" y="2174248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899" y="1454980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978" y="2872732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458718" y="190739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58718" y="264190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8717" y="328705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409" y="2565541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409" y="1686820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2325392" y="218559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26934" y="312305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2637" y="117905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3442" y="120218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84749" y="118517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962315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78481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0925" y="76078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移动主中心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01529" y="4228787"/>
            <a:ext cx="2558355" cy="2131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80706" y="4601079"/>
            <a:ext cx="1018301" cy="167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1625" y="460107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38138" y="424460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78519" y="5991105"/>
            <a:ext cx="1123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H800GPU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91526" y="4579728"/>
            <a:ext cx="710445" cy="16961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55859" y="457996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863" y="4971282"/>
            <a:ext cx="387275" cy="3972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45" y="5770144"/>
            <a:ext cx="428092" cy="3696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2122497" y="551862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852489" y="539941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612469" y="4107802"/>
            <a:ext cx="1503363" cy="105889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93" y="1175937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266160" y="137309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509344" y="1525301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672471" y="775900"/>
            <a:ext cx="3393505" cy="5519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913998" y="79727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云能分中心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55472" y="1140402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082147" y="129446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941" y="1689556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7175941" y="2197734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26" y="2532088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文本框 51"/>
          <p:cNvSpPr txBox="1"/>
          <p:nvPr/>
        </p:nvSpPr>
        <p:spPr>
          <a:xfrm>
            <a:off x="7149242" y="300763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59390" y="3827149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7274308" y="3418488"/>
            <a:ext cx="0" cy="36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40503" y="394913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6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759" y="4370566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895" y="5151627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文本框 57"/>
          <p:cNvSpPr txBox="1"/>
          <p:nvPr/>
        </p:nvSpPr>
        <p:spPr>
          <a:xfrm>
            <a:off x="7082147" y="490709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130181" y="574964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550970" y="1185172"/>
            <a:ext cx="1268668" cy="49104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8773859" y="122414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算力资源池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2" name="直接连接符 61"/>
          <p:cNvCxnSpPr>
            <a:stCxn id="60" idx="1"/>
            <a:endCxn id="60" idx="3"/>
          </p:cNvCxnSpPr>
          <p:nvPr/>
        </p:nvCxnSpPr>
        <p:spPr>
          <a:xfrm>
            <a:off x="8550970" y="3640398"/>
            <a:ext cx="126866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685" y="481793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4080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856" y="525870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466" y="4953450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文本框 66"/>
          <p:cNvSpPr txBox="1"/>
          <p:nvPr/>
        </p:nvSpPr>
        <p:spPr>
          <a:xfrm>
            <a:off x="5274412" y="515961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专线</a:t>
            </a:r>
            <a:endParaRPr lang="zh-CN" sz="105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59884" y="5336052"/>
            <a:ext cx="55212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88925" y="2345299"/>
            <a:ext cx="908696" cy="299075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088925" y="1500053"/>
            <a:ext cx="901513" cy="8573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900024" y="5046029"/>
            <a:ext cx="60158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0359" y="175618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直接箭头连接符 72"/>
          <p:cNvCxnSpPr/>
          <p:nvPr/>
        </p:nvCxnSpPr>
        <p:spPr>
          <a:xfrm>
            <a:off x="7949484" y="2345299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4097" y="217390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08" y="263738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文本框 75"/>
          <p:cNvSpPr txBox="1"/>
          <p:nvPr/>
        </p:nvSpPr>
        <p:spPr>
          <a:xfrm>
            <a:off x="8791774" y="331121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A800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910B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69313" y="3806770"/>
            <a:ext cx="1030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未分配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8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063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4349" y="505406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9313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475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" name="直接箭头连接符 81"/>
          <p:cNvCxnSpPr/>
          <p:nvPr/>
        </p:nvCxnSpPr>
        <p:spPr>
          <a:xfrm flipV="1">
            <a:off x="7584691" y="3423725"/>
            <a:ext cx="0" cy="3645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3251199" y="82550"/>
            <a:ext cx="5359153" cy="15986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30259" y="2488522"/>
            <a:ext cx="8787231" cy="41882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58" y="3777538"/>
            <a:ext cx="968993" cy="229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93" y="3783220"/>
            <a:ext cx="968993" cy="22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95" y="3777538"/>
            <a:ext cx="968993" cy="22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07" y="3777538"/>
            <a:ext cx="968993" cy="229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99" y="3777538"/>
            <a:ext cx="968993" cy="22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02" y="5343901"/>
            <a:ext cx="968993" cy="229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15" y="5391943"/>
            <a:ext cx="968993" cy="229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61" y="5315486"/>
            <a:ext cx="968993" cy="229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7059" y="3810235"/>
            <a:ext cx="19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leaf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80 </a:t>
            </a:r>
            <a:r>
              <a:rPr lang="zh-CN" altLang="en-US" sz="1200" dirty="0" smtClean="0"/>
              <a:t>台</a:t>
            </a:r>
            <a:r>
              <a:rPr lang="en-US" altLang="zh-CN" sz="1200" dirty="0" smtClean="0"/>
              <a:t>CE9855</a:t>
            </a:r>
          </a:p>
          <a:p>
            <a:r>
              <a:rPr lang="zh-CN" altLang="en-US" sz="1200" dirty="0"/>
              <a:t>上行</a:t>
            </a:r>
            <a:r>
              <a:rPr lang="en-US" altLang="zh-CN" sz="1200" dirty="0"/>
              <a:t>1280</a:t>
            </a:r>
            <a:r>
              <a:rPr lang="zh-CN" altLang="en-US" sz="1200" dirty="0"/>
              <a:t>个</a:t>
            </a:r>
            <a:r>
              <a:rPr lang="en-US" altLang="zh-CN" sz="1200" dirty="0"/>
              <a:t>400G</a:t>
            </a:r>
          </a:p>
          <a:p>
            <a:r>
              <a:rPr lang="zh-CN" altLang="en-US" sz="1200" dirty="0"/>
              <a:t>下行</a:t>
            </a:r>
            <a:r>
              <a:rPr lang="en-US" altLang="zh-CN" sz="1200" dirty="0"/>
              <a:t>1280</a:t>
            </a:r>
            <a:r>
              <a:rPr lang="zh-CN" altLang="en-US" sz="1200" dirty="0"/>
              <a:t>个</a:t>
            </a:r>
            <a:r>
              <a:rPr lang="en-US" altLang="zh-CN" sz="1200" dirty="0" smtClean="0"/>
              <a:t>400G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668999" y="2655719"/>
            <a:ext cx="269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参数网络平面</a:t>
            </a:r>
            <a:r>
              <a:rPr lang="en-US" altLang="zh-CN" dirty="0" smtClean="0"/>
              <a:t>ROCE</a:t>
            </a:r>
            <a:endParaRPr lang="zh-CN" altLang="en-US" dirty="0"/>
          </a:p>
        </p:txBody>
      </p:sp>
      <p:cxnSp>
        <p:nvCxnSpPr>
          <p:cNvPr id="17" name="直接连接符 16"/>
          <p:cNvCxnSpPr>
            <a:endCxn id="12" idx="0"/>
          </p:cNvCxnSpPr>
          <p:nvPr/>
        </p:nvCxnSpPr>
        <p:spPr>
          <a:xfrm>
            <a:off x="3000995" y="4006913"/>
            <a:ext cx="571363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>
            <a:off x="3000996" y="4006913"/>
            <a:ext cx="2170080" cy="1308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0" idx="0"/>
          </p:cNvCxnSpPr>
          <p:nvPr/>
        </p:nvCxnSpPr>
        <p:spPr>
          <a:xfrm>
            <a:off x="3000996" y="4006913"/>
            <a:ext cx="3872816" cy="1385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2"/>
            <a:endCxn id="12" idx="0"/>
          </p:cNvCxnSpPr>
          <p:nvPr/>
        </p:nvCxnSpPr>
        <p:spPr>
          <a:xfrm flipH="1">
            <a:off x="3572358" y="4006913"/>
            <a:ext cx="941697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171076" y="4021120"/>
            <a:ext cx="1004929" cy="12850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73812" y="4035329"/>
            <a:ext cx="1068695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24927" y="4035329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189653" y="4065936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0" idx="0"/>
          </p:cNvCxnSpPr>
          <p:nvPr/>
        </p:nvCxnSpPr>
        <p:spPr>
          <a:xfrm>
            <a:off x="4538575" y="4069162"/>
            <a:ext cx="2335237" cy="13227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583230" y="4035329"/>
            <a:ext cx="2592776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9" idx="0"/>
          </p:cNvCxnSpPr>
          <p:nvPr/>
        </p:nvCxnSpPr>
        <p:spPr>
          <a:xfrm flipH="1">
            <a:off x="5174199" y="4012595"/>
            <a:ext cx="2779180" cy="133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" idx="0"/>
          </p:cNvCxnSpPr>
          <p:nvPr/>
        </p:nvCxnSpPr>
        <p:spPr>
          <a:xfrm flipH="1">
            <a:off x="3572358" y="4019698"/>
            <a:ext cx="4370149" cy="1295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0" idx="0"/>
          </p:cNvCxnSpPr>
          <p:nvPr/>
        </p:nvCxnSpPr>
        <p:spPr>
          <a:xfrm flipH="1">
            <a:off x="6873812" y="4065936"/>
            <a:ext cx="2695272" cy="1326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9" idx="0"/>
          </p:cNvCxnSpPr>
          <p:nvPr/>
        </p:nvCxnSpPr>
        <p:spPr>
          <a:xfrm flipH="1">
            <a:off x="5174199" y="4049922"/>
            <a:ext cx="4394885" cy="12939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575482" y="4049921"/>
            <a:ext cx="5993602" cy="1256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10561" y="495512"/>
            <a:ext cx="505669" cy="1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76533" y="36470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400Gb</a:t>
            </a:r>
            <a:endParaRPr lang="zh-CN" altLang="en-US" sz="1100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0561" y="844224"/>
            <a:ext cx="505669" cy="10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90124" y="71341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200Gb</a:t>
            </a:r>
            <a:endParaRPr lang="zh-CN" altLang="en-US" sz="1100" dirty="0"/>
          </a:p>
        </p:txBody>
      </p:sp>
      <p:pic>
        <p:nvPicPr>
          <p:cNvPr id="89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035" y="37287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70" y="396633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437" y="364707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790" y="396633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文本框 92"/>
          <p:cNvSpPr txBox="1"/>
          <p:nvPr/>
        </p:nvSpPr>
        <p:spPr>
          <a:xfrm>
            <a:off x="10033784" y="495512"/>
            <a:ext cx="173394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200" b="1" dirty="0" smtClean="0"/>
              <a:t>8</a:t>
            </a:r>
            <a:r>
              <a:rPr lang="zh-CN" altLang="en-US" sz="1200" b="1" dirty="0" smtClean="0"/>
              <a:t>卡</a:t>
            </a:r>
            <a:r>
              <a:rPr lang="en-US" altLang="zh-CN" sz="1200" b="1" dirty="0" smtClean="0"/>
              <a:t>910B</a:t>
            </a:r>
            <a:r>
              <a:rPr lang="zh-CN" altLang="en-US" sz="1200" b="1" dirty="0" smtClean="0"/>
              <a:t>服务器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网卡层面数据参考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8*200Gb</a:t>
            </a:r>
            <a:r>
              <a:rPr lang="zh-CN" altLang="en-US" sz="1100" dirty="0" smtClean="0"/>
              <a:t>网卡</a:t>
            </a:r>
            <a:endParaRPr lang="en-US" altLang="zh-CN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业务网卡</a:t>
            </a:r>
            <a:r>
              <a:rPr lang="en-US" altLang="zh-CN" sz="1100" dirty="0" smtClean="0"/>
              <a:t>2*25Gb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存储网卡</a:t>
            </a:r>
            <a:r>
              <a:rPr lang="en-US" altLang="zh-CN" sz="1100" dirty="0" smtClean="0"/>
              <a:t>1*200Gb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带外千兆电口</a:t>
            </a:r>
            <a:endParaRPr lang="en-US" altLang="zh-CN" sz="1100" dirty="0" smtClean="0"/>
          </a:p>
          <a:p>
            <a:r>
              <a:rPr lang="en-US" altLang="zh-CN" sz="1200" b="1" dirty="0"/>
              <a:t>CE9855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32G * 400Gb</a:t>
            </a:r>
            <a:r>
              <a:rPr lang="zh-CN" altLang="en-US" sz="1100" dirty="0" smtClean="0"/>
              <a:t>口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268437" y="6398154"/>
            <a:ext cx="3288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注：这里只考虑计算网络平面，存储、业务不涉及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8975" y="5020735"/>
            <a:ext cx="270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spine 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80 </a:t>
            </a:r>
            <a:r>
              <a:rPr lang="zh-CN" altLang="en-US" sz="1200" dirty="0"/>
              <a:t>台</a:t>
            </a:r>
            <a:r>
              <a:rPr lang="en-US" altLang="zh-CN" sz="1200" dirty="0" smtClean="0"/>
              <a:t>CE9855</a:t>
            </a:r>
          </a:p>
          <a:p>
            <a:r>
              <a:rPr lang="zh-CN" altLang="en-US" sz="1200" dirty="0" smtClean="0"/>
              <a:t>上行</a:t>
            </a:r>
            <a:r>
              <a:rPr lang="en-US" altLang="zh-CN" sz="1200" dirty="0" smtClean="0"/>
              <a:t>1280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</a:t>
            </a:r>
          </a:p>
          <a:p>
            <a:r>
              <a:rPr lang="zh-CN" altLang="en-US" sz="1200" dirty="0" smtClean="0"/>
              <a:t>下行</a:t>
            </a:r>
            <a:r>
              <a:rPr lang="en-US" altLang="zh-CN" sz="1200" dirty="0"/>
              <a:t>1280</a:t>
            </a:r>
            <a:r>
              <a:rPr lang="zh-CN" altLang="en-US" sz="1200" dirty="0"/>
              <a:t>个</a:t>
            </a:r>
            <a:r>
              <a:rPr lang="en-US" altLang="zh-CN" sz="1200" dirty="0" smtClean="0"/>
              <a:t>400G</a:t>
            </a:r>
            <a:endParaRPr lang="en-US" altLang="zh-CN" sz="1200" dirty="0"/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976198" y="931017"/>
            <a:ext cx="1386334" cy="281810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89" idx="2"/>
          </p:cNvCxnSpPr>
          <p:nvPr/>
        </p:nvCxnSpPr>
        <p:spPr>
          <a:xfrm flipV="1">
            <a:off x="2976198" y="934212"/>
            <a:ext cx="2503196" cy="282912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endCxn id="90" idx="2"/>
          </p:cNvCxnSpPr>
          <p:nvPr/>
        </p:nvCxnSpPr>
        <p:spPr>
          <a:xfrm flipV="1">
            <a:off x="3000995" y="957973"/>
            <a:ext cx="3550934" cy="281388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000995" y="957973"/>
            <a:ext cx="4656116" cy="279825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037296" y="82558"/>
            <a:ext cx="269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320</a:t>
            </a:r>
            <a:r>
              <a:rPr lang="zh-CN" altLang="en-US" dirty="0" smtClean="0"/>
              <a:t>台</a:t>
            </a:r>
            <a:r>
              <a:rPr lang="en-US" altLang="zh-CN" dirty="0" smtClean="0"/>
              <a:t>8</a:t>
            </a:r>
            <a:r>
              <a:rPr lang="zh-CN" altLang="en-US" dirty="0" smtClean="0"/>
              <a:t>卡</a:t>
            </a:r>
            <a:r>
              <a:rPr lang="en-US" altLang="zh-CN" dirty="0" smtClean="0"/>
              <a:t>910B</a:t>
            </a:r>
            <a:endParaRPr lang="zh-CN" altLang="en-US" dirty="0"/>
          </a:p>
        </p:txBody>
      </p:sp>
      <p:cxnSp>
        <p:nvCxnSpPr>
          <p:cNvPr id="118" name="直接连接符 117"/>
          <p:cNvCxnSpPr>
            <a:stCxn id="4" idx="0"/>
            <a:endCxn id="91" idx="2"/>
          </p:cNvCxnSpPr>
          <p:nvPr/>
        </p:nvCxnSpPr>
        <p:spPr>
          <a:xfrm flipH="1" flipV="1">
            <a:off x="4463796" y="926047"/>
            <a:ext cx="50259" cy="285149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endCxn id="89" idx="2"/>
          </p:cNvCxnSpPr>
          <p:nvPr/>
        </p:nvCxnSpPr>
        <p:spPr>
          <a:xfrm flipV="1">
            <a:off x="4509123" y="934212"/>
            <a:ext cx="970271" cy="28362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" idx="0"/>
          </p:cNvCxnSpPr>
          <p:nvPr/>
        </p:nvCxnSpPr>
        <p:spPr>
          <a:xfrm flipV="1">
            <a:off x="4514055" y="988197"/>
            <a:ext cx="2037874" cy="278934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92" idx="2"/>
          </p:cNvCxnSpPr>
          <p:nvPr/>
        </p:nvCxnSpPr>
        <p:spPr>
          <a:xfrm flipV="1">
            <a:off x="4538575" y="957973"/>
            <a:ext cx="3208574" cy="278185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5479394" y="936661"/>
            <a:ext cx="722605" cy="280316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90" idx="2"/>
          </p:cNvCxnSpPr>
          <p:nvPr/>
        </p:nvCxnSpPr>
        <p:spPr>
          <a:xfrm flipV="1">
            <a:off x="6223194" y="957973"/>
            <a:ext cx="328735" cy="27715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4456099" y="950228"/>
            <a:ext cx="1759398" cy="277926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6234603" y="957972"/>
            <a:ext cx="1494296" cy="277862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" idx="0"/>
            <a:endCxn id="90" idx="2"/>
          </p:cNvCxnSpPr>
          <p:nvPr/>
        </p:nvCxnSpPr>
        <p:spPr>
          <a:xfrm flipH="1" flipV="1">
            <a:off x="6551929" y="957973"/>
            <a:ext cx="1340563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7725321" y="995685"/>
            <a:ext cx="156994" cy="2762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6" idx="0"/>
          </p:cNvCxnSpPr>
          <p:nvPr/>
        </p:nvCxnSpPr>
        <p:spPr>
          <a:xfrm flipH="1" flipV="1">
            <a:off x="4416447" y="941573"/>
            <a:ext cx="3476045" cy="28359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453615" y="934213"/>
            <a:ext cx="2443809" cy="281129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 flipV="1">
            <a:off x="7739633" y="972183"/>
            <a:ext cx="1770170" cy="27946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7" idx="0"/>
            <a:endCxn id="90" idx="2"/>
          </p:cNvCxnSpPr>
          <p:nvPr/>
        </p:nvCxnSpPr>
        <p:spPr>
          <a:xfrm flipH="1" flipV="1">
            <a:off x="6551929" y="957973"/>
            <a:ext cx="2957875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7" idx="0"/>
          </p:cNvCxnSpPr>
          <p:nvPr/>
        </p:nvCxnSpPr>
        <p:spPr>
          <a:xfrm flipH="1" flipV="1">
            <a:off x="5468661" y="948677"/>
            <a:ext cx="4041143" cy="282886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endCxn id="91" idx="2"/>
          </p:cNvCxnSpPr>
          <p:nvPr/>
        </p:nvCxnSpPr>
        <p:spPr>
          <a:xfrm flipH="1" flipV="1">
            <a:off x="4463796" y="926047"/>
            <a:ext cx="4974844" cy="28358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97" y="6103723"/>
            <a:ext cx="968993" cy="229375"/>
          </a:xfrm>
          <a:prstGeom prst="rect">
            <a:avLst/>
          </a:prstGeom>
        </p:spPr>
      </p:pic>
      <p:pic>
        <p:nvPicPr>
          <p:cNvPr id="176" name="图片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7" y="6071094"/>
            <a:ext cx="968993" cy="229375"/>
          </a:xfrm>
          <a:prstGeom prst="rect">
            <a:avLst/>
          </a:prstGeom>
        </p:spPr>
      </p:pic>
      <p:cxnSp>
        <p:nvCxnSpPr>
          <p:cNvPr id="177" name="直接连接符 176"/>
          <p:cNvCxnSpPr/>
          <p:nvPr/>
        </p:nvCxnSpPr>
        <p:spPr>
          <a:xfrm>
            <a:off x="3579610" y="5565430"/>
            <a:ext cx="1079543" cy="477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9" idx="2"/>
          </p:cNvCxnSpPr>
          <p:nvPr/>
        </p:nvCxnSpPr>
        <p:spPr>
          <a:xfrm flipH="1">
            <a:off x="4659153" y="5573276"/>
            <a:ext cx="515046" cy="469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4694526" y="5619547"/>
            <a:ext cx="2123183" cy="398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endCxn id="175" idx="0"/>
          </p:cNvCxnSpPr>
          <p:nvPr/>
        </p:nvCxnSpPr>
        <p:spPr>
          <a:xfrm>
            <a:off x="3579610" y="5550541"/>
            <a:ext cx="2643584" cy="5531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75" idx="0"/>
          </p:cNvCxnSpPr>
          <p:nvPr/>
        </p:nvCxnSpPr>
        <p:spPr>
          <a:xfrm>
            <a:off x="5164899" y="5583607"/>
            <a:ext cx="1058295" cy="520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6237416" y="5639990"/>
            <a:ext cx="580293" cy="497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146510" y="5954948"/>
            <a:ext cx="247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super-spine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40 </a:t>
            </a:r>
            <a:r>
              <a:rPr lang="zh-CN" altLang="en-US" sz="1200" dirty="0" smtClean="0"/>
              <a:t>台</a:t>
            </a:r>
            <a:r>
              <a:rPr lang="en-US" altLang="zh-CN" sz="1200" dirty="0" smtClean="0"/>
              <a:t>CE9855</a:t>
            </a:r>
          </a:p>
          <a:p>
            <a:r>
              <a:rPr lang="zh-CN" altLang="en-US" sz="1200" dirty="0" smtClean="0"/>
              <a:t>上行 </a:t>
            </a:r>
            <a:r>
              <a:rPr lang="en-US" altLang="zh-CN" sz="1200" dirty="0"/>
              <a:t>1280</a:t>
            </a:r>
            <a:r>
              <a:rPr lang="zh-CN" altLang="en-US" sz="1200" dirty="0"/>
              <a:t>个</a:t>
            </a:r>
            <a:r>
              <a:rPr lang="en-US" altLang="zh-CN" sz="1200" dirty="0"/>
              <a:t>400G</a:t>
            </a:r>
            <a:endParaRPr lang="en-US" altLang="zh-CN" sz="1200" dirty="0" smtClean="0"/>
          </a:p>
        </p:txBody>
      </p:sp>
      <p:sp>
        <p:nvSpPr>
          <p:cNvPr id="221" name="文本框 220"/>
          <p:cNvSpPr txBox="1"/>
          <p:nvPr/>
        </p:nvSpPr>
        <p:spPr>
          <a:xfrm>
            <a:off x="22001" y="1226877"/>
            <a:ext cx="3251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基于华为</a:t>
            </a:r>
            <a:r>
              <a:rPr lang="en-US" altLang="zh-CN" sz="1400" dirty="0"/>
              <a:t>CE9855</a:t>
            </a:r>
            <a:r>
              <a:rPr lang="zh-CN" altLang="en-US" sz="1400" dirty="0"/>
              <a:t>交换机做三层</a:t>
            </a:r>
            <a:r>
              <a:rPr lang="en-US" altLang="zh-CN" sz="1400" dirty="0"/>
              <a:t>clos-</a:t>
            </a:r>
            <a:r>
              <a:rPr lang="en-US" altLang="zh-CN" b="1" dirty="0">
                <a:solidFill>
                  <a:srgbClr val="FF0000"/>
                </a:solidFill>
              </a:rPr>
              <a:t>Rocev2</a:t>
            </a:r>
            <a:r>
              <a:rPr lang="zh-CN" altLang="en-US" sz="1400" dirty="0"/>
              <a:t>网络</a:t>
            </a:r>
            <a:r>
              <a:rPr lang="zh-CN" altLang="en-US" sz="1400" dirty="0" smtClean="0"/>
              <a:t>架构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按照收敛比</a:t>
            </a:r>
            <a:r>
              <a:rPr lang="en-US" altLang="zh-CN" sz="1400" dirty="0" smtClean="0"/>
              <a:t>1:1</a:t>
            </a:r>
            <a:r>
              <a:rPr lang="zh-CN" altLang="en-US" sz="1400" dirty="0" smtClean="0"/>
              <a:t>计算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合计：</a:t>
            </a:r>
            <a:r>
              <a:rPr lang="en-US" altLang="zh-CN" sz="1400" dirty="0" smtClean="0"/>
              <a:t>80+80+40=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200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1400" dirty="0" smtClean="0"/>
              <a:t>CE9855</a:t>
            </a:r>
            <a:r>
              <a:rPr lang="zh-CN" altLang="en-US" sz="1400" dirty="0" smtClean="0"/>
              <a:t>交换机</a:t>
            </a:r>
            <a:endParaRPr lang="en-US" altLang="zh-CN" sz="1400" dirty="0" smtClean="0"/>
          </a:p>
          <a:p>
            <a:r>
              <a:rPr lang="zh-CN" altLang="en-US" sz="1400" dirty="0" smtClean="0"/>
              <a:t>注：端口没有剩余，全部用满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569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3271519" y="185229"/>
            <a:ext cx="5359153" cy="15986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98987" y="2676149"/>
            <a:ext cx="8783973" cy="40345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78" y="3880217"/>
            <a:ext cx="968993" cy="229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3" y="3885899"/>
            <a:ext cx="968993" cy="22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15" y="3880217"/>
            <a:ext cx="968993" cy="22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27" y="3880217"/>
            <a:ext cx="968993" cy="229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19" y="3880217"/>
            <a:ext cx="968993" cy="22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22" y="5446580"/>
            <a:ext cx="968993" cy="229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5" y="5494622"/>
            <a:ext cx="968993" cy="229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81" y="5418165"/>
            <a:ext cx="968993" cy="229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272" y="3953630"/>
            <a:ext cx="19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leaf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40 </a:t>
            </a:r>
            <a:r>
              <a:rPr lang="zh-CN" altLang="en-US" sz="1200" dirty="0" smtClean="0"/>
              <a:t>台</a:t>
            </a:r>
            <a:r>
              <a:rPr lang="en-US" altLang="zh-CN" sz="1200" dirty="0" smtClean="0"/>
              <a:t>IB 64*400</a:t>
            </a:r>
          </a:p>
          <a:p>
            <a:r>
              <a:rPr lang="zh-CN" altLang="en-US" sz="1200" dirty="0" smtClean="0"/>
              <a:t>上行</a:t>
            </a:r>
            <a:r>
              <a:rPr lang="en-US" altLang="zh-CN" sz="1200" dirty="0"/>
              <a:t>1280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400Gb</a:t>
            </a:r>
          </a:p>
          <a:p>
            <a:r>
              <a:rPr lang="zh-CN" altLang="en-US" sz="1200" dirty="0" smtClean="0"/>
              <a:t>下行</a:t>
            </a:r>
            <a:r>
              <a:rPr lang="en-US" altLang="zh-CN" sz="1200" dirty="0"/>
              <a:t>1280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400Gb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177748" y="5975563"/>
            <a:ext cx="269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参数网络平面</a:t>
            </a:r>
            <a:r>
              <a:rPr lang="en-US" altLang="zh-CN" dirty="0" smtClean="0"/>
              <a:t>ROCE</a:t>
            </a:r>
            <a:endParaRPr lang="zh-CN" altLang="en-US" dirty="0"/>
          </a:p>
        </p:txBody>
      </p:sp>
      <p:cxnSp>
        <p:nvCxnSpPr>
          <p:cNvPr id="17" name="直接连接符 16"/>
          <p:cNvCxnSpPr>
            <a:endCxn id="12" idx="0"/>
          </p:cNvCxnSpPr>
          <p:nvPr/>
        </p:nvCxnSpPr>
        <p:spPr>
          <a:xfrm>
            <a:off x="3021315" y="4109592"/>
            <a:ext cx="571363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>
            <a:off x="3021316" y="4109592"/>
            <a:ext cx="2170080" cy="1308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0" idx="0"/>
          </p:cNvCxnSpPr>
          <p:nvPr/>
        </p:nvCxnSpPr>
        <p:spPr>
          <a:xfrm>
            <a:off x="3021316" y="4109592"/>
            <a:ext cx="3872816" cy="1385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2"/>
            <a:endCxn id="12" idx="0"/>
          </p:cNvCxnSpPr>
          <p:nvPr/>
        </p:nvCxnSpPr>
        <p:spPr>
          <a:xfrm flipH="1">
            <a:off x="3592678" y="4109592"/>
            <a:ext cx="941697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191396" y="4123799"/>
            <a:ext cx="1004929" cy="12850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94132" y="4138008"/>
            <a:ext cx="1068695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45247" y="4138008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09973" y="4168615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0" idx="0"/>
          </p:cNvCxnSpPr>
          <p:nvPr/>
        </p:nvCxnSpPr>
        <p:spPr>
          <a:xfrm>
            <a:off x="4558895" y="4171841"/>
            <a:ext cx="2335237" cy="13227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603550" y="4138008"/>
            <a:ext cx="2592776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9" idx="0"/>
          </p:cNvCxnSpPr>
          <p:nvPr/>
        </p:nvCxnSpPr>
        <p:spPr>
          <a:xfrm flipH="1">
            <a:off x="5194519" y="4115274"/>
            <a:ext cx="2779180" cy="133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" idx="0"/>
          </p:cNvCxnSpPr>
          <p:nvPr/>
        </p:nvCxnSpPr>
        <p:spPr>
          <a:xfrm flipH="1">
            <a:off x="3592678" y="4122377"/>
            <a:ext cx="4370149" cy="1295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0" idx="0"/>
          </p:cNvCxnSpPr>
          <p:nvPr/>
        </p:nvCxnSpPr>
        <p:spPr>
          <a:xfrm flipH="1">
            <a:off x="6894132" y="4168615"/>
            <a:ext cx="2695272" cy="1326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9" idx="0"/>
          </p:cNvCxnSpPr>
          <p:nvPr/>
        </p:nvCxnSpPr>
        <p:spPr>
          <a:xfrm flipH="1">
            <a:off x="5194519" y="4152601"/>
            <a:ext cx="4394885" cy="12939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595802" y="4152600"/>
            <a:ext cx="5993602" cy="1256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30881" y="598191"/>
            <a:ext cx="505669" cy="1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96853" y="467386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400Gb</a:t>
            </a:r>
            <a:endParaRPr lang="zh-CN" altLang="en-US" sz="1100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30881" y="946903"/>
            <a:ext cx="505669" cy="10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10444" y="81609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200Gb</a:t>
            </a:r>
            <a:endParaRPr lang="zh-CN" altLang="en-US" sz="1100" dirty="0"/>
          </a:p>
        </p:txBody>
      </p:sp>
      <p:pic>
        <p:nvPicPr>
          <p:cNvPr id="89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355" y="475551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90" y="49931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57" y="46738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110" y="49931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文本框 92"/>
          <p:cNvSpPr txBox="1"/>
          <p:nvPr/>
        </p:nvSpPr>
        <p:spPr>
          <a:xfrm>
            <a:off x="10054104" y="598191"/>
            <a:ext cx="173394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200" b="1" dirty="0" smtClean="0"/>
              <a:t>8</a:t>
            </a:r>
            <a:r>
              <a:rPr lang="zh-CN" altLang="en-US" sz="1200" b="1" dirty="0" smtClean="0"/>
              <a:t>卡</a:t>
            </a:r>
            <a:r>
              <a:rPr lang="en-US" altLang="zh-CN" sz="1200" b="1" dirty="0" smtClean="0"/>
              <a:t>A800</a:t>
            </a:r>
            <a:r>
              <a:rPr lang="zh-CN" altLang="en-US" sz="1200" b="1" dirty="0" smtClean="0"/>
              <a:t>服务器，</a:t>
            </a:r>
            <a:r>
              <a:rPr lang="en-US" altLang="zh-CN" sz="1200" b="1" dirty="0"/>
              <a:t>12</a:t>
            </a:r>
            <a:r>
              <a:rPr lang="zh-CN" altLang="en-US" sz="1200" b="1" dirty="0"/>
              <a:t>台</a:t>
            </a:r>
            <a:r>
              <a:rPr lang="en-US" altLang="zh-CN" sz="1200" b="1" dirty="0" smtClean="0"/>
              <a:t>H800</a:t>
            </a:r>
          </a:p>
          <a:p>
            <a:r>
              <a:rPr lang="zh-CN" altLang="en-US" sz="1200" b="1" dirty="0" smtClean="0"/>
              <a:t>网卡层面数据参考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8*200Gb </a:t>
            </a:r>
            <a:r>
              <a:rPr lang="en-US" altLang="zh-CN" sz="1100" dirty="0" err="1" smtClean="0"/>
              <a:t>ib</a:t>
            </a:r>
            <a:r>
              <a:rPr lang="zh-CN" altLang="en-US" sz="1100" dirty="0" smtClean="0"/>
              <a:t>网卡</a:t>
            </a:r>
            <a:endParaRPr lang="en-US" altLang="zh-CN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业务网卡</a:t>
            </a:r>
            <a:r>
              <a:rPr lang="en-US" altLang="zh-CN" sz="1100" dirty="0" smtClean="0"/>
              <a:t>2*25Gb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存储网卡</a:t>
            </a:r>
            <a:r>
              <a:rPr lang="en-US" altLang="zh-CN" sz="1100" dirty="0" smtClean="0"/>
              <a:t>1*200Gb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带外千兆电口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ROCE</a:t>
            </a:r>
            <a:r>
              <a:rPr lang="zh-CN" altLang="en-US" sz="1200" b="1" dirty="0" smtClean="0"/>
              <a:t>交换机：</a:t>
            </a:r>
            <a:endParaRPr lang="en-US" altLang="zh-CN" sz="1200" b="1" dirty="0" smtClean="0"/>
          </a:p>
          <a:p>
            <a:r>
              <a:rPr lang="en-US" altLang="zh-CN" sz="1100" dirty="0" smtClean="0"/>
              <a:t>64G * 400Gb</a:t>
            </a:r>
            <a:r>
              <a:rPr lang="zh-CN" altLang="en-US" sz="1100" dirty="0" smtClean="0"/>
              <a:t>口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698792" y="6388781"/>
            <a:ext cx="3264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注：这里只考虑计算网络平面，存储、业务不涉及</a:t>
            </a:r>
            <a:endParaRPr lang="zh-CN" altLang="en-US" sz="1100" dirty="0"/>
          </a:p>
        </p:txBody>
      </p:sp>
      <p:sp>
        <p:nvSpPr>
          <p:cNvPr id="96" name="文本框 95"/>
          <p:cNvSpPr txBox="1"/>
          <p:nvPr/>
        </p:nvSpPr>
        <p:spPr>
          <a:xfrm>
            <a:off x="189295" y="5123414"/>
            <a:ext cx="270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spine 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20 </a:t>
            </a:r>
            <a:r>
              <a:rPr lang="zh-CN" altLang="en-US" sz="1200" dirty="0" smtClean="0"/>
              <a:t>台</a:t>
            </a:r>
            <a:r>
              <a:rPr lang="en-US" altLang="zh-CN" sz="1200" dirty="0" smtClean="0"/>
              <a:t>IB 64*400</a:t>
            </a:r>
          </a:p>
          <a:p>
            <a:r>
              <a:rPr lang="zh-CN" altLang="en-US" sz="1200" dirty="0" smtClean="0"/>
              <a:t>上行</a:t>
            </a:r>
            <a:r>
              <a:rPr lang="en-US" altLang="zh-CN" sz="1200" dirty="0"/>
              <a:t>1280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400Gb</a:t>
            </a: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996518" y="1033696"/>
            <a:ext cx="1386334" cy="281810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89" idx="2"/>
          </p:cNvCxnSpPr>
          <p:nvPr/>
        </p:nvCxnSpPr>
        <p:spPr>
          <a:xfrm flipV="1">
            <a:off x="2996518" y="1036891"/>
            <a:ext cx="2503196" cy="282912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endCxn id="90" idx="2"/>
          </p:cNvCxnSpPr>
          <p:nvPr/>
        </p:nvCxnSpPr>
        <p:spPr>
          <a:xfrm flipV="1">
            <a:off x="3021315" y="1060652"/>
            <a:ext cx="3550934" cy="281388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021315" y="1060652"/>
            <a:ext cx="4656116" cy="279825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 flipH="1">
            <a:off x="5099762" y="128367"/>
            <a:ext cx="358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r>
              <a:rPr lang="zh-CN" altLang="en-US" dirty="0"/>
              <a:t>台</a:t>
            </a:r>
            <a:r>
              <a:rPr lang="en-US" altLang="zh-CN" dirty="0"/>
              <a:t>8</a:t>
            </a:r>
            <a:r>
              <a:rPr lang="zh-CN" altLang="en-US" dirty="0"/>
              <a:t>卡</a:t>
            </a:r>
            <a:r>
              <a:rPr lang="en-US" altLang="zh-CN" dirty="0"/>
              <a:t>910B</a:t>
            </a:r>
            <a:endParaRPr lang="zh-CN" altLang="en-US" dirty="0"/>
          </a:p>
        </p:txBody>
      </p:sp>
      <p:cxnSp>
        <p:nvCxnSpPr>
          <p:cNvPr id="118" name="直接连接符 117"/>
          <p:cNvCxnSpPr>
            <a:stCxn id="4" idx="0"/>
            <a:endCxn id="91" idx="2"/>
          </p:cNvCxnSpPr>
          <p:nvPr/>
        </p:nvCxnSpPr>
        <p:spPr>
          <a:xfrm flipH="1" flipV="1">
            <a:off x="4484116" y="1028726"/>
            <a:ext cx="50259" cy="285149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endCxn id="89" idx="2"/>
          </p:cNvCxnSpPr>
          <p:nvPr/>
        </p:nvCxnSpPr>
        <p:spPr>
          <a:xfrm flipV="1">
            <a:off x="4529443" y="1036891"/>
            <a:ext cx="970271" cy="28362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" idx="0"/>
          </p:cNvCxnSpPr>
          <p:nvPr/>
        </p:nvCxnSpPr>
        <p:spPr>
          <a:xfrm flipV="1">
            <a:off x="4534375" y="1090876"/>
            <a:ext cx="2037874" cy="278934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92" idx="2"/>
          </p:cNvCxnSpPr>
          <p:nvPr/>
        </p:nvCxnSpPr>
        <p:spPr>
          <a:xfrm flipV="1">
            <a:off x="4558895" y="1060652"/>
            <a:ext cx="3208574" cy="278185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5499714" y="1039340"/>
            <a:ext cx="722605" cy="280316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V="1">
            <a:off x="6243514" y="1060652"/>
            <a:ext cx="328735" cy="27715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4476419" y="1052907"/>
            <a:ext cx="1759398" cy="277926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6254923" y="1060651"/>
            <a:ext cx="1494296" cy="277862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" idx="0"/>
            <a:endCxn id="90" idx="2"/>
          </p:cNvCxnSpPr>
          <p:nvPr/>
        </p:nvCxnSpPr>
        <p:spPr>
          <a:xfrm flipH="1" flipV="1">
            <a:off x="6572249" y="1060652"/>
            <a:ext cx="1340563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7745641" y="1098364"/>
            <a:ext cx="156994" cy="2762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6" idx="0"/>
          </p:cNvCxnSpPr>
          <p:nvPr/>
        </p:nvCxnSpPr>
        <p:spPr>
          <a:xfrm flipH="1" flipV="1">
            <a:off x="4436767" y="1044252"/>
            <a:ext cx="3476045" cy="28359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473935" y="1036892"/>
            <a:ext cx="2443809" cy="281129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 flipV="1">
            <a:off x="7759953" y="1074862"/>
            <a:ext cx="1770170" cy="27946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7" idx="0"/>
            <a:endCxn id="90" idx="2"/>
          </p:cNvCxnSpPr>
          <p:nvPr/>
        </p:nvCxnSpPr>
        <p:spPr>
          <a:xfrm flipH="1" flipV="1">
            <a:off x="6572249" y="1060652"/>
            <a:ext cx="2957875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7" idx="0"/>
          </p:cNvCxnSpPr>
          <p:nvPr/>
        </p:nvCxnSpPr>
        <p:spPr>
          <a:xfrm flipH="1" flipV="1">
            <a:off x="5488981" y="1051356"/>
            <a:ext cx="4041143" cy="282886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endCxn id="91" idx="2"/>
          </p:cNvCxnSpPr>
          <p:nvPr/>
        </p:nvCxnSpPr>
        <p:spPr>
          <a:xfrm flipH="1" flipV="1">
            <a:off x="4484116" y="1028726"/>
            <a:ext cx="4974844" cy="28358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-56280" y="1871281"/>
            <a:ext cx="3417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按照收敛比</a:t>
            </a:r>
            <a:r>
              <a:rPr lang="en-US" altLang="zh-CN" sz="1400" dirty="0" smtClean="0"/>
              <a:t>1:1</a:t>
            </a:r>
            <a:r>
              <a:rPr lang="zh-CN" altLang="en-US" sz="1400" dirty="0" smtClean="0"/>
              <a:t>计算，基于</a:t>
            </a:r>
            <a:r>
              <a:rPr lang="en-US" altLang="zh-CN" sz="1400" b="1" dirty="0" err="1"/>
              <a:t>roce</a:t>
            </a:r>
            <a:r>
              <a:rPr lang="zh-CN" altLang="en-US" sz="1400" dirty="0" smtClean="0"/>
              <a:t>交换机</a:t>
            </a:r>
            <a:endParaRPr lang="en-US" altLang="zh-CN" sz="1400" dirty="0" smtClean="0"/>
          </a:p>
          <a:p>
            <a:r>
              <a:rPr lang="zh-CN" altLang="en-US" sz="1400" dirty="0" smtClean="0"/>
              <a:t>做二层</a:t>
            </a:r>
            <a:r>
              <a:rPr lang="en-US" altLang="zh-CN" sz="1400" dirty="0" smtClean="0"/>
              <a:t>clos</a:t>
            </a:r>
            <a:r>
              <a:rPr lang="zh-CN" altLang="en-US" sz="1400" dirty="0" smtClean="0"/>
              <a:t>网络架构</a:t>
            </a:r>
            <a:endParaRPr lang="en-US" altLang="zh-CN" sz="1400" dirty="0" smtClean="0"/>
          </a:p>
          <a:p>
            <a:r>
              <a:rPr lang="zh-CN" altLang="en-US" sz="1400" dirty="0" smtClean="0"/>
              <a:t>合计：</a:t>
            </a:r>
            <a:r>
              <a:rPr lang="en-US" altLang="zh-CN" b="1" dirty="0" smtClean="0">
                <a:solidFill>
                  <a:srgbClr val="FF0000"/>
                </a:solidFill>
              </a:rPr>
              <a:t>40+20=60</a:t>
            </a:r>
            <a:r>
              <a:rPr lang="zh-CN" altLang="en-US" b="1" dirty="0" smtClean="0">
                <a:solidFill>
                  <a:srgbClr val="FF0000"/>
                </a:solidFill>
              </a:rPr>
              <a:t>台 </a:t>
            </a:r>
            <a:r>
              <a:rPr lang="en-US" altLang="zh-CN" sz="1400" dirty="0" smtClean="0"/>
              <a:t>64*400G </a:t>
            </a:r>
            <a:r>
              <a:rPr lang="en-US" altLang="zh-CN" sz="1400" dirty="0" err="1" smtClean="0"/>
              <a:t>roce</a:t>
            </a:r>
            <a:r>
              <a:rPr lang="zh-CN" altLang="en-US" sz="1400" dirty="0" smtClean="0"/>
              <a:t>交换机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594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3271519" y="185229"/>
            <a:ext cx="5359153" cy="15986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98987" y="2676149"/>
            <a:ext cx="8783973" cy="40345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78" y="3880217"/>
            <a:ext cx="968993" cy="229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3" y="3885899"/>
            <a:ext cx="968993" cy="22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15" y="3880217"/>
            <a:ext cx="968993" cy="22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27" y="3880217"/>
            <a:ext cx="968993" cy="229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19" y="3880217"/>
            <a:ext cx="968993" cy="22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22" y="5446580"/>
            <a:ext cx="968993" cy="229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5" y="5494622"/>
            <a:ext cx="968993" cy="229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81" y="5418165"/>
            <a:ext cx="968993" cy="229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272" y="3953630"/>
            <a:ext cx="198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leaf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30 </a:t>
            </a:r>
            <a:r>
              <a:rPr lang="zh-CN" altLang="en-US" sz="1200" dirty="0" smtClean="0"/>
              <a:t>台 </a:t>
            </a:r>
            <a:r>
              <a:rPr lang="en-US" altLang="zh-CN" sz="1200" dirty="0" smtClean="0"/>
              <a:t> 64*400</a:t>
            </a:r>
          </a:p>
          <a:p>
            <a:r>
              <a:rPr lang="zh-CN" altLang="en-US" sz="1200" dirty="0" smtClean="0"/>
              <a:t>上行</a:t>
            </a:r>
            <a:r>
              <a:rPr lang="en-US" altLang="zh-CN" sz="1200" dirty="0" smtClean="0"/>
              <a:t>960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400Gb</a:t>
            </a:r>
          </a:p>
          <a:p>
            <a:r>
              <a:rPr lang="zh-CN" altLang="en-US" sz="1200" dirty="0" smtClean="0"/>
              <a:t>下行</a:t>
            </a:r>
            <a:r>
              <a:rPr lang="en-US" altLang="zh-CN" sz="1200" dirty="0" smtClean="0"/>
              <a:t>960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400Gb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177748" y="5975563"/>
            <a:ext cx="269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参数网络平面</a:t>
            </a:r>
            <a:r>
              <a:rPr lang="en-US" altLang="zh-CN" dirty="0" smtClean="0"/>
              <a:t>ROCE</a:t>
            </a:r>
            <a:endParaRPr lang="zh-CN" altLang="en-US" dirty="0"/>
          </a:p>
        </p:txBody>
      </p:sp>
      <p:cxnSp>
        <p:nvCxnSpPr>
          <p:cNvPr id="17" name="直接连接符 16"/>
          <p:cNvCxnSpPr>
            <a:endCxn id="12" idx="0"/>
          </p:cNvCxnSpPr>
          <p:nvPr/>
        </p:nvCxnSpPr>
        <p:spPr>
          <a:xfrm>
            <a:off x="3021315" y="4109592"/>
            <a:ext cx="571363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>
            <a:off x="3021316" y="4109592"/>
            <a:ext cx="2170080" cy="1308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0" idx="0"/>
          </p:cNvCxnSpPr>
          <p:nvPr/>
        </p:nvCxnSpPr>
        <p:spPr>
          <a:xfrm>
            <a:off x="3021316" y="4109592"/>
            <a:ext cx="3872816" cy="1385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2"/>
            <a:endCxn id="12" idx="0"/>
          </p:cNvCxnSpPr>
          <p:nvPr/>
        </p:nvCxnSpPr>
        <p:spPr>
          <a:xfrm flipH="1">
            <a:off x="3592678" y="4109592"/>
            <a:ext cx="941697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191396" y="4123799"/>
            <a:ext cx="1004929" cy="12850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94132" y="4138008"/>
            <a:ext cx="1068695" cy="130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45247" y="4138008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09973" y="4168615"/>
            <a:ext cx="632501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0" idx="0"/>
          </p:cNvCxnSpPr>
          <p:nvPr/>
        </p:nvCxnSpPr>
        <p:spPr>
          <a:xfrm>
            <a:off x="4558895" y="4171841"/>
            <a:ext cx="2335237" cy="13227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603550" y="4138008"/>
            <a:ext cx="2592776" cy="1270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9" idx="0"/>
          </p:cNvCxnSpPr>
          <p:nvPr/>
        </p:nvCxnSpPr>
        <p:spPr>
          <a:xfrm flipH="1">
            <a:off x="5194519" y="4115274"/>
            <a:ext cx="2779180" cy="133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" idx="0"/>
          </p:cNvCxnSpPr>
          <p:nvPr/>
        </p:nvCxnSpPr>
        <p:spPr>
          <a:xfrm flipH="1">
            <a:off x="3592678" y="4122377"/>
            <a:ext cx="4370149" cy="1295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0" idx="0"/>
          </p:cNvCxnSpPr>
          <p:nvPr/>
        </p:nvCxnSpPr>
        <p:spPr>
          <a:xfrm flipH="1">
            <a:off x="6894132" y="4168615"/>
            <a:ext cx="2695272" cy="1326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9" idx="0"/>
          </p:cNvCxnSpPr>
          <p:nvPr/>
        </p:nvCxnSpPr>
        <p:spPr>
          <a:xfrm flipH="1">
            <a:off x="5194519" y="4152601"/>
            <a:ext cx="4394885" cy="12939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595802" y="4152600"/>
            <a:ext cx="5993602" cy="1256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30881" y="598191"/>
            <a:ext cx="505669" cy="1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96853" y="467386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400Gb</a:t>
            </a:r>
            <a:endParaRPr lang="zh-CN" altLang="en-US" sz="1100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30881" y="946903"/>
            <a:ext cx="505669" cy="10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10444" y="81609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200Gb</a:t>
            </a:r>
            <a:endParaRPr lang="zh-CN" altLang="en-US" sz="1100" dirty="0"/>
          </a:p>
        </p:txBody>
      </p:sp>
      <p:pic>
        <p:nvPicPr>
          <p:cNvPr id="89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355" y="475551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90" y="49931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57" y="46738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Picture 12" descr="服务器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110" y="49931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文本框 92"/>
          <p:cNvSpPr txBox="1"/>
          <p:nvPr/>
        </p:nvSpPr>
        <p:spPr>
          <a:xfrm>
            <a:off x="10054104" y="598191"/>
            <a:ext cx="173394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200" b="1" dirty="0" smtClean="0"/>
              <a:t>8</a:t>
            </a:r>
            <a:r>
              <a:rPr lang="zh-CN" altLang="en-US" sz="1200" b="1" dirty="0" smtClean="0"/>
              <a:t>卡</a:t>
            </a:r>
            <a:r>
              <a:rPr lang="en-US" altLang="zh-CN" sz="1200" b="1" dirty="0" smtClean="0"/>
              <a:t>A800</a:t>
            </a:r>
            <a:r>
              <a:rPr lang="zh-CN" altLang="en-US" sz="1200" b="1" dirty="0" smtClean="0"/>
              <a:t>服务器，</a:t>
            </a:r>
            <a:r>
              <a:rPr lang="en-US" altLang="zh-CN" sz="1200" b="1" dirty="0"/>
              <a:t>12</a:t>
            </a:r>
            <a:r>
              <a:rPr lang="zh-CN" altLang="en-US" sz="1200" b="1" dirty="0"/>
              <a:t>台</a:t>
            </a:r>
            <a:r>
              <a:rPr lang="en-US" altLang="zh-CN" sz="1200" b="1" dirty="0" smtClean="0"/>
              <a:t>H800</a:t>
            </a:r>
          </a:p>
          <a:p>
            <a:r>
              <a:rPr lang="zh-CN" altLang="en-US" sz="1200" b="1" dirty="0" smtClean="0"/>
              <a:t>网卡层面数据参考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8*200Gb </a:t>
            </a:r>
            <a:r>
              <a:rPr lang="en-US" altLang="zh-CN" sz="1100" dirty="0" err="1" smtClean="0"/>
              <a:t>ib</a:t>
            </a:r>
            <a:r>
              <a:rPr lang="zh-CN" altLang="en-US" sz="1100" dirty="0" smtClean="0"/>
              <a:t>网卡</a:t>
            </a:r>
            <a:endParaRPr lang="en-US" altLang="zh-CN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业务网卡</a:t>
            </a:r>
            <a:r>
              <a:rPr lang="en-US" altLang="zh-CN" sz="1100" dirty="0" smtClean="0"/>
              <a:t>2*25Gb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存储网卡</a:t>
            </a:r>
            <a:r>
              <a:rPr lang="en-US" altLang="zh-CN" sz="1100" dirty="0" smtClean="0"/>
              <a:t>1*200Gb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带外千兆电口</a:t>
            </a:r>
            <a:endParaRPr lang="en-US" altLang="zh-CN" sz="1200" b="1" dirty="0" smtClean="0"/>
          </a:p>
          <a:p>
            <a:r>
              <a:rPr lang="en-US" altLang="zh-CN" sz="1200" b="1" dirty="0"/>
              <a:t>ROCE</a:t>
            </a:r>
            <a:r>
              <a:rPr lang="zh-CN" altLang="en-US" sz="1200" b="1" dirty="0" smtClean="0"/>
              <a:t>交换机：</a:t>
            </a:r>
            <a:endParaRPr lang="en-US" altLang="zh-CN" sz="1200" b="1" dirty="0" smtClean="0"/>
          </a:p>
          <a:p>
            <a:r>
              <a:rPr lang="en-US" altLang="zh-CN" sz="1100" dirty="0" smtClean="0"/>
              <a:t>64G * 400Gb</a:t>
            </a:r>
            <a:r>
              <a:rPr lang="zh-CN" altLang="en-US" sz="1100" dirty="0" smtClean="0"/>
              <a:t>口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698792" y="6388781"/>
            <a:ext cx="3264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注：这里只考虑计算网络平面，存储、业务不涉及</a:t>
            </a:r>
            <a:endParaRPr lang="zh-CN" altLang="en-US" sz="1100" dirty="0"/>
          </a:p>
        </p:txBody>
      </p:sp>
      <p:sp>
        <p:nvSpPr>
          <p:cNvPr id="96" name="文本框 95"/>
          <p:cNvSpPr txBox="1"/>
          <p:nvPr/>
        </p:nvSpPr>
        <p:spPr>
          <a:xfrm>
            <a:off x="189295" y="5123414"/>
            <a:ext cx="270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spine 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15 </a:t>
            </a:r>
            <a:r>
              <a:rPr lang="zh-CN" altLang="en-US" sz="1200" dirty="0" smtClean="0"/>
              <a:t>台 </a:t>
            </a:r>
            <a:r>
              <a:rPr lang="en-US" altLang="zh-CN" sz="1200" dirty="0" smtClean="0"/>
              <a:t> 64*400</a:t>
            </a:r>
          </a:p>
          <a:p>
            <a:r>
              <a:rPr lang="zh-CN" altLang="en-US" sz="1200" dirty="0" smtClean="0"/>
              <a:t>上行</a:t>
            </a:r>
            <a:r>
              <a:rPr lang="en-US" altLang="zh-CN" sz="1200" dirty="0"/>
              <a:t>960</a:t>
            </a:r>
            <a:r>
              <a:rPr lang="zh-CN" altLang="en-US" sz="1200" dirty="0"/>
              <a:t>个</a:t>
            </a:r>
            <a:r>
              <a:rPr lang="en-US" altLang="zh-CN" sz="1200" dirty="0" smtClean="0"/>
              <a:t>400Gb</a:t>
            </a: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996518" y="1033696"/>
            <a:ext cx="1386334" cy="281810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89" idx="2"/>
          </p:cNvCxnSpPr>
          <p:nvPr/>
        </p:nvCxnSpPr>
        <p:spPr>
          <a:xfrm flipV="1">
            <a:off x="2996518" y="1036891"/>
            <a:ext cx="2503196" cy="282912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endCxn id="90" idx="2"/>
          </p:cNvCxnSpPr>
          <p:nvPr/>
        </p:nvCxnSpPr>
        <p:spPr>
          <a:xfrm flipV="1">
            <a:off x="3021315" y="1060652"/>
            <a:ext cx="3550934" cy="281388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021315" y="1060652"/>
            <a:ext cx="4656116" cy="279825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4660618" y="185035"/>
            <a:ext cx="38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224</a:t>
            </a:r>
            <a:r>
              <a:rPr lang="zh-CN" altLang="en-US" dirty="0" smtClean="0"/>
              <a:t>台</a:t>
            </a:r>
            <a:r>
              <a:rPr lang="en-US" altLang="zh-CN" dirty="0" smtClean="0"/>
              <a:t>A800 + 12</a:t>
            </a:r>
            <a:r>
              <a:rPr lang="zh-CN" altLang="en-US" dirty="0" smtClean="0"/>
              <a:t>台</a:t>
            </a:r>
            <a:r>
              <a:rPr lang="en-US" altLang="zh-CN" dirty="0" smtClean="0"/>
              <a:t>H800</a:t>
            </a:r>
            <a:endParaRPr lang="zh-CN" altLang="en-US" dirty="0"/>
          </a:p>
        </p:txBody>
      </p:sp>
      <p:cxnSp>
        <p:nvCxnSpPr>
          <p:cNvPr id="118" name="直接连接符 117"/>
          <p:cNvCxnSpPr>
            <a:stCxn id="4" idx="0"/>
            <a:endCxn id="91" idx="2"/>
          </p:cNvCxnSpPr>
          <p:nvPr/>
        </p:nvCxnSpPr>
        <p:spPr>
          <a:xfrm flipH="1" flipV="1">
            <a:off x="4484116" y="1028726"/>
            <a:ext cx="50259" cy="285149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endCxn id="89" idx="2"/>
          </p:cNvCxnSpPr>
          <p:nvPr/>
        </p:nvCxnSpPr>
        <p:spPr>
          <a:xfrm flipV="1">
            <a:off x="4529443" y="1036891"/>
            <a:ext cx="970271" cy="28362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" idx="0"/>
          </p:cNvCxnSpPr>
          <p:nvPr/>
        </p:nvCxnSpPr>
        <p:spPr>
          <a:xfrm flipV="1">
            <a:off x="4534375" y="1090876"/>
            <a:ext cx="2037874" cy="278934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92" idx="2"/>
          </p:cNvCxnSpPr>
          <p:nvPr/>
        </p:nvCxnSpPr>
        <p:spPr>
          <a:xfrm flipV="1">
            <a:off x="4558895" y="1060652"/>
            <a:ext cx="3208574" cy="278185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5499714" y="1039340"/>
            <a:ext cx="722605" cy="280316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V="1">
            <a:off x="6243514" y="1060652"/>
            <a:ext cx="328735" cy="277152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4476419" y="1052907"/>
            <a:ext cx="1759398" cy="277926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6254923" y="1060651"/>
            <a:ext cx="1494296" cy="277862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" idx="0"/>
            <a:endCxn id="90" idx="2"/>
          </p:cNvCxnSpPr>
          <p:nvPr/>
        </p:nvCxnSpPr>
        <p:spPr>
          <a:xfrm flipH="1" flipV="1">
            <a:off x="6572249" y="1060652"/>
            <a:ext cx="1340563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7745641" y="1098364"/>
            <a:ext cx="156994" cy="2762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6" idx="0"/>
          </p:cNvCxnSpPr>
          <p:nvPr/>
        </p:nvCxnSpPr>
        <p:spPr>
          <a:xfrm flipH="1" flipV="1">
            <a:off x="4436767" y="1044252"/>
            <a:ext cx="3476045" cy="28359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473935" y="1036892"/>
            <a:ext cx="2443809" cy="281129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 flipV="1">
            <a:off x="7759953" y="1074862"/>
            <a:ext cx="1770170" cy="279463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7" idx="0"/>
            <a:endCxn id="90" idx="2"/>
          </p:cNvCxnSpPr>
          <p:nvPr/>
        </p:nvCxnSpPr>
        <p:spPr>
          <a:xfrm flipH="1" flipV="1">
            <a:off x="6572249" y="1060652"/>
            <a:ext cx="2957875" cy="28195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7" idx="0"/>
          </p:cNvCxnSpPr>
          <p:nvPr/>
        </p:nvCxnSpPr>
        <p:spPr>
          <a:xfrm flipH="1" flipV="1">
            <a:off x="5488981" y="1051356"/>
            <a:ext cx="4041143" cy="282886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endCxn id="91" idx="2"/>
          </p:cNvCxnSpPr>
          <p:nvPr/>
        </p:nvCxnSpPr>
        <p:spPr>
          <a:xfrm flipH="1" flipV="1">
            <a:off x="4484116" y="1028726"/>
            <a:ext cx="4974844" cy="28358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-56280" y="1871281"/>
            <a:ext cx="3417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按照收敛比</a:t>
            </a:r>
            <a:r>
              <a:rPr lang="en-US" altLang="zh-CN" sz="1400" dirty="0" smtClean="0"/>
              <a:t>1:1</a:t>
            </a:r>
            <a:r>
              <a:rPr lang="zh-CN" altLang="en-US" sz="1400" dirty="0" smtClean="0"/>
              <a:t>计算，基于</a:t>
            </a:r>
            <a:r>
              <a:rPr lang="en-US" altLang="zh-CN" b="1" dirty="0" smtClean="0">
                <a:solidFill>
                  <a:srgbClr val="FF0000"/>
                </a:solidFill>
              </a:rPr>
              <a:t>ROCE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1400" dirty="0" smtClean="0"/>
              <a:t>做二层</a:t>
            </a:r>
            <a:r>
              <a:rPr lang="en-US" altLang="zh-CN" sz="1400" dirty="0" smtClean="0"/>
              <a:t>clos</a:t>
            </a:r>
            <a:r>
              <a:rPr lang="zh-CN" altLang="en-US" sz="1400" dirty="0" smtClean="0"/>
              <a:t>网络架构</a:t>
            </a:r>
            <a:endParaRPr lang="en-US" altLang="zh-CN" sz="1400" dirty="0" smtClean="0"/>
          </a:p>
          <a:p>
            <a:r>
              <a:rPr lang="zh-CN" altLang="en-US" sz="1400" dirty="0" smtClean="0"/>
              <a:t>合计：</a:t>
            </a:r>
            <a:r>
              <a:rPr lang="en-US" altLang="zh-CN" b="1" dirty="0" smtClean="0">
                <a:solidFill>
                  <a:srgbClr val="FF0000"/>
                </a:solidFill>
              </a:rPr>
              <a:t>30+15=45</a:t>
            </a:r>
            <a:r>
              <a:rPr lang="zh-CN" altLang="en-US" b="1" dirty="0" smtClean="0">
                <a:solidFill>
                  <a:srgbClr val="FF0000"/>
                </a:solidFill>
              </a:rPr>
              <a:t>台 </a:t>
            </a:r>
            <a:r>
              <a:rPr lang="en-US" altLang="zh-CN" sz="1400" dirty="0" smtClean="0"/>
              <a:t>64*400G ROCE</a:t>
            </a:r>
            <a:r>
              <a:rPr lang="zh-CN" altLang="en-US" sz="1400" dirty="0" smtClean="0"/>
              <a:t>交换机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809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465</Words>
  <Application>Microsoft Office PowerPoint</Application>
  <PresentationFormat>宽屏</PresentationFormat>
  <Paragraphs>126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98</cp:revision>
  <dcterms:created xsi:type="dcterms:W3CDTF">2024-11-20T06:26:53Z</dcterms:created>
  <dcterms:modified xsi:type="dcterms:W3CDTF">2024-12-24T09:58:35Z</dcterms:modified>
</cp:coreProperties>
</file>