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0104100" cy="16351250"/>
  <p:notesSz cx="20104100" cy="16351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477" y="-103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819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819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461D6-6CC9-4291-A1EE-35F41B0C65D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2044700"/>
            <a:ext cx="6784975" cy="5518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7869238"/>
            <a:ext cx="16084550" cy="6438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5532100"/>
            <a:ext cx="8712200" cy="819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5532100"/>
            <a:ext cx="8712200" cy="819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3896B-11CB-4A4C-96E2-2423BB191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8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3896B-11CB-4A4C-96E2-2423BB1914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35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068887"/>
            <a:ext cx="17088486" cy="3433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9156700"/>
            <a:ext cx="14072870" cy="4087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760787"/>
            <a:ext cx="8745284" cy="10791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760787"/>
            <a:ext cx="8745284" cy="10791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635101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7"/>
            <a:ext cx="20106005" cy="16353790"/>
          </a:xfrm>
          <a:custGeom>
            <a:avLst/>
            <a:gdLst/>
            <a:ahLst/>
            <a:cxnLst/>
            <a:rect l="l" t="t" r="r" b="b"/>
            <a:pathLst>
              <a:path w="20106005" h="16353790">
                <a:moveTo>
                  <a:pt x="0" y="16353246"/>
                </a:moveTo>
                <a:lnTo>
                  <a:pt x="20105799" y="16353246"/>
                </a:lnTo>
                <a:lnTo>
                  <a:pt x="20105799" y="0"/>
                </a:lnTo>
                <a:lnTo>
                  <a:pt x="0" y="0"/>
                </a:lnTo>
                <a:lnTo>
                  <a:pt x="0" y="1635324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49995" y="12306189"/>
            <a:ext cx="342813" cy="35782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71127" y="11115768"/>
            <a:ext cx="187255" cy="27490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13306" y="11139620"/>
            <a:ext cx="97213" cy="187627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087643" y="11217179"/>
            <a:ext cx="515620" cy="46990"/>
          </a:xfrm>
          <a:custGeom>
            <a:avLst/>
            <a:gdLst/>
            <a:ahLst/>
            <a:cxnLst/>
            <a:rect l="l" t="t" r="r" b="b"/>
            <a:pathLst>
              <a:path w="515620" h="46990">
                <a:moveTo>
                  <a:pt x="0" y="0"/>
                </a:moveTo>
                <a:lnTo>
                  <a:pt x="514860" y="3931"/>
                </a:lnTo>
              </a:path>
              <a:path w="515620" h="46990">
                <a:moveTo>
                  <a:pt x="0" y="46428"/>
                </a:moveTo>
                <a:lnTo>
                  <a:pt x="515179" y="46428"/>
                </a:lnTo>
              </a:path>
            </a:pathLst>
          </a:custGeom>
          <a:ln w="15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08772" y="10330015"/>
            <a:ext cx="343466" cy="356048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23585" y="12306189"/>
            <a:ext cx="342812" cy="35782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68599" y="12366797"/>
            <a:ext cx="187255" cy="27490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09609" y="12391286"/>
            <a:ext cx="97213" cy="187627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2774041" y="12467039"/>
            <a:ext cx="367030" cy="46990"/>
          </a:xfrm>
          <a:custGeom>
            <a:avLst/>
            <a:gdLst/>
            <a:ahLst/>
            <a:cxnLst/>
            <a:rect l="l" t="t" r="r" b="b"/>
            <a:pathLst>
              <a:path w="367030" h="46990">
                <a:moveTo>
                  <a:pt x="0" y="9030"/>
                </a:moveTo>
                <a:lnTo>
                  <a:pt x="366649" y="0"/>
                </a:lnTo>
              </a:path>
              <a:path w="367030" h="46990">
                <a:moveTo>
                  <a:pt x="0" y="46641"/>
                </a:moveTo>
                <a:lnTo>
                  <a:pt x="365374" y="37929"/>
                </a:lnTo>
              </a:path>
            </a:pathLst>
          </a:custGeom>
          <a:ln w="1593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75686" y="12306189"/>
            <a:ext cx="342813" cy="357826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49382" y="12306189"/>
            <a:ext cx="342813" cy="35782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187383" y="12366797"/>
            <a:ext cx="195224" cy="274907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235299" y="12391286"/>
            <a:ext cx="97319" cy="187627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5099732" y="12504967"/>
            <a:ext cx="365760" cy="8890"/>
          </a:xfrm>
          <a:custGeom>
            <a:avLst/>
            <a:gdLst/>
            <a:ahLst/>
            <a:cxnLst/>
            <a:rect l="l" t="t" r="r" b="b"/>
            <a:pathLst>
              <a:path w="365760" h="8890">
                <a:moveTo>
                  <a:pt x="0" y="8712"/>
                </a:moveTo>
                <a:lnTo>
                  <a:pt x="365374" y="0"/>
                </a:lnTo>
              </a:path>
            </a:pathLst>
          </a:custGeom>
          <a:ln w="1593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41993" y="13847047"/>
            <a:ext cx="306455" cy="49492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774383" y="13847047"/>
            <a:ext cx="306408" cy="4949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54050"/>
            <a:ext cx="18093690" cy="261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760787"/>
            <a:ext cx="18093690" cy="10791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5206663"/>
            <a:ext cx="6433312" cy="817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5206663"/>
            <a:ext cx="4623943" cy="817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5206663"/>
            <a:ext cx="4623943" cy="817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png"/><Relationship Id="rId21" Type="http://schemas.openxmlformats.org/officeDocument/2006/relationships/image" Target="../media/image25.png"/><Relationship Id="rId42" Type="http://schemas.openxmlformats.org/officeDocument/2006/relationships/image" Target="../media/image45.png"/><Relationship Id="rId47" Type="http://schemas.openxmlformats.org/officeDocument/2006/relationships/image" Target="../media/image50.png"/><Relationship Id="rId63" Type="http://schemas.openxmlformats.org/officeDocument/2006/relationships/image" Target="../media/image66.png"/><Relationship Id="rId68" Type="http://schemas.openxmlformats.org/officeDocument/2006/relationships/image" Target="../media/image71.png"/><Relationship Id="rId84" Type="http://schemas.openxmlformats.org/officeDocument/2006/relationships/image" Target="../media/image87.png"/><Relationship Id="rId16" Type="http://schemas.openxmlformats.org/officeDocument/2006/relationships/image" Target="../media/image20.png"/><Relationship Id="rId11" Type="http://schemas.openxmlformats.org/officeDocument/2006/relationships/image" Target="../media/image9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53" Type="http://schemas.openxmlformats.org/officeDocument/2006/relationships/image" Target="../media/image56.png"/><Relationship Id="rId58" Type="http://schemas.openxmlformats.org/officeDocument/2006/relationships/image" Target="../media/image61.png"/><Relationship Id="rId74" Type="http://schemas.openxmlformats.org/officeDocument/2006/relationships/image" Target="../media/image77.png"/><Relationship Id="rId79" Type="http://schemas.openxmlformats.org/officeDocument/2006/relationships/image" Target="../media/image82.png"/><Relationship Id="rId5" Type="http://schemas.openxmlformats.org/officeDocument/2006/relationships/image" Target="../media/image13.png"/><Relationship Id="rId19" Type="http://schemas.openxmlformats.org/officeDocument/2006/relationships/image" Target="../media/image2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1.png"/><Relationship Id="rId56" Type="http://schemas.openxmlformats.org/officeDocument/2006/relationships/image" Target="../media/image59.png"/><Relationship Id="rId64" Type="http://schemas.openxmlformats.org/officeDocument/2006/relationships/image" Target="../media/image67.png"/><Relationship Id="rId69" Type="http://schemas.openxmlformats.org/officeDocument/2006/relationships/image" Target="../media/image72.png"/><Relationship Id="rId77" Type="http://schemas.openxmlformats.org/officeDocument/2006/relationships/image" Target="../media/image80.png"/><Relationship Id="rId8" Type="http://schemas.openxmlformats.org/officeDocument/2006/relationships/image" Target="../media/image8.png"/><Relationship Id="rId51" Type="http://schemas.openxmlformats.org/officeDocument/2006/relationships/image" Target="../media/image54.png"/><Relationship Id="rId72" Type="http://schemas.openxmlformats.org/officeDocument/2006/relationships/image" Target="../media/image75.png"/><Relationship Id="rId80" Type="http://schemas.openxmlformats.org/officeDocument/2006/relationships/image" Target="../media/image83.png"/><Relationship Id="rId85" Type="http://schemas.openxmlformats.org/officeDocument/2006/relationships/image" Target="../media/image88.png"/><Relationship Id="rId3" Type="http://schemas.openxmlformats.org/officeDocument/2006/relationships/image" Target="../media/image11.png"/><Relationship Id="rId12" Type="http://schemas.openxmlformats.org/officeDocument/2006/relationships/image" Target="../media/image7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46" Type="http://schemas.openxmlformats.org/officeDocument/2006/relationships/image" Target="../media/image49.png"/><Relationship Id="rId59" Type="http://schemas.openxmlformats.org/officeDocument/2006/relationships/image" Target="../media/image62.png"/><Relationship Id="rId67" Type="http://schemas.openxmlformats.org/officeDocument/2006/relationships/image" Target="../media/image70.png"/><Relationship Id="rId20" Type="http://schemas.openxmlformats.org/officeDocument/2006/relationships/image" Target="../media/image24.png"/><Relationship Id="rId41" Type="http://schemas.openxmlformats.org/officeDocument/2006/relationships/image" Target="../media/image44.png"/><Relationship Id="rId54" Type="http://schemas.openxmlformats.org/officeDocument/2006/relationships/image" Target="../media/image57.png"/><Relationship Id="rId62" Type="http://schemas.openxmlformats.org/officeDocument/2006/relationships/image" Target="../media/image65.png"/><Relationship Id="rId70" Type="http://schemas.openxmlformats.org/officeDocument/2006/relationships/image" Target="../media/image73.png"/><Relationship Id="rId75" Type="http://schemas.openxmlformats.org/officeDocument/2006/relationships/image" Target="../media/image78.png"/><Relationship Id="rId83" Type="http://schemas.openxmlformats.org/officeDocument/2006/relationships/image" Target="../media/image86.png"/><Relationship Id="rId88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39.png"/><Relationship Id="rId49" Type="http://schemas.openxmlformats.org/officeDocument/2006/relationships/image" Target="../media/image52.png"/><Relationship Id="rId57" Type="http://schemas.openxmlformats.org/officeDocument/2006/relationships/image" Target="../media/image60.png"/><Relationship Id="rId10" Type="http://schemas.openxmlformats.org/officeDocument/2006/relationships/image" Target="../media/image16.png"/><Relationship Id="rId31" Type="http://schemas.openxmlformats.org/officeDocument/2006/relationships/image" Target="../media/image5.pn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60" Type="http://schemas.openxmlformats.org/officeDocument/2006/relationships/image" Target="../media/image63.png"/><Relationship Id="rId65" Type="http://schemas.openxmlformats.org/officeDocument/2006/relationships/image" Target="../media/image68.png"/><Relationship Id="rId73" Type="http://schemas.openxmlformats.org/officeDocument/2006/relationships/image" Target="../media/image76.png"/><Relationship Id="rId78" Type="http://schemas.openxmlformats.org/officeDocument/2006/relationships/image" Target="../media/image81.png"/><Relationship Id="rId81" Type="http://schemas.openxmlformats.org/officeDocument/2006/relationships/image" Target="../media/image84.png"/><Relationship Id="rId86" Type="http://schemas.openxmlformats.org/officeDocument/2006/relationships/image" Target="../media/image89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9" Type="http://schemas.openxmlformats.org/officeDocument/2006/relationships/image" Target="../media/image42.png"/><Relationship Id="rId34" Type="http://schemas.openxmlformats.org/officeDocument/2006/relationships/image" Target="../media/image37.png"/><Relationship Id="rId50" Type="http://schemas.openxmlformats.org/officeDocument/2006/relationships/image" Target="../media/image53.png"/><Relationship Id="rId55" Type="http://schemas.openxmlformats.org/officeDocument/2006/relationships/image" Target="../media/image58.png"/><Relationship Id="rId76" Type="http://schemas.openxmlformats.org/officeDocument/2006/relationships/image" Target="../media/image79.png"/><Relationship Id="rId7" Type="http://schemas.openxmlformats.org/officeDocument/2006/relationships/image" Target="../media/image2.png"/><Relationship Id="rId71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33.png"/><Relationship Id="rId24" Type="http://schemas.openxmlformats.org/officeDocument/2006/relationships/image" Target="../media/image28.png"/><Relationship Id="rId40" Type="http://schemas.openxmlformats.org/officeDocument/2006/relationships/image" Target="../media/image43.png"/><Relationship Id="rId45" Type="http://schemas.openxmlformats.org/officeDocument/2006/relationships/image" Target="../media/image48.png"/><Relationship Id="rId66" Type="http://schemas.openxmlformats.org/officeDocument/2006/relationships/image" Target="../media/image69.png"/><Relationship Id="rId87" Type="http://schemas.openxmlformats.org/officeDocument/2006/relationships/image" Target="../media/image90.png"/><Relationship Id="rId61" Type="http://schemas.openxmlformats.org/officeDocument/2006/relationships/image" Target="../media/image64.png"/><Relationship Id="rId82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8664" y="14017194"/>
            <a:ext cx="2330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b="1" spc="-25" dirty="0">
                <a:latin typeface="微软雅黑"/>
                <a:cs typeface="微软雅黑"/>
              </a:rPr>
              <a:t>……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69397" y="13847047"/>
            <a:ext cx="838835" cy="495300"/>
            <a:chOff x="3969397" y="13847047"/>
            <a:chExt cx="838835" cy="4953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9397" y="13847047"/>
              <a:ext cx="306408" cy="4949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1682" y="13847047"/>
              <a:ext cx="306408" cy="49492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275324" y="14017194"/>
            <a:ext cx="233679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b="1" spc="-25" dirty="0">
                <a:latin typeface="微软雅黑"/>
                <a:cs typeface="微软雅黑"/>
              </a:rPr>
              <a:t>……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68863" y="13847027"/>
            <a:ext cx="1771014" cy="495300"/>
            <a:chOff x="1768863" y="13847027"/>
            <a:chExt cx="1771014" cy="4953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8863" y="13847027"/>
              <a:ext cx="306451" cy="4949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614" y="13847046"/>
              <a:ext cx="306408" cy="4949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0733" y="13847046"/>
              <a:ext cx="306408" cy="4949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3017" y="13847027"/>
              <a:ext cx="306451" cy="49494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006235" y="14017194"/>
            <a:ext cx="2330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b="1" spc="-25" dirty="0">
                <a:latin typeface="微软雅黑"/>
                <a:cs typeface="微软雅黑"/>
              </a:rPr>
              <a:t>……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8017" y="13458404"/>
            <a:ext cx="1358900" cy="1462405"/>
            <a:chOff x="5028017" y="13458404"/>
            <a:chExt cx="1358900" cy="146240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8017" y="13458404"/>
              <a:ext cx="1358547" cy="14622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83689" y="13492190"/>
              <a:ext cx="1243965" cy="1355725"/>
            </a:xfrm>
            <a:custGeom>
              <a:avLst/>
              <a:gdLst/>
              <a:ahLst/>
              <a:cxnLst/>
              <a:rect l="l" t="t" r="r" b="b"/>
              <a:pathLst>
                <a:path w="1243964" h="1355725">
                  <a:moveTo>
                    <a:pt x="0" y="1355253"/>
                  </a:moveTo>
                  <a:lnTo>
                    <a:pt x="1243803" y="1355253"/>
                  </a:lnTo>
                  <a:lnTo>
                    <a:pt x="1243803" y="0"/>
                  </a:lnTo>
                  <a:lnTo>
                    <a:pt x="0" y="0"/>
                  </a:lnTo>
                  <a:lnTo>
                    <a:pt x="0" y="1355253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74471" y="14322663"/>
            <a:ext cx="1069340" cy="4692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0480" algn="ctr">
              <a:lnSpc>
                <a:spcPct val="100000"/>
              </a:lnSpc>
              <a:spcBef>
                <a:spcPts val="555"/>
              </a:spcBef>
            </a:pPr>
            <a:r>
              <a:rPr sz="800" spc="20" dirty="0">
                <a:latin typeface="微软雅黑"/>
                <a:cs typeface="微软雅黑"/>
              </a:rPr>
              <a:t>通用服务器</a:t>
            </a:r>
            <a:r>
              <a:rPr sz="800" spc="-20" dirty="0">
                <a:latin typeface="微软雅黑"/>
                <a:cs typeface="微软雅黑"/>
              </a:rPr>
              <a:t>（</a:t>
            </a:r>
            <a:r>
              <a:rPr sz="800" spc="-20" dirty="0">
                <a:latin typeface="Times New Roman"/>
                <a:cs typeface="Times New Roman"/>
              </a:rPr>
              <a:t>14</a:t>
            </a:r>
            <a:r>
              <a:rPr sz="800" spc="-20" dirty="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200" b="1" spc="-50" dirty="0">
                <a:latin typeface="微软雅黑"/>
                <a:cs typeface="微软雅黑"/>
              </a:rPr>
              <a:t>综合业务资源池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57463" y="13458404"/>
            <a:ext cx="1350645" cy="1462405"/>
            <a:chOff x="3657463" y="13458404"/>
            <a:chExt cx="1350645" cy="146240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7463" y="13458404"/>
              <a:ext cx="1350579" cy="146224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08886" y="13492190"/>
              <a:ext cx="1243965" cy="1355725"/>
            </a:xfrm>
            <a:custGeom>
              <a:avLst/>
              <a:gdLst/>
              <a:ahLst/>
              <a:cxnLst/>
              <a:rect l="l" t="t" r="r" b="b"/>
              <a:pathLst>
                <a:path w="1243964" h="1355725">
                  <a:moveTo>
                    <a:pt x="0" y="1355253"/>
                  </a:moveTo>
                  <a:lnTo>
                    <a:pt x="1243803" y="1355253"/>
                  </a:lnTo>
                  <a:lnTo>
                    <a:pt x="1243803" y="0"/>
                  </a:lnTo>
                  <a:lnTo>
                    <a:pt x="0" y="0"/>
                  </a:lnTo>
                  <a:lnTo>
                    <a:pt x="0" y="1355253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80225" y="14378637"/>
            <a:ext cx="1089660" cy="5035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3360">
              <a:lnSpc>
                <a:spcPts val="930"/>
              </a:lnSpc>
              <a:spcBef>
                <a:spcPts val="114"/>
              </a:spcBef>
            </a:pPr>
            <a:r>
              <a:rPr sz="800" dirty="0">
                <a:latin typeface="Times New Roman"/>
                <a:cs typeface="Times New Roman"/>
              </a:rPr>
              <a:t>GPU</a:t>
            </a:r>
            <a:r>
              <a:rPr sz="800" spc="20" dirty="0">
                <a:latin typeface="微软雅黑"/>
                <a:cs typeface="微软雅黑"/>
              </a:rPr>
              <a:t>服务器</a:t>
            </a:r>
            <a:r>
              <a:rPr sz="800" spc="-25" dirty="0">
                <a:latin typeface="微软雅黑"/>
                <a:cs typeface="微软雅黑"/>
              </a:rPr>
              <a:t>（</a:t>
            </a:r>
            <a:r>
              <a:rPr sz="800" spc="-25" dirty="0">
                <a:latin typeface="Times New Roman"/>
                <a:cs typeface="Times New Roman"/>
              </a:rPr>
              <a:t>5</a:t>
            </a:r>
            <a:r>
              <a:rPr sz="800" spc="-25" dirty="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  <a:p>
            <a:pPr marL="392430" marR="5080" indent="-380365">
              <a:lnSpc>
                <a:spcPts val="1410"/>
              </a:lnSpc>
              <a:spcBef>
                <a:spcPts val="40"/>
              </a:spcBef>
            </a:pPr>
            <a:r>
              <a:rPr sz="1200" b="1" spc="-40" dirty="0">
                <a:latin typeface="Times New Roman"/>
                <a:cs typeface="Times New Roman"/>
              </a:rPr>
              <a:t>GPU</a:t>
            </a:r>
            <a:r>
              <a:rPr sz="1200" b="1" spc="-40" dirty="0">
                <a:latin typeface="微软雅黑"/>
                <a:cs typeface="微软雅黑"/>
              </a:rPr>
              <a:t>图形计算资</a:t>
            </a:r>
            <a:r>
              <a:rPr sz="1200" b="1" spc="-35" dirty="0">
                <a:latin typeface="微软雅黑"/>
                <a:cs typeface="微软雅黑"/>
              </a:rPr>
              <a:t>源池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25539" y="13458404"/>
            <a:ext cx="2052320" cy="1462405"/>
            <a:chOff x="1625539" y="13458404"/>
            <a:chExt cx="2052320" cy="146240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5539" y="13458404"/>
              <a:ext cx="2051898" cy="146224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74518" y="13492190"/>
              <a:ext cx="1945639" cy="1355725"/>
            </a:xfrm>
            <a:custGeom>
              <a:avLst/>
              <a:gdLst/>
              <a:ahLst/>
              <a:cxnLst/>
              <a:rect l="l" t="t" r="r" b="b"/>
              <a:pathLst>
                <a:path w="1945639" h="1355725">
                  <a:moveTo>
                    <a:pt x="0" y="1355253"/>
                  </a:moveTo>
                  <a:lnTo>
                    <a:pt x="1945547" y="1355253"/>
                  </a:lnTo>
                  <a:lnTo>
                    <a:pt x="1945547" y="0"/>
                  </a:lnTo>
                  <a:lnTo>
                    <a:pt x="0" y="0"/>
                  </a:lnTo>
                  <a:lnTo>
                    <a:pt x="0" y="1355253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96429" y="14358515"/>
            <a:ext cx="1774189" cy="45465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953135" algn="l"/>
              </a:tabLst>
            </a:pPr>
            <a:r>
              <a:rPr sz="800" dirty="0">
                <a:latin typeface="微软雅黑"/>
                <a:cs typeface="微软雅黑"/>
              </a:rPr>
              <a:t>网</a:t>
            </a:r>
            <a:r>
              <a:rPr sz="800" spc="65" dirty="0">
                <a:latin typeface="微软雅黑"/>
                <a:cs typeface="微软雅黑"/>
              </a:rPr>
              <a:t>管</a:t>
            </a:r>
            <a:r>
              <a:rPr sz="800" dirty="0">
                <a:latin typeface="微软雅黑"/>
                <a:cs typeface="微软雅黑"/>
              </a:rPr>
              <a:t>服务器</a:t>
            </a:r>
            <a:r>
              <a:rPr sz="800" spc="-25" dirty="0">
                <a:latin typeface="微软雅黑"/>
                <a:cs typeface="微软雅黑"/>
              </a:rPr>
              <a:t>（</a:t>
            </a:r>
            <a:r>
              <a:rPr sz="800" spc="-25" dirty="0">
                <a:latin typeface="Times New Roman"/>
                <a:cs typeface="Times New Roman"/>
              </a:rPr>
              <a:t>2</a:t>
            </a:r>
            <a:r>
              <a:rPr sz="800" spc="-25" dirty="0">
                <a:latin typeface="微软雅黑"/>
                <a:cs typeface="微软雅黑"/>
              </a:rPr>
              <a:t>）</a:t>
            </a:r>
            <a:r>
              <a:rPr sz="800" dirty="0">
                <a:latin typeface="微软雅黑"/>
                <a:cs typeface="微软雅黑"/>
              </a:rPr>
              <a:t>	</a:t>
            </a:r>
            <a:r>
              <a:rPr sz="1200" baseline="3472" dirty="0">
                <a:latin typeface="微软雅黑"/>
                <a:cs typeface="微软雅黑"/>
              </a:rPr>
              <a:t>管</a:t>
            </a:r>
            <a:r>
              <a:rPr sz="1200" spc="97" baseline="3472" dirty="0">
                <a:latin typeface="微软雅黑"/>
                <a:cs typeface="微软雅黑"/>
              </a:rPr>
              <a:t>理</a:t>
            </a:r>
            <a:r>
              <a:rPr sz="1200" baseline="3472" dirty="0">
                <a:latin typeface="微软雅黑"/>
                <a:cs typeface="微软雅黑"/>
              </a:rPr>
              <a:t>服务器</a:t>
            </a:r>
            <a:r>
              <a:rPr sz="1200" spc="-37" baseline="3472" dirty="0">
                <a:latin typeface="微软雅黑"/>
                <a:cs typeface="微软雅黑"/>
              </a:rPr>
              <a:t>（</a:t>
            </a:r>
            <a:r>
              <a:rPr sz="1200" spc="-37" baseline="3472" dirty="0">
                <a:latin typeface="Times New Roman"/>
                <a:cs typeface="Times New Roman"/>
              </a:rPr>
              <a:t>7</a:t>
            </a:r>
            <a:r>
              <a:rPr sz="1200" spc="-37" baseline="3472" dirty="0">
                <a:latin typeface="微软雅黑"/>
                <a:cs typeface="微软雅黑"/>
              </a:rPr>
              <a:t>）</a:t>
            </a:r>
            <a:endParaRPr sz="1200" baseline="3472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500" b="1" spc="-20" dirty="0">
                <a:latin typeface="微软雅黑"/>
                <a:cs typeface="微软雅黑"/>
              </a:rPr>
              <a:t>云管理区</a:t>
            </a:r>
            <a:endParaRPr sz="1500">
              <a:latin typeface="微软雅黑"/>
              <a:cs typeface="微软雅黑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25977" y="12306189"/>
            <a:ext cx="3669665" cy="2035810"/>
            <a:chOff x="7325977" y="12306189"/>
            <a:chExt cx="3669665" cy="203581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25977" y="12306189"/>
              <a:ext cx="342744" cy="35782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99567" y="12306189"/>
              <a:ext cx="342813" cy="3578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5218" y="12366797"/>
              <a:ext cx="187255" cy="27490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5590" y="12391286"/>
              <a:ext cx="97213" cy="18762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650023" y="12467038"/>
              <a:ext cx="367030" cy="46990"/>
            </a:xfrm>
            <a:custGeom>
              <a:avLst/>
              <a:gdLst/>
              <a:ahLst/>
              <a:cxnLst/>
              <a:rect l="l" t="t" r="r" b="b"/>
              <a:pathLst>
                <a:path w="367029" h="46990">
                  <a:moveTo>
                    <a:pt x="0" y="9030"/>
                  </a:moveTo>
                  <a:lnTo>
                    <a:pt x="366649" y="0"/>
                  </a:lnTo>
                </a:path>
                <a:path w="367029" h="46990">
                  <a:moveTo>
                    <a:pt x="0" y="46641"/>
                  </a:moveTo>
                  <a:lnTo>
                    <a:pt x="365374" y="37929"/>
                  </a:lnTo>
                </a:path>
              </a:pathLst>
            </a:custGeom>
            <a:ln w="1593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79112" y="12306189"/>
              <a:ext cx="342814" cy="35782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2701" y="12306189"/>
              <a:ext cx="342814" cy="35782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90704" y="12366797"/>
              <a:ext cx="195224" cy="27490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38726" y="12391286"/>
              <a:ext cx="97213" cy="18762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303158" y="12467038"/>
              <a:ext cx="367030" cy="9525"/>
            </a:xfrm>
            <a:custGeom>
              <a:avLst/>
              <a:gdLst/>
              <a:ahLst/>
              <a:cxnLst/>
              <a:rect l="l" t="t" r="r" b="b"/>
              <a:pathLst>
                <a:path w="367029" h="9525">
                  <a:moveTo>
                    <a:pt x="0" y="9030"/>
                  </a:moveTo>
                  <a:lnTo>
                    <a:pt x="366649" y="0"/>
                  </a:lnTo>
                </a:path>
              </a:pathLst>
            </a:custGeom>
            <a:ln w="1593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7390" y="13847028"/>
              <a:ext cx="306451" cy="4949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9674" y="13847047"/>
              <a:ext cx="306455" cy="49492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357716" y="14017194"/>
            <a:ext cx="2203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00" b="1" spc="-25" dirty="0">
                <a:latin typeface="微软雅黑"/>
                <a:cs typeface="微软雅黑"/>
              </a:rPr>
              <a:t>……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012607" y="13847047"/>
            <a:ext cx="838835" cy="495300"/>
            <a:chOff x="9012607" y="13847047"/>
            <a:chExt cx="838835" cy="495300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2607" y="13847047"/>
              <a:ext cx="306455" cy="49492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998" y="13847047"/>
              <a:ext cx="306408" cy="49492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333253" y="14017194"/>
            <a:ext cx="220979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800" b="1" spc="-25" dirty="0">
                <a:latin typeface="微软雅黑"/>
                <a:cs typeface="微软雅黑"/>
              </a:rPr>
              <a:t>……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816932" y="13426532"/>
            <a:ext cx="2179955" cy="1462405"/>
            <a:chOff x="7816932" y="13426532"/>
            <a:chExt cx="2179955" cy="1462405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16932" y="13426532"/>
              <a:ext cx="2179391" cy="146224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870267" y="13463930"/>
              <a:ext cx="2071370" cy="1355725"/>
            </a:xfrm>
            <a:custGeom>
              <a:avLst/>
              <a:gdLst/>
              <a:ahLst/>
              <a:cxnLst/>
              <a:rect l="l" t="t" r="r" b="b"/>
              <a:pathLst>
                <a:path w="2071370" h="1355725">
                  <a:moveTo>
                    <a:pt x="0" y="1355253"/>
                  </a:moveTo>
                  <a:lnTo>
                    <a:pt x="2071128" y="1355253"/>
                  </a:lnTo>
                  <a:lnTo>
                    <a:pt x="2071128" y="0"/>
                  </a:lnTo>
                  <a:lnTo>
                    <a:pt x="0" y="0"/>
                  </a:lnTo>
                  <a:lnTo>
                    <a:pt x="0" y="1355253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195481" y="14417630"/>
            <a:ext cx="1704339" cy="3797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684530" algn="l"/>
              </a:tabLst>
            </a:pPr>
            <a:r>
              <a:rPr sz="800" spc="-10" dirty="0">
                <a:latin typeface="Times New Roman"/>
                <a:cs typeface="Times New Roman"/>
              </a:rPr>
              <a:t>LVS</a:t>
            </a:r>
            <a:r>
              <a:rPr sz="800" spc="-10" dirty="0">
                <a:latin typeface="微软雅黑"/>
                <a:cs typeface="微软雅黑"/>
              </a:rPr>
              <a:t>（</a:t>
            </a:r>
            <a:r>
              <a:rPr sz="800" spc="-10" dirty="0">
                <a:latin typeface="Times New Roman"/>
                <a:cs typeface="Times New Roman"/>
              </a:rPr>
              <a:t>5</a:t>
            </a:r>
            <a:r>
              <a:rPr sz="800" spc="-10" dirty="0">
                <a:latin typeface="微软雅黑"/>
                <a:cs typeface="微软雅黑"/>
              </a:rPr>
              <a:t>）</a:t>
            </a:r>
            <a:r>
              <a:rPr sz="800" dirty="0">
                <a:latin typeface="微软雅黑"/>
                <a:cs typeface="微软雅黑"/>
              </a:rPr>
              <a:t>	</a:t>
            </a:r>
            <a:r>
              <a:rPr sz="800" spc="15" dirty="0">
                <a:latin typeface="微软雅黑"/>
                <a:cs typeface="微软雅黑"/>
              </a:rPr>
              <a:t>对象存储服务器</a:t>
            </a:r>
            <a:r>
              <a:rPr sz="800" spc="-25" dirty="0">
                <a:latin typeface="微软雅黑"/>
                <a:cs typeface="微软雅黑"/>
              </a:rPr>
              <a:t>（</a:t>
            </a:r>
            <a:r>
              <a:rPr sz="800" spc="-25" dirty="0">
                <a:latin typeface="Times New Roman"/>
                <a:cs typeface="Times New Roman"/>
              </a:rPr>
              <a:t>9</a:t>
            </a:r>
            <a:r>
              <a:rPr sz="800" spc="-25" dirty="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  <a:p>
            <a:pPr marL="137160">
              <a:lnSpc>
                <a:spcPct val="100000"/>
              </a:lnSpc>
              <a:spcBef>
                <a:spcPts val="10"/>
              </a:spcBef>
            </a:pPr>
            <a:r>
              <a:rPr sz="1500" b="1" spc="-10" dirty="0">
                <a:latin typeface="微软雅黑"/>
                <a:cs typeface="微软雅黑"/>
              </a:rPr>
              <a:t>综合业务数据</a:t>
            </a:r>
            <a:endParaRPr sz="1500">
              <a:latin typeface="微软雅黑"/>
              <a:cs typeface="微软雅黑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306806" y="11713394"/>
            <a:ext cx="12243435" cy="3582035"/>
            <a:chOff x="1306806" y="11713394"/>
            <a:chExt cx="12243435" cy="3582035"/>
          </a:xfrm>
        </p:grpSpPr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6806" y="11713394"/>
              <a:ext cx="5183452" cy="358181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358228" y="11745427"/>
              <a:ext cx="5074920" cy="3478529"/>
            </a:xfrm>
            <a:custGeom>
              <a:avLst/>
              <a:gdLst/>
              <a:ahLst/>
              <a:cxnLst/>
              <a:rect l="l" t="t" r="r" b="b"/>
              <a:pathLst>
                <a:path w="5074920" h="3478530">
                  <a:moveTo>
                    <a:pt x="0" y="3478442"/>
                  </a:moveTo>
                  <a:lnTo>
                    <a:pt x="5074658" y="3478442"/>
                  </a:lnTo>
                  <a:lnTo>
                    <a:pt x="5074658" y="0"/>
                  </a:lnTo>
                  <a:lnTo>
                    <a:pt x="0" y="0"/>
                  </a:lnTo>
                  <a:lnTo>
                    <a:pt x="0" y="3478442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46380" y="11713394"/>
              <a:ext cx="7103820" cy="358181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495464" y="11745427"/>
              <a:ext cx="7000240" cy="3478529"/>
            </a:xfrm>
            <a:custGeom>
              <a:avLst/>
              <a:gdLst/>
              <a:ahLst/>
              <a:cxnLst/>
              <a:rect l="l" t="t" r="r" b="b"/>
              <a:pathLst>
                <a:path w="7000240" h="3478530">
                  <a:moveTo>
                    <a:pt x="0" y="3478442"/>
                  </a:moveTo>
                  <a:lnTo>
                    <a:pt x="6999700" y="3478442"/>
                  </a:lnTo>
                  <a:lnTo>
                    <a:pt x="6999700" y="0"/>
                  </a:lnTo>
                  <a:lnTo>
                    <a:pt x="0" y="0"/>
                  </a:lnTo>
                  <a:lnTo>
                    <a:pt x="0" y="3478442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04766" y="13954948"/>
              <a:ext cx="415061" cy="3870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07171" y="13954948"/>
              <a:ext cx="415061" cy="38709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2690" y="13847047"/>
              <a:ext cx="306455" cy="49492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5080" y="13847047"/>
              <a:ext cx="306408" cy="49492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10481273" y="14017194"/>
            <a:ext cx="2330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b="1" spc="-25" dirty="0">
                <a:latin typeface="微软雅黑"/>
                <a:cs typeface="微软雅黑"/>
              </a:rPr>
              <a:t>……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960414" y="13458404"/>
            <a:ext cx="1350645" cy="1462405"/>
            <a:chOff x="9960414" y="13458404"/>
            <a:chExt cx="1350645" cy="1462405"/>
          </a:xfrm>
        </p:grpSpPr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960414" y="13458404"/>
              <a:ext cx="1350579" cy="146224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0014386" y="13492190"/>
              <a:ext cx="1243965" cy="1355725"/>
            </a:xfrm>
            <a:custGeom>
              <a:avLst/>
              <a:gdLst/>
              <a:ahLst/>
              <a:cxnLst/>
              <a:rect l="l" t="t" r="r" b="b"/>
              <a:pathLst>
                <a:path w="1243965" h="1355725">
                  <a:moveTo>
                    <a:pt x="0" y="1355253"/>
                  </a:moveTo>
                  <a:lnTo>
                    <a:pt x="1243803" y="1355253"/>
                  </a:lnTo>
                  <a:lnTo>
                    <a:pt x="1243803" y="0"/>
                  </a:lnTo>
                  <a:lnTo>
                    <a:pt x="0" y="0"/>
                  </a:lnTo>
                  <a:lnTo>
                    <a:pt x="0" y="1355253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0125673" y="14393724"/>
            <a:ext cx="1139190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5" dirty="0">
                <a:latin typeface="微软雅黑"/>
                <a:cs typeface="微软雅黑"/>
              </a:rPr>
              <a:t>分布式存储服务器</a:t>
            </a:r>
            <a:r>
              <a:rPr sz="800" spc="-25" dirty="0">
                <a:latin typeface="微软雅黑"/>
                <a:cs typeface="微软雅黑"/>
              </a:rPr>
              <a:t>（</a:t>
            </a:r>
            <a:r>
              <a:rPr sz="800" spc="-25" dirty="0">
                <a:latin typeface="Times New Roman"/>
                <a:cs typeface="Times New Roman"/>
              </a:rPr>
              <a:t>6</a:t>
            </a:r>
            <a:r>
              <a:rPr sz="800" spc="-25" dirty="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076801" y="14527379"/>
            <a:ext cx="117475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10" dirty="0">
                <a:latin typeface="微软雅黑"/>
                <a:cs typeface="微软雅黑"/>
              </a:rPr>
              <a:t>分布式存储区</a:t>
            </a:r>
            <a:endParaRPr sz="1500">
              <a:latin typeface="微软雅黑"/>
              <a:cs typeface="微软雅黑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1495326" y="13847047"/>
            <a:ext cx="1654810" cy="495300"/>
            <a:chOff x="11495326" y="13847047"/>
            <a:chExt cx="1654810" cy="495300"/>
          </a:xfrm>
        </p:grpSpPr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95326" y="13900976"/>
              <a:ext cx="415061" cy="38709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0965" y="13847047"/>
              <a:ext cx="306455" cy="49492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3356" y="13847047"/>
              <a:ext cx="306408" cy="494929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12620292" y="14017194"/>
            <a:ext cx="2330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b="1" spc="-25" dirty="0">
                <a:latin typeface="微软雅黑"/>
                <a:cs typeface="微软雅黑"/>
              </a:rPr>
              <a:t>……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557936" y="12287596"/>
            <a:ext cx="6896734" cy="2633345"/>
            <a:chOff x="6557936" y="12287596"/>
            <a:chExt cx="6896734" cy="2633345"/>
          </a:xfrm>
        </p:grpSpPr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03895" y="13458405"/>
              <a:ext cx="1350579" cy="146224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2152661" y="13492191"/>
              <a:ext cx="1243965" cy="1355725"/>
            </a:xfrm>
            <a:custGeom>
              <a:avLst/>
              <a:gdLst/>
              <a:ahLst/>
              <a:cxnLst/>
              <a:rect l="l" t="t" r="r" b="b"/>
              <a:pathLst>
                <a:path w="1243965" h="1355725">
                  <a:moveTo>
                    <a:pt x="0" y="1355253"/>
                  </a:moveTo>
                  <a:lnTo>
                    <a:pt x="1243803" y="1355253"/>
                  </a:lnTo>
                  <a:lnTo>
                    <a:pt x="1243803" y="0"/>
                  </a:lnTo>
                  <a:lnTo>
                    <a:pt x="0" y="0"/>
                  </a:lnTo>
                  <a:lnTo>
                    <a:pt x="0" y="1355253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37868" y="12287596"/>
              <a:ext cx="342814" cy="35782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11458" y="12287596"/>
              <a:ext cx="342814" cy="357826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653710" y="12342892"/>
              <a:ext cx="187255" cy="28287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97482" y="12372693"/>
              <a:ext cx="97213" cy="18752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2561915" y="12448446"/>
              <a:ext cx="367030" cy="46990"/>
            </a:xfrm>
            <a:custGeom>
              <a:avLst/>
              <a:gdLst/>
              <a:ahLst/>
              <a:cxnLst/>
              <a:rect l="l" t="t" r="r" b="b"/>
              <a:pathLst>
                <a:path w="367029" h="46990">
                  <a:moveTo>
                    <a:pt x="0" y="9030"/>
                  </a:moveTo>
                  <a:lnTo>
                    <a:pt x="366649" y="0"/>
                  </a:lnTo>
                </a:path>
                <a:path w="367029" h="46990">
                  <a:moveTo>
                    <a:pt x="0" y="46535"/>
                  </a:moveTo>
                  <a:lnTo>
                    <a:pt x="365374" y="37823"/>
                  </a:lnTo>
                </a:path>
              </a:pathLst>
            </a:custGeom>
            <a:ln w="1593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57936" y="13442468"/>
              <a:ext cx="1294800" cy="1462241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609890" y="13476360"/>
              <a:ext cx="1183640" cy="1355725"/>
            </a:xfrm>
            <a:custGeom>
              <a:avLst/>
              <a:gdLst/>
              <a:ahLst/>
              <a:cxnLst/>
              <a:rect l="l" t="t" r="r" b="b"/>
              <a:pathLst>
                <a:path w="1183640" h="1355725">
                  <a:moveTo>
                    <a:pt x="0" y="1355253"/>
                  </a:moveTo>
                  <a:lnTo>
                    <a:pt x="1183562" y="1355253"/>
                  </a:lnTo>
                  <a:lnTo>
                    <a:pt x="1183562" y="0"/>
                  </a:lnTo>
                  <a:lnTo>
                    <a:pt x="0" y="0"/>
                  </a:lnTo>
                  <a:lnTo>
                    <a:pt x="0" y="1355253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617858" y="14380776"/>
            <a:ext cx="1172210" cy="41655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215"/>
              </a:spcBef>
            </a:pPr>
            <a:r>
              <a:rPr sz="800" spc="15" dirty="0">
                <a:latin typeface="微软雅黑"/>
                <a:cs typeface="微软雅黑"/>
              </a:rPr>
              <a:t>磁盘阵列</a:t>
            </a:r>
            <a:r>
              <a:rPr sz="800" spc="-25" dirty="0">
                <a:latin typeface="微软雅黑"/>
                <a:cs typeface="微软雅黑"/>
              </a:rPr>
              <a:t>（</a:t>
            </a:r>
            <a:r>
              <a:rPr sz="800" spc="-25" dirty="0">
                <a:latin typeface="Times New Roman"/>
                <a:cs typeface="Times New Roman"/>
              </a:rPr>
              <a:t>2</a:t>
            </a:r>
            <a:r>
              <a:rPr sz="800" spc="-25" dirty="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  <a:p>
            <a:pPr marL="22860" algn="ctr">
              <a:lnSpc>
                <a:spcPct val="100000"/>
              </a:lnSpc>
              <a:spcBef>
                <a:spcPts val="200"/>
              </a:spcBef>
            </a:pPr>
            <a:r>
              <a:rPr sz="1500" b="1" spc="-10" dirty="0">
                <a:latin typeface="微软雅黑"/>
                <a:cs typeface="微软雅黑"/>
              </a:rPr>
              <a:t>联网收费数据</a:t>
            </a:r>
            <a:endParaRPr sz="1500">
              <a:latin typeface="微软雅黑"/>
              <a:cs typeface="微软雅黑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066346" y="5967595"/>
            <a:ext cx="13662025" cy="8374380"/>
            <a:chOff x="1004009" y="5968174"/>
            <a:chExt cx="13662025" cy="8374380"/>
          </a:xfrm>
        </p:grpSpPr>
        <p:pic>
          <p:nvPicPr>
            <p:cNvPr id="79" name="object 7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4009" y="5976142"/>
              <a:ext cx="5980285" cy="3836804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1057089" y="6008228"/>
              <a:ext cx="5873115" cy="3735070"/>
            </a:xfrm>
            <a:custGeom>
              <a:avLst/>
              <a:gdLst/>
              <a:ahLst/>
              <a:cxnLst/>
              <a:rect l="l" t="t" r="r" b="b"/>
              <a:pathLst>
                <a:path w="5873115" h="3735070">
                  <a:moveTo>
                    <a:pt x="0" y="3734491"/>
                  </a:moveTo>
                  <a:lnTo>
                    <a:pt x="5872766" y="3734491"/>
                  </a:lnTo>
                  <a:lnTo>
                    <a:pt x="5872766" y="0"/>
                  </a:lnTo>
                  <a:lnTo>
                    <a:pt x="0" y="0"/>
                  </a:lnTo>
                  <a:lnTo>
                    <a:pt x="0" y="3734491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988226" y="5968174"/>
              <a:ext cx="5685457" cy="3844772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7041242" y="6005572"/>
              <a:ext cx="5581015" cy="3735070"/>
            </a:xfrm>
            <a:custGeom>
              <a:avLst/>
              <a:gdLst/>
              <a:ahLst/>
              <a:cxnLst/>
              <a:rect l="l" t="t" r="r" b="b"/>
              <a:pathLst>
                <a:path w="5581015" h="3735070">
                  <a:moveTo>
                    <a:pt x="0" y="3734491"/>
                  </a:moveTo>
                  <a:lnTo>
                    <a:pt x="5580594" y="3734491"/>
                  </a:lnTo>
                  <a:lnTo>
                    <a:pt x="5580594" y="0"/>
                  </a:lnTo>
                  <a:lnTo>
                    <a:pt x="0" y="0"/>
                  </a:lnTo>
                  <a:lnTo>
                    <a:pt x="0" y="3734491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27179" y="13847028"/>
              <a:ext cx="306451" cy="49494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59569" y="13847047"/>
              <a:ext cx="306408" cy="494929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14137250" y="14017194"/>
            <a:ext cx="2330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b="1" spc="-25" dirty="0">
                <a:latin typeface="微软雅黑"/>
                <a:cs typeface="微软雅黑"/>
              </a:rPr>
              <a:t>……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13625847" y="13458404"/>
            <a:ext cx="1231265" cy="1462405"/>
            <a:chOff x="13625847" y="13458404"/>
            <a:chExt cx="1231265" cy="1462405"/>
          </a:xfrm>
        </p:grpSpPr>
        <p:pic>
          <p:nvPicPr>
            <p:cNvPr id="87" name="object 8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625847" y="13458404"/>
              <a:ext cx="1231054" cy="1462241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3680456" y="13492190"/>
              <a:ext cx="1120775" cy="1355725"/>
            </a:xfrm>
            <a:custGeom>
              <a:avLst/>
              <a:gdLst/>
              <a:ahLst/>
              <a:cxnLst/>
              <a:rect l="l" t="t" r="r" b="b"/>
              <a:pathLst>
                <a:path w="1120775" h="1355725">
                  <a:moveTo>
                    <a:pt x="0" y="1355253"/>
                  </a:moveTo>
                  <a:lnTo>
                    <a:pt x="1120347" y="1355253"/>
                  </a:lnTo>
                  <a:lnTo>
                    <a:pt x="1120347" y="0"/>
                  </a:lnTo>
                  <a:lnTo>
                    <a:pt x="0" y="0"/>
                  </a:lnTo>
                  <a:lnTo>
                    <a:pt x="0" y="1355253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13739576" y="14378637"/>
            <a:ext cx="1037590" cy="387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14"/>
              </a:spcBef>
            </a:pPr>
            <a:r>
              <a:rPr sz="800" spc="10" dirty="0">
                <a:latin typeface="微软雅黑"/>
                <a:cs typeface="微软雅黑"/>
              </a:rPr>
              <a:t>通用服务器</a:t>
            </a:r>
            <a:r>
              <a:rPr sz="800" spc="-25" dirty="0">
                <a:latin typeface="微软雅黑"/>
                <a:cs typeface="微软雅黑"/>
              </a:rPr>
              <a:t>（</a:t>
            </a:r>
            <a:r>
              <a:rPr sz="800" spc="-25" dirty="0">
                <a:latin typeface="Times New Roman"/>
                <a:cs typeface="Times New Roman"/>
              </a:rPr>
              <a:t>3</a:t>
            </a:r>
            <a:r>
              <a:rPr sz="800" spc="-25" dirty="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500" b="1" spc="-20" dirty="0">
                <a:latin typeface="微软雅黑"/>
                <a:cs typeface="微软雅黑"/>
              </a:rPr>
              <a:t>安全资源池</a:t>
            </a:r>
            <a:endParaRPr sz="1500">
              <a:latin typeface="微软雅黑"/>
              <a:cs typeface="微软雅黑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004009" y="1577623"/>
            <a:ext cx="18124170" cy="14020800"/>
            <a:chOff x="1004009" y="1577623"/>
            <a:chExt cx="18124170" cy="14020800"/>
          </a:xfrm>
        </p:grpSpPr>
        <p:pic>
          <p:nvPicPr>
            <p:cNvPr id="91" name="object 9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490282" y="7848753"/>
              <a:ext cx="187255" cy="27490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531505" y="7875261"/>
              <a:ext cx="97319" cy="187627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9305948" y="7952819"/>
              <a:ext cx="515620" cy="46355"/>
            </a:xfrm>
            <a:custGeom>
              <a:avLst/>
              <a:gdLst/>
              <a:ahLst/>
              <a:cxnLst/>
              <a:rect l="l" t="t" r="r" b="b"/>
              <a:pathLst>
                <a:path w="515620" h="46354">
                  <a:moveTo>
                    <a:pt x="0" y="0"/>
                  </a:moveTo>
                  <a:lnTo>
                    <a:pt x="514860" y="3824"/>
                  </a:lnTo>
                </a:path>
                <a:path w="515620" h="46354">
                  <a:moveTo>
                    <a:pt x="0" y="46322"/>
                  </a:moveTo>
                  <a:lnTo>
                    <a:pt x="515179" y="46322"/>
                  </a:lnTo>
                </a:path>
              </a:pathLst>
            </a:custGeom>
            <a:ln w="1593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04009" y="1577623"/>
              <a:ext cx="5980285" cy="4171474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057089" y="1611196"/>
              <a:ext cx="5873115" cy="4065904"/>
            </a:xfrm>
            <a:custGeom>
              <a:avLst/>
              <a:gdLst/>
              <a:ahLst/>
              <a:cxnLst/>
              <a:rect l="l" t="t" r="r" b="b"/>
              <a:pathLst>
                <a:path w="5873115" h="4065904">
                  <a:moveTo>
                    <a:pt x="0" y="4065761"/>
                  </a:moveTo>
                  <a:lnTo>
                    <a:pt x="5872766" y="4065761"/>
                  </a:lnTo>
                  <a:lnTo>
                    <a:pt x="5872766" y="0"/>
                  </a:lnTo>
                  <a:lnTo>
                    <a:pt x="0" y="0"/>
                  </a:lnTo>
                  <a:lnTo>
                    <a:pt x="0" y="4065761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988226" y="1577623"/>
              <a:ext cx="4514112" cy="4171474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041242" y="1611196"/>
              <a:ext cx="4406265" cy="4065904"/>
            </a:xfrm>
            <a:custGeom>
              <a:avLst/>
              <a:gdLst/>
              <a:ahLst/>
              <a:cxnLst/>
              <a:rect l="l" t="t" r="r" b="b"/>
              <a:pathLst>
                <a:path w="4406265" h="4065904">
                  <a:moveTo>
                    <a:pt x="0" y="4065761"/>
                  </a:moveTo>
                  <a:lnTo>
                    <a:pt x="4406062" y="4065761"/>
                  </a:lnTo>
                  <a:lnTo>
                    <a:pt x="4406062" y="0"/>
                  </a:lnTo>
                  <a:lnTo>
                    <a:pt x="0" y="0"/>
                  </a:lnTo>
                  <a:lnTo>
                    <a:pt x="0" y="4065761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107956" y="1609496"/>
              <a:ext cx="4020076" cy="816360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15160652" y="1642963"/>
              <a:ext cx="3915410" cy="8056245"/>
            </a:xfrm>
            <a:custGeom>
              <a:avLst/>
              <a:gdLst/>
              <a:ahLst/>
              <a:cxnLst/>
              <a:rect l="l" t="t" r="r" b="b"/>
              <a:pathLst>
                <a:path w="3915409" h="8056245">
                  <a:moveTo>
                    <a:pt x="0" y="8056195"/>
                  </a:moveTo>
                  <a:lnTo>
                    <a:pt x="3915106" y="8056195"/>
                  </a:lnTo>
                  <a:lnTo>
                    <a:pt x="3915106" y="0"/>
                  </a:lnTo>
                  <a:lnTo>
                    <a:pt x="0" y="0"/>
                  </a:lnTo>
                  <a:lnTo>
                    <a:pt x="0" y="8056195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107956" y="10143633"/>
              <a:ext cx="3868677" cy="5454375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5160652" y="10179384"/>
              <a:ext cx="3764279" cy="5346065"/>
            </a:xfrm>
            <a:custGeom>
              <a:avLst/>
              <a:gdLst/>
              <a:ahLst/>
              <a:cxnLst/>
              <a:rect l="l" t="t" r="r" b="b"/>
              <a:pathLst>
                <a:path w="3764280" h="5346065">
                  <a:moveTo>
                    <a:pt x="0" y="5345687"/>
                  </a:moveTo>
                  <a:lnTo>
                    <a:pt x="3763708" y="5345687"/>
                  </a:lnTo>
                  <a:lnTo>
                    <a:pt x="3763708" y="0"/>
                  </a:lnTo>
                  <a:lnTo>
                    <a:pt x="0" y="0"/>
                  </a:lnTo>
                  <a:lnTo>
                    <a:pt x="0" y="5345687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701491" y="8221785"/>
              <a:ext cx="456338" cy="473046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11048" y="8833969"/>
              <a:ext cx="400735" cy="29136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40694" y="8831664"/>
              <a:ext cx="403902" cy="293668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32318" y="8824120"/>
              <a:ext cx="403902" cy="293668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77697" y="13890588"/>
              <a:ext cx="306451" cy="494948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09981" y="13890607"/>
              <a:ext cx="306456" cy="494929"/>
            </a:xfrm>
            <a:prstGeom prst="rect">
              <a:avLst/>
            </a:prstGeom>
          </p:spPr>
        </p:pic>
      </p:grpSp>
      <p:sp>
        <p:nvSpPr>
          <p:cNvPr id="108" name="object 108"/>
          <p:cNvSpPr txBox="1"/>
          <p:nvPr/>
        </p:nvSpPr>
        <p:spPr>
          <a:xfrm>
            <a:off x="16188511" y="14060648"/>
            <a:ext cx="2330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b="1" spc="-25" dirty="0">
                <a:latin typeface="微软雅黑"/>
                <a:cs typeface="微软雅黑"/>
              </a:rPr>
              <a:t>……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15665739" y="13498247"/>
            <a:ext cx="1350645" cy="1462405"/>
            <a:chOff x="15665739" y="13498247"/>
            <a:chExt cx="1350645" cy="1462405"/>
          </a:xfrm>
        </p:grpSpPr>
        <p:pic>
          <p:nvPicPr>
            <p:cNvPr id="110" name="object 11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665739" y="13498247"/>
              <a:ext cx="1350579" cy="1462241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15719286" y="13535751"/>
              <a:ext cx="1243965" cy="1355725"/>
            </a:xfrm>
            <a:custGeom>
              <a:avLst/>
              <a:gdLst/>
              <a:ahLst/>
              <a:cxnLst/>
              <a:rect l="l" t="t" r="r" b="b"/>
              <a:pathLst>
                <a:path w="1243965" h="1355725">
                  <a:moveTo>
                    <a:pt x="0" y="1355253"/>
                  </a:moveTo>
                  <a:lnTo>
                    <a:pt x="1243803" y="1355253"/>
                  </a:lnTo>
                  <a:lnTo>
                    <a:pt x="1243803" y="0"/>
                  </a:lnTo>
                  <a:lnTo>
                    <a:pt x="0" y="0"/>
                  </a:lnTo>
                  <a:lnTo>
                    <a:pt x="0" y="1355253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15924812" y="14363752"/>
            <a:ext cx="918210" cy="53213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185"/>
              </a:spcBef>
            </a:pPr>
            <a:r>
              <a:rPr sz="800" spc="10" dirty="0">
                <a:latin typeface="微软雅黑"/>
                <a:cs typeface="微软雅黑"/>
              </a:rPr>
              <a:t>通用服务器</a:t>
            </a:r>
            <a:r>
              <a:rPr sz="800" spc="-25" dirty="0">
                <a:latin typeface="微软雅黑"/>
                <a:cs typeface="微软雅黑"/>
              </a:rPr>
              <a:t>（</a:t>
            </a:r>
            <a:r>
              <a:rPr sz="800" spc="-25" dirty="0">
                <a:latin typeface="Times New Roman"/>
                <a:cs typeface="Times New Roman"/>
              </a:rPr>
              <a:t>3</a:t>
            </a:r>
            <a:r>
              <a:rPr sz="800" spc="-25" dirty="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  <a:p>
            <a:pPr marL="12700" marR="5080" algn="ctr">
              <a:lnSpc>
                <a:spcPts val="1410"/>
              </a:lnSpc>
              <a:spcBef>
                <a:spcPts val="165"/>
              </a:spcBef>
            </a:pPr>
            <a:r>
              <a:rPr sz="1200" b="1" spc="-55" dirty="0">
                <a:latin typeface="微软雅黑"/>
                <a:cs typeface="微软雅黑"/>
              </a:rPr>
              <a:t>互联网业务资</a:t>
            </a:r>
            <a:r>
              <a:rPr sz="1200" b="1" spc="-35" dirty="0">
                <a:latin typeface="微软雅黑"/>
                <a:cs typeface="微软雅黑"/>
              </a:rPr>
              <a:t>源池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16841258" y="11554027"/>
            <a:ext cx="1538605" cy="2833370"/>
            <a:chOff x="16841258" y="11554027"/>
            <a:chExt cx="1538605" cy="2833370"/>
          </a:xfrm>
        </p:grpSpPr>
        <p:pic>
          <p:nvPicPr>
            <p:cNvPr id="114" name="object 11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7028323" y="11554027"/>
              <a:ext cx="187255" cy="274907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7069652" y="11577029"/>
              <a:ext cx="97213" cy="187627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6849513" y="11652781"/>
              <a:ext cx="563245" cy="46990"/>
            </a:xfrm>
            <a:custGeom>
              <a:avLst/>
              <a:gdLst/>
              <a:ahLst/>
              <a:cxnLst/>
              <a:rect l="l" t="t" r="r" b="b"/>
              <a:pathLst>
                <a:path w="563244" h="46990">
                  <a:moveTo>
                    <a:pt x="0" y="9030"/>
                  </a:moveTo>
                  <a:lnTo>
                    <a:pt x="562882" y="0"/>
                  </a:lnTo>
                </a:path>
                <a:path w="563244" h="46990">
                  <a:moveTo>
                    <a:pt x="0" y="46535"/>
                  </a:moveTo>
                  <a:lnTo>
                    <a:pt x="561607" y="37823"/>
                  </a:lnTo>
                </a:path>
              </a:pathLst>
            </a:custGeom>
            <a:ln w="1593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62886" y="12574350"/>
              <a:ext cx="342814" cy="35782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36582" y="12574350"/>
              <a:ext cx="342813" cy="357826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777346" y="12629752"/>
              <a:ext cx="187255" cy="282875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7822500" y="12659447"/>
              <a:ext cx="97319" cy="187627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17686932" y="12735199"/>
              <a:ext cx="367030" cy="46990"/>
            </a:xfrm>
            <a:custGeom>
              <a:avLst/>
              <a:gdLst/>
              <a:ahLst/>
              <a:cxnLst/>
              <a:rect l="l" t="t" r="r" b="b"/>
              <a:pathLst>
                <a:path w="367030" h="46990">
                  <a:moveTo>
                    <a:pt x="0" y="9030"/>
                  </a:moveTo>
                  <a:lnTo>
                    <a:pt x="366755" y="0"/>
                  </a:lnTo>
                </a:path>
                <a:path w="367030" h="46990">
                  <a:moveTo>
                    <a:pt x="0" y="46535"/>
                  </a:moveTo>
                  <a:lnTo>
                    <a:pt x="365374" y="37823"/>
                  </a:lnTo>
                </a:path>
              </a:pathLst>
            </a:custGeom>
            <a:ln w="1593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15714" y="13892201"/>
              <a:ext cx="306455" cy="494929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48105" y="13892201"/>
              <a:ext cx="306408" cy="494929"/>
            </a:xfrm>
            <a:prstGeom prst="rect">
              <a:avLst/>
            </a:prstGeom>
          </p:spPr>
        </p:pic>
      </p:grpSp>
      <p:sp>
        <p:nvSpPr>
          <p:cNvPr id="124" name="object 124"/>
          <p:cNvSpPr txBox="1"/>
          <p:nvPr/>
        </p:nvSpPr>
        <p:spPr>
          <a:xfrm>
            <a:off x="17627060" y="14062242"/>
            <a:ext cx="2330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b="1" spc="-25" dirty="0">
                <a:latin typeface="微软雅黑"/>
                <a:cs typeface="微软雅黑"/>
              </a:rPr>
              <a:t>……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17004419" y="13506215"/>
            <a:ext cx="1350645" cy="1462405"/>
            <a:chOff x="17004419" y="13506215"/>
            <a:chExt cx="1350645" cy="1462405"/>
          </a:xfrm>
        </p:grpSpPr>
        <p:pic>
          <p:nvPicPr>
            <p:cNvPr id="126" name="object 12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7004419" y="13506215"/>
              <a:ext cx="1350579" cy="1462241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17055203" y="13537345"/>
              <a:ext cx="1243965" cy="1355725"/>
            </a:xfrm>
            <a:custGeom>
              <a:avLst/>
              <a:gdLst/>
              <a:ahLst/>
              <a:cxnLst/>
              <a:rect l="l" t="t" r="r" b="b"/>
              <a:pathLst>
                <a:path w="1243965" h="1355725">
                  <a:moveTo>
                    <a:pt x="0" y="1355253"/>
                  </a:moveTo>
                  <a:lnTo>
                    <a:pt x="1243803" y="1355253"/>
                  </a:lnTo>
                  <a:lnTo>
                    <a:pt x="1243803" y="0"/>
                  </a:lnTo>
                  <a:lnTo>
                    <a:pt x="0" y="0"/>
                  </a:lnTo>
                  <a:lnTo>
                    <a:pt x="0" y="1355253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17077565" y="14334800"/>
            <a:ext cx="1194435" cy="4476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305"/>
              </a:spcBef>
            </a:pPr>
            <a:r>
              <a:rPr sz="800" spc="20" dirty="0">
                <a:latin typeface="微软雅黑"/>
                <a:cs typeface="微软雅黑"/>
              </a:rPr>
              <a:t>分布式存储服务器</a:t>
            </a:r>
            <a:r>
              <a:rPr sz="800" spc="-25" dirty="0">
                <a:latin typeface="微软雅黑"/>
                <a:cs typeface="微软雅黑"/>
              </a:rPr>
              <a:t>（</a:t>
            </a:r>
            <a:r>
              <a:rPr sz="800" spc="-25" dirty="0">
                <a:latin typeface="Times New Roman"/>
                <a:cs typeface="Times New Roman"/>
              </a:rPr>
              <a:t>3</a:t>
            </a:r>
            <a:r>
              <a:rPr sz="800" spc="-25" dirty="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500" b="1" spc="-10" dirty="0">
                <a:latin typeface="微软雅黑"/>
                <a:cs typeface="微软雅黑"/>
              </a:rPr>
              <a:t>分布式存储区</a:t>
            </a:r>
            <a:endParaRPr sz="1500">
              <a:latin typeface="微软雅黑"/>
              <a:cs typeface="微软雅黑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2429416" y="3930210"/>
            <a:ext cx="15316835" cy="4927600"/>
            <a:chOff x="2429416" y="3930210"/>
            <a:chExt cx="15316835" cy="4927600"/>
          </a:xfrm>
        </p:grpSpPr>
        <p:pic>
          <p:nvPicPr>
            <p:cNvPr id="130" name="object 13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701492" y="6989714"/>
              <a:ext cx="486386" cy="504235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6540662" y="3930210"/>
              <a:ext cx="402039" cy="292580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343976" y="3930210"/>
              <a:ext cx="402039" cy="29258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549161" y="5059571"/>
              <a:ext cx="393465" cy="262317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352581" y="5084220"/>
              <a:ext cx="393422" cy="262317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574234" y="5983457"/>
              <a:ext cx="343468" cy="356041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358212" y="5983457"/>
              <a:ext cx="343468" cy="356041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701728" y="7254581"/>
              <a:ext cx="105394" cy="295146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16701728" y="7254581"/>
              <a:ext cx="105410" cy="295275"/>
            </a:xfrm>
            <a:custGeom>
              <a:avLst/>
              <a:gdLst/>
              <a:ahLst/>
              <a:cxnLst/>
              <a:rect l="l" t="t" r="r" b="b"/>
              <a:pathLst>
                <a:path w="105409" h="295275">
                  <a:moveTo>
                    <a:pt x="0" y="59921"/>
                  </a:moveTo>
                  <a:lnTo>
                    <a:pt x="0" y="295146"/>
                  </a:lnTo>
                  <a:lnTo>
                    <a:pt x="105394" y="235225"/>
                  </a:lnTo>
                  <a:lnTo>
                    <a:pt x="105394" y="0"/>
                  </a:lnTo>
                  <a:lnTo>
                    <a:pt x="0" y="59921"/>
                  </a:lnTo>
                  <a:close/>
                </a:path>
              </a:pathLst>
            </a:custGeom>
            <a:ln w="79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6596333" y="7194659"/>
              <a:ext cx="210788" cy="119843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16596333" y="7194659"/>
              <a:ext cx="210820" cy="120014"/>
            </a:xfrm>
            <a:custGeom>
              <a:avLst/>
              <a:gdLst/>
              <a:ahLst/>
              <a:cxnLst/>
              <a:rect l="l" t="t" r="r" b="b"/>
              <a:pathLst>
                <a:path w="210819" h="120015">
                  <a:moveTo>
                    <a:pt x="0" y="59921"/>
                  </a:moveTo>
                  <a:lnTo>
                    <a:pt x="105394" y="119843"/>
                  </a:lnTo>
                  <a:lnTo>
                    <a:pt x="210788" y="59921"/>
                  </a:lnTo>
                  <a:lnTo>
                    <a:pt x="105394" y="0"/>
                  </a:lnTo>
                  <a:lnTo>
                    <a:pt x="0" y="59921"/>
                  </a:lnTo>
                  <a:close/>
                </a:path>
              </a:pathLst>
            </a:custGeom>
            <a:ln w="79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6596333" y="7254581"/>
              <a:ext cx="105394" cy="295146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16596333" y="7254581"/>
              <a:ext cx="105410" cy="295275"/>
            </a:xfrm>
            <a:custGeom>
              <a:avLst/>
              <a:gdLst/>
              <a:ahLst/>
              <a:cxnLst/>
              <a:rect l="l" t="t" r="r" b="b"/>
              <a:pathLst>
                <a:path w="105409" h="295275">
                  <a:moveTo>
                    <a:pt x="0" y="235225"/>
                  </a:moveTo>
                  <a:lnTo>
                    <a:pt x="105394" y="295146"/>
                  </a:lnTo>
                  <a:lnTo>
                    <a:pt x="105394" y="59921"/>
                  </a:lnTo>
                  <a:lnTo>
                    <a:pt x="0" y="0"/>
                  </a:lnTo>
                  <a:lnTo>
                    <a:pt x="0" y="235225"/>
                  </a:lnTo>
                  <a:close/>
                </a:path>
              </a:pathLst>
            </a:custGeom>
            <a:ln w="7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6596333" y="7194659"/>
              <a:ext cx="210820" cy="355600"/>
            </a:xfrm>
            <a:custGeom>
              <a:avLst/>
              <a:gdLst/>
              <a:ahLst/>
              <a:cxnLst/>
              <a:rect l="l" t="t" r="r" b="b"/>
              <a:pathLst>
                <a:path w="210819" h="355600">
                  <a:moveTo>
                    <a:pt x="0" y="59921"/>
                  </a:moveTo>
                  <a:lnTo>
                    <a:pt x="0" y="295146"/>
                  </a:lnTo>
                  <a:lnTo>
                    <a:pt x="105394" y="355068"/>
                  </a:lnTo>
                  <a:lnTo>
                    <a:pt x="210788" y="295146"/>
                  </a:lnTo>
                  <a:lnTo>
                    <a:pt x="210788" y="59921"/>
                  </a:lnTo>
                  <a:lnTo>
                    <a:pt x="105394" y="0"/>
                  </a:lnTo>
                  <a:lnTo>
                    <a:pt x="0" y="59921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6582309" y="7316097"/>
              <a:ext cx="241493" cy="167547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544990" y="7227595"/>
              <a:ext cx="105394" cy="295146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17544990" y="7227595"/>
              <a:ext cx="105410" cy="295275"/>
            </a:xfrm>
            <a:custGeom>
              <a:avLst/>
              <a:gdLst/>
              <a:ahLst/>
              <a:cxnLst/>
              <a:rect l="l" t="t" r="r" b="b"/>
              <a:pathLst>
                <a:path w="105409" h="295275">
                  <a:moveTo>
                    <a:pt x="0" y="59921"/>
                  </a:moveTo>
                  <a:lnTo>
                    <a:pt x="0" y="295146"/>
                  </a:lnTo>
                  <a:lnTo>
                    <a:pt x="105394" y="235331"/>
                  </a:lnTo>
                  <a:lnTo>
                    <a:pt x="105394" y="0"/>
                  </a:lnTo>
                  <a:lnTo>
                    <a:pt x="0" y="59921"/>
                  </a:lnTo>
                  <a:close/>
                </a:path>
              </a:pathLst>
            </a:custGeom>
            <a:ln w="79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7439595" y="7167779"/>
              <a:ext cx="210788" cy="119737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17439595" y="7167779"/>
              <a:ext cx="210820" cy="120014"/>
            </a:xfrm>
            <a:custGeom>
              <a:avLst/>
              <a:gdLst/>
              <a:ahLst/>
              <a:cxnLst/>
              <a:rect l="l" t="t" r="r" b="b"/>
              <a:pathLst>
                <a:path w="210819" h="120015">
                  <a:moveTo>
                    <a:pt x="0" y="59815"/>
                  </a:moveTo>
                  <a:lnTo>
                    <a:pt x="105394" y="119737"/>
                  </a:lnTo>
                  <a:lnTo>
                    <a:pt x="210788" y="59815"/>
                  </a:lnTo>
                  <a:lnTo>
                    <a:pt x="105394" y="0"/>
                  </a:lnTo>
                  <a:lnTo>
                    <a:pt x="0" y="59815"/>
                  </a:lnTo>
                  <a:close/>
                </a:path>
              </a:pathLst>
            </a:custGeom>
            <a:ln w="79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7439595" y="7227595"/>
              <a:ext cx="105394" cy="295146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17439595" y="7227595"/>
              <a:ext cx="105410" cy="295275"/>
            </a:xfrm>
            <a:custGeom>
              <a:avLst/>
              <a:gdLst/>
              <a:ahLst/>
              <a:cxnLst/>
              <a:rect l="l" t="t" r="r" b="b"/>
              <a:pathLst>
                <a:path w="105409" h="295275">
                  <a:moveTo>
                    <a:pt x="0" y="235331"/>
                  </a:moveTo>
                  <a:lnTo>
                    <a:pt x="105394" y="295146"/>
                  </a:lnTo>
                  <a:lnTo>
                    <a:pt x="105394" y="59921"/>
                  </a:lnTo>
                  <a:lnTo>
                    <a:pt x="0" y="0"/>
                  </a:lnTo>
                  <a:lnTo>
                    <a:pt x="0" y="235331"/>
                  </a:lnTo>
                  <a:close/>
                </a:path>
              </a:pathLst>
            </a:custGeom>
            <a:ln w="7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7439595" y="7167779"/>
              <a:ext cx="210820" cy="354965"/>
            </a:xfrm>
            <a:custGeom>
              <a:avLst/>
              <a:gdLst/>
              <a:ahLst/>
              <a:cxnLst/>
              <a:rect l="l" t="t" r="r" b="b"/>
              <a:pathLst>
                <a:path w="210819" h="354965">
                  <a:moveTo>
                    <a:pt x="0" y="59815"/>
                  </a:moveTo>
                  <a:lnTo>
                    <a:pt x="0" y="295146"/>
                  </a:lnTo>
                  <a:lnTo>
                    <a:pt x="105394" y="354962"/>
                  </a:lnTo>
                  <a:lnTo>
                    <a:pt x="210788" y="295146"/>
                  </a:lnTo>
                  <a:lnTo>
                    <a:pt x="210788" y="59815"/>
                  </a:lnTo>
                  <a:lnTo>
                    <a:pt x="105394" y="0"/>
                  </a:lnTo>
                  <a:lnTo>
                    <a:pt x="0" y="59815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7425571" y="7289110"/>
              <a:ext cx="241493" cy="167653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490939" y="8379072"/>
              <a:ext cx="343201" cy="369584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7328251" y="8372378"/>
              <a:ext cx="343201" cy="369584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466436" y="4457256"/>
              <a:ext cx="343467" cy="356041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10016" y="4457256"/>
              <a:ext cx="343467" cy="356041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887345" y="6209325"/>
              <a:ext cx="343466" cy="356048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730926" y="6209325"/>
              <a:ext cx="343466" cy="356048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2437671" y="7909684"/>
              <a:ext cx="1951989" cy="939800"/>
            </a:xfrm>
            <a:custGeom>
              <a:avLst/>
              <a:gdLst/>
              <a:ahLst/>
              <a:cxnLst/>
              <a:rect l="l" t="t" r="r" b="b"/>
              <a:pathLst>
                <a:path w="1951989" h="939800">
                  <a:moveTo>
                    <a:pt x="1593" y="921989"/>
                  </a:moveTo>
                  <a:lnTo>
                    <a:pt x="1187175" y="0"/>
                  </a:lnTo>
                </a:path>
                <a:path w="1951989" h="939800">
                  <a:moveTo>
                    <a:pt x="878535" y="924220"/>
                  </a:moveTo>
                  <a:lnTo>
                    <a:pt x="1187175" y="0"/>
                  </a:lnTo>
                </a:path>
                <a:path w="1951989" h="939800">
                  <a:moveTo>
                    <a:pt x="1693217" y="914445"/>
                  </a:moveTo>
                  <a:lnTo>
                    <a:pt x="1187175" y="0"/>
                  </a:lnTo>
                </a:path>
                <a:path w="1951989" h="939800">
                  <a:moveTo>
                    <a:pt x="0" y="939731"/>
                  </a:moveTo>
                  <a:lnTo>
                    <a:pt x="1951603" y="1806"/>
                  </a:lnTo>
                </a:path>
                <a:path w="1951989" h="939800">
                  <a:moveTo>
                    <a:pt x="878535" y="924220"/>
                  </a:moveTo>
                  <a:lnTo>
                    <a:pt x="1951603" y="1806"/>
                  </a:lnTo>
                </a:path>
                <a:path w="1951989" h="939800">
                  <a:moveTo>
                    <a:pt x="1691729" y="932188"/>
                  </a:moveTo>
                  <a:lnTo>
                    <a:pt x="1951603" y="1806"/>
                  </a:lnTo>
                </a:path>
              </a:pathLst>
            </a:custGeom>
            <a:ln w="15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624846" y="6667793"/>
              <a:ext cx="777240" cy="1029969"/>
            </a:xfrm>
            <a:custGeom>
              <a:avLst/>
              <a:gdLst/>
              <a:ahLst/>
              <a:cxnLst/>
              <a:rect l="l" t="t" r="r" b="b"/>
              <a:pathLst>
                <a:path w="777239" h="1029970">
                  <a:moveTo>
                    <a:pt x="0" y="1027595"/>
                  </a:moveTo>
                  <a:lnTo>
                    <a:pt x="30173" y="0"/>
                  </a:lnTo>
                </a:path>
                <a:path w="777239" h="1029970">
                  <a:moveTo>
                    <a:pt x="764428" y="1029402"/>
                  </a:moveTo>
                  <a:lnTo>
                    <a:pt x="776965" y="29004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4936" y="7619535"/>
              <a:ext cx="342744" cy="357826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9364" y="7621235"/>
              <a:ext cx="342813" cy="357826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936355" y="7681418"/>
              <a:ext cx="195224" cy="274907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983634" y="7704632"/>
              <a:ext cx="97319" cy="187521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3685087" y="6696798"/>
              <a:ext cx="6279515" cy="1155700"/>
            </a:xfrm>
            <a:custGeom>
              <a:avLst/>
              <a:gdLst/>
              <a:ahLst/>
              <a:cxnLst/>
              <a:rect l="l" t="t" r="r" b="b"/>
              <a:pathLst>
                <a:path w="6279515" h="1155700">
                  <a:moveTo>
                    <a:pt x="113787" y="1130121"/>
                  </a:moveTo>
                  <a:lnTo>
                    <a:pt x="570107" y="1123215"/>
                  </a:lnTo>
                </a:path>
                <a:path w="6279515" h="1155700">
                  <a:moveTo>
                    <a:pt x="0" y="7543"/>
                  </a:moveTo>
                  <a:lnTo>
                    <a:pt x="5423883" y="1155514"/>
                  </a:lnTo>
                </a:path>
                <a:path w="6279515" h="1155700">
                  <a:moveTo>
                    <a:pt x="716724" y="0"/>
                  </a:moveTo>
                  <a:lnTo>
                    <a:pt x="6279044" y="1155514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805674" y="6543487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761878" y="0"/>
                  </a:moveTo>
                  <a:lnTo>
                    <a:pt x="0" y="0"/>
                  </a:lnTo>
                </a:path>
              </a:pathLst>
            </a:custGeom>
            <a:ln w="15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66350" y="6375703"/>
              <a:ext cx="343466" cy="356048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04472" y="6375703"/>
              <a:ext cx="343466" cy="356048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3601898" y="4778342"/>
              <a:ext cx="6362700" cy="3074035"/>
            </a:xfrm>
            <a:custGeom>
              <a:avLst/>
              <a:gdLst/>
              <a:ahLst/>
              <a:cxnLst/>
              <a:rect l="l" t="t" r="r" b="b"/>
              <a:pathLst>
                <a:path w="6362700" h="3074034">
                  <a:moveTo>
                    <a:pt x="0" y="0"/>
                  </a:moveTo>
                  <a:lnTo>
                    <a:pt x="5507073" y="3073969"/>
                  </a:lnTo>
                </a:path>
                <a:path w="6362700" h="3074034">
                  <a:moveTo>
                    <a:pt x="843580" y="0"/>
                  </a:moveTo>
                  <a:lnTo>
                    <a:pt x="6362234" y="3073969"/>
                  </a:lnTo>
                </a:path>
                <a:path w="6362700" h="3074034">
                  <a:moveTo>
                    <a:pt x="5507073" y="3073969"/>
                  </a:moveTo>
                  <a:lnTo>
                    <a:pt x="5421015" y="1752076"/>
                  </a:lnTo>
                </a:path>
                <a:path w="6362700" h="3074034">
                  <a:moveTo>
                    <a:pt x="6362234" y="3073969"/>
                  </a:moveTo>
                  <a:lnTo>
                    <a:pt x="6264595" y="1752076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2013168" y="9105462"/>
            <a:ext cx="7905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20" dirty="0">
                <a:latin typeface="微软雅黑"/>
                <a:cs typeface="微软雅黑"/>
              </a:rPr>
              <a:t>日志审计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962674" y="9133616"/>
            <a:ext cx="59944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25" dirty="0">
                <a:latin typeface="微软雅黑"/>
                <a:cs typeface="微软雅黑"/>
              </a:rPr>
              <a:t>堡垒机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3720516" y="9141531"/>
            <a:ext cx="7905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5" dirty="0">
                <a:latin typeface="微软雅黑"/>
                <a:cs typeface="微软雅黑"/>
              </a:rPr>
              <a:t>漏洞扫描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442396" y="7540481"/>
            <a:ext cx="1880235" cy="48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48105" algn="l"/>
                <a:tab pos="1866900" algn="l"/>
              </a:tabLst>
            </a:pPr>
            <a:r>
              <a:rPr sz="1500" dirty="0">
                <a:latin typeface="微软雅黑"/>
                <a:cs typeface="微软雅黑"/>
              </a:rPr>
              <a:t>安全管理</a:t>
            </a:r>
            <a:r>
              <a:rPr sz="1500" spc="-50" dirty="0">
                <a:latin typeface="微软雅黑"/>
                <a:cs typeface="微软雅黑"/>
              </a:rPr>
              <a:t>区</a:t>
            </a:r>
            <a:r>
              <a:rPr sz="1500" dirty="0">
                <a:latin typeface="微软雅黑"/>
                <a:cs typeface="微软雅黑"/>
              </a:rPr>
              <a:t>	</a:t>
            </a:r>
            <a:r>
              <a:rPr sz="1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spc="-10" dirty="0">
                <a:latin typeface="微软雅黑"/>
                <a:cs typeface="微软雅黑"/>
              </a:rPr>
              <a:t>接入交换机</a:t>
            </a:r>
            <a:endParaRPr sz="1500" dirty="0">
              <a:latin typeface="微软雅黑"/>
              <a:cs typeface="微软雅黑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410443" y="4409404"/>
            <a:ext cx="193802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5" dirty="0">
                <a:latin typeface="微软雅黑"/>
                <a:cs typeface="微软雅黑"/>
              </a:rPr>
              <a:t>数据中心互联区防火墙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747077" y="4409404"/>
            <a:ext cx="62928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15950" algn="l"/>
              </a:tabLst>
            </a:pPr>
            <a:r>
              <a:rPr sz="15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8284776" y="6669223"/>
            <a:ext cx="155575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微软雅黑"/>
                <a:cs typeface="微软雅黑"/>
              </a:rPr>
              <a:t>地州接入区防火墙</a:t>
            </a:r>
            <a:endParaRPr sz="1500" dirty="0">
              <a:latin typeface="微软雅黑"/>
              <a:cs typeface="微软雅黑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755148" y="7767101"/>
            <a:ext cx="982980" cy="48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微软雅黑"/>
                <a:cs typeface="微软雅黑"/>
              </a:rPr>
              <a:t>全局核心交</a:t>
            </a:r>
            <a:endParaRPr sz="1500" dirty="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500" spc="-25" dirty="0">
                <a:latin typeface="微软雅黑"/>
                <a:cs typeface="微软雅黑"/>
              </a:rPr>
              <a:t>换机</a:t>
            </a:r>
            <a:endParaRPr sz="1500" dirty="0">
              <a:latin typeface="微软雅黑"/>
              <a:cs typeface="微软雅黑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6056724" y="11179564"/>
            <a:ext cx="136461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20" dirty="0">
                <a:latin typeface="微软雅黑"/>
                <a:cs typeface="微软雅黑"/>
              </a:rPr>
              <a:t>业务核心交换机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6634269" y="10366370"/>
            <a:ext cx="98171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20" dirty="0">
                <a:latin typeface="微软雅黑"/>
                <a:cs typeface="微软雅黑"/>
              </a:rPr>
              <a:t>核心防火墙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226959" y="6031598"/>
            <a:ext cx="2212340" cy="830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110"/>
              </a:spcBef>
            </a:pPr>
            <a:r>
              <a:rPr sz="2500" b="1" spc="-20" dirty="0">
                <a:latin typeface="微软雅黑"/>
                <a:cs typeface="微软雅黑"/>
              </a:rPr>
              <a:t>安全管理区</a:t>
            </a:r>
            <a:endParaRPr sz="2500">
              <a:latin typeface="微软雅黑"/>
              <a:cs typeface="微软雅黑"/>
            </a:endParaRPr>
          </a:p>
          <a:p>
            <a:pPr marL="1229995" algn="ctr">
              <a:lnSpc>
                <a:spcPts val="1655"/>
              </a:lnSpc>
            </a:pPr>
            <a:r>
              <a:rPr sz="1500" spc="-20" dirty="0">
                <a:latin typeface="微软雅黑"/>
                <a:cs typeface="微软雅黑"/>
              </a:rPr>
              <a:t>安全管理区</a:t>
            </a:r>
            <a:endParaRPr sz="1500">
              <a:latin typeface="微软雅黑"/>
              <a:cs typeface="微软雅黑"/>
            </a:endParaRPr>
          </a:p>
          <a:p>
            <a:pPr marL="1231265" algn="ctr">
              <a:lnSpc>
                <a:spcPct val="100000"/>
              </a:lnSpc>
              <a:spcBef>
                <a:spcPts val="10"/>
              </a:spcBef>
            </a:pPr>
            <a:r>
              <a:rPr sz="1500" spc="-20" dirty="0">
                <a:latin typeface="微软雅黑"/>
                <a:cs typeface="微软雅黑"/>
              </a:rPr>
              <a:t>防火墙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596159" y="11801360"/>
            <a:ext cx="1300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微软雅黑"/>
                <a:cs typeface="微软雅黑"/>
              </a:rPr>
              <a:t>计算资源区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2147292" y="11747175"/>
            <a:ext cx="13017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微软雅黑"/>
                <a:cs typeface="微软雅黑"/>
              </a:rPr>
              <a:t>存储资源区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7082302" y="6073511"/>
            <a:ext cx="161925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spc="-10" dirty="0">
                <a:latin typeface="微软雅黑"/>
                <a:cs typeface="微软雅黑"/>
              </a:rPr>
              <a:t>核心交换区</a:t>
            </a:r>
            <a:endParaRPr sz="2500">
              <a:latin typeface="微软雅黑"/>
              <a:cs typeface="微软雅黑"/>
            </a:endParaRPr>
          </a:p>
        </p:txBody>
      </p:sp>
      <p:grpSp>
        <p:nvGrpSpPr>
          <p:cNvPr id="184" name="object 184"/>
          <p:cNvGrpSpPr/>
          <p:nvPr/>
        </p:nvGrpSpPr>
        <p:grpSpPr>
          <a:xfrm>
            <a:off x="1004009" y="8091713"/>
            <a:ext cx="14068425" cy="7506334"/>
            <a:chOff x="1004009" y="8091713"/>
            <a:chExt cx="14068425" cy="7506334"/>
          </a:xfrm>
        </p:grpSpPr>
        <p:pic>
          <p:nvPicPr>
            <p:cNvPr id="185" name="object 18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004009" y="10143632"/>
              <a:ext cx="14068142" cy="5454375"/>
            </a:xfrm>
            <a:prstGeom prst="rect">
              <a:avLst/>
            </a:prstGeom>
          </p:spPr>
        </p:pic>
        <p:sp>
          <p:nvSpPr>
            <p:cNvPr id="186" name="object 186"/>
            <p:cNvSpPr/>
            <p:nvPr/>
          </p:nvSpPr>
          <p:spPr>
            <a:xfrm>
              <a:off x="1057089" y="10179383"/>
              <a:ext cx="13959205" cy="5346065"/>
            </a:xfrm>
            <a:custGeom>
              <a:avLst/>
              <a:gdLst/>
              <a:ahLst/>
              <a:cxnLst/>
              <a:rect l="l" t="t" r="r" b="b"/>
              <a:pathLst>
                <a:path w="13959205" h="5346065">
                  <a:moveTo>
                    <a:pt x="0" y="5345687"/>
                  </a:moveTo>
                  <a:lnTo>
                    <a:pt x="13959028" y="5345687"/>
                  </a:lnTo>
                  <a:lnTo>
                    <a:pt x="13959028" y="0"/>
                  </a:lnTo>
                  <a:lnTo>
                    <a:pt x="0" y="0"/>
                  </a:lnTo>
                  <a:lnTo>
                    <a:pt x="0" y="5345687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897359" y="8099968"/>
              <a:ext cx="2066925" cy="2303780"/>
            </a:xfrm>
            <a:custGeom>
              <a:avLst/>
              <a:gdLst/>
              <a:ahLst/>
              <a:cxnLst/>
              <a:rect l="l" t="t" r="r" b="b"/>
              <a:pathLst>
                <a:path w="2066925" h="2303779">
                  <a:moveTo>
                    <a:pt x="0" y="2303591"/>
                  </a:moveTo>
                  <a:lnTo>
                    <a:pt x="1211611" y="0"/>
                  </a:lnTo>
                </a:path>
                <a:path w="2066925" h="2303779">
                  <a:moveTo>
                    <a:pt x="864404" y="2303591"/>
                  </a:moveTo>
                  <a:lnTo>
                    <a:pt x="2066772" y="0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1377508" y="10249926"/>
            <a:ext cx="161925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spc="-20" dirty="0">
                <a:latin typeface="微软雅黑"/>
                <a:cs typeface="微软雅黑"/>
              </a:rPr>
              <a:t>综合业务区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2600013" y="11364328"/>
            <a:ext cx="6146165" cy="1017905"/>
          </a:xfrm>
          <a:custGeom>
            <a:avLst/>
            <a:gdLst/>
            <a:ahLst/>
            <a:cxnLst/>
            <a:rect l="l" t="t" r="r" b="b"/>
            <a:pathLst>
              <a:path w="6146165" h="1017904">
                <a:moveTo>
                  <a:pt x="0" y="1017715"/>
                </a:moveTo>
                <a:lnTo>
                  <a:pt x="5290653" y="0"/>
                </a:lnTo>
              </a:path>
              <a:path w="6146165" h="1017904">
                <a:moveTo>
                  <a:pt x="0" y="1017715"/>
                </a:moveTo>
                <a:lnTo>
                  <a:pt x="6145814" y="0"/>
                </a:lnTo>
              </a:path>
              <a:path w="6146165" h="1017904">
                <a:moveTo>
                  <a:pt x="673589" y="1017715"/>
                </a:moveTo>
                <a:lnTo>
                  <a:pt x="5290653" y="0"/>
                </a:lnTo>
              </a:path>
              <a:path w="6146165" h="1017904">
                <a:moveTo>
                  <a:pt x="673589" y="1017715"/>
                </a:moveTo>
                <a:lnTo>
                  <a:pt x="6145814" y="0"/>
                </a:lnTo>
              </a:path>
              <a:path w="6146165" h="1017904">
                <a:moveTo>
                  <a:pt x="2325690" y="1017715"/>
                </a:moveTo>
                <a:lnTo>
                  <a:pt x="5290653" y="0"/>
                </a:lnTo>
              </a:path>
              <a:path w="6146165" h="1017904">
                <a:moveTo>
                  <a:pt x="2999279" y="1017715"/>
                </a:moveTo>
                <a:lnTo>
                  <a:pt x="5290653" y="0"/>
                </a:lnTo>
              </a:path>
              <a:path w="6146165" h="1017904">
                <a:moveTo>
                  <a:pt x="2325690" y="1017715"/>
                </a:moveTo>
                <a:lnTo>
                  <a:pt x="6145814" y="0"/>
                </a:lnTo>
              </a:path>
              <a:path w="6146165" h="1017904">
                <a:moveTo>
                  <a:pt x="2999279" y="1017715"/>
                </a:moveTo>
                <a:lnTo>
                  <a:pt x="6145814" y="0"/>
                </a:lnTo>
              </a:path>
            </a:pathLst>
          </a:custGeom>
          <a:ln w="1593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5383985" y="12759207"/>
            <a:ext cx="982980" cy="48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微软雅黑"/>
                <a:cs typeface="微软雅黑"/>
              </a:rPr>
              <a:t>业务接入交</a:t>
            </a:r>
            <a:endParaRPr sz="15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500" spc="-25" dirty="0">
                <a:latin typeface="微软雅黑"/>
                <a:cs typeface="微软雅黑"/>
              </a:rPr>
              <a:t>换机</a:t>
            </a:r>
            <a:endParaRPr sz="1500">
              <a:latin typeface="微软雅黑"/>
              <a:cs typeface="微软雅黑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7882411" y="10613743"/>
            <a:ext cx="5187315" cy="1776730"/>
            <a:chOff x="7882411" y="10613743"/>
            <a:chExt cx="5187315" cy="1776730"/>
          </a:xfrm>
        </p:grpSpPr>
        <p:sp>
          <p:nvSpPr>
            <p:cNvPr id="192" name="object 192"/>
            <p:cNvSpPr/>
            <p:nvPr/>
          </p:nvSpPr>
          <p:spPr>
            <a:xfrm>
              <a:off x="7890666" y="10621998"/>
              <a:ext cx="855344" cy="495300"/>
            </a:xfrm>
            <a:custGeom>
              <a:avLst/>
              <a:gdLst/>
              <a:ahLst/>
              <a:cxnLst/>
              <a:rect l="l" t="t" r="r" b="b"/>
              <a:pathLst>
                <a:path w="855345" h="495300">
                  <a:moveTo>
                    <a:pt x="0" y="494674"/>
                  </a:moveTo>
                  <a:lnTo>
                    <a:pt x="4356" y="0"/>
                  </a:lnTo>
                </a:path>
                <a:path w="855345" h="495300">
                  <a:moveTo>
                    <a:pt x="855161" y="494674"/>
                  </a:moveTo>
                  <a:lnTo>
                    <a:pt x="853673" y="29004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890666" y="11364328"/>
              <a:ext cx="5170805" cy="1017905"/>
            </a:xfrm>
            <a:custGeom>
              <a:avLst/>
              <a:gdLst/>
              <a:ahLst/>
              <a:cxnLst/>
              <a:rect l="l" t="t" r="r" b="b"/>
              <a:pathLst>
                <a:path w="5170805" h="1017904">
                  <a:moveTo>
                    <a:pt x="2238463" y="1017715"/>
                  </a:moveTo>
                  <a:lnTo>
                    <a:pt x="0" y="0"/>
                  </a:lnTo>
                </a:path>
                <a:path w="5170805" h="1017904">
                  <a:moveTo>
                    <a:pt x="2912053" y="1017715"/>
                  </a:moveTo>
                  <a:lnTo>
                    <a:pt x="0" y="0"/>
                  </a:lnTo>
                </a:path>
                <a:path w="5170805" h="1017904">
                  <a:moveTo>
                    <a:pt x="4497113" y="999122"/>
                  </a:moveTo>
                  <a:lnTo>
                    <a:pt x="0" y="0"/>
                  </a:lnTo>
                </a:path>
                <a:path w="5170805" h="1017904">
                  <a:moveTo>
                    <a:pt x="5170809" y="999122"/>
                  </a:moveTo>
                  <a:lnTo>
                    <a:pt x="0" y="0"/>
                  </a:lnTo>
                </a:path>
                <a:path w="5170805" h="1017904">
                  <a:moveTo>
                    <a:pt x="5170809" y="999122"/>
                  </a:moveTo>
                  <a:lnTo>
                    <a:pt x="855161" y="0"/>
                  </a:lnTo>
                </a:path>
                <a:path w="5170805" h="1017904">
                  <a:moveTo>
                    <a:pt x="4497113" y="999122"/>
                  </a:moveTo>
                  <a:lnTo>
                    <a:pt x="855161" y="0"/>
                  </a:lnTo>
                </a:path>
                <a:path w="5170805" h="1017904">
                  <a:moveTo>
                    <a:pt x="2912053" y="1017715"/>
                  </a:moveTo>
                  <a:lnTo>
                    <a:pt x="855161" y="0"/>
                  </a:lnTo>
                </a:path>
                <a:path w="5170805" h="1017904">
                  <a:moveTo>
                    <a:pt x="2238463" y="1017715"/>
                  </a:moveTo>
                  <a:lnTo>
                    <a:pt x="855161" y="0"/>
                  </a:lnTo>
                </a:path>
              </a:pathLst>
            </a:custGeom>
            <a:ln w="1593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11364802" y="14414760"/>
            <a:ext cx="713740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0" dirty="0">
                <a:latin typeface="微软雅黑"/>
                <a:cs typeface="微软雅黑"/>
              </a:rPr>
              <a:t>备份一体机</a:t>
            </a:r>
            <a:r>
              <a:rPr sz="800" dirty="0">
                <a:latin typeface="Times New Roman"/>
                <a:cs typeface="Times New Roman"/>
              </a:rPr>
              <a:t>1</a:t>
            </a:r>
            <a:r>
              <a:rPr sz="800" spc="-50" dirty="0">
                <a:latin typeface="微软雅黑"/>
                <a:cs typeface="微软雅黑"/>
              </a:rPr>
              <a:t>台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195" name="object 195"/>
          <p:cNvGrpSpPr/>
          <p:nvPr/>
        </p:nvGrpSpPr>
        <p:grpSpPr>
          <a:xfrm>
            <a:off x="11283157" y="10939382"/>
            <a:ext cx="7342505" cy="3981450"/>
            <a:chOff x="11283157" y="10939382"/>
            <a:chExt cx="7342505" cy="3981450"/>
          </a:xfrm>
        </p:grpSpPr>
        <p:pic>
          <p:nvPicPr>
            <p:cNvPr id="196" name="object 19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1283157" y="13450437"/>
              <a:ext cx="872532" cy="1470210"/>
            </a:xfrm>
            <a:prstGeom prst="rect">
              <a:avLst/>
            </a:prstGeom>
          </p:spPr>
        </p:pic>
        <p:sp>
          <p:nvSpPr>
            <p:cNvPr id="197" name="object 197"/>
            <p:cNvSpPr/>
            <p:nvPr/>
          </p:nvSpPr>
          <p:spPr>
            <a:xfrm>
              <a:off x="11336703" y="13489216"/>
              <a:ext cx="760730" cy="1355725"/>
            </a:xfrm>
            <a:custGeom>
              <a:avLst/>
              <a:gdLst/>
              <a:ahLst/>
              <a:cxnLst/>
              <a:rect l="l" t="t" r="r" b="b"/>
              <a:pathLst>
                <a:path w="760729" h="1355725">
                  <a:moveTo>
                    <a:pt x="0" y="1355253"/>
                  </a:moveTo>
                  <a:lnTo>
                    <a:pt x="760444" y="1355253"/>
                  </a:lnTo>
                  <a:lnTo>
                    <a:pt x="760444" y="0"/>
                  </a:lnTo>
                  <a:lnTo>
                    <a:pt x="0" y="0"/>
                  </a:lnTo>
                  <a:lnTo>
                    <a:pt x="0" y="1355253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19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8503633" y="11007559"/>
              <a:ext cx="105394" cy="295146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18503633" y="11007559"/>
              <a:ext cx="105410" cy="295275"/>
            </a:xfrm>
            <a:custGeom>
              <a:avLst/>
              <a:gdLst/>
              <a:ahLst/>
              <a:cxnLst/>
              <a:rect l="l" t="t" r="r" b="b"/>
              <a:pathLst>
                <a:path w="105409" h="295275">
                  <a:moveTo>
                    <a:pt x="0" y="59815"/>
                  </a:moveTo>
                  <a:lnTo>
                    <a:pt x="0" y="295146"/>
                  </a:lnTo>
                  <a:lnTo>
                    <a:pt x="105394" y="235225"/>
                  </a:lnTo>
                  <a:lnTo>
                    <a:pt x="105394" y="0"/>
                  </a:lnTo>
                  <a:lnTo>
                    <a:pt x="0" y="59815"/>
                  </a:lnTo>
                  <a:close/>
                </a:path>
              </a:pathLst>
            </a:custGeom>
            <a:ln w="79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8398239" y="10947637"/>
              <a:ext cx="210788" cy="119737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18398239" y="10947637"/>
              <a:ext cx="210820" cy="120014"/>
            </a:xfrm>
            <a:custGeom>
              <a:avLst/>
              <a:gdLst/>
              <a:ahLst/>
              <a:cxnLst/>
              <a:rect l="l" t="t" r="r" b="b"/>
              <a:pathLst>
                <a:path w="210819" h="120015">
                  <a:moveTo>
                    <a:pt x="0" y="59921"/>
                  </a:moveTo>
                  <a:lnTo>
                    <a:pt x="105394" y="119737"/>
                  </a:lnTo>
                  <a:lnTo>
                    <a:pt x="210788" y="59921"/>
                  </a:lnTo>
                  <a:lnTo>
                    <a:pt x="105394" y="0"/>
                  </a:lnTo>
                  <a:lnTo>
                    <a:pt x="0" y="59921"/>
                  </a:lnTo>
                  <a:close/>
                </a:path>
              </a:pathLst>
            </a:custGeom>
            <a:ln w="79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8398239" y="11007559"/>
              <a:ext cx="105394" cy="295146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18398239" y="11007559"/>
              <a:ext cx="105410" cy="295275"/>
            </a:xfrm>
            <a:custGeom>
              <a:avLst/>
              <a:gdLst/>
              <a:ahLst/>
              <a:cxnLst/>
              <a:rect l="l" t="t" r="r" b="b"/>
              <a:pathLst>
                <a:path w="105409" h="295275">
                  <a:moveTo>
                    <a:pt x="0" y="235225"/>
                  </a:moveTo>
                  <a:lnTo>
                    <a:pt x="105394" y="295146"/>
                  </a:lnTo>
                  <a:lnTo>
                    <a:pt x="105394" y="59815"/>
                  </a:lnTo>
                  <a:lnTo>
                    <a:pt x="0" y="0"/>
                  </a:lnTo>
                  <a:lnTo>
                    <a:pt x="0" y="235225"/>
                  </a:lnTo>
                  <a:close/>
                </a:path>
              </a:pathLst>
            </a:custGeom>
            <a:ln w="7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8398239" y="10947637"/>
              <a:ext cx="210820" cy="355600"/>
            </a:xfrm>
            <a:custGeom>
              <a:avLst/>
              <a:gdLst/>
              <a:ahLst/>
              <a:cxnLst/>
              <a:rect l="l" t="t" r="r" b="b"/>
              <a:pathLst>
                <a:path w="210819" h="355600">
                  <a:moveTo>
                    <a:pt x="0" y="59921"/>
                  </a:moveTo>
                  <a:lnTo>
                    <a:pt x="0" y="295146"/>
                  </a:lnTo>
                  <a:lnTo>
                    <a:pt x="105394" y="355068"/>
                  </a:lnTo>
                  <a:lnTo>
                    <a:pt x="210788" y="295146"/>
                  </a:lnTo>
                  <a:lnTo>
                    <a:pt x="210788" y="59921"/>
                  </a:lnTo>
                  <a:lnTo>
                    <a:pt x="105394" y="0"/>
                  </a:lnTo>
                  <a:lnTo>
                    <a:pt x="0" y="59921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5" name="object 20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8384108" y="11069075"/>
              <a:ext cx="241493" cy="167547"/>
            </a:xfrm>
            <a:prstGeom prst="rect">
              <a:avLst/>
            </a:prstGeom>
          </p:spPr>
        </p:pic>
      </p:grpSp>
      <p:sp>
        <p:nvSpPr>
          <p:cNvPr id="206" name="object 206"/>
          <p:cNvSpPr txBox="1"/>
          <p:nvPr/>
        </p:nvSpPr>
        <p:spPr>
          <a:xfrm>
            <a:off x="18486578" y="11034062"/>
            <a:ext cx="1060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b="1" spc="320" dirty="0">
                <a:latin typeface="Times New Roman"/>
                <a:cs typeface="Times New Roman"/>
              </a:rPr>
              <a:t>·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3376815" y="11978044"/>
            <a:ext cx="1226185" cy="48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755" marR="5080" indent="-31369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微软雅黑"/>
                <a:cs typeface="微软雅黑"/>
              </a:rPr>
              <a:t>存储</a:t>
            </a:r>
            <a:r>
              <a:rPr sz="1500" spc="-10" dirty="0">
                <a:latin typeface="Times New Roman"/>
                <a:cs typeface="Times New Roman"/>
              </a:rPr>
              <a:t>\</a:t>
            </a:r>
            <a:r>
              <a:rPr sz="1500" spc="-15" dirty="0">
                <a:latin typeface="微软雅黑"/>
                <a:cs typeface="微软雅黑"/>
              </a:rPr>
              <a:t>管理接入</a:t>
            </a:r>
            <a:r>
              <a:rPr sz="1500" spc="-20" dirty="0">
                <a:latin typeface="微软雅黑"/>
                <a:cs typeface="微软雅黑"/>
              </a:rPr>
              <a:t>交换机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231044" y="12050610"/>
            <a:ext cx="136461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微软雅黑"/>
                <a:cs typeface="微软雅黑"/>
              </a:rPr>
              <a:t>存储接入交换机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5079063" y="12207745"/>
            <a:ext cx="45339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0055" algn="l"/>
              </a:tabLst>
            </a:pPr>
            <a:r>
              <a:rPr sz="1500" u="heavy" dirty="0"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8806967" y="12312395"/>
            <a:ext cx="981710" cy="48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微软雅黑"/>
                <a:cs typeface="微软雅黑"/>
              </a:rPr>
              <a:t>对象存储接</a:t>
            </a:r>
            <a:endParaRPr sz="1500">
              <a:latin typeface="微软雅黑"/>
              <a:cs typeface="微软雅黑"/>
            </a:endParaRPr>
          </a:p>
          <a:p>
            <a:pPr marL="107950">
              <a:lnSpc>
                <a:spcPct val="100000"/>
              </a:lnSpc>
              <a:spcBef>
                <a:spcPts val="5"/>
              </a:spcBef>
            </a:pPr>
            <a:r>
              <a:rPr sz="1500" spc="-20" dirty="0">
                <a:latin typeface="微软雅黑"/>
                <a:cs typeface="微软雅黑"/>
              </a:rPr>
              <a:t>入交换机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10282490" y="12312395"/>
            <a:ext cx="45212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8784" algn="l"/>
              </a:tabLst>
            </a:pPr>
            <a:r>
              <a:rPr sz="1500" u="heavy" dirty="0"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11047662" y="12258742"/>
            <a:ext cx="117284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微软雅黑"/>
                <a:cs typeface="微软雅黑"/>
              </a:rPr>
              <a:t>大数据业务接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11238902" y="12488549"/>
            <a:ext cx="7905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5" dirty="0">
                <a:latin typeface="微软雅黑"/>
                <a:cs typeface="微软雅黑"/>
              </a:rPr>
              <a:t>入交换机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15909619" y="7228866"/>
            <a:ext cx="29972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25" dirty="0">
                <a:latin typeface="Times New Roman"/>
                <a:cs typeface="Times New Roman"/>
              </a:rPr>
              <a:t>IPS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15860216" y="8464489"/>
            <a:ext cx="45085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25" dirty="0">
                <a:latin typeface="Times New Roman"/>
                <a:cs typeface="Times New Roman"/>
              </a:rPr>
              <a:t>WAF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15457549" y="6017945"/>
            <a:ext cx="98171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微软雅黑"/>
                <a:cs typeface="微软雅黑"/>
              </a:rPr>
              <a:t>出口防火墙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15530538" y="3931677"/>
            <a:ext cx="73787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微软雅黑"/>
                <a:cs typeface="微软雅黑"/>
              </a:rPr>
              <a:t>抗</a:t>
            </a:r>
            <a:r>
              <a:rPr sz="1500" spc="-20" dirty="0">
                <a:latin typeface="Times New Roman"/>
                <a:cs typeface="Times New Roman"/>
              </a:rPr>
              <a:t>DDOS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13483209" y="7721574"/>
            <a:ext cx="7905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5" dirty="0">
                <a:latin typeface="微软雅黑"/>
                <a:cs typeface="微软雅黑"/>
              </a:rPr>
              <a:t>双向网闸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16533806" y="11040703"/>
            <a:ext cx="117284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20" dirty="0">
                <a:latin typeface="微软雅黑"/>
                <a:cs typeface="微软雅黑"/>
              </a:rPr>
              <a:t>互联网业务接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16725045" y="11270775"/>
            <a:ext cx="79184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5" dirty="0">
                <a:latin typeface="微软雅黑"/>
                <a:cs typeface="微软雅黑"/>
              </a:rPr>
              <a:t>入交换机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17608787" y="12128699"/>
            <a:ext cx="1172845" cy="48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835" marR="5080" indent="-19177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微软雅黑"/>
                <a:cs typeface="微软雅黑"/>
              </a:rPr>
              <a:t>互联网管理接</a:t>
            </a:r>
            <a:r>
              <a:rPr sz="1500" spc="-15" dirty="0">
                <a:latin typeface="微软雅黑"/>
                <a:cs typeface="微软雅黑"/>
              </a:rPr>
              <a:t>入交换机</a:t>
            </a:r>
            <a:endParaRPr sz="1500">
              <a:latin typeface="微软雅黑"/>
              <a:cs typeface="微软雅黑"/>
            </a:endParaRPr>
          </a:p>
        </p:txBody>
      </p:sp>
      <p:grpSp>
        <p:nvGrpSpPr>
          <p:cNvPr id="222" name="object 222"/>
          <p:cNvGrpSpPr/>
          <p:nvPr/>
        </p:nvGrpSpPr>
        <p:grpSpPr>
          <a:xfrm>
            <a:off x="1970759" y="12588083"/>
            <a:ext cx="6187440" cy="1375410"/>
            <a:chOff x="1970759" y="12588083"/>
            <a:chExt cx="6187440" cy="1375410"/>
          </a:xfrm>
        </p:grpSpPr>
        <p:sp>
          <p:nvSpPr>
            <p:cNvPr id="223" name="object 223"/>
            <p:cNvSpPr/>
            <p:nvPr/>
          </p:nvSpPr>
          <p:spPr>
            <a:xfrm>
              <a:off x="1979014" y="12596338"/>
              <a:ext cx="4005579" cy="1272540"/>
            </a:xfrm>
            <a:custGeom>
              <a:avLst/>
              <a:gdLst/>
              <a:ahLst/>
              <a:cxnLst/>
              <a:rect l="l" t="t" r="r" b="b"/>
              <a:pathLst>
                <a:path w="4005579" h="1272540">
                  <a:moveTo>
                    <a:pt x="2200534" y="1272064"/>
                  </a:moveTo>
                  <a:lnTo>
                    <a:pt x="620998" y="0"/>
                  </a:lnTo>
                </a:path>
                <a:path w="4005579" h="1272540">
                  <a:moveTo>
                    <a:pt x="2732925" y="1272064"/>
                  </a:moveTo>
                  <a:lnTo>
                    <a:pt x="620998" y="0"/>
                  </a:lnTo>
                </a:path>
                <a:path w="4005579" h="1272540">
                  <a:moveTo>
                    <a:pt x="2200534" y="1272064"/>
                  </a:moveTo>
                  <a:lnTo>
                    <a:pt x="1294588" y="0"/>
                  </a:lnTo>
                </a:path>
                <a:path w="4005579" h="1272540">
                  <a:moveTo>
                    <a:pt x="2732925" y="1272064"/>
                  </a:moveTo>
                  <a:lnTo>
                    <a:pt x="1294588" y="0"/>
                  </a:lnTo>
                </a:path>
                <a:path w="4005579" h="1272540">
                  <a:moveTo>
                    <a:pt x="0" y="1272064"/>
                  </a:moveTo>
                  <a:lnTo>
                    <a:pt x="620998" y="0"/>
                  </a:lnTo>
                </a:path>
                <a:path w="4005579" h="1272540">
                  <a:moveTo>
                    <a:pt x="451751" y="1272064"/>
                  </a:moveTo>
                  <a:lnTo>
                    <a:pt x="620998" y="0"/>
                  </a:lnTo>
                </a:path>
                <a:path w="4005579" h="1272540">
                  <a:moveTo>
                    <a:pt x="0" y="1272064"/>
                  </a:moveTo>
                  <a:lnTo>
                    <a:pt x="1294588" y="0"/>
                  </a:lnTo>
                </a:path>
                <a:path w="4005579" h="1272540">
                  <a:moveTo>
                    <a:pt x="451751" y="1272064"/>
                  </a:moveTo>
                  <a:lnTo>
                    <a:pt x="1294588" y="0"/>
                  </a:lnTo>
                </a:path>
                <a:path w="4005579" h="1272540">
                  <a:moveTo>
                    <a:pt x="931869" y="1272064"/>
                  </a:moveTo>
                  <a:lnTo>
                    <a:pt x="620998" y="0"/>
                  </a:lnTo>
                </a:path>
                <a:path w="4005579" h="1272540">
                  <a:moveTo>
                    <a:pt x="1464260" y="1272064"/>
                  </a:moveTo>
                  <a:lnTo>
                    <a:pt x="620998" y="0"/>
                  </a:lnTo>
                </a:path>
                <a:path w="4005579" h="1272540">
                  <a:moveTo>
                    <a:pt x="931869" y="1272064"/>
                  </a:moveTo>
                  <a:lnTo>
                    <a:pt x="1294588" y="0"/>
                  </a:lnTo>
                </a:path>
                <a:path w="4005579" h="1272540">
                  <a:moveTo>
                    <a:pt x="1464260" y="1272064"/>
                  </a:moveTo>
                  <a:lnTo>
                    <a:pt x="1294588" y="0"/>
                  </a:lnTo>
                </a:path>
                <a:path w="4005579" h="1272540">
                  <a:moveTo>
                    <a:pt x="2200534" y="1272064"/>
                  </a:moveTo>
                  <a:lnTo>
                    <a:pt x="2946688" y="0"/>
                  </a:lnTo>
                </a:path>
                <a:path w="4005579" h="1272540">
                  <a:moveTo>
                    <a:pt x="2732925" y="1272064"/>
                  </a:moveTo>
                  <a:lnTo>
                    <a:pt x="2946688" y="0"/>
                  </a:lnTo>
                </a:path>
                <a:path w="4005579" h="1272540">
                  <a:moveTo>
                    <a:pt x="2200534" y="1272064"/>
                  </a:moveTo>
                  <a:lnTo>
                    <a:pt x="3620278" y="0"/>
                  </a:lnTo>
                </a:path>
                <a:path w="4005579" h="1272540">
                  <a:moveTo>
                    <a:pt x="2732925" y="1272064"/>
                  </a:moveTo>
                  <a:lnTo>
                    <a:pt x="3620278" y="0"/>
                  </a:lnTo>
                </a:path>
                <a:path w="4005579" h="1272540">
                  <a:moveTo>
                    <a:pt x="3473236" y="1272064"/>
                  </a:moveTo>
                  <a:lnTo>
                    <a:pt x="2946688" y="0"/>
                  </a:lnTo>
                </a:path>
                <a:path w="4005579" h="1272540">
                  <a:moveTo>
                    <a:pt x="3473236" y="1272064"/>
                  </a:moveTo>
                  <a:lnTo>
                    <a:pt x="3620278" y="0"/>
                  </a:lnTo>
                </a:path>
                <a:path w="4005579" h="1272540">
                  <a:moveTo>
                    <a:pt x="4005520" y="1272064"/>
                  </a:moveTo>
                  <a:lnTo>
                    <a:pt x="3620278" y="0"/>
                  </a:lnTo>
                </a:path>
                <a:path w="4005579" h="1272540">
                  <a:moveTo>
                    <a:pt x="4005520" y="1272064"/>
                  </a:moveTo>
                  <a:lnTo>
                    <a:pt x="2946688" y="0"/>
                  </a:lnTo>
                </a:path>
                <a:path w="4005579" h="1272540">
                  <a:moveTo>
                    <a:pt x="3473236" y="1272064"/>
                  </a:moveTo>
                  <a:lnTo>
                    <a:pt x="620998" y="0"/>
                  </a:lnTo>
                </a:path>
                <a:path w="4005579" h="1272540">
                  <a:moveTo>
                    <a:pt x="4005520" y="1272064"/>
                  </a:moveTo>
                  <a:lnTo>
                    <a:pt x="1294588" y="0"/>
                  </a:lnTo>
                </a:path>
                <a:path w="4005579" h="1272540">
                  <a:moveTo>
                    <a:pt x="3473236" y="1272064"/>
                  </a:moveTo>
                  <a:lnTo>
                    <a:pt x="1294588" y="0"/>
                  </a:lnTo>
                </a:path>
                <a:path w="4005579" h="1272540">
                  <a:moveTo>
                    <a:pt x="4005520" y="1272064"/>
                  </a:moveTo>
                  <a:lnTo>
                    <a:pt x="620998" y="0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452251" y="12596338"/>
              <a:ext cx="2697480" cy="1272540"/>
            </a:xfrm>
            <a:custGeom>
              <a:avLst/>
              <a:gdLst/>
              <a:ahLst/>
              <a:cxnLst/>
              <a:rect l="l" t="t" r="r" b="b"/>
              <a:pathLst>
                <a:path w="2697479" h="1272540">
                  <a:moveTo>
                    <a:pt x="2023637" y="0"/>
                  </a:moveTo>
                  <a:lnTo>
                    <a:pt x="0" y="1272064"/>
                  </a:lnTo>
                </a:path>
                <a:path w="2697479" h="1272540">
                  <a:moveTo>
                    <a:pt x="2697333" y="0"/>
                  </a:moveTo>
                  <a:lnTo>
                    <a:pt x="0" y="1272064"/>
                  </a:lnTo>
                </a:path>
                <a:path w="2697479" h="1272540">
                  <a:moveTo>
                    <a:pt x="2023637" y="0"/>
                  </a:moveTo>
                  <a:lnTo>
                    <a:pt x="532284" y="1272064"/>
                  </a:lnTo>
                </a:path>
                <a:path w="2697479" h="1272540">
                  <a:moveTo>
                    <a:pt x="2697333" y="0"/>
                  </a:moveTo>
                  <a:lnTo>
                    <a:pt x="532284" y="1272064"/>
                  </a:lnTo>
                </a:path>
              </a:pathLst>
            </a:custGeom>
            <a:ln w="1593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915980" y="12596338"/>
              <a:ext cx="560070" cy="1358900"/>
            </a:xfrm>
            <a:custGeom>
              <a:avLst/>
              <a:gdLst/>
              <a:ahLst/>
              <a:cxnLst/>
              <a:rect l="l" t="t" r="r" b="b"/>
              <a:pathLst>
                <a:path w="560070" h="1358900">
                  <a:moveTo>
                    <a:pt x="559908" y="0"/>
                  </a:moveTo>
                  <a:lnTo>
                    <a:pt x="0" y="1358653"/>
                  </a:lnTo>
                </a:path>
              </a:pathLst>
            </a:custGeom>
            <a:ln w="1593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028918" y="13227643"/>
              <a:ext cx="309880" cy="102235"/>
            </a:xfrm>
            <a:custGeom>
              <a:avLst/>
              <a:gdLst/>
              <a:ahLst/>
              <a:cxnLst/>
              <a:rect l="l" t="t" r="r" b="b"/>
              <a:pathLst>
                <a:path w="309879" h="102234">
                  <a:moveTo>
                    <a:pt x="309776" y="0"/>
                  </a:moveTo>
                  <a:lnTo>
                    <a:pt x="0" y="0"/>
                  </a:lnTo>
                  <a:lnTo>
                    <a:pt x="0" y="101993"/>
                  </a:lnTo>
                  <a:lnTo>
                    <a:pt x="309776" y="101993"/>
                  </a:lnTo>
                  <a:lnTo>
                    <a:pt x="309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475888" y="12596338"/>
              <a:ext cx="42545" cy="1358900"/>
            </a:xfrm>
            <a:custGeom>
              <a:avLst/>
              <a:gdLst/>
              <a:ahLst/>
              <a:cxnLst/>
              <a:rect l="l" t="t" r="r" b="b"/>
              <a:pathLst>
                <a:path w="42545" h="1358900">
                  <a:moveTo>
                    <a:pt x="0" y="0"/>
                  </a:moveTo>
                  <a:lnTo>
                    <a:pt x="42391" y="1358653"/>
                  </a:lnTo>
                </a:path>
              </a:pathLst>
            </a:custGeom>
            <a:ln w="1593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235988" y="13356943"/>
              <a:ext cx="309880" cy="102235"/>
            </a:xfrm>
            <a:custGeom>
              <a:avLst/>
              <a:gdLst/>
              <a:ahLst/>
              <a:cxnLst/>
              <a:rect l="l" t="t" r="r" b="b"/>
              <a:pathLst>
                <a:path w="309879" h="102234">
                  <a:moveTo>
                    <a:pt x="309776" y="0"/>
                  </a:moveTo>
                  <a:lnTo>
                    <a:pt x="0" y="0"/>
                  </a:lnTo>
                  <a:lnTo>
                    <a:pt x="0" y="101993"/>
                  </a:lnTo>
                  <a:lnTo>
                    <a:pt x="309776" y="101993"/>
                  </a:lnTo>
                  <a:lnTo>
                    <a:pt x="309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229"/>
          <p:cNvSpPr txBox="1"/>
          <p:nvPr/>
        </p:nvSpPr>
        <p:spPr>
          <a:xfrm>
            <a:off x="7235988" y="13339302"/>
            <a:ext cx="31686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90"/>
              </a:spcBef>
            </a:pPr>
            <a:r>
              <a:rPr sz="700" spc="-20" dirty="0">
                <a:solidFill>
                  <a:srgbClr val="6F2F9F"/>
                </a:solidFill>
                <a:latin typeface="Calibri"/>
                <a:cs typeface="Calibri"/>
              </a:rPr>
              <a:t>4*100GE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30" name="object 230"/>
          <p:cNvGrpSpPr/>
          <p:nvPr/>
        </p:nvGrpSpPr>
        <p:grpSpPr>
          <a:xfrm>
            <a:off x="6907724" y="12588083"/>
            <a:ext cx="1250315" cy="1375410"/>
            <a:chOff x="6907724" y="12588083"/>
            <a:chExt cx="1250315" cy="1375410"/>
          </a:xfrm>
        </p:grpSpPr>
        <p:sp>
          <p:nvSpPr>
            <p:cNvPr id="231" name="object 231"/>
            <p:cNvSpPr/>
            <p:nvPr/>
          </p:nvSpPr>
          <p:spPr>
            <a:xfrm>
              <a:off x="6915979" y="12596338"/>
              <a:ext cx="1233805" cy="1358900"/>
            </a:xfrm>
            <a:custGeom>
              <a:avLst/>
              <a:gdLst/>
              <a:ahLst/>
              <a:cxnLst/>
              <a:rect l="l" t="t" r="r" b="b"/>
              <a:pathLst>
                <a:path w="1233804" h="1358900">
                  <a:moveTo>
                    <a:pt x="1233603" y="0"/>
                  </a:moveTo>
                  <a:lnTo>
                    <a:pt x="0" y="1358653"/>
                  </a:lnTo>
                </a:path>
              </a:pathLst>
            </a:custGeom>
            <a:ln w="1593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343932" y="13222119"/>
              <a:ext cx="309880" cy="102235"/>
            </a:xfrm>
            <a:custGeom>
              <a:avLst/>
              <a:gdLst/>
              <a:ahLst/>
              <a:cxnLst/>
              <a:rect l="l" t="t" r="r" b="b"/>
              <a:pathLst>
                <a:path w="309879" h="102234">
                  <a:moveTo>
                    <a:pt x="309776" y="0"/>
                  </a:moveTo>
                  <a:lnTo>
                    <a:pt x="0" y="0"/>
                  </a:lnTo>
                  <a:lnTo>
                    <a:pt x="0" y="101993"/>
                  </a:lnTo>
                  <a:lnTo>
                    <a:pt x="309776" y="101993"/>
                  </a:lnTo>
                  <a:lnTo>
                    <a:pt x="309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3" name="object 233"/>
          <p:cNvSpPr txBox="1"/>
          <p:nvPr/>
        </p:nvSpPr>
        <p:spPr>
          <a:xfrm>
            <a:off x="7019087" y="13209896"/>
            <a:ext cx="654050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6F2F9F"/>
                </a:solidFill>
                <a:latin typeface="Calibri"/>
                <a:cs typeface="Calibri"/>
              </a:rPr>
              <a:t>4*100GE</a:t>
            </a:r>
            <a:r>
              <a:rPr sz="1050" spc="-15" baseline="3968" dirty="0">
                <a:solidFill>
                  <a:srgbClr val="6F2F9F"/>
                </a:solidFill>
                <a:latin typeface="Calibri"/>
                <a:cs typeface="Calibri"/>
              </a:rPr>
              <a:t>4*100GE</a:t>
            </a:r>
            <a:endParaRPr sz="1050" baseline="3968">
              <a:latin typeface="Calibri"/>
              <a:cs typeface="Calibri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7518279" y="12596338"/>
            <a:ext cx="631825" cy="1358900"/>
          </a:xfrm>
          <a:custGeom>
            <a:avLst/>
            <a:gdLst/>
            <a:ahLst/>
            <a:cxnLst/>
            <a:rect l="l" t="t" r="r" b="b"/>
            <a:pathLst>
              <a:path w="631825" h="1358900">
                <a:moveTo>
                  <a:pt x="631304" y="0"/>
                </a:moveTo>
                <a:lnTo>
                  <a:pt x="0" y="1358653"/>
                </a:lnTo>
              </a:path>
            </a:pathLst>
          </a:custGeom>
          <a:ln w="1593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 txBox="1"/>
          <p:nvPr/>
        </p:nvSpPr>
        <p:spPr>
          <a:xfrm>
            <a:off x="7643754" y="13376492"/>
            <a:ext cx="322580" cy="1022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795"/>
              </a:lnSpc>
            </a:pPr>
            <a:r>
              <a:rPr sz="700" spc="-20" dirty="0">
                <a:solidFill>
                  <a:srgbClr val="6F2F9F"/>
                </a:solidFill>
                <a:latin typeface="Calibri"/>
                <a:cs typeface="Calibri"/>
              </a:rPr>
              <a:t>4*100GE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36" name="object 236"/>
          <p:cNvGrpSpPr/>
          <p:nvPr/>
        </p:nvGrpSpPr>
        <p:grpSpPr>
          <a:xfrm>
            <a:off x="7467633" y="12588083"/>
            <a:ext cx="788670" cy="1289050"/>
            <a:chOff x="7467633" y="12588083"/>
            <a:chExt cx="788670" cy="1289050"/>
          </a:xfrm>
        </p:grpSpPr>
        <p:sp>
          <p:nvSpPr>
            <p:cNvPr id="237" name="object 237"/>
            <p:cNvSpPr/>
            <p:nvPr/>
          </p:nvSpPr>
          <p:spPr>
            <a:xfrm>
              <a:off x="7475888" y="12596338"/>
              <a:ext cx="772160" cy="1272540"/>
            </a:xfrm>
            <a:custGeom>
              <a:avLst/>
              <a:gdLst/>
              <a:ahLst/>
              <a:cxnLst/>
              <a:rect l="l" t="t" r="r" b="b"/>
              <a:pathLst>
                <a:path w="772159" h="1272540">
                  <a:moveTo>
                    <a:pt x="0" y="0"/>
                  </a:moveTo>
                  <a:lnTo>
                    <a:pt x="771759" y="1272064"/>
                  </a:lnTo>
                </a:path>
              </a:pathLst>
            </a:custGeom>
            <a:ln w="1593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688908" y="13127774"/>
              <a:ext cx="266700" cy="102235"/>
            </a:xfrm>
            <a:custGeom>
              <a:avLst/>
              <a:gdLst/>
              <a:ahLst/>
              <a:cxnLst/>
              <a:rect l="l" t="t" r="r" b="b"/>
              <a:pathLst>
                <a:path w="266700" h="102234">
                  <a:moveTo>
                    <a:pt x="266694" y="0"/>
                  </a:moveTo>
                  <a:lnTo>
                    <a:pt x="0" y="0"/>
                  </a:lnTo>
                  <a:lnTo>
                    <a:pt x="0" y="101993"/>
                  </a:lnTo>
                  <a:lnTo>
                    <a:pt x="266694" y="101993"/>
                  </a:lnTo>
                  <a:lnTo>
                    <a:pt x="266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9" name="object 239"/>
          <p:cNvSpPr txBox="1"/>
          <p:nvPr/>
        </p:nvSpPr>
        <p:spPr>
          <a:xfrm>
            <a:off x="7679395" y="13110398"/>
            <a:ext cx="291465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FDC000"/>
                </a:solidFill>
                <a:latin typeface="Calibri"/>
                <a:cs typeface="Calibri"/>
              </a:rPr>
              <a:t>2*25GE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40" name="object 240"/>
          <p:cNvGrpSpPr/>
          <p:nvPr/>
        </p:nvGrpSpPr>
        <p:grpSpPr>
          <a:xfrm>
            <a:off x="8050883" y="12588083"/>
            <a:ext cx="266700" cy="1289050"/>
            <a:chOff x="8050883" y="12588083"/>
            <a:chExt cx="266700" cy="1289050"/>
          </a:xfrm>
        </p:grpSpPr>
        <p:sp>
          <p:nvSpPr>
            <p:cNvPr id="241" name="object 241"/>
            <p:cNvSpPr/>
            <p:nvPr/>
          </p:nvSpPr>
          <p:spPr>
            <a:xfrm>
              <a:off x="8149584" y="12596338"/>
              <a:ext cx="98425" cy="1272540"/>
            </a:xfrm>
            <a:custGeom>
              <a:avLst/>
              <a:gdLst/>
              <a:ahLst/>
              <a:cxnLst/>
              <a:rect l="l" t="t" r="r" b="b"/>
              <a:pathLst>
                <a:path w="98425" h="1272540">
                  <a:moveTo>
                    <a:pt x="0" y="0"/>
                  </a:moveTo>
                  <a:lnTo>
                    <a:pt x="98063" y="1272064"/>
                  </a:lnTo>
                </a:path>
              </a:pathLst>
            </a:custGeom>
            <a:ln w="1593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8050883" y="13344937"/>
              <a:ext cx="266700" cy="102235"/>
            </a:xfrm>
            <a:custGeom>
              <a:avLst/>
              <a:gdLst/>
              <a:ahLst/>
              <a:cxnLst/>
              <a:rect l="l" t="t" r="r" b="b"/>
              <a:pathLst>
                <a:path w="266700" h="102234">
                  <a:moveTo>
                    <a:pt x="266694" y="0"/>
                  </a:moveTo>
                  <a:lnTo>
                    <a:pt x="0" y="0"/>
                  </a:lnTo>
                  <a:lnTo>
                    <a:pt x="0" y="101993"/>
                  </a:lnTo>
                  <a:lnTo>
                    <a:pt x="266694" y="101993"/>
                  </a:lnTo>
                  <a:lnTo>
                    <a:pt x="266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3" name="object 243"/>
          <p:cNvSpPr txBox="1"/>
          <p:nvPr/>
        </p:nvSpPr>
        <p:spPr>
          <a:xfrm>
            <a:off x="8041370" y="13327561"/>
            <a:ext cx="291465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FDC000"/>
                </a:solidFill>
                <a:latin typeface="Calibri"/>
                <a:cs typeface="Calibri"/>
              </a:rPr>
              <a:t>2*25GE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44" name="object 244"/>
          <p:cNvGrpSpPr/>
          <p:nvPr/>
        </p:nvGrpSpPr>
        <p:grpSpPr>
          <a:xfrm>
            <a:off x="7467633" y="12588083"/>
            <a:ext cx="1320800" cy="1289050"/>
            <a:chOff x="7467633" y="12588083"/>
            <a:chExt cx="1320800" cy="1289050"/>
          </a:xfrm>
        </p:grpSpPr>
        <p:sp>
          <p:nvSpPr>
            <p:cNvPr id="245" name="object 245"/>
            <p:cNvSpPr/>
            <p:nvPr/>
          </p:nvSpPr>
          <p:spPr>
            <a:xfrm>
              <a:off x="7475888" y="12596338"/>
              <a:ext cx="1304290" cy="1272540"/>
            </a:xfrm>
            <a:custGeom>
              <a:avLst/>
              <a:gdLst/>
              <a:ahLst/>
              <a:cxnLst/>
              <a:rect l="l" t="t" r="r" b="b"/>
              <a:pathLst>
                <a:path w="1304290" h="1272540">
                  <a:moveTo>
                    <a:pt x="0" y="0"/>
                  </a:moveTo>
                  <a:lnTo>
                    <a:pt x="1304043" y="1272064"/>
                  </a:lnTo>
                </a:path>
              </a:pathLst>
            </a:custGeom>
            <a:ln w="1593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855924" y="13008567"/>
              <a:ext cx="266700" cy="102235"/>
            </a:xfrm>
            <a:custGeom>
              <a:avLst/>
              <a:gdLst/>
              <a:ahLst/>
              <a:cxnLst/>
              <a:rect l="l" t="t" r="r" b="b"/>
              <a:pathLst>
                <a:path w="266700" h="102234">
                  <a:moveTo>
                    <a:pt x="266694" y="0"/>
                  </a:moveTo>
                  <a:lnTo>
                    <a:pt x="0" y="0"/>
                  </a:lnTo>
                  <a:lnTo>
                    <a:pt x="0" y="101993"/>
                  </a:lnTo>
                  <a:lnTo>
                    <a:pt x="266694" y="101993"/>
                  </a:lnTo>
                  <a:lnTo>
                    <a:pt x="266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7" name="object 247"/>
          <p:cNvSpPr txBox="1"/>
          <p:nvPr/>
        </p:nvSpPr>
        <p:spPr>
          <a:xfrm>
            <a:off x="7846199" y="12991086"/>
            <a:ext cx="292735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solidFill>
                  <a:srgbClr val="FDC000"/>
                </a:solidFill>
                <a:latin typeface="Calibri"/>
                <a:cs typeface="Calibri"/>
              </a:rPr>
              <a:t>2*25GE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8149583" y="12596338"/>
            <a:ext cx="630555" cy="1272540"/>
          </a:xfrm>
          <a:custGeom>
            <a:avLst/>
            <a:gdLst/>
            <a:ahLst/>
            <a:cxnLst/>
            <a:rect l="l" t="t" r="r" b="b"/>
            <a:pathLst>
              <a:path w="630554" h="1272540">
                <a:moveTo>
                  <a:pt x="0" y="0"/>
                </a:moveTo>
                <a:lnTo>
                  <a:pt x="630348" y="1272064"/>
                </a:lnTo>
              </a:path>
            </a:pathLst>
          </a:custGeom>
          <a:ln w="1593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 txBox="1"/>
          <p:nvPr/>
        </p:nvSpPr>
        <p:spPr>
          <a:xfrm>
            <a:off x="8331368" y="13181321"/>
            <a:ext cx="279400" cy="1022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795"/>
              </a:lnSpc>
            </a:pPr>
            <a:r>
              <a:rPr sz="700" spc="-20" dirty="0">
                <a:solidFill>
                  <a:srgbClr val="FDC000"/>
                </a:solidFill>
                <a:latin typeface="Calibri"/>
                <a:cs typeface="Calibri"/>
              </a:rPr>
              <a:t>2*25GE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7475888" y="12596338"/>
            <a:ext cx="1747520" cy="1272540"/>
          </a:xfrm>
          <a:custGeom>
            <a:avLst/>
            <a:gdLst/>
            <a:ahLst/>
            <a:cxnLst/>
            <a:rect l="l" t="t" r="r" b="b"/>
            <a:pathLst>
              <a:path w="1747520" h="1272540">
                <a:moveTo>
                  <a:pt x="0" y="0"/>
                </a:moveTo>
                <a:lnTo>
                  <a:pt x="1746976" y="1272064"/>
                </a:lnTo>
              </a:path>
            </a:pathLst>
          </a:custGeom>
          <a:ln w="1593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 txBox="1"/>
          <p:nvPr/>
        </p:nvSpPr>
        <p:spPr>
          <a:xfrm>
            <a:off x="8381303" y="13338350"/>
            <a:ext cx="279400" cy="1022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795"/>
              </a:lnSpc>
            </a:pPr>
            <a:r>
              <a:rPr sz="700" spc="-20" dirty="0">
                <a:solidFill>
                  <a:srgbClr val="FDC000"/>
                </a:solidFill>
                <a:latin typeface="Calibri"/>
                <a:cs typeface="Calibri"/>
              </a:rPr>
              <a:t>2*25GE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7475888" y="12596338"/>
            <a:ext cx="2279650" cy="1272540"/>
          </a:xfrm>
          <a:custGeom>
            <a:avLst/>
            <a:gdLst/>
            <a:ahLst/>
            <a:cxnLst/>
            <a:rect l="l" t="t" r="r" b="b"/>
            <a:pathLst>
              <a:path w="2279650" h="1272540">
                <a:moveTo>
                  <a:pt x="0" y="0"/>
                </a:moveTo>
                <a:lnTo>
                  <a:pt x="2279261" y="1272064"/>
                </a:lnTo>
              </a:path>
            </a:pathLst>
          </a:custGeom>
          <a:ln w="1593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 txBox="1"/>
          <p:nvPr/>
        </p:nvSpPr>
        <p:spPr>
          <a:xfrm>
            <a:off x="8706942" y="13332400"/>
            <a:ext cx="279400" cy="1022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795"/>
              </a:lnSpc>
            </a:pPr>
            <a:r>
              <a:rPr sz="700" spc="-20" dirty="0">
                <a:solidFill>
                  <a:srgbClr val="FDC000"/>
                </a:solidFill>
                <a:latin typeface="Calibri"/>
                <a:cs typeface="Calibri"/>
              </a:rPr>
              <a:t>2*25GE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8149583" y="12596338"/>
            <a:ext cx="1073785" cy="1272540"/>
          </a:xfrm>
          <a:custGeom>
            <a:avLst/>
            <a:gdLst/>
            <a:ahLst/>
            <a:cxnLst/>
            <a:rect l="l" t="t" r="r" b="b"/>
            <a:pathLst>
              <a:path w="1073784" h="1272540">
                <a:moveTo>
                  <a:pt x="0" y="0"/>
                </a:moveTo>
                <a:lnTo>
                  <a:pt x="1073281" y="1272064"/>
                </a:lnTo>
              </a:path>
            </a:pathLst>
          </a:custGeom>
          <a:ln w="1593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 txBox="1"/>
          <p:nvPr/>
        </p:nvSpPr>
        <p:spPr>
          <a:xfrm>
            <a:off x="8397452" y="13030559"/>
            <a:ext cx="279400" cy="1022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795"/>
              </a:lnSpc>
            </a:pPr>
            <a:r>
              <a:rPr sz="700" spc="-20" dirty="0">
                <a:solidFill>
                  <a:srgbClr val="FDC000"/>
                </a:solidFill>
                <a:latin typeface="Calibri"/>
                <a:cs typeface="Calibri"/>
              </a:rPr>
              <a:t>2*25GE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56" name="object 256"/>
          <p:cNvGrpSpPr/>
          <p:nvPr/>
        </p:nvGrpSpPr>
        <p:grpSpPr>
          <a:xfrm>
            <a:off x="8141329" y="12588083"/>
            <a:ext cx="1622425" cy="1289050"/>
            <a:chOff x="8141329" y="12588083"/>
            <a:chExt cx="1622425" cy="1289050"/>
          </a:xfrm>
        </p:grpSpPr>
        <p:sp>
          <p:nvSpPr>
            <p:cNvPr id="257" name="object 257"/>
            <p:cNvSpPr/>
            <p:nvPr/>
          </p:nvSpPr>
          <p:spPr>
            <a:xfrm>
              <a:off x="8149584" y="12596338"/>
              <a:ext cx="1605915" cy="1272540"/>
            </a:xfrm>
            <a:custGeom>
              <a:avLst/>
              <a:gdLst/>
              <a:ahLst/>
              <a:cxnLst/>
              <a:rect l="l" t="t" r="r" b="b"/>
              <a:pathLst>
                <a:path w="1605915" h="1272540">
                  <a:moveTo>
                    <a:pt x="0" y="0"/>
                  </a:moveTo>
                  <a:lnTo>
                    <a:pt x="1605565" y="1272064"/>
                  </a:lnTo>
                </a:path>
              </a:pathLst>
            </a:custGeom>
            <a:ln w="1593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8819030" y="13181321"/>
              <a:ext cx="266700" cy="102235"/>
            </a:xfrm>
            <a:custGeom>
              <a:avLst/>
              <a:gdLst/>
              <a:ahLst/>
              <a:cxnLst/>
              <a:rect l="l" t="t" r="r" b="b"/>
              <a:pathLst>
                <a:path w="266700" h="102234">
                  <a:moveTo>
                    <a:pt x="266694" y="0"/>
                  </a:moveTo>
                  <a:lnTo>
                    <a:pt x="0" y="0"/>
                  </a:lnTo>
                  <a:lnTo>
                    <a:pt x="0" y="101993"/>
                  </a:lnTo>
                  <a:lnTo>
                    <a:pt x="266694" y="101993"/>
                  </a:lnTo>
                  <a:lnTo>
                    <a:pt x="266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9" name="object 259"/>
          <p:cNvSpPr txBox="1"/>
          <p:nvPr/>
        </p:nvSpPr>
        <p:spPr>
          <a:xfrm>
            <a:off x="8819029" y="13164052"/>
            <a:ext cx="269240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700" spc="-30" dirty="0">
                <a:solidFill>
                  <a:srgbClr val="FDC000"/>
                </a:solidFill>
                <a:latin typeface="Calibri"/>
                <a:cs typeface="Calibri"/>
              </a:rPr>
              <a:t>2*25GE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10129129" y="12596338"/>
            <a:ext cx="254000" cy="1272540"/>
          </a:xfrm>
          <a:custGeom>
            <a:avLst/>
            <a:gdLst/>
            <a:ahLst/>
            <a:cxnLst/>
            <a:rect l="l" t="t" r="r" b="b"/>
            <a:pathLst>
              <a:path w="254000" h="1272540">
                <a:moveTo>
                  <a:pt x="253817" y="1272064"/>
                </a:moveTo>
                <a:lnTo>
                  <a:pt x="0" y="0"/>
                </a:lnTo>
              </a:path>
            </a:pathLst>
          </a:custGeom>
          <a:ln w="15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 txBox="1"/>
          <p:nvPr/>
        </p:nvSpPr>
        <p:spPr>
          <a:xfrm>
            <a:off x="10122649" y="13181321"/>
            <a:ext cx="279400" cy="1022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795"/>
              </a:lnSpc>
            </a:pPr>
            <a:r>
              <a:rPr sz="700" spc="-20" dirty="0">
                <a:latin typeface="Calibri"/>
                <a:cs typeface="Calibri"/>
              </a:rPr>
              <a:t>2*10GE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10129129" y="12596338"/>
            <a:ext cx="786130" cy="1272540"/>
          </a:xfrm>
          <a:custGeom>
            <a:avLst/>
            <a:gdLst/>
            <a:ahLst/>
            <a:cxnLst/>
            <a:rect l="l" t="t" r="r" b="b"/>
            <a:pathLst>
              <a:path w="786129" h="1272540">
                <a:moveTo>
                  <a:pt x="786102" y="1272064"/>
                </a:moveTo>
                <a:lnTo>
                  <a:pt x="0" y="0"/>
                </a:lnTo>
              </a:path>
            </a:pathLst>
          </a:custGeom>
          <a:ln w="15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10511504" y="13376704"/>
            <a:ext cx="279400" cy="1022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795"/>
              </a:lnSpc>
            </a:pPr>
            <a:r>
              <a:rPr sz="700" spc="-20" dirty="0">
                <a:latin typeface="Calibri"/>
                <a:cs typeface="Calibri"/>
              </a:rPr>
              <a:t>2*10GE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10382948" y="12596338"/>
            <a:ext cx="420370" cy="1272540"/>
          </a:xfrm>
          <a:custGeom>
            <a:avLst/>
            <a:gdLst/>
            <a:ahLst/>
            <a:cxnLst/>
            <a:rect l="l" t="t" r="r" b="b"/>
            <a:pathLst>
              <a:path w="420370" h="1272540">
                <a:moveTo>
                  <a:pt x="0" y="1272064"/>
                </a:moveTo>
                <a:lnTo>
                  <a:pt x="419771" y="0"/>
                </a:lnTo>
              </a:path>
            </a:pathLst>
          </a:custGeom>
          <a:ln w="15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 txBox="1"/>
          <p:nvPr/>
        </p:nvSpPr>
        <p:spPr>
          <a:xfrm>
            <a:off x="10484942" y="13013348"/>
            <a:ext cx="279400" cy="1022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810">
              <a:lnSpc>
                <a:spcPts val="795"/>
              </a:lnSpc>
            </a:pPr>
            <a:r>
              <a:rPr sz="700" spc="-20" dirty="0">
                <a:latin typeface="Calibri"/>
                <a:cs typeface="Calibri"/>
              </a:rPr>
              <a:t>2*10GE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66" name="object 266"/>
          <p:cNvGrpSpPr/>
          <p:nvPr/>
        </p:nvGrpSpPr>
        <p:grpSpPr>
          <a:xfrm>
            <a:off x="10725692" y="12588083"/>
            <a:ext cx="266700" cy="1289050"/>
            <a:chOff x="10725692" y="12588083"/>
            <a:chExt cx="266700" cy="1289050"/>
          </a:xfrm>
        </p:grpSpPr>
        <p:sp>
          <p:nvSpPr>
            <p:cNvPr id="267" name="object 267"/>
            <p:cNvSpPr/>
            <p:nvPr/>
          </p:nvSpPr>
          <p:spPr>
            <a:xfrm>
              <a:off x="10802719" y="12596338"/>
              <a:ext cx="113030" cy="1272540"/>
            </a:xfrm>
            <a:custGeom>
              <a:avLst/>
              <a:gdLst/>
              <a:ahLst/>
              <a:cxnLst/>
              <a:rect l="l" t="t" r="r" b="b"/>
              <a:pathLst>
                <a:path w="113029" h="1272540">
                  <a:moveTo>
                    <a:pt x="112512" y="1272064"/>
                  </a:moveTo>
                  <a:lnTo>
                    <a:pt x="0" y="0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0725692" y="13181321"/>
              <a:ext cx="266700" cy="102235"/>
            </a:xfrm>
            <a:custGeom>
              <a:avLst/>
              <a:gdLst/>
              <a:ahLst/>
              <a:cxnLst/>
              <a:rect l="l" t="t" r="r" b="b"/>
              <a:pathLst>
                <a:path w="266700" h="102234">
                  <a:moveTo>
                    <a:pt x="266694" y="0"/>
                  </a:moveTo>
                  <a:lnTo>
                    <a:pt x="0" y="0"/>
                  </a:lnTo>
                  <a:lnTo>
                    <a:pt x="0" y="101993"/>
                  </a:lnTo>
                  <a:lnTo>
                    <a:pt x="266694" y="101993"/>
                  </a:lnTo>
                  <a:lnTo>
                    <a:pt x="266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9" name="object 269"/>
          <p:cNvSpPr txBox="1"/>
          <p:nvPr/>
        </p:nvSpPr>
        <p:spPr>
          <a:xfrm>
            <a:off x="10717136" y="13164052"/>
            <a:ext cx="291465" cy="130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latin typeface="Calibri"/>
                <a:cs typeface="Calibri"/>
              </a:rPr>
              <a:t>2*10GE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10129129" y="12577745"/>
            <a:ext cx="2932430" cy="1323975"/>
          </a:xfrm>
          <a:custGeom>
            <a:avLst/>
            <a:gdLst/>
            <a:ahLst/>
            <a:cxnLst/>
            <a:rect l="l" t="t" r="r" b="b"/>
            <a:pathLst>
              <a:path w="2932430" h="1323975">
                <a:moveTo>
                  <a:pt x="1577304" y="1323380"/>
                </a:moveTo>
                <a:lnTo>
                  <a:pt x="0" y="18592"/>
                </a:lnTo>
              </a:path>
              <a:path w="2932430" h="1323975">
                <a:moveTo>
                  <a:pt x="1577304" y="1323380"/>
                </a:moveTo>
                <a:lnTo>
                  <a:pt x="673589" y="18592"/>
                </a:lnTo>
              </a:path>
              <a:path w="2932430" h="1323975">
                <a:moveTo>
                  <a:pt x="2392093" y="1290657"/>
                </a:moveTo>
                <a:lnTo>
                  <a:pt x="2258650" y="0"/>
                </a:lnTo>
              </a:path>
              <a:path w="2932430" h="1323975">
                <a:moveTo>
                  <a:pt x="2924377" y="1290657"/>
                </a:moveTo>
                <a:lnTo>
                  <a:pt x="2258650" y="0"/>
                </a:lnTo>
              </a:path>
              <a:path w="2932430" h="1323975">
                <a:moveTo>
                  <a:pt x="2392093" y="1290657"/>
                </a:moveTo>
                <a:lnTo>
                  <a:pt x="2932345" y="0"/>
                </a:lnTo>
              </a:path>
              <a:path w="2932430" h="1323975">
                <a:moveTo>
                  <a:pt x="2924377" y="1290657"/>
                </a:moveTo>
                <a:lnTo>
                  <a:pt x="2932345" y="0"/>
                </a:lnTo>
              </a:path>
            </a:pathLst>
          </a:custGeom>
          <a:ln w="159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 txBox="1"/>
          <p:nvPr/>
        </p:nvSpPr>
        <p:spPr>
          <a:xfrm>
            <a:off x="15277465" y="10249926"/>
            <a:ext cx="193802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spc="-20" dirty="0">
                <a:latin typeface="微软雅黑"/>
                <a:cs typeface="微软雅黑"/>
              </a:rPr>
              <a:t>互联网业务区</a:t>
            </a:r>
            <a:endParaRPr sz="2500">
              <a:latin typeface="微软雅黑"/>
              <a:cs typeface="微软雅黑"/>
            </a:endParaRPr>
          </a:p>
        </p:txBody>
      </p:sp>
      <p:grpSp>
        <p:nvGrpSpPr>
          <p:cNvPr id="272" name="object 272"/>
          <p:cNvGrpSpPr/>
          <p:nvPr/>
        </p:nvGrpSpPr>
        <p:grpSpPr>
          <a:xfrm>
            <a:off x="16079593" y="11773826"/>
            <a:ext cx="2132965" cy="2162810"/>
            <a:chOff x="16079593" y="11773826"/>
            <a:chExt cx="2132965" cy="2162810"/>
          </a:xfrm>
        </p:grpSpPr>
        <p:sp>
          <p:nvSpPr>
            <p:cNvPr id="273" name="object 273"/>
            <p:cNvSpPr/>
            <p:nvPr/>
          </p:nvSpPr>
          <p:spPr>
            <a:xfrm>
              <a:off x="16087848" y="11782081"/>
              <a:ext cx="1457960" cy="2130425"/>
            </a:xfrm>
            <a:custGeom>
              <a:avLst/>
              <a:gdLst/>
              <a:ahLst/>
              <a:cxnLst/>
              <a:rect l="l" t="t" r="r" b="b"/>
              <a:pathLst>
                <a:path w="1457959" h="2130425">
                  <a:moveTo>
                    <a:pt x="0" y="2129881"/>
                  </a:moveTo>
                  <a:lnTo>
                    <a:pt x="587531" y="0"/>
                  </a:lnTo>
                </a:path>
                <a:path w="1457959" h="2130425">
                  <a:moveTo>
                    <a:pt x="0" y="2129881"/>
                  </a:moveTo>
                  <a:lnTo>
                    <a:pt x="1457460" y="0"/>
                  </a:lnTo>
                </a:path>
                <a:path w="1457959" h="2130425">
                  <a:moveTo>
                    <a:pt x="532390" y="2129881"/>
                  </a:moveTo>
                  <a:lnTo>
                    <a:pt x="587531" y="0"/>
                  </a:lnTo>
                </a:path>
                <a:path w="1457959" h="2130425">
                  <a:moveTo>
                    <a:pt x="532390" y="2129881"/>
                  </a:moveTo>
                  <a:lnTo>
                    <a:pt x="1457460" y="0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7519439" y="12856531"/>
              <a:ext cx="0" cy="1065530"/>
            </a:xfrm>
            <a:custGeom>
              <a:avLst/>
              <a:gdLst/>
              <a:ahLst/>
              <a:cxnLst/>
              <a:rect l="l" t="t" r="r" b="b"/>
              <a:pathLst>
                <a:path h="1065530">
                  <a:moveTo>
                    <a:pt x="0" y="745304"/>
                  </a:moveTo>
                  <a:lnTo>
                    <a:pt x="0" y="1064994"/>
                  </a:lnTo>
                </a:path>
                <a:path h="1065530">
                  <a:moveTo>
                    <a:pt x="0" y="0"/>
                  </a:moveTo>
                  <a:lnTo>
                    <a:pt x="0" y="643311"/>
                  </a:lnTo>
                </a:path>
              </a:pathLst>
            </a:custGeom>
            <a:ln w="29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7389767" y="13499842"/>
              <a:ext cx="266700" cy="102235"/>
            </a:xfrm>
            <a:custGeom>
              <a:avLst/>
              <a:gdLst/>
              <a:ahLst/>
              <a:cxnLst/>
              <a:rect l="l" t="t" r="r" b="b"/>
              <a:pathLst>
                <a:path w="266700" h="102234">
                  <a:moveTo>
                    <a:pt x="266694" y="0"/>
                  </a:moveTo>
                  <a:lnTo>
                    <a:pt x="0" y="0"/>
                  </a:lnTo>
                  <a:lnTo>
                    <a:pt x="0" y="101993"/>
                  </a:lnTo>
                  <a:lnTo>
                    <a:pt x="266694" y="101993"/>
                  </a:lnTo>
                  <a:lnTo>
                    <a:pt x="266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7512905" y="12864499"/>
              <a:ext cx="545465" cy="1049655"/>
            </a:xfrm>
            <a:custGeom>
              <a:avLst/>
              <a:gdLst/>
              <a:ahLst/>
              <a:cxnLst/>
              <a:rect l="l" t="t" r="r" b="b"/>
              <a:pathLst>
                <a:path w="545465" h="1049655">
                  <a:moveTo>
                    <a:pt x="545352" y="1049057"/>
                  </a:moveTo>
                  <a:lnTo>
                    <a:pt x="0" y="0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7737824" y="13499098"/>
              <a:ext cx="266700" cy="102235"/>
            </a:xfrm>
            <a:custGeom>
              <a:avLst/>
              <a:gdLst/>
              <a:ahLst/>
              <a:cxnLst/>
              <a:rect l="l" t="t" r="r" b="b"/>
              <a:pathLst>
                <a:path w="266700" h="102234">
                  <a:moveTo>
                    <a:pt x="266694" y="0"/>
                  </a:moveTo>
                  <a:lnTo>
                    <a:pt x="0" y="0"/>
                  </a:lnTo>
                  <a:lnTo>
                    <a:pt x="0" y="101993"/>
                  </a:lnTo>
                  <a:lnTo>
                    <a:pt x="266694" y="101993"/>
                  </a:lnTo>
                  <a:lnTo>
                    <a:pt x="266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7525973" y="12864499"/>
              <a:ext cx="661035" cy="1049655"/>
            </a:xfrm>
            <a:custGeom>
              <a:avLst/>
              <a:gdLst/>
              <a:ahLst/>
              <a:cxnLst/>
              <a:rect l="l" t="t" r="r" b="b"/>
              <a:pathLst>
                <a:path w="661034" h="1049655">
                  <a:moveTo>
                    <a:pt x="0" y="1049057"/>
                  </a:moveTo>
                  <a:lnTo>
                    <a:pt x="660521" y="0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7644329" y="13399653"/>
              <a:ext cx="266700" cy="102235"/>
            </a:xfrm>
            <a:custGeom>
              <a:avLst/>
              <a:gdLst/>
              <a:ahLst/>
              <a:cxnLst/>
              <a:rect l="l" t="t" r="r" b="b"/>
              <a:pathLst>
                <a:path w="266700" h="102234">
                  <a:moveTo>
                    <a:pt x="266694" y="0"/>
                  </a:moveTo>
                  <a:lnTo>
                    <a:pt x="0" y="0"/>
                  </a:lnTo>
                  <a:lnTo>
                    <a:pt x="0" y="101993"/>
                  </a:lnTo>
                  <a:lnTo>
                    <a:pt x="266694" y="101993"/>
                  </a:lnTo>
                  <a:lnTo>
                    <a:pt x="266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8058257" y="12864499"/>
              <a:ext cx="128270" cy="1049655"/>
            </a:xfrm>
            <a:custGeom>
              <a:avLst/>
              <a:gdLst/>
              <a:ahLst/>
              <a:cxnLst/>
              <a:rect l="l" t="t" r="r" b="b"/>
              <a:pathLst>
                <a:path w="128269" h="1049655">
                  <a:moveTo>
                    <a:pt x="0" y="1049057"/>
                  </a:moveTo>
                  <a:lnTo>
                    <a:pt x="128237" y="0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7945638" y="13417077"/>
              <a:ext cx="266700" cy="102235"/>
            </a:xfrm>
            <a:custGeom>
              <a:avLst/>
              <a:gdLst/>
              <a:ahLst/>
              <a:cxnLst/>
              <a:rect l="l" t="t" r="r" b="b"/>
              <a:pathLst>
                <a:path w="266700" h="102234">
                  <a:moveTo>
                    <a:pt x="266694" y="0"/>
                  </a:moveTo>
                  <a:lnTo>
                    <a:pt x="0" y="0"/>
                  </a:lnTo>
                  <a:lnTo>
                    <a:pt x="0" y="101993"/>
                  </a:lnTo>
                  <a:lnTo>
                    <a:pt x="266694" y="101993"/>
                  </a:lnTo>
                  <a:lnTo>
                    <a:pt x="266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2" name="object 282"/>
          <p:cNvSpPr txBox="1"/>
          <p:nvPr/>
        </p:nvSpPr>
        <p:spPr>
          <a:xfrm>
            <a:off x="17364368" y="13382383"/>
            <a:ext cx="904875" cy="231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>
              <a:lnSpc>
                <a:spcPts val="815"/>
              </a:lnSpc>
              <a:spcBef>
                <a:spcPts val="90"/>
              </a:spcBef>
            </a:pPr>
            <a:r>
              <a:rPr sz="700" spc="-10" dirty="0">
                <a:latin typeface="Calibri"/>
                <a:cs typeface="Calibri"/>
              </a:rPr>
              <a:t>2*10GE</a:t>
            </a:r>
            <a:r>
              <a:rPr sz="700" spc="65" dirty="0">
                <a:latin typeface="Calibri"/>
                <a:cs typeface="Calibri"/>
              </a:rPr>
              <a:t> </a:t>
            </a:r>
            <a:r>
              <a:rPr sz="1050" spc="-15" baseline="-11904" dirty="0">
                <a:latin typeface="Calibri"/>
                <a:cs typeface="Calibri"/>
              </a:rPr>
              <a:t>2*10GE</a:t>
            </a:r>
            <a:endParaRPr sz="1050" baseline="-11904">
              <a:latin typeface="Calibri"/>
              <a:cs typeface="Calibri"/>
            </a:endParaRPr>
          </a:p>
          <a:p>
            <a:pPr marL="31750">
              <a:lnSpc>
                <a:spcPts val="815"/>
              </a:lnSpc>
            </a:pPr>
            <a:r>
              <a:rPr sz="700" dirty="0">
                <a:latin typeface="Calibri"/>
                <a:cs typeface="Calibri"/>
              </a:rPr>
              <a:t>2*10GE</a:t>
            </a:r>
            <a:r>
              <a:rPr sz="700" spc="38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2*10GE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283" name="object 283"/>
          <p:cNvGrpSpPr/>
          <p:nvPr/>
        </p:nvGrpSpPr>
        <p:grpSpPr>
          <a:xfrm>
            <a:off x="16294811" y="2092377"/>
            <a:ext cx="1900555" cy="10566400"/>
            <a:chOff x="16294811" y="2092377"/>
            <a:chExt cx="1900555" cy="10566400"/>
          </a:xfrm>
        </p:grpSpPr>
        <p:sp>
          <p:nvSpPr>
            <p:cNvPr id="284" name="object 284"/>
            <p:cNvSpPr/>
            <p:nvPr/>
          </p:nvSpPr>
          <p:spPr>
            <a:xfrm>
              <a:off x="16675379" y="11782081"/>
              <a:ext cx="1511300" cy="868680"/>
            </a:xfrm>
            <a:custGeom>
              <a:avLst/>
              <a:gdLst/>
              <a:ahLst/>
              <a:cxnLst/>
              <a:rect l="l" t="t" r="r" b="b"/>
              <a:pathLst>
                <a:path w="1511300" h="868679">
                  <a:moveTo>
                    <a:pt x="837524" y="868123"/>
                  </a:moveTo>
                  <a:lnTo>
                    <a:pt x="0" y="0"/>
                  </a:lnTo>
                </a:path>
                <a:path w="1511300" h="868679">
                  <a:moveTo>
                    <a:pt x="1511114" y="868123"/>
                  </a:moveTo>
                  <a:lnTo>
                    <a:pt x="869929" y="0"/>
                  </a:lnTo>
                </a:path>
                <a:path w="1511300" h="868679">
                  <a:moveTo>
                    <a:pt x="837524" y="868123"/>
                  </a:moveTo>
                  <a:lnTo>
                    <a:pt x="869929" y="0"/>
                  </a:lnTo>
                </a:path>
                <a:path w="1511300" h="868679">
                  <a:moveTo>
                    <a:pt x="1511114" y="868123"/>
                  </a:moveTo>
                  <a:lnTo>
                    <a:pt x="0" y="0"/>
                  </a:lnTo>
                </a:path>
              </a:pathLst>
            </a:custGeom>
            <a:ln w="1593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5" name="object 28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6736257" y="2574940"/>
              <a:ext cx="240962" cy="1355253"/>
            </a:xfrm>
            <a:prstGeom prst="rect">
              <a:avLst/>
            </a:prstGeom>
          </p:spPr>
        </p:pic>
        <p:sp>
          <p:nvSpPr>
            <p:cNvPr id="286" name="object 286"/>
            <p:cNvSpPr/>
            <p:nvPr/>
          </p:nvSpPr>
          <p:spPr>
            <a:xfrm>
              <a:off x="16736257" y="2574940"/>
              <a:ext cx="241300" cy="1355725"/>
            </a:xfrm>
            <a:custGeom>
              <a:avLst/>
              <a:gdLst/>
              <a:ahLst/>
              <a:cxnLst/>
              <a:rect l="l" t="t" r="r" b="b"/>
              <a:pathLst>
                <a:path w="241300" h="1355725">
                  <a:moveTo>
                    <a:pt x="240962" y="0"/>
                  </a:moveTo>
                  <a:lnTo>
                    <a:pt x="174453" y="754972"/>
                  </a:lnTo>
                  <a:lnTo>
                    <a:pt x="91263" y="689420"/>
                  </a:lnTo>
                  <a:lnTo>
                    <a:pt x="0" y="1355253"/>
                  </a:lnTo>
                  <a:lnTo>
                    <a:pt x="66509" y="600280"/>
                  </a:lnTo>
                  <a:lnTo>
                    <a:pt x="149698" y="665939"/>
                  </a:lnTo>
                  <a:lnTo>
                    <a:pt x="240962" y="0"/>
                  </a:lnTo>
                  <a:close/>
                </a:path>
              </a:pathLst>
            </a:custGeom>
            <a:ln w="5312">
              <a:solidFill>
                <a:srgbClr val="55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7" name="object 28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7218181" y="2574940"/>
              <a:ext cx="361337" cy="1391376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6294811" y="2092377"/>
              <a:ext cx="1646894" cy="1876595"/>
            </a:xfrm>
            <a:prstGeom prst="rect">
              <a:avLst/>
            </a:prstGeom>
          </p:spPr>
        </p:pic>
      </p:grpSp>
      <p:sp>
        <p:nvSpPr>
          <p:cNvPr id="289" name="object 289"/>
          <p:cNvSpPr txBox="1"/>
          <p:nvPr/>
        </p:nvSpPr>
        <p:spPr>
          <a:xfrm>
            <a:off x="15351304" y="1388812"/>
            <a:ext cx="2167890" cy="1109345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500" b="1" spc="-20" dirty="0">
                <a:latin typeface="微软雅黑"/>
                <a:cs typeface="微软雅黑"/>
              </a:rPr>
              <a:t>互联网出口区</a:t>
            </a:r>
            <a:endParaRPr sz="2500">
              <a:latin typeface="微软雅黑"/>
              <a:cs typeface="微软雅黑"/>
            </a:endParaRPr>
          </a:p>
          <a:p>
            <a:pPr marL="1389380">
              <a:lnSpc>
                <a:spcPct val="100000"/>
              </a:lnSpc>
              <a:spcBef>
                <a:spcPts val="1390"/>
              </a:spcBef>
            </a:pPr>
            <a:r>
              <a:rPr sz="2000" b="1" spc="-40" dirty="0">
                <a:latin typeface="黑体"/>
                <a:cs typeface="黑体"/>
              </a:rPr>
              <a:t>互联网</a:t>
            </a:r>
            <a:endParaRPr sz="2000">
              <a:latin typeface="黑体"/>
              <a:cs typeface="黑体"/>
            </a:endParaRPr>
          </a:p>
        </p:txBody>
      </p:sp>
      <p:grpSp>
        <p:nvGrpSpPr>
          <p:cNvPr id="290" name="object 290"/>
          <p:cNvGrpSpPr/>
          <p:nvPr/>
        </p:nvGrpSpPr>
        <p:grpSpPr>
          <a:xfrm>
            <a:off x="7732574" y="4075960"/>
            <a:ext cx="10674066" cy="7586198"/>
            <a:chOff x="7732574" y="4075960"/>
            <a:chExt cx="10674066" cy="7586198"/>
          </a:xfrm>
        </p:grpSpPr>
        <p:sp>
          <p:nvSpPr>
            <p:cNvPr id="291" name="object 291"/>
            <p:cNvSpPr/>
            <p:nvPr/>
          </p:nvSpPr>
          <p:spPr>
            <a:xfrm>
              <a:off x="16695990" y="4075960"/>
              <a:ext cx="864869" cy="6629400"/>
            </a:xfrm>
            <a:custGeom>
              <a:avLst/>
              <a:gdLst/>
              <a:ahLst/>
              <a:cxnLst/>
              <a:rect l="l" t="t" r="r" b="b"/>
              <a:pathLst>
                <a:path w="864869" h="6629400">
                  <a:moveTo>
                    <a:pt x="673058" y="318"/>
                  </a:moveTo>
                  <a:lnTo>
                    <a:pt x="271666" y="0"/>
                  </a:lnTo>
                </a:path>
                <a:path w="864869" h="6629400">
                  <a:moveTo>
                    <a:pt x="49403" y="983610"/>
                  </a:moveTo>
                  <a:lnTo>
                    <a:pt x="45685" y="118462"/>
                  </a:lnTo>
                </a:path>
                <a:path w="864869" h="6629400">
                  <a:moveTo>
                    <a:pt x="852717" y="1008259"/>
                  </a:moveTo>
                  <a:lnTo>
                    <a:pt x="848999" y="118462"/>
                  </a:lnTo>
                </a:path>
                <a:path w="864869" h="6629400">
                  <a:moveTo>
                    <a:pt x="31235" y="1981139"/>
                  </a:moveTo>
                  <a:lnTo>
                    <a:pt x="30704" y="1221067"/>
                  </a:lnTo>
                </a:path>
                <a:path w="864869" h="6629400">
                  <a:moveTo>
                    <a:pt x="834018" y="1907618"/>
                  </a:moveTo>
                  <a:lnTo>
                    <a:pt x="834018" y="1245715"/>
                  </a:lnTo>
                </a:path>
                <a:path w="864869" h="6629400">
                  <a:moveTo>
                    <a:pt x="675077" y="1136496"/>
                  </a:moveTo>
                  <a:lnTo>
                    <a:pt x="234162" y="1133627"/>
                  </a:lnTo>
                </a:path>
                <a:path w="864869" h="6629400">
                  <a:moveTo>
                    <a:pt x="5737" y="3118698"/>
                  </a:moveTo>
                  <a:lnTo>
                    <a:pt x="13705" y="2228582"/>
                  </a:lnTo>
                </a:path>
                <a:path w="864869" h="6629400">
                  <a:moveTo>
                    <a:pt x="662221" y="2064753"/>
                  </a:moveTo>
                  <a:lnTo>
                    <a:pt x="179553" y="2075272"/>
                  </a:lnTo>
                </a:path>
                <a:path w="864869" h="6629400">
                  <a:moveTo>
                    <a:pt x="848999" y="3091818"/>
                  </a:moveTo>
                  <a:lnTo>
                    <a:pt x="842943" y="2236126"/>
                  </a:lnTo>
                </a:path>
                <a:path w="864869" h="6629400">
                  <a:moveTo>
                    <a:pt x="743604" y="3296445"/>
                  </a:moveTo>
                  <a:lnTo>
                    <a:pt x="111131" y="3299101"/>
                  </a:lnTo>
                </a:path>
                <a:path w="864869" h="6629400">
                  <a:moveTo>
                    <a:pt x="2656" y="4356233"/>
                  </a:moveTo>
                  <a:lnTo>
                    <a:pt x="5737" y="3473767"/>
                  </a:lnTo>
                </a:path>
                <a:path w="864869" h="6629400">
                  <a:moveTo>
                    <a:pt x="714174" y="4507206"/>
                  </a:moveTo>
                  <a:lnTo>
                    <a:pt x="138117" y="4483833"/>
                  </a:lnTo>
                </a:path>
                <a:path w="864869" h="6629400">
                  <a:moveTo>
                    <a:pt x="839968" y="4349540"/>
                  </a:moveTo>
                  <a:lnTo>
                    <a:pt x="848999" y="3446781"/>
                  </a:lnTo>
                </a:path>
                <a:path w="864869" h="6629400">
                  <a:moveTo>
                    <a:pt x="0" y="6628801"/>
                  </a:moveTo>
                  <a:lnTo>
                    <a:pt x="19655" y="4634487"/>
                  </a:lnTo>
                </a:path>
                <a:path w="864869" h="6629400">
                  <a:moveTo>
                    <a:pt x="864404" y="6628801"/>
                  </a:moveTo>
                  <a:lnTo>
                    <a:pt x="856861" y="4627688"/>
                  </a:lnTo>
                </a:path>
              </a:pathLst>
            </a:custGeom>
            <a:ln w="15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9108970" y="7238113"/>
              <a:ext cx="9297670" cy="4424045"/>
            </a:xfrm>
            <a:custGeom>
              <a:avLst/>
              <a:gdLst/>
              <a:ahLst/>
              <a:cxnLst/>
              <a:rect l="l" t="t" r="r" b="b"/>
              <a:pathLst>
                <a:path w="9297669" h="4424045">
                  <a:moveTo>
                    <a:pt x="0" y="614198"/>
                  </a:moveTo>
                  <a:lnTo>
                    <a:pt x="4592521" y="0"/>
                  </a:lnTo>
                </a:path>
                <a:path w="9297669" h="4424045">
                  <a:moveTo>
                    <a:pt x="991366" y="745092"/>
                  </a:moveTo>
                  <a:lnTo>
                    <a:pt x="4592521" y="1192699"/>
                  </a:lnTo>
                </a:path>
                <a:path w="9297669" h="4424045">
                  <a:moveTo>
                    <a:pt x="8451424" y="3466649"/>
                  </a:moveTo>
                  <a:lnTo>
                    <a:pt x="5019198" y="55884"/>
                  </a:lnTo>
                </a:path>
                <a:path w="9297669" h="4424045">
                  <a:moveTo>
                    <a:pt x="5048840" y="1279289"/>
                  </a:moveTo>
                  <a:lnTo>
                    <a:pt x="7587019" y="3466649"/>
                  </a:lnTo>
                </a:path>
                <a:path w="9297669" h="4424045">
                  <a:moveTo>
                    <a:pt x="8610366" y="4423698"/>
                  </a:moveTo>
                  <a:lnTo>
                    <a:pt x="9297236" y="3904588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3" name="object 29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732574" y="11049568"/>
              <a:ext cx="355036" cy="367881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587735" y="11049568"/>
              <a:ext cx="355036" cy="367881"/>
            </a:xfrm>
            <a:prstGeom prst="rect">
              <a:avLst/>
            </a:prstGeom>
          </p:spPr>
        </p:pic>
      </p:grpSp>
      <p:sp>
        <p:nvSpPr>
          <p:cNvPr id="295" name="object 295"/>
          <p:cNvSpPr txBox="1"/>
          <p:nvPr/>
        </p:nvSpPr>
        <p:spPr>
          <a:xfrm>
            <a:off x="8738440" y="11445016"/>
            <a:ext cx="1060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320" dirty="0">
                <a:solidFill>
                  <a:srgbClr val="5B9BD4"/>
                </a:solidFill>
                <a:latin typeface="Times New Roman"/>
                <a:cs typeface="Times New Roman"/>
              </a:rPr>
              <a:t>·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96" name="object 296"/>
          <p:cNvGrpSpPr/>
          <p:nvPr/>
        </p:nvGrpSpPr>
        <p:grpSpPr>
          <a:xfrm>
            <a:off x="7744367" y="6368853"/>
            <a:ext cx="7224395" cy="8918575"/>
            <a:chOff x="7744367" y="6368853"/>
            <a:chExt cx="7224395" cy="8918575"/>
          </a:xfrm>
        </p:grpSpPr>
        <p:sp>
          <p:nvSpPr>
            <p:cNvPr id="297" name="object 297"/>
            <p:cNvSpPr/>
            <p:nvPr/>
          </p:nvSpPr>
          <p:spPr>
            <a:xfrm>
              <a:off x="8045676" y="10497692"/>
              <a:ext cx="563245" cy="8255"/>
            </a:xfrm>
            <a:custGeom>
              <a:avLst/>
              <a:gdLst/>
              <a:ahLst/>
              <a:cxnLst/>
              <a:rect l="l" t="t" r="r" b="b"/>
              <a:pathLst>
                <a:path w="563245" h="8254">
                  <a:moveTo>
                    <a:pt x="563095" y="7649"/>
                  </a:moveTo>
                  <a:lnTo>
                    <a:pt x="0" y="0"/>
                  </a:lnTo>
                </a:path>
              </a:pathLst>
            </a:custGeom>
            <a:ln w="15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8" name="object 29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744367" y="10330014"/>
              <a:ext cx="343466" cy="356048"/>
            </a:xfrm>
            <a:prstGeom prst="rect">
              <a:avLst/>
            </a:prstGeom>
          </p:spPr>
        </p:pic>
        <p:sp>
          <p:nvSpPr>
            <p:cNvPr id="299" name="object 299"/>
            <p:cNvSpPr/>
            <p:nvPr/>
          </p:nvSpPr>
          <p:spPr>
            <a:xfrm>
              <a:off x="9188654" y="6377108"/>
              <a:ext cx="542290" cy="7620"/>
            </a:xfrm>
            <a:custGeom>
              <a:avLst/>
              <a:gdLst/>
              <a:ahLst/>
              <a:cxnLst/>
              <a:rect l="l" t="t" r="r" b="b"/>
              <a:pathLst>
                <a:path w="542290" h="7620">
                  <a:moveTo>
                    <a:pt x="542271" y="7543"/>
                  </a:moveTo>
                  <a:lnTo>
                    <a:pt x="0" y="0"/>
                  </a:lnTo>
                </a:path>
              </a:pathLst>
            </a:custGeom>
            <a:ln w="15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0" name="object 30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3530226" y="11697510"/>
              <a:ext cx="1438336" cy="3589786"/>
            </a:xfrm>
            <a:prstGeom prst="rect">
              <a:avLst/>
            </a:prstGeom>
          </p:spPr>
        </p:pic>
        <p:sp>
          <p:nvSpPr>
            <p:cNvPr id="301" name="object 301"/>
            <p:cNvSpPr/>
            <p:nvPr/>
          </p:nvSpPr>
          <p:spPr>
            <a:xfrm>
              <a:off x="13585579" y="11732252"/>
              <a:ext cx="1325245" cy="3478529"/>
            </a:xfrm>
            <a:custGeom>
              <a:avLst/>
              <a:gdLst/>
              <a:ahLst/>
              <a:cxnLst/>
              <a:rect l="l" t="t" r="r" b="b"/>
              <a:pathLst>
                <a:path w="1325244" h="3478530">
                  <a:moveTo>
                    <a:pt x="0" y="3478442"/>
                  </a:moveTo>
                  <a:lnTo>
                    <a:pt x="1325080" y="3478442"/>
                  </a:lnTo>
                  <a:lnTo>
                    <a:pt x="1325080" y="0"/>
                  </a:lnTo>
                  <a:lnTo>
                    <a:pt x="0" y="0"/>
                  </a:lnTo>
                  <a:lnTo>
                    <a:pt x="0" y="3478442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2" name="object 30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4159724" y="12342891"/>
              <a:ext cx="187255" cy="282875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4201797" y="12372693"/>
              <a:ext cx="97213" cy="187521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14077278" y="12450252"/>
              <a:ext cx="337185" cy="45085"/>
            </a:xfrm>
            <a:custGeom>
              <a:avLst/>
              <a:gdLst/>
              <a:ahLst/>
              <a:cxnLst/>
              <a:rect l="l" t="t" r="r" b="b"/>
              <a:pathLst>
                <a:path w="337184" h="45084">
                  <a:moveTo>
                    <a:pt x="0" y="7224"/>
                  </a:moveTo>
                  <a:lnTo>
                    <a:pt x="337007" y="0"/>
                  </a:lnTo>
                </a:path>
                <a:path w="337184" h="45084">
                  <a:moveTo>
                    <a:pt x="0" y="44728"/>
                  </a:moveTo>
                  <a:lnTo>
                    <a:pt x="335732" y="37823"/>
                  </a:lnTo>
                </a:path>
              </a:pathLst>
            </a:custGeom>
            <a:ln w="1593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53233" y="12287596"/>
              <a:ext cx="342812" cy="357826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97179" y="12289296"/>
              <a:ext cx="342814" cy="357826"/>
            </a:xfrm>
            <a:prstGeom prst="rect">
              <a:avLst/>
            </a:prstGeom>
          </p:spPr>
        </p:pic>
      </p:grpSp>
      <p:sp>
        <p:nvSpPr>
          <p:cNvPr id="307" name="object 307"/>
          <p:cNvSpPr txBox="1"/>
          <p:nvPr/>
        </p:nvSpPr>
        <p:spPr>
          <a:xfrm>
            <a:off x="1501495" y="1608323"/>
            <a:ext cx="225869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spc="-10" dirty="0">
                <a:latin typeface="微软雅黑"/>
                <a:cs typeface="微软雅黑"/>
              </a:rPr>
              <a:t>数据中心互联区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7364168" y="1608323"/>
            <a:ext cx="161925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spc="-20" dirty="0">
                <a:latin typeface="微软雅黑"/>
                <a:cs typeface="微软雅黑"/>
              </a:rPr>
              <a:t>地州接入区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13858251" y="12634848"/>
            <a:ext cx="791845" cy="48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5" dirty="0">
                <a:latin typeface="微软雅黑"/>
                <a:cs typeface="微软雅黑"/>
              </a:rPr>
              <a:t>管理接入</a:t>
            </a:r>
            <a:endParaRPr sz="1500">
              <a:latin typeface="微软雅黑"/>
              <a:cs typeface="微软雅黑"/>
            </a:endParaRPr>
          </a:p>
          <a:p>
            <a:pPr marL="108585">
              <a:lnSpc>
                <a:spcPct val="100000"/>
              </a:lnSpc>
              <a:spcBef>
                <a:spcPts val="5"/>
              </a:spcBef>
            </a:pPr>
            <a:r>
              <a:rPr sz="1500" spc="-25" dirty="0">
                <a:latin typeface="微软雅黑"/>
                <a:cs typeface="微软雅黑"/>
              </a:rPr>
              <a:t>交换机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13713759" y="11701331"/>
            <a:ext cx="1046480" cy="638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7970" marR="5080" indent="-255904">
              <a:lnSpc>
                <a:spcPct val="100699"/>
              </a:lnSpc>
              <a:spcBef>
                <a:spcPts val="90"/>
              </a:spcBef>
            </a:pPr>
            <a:r>
              <a:rPr sz="2000" b="1" spc="-15" dirty="0">
                <a:latin typeface="微软雅黑"/>
                <a:cs typeface="微软雅黑"/>
              </a:rPr>
              <a:t>云安全资</a:t>
            </a:r>
            <a:r>
              <a:rPr sz="2000" b="1" spc="-30" dirty="0">
                <a:latin typeface="微软雅黑"/>
                <a:cs typeface="微软雅黑"/>
              </a:rPr>
              <a:t>源区</a:t>
            </a:r>
            <a:endParaRPr sz="2000">
              <a:latin typeface="微软雅黑"/>
              <a:cs typeface="微软雅黑"/>
            </a:endParaRPr>
          </a:p>
        </p:txBody>
      </p:sp>
      <p:grpSp>
        <p:nvGrpSpPr>
          <p:cNvPr id="311" name="object 311"/>
          <p:cNvGrpSpPr/>
          <p:nvPr/>
        </p:nvGrpSpPr>
        <p:grpSpPr>
          <a:xfrm>
            <a:off x="7882411" y="11356072"/>
            <a:ext cx="6696075" cy="2520950"/>
            <a:chOff x="7882411" y="11356072"/>
            <a:chExt cx="6696075" cy="2520950"/>
          </a:xfrm>
        </p:grpSpPr>
        <p:sp>
          <p:nvSpPr>
            <p:cNvPr id="312" name="object 312"/>
            <p:cNvSpPr/>
            <p:nvPr/>
          </p:nvSpPr>
          <p:spPr>
            <a:xfrm>
              <a:off x="7890666" y="11364327"/>
              <a:ext cx="6656705" cy="1001394"/>
            </a:xfrm>
            <a:custGeom>
              <a:avLst/>
              <a:gdLst/>
              <a:ahLst/>
              <a:cxnLst/>
              <a:rect l="l" t="t" r="r" b="b"/>
              <a:pathLst>
                <a:path w="6656705" h="1001395">
                  <a:moveTo>
                    <a:pt x="6012583" y="999122"/>
                  </a:moveTo>
                  <a:lnTo>
                    <a:pt x="0" y="0"/>
                  </a:lnTo>
                </a:path>
                <a:path w="6656705" h="1001395">
                  <a:moveTo>
                    <a:pt x="6656531" y="1000928"/>
                  </a:moveTo>
                  <a:lnTo>
                    <a:pt x="0" y="0"/>
                  </a:lnTo>
                </a:path>
                <a:path w="6656705" h="1001395">
                  <a:moveTo>
                    <a:pt x="6012583" y="999122"/>
                  </a:moveTo>
                  <a:lnTo>
                    <a:pt x="855161" y="0"/>
                  </a:lnTo>
                </a:path>
                <a:path w="6656705" h="1001395">
                  <a:moveTo>
                    <a:pt x="6656531" y="1000928"/>
                  </a:moveTo>
                  <a:lnTo>
                    <a:pt x="855161" y="0"/>
                  </a:lnTo>
                </a:path>
              </a:pathLst>
            </a:custGeom>
            <a:ln w="1593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3903250" y="12577745"/>
              <a:ext cx="666750" cy="1290955"/>
            </a:xfrm>
            <a:custGeom>
              <a:avLst/>
              <a:gdLst/>
              <a:ahLst/>
              <a:cxnLst/>
              <a:rect l="l" t="t" r="r" b="b"/>
              <a:pathLst>
                <a:path w="666750" h="1290955">
                  <a:moveTo>
                    <a:pt x="134186" y="1290657"/>
                  </a:moveTo>
                  <a:lnTo>
                    <a:pt x="0" y="0"/>
                  </a:lnTo>
                </a:path>
                <a:path w="666750" h="1290955">
                  <a:moveTo>
                    <a:pt x="134186" y="1290657"/>
                  </a:moveTo>
                  <a:lnTo>
                    <a:pt x="643947" y="1806"/>
                  </a:lnTo>
                </a:path>
                <a:path w="666750" h="1290955">
                  <a:moveTo>
                    <a:pt x="666577" y="1290657"/>
                  </a:moveTo>
                  <a:lnTo>
                    <a:pt x="0" y="0"/>
                  </a:lnTo>
                </a:path>
                <a:path w="666750" h="1290955">
                  <a:moveTo>
                    <a:pt x="666577" y="1290657"/>
                  </a:moveTo>
                  <a:lnTo>
                    <a:pt x="643947" y="1806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4" name="object 314"/>
          <p:cNvSpPr txBox="1"/>
          <p:nvPr/>
        </p:nvSpPr>
        <p:spPr>
          <a:xfrm>
            <a:off x="17660528" y="10320366"/>
            <a:ext cx="1160145" cy="671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835" marR="182880" indent="-191770">
              <a:lnSpc>
                <a:spcPct val="100000"/>
              </a:lnSpc>
              <a:spcBef>
                <a:spcPts val="105"/>
              </a:spcBef>
            </a:pPr>
            <a:r>
              <a:rPr sz="1500" spc="-20" dirty="0">
                <a:latin typeface="微软雅黑"/>
                <a:cs typeface="微软雅黑"/>
              </a:rPr>
              <a:t>互联网核心</a:t>
            </a:r>
            <a:r>
              <a:rPr sz="1500" spc="-25" dirty="0">
                <a:latin typeface="微软雅黑"/>
                <a:cs typeface="微软雅黑"/>
              </a:rPr>
              <a:t>防火墙</a:t>
            </a:r>
            <a:endParaRPr sz="1500">
              <a:latin typeface="微软雅黑"/>
              <a:cs typeface="微软雅黑"/>
            </a:endParaRPr>
          </a:p>
          <a:p>
            <a:pPr marR="5080" algn="r">
              <a:lnSpc>
                <a:spcPts val="1480"/>
              </a:lnSpc>
            </a:pPr>
            <a:r>
              <a:rPr sz="1500" spc="-25" dirty="0">
                <a:latin typeface="Times New Roman"/>
                <a:cs typeface="Times New Roman"/>
              </a:rPr>
              <a:t>IDS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15" name="object 315"/>
          <p:cNvGrpSpPr/>
          <p:nvPr/>
        </p:nvGrpSpPr>
        <p:grpSpPr>
          <a:xfrm>
            <a:off x="747110" y="2423647"/>
            <a:ext cx="18628995" cy="13366115"/>
            <a:chOff x="747110" y="2423647"/>
            <a:chExt cx="18628995" cy="13366115"/>
          </a:xfrm>
        </p:grpSpPr>
        <p:sp>
          <p:nvSpPr>
            <p:cNvPr id="316" name="object 316"/>
            <p:cNvSpPr/>
            <p:nvPr/>
          </p:nvSpPr>
          <p:spPr>
            <a:xfrm>
              <a:off x="16844308" y="10798894"/>
              <a:ext cx="563245" cy="7620"/>
            </a:xfrm>
            <a:custGeom>
              <a:avLst/>
              <a:gdLst/>
              <a:ahLst/>
              <a:cxnLst/>
              <a:rect l="l" t="t" r="r" b="b"/>
              <a:pathLst>
                <a:path w="563244" h="7620">
                  <a:moveTo>
                    <a:pt x="563095" y="7543"/>
                  </a:moveTo>
                  <a:lnTo>
                    <a:pt x="0" y="0"/>
                  </a:lnTo>
                </a:path>
              </a:pathLst>
            </a:custGeom>
            <a:ln w="15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6675380" y="10923201"/>
              <a:ext cx="883285" cy="645160"/>
            </a:xfrm>
            <a:custGeom>
              <a:avLst/>
              <a:gdLst/>
              <a:ahLst/>
              <a:cxnLst/>
              <a:rect l="l" t="t" r="r" b="b"/>
              <a:pathLst>
                <a:path w="883284" h="645159">
                  <a:moveTo>
                    <a:pt x="3187" y="29004"/>
                  </a:moveTo>
                  <a:lnTo>
                    <a:pt x="0" y="644584"/>
                  </a:lnTo>
                </a:path>
                <a:path w="883284" h="645159">
                  <a:moveTo>
                    <a:pt x="882678" y="0"/>
                  </a:moveTo>
                  <a:lnTo>
                    <a:pt x="869929" y="644584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8" name="object 3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95291" y="11491931"/>
              <a:ext cx="342814" cy="357826"/>
            </a:xfrm>
            <a:prstGeom prst="rect">
              <a:avLst/>
            </a:prstGeom>
          </p:spPr>
        </p:pic>
        <p:sp>
          <p:nvSpPr>
            <p:cNvPr id="319" name="object 319"/>
            <p:cNvSpPr/>
            <p:nvPr/>
          </p:nvSpPr>
          <p:spPr>
            <a:xfrm>
              <a:off x="755365" y="6398995"/>
              <a:ext cx="18612485" cy="9382125"/>
            </a:xfrm>
            <a:custGeom>
              <a:avLst/>
              <a:gdLst/>
              <a:ahLst/>
              <a:cxnLst/>
              <a:rect l="l" t="t" r="r" b="b"/>
              <a:pathLst>
                <a:path w="18612485" h="9382125">
                  <a:moveTo>
                    <a:pt x="1115" y="9381955"/>
                  </a:moveTo>
                  <a:lnTo>
                    <a:pt x="18585155" y="9382061"/>
                  </a:lnTo>
                </a:path>
                <a:path w="18612485" h="9382125">
                  <a:moveTo>
                    <a:pt x="18585473" y="9382061"/>
                  </a:moveTo>
                  <a:lnTo>
                    <a:pt x="18594929" y="1062"/>
                  </a:lnTo>
                </a:path>
                <a:path w="18612485" h="9382125">
                  <a:moveTo>
                    <a:pt x="1115" y="9381955"/>
                  </a:moveTo>
                  <a:lnTo>
                    <a:pt x="0" y="858986"/>
                  </a:lnTo>
                </a:path>
                <a:path w="18612485" h="9382125">
                  <a:moveTo>
                    <a:pt x="18320393" y="18380"/>
                  </a:moveTo>
                  <a:lnTo>
                    <a:pt x="18612141" y="0"/>
                  </a:lnTo>
                </a:path>
                <a:path w="18612485" h="9382125">
                  <a:moveTo>
                    <a:pt x="0" y="859092"/>
                  </a:moveTo>
                  <a:lnTo>
                    <a:pt x="301723" y="859092"/>
                  </a:lnTo>
                </a:path>
              </a:pathLst>
            </a:custGeom>
            <a:ln w="15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0" name="object 32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542999" y="10631111"/>
              <a:ext cx="343466" cy="356048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407404" y="10631111"/>
              <a:ext cx="343466" cy="356048"/>
            </a:xfrm>
            <a:prstGeom prst="rect">
              <a:avLst/>
            </a:prstGeom>
          </p:spPr>
        </p:pic>
        <p:pic>
          <p:nvPicPr>
            <p:cNvPr id="322" name="object 3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25468" y="11491931"/>
              <a:ext cx="342744" cy="357826"/>
            </a:xfrm>
            <a:prstGeom prst="rect">
              <a:avLst/>
            </a:prstGeom>
          </p:spPr>
        </p:pic>
        <p:pic>
          <p:nvPicPr>
            <p:cNvPr id="323" name="object 32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089162" y="2423647"/>
              <a:ext cx="2028949" cy="631623"/>
            </a:xfrm>
            <a:prstGeom prst="rect">
              <a:avLst/>
            </a:prstGeom>
          </p:spPr>
        </p:pic>
      </p:grpSp>
      <p:sp>
        <p:nvSpPr>
          <p:cNvPr id="324" name="object 324"/>
          <p:cNvSpPr txBox="1"/>
          <p:nvPr/>
        </p:nvSpPr>
        <p:spPr>
          <a:xfrm>
            <a:off x="3676205" y="2549243"/>
            <a:ext cx="1300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b="1" spc="-35" dirty="0">
                <a:latin typeface="黑体"/>
                <a:cs typeface="黑体"/>
              </a:rPr>
              <a:t>分</a:t>
            </a:r>
            <a:r>
              <a:rPr sz="2000" b="1" spc="-35" dirty="0" err="1">
                <a:latin typeface="黑体"/>
                <a:cs typeface="黑体"/>
              </a:rPr>
              <a:t>中心</a:t>
            </a:r>
            <a:endParaRPr sz="2000" dirty="0">
              <a:latin typeface="黑体"/>
              <a:cs typeface="黑体"/>
            </a:endParaRPr>
          </a:p>
        </p:txBody>
      </p:sp>
      <p:pic>
        <p:nvPicPr>
          <p:cNvPr id="325" name="object 325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7365607" y="2273099"/>
            <a:ext cx="1760894" cy="904989"/>
          </a:xfrm>
          <a:prstGeom prst="rect">
            <a:avLst/>
          </a:prstGeom>
        </p:spPr>
      </p:pic>
      <p:sp>
        <p:nvSpPr>
          <p:cNvPr id="326" name="object 326"/>
          <p:cNvSpPr txBox="1"/>
          <p:nvPr/>
        </p:nvSpPr>
        <p:spPr>
          <a:xfrm>
            <a:off x="7756422" y="2294373"/>
            <a:ext cx="98298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 marR="5080" indent="-62230">
              <a:lnSpc>
                <a:spcPct val="107800"/>
              </a:lnSpc>
              <a:spcBef>
                <a:spcPts val="100"/>
              </a:spcBef>
            </a:pPr>
            <a:r>
              <a:rPr sz="2500" b="1" spc="-40" dirty="0">
                <a:latin typeface="黑体"/>
                <a:cs typeface="黑体"/>
              </a:rPr>
              <a:t>地州分</a:t>
            </a:r>
            <a:r>
              <a:rPr sz="2500" b="1" spc="-25" dirty="0">
                <a:latin typeface="黑体"/>
                <a:cs typeface="黑体"/>
              </a:rPr>
              <a:t>中心</a:t>
            </a:r>
            <a:r>
              <a:rPr sz="2500" b="1" spc="-50" dirty="0">
                <a:latin typeface="微软雅黑"/>
                <a:cs typeface="微软雅黑"/>
              </a:rPr>
              <a:t>1</a:t>
            </a:r>
            <a:endParaRPr sz="2500">
              <a:latin typeface="微软雅黑"/>
              <a:cs typeface="微软雅黑"/>
            </a:endParaRPr>
          </a:p>
        </p:txBody>
      </p:sp>
      <p:grpSp>
        <p:nvGrpSpPr>
          <p:cNvPr id="327" name="object 327"/>
          <p:cNvGrpSpPr/>
          <p:nvPr/>
        </p:nvGrpSpPr>
        <p:grpSpPr>
          <a:xfrm>
            <a:off x="1214193" y="384413"/>
            <a:ext cx="16981170" cy="13536294"/>
            <a:chOff x="1214193" y="384413"/>
            <a:chExt cx="16981170" cy="13536294"/>
          </a:xfrm>
        </p:grpSpPr>
        <p:pic>
          <p:nvPicPr>
            <p:cNvPr id="328" name="object 32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8481279" y="3105524"/>
              <a:ext cx="539509" cy="1335598"/>
            </a:xfrm>
            <a:prstGeom prst="rect">
              <a:avLst/>
            </a:prstGeom>
          </p:spPr>
        </p:pic>
        <p:sp>
          <p:nvSpPr>
            <p:cNvPr id="329" name="object 329"/>
            <p:cNvSpPr/>
            <p:nvPr/>
          </p:nvSpPr>
          <p:spPr>
            <a:xfrm>
              <a:off x="8481279" y="3105524"/>
              <a:ext cx="539750" cy="1336040"/>
            </a:xfrm>
            <a:custGeom>
              <a:avLst/>
              <a:gdLst/>
              <a:ahLst/>
              <a:cxnLst/>
              <a:rect l="l" t="t" r="r" b="b"/>
              <a:pathLst>
                <a:path w="539750" h="1336039">
                  <a:moveTo>
                    <a:pt x="0" y="0"/>
                  </a:moveTo>
                  <a:lnTo>
                    <a:pt x="453663" y="745835"/>
                  </a:lnTo>
                  <a:lnTo>
                    <a:pt x="230550" y="721718"/>
                  </a:lnTo>
                  <a:lnTo>
                    <a:pt x="539509" y="1335598"/>
                  </a:lnTo>
                  <a:lnTo>
                    <a:pt x="85739" y="589656"/>
                  </a:lnTo>
                  <a:lnTo>
                    <a:pt x="308958" y="613880"/>
                  </a:lnTo>
                  <a:lnTo>
                    <a:pt x="0" y="0"/>
                  </a:lnTo>
                  <a:close/>
                </a:path>
              </a:pathLst>
            </a:custGeom>
            <a:ln w="5312">
              <a:solidFill>
                <a:srgbClr val="55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0" name="object 33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873718" y="3154715"/>
              <a:ext cx="434327" cy="1286407"/>
            </a:xfrm>
            <a:prstGeom prst="rect">
              <a:avLst/>
            </a:prstGeom>
          </p:spPr>
        </p:pic>
        <p:sp>
          <p:nvSpPr>
            <p:cNvPr id="331" name="object 331"/>
            <p:cNvSpPr/>
            <p:nvPr/>
          </p:nvSpPr>
          <p:spPr>
            <a:xfrm>
              <a:off x="9873718" y="3154715"/>
              <a:ext cx="434340" cy="1286510"/>
            </a:xfrm>
            <a:custGeom>
              <a:avLst/>
              <a:gdLst/>
              <a:ahLst/>
              <a:cxnLst/>
              <a:rect l="l" t="t" r="r" b="b"/>
              <a:pathLst>
                <a:path w="434340" h="1286510">
                  <a:moveTo>
                    <a:pt x="434327" y="0"/>
                  </a:moveTo>
                  <a:lnTo>
                    <a:pt x="306833" y="824350"/>
                  </a:lnTo>
                  <a:lnTo>
                    <a:pt x="151504" y="658715"/>
                  </a:lnTo>
                  <a:lnTo>
                    <a:pt x="0" y="1286407"/>
                  </a:lnTo>
                  <a:lnTo>
                    <a:pt x="127493" y="462056"/>
                  </a:lnTo>
                  <a:lnTo>
                    <a:pt x="282716" y="627585"/>
                  </a:lnTo>
                  <a:lnTo>
                    <a:pt x="434327" y="0"/>
                  </a:lnTo>
                  <a:close/>
                </a:path>
              </a:pathLst>
            </a:custGeom>
            <a:ln w="5312">
              <a:solidFill>
                <a:srgbClr val="55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2" name="object 33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8849841" y="4441113"/>
              <a:ext cx="328683" cy="311305"/>
            </a:xfrm>
            <a:prstGeom prst="rect">
              <a:avLst/>
            </a:prstGeom>
          </p:spPr>
        </p:pic>
        <p:pic>
          <p:nvPicPr>
            <p:cNvPr id="333" name="object 33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702771" y="4441123"/>
              <a:ext cx="328683" cy="311296"/>
            </a:xfrm>
            <a:prstGeom prst="rect">
              <a:avLst/>
            </a:prstGeom>
          </p:spPr>
        </p:pic>
        <p:sp>
          <p:nvSpPr>
            <p:cNvPr id="334" name="object 334"/>
            <p:cNvSpPr/>
            <p:nvPr/>
          </p:nvSpPr>
          <p:spPr>
            <a:xfrm>
              <a:off x="9020788" y="4603146"/>
              <a:ext cx="863600" cy="1680210"/>
            </a:xfrm>
            <a:custGeom>
              <a:avLst/>
              <a:gdLst/>
              <a:ahLst/>
              <a:cxnLst/>
              <a:rect l="l" t="t" r="r" b="b"/>
              <a:pathLst>
                <a:path w="863600" h="1680210">
                  <a:moveTo>
                    <a:pt x="19548" y="1679830"/>
                  </a:moveTo>
                  <a:lnTo>
                    <a:pt x="0" y="149273"/>
                  </a:lnTo>
                </a:path>
                <a:path w="863600" h="1680210">
                  <a:moveTo>
                    <a:pt x="863129" y="1679830"/>
                  </a:moveTo>
                  <a:lnTo>
                    <a:pt x="852930" y="149273"/>
                  </a:lnTo>
                </a:path>
                <a:path w="863600" h="1680210">
                  <a:moveTo>
                    <a:pt x="19548" y="1679830"/>
                  </a:moveTo>
                  <a:lnTo>
                    <a:pt x="852930" y="149273"/>
                  </a:lnTo>
                </a:path>
                <a:path w="863600" h="1680210">
                  <a:moveTo>
                    <a:pt x="863129" y="1679830"/>
                  </a:moveTo>
                  <a:lnTo>
                    <a:pt x="0" y="149273"/>
                  </a:lnTo>
                </a:path>
                <a:path w="863600" h="1680210">
                  <a:moveTo>
                    <a:pt x="682089" y="0"/>
                  </a:moveTo>
                  <a:lnTo>
                    <a:pt x="157772" y="20505"/>
                  </a:lnTo>
                </a:path>
              </a:pathLst>
            </a:custGeom>
            <a:ln w="15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5" name="object 33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577886" y="3012454"/>
              <a:ext cx="233950" cy="1518338"/>
            </a:xfrm>
            <a:prstGeom prst="rect">
              <a:avLst/>
            </a:prstGeom>
          </p:spPr>
        </p:pic>
        <p:sp>
          <p:nvSpPr>
            <p:cNvPr id="336" name="object 336"/>
            <p:cNvSpPr/>
            <p:nvPr/>
          </p:nvSpPr>
          <p:spPr>
            <a:xfrm>
              <a:off x="3577886" y="3012454"/>
              <a:ext cx="234315" cy="1518920"/>
            </a:xfrm>
            <a:custGeom>
              <a:avLst/>
              <a:gdLst/>
              <a:ahLst/>
              <a:cxnLst/>
              <a:rect l="l" t="t" r="r" b="b"/>
              <a:pathLst>
                <a:path w="234314" h="1518920">
                  <a:moveTo>
                    <a:pt x="192514" y="0"/>
                  </a:moveTo>
                  <a:lnTo>
                    <a:pt x="233950" y="902015"/>
                  </a:lnTo>
                  <a:lnTo>
                    <a:pt x="61834" y="786527"/>
                  </a:lnTo>
                  <a:lnTo>
                    <a:pt x="41541" y="1518338"/>
                  </a:lnTo>
                  <a:lnTo>
                    <a:pt x="0" y="616323"/>
                  </a:lnTo>
                  <a:lnTo>
                    <a:pt x="172222" y="731917"/>
                  </a:lnTo>
                  <a:lnTo>
                    <a:pt x="192514" y="0"/>
                  </a:lnTo>
                  <a:close/>
                </a:path>
              </a:pathLst>
            </a:custGeom>
            <a:ln w="5312">
              <a:solidFill>
                <a:srgbClr val="55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7" name="object 33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248714" y="3011710"/>
              <a:ext cx="300459" cy="1519082"/>
            </a:xfrm>
            <a:prstGeom prst="rect">
              <a:avLst/>
            </a:prstGeom>
          </p:spPr>
        </p:pic>
        <p:sp>
          <p:nvSpPr>
            <p:cNvPr id="338" name="object 338"/>
            <p:cNvSpPr/>
            <p:nvPr/>
          </p:nvSpPr>
          <p:spPr>
            <a:xfrm>
              <a:off x="4248714" y="3011710"/>
              <a:ext cx="300990" cy="1519555"/>
            </a:xfrm>
            <a:custGeom>
              <a:avLst/>
              <a:gdLst/>
              <a:ahLst/>
              <a:cxnLst/>
              <a:rect l="l" t="t" r="r" b="b"/>
              <a:pathLst>
                <a:path w="300989" h="1519554">
                  <a:moveTo>
                    <a:pt x="86164" y="0"/>
                  </a:moveTo>
                  <a:lnTo>
                    <a:pt x="300459" y="886397"/>
                  </a:lnTo>
                  <a:lnTo>
                    <a:pt x="97744" y="798851"/>
                  </a:lnTo>
                  <a:lnTo>
                    <a:pt x="214294" y="1519082"/>
                  </a:lnTo>
                  <a:lnTo>
                    <a:pt x="0" y="632685"/>
                  </a:lnTo>
                  <a:lnTo>
                    <a:pt x="202714" y="720230"/>
                  </a:lnTo>
                  <a:lnTo>
                    <a:pt x="86164" y="0"/>
                  </a:lnTo>
                  <a:close/>
                </a:path>
              </a:pathLst>
            </a:custGeom>
            <a:ln w="5312">
              <a:solidFill>
                <a:srgbClr val="5592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222448" y="1090811"/>
              <a:ext cx="602615" cy="0"/>
            </a:xfrm>
            <a:custGeom>
              <a:avLst/>
              <a:gdLst/>
              <a:ahLst/>
              <a:cxnLst/>
              <a:rect l="l" t="t" r="r" b="b"/>
              <a:pathLst>
                <a:path w="602614">
                  <a:moveTo>
                    <a:pt x="602405" y="0"/>
                  </a:moveTo>
                  <a:lnTo>
                    <a:pt x="0" y="0"/>
                  </a:lnTo>
                </a:path>
              </a:pathLst>
            </a:custGeom>
            <a:ln w="10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222448" y="624080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80">
                  <a:moveTo>
                    <a:pt x="0" y="0"/>
                  </a:moveTo>
                  <a:lnTo>
                    <a:pt x="601555" y="0"/>
                  </a:lnTo>
                </a:path>
              </a:pathLst>
            </a:custGeom>
            <a:ln w="1593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222448" y="1308081"/>
              <a:ext cx="602615" cy="0"/>
            </a:xfrm>
            <a:custGeom>
              <a:avLst/>
              <a:gdLst/>
              <a:ahLst/>
              <a:cxnLst/>
              <a:rect l="l" t="t" r="r" b="b"/>
              <a:pathLst>
                <a:path w="602614">
                  <a:moveTo>
                    <a:pt x="602405" y="0"/>
                  </a:moveTo>
                  <a:lnTo>
                    <a:pt x="0" y="0"/>
                  </a:lnTo>
                </a:path>
              </a:pathLst>
            </a:custGeom>
            <a:ln w="10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222448" y="389811"/>
              <a:ext cx="602615" cy="0"/>
            </a:xfrm>
            <a:custGeom>
              <a:avLst/>
              <a:gdLst/>
              <a:ahLst/>
              <a:cxnLst/>
              <a:rect l="l" t="t" r="r" b="b"/>
              <a:pathLst>
                <a:path w="602614">
                  <a:moveTo>
                    <a:pt x="602405" y="0"/>
                  </a:moveTo>
                  <a:lnTo>
                    <a:pt x="0" y="0"/>
                  </a:lnTo>
                </a:path>
              </a:pathLst>
            </a:custGeom>
            <a:ln w="10624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1222448" y="843262"/>
              <a:ext cx="602615" cy="0"/>
            </a:xfrm>
            <a:custGeom>
              <a:avLst/>
              <a:gdLst/>
              <a:ahLst/>
              <a:cxnLst/>
              <a:rect l="l" t="t" r="r" b="b"/>
              <a:pathLst>
                <a:path w="602614">
                  <a:moveTo>
                    <a:pt x="602405" y="0"/>
                  </a:moveTo>
                  <a:lnTo>
                    <a:pt x="0" y="0"/>
                  </a:lnTo>
                </a:path>
              </a:pathLst>
            </a:custGeom>
            <a:ln w="10624">
              <a:solidFill>
                <a:srgbClr val="FD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1979014" y="12596337"/>
              <a:ext cx="16207740" cy="1315720"/>
            </a:xfrm>
            <a:custGeom>
              <a:avLst/>
              <a:gdLst/>
              <a:ahLst/>
              <a:cxnLst/>
              <a:rect l="l" t="t" r="r" b="b"/>
              <a:pathLst>
                <a:path w="16207740" h="1315719">
                  <a:moveTo>
                    <a:pt x="7243850" y="1272064"/>
                  </a:moveTo>
                  <a:lnTo>
                    <a:pt x="8150115" y="0"/>
                  </a:lnTo>
                </a:path>
                <a:path w="16207740" h="1315719">
                  <a:moveTo>
                    <a:pt x="7243850" y="1272064"/>
                  </a:moveTo>
                  <a:lnTo>
                    <a:pt x="8823704" y="0"/>
                  </a:lnTo>
                </a:path>
                <a:path w="16207740" h="1315719">
                  <a:moveTo>
                    <a:pt x="7776135" y="1272064"/>
                  </a:moveTo>
                  <a:lnTo>
                    <a:pt x="8150115" y="0"/>
                  </a:lnTo>
                </a:path>
                <a:path w="16207740" h="1315719">
                  <a:moveTo>
                    <a:pt x="7776135" y="1272064"/>
                  </a:moveTo>
                  <a:lnTo>
                    <a:pt x="8823704" y="0"/>
                  </a:lnTo>
                </a:path>
                <a:path w="16207740" h="1315719">
                  <a:moveTo>
                    <a:pt x="0" y="1272064"/>
                  </a:moveTo>
                  <a:lnTo>
                    <a:pt x="2946688" y="0"/>
                  </a:lnTo>
                </a:path>
                <a:path w="16207740" h="1315719">
                  <a:moveTo>
                    <a:pt x="0" y="1272064"/>
                  </a:moveTo>
                  <a:lnTo>
                    <a:pt x="3620278" y="0"/>
                  </a:lnTo>
                </a:path>
                <a:path w="16207740" h="1315719">
                  <a:moveTo>
                    <a:pt x="451751" y="1272064"/>
                  </a:moveTo>
                  <a:lnTo>
                    <a:pt x="2946688" y="0"/>
                  </a:lnTo>
                </a:path>
                <a:path w="16207740" h="1315719">
                  <a:moveTo>
                    <a:pt x="451751" y="1272064"/>
                  </a:moveTo>
                  <a:lnTo>
                    <a:pt x="3620278" y="0"/>
                  </a:lnTo>
                </a:path>
                <a:path w="16207740" h="1315719">
                  <a:moveTo>
                    <a:pt x="931869" y="1272064"/>
                  </a:moveTo>
                  <a:lnTo>
                    <a:pt x="2946688" y="0"/>
                  </a:lnTo>
                </a:path>
                <a:path w="16207740" h="1315719">
                  <a:moveTo>
                    <a:pt x="931869" y="1272064"/>
                  </a:moveTo>
                  <a:lnTo>
                    <a:pt x="3620278" y="0"/>
                  </a:lnTo>
                </a:path>
                <a:path w="16207740" h="1315719">
                  <a:moveTo>
                    <a:pt x="1464260" y="1272064"/>
                  </a:moveTo>
                  <a:lnTo>
                    <a:pt x="2946688" y="0"/>
                  </a:lnTo>
                </a:path>
                <a:path w="16207740" h="1315719">
                  <a:moveTo>
                    <a:pt x="1464260" y="1272064"/>
                  </a:moveTo>
                  <a:lnTo>
                    <a:pt x="3620278" y="0"/>
                  </a:lnTo>
                </a:path>
                <a:path w="16207740" h="1315719">
                  <a:moveTo>
                    <a:pt x="14641224" y="1315624"/>
                  </a:moveTo>
                  <a:lnTo>
                    <a:pt x="16207479" y="268160"/>
                  </a:lnTo>
                </a:path>
                <a:path w="16207740" h="1315719">
                  <a:moveTo>
                    <a:pt x="14108833" y="1315624"/>
                  </a:moveTo>
                  <a:lnTo>
                    <a:pt x="15533889" y="268160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5" name="object 345"/>
          <p:cNvSpPr txBox="1"/>
          <p:nvPr/>
        </p:nvSpPr>
        <p:spPr>
          <a:xfrm>
            <a:off x="1974601" y="257845"/>
            <a:ext cx="1074420" cy="11449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350"/>
              </a:spcBef>
            </a:pPr>
            <a:r>
              <a:rPr sz="1200" b="1" spc="-30" dirty="0">
                <a:latin typeface="Times New Roman"/>
                <a:cs typeface="Times New Roman"/>
              </a:rPr>
              <a:t>100GE</a:t>
            </a:r>
            <a:r>
              <a:rPr sz="1200" b="1" spc="-50" dirty="0">
                <a:latin typeface="微软雅黑"/>
                <a:cs typeface="微软雅黑"/>
              </a:rPr>
              <a:t>光纤链路</a:t>
            </a:r>
            <a:endParaRPr sz="1200">
              <a:latin typeface="微软雅黑"/>
              <a:cs typeface="微软雅黑"/>
            </a:endParaRPr>
          </a:p>
          <a:p>
            <a:pPr marL="24130">
              <a:lnSpc>
                <a:spcPct val="100000"/>
              </a:lnSpc>
              <a:spcBef>
                <a:spcPts val="250"/>
              </a:spcBef>
            </a:pPr>
            <a:r>
              <a:rPr sz="1200" b="1" spc="-30" dirty="0">
                <a:latin typeface="Times New Roman"/>
                <a:cs typeface="Times New Roman"/>
              </a:rPr>
              <a:t>40GE</a:t>
            </a:r>
            <a:r>
              <a:rPr sz="1200" b="1" spc="-50" dirty="0">
                <a:latin typeface="微软雅黑"/>
                <a:cs typeface="微软雅黑"/>
              </a:rPr>
              <a:t>光纤链路</a:t>
            </a:r>
            <a:endParaRPr sz="1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200" b="1" spc="-10" dirty="0">
                <a:latin typeface="Times New Roman"/>
                <a:cs typeface="Times New Roman"/>
              </a:rPr>
              <a:t>25GE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微软雅黑"/>
                <a:cs typeface="微软雅黑"/>
              </a:rPr>
              <a:t>光纤链路</a:t>
            </a:r>
            <a:endParaRPr sz="1200">
              <a:latin typeface="微软雅黑"/>
              <a:cs typeface="微软雅黑"/>
            </a:endParaRPr>
          </a:p>
          <a:p>
            <a:pPr marL="14604" marR="53340" indent="15875">
              <a:lnSpc>
                <a:spcPts val="1810"/>
              </a:lnSpc>
              <a:spcBef>
                <a:spcPts val="25"/>
              </a:spcBef>
            </a:pPr>
            <a:r>
              <a:rPr sz="1200" b="1" spc="-30" dirty="0">
                <a:latin typeface="Times New Roman"/>
                <a:cs typeface="Times New Roman"/>
              </a:rPr>
              <a:t>10GE</a:t>
            </a:r>
            <a:r>
              <a:rPr sz="1200" b="1" spc="-50" dirty="0">
                <a:latin typeface="微软雅黑"/>
                <a:cs typeface="微软雅黑"/>
              </a:rPr>
              <a:t>光纤链路 </a:t>
            </a:r>
            <a:r>
              <a:rPr sz="1200" b="1" spc="-35" dirty="0">
                <a:latin typeface="Times New Roman"/>
                <a:cs typeface="Times New Roman"/>
              </a:rPr>
              <a:t>GE</a:t>
            </a:r>
            <a:r>
              <a:rPr sz="1200" b="1" spc="-40" dirty="0">
                <a:latin typeface="微软雅黑"/>
                <a:cs typeface="微软雅黑"/>
              </a:rPr>
              <a:t>电</a:t>
            </a:r>
            <a:r>
              <a:rPr sz="1200" b="1" spc="-30" dirty="0">
                <a:latin typeface="Times New Roman"/>
                <a:cs typeface="Times New Roman"/>
              </a:rPr>
              <a:t>RJ45</a:t>
            </a:r>
            <a:r>
              <a:rPr sz="1200" b="1" spc="-35" dirty="0">
                <a:latin typeface="微软雅黑"/>
                <a:cs typeface="微软雅黑"/>
              </a:rPr>
              <a:t>链路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346" name="object 346"/>
          <p:cNvSpPr txBox="1"/>
          <p:nvPr/>
        </p:nvSpPr>
        <p:spPr>
          <a:xfrm>
            <a:off x="484789" y="8727709"/>
            <a:ext cx="217170" cy="20916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500" spc="-50" dirty="0">
                <a:solidFill>
                  <a:srgbClr val="FF0000"/>
                </a:solidFill>
                <a:latin typeface="微软雅黑"/>
                <a:cs typeface="微软雅黑"/>
              </a:rPr>
              <a:t>带外管理</a:t>
            </a:r>
            <a:endParaRPr sz="15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sz="1500" spc="-50" dirty="0">
                <a:solidFill>
                  <a:srgbClr val="FF0000"/>
                </a:solidFill>
                <a:latin typeface="微软雅黑"/>
                <a:cs typeface="微软雅黑"/>
              </a:rPr>
              <a:t>， </a:t>
            </a:r>
            <a:r>
              <a:rPr sz="1500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500" spc="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-50" dirty="0">
                <a:solidFill>
                  <a:srgbClr val="FF0000"/>
                </a:solidFill>
                <a:latin typeface="Times New Roman"/>
                <a:cs typeface="Times New Roman"/>
              </a:rPr>
              <a:t>P M 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7" name="object 347"/>
          <p:cNvSpPr txBox="1"/>
          <p:nvPr/>
        </p:nvSpPr>
        <p:spPr>
          <a:xfrm>
            <a:off x="7218082" y="4511718"/>
            <a:ext cx="155575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微软雅黑"/>
                <a:cs typeface="微软雅黑"/>
              </a:rPr>
              <a:t>地州接入区路由器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11433861" y="14393724"/>
            <a:ext cx="1952625" cy="3752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23290">
              <a:lnSpc>
                <a:spcPts val="950"/>
              </a:lnSpc>
              <a:spcBef>
                <a:spcPts val="114"/>
              </a:spcBef>
            </a:pPr>
            <a:r>
              <a:rPr sz="800" spc="20" dirty="0">
                <a:latin typeface="微软雅黑"/>
                <a:cs typeface="微软雅黑"/>
              </a:rPr>
              <a:t>大数据服务器</a:t>
            </a:r>
            <a:r>
              <a:rPr sz="800" spc="-20" dirty="0">
                <a:latin typeface="微软雅黑"/>
                <a:cs typeface="微软雅黑"/>
              </a:rPr>
              <a:t>（</a:t>
            </a:r>
            <a:r>
              <a:rPr sz="800" spc="-20" dirty="0">
                <a:latin typeface="Times New Roman"/>
                <a:cs typeface="Times New Roman"/>
              </a:rPr>
              <a:t>18</a:t>
            </a:r>
            <a:r>
              <a:rPr sz="800" spc="-20" dirty="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  <a:p>
            <a:pPr marL="12700">
              <a:lnSpc>
                <a:spcPts val="1789"/>
              </a:lnSpc>
              <a:tabLst>
                <a:tab pos="791210" algn="l"/>
              </a:tabLst>
            </a:pPr>
            <a:r>
              <a:rPr sz="1500" b="1" dirty="0">
                <a:latin typeface="微软雅黑"/>
                <a:cs typeface="微软雅黑"/>
              </a:rPr>
              <a:t>备份</a:t>
            </a:r>
            <a:r>
              <a:rPr sz="1500" b="1" spc="-50" dirty="0">
                <a:latin typeface="微软雅黑"/>
                <a:cs typeface="微软雅黑"/>
              </a:rPr>
              <a:t>区</a:t>
            </a:r>
            <a:r>
              <a:rPr sz="1500" b="1" dirty="0">
                <a:latin typeface="微软雅黑"/>
                <a:cs typeface="微软雅黑"/>
              </a:rPr>
              <a:t>	</a:t>
            </a:r>
            <a:r>
              <a:rPr sz="1500" b="1" spc="-10" dirty="0">
                <a:latin typeface="微软雅黑"/>
                <a:cs typeface="微软雅黑"/>
              </a:rPr>
              <a:t>交投数据平</a:t>
            </a:r>
            <a:r>
              <a:rPr sz="1500" b="1" spc="-50" dirty="0">
                <a:latin typeface="微软雅黑"/>
                <a:cs typeface="微软雅黑"/>
              </a:rPr>
              <a:t>台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16041893" y="13179403"/>
            <a:ext cx="29146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latin typeface="Calibri"/>
                <a:cs typeface="Calibri"/>
              </a:rPr>
              <a:t>2*10GE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16795167" y="13179403"/>
            <a:ext cx="29146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10" dirty="0">
                <a:latin typeface="Calibri"/>
                <a:cs typeface="Calibri"/>
              </a:rPr>
              <a:t>2*10GE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351" name="object 351"/>
          <p:cNvGrpSpPr/>
          <p:nvPr/>
        </p:nvGrpSpPr>
        <p:grpSpPr>
          <a:xfrm>
            <a:off x="3616592" y="7901429"/>
            <a:ext cx="2757805" cy="1220470"/>
            <a:chOff x="3616592" y="7901429"/>
            <a:chExt cx="2757805" cy="1220470"/>
          </a:xfrm>
        </p:grpSpPr>
        <p:pic>
          <p:nvPicPr>
            <p:cNvPr id="352" name="object 3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886180" y="8824120"/>
              <a:ext cx="403902" cy="293668"/>
            </a:xfrm>
            <a:prstGeom prst="rect">
              <a:avLst/>
            </a:prstGeom>
          </p:spPr>
        </p:pic>
        <p:sp>
          <p:nvSpPr>
            <p:cNvPr id="353" name="object 353"/>
            <p:cNvSpPr/>
            <p:nvPr/>
          </p:nvSpPr>
          <p:spPr>
            <a:xfrm>
              <a:off x="3624847" y="7909684"/>
              <a:ext cx="1460500" cy="932815"/>
            </a:xfrm>
            <a:custGeom>
              <a:avLst/>
              <a:gdLst/>
              <a:ahLst/>
              <a:cxnLst/>
              <a:rect l="l" t="t" r="r" b="b"/>
              <a:pathLst>
                <a:path w="1460500" h="932815">
                  <a:moveTo>
                    <a:pt x="0" y="0"/>
                  </a:moveTo>
                  <a:lnTo>
                    <a:pt x="1458310" y="932188"/>
                  </a:lnTo>
                </a:path>
                <a:path w="1460500" h="932815">
                  <a:moveTo>
                    <a:pt x="764428" y="1806"/>
                  </a:moveTo>
                  <a:lnTo>
                    <a:pt x="1459904" y="914445"/>
                  </a:lnTo>
                </a:path>
              </a:pathLst>
            </a:custGeom>
            <a:ln w="15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4" name="object 3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969979" y="8827839"/>
              <a:ext cx="403902" cy="293668"/>
            </a:xfrm>
            <a:prstGeom prst="rect">
              <a:avLst/>
            </a:prstGeom>
          </p:spPr>
        </p:pic>
      </p:grpSp>
      <p:sp>
        <p:nvSpPr>
          <p:cNvPr id="355" name="object 355"/>
          <p:cNvSpPr txBox="1"/>
          <p:nvPr/>
        </p:nvSpPr>
        <p:spPr>
          <a:xfrm>
            <a:off x="4674484" y="9093455"/>
            <a:ext cx="1875789" cy="48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96645" algn="l"/>
              </a:tabLst>
            </a:pPr>
            <a:r>
              <a:rPr sz="2250" baseline="1851" dirty="0">
                <a:latin typeface="微软雅黑"/>
                <a:cs typeface="微软雅黑"/>
              </a:rPr>
              <a:t>安全管</a:t>
            </a:r>
            <a:r>
              <a:rPr sz="2250" spc="-75" baseline="1851" dirty="0">
                <a:latin typeface="微软雅黑"/>
                <a:cs typeface="微软雅黑"/>
              </a:rPr>
              <a:t>理</a:t>
            </a:r>
            <a:r>
              <a:rPr sz="2250" baseline="1851" dirty="0">
                <a:latin typeface="微软雅黑"/>
                <a:cs typeface="微软雅黑"/>
              </a:rPr>
              <a:t>	</a:t>
            </a:r>
            <a:r>
              <a:rPr sz="1500" dirty="0">
                <a:latin typeface="微软雅黑"/>
                <a:cs typeface="微软雅黑"/>
              </a:rPr>
              <a:t>时钟同</a:t>
            </a:r>
            <a:r>
              <a:rPr sz="1500" spc="-50" dirty="0">
                <a:latin typeface="微软雅黑"/>
                <a:cs typeface="微软雅黑"/>
              </a:rPr>
              <a:t>步</a:t>
            </a:r>
            <a:endParaRPr sz="1500">
              <a:latin typeface="微软雅黑"/>
              <a:cs typeface="微软雅黑"/>
            </a:endParaRPr>
          </a:p>
          <a:p>
            <a:pPr marL="203835">
              <a:lnSpc>
                <a:spcPct val="100000"/>
              </a:lnSpc>
              <a:spcBef>
                <a:spcPts val="10"/>
              </a:spcBef>
              <a:tabLst>
                <a:tab pos="1383665" algn="l"/>
              </a:tabLst>
            </a:pPr>
            <a:r>
              <a:rPr sz="2250" baseline="1851" dirty="0">
                <a:latin typeface="微软雅黑"/>
                <a:cs typeface="微软雅黑"/>
              </a:rPr>
              <a:t>平</a:t>
            </a:r>
            <a:r>
              <a:rPr sz="2250" spc="-75" baseline="1851" dirty="0">
                <a:latin typeface="微软雅黑"/>
                <a:cs typeface="微软雅黑"/>
              </a:rPr>
              <a:t>台</a:t>
            </a:r>
            <a:r>
              <a:rPr sz="2250" baseline="1851" dirty="0">
                <a:latin typeface="微软雅黑"/>
                <a:cs typeface="微软雅黑"/>
              </a:rPr>
              <a:t>	</a:t>
            </a:r>
            <a:r>
              <a:rPr sz="1500" spc="-50" dirty="0">
                <a:latin typeface="微软雅黑"/>
                <a:cs typeface="微软雅黑"/>
              </a:rPr>
              <a:t>器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356" name="object 356"/>
          <p:cNvSpPr/>
          <p:nvPr/>
        </p:nvSpPr>
        <p:spPr>
          <a:xfrm>
            <a:off x="755716" y="7909684"/>
            <a:ext cx="9076055" cy="2032000"/>
          </a:xfrm>
          <a:custGeom>
            <a:avLst/>
            <a:gdLst/>
            <a:ahLst/>
            <a:cxnLst/>
            <a:rect l="l" t="t" r="r" b="b"/>
            <a:pathLst>
              <a:path w="9076055" h="2032000">
                <a:moveTo>
                  <a:pt x="2869130" y="0"/>
                </a:moveTo>
                <a:lnTo>
                  <a:pt x="5411346" y="935907"/>
                </a:lnTo>
              </a:path>
              <a:path w="9076055" h="2032000">
                <a:moveTo>
                  <a:pt x="3633559" y="1806"/>
                </a:moveTo>
                <a:lnTo>
                  <a:pt x="5411346" y="935907"/>
                </a:lnTo>
              </a:path>
              <a:path w="9076055" h="2032000">
                <a:moveTo>
                  <a:pt x="0" y="2031818"/>
                </a:moveTo>
                <a:lnTo>
                  <a:pt x="9075822" y="2031818"/>
                </a:lnTo>
                <a:lnTo>
                  <a:pt x="9075822" y="1830378"/>
                </a:lnTo>
              </a:path>
            </a:pathLst>
          </a:custGeom>
          <a:ln w="1593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 txBox="1"/>
          <p:nvPr/>
        </p:nvSpPr>
        <p:spPr>
          <a:xfrm>
            <a:off x="8951141" y="9713710"/>
            <a:ext cx="138938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5" dirty="0">
                <a:solidFill>
                  <a:srgbClr val="FF0000"/>
                </a:solidFill>
                <a:latin typeface="微软雅黑"/>
                <a:cs typeface="微软雅黑"/>
              </a:rPr>
              <a:t>带外管理，</a:t>
            </a:r>
            <a:r>
              <a:rPr sz="1500" spc="-20" dirty="0">
                <a:solidFill>
                  <a:srgbClr val="FF0000"/>
                </a:solidFill>
                <a:latin typeface="Times New Roman"/>
                <a:cs typeface="Times New Roman"/>
              </a:rPr>
              <a:t>IPMI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19405272" y="5778152"/>
            <a:ext cx="217170" cy="20916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500" spc="-50" dirty="0">
                <a:solidFill>
                  <a:srgbClr val="FF0000"/>
                </a:solidFill>
                <a:latin typeface="微软雅黑"/>
                <a:cs typeface="微软雅黑"/>
              </a:rPr>
              <a:t>带外管理</a:t>
            </a:r>
            <a:endParaRPr sz="15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sz="1500" spc="-50" dirty="0">
                <a:solidFill>
                  <a:srgbClr val="FF0000"/>
                </a:solidFill>
                <a:latin typeface="微软雅黑"/>
                <a:cs typeface="微软雅黑"/>
              </a:rPr>
              <a:t>， </a:t>
            </a:r>
            <a:r>
              <a:rPr sz="1500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500" spc="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-50" dirty="0">
                <a:solidFill>
                  <a:srgbClr val="FF0000"/>
                </a:solidFill>
                <a:latin typeface="Times New Roman"/>
                <a:cs typeface="Times New Roman"/>
              </a:rPr>
              <a:t>P M I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59" name="object 359"/>
          <p:cNvGrpSpPr/>
          <p:nvPr/>
        </p:nvGrpSpPr>
        <p:grpSpPr>
          <a:xfrm>
            <a:off x="1048834" y="2273099"/>
            <a:ext cx="18300065" cy="13516610"/>
            <a:chOff x="1048834" y="2273099"/>
            <a:chExt cx="18300065" cy="13516610"/>
          </a:xfrm>
        </p:grpSpPr>
        <p:sp>
          <p:nvSpPr>
            <p:cNvPr id="360" name="object 360"/>
            <p:cNvSpPr/>
            <p:nvPr/>
          </p:nvSpPr>
          <p:spPr>
            <a:xfrm>
              <a:off x="1057089" y="12881923"/>
              <a:ext cx="18283555" cy="2899410"/>
            </a:xfrm>
            <a:custGeom>
              <a:avLst/>
              <a:gdLst/>
              <a:ahLst/>
              <a:cxnLst/>
              <a:rect l="l" t="t" r="r" b="b"/>
              <a:pathLst>
                <a:path w="18283555" h="2899409">
                  <a:moveTo>
                    <a:pt x="17867272" y="7968"/>
                  </a:moveTo>
                  <a:lnTo>
                    <a:pt x="18283112" y="7968"/>
                  </a:lnTo>
                  <a:lnTo>
                    <a:pt x="18283112" y="0"/>
                  </a:lnTo>
                </a:path>
                <a:path w="18283555" h="2899409">
                  <a:moveTo>
                    <a:pt x="15889851" y="2643148"/>
                  </a:moveTo>
                  <a:lnTo>
                    <a:pt x="15889851" y="2899133"/>
                  </a:lnTo>
                  <a:lnTo>
                    <a:pt x="15961778" y="2899133"/>
                  </a:lnTo>
                </a:path>
                <a:path w="18283555" h="2899409">
                  <a:moveTo>
                    <a:pt x="848616" y="2643148"/>
                  </a:moveTo>
                  <a:lnTo>
                    <a:pt x="848616" y="2899133"/>
                  </a:lnTo>
                  <a:lnTo>
                    <a:pt x="0" y="2899133"/>
                  </a:lnTo>
                </a:path>
                <a:path w="18283555" h="2899409">
                  <a:moveTo>
                    <a:pt x="2404247" y="2643148"/>
                  </a:moveTo>
                  <a:lnTo>
                    <a:pt x="2404247" y="2899133"/>
                  </a:lnTo>
                  <a:lnTo>
                    <a:pt x="1505844" y="2899133"/>
                  </a:lnTo>
                </a:path>
                <a:path w="18283555" h="2899409">
                  <a:moveTo>
                    <a:pt x="3959984" y="2643148"/>
                  </a:moveTo>
                  <a:lnTo>
                    <a:pt x="3959984" y="2899133"/>
                  </a:lnTo>
                  <a:lnTo>
                    <a:pt x="3312849" y="2899133"/>
                  </a:lnTo>
                </a:path>
                <a:path w="18283555" h="2899409">
                  <a:moveTo>
                    <a:pt x="5232898" y="2643148"/>
                  </a:moveTo>
                  <a:lnTo>
                    <a:pt x="5232898" y="2899133"/>
                  </a:lnTo>
                  <a:lnTo>
                    <a:pt x="4728343" y="2899133"/>
                  </a:lnTo>
                </a:path>
                <a:path w="18283555" h="2899409">
                  <a:moveTo>
                    <a:pt x="6675485" y="2643148"/>
                  </a:moveTo>
                  <a:lnTo>
                    <a:pt x="6675485" y="2899133"/>
                  </a:lnTo>
                  <a:lnTo>
                    <a:pt x="6173905" y="2899133"/>
                  </a:lnTo>
                </a:path>
                <a:path w="18283555" h="2899409">
                  <a:moveTo>
                    <a:pt x="8202855" y="2643148"/>
                  </a:moveTo>
                  <a:lnTo>
                    <a:pt x="8202855" y="2899133"/>
                  </a:lnTo>
                  <a:lnTo>
                    <a:pt x="7830255" y="2899133"/>
                  </a:lnTo>
                </a:path>
                <a:path w="18283555" h="2899409">
                  <a:moveTo>
                    <a:pt x="9758592" y="2643148"/>
                  </a:moveTo>
                  <a:lnTo>
                    <a:pt x="9758592" y="2899133"/>
                  </a:lnTo>
                  <a:lnTo>
                    <a:pt x="9456539" y="2899133"/>
                  </a:lnTo>
                </a:path>
                <a:path w="18283555" h="2899409">
                  <a:moveTo>
                    <a:pt x="10861727" y="2643148"/>
                  </a:moveTo>
                  <a:lnTo>
                    <a:pt x="10861727" y="2899133"/>
                  </a:lnTo>
                  <a:lnTo>
                    <a:pt x="10661244" y="2899133"/>
                  </a:lnTo>
                </a:path>
                <a:path w="18283555" h="2899409">
                  <a:moveTo>
                    <a:pt x="12021385" y="2643148"/>
                  </a:moveTo>
                  <a:lnTo>
                    <a:pt x="12021385" y="2899133"/>
                  </a:lnTo>
                  <a:lnTo>
                    <a:pt x="11896017" y="2899133"/>
                  </a:lnTo>
                </a:path>
                <a:path w="18283555" h="2899409">
                  <a:moveTo>
                    <a:pt x="13294300" y="2643148"/>
                  </a:moveTo>
                  <a:lnTo>
                    <a:pt x="13294300" y="2899133"/>
                  </a:lnTo>
                  <a:lnTo>
                    <a:pt x="13251271" y="2899133"/>
                  </a:lnTo>
                </a:path>
              </a:pathLst>
            </a:custGeom>
            <a:ln w="15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1" name="object 36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9536604" y="2273099"/>
              <a:ext cx="1760894" cy="904989"/>
            </a:xfrm>
            <a:prstGeom prst="rect">
              <a:avLst/>
            </a:prstGeom>
          </p:spPr>
        </p:pic>
      </p:grpSp>
      <p:sp>
        <p:nvSpPr>
          <p:cNvPr id="362" name="object 362"/>
          <p:cNvSpPr txBox="1"/>
          <p:nvPr/>
        </p:nvSpPr>
        <p:spPr>
          <a:xfrm>
            <a:off x="8197868" y="15913072"/>
            <a:ext cx="138874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solidFill>
                  <a:srgbClr val="FF0000"/>
                </a:solidFill>
                <a:latin typeface="微软雅黑"/>
                <a:cs typeface="微软雅黑"/>
              </a:rPr>
              <a:t>带外管理，</a:t>
            </a:r>
            <a:r>
              <a:rPr sz="1500" spc="-20" dirty="0">
                <a:solidFill>
                  <a:srgbClr val="FF0000"/>
                </a:solidFill>
                <a:latin typeface="Times New Roman"/>
                <a:cs typeface="Times New Roman"/>
              </a:rPr>
              <a:t>IPMI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9891723" y="2294373"/>
            <a:ext cx="1064895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7800"/>
              </a:lnSpc>
              <a:spcBef>
                <a:spcPts val="100"/>
              </a:spcBef>
            </a:pPr>
            <a:r>
              <a:rPr sz="2500" b="1" spc="-45" dirty="0">
                <a:latin typeface="黑体"/>
                <a:cs typeface="黑体"/>
              </a:rPr>
              <a:t>地州分</a:t>
            </a:r>
            <a:r>
              <a:rPr sz="2500" b="1" spc="-30" dirty="0">
                <a:latin typeface="黑体"/>
                <a:cs typeface="黑体"/>
              </a:rPr>
              <a:t>中心</a:t>
            </a:r>
            <a:r>
              <a:rPr sz="2500" b="1" spc="-25" dirty="0">
                <a:latin typeface="微软雅黑"/>
                <a:cs typeface="微软雅黑"/>
              </a:rPr>
              <a:t>16</a:t>
            </a:r>
            <a:endParaRPr sz="2500">
              <a:latin typeface="微软雅黑"/>
              <a:cs typeface="微软雅黑"/>
            </a:endParaRPr>
          </a:p>
        </p:txBody>
      </p:sp>
      <p:grpSp>
        <p:nvGrpSpPr>
          <p:cNvPr id="364" name="object 364"/>
          <p:cNvGrpSpPr/>
          <p:nvPr/>
        </p:nvGrpSpPr>
        <p:grpSpPr>
          <a:xfrm>
            <a:off x="12677615" y="5960205"/>
            <a:ext cx="2394585" cy="3844925"/>
            <a:chOff x="12677615" y="5960205"/>
            <a:chExt cx="2394585" cy="3844925"/>
          </a:xfrm>
        </p:grpSpPr>
        <p:pic>
          <p:nvPicPr>
            <p:cNvPr id="365" name="object 365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2677615" y="5960205"/>
              <a:ext cx="2394536" cy="3844772"/>
            </a:xfrm>
            <a:prstGeom prst="rect">
              <a:avLst/>
            </a:prstGeom>
          </p:spPr>
        </p:pic>
        <p:sp>
          <p:nvSpPr>
            <p:cNvPr id="366" name="object 366"/>
            <p:cNvSpPr/>
            <p:nvPr/>
          </p:nvSpPr>
          <p:spPr>
            <a:xfrm>
              <a:off x="12730206" y="5997072"/>
              <a:ext cx="2286000" cy="3735070"/>
            </a:xfrm>
            <a:custGeom>
              <a:avLst/>
              <a:gdLst/>
              <a:ahLst/>
              <a:cxnLst/>
              <a:rect l="l" t="t" r="r" b="b"/>
              <a:pathLst>
                <a:path w="2286000" h="3735070">
                  <a:moveTo>
                    <a:pt x="0" y="3734491"/>
                  </a:moveTo>
                  <a:lnTo>
                    <a:pt x="2285848" y="3734491"/>
                  </a:lnTo>
                  <a:lnTo>
                    <a:pt x="2285848" y="0"/>
                  </a:lnTo>
                  <a:lnTo>
                    <a:pt x="0" y="0"/>
                  </a:lnTo>
                  <a:lnTo>
                    <a:pt x="0" y="3734491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7" name="object 367"/>
          <p:cNvSpPr txBox="1"/>
          <p:nvPr/>
        </p:nvSpPr>
        <p:spPr>
          <a:xfrm>
            <a:off x="13068961" y="6085783"/>
            <a:ext cx="161925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spc="-20" dirty="0">
                <a:latin typeface="微软雅黑"/>
                <a:cs typeface="微软雅黑"/>
              </a:rPr>
              <a:t>数据交换区</a:t>
            </a:r>
            <a:endParaRPr sz="2500">
              <a:latin typeface="微软雅黑"/>
              <a:cs typeface="微软雅黑"/>
            </a:endParaRPr>
          </a:p>
        </p:txBody>
      </p:sp>
      <p:pic>
        <p:nvPicPr>
          <p:cNvPr id="368" name="object 368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0441063" y="11134405"/>
            <a:ext cx="403902" cy="293668"/>
          </a:xfrm>
          <a:prstGeom prst="rect">
            <a:avLst/>
          </a:prstGeom>
        </p:spPr>
      </p:pic>
      <p:sp>
        <p:nvSpPr>
          <p:cNvPr id="369" name="object 369"/>
          <p:cNvSpPr txBox="1"/>
          <p:nvPr/>
        </p:nvSpPr>
        <p:spPr>
          <a:xfrm>
            <a:off x="10616734" y="11455641"/>
            <a:ext cx="1060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320" dirty="0">
                <a:solidFill>
                  <a:srgbClr val="5B9BD4"/>
                </a:solidFill>
                <a:latin typeface="Times New Roman"/>
                <a:cs typeface="Times New Roman"/>
              </a:rPr>
              <a:t>·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70" name="object 370"/>
          <p:cNvSpPr txBox="1"/>
          <p:nvPr/>
        </p:nvSpPr>
        <p:spPr>
          <a:xfrm>
            <a:off x="10918575" y="11089841"/>
            <a:ext cx="98298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微软雅黑"/>
                <a:cs typeface="微软雅黑"/>
              </a:rPr>
              <a:t>数据库审计</a:t>
            </a:r>
            <a:endParaRPr sz="1500">
              <a:latin typeface="微软雅黑"/>
              <a:cs typeface="微软雅黑"/>
            </a:endParaRPr>
          </a:p>
        </p:txBody>
      </p:sp>
      <p:grpSp>
        <p:nvGrpSpPr>
          <p:cNvPr id="371" name="object 371"/>
          <p:cNvGrpSpPr/>
          <p:nvPr/>
        </p:nvGrpSpPr>
        <p:grpSpPr>
          <a:xfrm>
            <a:off x="8934549" y="1593559"/>
            <a:ext cx="6137910" cy="9685655"/>
            <a:chOff x="8934549" y="1593559"/>
            <a:chExt cx="6137910" cy="9685655"/>
          </a:xfrm>
        </p:grpSpPr>
        <p:sp>
          <p:nvSpPr>
            <p:cNvPr id="372" name="object 372"/>
            <p:cNvSpPr/>
            <p:nvPr/>
          </p:nvSpPr>
          <p:spPr>
            <a:xfrm>
              <a:off x="8942804" y="9719451"/>
              <a:ext cx="4930775" cy="1551305"/>
            </a:xfrm>
            <a:custGeom>
              <a:avLst/>
              <a:gdLst/>
              <a:ahLst/>
              <a:cxnLst/>
              <a:rect l="l" t="t" r="r" b="b"/>
              <a:pathLst>
                <a:path w="4930775" h="1551304">
                  <a:moveTo>
                    <a:pt x="0" y="1544156"/>
                  </a:moveTo>
                  <a:lnTo>
                    <a:pt x="1498258" y="1551168"/>
                  </a:lnTo>
                </a:path>
                <a:path w="4930775" h="1551304">
                  <a:moveTo>
                    <a:pt x="4930378" y="0"/>
                  </a:moveTo>
                  <a:lnTo>
                    <a:pt x="4930378" y="220669"/>
                  </a:lnTo>
                  <a:lnTo>
                    <a:pt x="848042" y="220669"/>
                  </a:lnTo>
                </a:path>
              </a:pathLst>
            </a:custGeom>
            <a:ln w="15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3" name="object 37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1546112" y="1593559"/>
              <a:ext cx="3526039" cy="4171474"/>
            </a:xfrm>
            <a:prstGeom prst="rect">
              <a:avLst/>
            </a:prstGeom>
          </p:spPr>
        </p:pic>
        <p:sp>
          <p:nvSpPr>
            <p:cNvPr id="374" name="object 374"/>
            <p:cNvSpPr/>
            <p:nvPr/>
          </p:nvSpPr>
          <p:spPr>
            <a:xfrm>
              <a:off x="11597852" y="1626283"/>
              <a:ext cx="3418204" cy="4065904"/>
            </a:xfrm>
            <a:custGeom>
              <a:avLst/>
              <a:gdLst/>
              <a:ahLst/>
              <a:cxnLst/>
              <a:rect l="l" t="t" r="r" b="b"/>
              <a:pathLst>
                <a:path w="3418205" h="4065904">
                  <a:moveTo>
                    <a:pt x="0" y="4065761"/>
                  </a:moveTo>
                  <a:lnTo>
                    <a:pt x="3418201" y="4065761"/>
                  </a:lnTo>
                  <a:lnTo>
                    <a:pt x="3418201" y="0"/>
                  </a:lnTo>
                  <a:lnTo>
                    <a:pt x="0" y="0"/>
                  </a:lnTo>
                  <a:lnTo>
                    <a:pt x="0" y="4065761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11296862" y="6432037"/>
              <a:ext cx="542290" cy="7620"/>
            </a:xfrm>
            <a:custGeom>
              <a:avLst/>
              <a:gdLst/>
              <a:ahLst/>
              <a:cxnLst/>
              <a:rect l="l" t="t" r="r" b="b"/>
              <a:pathLst>
                <a:path w="542290" h="7620">
                  <a:moveTo>
                    <a:pt x="542271" y="7543"/>
                  </a:moveTo>
                  <a:lnTo>
                    <a:pt x="0" y="0"/>
                  </a:lnTo>
                </a:path>
              </a:pathLst>
            </a:custGeom>
            <a:ln w="15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6" name="object 3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00670" y="4879810"/>
              <a:ext cx="342813" cy="357826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65097" y="4893941"/>
              <a:ext cx="342814" cy="357827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3163683" y="4940312"/>
              <a:ext cx="187255" cy="274907"/>
            </a:xfrm>
            <a:prstGeom prst="rect">
              <a:avLst/>
            </a:prstGeom>
          </p:spPr>
        </p:pic>
        <p:pic>
          <p:nvPicPr>
            <p:cNvPr id="379" name="object 379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3209368" y="4964908"/>
              <a:ext cx="97319" cy="187627"/>
            </a:xfrm>
            <a:prstGeom prst="rect">
              <a:avLst/>
            </a:prstGeom>
          </p:spPr>
        </p:pic>
        <p:sp>
          <p:nvSpPr>
            <p:cNvPr id="380" name="object 380"/>
            <p:cNvSpPr/>
            <p:nvPr/>
          </p:nvSpPr>
          <p:spPr>
            <a:xfrm>
              <a:off x="9108971" y="5049691"/>
              <a:ext cx="4506595" cy="2802890"/>
            </a:xfrm>
            <a:custGeom>
              <a:avLst/>
              <a:gdLst/>
              <a:ahLst/>
              <a:cxnLst/>
              <a:rect l="l" t="t" r="r" b="b"/>
              <a:pathLst>
                <a:path w="4506594" h="2802890">
                  <a:moveTo>
                    <a:pt x="3915744" y="0"/>
                  </a:moveTo>
                  <a:lnTo>
                    <a:pt x="4373232" y="5099"/>
                  </a:lnTo>
                </a:path>
                <a:path w="4506594" h="2802890">
                  <a:moveTo>
                    <a:pt x="3915744" y="37504"/>
                  </a:moveTo>
                  <a:lnTo>
                    <a:pt x="4371957" y="43028"/>
                  </a:lnTo>
                </a:path>
                <a:path w="4506594" h="2802890">
                  <a:moveTo>
                    <a:pt x="2039574" y="1288107"/>
                  </a:moveTo>
                  <a:lnTo>
                    <a:pt x="3741609" y="120268"/>
                  </a:lnTo>
                </a:path>
                <a:path w="4506594" h="2802890">
                  <a:moveTo>
                    <a:pt x="2883154" y="1288107"/>
                  </a:moveTo>
                  <a:lnTo>
                    <a:pt x="4506144" y="134399"/>
                  </a:lnTo>
                </a:path>
                <a:path w="4506594" h="2802890">
                  <a:moveTo>
                    <a:pt x="0" y="2802621"/>
                  </a:moveTo>
                  <a:lnTo>
                    <a:pt x="2022149" y="1535656"/>
                  </a:lnTo>
                </a:path>
                <a:path w="4506594" h="2802890">
                  <a:moveTo>
                    <a:pt x="855161" y="2802621"/>
                  </a:moveTo>
                  <a:lnTo>
                    <a:pt x="2865624" y="1535656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1" name="object 38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9806040" y="7785102"/>
              <a:ext cx="355036" cy="367881"/>
            </a:xfrm>
            <a:prstGeom prst="rect">
              <a:avLst/>
            </a:prstGeom>
          </p:spPr>
        </p:pic>
      </p:grpSp>
      <p:sp>
        <p:nvSpPr>
          <p:cNvPr id="382" name="object 382"/>
          <p:cNvSpPr txBox="1"/>
          <p:nvPr/>
        </p:nvSpPr>
        <p:spPr>
          <a:xfrm>
            <a:off x="9957063" y="8179063"/>
            <a:ext cx="1060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320" dirty="0">
                <a:solidFill>
                  <a:srgbClr val="5B9BD4"/>
                </a:solidFill>
                <a:latin typeface="Times New Roman"/>
                <a:cs typeface="Times New Roman"/>
              </a:rPr>
              <a:t>·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83" name="object 383"/>
          <p:cNvGrpSpPr/>
          <p:nvPr/>
        </p:nvGrpSpPr>
        <p:grpSpPr>
          <a:xfrm>
            <a:off x="8950879" y="3243057"/>
            <a:ext cx="5619750" cy="4910455"/>
            <a:chOff x="8950879" y="3243057"/>
            <a:chExt cx="5619750" cy="4910455"/>
          </a:xfrm>
        </p:grpSpPr>
        <p:pic>
          <p:nvPicPr>
            <p:cNvPr id="384" name="object 38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950879" y="7785102"/>
              <a:ext cx="355036" cy="367881"/>
            </a:xfrm>
            <a:prstGeom prst="rect">
              <a:avLst/>
            </a:prstGeom>
          </p:spPr>
        </p:pic>
        <p:pic>
          <p:nvPicPr>
            <p:cNvPr id="385" name="object 3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995553" y="6264253"/>
              <a:ext cx="343466" cy="356048"/>
            </a:xfrm>
            <a:prstGeom prst="rect">
              <a:avLst/>
            </a:prstGeom>
          </p:spPr>
        </p:pic>
        <p:pic>
          <p:nvPicPr>
            <p:cNvPr id="386" name="object 3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839133" y="6264253"/>
              <a:ext cx="343466" cy="356048"/>
            </a:xfrm>
            <a:prstGeom prst="rect">
              <a:avLst/>
            </a:prstGeom>
          </p:spPr>
        </p:pic>
        <p:pic>
          <p:nvPicPr>
            <p:cNvPr id="387" name="object 38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4705" y="3268078"/>
              <a:ext cx="306455" cy="494930"/>
            </a:xfrm>
            <a:prstGeom prst="rect">
              <a:avLst/>
            </a:prstGeom>
          </p:spPr>
        </p:pic>
        <p:pic>
          <p:nvPicPr>
            <p:cNvPr id="388" name="object 38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7096" y="3268078"/>
              <a:ext cx="306408" cy="494930"/>
            </a:xfrm>
            <a:prstGeom prst="rect">
              <a:avLst/>
            </a:prstGeom>
          </p:spPr>
        </p:pic>
        <p:pic>
          <p:nvPicPr>
            <p:cNvPr id="389" name="object 389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3641782" y="3243057"/>
              <a:ext cx="928310" cy="585672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3684705" y="3268078"/>
              <a:ext cx="306455" cy="494930"/>
            </a:xfrm>
            <a:prstGeom prst="rect">
              <a:avLst/>
            </a:prstGeom>
          </p:spPr>
        </p:pic>
        <p:pic>
          <p:nvPicPr>
            <p:cNvPr id="391" name="object 39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4217096" y="3268078"/>
              <a:ext cx="306408" cy="494930"/>
            </a:xfrm>
            <a:prstGeom prst="rect">
              <a:avLst/>
            </a:prstGeom>
          </p:spPr>
        </p:pic>
      </p:grpSp>
      <p:sp>
        <p:nvSpPr>
          <p:cNvPr id="392" name="object 392"/>
          <p:cNvSpPr txBox="1"/>
          <p:nvPr/>
        </p:nvSpPr>
        <p:spPr>
          <a:xfrm>
            <a:off x="13994564" y="3433019"/>
            <a:ext cx="23304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b="1" spc="-25" dirty="0">
                <a:latin typeface="微软雅黑"/>
                <a:cs typeface="微软雅黑"/>
              </a:rPr>
              <a:t>……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393" name="object 393"/>
          <p:cNvGrpSpPr/>
          <p:nvPr/>
        </p:nvGrpSpPr>
        <p:grpSpPr>
          <a:xfrm>
            <a:off x="13434606" y="2597569"/>
            <a:ext cx="1350645" cy="1462405"/>
            <a:chOff x="13434606" y="2597569"/>
            <a:chExt cx="1350645" cy="1462405"/>
          </a:xfrm>
        </p:grpSpPr>
        <p:pic>
          <p:nvPicPr>
            <p:cNvPr id="394" name="object 394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3434606" y="2597569"/>
              <a:ext cx="1350579" cy="1462241"/>
            </a:xfrm>
            <a:prstGeom prst="rect">
              <a:avLst/>
            </a:prstGeom>
          </p:spPr>
        </p:pic>
        <p:sp>
          <p:nvSpPr>
            <p:cNvPr id="395" name="object 395"/>
            <p:cNvSpPr/>
            <p:nvPr/>
          </p:nvSpPr>
          <p:spPr>
            <a:xfrm>
              <a:off x="13489428" y="2635180"/>
              <a:ext cx="1243965" cy="1355725"/>
            </a:xfrm>
            <a:custGeom>
              <a:avLst/>
              <a:gdLst/>
              <a:ahLst/>
              <a:cxnLst/>
              <a:rect l="l" t="t" r="r" b="b"/>
              <a:pathLst>
                <a:path w="1243965" h="1355725">
                  <a:moveTo>
                    <a:pt x="0" y="1355253"/>
                  </a:moveTo>
                  <a:lnTo>
                    <a:pt x="1243803" y="1355253"/>
                  </a:lnTo>
                  <a:lnTo>
                    <a:pt x="1243803" y="0"/>
                  </a:lnTo>
                  <a:lnTo>
                    <a:pt x="0" y="0"/>
                  </a:lnTo>
                  <a:lnTo>
                    <a:pt x="0" y="1355253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6" name="object 396"/>
          <p:cNvSpPr txBox="1"/>
          <p:nvPr/>
        </p:nvSpPr>
        <p:spPr>
          <a:xfrm>
            <a:off x="13532932" y="2677940"/>
            <a:ext cx="1172845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500" b="1" spc="-10" dirty="0">
                <a:latin typeface="微软雅黑"/>
                <a:cs typeface="微软雅黑"/>
              </a:rPr>
              <a:t>虚拟桌面系统</a:t>
            </a:r>
            <a:endParaRPr sz="1500">
              <a:latin typeface="微软雅黑"/>
              <a:cs typeface="微软雅黑"/>
            </a:endParaRPr>
          </a:p>
          <a:p>
            <a:pPr marL="56515" algn="ctr">
              <a:lnSpc>
                <a:spcPct val="100000"/>
              </a:lnSpc>
              <a:spcBef>
                <a:spcPts val="1019"/>
              </a:spcBef>
            </a:pPr>
            <a:r>
              <a:rPr sz="800" spc="20" dirty="0">
                <a:latin typeface="微软雅黑"/>
                <a:cs typeface="微软雅黑"/>
              </a:rPr>
              <a:t>桌面云服务器</a:t>
            </a:r>
            <a:r>
              <a:rPr sz="800" spc="-25" dirty="0">
                <a:latin typeface="微软雅黑"/>
                <a:cs typeface="微软雅黑"/>
              </a:rPr>
              <a:t>（</a:t>
            </a:r>
            <a:r>
              <a:rPr sz="800" spc="-25" dirty="0">
                <a:latin typeface="Times New Roman"/>
                <a:cs typeface="Times New Roman"/>
              </a:rPr>
              <a:t>3</a:t>
            </a:r>
            <a:r>
              <a:rPr sz="800" spc="-25" dirty="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397" name="object 397"/>
          <p:cNvGrpSpPr/>
          <p:nvPr/>
        </p:nvGrpSpPr>
        <p:grpSpPr>
          <a:xfrm>
            <a:off x="7882697" y="2597569"/>
            <a:ext cx="6417945" cy="8527415"/>
            <a:chOff x="7882697" y="2597569"/>
            <a:chExt cx="6417945" cy="8527415"/>
          </a:xfrm>
        </p:grpSpPr>
        <p:pic>
          <p:nvPicPr>
            <p:cNvPr id="398" name="object 39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2446533" y="3609600"/>
              <a:ext cx="187255" cy="282875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2490093" y="3638871"/>
              <a:ext cx="97319" cy="187627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12365574" y="3723654"/>
              <a:ext cx="337185" cy="38735"/>
            </a:xfrm>
            <a:custGeom>
              <a:avLst/>
              <a:gdLst/>
              <a:ahLst/>
              <a:cxnLst/>
              <a:rect l="l" t="t" r="r" b="b"/>
              <a:pathLst>
                <a:path w="337184" h="38735">
                  <a:moveTo>
                    <a:pt x="0" y="0"/>
                  </a:moveTo>
                  <a:lnTo>
                    <a:pt x="337113" y="637"/>
                  </a:lnTo>
                </a:path>
                <a:path w="337184" h="38735">
                  <a:moveTo>
                    <a:pt x="0" y="37610"/>
                  </a:moveTo>
                  <a:lnTo>
                    <a:pt x="335838" y="38460"/>
                  </a:lnTo>
                </a:path>
              </a:pathLst>
            </a:custGeom>
            <a:ln w="1593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1" name="object 40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41635" y="3553773"/>
              <a:ext cx="342744" cy="357826"/>
            </a:xfrm>
            <a:prstGeom prst="rect">
              <a:avLst/>
            </a:prstGeom>
          </p:spPr>
        </p:pic>
        <p:pic>
          <p:nvPicPr>
            <p:cNvPr id="402" name="object 40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85582" y="3563336"/>
              <a:ext cx="342814" cy="357827"/>
            </a:xfrm>
            <a:prstGeom prst="rect">
              <a:avLst/>
            </a:prstGeom>
          </p:spPr>
        </p:pic>
        <p:pic>
          <p:nvPicPr>
            <p:cNvPr id="403" name="object 40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2446533" y="3163374"/>
              <a:ext cx="187255" cy="282875"/>
            </a:xfrm>
            <a:prstGeom prst="rect">
              <a:avLst/>
            </a:prstGeom>
          </p:spPr>
        </p:pic>
        <p:pic>
          <p:nvPicPr>
            <p:cNvPr id="404" name="object 40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2490093" y="3193176"/>
              <a:ext cx="97319" cy="187521"/>
            </a:xfrm>
            <a:prstGeom prst="rect">
              <a:avLst/>
            </a:prstGeom>
          </p:spPr>
        </p:pic>
        <p:sp>
          <p:nvSpPr>
            <p:cNvPr id="405" name="object 405"/>
            <p:cNvSpPr/>
            <p:nvPr/>
          </p:nvSpPr>
          <p:spPr>
            <a:xfrm>
              <a:off x="12365574" y="3277959"/>
              <a:ext cx="337185" cy="38735"/>
            </a:xfrm>
            <a:custGeom>
              <a:avLst/>
              <a:gdLst/>
              <a:ahLst/>
              <a:cxnLst/>
              <a:rect l="l" t="t" r="r" b="b"/>
              <a:pathLst>
                <a:path w="337184" h="38735">
                  <a:moveTo>
                    <a:pt x="0" y="0"/>
                  </a:moveTo>
                  <a:lnTo>
                    <a:pt x="337113" y="531"/>
                  </a:lnTo>
                </a:path>
                <a:path w="337184" h="38735">
                  <a:moveTo>
                    <a:pt x="0" y="37504"/>
                  </a:moveTo>
                  <a:lnTo>
                    <a:pt x="335838" y="38460"/>
                  </a:lnTo>
                </a:path>
              </a:pathLst>
            </a:custGeom>
            <a:ln w="1593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6" name="object 40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41635" y="3108078"/>
              <a:ext cx="342744" cy="357826"/>
            </a:xfrm>
            <a:prstGeom prst="rect">
              <a:avLst/>
            </a:prstGeom>
          </p:spPr>
        </p:pic>
        <p:pic>
          <p:nvPicPr>
            <p:cNvPr id="407" name="object 40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85582" y="3117640"/>
              <a:ext cx="342814" cy="357827"/>
            </a:xfrm>
            <a:prstGeom prst="rect">
              <a:avLst/>
            </a:prstGeom>
          </p:spPr>
        </p:pic>
        <p:pic>
          <p:nvPicPr>
            <p:cNvPr id="408" name="object 408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2446533" y="2756989"/>
              <a:ext cx="187255" cy="274907"/>
            </a:xfrm>
            <a:prstGeom prst="rect">
              <a:avLst/>
            </a:prstGeom>
          </p:spPr>
        </p:pic>
        <p:pic>
          <p:nvPicPr>
            <p:cNvPr id="409" name="object 409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2490093" y="2779991"/>
              <a:ext cx="97319" cy="187521"/>
            </a:xfrm>
            <a:prstGeom prst="rect">
              <a:avLst/>
            </a:prstGeom>
          </p:spPr>
        </p:pic>
        <p:sp>
          <p:nvSpPr>
            <p:cNvPr id="410" name="object 410"/>
            <p:cNvSpPr/>
            <p:nvPr/>
          </p:nvSpPr>
          <p:spPr>
            <a:xfrm>
              <a:off x="12365574" y="2864668"/>
              <a:ext cx="337185" cy="38735"/>
            </a:xfrm>
            <a:custGeom>
              <a:avLst/>
              <a:gdLst/>
              <a:ahLst/>
              <a:cxnLst/>
              <a:rect l="l" t="t" r="r" b="b"/>
              <a:pathLst>
                <a:path w="337184" h="38735">
                  <a:moveTo>
                    <a:pt x="0" y="0"/>
                  </a:moveTo>
                  <a:lnTo>
                    <a:pt x="337113" y="637"/>
                  </a:lnTo>
                </a:path>
                <a:path w="337184" h="38735">
                  <a:moveTo>
                    <a:pt x="0" y="37610"/>
                  </a:moveTo>
                  <a:lnTo>
                    <a:pt x="335838" y="38566"/>
                  </a:lnTo>
                </a:path>
              </a:pathLst>
            </a:custGeom>
            <a:ln w="1593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1" name="object 4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41635" y="2694894"/>
              <a:ext cx="342744" cy="357826"/>
            </a:xfrm>
            <a:prstGeom prst="rect">
              <a:avLst/>
            </a:prstGeom>
          </p:spPr>
        </p:pic>
        <p:pic>
          <p:nvPicPr>
            <p:cNvPr id="412" name="object 4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85582" y="2704456"/>
              <a:ext cx="342814" cy="357827"/>
            </a:xfrm>
            <a:prstGeom prst="rect">
              <a:avLst/>
            </a:prstGeom>
          </p:spPr>
        </p:pic>
        <p:pic>
          <p:nvPicPr>
            <p:cNvPr id="413" name="object 413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1872813" y="2597569"/>
              <a:ext cx="1350579" cy="1462241"/>
            </a:xfrm>
            <a:prstGeom prst="rect">
              <a:avLst/>
            </a:prstGeom>
          </p:spPr>
        </p:pic>
        <p:sp>
          <p:nvSpPr>
            <p:cNvPr id="414" name="object 414"/>
            <p:cNvSpPr/>
            <p:nvPr/>
          </p:nvSpPr>
          <p:spPr>
            <a:xfrm>
              <a:off x="11924660" y="2635180"/>
              <a:ext cx="1243965" cy="1355725"/>
            </a:xfrm>
            <a:custGeom>
              <a:avLst/>
              <a:gdLst/>
              <a:ahLst/>
              <a:cxnLst/>
              <a:rect l="l" t="t" r="r" b="b"/>
              <a:pathLst>
                <a:path w="1243965" h="1355725">
                  <a:moveTo>
                    <a:pt x="0" y="1355253"/>
                  </a:moveTo>
                  <a:lnTo>
                    <a:pt x="1243803" y="1355253"/>
                  </a:lnTo>
                  <a:lnTo>
                    <a:pt x="1243803" y="0"/>
                  </a:lnTo>
                  <a:lnTo>
                    <a:pt x="0" y="0"/>
                  </a:lnTo>
                  <a:lnTo>
                    <a:pt x="0" y="1355253"/>
                  </a:lnTo>
                  <a:close/>
                </a:path>
              </a:pathLst>
            </a:custGeom>
            <a:ln w="1593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12191546" y="3732897"/>
              <a:ext cx="2101215" cy="1237615"/>
            </a:xfrm>
            <a:custGeom>
              <a:avLst/>
              <a:gdLst/>
              <a:ahLst/>
              <a:cxnLst/>
              <a:rect l="l" t="t" r="r" b="b"/>
              <a:pathLst>
                <a:path w="2101215" h="1237614">
                  <a:moveTo>
                    <a:pt x="659034" y="1222766"/>
                  </a:moveTo>
                  <a:lnTo>
                    <a:pt x="1568486" y="0"/>
                  </a:lnTo>
                </a:path>
                <a:path w="2101215" h="1237614">
                  <a:moveTo>
                    <a:pt x="1423568" y="1237003"/>
                  </a:moveTo>
                  <a:lnTo>
                    <a:pt x="2100770" y="0"/>
                  </a:lnTo>
                </a:path>
                <a:path w="2101215" h="1237614">
                  <a:moveTo>
                    <a:pt x="1423568" y="1237003"/>
                  </a:moveTo>
                  <a:lnTo>
                    <a:pt x="1568486" y="0"/>
                  </a:lnTo>
                </a:path>
                <a:path w="2101215" h="1237614">
                  <a:moveTo>
                    <a:pt x="659034" y="1222766"/>
                  </a:moveTo>
                  <a:lnTo>
                    <a:pt x="2100770" y="0"/>
                  </a:lnTo>
                </a:path>
                <a:path w="2101215" h="1237614">
                  <a:moveTo>
                    <a:pt x="659034" y="1222766"/>
                  </a:moveTo>
                  <a:lnTo>
                    <a:pt x="0" y="111025"/>
                  </a:lnTo>
                </a:path>
                <a:path w="2101215" h="1237614">
                  <a:moveTo>
                    <a:pt x="1423568" y="1237003"/>
                  </a:moveTo>
                  <a:lnTo>
                    <a:pt x="644053" y="120587"/>
                  </a:lnTo>
                </a:path>
              </a:pathLst>
            </a:custGeom>
            <a:ln w="15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6" name="object 41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424170" y="10368817"/>
              <a:ext cx="393465" cy="262317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386001" y="10368817"/>
              <a:ext cx="393465" cy="262317"/>
            </a:xfrm>
            <a:prstGeom prst="rect">
              <a:avLst/>
            </a:prstGeom>
          </p:spPr>
        </p:pic>
        <p:sp>
          <p:nvSpPr>
            <p:cNvPr id="418" name="object 418"/>
            <p:cNvSpPr/>
            <p:nvPr/>
          </p:nvSpPr>
          <p:spPr>
            <a:xfrm>
              <a:off x="7890666" y="10504704"/>
              <a:ext cx="3672840" cy="612140"/>
            </a:xfrm>
            <a:custGeom>
              <a:avLst/>
              <a:gdLst/>
              <a:ahLst/>
              <a:cxnLst/>
              <a:rect l="l" t="t" r="r" b="b"/>
              <a:pathLst>
                <a:path w="3672840" h="612140">
                  <a:moveTo>
                    <a:pt x="3495335" y="0"/>
                  </a:moveTo>
                  <a:lnTo>
                    <a:pt x="2914496" y="14130"/>
                  </a:lnTo>
                </a:path>
                <a:path w="3672840" h="612140">
                  <a:moveTo>
                    <a:pt x="0" y="611967"/>
                  </a:moveTo>
                  <a:lnTo>
                    <a:pt x="2711038" y="101569"/>
                  </a:lnTo>
                </a:path>
                <a:path w="3672840" h="612140">
                  <a:moveTo>
                    <a:pt x="855161" y="611967"/>
                  </a:moveTo>
                  <a:lnTo>
                    <a:pt x="3672763" y="101569"/>
                  </a:lnTo>
                </a:path>
                <a:path w="3672840" h="612140">
                  <a:moveTo>
                    <a:pt x="855161" y="611967"/>
                  </a:moveTo>
                  <a:lnTo>
                    <a:pt x="2711038" y="101569"/>
                  </a:lnTo>
                </a:path>
                <a:path w="3672840" h="612140">
                  <a:moveTo>
                    <a:pt x="0" y="611967"/>
                  </a:moveTo>
                  <a:lnTo>
                    <a:pt x="3672763" y="101569"/>
                  </a:lnTo>
                </a:path>
              </a:pathLst>
            </a:custGeom>
            <a:ln w="15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9" name="object 419"/>
          <p:cNvSpPr txBox="1"/>
          <p:nvPr/>
        </p:nvSpPr>
        <p:spPr>
          <a:xfrm>
            <a:off x="10869703" y="6627044"/>
            <a:ext cx="155575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微软雅黑"/>
                <a:cs typeface="微软雅黑"/>
              </a:rPr>
              <a:t>用户接入区防火墙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13279220" y="5046393"/>
            <a:ext cx="3231515" cy="425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0735">
              <a:lnSpc>
                <a:spcPts val="1570"/>
              </a:lnSpc>
              <a:spcBef>
                <a:spcPts val="105"/>
              </a:spcBef>
            </a:pPr>
            <a:r>
              <a:rPr sz="1500" spc="-20" dirty="0">
                <a:latin typeface="微软雅黑"/>
                <a:cs typeface="微软雅黑"/>
              </a:rPr>
              <a:t>链路负载均衡</a:t>
            </a:r>
            <a:endParaRPr sz="1500">
              <a:latin typeface="微软雅黑"/>
              <a:cs typeface="微软雅黑"/>
            </a:endParaRPr>
          </a:p>
          <a:p>
            <a:pPr marL="12700">
              <a:lnSpc>
                <a:spcPts val="1570"/>
              </a:lnSpc>
            </a:pPr>
            <a:r>
              <a:rPr sz="1500" spc="-10" dirty="0">
                <a:latin typeface="微软雅黑"/>
                <a:cs typeface="微软雅黑"/>
              </a:rPr>
              <a:t>用户汇聚交换机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421" name="object 421"/>
          <p:cNvSpPr txBox="1"/>
          <p:nvPr/>
        </p:nvSpPr>
        <p:spPr>
          <a:xfrm>
            <a:off x="11771718" y="1608323"/>
            <a:ext cx="1620520" cy="906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spc="-10" dirty="0">
                <a:latin typeface="微软雅黑"/>
                <a:cs typeface="微软雅黑"/>
              </a:rPr>
              <a:t>用户接入区</a:t>
            </a:r>
            <a:endParaRPr sz="2500">
              <a:latin typeface="微软雅黑"/>
              <a:cs typeface="微软雅黑"/>
            </a:endParaRPr>
          </a:p>
          <a:p>
            <a:pPr marL="85090">
              <a:lnSpc>
                <a:spcPct val="100000"/>
              </a:lnSpc>
              <a:spcBef>
                <a:spcPts val="2120"/>
              </a:spcBef>
            </a:pPr>
            <a:r>
              <a:rPr sz="1500" spc="-10" dirty="0">
                <a:latin typeface="微软雅黑"/>
                <a:cs typeface="微软雅黑"/>
              </a:rPr>
              <a:t>用户接入交换机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422" name="object 422"/>
          <p:cNvSpPr txBox="1"/>
          <p:nvPr/>
        </p:nvSpPr>
        <p:spPr>
          <a:xfrm>
            <a:off x="11975389" y="10358561"/>
            <a:ext cx="117284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0" dirty="0">
                <a:latin typeface="微软雅黑"/>
                <a:cs typeface="微软雅黑"/>
              </a:rPr>
              <a:t>应用负载均衡</a:t>
            </a:r>
            <a:endParaRPr sz="15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211</Words>
  <Application>Microsoft Office PowerPoint</Application>
  <PresentationFormat>自定义</PresentationFormat>
  <Paragraphs>129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黑体</vt:lpstr>
      <vt:lpstr>微软雅黑</vt:lpstr>
      <vt:lpstr>Calibri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作者</dc:creator>
  <cp:lastModifiedBy>凯 孙</cp:lastModifiedBy>
  <cp:revision>1</cp:revision>
  <dcterms:created xsi:type="dcterms:W3CDTF">2025-04-25T02:24:18Z</dcterms:created>
  <dcterms:modified xsi:type="dcterms:W3CDTF">2025-04-25T02:44:19Z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2021-06-11T00:00:00Z</vt:filetime>
  </property>
  <property fmtid="{D5CDD505-2E9C-101B-9397-08002B2CF9AE}" pid="3" name="Creator">
    <vt:lpwstr>Microsoft® Visio® 适用于 Office 365</vt:lpwstr>
  </property>
  <property fmtid="{D5CDD505-2E9C-101B-9397-08002B2CF9AE}" pid="4" name="LastSaved">
    <vt:filetime>2025-04-25T00:00:00Z</vt:filetime>
  </property>
  <property fmtid="{D5CDD505-2E9C-101B-9397-08002B2CF9AE}" pid="5" name="Producer">
    <vt:lpwstr>Microsoft® Visio® 适用于 Office 365</vt:lpwstr>
  </property>
</Properties>
</file>