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D7D7"/>
    <a:srgbClr val="FF5953"/>
    <a:srgbClr val="D6665A"/>
    <a:srgbClr val="D77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2586" y="-20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BF7B-7134-4E64-AD4E-94ACA2684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4790B-97D0-45C4-963C-3CA77D6B257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png"/><Relationship Id="rId8" Type="http://schemas.openxmlformats.org/officeDocument/2006/relationships/image" Target="../media/image8.jpeg"/><Relationship Id="rId7" Type="http://schemas.openxmlformats.org/officeDocument/2006/relationships/image" Target="../media/image7.png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11.jpeg"/><Relationship Id="rId10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8.jpeg"/><Relationship Id="rId10" Type="http://schemas.openxmlformats.org/officeDocument/2006/relationships/image" Target="../media/image13.wmf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jpeg"/><Relationship Id="rId7" Type="http://schemas.openxmlformats.org/officeDocument/2006/relationships/image" Target="../media/image3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4.png"/><Relationship Id="rId11" Type="http://schemas.openxmlformats.org/officeDocument/2006/relationships/image" Target="../media/image8.jpeg"/><Relationship Id="rId10" Type="http://schemas.openxmlformats.org/officeDocument/2006/relationships/image" Target="../media/image13.wmf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矩形 289"/>
          <p:cNvSpPr/>
          <p:nvPr/>
        </p:nvSpPr>
        <p:spPr>
          <a:xfrm>
            <a:off x="8639810" y="394970"/>
            <a:ext cx="2760980" cy="37865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6" name="矩形 445"/>
          <p:cNvSpPr/>
          <p:nvPr/>
        </p:nvSpPr>
        <p:spPr>
          <a:xfrm>
            <a:off x="8840470" y="2513330"/>
            <a:ext cx="2465705" cy="15055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矩形 415"/>
          <p:cNvSpPr/>
          <p:nvPr/>
        </p:nvSpPr>
        <p:spPr>
          <a:xfrm>
            <a:off x="335280" y="41910"/>
            <a:ext cx="5221605" cy="67056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872490" y="5737860"/>
            <a:ext cx="4331970" cy="8629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880110" y="4244975"/>
            <a:ext cx="4324350" cy="1323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4148314" y="510340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LB2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2686708" y="5421532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ip(VIP)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880110" y="3001010"/>
            <a:ext cx="2042795" cy="1125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1482935" y="2797111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2725284" y="41380"/>
            <a:ext cx="120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主中心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80110" y="382905"/>
            <a:ext cx="2074545" cy="1179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1482816" y="196200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运营门户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3835422" y="184305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运营管理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9569" y="509564"/>
            <a:ext cx="222107" cy="220424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174" y="3120428"/>
            <a:ext cx="210204" cy="236184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4840" y="3124272"/>
            <a:ext cx="210204" cy="23618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817" y="3128693"/>
            <a:ext cx="210204" cy="236184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8084" y="3120570"/>
            <a:ext cx="210204" cy="236184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880024" y="3398402"/>
            <a:ext cx="50847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1250950" y="3399155"/>
            <a:ext cx="381635" cy="16764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 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1637030" y="3398520"/>
            <a:ext cx="46418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1991277" y="3398847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401" y="3132000"/>
            <a:ext cx="210204" cy="236184"/>
          </a:xfrm>
          <a:prstGeom prst="rect">
            <a:avLst/>
          </a:prstGeom>
        </p:spPr>
      </p:pic>
      <p:sp>
        <p:nvSpPr>
          <p:cNvPr id="146" name="文本框 145"/>
          <p:cNvSpPr txBox="1"/>
          <p:nvPr/>
        </p:nvSpPr>
        <p:spPr>
          <a:xfrm>
            <a:off x="2507287" y="3398254"/>
            <a:ext cx="3206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7" name="图片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105" y="3567911"/>
            <a:ext cx="210204" cy="236184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877570" y="381360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85" y="3566858"/>
            <a:ext cx="210204" cy="236184"/>
          </a:xfrm>
          <a:prstGeom prst="rect">
            <a:avLst/>
          </a:prstGeom>
        </p:spPr>
      </p:pic>
      <p:sp>
        <p:nvSpPr>
          <p:cNvPr id="150" name="文本框 149"/>
          <p:cNvSpPr txBox="1"/>
          <p:nvPr/>
        </p:nvSpPr>
        <p:spPr>
          <a:xfrm>
            <a:off x="1168400" y="3820795"/>
            <a:ext cx="59626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3245485" y="3009265"/>
            <a:ext cx="1964055" cy="111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201" y="3589170"/>
            <a:ext cx="210204" cy="236184"/>
          </a:xfrm>
          <a:prstGeom prst="rect">
            <a:avLst/>
          </a:prstGeom>
        </p:spPr>
      </p:pic>
      <p:pic>
        <p:nvPicPr>
          <p:cNvPr id="180" name="图片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416" y="3125117"/>
            <a:ext cx="210204" cy="236184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629" y="3120453"/>
            <a:ext cx="210204" cy="236184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520" y="3131976"/>
            <a:ext cx="210204" cy="236184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9449" y="3128561"/>
            <a:ext cx="210204" cy="236184"/>
          </a:xfrm>
          <a:prstGeom prst="rect">
            <a:avLst/>
          </a:prstGeom>
        </p:spPr>
      </p:pic>
      <p:sp>
        <p:nvSpPr>
          <p:cNvPr id="187" name="文本框 186"/>
          <p:cNvSpPr txBox="1"/>
          <p:nvPr/>
        </p:nvSpPr>
        <p:spPr>
          <a:xfrm>
            <a:off x="3245529" y="382540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Minio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199" y="3131520"/>
            <a:ext cx="210204" cy="236184"/>
          </a:xfrm>
          <a:prstGeom prst="rect">
            <a:avLst/>
          </a:prstGeom>
        </p:spPr>
      </p:pic>
      <p:sp>
        <p:nvSpPr>
          <p:cNvPr id="189" name="文本框 188"/>
          <p:cNvSpPr txBox="1"/>
          <p:nvPr/>
        </p:nvSpPr>
        <p:spPr>
          <a:xfrm>
            <a:off x="3196590" y="339217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0" name="图片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668" y="3568265"/>
            <a:ext cx="210204" cy="236184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1636917" y="3819350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9790" y="509564"/>
            <a:ext cx="222107" cy="220424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093" y="496473"/>
            <a:ext cx="222107" cy="220424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2239" y="496473"/>
            <a:ext cx="222107" cy="220424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350" y="496484"/>
            <a:ext cx="222107" cy="220424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31067" y="1041759"/>
            <a:ext cx="222107" cy="220424"/>
          </a:xfrm>
          <a:prstGeom prst="rect">
            <a:avLst/>
          </a:prstGeom>
        </p:spPr>
      </p:pic>
      <p:sp>
        <p:nvSpPr>
          <p:cNvPr id="203" name="文本框 202"/>
          <p:cNvSpPr txBox="1"/>
          <p:nvPr/>
        </p:nvSpPr>
        <p:spPr>
          <a:xfrm>
            <a:off x="961109" y="724277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1347411" y="716612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1722508" y="738787"/>
            <a:ext cx="32460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2083435" y="740410"/>
            <a:ext cx="334010" cy="2381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2509520" y="759460"/>
            <a:ext cx="37274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2491105" y="1271905"/>
            <a:ext cx="316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" name="图片 2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61080" y="1030540"/>
            <a:ext cx="222107" cy="220424"/>
          </a:xfrm>
          <a:prstGeom prst="rect">
            <a:avLst/>
          </a:prstGeom>
        </p:spPr>
      </p:pic>
      <p:sp>
        <p:nvSpPr>
          <p:cNvPr id="210" name="文本框 209"/>
          <p:cNvSpPr txBox="1"/>
          <p:nvPr/>
        </p:nvSpPr>
        <p:spPr>
          <a:xfrm>
            <a:off x="921236" y="1271985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11" name="图片 2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3925" y="1038684"/>
            <a:ext cx="222107" cy="220424"/>
          </a:xfrm>
          <a:prstGeom prst="rect">
            <a:avLst/>
          </a:prstGeom>
        </p:spPr>
      </p:pic>
      <p:pic>
        <p:nvPicPr>
          <p:cNvPr id="212" name="图片 2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49155" y="1037591"/>
            <a:ext cx="222107" cy="220424"/>
          </a:xfrm>
          <a:prstGeom prst="rect">
            <a:avLst/>
          </a:prstGeom>
        </p:spPr>
      </p:pic>
      <p:sp>
        <p:nvSpPr>
          <p:cNvPr id="213" name="文本框 212"/>
          <p:cNvSpPr txBox="1"/>
          <p:nvPr/>
        </p:nvSpPr>
        <p:spPr>
          <a:xfrm>
            <a:off x="1302385" y="1271905"/>
            <a:ext cx="337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镜像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3248025" y="380365"/>
            <a:ext cx="1961515" cy="1182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24" name="图片 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3136" y="522097"/>
            <a:ext cx="222107" cy="220424"/>
          </a:xfrm>
          <a:prstGeom prst="rect">
            <a:avLst/>
          </a:prstGeom>
        </p:spPr>
      </p:pic>
      <p:pic>
        <p:nvPicPr>
          <p:cNvPr id="231" name="图片 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437" y="528447"/>
            <a:ext cx="222107" cy="220424"/>
          </a:xfrm>
          <a:prstGeom prst="rect">
            <a:avLst/>
          </a:prstGeom>
        </p:spPr>
      </p:pic>
      <p:pic>
        <p:nvPicPr>
          <p:cNvPr id="232" name="图片 2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445" y="521706"/>
            <a:ext cx="222107" cy="220424"/>
          </a:xfrm>
          <a:prstGeom prst="rect">
            <a:avLst/>
          </a:prstGeom>
        </p:spPr>
      </p:pic>
      <p:pic>
        <p:nvPicPr>
          <p:cNvPr id="233" name="图片 2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49306" y="517261"/>
            <a:ext cx="222107" cy="220424"/>
          </a:xfrm>
          <a:prstGeom prst="rect">
            <a:avLst/>
          </a:prstGeom>
        </p:spPr>
      </p:pic>
      <p:pic>
        <p:nvPicPr>
          <p:cNvPr id="234" name="图片 2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36987" y="513462"/>
            <a:ext cx="222107" cy="220424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8669" y="1051752"/>
            <a:ext cx="222107" cy="220424"/>
          </a:xfrm>
          <a:prstGeom prst="rect">
            <a:avLst/>
          </a:prstGeom>
        </p:spPr>
      </p:pic>
      <p:sp>
        <p:nvSpPr>
          <p:cNvPr id="242" name="文本框 241"/>
          <p:cNvSpPr txBox="1"/>
          <p:nvPr/>
        </p:nvSpPr>
        <p:spPr>
          <a:xfrm>
            <a:off x="3292451" y="734905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3683198" y="730415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4" name="文本框 243"/>
          <p:cNvSpPr txBox="1"/>
          <p:nvPr/>
        </p:nvSpPr>
        <p:spPr>
          <a:xfrm>
            <a:off x="4109730" y="724650"/>
            <a:ext cx="32460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4502150" y="734060"/>
            <a:ext cx="314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4881245" y="724535"/>
            <a:ext cx="323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4108450" y="1263650"/>
            <a:ext cx="330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48" name="图片 2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14647" y="1043073"/>
            <a:ext cx="222107" cy="220424"/>
          </a:xfrm>
          <a:prstGeom prst="rect">
            <a:avLst/>
          </a:prstGeom>
        </p:spPr>
      </p:pic>
      <p:sp>
        <p:nvSpPr>
          <p:cNvPr id="249" name="文本框 248"/>
          <p:cNvSpPr txBox="1"/>
          <p:nvPr/>
        </p:nvSpPr>
        <p:spPr>
          <a:xfrm>
            <a:off x="3284328" y="1272453"/>
            <a:ext cx="3703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消息中心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0" name="图片 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18762" y="1051852"/>
            <a:ext cx="222107" cy="220424"/>
          </a:xfrm>
          <a:prstGeom prst="rect">
            <a:avLst/>
          </a:prstGeom>
        </p:spPr>
      </p:pic>
      <p:sp>
        <p:nvSpPr>
          <p:cNvPr id="252" name="文本框 251"/>
          <p:cNvSpPr txBox="1"/>
          <p:nvPr/>
        </p:nvSpPr>
        <p:spPr>
          <a:xfrm>
            <a:off x="3692525" y="1273810"/>
            <a:ext cx="322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4" name="椭圆 263"/>
          <p:cNvSpPr/>
          <p:nvPr/>
        </p:nvSpPr>
        <p:spPr>
          <a:xfrm>
            <a:off x="6855460" y="3215640"/>
            <a:ext cx="353695" cy="21780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5" name="文本框 264"/>
          <p:cNvSpPr txBox="1"/>
          <p:nvPr/>
        </p:nvSpPr>
        <p:spPr>
          <a:xfrm>
            <a:off x="6804660" y="3217545"/>
            <a:ext cx="497840" cy="1936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700" b="1" dirty="0" smtClean="0"/>
              <a:t>80/443</a:t>
            </a:r>
            <a:endParaRPr lang="en-US" altLang="zh-CN" sz="700" b="1" dirty="0" smtClean="0"/>
          </a:p>
        </p:txBody>
      </p:sp>
      <p:sp>
        <p:nvSpPr>
          <p:cNvPr id="296" name="文本框 295"/>
          <p:cNvSpPr txBox="1"/>
          <p:nvPr/>
        </p:nvSpPr>
        <p:spPr>
          <a:xfrm>
            <a:off x="9581678" y="394993"/>
            <a:ext cx="12089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</a:t>
            </a:r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0" name="矩形 299"/>
          <p:cNvSpPr/>
          <p:nvPr/>
        </p:nvSpPr>
        <p:spPr>
          <a:xfrm>
            <a:off x="8945295" y="598244"/>
            <a:ext cx="2082062" cy="15158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2" name="圆角矩形 301"/>
          <p:cNvSpPr/>
          <p:nvPr/>
        </p:nvSpPr>
        <p:spPr>
          <a:xfrm>
            <a:off x="9069271" y="73563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3" name="圆角矩形 302"/>
          <p:cNvSpPr/>
          <p:nvPr/>
        </p:nvSpPr>
        <p:spPr>
          <a:xfrm>
            <a:off x="9700929" y="73563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4" name="圆角矩形 303"/>
          <p:cNvSpPr/>
          <p:nvPr/>
        </p:nvSpPr>
        <p:spPr>
          <a:xfrm>
            <a:off x="10338700" y="735633"/>
            <a:ext cx="574827" cy="24744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5" name="文本框 304"/>
          <p:cNvSpPr txBox="1"/>
          <p:nvPr/>
        </p:nvSpPr>
        <p:spPr>
          <a:xfrm>
            <a:off x="9098901" y="770730"/>
            <a:ext cx="500669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Kubelet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6" name="文本框 305"/>
          <p:cNvSpPr txBox="1"/>
          <p:nvPr/>
        </p:nvSpPr>
        <p:spPr>
          <a:xfrm>
            <a:off x="9661935" y="767020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Kube-proxy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7" name="文本框 306"/>
          <p:cNvSpPr txBox="1"/>
          <p:nvPr/>
        </p:nvSpPr>
        <p:spPr>
          <a:xfrm>
            <a:off x="10354461" y="766252"/>
            <a:ext cx="652814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docker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8" name="图片 30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870" y="1093575"/>
            <a:ext cx="205402" cy="238629"/>
          </a:xfrm>
          <a:prstGeom prst="rect">
            <a:avLst/>
          </a:prstGeom>
        </p:spPr>
      </p:pic>
      <p:pic>
        <p:nvPicPr>
          <p:cNvPr id="309" name="图片 30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393" y="1112414"/>
            <a:ext cx="205402" cy="238629"/>
          </a:xfrm>
          <a:prstGeom prst="rect">
            <a:avLst/>
          </a:prstGeom>
        </p:spPr>
      </p:pic>
      <p:pic>
        <p:nvPicPr>
          <p:cNvPr id="310" name="图片 30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7765" y="1110821"/>
            <a:ext cx="205402" cy="238629"/>
          </a:xfrm>
          <a:prstGeom prst="rect">
            <a:avLst/>
          </a:prstGeom>
        </p:spPr>
      </p:pic>
      <p:sp>
        <p:nvSpPr>
          <p:cNvPr id="311" name="文本框 310"/>
          <p:cNvSpPr txBox="1"/>
          <p:nvPr/>
        </p:nvSpPr>
        <p:spPr>
          <a:xfrm>
            <a:off x="8969707" y="1358810"/>
            <a:ext cx="665799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控制器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2" name="文本框 311"/>
          <p:cNvSpPr txBox="1"/>
          <p:nvPr/>
        </p:nvSpPr>
        <p:spPr>
          <a:xfrm>
            <a:off x="9472505" y="1359977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作业控制器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3" name="文本框 312"/>
          <p:cNvSpPr txBox="1"/>
          <p:nvPr/>
        </p:nvSpPr>
        <p:spPr>
          <a:xfrm>
            <a:off x="9950222" y="1367803"/>
            <a:ext cx="665799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文件适配器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5" name="文本框 314"/>
          <p:cNvSpPr txBox="1"/>
          <p:nvPr/>
        </p:nvSpPr>
        <p:spPr>
          <a:xfrm>
            <a:off x="8989299" y="1792287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gradio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6" name="图片 3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7486" y="1545789"/>
            <a:ext cx="210204" cy="236184"/>
          </a:xfrm>
          <a:prstGeom prst="rect">
            <a:avLst/>
          </a:prstGeom>
        </p:spPr>
      </p:pic>
      <p:sp>
        <p:nvSpPr>
          <p:cNvPr id="317" name="文本框 316"/>
          <p:cNvSpPr txBox="1"/>
          <p:nvPr/>
        </p:nvSpPr>
        <p:spPr>
          <a:xfrm>
            <a:off x="10481600" y="1800525"/>
            <a:ext cx="6792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基础组件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18" name="图片 3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5515" y="1560367"/>
            <a:ext cx="210204" cy="236184"/>
          </a:xfrm>
          <a:prstGeom prst="rect">
            <a:avLst/>
          </a:prstGeom>
        </p:spPr>
      </p:pic>
      <p:sp>
        <p:nvSpPr>
          <p:cNvPr id="319" name="文本框 318"/>
          <p:cNvSpPr txBox="1"/>
          <p:nvPr/>
        </p:nvSpPr>
        <p:spPr>
          <a:xfrm>
            <a:off x="9945370" y="1799470"/>
            <a:ext cx="62230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公共组件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0" name="文本框 319"/>
          <p:cNvSpPr txBox="1"/>
          <p:nvPr/>
        </p:nvSpPr>
        <p:spPr>
          <a:xfrm>
            <a:off x="9616877" y="2269690"/>
            <a:ext cx="12089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3879026" y="2804059"/>
            <a:ext cx="12089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公共组件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228" y="3583505"/>
            <a:ext cx="210204" cy="236184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080895" y="3825240"/>
            <a:ext cx="36957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5818" y="3589220"/>
            <a:ext cx="210204" cy="236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426335" y="3825240"/>
            <a:ext cx="53594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Longhorn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620135" y="339979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012565" y="339217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Gitea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427220" y="339217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792345" y="3392170"/>
            <a:ext cx="51054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7556" y="3589170"/>
            <a:ext cx="210204" cy="23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3651929" y="382540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Harbor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1703705" y="1271905"/>
            <a:ext cx="337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40950" y="1030606"/>
            <a:ext cx="222107" cy="22042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2099310" y="1271905"/>
            <a:ext cx="337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1348152" y="4222552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master1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2674657" y="4222875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master2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4080413" y="4232335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master3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1040130" y="4447540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2" name="圆角矩形 141"/>
          <p:cNvSpPr/>
          <p:nvPr/>
        </p:nvSpPr>
        <p:spPr>
          <a:xfrm>
            <a:off x="1083945" y="4501515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3" name="圆角矩形 142"/>
          <p:cNvSpPr/>
          <p:nvPr/>
        </p:nvSpPr>
        <p:spPr>
          <a:xfrm>
            <a:off x="1702435" y="449897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1084580" y="4714240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1106822" y="4486215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1741805" y="4479925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1109980" y="4709795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0" name="图片 2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6885" y="5259705"/>
            <a:ext cx="220980" cy="210185"/>
          </a:xfrm>
          <a:prstGeom prst="rect">
            <a:avLst/>
          </a:prstGeom>
        </p:spPr>
      </p:pic>
      <p:pic>
        <p:nvPicPr>
          <p:cNvPr id="271" name="图片 27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0705" y="5284470"/>
            <a:ext cx="196215" cy="186690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82265" y="5259705"/>
            <a:ext cx="197485" cy="193040"/>
          </a:xfrm>
          <a:prstGeom prst="rect">
            <a:avLst/>
          </a:prstGeom>
        </p:spPr>
      </p:pic>
      <p:cxnSp>
        <p:nvCxnSpPr>
          <p:cNvPr id="274" name="直接箭头连接符 273"/>
          <p:cNvCxnSpPr/>
          <p:nvPr/>
        </p:nvCxnSpPr>
        <p:spPr>
          <a:xfrm>
            <a:off x="2534738" y="5370826"/>
            <a:ext cx="308751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H="1">
            <a:off x="3313211" y="5370826"/>
            <a:ext cx="42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1866678" y="5270799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keeplived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3684270" y="5269865"/>
            <a:ext cx="7080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keeplived +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0" name="直接连接符 279"/>
          <p:cNvCxnSpPr/>
          <p:nvPr/>
        </p:nvCxnSpPr>
        <p:spPr>
          <a:xfrm flipV="1">
            <a:off x="1503727" y="5049444"/>
            <a:ext cx="296037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endCxn id="270" idx="0"/>
          </p:cNvCxnSpPr>
          <p:nvPr/>
        </p:nvCxnSpPr>
        <p:spPr>
          <a:xfrm>
            <a:off x="1856691" y="5103417"/>
            <a:ext cx="635" cy="1562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endCxn id="271" idx="0"/>
          </p:cNvCxnSpPr>
          <p:nvPr/>
        </p:nvCxnSpPr>
        <p:spPr>
          <a:xfrm flipH="1">
            <a:off x="4469274" y="5062142"/>
            <a:ext cx="1270" cy="2222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1503727" y="4922676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V="1">
            <a:off x="2838649" y="4932602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flipV="1">
            <a:off x="4229241" y="4922675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1482646" y="508688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LB1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圆角矩形 287"/>
          <p:cNvSpPr/>
          <p:nvPr/>
        </p:nvSpPr>
        <p:spPr>
          <a:xfrm>
            <a:off x="1711325" y="472186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1669415" y="4692015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圆角矩形 288"/>
          <p:cNvSpPr/>
          <p:nvPr/>
        </p:nvSpPr>
        <p:spPr>
          <a:xfrm>
            <a:off x="2376170" y="4445635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圆角矩形 290"/>
          <p:cNvSpPr/>
          <p:nvPr/>
        </p:nvSpPr>
        <p:spPr>
          <a:xfrm>
            <a:off x="2419985" y="4499610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圆角矩形 292"/>
          <p:cNvSpPr/>
          <p:nvPr/>
        </p:nvSpPr>
        <p:spPr>
          <a:xfrm>
            <a:off x="3038475" y="449707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圆角矩形 293"/>
          <p:cNvSpPr/>
          <p:nvPr/>
        </p:nvSpPr>
        <p:spPr>
          <a:xfrm>
            <a:off x="2420620" y="4712335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2442862" y="4484310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3077845" y="4478020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2446020" y="4707890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3047365" y="471995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文本框 300"/>
          <p:cNvSpPr txBox="1"/>
          <p:nvPr/>
        </p:nvSpPr>
        <p:spPr>
          <a:xfrm>
            <a:off x="3005455" y="4690110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圆角矩形 338"/>
          <p:cNvSpPr/>
          <p:nvPr/>
        </p:nvSpPr>
        <p:spPr>
          <a:xfrm>
            <a:off x="3764915" y="4450080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圆角矩形 340"/>
          <p:cNvSpPr/>
          <p:nvPr/>
        </p:nvSpPr>
        <p:spPr>
          <a:xfrm>
            <a:off x="3808730" y="4504055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圆角矩形 341"/>
          <p:cNvSpPr/>
          <p:nvPr/>
        </p:nvSpPr>
        <p:spPr>
          <a:xfrm>
            <a:off x="4427220" y="450151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圆角矩形 342"/>
          <p:cNvSpPr/>
          <p:nvPr/>
        </p:nvSpPr>
        <p:spPr>
          <a:xfrm>
            <a:off x="3809365" y="4716780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文本框 343"/>
          <p:cNvSpPr txBox="1"/>
          <p:nvPr/>
        </p:nvSpPr>
        <p:spPr>
          <a:xfrm>
            <a:off x="3831607" y="4488755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文本框 344"/>
          <p:cNvSpPr txBox="1"/>
          <p:nvPr/>
        </p:nvSpPr>
        <p:spPr>
          <a:xfrm>
            <a:off x="4466590" y="4482465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文本框 345"/>
          <p:cNvSpPr txBox="1"/>
          <p:nvPr/>
        </p:nvSpPr>
        <p:spPr>
          <a:xfrm>
            <a:off x="3834765" y="4712335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圆角矩形 347"/>
          <p:cNvSpPr/>
          <p:nvPr/>
        </p:nvSpPr>
        <p:spPr>
          <a:xfrm>
            <a:off x="4436110" y="472440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文本框 348"/>
          <p:cNvSpPr txBox="1"/>
          <p:nvPr/>
        </p:nvSpPr>
        <p:spPr>
          <a:xfrm>
            <a:off x="4394200" y="4694555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277070" y="341115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277070" y="466718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底座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5" name="Picture 12" descr="服务器类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8400" y="5871210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6" name="Picture 12" descr="服务器类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93825" y="5871210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7" name="Picture 12" descr="服务器类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9570" y="5871210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9" name="文本框 358"/>
          <p:cNvSpPr txBox="1"/>
          <p:nvPr/>
        </p:nvSpPr>
        <p:spPr>
          <a:xfrm>
            <a:off x="2133600" y="5886450"/>
            <a:ext cx="31305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pic>
        <p:nvPicPr>
          <p:cNvPr id="362" name="Picture 10" descr="磁盘阵列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20645" y="5886450"/>
            <a:ext cx="459740" cy="397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3" name="文本框 362"/>
          <p:cNvSpPr txBox="1"/>
          <p:nvPr/>
        </p:nvSpPr>
        <p:spPr>
          <a:xfrm>
            <a:off x="2678453" y="631624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文本框 363"/>
          <p:cNvSpPr txBox="1"/>
          <p:nvPr/>
        </p:nvSpPr>
        <p:spPr>
          <a:xfrm>
            <a:off x="1307488" y="631624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7" name="文本框 366"/>
          <p:cNvSpPr txBox="1"/>
          <p:nvPr/>
        </p:nvSpPr>
        <p:spPr>
          <a:xfrm>
            <a:off x="335490" y="6017831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层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877570" y="1636395"/>
            <a:ext cx="4326890" cy="113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文本框 378"/>
          <p:cNvSpPr txBox="1"/>
          <p:nvPr/>
        </p:nvSpPr>
        <p:spPr>
          <a:xfrm>
            <a:off x="1294130" y="1951355"/>
            <a:ext cx="4686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0" name="文本框 379"/>
          <p:cNvSpPr txBox="1"/>
          <p:nvPr/>
        </p:nvSpPr>
        <p:spPr>
          <a:xfrm>
            <a:off x="1698625" y="1938020"/>
            <a:ext cx="47688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cronJob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1" name="文本框 380"/>
          <p:cNvSpPr txBox="1"/>
          <p:nvPr/>
        </p:nvSpPr>
        <p:spPr>
          <a:xfrm>
            <a:off x="2124075" y="1951355"/>
            <a:ext cx="4565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business-sync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2505710" y="1921510"/>
            <a:ext cx="50990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foudation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3" name="文本框 382"/>
          <p:cNvSpPr txBox="1"/>
          <p:nvPr/>
        </p:nvSpPr>
        <p:spPr>
          <a:xfrm>
            <a:off x="2990215" y="1936115"/>
            <a:ext cx="44386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4" name="文本框 383"/>
          <p:cNvSpPr txBox="1"/>
          <p:nvPr/>
        </p:nvSpPr>
        <p:spPr>
          <a:xfrm>
            <a:off x="2012950" y="2453005"/>
            <a:ext cx="68389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console-front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6" name="文本框 385"/>
          <p:cNvSpPr txBox="1"/>
          <p:nvPr/>
        </p:nvSpPr>
        <p:spPr>
          <a:xfrm>
            <a:off x="1341228" y="2446568"/>
            <a:ext cx="37032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ram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1654810" y="2453005"/>
            <a:ext cx="52324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trainning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文本框 389"/>
          <p:cNvSpPr txBox="1"/>
          <p:nvPr/>
        </p:nvSpPr>
        <p:spPr>
          <a:xfrm>
            <a:off x="2482850" y="2453005"/>
            <a:ext cx="68389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help-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2" name="文本框 391"/>
          <p:cNvSpPr txBox="1"/>
          <p:nvPr/>
        </p:nvSpPr>
        <p:spPr>
          <a:xfrm>
            <a:off x="2959735" y="2359025"/>
            <a:ext cx="508000" cy="1574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manager-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front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文本框 394"/>
          <p:cNvSpPr txBox="1"/>
          <p:nvPr/>
        </p:nvSpPr>
        <p:spPr>
          <a:xfrm>
            <a:off x="932180" y="2451735"/>
            <a:ext cx="370205" cy="163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文本框 395"/>
          <p:cNvSpPr txBox="1"/>
          <p:nvPr/>
        </p:nvSpPr>
        <p:spPr>
          <a:xfrm>
            <a:off x="857885" y="1959610"/>
            <a:ext cx="53022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userceter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文本框 397"/>
          <p:cNvSpPr txBox="1"/>
          <p:nvPr/>
        </p:nvSpPr>
        <p:spPr>
          <a:xfrm>
            <a:off x="3322955" y="2446655"/>
            <a:ext cx="52768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modelhub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文本框 399"/>
          <p:cNvSpPr txBox="1"/>
          <p:nvPr/>
        </p:nvSpPr>
        <p:spPr>
          <a:xfrm>
            <a:off x="3317240" y="1927860"/>
            <a:ext cx="56197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interfance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1" name="图片 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04" y="1701500"/>
            <a:ext cx="210204" cy="236184"/>
          </a:xfrm>
          <a:prstGeom prst="rect">
            <a:avLst/>
          </a:prstGeom>
        </p:spPr>
      </p:pic>
      <p:pic>
        <p:nvPicPr>
          <p:cNvPr id="402" name="图片 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6679" y="1707215"/>
            <a:ext cx="210204" cy="236184"/>
          </a:xfrm>
          <a:prstGeom prst="rect">
            <a:avLst/>
          </a:prstGeom>
        </p:spPr>
      </p:pic>
      <p:pic>
        <p:nvPicPr>
          <p:cNvPr id="403" name="图片 4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334" y="1707215"/>
            <a:ext cx="210204" cy="236184"/>
          </a:xfrm>
          <a:prstGeom prst="rect">
            <a:avLst/>
          </a:prstGeom>
        </p:spPr>
      </p:pic>
      <p:pic>
        <p:nvPicPr>
          <p:cNvPr id="404" name="图片 40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4404" y="2192355"/>
            <a:ext cx="210204" cy="236184"/>
          </a:xfrm>
          <a:prstGeom prst="rect">
            <a:avLst/>
          </a:prstGeom>
        </p:spPr>
      </p:pic>
      <p:pic>
        <p:nvPicPr>
          <p:cNvPr id="405" name="图片 40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0324" y="2191720"/>
            <a:ext cx="210204" cy="236184"/>
          </a:xfrm>
          <a:prstGeom prst="rect">
            <a:avLst/>
          </a:prstGeom>
        </p:spPr>
      </p:pic>
      <p:pic>
        <p:nvPicPr>
          <p:cNvPr id="406" name="图片 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344" y="2196165"/>
            <a:ext cx="210204" cy="236184"/>
          </a:xfrm>
          <a:prstGeom prst="rect">
            <a:avLst/>
          </a:prstGeom>
        </p:spPr>
      </p:pic>
      <p:sp>
        <p:nvSpPr>
          <p:cNvPr id="407" name="文本框 406"/>
          <p:cNvSpPr txBox="1"/>
          <p:nvPr/>
        </p:nvSpPr>
        <p:spPr>
          <a:xfrm>
            <a:off x="3794760" y="1927860"/>
            <a:ext cx="51562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file-proxy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4255770" y="193611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volume-control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" name="文本框 408"/>
          <p:cNvSpPr txBox="1"/>
          <p:nvPr/>
        </p:nvSpPr>
        <p:spPr>
          <a:xfrm>
            <a:off x="4668520" y="1943100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minio-gateway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0" name="文本框 409"/>
          <p:cNvSpPr txBox="1"/>
          <p:nvPr/>
        </p:nvSpPr>
        <p:spPr>
          <a:xfrm>
            <a:off x="4629150" y="245300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karmada-controller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2" name="文本框 411"/>
          <p:cNvSpPr txBox="1"/>
          <p:nvPr/>
        </p:nvSpPr>
        <p:spPr>
          <a:xfrm>
            <a:off x="3831590" y="244665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karmada-apiserver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3" name="文本框 412"/>
          <p:cNvSpPr txBox="1"/>
          <p:nvPr/>
        </p:nvSpPr>
        <p:spPr>
          <a:xfrm>
            <a:off x="4229100" y="244665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karmada-scheduler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4" name="文本框 413"/>
          <p:cNvSpPr txBox="1"/>
          <p:nvPr/>
        </p:nvSpPr>
        <p:spPr>
          <a:xfrm>
            <a:off x="273895" y="215766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5" name="文本框 414"/>
          <p:cNvSpPr txBox="1"/>
          <p:nvPr/>
        </p:nvSpPr>
        <p:spPr>
          <a:xfrm>
            <a:off x="251035" y="83178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18" name="Picture 28" descr="clou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58305" y="3463925"/>
            <a:ext cx="664845" cy="45466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9" name="图片 418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4825" y="1419860"/>
            <a:ext cx="927100" cy="824230"/>
          </a:xfrm>
          <a:prstGeom prst="rect">
            <a:avLst/>
          </a:prstGeom>
        </p:spPr>
      </p:pic>
      <p:pic>
        <p:nvPicPr>
          <p:cNvPr id="420" name="图片 4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00" y="1707620"/>
            <a:ext cx="205402" cy="238629"/>
          </a:xfrm>
          <a:prstGeom prst="rect">
            <a:avLst/>
          </a:prstGeom>
        </p:spPr>
      </p:pic>
      <p:pic>
        <p:nvPicPr>
          <p:cNvPr id="421" name="图片 4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2990" y="1720955"/>
            <a:ext cx="205402" cy="238629"/>
          </a:xfrm>
          <a:prstGeom prst="rect">
            <a:avLst/>
          </a:prstGeom>
        </p:spPr>
      </p:pic>
      <p:pic>
        <p:nvPicPr>
          <p:cNvPr id="422" name="图片 4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735" y="1704445"/>
            <a:ext cx="205402" cy="238629"/>
          </a:xfrm>
          <a:prstGeom prst="rect">
            <a:avLst/>
          </a:prstGeom>
        </p:spPr>
      </p:pic>
      <p:pic>
        <p:nvPicPr>
          <p:cNvPr id="423" name="图片 4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40" y="1720955"/>
            <a:ext cx="205402" cy="238629"/>
          </a:xfrm>
          <a:prstGeom prst="rect">
            <a:avLst/>
          </a:prstGeom>
        </p:spPr>
      </p:pic>
      <p:pic>
        <p:nvPicPr>
          <p:cNvPr id="424" name="图片 4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145" y="1720955"/>
            <a:ext cx="205402" cy="238629"/>
          </a:xfrm>
          <a:prstGeom prst="rect">
            <a:avLst/>
          </a:prstGeom>
        </p:spPr>
      </p:pic>
      <p:pic>
        <p:nvPicPr>
          <p:cNvPr id="425" name="图片 4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180" y="1720955"/>
            <a:ext cx="205402" cy="238629"/>
          </a:xfrm>
          <a:prstGeom prst="rect">
            <a:avLst/>
          </a:prstGeom>
        </p:spPr>
      </p:pic>
      <p:pic>
        <p:nvPicPr>
          <p:cNvPr id="426" name="图片 42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375" y="1707620"/>
            <a:ext cx="205402" cy="238629"/>
          </a:xfrm>
          <a:prstGeom prst="rect">
            <a:avLst/>
          </a:prstGeom>
        </p:spPr>
      </p:pic>
      <p:pic>
        <p:nvPicPr>
          <p:cNvPr id="427" name="图片 42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8225" y="2181330"/>
            <a:ext cx="205402" cy="238629"/>
          </a:xfrm>
          <a:prstGeom prst="rect">
            <a:avLst/>
          </a:prstGeom>
        </p:spPr>
      </p:pic>
      <p:pic>
        <p:nvPicPr>
          <p:cNvPr id="428" name="图片 4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165" y="2181330"/>
            <a:ext cx="205402" cy="238629"/>
          </a:xfrm>
          <a:prstGeom prst="rect">
            <a:avLst/>
          </a:prstGeom>
        </p:spPr>
      </p:pic>
      <p:pic>
        <p:nvPicPr>
          <p:cNvPr id="429" name="图片 4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7375" y="2181330"/>
            <a:ext cx="205402" cy="238629"/>
          </a:xfrm>
          <a:prstGeom prst="rect">
            <a:avLst/>
          </a:prstGeom>
        </p:spPr>
      </p:pic>
      <p:pic>
        <p:nvPicPr>
          <p:cNvPr id="430" name="图片 4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2140" y="2196570"/>
            <a:ext cx="205402" cy="238629"/>
          </a:xfrm>
          <a:prstGeom prst="rect">
            <a:avLst/>
          </a:prstGeom>
        </p:spPr>
      </p:pic>
      <p:pic>
        <p:nvPicPr>
          <p:cNvPr id="431" name="图片 4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055" y="2188950"/>
            <a:ext cx="205402" cy="238629"/>
          </a:xfrm>
          <a:prstGeom prst="rect">
            <a:avLst/>
          </a:prstGeom>
        </p:spPr>
      </p:pic>
      <p:pic>
        <p:nvPicPr>
          <p:cNvPr id="432" name="图片 43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10" y="2192125"/>
            <a:ext cx="205402" cy="238629"/>
          </a:xfrm>
          <a:prstGeom prst="rect">
            <a:avLst/>
          </a:prstGeom>
        </p:spPr>
      </p:pic>
      <p:pic>
        <p:nvPicPr>
          <p:cNvPr id="433" name="图片 4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145" y="2181330"/>
            <a:ext cx="205402" cy="238629"/>
          </a:xfrm>
          <a:prstGeom prst="rect">
            <a:avLst/>
          </a:prstGeom>
        </p:spPr>
      </p:pic>
      <p:pic>
        <p:nvPicPr>
          <p:cNvPr id="434" name="图片 4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890" y="1524740"/>
            <a:ext cx="205402" cy="238629"/>
          </a:xfrm>
          <a:prstGeom prst="rect">
            <a:avLst/>
          </a:prstGeom>
        </p:spPr>
      </p:pic>
      <p:pic>
        <p:nvPicPr>
          <p:cNvPr id="435" name="图片 4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5250" y="1120245"/>
            <a:ext cx="205402" cy="238629"/>
          </a:xfrm>
          <a:prstGeom prst="rect">
            <a:avLst/>
          </a:prstGeom>
        </p:spPr>
      </p:pic>
      <p:sp>
        <p:nvSpPr>
          <p:cNvPr id="436" name="文本框 435"/>
          <p:cNvSpPr txBox="1"/>
          <p:nvPr/>
        </p:nvSpPr>
        <p:spPr>
          <a:xfrm>
            <a:off x="10567909" y="1377632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vnc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37" name="文本框 436"/>
          <p:cNvSpPr txBox="1"/>
          <p:nvPr/>
        </p:nvSpPr>
        <p:spPr>
          <a:xfrm>
            <a:off x="9438640" y="1806575"/>
            <a:ext cx="594360" cy="1962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socks-proxy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38" name="图片 4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9095" y="1561570"/>
            <a:ext cx="205402" cy="238629"/>
          </a:xfrm>
          <a:prstGeom prst="rect">
            <a:avLst/>
          </a:prstGeom>
        </p:spPr>
      </p:pic>
      <p:pic>
        <p:nvPicPr>
          <p:cNvPr id="439" name="Picture 12" descr="服务器类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08515" y="2640330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0" name="Picture 12" descr="服务器类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69095" y="2613025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1" name="Picture 12" descr="服务器类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7695" y="2613025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2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481310" y="3213100"/>
            <a:ext cx="366395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3" name="Picture 16" descr="app_server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90555" y="3213100"/>
            <a:ext cx="367030" cy="6858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44" name="Picture 10" descr="磁盘阵列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546715" y="2630170"/>
            <a:ext cx="614045" cy="5302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47" name="文本框 446"/>
          <p:cNvSpPr txBox="1"/>
          <p:nvPr/>
        </p:nvSpPr>
        <p:spPr>
          <a:xfrm>
            <a:off x="8796655" y="2774950"/>
            <a:ext cx="5619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8" name="文本框 447"/>
          <p:cNvSpPr txBox="1"/>
          <p:nvPr/>
        </p:nvSpPr>
        <p:spPr>
          <a:xfrm>
            <a:off x="9984740" y="3405505"/>
            <a:ext cx="5619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计算资源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9" name="文本框 448"/>
          <p:cNvSpPr txBox="1"/>
          <p:nvPr/>
        </p:nvSpPr>
        <p:spPr>
          <a:xfrm>
            <a:off x="10138410" y="2706370"/>
            <a:ext cx="5619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存储资源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1" name="文本框 450"/>
          <p:cNvSpPr txBox="1"/>
          <p:nvPr/>
        </p:nvSpPr>
        <p:spPr>
          <a:xfrm>
            <a:off x="9784715" y="3124200"/>
            <a:ext cx="31305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graphicFrame>
        <p:nvGraphicFramePr>
          <p:cNvPr id="452" name="表格 451"/>
          <p:cNvGraphicFramePr>
            <a:graphicFrameLocks noGrp="1"/>
          </p:cNvGraphicFramePr>
          <p:nvPr/>
        </p:nvGraphicFramePr>
        <p:xfrm>
          <a:off x="8685215" y="4503948"/>
          <a:ext cx="2715490" cy="1596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67"/>
                <a:gridCol w="2221923"/>
              </a:tblGrid>
              <a:tr h="0"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端口号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成员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集群映射说明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6443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16443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高可用通信地址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Harbor</a:t>
                      </a:r>
                      <a:r>
                        <a:rPr lang="zh-CN" altLang="en-US" sz="1100" u="none" strike="noStrike">
                          <a:effectLst/>
                        </a:rPr>
                        <a:t>镜像仓库地址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11080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平台</a:t>
                      </a:r>
                      <a:r>
                        <a:rPr lang="en-US" sz="1100" u="none" strike="noStrike" dirty="0">
                          <a:effectLst/>
                        </a:rPr>
                        <a:t>Ingress</a:t>
                      </a:r>
                      <a:r>
                        <a:rPr lang="zh-CN" altLang="en-US" sz="1100" u="none" strike="noStrike" dirty="0">
                          <a:effectLst/>
                        </a:rPr>
                        <a:t>服务通信地址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 dirty="0" err="1">
                          <a:effectLst/>
                        </a:rPr>
                        <a:t>Gitea</a:t>
                      </a:r>
                      <a:r>
                        <a:rPr lang="zh-CN" altLang="en-US" sz="1100" u="none" strike="noStrike" dirty="0">
                          <a:effectLst/>
                        </a:rPr>
                        <a:t>代码仓库通信地址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30027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r>
                        <a:rPr lang="en-US" sz="1100" u="none" strike="noStrike">
                          <a:effectLst/>
                        </a:rPr>
                        <a:t>SSH</a:t>
                      </a:r>
                      <a:r>
                        <a:rPr lang="zh-CN" altLang="en-US" sz="1100" u="none" strike="noStrike">
                          <a:effectLst/>
                        </a:rPr>
                        <a:t>端口代理地址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32001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平台存储接口代理地址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 gridSpan="2">
                  <a:txBody>
                    <a:bodyPr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备注：分中心</a:t>
                      </a:r>
                      <a:r>
                        <a:rPr lang="zh-CN" altLang="en-US" sz="1100" u="none" strike="noStrike" dirty="0">
                          <a:effectLst/>
                        </a:rPr>
                        <a:t>公网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带宽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300Mbps-500Mbps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hMerge="1">
                  <a:tcPr marL="6350" marR="6350" marT="6350" marB="0" anchor="ctr"/>
                </a:tc>
              </a:tr>
            </a:tbl>
          </a:graphicData>
        </a:graphic>
      </p:graphicFrame>
      <p:sp>
        <p:nvSpPr>
          <p:cNvPr id="453" name="文本框 452"/>
          <p:cNvSpPr txBox="1"/>
          <p:nvPr/>
        </p:nvSpPr>
        <p:spPr>
          <a:xfrm>
            <a:off x="6674485" y="3604895"/>
            <a:ext cx="833120" cy="21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互联网</a:t>
            </a:r>
            <a:r>
              <a:rPr lang="en-US" altLang="zh-CN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专线</a:t>
            </a:r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54" name="文本框 453"/>
          <p:cNvSpPr txBox="1"/>
          <p:nvPr/>
        </p:nvSpPr>
        <p:spPr>
          <a:xfrm>
            <a:off x="3495675" y="5886450"/>
            <a:ext cx="31305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pic>
        <p:nvPicPr>
          <p:cNvPr id="455" name="Picture 64" descr="interface processor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197350" y="5833745"/>
            <a:ext cx="495935" cy="450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6" name="文本框 455"/>
          <p:cNvSpPr txBox="1"/>
          <p:nvPr/>
        </p:nvSpPr>
        <p:spPr>
          <a:xfrm>
            <a:off x="4229123" y="631624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7" name="Picture 64" descr="interface processor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9095" y="3390265"/>
            <a:ext cx="484505" cy="44005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8" name="文本框 457"/>
          <p:cNvSpPr txBox="1"/>
          <p:nvPr/>
        </p:nvSpPr>
        <p:spPr>
          <a:xfrm>
            <a:off x="8745220" y="3560445"/>
            <a:ext cx="56197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59" name="直接箭头连接符 458"/>
          <p:cNvCxnSpPr>
            <a:stCxn id="366" idx="3"/>
            <a:endCxn id="418" idx="1"/>
          </p:cNvCxnSpPr>
          <p:nvPr/>
        </p:nvCxnSpPr>
        <p:spPr>
          <a:xfrm flipV="1">
            <a:off x="5204460" y="3691255"/>
            <a:ext cx="1553845" cy="24784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0" name="直接箭头连接符 459"/>
          <p:cNvCxnSpPr/>
          <p:nvPr/>
        </p:nvCxnSpPr>
        <p:spPr>
          <a:xfrm flipH="1">
            <a:off x="7193280" y="2374900"/>
            <a:ext cx="175260" cy="7010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1" name="文本框 460"/>
          <p:cNvSpPr txBox="1"/>
          <p:nvPr/>
        </p:nvSpPr>
        <p:spPr>
          <a:xfrm>
            <a:off x="7003415" y="1126490"/>
            <a:ext cx="833120" cy="2146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endParaRPr lang="en-US" altLang="zh-CN" sz="8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62" name="直接箭头连接符 461"/>
          <p:cNvCxnSpPr>
            <a:stCxn id="458" idx="1"/>
            <a:endCxn id="453" idx="3"/>
          </p:cNvCxnSpPr>
          <p:nvPr/>
        </p:nvCxnSpPr>
        <p:spPr>
          <a:xfrm flipH="1">
            <a:off x="7507605" y="3652520"/>
            <a:ext cx="1237615" cy="596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64" name="文本框 463"/>
          <p:cNvSpPr txBox="1"/>
          <p:nvPr/>
        </p:nvSpPr>
        <p:spPr>
          <a:xfrm>
            <a:off x="6296025" y="32194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6" name="矩形 415"/>
          <p:cNvSpPr/>
          <p:nvPr/>
        </p:nvSpPr>
        <p:spPr>
          <a:xfrm>
            <a:off x="1701800" y="529590"/>
            <a:ext cx="5109845" cy="5724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86995" y="1205865"/>
            <a:ext cx="1077595" cy="312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2304415" y="4733925"/>
            <a:ext cx="4324350" cy="1323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5572619" y="559235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LB2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4111013" y="5910482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ip(VIP)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2304415" y="3489960"/>
            <a:ext cx="2042795" cy="1125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2907240" y="3286061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4149589" y="530330"/>
            <a:ext cx="120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主中心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2304415" y="871855"/>
            <a:ext cx="2074545" cy="1179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2907121" y="685150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运营门户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5259727" y="673255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运营管理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93874" y="998514"/>
            <a:ext cx="222107" cy="220424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479" y="3609378"/>
            <a:ext cx="210204" cy="236184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145" y="3613222"/>
            <a:ext cx="210204" cy="23618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3122" y="3617643"/>
            <a:ext cx="210204" cy="236184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389" y="3609520"/>
            <a:ext cx="210204" cy="236184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2304329" y="3887352"/>
            <a:ext cx="50847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2675255" y="3888105"/>
            <a:ext cx="381635" cy="167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 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3061335" y="3887470"/>
            <a:ext cx="46418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3415582" y="3887797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4706" y="3620950"/>
            <a:ext cx="210204" cy="236184"/>
          </a:xfrm>
          <a:prstGeom prst="rect">
            <a:avLst/>
          </a:prstGeom>
        </p:spPr>
      </p:pic>
      <p:sp>
        <p:nvSpPr>
          <p:cNvPr id="146" name="文本框 145"/>
          <p:cNvSpPr txBox="1"/>
          <p:nvPr/>
        </p:nvSpPr>
        <p:spPr>
          <a:xfrm>
            <a:off x="3931592" y="3887204"/>
            <a:ext cx="3206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7" name="图片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410" y="4056861"/>
            <a:ext cx="210204" cy="236184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2301875" y="430255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290" y="4055808"/>
            <a:ext cx="210204" cy="236184"/>
          </a:xfrm>
          <a:prstGeom prst="rect">
            <a:avLst/>
          </a:prstGeom>
        </p:spPr>
      </p:pic>
      <p:sp>
        <p:nvSpPr>
          <p:cNvPr id="150" name="文本框 149"/>
          <p:cNvSpPr txBox="1"/>
          <p:nvPr/>
        </p:nvSpPr>
        <p:spPr>
          <a:xfrm>
            <a:off x="2592705" y="4309745"/>
            <a:ext cx="59626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4669790" y="3498215"/>
            <a:ext cx="1964055" cy="111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06" y="4078120"/>
            <a:ext cx="210204" cy="236184"/>
          </a:xfrm>
          <a:prstGeom prst="rect">
            <a:avLst/>
          </a:prstGeom>
        </p:spPr>
      </p:pic>
      <p:pic>
        <p:nvPicPr>
          <p:cNvPr id="180" name="图片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1" y="3614067"/>
            <a:ext cx="210204" cy="236184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4934" y="3609403"/>
            <a:ext cx="210204" cy="236184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8825" y="3620926"/>
            <a:ext cx="210204" cy="236184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3754" y="3617511"/>
            <a:ext cx="210204" cy="236184"/>
          </a:xfrm>
          <a:prstGeom prst="rect">
            <a:avLst/>
          </a:prstGeom>
        </p:spPr>
      </p:pic>
      <p:sp>
        <p:nvSpPr>
          <p:cNvPr id="187" name="文本框 186"/>
          <p:cNvSpPr txBox="1"/>
          <p:nvPr/>
        </p:nvSpPr>
        <p:spPr>
          <a:xfrm>
            <a:off x="4669834" y="431435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Minio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504" y="3620470"/>
            <a:ext cx="210204" cy="236184"/>
          </a:xfrm>
          <a:prstGeom prst="rect">
            <a:avLst/>
          </a:prstGeom>
        </p:spPr>
      </p:pic>
      <p:sp>
        <p:nvSpPr>
          <p:cNvPr id="189" name="文本框 188"/>
          <p:cNvSpPr txBox="1"/>
          <p:nvPr/>
        </p:nvSpPr>
        <p:spPr>
          <a:xfrm>
            <a:off x="4620895" y="388112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0" name="图片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973" y="4057215"/>
            <a:ext cx="210204" cy="236184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3061222" y="4308300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19985" y="1011214"/>
            <a:ext cx="222107" cy="220424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233" y="1008918"/>
            <a:ext cx="222107" cy="220424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67059" y="1017173"/>
            <a:ext cx="222107" cy="220424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07270" y="1530899"/>
            <a:ext cx="222107" cy="220424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70282" y="1530709"/>
            <a:ext cx="222107" cy="220424"/>
          </a:xfrm>
          <a:prstGeom prst="rect">
            <a:avLst/>
          </a:prstGeom>
        </p:spPr>
      </p:pic>
      <p:sp>
        <p:nvSpPr>
          <p:cNvPr id="203" name="文本框 202"/>
          <p:cNvSpPr txBox="1"/>
          <p:nvPr/>
        </p:nvSpPr>
        <p:spPr>
          <a:xfrm>
            <a:off x="2356204" y="1237357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2850456" y="1237312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3298578" y="1237897"/>
            <a:ext cx="32460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3830320" y="1263650"/>
            <a:ext cx="334010" cy="238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2850515" y="1762760"/>
            <a:ext cx="37274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3808095" y="1762760"/>
            <a:ext cx="316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" name="图片 2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85385" y="1519490"/>
            <a:ext cx="222107" cy="220424"/>
          </a:xfrm>
          <a:prstGeom prst="rect">
            <a:avLst/>
          </a:prstGeom>
        </p:spPr>
      </p:pic>
      <p:sp>
        <p:nvSpPr>
          <p:cNvPr id="210" name="文本框 209"/>
          <p:cNvSpPr txBox="1"/>
          <p:nvPr/>
        </p:nvSpPr>
        <p:spPr>
          <a:xfrm>
            <a:off x="2345541" y="1760935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4672330" y="869315"/>
            <a:ext cx="1961515" cy="1182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4" name="图片 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01746" y="1043432"/>
            <a:ext cx="222107" cy="220424"/>
          </a:xfrm>
          <a:prstGeom prst="rect">
            <a:avLst/>
          </a:prstGeom>
        </p:spPr>
      </p:pic>
      <p:pic>
        <p:nvPicPr>
          <p:cNvPr id="231" name="图片 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7387" y="1011682"/>
            <a:ext cx="222107" cy="220424"/>
          </a:xfrm>
          <a:prstGeom prst="rect">
            <a:avLst/>
          </a:prstGeom>
        </p:spPr>
      </p:pic>
      <p:pic>
        <p:nvPicPr>
          <p:cNvPr id="233" name="图片 2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991" y="1542151"/>
            <a:ext cx="222107" cy="220424"/>
          </a:xfrm>
          <a:prstGeom prst="rect">
            <a:avLst/>
          </a:prstGeom>
        </p:spPr>
      </p:pic>
      <p:pic>
        <p:nvPicPr>
          <p:cNvPr id="234" name="图片 2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2687" y="1017017"/>
            <a:ext cx="222107" cy="220424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77724" y="1542607"/>
            <a:ext cx="222107" cy="220424"/>
          </a:xfrm>
          <a:prstGeom prst="rect">
            <a:avLst/>
          </a:prstGeom>
        </p:spPr>
      </p:pic>
      <p:sp>
        <p:nvSpPr>
          <p:cNvPr id="242" name="文本框 241"/>
          <p:cNvSpPr txBox="1"/>
          <p:nvPr/>
        </p:nvSpPr>
        <p:spPr>
          <a:xfrm>
            <a:off x="4863441" y="1263860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5425003" y="1274610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6019165" y="1797685"/>
            <a:ext cx="314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6061075" y="1274445"/>
            <a:ext cx="323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5403850" y="1797685"/>
            <a:ext cx="330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0" name="图片 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5257" y="1542707"/>
            <a:ext cx="222107" cy="220424"/>
          </a:xfrm>
          <a:prstGeom prst="rect">
            <a:avLst/>
          </a:prstGeom>
        </p:spPr>
      </p:pic>
      <p:sp>
        <p:nvSpPr>
          <p:cNvPr id="252" name="文本框 251"/>
          <p:cNvSpPr txBox="1"/>
          <p:nvPr/>
        </p:nvSpPr>
        <p:spPr>
          <a:xfrm>
            <a:off x="4836795" y="1762760"/>
            <a:ext cx="322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5303331" y="3293009"/>
            <a:ext cx="12089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公共组件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7533" y="4072455"/>
            <a:ext cx="210204" cy="236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3505200" y="4314190"/>
            <a:ext cx="36957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0123" y="4078170"/>
            <a:ext cx="210204" cy="2361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3850640" y="4314190"/>
            <a:ext cx="53594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Longhorn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044440" y="388874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436870" y="388112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Gitea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851525" y="388112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6216650" y="3881120"/>
            <a:ext cx="51054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861" y="4078120"/>
            <a:ext cx="210204" cy="23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5076234" y="431435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Harbor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65230" y="1519556"/>
            <a:ext cx="222107" cy="22042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3322320" y="1762760"/>
            <a:ext cx="337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2772457" y="4711502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master1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4098962" y="4711825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master2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5504718" y="4721285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master3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2464435" y="4936490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圆角矩形 141"/>
          <p:cNvSpPr/>
          <p:nvPr/>
        </p:nvSpPr>
        <p:spPr>
          <a:xfrm>
            <a:off x="2508250" y="4990465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圆角矩形 142"/>
          <p:cNvSpPr/>
          <p:nvPr/>
        </p:nvSpPr>
        <p:spPr>
          <a:xfrm>
            <a:off x="3126740" y="498792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2508885" y="5203190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2531127" y="4975165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3166110" y="4968875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2534285" y="5198745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0" name="图片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1190" y="5748655"/>
            <a:ext cx="220980" cy="210185"/>
          </a:xfrm>
          <a:prstGeom prst="rect">
            <a:avLst/>
          </a:prstGeom>
        </p:spPr>
      </p:pic>
      <p:pic>
        <p:nvPicPr>
          <p:cNvPr id="271" name="图片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010" y="5773420"/>
            <a:ext cx="196215" cy="186690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6570" y="5748655"/>
            <a:ext cx="197485" cy="193040"/>
          </a:xfrm>
          <a:prstGeom prst="rect">
            <a:avLst/>
          </a:prstGeom>
        </p:spPr>
      </p:pic>
      <p:cxnSp>
        <p:nvCxnSpPr>
          <p:cNvPr id="274" name="直接箭头连接符 273"/>
          <p:cNvCxnSpPr/>
          <p:nvPr/>
        </p:nvCxnSpPr>
        <p:spPr>
          <a:xfrm>
            <a:off x="3959043" y="5859776"/>
            <a:ext cx="308751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H="1">
            <a:off x="4737516" y="5859776"/>
            <a:ext cx="42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3290983" y="5759749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keeplived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5108575" y="5758815"/>
            <a:ext cx="7080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keeplived +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0" name="直接连接符 279"/>
          <p:cNvCxnSpPr/>
          <p:nvPr/>
        </p:nvCxnSpPr>
        <p:spPr>
          <a:xfrm flipV="1">
            <a:off x="2928032" y="5538394"/>
            <a:ext cx="296037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endCxn id="270" idx="0"/>
          </p:cNvCxnSpPr>
          <p:nvPr/>
        </p:nvCxnSpPr>
        <p:spPr>
          <a:xfrm>
            <a:off x="3280996" y="5592367"/>
            <a:ext cx="635" cy="1562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endCxn id="271" idx="0"/>
          </p:cNvCxnSpPr>
          <p:nvPr/>
        </p:nvCxnSpPr>
        <p:spPr>
          <a:xfrm flipH="1">
            <a:off x="5893579" y="5551092"/>
            <a:ext cx="1270" cy="2222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2928032" y="5411626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V="1">
            <a:off x="4262954" y="5421552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flipV="1">
            <a:off x="5653546" y="5411625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2906951" y="557583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LB1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圆角矩形 287"/>
          <p:cNvSpPr/>
          <p:nvPr/>
        </p:nvSpPr>
        <p:spPr>
          <a:xfrm>
            <a:off x="3135630" y="521081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3093720" y="5180965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圆角矩形 288"/>
          <p:cNvSpPr/>
          <p:nvPr/>
        </p:nvSpPr>
        <p:spPr>
          <a:xfrm>
            <a:off x="3800475" y="4934585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圆角矩形 290"/>
          <p:cNvSpPr/>
          <p:nvPr/>
        </p:nvSpPr>
        <p:spPr>
          <a:xfrm>
            <a:off x="3844290" y="4988560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圆角矩形 292"/>
          <p:cNvSpPr/>
          <p:nvPr/>
        </p:nvSpPr>
        <p:spPr>
          <a:xfrm>
            <a:off x="4462780" y="498602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圆角矩形 293"/>
          <p:cNvSpPr/>
          <p:nvPr/>
        </p:nvSpPr>
        <p:spPr>
          <a:xfrm>
            <a:off x="3844925" y="5201285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3867167" y="4973260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4502150" y="4966970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3870325" y="5196840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4471670" y="520890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文本框 300"/>
          <p:cNvSpPr txBox="1"/>
          <p:nvPr/>
        </p:nvSpPr>
        <p:spPr>
          <a:xfrm>
            <a:off x="4429760" y="5179060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圆角矩形 338"/>
          <p:cNvSpPr/>
          <p:nvPr/>
        </p:nvSpPr>
        <p:spPr>
          <a:xfrm>
            <a:off x="5189220" y="4939030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圆角矩形 340"/>
          <p:cNvSpPr/>
          <p:nvPr/>
        </p:nvSpPr>
        <p:spPr>
          <a:xfrm>
            <a:off x="5233035" y="4993005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圆角矩形 341"/>
          <p:cNvSpPr/>
          <p:nvPr/>
        </p:nvSpPr>
        <p:spPr>
          <a:xfrm>
            <a:off x="5851525" y="499046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圆角矩形 342"/>
          <p:cNvSpPr/>
          <p:nvPr/>
        </p:nvSpPr>
        <p:spPr>
          <a:xfrm>
            <a:off x="5233670" y="5205730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文本框 343"/>
          <p:cNvSpPr txBox="1"/>
          <p:nvPr/>
        </p:nvSpPr>
        <p:spPr>
          <a:xfrm>
            <a:off x="5255912" y="4977705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文本框 344"/>
          <p:cNvSpPr txBox="1"/>
          <p:nvPr/>
        </p:nvSpPr>
        <p:spPr>
          <a:xfrm>
            <a:off x="5890895" y="4971415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文本框 345"/>
          <p:cNvSpPr txBox="1"/>
          <p:nvPr/>
        </p:nvSpPr>
        <p:spPr>
          <a:xfrm>
            <a:off x="5259070" y="5201285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圆角矩形 347"/>
          <p:cNvSpPr/>
          <p:nvPr/>
        </p:nvSpPr>
        <p:spPr>
          <a:xfrm>
            <a:off x="5860415" y="521335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文本框 348"/>
          <p:cNvSpPr txBox="1"/>
          <p:nvPr/>
        </p:nvSpPr>
        <p:spPr>
          <a:xfrm>
            <a:off x="5818505" y="5183505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1701375" y="390010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1701375" y="515613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底座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5" name="Picture 12" descr="服务器类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480" y="1510030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6" name="Picture 12" descr="服务器类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185" y="1501775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7" name="Picture 12" descr="服务器类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7490" y="1501775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9" name="文本框 358"/>
          <p:cNvSpPr txBox="1"/>
          <p:nvPr/>
        </p:nvSpPr>
        <p:spPr>
          <a:xfrm>
            <a:off x="438785" y="2042795"/>
            <a:ext cx="31305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pic>
        <p:nvPicPr>
          <p:cNvPr id="362" name="Picture 10" descr="磁盘阵列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825" y="2433955"/>
            <a:ext cx="459740" cy="397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3" name="文本框 362"/>
          <p:cNvSpPr txBox="1"/>
          <p:nvPr/>
        </p:nvSpPr>
        <p:spPr>
          <a:xfrm>
            <a:off x="377848" y="2821842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文本框 363"/>
          <p:cNvSpPr txBox="1"/>
          <p:nvPr/>
        </p:nvSpPr>
        <p:spPr>
          <a:xfrm>
            <a:off x="331493" y="1898552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2317750" y="2128520"/>
            <a:ext cx="4326890" cy="113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文本框 379"/>
          <p:cNvSpPr txBox="1"/>
          <p:nvPr/>
        </p:nvSpPr>
        <p:spPr>
          <a:xfrm>
            <a:off x="3006090" y="2451100"/>
            <a:ext cx="4768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3850640" y="2425065"/>
            <a:ext cx="53594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foudation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3000375" y="2941955"/>
            <a:ext cx="523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文本框 389"/>
          <p:cNvSpPr txBox="1"/>
          <p:nvPr/>
        </p:nvSpPr>
        <p:spPr>
          <a:xfrm>
            <a:off x="3778885" y="2935605"/>
            <a:ext cx="683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console-front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首页前端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文本框 394"/>
          <p:cNvSpPr txBox="1"/>
          <p:nvPr/>
        </p:nvSpPr>
        <p:spPr>
          <a:xfrm>
            <a:off x="2356485" y="2940685"/>
            <a:ext cx="494030" cy="163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文本框 395"/>
          <p:cNvSpPr txBox="1"/>
          <p:nvPr/>
        </p:nvSpPr>
        <p:spPr>
          <a:xfrm>
            <a:off x="2282190" y="2448560"/>
            <a:ext cx="530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userceter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文本框 397"/>
          <p:cNvSpPr txBox="1"/>
          <p:nvPr/>
        </p:nvSpPr>
        <p:spPr>
          <a:xfrm>
            <a:off x="4579620" y="294449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modelhub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智算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文本框 399"/>
          <p:cNvSpPr txBox="1"/>
          <p:nvPr/>
        </p:nvSpPr>
        <p:spPr>
          <a:xfrm>
            <a:off x="4627245" y="2451100"/>
            <a:ext cx="561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1" name="图片 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69" y="2212040"/>
            <a:ext cx="210204" cy="236184"/>
          </a:xfrm>
          <a:prstGeom prst="rect">
            <a:avLst/>
          </a:prstGeom>
        </p:spPr>
      </p:pic>
      <p:pic>
        <p:nvPicPr>
          <p:cNvPr id="402" name="图片 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1169" y="2214580"/>
            <a:ext cx="210204" cy="236184"/>
          </a:xfrm>
          <a:prstGeom prst="rect">
            <a:avLst/>
          </a:prstGeom>
        </p:spPr>
      </p:pic>
      <p:pic>
        <p:nvPicPr>
          <p:cNvPr id="403" name="图片 4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569" y="2705435"/>
            <a:ext cx="210204" cy="236184"/>
          </a:xfrm>
          <a:prstGeom prst="rect">
            <a:avLst/>
          </a:prstGeom>
        </p:spPr>
      </p:pic>
      <p:pic>
        <p:nvPicPr>
          <p:cNvPr id="406" name="图片 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6409" y="2705435"/>
            <a:ext cx="210204" cy="236184"/>
          </a:xfrm>
          <a:prstGeom prst="rect">
            <a:avLst/>
          </a:prstGeom>
        </p:spPr>
      </p:pic>
      <p:sp>
        <p:nvSpPr>
          <p:cNvPr id="407" name="文本框 406"/>
          <p:cNvSpPr txBox="1"/>
          <p:nvPr/>
        </p:nvSpPr>
        <p:spPr>
          <a:xfrm>
            <a:off x="5255895" y="2451100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file-proxy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5802630" y="2447925"/>
            <a:ext cx="18237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minio-gateway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存储服务（文件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" name="文本框 408"/>
          <p:cNvSpPr txBox="1"/>
          <p:nvPr/>
        </p:nvSpPr>
        <p:spPr>
          <a:xfrm>
            <a:off x="5890895" y="293560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karmada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多云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4" name="文本框 413"/>
          <p:cNvSpPr txBox="1"/>
          <p:nvPr/>
        </p:nvSpPr>
        <p:spPr>
          <a:xfrm>
            <a:off x="1698200" y="264661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5" name="文本框 414"/>
          <p:cNvSpPr txBox="1"/>
          <p:nvPr/>
        </p:nvSpPr>
        <p:spPr>
          <a:xfrm>
            <a:off x="1675340" y="132073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0" name="图片 4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2005" y="2196570"/>
            <a:ext cx="205402" cy="238629"/>
          </a:xfrm>
          <a:prstGeom prst="rect">
            <a:avLst/>
          </a:prstGeom>
        </p:spPr>
      </p:pic>
      <p:pic>
        <p:nvPicPr>
          <p:cNvPr id="422" name="图片 4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520" y="2212445"/>
            <a:ext cx="205402" cy="238629"/>
          </a:xfrm>
          <a:prstGeom prst="rect">
            <a:avLst/>
          </a:prstGeom>
        </p:spPr>
      </p:pic>
      <p:pic>
        <p:nvPicPr>
          <p:cNvPr id="424" name="图片 4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9025" y="2212445"/>
            <a:ext cx="205402" cy="238629"/>
          </a:xfrm>
          <a:prstGeom prst="rect">
            <a:avLst/>
          </a:prstGeom>
        </p:spPr>
      </p:pic>
      <p:pic>
        <p:nvPicPr>
          <p:cNvPr id="426" name="图片 4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8325" y="2212445"/>
            <a:ext cx="205402" cy="238629"/>
          </a:xfrm>
          <a:prstGeom prst="rect">
            <a:avLst/>
          </a:prstGeom>
        </p:spPr>
      </p:pic>
      <p:pic>
        <p:nvPicPr>
          <p:cNvPr id="427" name="图片 4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44420" y="2705840"/>
            <a:ext cx="205402" cy="238629"/>
          </a:xfrm>
          <a:prstGeom prst="rect">
            <a:avLst/>
          </a:prstGeom>
        </p:spPr>
      </p:pic>
      <p:pic>
        <p:nvPicPr>
          <p:cNvPr id="429" name="图片 4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6580" y="2705840"/>
            <a:ext cx="205402" cy="238629"/>
          </a:xfrm>
          <a:prstGeom prst="rect">
            <a:avLst/>
          </a:prstGeom>
        </p:spPr>
      </p:pic>
      <p:pic>
        <p:nvPicPr>
          <p:cNvPr id="431" name="图片 4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93520" y="2677900"/>
            <a:ext cx="205402" cy="238629"/>
          </a:xfrm>
          <a:prstGeom prst="rect">
            <a:avLst/>
          </a:prstGeom>
        </p:spPr>
      </p:pic>
      <p:pic>
        <p:nvPicPr>
          <p:cNvPr id="433" name="图片 4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06450" y="2670280"/>
            <a:ext cx="205402" cy="238629"/>
          </a:xfrm>
          <a:prstGeom prst="rect">
            <a:avLst/>
          </a:prstGeom>
        </p:spPr>
      </p:pic>
      <p:sp>
        <p:nvSpPr>
          <p:cNvPr id="454" name="文本框 453"/>
          <p:cNvSpPr txBox="1"/>
          <p:nvPr/>
        </p:nvSpPr>
        <p:spPr>
          <a:xfrm>
            <a:off x="438785" y="2890520"/>
            <a:ext cx="31305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pic>
        <p:nvPicPr>
          <p:cNvPr id="455" name="Picture 64" descr="interface processo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825" y="3387725"/>
            <a:ext cx="495935" cy="450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6" name="文本框 455"/>
          <p:cNvSpPr txBox="1"/>
          <p:nvPr/>
        </p:nvSpPr>
        <p:spPr>
          <a:xfrm>
            <a:off x="438808" y="3915312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箭头 11"/>
          <p:cNvSpPr/>
          <p:nvPr/>
        </p:nvSpPr>
        <p:spPr>
          <a:xfrm flipH="1">
            <a:off x="1210945" y="2263140"/>
            <a:ext cx="487045" cy="231140"/>
          </a:xfrm>
          <a:prstGeom prst="lef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117175" y="2005901"/>
            <a:ext cx="83309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硬件支撑</a:t>
            </a:r>
            <a:endParaRPr lang="zh-CN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5219065" y="2935605"/>
            <a:ext cx="644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service-proxy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238365" y="2602865"/>
            <a:ext cx="387985" cy="35179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6811645" y="2033905"/>
            <a:ext cx="153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负载均衡（</a:t>
            </a:r>
            <a:r>
              <a:rPr lang="en-US" altLang="zh-CN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Service/Ingress</a:t>
            </a:r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2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6" name="内容占位符 37900" descr="防火墙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115" y="2451100"/>
            <a:ext cx="257810" cy="59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8" name="Picture 28" descr="clou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721725" y="2436495"/>
            <a:ext cx="1101090" cy="753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8504555" y="2679065"/>
            <a:ext cx="1536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互联网</a:t>
            </a:r>
            <a:r>
              <a:rPr lang="en-US" altLang="zh-CN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专线</a:t>
            </a:r>
            <a:endParaRPr lang="zh-CN" altLang="en-US" sz="12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左右箭头 24"/>
          <p:cNvSpPr/>
          <p:nvPr/>
        </p:nvSpPr>
        <p:spPr>
          <a:xfrm>
            <a:off x="6868795" y="2705735"/>
            <a:ext cx="352425" cy="1397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7689215" y="2717165"/>
            <a:ext cx="342900" cy="1143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8289925" y="2731135"/>
            <a:ext cx="342900" cy="1143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3660" y="1017270"/>
            <a:ext cx="469900" cy="666750"/>
          </a:xfrm>
          <a:prstGeom prst="rect">
            <a:avLst/>
          </a:prstGeom>
        </p:spPr>
      </p:pic>
      <p:sp>
        <p:nvSpPr>
          <p:cNvPr id="73" name="Rectangle 38"/>
          <p:cNvSpPr/>
          <p:nvPr/>
        </p:nvSpPr>
        <p:spPr>
          <a:xfrm>
            <a:off x="8721725" y="1695450"/>
            <a:ext cx="1457325" cy="287020"/>
          </a:xfrm>
          <a:prstGeom prst="rect">
            <a:avLst/>
          </a:prstGeom>
          <a:noFill/>
          <a:ln w="9525">
            <a:noFill/>
          </a:ln>
        </p:spPr>
        <p:txBody>
          <a:bodyPr lIns="103562" tIns="51781" rIns="103562" bIns="51781">
            <a:spAutoFit/>
          </a:bodyPr>
          <a:p>
            <a:pPr defTabSz="1028700" eaLnBrk="0" fontAlgn="b" hangingPunct="0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终端用户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管理员</a:t>
            </a:r>
            <a:endParaRPr lang="zh-CN" altLang="en-US" sz="12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9103360" y="2018030"/>
            <a:ext cx="190500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10300335" y="751205"/>
            <a:ext cx="1651000" cy="1300480"/>
          </a:xfrm>
          <a:prstGeom prst="roundRect">
            <a:avLst>
              <a:gd name="adj" fmla="val 5949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0438130" y="919480"/>
            <a:ext cx="1376045" cy="401320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业务系统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0438765" y="1485265"/>
            <a:ext cx="1374775" cy="42926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kubernetes/openstack/slurm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10624185" y="444500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超算</a:t>
            </a:r>
            <a:r>
              <a:rPr lang="zh-CN" altLang="en-US" sz="1400" b="1"/>
              <a:t>分中心</a:t>
            </a:r>
            <a:endParaRPr lang="zh-CN" altLang="en-US" sz="1400" b="1"/>
          </a:p>
        </p:txBody>
      </p:sp>
      <p:sp>
        <p:nvSpPr>
          <p:cNvPr id="35" name="圆角矩形 34"/>
          <p:cNvSpPr/>
          <p:nvPr/>
        </p:nvSpPr>
        <p:spPr>
          <a:xfrm>
            <a:off x="10300970" y="2620010"/>
            <a:ext cx="1651000" cy="1300480"/>
          </a:xfrm>
          <a:prstGeom prst="roundRect">
            <a:avLst>
              <a:gd name="adj" fmla="val 5949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0438765" y="2788285"/>
            <a:ext cx="1376045" cy="401320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业务系统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0439400" y="3354070"/>
            <a:ext cx="1374775" cy="42926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kubernetes/GPU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node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10624820" y="231330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智</a:t>
            </a:r>
            <a:r>
              <a:rPr lang="zh-CN" altLang="en-US" sz="1400" b="1"/>
              <a:t>算</a:t>
            </a:r>
            <a:r>
              <a:rPr lang="zh-CN" altLang="en-US" sz="1400" b="1"/>
              <a:t>分中心</a:t>
            </a:r>
            <a:endParaRPr lang="zh-CN" altLang="en-US" sz="1400" b="1"/>
          </a:p>
        </p:txBody>
      </p:sp>
      <p:cxnSp>
        <p:nvCxnSpPr>
          <p:cNvPr id="40" name="直接箭头连接符 39"/>
          <p:cNvCxnSpPr>
            <a:endCxn id="74" idx="1"/>
          </p:cNvCxnSpPr>
          <p:nvPr/>
        </p:nvCxnSpPr>
        <p:spPr>
          <a:xfrm flipV="1">
            <a:off x="9836150" y="1401445"/>
            <a:ext cx="464185" cy="122237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>
            <a:off x="9836150" y="2890520"/>
            <a:ext cx="438150" cy="495300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452" name="表格 451"/>
          <p:cNvGraphicFramePr>
            <a:graphicFrameLocks noGrp="1"/>
          </p:cNvGraphicFramePr>
          <p:nvPr/>
        </p:nvGraphicFramePr>
        <p:xfrm>
          <a:off x="8963345" y="4291858"/>
          <a:ext cx="2715490" cy="15963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3567"/>
                <a:gridCol w="2221923"/>
              </a:tblGrid>
              <a:tr h="0"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端口号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 dirty="0" smtClean="0">
                          <a:effectLst/>
                        </a:rPr>
                        <a:t>成员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集群映射说明</a:t>
                      </a:r>
                      <a:endParaRPr lang="zh-CN" alt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6443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 dirty="0">
                          <a:effectLst/>
                        </a:rPr>
                        <a:t>16443</a:t>
                      </a:r>
                      <a:endParaRPr lang="en-US" altLang="zh-CN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sz="1100" u="none" strike="noStrike" dirty="0" err="1">
                          <a:effectLst/>
                        </a:rPr>
                        <a:t>KubernetesApiServer</a:t>
                      </a:r>
                      <a:r>
                        <a:rPr lang="zh-CN" altLang="en-US" sz="1100" u="none" strike="noStrike" dirty="0">
                          <a:effectLst/>
                        </a:rPr>
                        <a:t>高可用通信地址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5000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Harbor</a:t>
                      </a:r>
                      <a:r>
                        <a:rPr lang="zh-CN" altLang="en-US" sz="1100" u="none" strike="noStrike">
                          <a:effectLst/>
                        </a:rPr>
                        <a:t>镜像仓库地址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11080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 dirty="0">
                          <a:effectLst/>
                        </a:rPr>
                        <a:t>平台</a:t>
                      </a:r>
                      <a:r>
                        <a:rPr lang="en-US" sz="1100" u="none" strike="noStrike" dirty="0">
                          <a:effectLst/>
                        </a:rPr>
                        <a:t>Ingress</a:t>
                      </a:r>
                      <a:r>
                        <a:rPr lang="zh-CN" altLang="en-US" sz="1100" u="none" strike="noStrike" dirty="0">
                          <a:effectLst/>
                        </a:rPr>
                        <a:t>服务通信地址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20080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 dirty="0" err="1">
                          <a:effectLst/>
                        </a:rPr>
                        <a:t>Gitea</a:t>
                      </a:r>
                      <a:r>
                        <a:rPr lang="zh-CN" altLang="en-US" sz="1100" u="none" strike="noStrike" dirty="0">
                          <a:effectLst/>
                        </a:rPr>
                        <a:t>代码仓库通信地址</a:t>
                      </a:r>
                      <a:endParaRPr lang="zh-CN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30027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</a:t>
                      </a:r>
                      <a:r>
                        <a:rPr lang="en-US" sz="1100" u="none" strike="noStrike">
                          <a:effectLst/>
                        </a:rPr>
                        <a:t>SSH</a:t>
                      </a:r>
                      <a:r>
                        <a:rPr lang="zh-CN" altLang="en-US" sz="1100" u="none" strike="noStrike">
                          <a:effectLst/>
                        </a:rPr>
                        <a:t>端口代理地址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>
                  <a:txBody>
                    <a:bodyPr/>
                    <a:p>
                      <a:pPr algn="l" fontAlgn="ctr"/>
                      <a:r>
                        <a:rPr lang="en-US" altLang="zh-CN" sz="1100" u="none" strike="noStrike">
                          <a:effectLst/>
                        </a:rPr>
                        <a:t>32001</a:t>
                      </a:r>
                      <a:endParaRPr lang="en-US" altLang="zh-CN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p>
                      <a:pPr algn="l" fontAlgn="ctr"/>
                      <a:r>
                        <a:rPr lang="zh-CN" altLang="en-US" sz="1100" u="none" strike="noStrike">
                          <a:effectLst/>
                        </a:rPr>
                        <a:t>平台存储接口代理地址</a:t>
                      </a:r>
                      <a:endParaRPr lang="zh-CN" altLang="en-US" sz="1100" b="0" i="0" u="none" strike="noStrike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宋体" panose="02010600030101010101" pitchFamily="2" charset="-122"/>
                      </a:endParaRPr>
                    </a:p>
                  </a:txBody>
                  <a:tcPr marL="6350" marR="6350" marT="6350" marB="0" anchor="ctr"/>
                </a:tc>
              </a:tr>
              <a:tr h="177800">
                <a:tc gridSpan="2">
                  <a:txBody>
                    <a:bodyPr/>
                    <a:p>
                      <a:pPr marL="0" marR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1100" u="none" strike="noStrike" dirty="0" smtClean="0">
                          <a:effectLst/>
                        </a:rPr>
                        <a:t>备注：分中心</a:t>
                      </a:r>
                      <a:r>
                        <a:rPr lang="zh-CN" altLang="en-US" sz="1100" u="none" strike="noStrike" dirty="0">
                          <a:effectLst/>
                        </a:rPr>
                        <a:t>公网</a:t>
                      </a:r>
                      <a:r>
                        <a:rPr lang="zh-CN" altLang="en-US" sz="1100" u="none" strike="noStrike" dirty="0" smtClean="0">
                          <a:effectLst/>
                        </a:rPr>
                        <a:t>带宽</a:t>
                      </a:r>
                      <a:r>
                        <a:rPr lang="en-US" altLang="zh-CN" sz="1100" u="none" strike="noStrike" dirty="0" smtClean="0">
                          <a:effectLst/>
                        </a:rPr>
                        <a:t>300Mbps-500Mbps</a:t>
                      </a:r>
                      <a:endParaRPr lang="en-US" altLang="zh-CN" sz="1100" b="0" i="0" u="none" strike="noStrike" dirty="0" smtClean="0">
                        <a:solidFill>
                          <a:srgbClr val="000000"/>
                        </a:solidFill>
                        <a:effectLst/>
                        <a:latin typeface="宋体" panose="02010600030101010101" pitchFamily="2" charset="-122"/>
                        <a:ea typeface="+mn-ea"/>
                      </a:endParaRPr>
                    </a:p>
                  </a:txBody>
                  <a:tcPr marL="6350" marR="6350" marT="6350" marB="0" anchor="ctr"/>
                </a:tc>
                <a:tc hMerge="1">
                  <a:tcPr marL="6350" marR="6350" marT="635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6" name="矩形 415"/>
          <p:cNvSpPr/>
          <p:nvPr/>
        </p:nvSpPr>
        <p:spPr>
          <a:xfrm>
            <a:off x="3740150" y="529590"/>
            <a:ext cx="5109845" cy="57245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6" name="矩形 365"/>
          <p:cNvSpPr/>
          <p:nvPr/>
        </p:nvSpPr>
        <p:spPr>
          <a:xfrm>
            <a:off x="2148840" y="1320800"/>
            <a:ext cx="1077595" cy="31286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矩形 350"/>
          <p:cNvSpPr/>
          <p:nvPr/>
        </p:nvSpPr>
        <p:spPr>
          <a:xfrm>
            <a:off x="4342765" y="4733925"/>
            <a:ext cx="4324350" cy="13233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3" name="文本框 102"/>
          <p:cNvSpPr txBox="1"/>
          <p:nvPr/>
        </p:nvSpPr>
        <p:spPr>
          <a:xfrm>
            <a:off x="7610969" y="559235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LB2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文本框 103"/>
          <p:cNvSpPr txBox="1"/>
          <p:nvPr/>
        </p:nvSpPr>
        <p:spPr>
          <a:xfrm>
            <a:off x="6149363" y="5910482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浮动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ip(VIP)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5" name="矩形 104"/>
          <p:cNvSpPr/>
          <p:nvPr/>
        </p:nvSpPr>
        <p:spPr>
          <a:xfrm>
            <a:off x="4342765" y="3489960"/>
            <a:ext cx="2042795" cy="11258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文本框 119"/>
          <p:cNvSpPr txBox="1"/>
          <p:nvPr/>
        </p:nvSpPr>
        <p:spPr>
          <a:xfrm>
            <a:off x="4945590" y="3286061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文本框 120"/>
          <p:cNvSpPr txBox="1"/>
          <p:nvPr/>
        </p:nvSpPr>
        <p:spPr>
          <a:xfrm>
            <a:off x="6187939" y="530330"/>
            <a:ext cx="1208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主中心</a:t>
            </a:r>
            <a:endParaRPr lang="zh-CN" alt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4342765" y="871855"/>
            <a:ext cx="2074545" cy="11798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文本框 122"/>
          <p:cNvSpPr txBox="1"/>
          <p:nvPr/>
        </p:nvSpPr>
        <p:spPr>
          <a:xfrm>
            <a:off x="4945471" y="685150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运营门户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5" name="文本框 124"/>
          <p:cNvSpPr txBox="1"/>
          <p:nvPr/>
        </p:nvSpPr>
        <p:spPr>
          <a:xfrm>
            <a:off x="7298077" y="673255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运营管理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32" name="图片 1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32224" y="998514"/>
            <a:ext cx="222107" cy="220424"/>
          </a:xfrm>
          <a:prstGeom prst="rect">
            <a:avLst/>
          </a:prstGeom>
        </p:spPr>
      </p:pic>
      <p:pic>
        <p:nvPicPr>
          <p:cNvPr id="133" name="图片 1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2829" y="3609378"/>
            <a:ext cx="210204" cy="236184"/>
          </a:xfrm>
          <a:prstGeom prst="rect">
            <a:avLst/>
          </a:prstGeom>
        </p:spPr>
      </p:pic>
      <p:pic>
        <p:nvPicPr>
          <p:cNvPr id="134" name="图片 1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7495" y="3613222"/>
            <a:ext cx="210204" cy="236184"/>
          </a:xfrm>
          <a:prstGeom prst="rect">
            <a:avLst/>
          </a:prstGeom>
        </p:spPr>
      </p:pic>
      <p:pic>
        <p:nvPicPr>
          <p:cNvPr id="135" name="图片 1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472" y="3617643"/>
            <a:ext cx="210204" cy="236184"/>
          </a:xfrm>
          <a:prstGeom prst="rect">
            <a:avLst/>
          </a:prstGeom>
        </p:spPr>
      </p:pic>
      <p:pic>
        <p:nvPicPr>
          <p:cNvPr id="136" name="图片 1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0739" y="3609520"/>
            <a:ext cx="210204" cy="236184"/>
          </a:xfrm>
          <a:prstGeom prst="rect">
            <a:avLst/>
          </a:prstGeom>
        </p:spPr>
      </p:pic>
      <p:sp>
        <p:nvSpPr>
          <p:cNvPr id="137" name="文本框 136"/>
          <p:cNvSpPr txBox="1"/>
          <p:nvPr/>
        </p:nvSpPr>
        <p:spPr>
          <a:xfrm>
            <a:off x="4342679" y="3887352"/>
            <a:ext cx="50847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Ingress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8" name="文本框 137"/>
          <p:cNvSpPr txBox="1"/>
          <p:nvPr/>
        </p:nvSpPr>
        <p:spPr>
          <a:xfrm>
            <a:off x="4713605" y="3888105"/>
            <a:ext cx="381635" cy="1676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Calico 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9" name="文本框 138"/>
          <p:cNvSpPr txBox="1"/>
          <p:nvPr/>
        </p:nvSpPr>
        <p:spPr>
          <a:xfrm>
            <a:off x="5099685" y="3887470"/>
            <a:ext cx="46418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0" name="文本框 139"/>
          <p:cNvSpPr txBox="1"/>
          <p:nvPr/>
        </p:nvSpPr>
        <p:spPr>
          <a:xfrm>
            <a:off x="5453932" y="3887797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CoreDNS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5" name="图片 1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056" y="3620950"/>
            <a:ext cx="210204" cy="236184"/>
          </a:xfrm>
          <a:prstGeom prst="rect">
            <a:avLst/>
          </a:prstGeom>
        </p:spPr>
      </p:pic>
      <p:sp>
        <p:nvSpPr>
          <p:cNvPr id="146" name="文本框 145"/>
          <p:cNvSpPr txBox="1"/>
          <p:nvPr/>
        </p:nvSpPr>
        <p:spPr>
          <a:xfrm>
            <a:off x="5969942" y="3887204"/>
            <a:ext cx="32064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Loki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7" name="图片 1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9760" y="4056861"/>
            <a:ext cx="210204" cy="236184"/>
          </a:xfrm>
          <a:prstGeom prst="rect">
            <a:avLst/>
          </a:prstGeom>
        </p:spPr>
      </p:pic>
      <p:sp>
        <p:nvSpPr>
          <p:cNvPr id="148" name="文本框 147"/>
          <p:cNvSpPr txBox="1"/>
          <p:nvPr/>
        </p:nvSpPr>
        <p:spPr>
          <a:xfrm>
            <a:off x="4340225" y="430255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License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9" name="图片 14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40" y="4055808"/>
            <a:ext cx="210204" cy="236184"/>
          </a:xfrm>
          <a:prstGeom prst="rect">
            <a:avLst/>
          </a:prstGeom>
        </p:spPr>
      </p:pic>
      <p:sp>
        <p:nvSpPr>
          <p:cNvPr id="150" name="文本框 149"/>
          <p:cNvSpPr txBox="1"/>
          <p:nvPr/>
        </p:nvSpPr>
        <p:spPr>
          <a:xfrm>
            <a:off x="4631055" y="4309745"/>
            <a:ext cx="596265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9" name="矩形 168"/>
          <p:cNvSpPr/>
          <p:nvPr/>
        </p:nvSpPr>
        <p:spPr>
          <a:xfrm>
            <a:off x="6708140" y="3498215"/>
            <a:ext cx="1964055" cy="11176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70" name="图片 16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56" y="4078120"/>
            <a:ext cx="210204" cy="236184"/>
          </a:xfrm>
          <a:prstGeom prst="rect">
            <a:avLst/>
          </a:prstGeom>
        </p:spPr>
      </p:pic>
      <p:pic>
        <p:nvPicPr>
          <p:cNvPr id="180" name="图片 1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071" y="3614067"/>
            <a:ext cx="210204" cy="236184"/>
          </a:xfrm>
          <a:prstGeom prst="rect">
            <a:avLst/>
          </a:prstGeom>
        </p:spPr>
      </p:pic>
      <p:pic>
        <p:nvPicPr>
          <p:cNvPr id="182" name="图片 1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3284" y="3609403"/>
            <a:ext cx="210204" cy="236184"/>
          </a:xfrm>
          <a:prstGeom prst="rect">
            <a:avLst/>
          </a:prstGeom>
        </p:spPr>
      </p:pic>
      <p:pic>
        <p:nvPicPr>
          <p:cNvPr id="183" name="图片 18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7175" y="3620926"/>
            <a:ext cx="210204" cy="236184"/>
          </a:xfrm>
          <a:prstGeom prst="rect">
            <a:avLst/>
          </a:prstGeom>
        </p:spPr>
      </p:pic>
      <p:pic>
        <p:nvPicPr>
          <p:cNvPr id="186" name="图片 1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104" y="3617511"/>
            <a:ext cx="210204" cy="236184"/>
          </a:xfrm>
          <a:prstGeom prst="rect">
            <a:avLst/>
          </a:prstGeom>
        </p:spPr>
      </p:pic>
      <p:sp>
        <p:nvSpPr>
          <p:cNvPr id="187" name="文本框 186"/>
          <p:cNvSpPr txBox="1"/>
          <p:nvPr/>
        </p:nvSpPr>
        <p:spPr>
          <a:xfrm>
            <a:off x="6708184" y="431435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Minio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8" name="图片 18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2854" y="3620470"/>
            <a:ext cx="210204" cy="236184"/>
          </a:xfrm>
          <a:prstGeom prst="rect">
            <a:avLst/>
          </a:prstGeom>
        </p:spPr>
      </p:pic>
      <p:sp>
        <p:nvSpPr>
          <p:cNvPr id="189" name="文本框 188"/>
          <p:cNvSpPr txBox="1"/>
          <p:nvPr/>
        </p:nvSpPr>
        <p:spPr>
          <a:xfrm>
            <a:off x="6659245" y="388112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Nacos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0" name="图片 1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9323" y="4057215"/>
            <a:ext cx="210204" cy="236184"/>
          </a:xfrm>
          <a:prstGeom prst="rect">
            <a:avLst/>
          </a:prstGeom>
        </p:spPr>
      </p:pic>
      <p:sp>
        <p:nvSpPr>
          <p:cNvPr id="191" name="文本框 190"/>
          <p:cNvSpPr txBox="1"/>
          <p:nvPr/>
        </p:nvSpPr>
        <p:spPr>
          <a:xfrm>
            <a:off x="5099572" y="4308300"/>
            <a:ext cx="51553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Grafana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92" name="图片 19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58335" y="1011214"/>
            <a:ext cx="222107" cy="220424"/>
          </a:xfrm>
          <a:prstGeom prst="rect">
            <a:avLst/>
          </a:prstGeom>
        </p:spPr>
      </p:pic>
      <p:pic>
        <p:nvPicPr>
          <p:cNvPr id="193" name="图片 19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583" y="1008918"/>
            <a:ext cx="222107" cy="220424"/>
          </a:xfrm>
          <a:prstGeom prst="rect">
            <a:avLst/>
          </a:prstGeom>
        </p:spPr>
      </p:pic>
      <p:pic>
        <p:nvPicPr>
          <p:cNvPr id="194" name="图片 19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5409" y="1017173"/>
            <a:ext cx="222107" cy="220424"/>
          </a:xfrm>
          <a:prstGeom prst="rect">
            <a:avLst/>
          </a:prstGeom>
        </p:spPr>
      </p:pic>
      <p:pic>
        <p:nvPicPr>
          <p:cNvPr id="195" name="图片 19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45620" y="1530899"/>
            <a:ext cx="222107" cy="220424"/>
          </a:xfrm>
          <a:prstGeom prst="rect">
            <a:avLst/>
          </a:prstGeom>
        </p:spPr>
      </p:pic>
      <p:pic>
        <p:nvPicPr>
          <p:cNvPr id="196" name="图片 19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08632" y="1530709"/>
            <a:ext cx="222107" cy="220424"/>
          </a:xfrm>
          <a:prstGeom prst="rect">
            <a:avLst/>
          </a:prstGeom>
        </p:spPr>
      </p:pic>
      <p:sp>
        <p:nvSpPr>
          <p:cNvPr id="203" name="文本框 202"/>
          <p:cNvSpPr txBox="1"/>
          <p:nvPr/>
        </p:nvSpPr>
        <p:spPr>
          <a:xfrm>
            <a:off x="4394554" y="1237357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4" name="文本框 203"/>
          <p:cNvSpPr txBox="1"/>
          <p:nvPr/>
        </p:nvSpPr>
        <p:spPr>
          <a:xfrm>
            <a:off x="4888806" y="1237312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产品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5" name="文本框 204"/>
          <p:cNvSpPr txBox="1"/>
          <p:nvPr/>
        </p:nvSpPr>
        <p:spPr>
          <a:xfrm>
            <a:off x="5336928" y="1237897"/>
            <a:ext cx="324602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算力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6" name="文本框 205"/>
          <p:cNvSpPr txBox="1"/>
          <p:nvPr/>
        </p:nvSpPr>
        <p:spPr>
          <a:xfrm>
            <a:off x="5868670" y="1263650"/>
            <a:ext cx="334010" cy="2381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帮助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7" name="文本框 206"/>
          <p:cNvSpPr txBox="1"/>
          <p:nvPr/>
        </p:nvSpPr>
        <p:spPr>
          <a:xfrm>
            <a:off x="4888865" y="1762760"/>
            <a:ext cx="372745" cy="219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消息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8" name="文本框 207"/>
          <p:cNvSpPr txBox="1"/>
          <p:nvPr/>
        </p:nvSpPr>
        <p:spPr>
          <a:xfrm>
            <a:off x="5846445" y="1762760"/>
            <a:ext cx="3162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09" name="图片 2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23735" y="1519490"/>
            <a:ext cx="222107" cy="220424"/>
          </a:xfrm>
          <a:prstGeom prst="rect">
            <a:avLst/>
          </a:prstGeom>
        </p:spPr>
      </p:pic>
      <p:sp>
        <p:nvSpPr>
          <p:cNvPr id="210" name="文本框 209"/>
          <p:cNvSpPr txBox="1"/>
          <p:nvPr/>
        </p:nvSpPr>
        <p:spPr>
          <a:xfrm>
            <a:off x="4383891" y="1760935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推理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2" name="矩形 221"/>
          <p:cNvSpPr/>
          <p:nvPr/>
        </p:nvSpPr>
        <p:spPr>
          <a:xfrm>
            <a:off x="6710680" y="869315"/>
            <a:ext cx="1961515" cy="11823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24" name="图片 2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40096" y="1043432"/>
            <a:ext cx="222107" cy="220424"/>
          </a:xfrm>
          <a:prstGeom prst="rect">
            <a:avLst/>
          </a:prstGeom>
        </p:spPr>
      </p:pic>
      <p:pic>
        <p:nvPicPr>
          <p:cNvPr id="231" name="图片 23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5737" y="1011682"/>
            <a:ext cx="222107" cy="220424"/>
          </a:xfrm>
          <a:prstGeom prst="rect">
            <a:avLst/>
          </a:prstGeom>
        </p:spPr>
      </p:pic>
      <p:pic>
        <p:nvPicPr>
          <p:cNvPr id="233" name="图片 2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1341" y="1542151"/>
            <a:ext cx="222107" cy="220424"/>
          </a:xfrm>
          <a:prstGeom prst="rect">
            <a:avLst/>
          </a:prstGeom>
        </p:spPr>
      </p:pic>
      <p:pic>
        <p:nvPicPr>
          <p:cNvPr id="234" name="图片 2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1037" y="1017017"/>
            <a:ext cx="222107" cy="220424"/>
          </a:xfrm>
          <a:prstGeom prst="rect">
            <a:avLst/>
          </a:prstGeom>
        </p:spPr>
      </p:pic>
      <p:pic>
        <p:nvPicPr>
          <p:cNvPr id="235" name="图片 23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16074" y="1542607"/>
            <a:ext cx="222107" cy="220424"/>
          </a:xfrm>
          <a:prstGeom prst="rect">
            <a:avLst/>
          </a:prstGeom>
        </p:spPr>
      </p:pic>
      <p:sp>
        <p:nvSpPr>
          <p:cNvPr id="242" name="文本框 241"/>
          <p:cNvSpPr txBox="1"/>
          <p:nvPr/>
        </p:nvSpPr>
        <p:spPr>
          <a:xfrm>
            <a:off x="6901791" y="1263860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集群管理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3" name="文本框 242"/>
          <p:cNvSpPr txBox="1"/>
          <p:nvPr/>
        </p:nvSpPr>
        <p:spPr>
          <a:xfrm>
            <a:off x="7463353" y="1274610"/>
            <a:ext cx="370321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8057515" y="1797685"/>
            <a:ext cx="3143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8099425" y="1274445"/>
            <a:ext cx="3232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监控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告警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7" name="文本框 246"/>
          <p:cNvSpPr txBox="1"/>
          <p:nvPr/>
        </p:nvSpPr>
        <p:spPr>
          <a:xfrm>
            <a:off x="7442200" y="1797685"/>
            <a:ext cx="33083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50" name="图片 2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3607" y="1542707"/>
            <a:ext cx="222107" cy="220424"/>
          </a:xfrm>
          <a:prstGeom prst="rect">
            <a:avLst/>
          </a:prstGeom>
        </p:spPr>
      </p:pic>
      <p:sp>
        <p:nvSpPr>
          <p:cNvPr id="252" name="文本框 251"/>
          <p:cNvSpPr txBox="1"/>
          <p:nvPr/>
        </p:nvSpPr>
        <p:spPr>
          <a:xfrm>
            <a:off x="6875145" y="1762760"/>
            <a:ext cx="32258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0" name="文本框 339"/>
          <p:cNvSpPr txBox="1"/>
          <p:nvPr/>
        </p:nvSpPr>
        <p:spPr>
          <a:xfrm>
            <a:off x="7341681" y="3293009"/>
            <a:ext cx="120895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公共组件</a:t>
            </a:r>
            <a:endParaRPr lang="zh-CN" altLang="en-US" sz="7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5883" y="4072455"/>
            <a:ext cx="210204" cy="236184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43550" y="4314190"/>
            <a:ext cx="36957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Alert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8473" y="4078170"/>
            <a:ext cx="210204" cy="236184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888990" y="4314190"/>
            <a:ext cx="53594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Longhorn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082790" y="388874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Redis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7475220" y="388112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Gitea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889875" y="3881120"/>
            <a:ext cx="37973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55000" y="3881120"/>
            <a:ext cx="510540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Mongodb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211" y="4078120"/>
            <a:ext cx="210204" cy="236184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7114584" y="4314355"/>
            <a:ext cx="515531" cy="1682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Harbor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4" name="图片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3580" y="1519556"/>
            <a:ext cx="222107" cy="220424"/>
          </a:xfrm>
          <a:prstGeom prst="rect">
            <a:avLst/>
          </a:prstGeom>
        </p:spPr>
      </p:pic>
      <p:sp>
        <p:nvSpPr>
          <p:cNvPr id="46" name="文本框 45"/>
          <p:cNvSpPr txBox="1"/>
          <p:nvPr/>
        </p:nvSpPr>
        <p:spPr>
          <a:xfrm>
            <a:off x="5360670" y="1762760"/>
            <a:ext cx="3371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中心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文本框 117"/>
          <p:cNvSpPr txBox="1"/>
          <p:nvPr/>
        </p:nvSpPr>
        <p:spPr>
          <a:xfrm>
            <a:off x="4810807" y="4711502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master1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文本框 118"/>
          <p:cNvSpPr txBox="1"/>
          <p:nvPr/>
        </p:nvSpPr>
        <p:spPr>
          <a:xfrm>
            <a:off x="6137312" y="4711825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master2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4" name="文本框 123"/>
          <p:cNvSpPr txBox="1"/>
          <p:nvPr/>
        </p:nvSpPr>
        <p:spPr>
          <a:xfrm>
            <a:off x="7543068" y="4721285"/>
            <a:ext cx="61255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master3</a:t>
            </a:r>
            <a:endParaRPr lang="en-US" altLang="zh-CN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1" name="圆角矩形 140"/>
          <p:cNvSpPr/>
          <p:nvPr/>
        </p:nvSpPr>
        <p:spPr>
          <a:xfrm>
            <a:off x="4502785" y="4936490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圆角矩形 141"/>
          <p:cNvSpPr/>
          <p:nvPr/>
        </p:nvSpPr>
        <p:spPr>
          <a:xfrm>
            <a:off x="4546600" y="4990465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圆角矩形 142"/>
          <p:cNvSpPr/>
          <p:nvPr/>
        </p:nvSpPr>
        <p:spPr>
          <a:xfrm>
            <a:off x="5165090" y="498792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圆角矩形 143"/>
          <p:cNvSpPr/>
          <p:nvPr/>
        </p:nvSpPr>
        <p:spPr>
          <a:xfrm>
            <a:off x="4547235" y="5203190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文本框 151"/>
          <p:cNvSpPr txBox="1"/>
          <p:nvPr/>
        </p:nvSpPr>
        <p:spPr>
          <a:xfrm>
            <a:off x="4569477" y="4975165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3" name="文本框 152"/>
          <p:cNvSpPr txBox="1"/>
          <p:nvPr/>
        </p:nvSpPr>
        <p:spPr>
          <a:xfrm>
            <a:off x="5204460" y="4968875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8" name="文本框 167"/>
          <p:cNvSpPr txBox="1"/>
          <p:nvPr/>
        </p:nvSpPr>
        <p:spPr>
          <a:xfrm>
            <a:off x="4572635" y="5198745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70" name="图片 26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9540" y="5748655"/>
            <a:ext cx="220980" cy="210185"/>
          </a:xfrm>
          <a:prstGeom prst="rect">
            <a:avLst/>
          </a:prstGeom>
        </p:spPr>
      </p:pic>
      <p:pic>
        <p:nvPicPr>
          <p:cNvPr id="271" name="图片 27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3360" y="5773420"/>
            <a:ext cx="196215" cy="186690"/>
          </a:xfrm>
          <a:prstGeom prst="rect">
            <a:avLst/>
          </a:prstGeom>
        </p:spPr>
      </p:pic>
      <p:pic>
        <p:nvPicPr>
          <p:cNvPr id="273" name="图片 27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4920" y="5748655"/>
            <a:ext cx="197485" cy="193040"/>
          </a:xfrm>
          <a:prstGeom prst="rect">
            <a:avLst/>
          </a:prstGeom>
        </p:spPr>
      </p:pic>
      <p:cxnSp>
        <p:nvCxnSpPr>
          <p:cNvPr id="274" name="直接箭头连接符 273"/>
          <p:cNvCxnSpPr/>
          <p:nvPr/>
        </p:nvCxnSpPr>
        <p:spPr>
          <a:xfrm>
            <a:off x="5997393" y="5859776"/>
            <a:ext cx="308751" cy="1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5" name="直接箭头连接符 274"/>
          <p:cNvCxnSpPr/>
          <p:nvPr/>
        </p:nvCxnSpPr>
        <p:spPr>
          <a:xfrm flipH="1">
            <a:off x="6775866" y="5859776"/>
            <a:ext cx="42180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文本框 275"/>
          <p:cNvSpPr txBox="1"/>
          <p:nvPr/>
        </p:nvSpPr>
        <p:spPr>
          <a:xfrm>
            <a:off x="5329333" y="5759749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 </a:t>
            </a:r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keeplived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8" name="文本框 277"/>
          <p:cNvSpPr txBox="1"/>
          <p:nvPr/>
        </p:nvSpPr>
        <p:spPr>
          <a:xfrm>
            <a:off x="7146925" y="5758815"/>
            <a:ext cx="708025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keeplived +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80" name="直接连接符 279"/>
          <p:cNvCxnSpPr/>
          <p:nvPr/>
        </p:nvCxnSpPr>
        <p:spPr>
          <a:xfrm flipV="1">
            <a:off x="4966382" y="5538394"/>
            <a:ext cx="2960370" cy="635"/>
          </a:xfrm>
          <a:prstGeom prst="line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接连接符 280"/>
          <p:cNvCxnSpPr>
            <a:endCxn id="270" idx="0"/>
          </p:cNvCxnSpPr>
          <p:nvPr/>
        </p:nvCxnSpPr>
        <p:spPr>
          <a:xfrm>
            <a:off x="5319346" y="5592367"/>
            <a:ext cx="635" cy="15621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连接符 281"/>
          <p:cNvCxnSpPr>
            <a:endCxn id="271" idx="0"/>
          </p:cNvCxnSpPr>
          <p:nvPr/>
        </p:nvCxnSpPr>
        <p:spPr>
          <a:xfrm flipH="1">
            <a:off x="7931929" y="5551092"/>
            <a:ext cx="1270" cy="222250"/>
          </a:xfrm>
          <a:prstGeom prst="line">
            <a:avLst/>
          </a:prstGeom>
          <a:ln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接箭头连接符 283"/>
          <p:cNvCxnSpPr/>
          <p:nvPr/>
        </p:nvCxnSpPr>
        <p:spPr>
          <a:xfrm flipV="1">
            <a:off x="4966382" y="5411626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接箭头连接符 284"/>
          <p:cNvCxnSpPr/>
          <p:nvPr/>
        </p:nvCxnSpPr>
        <p:spPr>
          <a:xfrm flipV="1">
            <a:off x="6301304" y="5421552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接箭头连接符 285"/>
          <p:cNvCxnSpPr/>
          <p:nvPr/>
        </p:nvCxnSpPr>
        <p:spPr>
          <a:xfrm flipV="1">
            <a:off x="7691896" y="5411625"/>
            <a:ext cx="0" cy="127401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文本框 286"/>
          <p:cNvSpPr txBox="1"/>
          <p:nvPr/>
        </p:nvSpPr>
        <p:spPr>
          <a:xfrm>
            <a:off x="4945301" y="557583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HAProxy LB1</a:t>
            </a:r>
            <a:endParaRPr lang="en-US" altLang="zh-CN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8" name="圆角矩形 287"/>
          <p:cNvSpPr/>
          <p:nvPr/>
        </p:nvSpPr>
        <p:spPr>
          <a:xfrm>
            <a:off x="5173980" y="521081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文本框 171"/>
          <p:cNvSpPr txBox="1"/>
          <p:nvPr/>
        </p:nvSpPr>
        <p:spPr>
          <a:xfrm>
            <a:off x="5132070" y="5180965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89" name="圆角矩形 288"/>
          <p:cNvSpPr/>
          <p:nvPr/>
        </p:nvSpPr>
        <p:spPr>
          <a:xfrm>
            <a:off x="5838825" y="4934585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圆角矩形 290"/>
          <p:cNvSpPr/>
          <p:nvPr/>
        </p:nvSpPr>
        <p:spPr>
          <a:xfrm>
            <a:off x="5882640" y="4988560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圆角矩形 292"/>
          <p:cNvSpPr/>
          <p:nvPr/>
        </p:nvSpPr>
        <p:spPr>
          <a:xfrm>
            <a:off x="6501130" y="498602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圆角矩形 293"/>
          <p:cNvSpPr/>
          <p:nvPr/>
        </p:nvSpPr>
        <p:spPr>
          <a:xfrm>
            <a:off x="5883275" y="5201285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文本框 294"/>
          <p:cNvSpPr txBox="1"/>
          <p:nvPr/>
        </p:nvSpPr>
        <p:spPr>
          <a:xfrm>
            <a:off x="5905517" y="4973260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7" name="文本框 296"/>
          <p:cNvSpPr txBox="1"/>
          <p:nvPr/>
        </p:nvSpPr>
        <p:spPr>
          <a:xfrm>
            <a:off x="6540500" y="4966970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8" name="文本框 297"/>
          <p:cNvSpPr txBox="1"/>
          <p:nvPr/>
        </p:nvSpPr>
        <p:spPr>
          <a:xfrm>
            <a:off x="5908675" y="5196840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99" name="圆角矩形 298"/>
          <p:cNvSpPr/>
          <p:nvPr/>
        </p:nvSpPr>
        <p:spPr>
          <a:xfrm>
            <a:off x="6510020" y="520890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文本框 300"/>
          <p:cNvSpPr txBox="1"/>
          <p:nvPr/>
        </p:nvSpPr>
        <p:spPr>
          <a:xfrm>
            <a:off x="6468110" y="5179060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39" name="圆角矩形 338"/>
          <p:cNvSpPr/>
          <p:nvPr/>
        </p:nvSpPr>
        <p:spPr>
          <a:xfrm>
            <a:off x="7227570" y="4939030"/>
            <a:ext cx="1195070" cy="484505"/>
          </a:xfrm>
          <a:prstGeom prst="roundRect">
            <a:avLst/>
          </a:prstGeom>
          <a:solidFill>
            <a:srgbClr val="FF5953"/>
          </a:solidFill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圆角矩形 340"/>
          <p:cNvSpPr/>
          <p:nvPr/>
        </p:nvSpPr>
        <p:spPr>
          <a:xfrm>
            <a:off x="7271385" y="4993005"/>
            <a:ext cx="570230" cy="16827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圆角矩形 341"/>
          <p:cNvSpPr/>
          <p:nvPr/>
        </p:nvSpPr>
        <p:spPr>
          <a:xfrm>
            <a:off x="7889875" y="4990465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圆角矩形 342"/>
          <p:cNvSpPr/>
          <p:nvPr/>
        </p:nvSpPr>
        <p:spPr>
          <a:xfrm>
            <a:off x="7272020" y="5205730"/>
            <a:ext cx="568960" cy="17716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文本框 343"/>
          <p:cNvSpPr txBox="1"/>
          <p:nvPr/>
        </p:nvSpPr>
        <p:spPr>
          <a:xfrm>
            <a:off x="7294262" y="4977705"/>
            <a:ext cx="562623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scheduler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5" name="文本框 344"/>
          <p:cNvSpPr txBox="1"/>
          <p:nvPr/>
        </p:nvSpPr>
        <p:spPr>
          <a:xfrm>
            <a:off x="7929245" y="4971415"/>
            <a:ext cx="442595" cy="1479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etcd1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6" name="文本框 345"/>
          <p:cNvSpPr txBox="1"/>
          <p:nvPr/>
        </p:nvSpPr>
        <p:spPr>
          <a:xfrm>
            <a:off x="7297420" y="5201285"/>
            <a:ext cx="559435" cy="2006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apiserver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8" name="圆角矩形 347"/>
          <p:cNvSpPr/>
          <p:nvPr/>
        </p:nvSpPr>
        <p:spPr>
          <a:xfrm>
            <a:off x="7898765" y="5213350"/>
            <a:ext cx="481330" cy="17018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文本框 348"/>
          <p:cNvSpPr txBox="1"/>
          <p:nvPr/>
        </p:nvSpPr>
        <p:spPr>
          <a:xfrm>
            <a:off x="7856855" y="5183505"/>
            <a:ext cx="565785" cy="137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controller</a:t>
            </a:r>
            <a:endParaRPr lang="zh-CN" altLang="en-US" sz="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2" name="文本框 351"/>
          <p:cNvSpPr txBox="1"/>
          <p:nvPr/>
        </p:nvSpPr>
        <p:spPr>
          <a:xfrm>
            <a:off x="3739725" y="390010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集群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3" name="文本框 352"/>
          <p:cNvSpPr txBox="1"/>
          <p:nvPr/>
        </p:nvSpPr>
        <p:spPr>
          <a:xfrm>
            <a:off x="3739725" y="515613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K8S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底座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55" name="Picture 12" descr="服务器类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7325" y="1624965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6" name="Picture 12" descr="服务器类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26030" y="1616710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57" name="Picture 12" descr="服务器类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9335" y="1616710"/>
            <a:ext cx="287655" cy="412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59" name="文本框 358"/>
          <p:cNvSpPr txBox="1"/>
          <p:nvPr/>
        </p:nvSpPr>
        <p:spPr>
          <a:xfrm>
            <a:off x="2500630" y="2157730"/>
            <a:ext cx="31305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pic>
        <p:nvPicPr>
          <p:cNvPr id="362" name="Picture 10" descr="磁盘阵列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39670" y="2548890"/>
            <a:ext cx="459740" cy="3975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63" name="文本框 362"/>
          <p:cNvSpPr txBox="1"/>
          <p:nvPr/>
        </p:nvSpPr>
        <p:spPr>
          <a:xfrm>
            <a:off x="2439693" y="293677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4" name="文本框 363"/>
          <p:cNvSpPr txBox="1"/>
          <p:nvPr/>
        </p:nvSpPr>
        <p:spPr>
          <a:xfrm>
            <a:off x="2393338" y="201348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CPU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资源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4356100" y="2128520"/>
            <a:ext cx="4326890" cy="11379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文本框 379"/>
          <p:cNvSpPr txBox="1"/>
          <p:nvPr/>
        </p:nvSpPr>
        <p:spPr>
          <a:xfrm>
            <a:off x="5044440" y="2451100"/>
            <a:ext cx="4768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gateway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2" name="文本框 381"/>
          <p:cNvSpPr txBox="1"/>
          <p:nvPr/>
        </p:nvSpPr>
        <p:spPr>
          <a:xfrm>
            <a:off x="5888990" y="2425065"/>
            <a:ext cx="535940" cy="321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foudation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业务数据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8" name="文本框 387"/>
          <p:cNvSpPr txBox="1"/>
          <p:nvPr/>
        </p:nvSpPr>
        <p:spPr>
          <a:xfrm>
            <a:off x="5038725" y="2941955"/>
            <a:ext cx="5232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manager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管理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前端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0" name="文本框 389"/>
          <p:cNvSpPr txBox="1"/>
          <p:nvPr/>
        </p:nvSpPr>
        <p:spPr>
          <a:xfrm>
            <a:off x="5817235" y="2935605"/>
            <a:ext cx="68389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console-front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首页前端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5" name="文本框 394"/>
          <p:cNvSpPr txBox="1"/>
          <p:nvPr/>
        </p:nvSpPr>
        <p:spPr>
          <a:xfrm>
            <a:off x="4394835" y="2940685"/>
            <a:ext cx="494030" cy="163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data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6" name="文本框 395"/>
          <p:cNvSpPr txBox="1"/>
          <p:nvPr/>
        </p:nvSpPr>
        <p:spPr>
          <a:xfrm>
            <a:off x="4320540" y="2448560"/>
            <a:ext cx="5302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userceter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用户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98" name="文本框 397"/>
          <p:cNvSpPr txBox="1"/>
          <p:nvPr/>
        </p:nvSpPr>
        <p:spPr>
          <a:xfrm>
            <a:off x="6617970" y="2944495"/>
            <a:ext cx="5276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modelhub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智算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首页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0" name="文本框 399"/>
          <p:cNvSpPr txBox="1"/>
          <p:nvPr/>
        </p:nvSpPr>
        <p:spPr>
          <a:xfrm>
            <a:off x="6665595" y="2451100"/>
            <a:ext cx="56197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order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订单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01" name="图片 4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19" y="2212040"/>
            <a:ext cx="210204" cy="236184"/>
          </a:xfrm>
          <a:prstGeom prst="rect">
            <a:avLst/>
          </a:prstGeom>
        </p:spPr>
      </p:pic>
      <p:pic>
        <p:nvPicPr>
          <p:cNvPr id="402" name="图片 40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29519" y="2214580"/>
            <a:ext cx="210204" cy="236184"/>
          </a:xfrm>
          <a:prstGeom prst="rect">
            <a:avLst/>
          </a:prstGeom>
        </p:spPr>
      </p:pic>
      <p:pic>
        <p:nvPicPr>
          <p:cNvPr id="403" name="图片 40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919" y="2705435"/>
            <a:ext cx="210204" cy="236184"/>
          </a:xfrm>
          <a:prstGeom prst="rect">
            <a:avLst/>
          </a:prstGeom>
        </p:spPr>
      </p:pic>
      <p:pic>
        <p:nvPicPr>
          <p:cNvPr id="406" name="图片 40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4759" y="2705435"/>
            <a:ext cx="210204" cy="236184"/>
          </a:xfrm>
          <a:prstGeom prst="rect">
            <a:avLst/>
          </a:prstGeom>
        </p:spPr>
      </p:pic>
      <p:sp>
        <p:nvSpPr>
          <p:cNvPr id="407" name="文本框 406"/>
          <p:cNvSpPr txBox="1"/>
          <p:nvPr/>
        </p:nvSpPr>
        <p:spPr>
          <a:xfrm>
            <a:off x="7294245" y="2451100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file-proxy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适配器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8" name="文本框 407"/>
          <p:cNvSpPr txBox="1"/>
          <p:nvPr/>
        </p:nvSpPr>
        <p:spPr>
          <a:xfrm>
            <a:off x="7840980" y="2447925"/>
            <a:ext cx="18237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minio-gateway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存储服务（文件</a:t>
            </a:r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对象）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09" name="文本框 408"/>
          <p:cNvSpPr txBox="1"/>
          <p:nvPr/>
        </p:nvSpPr>
        <p:spPr>
          <a:xfrm>
            <a:off x="7929245" y="2935605"/>
            <a:ext cx="51562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karmada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多云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调度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4" name="文本框 413"/>
          <p:cNvSpPr txBox="1"/>
          <p:nvPr/>
        </p:nvSpPr>
        <p:spPr>
          <a:xfrm>
            <a:off x="3736550" y="264661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组件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15" name="文本框 414"/>
          <p:cNvSpPr txBox="1"/>
          <p:nvPr/>
        </p:nvSpPr>
        <p:spPr>
          <a:xfrm>
            <a:off x="3713690" y="1320736"/>
            <a:ext cx="833097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</a:t>
            </a:r>
            <a:r>
              <a:rPr lang="zh-CN" altLang="en-US" sz="7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模块</a:t>
            </a:r>
            <a:endParaRPr lang="zh-CN" altLang="en-US" sz="7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20" name="图片 4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0355" y="2196570"/>
            <a:ext cx="205402" cy="238629"/>
          </a:xfrm>
          <a:prstGeom prst="rect">
            <a:avLst/>
          </a:prstGeom>
        </p:spPr>
      </p:pic>
      <p:pic>
        <p:nvPicPr>
          <p:cNvPr id="422" name="图片 4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1870" y="2212445"/>
            <a:ext cx="205402" cy="238629"/>
          </a:xfrm>
          <a:prstGeom prst="rect">
            <a:avLst/>
          </a:prstGeom>
        </p:spPr>
      </p:pic>
      <p:pic>
        <p:nvPicPr>
          <p:cNvPr id="424" name="图片 4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97375" y="2212445"/>
            <a:ext cx="205402" cy="238629"/>
          </a:xfrm>
          <a:prstGeom prst="rect">
            <a:avLst/>
          </a:prstGeom>
        </p:spPr>
      </p:pic>
      <p:pic>
        <p:nvPicPr>
          <p:cNvPr id="426" name="图片 4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6675" y="2212445"/>
            <a:ext cx="205402" cy="238629"/>
          </a:xfrm>
          <a:prstGeom prst="rect">
            <a:avLst/>
          </a:prstGeom>
        </p:spPr>
      </p:pic>
      <p:pic>
        <p:nvPicPr>
          <p:cNvPr id="427" name="图片 42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82770" y="2705840"/>
            <a:ext cx="205402" cy="238629"/>
          </a:xfrm>
          <a:prstGeom prst="rect">
            <a:avLst/>
          </a:prstGeom>
        </p:spPr>
      </p:pic>
      <p:pic>
        <p:nvPicPr>
          <p:cNvPr id="429" name="图片 4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54930" y="2705840"/>
            <a:ext cx="205402" cy="238629"/>
          </a:xfrm>
          <a:prstGeom prst="rect">
            <a:avLst/>
          </a:prstGeom>
        </p:spPr>
      </p:pic>
      <p:pic>
        <p:nvPicPr>
          <p:cNvPr id="431" name="图片 43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31870" y="2677900"/>
            <a:ext cx="205402" cy="238629"/>
          </a:xfrm>
          <a:prstGeom prst="rect">
            <a:avLst/>
          </a:prstGeom>
        </p:spPr>
      </p:pic>
      <p:pic>
        <p:nvPicPr>
          <p:cNvPr id="433" name="图片 43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44800" y="2670280"/>
            <a:ext cx="205402" cy="238629"/>
          </a:xfrm>
          <a:prstGeom prst="rect">
            <a:avLst/>
          </a:prstGeom>
        </p:spPr>
      </p:pic>
      <p:sp>
        <p:nvSpPr>
          <p:cNvPr id="454" name="文本框 453"/>
          <p:cNvSpPr txBox="1"/>
          <p:nvPr/>
        </p:nvSpPr>
        <p:spPr>
          <a:xfrm>
            <a:off x="2500630" y="3005455"/>
            <a:ext cx="313055" cy="3371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+</a:t>
            </a:r>
            <a:endParaRPr lang="en-US" altLang="zh-CN"/>
          </a:p>
        </p:txBody>
      </p:sp>
      <p:pic>
        <p:nvPicPr>
          <p:cNvPr id="455" name="Picture 64" descr="interface processor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39670" y="3439795"/>
            <a:ext cx="495935" cy="45021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56" name="文本框 455"/>
          <p:cNvSpPr txBox="1"/>
          <p:nvPr/>
        </p:nvSpPr>
        <p:spPr>
          <a:xfrm>
            <a:off x="2393338" y="3987067"/>
            <a:ext cx="833097" cy="183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</a:t>
            </a:r>
            <a:r>
              <a:rPr lang="zh-CN" altLang="en-US" sz="6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设备</a:t>
            </a:r>
            <a:endParaRPr lang="zh-CN" altLang="en-US" sz="6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左箭头 11"/>
          <p:cNvSpPr/>
          <p:nvPr/>
        </p:nvSpPr>
        <p:spPr>
          <a:xfrm flipH="1">
            <a:off x="3249295" y="2263140"/>
            <a:ext cx="487045" cy="231140"/>
          </a:xfrm>
          <a:prstGeom prst="lef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226645" y="2005901"/>
            <a:ext cx="833097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硬件支撑</a:t>
            </a:r>
            <a:endParaRPr lang="zh-CN" altLang="en-US" sz="1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57415" y="2935605"/>
            <a:ext cx="64452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service-proxy</a:t>
            </a:r>
            <a:endParaRPr lang="en-US" altLang="zh-CN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代理</a:t>
            </a:r>
            <a:r>
              <a:rPr lang="zh-CN" altLang="en-US" sz="5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</a:t>
            </a:r>
            <a:endParaRPr lang="zh-CN" altLang="en-US" sz="5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363075" y="2855595"/>
            <a:ext cx="387985" cy="351790"/>
          </a:xfrm>
          <a:prstGeom prst="rect">
            <a:avLst/>
          </a:prstGeom>
        </p:spPr>
      </p:pic>
      <p:sp>
        <p:nvSpPr>
          <p:cNvPr id="54" name="文本框 53"/>
          <p:cNvSpPr txBox="1"/>
          <p:nvPr/>
        </p:nvSpPr>
        <p:spPr>
          <a:xfrm>
            <a:off x="8936355" y="2286635"/>
            <a:ext cx="153606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负载均衡（</a:t>
            </a:r>
            <a:r>
              <a:rPr lang="en-US" altLang="zh-CN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Service/Ingress</a:t>
            </a:r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）</a:t>
            </a:r>
            <a:endParaRPr lang="zh-CN" altLang="en-US" sz="12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pic>
        <p:nvPicPr>
          <p:cNvPr id="66" name="内容占位符 37900" descr="防火墙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56825" y="2703830"/>
            <a:ext cx="257810" cy="5969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418" name="Picture 28" descr="cloud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846435" y="2689225"/>
            <a:ext cx="1101090" cy="7531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" name="文本框 20"/>
          <p:cNvSpPr txBox="1"/>
          <p:nvPr/>
        </p:nvSpPr>
        <p:spPr>
          <a:xfrm>
            <a:off x="10629265" y="2931795"/>
            <a:ext cx="15360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互联网</a:t>
            </a:r>
            <a:r>
              <a:rPr lang="en-US" altLang="zh-CN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/</a:t>
            </a:r>
            <a:r>
              <a:rPr lang="zh-CN" altLang="en-US" sz="1200" b="1" dirty="0" smtClean="0"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专线</a:t>
            </a:r>
            <a:endParaRPr lang="zh-CN" altLang="en-US" sz="1200" b="1" dirty="0" smtClean="0"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</p:txBody>
      </p:sp>
      <p:sp>
        <p:nvSpPr>
          <p:cNvPr id="25" name="左右箭头 24"/>
          <p:cNvSpPr/>
          <p:nvPr/>
        </p:nvSpPr>
        <p:spPr>
          <a:xfrm>
            <a:off x="8993505" y="2958465"/>
            <a:ext cx="352425" cy="1397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左右箭头 25"/>
          <p:cNvSpPr/>
          <p:nvPr/>
        </p:nvSpPr>
        <p:spPr>
          <a:xfrm>
            <a:off x="9813925" y="2969895"/>
            <a:ext cx="342900" cy="1143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左右箭头 26"/>
          <p:cNvSpPr/>
          <p:nvPr/>
        </p:nvSpPr>
        <p:spPr>
          <a:xfrm>
            <a:off x="10414635" y="2983865"/>
            <a:ext cx="342900" cy="114300"/>
          </a:xfrm>
          <a:prstGeom prst="leftRight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7" name="图片 6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095990" y="1263650"/>
            <a:ext cx="469900" cy="666750"/>
          </a:xfrm>
          <a:prstGeom prst="rect">
            <a:avLst/>
          </a:prstGeom>
        </p:spPr>
      </p:pic>
      <p:sp>
        <p:nvSpPr>
          <p:cNvPr id="73" name="Rectangle 38"/>
          <p:cNvSpPr/>
          <p:nvPr/>
        </p:nvSpPr>
        <p:spPr>
          <a:xfrm>
            <a:off x="10846435" y="1948180"/>
            <a:ext cx="1457325" cy="287020"/>
          </a:xfrm>
          <a:prstGeom prst="rect">
            <a:avLst/>
          </a:prstGeom>
          <a:noFill/>
          <a:ln w="9525">
            <a:noFill/>
          </a:ln>
        </p:spPr>
        <p:txBody>
          <a:bodyPr lIns="103562" tIns="51781" rIns="103562" bIns="51781">
            <a:spAutoFit/>
          </a:bodyPr>
          <a:p>
            <a:pPr defTabSz="1028700" eaLnBrk="0" fontAlgn="b" hangingPunct="0">
              <a:spcBef>
                <a:spcPct val="50000"/>
              </a:spcBef>
            </a:pP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终端用户</a:t>
            </a:r>
            <a:r>
              <a:rPr lang="en-US" altLang="zh-CN" sz="12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管理员</a:t>
            </a:r>
            <a:endParaRPr lang="zh-CN" altLang="en-US" sz="1200" b="1" dirty="0"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下箭头 29"/>
          <p:cNvSpPr/>
          <p:nvPr/>
        </p:nvSpPr>
        <p:spPr>
          <a:xfrm>
            <a:off x="11235690" y="2308225"/>
            <a:ext cx="190500" cy="361950"/>
          </a:xfrm>
          <a:prstGeom prst="downArrow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圆角矩形 73"/>
          <p:cNvSpPr/>
          <p:nvPr/>
        </p:nvSpPr>
        <p:spPr>
          <a:xfrm>
            <a:off x="36195" y="737235"/>
            <a:ext cx="1651000" cy="1300480"/>
          </a:xfrm>
          <a:prstGeom prst="roundRect">
            <a:avLst>
              <a:gd name="adj" fmla="val 5949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5" name="圆角矩形 74"/>
          <p:cNvSpPr/>
          <p:nvPr/>
        </p:nvSpPr>
        <p:spPr>
          <a:xfrm>
            <a:off x="173355" y="905510"/>
            <a:ext cx="1376045" cy="401320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业务系统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7" name="圆角矩形 76"/>
          <p:cNvSpPr/>
          <p:nvPr/>
        </p:nvSpPr>
        <p:spPr>
          <a:xfrm>
            <a:off x="174625" y="1471295"/>
            <a:ext cx="1374775" cy="42926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kubernetes/openstack/slurm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78" name="文本框 77"/>
          <p:cNvSpPr txBox="1"/>
          <p:nvPr/>
        </p:nvSpPr>
        <p:spPr>
          <a:xfrm>
            <a:off x="403860" y="36639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超算</a:t>
            </a:r>
            <a:r>
              <a:rPr lang="zh-CN" altLang="en-US" sz="1400" b="1"/>
              <a:t>分中心</a:t>
            </a:r>
            <a:endParaRPr lang="zh-CN" altLang="en-US" sz="1400" b="1"/>
          </a:p>
        </p:txBody>
      </p:sp>
      <p:sp>
        <p:nvSpPr>
          <p:cNvPr id="35" name="圆角矩形 34"/>
          <p:cNvSpPr/>
          <p:nvPr/>
        </p:nvSpPr>
        <p:spPr>
          <a:xfrm>
            <a:off x="22860" y="3411220"/>
            <a:ext cx="1651000" cy="1300480"/>
          </a:xfrm>
          <a:prstGeom prst="roundRect">
            <a:avLst>
              <a:gd name="adj" fmla="val 5949"/>
            </a:avLst>
          </a:prstGeom>
          <a:noFill/>
          <a:ln w="1905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bg2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6" name="圆角矩形 35"/>
          <p:cNvSpPr/>
          <p:nvPr/>
        </p:nvSpPr>
        <p:spPr>
          <a:xfrm>
            <a:off x="160655" y="3579495"/>
            <a:ext cx="1376045" cy="401320"/>
          </a:xfrm>
          <a:prstGeom prst="roundRect">
            <a:avLst>
              <a:gd name="adj" fmla="val 368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业务系统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7" name="圆角矩形 36"/>
          <p:cNvSpPr/>
          <p:nvPr/>
        </p:nvSpPr>
        <p:spPr>
          <a:xfrm>
            <a:off x="161290" y="4145280"/>
            <a:ext cx="1374775" cy="429260"/>
          </a:xfrm>
          <a:prstGeom prst="roundRect">
            <a:avLst>
              <a:gd name="adj" fmla="val 1145"/>
            </a:avLst>
          </a:prstGeom>
          <a:ln>
            <a:solidFill>
              <a:schemeClr val="tx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kubernetes/GPU</a:t>
            </a:r>
            <a:r>
              <a:rPr lang="en-US" altLang="zh-CN" sz="1200">
                <a:latin typeface="黑体" panose="02010609060101010101" charset="-122"/>
                <a:ea typeface="黑体" panose="02010609060101010101" charset="-122"/>
                <a:sym typeface="+mn-ea"/>
              </a:rPr>
              <a:t>node</a:t>
            </a:r>
            <a:endParaRPr lang="en-US" altLang="zh-CN" sz="1200">
              <a:latin typeface="黑体" panose="02010609060101010101" charset="-122"/>
              <a:ea typeface="黑体" panose="02010609060101010101" charset="-122"/>
              <a:sym typeface="+mn-ea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346710" y="3104515"/>
            <a:ext cx="1270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/>
              <a:t>智</a:t>
            </a:r>
            <a:r>
              <a:rPr lang="zh-CN" altLang="en-US" sz="1400" b="1"/>
              <a:t>算</a:t>
            </a:r>
            <a:r>
              <a:rPr lang="zh-CN" altLang="en-US" sz="1400" b="1"/>
              <a:t>分中心</a:t>
            </a:r>
            <a:endParaRPr lang="zh-CN" altLang="en-US" sz="1400" b="1"/>
          </a:p>
        </p:txBody>
      </p:sp>
      <p:cxnSp>
        <p:nvCxnSpPr>
          <p:cNvPr id="40" name="直接箭头连接符 39"/>
          <p:cNvCxnSpPr>
            <a:stCxn id="366" idx="1"/>
          </p:cNvCxnSpPr>
          <p:nvPr/>
        </p:nvCxnSpPr>
        <p:spPr>
          <a:xfrm flipH="1" flipV="1">
            <a:off x="1548765" y="2159635"/>
            <a:ext cx="600075" cy="72580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1673860" y="3730625"/>
            <a:ext cx="518160" cy="530225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2421</Words>
  <Application>WPS 演示</Application>
  <PresentationFormat>宽屏</PresentationFormat>
  <Paragraphs>667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2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Calibri Light</vt:lpstr>
      <vt:lpstr>Office 主题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lomo</cp:lastModifiedBy>
  <cp:revision>230</cp:revision>
  <dcterms:created xsi:type="dcterms:W3CDTF">2022-10-21T07:19:00Z</dcterms:created>
  <dcterms:modified xsi:type="dcterms:W3CDTF">2025-06-24T09:49:42Z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85B4AE65790D4749B8E53D3F52B0703E_12</vt:lpwstr>
  </property>
  <property fmtid="{D5CDD505-2E9C-101B-9397-08002B2CF9AE}" pid="3" name="KSOProductBuildVer">
    <vt:lpwstr>2052-12.1.0.21541</vt:lpwstr>
  </property>
</Properties>
</file>