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1FD28-3F11-4E61-A489-81B715737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67458-399D-43C4-9E37-E5D28A7AC0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67458-399D-43C4-9E37-E5D28A7AC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67458-399D-43C4-9E37-E5D28A7AC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67458-399D-43C4-9E37-E5D28A7AC0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4CF4-6834-4B04-87A2-3513F25CCE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6428-A0C2-4BC3-9131-E8E8AE6BF2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4CF4-6834-4B04-87A2-3513F25CCE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6428-A0C2-4BC3-9131-E8E8AE6BF2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jpe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578" y="701412"/>
            <a:ext cx="4735594" cy="5513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522020" y="4336391"/>
            <a:ext cx="925955" cy="1102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2364776" y="4328533"/>
            <a:ext cx="943258" cy="10560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109900" y="639569"/>
            <a:ext cx="3989111" cy="5668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9870580" y="3766955"/>
            <a:ext cx="747879" cy="114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10154644" y="5065541"/>
            <a:ext cx="1209371" cy="11426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79291" y="1744710"/>
            <a:ext cx="2859643" cy="11448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36" y="2111217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1564" y="2111217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9165" y="2091093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123530" y="1833665"/>
            <a:ext cx="1381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台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128G + 1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台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64G</a:t>
            </a:r>
            <a:endParaRPr lang="en-US" altLang="zh-CN" sz="900" b="1" dirty="0" smtClean="0">
              <a:solidFill>
                <a:srgbClr val="FF0000"/>
              </a:solidFill>
            </a:endParaRPr>
          </a:p>
        </p:txBody>
      </p:sp>
      <p:pic>
        <p:nvPicPr>
          <p:cNvPr id="10" name="Picture 10" descr="磁盘阵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32" y="4781354"/>
            <a:ext cx="641006" cy="5535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圆角矩形 11"/>
          <p:cNvSpPr/>
          <p:nvPr/>
        </p:nvSpPr>
        <p:spPr>
          <a:xfrm>
            <a:off x="372915" y="3261471"/>
            <a:ext cx="2944310" cy="84278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762476" y="1796705"/>
            <a:ext cx="803762" cy="358399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9" descr="SwitchATMFastEth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655" y="3292890"/>
            <a:ext cx="512670" cy="48435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29" descr="ServerVoiceCom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485" y="2511963"/>
            <a:ext cx="480546" cy="439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64" descr="interface processo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922" y="4149182"/>
            <a:ext cx="496135" cy="4504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3882945" y="2902001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Vpn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设备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10580" y="3783368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防火墙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73868" y="4681462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安全设备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" name="Picture 17" descr="swit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676" y="3519932"/>
            <a:ext cx="510689" cy="52380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Picture 23" descr="LANtoLA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7502" y="3542705"/>
            <a:ext cx="486656" cy="489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文本框 21"/>
          <p:cNvSpPr txBox="1"/>
          <p:nvPr/>
        </p:nvSpPr>
        <p:spPr>
          <a:xfrm flipH="1">
            <a:off x="1641383" y="3307657"/>
            <a:ext cx="941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6898" y="3321037"/>
            <a:ext cx="925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业务交换机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53514" y="1532914"/>
            <a:ext cx="1336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主中心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52372" y="3271391"/>
            <a:ext cx="2204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网络交换层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804571" y="2101923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安全审计层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96984" y="757349"/>
            <a:ext cx="855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脑创主中心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2" name="Picture 28" descr="clou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2528" y="1600193"/>
            <a:ext cx="941232" cy="633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" name="文本框 42"/>
          <p:cNvSpPr txBox="1"/>
          <p:nvPr/>
        </p:nvSpPr>
        <p:spPr>
          <a:xfrm>
            <a:off x="5671328" y="1807771"/>
            <a:ext cx="59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互联网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44" name="直接箭头连接符 43"/>
          <p:cNvCxnSpPr>
            <a:endCxn id="42" idx="1"/>
          </p:cNvCxnSpPr>
          <p:nvPr/>
        </p:nvCxnSpPr>
        <p:spPr>
          <a:xfrm flipV="1">
            <a:off x="4645563" y="1917100"/>
            <a:ext cx="876965" cy="164800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9602743" y="639569"/>
            <a:ext cx="12573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西丽成员集群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8308400" y="1096621"/>
            <a:ext cx="818642" cy="22592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335075" y="1250688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安全审计层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9" name="Picture 19" descr="SwitchATMFastEth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869" y="1645775"/>
            <a:ext cx="512670" cy="48435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" name="文本框 49"/>
          <p:cNvSpPr txBox="1"/>
          <p:nvPr/>
        </p:nvSpPr>
        <p:spPr>
          <a:xfrm>
            <a:off x="8428869" y="2153953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防火墙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1" name="Picture 64" descr="interface processo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9654" y="2488307"/>
            <a:ext cx="496135" cy="4504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" name="文本框 51"/>
          <p:cNvSpPr txBox="1"/>
          <p:nvPr/>
        </p:nvSpPr>
        <p:spPr>
          <a:xfrm>
            <a:off x="8402170" y="2963855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安全设备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8312318" y="3783368"/>
            <a:ext cx="818642" cy="225924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8717721" y="3382851"/>
            <a:ext cx="0" cy="36450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393431" y="3905358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网络交换层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6" name="Picture 23" descr="LANtoLA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3687" y="4326785"/>
            <a:ext cx="486656" cy="489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" name="Picture 17" descr="swit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0823" y="5107846"/>
            <a:ext cx="510689" cy="5238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" name="文本框 57"/>
          <p:cNvSpPr txBox="1"/>
          <p:nvPr/>
        </p:nvSpPr>
        <p:spPr>
          <a:xfrm>
            <a:off x="8335075" y="4863317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383109" y="5705860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业务交换机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10061561" y="1074767"/>
            <a:ext cx="1378276" cy="225929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413549" y="1129264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成员集群</a:t>
            </a:r>
            <a:endParaRPr lang="zh-CN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5" name="Picture 16" descr="app_server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45667" y="2242810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7" name="文本框 76"/>
          <p:cNvSpPr txBox="1"/>
          <p:nvPr/>
        </p:nvSpPr>
        <p:spPr>
          <a:xfrm>
            <a:off x="9859767" y="3793257"/>
            <a:ext cx="8821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Slurm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资源池</a:t>
            </a:r>
            <a:endParaRPr lang="zh-CN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78" name="Picture 16" descr="app_server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30559" y="5285530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" name="Picture 16" descr="app_server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30970" y="5263189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4" name="直接箭头连接符 83"/>
          <p:cNvCxnSpPr>
            <a:stCxn id="42" idx="3"/>
            <a:endCxn id="47" idx="1"/>
          </p:cNvCxnSpPr>
          <p:nvPr/>
        </p:nvCxnSpPr>
        <p:spPr>
          <a:xfrm>
            <a:off x="6463760" y="1917100"/>
            <a:ext cx="1844640" cy="309142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10248045" y="2972165"/>
            <a:ext cx="134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台 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128G + 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利旧设备（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CPU+GPU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）</a:t>
            </a:r>
            <a:endParaRPr lang="en-US" altLang="zh-CN" sz="900" b="1" dirty="0" smtClean="0">
              <a:solidFill>
                <a:srgbClr val="FF0000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0309114" y="5073895"/>
            <a:ext cx="1130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待确认接入资源</a:t>
            </a:r>
            <a:endParaRPr lang="zh-CN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20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2788" y="1523852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26" y="1554958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27" name="表格 126"/>
          <p:cNvGraphicFramePr>
            <a:graphicFrameLocks noGrp="1"/>
          </p:cNvGraphicFramePr>
          <p:nvPr/>
        </p:nvGraphicFramePr>
        <p:xfrm>
          <a:off x="5068890" y="3940068"/>
          <a:ext cx="2715490" cy="1596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567"/>
                <a:gridCol w="2221923"/>
              </a:tblGrid>
              <a:tr h="16334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端口号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映射说明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6443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KubernetesApiServer</a:t>
                      </a:r>
                      <a:r>
                        <a:rPr lang="zh-CN" altLang="en-US" sz="1100" u="none" strike="noStrike" dirty="0">
                          <a:effectLst/>
                        </a:rPr>
                        <a:t>通信地址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16443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KubernetesApiServer</a:t>
                      </a:r>
                      <a:r>
                        <a:rPr lang="zh-CN" altLang="en-US" sz="1100" u="none" strike="noStrike" dirty="0">
                          <a:effectLst/>
                        </a:rPr>
                        <a:t>高可用通信地址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Harbor</a:t>
                      </a:r>
                      <a:r>
                        <a:rPr lang="zh-CN" altLang="en-US" sz="1100" u="none" strike="noStrike">
                          <a:effectLst/>
                        </a:rPr>
                        <a:t>镜像仓库地址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11080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平台</a:t>
                      </a:r>
                      <a:r>
                        <a:rPr lang="en-US" sz="1100" u="none" strike="noStrike" dirty="0">
                          <a:effectLst/>
                        </a:rPr>
                        <a:t>Ingress</a:t>
                      </a:r>
                      <a:r>
                        <a:rPr lang="zh-CN" altLang="en-US" sz="1100" u="none" strike="noStrike" dirty="0">
                          <a:effectLst/>
                        </a:rPr>
                        <a:t>服务通信地址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20080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 dirty="0" err="1">
                          <a:effectLst/>
                        </a:rPr>
                        <a:t>Gitea</a:t>
                      </a:r>
                      <a:r>
                        <a:rPr lang="zh-CN" altLang="en-US" sz="1100" u="none" strike="noStrike" dirty="0">
                          <a:effectLst/>
                        </a:rPr>
                        <a:t>代码仓库通信地址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30027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平台</a:t>
                      </a:r>
                      <a:r>
                        <a:rPr lang="en-US" sz="1100" u="none" strike="noStrike">
                          <a:effectLst/>
                        </a:rPr>
                        <a:t>SSH</a:t>
                      </a:r>
                      <a:r>
                        <a:rPr lang="zh-CN" altLang="en-US" sz="1100" u="none" strike="noStrike">
                          <a:effectLst/>
                        </a:rPr>
                        <a:t>端口代理地址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32001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平台存储接口代理地址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 grid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u="none" strike="noStrike" dirty="0" smtClean="0">
                          <a:effectLst/>
                        </a:rPr>
                        <a:t>备注：分中心</a:t>
                      </a:r>
                      <a:r>
                        <a:rPr lang="zh-CN" altLang="en-US" sz="1100" u="none" strike="noStrike" dirty="0">
                          <a:effectLst/>
                        </a:rPr>
                        <a:t>公网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带宽</a:t>
                      </a:r>
                      <a:r>
                        <a:rPr lang="en-US" altLang="zh-CN" sz="1100" u="none" strike="noStrike" dirty="0" smtClean="0">
                          <a:effectLst/>
                        </a:rPr>
                        <a:t>300Mbps-500Mbps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hMerge="1">
                  <a:tcPr marL="6350" marR="6350" marT="6350" marB="0" anchor="ctr"/>
                </a:tc>
              </a:tr>
            </a:tbl>
          </a:graphicData>
        </a:graphic>
      </p:graphicFrame>
      <p:cxnSp>
        <p:nvCxnSpPr>
          <p:cNvPr id="128" name="直接箭头连接符 127"/>
          <p:cNvCxnSpPr/>
          <p:nvPr/>
        </p:nvCxnSpPr>
        <p:spPr>
          <a:xfrm flipV="1">
            <a:off x="10488134" y="3382851"/>
            <a:ext cx="0" cy="36450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9898169" y="3416773"/>
            <a:ext cx="685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r>
              <a:rPr lang="zh-CN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调用</a:t>
            </a:r>
            <a:endParaRPr lang="zh-CN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5068971" y="2839286"/>
            <a:ext cx="21358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成员集群需要做下述端口映射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91" name="Picture 16" descr="app_server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0558" y="2230715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9025" y="1566078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4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7859" y="4090133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0309" y="4342772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9" name="矩形 98"/>
          <p:cNvSpPr/>
          <p:nvPr/>
        </p:nvSpPr>
        <p:spPr>
          <a:xfrm>
            <a:off x="10887449" y="3750062"/>
            <a:ext cx="707147" cy="1137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0" name="Picture 10" descr="磁盘阵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167" y="4238881"/>
            <a:ext cx="614139" cy="5303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10909658" y="3900970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资源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V="1">
            <a:off x="11156445" y="3382851"/>
            <a:ext cx="0" cy="36450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0590473" y="4200360"/>
            <a:ext cx="337714" cy="361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0562968" y="3940264"/>
            <a:ext cx="685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挂载</a:t>
            </a:r>
            <a:endParaRPr lang="zh-CN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1130230" y="3457957"/>
            <a:ext cx="685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挂载</a:t>
            </a:r>
            <a:endParaRPr lang="zh-CN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27769" y="4450630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存储资源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0160" y="4348594"/>
            <a:ext cx="14680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Slurm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资源池</a:t>
            </a:r>
            <a:endParaRPr lang="zh-CN" sz="10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25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542" y="4556240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6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286" y="4768629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34" name="直接箭头连接符 133"/>
          <p:cNvCxnSpPr>
            <a:stCxn id="116" idx="0"/>
          </p:cNvCxnSpPr>
          <p:nvPr/>
        </p:nvCxnSpPr>
        <p:spPr>
          <a:xfrm flipV="1">
            <a:off x="984998" y="2960820"/>
            <a:ext cx="11821" cy="137557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652338" y="2985897"/>
            <a:ext cx="685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r>
              <a:rPr lang="zh-CN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调用</a:t>
            </a:r>
            <a:endParaRPr lang="zh-CN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2511306" y="3012378"/>
            <a:ext cx="685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挂载</a:t>
            </a:r>
            <a:endParaRPr lang="zh-CN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45" name="直接连接符 144"/>
          <p:cNvCxnSpPr>
            <a:endCxn id="114" idx="0"/>
          </p:cNvCxnSpPr>
          <p:nvPr/>
        </p:nvCxnSpPr>
        <p:spPr>
          <a:xfrm>
            <a:off x="1872418" y="4104255"/>
            <a:ext cx="963987" cy="2242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2" idx="2"/>
            <a:endCxn id="116" idx="0"/>
          </p:cNvCxnSpPr>
          <p:nvPr/>
        </p:nvCxnSpPr>
        <p:spPr>
          <a:xfrm flipH="1">
            <a:off x="984998" y="4104255"/>
            <a:ext cx="860072" cy="2321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 flipV="1">
            <a:off x="1852088" y="2906174"/>
            <a:ext cx="8321" cy="3370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endCxn id="13" idx="1"/>
          </p:cNvCxnSpPr>
          <p:nvPr/>
        </p:nvCxnSpPr>
        <p:spPr>
          <a:xfrm>
            <a:off x="3323801" y="3588702"/>
            <a:ext cx="43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>
            <a:off x="3305229" y="3730810"/>
            <a:ext cx="457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 flipH="1">
            <a:off x="3220608" y="3354461"/>
            <a:ext cx="941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链路冗余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65" name="直接连接符 164"/>
          <p:cNvCxnSpPr/>
          <p:nvPr/>
        </p:nvCxnSpPr>
        <p:spPr>
          <a:xfrm flipV="1">
            <a:off x="9148525" y="2226241"/>
            <a:ext cx="904297" cy="2851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V="1">
            <a:off x="9146836" y="4339162"/>
            <a:ext cx="698573" cy="7877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>
            <a:off x="9127042" y="5104211"/>
            <a:ext cx="1001977" cy="5242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flipV="1">
            <a:off x="9130960" y="4428079"/>
            <a:ext cx="1756489" cy="6836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endCxn id="114" idx="1"/>
          </p:cNvCxnSpPr>
          <p:nvPr/>
        </p:nvCxnSpPr>
        <p:spPr>
          <a:xfrm>
            <a:off x="1451510" y="4856543"/>
            <a:ext cx="913266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1718152" y="4606078"/>
            <a:ext cx="685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挂载</a:t>
            </a:r>
            <a:endParaRPr lang="zh-CN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5770148" y="159919"/>
            <a:ext cx="143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迁入前</a:t>
            </a:r>
            <a:endParaRPr lang="zh-CN" sz="20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95" name="直接箭头连接符 194"/>
          <p:cNvCxnSpPr/>
          <p:nvPr/>
        </p:nvCxnSpPr>
        <p:spPr>
          <a:xfrm flipV="1">
            <a:off x="6257076" y="1399108"/>
            <a:ext cx="564367" cy="36463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本框 198"/>
          <p:cNvSpPr txBox="1"/>
          <p:nvPr/>
        </p:nvSpPr>
        <p:spPr>
          <a:xfrm>
            <a:off x="6811998" y="630391"/>
            <a:ext cx="855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用户访问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3" name="图片 20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43" y="893485"/>
            <a:ext cx="766896" cy="681156"/>
          </a:xfrm>
          <a:prstGeom prst="rect">
            <a:avLst/>
          </a:prstGeom>
        </p:spPr>
      </p:pic>
      <p:sp>
        <p:nvSpPr>
          <p:cNvPr id="207" name="文本框 206"/>
          <p:cNvSpPr txBox="1"/>
          <p:nvPr/>
        </p:nvSpPr>
        <p:spPr>
          <a:xfrm flipH="1">
            <a:off x="2464453" y="3324454"/>
            <a:ext cx="941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汇聚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核心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11" name="Picture 88" descr="routeswtchproc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39902" y="3519932"/>
            <a:ext cx="529410" cy="53150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1" name="直接箭头连接符 140"/>
          <p:cNvCxnSpPr/>
          <p:nvPr/>
        </p:nvCxnSpPr>
        <p:spPr>
          <a:xfrm flipH="1" flipV="1">
            <a:off x="2780065" y="2880516"/>
            <a:ext cx="4920" cy="1448017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0223" y="1081925"/>
            <a:ext cx="7282916" cy="54605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1472338" y="1527368"/>
            <a:ext cx="4783811" cy="15605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1472338" y="4826430"/>
            <a:ext cx="1784364" cy="1102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4034546" y="4848180"/>
            <a:ext cx="923426" cy="10792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669292" y="1827956"/>
            <a:ext cx="1934673" cy="105935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3341" y="2090758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6766" y="2044362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83" y="2075945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2135666" y="2670458"/>
            <a:ext cx="1381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台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128G + 1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台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64G</a:t>
            </a:r>
            <a:endParaRPr lang="en-US" altLang="zh-CN" sz="900" b="1" dirty="0" smtClean="0">
              <a:solidFill>
                <a:srgbClr val="FF0000"/>
              </a:solidFill>
            </a:endParaRPr>
          </a:p>
        </p:txBody>
      </p:sp>
      <p:pic>
        <p:nvPicPr>
          <p:cNvPr id="10" name="Picture 10" descr="磁盘阵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822" y="5198646"/>
            <a:ext cx="641006" cy="5535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圆角矩形 11"/>
          <p:cNvSpPr/>
          <p:nvPr/>
        </p:nvSpPr>
        <p:spPr>
          <a:xfrm>
            <a:off x="1720397" y="3241354"/>
            <a:ext cx="1864853" cy="84278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568004" y="1781981"/>
            <a:ext cx="803762" cy="367858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9" descr="SwitchATMFastEth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556" y="3399312"/>
            <a:ext cx="512670" cy="48435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Picture 29" descr="ServerVoiceCom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924" y="2582436"/>
            <a:ext cx="480546" cy="439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Picture 64" descr="interface processo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924" y="4284894"/>
            <a:ext cx="496135" cy="4504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6633778" y="3041522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Vpn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设备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33484" y="3965716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防火墙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24463" y="4848180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安全设备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0" name="Picture 17" descr="swit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3338" y="3462722"/>
            <a:ext cx="510689" cy="52380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Picture 23" descr="LANtoLA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2736" y="3487995"/>
            <a:ext cx="486656" cy="489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文本框 21"/>
          <p:cNvSpPr txBox="1"/>
          <p:nvPr/>
        </p:nvSpPr>
        <p:spPr>
          <a:xfrm flipH="1">
            <a:off x="2722273" y="3237526"/>
            <a:ext cx="941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管理交换机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49907" y="3232349"/>
            <a:ext cx="925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业务交换机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93323" y="1554590"/>
            <a:ext cx="1336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主中心</a:t>
            </a:r>
            <a:r>
              <a:rPr lang="en-US" altLang="zh-CN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97888" y="3262969"/>
            <a:ext cx="2277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网络交换层</a:t>
            </a:r>
            <a:endParaRPr lang="zh-CN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97756" y="1967136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安全审计层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73624" y="1284426"/>
            <a:ext cx="15576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多云集群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75945" y="4879905"/>
            <a:ext cx="8553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存储资源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27457" y="4879905"/>
            <a:ext cx="1838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Slurm</a:t>
            </a:r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资源池（包含西丽迁入资源）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25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816" y="5074526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6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2899" y="5074526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5" name="直接连接符 144"/>
          <p:cNvCxnSpPr>
            <a:stCxn id="12" idx="2"/>
            <a:endCxn id="114" idx="0"/>
          </p:cNvCxnSpPr>
          <p:nvPr/>
        </p:nvCxnSpPr>
        <p:spPr>
          <a:xfrm>
            <a:off x="2652824" y="4084138"/>
            <a:ext cx="1843435" cy="7640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/>
          <p:cNvCxnSpPr>
            <a:stCxn id="12" idx="2"/>
            <a:endCxn id="116" idx="0"/>
          </p:cNvCxnSpPr>
          <p:nvPr/>
        </p:nvCxnSpPr>
        <p:spPr>
          <a:xfrm flipH="1">
            <a:off x="2364520" y="4084138"/>
            <a:ext cx="288304" cy="7422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6138040" y="3607011"/>
            <a:ext cx="43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>
            <a:off x="6103734" y="3722503"/>
            <a:ext cx="457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 flipH="1">
            <a:off x="6026693" y="3279012"/>
            <a:ext cx="941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链路冗余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7" name="直接箭头连接符 186"/>
          <p:cNvCxnSpPr/>
          <p:nvPr/>
        </p:nvCxnSpPr>
        <p:spPr>
          <a:xfrm flipV="1">
            <a:off x="3272542" y="5354975"/>
            <a:ext cx="771933" cy="664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6054350" y="208302"/>
            <a:ext cx="143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迁入后</a:t>
            </a:r>
            <a:endParaRPr lang="zh-CN" sz="20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04" name="Picture 28" descr="clou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5092" y="3191453"/>
            <a:ext cx="941232" cy="633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" name="圆角矩形 114"/>
          <p:cNvSpPr/>
          <p:nvPr/>
        </p:nvSpPr>
        <p:spPr>
          <a:xfrm>
            <a:off x="4078061" y="3274056"/>
            <a:ext cx="2018313" cy="84278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/>
          <p:cNvSpPr txBox="1"/>
          <p:nvPr/>
        </p:nvSpPr>
        <p:spPr>
          <a:xfrm flipH="1">
            <a:off x="5101284" y="3279072"/>
            <a:ext cx="941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核心交换机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33" name="Picture 17" descr="swit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588" y="3508360"/>
            <a:ext cx="510689" cy="5238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5" name="文本框 134"/>
          <p:cNvSpPr txBox="1"/>
          <p:nvPr/>
        </p:nvSpPr>
        <p:spPr>
          <a:xfrm flipH="1">
            <a:off x="4209210" y="3267006"/>
            <a:ext cx="941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汇聚交换机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7" name="直接连接符 136"/>
          <p:cNvCxnSpPr/>
          <p:nvPr/>
        </p:nvCxnSpPr>
        <p:spPr>
          <a:xfrm>
            <a:off x="3603965" y="3737521"/>
            <a:ext cx="457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3594240" y="3613020"/>
            <a:ext cx="438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 flipH="1">
            <a:off x="3533739" y="3359723"/>
            <a:ext cx="941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上行冗余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47" name="Picture 88" descr="routeswtchproc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8814" y="3487995"/>
            <a:ext cx="529410" cy="53150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1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6701" y="5080946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2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4793" y="5093362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7" name="圆角矩形 156"/>
          <p:cNvSpPr/>
          <p:nvPr/>
        </p:nvSpPr>
        <p:spPr>
          <a:xfrm>
            <a:off x="4172745" y="1845838"/>
            <a:ext cx="1934673" cy="104147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4426227" y="1554590"/>
            <a:ext cx="13367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rgbClr val="FF0000"/>
                </a:solidFill>
              </a:rPr>
              <a:t>迁入：西丽成员集群</a:t>
            </a:r>
            <a:endParaRPr lang="zh-CN" sz="9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59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0259" y="2044362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0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7999" y="2036454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1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8395" y="2001045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6216" y="2001045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6" name="文本框 165"/>
          <p:cNvSpPr txBox="1"/>
          <p:nvPr/>
        </p:nvSpPr>
        <p:spPr>
          <a:xfrm>
            <a:off x="4559548" y="2612752"/>
            <a:ext cx="134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台 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128G + 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利旧设备（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CPU+GPU</a:t>
            </a:r>
            <a:r>
              <a:rPr lang="zh-CN" altLang="en-US" sz="900" b="1" dirty="0" smtClean="0">
                <a:solidFill>
                  <a:srgbClr val="FF0000"/>
                </a:solidFill>
              </a:rPr>
              <a:t>）</a:t>
            </a:r>
            <a:endParaRPr lang="en-US" altLang="zh-CN" sz="900" b="1" dirty="0" smtClean="0">
              <a:solidFill>
                <a:srgbClr val="FF0000"/>
              </a:solidFill>
            </a:endParaRPr>
          </a:p>
        </p:txBody>
      </p:sp>
      <p:cxnSp>
        <p:nvCxnSpPr>
          <p:cNvPr id="167" name="直接连接符 166"/>
          <p:cNvCxnSpPr/>
          <p:nvPr/>
        </p:nvCxnSpPr>
        <p:spPr>
          <a:xfrm flipH="1">
            <a:off x="2515202" y="2901290"/>
            <a:ext cx="8035" cy="3310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H="1">
            <a:off x="2523237" y="2906467"/>
            <a:ext cx="2672062" cy="3498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 flipH="1">
            <a:off x="3379026" y="5102988"/>
            <a:ext cx="941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挂载</a:t>
            </a:r>
            <a:endParaRPr lang="zh-CN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0" name="直接连接符 179"/>
          <p:cNvCxnSpPr/>
          <p:nvPr/>
        </p:nvCxnSpPr>
        <p:spPr>
          <a:xfrm flipH="1">
            <a:off x="1090853" y="2582436"/>
            <a:ext cx="8326" cy="2675410"/>
          </a:xfrm>
          <a:prstGeom prst="line">
            <a:avLst/>
          </a:prstGeom>
          <a:ln w="127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/>
          <p:cNvCxnSpPr/>
          <p:nvPr/>
        </p:nvCxnSpPr>
        <p:spPr>
          <a:xfrm>
            <a:off x="1090802" y="2558409"/>
            <a:ext cx="410261" cy="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1118536" y="5252835"/>
            <a:ext cx="289112" cy="5011"/>
          </a:xfrm>
          <a:prstGeom prst="straightConnector1">
            <a:avLst/>
          </a:prstGeom>
          <a:ln w="127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/>
          <p:cNvSpPr txBox="1"/>
          <p:nvPr/>
        </p:nvSpPr>
        <p:spPr>
          <a:xfrm>
            <a:off x="1010574" y="3336639"/>
            <a:ext cx="3864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API</a:t>
            </a:r>
            <a:r>
              <a:rPr lang="zh-CN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调用</a:t>
            </a:r>
            <a:endParaRPr lang="zh-CN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3817484" y="737937"/>
            <a:ext cx="167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脑创机房</a:t>
            </a:r>
            <a:endParaRPr 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04" name="直接连接符 203"/>
          <p:cNvCxnSpPr/>
          <p:nvPr/>
        </p:nvCxnSpPr>
        <p:spPr>
          <a:xfrm>
            <a:off x="884579" y="6149081"/>
            <a:ext cx="3590392" cy="1900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/>
          <p:nvPr/>
        </p:nvCxnSpPr>
        <p:spPr>
          <a:xfrm flipV="1">
            <a:off x="4477625" y="5968765"/>
            <a:ext cx="0" cy="18031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 flipV="1">
            <a:off x="884579" y="2353444"/>
            <a:ext cx="48063" cy="380513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 flipV="1">
            <a:off x="932642" y="2355742"/>
            <a:ext cx="508700" cy="189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/>
          <p:cNvSpPr txBox="1"/>
          <p:nvPr/>
        </p:nvSpPr>
        <p:spPr>
          <a:xfrm flipH="1">
            <a:off x="665211" y="4100228"/>
            <a:ext cx="22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挂载</a:t>
            </a:r>
            <a:endParaRPr lang="zh-CN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27" name="直接箭头连接符 226"/>
          <p:cNvCxnSpPr/>
          <p:nvPr/>
        </p:nvCxnSpPr>
        <p:spPr>
          <a:xfrm flipV="1">
            <a:off x="7469079" y="3368269"/>
            <a:ext cx="966536" cy="27321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图片 2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120" y="2296707"/>
            <a:ext cx="766896" cy="681156"/>
          </a:xfrm>
          <a:prstGeom prst="rect">
            <a:avLst/>
          </a:prstGeom>
        </p:spPr>
      </p:pic>
      <p:sp>
        <p:nvSpPr>
          <p:cNvPr id="230" name="文本框 229"/>
          <p:cNvSpPr txBox="1"/>
          <p:nvPr/>
        </p:nvSpPr>
        <p:spPr>
          <a:xfrm>
            <a:off x="9756674" y="1973012"/>
            <a:ext cx="8553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用户访问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8645505" y="3390696"/>
            <a:ext cx="5962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互联网</a:t>
            </a:r>
            <a:endParaRPr 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32" name="直接箭头连接符 231"/>
          <p:cNvCxnSpPr>
            <a:endCxn id="229" idx="2"/>
          </p:cNvCxnSpPr>
          <p:nvPr/>
        </p:nvCxnSpPr>
        <p:spPr>
          <a:xfrm flipV="1">
            <a:off x="9273406" y="2977863"/>
            <a:ext cx="363162" cy="450017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矩形 234"/>
          <p:cNvSpPr/>
          <p:nvPr/>
        </p:nvSpPr>
        <p:spPr>
          <a:xfrm>
            <a:off x="7929598" y="4963596"/>
            <a:ext cx="2628147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注：西丽搬入脑创在同一机房内：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）若西丽成员集群服务器内网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IP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不变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，主中心调整上述映射配置，走内网</a:t>
            </a:r>
            <a:r>
              <a:rPr lang="en-US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ip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端口即可；</a:t>
            </a:r>
            <a:endParaRPr lang="en-US" alt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（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）若迁入后西丽成员集群服务器内网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IP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改变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西丽成员集群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需要重新部署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，上述映射配置，走新的内网</a:t>
            </a:r>
            <a:r>
              <a:rPr lang="en-US" altLang="zh-CN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ip</a:t>
            </a:r>
            <a:r>
              <a:rPr lang="en-US" altLang="zh-CN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</a:t>
            </a:r>
            <a:r>
              <a:rPr lang="zh-CN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端口；</a:t>
            </a:r>
            <a:endParaRPr lang="zh-CN" altLang="zh-CN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13"/>
          <p:cNvSpPr/>
          <p:nvPr/>
        </p:nvSpPr>
        <p:spPr>
          <a:xfrm>
            <a:off x="4702566" y="5078685"/>
            <a:ext cx="923426" cy="10792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902337" y="5152816"/>
            <a:ext cx="1934673" cy="105935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6386" y="5415618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9811" y="5369222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0528" y="5400805"/>
            <a:ext cx="390717" cy="561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0" descr="磁盘阵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42" y="5429151"/>
            <a:ext cx="641006" cy="5535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文本框 23"/>
          <p:cNvSpPr txBox="1"/>
          <p:nvPr/>
        </p:nvSpPr>
        <p:spPr>
          <a:xfrm>
            <a:off x="2326368" y="4879450"/>
            <a:ext cx="133676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主中心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93165" y="5110410"/>
            <a:ext cx="855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存储资源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7" name="直接箭头连接符 186"/>
          <p:cNvCxnSpPr/>
          <p:nvPr/>
        </p:nvCxnSpPr>
        <p:spPr>
          <a:xfrm flipV="1">
            <a:off x="3889762" y="5585480"/>
            <a:ext cx="771933" cy="664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 flipH="1">
            <a:off x="3996690" y="5333365"/>
            <a:ext cx="474980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挂载</a:t>
            </a:r>
            <a:endParaRPr lang="zh-CN" altLang="en-US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696595" y="5429250"/>
            <a:ext cx="73469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硬件层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 flipH="1">
            <a:off x="696595" y="4356100"/>
            <a:ext cx="1124585" cy="2755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调度层</a:t>
            </a:r>
            <a:endParaRPr 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821180" y="3926840"/>
            <a:ext cx="3804920" cy="84264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9" name="图片 2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" y="172720"/>
            <a:ext cx="490855" cy="4362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6680" y="1271270"/>
            <a:ext cx="1134110" cy="295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ingress</a:t>
            </a:r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40080" y="661670"/>
            <a:ext cx="24130" cy="485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-635" y="2468880"/>
            <a:ext cx="3395980" cy="94678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8435" y="2681605"/>
            <a:ext cx="695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中台服务</a:t>
            </a:r>
            <a:endParaRPr lang="zh-CN" altLang="en-US" sz="1400" b="1"/>
          </a:p>
        </p:txBody>
      </p:sp>
      <p:sp>
        <p:nvSpPr>
          <p:cNvPr id="9" name="矩形 8"/>
          <p:cNvSpPr/>
          <p:nvPr/>
        </p:nvSpPr>
        <p:spPr>
          <a:xfrm>
            <a:off x="1040765" y="2599690"/>
            <a:ext cx="294640" cy="685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多云</a:t>
            </a:r>
            <a:r>
              <a:rPr lang="zh-CN" altLang="en-US" sz="900"/>
              <a:t>首页</a:t>
            </a:r>
            <a:endParaRPr lang="zh-CN" altLang="en-US" sz="900"/>
          </a:p>
        </p:txBody>
      </p:sp>
      <p:sp>
        <p:nvSpPr>
          <p:cNvPr id="10" name="矩形 9"/>
          <p:cNvSpPr/>
          <p:nvPr/>
        </p:nvSpPr>
        <p:spPr>
          <a:xfrm>
            <a:off x="1653540" y="2599690"/>
            <a:ext cx="294640" cy="685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运维</a:t>
            </a:r>
            <a:r>
              <a:rPr lang="zh-CN" altLang="en-US" sz="900"/>
              <a:t>管理</a:t>
            </a:r>
            <a:endParaRPr lang="zh-CN" altLang="en-US" sz="900"/>
          </a:p>
        </p:txBody>
      </p:sp>
      <p:sp>
        <p:nvSpPr>
          <p:cNvPr id="11" name="矩形 10"/>
          <p:cNvSpPr/>
          <p:nvPr/>
        </p:nvSpPr>
        <p:spPr>
          <a:xfrm>
            <a:off x="2199640" y="2599690"/>
            <a:ext cx="294640" cy="685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训练</a:t>
            </a:r>
            <a:endParaRPr lang="zh-CN" altLang="en-US" sz="900"/>
          </a:p>
          <a:p>
            <a:pPr algn="ctr"/>
            <a:r>
              <a:rPr lang="zh-CN" altLang="en-US" sz="900"/>
              <a:t>中心</a:t>
            </a:r>
            <a:endParaRPr lang="zh-CN" altLang="en-US" sz="900"/>
          </a:p>
        </p:txBody>
      </p:sp>
      <p:sp>
        <p:nvSpPr>
          <p:cNvPr id="12" name="矩形 11"/>
          <p:cNvSpPr/>
          <p:nvPr/>
        </p:nvSpPr>
        <p:spPr>
          <a:xfrm>
            <a:off x="2821940" y="2599690"/>
            <a:ext cx="294640" cy="685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帮助</a:t>
            </a:r>
            <a:endParaRPr lang="zh-CN" altLang="en-US" sz="900"/>
          </a:p>
          <a:p>
            <a:pPr algn="ctr"/>
            <a:r>
              <a:rPr lang="zh-CN" altLang="en-US" sz="900"/>
              <a:t>中心</a:t>
            </a:r>
            <a:endParaRPr lang="zh-CN" altLang="en-US" sz="90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432175" y="2938145"/>
            <a:ext cx="332740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3735070" y="2487930"/>
            <a:ext cx="1301115" cy="94678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990340" y="2487930"/>
            <a:ext cx="9518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注册中心</a:t>
            </a:r>
            <a:endParaRPr lang="zh-CN" altLang="en-US" sz="1200" b="1"/>
          </a:p>
        </p:txBody>
      </p:sp>
      <p:sp>
        <p:nvSpPr>
          <p:cNvPr id="20" name="椭圆 19"/>
          <p:cNvSpPr/>
          <p:nvPr/>
        </p:nvSpPr>
        <p:spPr>
          <a:xfrm>
            <a:off x="4271645" y="2741295"/>
            <a:ext cx="161925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990340" y="3152140"/>
            <a:ext cx="161925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537710" y="3152140"/>
            <a:ext cx="161925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20" idx="3"/>
            <a:endCxn id="21" idx="0"/>
          </p:cNvCxnSpPr>
          <p:nvPr/>
        </p:nvCxnSpPr>
        <p:spPr>
          <a:xfrm flipH="1">
            <a:off x="4071620" y="2871470"/>
            <a:ext cx="223520" cy="2806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2"/>
            <a:endCxn id="21" idx="6"/>
          </p:cNvCxnSpPr>
          <p:nvPr/>
        </p:nvCxnSpPr>
        <p:spPr>
          <a:xfrm flipH="1">
            <a:off x="4152265" y="3228340"/>
            <a:ext cx="38544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22" idx="0"/>
          </p:cNvCxnSpPr>
          <p:nvPr/>
        </p:nvCxnSpPr>
        <p:spPr>
          <a:xfrm>
            <a:off x="4418965" y="2909570"/>
            <a:ext cx="200025" cy="2425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WPS 演示</Application>
  <PresentationFormat>宽屏</PresentationFormat>
  <Paragraphs>188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lomo</cp:lastModifiedBy>
  <cp:revision>183</cp:revision>
  <dcterms:created xsi:type="dcterms:W3CDTF">2024-11-20T06:26:00Z</dcterms:created>
  <dcterms:modified xsi:type="dcterms:W3CDTF">2025-06-23T07:32:59Z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5A386F5FF0204B7EBA8AC3E5992F903E_12</vt:lpwstr>
  </property>
  <property fmtid="{D5CDD505-2E9C-101B-9397-08002B2CF9AE}" pid="3" name="KSOProductBuildVer">
    <vt:lpwstr>2052-12.1.0.21541</vt:lpwstr>
  </property>
</Properties>
</file>