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37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22"/>
        <p:guide pos="37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9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2" Type="http://schemas.openxmlformats.org/officeDocument/2006/relationships/notesSlide" Target="../notesSlides/notesSlide1.xml"/><Relationship Id="rId41" Type="http://schemas.openxmlformats.org/officeDocument/2006/relationships/slideLayout" Target="../slideLayouts/slideLayout1.xml"/><Relationship Id="rId40" Type="http://schemas.openxmlformats.org/officeDocument/2006/relationships/tags" Target="../tags/tag93.xml"/><Relationship Id="rId4" Type="http://schemas.openxmlformats.org/officeDocument/2006/relationships/image" Target="../media/image4.png"/><Relationship Id="rId39" Type="http://schemas.openxmlformats.org/officeDocument/2006/relationships/tags" Target="../tags/tag92.xml"/><Relationship Id="rId38" Type="http://schemas.openxmlformats.org/officeDocument/2006/relationships/tags" Target="../tags/tag91.xml"/><Relationship Id="rId37" Type="http://schemas.openxmlformats.org/officeDocument/2006/relationships/tags" Target="../tags/tag90.xml"/><Relationship Id="rId36" Type="http://schemas.openxmlformats.org/officeDocument/2006/relationships/tags" Target="../tags/tag89.xml"/><Relationship Id="rId35" Type="http://schemas.openxmlformats.org/officeDocument/2006/relationships/image" Target="../media/image9.png"/><Relationship Id="rId34" Type="http://schemas.openxmlformats.org/officeDocument/2006/relationships/tags" Target="../tags/tag88.xml"/><Relationship Id="rId33" Type="http://schemas.openxmlformats.org/officeDocument/2006/relationships/tags" Target="../tags/tag87.xml"/><Relationship Id="rId32" Type="http://schemas.openxmlformats.org/officeDocument/2006/relationships/tags" Target="../tags/tag86.xml"/><Relationship Id="rId31" Type="http://schemas.openxmlformats.org/officeDocument/2006/relationships/tags" Target="../tags/tag85.xml"/><Relationship Id="rId30" Type="http://schemas.openxmlformats.org/officeDocument/2006/relationships/tags" Target="../tags/tag84.xml"/><Relationship Id="rId3" Type="http://schemas.openxmlformats.org/officeDocument/2006/relationships/image" Target="../media/image3.jpeg"/><Relationship Id="rId29" Type="http://schemas.openxmlformats.org/officeDocument/2006/relationships/tags" Target="../tags/tag83.xml"/><Relationship Id="rId28" Type="http://schemas.openxmlformats.org/officeDocument/2006/relationships/tags" Target="../tags/tag82.xml"/><Relationship Id="rId27" Type="http://schemas.openxmlformats.org/officeDocument/2006/relationships/tags" Target="../tags/tag81.xml"/><Relationship Id="rId26" Type="http://schemas.openxmlformats.org/officeDocument/2006/relationships/tags" Target="../tags/tag80.xml"/><Relationship Id="rId25" Type="http://schemas.openxmlformats.org/officeDocument/2006/relationships/tags" Target="../tags/tag79.xml"/><Relationship Id="rId24" Type="http://schemas.openxmlformats.org/officeDocument/2006/relationships/tags" Target="../tags/tag78.xml"/><Relationship Id="rId23" Type="http://schemas.openxmlformats.org/officeDocument/2006/relationships/tags" Target="../tags/tag77.xml"/><Relationship Id="rId22" Type="http://schemas.openxmlformats.org/officeDocument/2006/relationships/tags" Target="../tags/tag76.xml"/><Relationship Id="rId21" Type="http://schemas.openxmlformats.org/officeDocument/2006/relationships/tags" Target="../tags/tag75.xml"/><Relationship Id="rId20" Type="http://schemas.openxmlformats.org/officeDocument/2006/relationships/tags" Target="../tags/tag74.xml"/><Relationship Id="rId2" Type="http://schemas.openxmlformats.org/officeDocument/2006/relationships/image" Target="../media/image2.jpeg"/><Relationship Id="rId19" Type="http://schemas.openxmlformats.org/officeDocument/2006/relationships/image" Target="../media/image8.png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8" name="矩形 297"/>
          <p:cNvSpPr/>
          <p:nvPr/>
        </p:nvSpPr>
        <p:spPr>
          <a:xfrm>
            <a:off x="1430020" y="365760"/>
            <a:ext cx="9391650" cy="6320790"/>
          </a:xfrm>
          <a:prstGeom prst="rect">
            <a:avLst/>
          </a:prstGeom>
          <a:ln w="28575" cmpd="thickThin">
            <a:solidFill>
              <a:schemeClr val="bg2">
                <a:lumMod val="5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rgbClr val="00B0F0"/>
              </a:solidFill>
              <a:highlight>
                <a:srgbClr val="C0C0C0"/>
              </a:highlight>
              <a:sym typeface="+mn-ea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633220" y="2566670"/>
            <a:ext cx="3751580" cy="1265555"/>
          </a:xfrm>
          <a:prstGeom prst="roundRect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633220" y="4181475"/>
            <a:ext cx="3735070" cy="2333625"/>
          </a:xfrm>
          <a:prstGeom prst="roundRect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pic>
        <p:nvPicPr>
          <p:cNvPr id="54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5494655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4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0700" y="4431030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5504815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4432300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" name="文本框 121"/>
          <p:cNvSpPr txBox="1"/>
          <p:nvPr/>
        </p:nvSpPr>
        <p:spPr>
          <a:xfrm>
            <a:off x="1871345" y="6215380"/>
            <a:ext cx="1116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rgbClr val="00B0F0"/>
                </a:solidFill>
              </a:rPr>
              <a:t>业务</a:t>
            </a:r>
            <a:r>
              <a:rPr sz="1000">
                <a:solidFill>
                  <a:srgbClr val="00B0F0"/>
                </a:solidFill>
              </a:rPr>
              <a:t>节点服务器</a:t>
            </a:r>
            <a:endParaRPr sz="1000">
              <a:solidFill>
                <a:srgbClr val="00B0F0"/>
              </a:solidFill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3946525" y="6221730"/>
            <a:ext cx="11118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000">
                <a:solidFill>
                  <a:srgbClr val="00B0F0"/>
                </a:solidFill>
              </a:rPr>
              <a:t>AI计算服务器</a:t>
            </a:r>
            <a:endParaRPr sz="1000">
              <a:solidFill>
                <a:srgbClr val="00B0F0"/>
              </a:solidFill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2715895" y="4181475"/>
            <a:ext cx="18827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00B0F0"/>
                </a:solidFill>
                <a:latin typeface="+mn-ea"/>
              </a:rPr>
              <a:t>中心服务器集群</a:t>
            </a:r>
            <a:endParaRPr lang="zh-CN" sz="120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141" name="Picture 17" descr="swi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790" y="2864485"/>
            <a:ext cx="667385" cy="684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2" name="Picture 23" descr="LANto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90" y="2856865"/>
            <a:ext cx="682625" cy="687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7" name="文本框 146"/>
          <p:cNvSpPr txBox="1"/>
          <p:nvPr/>
        </p:nvSpPr>
        <p:spPr>
          <a:xfrm>
            <a:off x="1633220" y="3554095"/>
            <a:ext cx="1203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rgbClr val="00B0F0"/>
                </a:solidFill>
              </a:rPr>
              <a:t>业务交换机</a:t>
            </a:r>
            <a:endParaRPr lang="zh-CN" sz="100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4511040" y="3549015"/>
            <a:ext cx="1137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rgbClr val="00B0F0"/>
                </a:solidFill>
              </a:rPr>
              <a:t>管理交换机</a:t>
            </a:r>
            <a:endParaRPr lang="zh-CN" sz="100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2748915" y="2566035"/>
            <a:ext cx="1484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rgbClr val="00B0F0"/>
                </a:solidFill>
              </a:rPr>
              <a:t>中心网络交换层</a:t>
            </a:r>
            <a:endParaRPr lang="zh-CN" sz="1200">
              <a:solidFill>
                <a:srgbClr val="00B0F0"/>
              </a:solidFill>
              <a:latin typeface="+mn-ea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4669155" y="462280"/>
            <a:ext cx="31502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sz="2400">
                <a:solidFill>
                  <a:schemeClr val="tx1"/>
                </a:solidFill>
                <a:sym typeface="+mn-ea"/>
              </a:rPr>
              <a:t>智能计算中心架构图</a:t>
            </a:r>
            <a:endParaRPr lang="zh-CN" sz="24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172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095" y="5495925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3" name="Picture 16" descr="app_serv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4418965"/>
            <a:ext cx="480060" cy="89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095" y="4432300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0" name="Picture 17" descr="swi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660" y="2856865"/>
            <a:ext cx="667385" cy="6845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1" name="Picture 23" descr="LANtoLA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0" y="2854325"/>
            <a:ext cx="682625" cy="68707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86" name="直接箭头连接符 185"/>
          <p:cNvCxnSpPr/>
          <p:nvPr/>
        </p:nvCxnSpPr>
        <p:spPr>
          <a:xfrm flipV="1">
            <a:off x="2062480" y="3833495"/>
            <a:ext cx="0" cy="331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/>
          <p:cNvCxnSpPr/>
          <p:nvPr/>
        </p:nvCxnSpPr>
        <p:spPr>
          <a:xfrm flipV="1">
            <a:off x="3016250" y="3834765"/>
            <a:ext cx="3810" cy="330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/>
          <p:cNvCxnSpPr/>
          <p:nvPr/>
        </p:nvCxnSpPr>
        <p:spPr>
          <a:xfrm flipV="1">
            <a:off x="3938905" y="3832225"/>
            <a:ext cx="0" cy="331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/>
          <p:nvPr/>
        </p:nvCxnSpPr>
        <p:spPr>
          <a:xfrm flipV="1">
            <a:off x="4907915" y="3832225"/>
            <a:ext cx="5080" cy="3644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圆角矩形 189"/>
          <p:cNvSpPr/>
          <p:nvPr/>
        </p:nvSpPr>
        <p:spPr>
          <a:xfrm>
            <a:off x="1633220" y="1066165"/>
            <a:ext cx="3752215" cy="1163955"/>
          </a:xfrm>
          <a:prstGeom prst="roundRect">
            <a:avLst/>
          </a:prstGeom>
          <a:ln w="28575" cmpd="thickThin">
            <a:solidFill>
              <a:schemeClr val="accent1">
                <a:shade val="5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sp>
        <p:nvSpPr>
          <p:cNvPr id="197" name="文本框 196"/>
          <p:cNvSpPr txBox="1"/>
          <p:nvPr/>
        </p:nvSpPr>
        <p:spPr>
          <a:xfrm>
            <a:off x="2760980" y="1094105"/>
            <a:ext cx="14846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sz="1200">
                <a:solidFill>
                  <a:srgbClr val="00B0F0"/>
                </a:solidFill>
                <a:sym typeface="+mn-ea"/>
              </a:rPr>
              <a:t>中心安全审计层</a:t>
            </a:r>
            <a:endParaRPr lang="zh-CN" sz="1200">
              <a:solidFill>
                <a:srgbClr val="00B0F0"/>
              </a:solidFill>
              <a:sym typeface="+mn-ea"/>
            </a:endParaRPr>
          </a:p>
        </p:txBody>
      </p:sp>
      <p:cxnSp>
        <p:nvCxnSpPr>
          <p:cNvPr id="198" name="直接箭头连接符 197"/>
          <p:cNvCxnSpPr/>
          <p:nvPr/>
        </p:nvCxnSpPr>
        <p:spPr>
          <a:xfrm>
            <a:off x="2416175" y="3210560"/>
            <a:ext cx="337185" cy="317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文本框 198"/>
          <p:cNvSpPr txBox="1"/>
          <p:nvPr/>
        </p:nvSpPr>
        <p:spPr>
          <a:xfrm>
            <a:off x="2638425" y="3554095"/>
            <a:ext cx="1203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rgbClr val="00B0F0"/>
                </a:solidFill>
              </a:rPr>
              <a:t>业务交换机</a:t>
            </a:r>
            <a:endParaRPr lang="zh-CN" sz="100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200" name="直接箭头连接符 199"/>
          <p:cNvCxnSpPr/>
          <p:nvPr/>
        </p:nvCxnSpPr>
        <p:spPr>
          <a:xfrm>
            <a:off x="4262120" y="3222625"/>
            <a:ext cx="337185" cy="317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文本框 200"/>
          <p:cNvSpPr txBox="1"/>
          <p:nvPr/>
        </p:nvSpPr>
        <p:spPr>
          <a:xfrm>
            <a:off x="3522345" y="3554095"/>
            <a:ext cx="11372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rgbClr val="00B0F0"/>
                </a:solidFill>
              </a:rPr>
              <a:t>管理交换机</a:t>
            </a:r>
            <a:endParaRPr lang="zh-CN" sz="1000">
              <a:solidFill>
                <a:srgbClr val="00B0F0"/>
              </a:solidFill>
              <a:latin typeface="+mn-ea"/>
            </a:endParaRPr>
          </a:p>
        </p:txBody>
      </p:sp>
      <p:cxnSp>
        <p:nvCxnSpPr>
          <p:cNvPr id="202" name="直接箭头连接符 201"/>
          <p:cNvCxnSpPr/>
          <p:nvPr/>
        </p:nvCxnSpPr>
        <p:spPr>
          <a:xfrm flipV="1">
            <a:off x="3462020" y="2241550"/>
            <a:ext cx="0" cy="3314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3" name="Picture 19" descr="SwitchATMFastEthr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1505" y="1359535"/>
            <a:ext cx="666750" cy="6299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" name="文本框 203"/>
          <p:cNvSpPr txBox="1"/>
          <p:nvPr/>
        </p:nvSpPr>
        <p:spPr>
          <a:xfrm>
            <a:off x="3046095" y="1989455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sz="1000">
                <a:solidFill>
                  <a:srgbClr val="00B0F0"/>
                </a:solidFill>
                <a:sym typeface="+mn-ea"/>
              </a:rPr>
              <a:t>出口防火墙</a:t>
            </a:r>
            <a:endParaRPr lang="zh-CN" sz="1000">
              <a:solidFill>
                <a:srgbClr val="00B0F0"/>
              </a:solidFill>
              <a:sym typeface="+mn-ea"/>
            </a:endParaRPr>
          </a:p>
        </p:txBody>
      </p:sp>
      <p:pic>
        <p:nvPicPr>
          <p:cNvPr id="207" name="Picture 29" descr="ServerVoiceCom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075" y="1359535"/>
            <a:ext cx="682625" cy="6242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8" name="Picture 64" descr="interface processor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6585" y="1369695"/>
            <a:ext cx="696595" cy="632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0" name="文本框 209"/>
          <p:cNvSpPr txBox="1"/>
          <p:nvPr/>
        </p:nvSpPr>
        <p:spPr>
          <a:xfrm>
            <a:off x="4274820" y="198882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000">
                <a:solidFill>
                  <a:srgbClr val="00B0F0"/>
                </a:solidFill>
                <a:sym typeface="+mn-ea"/>
              </a:rPr>
              <a:t>漏洞扫描设备</a:t>
            </a:r>
            <a:endParaRPr lang="zh-CN" altLang="en-US" sz="1000">
              <a:solidFill>
                <a:srgbClr val="00B0F0"/>
              </a:solidFill>
              <a:sym typeface="+mn-ea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1752600" y="1997075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sz="1000">
                <a:solidFill>
                  <a:srgbClr val="00B0F0"/>
                </a:solidFill>
                <a:sym typeface="+mn-ea"/>
              </a:rPr>
              <a:t>入侵检测系统</a:t>
            </a:r>
            <a:endParaRPr lang="zh-CN" sz="1000">
              <a:solidFill>
                <a:srgbClr val="00B0F0"/>
              </a:solidFill>
              <a:sym typeface="+mn-ea"/>
            </a:endParaRPr>
          </a:p>
        </p:txBody>
      </p:sp>
      <p:cxnSp>
        <p:nvCxnSpPr>
          <p:cNvPr id="213" name="直接箭头连接符 212"/>
          <p:cNvCxnSpPr/>
          <p:nvPr/>
        </p:nvCxnSpPr>
        <p:spPr>
          <a:xfrm>
            <a:off x="2583180" y="1724025"/>
            <a:ext cx="570865" cy="444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/>
          <p:cNvCxnSpPr/>
          <p:nvPr/>
        </p:nvCxnSpPr>
        <p:spPr>
          <a:xfrm>
            <a:off x="3818255" y="1719580"/>
            <a:ext cx="570865" cy="4445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圆角矩形 253"/>
          <p:cNvSpPr/>
          <p:nvPr/>
        </p:nvSpPr>
        <p:spPr>
          <a:xfrm>
            <a:off x="8004810" y="4163695"/>
            <a:ext cx="2638425" cy="2351405"/>
          </a:xfrm>
          <a:prstGeom prst="roundRect">
            <a:avLst/>
          </a:prstGeom>
          <a:ln w="28575" cmpd="thickThin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pic>
        <p:nvPicPr>
          <p:cNvPr id="255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3405" y="5495925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7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3405" y="4623435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8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7280" y="5495925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59" name="Picture 12" descr="服务器类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7280" y="4610100"/>
            <a:ext cx="491490" cy="7061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3" name="文本框 262"/>
          <p:cNvSpPr txBox="1"/>
          <p:nvPr/>
        </p:nvSpPr>
        <p:spPr>
          <a:xfrm>
            <a:off x="8144510" y="6221730"/>
            <a:ext cx="1094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chemeClr val="accent6">
                    <a:lumMod val="60000"/>
                    <a:lumOff val="40000"/>
                  </a:schemeClr>
                </a:solidFill>
              </a:rPr>
              <a:t>存储管理服务器</a:t>
            </a:r>
            <a:endParaRPr lang="zh-CN" sz="10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9355455" y="622173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chemeClr val="accent6">
                    <a:lumMod val="60000"/>
                    <a:lumOff val="40000"/>
                  </a:schemeClr>
                </a:solidFill>
              </a:rPr>
              <a:t>存储数据服务器</a:t>
            </a:r>
            <a:endParaRPr lang="zh-CN" sz="10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65" name="文本框 264"/>
          <p:cNvSpPr txBox="1"/>
          <p:nvPr/>
        </p:nvSpPr>
        <p:spPr>
          <a:xfrm>
            <a:off x="8676005" y="4211320"/>
            <a:ext cx="1487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分布式存储集群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266" name="圆角矩形 265"/>
          <p:cNvSpPr/>
          <p:nvPr/>
        </p:nvSpPr>
        <p:spPr>
          <a:xfrm>
            <a:off x="5900420" y="4163695"/>
            <a:ext cx="1586865" cy="2351405"/>
          </a:xfrm>
          <a:prstGeom prst="roundRect">
            <a:avLst/>
          </a:prstGeom>
          <a:ln w="28575" cmpd="thickThin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pic>
        <p:nvPicPr>
          <p:cNvPr id="267" name="Picture 17" descr="swit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75" y="4486910"/>
            <a:ext cx="667385" cy="684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9" name="文本框 268"/>
          <p:cNvSpPr txBox="1"/>
          <p:nvPr/>
        </p:nvSpPr>
        <p:spPr>
          <a:xfrm>
            <a:off x="6164580" y="517398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sz="10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存储互联</a:t>
            </a:r>
            <a:r>
              <a:rPr lang="en-US" altLang="zh-CN" sz="10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交换机</a:t>
            </a:r>
            <a:endParaRPr lang="en-US" altLang="zh-CN" sz="1000">
              <a:solidFill>
                <a:schemeClr val="accent6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6170930" y="6221095"/>
            <a:ext cx="1088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sz="10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存储互联</a:t>
            </a:r>
            <a:r>
              <a:rPr lang="en-US" altLang="zh-CN" sz="10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交换机</a:t>
            </a:r>
            <a:endParaRPr lang="en-US" altLang="zh-CN" sz="1000">
              <a:solidFill>
                <a:schemeClr val="accent6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271" name="文本框 270"/>
          <p:cNvSpPr txBox="1"/>
          <p:nvPr/>
        </p:nvSpPr>
        <p:spPr>
          <a:xfrm>
            <a:off x="6060440" y="4173855"/>
            <a:ext cx="1487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>
                <a:solidFill>
                  <a:schemeClr val="accent6">
                    <a:lumMod val="60000"/>
                    <a:lumOff val="40000"/>
                  </a:schemeClr>
                </a:solidFill>
              </a:rPr>
              <a:t>存储网络交换层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278" name="直接箭头连接符 277"/>
          <p:cNvCxnSpPr/>
          <p:nvPr/>
        </p:nvCxnSpPr>
        <p:spPr>
          <a:xfrm>
            <a:off x="5377815" y="4897755"/>
            <a:ext cx="514985" cy="2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1871345" y="5159375"/>
            <a:ext cx="1116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1000">
                <a:solidFill>
                  <a:srgbClr val="00B0F0"/>
                </a:solidFill>
              </a:rPr>
              <a:t>管理节点服务器</a:t>
            </a:r>
            <a:endParaRPr sz="1000">
              <a:solidFill>
                <a:srgbClr val="00B0F0"/>
              </a:solidFill>
            </a:endParaRPr>
          </a:p>
        </p:txBody>
      </p:sp>
      <p:pic>
        <p:nvPicPr>
          <p:cNvPr id="5" name="Picture 16" descr="app_server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89095" y="4432300"/>
            <a:ext cx="480060" cy="89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Picture 16" descr="app_server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9485" y="4432300"/>
            <a:ext cx="480060" cy="89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Picture 16" descr="app_server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32200" y="5369560"/>
            <a:ext cx="480060" cy="89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Picture 16" descr="app_server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89095" y="5370195"/>
            <a:ext cx="480060" cy="89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Picture 16" descr="app_server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9485" y="5369560"/>
            <a:ext cx="480060" cy="8972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17" descr="switch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40475" y="5507355"/>
            <a:ext cx="667385" cy="6845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12" name="直接箭头连接符 11"/>
          <p:cNvCxnSpPr/>
          <p:nvPr>
            <p:custDataLst>
              <p:tags r:id="rId15"/>
            </p:custDataLst>
          </p:nvPr>
        </p:nvCxnSpPr>
        <p:spPr>
          <a:xfrm>
            <a:off x="5385435" y="5817870"/>
            <a:ext cx="514985" cy="2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16"/>
            </p:custDataLst>
          </p:nvPr>
        </p:nvCxnSpPr>
        <p:spPr>
          <a:xfrm>
            <a:off x="7489825" y="4900295"/>
            <a:ext cx="514985" cy="2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>
            <p:custDataLst>
              <p:tags r:id="rId17"/>
            </p:custDataLst>
          </p:nvPr>
        </p:nvCxnSpPr>
        <p:spPr>
          <a:xfrm>
            <a:off x="7489825" y="5820410"/>
            <a:ext cx="514985" cy="2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994" name="Picture 10" descr="磁盘阵列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55455" y="4618990"/>
            <a:ext cx="650240" cy="719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" name="Picture 10" descr="磁盘阵列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838055" y="4650740"/>
            <a:ext cx="650240" cy="719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10" descr="磁盘阵列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355455" y="5472430"/>
            <a:ext cx="650240" cy="71945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10" descr="磁盘阵列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9838055" y="5494655"/>
            <a:ext cx="650240" cy="7194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" name="圆角矩形 19"/>
          <p:cNvSpPr/>
          <p:nvPr>
            <p:custDataLst>
              <p:tags r:id="rId23"/>
            </p:custDataLst>
          </p:nvPr>
        </p:nvSpPr>
        <p:spPr>
          <a:xfrm>
            <a:off x="5902960" y="1063625"/>
            <a:ext cx="1586865" cy="2768600"/>
          </a:xfrm>
          <a:prstGeom prst="roundRect">
            <a:avLst/>
          </a:prstGeom>
          <a:ln w="28575" cmpd="thickThin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pic>
        <p:nvPicPr>
          <p:cNvPr id="21" name="Picture 17" descr="switch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40475" y="1369695"/>
            <a:ext cx="667385" cy="6845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" name="文本框 21"/>
          <p:cNvSpPr txBox="1"/>
          <p:nvPr>
            <p:custDataLst>
              <p:tags r:id="rId25"/>
            </p:custDataLst>
          </p:nvPr>
        </p:nvSpPr>
        <p:spPr>
          <a:xfrm>
            <a:off x="6127115" y="2076450"/>
            <a:ext cx="1143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altLang="en-US" sz="10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原有接入</a:t>
            </a:r>
            <a:r>
              <a:rPr lang="en-US" altLang="zh-CN" sz="10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交换机</a:t>
            </a:r>
            <a:endParaRPr lang="en-US" altLang="zh-CN" sz="1000">
              <a:solidFill>
                <a:schemeClr val="accent6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26"/>
            </p:custDataLst>
          </p:nvPr>
        </p:nvSpPr>
        <p:spPr>
          <a:xfrm>
            <a:off x="6122035" y="3554095"/>
            <a:ext cx="10883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sz="10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原有核心</a:t>
            </a:r>
            <a:r>
              <a:rPr lang="en-US" altLang="zh-CN" sz="1000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交换机</a:t>
            </a:r>
            <a:endParaRPr lang="en-US" altLang="zh-CN" sz="1000">
              <a:solidFill>
                <a:schemeClr val="accent6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27"/>
            </p:custDataLst>
          </p:nvPr>
        </p:nvSpPr>
        <p:spPr>
          <a:xfrm>
            <a:off x="6058535" y="1076325"/>
            <a:ext cx="1487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原有网络接入层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25" name="直接箭头连接符 24"/>
          <p:cNvCxnSpPr/>
          <p:nvPr>
            <p:custDataLst>
              <p:tags r:id="rId28"/>
            </p:custDataLst>
          </p:nvPr>
        </p:nvCxnSpPr>
        <p:spPr>
          <a:xfrm>
            <a:off x="5398135" y="1733550"/>
            <a:ext cx="514985" cy="2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17" descr="switch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40475" y="2854325"/>
            <a:ext cx="667385" cy="68453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29" name="直接箭头连接符 28"/>
          <p:cNvCxnSpPr/>
          <p:nvPr>
            <p:custDataLst>
              <p:tags r:id="rId30"/>
            </p:custDataLst>
          </p:nvPr>
        </p:nvCxnSpPr>
        <p:spPr>
          <a:xfrm>
            <a:off x="7496810" y="3194050"/>
            <a:ext cx="514985" cy="254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31"/>
            </p:custDataLst>
          </p:nvPr>
        </p:nvSpPr>
        <p:spPr>
          <a:xfrm>
            <a:off x="6127115" y="2326640"/>
            <a:ext cx="1088390" cy="398780"/>
          </a:xfrm>
          <a:prstGeom prst="rect">
            <a:avLst/>
          </a:prstGeom>
          <a:noFill/>
          <a:ln w="28575" cmpd="sng">
            <a:solidFill>
              <a:schemeClr val="accent4">
                <a:lumMod val="60000"/>
                <a:lumOff val="40000"/>
              </a:schemeClr>
            </a:solidFill>
            <a:prstDash val="dashDot"/>
          </a:ln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zh-CN" sz="1000" b="1">
                <a:solidFill>
                  <a:schemeClr val="accent4">
                    <a:lumMod val="60000"/>
                    <a:lumOff val="40000"/>
                  </a:schemeClr>
                </a:solidFill>
                <a:sym typeface="+mn-ea"/>
              </a:rPr>
              <a:t>接入原有数据中心网络开通访问</a:t>
            </a:r>
            <a:endParaRPr lang="zh-CN" sz="1000" b="1">
              <a:solidFill>
                <a:schemeClr val="accent4">
                  <a:lumMod val="60000"/>
                  <a:lumOff val="40000"/>
                </a:schemeClr>
              </a:solidFill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32"/>
            </p:custDataLst>
          </p:nvPr>
        </p:nvSpPr>
        <p:spPr>
          <a:xfrm>
            <a:off x="8011795" y="1066165"/>
            <a:ext cx="2638425" cy="2771775"/>
          </a:xfrm>
          <a:prstGeom prst="roundRect">
            <a:avLst/>
          </a:prstGeom>
          <a:ln w="28575" cmpd="thickThin">
            <a:solidFill>
              <a:schemeClr val="accent6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>
              <a:solidFill>
                <a:srgbClr val="00B0F0"/>
              </a:solidFill>
              <a:highlight>
                <a:srgbClr val="C0C0C0"/>
              </a:highlight>
            </a:endParaRPr>
          </a:p>
        </p:txBody>
      </p:sp>
      <p:sp>
        <p:nvSpPr>
          <p:cNvPr id="32" name="文本框 31"/>
          <p:cNvSpPr txBox="1"/>
          <p:nvPr>
            <p:custDataLst>
              <p:tags r:id="rId33"/>
            </p:custDataLst>
          </p:nvPr>
        </p:nvSpPr>
        <p:spPr>
          <a:xfrm>
            <a:off x="8843010" y="1094105"/>
            <a:ext cx="148717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用户终端层</a:t>
            </a:r>
            <a:endParaRPr lang="zh-CN" altLang="en-US" sz="12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9182" name="Picture 31" descr="服务器终端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8303260" y="1408430"/>
            <a:ext cx="865505" cy="918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" name="Picture 31" descr="服务器终端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9399905" y="1408430"/>
            <a:ext cx="865505" cy="918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Picture 31" descr="服务器终端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8303260" y="2453640"/>
            <a:ext cx="865505" cy="9182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" name="Picture 31" descr="服务器终端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9399905" y="2453640"/>
            <a:ext cx="865505" cy="9182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" name="文本框 35"/>
          <p:cNvSpPr txBox="1"/>
          <p:nvPr>
            <p:custDataLst>
              <p:tags r:id="rId39"/>
            </p:custDataLst>
          </p:nvPr>
        </p:nvSpPr>
        <p:spPr>
          <a:xfrm>
            <a:off x="8717280" y="3549015"/>
            <a:ext cx="121031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000">
                <a:solidFill>
                  <a:schemeClr val="accent6">
                    <a:lumMod val="60000"/>
                    <a:lumOff val="40000"/>
                  </a:schemeClr>
                </a:solidFill>
              </a:rPr>
              <a:t>用户访问终端设备</a:t>
            </a:r>
            <a:endParaRPr lang="zh-CN" sz="100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</p:spTree>
    <p:custDataLst>
      <p:tags r:id="rId4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94.xml><?xml version="1.0" encoding="utf-8"?>
<p:tagLst xmlns:p="http://schemas.openxmlformats.org/presentationml/2006/main">
  <p:tag name="COMMONDATA" val="eyJoZGlkIjoiZTU3MzcwMGYyNTI5ZjhlOTE5ODU3M2ZmZTBlNWJiODMifQ=="/>
  <p:tag name="KSO_WPP_MARK_KEY" val="4f1bd107-1511-416f-a226-66ebe25c43a0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WPS 演示</Application>
  <PresentationFormat>宽屏</PresentationFormat>
  <Paragraphs>52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默</cp:lastModifiedBy>
  <cp:revision>178</cp:revision>
  <dcterms:created xsi:type="dcterms:W3CDTF">2019-06-19T02:08:00Z</dcterms:created>
  <dcterms:modified xsi:type="dcterms:W3CDTF">2024-02-26T10:10:45Z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2052-12.1.0.16250</vt:lpwstr>
  </property>
  <property fmtid="{D5CDD505-2E9C-101B-9397-08002B2CF9AE}" pid="3" name="ICV">
    <vt:lpwstr>DA3F03C908D54841B649A6B0A553FFCB</vt:lpwstr>
  </property>
</Properties>
</file>