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6"/>
  </p:notesMasterIdLst>
  <p:sldIdLst>
    <p:sldId id="346" r:id="rId3"/>
    <p:sldId id="355" r:id="rId4"/>
    <p:sldId id="482" r:id="rId5"/>
    <p:sldId id="341" r:id="rId6"/>
    <p:sldId id="342" r:id="rId7"/>
    <p:sldId id="348" r:id="rId8"/>
    <p:sldId id="347" r:id="rId9"/>
    <p:sldId id="440" r:id="rId10"/>
    <p:sldId id="351" r:id="rId11"/>
    <p:sldId id="350" r:id="rId12"/>
    <p:sldId id="361" r:id="rId13"/>
    <p:sldId id="286" r:id="rId14"/>
    <p:sldId id="287" r:id="rId15"/>
    <p:sldId id="457" r:id="rId16"/>
    <p:sldId id="377" r:id="rId17"/>
    <p:sldId id="444" r:id="rId18"/>
    <p:sldId id="445" r:id="rId19"/>
    <p:sldId id="382" r:id="rId20"/>
    <p:sldId id="458" r:id="rId21"/>
    <p:sldId id="446" r:id="rId22"/>
    <p:sldId id="448" r:id="rId23"/>
    <p:sldId id="462" r:id="rId24"/>
    <p:sldId id="447" r:id="rId25"/>
    <p:sldId id="465" r:id="rId26"/>
    <p:sldId id="466" r:id="rId27"/>
    <p:sldId id="461" r:id="rId28"/>
    <p:sldId id="464" r:id="rId29"/>
    <p:sldId id="467" r:id="rId30"/>
    <p:sldId id="459" r:id="rId31"/>
    <p:sldId id="470" r:id="rId32"/>
    <p:sldId id="450" r:id="rId33"/>
    <p:sldId id="479" r:id="rId34"/>
    <p:sldId id="340" r:id="rId35"/>
    <p:sldId id="480" r:id="rId36"/>
    <p:sldId id="472" r:id="rId37"/>
    <p:sldId id="449" r:id="rId38"/>
    <p:sldId id="471" r:id="rId39"/>
    <p:sldId id="468" r:id="rId40"/>
    <p:sldId id="475" r:id="rId41"/>
    <p:sldId id="473" r:id="rId42"/>
    <p:sldId id="474" r:id="rId43"/>
    <p:sldId id="476" r:id="rId44"/>
    <p:sldId id="477" r:id="rId45"/>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4660"/>
  </p:normalViewPr>
  <p:slideViewPr>
    <p:cSldViewPr snapToGrid="0">
      <p:cViewPr varScale="1">
        <p:scale>
          <a:sx n="120" d="100"/>
          <a:sy n="120" d="100"/>
        </p:scale>
        <p:origin x="3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68.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5"/>
            </p:custDataLst>
          </p:nvPr>
        </p:nvSpPr>
        <p:spPr>
          <a:xfrm>
            <a:off x="608400" y="608400"/>
            <a:ext cx="10969200" cy="705600"/>
          </a:xfr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1" Type="http://schemas.openxmlformats.org/officeDocument/2006/relationships/slideLayout" Target="../slideLayouts/slideLayout2.xml"/><Relationship Id="rId10" Type="http://schemas.openxmlformats.org/officeDocument/2006/relationships/tags" Target="../tags/tag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9" Type="http://schemas.openxmlformats.org/officeDocument/2006/relationships/slideLayout" Target="../slideLayouts/slideLayout2.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4" Type="http://schemas.openxmlformats.org/officeDocument/2006/relationships/slideLayout" Target="../slideLayouts/slideLayout2.xml"/><Relationship Id="rId13" Type="http://schemas.openxmlformats.org/officeDocument/2006/relationships/image" Target="../media/image2.png"/><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5" Type="http://schemas.openxmlformats.org/officeDocument/2006/relationships/slideLayout" Target="../slideLayouts/slideLayout2.xml"/><Relationship Id="rId14" Type="http://schemas.openxmlformats.org/officeDocument/2006/relationships/image" Target="../media/image2.png"/><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6" Type="http://schemas.openxmlformats.org/officeDocument/2006/relationships/slideLayout" Target="../slideLayouts/slideLayout2.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9.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9.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8.png"/><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1.png"/><Relationship Id="rId3" Type="http://schemas.openxmlformats.org/officeDocument/2006/relationships/image" Target="../media/image76.png"/><Relationship Id="rId2" Type="http://schemas.openxmlformats.org/officeDocument/2006/relationships/image" Target="../media/image80.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76.png"/><Relationship Id="rId2" Type="http://schemas.openxmlformats.org/officeDocument/2006/relationships/image" Target="../media/image80.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5.png"/><Relationship Id="rId4" Type="http://schemas.openxmlformats.org/officeDocument/2006/relationships/image" Target="../media/image76.png"/><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5.png"/><Relationship Id="rId4" Type="http://schemas.openxmlformats.org/officeDocument/2006/relationships/image" Target="../media/image76.png"/><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3" Type="http://schemas.openxmlformats.org/officeDocument/2006/relationships/slideLayout" Target="../slideLayouts/slideLayout2.xml"/><Relationship Id="rId62" Type="http://schemas.openxmlformats.org/officeDocument/2006/relationships/image" Target="../media/image2.png"/><Relationship Id="rId61" Type="http://schemas.openxmlformats.org/officeDocument/2006/relationships/image" Target="../media/image63.png"/><Relationship Id="rId60" Type="http://schemas.openxmlformats.org/officeDocument/2006/relationships/image" Target="../media/image62.png"/><Relationship Id="rId6" Type="http://schemas.openxmlformats.org/officeDocument/2006/relationships/image" Target="../media/image8.png"/><Relationship Id="rId59" Type="http://schemas.openxmlformats.org/officeDocument/2006/relationships/image" Target="../media/image61.png"/><Relationship Id="rId58" Type="http://schemas.openxmlformats.org/officeDocument/2006/relationships/image" Target="../media/image60.png"/><Relationship Id="rId57" Type="http://schemas.openxmlformats.org/officeDocument/2006/relationships/image" Target="../media/image59.png"/><Relationship Id="rId56" Type="http://schemas.openxmlformats.org/officeDocument/2006/relationships/image" Target="../media/image58.png"/><Relationship Id="rId55" Type="http://schemas.openxmlformats.org/officeDocument/2006/relationships/image" Target="../media/image57.png"/><Relationship Id="rId54" Type="http://schemas.openxmlformats.org/officeDocument/2006/relationships/image" Target="../media/image56.png"/><Relationship Id="rId53" Type="http://schemas.openxmlformats.org/officeDocument/2006/relationships/image" Target="../media/image55.png"/><Relationship Id="rId52" Type="http://schemas.openxmlformats.org/officeDocument/2006/relationships/image" Target="../media/image54.png"/><Relationship Id="rId51" Type="http://schemas.openxmlformats.org/officeDocument/2006/relationships/image" Target="../media/image53.png"/><Relationship Id="rId50" Type="http://schemas.openxmlformats.org/officeDocument/2006/relationships/image" Target="../media/image52.png"/><Relationship Id="rId5" Type="http://schemas.openxmlformats.org/officeDocument/2006/relationships/image" Target="../media/image7.png"/><Relationship Id="rId49" Type="http://schemas.openxmlformats.org/officeDocument/2006/relationships/image" Target="../media/image51.png"/><Relationship Id="rId48" Type="http://schemas.openxmlformats.org/officeDocument/2006/relationships/image" Target="../media/image50.png"/><Relationship Id="rId47" Type="http://schemas.openxmlformats.org/officeDocument/2006/relationships/image" Target="../media/image49.png"/><Relationship Id="rId46" Type="http://schemas.openxmlformats.org/officeDocument/2006/relationships/image" Target="../media/image48.png"/><Relationship Id="rId45" Type="http://schemas.openxmlformats.org/officeDocument/2006/relationships/image" Target="../media/image47.png"/><Relationship Id="rId44" Type="http://schemas.openxmlformats.org/officeDocument/2006/relationships/image" Target="../media/image46.png"/><Relationship Id="rId43" Type="http://schemas.openxmlformats.org/officeDocument/2006/relationships/image" Target="../media/image45.png"/><Relationship Id="rId42" Type="http://schemas.openxmlformats.org/officeDocument/2006/relationships/image" Target="../media/image44.png"/><Relationship Id="rId41" Type="http://schemas.openxmlformats.org/officeDocument/2006/relationships/image" Target="../media/image43.png"/><Relationship Id="rId40" Type="http://schemas.openxmlformats.org/officeDocument/2006/relationships/image" Target="../media/image42.png"/><Relationship Id="rId4" Type="http://schemas.openxmlformats.org/officeDocument/2006/relationships/image" Target="../media/image6.png"/><Relationship Id="rId39" Type="http://schemas.openxmlformats.org/officeDocument/2006/relationships/image" Target="../media/image41.png"/><Relationship Id="rId38" Type="http://schemas.openxmlformats.org/officeDocument/2006/relationships/image" Target="../media/image40.png"/><Relationship Id="rId37" Type="http://schemas.openxmlformats.org/officeDocument/2006/relationships/image" Target="../media/image39.png"/><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jpe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jpe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image70.wdp"/><Relationship Id="rId4" Type="http://schemas.openxmlformats.org/officeDocument/2006/relationships/image" Target="../media/image69.png"/><Relationship Id="rId3" Type="http://schemas.microsoft.com/office/2007/relationships/hdphoto" Target="../media/image68.wdp"/><Relationship Id="rId2" Type="http://schemas.openxmlformats.org/officeDocument/2006/relationships/image" Target="../media/image6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V="1">
            <a:off x="3295154" y="1764844"/>
            <a:ext cx="5760720" cy="18288"/>
          </a:xfrm>
          <a:prstGeom prst="line">
            <a:avLst/>
          </a:prstGeom>
          <a:ln w="38100">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nvGrpSpPr>
          <p:cNvPr id="4" name="组合 3"/>
          <p:cNvGrpSpPr/>
          <p:nvPr>
            <p:custDataLst>
              <p:tags r:id="rId2"/>
            </p:custDataLst>
          </p:nvPr>
        </p:nvGrpSpPr>
        <p:grpSpPr>
          <a:xfrm>
            <a:off x="3295409" y="2025863"/>
            <a:ext cx="6473952" cy="521970"/>
            <a:chOff x="3310128" y="1376952"/>
            <a:chExt cx="6473952" cy="521970"/>
          </a:xfrm>
        </p:grpSpPr>
        <p:sp>
          <p:nvSpPr>
            <p:cNvPr id="5" name="文本框 4"/>
            <p:cNvSpPr txBox="1"/>
            <p:nvPr>
              <p:custDataLst>
                <p:tags r:id="rId3"/>
              </p:custDataLst>
            </p:nvPr>
          </p:nvSpPr>
          <p:spPr>
            <a:xfrm>
              <a:off x="3310128" y="1407730"/>
              <a:ext cx="658368"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2400" b="1" dirty="0">
                  <a:latin typeface="微软雅黑" panose="020B0503020204020204" charset="-122"/>
                  <a:ea typeface="微软雅黑" panose="020B0503020204020204" charset="-122"/>
                </a:rPr>
                <a:t>1</a:t>
              </a:r>
              <a:endParaRPr lang="zh-CN" altLang="en-US" sz="2400" b="1" dirty="0">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4169664" y="1376952"/>
              <a:ext cx="5614416" cy="521970"/>
            </a:xfrm>
            <a:prstGeom prst="rect">
              <a:avLst/>
            </a:prstGeom>
            <a:noFill/>
          </p:spPr>
          <p:txBody>
            <a:bodyPr wrap="square" rtlCol="0">
              <a:spAutoFit/>
            </a:bodyPr>
            <a:lstStyle/>
            <a:p>
              <a:pPr algn="l">
                <a:buClrTx/>
                <a:buSzTx/>
                <a:buFontTx/>
              </a:pPr>
              <a:r>
                <a:rPr kumimoji="1" lang="zh-CN" altLang="en-US" sz="2800" b="1" dirty="0" smtClean="0">
                  <a:solidFill>
                    <a:schemeClr val="tx2">
                      <a:lumMod val="90000"/>
                      <a:lumOff val="10000"/>
                    </a:schemeClr>
                  </a:solidFill>
                  <a:latin typeface="微软雅黑" panose="020B0503020204020204" charset="-122"/>
                  <a:ea typeface="微软雅黑" panose="020B0503020204020204" charset="-122"/>
                </a:rPr>
                <a:t>模型</a:t>
              </a:r>
              <a:r>
                <a:rPr kumimoji="1" lang="zh-CN" altLang="en-US" sz="2800" b="1" dirty="0">
                  <a:solidFill>
                    <a:schemeClr val="tx2">
                      <a:lumMod val="90000"/>
                      <a:lumOff val="10000"/>
                    </a:schemeClr>
                  </a:solidFill>
                  <a:latin typeface="微软雅黑" panose="020B0503020204020204" charset="-122"/>
                  <a:ea typeface="微软雅黑" panose="020B0503020204020204" charset="-122"/>
                </a:rPr>
                <a:t>训练简介</a:t>
              </a:r>
              <a:endParaRPr kumimoji="1" lang="zh-CN" altLang="en-US" sz="2800" b="1" dirty="0">
                <a:solidFill>
                  <a:schemeClr val="tx2">
                    <a:lumMod val="90000"/>
                    <a:lumOff val="10000"/>
                  </a:schemeClr>
                </a:solidFill>
                <a:latin typeface="微软雅黑" panose="020B0503020204020204" charset="-122"/>
                <a:ea typeface="微软雅黑" panose="020B0503020204020204" charset="-122"/>
              </a:endParaRPr>
            </a:p>
          </p:txBody>
        </p:sp>
      </p:grpSp>
      <p:sp>
        <p:nvSpPr>
          <p:cNvPr id="7" name="文本框 6"/>
          <p:cNvSpPr txBox="1"/>
          <p:nvPr>
            <p:custDataLst>
              <p:tags r:id="rId5"/>
            </p:custDataLst>
          </p:nvPr>
        </p:nvSpPr>
        <p:spPr>
          <a:xfrm>
            <a:off x="3295154" y="2870711"/>
            <a:ext cx="658495"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numCol="1" spcCol="0" rtlCol="0" fromWordArt="0" anchor="ctr" anchorCtr="0" forceAA="0" compatLnSpc="1">
            <a:spAutoFit/>
          </a:bodyPr>
          <a:lstStyle/>
          <a:p>
            <a:pPr lvl="0" algn="ctr">
              <a:buClrTx/>
              <a:buSzTx/>
              <a:buFontTx/>
            </a:pPr>
            <a:r>
              <a:rPr lang="en-US" altLang="zh-CN" sz="2400" b="1" dirty="0">
                <a:latin typeface="微软雅黑" panose="020B0503020204020204" charset="-122"/>
                <a:ea typeface="微软雅黑" panose="020B0503020204020204" charset="-122"/>
                <a:sym typeface="+mn-ea"/>
              </a:rPr>
              <a:t>2</a:t>
            </a:r>
            <a:endParaRPr lang="en-US" altLang="zh-CN" sz="2400" b="1" dirty="0">
              <a:latin typeface="微软雅黑" panose="020B0503020204020204" charset="-122"/>
              <a:ea typeface="微软雅黑" panose="020B0503020204020204" charset="-122"/>
              <a:sym typeface="+mn-ea"/>
            </a:endParaRPr>
          </a:p>
        </p:txBody>
      </p:sp>
      <p:sp>
        <p:nvSpPr>
          <p:cNvPr id="9" name="文本框 8"/>
          <p:cNvSpPr txBox="1"/>
          <p:nvPr>
            <p:custDataLst>
              <p:tags r:id="rId6"/>
            </p:custDataLst>
          </p:nvPr>
        </p:nvSpPr>
        <p:spPr>
          <a:xfrm>
            <a:off x="3295155" y="3685354"/>
            <a:ext cx="658495"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numCol="1" spcCol="0" rtlCol="0" fromWordArt="0" anchor="ctr" anchorCtr="0" forceAA="0" compatLnSpc="1">
            <a:spAutoFit/>
          </a:bodyPr>
          <a:lstStyle/>
          <a:p>
            <a:pPr lvl="0" algn="ctr">
              <a:buClrTx/>
              <a:buSzTx/>
              <a:buFontTx/>
            </a:pPr>
            <a:r>
              <a:rPr lang="en-US" altLang="zh-CN" sz="2400" b="1" dirty="0">
                <a:latin typeface="微软雅黑" panose="020B0503020204020204" charset="-122"/>
                <a:ea typeface="微软雅黑" panose="020B0503020204020204" charset="-122"/>
                <a:sym typeface="+mn-ea"/>
              </a:rPr>
              <a:t>3</a:t>
            </a:r>
            <a:endParaRPr lang="en-US" altLang="zh-CN" sz="2400" b="1" dirty="0">
              <a:latin typeface="微软雅黑" panose="020B0503020204020204" charset="-122"/>
              <a:ea typeface="微软雅黑" panose="020B0503020204020204" charset="-122"/>
              <a:sym typeface="+mn-ea"/>
            </a:endParaRPr>
          </a:p>
        </p:txBody>
      </p:sp>
      <p:sp>
        <p:nvSpPr>
          <p:cNvPr id="10" name="文本框 9"/>
          <p:cNvSpPr txBox="1"/>
          <p:nvPr>
            <p:custDataLst>
              <p:tags r:id="rId7"/>
            </p:custDataLst>
          </p:nvPr>
        </p:nvSpPr>
        <p:spPr>
          <a:xfrm>
            <a:off x="4198294" y="3685354"/>
            <a:ext cx="5614670" cy="521970"/>
          </a:xfrm>
          <a:prstGeom prst="rect">
            <a:avLst/>
          </a:prstGeom>
          <a:noFill/>
        </p:spPr>
        <p:txBody>
          <a:bodyPr wrap="square" rtlCol="0">
            <a:spAutoFit/>
          </a:bodyPr>
          <a:lstStyle/>
          <a:p>
            <a:r>
              <a:rPr kumimoji="1" lang="zh-CN" altLang="en-US" sz="2800" b="1" dirty="0" smtClean="0">
                <a:solidFill>
                  <a:schemeClr val="tx2">
                    <a:lumMod val="90000"/>
                    <a:lumOff val="10000"/>
                  </a:schemeClr>
                </a:solidFill>
                <a:latin typeface="微软雅黑" panose="020B0503020204020204" charset="-122"/>
                <a:ea typeface="微软雅黑" panose="020B0503020204020204" charset="-122"/>
              </a:rPr>
              <a:t>小型</a:t>
            </a:r>
            <a:r>
              <a:rPr kumimoji="1" lang="zh-CN" altLang="en-US" sz="2800" b="1" dirty="0">
                <a:solidFill>
                  <a:schemeClr val="tx2">
                    <a:lumMod val="90000"/>
                    <a:lumOff val="10000"/>
                  </a:schemeClr>
                </a:solidFill>
                <a:latin typeface="微软雅黑" panose="020B0503020204020204" charset="-122"/>
                <a:ea typeface="微软雅黑" panose="020B0503020204020204" charset="-122"/>
              </a:rPr>
              <a:t>训练组网与设备推荐</a:t>
            </a:r>
            <a:endParaRPr kumimoji="1" lang="zh-CN" altLang="en-US" sz="2800" b="1" dirty="0">
              <a:solidFill>
                <a:schemeClr val="tx2">
                  <a:lumMod val="90000"/>
                  <a:lumOff val="10000"/>
                </a:schemeClr>
              </a:solidFill>
              <a:latin typeface="微软雅黑" panose="020B0503020204020204" charset="-122"/>
              <a:ea typeface="微软雅黑" panose="020B0503020204020204" charset="-122"/>
            </a:endParaRPr>
          </a:p>
        </p:txBody>
      </p:sp>
      <p:sp>
        <p:nvSpPr>
          <p:cNvPr id="11" name="文本框 10"/>
          <p:cNvSpPr txBox="1"/>
          <p:nvPr>
            <p:custDataLst>
              <p:tags r:id="rId8"/>
            </p:custDataLst>
          </p:nvPr>
        </p:nvSpPr>
        <p:spPr>
          <a:xfrm>
            <a:off x="3295155" y="4499424"/>
            <a:ext cx="658495"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numCol="1" spcCol="0" rtlCol="0" fromWordArt="0" anchor="ctr" anchorCtr="0" forceAA="0" compatLnSpc="1">
            <a:spAutoFit/>
          </a:bodyPr>
          <a:lstStyle/>
          <a:p>
            <a:pPr lvl="0" algn="ctr">
              <a:buClrTx/>
              <a:buSzTx/>
              <a:buFontTx/>
            </a:pPr>
            <a:r>
              <a:rPr lang="en-US" altLang="zh-CN" sz="2400" b="1" dirty="0">
                <a:latin typeface="微软雅黑" panose="020B0503020204020204" charset="-122"/>
                <a:ea typeface="微软雅黑" panose="020B0503020204020204" charset="-122"/>
                <a:sym typeface="+mn-ea"/>
              </a:rPr>
              <a:t>4</a:t>
            </a:r>
            <a:endParaRPr lang="en-US" altLang="zh-CN" sz="2400" b="1" dirty="0">
              <a:latin typeface="微软雅黑" panose="020B0503020204020204" charset="-122"/>
              <a:ea typeface="微软雅黑" panose="020B0503020204020204" charset="-122"/>
              <a:sym typeface="+mn-ea"/>
            </a:endParaRPr>
          </a:p>
        </p:txBody>
      </p:sp>
      <p:sp>
        <p:nvSpPr>
          <p:cNvPr id="12" name="文本框 11"/>
          <p:cNvSpPr txBox="1"/>
          <p:nvPr>
            <p:custDataLst>
              <p:tags r:id="rId9"/>
            </p:custDataLst>
          </p:nvPr>
        </p:nvSpPr>
        <p:spPr>
          <a:xfrm>
            <a:off x="4198294" y="4493108"/>
            <a:ext cx="5614670" cy="523220"/>
          </a:xfrm>
          <a:prstGeom prst="rect">
            <a:avLst/>
          </a:prstGeom>
          <a:noFill/>
        </p:spPr>
        <p:txBody>
          <a:bodyPr wrap="square" rtlCol="0">
            <a:spAutoFit/>
          </a:bodyPr>
          <a:lstStyle/>
          <a:p>
            <a:pPr algn="l">
              <a:buClrTx/>
              <a:buSzTx/>
              <a:buFontTx/>
            </a:pPr>
            <a:r>
              <a:rPr kumimoji="1" lang="zh-CN" altLang="en-US" sz="2800" b="1" dirty="0" smtClean="0">
                <a:solidFill>
                  <a:schemeClr val="tx2">
                    <a:lumMod val="90000"/>
                    <a:lumOff val="10000"/>
                  </a:schemeClr>
                </a:solidFill>
                <a:latin typeface="微软雅黑" panose="020B0503020204020204" charset="-122"/>
                <a:ea typeface="微软雅黑" panose="020B0503020204020204" charset="-122"/>
              </a:rPr>
              <a:t>中大型智算中心组网与设备推荐</a:t>
            </a:r>
            <a:endParaRPr kumimoji="1" lang="zh-CN" altLang="en-US" sz="2800" b="1" dirty="0">
              <a:solidFill>
                <a:schemeClr val="tx2">
                  <a:lumMod val="90000"/>
                  <a:lumOff val="10000"/>
                </a:schemeClr>
              </a:solidFill>
              <a:latin typeface="微软雅黑" panose="020B0503020204020204" charset="-122"/>
              <a:ea typeface="微软雅黑" panose="020B0503020204020204" charset="-122"/>
            </a:endParaRPr>
          </a:p>
        </p:txBody>
      </p:sp>
      <p:sp>
        <p:nvSpPr>
          <p:cNvPr id="16" name="文本框 15"/>
          <p:cNvSpPr txBox="1"/>
          <p:nvPr>
            <p:custDataLst>
              <p:tags r:id="rId10"/>
            </p:custDataLst>
          </p:nvPr>
        </p:nvSpPr>
        <p:spPr>
          <a:xfrm>
            <a:off x="4198294" y="2849549"/>
            <a:ext cx="5608320" cy="521970"/>
          </a:xfrm>
          <a:prstGeom prst="rect">
            <a:avLst/>
          </a:prstGeom>
          <a:noFill/>
        </p:spPr>
        <p:txBody>
          <a:bodyPr wrap="square" rtlCol="0">
            <a:spAutoFit/>
          </a:bodyPr>
          <a:lstStyle/>
          <a:p>
            <a:r>
              <a:rPr kumimoji="1" lang="zh-CN" altLang="en-US" sz="2800" b="1" dirty="0" smtClean="0">
                <a:solidFill>
                  <a:schemeClr val="tx2">
                    <a:lumMod val="90000"/>
                    <a:lumOff val="10000"/>
                  </a:schemeClr>
                </a:solidFill>
                <a:latin typeface="微软雅黑" panose="020B0503020204020204" charset="-122"/>
                <a:ea typeface="微软雅黑" panose="020B0503020204020204" charset="-122"/>
              </a:rPr>
              <a:t>模型训练常见组网</a:t>
            </a:r>
            <a:endParaRPr kumimoji="1" lang="zh-CN" altLang="en-US" sz="2800" b="1" dirty="0">
              <a:solidFill>
                <a:schemeClr val="tx2">
                  <a:lumMod val="90000"/>
                  <a:lumOff val="10000"/>
                </a:schemeClr>
              </a:solidFill>
              <a:latin typeface="微软雅黑" panose="020B0503020204020204" charset="-122"/>
              <a:ea typeface="微软雅黑" panose="020B0503020204020204" charset="-122"/>
            </a:endParaRPr>
          </a:p>
        </p:txBody>
      </p:sp>
      <p:sp>
        <p:nvSpPr>
          <p:cNvPr id="17" name="标题 1"/>
          <p:cNvSpPr>
            <a:spLocks noGrp="1"/>
          </p:cNvSpPr>
          <p:nvPr/>
        </p:nvSpPr>
        <p:spPr>
          <a:xfrm>
            <a:off x="-118312" y="734659"/>
            <a:ext cx="12192000" cy="518795"/>
          </a:xfrm>
          <a:prstGeom prst="rect">
            <a:avLst/>
          </a:prstGeom>
        </p:spPr>
        <p:txBody>
          <a:bodyPr/>
          <a:lstStyle>
            <a:lvl1pPr algn="l" defTabSz="914400" rtl="0" eaLnBrk="1" latinLnBrk="0" hangingPunct="1">
              <a:lnSpc>
                <a:spcPct val="90000"/>
              </a:lnSpc>
              <a:spcBef>
                <a:spcPct val="0"/>
              </a:spcBef>
              <a:buNone/>
              <a:defRPr sz="3600" b="1" kern="1200">
                <a:solidFill>
                  <a:schemeClr val="accent1">
                    <a:lumMod val="50000"/>
                  </a:schemeClr>
                </a:solidFill>
                <a:latin typeface="微软雅黑" panose="020B0503020204020204" charset="-122"/>
                <a:ea typeface="微软雅黑" panose="020B0503020204020204" charset="-122"/>
                <a:cs typeface="+mj-cs"/>
              </a:defRPr>
            </a:lvl1pPr>
          </a:lstStyle>
          <a:p>
            <a:pPr algn="ctr">
              <a:lnSpc>
                <a:spcPct val="100000"/>
              </a:lnSpc>
              <a:buClrTx/>
              <a:buSzTx/>
              <a:buFontTx/>
            </a:pPr>
            <a:r>
              <a:rPr kumimoji="1" lang="zh-CN" altLang="en-US" dirty="0">
                <a:solidFill>
                  <a:schemeClr val="tx2">
                    <a:lumMod val="90000"/>
                    <a:lumOff val="10000"/>
                  </a:schemeClr>
                </a:solidFill>
                <a:cs typeface="+mn-cs"/>
              </a:rPr>
              <a:t>提  纲</a:t>
            </a:r>
            <a:endParaRPr kumimoji="1" lang="zh-CN" altLang="en-US" dirty="0">
              <a:solidFill>
                <a:schemeClr val="tx2">
                  <a:lumMod val="90000"/>
                  <a:lumOff val="10000"/>
                </a:schemeClr>
              </a:solidFill>
              <a:cs typeface="+mn-cs"/>
            </a:endParaRPr>
          </a:p>
        </p:txBody>
      </p:sp>
      <p:sp>
        <p:nvSpPr>
          <p:cNvPr id="2" name="文本框 1"/>
          <p:cNvSpPr txBox="1"/>
          <p:nvPr/>
        </p:nvSpPr>
        <p:spPr>
          <a:xfrm>
            <a:off x="13208635" y="55626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93" name="文本占位符 1"/>
          <p:cNvSpPr txBox="1"/>
          <p:nvPr/>
        </p:nvSpPr>
        <p:spPr>
          <a:xfrm>
            <a:off x="216446" y="223078"/>
            <a:ext cx="8983434" cy="499567"/>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t>张量并行对带宽的需求只有</a:t>
            </a:r>
            <a:r>
              <a:rPr lang="en-US" altLang="zh-CN" b="1" dirty="0" err="1" smtClean="0"/>
              <a:t>NVLink</a:t>
            </a:r>
            <a:r>
              <a:rPr lang="zh-CN" altLang="en-US" b="1" dirty="0" smtClean="0"/>
              <a:t>可以满足</a:t>
            </a:r>
            <a:endParaRPr lang="zh-CN" altLang="en-US" b="1" dirty="0"/>
          </a:p>
        </p:txBody>
      </p:sp>
      <p:sp>
        <p:nvSpPr>
          <p:cNvPr id="394" name="矩形: 圆角 2"/>
          <p:cNvSpPr/>
          <p:nvPr/>
        </p:nvSpPr>
        <p:spPr>
          <a:xfrm>
            <a:off x="1895511"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395" name="矩形: 圆角 3"/>
          <p:cNvSpPr/>
          <p:nvPr/>
        </p:nvSpPr>
        <p:spPr>
          <a:xfrm>
            <a:off x="2692117"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396" name="矩形: 圆角 4"/>
          <p:cNvSpPr/>
          <p:nvPr/>
        </p:nvSpPr>
        <p:spPr>
          <a:xfrm>
            <a:off x="3488723"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397" name="矩形: 圆角 5"/>
          <p:cNvSpPr/>
          <p:nvPr/>
        </p:nvSpPr>
        <p:spPr>
          <a:xfrm>
            <a:off x="4285329"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398" name="文本框 397"/>
          <p:cNvSpPr txBox="1"/>
          <p:nvPr/>
        </p:nvSpPr>
        <p:spPr>
          <a:xfrm>
            <a:off x="1638007" y="2056573"/>
            <a:ext cx="335220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 以使用</a:t>
            </a:r>
            <a:r>
              <a:rPr kumimoji="0" lang="en-US" altLang="zh-CN"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8</a:t>
            </a:r>
            <a:r>
              <a:rPr kumimoji="0" lang="zh-CN" altLang="en-US"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块</a:t>
            </a:r>
            <a:r>
              <a:rPr kumimoji="0" lang="en-US" altLang="zh-CN"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进行张量并行为例</a:t>
            </a:r>
            <a:endParaRPr kumimoji="0" lang="zh-CN" altLang="en-US" sz="16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399" name="文本框 398"/>
          <p:cNvSpPr txBox="1"/>
          <p:nvPr/>
        </p:nvSpPr>
        <p:spPr>
          <a:xfrm>
            <a:off x="1318470" y="3308868"/>
            <a:ext cx="3879250" cy="52322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每次</a:t>
            </a:r>
            <a:r>
              <a:rPr kumimoji="0" lang="en-US" altLang="zh-CN" sz="1400" b="0" i="0" u="none" strike="noStrike" kern="1200" cap="none" spc="0" normalizeH="0" baseline="0" noProof="0" dirty="0" err="1">
                <a:ln>
                  <a:noFill/>
                </a:ln>
                <a:solidFill>
                  <a:srgbClr val="4C4948"/>
                </a:solidFill>
                <a:effectLst/>
                <a:uLnTx/>
                <a:uFillTx/>
                <a:latin typeface="微软雅黑" panose="020B0503020204020204" charset="-122"/>
                <a:ea typeface="微软雅黑" panose="020B0503020204020204" charset="-122"/>
                <a:cs typeface="+mn-cs"/>
              </a:rPr>
              <a:t>ALLReduce</a:t>
            </a:r>
            <a:r>
              <a:rPr kumimoji="0" lang="zh-CN" altLang="en-US"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或</a:t>
            </a:r>
            <a:r>
              <a:rPr kumimoji="0" lang="en-US" altLang="zh-CN" sz="1400" b="0" i="0" u="none" strike="noStrike" kern="1200" cap="none" spc="0" normalizeH="0" baseline="0" noProof="0" dirty="0" err="1">
                <a:ln>
                  <a:noFill/>
                </a:ln>
                <a:solidFill>
                  <a:srgbClr val="4C4948"/>
                </a:solidFill>
                <a:effectLst/>
                <a:uLnTx/>
                <a:uFillTx/>
                <a:latin typeface="微软雅黑" panose="020B0503020204020204" charset="-122"/>
                <a:ea typeface="微软雅黑" panose="020B0503020204020204" charset="-122"/>
                <a:cs typeface="+mn-cs"/>
              </a:rPr>
              <a:t>ALLGather</a:t>
            </a:r>
            <a:r>
              <a:rPr kumimoji="0" lang="zh-CN" altLang="en-US"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均通过一个</a:t>
            </a:r>
            <a:r>
              <a:rPr kumimoji="0" lang="en-US" altLang="zh-CN"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Ring</a:t>
            </a:r>
            <a:r>
              <a:rPr kumimoji="0" lang="zh-CN" altLang="en-US"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环进行集合通信</a:t>
            </a:r>
            <a:endParaRPr kumimoji="0" lang="zh-CN" altLang="en-US" sz="14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grpSp>
        <p:nvGrpSpPr>
          <p:cNvPr id="400" name="组合 399"/>
          <p:cNvGrpSpPr/>
          <p:nvPr/>
        </p:nvGrpSpPr>
        <p:grpSpPr>
          <a:xfrm>
            <a:off x="6049280" y="1432848"/>
            <a:ext cx="4379108" cy="2682959"/>
            <a:chOff x="5354344" y="1863377"/>
            <a:chExt cx="2382842" cy="1617794"/>
          </a:xfrm>
        </p:grpSpPr>
        <p:sp>
          <p:nvSpPr>
            <p:cNvPr id="401" name="矩形 400"/>
            <p:cNvSpPr/>
            <p:nvPr/>
          </p:nvSpPr>
          <p:spPr>
            <a:xfrm>
              <a:off x="5642035" y="1863377"/>
              <a:ext cx="2095151" cy="1590959"/>
            </a:xfrm>
            <a:prstGeom prst="rect">
              <a:avLst/>
            </a:prstGeom>
            <a:solidFill>
              <a:srgbClr val="B3D882"/>
            </a:solidFill>
            <a:ln w="12700">
              <a:no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32788E">
                    <a:lumOff val="44000"/>
                  </a:srgbClr>
                </a:solidFill>
                <a:effectLst/>
                <a:uLnTx/>
                <a:uFillTx/>
                <a:latin typeface="微软雅黑" panose="020B0503020204020204" charset="-122"/>
                <a:ea typeface="微软雅黑" panose="020B0503020204020204" charset="-122"/>
                <a:cs typeface="+mn-cs"/>
              </a:endParaRPr>
            </a:p>
          </p:txBody>
        </p:sp>
        <p:sp>
          <p:nvSpPr>
            <p:cNvPr id="402" name="矩形 401"/>
            <p:cNvSpPr/>
            <p:nvPr/>
          </p:nvSpPr>
          <p:spPr>
            <a:xfrm rot="5400000">
              <a:off x="5642036" y="2744224"/>
              <a:ext cx="358629" cy="166732"/>
            </a:xfrm>
            <a:prstGeom prst="rect">
              <a:avLst/>
            </a:prstGeom>
            <a:solidFill>
              <a:srgbClr val="DC9EB6"/>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GPU-1</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3" name="矩形 402"/>
            <p:cNvSpPr/>
            <p:nvPr/>
          </p:nvSpPr>
          <p:spPr>
            <a:xfrm rot="5400000">
              <a:off x="5886814" y="2744224"/>
              <a:ext cx="358629" cy="166732"/>
            </a:xfrm>
            <a:prstGeom prst="rect">
              <a:avLst/>
            </a:prstGeom>
            <a:solidFill>
              <a:srgbClr val="DC9EB6"/>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GPU-2</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4" name="矩形 403"/>
            <p:cNvSpPr/>
            <p:nvPr/>
          </p:nvSpPr>
          <p:spPr>
            <a:xfrm rot="5400000">
              <a:off x="6131593" y="2744224"/>
              <a:ext cx="358629" cy="166732"/>
            </a:xfrm>
            <a:prstGeom prst="rect">
              <a:avLst/>
            </a:prstGeom>
            <a:solidFill>
              <a:srgbClr val="DC9EB6"/>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GPU-3</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5" name="矩形 404"/>
            <p:cNvSpPr/>
            <p:nvPr/>
          </p:nvSpPr>
          <p:spPr>
            <a:xfrm rot="5400000">
              <a:off x="6376371" y="2744224"/>
              <a:ext cx="358629" cy="166732"/>
            </a:xfrm>
            <a:prstGeom prst="rect">
              <a:avLst/>
            </a:prstGeom>
            <a:solidFill>
              <a:srgbClr val="DC9EB6"/>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GPU-4</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6" name="矩形 405"/>
            <p:cNvSpPr/>
            <p:nvPr/>
          </p:nvSpPr>
          <p:spPr>
            <a:xfrm rot="5400000">
              <a:off x="6621149" y="2744224"/>
              <a:ext cx="358629" cy="166732"/>
            </a:xfrm>
            <a:prstGeom prst="rect">
              <a:avLst/>
            </a:prstGeom>
            <a:solidFill>
              <a:srgbClr val="EBEB63"/>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GPU-5</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7" name="矩形 406"/>
            <p:cNvSpPr/>
            <p:nvPr/>
          </p:nvSpPr>
          <p:spPr>
            <a:xfrm rot="5400000">
              <a:off x="6865927" y="2744224"/>
              <a:ext cx="358629" cy="166732"/>
            </a:xfrm>
            <a:prstGeom prst="rect">
              <a:avLst/>
            </a:prstGeom>
            <a:solidFill>
              <a:srgbClr val="EBEB63"/>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GPU-6</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8" name="矩形 407"/>
            <p:cNvSpPr/>
            <p:nvPr/>
          </p:nvSpPr>
          <p:spPr>
            <a:xfrm rot="5400000">
              <a:off x="7110706" y="2744224"/>
              <a:ext cx="358629" cy="166732"/>
            </a:xfrm>
            <a:prstGeom prst="rect">
              <a:avLst/>
            </a:prstGeom>
            <a:solidFill>
              <a:srgbClr val="EBEB63"/>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GPU-7</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9" name="矩形 408"/>
            <p:cNvSpPr/>
            <p:nvPr/>
          </p:nvSpPr>
          <p:spPr>
            <a:xfrm rot="5400000">
              <a:off x="7355482" y="2744224"/>
              <a:ext cx="358629" cy="166732"/>
            </a:xfrm>
            <a:prstGeom prst="rect">
              <a:avLst/>
            </a:prstGeom>
            <a:solidFill>
              <a:srgbClr val="EBEB63"/>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GPU-8</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0" name="矩形 409"/>
            <p:cNvSpPr/>
            <p:nvPr/>
          </p:nvSpPr>
          <p:spPr>
            <a:xfrm>
              <a:off x="5737984" y="3139699"/>
              <a:ext cx="1880178" cy="201051"/>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err="1">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NVSwitch</a:t>
              </a:r>
              <a:r>
                <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 </a:t>
              </a:r>
              <a:r>
                <a:rPr kumimoji="0" lang="zh-CN" altLang="en-US"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 </a:t>
              </a:r>
              <a:r>
                <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6</a:t>
              </a:r>
              <a:endPar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endParaRPr>
            </a:p>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3.2TB/s</a:t>
              </a:r>
              <a:endPar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endParaRPr>
            </a:p>
          </p:txBody>
        </p:sp>
        <p:sp>
          <p:nvSpPr>
            <p:cNvPr id="411" name="矩形 410"/>
            <p:cNvSpPr/>
            <p:nvPr/>
          </p:nvSpPr>
          <p:spPr>
            <a:xfrm>
              <a:off x="5737985" y="2371435"/>
              <a:ext cx="411511" cy="217067"/>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PCIe Switch</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2" name="矩形 411"/>
            <p:cNvSpPr/>
            <p:nvPr/>
          </p:nvSpPr>
          <p:spPr>
            <a:xfrm>
              <a:off x="6232932" y="2371435"/>
              <a:ext cx="411511" cy="217067"/>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PCIe Switch</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3" name="矩形 412"/>
            <p:cNvSpPr/>
            <p:nvPr/>
          </p:nvSpPr>
          <p:spPr>
            <a:xfrm>
              <a:off x="6717098" y="2371435"/>
              <a:ext cx="411511" cy="217067"/>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PCIe Switch</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4" name="矩形 413"/>
            <p:cNvSpPr/>
            <p:nvPr/>
          </p:nvSpPr>
          <p:spPr>
            <a:xfrm>
              <a:off x="7206654" y="2371435"/>
              <a:ext cx="411511" cy="217067"/>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PCIe Switch</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5" name="矩形 414"/>
            <p:cNvSpPr/>
            <p:nvPr/>
          </p:nvSpPr>
          <p:spPr>
            <a:xfrm rot="5400000">
              <a:off x="5642036"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NIC-1</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6" name="矩形 415"/>
            <p:cNvSpPr/>
            <p:nvPr/>
          </p:nvSpPr>
          <p:spPr>
            <a:xfrm rot="5400000">
              <a:off x="5886814"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NIC-2</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7" name="矩形 416"/>
            <p:cNvSpPr/>
            <p:nvPr/>
          </p:nvSpPr>
          <p:spPr>
            <a:xfrm rot="5400000">
              <a:off x="6131590"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NIC-3</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8" name="矩形 417"/>
            <p:cNvSpPr/>
            <p:nvPr/>
          </p:nvSpPr>
          <p:spPr>
            <a:xfrm rot="5400000">
              <a:off x="6376366"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NIC-4</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 name="矩形 418"/>
            <p:cNvSpPr/>
            <p:nvPr/>
          </p:nvSpPr>
          <p:spPr>
            <a:xfrm rot="5400000">
              <a:off x="6621142"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NIC-5</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20" name="矩形 419"/>
            <p:cNvSpPr/>
            <p:nvPr/>
          </p:nvSpPr>
          <p:spPr>
            <a:xfrm rot="5400000">
              <a:off x="6865928"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NIC-6</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21" name="矩形 420"/>
            <p:cNvSpPr/>
            <p:nvPr/>
          </p:nvSpPr>
          <p:spPr>
            <a:xfrm rot="5400000">
              <a:off x="7124635" y="2048981"/>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NIC-7</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22" name="矩形 421"/>
            <p:cNvSpPr/>
            <p:nvPr/>
          </p:nvSpPr>
          <p:spPr>
            <a:xfrm rot="5400000">
              <a:off x="7355481" y="2050550"/>
              <a:ext cx="358629" cy="166732"/>
            </a:xfrm>
            <a:prstGeom prst="rect">
              <a:avLst/>
            </a:prstGeom>
            <a:solidFill>
              <a:srgbClr val="FFFFFF"/>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NIC-8</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cxnSp>
          <p:nvCxnSpPr>
            <p:cNvPr id="423" name="直接连接符 422"/>
            <p:cNvCxnSpPr>
              <a:stCxn id="415" idx="3"/>
              <a:endCxn id="411" idx="0"/>
            </p:cNvCxnSpPr>
            <p:nvPr/>
          </p:nvCxnSpPr>
          <p:spPr>
            <a:xfrm>
              <a:off x="5821350" y="2311662"/>
              <a:ext cx="122390" cy="59773"/>
            </a:xfrm>
            <a:prstGeom prst="line">
              <a:avLst/>
            </a:prstGeom>
          </p:spPr>
          <p:style>
            <a:lnRef idx="1">
              <a:schemeClr val="dk1"/>
            </a:lnRef>
            <a:fillRef idx="0">
              <a:schemeClr val="dk1"/>
            </a:fillRef>
            <a:effectRef idx="0">
              <a:schemeClr val="dk1"/>
            </a:effectRef>
            <a:fontRef idx="minor">
              <a:schemeClr val="tx1"/>
            </a:fontRef>
          </p:style>
        </p:cxnSp>
        <p:cxnSp>
          <p:nvCxnSpPr>
            <p:cNvPr id="424" name="直接连接符 423"/>
            <p:cNvCxnSpPr>
              <a:stCxn id="411" idx="0"/>
              <a:endCxn id="416" idx="3"/>
            </p:cNvCxnSpPr>
            <p:nvPr/>
          </p:nvCxnSpPr>
          <p:spPr>
            <a:xfrm flipV="1">
              <a:off x="5943740" y="2311662"/>
              <a:ext cx="122388" cy="59773"/>
            </a:xfrm>
            <a:prstGeom prst="line">
              <a:avLst/>
            </a:prstGeom>
          </p:spPr>
          <p:style>
            <a:lnRef idx="1">
              <a:schemeClr val="dk1"/>
            </a:lnRef>
            <a:fillRef idx="0">
              <a:schemeClr val="dk1"/>
            </a:fillRef>
            <a:effectRef idx="0">
              <a:schemeClr val="dk1"/>
            </a:effectRef>
            <a:fontRef idx="minor">
              <a:schemeClr val="tx1"/>
            </a:fontRef>
          </p:style>
        </p:cxnSp>
        <p:cxnSp>
          <p:nvCxnSpPr>
            <p:cNvPr id="425" name="直接连接符 424"/>
            <p:cNvCxnSpPr>
              <a:stCxn id="412" idx="0"/>
              <a:endCxn id="417" idx="3"/>
            </p:cNvCxnSpPr>
            <p:nvPr/>
          </p:nvCxnSpPr>
          <p:spPr>
            <a:xfrm flipH="1" flipV="1">
              <a:off x="6310905" y="2311662"/>
              <a:ext cx="127783" cy="59773"/>
            </a:xfrm>
            <a:prstGeom prst="line">
              <a:avLst/>
            </a:prstGeom>
          </p:spPr>
          <p:style>
            <a:lnRef idx="1">
              <a:schemeClr val="dk1"/>
            </a:lnRef>
            <a:fillRef idx="0">
              <a:schemeClr val="dk1"/>
            </a:fillRef>
            <a:effectRef idx="0">
              <a:schemeClr val="dk1"/>
            </a:effectRef>
            <a:fontRef idx="minor">
              <a:schemeClr val="tx1"/>
            </a:fontRef>
          </p:style>
        </p:cxnSp>
        <p:cxnSp>
          <p:nvCxnSpPr>
            <p:cNvPr id="426" name="直接连接符 425"/>
            <p:cNvCxnSpPr>
              <a:stCxn id="418" idx="3"/>
              <a:endCxn id="412" idx="0"/>
            </p:cNvCxnSpPr>
            <p:nvPr/>
          </p:nvCxnSpPr>
          <p:spPr>
            <a:xfrm flipH="1">
              <a:off x="6438688" y="2311662"/>
              <a:ext cx="116993" cy="59773"/>
            </a:xfrm>
            <a:prstGeom prst="line">
              <a:avLst/>
            </a:prstGeom>
          </p:spPr>
          <p:style>
            <a:lnRef idx="1">
              <a:schemeClr val="dk1"/>
            </a:lnRef>
            <a:fillRef idx="0">
              <a:schemeClr val="dk1"/>
            </a:fillRef>
            <a:effectRef idx="0">
              <a:schemeClr val="dk1"/>
            </a:effectRef>
            <a:fontRef idx="minor">
              <a:schemeClr val="tx1"/>
            </a:fontRef>
          </p:style>
        </p:cxnSp>
        <p:cxnSp>
          <p:nvCxnSpPr>
            <p:cNvPr id="427" name="直接连接符 426"/>
            <p:cNvCxnSpPr>
              <a:stCxn id="419" idx="3"/>
              <a:endCxn id="413" idx="0"/>
            </p:cNvCxnSpPr>
            <p:nvPr/>
          </p:nvCxnSpPr>
          <p:spPr>
            <a:xfrm>
              <a:off x="6800457" y="2311662"/>
              <a:ext cx="122396" cy="59773"/>
            </a:xfrm>
            <a:prstGeom prst="line">
              <a:avLst/>
            </a:prstGeom>
          </p:spPr>
          <p:style>
            <a:lnRef idx="1">
              <a:schemeClr val="dk1"/>
            </a:lnRef>
            <a:fillRef idx="0">
              <a:schemeClr val="dk1"/>
            </a:fillRef>
            <a:effectRef idx="0">
              <a:schemeClr val="dk1"/>
            </a:effectRef>
            <a:fontRef idx="minor">
              <a:schemeClr val="tx1"/>
            </a:fontRef>
          </p:style>
        </p:cxnSp>
        <p:cxnSp>
          <p:nvCxnSpPr>
            <p:cNvPr id="428" name="直接连接符 427"/>
            <p:cNvCxnSpPr>
              <a:stCxn id="420" idx="3"/>
              <a:endCxn id="413" idx="0"/>
            </p:cNvCxnSpPr>
            <p:nvPr/>
          </p:nvCxnSpPr>
          <p:spPr>
            <a:xfrm flipH="1">
              <a:off x="6922853" y="2311662"/>
              <a:ext cx="122390" cy="59773"/>
            </a:xfrm>
            <a:prstGeom prst="line">
              <a:avLst/>
            </a:prstGeom>
          </p:spPr>
          <p:style>
            <a:lnRef idx="1">
              <a:schemeClr val="dk1"/>
            </a:lnRef>
            <a:fillRef idx="0">
              <a:schemeClr val="dk1"/>
            </a:fillRef>
            <a:effectRef idx="0">
              <a:schemeClr val="dk1"/>
            </a:effectRef>
            <a:fontRef idx="minor">
              <a:schemeClr val="tx1"/>
            </a:fontRef>
          </p:style>
        </p:cxnSp>
        <p:cxnSp>
          <p:nvCxnSpPr>
            <p:cNvPr id="429" name="直接连接符 428"/>
            <p:cNvCxnSpPr>
              <a:stCxn id="421" idx="3"/>
              <a:endCxn id="414" idx="0"/>
            </p:cNvCxnSpPr>
            <p:nvPr/>
          </p:nvCxnSpPr>
          <p:spPr>
            <a:xfrm>
              <a:off x="7303949" y="2311662"/>
              <a:ext cx="108461" cy="59773"/>
            </a:xfrm>
            <a:prstGeom prst="line">
              <a:avLst/>
            </a:prstGeom>
          </p:spPr>
          <p:style>
            <a:lnRef idx="1">
              <a:schemeClr val="dk1"/>
            </a:lnRef>
            <a:fillRef idx="0">
              <a:schemeClr val="dk1"/>
            </a:fillRef>
            <a:effectRef idx="0">
              <a:schemeClr val="dk1"/>
            </a:effectRef>
            <a:fontRef idx="minor">
              <a:schemeClr val="tx1"/>
            </a:fontRef>
          </p:style>
        </p:cxnSp>
        <p:cxnSp>
          <p:nvCxnSpPr>
            <p:cNvPr id="430" name="直接连接符 429"/>
            <p:cNvCxnSpPr>
              <a:stCxn id="414" idx="0"/>
              <a:endCxn id="422" idx="3"/>
            </p:cNvCxnSpPr>
            <p:nvPr/>
          </p:nvCxnSpPr>
          <p:spPr>
            <a:xfrm flipV="1">
              <a:off x="7412410" y="2313231"/>
              <a:ext cx="122386" cy="58204"/>
            </a:xfrm>
            <a:prstGeom prst="line">
              <a:avLst/>
            </a:prstGeom>
          </p:spPr>
          <p:style>
            <a:lnRef idx="1">
              <a:schemeClr val="dk1"/>
            </a:lnRef>
            <a:fillRef idx="0">
              <a:schemeClr val="dk1"/>
            </a:fillRef>
            <a:effectRef idx="0">
              <a:schemeClr val="dk1"/>
            </a:effectRef>
            <a:fontRef idx="minor">
              <a:schemeClr val="tx1"/>
            </a:fontRef>
          </p:style>
        </p:cxnSp>
        <p:cxnSp>
          <p:nvCxnSpPr>
            <p:cNvPr id="431" name="直接连接符 430"/>
            <p:cNvCxnSpPr>
              <a:stCxn id="402" idx="1"/>
              <a:endCxn id="411" idx="2"/>
            </p:cNvCxnSpPr>
            <p:nvPr/>
          </p:nvCxnSpPr>
          <p:spPr>
            <a:xfrm flipV="1">
              <a:off x="5821350" y="2588501"/>
              <a:ext cx="122390" cy="59774"/>
            </a:xfrm>
            <a:prstGeom prst="line">
              <a:avLst/>
            </a:prstGeom>
          </p:spPr>
          <p:style>
            <a:lnRef idx="1">
              <a:schemeClr val="dk1"/>
            </a:lnRef>
            <a:fillRef idx="0">
              <a:schemeClr val="dk1"/>
            </a:fillRef>
            <a:effectRef idx="0">
              <a:schemeClr val="dk1"/>
            </a:effectRef>
            <a:fontRef idx="minor">
              <a:schemeClr val="tx1"/>
            </a:fontRef>
          </p:style>
        </p:cxnSp>
        <p:cxnSp>
          <p:nvCxnSpPr>
            <p:cNvPr id="432" name="直接连接符 431"/>
            <p:cNvCxnSpPr>
              <a:stCxn id="411" idx="2"/>
              <a:endCxn id="403" idx="1"/>
            </p:cNvCxnSpPr>
            <p:nvPr/>
          </p:nvCxnSpPr>
          <p:spPr>
            <a:xfrm>
              <a:off x="5943740" y="2588501"/>
              <a:ext cx="122389" cy="59774"/>
            </a:xfrm>
            <a:prstGeom prst="line">
              <a:avLst/>
            </a:prstGeom>
          </p:spPr>
          <p:style>
            <a:lnRef idx="1">
              <a:schemeClr val="dk1"/>
            </a:lnRef>
            <a:fillRef idx="0">
              <a:schemeClr val="dk1"/>
            </a:fillRef>
            <a:effectRef idx="0">
              <a:schemeClr val="dk1"/>
            </a:effectRef>
            <a:fontRef idx="minor">
              <a:schemeClr val="tx1"/>
            </a:fontRef>
          </p:style>
        </p:cxnSp>
        <p:cxnSp>
          <p:nvCxnSpPr>
            <p:cNvPr id="433" name="直接连接符 432"/>
            <p:cNvCxnSpPr>
              <a:stCxn id="412" idx="2"/>
              <a:endCxn id="404" idx="1"/>
            </p:cNvCxnSpPr>
            <p:nvPr/>
          </p:nvCxnSpPr>
          <p:spPr>
            <a:xfrm flipH="1">
              <a:off x="6310907" y="2588501"/>
              <a:ext cx="127781" cy="59774"/>
            </a:xfrm>
            <a:prstGeom prst="line">
              <a:avLst/>
            </a:prstGeom>
          </p:spPr>
          <p:style>
            <a:lnRef idx="1">
              <a:schemeClr val="dk1"/>
            </a:lnRef>
            <a:fillRef idx="0">
              <a:schemeClr val="dk1"/>
            </a:fillRef>
            <a:effectRef idx="0">
              <a:schemeClr val="dk1"/>
            </a:effectRef>
            <a:fontRef idx="minor">
              <a:schemeClr val="tx1"/>
            </a:fontRef>
          </p:style>
        </p:cxnSp>
        <p:cxnSp>
          <p:nvCxnSpPr>
            <p:cNvPr id="434" name="直接连接符 433"/>
            <p:cNvCxnSpPr>
              <a:stCxn id="412" idx="2"/>
              <a:endCxn id="405" idx="1"/>
            </p:cNvCxnSpPr>
            <p:nvPr/>
          </p:nvCxnSpPr>
          <p:spPr>
            <a:xfrm>
              <a:off x="6438688" y="2588501"/>
              <a:ext cx="116998" cy="59774"/>
            </a:xfrm>
            <a:prstGeom prst="line">
              <a:avLst/>
            </a:prstGeom>
          </p:spPr>
          <p:style>
            <a:lnRef idx="1">
              <a:schemeClr val="dk1"/>
            </a:lnRef>
            <a:fillRef idx="0">
              <a:schemeClr val="dk1"/>
            </a:fillRef>
            <a:effectRef idx="0">
              <a:schemeClr val="dk1"/>
            </a:effectRef>
            <a:fontRef idx="minor">
              <a:schemeClr val="tx1"/>
            </a:fontRef>
          </p:style>
        </p:cxnSp>
        <p:cxnSp>
          <p:nvCxnSpPr>
            <p:cNvPr id="435" name="直接连接符 434"/>
            <p:cNvCxnSpPr>
              <a:stCxn id="413" idx="2"/>
              <a:endCxn id="406" idx="1"/>
            </p:cNvCxnSpPr>
            <p:nvPr/>
          </p:nvCxnSpPr>
          <p:spPr>
            <a:xfrm flipH="1">
              <a:off x="6800463" y="2588501"/>
              <a:ext cx="122390" cy="59774"/>
            </a:xfrm>
            <a:prstGeom prst="line">
              <a:avLst/>
            </a:prstGeom>
          </p:spPr>
          <p:style>
            <a:lnRef idx="1">
              <a:schemeClr val="dk1"/>
            </a:lnRef>
            <a:fillRef idx="0">
              <a:schemeClr val="dk1"/>
            </a:fillRef>
            <a:effectRef idx="0">
              <a:schemeClr val="dk1"/>
            </a:effectRef>
            <a:fontRef idx="minor">
              <a:schemeClr val="tx1"/>
            </a:fontRef>
          </p:style>
        </p:cxnSp>
        <p:cxnSp>
          <p:nvCxnSpPr>
            <p:cNvPr id="436" name="直接连接符 435"/>
            <p:cNvCxnSpPr>
              <a:stCxn id="413" idx="2"/>
              <a:endCxn id="407" idx="1"/>
            </p:cNvCxnSpPr>
            <p:nvPr/>
          </p:nvCxnSpPr>
          <p:spPr>
            <a:xfrm>
              <a:off x="6922853" y="2588501"/>
              <a:ext cx="122389" cy="59774"/>
            </a:xfrm>
            <a:prstGeom prst="line">
              <a:avLst/>
            </a:prstGeom>
          </p:spPr>
          <p:style>
            <a:lnRef idx="1">
              <a:schemeClr val="dk1"/>
            </a:lnRef>
            <a:fillRef idx="0">
              <a:schemeClr val="dk1"/>
            </a:fillRef>
            <a:effectRef idx="0">
              <a:schemeClr val="dk1"/>
            </a:effectRef>
            <a:fontRef idx="minor">
              <a:schemeClr val="tx1"/>
            </a:fontRef>
          </p:style>
        </p:cxnSp>
        <p:cxnSp>
          <p:nvCxnSpPr>
            <p:cNvPr id="437" name="直接连接符 436"/>
            <p:cNvCxnSpPr>
              <a:stCxn id="414" idx="2"/>
              <a:endCxn id="408" idx="1"/>
            </p:cNvCxnSpPr>
            <p:nvPr/>
          </p:nvCxnSpPr>
          <p:spPr>
            <a:xfrm flipH="1">
              <a:off x="7290020" y="2588501"/>
              <a:ext cx="122390" cy="59774"/>
            </a:xfrm>
            <a:prstGeom prst="line">
              <a:avLst/>
            </a:prstGeom>
          </p:spPr>
          <p:style>
            <a:lnRef idx="1">
              <a:schemeClr val="dk1"/>
            </a:lnRef>
            <a:fillRef idx="0">
              <a:schemeClr val="dk1"/>
            </a:fillRef>
            <a:effectRef idx="0">
              <a:schemeClr val="dk1"/>
            </a:effectRef>
            <a:fontRef idx="minor">
              <a:schemeClr val="tx1"/>
            </a:fontRef>
          </p:style>
        </p:cxnSp>
        <p:cxnSp>
          <p:nvCxnSpPr>
            <p:cNvPr id="438" name="直接连接符 437"/>
            <p:cNvCxnSpPr>
              <a:stCxn id="414" idx="2"/>
              <a:endCxn id="409" idx="1"/>
            </p:cNvCxnSpPr>
            <p:nvPr/>
          </p:nvCxnSpPr>
          <p:spPr>
            <a:xfrm>
              <a:off x="7412409" y="2588501"/>
              <a:ext cx="122387" cy="59774"/>
            </a:xfrm>
            <a:prstGeom prst="line">
              <a:avLst/>
            </a:prstGeom>
          </p:spPr>
          <p:style>
            <a:lnRef idx="1">
              <a:schemeClr val="dk1"/>
            </a:lnRef>
            <a:fillRef idx="0">
              <a:schemeClr val="dk1"/>
            </a:fillRef>
            <a:effectRef idx="0">
              <a:schemeClr val="dk1"/>
            </a:effectRef>
            <a:fontRef idx="minor">
              <a:schemeClr val="tx1"/>
            </a:fontRef>
          </p:style>
        </p:cxnSp>
        <p:cxnSp>
          <p:nvCxnSpPr>
            <p:cNvPr id="439" name="直接连接符 438"/>
            <p:cNvCxnSpPr>
              <a:stCxn id="402" idx="3"/>
            </p:cNvCxnSpPr>
            <p:nvPr/>
          </p:nvCxnSpPr>
          <p:spPr>
            <a:xfrm>
              <a:off x="5821351" y="3006903"/>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0" name="直接连接符 439"/>
            <p:cNvCxnSpPr/>
            <p:nvPr/>
          </p:nvCxnSpPr>
          <p:spPr>
            <a:xfrm>
              <a:off x="6066128" y="3006903"/>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1" name="直接连接符 440"/>
            <p:cNvCxnSpPr/>
            <p:nvPr/>
          </p:nvCxnSpPr>
          <p:spPr>
            <a:xfrm>
              <a:off x="6317983" y="3005529"/>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2" name="直接连接符 441"/>
            <p:cNvCxnSpPr/>
            <p:nvPr/>
          </p:nvCxnSpPr>
          <p:spPr>
            <a:xfrm>
              <a:off x="6555681" y="3005529"/>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3" name="直接连接符 442"/>
            <p:cNvCxnSpPr/>
            <p:nvPr/>
          </p:nvCxnSpPr>
          <p:spPr>
            <a:xfrm>
              <a:off x="6800457" y="3007726"/>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4" name="直接连接符 443"/>
            <p:cNvCxnSpPr/>
            <p:nvPr/>
          </p:nvCxnSpPr>
          <p:spPr>
            <a:xfrm>
              <a:off x="7045242" y="3007726"/>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5" name="直接连接符 444"/>
            <p:cNvCxnSpPr/>
            <p:nvPr/>
          </p:nvCxnSpPr>
          <p:spPr>
            <a:xfrm>
              <a:off x="7292265" y="3004977"/>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6" name="直接连接符 445"/>
            <p:cNvCxnSpPr/>
            <p:nvPr/>
          </p:nvCxnSpPr>
          <p:spPr>
            <a:xfrm>
              <a:off x="7537040" y="3004425"/>
              <a:ext cx="0" cy="135000"/>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447" name="文本框 446"/>
            <p:cNvSpPr txBox="1"/>
            <p:nvPr/>
          </p:nvSpPr>
          <p:spPr>
            <a:xfrm>
              <a:off x="6087140" y="3311607"/>
              <a:ext cx="1157520" cy="169564"/>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GPU Server Node-1</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8" name="文本框 447"/>
            <p:cNvSpPr txBox="1"/>
            <p:nvPr/>
          </p:nvSpPr>
          <p:spPr>
            <a:xfrm>
              <a:off x="5354344" y="2994596"/>
              <a:ext cx="514622" cy="158966"/>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rPr>
                <a:t>400GB/s</a:t>
              </a:r>
              <a:endParaRPr kumimoji="0" lang="zh-CN" altLang="en-US" sz="9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cs"/>
              </a:endParaRPr>
            </a:p>
          </p:txBody>
        </p:sp>
      </p:grpSp>
      <p:sp>
        <p:nvSpPr>
          <p:cNvPr id="449" name="箭头: 下弧形 83"/>
          <p:cNvSpPr/>
          <p:nvPr/>
        </p:nvSpPr>
        <p:spPr>
          <a:xfrm>
            <a:off x="6782452"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0" name="箭头: 下弧形 84"/>
          <p:cNvSpPr/>
          <p:nvPr/>
        </p:nvSpPr>
        <p:spPr>
          <a:xfrm>
            <a:off x="7144694"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1" name="箭头: 下弧形 85"/>
          <p:cNvSpPr/>
          <p:nvPr/>
        </p:nvSpPr>
        <p:spPr>
          <a:xfrm>
            <a:off x="7488328"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2" name="箭头: 上弧形 86"/>
          <p:cNvSpPr/>
          <p:nvPr/>
        </p:nvSpPr>
        <p:spPr>
          <a:xfrm rot="10800000">
            <a:off x="6606354" y="3097125"/>
            <a:ext cx="3431012" cy="718705"/>
          </a:xfrm>
          <a:prstGeom prst="curvedDownArrow">
            <a:avLst>
              <a:gd name="adj1" fmla="val 9891"/>
              <a:gd name="adj2" fmla="val 21427"/>
              <a:gd name="adj3" fmla="val 25642"/>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3" name="文本框 452"/>
          <p:cNvSpPr txBox="1"/>
          <p:nvPr/>
        </p:nvSpPr>
        <p:spPr>
          <a:xfrm>
            <a:off x="6816081" y="4321576"/>
            <a:ext cx="3240360"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与</a:t>
            </a:r>
            <a:r>
              <a:rPr kumimoji="0" lang="en-US" altLang="zh-CN"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之间互通通过</a:t>
            </a:r>
            <a:r>
              <a:rPr kumimoji="0" lang="en-US" altLang="zh-CN" sz="1200" b="0" i="0" u="none" strike="noStrike" kern="1200" cap="none" spc="0" normalizeH="0" baseline="0" noProof="0" dirty="0" err="1">
                <a:ln>
                  <a:noFill/>
                </a:ln>
                <a:solidFill>
                  <a:srgbClr val="4C4948"/>
                </a:solidFill>
                <a:effectLst/>
                <a:uLnTx/>
                <a:uFillTx/>
                <a:latin typeface="微软雅黑" panose="020B0503020204020204" charset="-122"/>
                <a:ea typeface="微软雅黑" panose="020B0503020204020204" charset="-122"/>
                <a:cs typeface="+mn-cs"/>
              </a:rPr>
              <a:t>NVLink</a:t>
            </a:r>
            <a:r>
              <a:rPr kumimoji="0" lang="zh-CN" altLang="en-US"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互通</a:t>
            </a:r>
            <a:endParaRPr kumimoji="0" lang="zh-CN" altLang="en-US" sz="12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4" name="矩形: 圆角 92"/>
          <p:cNvSpPr/>
          <p:nvPr/>
        </p:nvSpPr>
        <p:spPr>
          <a:xfrm>
            <a:off x="2293814"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5" name="矩形: 圆角 93"/>
          <p:cNvSpPr/>
          <p:nvPr/>
        </p:nvSpPr>
        <p:spPr>
          <a:xfrm>
            <a:off x="3090420"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6" name="矩形: 圆角 94"/>
          <p:cNvSpPr/>
          <p:nvPr/>
        </p:nvSpPr>
        <p:spPr>
          <a:xfrm>
            <a:off x="3887026"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57" name="矩形: 圆角 95"/>
          <p:cNvSpPr/>
          <p:nvPr/>
        </p:nvSpPr>
        <p:spPr>
          <a:xfrm>
            <a:off x="4683630" y="2656447"/>
            <a:ext cx="223687" cy="196443"/>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cxnSp>
        <p:nvCxnSpPr>
          <p:cNvPr id="458" name="直接箭头连接符 457"/>
          <p:cNvCxnSpPr>
            <a:stCxn id="394" idx="3"/>
            <a:endCxn id="454" idx="1"/>
          </p:cNvCxnSpPr>
          <p:nvPr/>
        </p:nvCxnSpPr>
        <p:spPr>
          <a:xfrm>
            <a:off x="2119198"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9" name="直接箭头连接符 458"/>
          <p:cNvCxnSpPr>
            <a:stCxn id="454" idx="3"/>
            <a:endCxn id="395" idx="1"/>
          </p:cNvCxnSpPr>
          <p:nvPr/>
        </p:nvCxnSpPr>
        <p:spPr>
          <a:xfrm>
            <a:off x="2517501"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0" name="直接箭头连接符 459"/>
          <p:cNvCxnSpPr>
            <a:stCxn id="395" idx="3"/>
            <a:endCxn id="455" idx="1"/>
          </p:cNvCxnSpPr>
          <p:nvPr/>
        </p:nvCxnSpPr>
        <p:spPr>
          <a:xfrm>
            <a:off x="2915804"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1" name="直接箭头连接符 460"/>
          <p:cNvCxnSpPr>
            <a:stCxn id="455" idx="3"/>
            <a:endCxn id="396" idx="1"/>
          </p:cNvCxnSpPr>
          <p:nvPr/>
        </p:nvCxnSpPr>
        <p:spPr>
          <a:xfrm>
            <a:off x="3314107"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2" name="直接箭头连接符 461"/>
          <p:cNvCxnSpPr>
            <a:stCxn id="396" idx="3"/>
            <a:endCxn id="456" idx="1"/>
          </p:cNvCxnSpPr>
          <p:nvPr/>
        </p:nvCxnSpPr>
        <p:spPr>
          <a:xfrm>
            <a:off x="3712410"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3" name="直接箭头连接符 462"/>
          <p:cNvCxnSpPr>
            <a:stCxn id="456" idx="3"/>
            <a:endCxn id="397" idx="1"/>
          </p:cNvCxnSpPr>
          <p:nvPr/>
        </p:nvCxnSpPr>
        <p:spPr>
          <a:xfrm>
            <a:off x="4110713" y="2754669"/>
            <a:ext cx="17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直接箭头连接符 463"/>
          <p:cNvCxnSpPr>
            <a:stCxn id="397" idx="3"/>
            <a:endCxn id="457" idx="1"/>
          </p:cNvCxnSpPr>
          <p:nvPr/>
        </p:nvCxnSpPr>
        <p:spPr>
          <a:xfrm>
            <a:off x="4509016" y="2754669"/>
            <a:ext cx="174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5" name="连接符: 肘形 112"/>
          <p:cNvCxnSpPr>
            <a:stCxn id="457" idx="3"/>
            <a:endCxn id="394" idx="1"/>
          </p:cNvCxnSpPr>
          <p:nvPr/>
        </p:nvCxnSpPr>
        <p:spPr>
          <a:xfrm flipH="1">
            <a:off x="1895511" y="2754669"/>
            <a:ext cx="3011806" cy="12700"/>
          </a:xfrm>
          <a:prstGeom prst="bentConnector5">
            <a:avLst>
              <a:gd name="adj1" fmla="val -7590"/>
              <a:gd name="adj2" fmla="val 2573402"/>
              <a:gd name="adj3" fmla="val 107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66" name="箭头: 下弧形 113"/>
          <p:cNvSpPr/>
          <p:nvPr/>
        </p:nvSpPr>
        <p:spPr>
          <a:xfrm>
            <a:off x="7851533"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67" name="箭头: 下弧形 114"/>
          <p:cNvSpPr/>
          <p:nvPr/>
        </p:nvSpPr>
        <p:spPr>
          <a:xfrm>
            <a:off x="8213775"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68" name="箭头: 下弧形 115"/>
          <p:cNvSpPr/>
          <p:nvPr/>
        </p:nvSpPr>
        <p:spPr>
          <a:xfrm>
            <a:off x="8557409"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69" name="箭头: 下弧形 116"/>
          <p:cNvSpPr/>
          <p:nvPr/>
        </p:nvSpPr>
        <p:spPr>
          <a:xfrm>
            <a:off x="8914529" y="3107062"/>
            <a:ext cx="388357" cy="321426"/>
          </a:xfrm>
          <a:prstGeom prst="curvedUpArrow">
            <a:avLst>
              <a:gd name="adj1" fmla="val 18337"/>
              <a:gd name="adj2" fmla="val 54516"/>
              <a:gd name="adj3" fmla="val 43614"/>
            </a:avLst>
          </a:prstGeom>
          <a:solidFill>
            <a:schemeClr val="bg2"/>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470" name="文本框 469"/>
          <p:cNvSpPr txBox="1"/>
          <p:nvPr/>
        </p:nvSpPr>
        <p:spPr>
          <a:xfrm>
            <a:off x="1353664" y="5102697"/>
            <a:ext cx="9153467" cy="738664"/>
          </a:xfrm>
          <a:prstGeom prst="rect">
            <a:avLst/>
          </a:prstGeom>
          <a:noFill/>
        </p:spPr>
        <p:txBody>
          <a:bodyPr wrap="none" rtlCol="0">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张量并行时通信所需带宽达</a:t>
            </a:r>
            <a:r>
              <a:rPr kumimoji="0" lang="zh-CN" altLang="en-US" sz="1400" b="1" i="0" u="none" strike="noStrike" kern="1200" cap="none" spc="0" normalizeH="0" baseline="0" noProof="0" dirty="0">
                <a:ln>
                  <a:noFill/>
                </a:ln>
                <a:solidFill>
                  <a:srgbClr val="E60012"/>
                </a:solidFill>
                <a:effectLst/>
                <a:uLnTx/>
                <a:uFillTx/>
                <a:latin typeface="微软雅黑" panose="020B0503020204020204" charset="-122"/>
                <a:ea typeface="微软雅黑" panose="020B0503020204020204" charset="-122"/>
                <a:cs typeface="+mn-cs"/>
              </a:rPr>
              <a:t>几百</a:t>
            </a:r>
            <a:r>
              <a:rPr kumimoji="0" lang="en-US" altLang="zh-CN" sz="1400" b="1" i="0" u="none" strike="noStrike" kern="1200" cap="none" spc="0" normalizeH="0" baseline="0" noProof="0" dirty="0">
                <a:ln>
                  <a:noFill/>
                </a:ln>
                <a:solidFill>
                  <a:srgbClr val="E60012"/>
                </a:solidFill>
                <a:effectLst/>
                <a:uLnTx/>
                <a:uFillTx/>
                <a:latin typeface="微软雅黑" panose="020B0503020204020204" charset="-122"/>
                <a:ea typeface="微软雅黑" panose="020B0503020204020204" charset="-122"/>
                <a:cs typeface="+mn-cs"/>
              </a:rPr>
              <a:t>GB/s</a:t>
            </a:r>
            <a:r>
              <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，所以通常使用</a:t>
            </a:r>
            <a:r>
              <a:rPr kumimoji="0" lang="en-US" altLang="zh-CN"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模型</a:t>
            </a:r>
            <a:r>
              <a:rPr kumimoji="0" lang="zh-CN" altLang="en-US" sz="1400" b="1" i="0" u="none" strike="noStrike" kern="1200" cap="none" spc="0" normalizeH="0" baseline="0" noProof="0" dirty="0" smtClean="0">
                <a:ln>
                  <a:noFill/>
                </a:ln>
                <a:solidFill>
                  <a:srgbClr val="4C4948"/>
                </a:solidFill>
                <a:effectLst/>
                <a:uLnTx/>
                <a:uFillTx/>
                <a:latin typeface="微软雅黑" panose="020B0503020204020204" charset="-122"/>
                <a:ea typeface="微软雅黑" panose="020B0503020204020204" charset="-122"/>
                <a:cs typeface="+mn-cs"/>
              </a:rPr>
              <a:t>服务器，目前</a:t>
            </a:r>
            <a:r>
              <a:rPr kumimoji="0" lang="en-US" altLang="zh-CN" sz="1400" b="1" i="0" u="none" strike="noStrike" kern="1200" cap="none" spc="0" normalizeH="0" baseline="0" noProof="0" dirty="0" smtClean="0">
                <a:ln>
                  <a:noFill/>
                </a:ln>
                <a:solidFill>
                  <a:srgbClr val="4C4948"/>
                </a:solidFill>
                <a:effectLst/>
                <a:uLnTx/>
                <a:uFillTx/>
                <a:latin typeface="微软雅黑" panose="020B0503020204020204" charset="-122"/>
                <a:ea typeface="微软雅黑" panose="020B0503020204020204" charset="-122"/>
                <a:cs typeface="+mn-cs"/>
              </a:rPr>
              <a:t>NVIDIA</a:t>
            </a:r>
            <a:r>
              <a:rPr lang="zh-CN" altLang="en-US" sz="1400" b="1" dirty="0" smtClean="0">
                <a:solidFill>
                  <a:srgbClr val="4C4948"/>
                </a:solidFill>
                <a:latin typeface="微软雅黑" panose="020B0503020204020204" charset="-122"/>
                <a:ea typeface="微软雅黑" panose="020B0503020204020204" charset="-122"/>
              </a:rPr>
              <a:t>提供</a:t>
            </a:r>
            <a:r>
              <a:rPr lang="en-US" altLang="zh-CN" sz="1400" b="1" dirty="0" smtClean="0">
                <a:solidFill>
                  <a:srgbClr val="4C4948"/>
                </a:solidFill>
                <a:latin typeface="微软雅黑" panose="020B0503020204020204" charset="-122"/>
                <a:ea typeface="微软雅黑" panose="020B0503020204020204" charset="-122"/>
              </a:rPr>
              <a:t>HGX</a:t>
            </a:r>
            <a:r>
              <a:rPr lang="zh-CN" altLang="en-US" sz="1400" b="1" dirty="0" smtClean="0">
                <a:solidFill>
                  <a:srgbClr val="4C4948"/>
                </a:solidFill>
                <a:latin typeface="微软雅黑" panose="020B0503020204020204" charset="-122"/>
                <a:ea typeface="微软雅黑" panose="020B0503020204020204" charset="-122"/>
              </a:rPr>
              <a:t>，</a:t>
            </a:r>
            <a:r>
              <a:rPr lang="en-US" altLang="zh-CN" sz="1400" b="1" dirty="0" smtClean="0">
                <a:solidFill>
                  <a:srgbClr val="4C4948"/>
                </a:solidFill>
                <a:latin typeface="微软雅黑" panose="020B0503020204020204" charset="-122"/>
                <a:ea typeface="微软雅黑" panose="020B0503020204020204" charset="-122"/>
              </a:rPr>
              <a:t>DGX</a:t>
            </a:r>
            <a:r>
              <a:rPr lang="zh-CN" altLang="en-US" sz="1400" b="1" dirty="0" smtClean="0">
                <a:solidFill>
                  <a:srgbClr val="4C4948"/>
                </a:solidFill>
                <a:latin typeface="微软雅黑" panose="020B0503020204020204" charset="-122"/>
                <a:ea typeface="微软雅黑" panose="020B0503020204020204" charset="-122"/>
              </a:rPr>
              <a:t>等解决方案</a:t>
            </a:r>
            <a:endParaRPr lang="en-US" altLang="zh-CN" sz="1400" b="1" dirty="0">
              <a:solidFill>
                <a:srgbClr val="4C4948"/>
              </a:solidFill>
              <a:latin typeface="微软雅黑" panose="020B0503020204020204" charset="-122"/>
              <a:ea typeface="微软雅黑" panose="020B0503020204020204" charset="-122"/>
            </a:endParaRPr>
          </a:p>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rgbClr val="4C4948"/>
                </a:solidFill>
                <a:effectLst/>
                <a:uLnTx/>
                <a:uFillTx/>
                <a:latin typeface="微软雅黑" panose="020B0503020204020204" charset="-122"/>
                <a:ea typeface="微软雅黑" panose="020B0503020204020204" charset="-122"/>
                <a:cs typeface="+mn-cs"/>
              </a:rPr>
              <a:t>国内很多厂商都是基于</a:t>
            </a:r>
            <a:r>
              <a:rPr kumimoji="0" lang="en-US" altLang="zh-CN" sz="1400" b="1" i="0" u="none" strike="noStrike" kern="1200" cap="none" spc="0" normalizeH="0" baseline="0" noProof="0" dirty="0" smtClean="0">
                <a:ln>
                  <a:noFill/>
                </a:ln>
                <a:solidFill>
                  <a:srgbClr val="4C4948"/>
                </a:solidFill>
                <a:effectLst/>
                <a:uLnTx/>
                <a:uFillTx/>
                <a:latin typeface="微软雅黑" panose="020B0503020204020204" charset="-122"/>
                <a:ea typeface="微软雅黑" panose="020B0503020204020204" charset="-122"/>
                <a:cs typeface="+mn-cs"/>
              </a:rPr>
              <a:t>HGX</a:t>
            </a:r>
            <a:r>
              <a:rPr lang="zh-CN" altLang="en-US" sz="1400" b="1" dirty="0" smtClean="0">
                <a:solidFill>
                  <a:srgbClr val="4C4948"/>
                </a:solidFill>
                <a:latin typeface="微软雅黑" panose="020B0503020204020204" charset="-122"/>
                <a:ea typeface="微软雅黑" panose="020B0503020204020204" charset="-122"/>
              </a:rPr>
              <a:t>的</a:t>
            </a:r>
            <a:r>
              <a:rPr lang="en-US" altLang="zh-CN" sz="1400" b="1" dirty="0" smtClean="0">
                <a:solidFill>
                  <a:srgbClr val="4C4948"/>
                </a:solidFill>
                <a:latin typeface="微软雅黑" panose="020B0503020204020204" charset="-122"/>
                <a:ea typeface="微软雅黑" panose="020B0503020204020204" charset="-122"/>
              </a:rPr>
              <a:t>GPU</a:t>
            </a:r>
            <a:r>
              <a:rPr lang="zh-CN" altLang="en-US" sz="1400" b="1" dirty="0" smtClean="0">
                <a:solidFill>
                  <a:srgbClr val="4C4948"/>
                </a:solidFill>
                <a:latin typeface="微软雅黑" panose="020B0503020204020204" charset="-122"/>
                <a:ea typeface="微软雅黑" panose="020B0503020204020204" charset="-122"/>
              </a:rPr>
              <a:t>服务器，对</a:t>
            </a:r>
            <a:r>
              <a:rPr kumimoji="0" lang="zh-CN" altLang="en-US" sz="1400" b="1" i="0" u="none" strike="noStrike" kern="1200" cap="none" spc="0" normalizeH="0" baseline="0" noProof="0" dirty="0" smtClean="0">
                <a:ln>
                  <a:noFill/>
                </a:ln>
                <a:solidFill>
                  <a:srgbClr val="4C4948"/>
                </a:solidFill>
                <a:effectLst/>
                <a:uLnTx/>
                <a:uFillTx/>
                <a:latin typeface="微软雅黑" panose="020B0503020204020204" charset="-122"/>
                <a:ea typeface="微软雅黑" panose="020B0503020204020204" charset="-122"/>
                <a:cs typeface="+mn-cs"/>
              </a:rPr>
              <a:t>并行</a:t>
            </a:r>
            <a:r>
              <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的</a:t>
            </a:r>
            <a:r>
              <a:rPr kumimoji="0" lang="en-US" altLang="zh-CN"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数通常为</a:t>
            </a:r>
            <a:r>
              <a:rPr kumimoji="0" lang="en-US" altLang="zh-CN"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1,2,4,8</a:t>
            </a:r>
            <a:endParaRPr kumimoji="0" lang="zh-CN" altLang="en-US" sz="1400" b="1"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pic>
        <p:nvPicPr>
          <p:cNvPr id="80" name="图片 79"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V="1">
            <a:off x="2909597" y="1255091"/>
            <a:ext cx="5760720" cy="18288"/>
          </a:xfrm>
          <a:prstGeom prst="line">
            <a:avLst/>
          </a:prstGeom>
          <a:ln w="38100">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nvGrpSpPr>
          <p:cNvPr id="4" name="组合 3"/>
          <p:cNvGrpSpPr/>
          <p:nvPr>
            <p:custDataLst>
              <p:tags r:id="rId2"/>
            </p:custDataLst>
          </p:nvPr>
        </p:nvGrpSpPr>
        <p:grpSpPr>
          <a:xfrm>
            <a:off x="2909852" y="1485029"/>
            <a:ext cx="6473952" cy="521970"/>
            <a:chOff x="3310128" y="1376952"/>
            <a:chExt cx="6473952" cy="521970"/>
          </a:xfrm>
        </p:grpSpPr>
        <p:sp>
          <p:nvSpPr>
            <p:cNvPr id="5" name="文本框 4"/>
            <p:cNvSpPr txBox="1"/>
            <p:nvPr>
              <p:custDataLst>
                <p:tags r:id="rId3"/>
              </p:custDataLst>
            </p:nvPr>
          </p:nvSpPr>
          <p:spPr>
            <a:xfrm>
              <a:off x="3310128" y="1407730"/>
              <a:ext cx="658368"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2400" b="1" dirty="0" smtClean="0">
                  <a:latin typeface="微软雅黑" panose="020B0503020204020204" charset="-122"/>
                  <a:ea typeface="微软雅黑" panose="020B0503020204020204" charset="-122"/>
                </a:rPr>
                <a:t>2</a:t>
              </a:r>
              <a:endParaRPr lang="zh-CN" altLang="en-US" sz="2400" b="1" dirty="0">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4169664" y="1376952"/>
              <a:ext cx="5614416" cy="521970"/>
            </a:xfrm>
            <a:prstGeom prst="rect">
              <a:avLst/>
            </a:prstGeom>
            <a:noFill/>
          </p:spPr>
          <p:txBody>
            <a:bodyPr wrap="square" rtlCol="0">
              <a:spAutoFit/>
            </a:bodyPr>
            <a:lstStyle/>
            <a:p>
              <a:r>
                <a:rPr kumimoji="1" lang="zh-CN" altLang="en-US" sz="2800" b="1" dirty="0" smtClean="0">
                  <a:solidFill>
                    <a:schemeClr val="accent6">
                      <a:lumMod val="75000"/>
                    </a:schemeClr>
                  </a:solidFill>
                  <a:latin typeface="微软雅黑" panose="020B0503020204020204" charset="-122"/>
                  <a:ea typeface="微软雅黑" panose="020B0503020204020204" charset="-122"/>
                </a:rPr>
                <a:t>模型训练技术说明</a:t>
              </a:r>
              <a:endParaRPr kumimoji="1" lang="zh-CN" altLang="en-US" sz="2800" b="1" dirty="0">
                <a:solidFill>
                  <a:schemeClr val="accent6">
                    <a:lumMod val="75000"/>
                  </a:schemeClr>
                </a:solidFill>
                <a:latin typeface="微软雅黑" panose="020B0503020204020204" charset="-122"/>
                <a:ea typeface="微软雅黑" panose="020B0503020204020204" charset="-122"/>
              </a:endParaRPr>
            </a:p>
          </p:txBody>
        </p:sp>
      </p:grpSp>
      <p:sp>
        <p:nvSpPr>
          <p:cNvPr id="17" name="标题 1"/>
          <p:cNvSpPr>
            <a:spLocks noGrp="1"/>
          </p:cNvSpPr>
          <p:nvPr/>
        </p:nvSpPr>
        <p:spPr>
          <a:xfrm>
            <a:off x="-470415" y="565318"/>
            <a:ext cx="12192000" cy="518795"/>
          </a:xfrm>
          <a:prstGeom prst="rect">
            <a:avLst/>
          </a:prstGeom>
        </p:spPr>
        <p:txBody>
          <a:bodyPr/>
          <a:lstStyle>
            <a:lvl1pPr algn="l" defTabSz="914400" rtl="0" eaLnBrk="1" latinLnBrk="0" hangingPunct="1">
              <a:lnSpc>
                <a:spcPct val="90000"/>
              </a:lnSpc>
              <a:spcBef>
                <a:spcPct val="0"/>
              </a:spcBef>
              <a:buNone/>
              <a:defRPr sz="3600" b="1" kern="1200">
                <a:solidFill>
                  <a:schemeClr val="accent1">
                    <a:lumMod val="50000"/>
                  </a:schemeClr>
                </a:solidFill>
                <a:latin typeface="微软雅黑" panose="020B0503020204020204" charset="-122"/>
                <a:ea typeface="微软雅黑" panose="020B0503020204020204" charset="-122"/>
                <a:cs typeface="+mj-cs"/>
              </a:defRPr>
            </a:lvl1pPr>
          </a:lstStyle>
          <a:p>
            <a:pPr algn="ctr">
              <a:lnSpc>
                <a:spcPct val="100000"/>
              </a:lnSpc>
              <a:buClrTx/>
              <a:buSzTx/>
              <a:buFontTx/>
            </a:pPr>
            <a:r>
              <a:rPr kumimoji="1" lang="zh-CN" altLang="en-US" dirty="0" smtClean="0">
                <a:solidFill>
                  <a:schemeClr val="tx2">
                    <a:lumMod val="90000"/>
                    <a:lumOff val="10000"/>
                  </a:schemeClr>
                </a:solidFill>
                <a:cs typeface="+mn-cs"/>
              </a:rPr>
              <a:t>章  节  </a:t>
            </a:r>
            <a:r>
              <a:rPr kumimoji="1" lang="en-US" altLang="zh-CN" dirty="0" smtClean="0">
                <a:solidFill>
                  <a:schemeClr val="tx2">
                    <a:lumMod val="90000"/>
                    <a:lumOff val="10000"/>
                  </a:schemeClr>
                </a:solidFill>
                <a:cs typeface="+mn-cs"/>
              </a:rPr>
              <a:t>2</a:t>
            </a:r>
            <a:endParaRPr kumimoji="1" lang="zh-CN" altLang="en-US" dirty="0">
              <a:solidFill>
                <a:schemeClr val="tx2">
                  <a:lumMod val="90000"/>
                  <a:lumOff val="10000"/>
                </a:schemeClr>
              </a:solidFill>
              <a:cs typeface="+mn-cs"/>
            </a:endParaRPr>
          </a:p>
        </p:txBody>
      </p:sp>
      <p:grpSp>
        <p:nvGrpSpPr>
          <p:cNvPr id="18" name="组合 17"/>
          <p:cNvGrpSpPr/>
          <p:nvPr>
            <p:custDataLst>
              <p:tags r:id="rId5"/>
            </p:custDataLst>
          </p:nvPr>
        </p:nvGrpSpPr>
        <p:grpSpPr>
          <a:xfrm>
            <a:off x="3864210" y="2822001"/>
            <a:ext cx="6311545" cy="369332"/>
            <a:chOff x="3266398" y="1453029"/>
            <a:chExt cx="6311545" cy="369332"/>
          </a:xfrm>
        </p:grpSpPr>
        <p:sp>
          <p:nvSpPr>
            <p:cNvPr id="19" name="文本框 18"/>
            <p:cNvSpPr txBox="1"/>
            <p:nvPr>
              <p:custDataLst>
                <p:tags r:id="rId6"/>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2.2</a:t>
              </a:r>
              <a:endParaRPr lang="zh-CN" altLang="en-US" b="1" dirty="0">
                <a:latin typeface="微软雅黑" panose="020B0503020204020204" charset="-122"/>
                <a:ea typeface="微软雅黑" panose="020B0503020204020204" charset="-122"/>
              </a:endParaRPr>
            </a:p>
          </p:txBody>
        </p:sp>
        <p:sp>
          <p:nvSpPr>
            <p:cNvPr id="20" name="文本框 19"/>
            <p:cNvSpPr txBox="1"/>
            <p:nvPr>
              <p:custDataLst>
                <p:tags r:id="rId7"/>
              </p:custDataLst>
            </p:nvPr>
          </p:nvSpPr>
          <p:spPr>
            <a:xfrm>
              <a:off x="3963527" y="1453029"/>
              <a:ext cx="5614416" cy="369332"/>
            </a:xfrm>
            <a:prstGeom prst="rect">
              <a:avLst/>
            </a:prstGeom>
            <a:noFill/>
          </p:spPr>
          <p:txBody>
            <a:bodyPr wrap="square" rtlCol="0">
              <a:spAutoFit/>
            </a:bodyPr>
            <a:lstStyle/>
            <a:p>
              <a:r>
                <a:rPr kumimoji="1" lang="zh-CN" altLang="en-US" b="1" dirty="0">
                  <a:latin typeface="微软雅黑" panose="020B0503020204020204" charset="-122"/>
                  <a:ea typeface="微软雅黑" panose="020B0503020204020204" charset="-122"/>
                </a:rPr>
                <a:t>计算卡使用</a:t>
              </a:r>
              <a:r>
                <a:rPr kumimoji="1" lang="en-US" altLang="zh-CN" b="1" dirty="0" err="1">
                  <a:latin typeface="微软雅黑" panose="020B0503020204020204" charset="-122"/>
                  <a:ea typeface="微软雅黑" panose="020B0503020204020204" charset="-122"/>
                </a:rPr>
                <a:t>InfiniBand</a:t>
              </a:r>
              <a:r>
                <a:rPr kumimoji="1" lang="zh-CN" altLang="en-US" b="1" dirty="0">
                  <a:latin typeface="微软雅黑" panose="020B0503020204020204" charset="-122"/>
                  <a:ea typeface="微软雅黑" panose="020B0503020204020204" charset="-122"/>
                </a:rPr>
                <a:t>通信说明</a:t>
              </a:r>
              <a:endParaRPr kumimoji="1" lang="zh-CN" altLang="en-US" b="1" dirty="0">
                <a:latin typeface="微软雅黑" panose="020B0503020204020204" charset="-122"/>
                <a:ea typeface="微软雅黑" panose="020B0503020204020204" charset="-122"/>
              </a:endParaRPr>
            </a:p>
          </p:txBody>
        </p:sp>
      </p:grpSp>
      <p:grpSp>
        <p:nvGrpSpPr>
          <p:cNvPr id="24" name="组合 23"/>
          <p:cNvGrpSpPr/>
          <p:nvPr>
            <p:custDataLst>
              <p:tags r:id="rId8"/>
            </p:custDataLst>
          </p:nvPr>
        </p:nvGrpSpPr>
        <p:grpSpPr>
          <a:xfrm>
            <a:off x="3864210" y="3375555"/>
            <a:ext cx="6311545" cy="369332"/>
            <a:chOff x="3266398" y="1453029"/>
            <a:chExt cx="6311545" cy="369332"/>
          </a:xfrm>
        </p:grpSpPr>
        <p:sp>
          <p:nvSpPr>
            <p:cNvPr id="25" name="文本框 24"/>
            <p:cNvSpPr txBox="1"/>
            <p:nvPr>
              <p:custDataLst>
                <p:tags r:id="rId9"/>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2.3</a:t>
              </a:r>
              <a:endParaRPr lang="zh-CN" altLang="en-US" b="1" dirty="0">
                <a:latin typeface="微软雅黑" panose="020B0503020204020204" charset="-122"/>
                <a:ea typeface="微软雅黑" panose="020B0503020204020204" charset="-122"/>
              </a:endParaRPr>
            </a:p>
          </p:txBody>
        </p:sp>
        <p:sp>
          <p:nvSpPr>
            <p:cNvPr id="26" name="文本框 25"/>
            <p:cNvSpPr txBox="1"/>
            <p:nvPr>
              <p:custDataLst>
                <p:tags r:id="rId10"/>
              </p:custDataLst>
            </p:nvPr>
          </p:nvSpPr>
          <p:spPr>
            <a:xfrm>
              <a:off x="3963527" y="1453029"/>
              <a:ext cx="5614416" cy="369332"/>
            </a:xfrm>
            <a:prstGeom prst="rect">
              <a:avLst/>
            </a:prstGeom>
            <a:noFill/>
          </p:spPr>
          <p:txBody>
            <a:bodyPr wrap="square" rtlCol="0">
              <a:spAutoFit/>
            </a:bodyPr>
            <a:lstStyle/>
            <a:p>
              <a:r>
                <a:rPr lang="zh-CN" altLang="en-US" b="1" dirty="0"/>
                <a:t>高性能训练算力通信方式</a:t>
              </a:r>
              <a:endParaRPr kumimoji="1" lang="zh-CN" altLang="en-US" b="1" dirty="0">
                <a:latin typeface="微软雅黑" panose="020B0503020204020204" charset="-122"/>
                <a:ea typeface="微软雅黑" panose="020B0503020204020204" charset="-122"/>
              </a:endParaRPr>
            </a:p>
          </p:txBody>
        </p:sp>
      </p:grpSp>
      <p:sp>
        <p:nvSpPr>
          <p:cNvPr id="68" name="文本框 67"/>
          <p:cNvSpPr txBox="1"/>
          <p:nvPr>
            <p:custDataLst>
              <p:tags r:id="rId11"/>
            </p:custDataLst>
          </p:nvPr>
        </p:nvSpPr>
        <p:spPr>
          <a:xfrm>
            <a:off x="4561339" y="2319302"/>
            <a:ext cx="5614416" cy="369332"/>
          </a:xfrm>
          <a:prstGeom prst="rect">
            <a:avLst/>
          </a:prstGeom>
          <a:noFill/>
        </p:spPr>
        <p:txBody>
          <a:bodyPr wrap="square" rtlCol="0">
            <a:spAutoFit/>
          </a:bodyPr>
          <a:lstStyle/>
          <a:p>
            <a:r>
              <a:rPr lang="en-US" altLang="zh-CN" b="1" dirty="0" err="1"/>
              <a:t>RoCE</a:t>
            </a:r>
            <a:r>
              <a:rPr lang="en-US" altLang="zh-CN" b="1" dirty="0"/>
              <a:t> v2</a:t>
            </a:r>
            <a:r>
              <a:rPr lang="zh-CN" altLang="en-US" b="1" dirty="0"/>
              <a:t>与</a:t>
            </a:r>
            <a:r>
              <a:rPr lang="en-US" altLang="zh-CN" b="1" dirty="0" err="1"/>
              <a:t>InfiniBand</a:t>
            </a:r>
            <a:r>
              <a:rPr lang="zh-CN" altLang="en-US" b="1" dirty="0"/>
              <a:t>技术对比</a:t>
            </a:r>
            <a:endParaRPr kumimoji="1" lang="zh-CN" altLang="en-US" b="1" dirty="0">
              <a:latin typeface="微软雅黑" panose="020B0503020204020204" charset="-122"/>
              <a:ea typeface="微软雅黑" panose="020B0503020204020204" charset="-122"/>
            </a:endParaRPr>
          </a:p>
        </p:txBody>
      </p:sp>
      <p:sp>
        <p:nvSpPr>
          <p:cNvPr id="69" name="文本框 68"/>
          <p:cNvSpPr txBox="1"/>
          <p:nvPr>
            <p:custDataLst>
              <p:tags r:id="rId12"/>
            </p:custDataLst>
          </p:nvPr>
        </p:nvSpPr>
        <p:spPr>
          <a:xfrm>
            <a:off x="3864210" y="2319302"/>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2.1</a:t>
            </a:r>
            <a:endParaRPr lang="zh-CN" altLang="en-US" b="1" dirty="0">
              <a:latin typeface="微软雅黑" panose="020B0503020204020204" charset="-122"/>
              <a:ea typeface="微软雅黑" panose="020B0503020204020204" charset="-122"/>
            </a:endParaRPr>
          </a:p>
        </p:txBody>
      </p:sp>
      <p:grpSp>
        <p:nvGrpSpPr>
          <p:cNvPr id="16" name="组合 15"/>
          <p:cNvGrpSpPr/>
          <p:nvPr>
            <p:custDataLst>
              <p:tags r:id="rId13"/>
            </p:custDataLst>
          </p:nvPr>
        </p:nvGrpSpPr>
        <p:grpSpPr>
          <a:xfrm>
            <a:off x="3864210" y="3929109"/>
            <a:ext cx="6311545" cy="369332"/>
            <a:chOff x="3266398" y="1453029"/>
            <a:chExt cx="6311545" cy="369332"/>
          </a:xfrm>
        </p:grpSpPr>
        <p:sp>
          <p:nvSpPr>
            <p:cNvPr id="21" name="文本框 20"/>
            <p:cNvSpPr txBox="1"/>
            <p:nvPr>
              <p:custDataLst>
                <p:tags r:id="rId14"/>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2.4</a:t>
              </a:r>
              <a:endParaRPr lang="zh-CN" altLang="en-US" b="1" dirty="0">
                <a:latin typeface="微软雅黑" panose="020B0503020204020204" charset="-122"/>
                <a:ea typeface="微软雅黑" panose="020B0503020204020204" charset="-122"/>
              </a:endParaRPr>
            </a:p>
          </p:txBody>
        </p:sp>
        <p:sp>
          <p:nvSpPr>
            <p:cNvPr id="22" name="文本框 21"/>
            <p:cNvSpPr txBox="1"/>
            <p:nvPr>
              <p:custDataLst>
                <p:tags r:id="rId15"/>
              </p:custDataLst>
            </p:nvPr>
          </p:nvSpPr>
          <p:spPr>
            <a:xfrm>
              <a:off x="3963527" y="1453029"/>
              <a:ext cx="5614416" cy="369332"/>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文件存储、对象存储、</a:t>
              </a:r>
              <a:r>
                <a:rPr lang="zh-CN" altLang="zh-CN" b="1" dirty="0">
                  <a:latin typeface="微软雅黑" panose="020B0503020204020204" charset="-122"/>
                  <a:ea typeface="微软雅黑" panose="020B0503020204020204" charset="-122"/>
                </a:rPr>
                <a:t>数据块存储</a:t>
              </a:r>
              <a:endParaRPr kumimoji="1" lang="zh-CN" altLang="en-US" b="1" dirty="0">
                <a:latin typeface="微软雅黑" panose="020B0503020204020204" charset="-122"/>
                <a:ea typeface="微软雅黑" panose="020B0503020204020204" charset="-122"/>
              </a:endParaRPr>
            </a:p>
          </p:txBody>
        </p:sp>
      </p:grpSp>
      <p:grpSp>
        <p:nvGrpSpPr>
          <p:cNvPr id="23" name="组合 22"/>
          <p:cNvGrpSpPr/>
          <p:nvPr>
            <p:custDataLst>
              <p:tags r:id="rId16"/>
            </p:custDataLst>
          </p:nvPr>
        </p:nvGrpSpPr>
        <p:grpSpPr>
          <a:xfrm>
            <a:off x="3864210" y="4482663"/>
            <a:ext cx="6311545" cy="369332"/>
            <a:chOff x="3266398" y="1453029"/>
            <a:chExt cx="6311545" cy="369332"/>
          </a:xfrm>
        </p:grpSpPr>
        <p:sp>
          <p:nvSpPr>
            <p:cNvPr id="27" name="文本框 26"/>
            <p:cNvSpPr txBox="1"/>
            <p:nvPr>
              <p:custDataLst>
                <p:tags r:id="rId17"/>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2.5</a:t>
              </a:r>
              <a:endParaRPr lang="zh-CN" altLang="en-US" b="1" dirty="0">
                <a:latin typeface="微软雅黑" panose="020B0503020204020204" charset="-122"/>
                <a:ea typeface="微软雅黑" panose="020B0503020204020204" charset="-122"/>
              </a:endParaRPr>
            </a:p>
          </p:txBody>
        </p:sp>
        <p:sp>
          <p:nvSpPr>
            <p:cNvPr id="28" name="文本框 27"/>
            <p:cNvSpPr txBox="1"/>
            <p:nvPr>
              <p:custDataLst>
                <p:tags r:id="rId18"/>
              </p:custDataLst>
            </p:nvPr>
          </p:nvSpPr>
          <p:spPr>
            <a:xfrm>
              <a:off x="3963527" y="1453029"/>
              <a:ext cx="5614416" cy="369332"/>
            </a:xfrm>
            <a:prstGeom prst="rect">
              <a:avLst/>
            </a:prstGeom>
            <a:noFill/>
          </p:spPr>
          <p:txBody>
            <a:bodyPr wrap="square" rtlCol="0">
              <a:spAutoFit/>
            </a:bodyPr>
            <a:lstStyle/>
            <a:p>
              <a:r>
                <a:rPr kumimoji="1" lang="en-US" altLang="zh-CN" b="1" dirty="0" smtClean="0">
                  <a:latin typeface="微软雅黑" panose="020B0503020204020204" charset="-122"/>
                  <a:ea typeface="微软雅黑" panose="020B0503020204020204" charset="-122"/>
                </a:rPr>
                <a:t>NVIDIA</a:t>
              </a:r>
              <a:r>
                <a:rPr kumimoji="1" lang="zh-CN" altLang="en-US" b="1" dirty="0" smtClean="0">
                  <a:latin typeface="微软雅黑" panose="020B0503020204020204" charset="-122"/>
                  <a:ea typeface="微软雅黑" panose="020B0503020204020204" charset="-122"/>
                </a:rPr>
                <a:t>集群存储性能说明</a:t>
              </a:r>
              <a:endParaRPr kumimoji="1" lang="zh-CN" altLang="en-US"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922" y="90239"/>
            <a:ext cx="11080758" cy="543851"/>
          </a:xfrm>
        </p:spPr>
        <p:txBody>
          <a:bodyPr/>
          <a:lstStyle/>
          <a:p>
            <a:pPr marL="71755"/>
            <a:r>
              <a:rPr lang="en-US" altLang="zh-CN" sz="2000" b="1" dirty="0" smtClean="0"/>
              <a:t>2.1  RoCE v2</a:t>
            </a:r>
            <a:r>
              <a:rPr lang="zh-CN" altLang="en-US" sz="2000" b="1" dirty="0" smtClean="0"/>
              <a:t>与</a:t>
            </a:r>
            <a:r>
              <a:rPr lang="en-US" altLang="zh-CN" sz="2000" b="1" dirty="0" err="1" smtClean="0"/>
              <a:t>InfiniBand</a:t>
            </a:r>
            <a:r>
              <a:rPr lang="zh-CN" altLang="en-US" sz="2000" b="1" dirty="0" smtClean="0"/>
              <a:t>技术对比</a:t>
            </a:r>
            <a:br>
              <a:rPr lang="en-US" altLang="zh-CN" sz="2000" b="1" dirty="0"/>
            </a:br>
            <a:endParaRPr lang="zh-CN" altLang="en-US" sz="2000" dirty="0"/>
          </a:p>
        </p:txBody>
      </p:sp>
      <p:sp>
        <p:nvSpPr>
          <p:cNvPr id="10" name="文本框 9"/>
          <p:cNvSpPr txBox="1"/>
          <p:nvPr/>
        </p:nvSpPr>
        <p:spPr>
          <a:xfrm>
            <a:off x="645365" y="703045"/>
            <a:ext cx="10502387" cy="6154955"/>
          </a:xfrm>
          <a:prstGeom prst="rect">
            <a:avLst/>
          </a:prstGeom>
          <a:noFill/>
        </p:spPr>
        <p:txBody>
          <a:bodyPr wrap="square" rtlCol="0">
            <a:spAutoFit/>
          </a:bodyPr>
          <a:lstStyle/>
          <a:p>
            <a:pPr>
              <a:lnSpc>
                <a:spcPct val="150000"/>
              </a:lnSpc>
            </a:pPr>
            <a:r>
              <a:rPr lang="zh-CN" altLang="en-US" sz="1100" b="1" dirty="0" smtClean="0"/>
              <a:t>物理层架构</a:t>
            </a:r>
            <a:endParaRPr lang="en-US" altLang="zh-CN" sz="1100" b="1" dirty="0" smtClean="0"/>
          </a:p>
          <a:p>
            <a:pPr marL="228600" indent="-228600">
              <a:lnSpc>
                <a:spcPct val="150000"/>
              </a:lnSpc>
              <a:buFont typeface="Arial" panose="020B0604020202020204" pitchFamily="34" charset="0"/>
              <a:buChar char="•"/>
            </a:pPr>
            <a:r>
              <a:rPr lang="en-US" altLang="zh-CN" sz="1100" b="1" dirty="0" smtClean="0"/>
              <a:t>RoCE </a:t>
            </a:r>
            <a:r>
              <a:rPr lang="en-US" altLang="zh-CN" sz="1100" b="1" dirty="0"/>
              <a:t>v2</a:t>
            </a:r>
            <a:r>
              <a:rPr lang="zh-CN" altLang="en-US" sz="1100" b="1" dirty="0"/>
              <a:t>：</a:t>
            </a:r>
            <a:r>
              <a:rPr lang="zh-CN" altLang="en-US" sz="1100" dirty="0"/>
              <a:t>依托于现有的以太网基础设施，允许在同一网络中整合存储数据流和常规数据流量，因此更易于融入既有的数据中心架构</a:t>
            </a:r>
            <a:r>
              <a:rPr lang="zh-CN" altLang="en-US" sz="1100" dirty="0" smtClean="0"/>
              <a:t>。</a:t>
            </a:r>
            <a:endParaRPr lang="en-US" altLang="zh-CN" sz="1100" dirty="0" smtClean="0"/>
          </a:p>
          <a:p>
            <a:pPr marL="228600" indent="-228600">
              <a:lnSpc>
                <a:spcPct val="150000"/>
              </a:lnSpc>
              <a:buFont typeface="Arial" panose="020B0604020202020204" pitchFamily="34" charset="0"/>
              <a:buChar char="•"/>
            </a:pPr>
            <a:r>
              <a:rPr lang="en-US" altLang="zh-CN" sz="1100" b="1" dirty="0" err="1" smtClean="0"/>
              <a:t>InfiniBand</a:t>
            </a:r>
            <a:r>
              <a:rPr lang="zh-CN" altLang="en-US" sz="1100" b="1" dirty="0"/>
              <a:t>：</a:t>
            </a:r>
            <a:r>
              <a:rPr lang="zh-CN" altLang="en-US" sz="1100" dirty="0"/>
              <a:t>采用独立于以太网之外的专有通讯结构</a:t>
            </a:r>
            <a:r>
              <a:rPr lang="zh-CN" altLang="en-US" sz="1100" dirty="0" smtClean="0"/>
              <a:t>，需要</a:t>
            </a:r>
            <a:r>
              <a:rPr lang="zh-CN" altLang="en-US" sz="1100" dirty="0"/>
              <a:t>专门构建的</a:t>
            </a:r>
            <a:r>
              <a:rPr lang="en-US" altLang="zh-CN" sz="1100" dirty="0" err="1"/>
              <a:t>InfiniBand</a:t>
            </a:r>
            <a:r>
              <a:rPr lang="zh-CN" altLang="en-US" sz="1100" dirty="0"/>
              <a:t>网络，</a:t>
            </a:r>
            <a:r>
              <a:rPr lang="zh-CN" altLang="en-US" sz="1100" dirty="0" smtClean="0"/>
              <a:t>并涉及</a:t>
            </a:r>
            <a:r>
              <a:rPr lang="zh-CN" altLang="en-US" sz="1100" dirty="0"/>
              <a:t>独立的线缆布设和专用交换机设备</a:t>
            </a:r>
            <a:r>
              <a:rPr lang="zh-CN" altLang="en-US" sz="1100" dirty="0" smtClean="0"/>
              <a:t>。</a:t>
            </a:r>
            <a:endParaRPr lang="en-US" altLang="zh-CN" sz="1100" dirty="0" smtClean="0"/>
          </a:p>
          <a:p>
            <a:pPr marL="228600" indent="-228600">
              <a:lnSpc>
                <a:spcPct val="150000"/>
              </a:lnSpc>
              <a:buFont typeface="Arial" panose="020B0604020202020204" pitchFamily="34" charset="0"/>
              <a:buChar char="•"/>
            </a:pPr>
            <a:endParaRPr lang="en-US" altLang="zh-CN" sz="1100" b="1" dirty="0"/>
          </a:p>
          <a:p>
            <a:pPr>
              <a:lnSpc>
                <a:spcPct val="150000"/>
              </a:lnSpc>
            </a:pPr>
            <a:r>
              <a:rPr lang="zh-CN" altLang="en-US" sz="1100" b="1" dirty="0" smtClean="0"/>
              <a:t>协议</a:t>
            </a:r>
            <a:r>
              <a:rPr lang="zh-CN" altLang="en-US" sz="1100" b="1" dirty="0"/>
              <a:t>栈与网络协议</a:t>
            </a:r>
            <a:r>
              <a:rPr lang="zh-CN" altLang="en-US" sz="1100" b="1" dirty="0" smtClean="0"/>
              <a:t>兼容性</a:t>
            </a:r>
            <a:endParaRPr lang="en-US" altLang="zh-CN" sz="1100" b="1" dirty="0" smtClean="0"/>
          </a:p>
          <a:p>
            <a:pPr marL="171450" indent="-171450">
              <a:lnSpc>
                <a:spcPct val="150000"/>
              </a:lnSpc>
              <a:buFont typeface="Arial" panose="020B0604020202020204" pitchFamily="34" charset="0"/>
              <a:buChar char="•"/>
            </a:pPr>
            <a:r>
              <a:rPr lang="en-US" altLang="zh-CN" sz="1100" b="1" dirty="0" smtClean="0"/>
              <a:t>RoCE </a:t>
            </a:r>
            <a:r>
              <a:rPr lang="en-US" altLang="zh-CN" sz="1100" b="1" dirty="0"/>
              <a:t>v2</a:t>
            </a:r>
            <a:r>
              <a:rPr lang="zh-CN" altLang="en-US" sz="1100" b="1" dirty="0"/>
              <a:t>：</a:t>
            </a:r>
            <a:r>
              <a:rPr lang="zh-CN" altLang="en-US" sz="1100" dirty="0"/>
              <a:t>通过以太网实现</a:t>
            </a:r>
            <a:r>
              <a:rPr lang="en-US" altLang="zh-CN" sz="1100" dirty="0"/>
              <a:t>RDMA</a:t>
            </a:r>
            <a:r>
              <a:rPr lang="zh-CN" altLang="en-US" sz="1100" dirty="0"/>
              <a:t>（远程直接内存访问）功能，其能够与传统的</a:t>
            </a:r>
            <a:r>
              <a:rPr lang="en-US" altLang="zh-CN" sz="1100" dirty="0"/>
              <a:t>TCP/IP</a:t>
            </a:r>
            <a:r>
              <a:rPr lang="zh-CN" altLang="en-US" sz="1100" dirty="0"/>
              <a:t>协议栈无缝集成，从而确保了对标准网络协议的兼容性</a:t>
            </a:r>
            <a:r>
              <a:rPr lang="zh-CN" altLang="en-US" sz="1100" dirty="0" smtClean="0"/>
              <a:t>。</a:t>
            </a:r>
            <a:endParaRPr lang="en-US" altLang="zh-CN" sz="1100" dirty="0" smtClean="0"/>
          </a:p>
          <a:p>
            <a:pPr marL="171450" indent="-171450">
              <a:lnSpc>
                <a:spcPct val="150000"/>
              </a:lnSpc>
              <a:buFont typeface="Arial" panose="020B0604020202020204" pitchFamily="34" charset="0"/>
              <a:buChar char="•"/>
            </a:pPr>
            <a:r>
              <a:rPr lang="en-US" altLang="zh-CN" sz="1100" b="1" dirty="0" err="1" smtClean="0"/>
              <a:t>InfiniBand</a:t>
            </a:r>
            <a:r>
              <a:rPr lang="zh-CN" altLang="en-US" sz="1100" b="1" dirty="0"/>
              <a:t>：</a:t>
            </a:r>
            <a:r>
              <a:rPr lang="zh-CN" altLang="en-US" sz="1100" dirty="0"/>
              <a:t>配备了一套专为高速、低延迟传输优化定制的自有协议栈和网络架构，使用</a:t>
            </a:r>
            <a:r>
              <a:rPr lang="zh-CN" altLang="en-US" sz="1100" dirty="0" smtClean="0"/>
              <a:t>时一般需要</a:t>
            </a:r>
            <a:r>
              <a:rPr lang="zh-CN" altLang="en-US" sz="1100" dirty="0"/>
              <a:t>安装特定的驱动程序和进行相应的配置调整</a:t>
            </a:r>
            <a:r>
              <a:rPr lang="zh-CN" altLang="en-US" sz="1100" dirty="0" smtClean="0"/>
              <a:t>。</a:t>
            </a:r>
            <a:endParaRPr lang="en-US" altLang="zh-CN" sz="1100" dirty="0" smtClean="0"/>
          </a:p>
          <a:p>
            <a:pPr>
              <a:lnSpc>
                <a:spcPct val="150000"/>
              </a:lnSpc>
            </a:pPr>
            <a:endParaRPr lang="en-US" altLang="zh-CN" sz="1100" b="1" dirty="0" smtClean="0"/>
          </a:p>
          <a:p>
            <a:pPr>
              <a:lnSpc>
                <a:spcPct val="150000"/>
              </a:lnSpc>
            </a:pPr>
            <a:r>
              <a:rPr lang="zh-CN" altLang="en-US" sz="1100" b="1" dirty="0" smtClean="0"/>
              <a:t>交换机制</a:t>
            </a:r>
            <a:endParaRPr lang="en-US" altLang="zh-CN" sz="1100" b="1" dirty="0" smtClean="0"/>
          </a:p>
          <a:p>
            <a:pPr marL="171450" indent="-171450">
              <a:lnSpc>
                <a:spcPct val="150000"/>
              </a:lnSpc>
              <a:buFont typeface="Arial" panose="020B0604020202020204" pitchFamily="34" charset="0"/>
              <a:buChar char="•"/>
            </a:pPr>
            <a:r>
              <a:rPr lang="en-US" altLang="zh-CN" sz="1100" b="1" dirty="0" smtClean="0"/>
              <a:t>RoCE </a:t>
            </a:r>
            <a:r>
              <a:rPr lang="en-US" altLang="zh-CN" sz="1100" b="1" dirty="0"/>
              <a:t>v2</a:t>
            </a:r>
            <a:r>
              <a:rPr lang="zh-CN" altLang="en-US" sz="1100" b="1" dirty="0"/>
              <a:t>：</a:t>
            </a:r>
            <a:r>
              <a:rPr lang="zh-CN" altLang="en-US" sz="1100" dirty="0"/>
              <a:t>能够在支持数据中心桥接（</a:t>
            </a:r>
            <a:r>
              <a:rPr lang="en-US" altLang="zh-CN" sz="1100" dirty="0"/>
              <a:t>DCB</a:t>
            </a:r>
            <a:r>
              <a:rPr lang="zh-CN" altLang="en-US" sz="1100" dirty="0"/>
              <a:t>）特性的标准以太网交换机上运行，从而实现无损以太网的数据传输</a:t>
            </a:r>
            <a:r>
              <a:rPr lang="zh-CN" altLang="en-US" sz="1100" dirty="0" smtClean="0"/>
              <a:t>。</a:t>
            </a:r>
            <a:endParaRPr lang="en-US" altLang="zh-CN" sz="1100" dirty="0" smtClean="0"/>
          </a:p>
          <a:p>
            <a:pPr marL="171450" indent="-171450">
              <a:lnSpc>
                <a:spcPct val="150000"/>
              </a:lnSpc>
              <a:buFont typeface="Arial" panose="020B0604020202020204" pitchFamily="34" charset="0"/>
              <a:buChar char="•"/>
            </a:pPr>
            <a:r>
              <a:rPr lang="en-US" altLang="zh-CN" sz="1100" b="1" dirty="0" err="1" smtClean="0"/>
              <a:t>InfiniBand</a:t>
            </a:r>
            <a:r>
              <a:rPr lang="zh-CN" altLang="en-US" sz="1100" b="1" dirty="0" smtClean="0"/>
              <a:t>：</a:t>
            </a:r>
            <a:r>
              <a:rPr lang="zh-CN" altLang="en-US" sz="1100" dirty="0" smtClean="0"/>
              <a:t>依赖</a:t>
            </a:r>
            <a:r>
              <a:rPr lang="zh-CN" altLang="en-US" sz="1100" dirty="0"/>
              <a:t>于专为</a:t>
            </a:r>
            <a:r>
              <a:rPr lang="zh-CN" altLang="en-US" sz="1100" dirty="0" smtClean="0"/>
              <a:t>追求低</a:t>
            </a:r>
            <a:r>
              <a:rPr lang="zh-CN" altLang="en-US" sz="1100" dirty="0"/>
              <a:t>延迟</a:t>
            </a:r>
            <a:r>
              <a:rPr lang="zh-CN" altLang="en-US" sz="1100" dirty="0" smtClean="0"/>
              <a:t>和高</a:t>
            </a:r>
            <a:r>
              <a:rPr lang="zh-CN" altLang="en-US" sz="1100" dirty="0"/>
              <a:t>吞吐量而设计的</a:t>
            </a:r>
            <a:r>
              <a:rPr lang="en-US" altLang="zh-CN" sz="1100" dirty="0" err="1"/>
              <a:t>InfiniBand</a:t>
            </a:r>
            <a:r>
              <a:rPr lang="zh-CN" altLang="en-US" sz="1100" dirty="0"/>
              <a:t>交换机，以保证极致性能表现。</a:t>
            </a:r>
            <a:endParaRPr lang="zh-CN" altLang="en-US" sz="1100" dirty="0"/>
          </a:p>
          <a:p>
            <a:pPr>
              <a:lnSpc>
                <a:spcPct val="150000"/>
              </a:lnSpc>
            </a:pPr>
            <a:endParaRPr lang="en-US" altLang="zh-CN" sz="1100" dirty="0" smtClean="0"/>
          </a:p>
          <a:p>
            <a:pPr>
              <a:lnSpc>
                <a:spcPct val="150000"/>
              </a:lnSpc>
            </a:pPr>
            <a:r>
              <a:rPr lang="zh-CN" altLang="en-US" sz="1100" b="1" dirty="0"/>
              <a:t>拥塞管理与</a:t>
            </a:r>
            <a:r>
              <a:rPr lang="zh-CN" altLang="en-US" sz="1100" b="1" dirty="0" smtClean="0"/>
              <a:t>控制</a:t>
            </a:r>
            <a:endParaRPr lang="en-US" altLang="zh-CN" sz="1100" b="1" dirty="0"/>
          </a:p>
          <a:p>
            <a:pPr>
              <a:lnSpc>
                <a:spcPct val="150000"/>
              </a:lnSpc>
            </a:pPr>
            <a:r>
              <a:rPr lang="en-US" altLang="zh-CN" sz="1100" b="1" dirty="0" smtClean="0"/>
              <a:t>RoCE </a:t>
            </a:r>
            <a:r>
              <a:rPr lang="en-US" altLang="zh-CN" sz="1100" b="1" dirty="0"/>
              <a:t>v2</a:t>
            </a:r>
            <a:r>
              <a:rPr lang="zh-CN" altLang="en-US" sz="1100" b="1" dirty="0" smtClean="0"/>
              <a:t>：</a:t>
            </a:r>
            <a:endParaRPr lang="en-US" altLang="zh-CN" sz="1100" dirty="0"/>
          </a:p>
          <a:p>
            <a:pPr marL="171450" indent="-171450">
              <a:lnSpc>
                <a:spcPct val="150000"/>
              </a:lnSpc>
              <a:buFont typeface="Arial" panose="020B0604020202020204" pitchFamily="34" charset="0"/>
              <a:buChar char="•"/>
            </a:pPr>
            <a:r>
              <a:rPr lang="zh-CN" altLang="en-US" sz="1100" b="1" dirty="0" smtClean="0"/>
              <a:t>拥塞</a:t>
            </a:r>
            <a:r>
              <a:rPr lang="zh-CN" altLang="en-US" sz="1100" b="1" dirty="0"/>
              <a:t>管理：</a:t>
            </a:r>
            <a:r>
              <a:rPr lang="en-US" altLang="zh-CN" sz="1100" dirty="0"/>
              <a:t>RoCE v2</a:t>
            </a:r>
            <a:r>
              <a:rPr lang="zh-CN" altLang="en-US" sz="1100" dirty="0"/>
              <a:t>依赖于以太网交换机所支持的数据中心桥接（</a:t>
            </a:r>
            <a:r>
              <a:rPr lang="en-US" altLang="zh-CN" sz="1100" dirty="0"/>
              <a:t>DCB</a:t>
            </a:r>
            <a:r>
              <a:rPr lang="zh-CN" altLang="en-US" sz="1100" dirty="0"/>
              <a:t>）特性来有效应对网络拥塞状况。通过启用</a:t>
            </a:r>
            <a:r>
              <a:rPr lang="en-US" altLang="zh-CN" sz="1100" dirty="0"/>
              <a:t>DCB</a:t>
            </a:r>
            <a:r>
              <a:rPr lang="zh-CN" altLang="en-US" sz="1100" dirty="0"/>
              <a:t>，</a:t>
            </a:r>
            <a:r>
              <a:rPr lang="en-US" altLang="zh-CN" sz="1100" dirty="0"/>
              <a:t>RoCE v2</a:t>
            </a:r>
            <a:r>
              <a:rPr lang="zh-CN" altLang="en-US" sz="1100" dirty="0"/>
              <a:t>能够创建一个无损以太网环境，</a:t>
            </a:r>
            <a:r>
              <a:rPr lang="zh-CN" altLang="en-US" sz="1100" dirty="0" smtClean="0"/>
              <a:t>从     而</a:t>
            </a:r>
            <a:r>
              <a:rPr lang="zh-CN" altLang="en-US" sz="1100" dirty="0"/>
              <a:t>避免因拥塞导致的数据包丢失问题。</a:t>
            </a:r>
            <a:endParaRPr lang="zh-CN" altLang="en-US" sz="1100" dirty="0"/>
          </a:p>
          <a:p>
            <a:pPr marL="171450" indent="-171450">
              <a:lnSpc>
                <a:spcPct val="150000"/>
              </a:lnSpc>
              <a:buFont typeface="Arial" panose="020B0604020202020204" pitchFamily="34" charset="0"/>
              <a:buChar char="•"/>
            </a:pPr>
            <a:r>
              <a:rPr lang="zh-CN" altLang="en-US" sz="1100" b="1" dirty="0" smtClean="0"/>
              <a:t>拥塞控制</a:t>
            </a:r>
            <a:r>
              <a:rPr lang="zh-CN" altLang="en-US" sz="1100" b="1" dirty="0"/>
              <a:t>：</a:t>
            </a:r>
            <a:r>
              <a:rPr lang="en-US" altLang="zh-CN" sz="1100" dirty="0"/>
              <a:t>RoCE v2</a:t>
            </a:r>
            <a:r>
              <a:rPr lang="zh-CN" altLang="en-US" sz="1100" dirty="0"/>
              <a:t>本身并不具备内置的专门解决方案，而是主要依靠底层以太网基础设施所提供的功能来管理和缓解拥塞现象。</a:t>
            </a:r>
            <a:endParaRPr lang="zh-CN" altLang="en-US" sz="1100" dirty="0"/>
          </a:p>
          <a:p>
            <a:pPr>
              <a:lnSpc>
                <a:spcPct val="150000"/>
              </a:lnSpc>
            </a:pPr>
            <a:endParaRPr lang="en-US" altLang="zh-CN" sz="1100" b="1" dirty="0" smtClean="0"/>
          </a:p>
          <a:p>
            <a:pPr>
              <a:lnSpc>
                <a:spcPct val="150000"/>
              </a:lnSpc>
            </a:pPr>
            <a:r>
              <a:rPr lang="en-US" altLang="zh-CN" sz="1100" b="1" dirty="0" err="1" smtClean="0"/>
              <a:t>InfiniBand</a:t>
            </a:r>
            <a:r>
              <a:rPr lang="zh-CN" altLang="en-US" sz="1100" b="1" dirty="0" smtClean="0"/>
              <a:t>：</a:t>
            </a:r>
            <a:endParaRPr lang="zh-CN" altLang="en-US" sz="1100" dirty="0"/>
          </a:p>
          <a:p>
            <a:pPr marL="171450" indent="-171450">
              <a:lnSpc>
                <a:spcPct val="150000"/>
              </a:lnSpc>
              <a:buFont typeface="Arial" panose="020B0604020202020204" pitchFamily="34" charset="0"/>
              <a:buChar char="•"/>
            </a:pPr>
            <a:r>
              <a:rPr lang="zh-CN" altLang="en-US" sz="1100" b="1" dirty="0"/>
              <a:t>拥塞管理：</a:t>
            </a:r>
            <a:r>
              <a:rPr lang="en-US" altLang="zh-CN" sz="1100" dirty="0" err="1"/>
              <a:t>InfiniBand</a:t>
            </a:r>
            <a:r>
              <a:rPr lang="zh-CN" altLang="en-US" sz="1100" dirty="0"/>
              <a:t>具备原生的拥塞控制能力。它运用信用流控等机制，确保即使在网络流量高峰时期也能防止拥塞发生，保障通信过程中的数据完整性。</a:t>
            </a:r>
            <a:endParaRPr lang="zh-CN" altLang="en-US" sz="1100" dirty="0"/>
          </a:p>
          <a:p>
            <a:pPr marL="171450" indent="-171450">
              <a:lnSpc>
                <a:spcPct val="150000"/>
              </a:lnSpc>
              <a:buFont typeface="Arial" panose="020B0604020202020204" pitchFamily="34" charset="0"/>
              <a:buChar char="•"/>
            </a:pPr>
            <a:r>
              <a:rPr lang="zh-CN" altLang="en-US" sz="1100" b="1" dirty="0"/>
              <a:t>拥塞控制：</a:t>
            </a:r>
            <a:r>
              <a:rPr lang="en-US" altLang="zh-CN" sz="1100" dirty="0" err="1"/>
              <a:t>InfiniBand</a:t>
            </a:r>
            <a:r>
              <a:rPr lang="zh-CN" altLang="en-US" sz="1100" dirty="0"/>
              <a:t>还整合了自适应路由和先进的拥塞控制算法，这些算法能够根据实时网络状况动态调整数据传输路径，从而有效地预防和减轻网络内的拥塞问题。</a:t>
            </a:r>
            <a:endParaRPr lang="zh-CN" altLang="en-US" sz="1100" dirty="0"/>
          </a:p>
          <a:p>
            <a:pPr>
              <a:lnSpc>
                <a:spcPct val="150000"/>
              </a:lnSpc>
            </a:pPr>
            <a:br>
              <a:rPr lang="en-US" altLang="zh-CN" sz="1100" dirty="0"/>
            </a:br>
            <a:br>
              <a:rPr lang="en-US" altLang="zh-CN" sz="1100" dirty="0"/>
            </a:br>
            <a:endParaRPr lang="zh-CN" altLang="en-US" sz="1100" dirty="0"/>
          </a:p>
        </p:txBody>
      </p:sp>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765388" y="521919"/>
            <a:ext cx="9397706" cy="5593839"/>
          </a:xfrm>
          <a:prstGeom prst="rect">
            <a:avLst/>
          </a:prstGeom>
          <a:noFill/>
        </p:spPr>
        <p:txBody>
          <a:bodyPr wrap="square" rtlCol="0">
            <a:spAutoFit/>
          </a:bodyPr>
          <a:lstStyle/>
          <a:p>
            <a:pPr>
              <a:lnSpc>
                <a:spcPct val="150000"/>
              </a:lnSpc>
            </a:pPr>
            <a:r>
              <a:rPr lang="zh-CN" altLang="en-US" sz="1100" b="1" dirty="0"/>
              <a:t>路由机制与拓扑结构</a:t>
            </a:r>
            <a:endParaRPr lang="zh-CN" altLang="en-US" sz="1100" b="1" dirty="0"/>
          </a:p>
          <a:p>
            <a:pPr>
              <a:lnSpc>
                <a:spcPct val="150000"/>
              </a:lnSpc>
            </a:pPr>
            <a:r>
              <a:rPr lang="en-US" altLang="zh-CN" sz="1100" b="1" dirty="0"/>
              <a:t>RoCE v2</a:t>
            </a:r>
            <a:r>
              <a:rPr lang="zh-CN" altLang="en-US" sz="1100" b="1" dirty="0"/>
              <a:t>：</a:t>
            </a:r>
            <a:endParaRPr lang="zh-CN" altLang="en-US" sz="1100" dirty="0"/>
          </a:p>
          <a:p>
            <a:pPr marL="171450" indent="-171450">
              <a:lnSpc>
                <a:spcPct val="150000"/>
              </a:lnSpc>
              <a:buFont typeface="Arial" panose="020B0604020202020204" pitchFamily="34" charset="0"/>
              <a:buChar char="•"/>
            </a:pPr>
            <a:r>
              <a:rPr lang="zh-CN" altLang="en-US" sz="1100" b="1" dirty="0"/>
              <a:t>路由机制：</a:t>
            </a:r>
            <a:r>
              <a:rPr lang="en-US" altLang="zh-CN" sz="1100" dirty="0"/>
              <a:t>RoCE v2</a:t>
            </a:r>
            <a:r>
              <a:rPr lang="zh-CN" altLang="en-US" sz="1100" dirty="0"/>
              <a:t>通常采用传统的以太网路由协议进行路由决策，如路由信息协议（</a:t>
            </a:r>
            <a:r>
              <a:rPr lang="en-US" altLang="zh-CN" sz="1100" dirty="0"/>
              <a:t>RIP</a:t>
            </a:r>
            <a:r>
              <a:rPr lang="zh-CN" altLang="en-US" sz="1100" dirty="0"/>
              <a:t>）或开放最短路径优先（</a:t>
            </a:r>
            <a:r>
              <a:rPr lang="en-US" altLang="zh-CN" sz="1100" dirty="0"/>
              <a:t>OSPF</a:t>
            </a:r>
            <a:r>
              <a:rPr lang="zh-CN" altLang="en-US" sz="1100" dirty="0"/>
              <a:t>）。这意味着</a:t>
            </a:r>
            <a:r>
              <a:rPr lang="en-US" altLang="zh-CN" sz="1100" dirty="0"/>
              <a:t>RoCE v2</a:t>
            </a:r>
            <a:r>
              <a:rPr lang="zh-CN" altLang="en-US" sz="1100" dirty="0"/>
              <a:t>网络中的数据传输路径选择是基于这些成熟的标准路由协议实现的。</a:t>
            </a:r>
            <a:endParaRPr lang="zh-CN" altLang="en-US" sz="1100" dirty="0"/>
          </a:p>
          <a:p>
            <a:pPr marL="171450" indent="-171450">
              <a:lnSpc>
                <a:spcPct val="150000"/>
              </a:lnSpc>
              <a:buFont typeface="Arial" panose="020B0604020202020204" pitchFamily="34" charset="0"/>
              <a:buChar char="•"/>
            </a:pPr>
            <a:r>
              <a:rPr lang="zh-CN" altLang="en-US" sz="1100" b="1" dirty="0"/>
              <a:t>拓扑结构：</a:t>
            </a:r>
            <a:r>
              <a:rPr lang="en-US" altLang="zh-CN" sz="1100" dirty="0"/>
              <a:t>RoCE v2</a:t>
            </a:r>
            <a:r>
              <a:rPr lang="zh-CN" altLang="en-US" sz="1100" dirty="0"/>
              <a:t>普遍应用于标准以太网环境之中，其路由策略的制定和执行受到底层以太网基础设施的制约和影响。这意味着在设计和实施</a:t>
            </a:r>
            <a:r>
              <a:rPr lang="en-US" altLang="zh-CN" sz="1100" dirty="0"/>
              <a:t>RoCE v2</a:t>
            </a:r>
            <a:r>
              <a:rPr lang="zh-CN" altLang="en-US" sz="1100" dirty="0"/>
              <a:t>网络时，需要考虑现有的以太网架构，并根据该架构的特点来进行路由优化</a:t>
            </a:r>
            <a:r>
              <a:rPr lang="zh-CN" altLang="en-US" sz="1100" dirty="0" smtClean="0"/>
              <a:t>。</a:t>
            </a:r>
            <a:endParaRPr lang="en-US" altLang="zh-CN" sz="1100" dirty="0" smtClean="0"/>
          </a:p>
          <a:p>
            <a:pPr>
              <a:lnSpc>
                <a:spcPct val="150000"/>
              </a:lnSpc>
            </a:pPr>
            <a:endParaRPr lang="en-US" altLang="zh-CN" sz="1100" b="1" dirty="0" smtClean="0"/>
          </a:p>
          <a:p>
            <a:pPr>
              <a:lnSpc>
                <a:spcPct val="150000"/>
              </a:lnSpc>
            </a:pPr>
            <a:r>
              <a:rPr lang="en-US" altLang="zh-CN" sz="1100" b="1" dirty="0" err="1" smtClean="0"/>
              <a:t>InfiniBand</a:t>
            </a:r>
            <a:r>
              <a:rPr lang="zh-CN" altLang="en-US" sz="1100" b="1" dirty="0"/>
              <a:t>：</a:t>
            </a:r>
            <a:endParaRPr lang="zh-CN" altLang="en-US" sz="1100" dirty="0"/>
          </a:p>
          <a:p>
            <a:pPr marL="171450" indent="-171450">
              <a:lnSpc>
                <a:spcPct val="150000"/>
              </a:lnSpc>
              <a:buFont typeface="Arial" panose="020B0604020202020204" pitchFamily="34" charset="0"/>
              <a:buChar char="•"/>
            </a:pPr>
            <a:r>
              <a:rPr lang="zh-CN" altLang="en-US" sz="1100" b="1" dirty="0"/>
              <a:t>路由机制：</a:t>
            </a:r>
            <a:r>
              <a:rPr lang="en-US" altLang="zh-CN" sz="1100" dirty="0" err="1"/>
              <a:t>InfiniBand</a:t>
            </a:r>
            <a:r>
              <a:rPr lang="zh-CN" altLang="en-US" sz="1100" dirty="0"/>
              <a:t>具备针对低延迟、高吞吐量通信特别优化的路由机制，它能够支持多路径设定以实现网络冗余及负载均衡，确保高效稳定的传输性能。</a:t>
            </a:r>
            <a:endParaRPr lang="zh-CN" altLang="en-US" sz="1100" dirty="0"/>
          </a:p>
          <a:p>
            <a:pPr marL="171450" indent="-171450">
              <a:lnSpc>
                <a:spcPct val="150000"/>
              </a:lnSpc>
              <a:buFont typeface="Arial" panose="020B0604020202020204" pitchFamily="34" charset="0"/>
              <a:buChar char="•"/>
            </a:pPr>
            <a:r>
              <a:rPr lang="zh-CN" altLang="en-US" sz="1100" b="1" dirty="0"/>
              <a:t>拓扑结构：</a:t>
            </a:r>
            <a:r>
              <a:rPr lang="en-US" altLang="zh-CN" sz="1100" dirty="0" err="1"/>
              <a:t>InfiniBand</a:t>
            </a:r>
            <a:r>
              <a:rPr lang="zh-CN" altLang="en-US" sz="1100" dirty="0"/>
              <a:t>网络支持丰富的配置方式，包括但不限于胖树形（</a:t>
            </a:r>
            <a:r>
              <a:rPr lang="en-US" altLang="zh-CN" sz="1100" dirty="0"/>
              <a:t>Fat Tree</a:t>
            </a:r>
            <a:r>
              <a:rPr lang="zh-CN" altLang="en-US" sz="1100" dirty="0"/>
              <a:t>）、超立方体以及多路配置等多样化布局。不同的拓扑结构选择对路由决策有着直接影响，可根据实际应用场景和需求灵活构建高度可扩展且适应性强的高性能网络</a:t>
            </a:r>
            <a:r>
              <a:rPr lang="zh-CN" altLang="en-US" sz="1100" dirty="0" smtClean="0"/>
              <a:t>。</a:t>
            </a:r>
            <a:endParaRPr lang="en-US" altLang="zh-CN" sz="1100" dirty="0" smtClean="0"/>
          </a:p>
          <a:p>
            <a:pPr>
              <a:lnSpc>
                <a:spcPct val="150000"/>
              </a:lnSpc>
            </a:pPr>
            <a:endParaRPr lang="en-US" altLang="zh-CN" sz="1100" dirty="0"/>
          </a:p>
          <a:p>
            <a:pPr>
              <a:lnSpc>
                <a:spcPct val="150000"/>
              </a:lnSpc>
            </a:pPr>
            <a:r>
              <a:rPr lang="zh-CN" altLang="en-US" sz="1100" dirty="0" smtClean="0"/>
              <a:t>总结：</a:t>
            </a:r>
            <a:endParaRPr lang="en-US" altLang="zh-CN" sz="1100" dirty="0"/>
          </a:p>
          <a:p>
            <a:pPr>
              <a:lnSpc>
                <a:spcPct val="150000"/>
              </a:lnSpc>
            </a:pPr>
            <a:r>
              <a:rPr lang="en-US" altLang="zh-CN" sz="1100" dirty="0" smtClean="0"/>
              <a:t>     </a:t>
            </a:r>
            <a:r>
              <a:rPr lang="zh-CN" altLang="en-US" sz="1100" dirty="0" smtClean="0"/>
              <a:t>在</a:t>
            </a:r>
            <a:r>
              <a:rPr lang="zh-CN" altLang="en-US" sz="1100" dirty="0"/>
              <a:t>选择</a:t>
            </a:r>
            <a:r>
              <a:rPr lang="en-US" altLang="zh-CN" sz="1100" b="1" dirty="0"/>
              <a:t>RoCE</a:t>
            </a:r>
            <a:r>
              <a:rPr lang="en-US" altLang="zh-CN" sz="1100" dirty="0"/>
              <a:t> </a:t>
            </a:r>
            <a:r>
              <a:rPr lang="en-US" altLang="zh-CN" sz="1100" b="1" dirty="0"/>
              <a:t>v2</a:t>
            </a:r>
            <a:r>
              <a:rPr lang="zh-CN" altLang="en-US" sz="1100" dirty="0"/>
              <a:t>与</a:t>
            </a:r>
            <a:r>
              <a:rPr lang="en-US" altLang="zh-CN" sz="1100" b="1" dirty="0" err="1"/>
              <a:t>InfiniBand</a:t>
            </a:r>
            <a:r>
              <a:rPr lang="zh-CN" altLang="en-US" sz="1100" dirty="0"/>
              <a:t>这两种技术时，决策依据主要源于现有的基础设施条件、特定应用需求以及实际环境的具体性能指标。</a:t>
            </a:r>
            <a:r>
              <a:rPr lang="en-US" altLang="zh-CN" sz="1100" b="1" dirty="0"/>
              <a:t>RoCE v2</a:t>
            </a:r>
            <a:r>
              <a:rPr lang="zh-CN" altLang="en-US" sz="1100" dirty="0"/>
              <a:t>的一大优势在于能够更加平滑地整合到已有的以太网网络架构中，这对于希望在不改变现有网络基础的前提下提升数据通信效率的用户尤为适用。</a:t>
            </a:r>
            <a:endParaRPr lang="zh-CN" altLang="en-US" sz="1100" dirty="0"/>
          </a:p>
          <a:p>
            <a:pPr>
              <a:lnSpc>
                <a:spcPct val="150000"/>
              </a:lnSpc>
            </a:pPr>
            <a:r>
              <a:rPr lang="zh-CN" altLang="en-US" sz="1100" dirty="0"/>
              <a:t>相反，对于那些追求极致性能表现和高度可扩展性的高性能计算场景，</a:t>
            </a:r>
            <a:r>
              <a:rPr lang="en-US" altLang="zh-CN" sz="1100" b="1" dirty="0" err="1"/>
              <a:t>InfiniBand</a:t>
            </a:r>
            <a:r>
              <a:rPr lang="zh-CN" altLang="en-US" sz="1100" dirty="0"/>
              <a:t>则因其专为低延迟、高吞吐量设计的特性及内置优化的路由与拥塞控制机制而可能成为更优的选择</a:t>
            </a:r>
            <a:r>
              <a:rPr lang="zh-CN" altLang="en-US" sz="1100" dirty="0" smtClean="0"/>
              <a:t>。</a:t>
            </a:r>
            <a:endParaRPr lang="en-US" altLang="zh-CN" sz="1100" dirty="0" smtClean="0"/>
          </a:p>
          <a:p>
            <a:pPr>
              <a:lnSpc>
                <a:spcPct val="150000"/>
              </a:lnSpc>
            </a:pPr>
            <a:r>
              <a:rPr lang="en-US" altLang="zh-CN" sz="1100" dirty="0"/>
              <a:t> </a:t>
            </a:r>
            <a:r>
              <a:rPr lang="en-US" altLang="zh-CN" sz="1100" dirty="0" smtClean="0"/>
              <a:t>   </a:t>
            </a:r>
            <a:r>
              <a:rPr lang="zh-CN" altLang="en-US" sz="1100" dirty="0" smtClean="0"/>
              <a:t>简而言之</a:t>
            </a:r>
            <a:r>
              <a:rPr lang="zh-CN" altLang="en-US" sz="1100" dirty="0"/>
              <a:t>，</a:t>
            </a:r>
            <a:r>
              <a:rPr lang="en-US" altLang="zh-CN" sz="1100" b="1" dirty="0"/>
              <a:t>RoCE</a:t>
            </a:r>
            <a:r>
              <a:rPr lang="en-US" altLang="zh-CN" sz="1100" dirty="0"/>
              <a:t> </a:t>
            </a:r>
            <a:r>
              <a:rPr lang="en-US" altLang="zh-CN" sz="1100" b="1" dirty="0"/>
              <a:t>v2</a:t>
            </a:r>
            <a:r>
              <a:rPr lang="zh-CN" altLang="en-US" sz="1100" dirty="0"/>
              <a:t>更适合于充分利用现有资源进行高效升级，而</a:t>
            </a:r>
            <a:r>
              <a:rPr lang="en-US" altLang="zh-CN" sz="1100" b="1" dirty="0" err="1" smtClean="0"/>
              <a:t>InfiniBand</a:t>
            </a:r>
            <a:r>
              <a:rPr lang="en-US" altLang="zh-CN" sz="1100" b="1" dirty="0" smtClean="0"/>
              <a:t> </a:t>
            </a:r>
            <a:r>
              <a:rPr lang="zh-CN" altLang="en-US" sz="1100" dirty="0" smtClean="0"/>
              <a:t>则</a:t>
            </a:r>
            <a:r>
              <a:rPr lang="zh-CN" altLang="en-US" sz="1100" dirty="0"/>
              <a:t>更倾向于满足对性能有严格要求且不吝啬投入独立专用网络设施的高端应用场景</a:t>
            </a:r>
            <a:r>
              <a:rPr lang="zh-CN" altLang="en-US" sz="1100" dirty="0" smtClean="0"/>
              <a:t>。</a:t>
            </a:r>
            <a:endParaRPr lang="en-US" altLang="zh-CN" sz="1100" dirty="0" smtClean="0"/>
          </a:p>
          <a:p>
            <a:pPr>
              <a:lnSpc>
                <a:spcPct val="150000"/>
              </a:lnSpc>
            </a:pPr>
            <a:r>
              <a:rPr lang="en-US" altLang="zh-CN" sz="1100" dirty="0"/>
              <a:t> </a:t>
            </a:r>
            <a:r>
              <a:rPr lang="en-US" altLang="zh-CN" sz="1100" dirty="0" smtClean="0"/>
              <a:t>   </a:t>
            </a:r>
            <a:r>
              <a:rPr lang="zh-CN" altLang="en-US" sz="1100" dirty="0" smtClean="0"/>
              <a:t>下述主要以</a:t>
            </a:r>
            <a:r>
              <a:rPr lang="en-US" altLang="zh-CN" sz="1100" b="1" dirty="0" err="1" smtClean="0"/>
              <a:t>InfiniBand</a:t>
            </a:r>
            <a:r>
              <a:rPr lang="zh-CN" altLang="en-US" sz="1100" dirty="0" smtClean="0"/>
              <a:t>对模型训练组网</a:t>
            </a:r>
            <a:r>
              <a:rPr lang="zh-CN" altLang="en-US" sz="1100" dirty="0" smtClean="0"/>
              <a:t>做介绍</a:t>
            </a:r>
            <a:endParaRPr lang="zh-CN" altLang="en-US" sz="1100" dirty="0"/>
          </a:p>
        </p:txBody>
      </p:sp>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6" name="圆角矩形 65"/>
          <p:cNvSpPr/>
          <p:nvPr>
            <p:custDataLst>
              <p:tags r:id="rId2"/>
            </p:custDataLst>
          </p:nvPr>
        </p:nvSpPr>
        <p:spPr>
          <a:xfrm>
            <a:off x="520502" y="3969242"/>
            <a:ext cx="5066988" cy="2267705"/>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sp>
        <p:nvSpPr>
          <p:cNvPr id="3" name="圆角矩形 2"/>
          <p:cNvSpPr/>
          <p:nvPr>
            <p:custDataLst>
              <p:tags r:id="rId3"/>
            </p:custDataLst>
          </p:nvPr>
        </p:nvSpPr>
        <p:spPr>
          <a:xfrm>
            <a:off x="445840" y="1012820"/>
            <a:ext cx="5066988" cy="2213078"/>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sp>
        <p:nvSpPr>
          <p:cNvPr id="4" name="文本框 3"/>
          <p:cNvSpPr txBox="1"/>
          <p:nvPr>
            <p:custDataLst>
              <p:tags r:id="rId4"/>
            </p:custDataLst>
          </p:nvPr>
        </p:nvSpPr>
        <p:spPr>
          <a:xfrm>
            <a:off x="734403" y="1255575"/>
            <a:ext cx="5530477" cy="369332"/>
          </a:xfrm>
          <a:prstGeom prst="rect">
            <a:avLst/>
          </a:prstGeom>
          <a:noFill/>
        </p:spPr>
        <p:txBody>
          <a:bodyPr wrap="square" rtlCol="0">
            <a:spAutoFit/>
          </a:bodyPr>
          <a:lstStyle/>
          <a:p>
            <a:r>
              <a:rPr lang="en-US" altLang="zh-CN" b="1" dirty="0" smtClean="0">
                <a:latin typeface="微软雅黑" panose="020B0503020204020204" charset="-122"/>
                <a:ea typeface="微软雅黑" panose="020B0503020204020204" charset="-122"/>
              </a:rPr>
              <a:t>GPU 8 * { 3090</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4090 }/PCIE3.0</a:t>
            </a:r>
            <a:endParaRPr lang="en-US" altLang="zh-CN" b="1" dirty="0">
              <a:latin typeface="微软雅黑" panose="020B0503020204020204" charset="-122"/>
              <a:ea typeface="微软雅黑" panose="020B0503020204020204" charset="-122"/>
            </a:endParaRPr>
          </a:p>
        </p:txBody>
      </p:sp>
      <p:sp>
        <p:nvSpPr>
          <p:cNvPr id="6" name="文本框 5"/>
          <p:cNvSpPr txBox="1"/>
          <p:nvPr/>
        </p:nvSpPr>
        <p:spPr>
          <a:xfrm>
            <a:off x="429260" y="238125"/>
            <a:ext cx="6341110" cy="528320"/>
          </a:xfrm>
          <a:prstGeom prst="rect">
            <a:avLst/>
          </a:prstGeom>
          <a:noFill/>
        </p:spPr>
        <p:txBody>
          <a:bodyPr wrap="square" rtlCol="0">
            <a:noAutofit/>
          </a:bodyPr>
          <a:lstStyle/>
          <a:p>
            <a:r>
              <a:rPr kumimoji="1" lang="zh-CN" altLang="en-US" b="1" dirty="0" smtClean="0">
                <a:latin typeface="微软雅黑" panose="020B0503020204020204" charset="-122"/>
                <a:ea typeface="微软雅黑" panose="020B0503020204020204" charset="-122"/>
              </a:rPr>
              <a:t>计算卡</a:t>
            </a:r>
            <a:r>
              <a:rPr kumimoji="1" lang="zh-CN" altLang="en-US" b="1" dirty="0">
                <a:latin typeface="微软雅黑" panose="020B0503020204020204" charset="-122"/>
                <a:ea typeface="微软雅黑" panose="020B0503020204020204" charset="-122"/>
              </a:rPr>
              <a:t>使用</a:t>
            </a:r>
            <a:r>
              <a:rPr kumimoji="1" lang="en-US" altLang="zh-CN" b="1" dirty="0" err="1" smtClean="0">
                <a:latin typeface="微软雅黑" panose="020B0503020204020204" charset="-122"/>
                <a:ea typeface="微软雅黑" panose="020B0503020204020204" charset="-122"/>
              </a:rPr>
              <a:t>InfiniBand</a:t>
            </a:r>
            <a:r>
              <a:rPr kumimoji="1" lang="zh-CN" altLang="en-US" b="1" dirty="0" smtClean="0">
                <a:latin typeface="微软雅黑" panose="020B0503020204020204" charset="-122"/>
                <a:ea typeface="微软雅黑" panose="020B0503020204020204" charset="-122"/>
              </a:rPr>
              <a:t>通信说明</a:t>
            </a:r>
            <a:endParaRPr kumimoji="1" lang="zh-CN" altLang="en-US" b="1" dirty="0">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445840" y="1655424"/>
            <a:ext cx="4703215" cy="1478673"/>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sz="1200" dirty="0" smtClean="0">
                <a:latin typeface="微软雅黑" panose="020B0503020204020204" charset="-122"/>
                <a:ea typeface="微软雅黑" panose="020B0503020204020204" charset="-122"/>
              </a:rPr>
              <a:t>AI</a:t>
            </a:r>
            <a:r>
              <a:rPr lang="zh-CN" altLang="en-US" sz="1200" dirty="0" smtClean="0">
                <a:latin typeface="微软雅黑" panose="020B0503020204020204" charset="-122"/>
                <a:ea typeface="微软雅黑" panose="020B0503020204020204" charset="-122"/>
              </a:rPr>
              <a:t>训服务器通过 </a:t>
            </a:r>
            <a:r>
              <a:rPr lang="en-US" altLang="zh-CN" sz="1200" dirty="0" smtClean="0">
                <a:latin typeface="微软雅黑" panose="020B0503020204020204" charset="-122"/>
                <a:ea typeface="微软雅黑" panose="020B0503020204020204" charset="-122"/>
              </a:rPr>
              <a:t>PCIE3.0X16 </a:t>
            </a:r>
            <a:r>
              <a:rPr lang="zh-CN" altLang="en-US" sz="1200" dirty="0" smtClean="0">
                <a:latin typeface="微软雅黑" panose="020B0503020204020204" charset="-122"/>
                <a:ea typeface="微软雅黑" panose="020B0503020204020204" charset="-122"/>
              </a:rPr>
              <a:t>通道进行跨服务器间通信；</a:t>
            </a:r>
            <a:endParaRPr lang="en-US" altLang="zh-CN" sz="1200" dirty="0" smtClean="0">
              <a:latin typeface="微软雅黑" panose="020B0503020204020204" charset="-122"/>
              <a:ea typeface="微软雅黑" panose="020B0503020204020204" charset="-122"/>
            </a:endParaRPr>
          </a:p>
          <a:p>
            <a:pPr marL="285750" lvl="0" indent="-285750">
              <a:lnSpc>
                <a:spcPct val="150000"/>
              </a:lnSpc>
              <a:buFont typeface="Arial" panose="020B0604020202020204" pitchFamily="34" charset="0"/>
              <a:buChar char="•"/>
            </a:pPr>
            <a:r>
              <a:rPr lang="zh-CN" altLang="en-US" sz="1200" dirty="0" smtClean="0">
                <a:latin typeface="微软雅黑" panose="020B0503020204020204" charset="-122"/>
                <a:ea typeface="微软雅黑" panose="020B0503020204020204" charset="-122"/>
              </a:rPr>
              <a:t>选择</a:t>
            </a:r>
            <a:r>
              <a:rPr lang="en-US" altLang="zh-CN" sz="1200" dirty="0" smtClean="0">
                <a:latin typeface="微软雅黑" panose="020B0503020204020204" charset="-122"/>
                <a:ea typeface="微软雅黑" panose="020B0503020204020204" charset="-122"/>
              </a:rPr>
              <a:t>EDR100Gbps-InfiniBand </a:t>
            </a:r>
            <a:r>
              <a:rPr lang="zh-CN" altLang="en-US" sz="1200" dirty="0" smtClean="0">
                <a:latin typeface="微软雅黑" panose="020B0503020204020204" charset="-122"/>
                <a:ea typeface="微软雅黑" panose="020B0503020204020204" charset="-122"/>
              </a:rPr>
              <a:t>交换机，如果使用</a:t>
            </a:r>
            <a:r>
              <a:rPr lang="en-US" altLang="zh-CN" sz="1200" dirty="0" smtClean="0">
                <a:latin typeface="微软雅黑" panose="020B0503020204020204" charset="-122"/>
                <a:ea typeface="微软雅黑" panose="020B0503020204020204" charset="-122"/>
              </a:rPr>
              <a:t>HDR200</a:t>
            </a:r>
            <a:r>
              <a:rPr lang="zh-CN" altLang="en-US" sz="1200" dirty="0" smtClean="0">
                <a:latin typeface="微软雅黑" panose="020B0503020204020204" charset="-122"/>
                <a:ea typeface="微软雅黑" panose="020B0503020204020204" charset="-122"/>
              </a:rPr>
              <a:t>，速率瓶颈在</a:t>
            </a:r>
            <a:r>
              <a:rPr lang="en-US" altLang="zh-CN" sz="1200" dirty="0" smtClean="0">
                <a:latin typeface="微软雅黑" panose="020B0503020204020204" charset="-122"/>
                <a:ea typeface="微软雅黑" panose="020B0503020204020204" charset="-122"/>
              </a:rPr>
              <a:t>PCIE3.0</a:t>
            </a:r>
            <a:r>
              <a:rPr lang="zh-CN" altLang="en-US" sz="1200" dirty="0" smtClean="0">
                <a:latin typeface="微软雅黑" panose="020B0503020204020204" charset="-122"/>
                <a:ea typeface="微软雅黑" panose="020B0503020204020204" charset="-122"/>
              </a:rPr>
              <a:t>：</a:t>
            </a:r>
            <a:endParaRPr lang="zh-CN" altLang="en-US" sz="1200" dirty="0" smtClean="0">
              <a:latin typeface="微软雅黑" panose="020B0503020204020204" charset="-122"/>
              <a:ea typeface="微软雅黑" panose="020B0503020204020204" charset="-122"/>
            </a:endParaRPr>
          </a:p>
          <a:p>
            <a:pPr lvl="0" indent="0">
              <a:lnSpc>
                <a:spcPct val="150000"/>
              </a:lnSpc>
              <a:buFont typeface="Arial" panose="020B0604020202020204" pitchFamily="34" charset="0"/>
              <a:buNone/>
            </a:pPr>
            <a:r>
              <a:rPr lang="zh-CN" altLang="en-US" sz="1200" i="1" dirty="0">
                <a:solidFill>
                  <a:srgbClr val="4C4948"/>
                </a:solidFill>
                <a:latin typeface="微软雅黑" panose="020B0503020204020204" charset="-122"/>
                <a:ea typeface="微软雅黑" panose="020B0503020204020204" charset="-122"/>
                <a:cs typeface="+mn-ea"/>
              </a:rPr>
              <a:t>    </a:t>
            </a:r>
            <a:r>
              <a:rPr lang="zh-CN" altLang="en-US" sz="1200" i="1" dirty="0" smtClean="0">
                <a:solidFill>
                  <a:srgbClr val="4C4948"/>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PCIE3.0</a:t>
            </a:r>
            <a:r>
              <a:rPr lang="zh-CN" altLang="en-US" sz="1200" i="1" dirty="0">
                <a:solidFill>
                  <a:srgbClr val="FF0000"/>
                </a:solidFill>
                <a:latin typeface="微软雅黑" panose="020B0503020204020204" charset="-122"/>
                <a:ea typeface="微软雅黑" panose="020B0503020204020204" charset="-122"/>
                <a:cs typeface="+mn-ea"/>
              </a:rPr>
              <a:t>单向</a:t>
            </a:r>
            <a:r>
              <a:rPr lang="en-US" altLang="zh-CN" sz="1200" i="1" dirty="0">
                <a:solidFill>
                  <a:srgbClr val="FF0000"/>
                </a:solidFill>
                <a:latin typeface="微软雅黑" panose="020B0503020204020204" charset="-122"/>
                <a:ea typeface="微软雅黑" panose="020B0503020204020204" charset="-122"/>
                <a:cs typeface="+mn-ea"/>
              </a:rPr>
              <a:t>=</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16GB/s</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&gt;  </a:t>
            </a:r>
            <a:r>
              <a:rPr lang="en-US" altLang="zh-CN" sz="1200" i="1" dirty="0" smtClean="0">
                <a:solidFill>
                  <a:srgbClr val="FF0000"/>
                </a:solidFill>
                <a:latin typeface="微软雅黑" panose="020B0503020204020204" charset="-122"/>
                <a:ea typeface="微软雅黑" panose="020B0503020204020204" charset="-122"/>
                <a:cs typeface="+mn-ea"/>
              </a:rPr>
              <a:t>EDR100Gbps=12.5GB/s</a:t>
            </a:r>
            <a:endParaRPr lang="en-US" altLang="zh-CN" sz="1200" i="1" dirty="0" smtClean="0">
              <a:solidFill>
                <a:srgbClr val="FF0000"/>
              </a:solidFill>
              <a:latin typeface="微软雅黑" panose="020B0503020204020204" charset="-122"/>
              <a:ea typeface="微软雅黑" panose="020B0503020204020204" charset="-122"/>
              <a:cs typeface="+mn-ea"/>
            </a:endParaRPr>
          </a:p>
          <a:p>
            <a:pPr lvl="0" indent="0">
              <a:lnSpc>
                <a:spcPct val="150000"/>
              </a:lnSpc>
              <a:buFont typeface="Arial" panose="020B0604020202020204" pitchFamily="34" charset="0"/>
              <a:buNone/>
            </a:pPr>
            <a:endParaRPr lang="en-US" altLang="zh-CN" sz="1200" i="1" dirty="0" smtClean="0">
              <a:solidFill>
                <a:srgbClr val="FF0000"/>
              </a:solidFill>
              <a:latin typeface="微软雅黑" panose="020B0503020204020204" charset="-122"/>
              <a:ea typeface="微软雅黑" panose="020B0503020204020204" charset="-122"/>
              <a:cs typeface="+mn-ea"/>
            </a:endParaRPr>
          </a:p>
          <a:p>
            <a:pPr>
              <a:lnSpc>
                <a:spcPct val="150000"/>
              </a:lnSpc>
            </a:pPr>
            <a:endParaRPr lang="en-US" altLang="zh-CN" sz="1200" dirty="0">
              <a:latin typeface="微软雅黑" panose="020B0503020204020204" charset="-122"/>
              <a:ea typeface="微软雅黑" panose="020B0503020204020204" charset="-122"/>
            </a:endParaRPr>
          </a:p>
          <a:p>
            <a:pPr>
              <a:lnSpc>
                <a:spcPct val="150000"/>
              </a:lnSpc>
            </a:pPr>
            <a:endParaRPr lang="en-US" altLang="zh-CN" sz="1200" dirty="0">
              <a:latin typeface="微软雅黑" panose="020B0503020204020204" charset="-122"/>
              <a:ea typeface="微软雅黑" panose="020B0503020204020204" charset="-122"/>
            </a:endParaRPr>
          </a:p>
          <a:p>
            <a:pPr>
              <a:lnSpc>
                <a:spcPct val="150000"/>
              </a:lnSpc>
            </a:pPr>
            <a:endParaRPr lang="en-US" altLang="zh-CN" sz="1200" dirty="0">
              <a:solidFill>
                <a:srgbClr val="FF0000"/>
              </a:solidFill>
              <a:latin typeface="微软雅黑" panose="020B0503020204020204" charset="-122"/>
              <a:ea typeface="微软雅黑" panose="020B0503020204020204" charset="-122"/>
            </a:endParaRPr>
          </a:p>
        </p:txBody>
      </p:sp>
      <p:sp>
        <p:nvSpPr>
          <p:cNvPr id="38" name="圆角矩形 37"/>
          <p:cNvSpPr/>
          <p:nvPr>
            <p:custDataLst>
              <p:tags r:id="rId6"/>
            </p:custDataLst>
          </p:nvPr>
        </p:nvSpPr>
        <p:spPr>
          <a:xfrm>
            <a:off x="6003602" y="1016333"/>
            <a:ext cx="5492466" cy="2209565"/>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sp>
        <p:nvSpPr>
          <p:cNvPr id="39" name="文本框 38"/>
          <p:cNvSpPr txBox="1"/>
          <p:nvPr>
            <p:custDataLst>
              <p:tags r:id="rId7"/>
            </p:custDataLst>
          </p:nvPr>
        </p:nvSpPr>
        <p:spPr>
          <a:xfrm>
            <a:off x="6441715" y="1199053"/>
            <a:ext cx="5560919" cy="368300"/>
          </a:xfrm>
          <a:prstGeom prst="rect">
            <a:avLst/>
          </a:prstGeom>
          <a:noFill/>
        </p:spPr>
        <p:txBody>
          <a:bodyPr wrap="square" rtlCol="0">
            <a:spAutoFit/>
          </a:bodyPr>
          <a:lstStyle/>
          <a:p>
            <a:r>
              <a:rPr lang="en-US" altLang="zh-CN" b="1" dirty="0" smtClean="0">
                <a:latin typeface="微软雅黑" panose="020B0503020204020204" charset="-122"/>
                <a:ea typeface="微软雅黑" panose="020B0503020204020204" charset="-122"/>
              </a:rPr>
              <a:t>GPU </a:t>
            </a:r>
            <a:r>
              <a:rPr lang="zh-CN" altLang="zh-CN" b="1" dirty="0" smtClean="0">
                <a:latin typeface="微软雅黑" panose="020B0503020204020204" charset="-122"/>
                <a:ea typeface="微软雅黑" panose="020B0503020204020204" charset="-122"/>
              </a:rPr>
              <a:t>8</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 { </a:t>
            </a:r>
            <a:r>
              <a:rPr lang="zh-CN" altLang="zh-CN" b="1" dirty="0" smtClean="0">
                <a:latin typeface="微软雅黑" panose="020B0503020204020204" charset="-122"/>
                <a:ea typeface="微软雅黑" panose="020B0503020204020204" charset="-122"/>
              </a:rPr>
              <a:t>A</a:t>
            </a:r>
            <a:r>
              <a:rPr lang="zh-CN" altLang="zh-CN" b="1" dirty="0">
                <a:latin typeface="微软雅黑" panose="020B0503020204020204" charset="-122"/>
                <a:ea typeface="微软雅黑" panose="020B0503020204020204" charset="-122"/>
              </a:rPr>
              <a:t>100,A</a:t>
            </a:r>
            <a:r>
              <a:rPr lang="zh-CN" altLang="zh-CN" b="1" dirty="0" smtClean="0">
                <a:latin typeface="微软雅黑" panose="020B0503020204020204" charset="-122"/>
                <a:ea typeface="微软雅黑" panose="020B0503020204020204" charset="-122"/>
              </a:rPr>
              <a:t>800</a:t>
            </a:r>
            <a:r>
              <a:rPr lang="en-US" altLang="zh-CN" b="1" dirty="0" smtClean="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PCIE4.0</a:t>
            </a:r>
            <a:endParaRPr lang="en-US" altLang="zh-CN" b="1" dirty="0">
              <a:latin typeface="微软雅黑" panose="020B0503020204020204" charset="-122"/>
              <a:ea typeface="微软雅黑" panose="020B0503020204020204" charset="-122"/>
            </a:endParaRPr>
          </a:p>
        </p:txBody>
      </p:sp>
      <p:sp>
        <p:nvSpPr>
          <p:cNvPr id="40" name="文本框 39"/>
          <p:cNvSpPr txBox="1"/>
          <p:nvPr>
            <p:custDataLst>
              <p:tags r:id="rId8"/>
            </p:custDataLst>
          </p:nvPr>
        </p:nvSpPr>
        <p:spPr>
          <a:xfrm>
            <a:off x="6188166" y="1612311"/>
            <a:ext cx="4882424"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200" dirty="0" smtClean="0">
                <a:latin typeface="微软雅黑" panose="020B0503020204020204" charset="-122"/>
                <a:ea typeface="微软雅黑" panose="020B0503020204020204" charset="-122"/>
              </a:rPr>
              <a:t>AI</a:t>
            </a:r>
            <a:r>
              <a:rPr lang="zh-CN" altLang="en-US" sz="1200" dirty="0" smtClean="0">
                <a:latin typeface="微软雅黑" panose="020B0503020204020204" charset="-122"/>
                <a:ea typeface="微软雅黑" panose="020B0503020204020204" charset="-122"/>
              </a:rPr>
              <a:t>训练服务器通过 </a:t>
            </a:r>
            <a:r>
              <a:rPr lang="en-US" altLang="zh-CN" sz="1200" dirty="0" smtClean="0">
                <a:latin typeface="微软雅黑" panose="020B0503020204020204" charset="-122"/>
                <a:ea typeface="微软雅黑" panose="020B0503020204020204" charset="-122"/>
              </a:rPr>
              <a:t>PCIE4.0X16 </a:t>
            </a:r>
            <a:r>
              <a:rPr lang="zh-CN" altLang="en-US" sz="1200" dirty="0" smtClean="0">
                <a:latin typeface="微软雅黑" panose="020B0503020204020204" charset="-122"/>
                <a:ea typeface="微软雅黑" panose="020B0503020204020204" charset="-122"/>
              </a:rPr>
              <a:t>通道进行跨服务器间通信</a:t>
            </a:r>
            <a:endParaRPr lang="en-US" altLang="zh-CN" sz="1200" dirty="0" smtClean="0">
              <a:latin typeface="微软雅黑" panose="020B0503020204020204" charset="-122"/>
              <a:ea typeface="微软雅黑" panose="020B0503020204020204" charset="-122"/>
            </a:endParaRPr>
          </a:p>
          <a:p>
            <a:pPr marL="285750" lvl="0" indent="-285750">
              <a:lnSpc>
                <a:spcPct val="150000"/>
              </a:lnSpc>
              <a:buFont typeface="Arial" panose="020B0604020202020204" pitchFamily="34" charset="0"/>
              <a:buChar char="•"/>
            </a:pPr>
            <a:r>
              <a:rPr lang="zh-CN" altLang="en-US" sz="1200" dirty="0" smtClean="0">
                <a:latin typeface="微软雅黑" panose="020B0503020204020204" charset="-122"/>
                <a:ea typeface="微软雅黑" panose="020B0503020204020204" charset="-122"/>
              </a:rPr>
              <a:t>选择</a:t>
            </a:r>
            <a:r>
              <a:rPr lang="en-US" altLang="zh-CN" sz="1200" dirty="0" smtClean="0">
                <a:latin typeface="微软雅黑" panose="020B0503020204020204" charset="-122"/>
                <a:ea typeface="微软雅黑" panose="020B0503020204020204" charset="-122"/>
              </a:rPr>
              <a:t>HDR200Gbps-InfiniBand </a:t>
            </a:r>
            <a:r>
              <a:rPr lang="zh-CN" altLang="en-US" sz="1200" dirty="0" smtClean="0">
                <a:latin typeface="微软雅黑" panose="020B0503020204020204" charset="-122"/>
                <a:ea typeface="微软雅黑" panose="020B0503020204020204" charset="-122"/>
              </a:rPr>
              <a:t>交换机，如果使用</a:t>
            </a:r>
            <a:r>
              <a:rPr lang="en-US" altLang="zh-CN" sz="1200" dirty="0" smtClean="0">
                <a:latin typeface="微软雅黑" panose="020B0503020204020204" charset="-122"/>
                <a:ea typeface="微软雅黑" panose="020B0503020204020204" charset="-122"/>
              </a:rPr>
              <a:t>NDR400</a:t>
            </a:r>
            <a:r>
              <a:rPr lang="zh-CN" altLang="en-US" sz="1200" dirty="0" smtClean="0">
                <a:latin typeface="微软雅黑" panose="020B0503020204020204" charset="-122"/>
                <a:ea typeface="微软雅黑" panose="020B0503020204020204" charset="-122"/>
              </a:rPr>
              <a:t>，速率瓶颈在</a:t>
            </a:r>
            <a:r>
              <a:rPr lang="en-US" altLang="zh-CN" sz="1200" dirty="0" smtClean="0">
                <a:latin typeface="微软雅黑" panose="020B0503020204020204" charset="-122"/>
                <a:ea typeface="微软雅黑" panose="020B0503020204020204" charset="-122"/>
              </a:rPr>
              <a:t>PCIE4.0</a:t>
            </a:r>
            <a:r>
              <a:rPr lang="zh-CN" altLang="en-US" sz="1200" dirty="0" smtClean="0">
                <a:latin typeface="微软雅黑" panose="020B0503020204020204" charset="-122"/>
                <a:ea typeface="微软雅黑" panose="020B0503020204020204" charset="-122"/>
              </a:rPr>
              <a:t>：</a:t>
            </a:r>
            <a:endParaRPr lang="en-US" altLang="zh-CN" sz="1200" dirty="0" smtClean="0">
              <a:latin typeface="微软雅黑" panose="020B0503020204020204" charset="-122"/>
              <a:ea typeface="微软雅黑" panose="020B0503020204020204" charset="-122"/>
            </a:endParaRPr>
          </a:p>
          <a:p>
            <a:pPr lvl="0">
              <a:lnSpc>
                <a:spcPct val="150000"/>
              </a:lnSpc>
            </a:pPr>
            <a:r>
              <a:rPr lang="zh-CN" altLang="en-US" sz="1200" i="1" dirty="0">
                <a:solidFill>
                  <a:srgbClr val="4C4948"/>
                </a:solidFill>
                <a:latin typeface="微软雅黑" panose="020B0503020204020204" charset="-122"/>
                <a:ea typeface="微软雅黑" panose="020B0503020204020204" charset="-122"/>
                <a:cs typeface="+mn-ea"/>
              </a:rPr>
              <a:t>     </a:t>
            </a:r>
            <a:r>
              <a:rPr lang="zh-CN" altLang="en-US" sz="1200" i="1" dirty="0" smtClean="0">
                <a:solidFill>
                  <a:srgbClr val="4C4948"/>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PCIE4.0</a:t>
            </a:r>
            <a:r>
              <a:rPr lang="zh-CN" altLang="en-US" sz="1200" i="1" dirty="0">
                <a:solidFill>
                  <a:srgbClr val="FF0000"/>
                </a:solidFill>
                <a:latin typeface="微软雅黑" panose="020B0503020204020204" charset="-122"/>
                <a:ea typeface="微软雅黑" panose="020B0503020204020204" charset="-122"/>
                <a:cs typeface="+mn-ea"/>
              </a:rPr>
              <a:t>单向</a:t>
            </a:r>
            <a:r>
              <a:rPr lang="en-US" altLang="zh-CN" sz="1200" i="1" dirty="0">
                <a:solidFill>
                  <a:srgbClr val="FF0000"/>
                </a:solidFill>
                <a:latin typeface="微软雅黑" panose="020B0503020204020204" charset="-122"/>
                <a:ea typeface="微软雅黑" panose="020B0503020204020204" charset="-122"/>
                <a:cs typeface="+mn-ea"/>
              </a:rPr>
              <a:t>=</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32GB/s</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&gt;  </a:t>
            </a:r>
            <a:r>
              <a:rPr lang="en-US" altLang="zh-CN" sz="1200" i="1" dirty="0" smtClean="0">
                <a:solidFill>
                  <a:srgbClr val="FF0000"/>
                </a:solidFill>
                <a:latin typeface="微软雅黑" panose="020B0503020204020204" charset="-122"/>
                <a:ea typeface="微软雅黑" panose="020B0503020204020204" charset="-122"/>
                <a:cs typeface="+mn-ea"/>
              </a:rPr>
              <a:t>HDR200Gbps=25GB/s</a:t>
            </a:r>
            <a:endParaRPr lang="en-US" altLang="zh-CN" sz="1200" i="1" dirty="0" smtClean="0">
              <a:solidFill>
                <a:srgbClr val="FF0000"/>
              </a:solidFill>
              <a:latin typeface="微软雅黑" panose="020B0503020204020204" charset="-122"/>
              <a:ea typeface="微软雅黑" panose="020B0503020204020204" charset="-122"/>
              <a:cs typeface="+mn-ea"/>
            </a:endParaRPr>
          </a:p>
        </p:txBody>
      </p:sp>
      <p:sp>
        <p:nvSpPr>
          <p:cNvPr id="64" name="文本框 63"/>
          <p:cNvSpPr txBox="1"/>
          <p:nvPr>
            <p:custDataLst>
              <p:tags r:id="rId9"/>
            </p:custDataLst>
          </p:nvPr>
        </p:nvSpPr>
        <p:spPr>
          <a:xfrm>
            <a:off x="520502" y="4878123"/>
            <a:ext cx="4712521"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200" dirty="0" smtClean="0">
                <a:latin typeface="微软雅黑" panose="020B0503020204020204" charset="-122"/>
                <a:ea typeface="微软雅黑" panose="020B0503020204020204" charset="-122"/>
              </a:rPr>
              <a:t>AI</a:t>
            </a:r>
            <a:r>
              <a:rPr lang="zh-CN" altLang="en-US" sz="1200" dirty="0" smtClean="0">
                <a:latin typeface="微软雅黑" panose="020B0503020204020204" charset="-122"/>
                <a:ea typeface="微软雅黑" panose="020B0503020204020204" charset="-122"/>
              </a:rPr>
              <a:t>训练服务器通过 </a:t>
            </a:r>
            <a:r>
              <a:rPr lang="en-US" altLang="zh-CN" sz="1200" b="1" dirty="0" smtClean="0">
                <a:latin typeface="微软雅黑" panose="020B0503020204020204" charset="-122"/>
                <a:ea typeface="微软雅黑" panose="020B0503020204020204" charset="-122"/>
              </a:rPr>
              <a:t>PCIE5.0X16 </a:t>
            </a:r>
            <a:r>
              <a:rPr lang="zh-CN" altLang="en-US" sz="1200" dirty="0" smtClean="0">
                <a:latin typeface="微软雅黑" panose="020B0503020204020204" charset="-122"/>
                <a:ea typeface="微软雅黑" panose="020B0503020204020204" charset="-122"/>
              </a:rPr>
              <a:t>通道进行跨服务器间通信；</a:t>
            </a:r>
            <a:endParaRPr lang="en-US" altLang="zh-CN" sz="1200" dirty="0" smtClean="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200" dirty="0" smtClean="0">
                <a:latin typeface="微软雅黑" panose="020B0503020204020204" charset="-122"/>
                <a:ea typeface="微软雅黑" panose="020B0503020204020204" charset="-122"/>
              </a:rPr>
              <a:t>选择</a:t>
            </a:r>
            <a:r>
              <a:rPr lang="en-US" altLang="zh-CN" sz="1200" dirty="0" smtClean="0">
                <a:latin typeface="微软雅黑" panose="020B0503020204020204" charset="-122"/>
                <a:ea typeface="微软雅黑" panose="020B0503020204020204" charset="-122"/>
                <a:sym typeface="+mn-ea"/>
              </a:rPr>
              <a:t>NDR400Gbps</a:t>
            </a:r>
            <a:r>
              <a:rPr lang="en-US" altLang="zh-CN" sz="1200" dirty="0" smtClean="0">
                <a:latin typeface="微软雅黑" panose="020B0503020204020204" charset="-122"/>
                <a:ea typeface="微软雅黑" panose="020B0503020204020204" charset="-122"/>
              </a:rPr>
              <a:t>InfiniBand </a:t>
            </a:r>
            <a:r>
              <a:rPr lang="zh-CN" altLang="en-US" sz="1200" dirty="0" smtClean="0">
                <a:latin typeface="微软雅黑" panose="020B0503020204020204" charset="-122"/>
                <a:ea typeface="微软雅黑" panose="020B0503020204020204" charset="-122"/>
              </a:rPr>
              <a:t>交换机：</a:t>
            </a:r>
            <a:endParaRPr lang="en-US" altLang="zh-CN" sz="1200" dirty="0" smtClean="0">
              <a:latin typeface="微软雅黑" panose="020B0503020204020204" charset="-122"/>
              <a:ea typeface="微软雅黑" panose="020B0503020204020204" charset="-122"/>
            </a:endParaRPr>
          </a:p>
          <a:p>
            <a:pPr lvl="0">
              <a:lnSpc>
                <a:spcPct val="150000"/>
              </a:lnSpc>
            </a:pPr>
            <a:r>
              <a:rPr lang="zh-CN" altLang="en-US" sz="1200" i="1" dirty="0">
                <a:solidFill>
                  <a:srgbClr val="4C4948"/>
                </a:solidFill>
                <a:latin typeface="微软雅黑" panose="020B0503020204020204" charset="-122"/>
                <a:ea typeface="微软雅黑" panose="020B0503020204020204" charset="-122"/>
                <a:cs typeface="+mn-ea"/>
              </a:rPr>
              <a:t>     </a:t>
            </a:r>
            <a:r>
              <a:rPr lang="zh-CN" altLang="en-US" sz="1200" i="1" dirty="0" smtClean="0">
                <a:solidFill>
                  <a:srgbClr val="4C4948"/>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PCIE5.0</a:t>
            </a:r>
            <a:r>
              <a:rPr lang="zh-CN" altLang="en-US" sz="1200" i="1" dirty="0">
                <a:solidFill>
                  <a:srgbClr val="FF0000"/>
                </a:solidFill>
                <a:latin typeface="微软雅黑" panose="020B0503020204020204" charset="-122"/>
                <a:ea typeface="微软雅黑" panose="020B0503020204020204" charset="-122"/>
                <a:cs typeface="+mn-ea"/>
              </a:rPr>
              <a:t>单向</a:t>
            </a:r>
            <a:r>
              <a:rPr lang="en-US" altLang="zh-CN" sz="1200" i="1" dirty="0">
                <a:solidFill>
                  <a:srgbClr val="FF0000"/>
                </a:solidFill>
                <a:latin typeface="微软雅黑" panose="020B0503020204020204" charset="-122"/>
                <a:ea typeface="微软雅黑" panose="020B0503020204020204" charset="-122"/>
                <a:cs typeface="+mn-ea"/>
              </a:rPr>
              <a:t>=</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64GB/s</a:t>
            </a:r>
            <a:r>
              <a:rPr lang="zh-CN" altLang="en-US" sz="1200" i="1" dirty="0">
                <a:solidFill>
                  <a:srgbClr val="FF0000"/>
                </a:solidFill>
                <a:latin typeface="微软雅黑" panose="020B0503020204020204" charset="-122"/>
                <a:ea typeface="微软雅黑" panose="020B0503020204020204" charset="-122"/>
                <a:cs typeface="+mn-ea"/>
              </a:rPr>
              <a:t>  </a:t>
            </a:r>
            <a:r>
              <a:rPr lang="en-US" altLang="zh-CN" sz="1200" i="1" dirty="0">
                <a:solidFill>
                  <a:srgbClr val="FF0000"/>
                </a:solidFill>
                <a:latin typeface="微软雅黑" panose="020B0503020204020204" charset="-122"/>
                <a:ea typeface="微软雅黑" panose="020B0503020204020204" charset="-122"/>
                <a:cs typeface="+mn-ea"/>
              </a:rPr>
              <a:t>&gt;  </a:t>
            </a:r>
            <a:r>
              <a:rPr lang="en-US" altLang="zh-CN" sz="1200" i="1" dirty="0" smtClean="0">
                <a:solidFill>
                  <a:srgbClr val="FF0000"/>
                </a:solidFill>
                <a:latin typeface="微软雅黑" panose="020B0503020204020204" charset="-122"/>
                <a:ea typeface="微软雅黑" panose="020B0503020204020204" charset="-122"/>
                <a:cs typeface="+mn-ea"/>
              </a:rPr>
              <a:t>NDR200Gbps=50GB/s</a:t>
            </a:r>
            <a:endParaRPr lang="en-US" altLang="zh-CN" sz="1200" i="1" dirty="0" smtClean="0">
              <a:solidFill>
                <a:srgbClr val="FF0000"/>
              </a:solidFill>
              <a:latin typeface="微软雅黑" panose="020B0503020204020204" charset="-122"/>
              <a:ea typeface="微软雅黑" panose="020B0503020204020204" charset="-122"/>
              <a:cs typeface="+mn-ea"/>
            </a:endParaRPr>
          </a:p>
        </p:txBody>
      </p:sp>
      <p:sp>
        <p:nvSpPr>
          <p:cNvPr id="65" name="文本框 64"/>
          <p:cNvSpPr txBox="1"/>
          <p:nvPr>
            <p:custDataLst>
              <p:tags r:id="rId10"/>
            </p:custDataLst>
          </p:nvPr>
        </p:nvSpPr>
        <p:spPr>
          <a:xfrm>
            <a:off x="816300" y="4236677"/>
            <a:ext cx="5567029" cy="646331"/>
          </a:xfrm>
          <a:prstGeom prst="rect">
            <a:avLst/>
          </a:prstGeom>
          <a:noFill/>
        </p:spPr>
        <p:txBody>
          <a:bodyPr wrap="square" rtlCol="0">
            <a:spAutoFit/>
          </a:bodyPr>
          <a:lstStyle/>
          <a:p>
            <a:r>
              <a:rPr lang="en-US" altLang="zh-CN" b="1" dirty="0" smtClean="0">
                <a:latin typeface="微软雅黑" panose="020B0503020204020204" charset="-122"/>
                <a:ea typeface="微软雅黑" panose="020B0503020204020204" charset="-122"/>
              </a:rPr>
              <a:t>GPU </a:t>
            </a:r>
            <a:r>
              <a:rPr lang="zh-CN" altLang="zh-CN" b="1" dirty="0" smtClean="0">
                <a:latin typeface="微软雅黑" panose="020B0503020204020204" charset="-122"/>
                <a:ea typeface="微软雅黑" panose="020B0503020204020204" charset="-122"/>
              </a:rPr>
              <a:t>8</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 H100/PCIE5.0</a:t>
            </a:r>
            <a:endParaRPr lang="en-US" altLang="zh-CN" b="1" dirty="0">
              <a:latin typeface="微软雅黑" panose="020B0503020204020204" charset="-122"/>
              <a:ea typeface="微软雅黑" panose="020B0503020204020204" charset="-122"/>
            </a:endParaRPr>
          </a:p>
          <a:p>
            <a:endParaRPr lang="en-US" altLang="zh-CN" b="1" dirty="0">
              <a:latin typeface="微软雅黑" panose="020B0503020204020204" charset="-122"/>
              <a:ea typeface="微软雅黑" panose="020B0503020204020204" charset="-122"/>
            </a:endParaRPr>
          </a:p>
        </p:txBody>
      </p:sp>
      <p:sp>
        <p:nvSpPr>
          <p:cNvPr id="67" name="圆角矩形 66"/>
          <p:cNvSpPr/>
          <p:nvPr>
            <p:custDataLst>
              <p:tags r:id="rId11"/>
            </p:custDataLst>
          </p:nvPr>
        </p:nvSpPr>
        <p:spPr>
          <a:xfrm>
            <a:off x="6003601" y="3965728"/>
            <a:ext cx="5492467" cy="2271219"/>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sp>
        <p:nvSpPr>
          <p:cNvPr id="69" name="文本框 68"/>
          <p:cNvSpPr txBox="1"/>
          <p:nvPr>
            <p:custDataLst>
              <p:tags r:id="rId12"/>
            </p:custDataLst>
          </p:nvPr>
        </p:nvSpPr>
        <p:spPr>
          <a:xfrm>
            <a:off x="6188166" y="4559842"/>
            <a:ext cx="5236628" cy="1478673"/>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sz="1200" b="1" dirty="0">
                <a:latin typeface="微软雅黑" panose="020B0503020204020204" charset="-122"/>
                <a:ea typeface="微软雅黑" panose="020B0503020204020204" charset="-122"/>
              </a:rPr>
              <a:t>SXM</a:t>
            </a:r>
            <a:r>
              <a:rPr lang="zh-CN" altLang="en-US" sz="1200" dirty="0" smtClean="0">
                <a:latin typeface="微软雅黑" panose="020B0503020204020204" charset="-122"/>
                <a:ea typeface="微软雅黑" panose="020B0503020204020204" charset="-122"/>
              </a:rPr>
              <a:t>训练服务器通道</a:t>
            </a:r>
            <a:r>
              <a:rPr lang="zh-CN" altLang="en-US" sz="1200" dirty="0">
                <a:latin typeface="微软雅黑" panose="020B0503020204020204" charset="-122"/>
                <a:ea typeface="微软雅黑" panose="020B0503020204020204" charset="-122"/>
              </a:rPr>
              <a:t>进行跨服务器间通信（</a:t>
            </a:r>
            <a:r>
              <a:rPr lang="en-US" altLang="zh-CN" sz="1200" b="1" dirty="0">
                <a:latin typeface="微软雅黑" panose="020B0503020204020204" charset="-122"/>
                <a:ea typeface="微软雅黑" panose="020B0503020204020204" charset="-122"/>
              </a:rPr>
              <a:t>8</a:t>
            </a:r>
            <a:r>
              <a:rPr lang="zh-CN" altLang="en-US" sz="1200" b="1" dirty="0">
                <a:latin typeface="微软雅黑" panose="020B0503020204020204" charset="-122"/>
                <a:ea typeface="微软雅黑" panose="020B0503020204020204" charset="-122"/>
              </a:rPr>
              <a:t>根</a:t>
            </a:r>
            <a:r>
              <a:rPr lang="en-US" altLang="zh-CN" sz="1200" dirty="0">
                <a:latin typeface="微软雅黑" panose="020B0503020204020204" charset="-122"/>
                <a:ea typeface="微软雅黑" panose="020B0503020204020204" charset="-122"/>
              </a:rPr>
              <a:t>400G HDR</a:t>
            </a:r>
            <a:r>
              <a:rPr lang="zh-CN" altLang="en-US" sz="1200" dirty="0">
                <a:latin typeface="微软雅黑" panose="020B0503020204020204" charset="-122"/>
                <a:ea typeface="微软雅黑" panose="020B0503020204020204" charset="-122"/>
              </a:rPr>
              <a:t>线缆）；</a:t>
            </a:r>
            <a:endParaRPr lang="en-US" altLang="zh-CN" sz="1200"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200" dirty="0">
                <a:latin typeface="微软雅黑" panose="020B0503020204020204" charset="-122"/>
                <a:ea typeface="微软雅黑" panose="020B0503020204020204" charset="-122"/>
              </a:rPr>
              <a:t>选择</a:t>
            </a:r>
            <a:r>
              <a:rPr lang="en-US" altLang="zh-CN" sz="1200" dirty="0">
                <a:latin typeface="微软雅黑" panose="020B0503020204020204" charset="-122"/>
                <a:ea typeface="微软雅黑" panose="020B0503020204020204" charset="-122"/>
              </a:rPr>
              <a:t>NDR400Gbps-InfiniBand </a:t>
            </a:r>
            <a:r>
              <a:rPr lang="zh-CN" altLang="en-US" sz="1200" dirty="0">
                <a:latin typeface="微软雅黑" panose="020B0503020204020204" charset="-122"/>
                <a:ea typeface="微软雅黑" panose="020B0503020204020204" charset="-122"/>
              </a:rPr>
              <a:t>交换机，基于成本考虑，选择更高带宽可以；</a:t>
            </a:r>
            <a:endParaRPr lang="en-US" altLang="zh-CN" sz="1200" dirty="0">
              <a:latin typeface="微软雅黑" panose="020B0503020204020204" charset="-122"/>
              <a:ea typeface="微软雅黑" panose="020B0503020204020204" charset="-122"/>
            </a:endParaRPr>
          </a:p>
          <a:p>
            <a:pPr>
              <a:lnSpc>
                <a:spcPct val="150000"/>
              </a:lnSpc>
            </a:pPr>
            <a:r>
              <a:rPr lang="zh-CN" altLang="en-US" sz="1200" i="1" dirty="0">
                <a:solidFill>
                  <a:srgbClr val="FF0000"/>
                </a:solidFill>
                <a:latin typeface="微软雅黑" panose="020B0503020204020204" charset="-122"/>
                <a:ea typeface="微软雅黑" panose="020B0503020204020204" charset="-122"/>
                <a:cs typeface="+mn-ea"/>
              </a:rPr>
              <a:t>        </a:t>
            </a:r>
            <a:r>
              <a:rPr lang="zh-CN" altLang="zh-CN" sz="1200" i="1" dirty="0">
                <a:solidFill>
                  <a:srgbClr val="FF0000"/>
                </a:solidFill>
                <a:latin typeface="微软雅黑" panose="020B0503020204020204" charset="-122"/>
                <a:ea typeface="微软雅黑" panose="020B0503020204020204" charset="-122"/>
                <a:cs typeface="+mn-ea"/>
              </a:rPr>
              <a:t>A100</a:t>
            </a:r>
            <a:r>
              <a:rPr lang="zh-CN" altLang="en-US" sz="1200" i="1" dirty="0">
                <a:solidFill>
                  <a:srgbClr val="FF0000"/>
                </a:solidFill>
                <a:latin typeface="微软雅黑" panose="020B0503020204020204" charset="-122"/>
                <a:ea typeface="微软雅黑" panose="020B0503020204020204" charset="-122"/>
                <a:cs typeface="+mn-ea"/>
              </a:rPr>
              <a:t>、</a:t>
            </a:r>
            <a:r>
              <a:rPr lang="zh-CN" altLang="zh-CN" sz="1200" i="1" dirty="0">
                <a:solidFill>
                  <a:srgbClr val="FF0000"/>
                </a:solidFill>
                <a:latin typeface="微软雅黑" panose="020B0503020204020204" charset="-122"/>
                <a:ea typeface="微软雅黑" panose="020B0503020204020204" charset="-122"/>
                <a:cs typeface="+mn-ea"/>
              </a:rPr>
              <a:t>A800</a:t>
            </a:r>
            <a:r>
              <a:rPr lang="zh-CN" altLang="en-US" sz="1200" i="1" dirty="0">
                <a:solidFill>
                  <a:srgbClr val="FF0000"/>
                </a:solidFill>
                <a:latin typeface="微软雅黑" panose="020B0503020204020204" charset="-122"/>
                <a:ea typeface="微软雅黑" panose="020B0503020204020204" charset="-122"/>
                <a:cs typeface="+mn-ea"/>
              </a:rPr>
              <a:t>目前使用的多为第三代</a:t>
            </a:r>
            <a:r>
              <a:rPr lang="en-US" altLang="zh-CN" sz="1200" i="1" dirty="0" err="1">
                <a:solidFill>
                  <a:srgbClr val="FF0000"/>
                </a:solidFill>
                <a:latin typeface="微软雅黑" panose="020B0503020204020204" charset="-122"/>
                <a:ea typeface="微软雅黑" panose="020B0503020204020204" charset="-122"/>
                <a:cs typeface="+mn-ea"/>
              </a:rPr>
              <a:t>NvSwitch</a:t>
            </a:r>
            <a:r>
              <a:rPr lang="zh-CN" altLang="en-US" sz="1200" i="1" dirty="0">
                <a:solidFill>
                  <a:srgbClr val="FF0000"/>
                </a:solidFill>
                <a:latin typeface="微软雅黑" panose="020B0503020204020204" charset="-122"/>
                <a:ea typeface="微软雅黑" panose="020B0503020204020204" charset="-122"/>
                <a:cs typeface="+mn-ea"/>
              </a:rPr>
              <a:t>，交换速率</a:t>
            </a:r>
            <a:r>
              <a:rPr lang="en-US" altLang="zh-CN" sz="1200" i="1" dirty="0">
                <a:solidFill>
                  <a:srgbClr val="FF0000"/>
                </a:solidFill>
                <a:latin typeface="微软雅黑" panose="020B0503020204020204" charset="-122"/>
                <a:ea typeface="微软雅黑" panose="020B0503020204020204" charset="-122"/>
                <a:cs typeface="+mn-ea"/>
              </a:rPr>
              <a:t>6</a:t>
            </a:r>
            <a:r>
              <a:rPr lang="en-US" altLang="zh-CN" sz="1200" i="1" dirty="0" smtClean="0">
                <a:solidFill>
                  <a:srgbClr val="FF0000"/>
                </a:solidFill>
                <a:latin typeface="微软雅黑" panose="020B0503020204020204" charset="-122"/>
                <a:ea typeface="微软雅黑" panose="020B0503020204020204" charset="-122"/>
                <a:cs typeface="+mn-ea"/>
              </a:rPr>
              <a:t>00GB/s</a:t>
            </a:r>
            <a:endParaRPr lang="en-US" altLang="zh-CN" sz="1200" dirty="0">
              <a:latin typeface="微软雅黑" panose="020B0503020204020204" charset="-122"/>
              <a:ea typeface="微软雅黑" panose="020B0503020204020204" charset="-122"/>
            </a:endParaRPr>
          </a:p>
          <a:p>
            <a:pPr>
              <a:lnSpc>
                <a:spcPct val="150000"/>
              </a:lnSpc>
            </a:pPr>
            <a:endParaRPr lang="en-US" altLang="zh-CN" sz="1200" dirty="0">
              <a:latin typeface="微软雅黑" panose="020B0503020204020204" charset="-122"/>
              <a:ea typeface="微软雅黑" panose="020B0503020204020204" charset="-122"/>
            </a:endParaRPr>
          </a:p>
          <a:p>
            <a:pPr>
              <a:lnSpc>
                <a:spcPct val="150000"/>
              </a:lnSpc>
            </a:pPr>
            <a:endParaRPr lang="en-US" altLang="zh-CN" sz="1200" dirty="0">
              <a:solidFill>
                <a:srgbClr val="FF0000"/>
              </a:solidFill>
              <a:latin typeface="微软雅黑" panose="020B0503020204020204" charset="-122"/>
              <a:ea typeface="微软雅黑" panose="020B0503020204020204" charset="-122"/>
            </a:endParaRPr>
          </a:p>
        </p:txBody>
      </p:sp>
      <p:sp>
        <p:nvSpPr>
          <p:cNvPr id="15" name="文本框 14"/>
          <p:cNvSpPr txBox="1"/>
          <p:nvPr/>
        </p:nvSpPr>
        <p:spPr>
          <a:xfrm>
            <a:off x="6361639" y="4112396"/>
            <a:ext cx="4535477" cy="368300"/>
          </a:xfrm>
          <a:prstGeom prst="rect">
            <a:avLst/>
          </a:prstGeom>
          <a:noFill/>
        </p:spPr>
        <p:txBody>
          <a:bodyPr wrap="square" rtlCol="0">
            <a:spAutoFit/>
          </a:bodyPr>
          <a:lstStyle/>
          <a:p>
            <a:r>
              <a:rPr lang="en-US" altLang="zh-CN" b="1" dirty="0" smtClean="0">
                <a:latin typeface="微软雅黑" panose="020B0503020204020204" charset="-122"/>
                <a:ea typeface="微软雅黑" panose="020B0503020204020204" charset="-122"/>
              </a:rPr>
              <a:t>GPU  </a:t>
            </a:r>
            <a:r>
              <a:rPr lang="zh-CN" altLang="zh-CN" b="1" dirty="0" smtClean="0">
                <a:latin typeface="微软雅黑" panose="020B0503020204020204" charset="-122"/>
                <a:ea typeface="微软雅黑" panose="020B0503020204020204" charset="-122"/>
              </a:rPr>
              <a:t>8</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a:t>
            </a:r>
            <a:r>
              <a:rPr lang="zh-CN" altLang="zh-CN" b="1" dirty="0">
                <a:latin typeface="微软雅黑" panose="020B0503020204020204" charset="-122"/>
                <a:ea typeface="微软雅黑" panose="020B0503020204020204" charset="-122"/>
              </a:rPr>
              <a:t>100,A800</a:t>
            </a:r>
            <a:r>
              <a:rPr lang="en-US" altLang="zh-CN" b="1" dirty="0" smtClean="0">
                <a:latin typeface="微软雅黑" panose="020B0503020204020204" charset="-122"/>
                <a:ea typeface="微软雅黑" panose="020B0503020204020204" charset="-122"/>
              </a:rPr>
              <a:t> </a:t>
            </a:r>
            <a:r>
              <a:rPr lang="zh-CN" altLang="zh-CN"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16" name="图片 15" descr="ny-logo"/>
          <p:cNvPicPr>
            <a:picLocks noChangeAspect="1"/>
          </p:cNvPicPr>
          <p:nvPr/>
        </p:nvPicPr>
        <p:blipFill>
          <a:blip r:embed="rId13"/>
          <a:stretch>
            <a:fillRect/>
          </a:stretch>
        </p:blipFill>
        <p:spPr>
          <a:xfrm>
            <a:off x="9872638" y="45418"/>
            <a:ext cx="2101038" cy="3407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2" name="标题 1"/>
          <p:cNvSpPr>
            <a:spLocks noGrp="1"/>
          </p:cNvSpPr>
          <p:nvPr>
            <p:ph type="title"/>
          </p:nvPr>
        </p:nvSpPr>
        <p:spPr>
          <a:xfrm>
            <a:off x="193808" y="140383"/>
            <a:ext cx="11998191" cy="713740"/>
          </a:xfrm>
        </p:spPr>
        <p:txBody>
          <a:bodyPr/>
          <a:lstStyle/>
          <a:p>
            <a:r>
              <a:rPr lang="en-US" altLang="zh-CN" sz="2000" b="1" dirty="0" smtClean="0"/>
              <a:t>2.3  </a:t>
            </a:r>
            <a:r>
              <a:rPr lang="zh-CN" altLang="en-US" sz="2000" b="1" dirty="0"/>
              <a:t>高性能</a:t>
            </a:r>
            <a:r>
              <a:rPr lang="zh-CN" altLang="en-US" sz="2000" b="1" dirty="0" smtClean="0"/>
              <a:t>训练</a:t>
            </a:r>
            <a:r>
              <a:rPr lang="zh-CN" altLang="en-US" sz="2000" b="1" dirty="0"/>
              <a:t>算</a:t>
            </a:r>
            <a:r>
              <a:rPr lang="zh-CN" altLang="en-US" sz="2000" b="1" dirty="0" smtClean="0"/>
              <a:t>力通信方式</a:t>
            </a:r>
            <a:endParaRPr lang="en-US" altLang="zh-CN" sz="2000" b="1" dirty="0"/>
          </a:p>
        </p:txBody>
      </p:sp>
      <p:sp>
        <p:nvSpPr>
          <p:cNvPr id="13" name="Text1"/>
          <p:cNvSpPr txBox="1"/>
          <p:nvPr/>
        </p:nvSpPr>
        <p:spPr>
          <a:xfrm>
            <a:off x="151713" y="5816276"/>
            <a:ext cx="4327126" cy="638124"/>
          </a:xfrm>
          <a:prstGeom prst="rect">
            <a:avLst/>
          </a:prstGeom>
          <a:noFill/>
        </p:spPr>
        <p:txBody>
          <a:bodyPr wrap="square" rtlCol="0" anchor="t" anchorCtr="1">
            <a:normAutofit/>
          </a:bodyPr>
          <a:lstStyle/>
          <a:p>
            <a:pPr algn="ctr" defTabSz="913765">
              <a:lnSpc>
                <a:spcPct val="120000"/>
              </a:lnSpc>
              <a:buSzPct val="25000"/>
              <a:defRPr/>
            </a:pPr>
            <a:r>
              <a:rPr kumimoji="0" lang="zh-CN" altLang="en-US" sz="1200" b="1" i="0" u="none" strike="noStrike" kern="1200" cap="none" spc="0" normalizeH="0" baseline="0" noProof="0" dirty="0">
                <a:ln>
                  <a:noFill/>
                </a:ln>
                <a:solidFill>
                  <a:schemeClr val="tx1">
                    <a:lumMod val="95000"/>
                    <a:lumOff val="5000"/>
                  </a:schemeClr>
                </a:solidFill>
                <a:effectLst/>
                <a:uLnTx/>
                <a:uFillTx/>
              </a:rPr>
              <a:t>机内组网</a:t>
            </a:r>
            <a:endParaRPr kumimoji="0" lang="da-DK" altLang="zh-CN" sz="1200" i="0" u="none" strike="noStrike" kern="1200" cap="none" spc="0" normalizeH="0" baseline="0" noProof="0" dirty="0">
              <a:ln>
                <a:noFill/>
              </a:ln>
              <a:solidFill>
                <a:schemeClr val="tx1">
                  <a:lumMod val="95000"/>
                  <a:lumOff val="5000"/>
                </a:schemeClr>
              </a:solidFill>
              <a:effectLst/>
              <a:uLnTx/>
              <a:uFillTx/>
            </a:endParaRPr>
          </a:p>
          <a:p>
            <a:pPr marL="0" marR="0" lvl="0" indent="0" algn="ctr" defTabSz="913765" rtl="0" eaLnBrk="1" fontAlgn="auto" latinLnBrk="0" hangingPunct="1">
              <a:lnSpc>
                <a:spcPct val="120000"/>
              </a:lnSpc>
              <a:spcBef>
                <a:spcPts val="0"/>
              </a:spcBef>
              <a:spcAft>
                <a:spcPts val="0"/>
              </a:spcAft>
              <a:buClrTx/>
              <a:buSzPct val="25000"/>
              <a:buFontTx/>
              <a:buNone/>
              <a:defRPr/>
            </a:pPr>
            <a:r>
              <a:rPr lang="zh-CN" altLang="en-US" sz="1200" dirty="0">
                <a:solidFill>
                  <a:schemeClr val="tx1">
                    <a:lumMod val="95000"/>
                    <a:lumOff val="5000"/>
                  </a:schemeClr>
                </a:solidFill>
              </a:rPr>
              <a:t>直接互联、低延时、高带宽、总线类型</a:t>
            </a:r>
            <a:endParaRPr kumimoji="0" lang="en-US" altLang="zh-CN" sz="1200" i="0" u="none" strike="noStrike" kern="1200" cap="none" spc="0" normalizeH="0" baseline="0" noProof="0" dirty="0">
              <a:ln>
                <a:noFill/>
              </a:ln>
              <a:solidFill>
                <a:schemeClr val="tx1">
                  <a:lumMod val="95000"/>
                  <a:lumOff val="5000"/>
                </a:schemeClr>
              </a:solidFill>
              <a:effectLst/>
              <a:uLnTx/>
              <a:uFillTx/>
            </a:endParaRPr>
          </a:p>
        </p:txBody>
      </p:sp>
      <p:sp>
        <p:nvSpPr>
          <p:cNvPr id="14" name="Text1"/>
          <p:cNvSpPr txBox="1"/>
          <p:nvPr/>
        </p:nvSpPr>
        <p:spPr>
          <a:xfrm>
            <a:off x="7433864" y="5673567"/>
            <a:ext cx="4327126" cy="638124"/>
          </a:xfrm>
          <a:prstGeom prst="rect">
            <a:avLst/>
          </a:prstGeom>
          <a:noFill/>
        </p:spPr>
        <p:txBody>
          <a:bodyPr wrap="square" rtlCol="0" anchor="t" anchorCtr="1">
            <a:normAutofit/>
          </a:bodyPr>
          <a:lstStyle/>
          <a:p>
            <a:pPr algn="ctr" defTabSz="913765">
              <a:lnSpc>
                <a:spcPct val="120000"/>
              </a:lnSpc>
              <a:buSzPct val="25000"/>
              <a:defRPr/>
            </a:pPr>
            <a:r>
              <a:rPr lang="zh-CN" altLang="en-US" sz="1200" b="1" dirty="0"/>
              <a:t>机间组网</a:t>
            </a:r>
            <a:endParaRPr kumimoji="0" lang="da-DK" altLang="zh-CN" sz="1200" i="0" u="none" strike="noStrike" kern="1200" cap="none" spc="0" normalizeH="0" baseline="0" noProof="0" dirty="0">
              <a:ln>
                <a:noFill/>
              </a:ln>
              <a:solidFill>
                <a:schemeClr val="tx1">
                  <a:lumMod val="95000"/>
                  <a:lumOff val="5000"/>
                </a:schemeClr>
              </a:solidFill>
              <a:effectLst/>
              <a:uLnTx/>
              <a:uFillTx/>
            </a:endParaRPr>
          </a:p>
          <a:p>
            <a:pPr marL="0" marR="0" lvl="0" indent="0" algn="ctr" defTabSz="913765" rtl="0" eaLnBrk="1" fontAlgn="auto" latinLnBrk="0" hangingPunct="1">
              <a:lnSpc>
                <a:spcPct val="120000"/>
              </a:lnSpc>
              <a:spcBef>
                <a:spcPts val="0"/>
              </a:spcBef>
              <a:spcAft>
                <a:spcPts val="0"/>
              </a:spcAft>
              <a:buClrTx/>
              <a:buSzPct val="25000"/>
              <a:buFontTx/>
              <a:buNone/>
              <a:defRPr/>
            </a:pPr>
            <a:r>
              <a:rPr kumimoji="0" lang="da-DK" altLang="zh-CN" sz="1200" i="0" u="none" strike="noStrike" kern="1200" cap="none" spc="0" normalizeH="0" baseline="0" noProof="0" dirty="0">
                <a:ln>
                  <a:noFill/>
                </a:ln>
                <a:solidFill>
                  <a:schemeClr val="tx1">
                    <a:lumMod val="95000"/>
                    <a:lumOff val="5000"/>
                  </a:schemeClr>
                </a:solidFill>
                <a:effectLst/>
                <a:uLnTx/>
                <a:uFillTx/>
              </a:rPr>
              <a:t>CLOS</a:t>
            </a:r>
            <a:r>
              <a:rPr kumimoji="0" lang="zh-CN" altLang="en-US" sz="1200" i="0" u="none" strike="noStrike" kern="1200" cap="none" spc="0" normalizeH="0" baseline="0" noProof="0" dirty="0">
                <a:ln>
                  <a:noFill/>
                </a:ln>
                <a:solidFill>
                  <a:schemeClr val="tx1">
                    <a:lumMod val="95000"/>
                    <a:lumOff val="5000"/>
                  </a:schemeClr>
                </a:solidFill>
                <a:effectLst/>
                <a:uLnTx/>
                <a:uFillTx/>
              </a:rPr>
              <a:t>网络结构、带宽相对低、延时不敏感、以太网</a:t>
            </a:r>
            <a:endParaRPr kumimoji="0" lang="en-US" altLang="zh-CN" sz="1200" i="0" u="none" strike="noStrike" kern="1200" cap="none" spc="0" normalizeH="0" baseline="0" noProof="0" dirty="0">
              <a:ln>
                <a:noFill/>
              </a:ln>
              <a:solidFill>
                <a:schemeClr val="tx1">
                  <a:lumMod val="95000"/>
                  <a:lumOff val="5000"/>
                </a:schemeClr>
              </a:solidFill>
              <a:effectLst/>
              <a:uLnTx/>
              <a:uFillTx/>
            </a:endParaRPr>
          </a:p>
        </p:txBody>
      </p:sp>
      <p:sp>
        <p:nvSpPr>
          <p:cNvPr id="15" name="PictureMisc"/>
          <p:cNvSpPr/>
          <p:nvPr/>
        </p:nvSpPr>
        <p:spPr>
          <a:xfrm>
            <a:off x="635000" y="3206672"/>
            <a:ext cx="10947400" cy="792183"/>
          </a:xfrm>
          <a:prstGeom prst="roundRect">
            <a:avLst>
              <a:gd name="adj" fmla="val 9673"/>
            </a:avLst>
          </a:prstGeom>
          <a:solidFill>
            <a:schemeClr val="accent1">
              <a:alpha val="10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dk1"/>
              </a:solidFill>
            </a:endParaRPr>
          </a:p>
        </p:txBody>
      </p:sp>
      <p:sp>
        <p:nvSpPr>
          <p:cNvPr id="16" name="Shape1"/>
          <p:cNvSpPr/>
          <p:nvPr/>
        </p:nvSpPr>
        <p:spPr>
          <a:xfrm>
            <a:off x="5163960" y="3516481"/>
            <a:ext cx="575299" cy="292100"/>
          </a:xfrm>
          <a:prstGeom prst="rightArrow">
            <a:avLst/>
          </a:prstGeom>
          <a:gradFill>
            <a:gsLst>
              <a:gs pos="0">
                <a:schemeClr val="accent1">
                  <a:alpha val="0"/>
                </a:schemeClr>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Shape2"/>
          <p:cNvSpPr/>
          <p:nvPr/>
        </p:nvSpPr>
        <p:spPr>
          <a:xfrm rot="10800000" flipV="1">
            <a:off x="6376543" y="3516481"/>
            <a:ext cx="575299" cy="292100"/>
          </a:xfrm>
          <a:prstGeom prst="rightArrow">
            <a:avLst/>
          </a:prstGeom>
          <a:gradFill>
            <a:gsLst>
              <a:gs pos="0">
                <a:schemeClr val="accent2">
                  <a:alpha val="0"/>
                </a:schemeClr>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a:stretch>
            <a:fillRect/>
          </a:stretch>
        </p:blipFill>
        <p:spPr>
          <a:xfrm>
            <a:off x="7060467" y="2245863"/>
            <a:ext cx="4881921" cy="2713799"/>
          </a:xfrm>
          <a:prstGeom prst="rect">
            <a:avLst/>
          </a:prstGeom>
        </p:spPr>
      </p:pic>
      <p:pic>
        <p:nvPicPr>
          <p:cNvPr id="20" name="图片 19"/>
          <p:cNvPicPr>
            <a:picLocks noChangeAspect="1"/>
          </p:cNvPicPr>
          <p:nvPr/>
        </p:nvPicPr>
        <p:blipFill>
          <a:blip r:embed="rId3"/>
          <a:srcRect/>
          <a:stretch>
            <a:fillRect/>
          </a:stretch>
        </p:blipFill>
        <p:spPr>
          <a:xfrm>
            <a:off x="350764" y="1682657"/>
            <a:ext cx="4683181" cy="3840208"/>
          </a:xfrm>
          <a:prstGeom prst="rect">
            <a:avLst/>
          </a:prstGeom>
        </p:spPr>
      </p:pic>
      <p:sp>
        <p:nvSpPr>
          <p:cNvPr id="2" name="矩形 1"/>
          <p:cNvSpPr/>
          <p:nvPr/>
        </p:nvSpPr>
        <p:spPr>
          <a:xfrm>
            <a:off x="7324232" y="2286488"/>
            <a:ext cx="813043" cy="261610"/>
          </a:xfrm>
          <a:prstGeom prst="rect">
            <a:avLst/>
          </a:prstGeom>
        </p:spPr>
        <p:txBody>
          <a:bodyPr wrap="none">
            <a:spAutoFit/>
          </a:bodyPr>
          <a:lstStyle/>
          <a:p>
            <a:r>
              <a:rPr lang="en-US" altLang="zh-CN" sz="1100" dirty="0" err="1"/>
              <a:t>InfiniBand</a:t>
            </a:r>
            <a:endParaRPr lang="zh-CN" altLang="en-US" sz="1100" dirty="0"/>
          </a:p>
        </p:txBody>
      </p:sp>
      <p:sp>
        <p:nvSpPr>
          <p:cNvPr id="22" name="矩形 21"/>
          <p:cNvSpPr/>
          <p:nvPr/>
        </p:nvSpPr>
        <p:spPr>
          <a:xfrm>
            <a:off x="6537997" y="3262003"/>
            <a:ext cx="813043" cy="261610"/>
          </a:xfrm>
          <a:prstGeom prst="rect">
            <a:avLst/>
          </a:prstGeom>
        </p:spPr>
        <p:txBody>
          <a:bodyPr wrap="none">
            <a:spAutoFit/>
          </a:bodyPr>
          <a:lstStyle/>
          <a:p>
            <a:r>
              <a:rPr lang="en-US" altLang="zh-CN" sz="1100" dirty="0" err="1"/>
              <a:t>InfiniBand</a:t>
            </a:r>
            <a:endParaRPr lang="zh-CN" altLang="en-US" sz="1100" dirty="0"/>
          </a:p>
        </p:txBody>
      </p:sp>
      <p:pic>
        <p:nvPicPr>
          <p:cNvPr id="18" name="图片 17" descr="ny-logo"/>
          <p:cNvPicPr>
            <a:picLocks noChangeAspect="1"/>
          </p:cNvPicPr>
          <p:nvPr/>
        </p:nvPicPr>
        <p:blipFill>
          <a:blip r:embed="rId4"/>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8376" y="146882"/>
            <a:ext cx="10969200" cy="705600"/>
          </a:xfrm>
        </p:spPr>
        <p:txBody>
          <a:bodyPr/>
          <a:lstStyle/>
          <a:p>
            <a:r>
              <a:rPr lang="en-US" altLang="zh-CN" sz="1800" b="1" dirty="0" smtClean="0">
                <a:latin typeface="微软雅黑" panose="020B0503020204020204" charset="-122"/>
                <a:ea typeface="微软雅黑" panose="020B0503020204020204" charset="-122"/>
              </a:rPr>
              <a:t>2.4  </a:t>
            </a:r>
            <a:r>
              <a:rPr lang="zh-CN" altLang="en-US" sz="1800" b="1" dirty="0" smtClean="0">
                <a:latin typeface="微软雅黑" panose="020B0503020204020204" charset="-122"/>
                <a:ea typeface="微软雅黑" panose="020B0503020204020204" charset="-122"/>
              </a:rPr>
              <a:t>文件存储、对象存储、</a:t>
            </a:r>
            <a:r>
              <a:rPr lang="zh-CN" altLang="zh-CN" sz="1800" b="1" dirty="0">
                <a:latin typeface="微软雅黑" panose="020B0503020204020204" charset="-122"/>
                <a:ea typeface="微软雅黑" panose="020B0503020204020204" charset="-122"/>
              </a:rPr>
              <a:t>数据块</a:t>
            </a:r>
            <a:r>
              <a:rPr lang="zh-CN" altLang="zh-CN" sz="1800" b="1" dirty="0" smtClean="0">
                <a:latin typeface="微软雅黑" panose="020B0503020204020204" charset="-122"/>
                <a:ea typeface="微软雅黑" panose="020B0503020204020204" charset="-122"/>
              </a:rPr>
              <a:t>存储</a:t>
            </a:r>
            <a:endParaRPr lang="zh-CN" altLang="en-US" sz="1800" b="1" dirty="0">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nvGraphicFramePr>
        <p:xfrm>
          <a:off x="1057108" y="1082610"/>
          <a:ext cx="10016116" cy="3341655"/>
        </p:xfrm>
        <a:graphic>
          <a:graphicData uri="http://schemas.openxmlformats.org/drawingml/2006/table">
            <a:tbl>
              <a:tblPr/>
              <a:tblGrid>
                <a:gridCol w="2504029"/>
                <a:gridCol w="2504029"/>
                <a:gridCol w="2504029"/>
                <a:gridCol w="2504029"/>
              </a:tblGrid>
              <a:tr h="495060">
                <a:tc>
                  <a:txBody>
                    <a:bodyPr/>
                    <a:lstStyle/>
                    <a:p>
                      <a:r>
                        <a:rPr lang="zh-CN" altLang="en-US" dirty="0">
                          <a:effectLst/>
                          <a:latin typeface="微软雅黑" panose="020B0503020204020204" charset="-122"/>
                          <a:ea typeface="微软雅黑" panose="020B0503020204020204" charset="-122"/>
                        </a:rPr>
                        <a:t> </a:t>
                      </a:r>
                      <a:endParaRPr lang="zh-CN" altLang="en-US"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b="1" dirty="0">
                          <a:effectLst/>
                          <a:latin typeface="微软雅黑" panose="020B0503020204020204" charset="-122"/>
                          <a:ea typeface="微软雅黑" panose="020B0503020204020204" charset="-122"/>
                        </a:rPr>
                        <a:t>对象存储</a:t>
                      </a:r>
                      <a:endParaRPr lang="zh-CN" altLang="en-US"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b="1" dirty="0">
                          <a:effectLst/>
                          <a:latin typeface="微软雅黑" panose="020B0503020204020204" charset="-122"/>
                          <a:ea typeface="微软雅黑" panose="020B0503020204020204" charset="-122"/>
                        </a:rPr>
                        <a:t>数据块存储</a:t>
                      </a:r>
                      <a:endParaRPr lang="zh-CN" altLang="en-US"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b="1" dirty="0">
                          <a:effectLst/>
                          <a:latin typeface="微软雅黑" panose="020B0503020204020204" charset="-122"/>
                          <a:ea typeface="微软雅黑" panose="020B0503020204020204" charset="-122"/>
                        </a:rPr>
                        <a:t>云文件存储</a:t>
                      </a:r>
                      <a:endParaRPr lang="zh-CN" altLang="en-US"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866355">
                <a:tc>
                  <a:txBody>
                    <a:bodyPr/>
                    <a:lstStyle/>
                    <a:p>
                      <a:r>
                        <a:rPr lang="zh-CN" altLang="en-US" sz="1200" dirty="0">
                          <a:effectLst/>
                          <a:latin typeface="微软雅黑" panose="020B0503020204020204" charset="-122"/>
                          <a:ea typeface="微软雅黑" panose="020B0503020204020204" charset="-122"/>
                        </a:rPr>
                        <a:t>文件管理</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将文件存储为对象。使用现有应用程序访问对象存储中的文件需要新的代码和使用 </a:t>
                      </a:r>
                      <a:r>
                        <a:rPr lang="en-US" altLang="zh-CN" sz="1200" dirty="0">
                          <a:effectLst/>
                          <a:latin typeface="微软雅黑" panose="020B0503020204020204" charset="-122"/>
                          <a:ea typeface="微软雅黑" panose="020B0503020204020204" charset="-122"/>
                        </a:rPr>
                        <a:t>API</a:t>
                      </a:r>
                      <a:r>
                        <a:rPr lang="zh-CN" altLang="en-US" sz="1200" dirty="0">
                          <a:effectLst/>
                          <a:latin typeface="微软雅黑" panose="020B0503020204020204" charset="-122"/>
                          <a:ea typeface="微软雅黑" panose="020B0503020204020204" charset="-122"/>
                        </a:rPr>
                        <a:t>。</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可以存储文件，但需要额外的预算和管理资源来支持块存储上的文件。</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支持常见的文件级协议和权限模型。可供配置为使用共享文件存储的应用程序使用。</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5">
                <a:tc>
                  <a:txBody>
                    <a:bodyPr/>
                    <a:lstStyle/>
                    <a:p>
                      <a:r>
                        <a:rPr lang="zh-CN" altLang="en-US" sz="1200" dirty="0">
                          <a:effectLst/>
                          <a:latin typeface="微软雅黑" panose="020B0503020204020204" charset="-122"/>
                          <a:ea typeface="微软雅黑" panose="020B0503020204020204" charset="-122"/>
                        </a:rPr>
                        <a:t>元数据管理</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可以存储任何对象的无限元数据。定义自定义元数据字段。</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使用的关联元数据很少。</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仅存储与文件相关的有限元数据。</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1295">
                <a:tc>
                  <a:txBody>
                    <a:bodyPr/>
                    <a:lstStyle/>
                    <a:p>
                      <a:r>
                        <a:rPr lang="zh-CN" altLang="en-US" sz="1200" dirty="0">
                          <a:effectLst/>
                          <a:latin typeface="微软雅黑" panose="020B0503020204020204" charset="-122"/>
                          <a:ea typeface="微软雅黑" panose="020B0503020204020204" charset="-122"/>
                        </a:rPr>
                        <a:t>性能</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以最小的延迟存储无限数据。</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高性能、低延迟和快速的数据传输。</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为共享文件访问提供高性能。</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5">
                <a:tc>
                  <a:txBody>
                    <a:bodyPr/>
                    <a:lstStyle/>
                    <a:p>
                      <a:r>
                        <a:rPr lang="zh-CN" altLang="en-US" sz="1200" dirty="0">
                          <a:effectLst/>
                          <a:latin typeface="微软雅黑" panose="020B0503020204020204" charset="-122"/>
                          <a:ea typeface="微软雅黑" panose="020B0503020204020204" charset="-122"/>
                        </a:rPr>
                        <a:t>物理存储</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分布在多个存储节点上。</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分布在固态硬盘（</a:t>
                      </a:r>
                      <a:r>
                        <a:rPr lang="en-US" altLang="zh-CN" sz="1200" dirty="0">
                          <a:effectLst/>
                          <a:latin typeface="微软雅黑" panose="020B0503020204020204" charset="-122"/>
                          <a:ea typeface="微软雅黑" panose="020B0503020204020204" charset="-122"/>
                        </a:rPr>
                        <a:t>SSD</a:t>
                      </a:r>
                      <a:r>
                        <a:rPr lang="zh-CN" altLang="en-US" sz="1200" dirty="0">
                          <a:effectLst/>
                          <a:latin typeface="微软雅黑" panose="020B0503020204020204" charset="-122"/>
                          <a:ea typeface="微软雅黑" panose="020B0503020204020204" charset="-122"/>
                        </a:rPr>
                        <a:t>）和普通硬盘（</a:t>
                      </a:r>
                      <a:r>
                        <a:rPr lang="en-US" altLang="zh-CN" sz="1200" dirty="0">
                          <a:effectLst/>
                          <a:latin typeface="微软雅黑" panose="020B0503020204020204" charset="-122"/>
                          <a:ea typeface="微软雅黑" panose="020B0503020204020204" charset="-122"/>
                        </a:rPr>
                        <a:t>HDD</a:t>
                      </a:r>
                      <a:r>
                        <a:rPr lang="zh-CN" altLang="en-US" sz="1200" dirty="0">
                          <a:effectLst/>
                          <a:latin typeface="微软雅黑" panose="020B0503020204020204" charset="-122"/>
                          <a:ea typeface="微软雅黑" panose="020B0503020204020204" charset="-122"/>
                        </a:rPr>
                        <a:t>）上。</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本地 </a:t>
                      </a:r>
                      <a:r>
                        <a:rPr lang="en-US" altLang="zh-CN" sz="1200" dirty="0">
                          <a:effectLst/>
                          <a:latin typeface="微软雅黑" panose="020B0503020204020204" charset="-122"/>
                          <a:ea typeface="微软雅黑" panose="020B0503020204020204" charset="-122"/>
                        </a:rPr>
                        <a:t>NAS </a:t>
                      </a:r>
                      <a:r>
                        <a:rPr lang="zh-CN" altLang="en-US" sz="1200" dirty="0">
                          <a:effectLst/>
                          <a:latin typeface="微软雅黑" panose="020B0503020204020204" charset="-122"/>
                          <a:ea typeface="微软雅黑" panose="020B0503020204020204" charset="-122"/>
                        </a:rPr>
                        <a:t>服务器或底层物理块存储。</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1295">
                <a:tc>
                  <a:txBody>
                    <a:bodyPr/>
                    <a:lstStyle/>
                    <a:p>
                      <a:r>
                        <a:rPr lang="zh-CN" altLang="en-US" sz="1200" dirty="0">
                          <a:effectLst/>
                          <a:latin typeface="微软雅黑" panose="020B0503020204020204" charset="-122"/>
                          <a:ea typeface="微软雅黑" panose="020B0503020204020204" charset="-122"/>
                        </a:rPr>
                        <a:t>可扩展性</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无限扩展。</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latin typeface="微软雅黑" panose="020B0503020204020204" charset="-122"/>
                          <a:ea typeface="微软雅黑" panose="020B0503020204020204" charset="-122"/>
                        </a:rPr>
                        <a:t>有一定限制。</a:t>
                      </a:r>
                      <a:endParaRPr lang="zh-CN" altLang="en-US" sz="120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effectLst/>
                          <a:latin typeface="微软雅黑" panose="020B0503020204020204" charset="-122"/>
                          <a:ea typeface="微软雅黑" panose="020B0503020204020204" charset="-122"/>
                        </a:rPr>
                        <a:t>有一定限制。</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矩形 4"/>
          <p:cNvSpPr/>
          <p:nvPr/>
        </p:nvSpPr>
        <p:spPr>
          <a:xfrm>
            <a:off x="1015312" y="4811287"/>
            <a:ext cx="10102445" cy="1721690"/>
          </a:xfrm>
          <a:prstGeom prst="rect">
            <a:avLst/>
          </a:prstGeom>
        </p:spPr>
        <p:txBody>
          <a:bodyPr wrap="square">
            <a:spAutoFit/>
          </a:bodyPr>
          <a:lstStyle/>
          <a:p>
            <a:pPr>
              <a:lnSpc>
                <a:spcPct val="150000"/>
              </a:lnSpc>
            </a:pPr>
            <a:r>
              <a:rPr lang="zh-CN" altLang="en-US" sz="1200" b="1" dirty="0">
                <a:latin typeface="微软雅黑" panose="020B0503020204020204" charset="-122"/>
                <a:ea typeface="微软雅黑" panose="020B0503020204020204" charset="-122"/>
              </a:rPr>
              <a:t>文件存储、对象存储、</a:t>
            </a:r>
            <a:r>
              <a:rPr lang="zh-CN" altLang="zh-CN" sz="1200" b="1" dirty="0">
                <a:latin typeface="微软雅黑" panose="020B0503020204020204" charset="-122"/>
                <a:ea typeface="微软雅黑" panose="020B0503020204020204" charset="-122"/>
              </a:rPr>
              <a:t>数据块存储</a:t>
            </a:r>
            <a:r>
              <a:rPr lang="zh-CN" altLang="en-US" sz="1200" b="1" dirty="0">
                <a:latin typeface="微软雅黑" panose="020B0503020204020204" charset="-122"/>
                <a:ea typeface="微软雅黑" panose="020B0503020204020204" charset="-122"/>
              </a:rPr>
              <a:t>怎么选择</a:t>
            </a:r>
            <a:endParaRPr lang="en-US" altLang="zh-CN" sz="1200" b="1"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dirty="0" smtClean="0">
                <a:solidFill>
                  <a:srgbClr val="333333"/>
                </a:solidFill>
                <a:latin typeface="微软雅黑" panose="020B0503020204020204" charset="-122"/>
                <a:ea typeface="微软雅黑" panose="020B0503020204020204" charset="-122"/>
              </a:rPr>
              <a:t>对象存储适合</a:t>
            </a:r>
            <a:r>
              <a:rPr lang="zh-CN" altLang="en-US" sz="1200" dirty="0">
                <a:solidFill>
                  <a:srgbClr val="333333"/>
                </a:solidFill>
                <a:latin typeface="微软雅黑" panose="020B0503020204020204" charset="-122"/>
                <a:ea typeface="微软雅黑" panose="020B0503020204020204" charset="-122"/>
              </a:rPr>
              <a:t>用于大量非结构化数据，尤其是当持久性、无限存储、可扩展性和复杂的元数据管理是影响整体性能的相关因素时。</a:t>
            </a:r>
            <a:endParaRPr lang="zh-CN" altLang="en-US" sz="1200" dirty="0">
              <a:solidFill>
                <a:srgbClr val="333333"/>
              </a:solidFill>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dirty="0">
                <a:solidFill>
                  <a:srgbClr val="333333"/>
                </a:solidFill>
                <a:latin typeface="微软雅黑" panose="020B0503020204020204" charset="-122"/>
                <a:ea typeface="微软雅黑" panose="020B0503020204020204" charset="-122"/>
              </a:rPr>
              <a:t>块存储可提供高速数据处理、低延迟和高性能存储。任何需要快速访问数据的服务都可以与块存储配合使用。例如，实时分析、高性能计算和具有大量快速交易的系统都受益于块存储。</a:t>
            </a:r>
            <a:endParaRPr lang="zh-CN" altLang="en-US" sz="1200" dirty="0">
              <a:solidFill>
                <a:srgbClr val="333333"/>
              </a:solidFill>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dirty="0">
                <a:solidFill>
                  <a:srgbClr val="333333"/>
                </a:solidFill>
                <a:latin typeface="微软雅黑" panose="020B0503020204020204" charset="-122"/>
                <a:ea typeface="微软雅黑" panose="020B0503020204020204" charset="-122"/>
              </a:rPr>
              <a:t>当用户需要并行访问共享文件系统时，最好使用云文件存储。此外，文件级访问控制允许您设置权限和访问控制列表（</a:t>
            </a:r>
            <a:r>
              <a:rPr lang="en-US" altLang="zh-CN" sz="1200" dirty="0">
                <a:solidFill>
                  <a:srgbClr val="333333"/>
                </a:solidFill>
                <a:latin typeface="微软雅黑" panose="020B0503020204020204" charset="-122"/>
                <a:ea typeface="微软雅黑" panose="020B0503020204020204" charset="-122"/>
              </a:rPr>
              <a:t>ACL</a:t>
            </a:r>
            <a:r>
              <a:rPr lang="zh-CN" altLang="en-US" sz="1200" dirty="0">
                <a:solidFill>
                  <a:srgbClr val="333333"/>
                </a:solidFill>
                <a:latin typeface="微软雅黑" panose="020B0503020204020204" charset="-122"/>
                <a:ea typeface="微软雅黑" panose="020B0503020204020204" charset="-122"/>
              </a:rPr>
              <a:t>）以提高安全性。例如，需要在远程团队之间共享文件的协作工作环境可使用文件存储。 </a:t>
            </a:r>
            <a:endParaRPr lang="zh-CN" altLang="en-US" sz="1200" b="0" i="0" dirty="0">
              <a:solidFill>
                <a:srgbClr val="333333"/>
              </a:solidFill>
              <a:effectLst/>
              <a:latin typeface="微软雅黑" panose="020B0503020204020204" charset="-122"/>
              <a:ea typeface="微软雅黑" panose="020B0503020204020204" charset="-122"/>
            </a:endParaRPr>
          </a:p>
        </p:txBody>
      </p:sp>
      <p:pic>
        <p:nvPicPr>
          <p:cNvPr id="6" name="图片 5"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9699" y="164413"/>
            <a:ext cx="10969200" cy="705600"/>
          </a:xfrm>
        </p:spPr>
        <p:txBody>
          <a:bodyPr/>
          <a:lstStyle/>
          <a:p>
            <a:r>
              <a:rPr lang="zh-CN" altLang="en-US" sz="1800" b="1" dirty="0" smtClean="0"/>
              <a:t>高性能训练对存储的性能需求</a:t>
            </a:r>
            <a:r>
              <a:rPr lang="en-US" altLang="zh-CN" sz="1800" b="1" dirty="0" smtClean="0"/>
              <a:t>BEST</a:t>
            </a:r>
            <a:r>
              <a:rPr lang="zh-CN" altLang="en-US" sz="1800" b="1" dirty="0" smtClean="0"/>
              <a:t>，</a:t>
            </a:r>
            <a:r>
              <a:rPr lang="zh-CN" altLang="en-US" sz="1800" b="1" dirty="0" smtClean="0"/>
              <a:t>下述摘自</a:t>
            </a:r>
            <a:r>
              <a:rPr lang="en-US" altLang="zh-CN" sz="1800" b="1" dirty="0" smtClean="0"/>
              <a:t>NVIDIA</a:t>
            </a:r>
            <a:r>
              <a:rPr lang="zh-CN" altLang="en-US" sz="1800" b="1" dirty="0" smtClean="0"/>
              <a:t>对存储性能</a:t>
            </a:r>
            <a:endParaRPr lang="zh-CN" altLang="en-US" sz="1800" b="1" dirty="0"/>
          </a:p>
        </p:txBody>
      </p:sp>
      <p:graphicFrame>
        <p:nvGraphicFramePr>
          <p:cNvPr id="3" name="表格 2"/>
          <p:cNvGraphicFramePr>
            <a:graphicFrameLocks noGrp="1"/>
          </p:cNvGraphicFramePr>
          <p:nvPr/>
        </p:nvGraphicFramePr>
        <p:xfrm>
          <a:off x="653204" y="3987129"/>
          <a:ext cx="10837580" cy="2683225"/>
        </p:xfrm>
        <a:graphic>
          <a:graphicData uri="http://schemas.openxmlformats.org/drawingml/2006/table">
            <a:tbl>
              <a:tblPr/>
              <a:tblGrid>
                <a:gridCol w="2709395"/>
                <a:gridCol w="2709395"/>
                <a:gridCol w="2709395"/>
                <a:gridCol w="2709395"/>
              </a:tblGrid>
              <a:tr h="717175">
                <a:tc>
                  <a:txBody>
                    <a:bodyPr/>
                    <a:lstStyle/>
                    <a:p>
                      <a:r>
                        <a:rPr lang="en-US" sz="1600" b="1" dirty="0">
                          <a:effectLst/>
                          <a:latin typeface="微软雅黑" panose="020B0503020204020204" charset="-122"/>
                          <a:ea typeface="微软雅黑" panose="020B0503020204020204" charset="-122"/>
                        </a:rPr>
                        <a:t>Performance Characteristic1</a:t>
                      </a:r>
                      <a:endParaRPr lang="en-US" sz="1600" b="1" dirty="0">
                        <a:effectLst/>
                        <a:latin typeface="微软雅黑" panose="020B0503020204020204" charset="-122"/>
                        <a:ea typeface="微软雅黑" panose="020B0503020204020204" charset="-122"/>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600" b="1" dirty="0">
                          <a:effectLst/>
                          <a:latin typeface="微软雅黑" panose="020B0503020204020204" charset="-122"/>
                          <a:ea typeface="微软雅黑" panose="020B0503020204020204" charset="-122"/>
                        </a:rPr>
                        <a:t>Good (</a:t>
                      </a:r>
                      <a:r>
                        <a:rPr lang="en-US" sz="1600" b="1" dirty="0" err="1">
                          <a:effectLst/>
                          <a:latin typeface="微软雅黑" panose="020B0503020204020204" charset="-122"/>
                          <a:ea typeface="微软雅黑" panose="020B0503020204020204" charset="-122"/>
                        </a:rPr>
                        <a:t>GBps</a:t>
                      </a:r>
                      <a:r>
                        <a:rPr lang="en-US" sz="1600" b="1" dirty="0">
                          <a:effectLst/>
                          <a:latin typeface="微软雅黑" panose="020B0503020204020204" charset="-122"/>
                          <a:ea typeface="微软雅黑" panose="020B0503020204020204" charset="-122"/>
                        </a:rPr>
                        <a:t>)</a:t>
                      </a:r>
                      <a:endParaRPr lang="en-US" sz="1600" b="1" dirty="0">
                        <a:effectLst/>
                        <a:latin typeface="微软雅黑" panose="020B0503020204020204" charset="-122"/>
                        <a:ea typeface="微软雅黑" panose="020B0503020204020204" charset="-122"/>
                      </a:endParaRPr>
                    </a:p>
                  </a:txBody>
                  <a:tcPr marL="101600" marR="101600" marT="50800" marB="5080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600" b="1" dirty="0">
                          <a:effectLst/>
                          <a:latin typeface="微软雅黑" panose="020B0503020204020204" charset="-122"/>
                          <a:ea typeface="微软雅黑" panose="020B0503020204020204" charset="-122"/>
                        </a:rPr>
                        <a:t>Better (</a:t>
                      </a:r>
                      <a:r>
                        <a:rPr lang="en-US" sz="1600" b="1" dirty="0" err="1">
                          <a:effectLst/>
                          <a:latin typeface="微软雅黑" panose="020B0503020204020204" charset="-122"/>
                          <a:ea typeface="微软雅黑" panose="020B0503020204020204" charset="-122"/>
                        </a:rPr>
                        <a:t>GBps</a:t>
                      </a:r>
                      <a:r>
                        <a:rPr lang="en-US" sz="1600" b="1" dirty="0">
                          <a:effectLst/>
                          <a:latin typeface="微软雅黑" panose="020B0503020204020204" charset="-122"/>
                          <a:ea typeface="微软雅黑" panose="020B0503020204020204" charset="-122"/>
                        </a:rPr>
                        <a:t>)</a:t>
                      </a:r>
                      <a:endParaRPr lang="en-US" sz="1600" b="1" dirty="0">
                        <a:effectLst/>
                        <a:latin typeface="微软雅黑" panose="020B0503020204020204" charset="-122"/>
                        <a:ea typeface="微软雅黑" panose="020B0503020204020204" charset="-122"/>
                      </a:endParaRPr>
                    </a:p>
                  </a:txBody>
                  <a:tcPr marL="101600" marR="101600" marT="50800" marB="508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600" b="1" dirty="0">
                          <a:effectLst/>
                          <a:latin typeface="微软雅黑" panose="020B0503020204020204" charset="-122"/>
                          <a:ea typeface="微软雅黑" panose="020B0503020204020204" charset="-122"/>
                        </a:rPr>
                        <a:t>Best (</a:t>
                      </a:r>
                      <a:r>
                        <a:rPr lang="en-US" sz="1600" b="1" dirty="0" err="1">
                          <a:effectLst/>
                          <a:latin typeface="微软雅黑" panose="020B0503020204020204" charset="-122"/>
                          <a:ea typeface="微软雅黑" panose="020B0503020204020204" charset="-122"/>
                        </a:rPr>
                        <a:t>GBps</a:t>
                      </a:r>
                      <a:r>
                        <a:rPr lang="en-US" sz="1600" b="1" dirty="0">
                          <a:effectLst/>
                          <a:latin typeface="微软雅黑" panose="020B0503020204020204" charset="-122"/>
                          <a:ea typeface="微软雅黑" panose="020B0503020204020204" charset="-122"/>
                        </a:rPr>
                        <a:t>)</a:t>
                      </a:r>
                      <a:endParaRPr lang="en-US" sz="1600" b="1" dirty="0">
                        <a:effectLst/>
                        <a:latin typeface="微软雅黑" panose="020B0503020204020204" charset="-122"/>
                        <a:ea typeface="微软雅黑" panose="020B0503020204020204" charset="-122"/>
                      </a:endParaRPr>
                    </a:p>
                  </a:txBody>
                  <a:tcPr marL="101600" marR="101600" marT="50800" marB="5080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7675">
                <a:tc>
                  <a:txBody>
                    <a:bodyPr/>
                    <a:lstStyle/>
                    <a:p>
                      <a:pPr fontAlgn="t"/>
                      <a:r>
                        <a:rPr lang="en-US" sz="1200" dirty="0">
                          <a:effectLst/>
                          <a:latin typeface="微软雅黑" panose="020B0503020204020204" charset="-122"/>
                          <a:ea typeface="微软雅黑" panose="020B0503020204020204" charset="-122"/>
                        </a:rPr>
                        <a:t>Single node read</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4</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8</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40</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27675">
                <a:tc>
                  <a:txBody>
                    <a:bodyPr/>
                    <a:lstStyle/>
                    <a:p>
                      <a:pPr fontAlgn="t"/>
                      <a:r>
                        <a:rPr lang="en-US" sz="1200" dirty="0">
                          <a:effectLst/>
                          <a:latin typeface="微软雅黑" panose="020B0503020204020204" charset="-122"/>
                          <a:ea typeface="微软雅黑" panose="020B0503020204020204" charset="-122"/>
                        </a:rPr>
                        <a:t>Single node write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2</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4</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20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27675">
                <a:tc>
                  <a:txBody>
                    <a:bodyPr/>
                    <a:lstStyle/>
                    <a:p>
                      <a:pPr fontAlgn="t"/>
                      <a:r>
                        <a:rPr lang="en-US" sz="1200" dirty="0">
                          <a:effectLst/>
                          <a:latin typeface="微软雅黑" panose="020B0503020204020204" charset="-122"/>
                          <a:ea typeface="微软雅黑" panose="020B0503020204020204" charset="-122"/>
                        </a:rPr>
                        <a:t>Single SU aggregate system read</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15</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40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125</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27675">
                <a:tc>
                  <a:txBody>
                    <a:bodyPr/>
                    <a:lstStyle/>
                    <a:p>
                      <a:pPr fontAlgn="t"/>
                      <a:r>
                        <a:rPr lang="en-US" sz="1200" dirty="0">
                          <a:effectLst/>
                          <a:latin typeface="微软雅黑" panose="020B0503020204020204" charset="-122"/>
                          <a:ea typeface="微软雅黑" panose="020B0503020204020204" charset="-122"/>
                        </a:rPr>
                        <a:t>Single SU aggregate system write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7</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20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62</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27675">
                <a:tc>
                  <a:txBody>
                    <a:bodyPr/>
                    <a:lstStyle/>
                    <a:p>
                      <a:pPr fontAlgn="t"/>
                      <a:r>
                        <a:rPr lang="en-US" sz="1200" dirty="0">
                          <a:effectLst/>
                          <a:latin typeface="微软雅黑" panose="020B0503020204020204" charset="-122"/>
                          <a:ea typeface="微软雅黑" panose="020B0503020204020204" charset="-122"/>
                        </a:rPr>
                        <a:t>4 SU aggregate system read</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60</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160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500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27675">
                <a:tc>
                  <a:txBody>
                    <a:bodyPr/>
                    <a:lstStyle/>
                    <a:p>
                      <a:pPr fontAlgn="t"/>
                      <a:r>
                        <a:rPr lang="en-US" sz="1200" dirty="0">
                          <a:effectLst/>
                          <a:latin typeface="微软雅黑" panose="020B0503020204020204" charset="-122"/>
                          <a:ea typeface="微软雅黑" panose="020B0503020204020204" charset="-122"/>
                        </a:rPr>
                        <a:t>4 SU aggregate system write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30</a:t>
                      </a:r>
                      <a:endParaRPr lang="en-US" altLang="zh-CN"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80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altLang="zh-CN" sz="1200" dirty="0">
                          <a:effectLst/>
                          <a:latin typeface="微软雅黑" panose="020B0503020204020204" charset="-122"/>
                          <a:ea typeface="微软雅黑" panose="020B0503020204020204" charset="-122"/>
                        </a:rPr>
                        <a:t>250</a:t>
                      </a:r>
                      <a:endParaRPr lang="en-US" altLang="zh-CN" sz="1200" dirty="0">
                        <a:effectLst/>
                        <a:latin typeface="微软雅黑" panose="020B0503020204020204" charset="-122"/>
                        <a:ea typeface="微软雅黑" panose="020B0503020204020204" charset="-122"/>
                      </a:endParaRPr>
                    </a:p>
                  </a:txBody>
                  <a:tcPr marL="101600" marR="101600" marT="50800" marB="50800">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4" name="文本框 3"/>
          <p:cNvSpPr txBox="1"/>
          <p:nvPr/>
        </p:nvSpPr>
        <p:spPr>
          <a:xfrm>
            <a:off x="586698" y="584442"/>
            <a:ext cx="1415772" cy="338554"/>
          </a:xfrm>
          <a:prstGeom prst="rect">
            <a:avLst/>
          </a:prstGeom>
          <a:noFill/>
        </p:spPr>
        <p:txBody>
          <a:bodyPr wrap="none" rtlCol="0">
            <a:spAutoFit/>
          </a:bodyPr>
          <a:lstStyle/>
          <a:p>
            <a:r>
              <a:rPr lang="zh-CN" altLang="en-US" sz="1600" dirty="0" smtClean="0">
                <a:latin typeface="微软雅黑" panose="020B0503020204020204" charset="-122"/>
                <a:ea typeface="微软雅黑" panose="020B0503020204020204" charset="-122"/>
              </a:rPr>
              <a:t>存储性能要求</a:t>
            </a:r>
            <a:endParaRPr lang="zh-CN" altLang="en-US" sz="1600" dirty="0">
              <a:latin typeface="微软雅黑" panose="020B0503020204020204" charset="-122"/>
              <a:ea typeface="微软雅黑" panose="020B0503020204020204" charset="-122"/>
            </a:endParaRPr>
          </a:p>
        </p:txBody>
      </p:sp>
      <p:graphicFrame>
        <p:nvGraphicFramePr>
          <p:cNvPr id="5" name="表格 4"/>
          <p:cNvGraphicFramePr>
            <a:graphicFrameLocks noGrp="1"/>
          </p:cNvGraphicFramePr>
          <p:nvPr/>
        </p:nvGraphicFramePr>
        <p:xfrm>
          <a:off x="644840" y="977814"/>
          <a:ext cx="10814232" cy="2494779"/>
        </p:xfrm>
        <a:graphic>
          <a:graphicData uri="http://schemas.openxmlformats.org/drawingml/2006/table">
            <a:tbl>
              <a:tblPr/>
              <a:tblGrid>
                <a:gridCol w="3604744"/>
                <a:gridCol w="3604744"/>
                <a:gridCol w="3604744"/>
              </a:tblGrid>
              <a:tr h="456636">
                <a:tc>
                  <a:txBody>
                    <a:bodyPr/>
                    <a:lstStyle/>
                    <a:p>
                      <a:r>
                        <a:rPr lang="en-US" b="1" dirty="0">
                          <a:effectLst/>
                          <a:latin typeface="微软雅黑" panose="020B0503020204020204" charset="-122"/>
                          <a:ea typeface="微软雅黑" panose="020B0503020204020204" charset="-122"/>
                        </a:rPr>
                        <a:t>Performance Level</a:t>
                      </a:r>
                      <a:endParaRPr lang="en-US" b="1" dirty="0">
                        <a:effectLst/>
                        <a:latin typeface="微软雅黑" panose="020B0503020204020204" charset="-122"/>
                        <a:ea typeface="微软雅黑" panose="020B0503020204020204" charset="-122"/>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b="1" dirty="0">
                          <a:effectLst/>
                          <a:latin typeface="微软雅黑" panose="020B0503020204020204" charset="-122"/>
                          <a:ea typeface="微软雅黑" panose="020B0503020204020204" charset="-122"/>
                        </a:rPr>
                        <a:t>Work Description</a:t>
                      </a:r>
                      <a:endParaRPr lang="en-US" b="1" dirty="0">
                        <a:effectLst/>
                        <a:latin typeface="微软雅黑" panose="020B0503020204020204" charset="-122"/>
                        <a:ea typeface="微软雅黑" panose="020B0503020204020204" charset="-122"/>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b="1" dirty="0">
                          <a:effectLst/>
                          <a:latin typeface="微软雅黑" panose="020B0503020204020204" charset="-122"/>
                          <a:ea typeface="微软雅黑" panose="020B0503020204020204" charset="-122"/>
                        </a:rPr>
                        <a:t>Dataset Size</a:t>
                      </a:r>
                      <a:endParaRPr lang="en-US" b="1" dirty="0">
                        <a:effectLst/>
                        <a:latin typeface="微软雅黑" panose="020B0503020204020204" charset="-122"/>
                        <a:ea typeface="微软雅黑" panose="020B0503020204020204" charset="-122"/>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46897">
                <a:tc>
                  <a:txBody>
                    <a:bodyPr/>
                    <a:lstStyle/>
                    <a:p>
                      <a:pPr algn="l" fontAlgn="t"/>
                      <a:r>
                        <a:rPr lang="en-US" sz="1200" dirty="0">
                          <a:effectLst/>
                          <a:latin typeface="微软雅黑" panose="020B0503020204020204" charset="-122"/>
                          <a:ea typeface="微软雅黑" panose="020B0503020204020204" charset="-122"/>
                        </a:rPr>
                        <a:t>Good</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Natural Language Processing (NLP)</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Datasets generally fit within local cache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5430">
                <a:tc>
                  <a:txBody>
                    <a:bodyPr/>
                    <a:lstStyle/>
                    <a:p>
                      <a:pPr algn="l" fontAlgn="t"/>
                      <a:r>
                        <a:rPr lang="en-US" sz="1200" dirty="0">
                          <a:effectLst/>
                          <a:latin typeface="微软雅黑" panose="020B0503020204020204" charset="-122"/>
                          <a:ea typeface="微软雅黑" panose="020B0503020204020204" charset="-122"/>
                        </a:rPr>
                        <a:t>Better</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Image processing with compressed images, </a:t>
                      </a:r>
                      <a:r>
                        <a:rPr lang="en-US" sz="1200" dirty="0" err="1">
                          <a:effectLst/>
                          <a:latin typeface="微软雅黑" panose="020B0503020204020204" charset="-122"/>
                          <a:ea typeface="微软雅黑" panose="020B0503020204020204" charset="-122"/>
                        </a:rPr>
                        <a:t>ImageNet</a:t>
                      </a:r>
                      <a:r>
                        <a:rPr lang="en-US" sz="1200" dirty="0">
                          <a:effectLst/>
                          <a:latin typeface="微软雅黑" panose="020B0503020204020204" charset="-122"/>
                          <a:ea typeface="微软雅黑" panose="020B0503020204020204" charset="-122"/>
                        </a:rPr>
                        <a:t>/ResNet-50</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Many to most datasets can fit within the local node’s cache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55816">
                <a:tc>
                  <a:txBody>
                    <a:bodyPr/>
                    <a:lstStyle/>
                    <a:p>
                      <a:pPr algn="l" fontAlgn="t"/>
                      <a:r>
                        <a:rPr lang="en-US" sz="1200" dirty="0">
                          <a:effectLst/>
                          <a:latin typeface="微软雅黑" panose="020B0503020204020204" charset="-122"/>
                          <a:ea typeface="微软雅黑" panose="020B0503020204020204" charset="-122"/>
                        </a:rPr>
                        <a:t>Best</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Training with 1080p, 4K, or uncompressed images, offline inference, ETL</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200" dirty="0">
                          <a:effectLst/>
                          <a:latin typeface="微软雅黑" panose="020B0503020204020204" charset="-122"/>
                          <a:ea typeface="微软雅黑" panose="020B0503020204020204" charset="-122"/>
                        </a:rPr>
                        <a:t>Datasets are too large to fit into cache, massive first epoch I/O requirements, workflows that only read the dataset once</a:t>
                      </a:r>
                      <a:endParaRPr lang="en-US" sz="1200" dirty="0">
                        <a:effectLst/>
                        <a:latin typeface="微软雅黑" panose="020B0503020204020204" charset="-122"/>
                        <a:ea typeface="微软雅黑" panose="020B0503020204020204" charset="-122"/>
                      </a:endParaRPr>
                    </a:p>
                  </a:txBody>
                  <a:tcPr marL="101600" marR="1016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 name="文本框 5"/>
          <p:cNvSpPr txBox="1"/>
          <p:nvPr/>
        </p:nvSpPr>
        <p:spPr>
          <a:xfrm>
            <a:off x="586698" y="3564611"/>
            <a:ext cx="1415772" cy="338554"/>
          </a:xfrm>
          <a:prstGeom prst="rect">
            <a:avLst/>
          </a:prstGeom>
          <a:noFill/>
        </p:spPr>
        <p:txBody>
          <a:bodyPr wrap="none" rtlCol="0">
            <a:spAutoFit/>
          </a:bodyPr>
          <a:lstStyle/>
          <a:p>
            <a:r>
              <a:rPr lang="zh-CN" altLang="en-US" sz="1600" dirty="0" smtClean="0">
                <a:latin typeface="微软雅黑" panose="020B0503020204020204" charset="-122"/>
                <a:ea typeface="微软雅黑" panose="020B0503020204020204" charset="-122"/>
              </a:rPr>
              <a:t>存储性能指南</a:t>
            </a:r>
            <a:endParaRPr lang="zh-CN" altLang="en-US" sz="1600" dirty="0">
              <a:latin typeface="微软雅黑" panose="020B0503020204020204" charset="-122"/>
              <a:ea typeface="微软雅黑" panose="020B0503020204020204" charset="-122"/>
            </a:endParaRPr>
          </a:p>
        </p:txBody>
      </p:sp>
      <p:pic>
        <p:nvPicPr>
          <p:cNvPr id="7" name="图片 6"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V="1">
            <a:off x="3060393" y="1536542"/>
            <a:ext cx="5760720" cy="18288"/>
          </a:xfrm>
          <a:prstGeom prst="line">
            <a:avLst/>
          </a:prstGeom>
          <a:ln w="38100">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nvGrpSpPr>
          <p:cNvPr id="4" name="组合 3"/>
          <p:cNvGrpSpPr/>
          <p:nvPr>
            <p:custDataLst>
              <p:tags r:id="rId2"/>
            </p:custDataLst>
          </p:nvPr>
        </p:nvGrpSpPr>
        <p:grpSpPr>
          <a:xfrm>
            <a:off x="3060393" y="1752658"/>
            <a:ext cx="8031235" cy="523220"/>
            <a:chOff x="3310128" y="1376952"/>
            <a:chExt cx="6473952" cy="523220"/>
          </a:xfrm>
        </p:grpSpPr>
        <p:sp>
          <p:nvSpPr>
            <p:cNvPr id="5" name="文本框 4"/>
            <p:cNvSpPr txBox="1"/>
            <p:nvPr>
              <p:custDataLst>
                <p:tags r:id="rId3"/>
              </p:custDataLst>
            </p:nvPr>
          </p:nvSpPr>
          <p:spPr>
            <a:xfrm>
              <a:off x="3310128" y="1407730"/>
              <a:ext cx="658368"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2400" b="1" dirty="0" smtClean="0">
                  <a:latin typeface="微软雅黑" panose="020B0503020204020204" charset="-122"/>
                  <a:ea typeface="微软雅黑" panose="020B0503020204020204" charset="-122"/>
                </a:rPr>
                <a:t>3</a:t>
              </a:r>
              <a:endParaRPr lang="zh-CN" altLang="en-US" sz="2400" b="1" dirty="0">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4169664" y="1376952"/>
              <a:ext cx="5614416" cy="523220"/>
            </a:xfrm>
            <a:prstGeom prst="rect">
              <a:avLst/>
            </a:prstGeom>
            <a:noFill/>
          </p:spPr>
          <p:txBody>
            <a:bodyPr wrap="square" rtlCol="0">
              <a:spAutoFit/>
            </a:bodyPr>
            <a:lstStyle/>
            <a:p>
              <a:r>
                <a:rPr kumimoji="1" lang="zh-CN" altLang="en-US" sz="2800" b="1" dirty="0" smtClean="0">
                  <a:solidFill>
                    <a:schemeClr val="accent6">
                      <a:lumMod val="75000"/>
                    </a:schemeClr>
                  </a:solidFill>
                  <a:latin typeface="微软雅黑" panose="020B0503020204020204" charset="-122"/>
                  <a:ea typeface="微软雅黑" panose="020B0503020204020204" charset="-122"/>
                </a:rPr>
                <a:t>小型</a:t>
              </a:r>
              <a:r>
                <a:rPr kumimoji="1" lang="zh-CN" altLang="en-US" sz="2800" b="1" dirty="0">
                  <a:solidFill>
                    <a:schemeClr val="accent6">
                      <a:lumMod val="75000"/>
                    </a:schemeClr>
                  </a:solidFill>
                  <a:latin typeface="微软雅黑" panose="020B0503020204020204" charset="-122"/>
                  <a:ea typeface="微软雅黑" panose="020B0503020204020204" charset="-122"/>
                </a:rPr>
                <a:t>训练组</a:t>
              </a:r>
              <a:r>
                <a:rPr kumimoji="1" lang="zh-CN" altLang="en-US" sz="2800" b="1" dirty="0" smtClean="0">
                  <a:solidFill>
                    <a:schemeClr val="accent6">
                      <a:lumMod val="75000"/>
                    </a:schemeClr>
                  </a:solidFill>
                  <a:latin typeface="微软雅黑" panose="020B0503020204020204" charset="-122"/>
                  <a:ea typeface="微软雅黑" panose="020B0503020204020204" charset="-122"/>
                </a:rPr>
                <a:t>网与设备推荐</a:t>
              </a:r>
              <a:endParaRPr kumimoji="1" lang="zh-CN" altLang="en-US" sz="2800" b="1" dirty="0">
                <a:solidFill>
                  <a:schemeClr val="accent6">
                    <a:lumMod val="75000"/>
                  </a:schemeClr>
                </a:solidFill>
                <a:latin typeface="微软雅黑" panose="020B0503020204020204" charset="-122"/>
                <a:ea typeface="微软雅黑" panose="020B0503020204020204" charset="-122"/>
              </a:endParaRPr>
            </a:p>
          </p:txBody>
        </p:sp>
      </p:grpSp>
      <p:sp>
        <p:nvSpPr>
          <p:cNvPr id="17" name="标题 1"/>
          <p:cNvSpPr>
            <a:spLocks noGrp="1"/>
          </p:cNvSpPr>
          <p:nvPr/>
        </p:nvSpPr>
        <p:spPr>
          <a:xfrm>
            <a:off x="-403508" y="702465"/>
            <a:ext cx="12192000" cy="518795"/>
          </a:xfrm>
          <a:prstGeom prst="rect">
            <a:avLst/>
          </a:prstGeom>
        </p:spPr>
        <p:txBody>
          <a:bodyPr/>
          <a:lstStyle>
            <a:lvl1pPr algn="l" defTabSz="914400" rtl="0" eaLnBrk="1" latinLnBrk="0" hangingPunct="1">
              <a:lnSpc>
                <a:spcPct val="90000"/>
              </a:lnSpc>
              <a:spcBef>
                <a:spcPct val="0"/>
              </a:spcBef>
              <a:buNone/>
              <a:defRPr sz="3600" b="1" kern="1200">
                <a:solidFill>
                  <a:schemeClr val="accent1">
                    <a:lumMod val="50000"/>
                  </a:schemeClr>
                </a:solidFill>
                <a:latin typeface="微软雅黑" panose="020B0503020204020204" charset="-122"/>
                <a:ea typeface="微软雅黑" panose="020B0503020204020204" charset="-122"/>
                <a:cs typeface="+mj-cs"/>
              </a:defRPr>
            </a:lvl1pPr>
          </a:lstStyle>
          <a:p>
            <a:pPr algn="ctr">
              <a:lnSpc>
                <a:spcPct val="100000"/>
              </a:lnSpc>
              <a:buClrTx/>
              <a:buSzTx/>
              <a:buFontTx/>
            </a:pPr>
            <a:r>
              <a:rPr kumimoji="1" lang="zh-CN" altLang="en-US" dirty="0" smtClean="0">
                <a:solidFill>
                  <a:schemeClr val="tx2">
                    <a:lumMod val="90000"/>
                    <a:lumOff val="10000"/>
                  </a:schemeClr>
                </a:solidFill>
                <a:cs typeface="+mn-cs"/>
              </a:rPr>
              <a:t>章  节  </a:t>
            </a:r>
            <a:r>
              <a:rPr kumimoji="1" lang="en-US" altLang="zh-CN" dirty="0" smtClean="0">
                <a:solidFill>
                  <a:schemeClr val="tx2">
                    <a:lumMod val="90000"/>
                    <a:lumOff val="10000"/>
                  </a:schemeClr>
                </a:solidFill>
                <a:cs typeface="+mn-cs"/>
              </a:rPr>
              <a:t>3</a:t>
            </a:r>
            <a:endParaRPr kumimoji="1" lang="zh-CN" altLang="en-US" dirty="0">
              <a:solidFill>
                <a:schemeClr val="tx2">
                  <a:lumMod val="90000"/>
                  <a:lumOff val="10000"/>
                </a:schemeClr>
              </a:solidFill>
              <a:cs typeface="+mn-cs"/>
            </a:endParaRPr>
          </a:p>
        </p:txBody>
      </p:sp>
      <p:grpSp>
        <p:nvGrpSpPr>
          <p:cNvPr id="18" name="组合 17"/>
          <p:cNvGrpSpPr/>
          <p:nvPr>
            <p:custDataLst>
              <p:tags r:id="rId5"/>
            </p:custDataLst>
          </p:nvPr>
        </p:nvGrpSpPr>
        <p:grpSpPr>
          <a:xfrm>
            <a:off x="4058745" y="3123158"/>
            <a:ext cx="6462825" cy="1369705"/>
            <a:chOff x="3266398" y="1453029"/>
            <a:chExt cx="6462825" cy="1369705"/>
          </a:xfrm>
        </p:grpSpPr>
        <p:sp>
          <p:nvSpPr>
            <p:cNvPr id="19" name="文本框 18"/>
            <p:cNvSpPr txBox="1"/>
            <p:nvPr>
              <p:custDataLst>
                <p:tags r:id="rId6"/>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3.2</a:t>
              </a:r>
              <a:endParaRPr lang="zh-CN" altLang="en-US" b="1" dirty="0">
                <a:latin typeface="微软雅黑" panose="020B0503020204020204" charset="-122"/>
                <a:ea typeface="微软雅黑" panose="020B0503020204020204" charset="-122"/>
              </a:endParaRPr>
            </a:p>
          </p:txBody>
        </p:sp>
        <p:sp>
          <p:nvSpPr>
            <p:cNvPr id="20" name="文本框 19"/>
            <p:cNvSpPr txBox="1"/>
            <p:nvPr>
              <p:custDataLst>
                <p:tags r:id="rId7"/>
              </p:custDataLst>
            </p:nvPr>
          </p:nvSpPr>
          <p:spPr>
            <a:xfrm>
              <a:off x="4114807" y="2453402"/>
              <a:ext cx="5614416" cy="369332"/>
            </a:xfrm>
            <a:prstGeom prst="rect">
              <a:avLst/>
            </a:prstGeom>
            <a:noFill/>
          </p:spPr>
          <p:txBody>
            <a:bodyPr wrap="square" rtlCol="0">
              <a:spAutoFit/>
            </a:bodyPr>
            <a:lstStyle/>
            <a:p>
              <a:r>
                <a:rPr lang="zh-CN" altLang="en-US" b="1" dirty="0"/>
                <a:t>大型数据中心配置说明</a:t>
              </a:r>
              <a:endParaRPr lang="zh-CN" altLang="en-US" b="1" dirty="0"/>
            </a:p>
          </p:txBody>
        </p:sp>
      </p:grpSp>
      <p:sp>
        <p:nvSpPr>
          <p:cNvPr id="69" name="文本框 68"/>
          <p:cNvSpPr txBox="1"/>
          <p:nvPr>
            <p:custDataLst>
              <p:tags r:id="rId8"/>
            </p:custDataLst>
          </p:nvPr>
        </p:nvSpPr>
        <p:spPr>
          <a:xfrm>
            <a:off x="4058745" y="2589385"/>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3.1</a:t>
            </a:r>
            <a:endParaRPr lang="zh-CN" altLang="en-US" b="1" dirty="0">
              <a:latin typeface="微软雅黑" panose="020B0503020204020204" charset="-122"/>
              <a:ea typeface="微软雅黑" panose="020B0503020204020204" charset="-122"/>
            </a:endParaRPr>
          </a:p>
        </p:txBody>
      </p:sp>
      <p:sp>
        <p:nvSpPr>
          <p:cNvPr id="30" name="文本框 29"/>
          <p:cNvSpPr txBox="1"/>
          <p:nvPr>
            <p:custDataLst>
              <p:tags r:id="rId9"/>
            </p:custDataLst>
          </p:nvPr>
        </p:nvSpPr>
        <p:spPr>
          <a:xfrm>
            <a:off x="4907154" y="3604824"/>
            <a:ext cx="5614416" cy="369332"/>
          </a:xfrm>
          <a:prstGeom prst="rect">
            <a:avLst/>
          </a:prstGeom>
          <a:noFill/>
        </p:spPr>
        <p:txBody>
          <a:bodyPr wrap="square" rtlCol="0">
            <a:spAutoFit/>
          </a:bodyPr>
          <a:lstStyle/>
          <a:p>
            <a:r>
              <a:rPr lang="zh-CN" altLang="en-US" b="1" dirty="0" smtClean="0"/>
              <a:t>中型数据中心配置说明</a:t>
            </a:r>
            <a:endParaRPr lang="zh-CN" altLang="en-US" b="1" dirty="0"/>
          </a:p>
        </p:txBody>
      </p:sp>
      <p:sp>
        <p:nvSpPr>
          <p:cNvPr id="13" name="文本框 12"/>
          <p:cNvSpPr txBox="1"/>
          <p:nvPr>
            <p:custDataLst>
              <p:tags r:id="rId10"/>
            </p:custDataLst>
          </p:nvPr>
        </p:nvSpPr>
        <p:spPr>
          <a:xfrm>
            <a:off x="4907154" y="3111016"/>
            <a:ext cx="5614416" cy="369332"/>
          </a:xfrm>
          <a:prstGeom prst="rect">
            <a:avLst/>
          </a:prstGeom>
          <a:noFill/>
        </p:spPr>
        <p:txBody>
          <a:bodyPr wrap="square" rtlCol="0">
            <a:spAutoFit/>
          </a:bodyPr>
          <a:lstStyle/>
          <a:p>
            <a:r>
              <a:rPr lang="zh-CN" altLang="en-US" b="1" dirty="0" smtClean="0"/>
              <a:t>小型数据中心配置说明</a:t>
            </a:r>
            <a:endParaRPr lang="zh-CN" altLang="en-US" b="1" dirty="0"/>
          </a:p>
        </p:txBody>
      </p:sp>
      <p:sp>
        <p:nvSpPr>
          <p:cNvPr id="14" name="文本框 13"/>
          <p:cNvSpPr txBox="1"/>
          <p:nvPr>
            <p:custDataLst>
              <p:tags r:id="rId11"/>
            </p:custDataLst>
          </p:nvPr>
        </p:nvSpPr>
        <p:spPr>
          <a:xfrm>
            <a:off x="4058745" y="3594783"/>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3.3</a:t>
            </a:r>
            <a:endParaRPr lang="zh-CN" altLang="en-US" b="1" dirty="0">
              <a:latin typeface="微软雅黑" panose="020B0503020204020204" charset="-122"/>
              <a:ea typeface="微软雅黑" panose="020B0503020204020204" charset="-122"/>
            </a:endParaRPr>
          </a:p>
        </p:txBody>
      </p:sp>
      <p:sp>
        <p:nvSpPr>
          <p:cNvPr id="15" name="文本框 14"/>
          <p:cNvSpPr txBox="1"/>
          <p:nvPr>
            <p:custDataLst>
              <p:tags r:id="rId12"/>
            </p:custDataLst>
          </p:nvPr>
        </p:nvSpPr>
        <p:spPr>
          <a:xfrm>
            <a:off x="4907154" y="2565998"/>
            <a:ext cx="5614416" cy="369332"/>
          </a:xfrm>
          <a:prstGeom prst="rect">
            <a:avLst/>
          </a:prstGeom>
          <a:noFill/>
        </p:spPr>
        <p:txBody>
          <a:bodyPr wrap="square" rtlCol="0">
            <a:spAutoFit/>
          </a:bodyPr>
          <a:lstStyle/>
          <a:p>
            <a:r>
              <a:rPr lang="zh-CN" altLang="en-US" b="1" dirty="0" smtClean="0"/>
              <a:t>单机演示环境配置说明</a:t>
            </a:r>
            <a:endParaRPr lang="zh-CN" altLang="en-US" b="1" dirty="0"/>
          </a:p>
        </p:txBody>
      </p:sp>
      <p:sp>
        <p:nvSpPr>
          <p:cNvPr id="21" name="文本框 20"/>
          <p:cNvSpPr txBox="1"/>
          <p:nvPr>
            <p:custDataLst>
              <p:tags r:id="rId13"/>
            </p:custDataLst>
          </p:nvPr>
        </p:nvSpPr>
        <p:spPr>
          <a:xfrm>
            <a:off x="4058745" y="411309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3.4</a:t>
            </a:r>
            <a:endParaRPr lang="zh-CN" altLang="en-US" b="1" dirty="0">
              <a:latin typeface="微软雅黑" panose="020B0503020204020204" charset="-122"/>
              <a:ea typeface="微软雅黑" panose="020B0503020204020204" charset="-122"/>
            </a:endParaRPr>
          </a:p>
        </p:txBody>
      </p:sp>
      <p:pic>
        <p:nvPicPr>
          <p:cNvPr id="22" name="图片 21" descr="ny-logo"/>
          <p:cNvPicPr>
            <a:picLocks noChangeAspect="1"/>
          </p:cNvPicPr>
          <p:nvPr/>
        </p:nvPicPr>
        <p:blipFill>
          <a:blip r:embed="rId14"/>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a:xfrm>
            <a:off x="1971162" y="1187067"/>
            <a:ext cx="7840843" cy="1435674"/>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p:ph type="title"/>
          </p:nvPr>
        </p:nvSpPr>
        <p:spPr>
          <a:xfrm>
            <a:off x="361594" y="279672"/>
            <a:ext cx="3351762" cy="335008"/>
          </a:xfrm>
        </p:spPr>
        <p:txBody>
          <a:bodyPr/>
          <a:lstStyle/>
          <a:p>
            <a:r>
              <a:rPr lang="en-US" altLang="zh-CN" sz="1800" b="1" dirty="0" smtClean="0">
                <a:latin typeface="微软雅黑" panose="020B0503020204020204" charset="-122"/>
                <a:ea typeface="微软雅黑" panose="020B0503020204020204" charset="-122"/>
              </a:rPr>
              <a:t>3.1  </a:t>
            </a:r>
            <a:r>
              <a:rPr lang="zh-CN" altLang="en-US" sz="1800" b="1" dirty="0" smtClean="0">
                <a:latin typeface="微软雅黑" panose="020B0503020204020204" charset="-122"/>
                <a:ea typeface="微软雅黑" panose="020B0503020204020204" charset="-122"/>
              </a:rPr>
              <a:t>单机环境网络拓扑</a:t>
            </a:r>
            <a:endParaRPr lang="zh-CN" altLang="en-US" sz="1800" b="1" dirty="0">
              <a:latin typeface="微软雅黑" panose="020B0503020204020204" charset="-122"/>
              <a:ea typeface="微软雅黑" panose="020B0503020204020204" charset="-122"/>
            </a:endParaRPr>
          </a:p>
        </p:txBody>
      </p:sp>
      <p:pic>
        <p:nvPicPr>
          <p:cNvPr id="5" name="图片 4" descr="ny-logo"/>
          <p:cNvPicPr>
            <a:picLocks noChangeAspect="1"/>
          </p:cNvPicPr>
          <p:nvPr/>
        </p:nvPicPr>
        <p:blipFill>
          <a:blip r:embed="rId2"/>
          <a:stretch>
            <a:fillRect/>
          </a:stretch>
        </p:blipFill>
        <p:spPr>
          <a:xfrm>
            <a:off x="9872638" y="45418"/>
            <a:ext cx="2101038" cy="340709"/>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007" y="3503352"/>
            <a:ext cx="1425271" cy="745767"/>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7808" y="1605890"/>
            <a:ext cx="2974029" cy="54027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4230" y="1555949"/>
            <a:ext cx="2790331" cy="5532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4150" y="3490315"/>
            <a:ext cx="1425271" cy="745767"/>
          </a:xfrm>
          <a:prstGeom prst="rect">
            <a:avLst/>
          </a:prstGeom>
        </p:spPr>
      </p:pic>
      <p:sp>
        <p:nvSpPr>
          <p:cNvPr id="11" name="文本框 10"/>
          <p:cNvSpPr txBox="1"/>
          <p:nvPr/>
        </p:nvSpPr>
        <p:spPr>
          <a:xfrm>
            <a:off x="3664150" y="4574485"/>
            <a:ext cx="1214476" cy="307777"/>
          </a:xfrm>
          <a:prstGeom prst="rect">
            <a:avLst/>
          </a:prstGeom>
          <a:noFill/>
        </p:spPr>
        <p:txBody>
          <a:bodyPr wrap="square" rtlCol="0">
            <a:spAutoFit/>
          </a:bodyPr>
          <a:lstStyle/>
          <a:p>
            <a:r>
              <a:rPr lang="en-US" altLang="zh-CN" sz="1400" dirty="0" smtClean="0"/>
              <a:t>GPU</a:t>
            </a:r>
            <a:r>
              <a:rPr lang="zh-CN" altLang="en-US" sz="1400" dirty="0" smtClean="0"/>
              <a:t>服务器</a:t>
            </a:r>
            <a:endParaRPr lang="zh-CN" altLang="en-US" sz="1400" dirty="0"/>
          </a:p>
        </p:txBody>
      </p:sp>
      <p:sp>
        <p:nvSpPr>
          <p:cNvPr id="13" name="文本框 12"/>
          <p:cNvSpPr txBox="1"/>
          <p:nvPr/>
        </p:nvSpPr>
        <p:spPr>
          <a:xfrm>
            <a:off x="6340279" y="4574486"/>
            <a:ext cx="1214476" cy="307777"/>
          </a:xfrm>
          <a:prstGeom prst="rect">
            <a:avLst/>
          </a:prstGeom>
          <a:noFill/>
        </p:spPr>
        <p:txBody>
          <a:bodyPr wrap="square" rtlCol="0">
            <a:spAutoFit/>
          </a:bodyPr>
          <a:lstStyle/>
          <a:p>
            <a:r>
              <a:rPr lang="en-US" altLang="zh-CN" sz="1400" dirty="0" smtClean="0"/>
              <a:t>CPU</a:t>
            </a:r>
            <a:r>
              <a:rPr lang="zh-CN" altLang="en-US" sz="1400" dirty="0" smtClean="0"/>
              <a:t>服务器</a:t>
            </a:r>
            <a:endParaRPr lang="zh-CN" altLang="en-US" sz="1400" dirty="0"/>
          </a:p>
        </p:txBody>
      </p:sp>
      <p:cxnSp>
        <p:nvCxnSpPr>
          <p:cNvPr id="17" name="直接连接符 16"/>
          <p:cNvCxnSpPr>
            <a:endCxn id="7" idx="0"/>
          </p:cNvCxnSpPr>
          <p:nvPr/>
        </p:nvCxnSpPr>
        <p:spPr>
          <a:xfrm>
            <a:off x="2415372" y="1921061"/>
            <a:ext cx="4549271" cy="15822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0" idx="0"/>
          </p:cNvCxnSpPr>
          <p:nvPr/>
        </p:nvCxnSpPr>
        <p:spPr>
          <a:xfrm>
            <a:off x="2436576" y="2008657"/>
            <a:ext cx="1940210" cy="14816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0"/>
          </p:cNvCxnSpPr>
          <p:nvPr/>
        </p:nvCxnSpPr>
        <p:spPr>
          <a:xfrm flipV="1">
            <a:off x="4376786" y="1851107"/>
            <a:ext cx="4772690" cy="163920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0"/>
          </p:cNvCxnSpPr>
          <p:nvPr/>
        </p:nvCxnSpPr>
        <p:spPr>
          <a:xfrm flipV="1">
            <a:off x="6964643" y="1999929"/>
            <a:ext cx="2146504" cy="150342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876221" y="1256287"/>
            <a:ext cx="1717679" cy="307777"/>
          </a:xfrm>
          <a:prstGeom prst="rect">
            <a:avLst/>
          </a:prstGeom>
          <a:noFill/>
        </p:spPr>
        <p:txBody>
          <a:bodyPr wrap="square" rtlCol="0">
            <a:spAutoFit/>
          </a:bodyPr>
          <a:lstStyle/>
          <a:p>
            <a:r>
              <a:rPr lang="zh-CN" altLang="en-US" sz="1400" dirty="0" smtClean="0"/>
              <a:t>带外管理交换机</a:t>
            </a:r>
            <a:endParaRPr lang="zh-CN" altLang="en-US" sz="1400" dirty="0"/>
          </a:p>
        </p:txBody>
      </p:sp>
      <p:sp>
        <p:nvSpPr>
          <p:cNvPr id="33" name="文本框 32"/>
          <p:cNvSpPr txBox="1"/>
          <p:nvPr/>
        </p:nvSpPr>
        <p:spPr>
          <a:xfrm>
            <a:off x="7031175" y="1223771"/>
            <a:ext cx="1717679" cy="307777"/>
          </a:xfrm>
          <a:prstGeom prst="rect">
            <a:avLst/>
          </a:prstGeom>
          <a:noFill/>
        </p:spPr>
        <p:txBody>
          <a:bodyPr wrap="square" rtlCol="0">
            <a:spAutoFit/>
          </a:bodyPr>
          <a:lstStyle/>
          <a:p>
            <a:r>
              <a:rPr lang="zh-CN" altLang="en-US" sz="1400" dirty="0" smtClean="0"/>
              <a:t>业务接入交换机</a:t>
            </a:r>
            <a:endParaRPr lang="zh-CN" altLang="en-US" sz="1400" dirty="0"/>
          </a:p>
        </p:txBody>
      </p:sp>
      <p:sp>
        <p:nvSpPr>
          <p:cNvPr id="35" name="矩形 34"/>
          <p:cNvSpPr/>
          <p:nvPr/>
        </p:nvSpPr>
        <p:spPr>
          <a:xfrm>
            <a:off x="2025657" y="5294759"/>
            <a:ext cx="7600183" cy="1531188"/>
          </a:xfrm>
          <a:prstGeom prst="rect">
            <a:avLst/>
          </a:prstGeom>
        </p:spPr>
        <p:txBody>
          <a:bodyPr wrap="square">
            <a:spAutoFit/>
          </a:bodyPr>
          <a:lstStyle/>
          <a:p>
            <a:pPr>
              <a:lnSpc>
                <a:spcPct val="150000"/>
              </a:lnSpc>
            </a:pPr>
            <a:r>
              <a:rPr lang="zh-CN" altLang="en-US" sz="1100" b="1" dirty="0" smtClean="0">
                <a:latin typeface="微软雅黑" panose="020B0503020204020204" charset="-122"/>
                <a:ea typeface="微软雅黑" panose="020B0503020204020204" charset="-122"/>
              </a:rPr>
              <a:t>单机环境使用说明 ：</a:t>
            </a:r>
            <a:endParaRPr lang="en-US" altLang="zh-CN" sz="1100" b="1"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smtClean="0"/>
              <a:t>组</a:t>
            </a:r>
            <a:r>
              <a:rPr lang="zh-CN" altLang="en-US" sz="1100" dirty="0"/>
              <a:t>网一般接入已有的网络架构</a:t>
            </a:r>
            <a:r>
              <a:rPr lang="zh-CN" altLang="en-US" sz="1100" dirty="0" smtClean="0"/>
              <a:t>；</a:t>
            </a:r>
            <a:endParaRPr lang="en-US" altLang="zh-CN" sz="1100" dirty="0"/>
          </a:p>
          <a:p>
            <a:pPr marL="171450" indent="-171450">
              <a:lnSpc>
                <a:spcPct val="150000"/>
              </a:lnSpc>
              <a:buFont typeface="Arial" panose="020B0604020202020204" pitchFamily="34" charset="0"/>
              <a:buChar char="•"/>
            </a:pPr>
            <a:r>
              <a:rPr lang="en-US" altLang="zh-CN" sz="1100" dirty="0" smtClean="0"/>
              <a:t>AI</a:t>
            </a:r>
            <a:r>
              <a:rPr lang="zh-CN" altLang="en-US" sz="1100" dirty="0"/>
              <a:t>训练资源池，单次任务训练</a:t>
            </a:r>
            <a:r>
              <a:rPr lang="en-US" altLang="zh-CN" sz="1100" dirty="0" smtClean="0"/>
              <a:t>&lt;=8</a:t>
            </a:r>
            <a:r>
              <a:rPr lang="zh-CN" altLang="en-US" sz="1100" dirty="0"/>
              <a:t>卡，没有跨服务器的</a:t>
            </a:r>
            <a:r>
              <a:rPr lang="en-US" altLang="zh-CN" sz="1100" dirty="0"/>
              <a:t>GPU</a:t>
            </a:r>
            <a:r>
              <a:rPr lang="zh-CN" altLang="en-US" sz="1100" dirty="0"/>
              <a:t>节点通信场景</a:t>
            </a:r>
            <a:r>
              <a:rPr lang="zh-CN" altLang="en-US" sz="1100" dirty="0" smtClean="0"/>
              <a:t>；</a:t>
            </a:r>
            <a:endParaRPr lang="en-US" altLang="zh-CN" sz="1100" dirty="0" smtClean="0"/>
          </a:p>
          <a:p>
            <a:pPr marL="171450" indent="-171450">
              <a:lnSpc>
                <a:spcPct val="150000"/>
              </a:lnSpc>
              <a:buFont typeface="Arial" panose="020B0604020202020204" pitchFamily="34" charset="0"/>
              <a:buChar char="•"/>
            </a:pPr>
            <a:r>
              <a:rPr lang="zh-CN" altLang="en-US" sz="1100" dirty="0" smtClean="0">
                <a:sym typeface="+mn-ea"/>
              </a:rPr>
              <a:t>图中没有接入存储网络，单机演示环境直接使用本地存储；</a:t>
            </a:r>
            <a:endParaRPr lang="en-US" altLang="zh-CN" sz="1100" dirty="0" smtClean="0">
              <a:sym typeface="+mn-ea"/>
            </a:endParaRPr>
          </a:p>
          <a:p>
            <a:pPr marL="171450" indent="-171450">
              <a:lnSpc>
                <a:spcPct val="150000"/>
              </a:lnSpc>
              <a:buFont typeface="Arial" panose="020B0604020202020204" pitchFamily="34" charset="0"/>
              <a:buChar char="•"/>
            </a:pPr>
            <a:r>
              <a:rPr lang="zh-CN" altLang="en-US" sz="1100" dirty="0" smtClean="0">
                <a:sym typeface="+mn-ea"/>
              </a:rPr>
              <a:t>单机环境支持常规小规模演示环境使用，环境组网简单，不涉及冗余，稳定性较差；</a:t>
            </a:r>
            <a:endParaRPr lang="en-US" altLang="zh-CN" sz="1100" dirty="0"/>
          </a:p>
          <a:p>
            <a:pPr marL="285750" indent="-285750">
              <a:buFont typeface="Arial" panose="020B0604020202020204" pitchFamily="34" charset="0"/>
              <a:buChar char="•"/>
            </a:pPr>
            <a:endParaRPr lang="en-US" altLang="zh-CN" sz="11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V="1">
            <a:off x="3048987" y="1324119"/>
            <a:ext cx="5760720" cy="18288"/>
          </a:xfrm>
          <a:prstGeom prst="line">
            <a:avLst/>
          </a:prstGeom>
          <a:ln w="38100">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nvGrpSpPr>
          <p:cNvPr id="4" name="组合 3"/>
          <p:cNvGrpSpPr/>
          <p:nvPr>
            <p:custDataLst>
              <p:tags r:id="rId2"/>
            </p:custDataLst>
          </p:nvPr>
        </p:nvGrpSpPr>
        <p:grpSpPr>
          <a:xfrm>
            <a:off x="3049242" y="1554057"/>
            <a:ext cx="6473952" cy="521970"/>
            <a:chOff x="3310128" y="1376952"/>
            <a:chExt cx="6473952" cy="521970"/>
          </a:xfrm>
        </p:grpSpPr>
        <p:sp>
          <p:nvSpPr>
            <p:cNvPr id="5" name="文本框 4"/>
            <p:cNvSpPr txBox="1"/>
            <p:nvPr>
              <p:custDataLst>
                <p:tags r:id="rId3"/>
              </p:custDataLst>
            </p:nvPr>
          </p:nvSpPr>
          <p:spPr>
            <a:xfrm>
              <a:off x="3310128" y="1407730"/>
              <a:ext cx="658368" cy="460375"/>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2400" b="1" dirty="0">
                  <a:latin typeface="微软雅黑" panose="020B0503020204020204" charset="-122"/>
                  <a:ea typeface="微软雅黑" panose="020B0503020204020204" charset="-122"/>
                </a:rPr>
                <a:t>1</a:t>
              </a:r>
              <a:endParaRPr lang="zh-CN" altLang="en-US" sz="2400" b="1" dirty="0">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4169664" y="1376952"/>
              <a:ext cx="5614416" cy="521970"/>
            </a:xfrm>
            <a:prstGeom prst="rect">
              <a:avLst/>
            </a:prstGeom>
            <a:noFill/>
          </p:spPr>
          <p:txBody>
            <a:bodyPr wrap="square" rtlCol="0">
              <a:spAutoFit/>
            </a:bodyPr>
            <a:lstStyle/>
            <a:p>
              <a:pPr algn="l">
                <a:buClrTx/>
                <a:buSzTx/>
                <a:buFontTx/>
              </a:pPr>
              <a:r>
                <a:rPr kumimoji="1" lang="zh-CN" altLang="en-US" sz="2800" b="1" dirty="0" smtClean="0">
                  <a:solidFill>
                    <a:schemeClr val="accent6">
                      <a:lumMod val="75000"/>
                    </a:schemeClr>
                  </a:solidFill>
                  <a:latin typeface="微软雅黑" panose="020B0503020204020204" charset="-122"/>
                  <a:ea typeface="微软雅黑" panose="020B0503020204020204" charset="-122"/>
                </a:rPr>
                <a:t>模型</a:t>
              </a:r>
              <a:r>
                <a:rPr kumimoji="1" lang="zh-CN" altLang="en-US" sz="2800" b="1" dirty="0">
                  <a:solidFill>
                    <a:schemeClr val="accent6">
                      <a:lumMod val="75000"/>
                    </a:schemeClr>
                  </a:solidFill>
                  <a:latin typeface="微软雅黑" panose="020B0503020204020204" charset="-122"/>
                  <a:ea typeface="微软雅黑" panose="020B0503020204020204" charset="-122"/>
                </a:rPr>
                <a:t>训练简介</a:t>
              </a:r>
              <a:endParaRPr kumimoji="1" lang="zh-CN" altLang="en-US" sz="2800" b="1" dirty="0">
                <a:solidFill>
                  <a:schemeClr val="accent6">
                    <a:lumMod val="75000"/>
                  </a:schemeClr>
                </a:solidFill>
                <a:latin typeface="微软雅黑" panose="020B0503020204020204" charset="-122"/>
                <a:ea typeface="微软雅黑" panose="020B0503020204020204" charset="-122"/>
              </a:endParaRPr>
            </a:p>
          </p:txBody>
        </p:sp>
      </p:grpSp>
      <p:sp>
        <p:nvSpPr>
          <p:cNvPr id="17" name="标题 1"/>
          <p:cNvSpPr>
            <a:spLocks noGrp="1"/>
          </p:cNvSpPr>
          <p:nvPr/>
        </p:nvSpPr>
        <p:spPr>
          <a:xfrm>
            <a:off x="-1005674" y="498410"/>
            <a:ext cx="12192000" cy="518795"/>
          </a:xfrm>
          <a:prstGeom prst="rect">
            <a:avLst/>
          </a:prstGeom>
        </p:spPr>
        <p:txBody>
          <a:bodyPr/>
          <a:lstStyle>
            <a:lvl1pPr algn="l" defTabSz="914400" rtl="0" eaLnBrk="1" latinLnBrk="0" hangingPunct="1">
              <a:lnSpc>
                <a:spcPct val="90000"/>
              </a:lnSpc>
              <a:spcBef>
                <a:spcPct val="0"/>
              </a:spcBef>
              <a:buNone/>
              <a:defRPr sz="3600" b="1" kern="1200">
                <a:solidFill>
                  <a:schemeClr val="accent1">
                    <a:lumMod val="50000"/>
                  </a:schemeClr>
                </a:solidFill>
                <a:latin typeface="微软雅黑" panose="020B0503020204020204" charset="-122"/>
                <a:ea typeface="微软雅黑" panose="020B0503020204020204" charset="-122"/>
                <a:cs typeface="+mj-cs"/>
              </a:defRPr>
            </a:lvl1pPr>
          </a:lstStyle>
          <a:p>
            <a:pPr algn="ctr">
              <a:lnSpc>
                <a:spcPct val="100000"/>
              </a:lnSpc>
              <a:buClrTx/>
              <a:buSzTx/>
              <a:buFontTx/>
            </a:pPr>
            <a:r>
              <a:rPr kumimoji="1" lang="zh-CN" altLang="en-US" dirty="0" smtClean="0">
                <a:solidFill>
                  <a:schemeClr val="tx2">
                    <a:lumMod val="90000"/>
                    <a:lumOff val="10000"/>
                  </a:schemeClr>
                </a:solidFill>
                <a:cs typeface="+mn-cs"/>
              </a:rPr>
              <a:t>章  节  </a:t>
            </a:r>
            <a:r>
              <a:rPr kumimoji="1" lang="en-US" altLang="zh-CN" dirty="0" smtClean="0">
                <a:solidFill>
                  <a:schemeClr val="tx2">
                    <a:lumMod val="90000"/>
                    <a:lumOff val="10000"/>
                  </a:schemeClr>
                </a:solidFill>
                <a:cs typeface="+mn-cs"/>
              </a:rPr>
              <a:t>1</a:t>
            </a:r>
            <a:endParaRPr kumimoji="1" lang="zh-CN" altLang="en-US" dirty="0">
              <a:solidFill>
                <a:schemeClr val="tx2">
                  <a:lumMod val="90000"/>
                  <a:lumOff val="10000"/>
                </a:schemeClr>
              </a:solidFill>
              <a:cs typeface="+mn-cs"/>
            </a:endParaRPr>
          </a:p>
        </p:txBody>
      </p:sp>
      <p:grpSp>
        <p:nvGrpSpPr>
          <p:cNvPr id="18" name="组合 17"/>
          <p:cNvGrpSpPr/>
          <p:nvPr>
            <p:custDataLst>
              <p:tags r:id="rId5"/>
            </p:custDataLst>
          </p:nvPr>
        </p:nvGrpSpPr>
        <p:grpSpPr>
          <a:xfrm>
            <a:off x="3746510" y="2760378"/>
            <a:ext cx="6311545" cy="369332"/>
            <a:chOff x="3266398" y="1453029"/>
            <a:chExt cx="6311545" cy="369332"/>
          </a:xfrm>
        </p:grpSpPr>
        <p:sp>
          <p:nvSpPr>
            <p:cNvPr id="19" name="文本框 18"/>
            <p:cNvSpPr txBox="1"/>
            <p:nvPr>
              <p:custDataLst>
                <p:tags r:id="rId6"/>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1.2</a:t>
              </a:r>
              <a:endParaRPr lang="zh-CN" altLang="en-US" b="1" dirty="0">
                <a:latin typeface="微软雅黑" panose="020B0503020204020204" charset="-122"/>
                <a:ea typeface="微软雅黑" panose="020B0503020204020204" charset="-122"/>
              </a:endParaRPr>
            </a:p>
          </p:txBody>
        </p:sp>
        <p:sp>
          <p:nvSpPr>
            <p:cNvPr id="20" name="文本框 19"/>
            <p:cNvSpPr txBox="1"/>
            <p:nvPr>
              <p:custDataLst>
                <p:tags r:id="rId7"/>
              </p:custDataLst>
            </p:nvPr>
          </p:nvSpPr>
          <p:spPr>
            <a:xfrm>
              <a:off x="3963527" y="1453029"/>
              <a:ext cx="5614416" cy="369332"/>
            </a:xfrm>
            <a:prstGeom prst="rect">
              <a:avLst/>
            </a:prstGeom>
            <a:noFill/>
          </p:spPr>
          <p:txBody>
            <a:bodyPr wrap="square" rtlCol="0">
              <a:spAutoFit/>
            </a:bodyPr>
            <a:lstStyle/>
            <a:p>
              <a:pPr algn="l">
                <a:buClrTx/>
                <a:buSzTx/>
                <a:buFontTx/>
              </a:pPr>
              <a:r>
                <a:rPr kumimoji="1" lang="zh-CN" altLang="en-US" b="1" dirty="0" smtClean="0">
                  <a:latin typeface="微软雅黑" panose="020B0503020204020204" charset="-122"/>
                  <a:ea typeface="微软雅黑" panose="020B0503020204020204" charset="-122"/>
                </a:rPr>
                <a:t>不同模型特点对通信的需求</a:t>
              </a:r>
              <a:endParaRPr kumimoji="1" lang="zh-CN" altLang="en-US" b="1" dirty="0">
                <a:latin typeface="微软雅黑" panose="020B0503020204020204" charset="-122"/>
                <a:ea typeface="微软雅黑" panose="020B0503020204020204" charset="-122"/>
              </a:endParaRPr>
            </a:p>
          </p:txBody>
        </p:sp>
      </p:grpSp>
      <p:grpSp>
        <p:nvGrpSpPr>
          <p:cNvPr id="24" name="组合 23"/>
          <p:cNvGrpSpPr/>
          <p:nvPr>
            <p:custDataLst>
              <p:tags r:id="rId8"/>
            </p:custDataLst>
          </p:nvPr>
        </p:nvGrpSpPr>
        <p:grpSpPr>
          <a:xfrm>
            <a:off x="3746510" y="3313932"/>
            <a:ext cx="6356149" cy="951569"/>
            <a:chOff x="3266398" y="1453029"/>
            <a:chExt cx="6356149" cy="951569"/>
          </a:xfrm>
        </p:grpSpPr>
        <p:sp>
          <p:nvSpPr>
            <p:cNvPr id="25" name="文本框 24"/>
            <p:cNvSpPr txBox="1"/>
            <p:nvPr>
              <p:custDataLst>
                <p:tags r:id="rId9"/>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1.3</a:t>
              </a:r>
              <a:endParaRPr lang="zh-CN" altLang="en-US" b="1" dirty="0">
                <a:latin typeface="微软雅黑" panose="020B0503020204020204" charset="-122"/>
                <a:ea typeface="微软雅黑" panose="020B0503020204020204" charset="-122"/>
              </a:endParaRPr>
            </a:p>
          </p:txBody>
        </p:sp>
        <p:sp>
          <p:nvSpPr>
            <p:cNvPr id="26" name="文本框 25"/>
            <p:cNvSpPr txBox="1"/>
            <p:nvPr>
              <p:custDataLst>
                <p:tags r:id="rId10"/>
              </p:custDataLst>
            </p:nvPr>
          </p:nvSpPr>
          <p:spPr>
            <a:xfrm>
              <a:off x="4008131" y="2035266"/>
              <a:ext cx="5614416" cy="369332"/>
            </a:xfrm>
            <a:prstGeom prst="rect">
              <a:avLst/>
            </a:prstGeom>
            <a:noFill/>
          </p:spPr>
          <p:txBody>
            <a:bodyPr wrap="square" rtlCol="0">
              <a:spAutoFit/>
            </a:bodyPr>
            <a:lstStyle/>
            <a:p>
              <a:pPr algn="l">
                <a:buClrTx/>
                <a:buSzTx/>
                <a:buFontTx/>
              </a:pPr>
              <a:r>
                <a:rPr kumimoji="1" lang="zh-CN" altLang="en-US" b="1" dirty="0" smtClean="0">
                  <a:latin typeface="微软雅黑" panose="020B0503020204020204" charset="-122"/>
                  <a:ea typeface="微软雅黑" panose="020B0503020204020204" charset="-122"/>
                </a:rPr>
                <a:t>模型训练的并行方式</a:t>
              </a:r>
              <a:endParaRPr kumimoji="1" lang="zh-CN" altLang="en-US" b="1" dirty="0">
                <a:latin typeface="微软雅黑" panose="020B0503020204020204" charset="-122"/>
                <a:ea typeface="微软雅黑" panose="020B0503020204020204" charset="-122"/>
              </a:endParaRPr>
            </a:p>
          </p:txBody>
        </p:sp>
      </p:grpSp>
      <p:grpSp>
        <p:nvGrpSpPr>
          <p:cNvPr id="27" name="组合 26"/>
          <p:cNvGrpSpPr/>
          <p:nvPr>
            <p:custDataLst>
              <p:tags r:id="rId11"/>
            </p:custDataLst>
          </p:nvPr>
        </p:nvGrpSpPr>
        <p:grpSpPr>
          <a:xfrm>
            <a:off x="3746510" y="3323493"/>
            <a:ext cx="6356149" cy="922886"/>
            <a:chOff x="3266398" y="899475"/>
            <a:chExt cx="6356149" cy="922886"/>
          </a:xfrm>
        </p:grpSpPr>
        <p:sp>
          <p:nvSpPr>
            <p:cNvPr id="28" name="文本框 27"/>
            <p:cNvSpPr txBox="1"/>
            <p:nvPr>
              <p:custDataLst>
                <p:tags r:id="rId12"/>
              </p:custDataLst>
            </p:nvPr>
          </p:nvSpPr>
          <p:spPr>
            <a:xfrm>
              <a:off x="3266398" y="145302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1.4</a:t>
              </a:r>
              <a:endParaRPr lang="zh-CN" altLang="en-US" b="1" dirty="0">
                <a:latin typeface="微软雅黑" panose="020B0503020204020204" charset="-122"/>
                <a:ea typeface="微软雅黑" panose="020B0503020204020204" charset="-122"/>
              </a:endParaRPr>
            </a:p>
          </p:txBody>
        </p:sp>
        <p:sp>
          <p:nvSpPr>
            <p:cNvPr id="29" name="文本框 28"/>
            <p:cNvSpPr txBox="1"/>
            <p:nvPr>
              <p:custDataLst>
                <p:tags r:id="rId13"/>
              </p:custDataLst>
            </p:nvPr>
          </p:nvSpPr>
          <p:spPr>
            <a:xfrm>
              <a:off x="4008131" y="899475"/>
              <a:ext cx="5614416" cy="369332"/>
            </a:xfrm>
            <a:prstGeom prst="rect">
              <a:avLst/>
            </a:prstGeom>
            <a:noFill/>
          </p:spPr>
          <p:txBody>
            <a:bodyPr wrap="square" rtlCol="0">
              <a:spAutoFit/>
            </a:bodyPr>
            <a:lstStyle/>
            <a:p>
              <a:pPr algn="l">
                <a:buClrTx/>
                <a:buSzTx/>
                <a:buFontTx/>
              </a:pPr>
              <a:r>
                <a:rPr kumimoji="1" lang="zh-CN" altLang="en-US" b="1" dirty="0" smtClean="0">
                  <a:latin typeface="微软雅黑" panose="020B0503020204020204" charset="-122"/>
                  <a:ea typeface="微软雅黑" panose="020B0503020204020204" charset="-122"/>
                </a:rPr>
                <a:t>模型训练</a:t>
              </a:r>
              <a:r>
                <a:rPr kumimoji="1" lang="en-US" altLang="zh-CN" b="1" dirty="0" smtClean="0">
                  <a:latin typeface="微软雅黑" panose="020B0503020204020204" charset="-122"/>
                  <a:ea typeface="微软雅黑" panose="020B0503020204020204" charset="-122"/>
                </a:rPr>
                <a:t>GPU</a:t>
              </a:r>
              <a:r>
                <a:rPr kumimoji="1" lang="zh-CN" altLang="en-US" b="1" dirty="0" smtClean="0">
                  <a:latin typeface="微软雅黑" panose="020B0503020204020204" charset="-122"/>
                  <a:ea typeface="微软雅黑" panose="020B0503020204020204" charset="-122"/>
                </a:rPr>
                <a:t>间的通信方式</a:t>
              </a:r>
              <a:endParaRPr kumimoji="1" lang="zh-CN" altLang="en-US" b="1" dirty="0">
                <a:latin typeface="微软雅黑" panose="020B0503020204020204" charset="-122"/>
                <a:ea typeface="微软雅黑" panose="020B0503020204020204" charset="-122"/>
              </a:endParaRPr>
            </a:p>
          </p:txBody>
        </p:sp>
      </p:grpSp>
      <p:sp>
        <p:nvSpPr>
          <p:cNvPr id="68" name="文本框 67"/>
          <p:cNvSpPr txBox="1"/>
          <p:nvPr>
            <p:custDataLst>
              <p:tags r:id="rId14"/>
            </p:custDataLst>
          </p:nvPr>
        </p:nvSpPr>
        <p:spPr>
          <a:xfrm>
            <a:off x="4443639" y="2206824"/>
            <a:ext cx="5614416" cy="369332"/>
          </a:xfrm>
          <a:prstGeom prst="rect">
            <a:avLst/>
          </a:prstGeom>
          <a:noFill/>
        </p:spPr>
        <p:txBody>
          <a:bodyPr wrap="square" rtlCol="0">
            <a:spAutoFit/>
          </a:bodyPr>
          <a:lstStyle/>
          <a:p>
            <a:pPr algn="l">
              <a:buClrTx/>
              <a:buSzTx/>
              <a:buFontTx/>
            </a:pPr>
            <a:r>
              <a:rPr kumimoji="1" lang="zh-CN" altLang="en-US" b="1" dirty="0" smtClean="0">
                <a:latin typeface="微软雅黑" panose="020B0503020204020204" charset="-122"/>
                <a:ea typeface="微软雅黑" panose="020B0503020204020204" charset="-122"/>
              </a:rPr>
              <a:t>常见高性能计算卡</a:t>
            </a:r>
            <a:endParaRPr kumimoji="1" lang="zh-CN" altLang="en-US" b="1" dirty="0">
              <a:latin typeface="微软雅黑" panose="020B0503020204020204" charset="-122"/>
              <a:ea typeface="微软雅黑" panose="020B0503020204020204" charset="-122"/>
            </a:endParaRPr>
          </a:p>
        </p:txBody>
      </p:sp>
      <p:sp>
        <p:nvSpPr>
          <p:cNvPr id="69" name="文本框 68"/>
          <p:cNvSpPr txBox="1"/>
          <p:nvPr>
            <p:custDataLst>
              <p:tags r:id="rId15"/>
            </p:custDataLst>
          </p:nvPr>
        </p:nvSpPr>
        <p:spPr>
          <a:xfrm>
            <a:off x="3746510" y="2257679"/>
            <a:ext cx="586222" cy="369332"/>
          </a:xfrm>
          <a:prstGeom prst="rect">
            <a:avLst/>
          </a:prstGeom>
          <a:solidFill>
            <a:srgbClr val="163E64"/>
          </a:solidFill>
          <a:ln>
            <a:solidFill>
              <a:srgbClr val="163E64"/>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b="1" dirty="0" smtClean="0">
                <a:latin typeface="微软雅黑" panose="020B0503020204020204" charset="-122"/>
                <a:ea typeface="微软雅黑" panose="020B0503020204020204" charset="-122"/>
              </a:rPr>
              <a:t>1.1</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3697" y="122129"/>
            <a:ext cx="10969200" cy="705600"/>
          </a:xfrm>
        </p:spPr>
        <p:txBody>
          <a:bodyPr/>
          <a:lstStyle/>
          <a:p>
            <a:r>
              <a:rPr lang="zh-CN" altLang="en-US" sz="1800" b="1" dirty="0" smtClean="0">
                <a:latin typeface="微软雅黑" panose="020B0503020204020204" charset="-122"/>
                <a:ea typeface="微软雅黑" panose="020B0503020204020204" charset="-122"/>
              </a:rPr>
              <a:t>单机演示环境需求配置清单</a:t>
            </a:r>
            <a:endParaRPr lang="zh-CN" altLang="en-US" sz="1800" dirty="0">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nvGraphicFramePr>
        <p:xfrm>
          <a:off x="1762498" y="452208"/>
          <a:ext cx="9200301" cy="6339192"/>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训练服务器（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1</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2287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常规</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CPU≥28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3.0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en-US" sz="1000" dirty="0" smtClean="0">
                          <a:ln>
                            <a:noFill/>
                          </a:ln>
                          <a:solidFill>
                            <a:schemeClr val="tx1"/>
                          </a:solidFill>
                          <a:effectLst/>
                          <a:latin typeface="微软雅黑" panose="020B0503020204020204" charset="-122"/>
                          <a:ea typeface="微软雅黑" panose="020B0503020204020204" charset="-122"/>
                          <a:cs typeface="+mn-ea"/>
                          <a:sym typeface="+mn-ea"/>
                        </a:rPr>
                        <a:t>.</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&lt;=</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2.ububtu22.04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2720">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管理服务器（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1</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995269">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dirty="0" smtClean="0">
                          <a:solidFill>
                            <a:schemeClr val="tx1"/>
                          </a:solidFill>
                          <a:latin typeface="微软雅黑" panose="020B0503020204020204" charset="-122"/>
                          <a:ea typeface="微软雅黑" panose="020B0503020204020204" charset="-122"/>
                          <a:cs typeface="+mn-ea"/>
                          <a:sym typeface="+mn-lt"/>
                        </a:rPr>
                        <a:t>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，单颗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CPU≥24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核心，</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内存：≥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256G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硬盘：硬盘：系统盘≥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960G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数据盘≥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；所有硬盘为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盘，做</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RAID1</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网卡：万兆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 Raid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2GB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缓存、带电池或电容、≥</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通道、支持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双冗余电源、双导轨、风扇满配</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服务器原厂五年质保</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ububtu22.04 x86_64</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或</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arm</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网络设备（利旧）</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57247">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业务接入交换机</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利用用户现有接入交换机设备接入服务器业务网口</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需要万兆光口交换机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带外管理交换机</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利用用户现有接入交换机设备接入服务器带外管理网口</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需要千兆电口交换机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辅材</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71332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辅材</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超五类成品双绞线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光迁：多模双工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 to 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光纤跳线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万兆多模光模块：万兆多模双纤</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光模块，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接口类型，传输速率≥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，传输波长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850nm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，传输距离≥</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300M</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其他辅材：扎带，用于捆扎网线、魔术扎带，用于捆扎光纤</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 name="图片 3" descr="ny-logo"/>
          <p:cNvPicPr>
            <a:picLocks noChangeAspect="1"/>
          </p:cNvPicPr>
          <p:nvPr/>
        </p:nvPicPr>
        <p:blipFill>
          <a:blip r:embed="rId2"/>
          <a:stretch>
            <a:fillRect/>
          </a:stretch>
        </p:blipFill>
        <p:spPr>
          <a:xfrm>
            <a:off x="9889065" y="45418"/>
            <a:ext cx="2101038" cy="3407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4888" y="181110"/>
            <a:ext cx="6378274" cy="410034"/>
          </a:xfrm>
        </p:spPr>
        <p:txBody>
          <a:bodyPr/>
          <a:lstStyle/>
          <a:p>
            <a:r>
              <a:rPr lang="en-US" altLang="zh-CN" sz="1800" b="1" dirty="0" smtClean="0">
                <a:latin typeface="微软雅黑" panose="020B0503020204020204" charset="-122"/>
                <a:ea typeface="微软雅黑" panose="020B0503020204020204" charset="-122"/>
              </a:rPr>
              <a:t>3.2</a:t>
            </a:r>
            <a:r>
              <a:rPr lang="zh-CN" altLang="en-US" sz="1800" b="1" dirty="0" smtClean="0">
                <a:latin typeface="微软雅黑" panose="020B0503020204020204" charset="-122"/>
                <a:ea typeface="微软雅黑" panose="020B0503020204020204" charset="-122"/>
              </a:rPr>
              <a:t>小型</a:t>
            </a:r>
            <a:r>
              <a:rPr lang="zh-CN" altLang="en-US" sz="1800" b="1" dirty="0" smtClean="0">
                <a:latin typeface="微软雅黑" panose="020B0503020204020204" charset="-122"/>
                <a:ea typeface="微软雅黑" panose="020B0503020204020204" charset="-122"/>
              </a:rPr>
              <a:t>训练中心使用说明（计算卡</a:t>
            </a:r>
            <a:r>
              <a:rPr lang="en-US" altLang="zh-CN" sz="1800" b="1" dirty="0" smtClean="0">
                <a:latin typeface="微软雅黑" panose="020B0503020204020204" charset="-122"/>
                <a:ea typeface="微软雅黑" panose="020B0503020204020204" charset="-122"/>
              </a:rPr>
              <a:t>PCIE</a:t>
            </a:r>
            <a:r>
              <a:rPr lang="zh-CN" altLang="en-US" sz="1800" b="1" dirty="0" smtClean="0">
                <a:latin typeface="微软雅黑" panose="020B0503020204020204" charset="-122"/>
                <a:ea typeface="微软雅黑" panose="020B0503020204020204" charset="-122"/>
              </a:rPr>
              <a:t>版）</a:t>
            </a:r>
            <a:endParaRPr lang="zh-CN" altLang="en-US" sz="1800" dirty="0">
              <a:latin typeface="微软雅黑" panose="020B0503020204020204" charset="-122"/>
              <a:ea typeface="微软雅黑" panose="020B0503020204020204" charset="-122"/>
            </a:endParaRPr>
          </a:p>
        </p:txBody>
      </p:sp>
      <p:pic>
        <p:nvPicPr>
          <p:cNvPr id="3" name="图片 2"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6" name="表格 5"/>
          <p:cNvGraphicFramePr>
            <a:graphicFrameLocks noGrp="1"/>
          </p:cNvGraphicFramePr>
          <p:nvPr/>
        </p:nvGraphicFramePr>
        <p:xfrm>
          <a:off x="1521304" y="1078665"/>
          <a:ext cx="9299054" cy="4682339"/>
        </p:xfrm>
        <a:graphic>
          <a:graphicData uri="http://schemas.openxmlformats.org/drawingml/2006/table">
            <a:tbl>
              <a:tblPr firstRow="1" bandRow="1">
                <a:tableStyleId>{5C22544A-7EE6-4342-B048-85BDC9FD1C3A}</a:tableStyleId>
              </a:tblPr>
              <a:tblGrid>
                <a:gridCol w="1479398"/>
                <a:gridCol w="7819656"/>
              </a:tblGrid>
              <a:tr h="282473">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1" i="0" kern="1200" dirty="0" smtClean="0">
                          <a:solidFill>
                            <a:schemeClr val="tx1"/>
                          </a:solidFill>
                          <a:effectLst/>
                          <a:latin typeface="微软雅黑" panose="020B0503020204020204" charset="-122"/>
                          <a:ea typeface="微软雅黑" panose="020B0503020204020204" charset="-122"/>
                          <a:cs typeface="+mn-cs"/>
                        </a:rPr>
                        <a:t>网络说明</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1130973">
                <a:tc>
                  <a:txBody>
                    <a:bodyPr/>
                    <a:lstStyle/>
                    <a:p>
                      <a:pPr>
                        <a:lnSpc>
                          <a:spcPct val="150000"/>
                        </a:lnSpc>
                      </a:pPr>
                      <a:r>
                        <a:rPr lang="zh-CN" altLang="en-US" sz="1050" b="0" dirty="0" smtClean="0">
                          <a:latin typeface="微软雅黑" panose="020B0503020204020204" charset="-122"/>
                          <a:ea typeface="微软雅黑" panose="020B0503020204020204" charset="-122"/>
                        </a:rPr>
                        <a:t>小型训练中心环境说明（</a:t>
                      </a:r>
                      <a:r>
                        <a:rPr lang="en-US" altLang="zh-CN" sz="1050" b="0" dirty="0" smtClean="0">
                          <a:latin typeface="微软雅黑" panose="020B0503020204020204" charset="-122"/>
                          <a:ea typeface="微软雅黑" panose="020B0503020204020204" charset="-122"/>
                        </a:rPr>
                        <a:t>PCIE</a:t>
                      </a:r>
                      <a:r>
                        <a:rPr lang="zh-CN" altLang="en-US" sz="1050" b="0" dirty="0" smtClean="0">
                          <a:latin typeface="微软雅黑" panose="020B0503020204020204" charset="-122"/>
                          <a:ea typeface="微软雅黑" panose="020B0503020204020204" charset="-122"/>
                        </a:rPr>
                        <a:t>） </a:t>
                      </a:r>
                      <a:endParaRPr lang="en-US" altLang="zh-CN" sz="1050" b="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rPr>
                        <a:t>训练集群采用高可用架构部署</a:t>
                      </a:r>
                      <a:r>
                        <a:rPr lang="en-US" altLang="zh-CN" sz="1100" dirty="0" smtClean="0">
                          <a:latin typeface="微软雅黑" panose="020B0503020204020204" charset="-122"/>
                          <a:ea typeface="微软雅黑" panose="020B0503020204020204" charset="-122"/>
                        </a:rPr>
                        <a:t>K8S</a:t>
                      </a:r>
                      <a:r>
                        <a:rPr lang="zh-CN" altLang="en-US" sz="1100" dirty="0" smtClean="0">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3CPU</a:t>
                      </a:r>
                      <a:r>
                        <a:rPr lang="zh-CN" altLang="en-US" sz="1100" dirty="0" smtClean="0">
                          <a:latin typeface="微软雅黑" panose="020B0503020204020204" charset="-122"/>
                          <a:ea typeface="微软雅黑" panose="020B0503020204020204" charset="-122"/>
                        </a:rPr>
                        <a:t>系统</a:t>
                      </a:r>
                      <a:r>
                        <a:rPr lang="en-US" altLang="zh-CN" sz="1100" dirty="0" smtClean="0">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GPU</a:t>
                      </a:r>
                      <a:r>
                        <a:rPr lang="zh-CN" altLang="en-US" sz="1100" dirty="0" smtClean="0">
                          <a:latin typeface="微软雅黑" panose="020B0503020204020204" charset="-122"/>
                          <a:ea typeface="微软雅黑" panose="020B0503020204020204" charset="-122"/>
                        </a:rPr>
                        <a:t>训练</a:t>
                      </a:r>
                      <a:r>
                        <a:rPr lang="en-US" altLang="zh-CN" sz="1100" dirty="0" smtClean="0">
                          <a:latin typeface="微软雅黑" panose="020B0503020204020204" charset="-122"/>
                          <a:ea typeface="微软雅黑" panose="020B0503020204020204" charset="-122"/>
                        </a:rPr>
                        <a:t>+GPU</a:t>
                      </a:r>
                      <a:r>
                        <a:rPr lang="zh-CN" altLang="en-US" sz="1100" dirty="0" smtClean="0">
                          <a:latin typeface="微软雅黑" panose="020B0503020204020204" charset="-122"/>
                          <a:ea typeface="微软雅黑" panose="020B0503020204020204" charset="-122"/>
                        </a:rPr>
                        <a:t>推理）</a:t>
                      </a:r>
                      <a:endParaRPr lang="en-US" altLang="zh-CN" sz="11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en-US" altLang="zh-CN" sz="1100" dirty="0" smtClean="0">
                          <a:latin typeface="微软雅黑" panose="020B0503020204020204" charset="-122"/>
                          <a:ea typeface="微软雅黑" panose="020B0503020204020204" charset="-122"/>
                        </a:rPr>
                        <a:t>AI</a:t>
                      </a:r>
                      <a:r>
                        <a:rPr lang="zh-CN" altLang="en-US" sz="1100" dirty="0" smtClean="0">
                          <a:latin typeface="微软雅黑" panose="020B0503020204020204" charset="-122"/>
                          <a:ea typeface="微软雅黑" panose="020B0503020204020204" charset="-122"/>
                        </a:rPr>
                        <a:t>训练资源池，用户任务存在 </a:t>
                      </a:r>
                      <a:r>
                        <a:rPr lang="en-US" altLang="zh-CN" sz="1100" dirty="0" smtClean="0">
                          <a:latin typeface="微软雅黑" panose="020B0503020204020204" charset="-122"/>
                          <a:ea typeface="微软雅黑" panose="020B0503020204020204" charset="-122"/>
                        </a:rPr>
                        <a:t>&gt;=8</a:t>
                      </a:r>
                      <a:r>
                        <a:rPr lang="zh-CN" altLang="en-US" sz="1100" dirty="0" smtClean="0">
                          <a:latin typeface="微软雅黑" panose="020B0503020204020204" charset="-122"/>
                          <a:ea typeface="微软雅黑" panose="020B0503020204020204" charset="-122"/>
                        </a:rPr>
                        <a:t>卡训练场景，涉及到跨</a:t>
                      </a:r>
                      <a:r>
                        <a:rPr lang="en-US" altLang="zh-CN" sz="1100" dirty="0" smtClean="0">
                          <a:latin typeface="微软雅黑" panose="020B0503020204020204" charset="-122"/>
                          <a:ea typeface="微软雅黑" panose="020B0503020204020204" charset="-122"/>
                        </a:rPr>
                        <a:t>GPU</a:t>
                      </a:r>
                      <a:r>
                        <a:rPr lang="zh-CN" altLang="en-US" sz="1100" dirty="0" smtClean="0">
                          <a:latin typeface="微软雅黑" panose="020B0503020204020204" charset="-122"/>
                          <a:ea typeface="微软雅黑" panose="020B0503020204020204" charset="-122"/>
                        </a:rPr>
                        <a:t>服务器的通信；</a:t>
                      </a:r>
                      <a:endParaRPr lang="en-US" altLang="zh-CN" sz="11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rPr>
                        <a:t>训练任务通信基于</a:t>
                      </a:r>
                      <a:r>
                        <a:rPr lang="en-US" altLang="zh-CN" sz="1100" dirty="0" smtClean="0">
                          <a:latin typeface="微软雅黑" panose="020B0503020204020204" charset="-122"/>
                          <a:ea typeface="微软雅黑" panose="020B0503020204020204" charset="-122"/>
                        </a:rPr>
                        <a:t>RDMA</a:t>
                      </a:r>
                      <a:r>
                        <a:rPr lang="zh-CN" altLang="en-US" sz="1100" dirty="0" smtClean="0">
                          <a:latin typeface="微软雅黑" panose="020B0503020204020204" charset="-122"/>
                          <a:ea typeface="微软雅黑" panose="020B0503020204020204" charset="-122"/>
                        </a:rPr>
                        <a:t>协议，通过</a:t>
                      </a:r>
                      <a:r>
                        <a:rPr lang="en-US" altLang="zh-CN" sz="1100" dirty="0" smtClean="0">
                          <a:latin typeface="微软雅黑" panose="020B0503020204020204" charset="-122"/>
                          <a:ea typeface="微软雅黑" panose="020B0503020204020204" charset="-122"/>
                        </a:rPr>
                        <a:t>PCIE</a:t>
                      </a:r>
                      <a:r>
                        <a:rPr lang="zh-CN" altLang="en-US" sz="1100" dirty="0" smtClean="0">
                          <a:latin typeface="微软雅黑" panose="020B0503020204020204" charset="-122"/>
                          <a:ea typeface="微软雅黑" panose="020B0503020204020204" charset="-122"/>
                        </a:rPr>
                        <a:t>通道进行跨节点数据传输；</a:t>
                      </a:r>
                      <a:endParaRPr lang="en-US" altLang="zh-CN" sz="11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rPr>
                        <a:t>若选择显卡为</a:t>
                      </a:r>
                      <a:r>
                        <a:rPr lang="en-US" altLang="zh-CN" sz="1100" dirty="0" smtClean="0">
                          <a:latin typeface="微软雅黑" panose="020B0503020204020204" charset="-122"/>
                          <a:ea typeface="微软雅黑" panose="020B0503020204020204" charset="-122"/>
                        </a:rPr>
                        <a:t>{A100</a:t>
                      </a:r>
                      <a:r>
                        <a:rPr lang="zh-CN" altLang="en-US" sz="1100" dirty="0" smtClean="0">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A800</a:t>
                      </a:r>
                      <a:r>
                        <a:rPr lang="zh-CN" altLang="en-US" sz="1100" dirty="0" smtClean="0">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H100}PCIE</a:t>
                      </a:r>
                      <a:r>
                        <a:rPr lang="zh-CN" altLang="en-US" sz="1100" dirty="0" smtClean="0">
                          <a:latin typeface="微软雅黑" panose="020B0503020204020204" charset="-122"/>
                          <a:ea typeface="微软雅黑" panose="020B0503020204020204" charset="-122"/>
                        </a:rPr>
                        <a:t>版本、</a:t>
                      </a:r>
                      <a:r>
                        <a:rPr lang="en-US" altLang="zh-CN" sz="1100" dirty="0" smtClean="0">
                          <a:latin typeface="微软雅黑" panose="020B0503020204020204" charset="-122"/>
                          <a:ea typeface="微软雅黑" panose="020B0503020204020204" charset="-122"/>
                        </a:rPr>
                        <a:t>IB</a:t>
                      </a:r>
                      <a:r>
                        <a:rPr lang="zh-CN" altLang="en-US" sz="1100" dirty="0" smtClean="0">
                          <a:latin typeface="微软雅黑" panose="020B0503020204020204" charset="-122"/>
                          <a:ea typeface="微软雅黑" panose="020B0503020204020204" charset="-122"/>
                        </a:rPr>
                        <a:t>设备需要从</a:t>
                      </a:r>
                      <a:r>
                        <a:rPr lang="en-US" altLang="zh-CN" sz="1100" dirty="0" smtClean="0">
                          <a:latin typeface="微软雅黑" panose="020B0503020204020204" charset="-122"/>
                          <a:ea typeface="微软雅黑" panose="020B0503020204020204" charset="-122"/>
                        </a:rPr>
                        <a:t>EDR</a:t>
                      </a:r>
                      <a:r>
                        <a:rPr lang="zh-CN" altLang="en-US" sz="1100" dirty="0" smtClean="0">
                          <a:latin typeface="微软雅黑" panose="020B0503020204020204" charset="-122"/>
                          <a:ea typeface="微软雅黑" panose="020B0503020204020204" charset="-122"/>
                        </a:rPr>
                        <a:t>提升到</a:t>
                      </a:r>
                      <a:r>
                        <a:rPr lang="en-US" altLang="zh-CN" sz="1100" dirty="0" smtClean="0">
                          <a:latin typeface="微软雅黑" panose="020B0503020204020204" charset="-122"/>
                          <a:ea typeface="微软雅黑" panose="020B0503020204020204" charset="-122"/>
                        </a:rPr>
                        <a:t>HDR</a:t>
                      </a:r>
                      <a:r>
                        <a:rPr lang="zh-CN" altLang="en-US" sz="1100" dirty="0" smtClean="0">
                          <a:latin typeface="微软雅黑" panose="020B0503020204020204" charset="-122"/>
                          <a:ea typeface="微软雅黑" panose="020B0503020204020204" charset="-122"/>
                        </a:rPr>
                        <a:t>或</a:t>
                      </a:r>
                      <a:r>
                        <a:rPr lang="en-US" altLang="zh-CN" sz="1100" dirty="0" smtClean="0">
                          <a:latin typeface="微软雅黑" panose="020B0503020204020204" charset="-122"/>
                          <a:ea typeface="微软雅黑" panose="020B0503020204020204" charset="-122"/>
                        </a:rPr>
                        <a:t>NDR</a:t>
                      </a:r>
                      <a:r>
                        <a:rPr lang="zh-CN" altLang="en-US" sz="1100" dirty="0" smtClean="0">
                          <a:latin typeface="微软雅黑" panose="020B0503020204020204" charset="-122"/>
                          <a:ea typeface="微软雅黑" panose="020B0503020204020204" charset="-122"/>
                        </a:rPr>
                        <a:t>，详见前文；</a:t>
                      </a:r>
                      <a:endParaRPr lang="en-US" altLang="zh-CN" sz="110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38017">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1050" b="0" dirty="0" smtClean="0">
                          <a:latin typeface="微软雅黑" panose="020B0503020204020204" charset="-122"/>
                          <a:ea typeface="微软雅黑" panose="020B0503020204020204" charset="-122"/>
                          <a:sym typeface="+mn-ea"/>
                        </a:rPr>
                        <a:t>AI</a:t>
                      </a:r>
                      <a:r>
                        <a:rPr lang="zh-CN" altLang="en-US" sz="1050" b="0" dirty="0" smtClean="0">
                          <a:latin typeface="微软雅黑" panose="020B0503020204020204" charset="-122"/>
                          <a:ea typeface="微软雅黑" panose="020B0503020204020204" charset="-122"/>
                          <a:sym typeface="+mn-ea"/>
                        </a:rPr>
                        <a:t>训练、推理服务器</a:t>
                      </a:r>
                      <a:endParaRPr lang="en-US" altLang="zh-CN" sz="1050" b="0" dirty="0" smtClean="0">
                        <a:latin typeface="微软雅黑" panose="020B0503020204020204" charset="-122"/>
                        <a:ea typeface="微软雅黑" panose="020B0503020204020204" charset="-122"/>
                        <a:sym typeface="+mn-ea"/>
                      </a:endParaRPr>
                    </a:p>
                    <a:p>
                      <a:pPr>
                        <a:lnSpc>
                          <a:spcPct val="150000"/>
                        </a:lnSpc>
                      </a:pPr>
                      <a:endParaRPr lang="en-US" altLang="zh-CN" sz="105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2</a:t>
                      </a:r>
                      <a:r>
                        <a:rPr lang="zh-CN" altLang="en-US" sz="1100" dirty="0" smtClean="0">
                          <a:latin typeface="微软雅黑" panose="020B0503020204020204" charset="-122"/>
                          <a:ea typeface="微软雅黑" panose="020B0503020204020204" charset="-122"/>
                          <a:sym typeface="+mn-ea"/>
                        </a:rPr>
                        <a:t>张 </a:t>
                      </a:r>
                      <a:r>
                        <a:rPr lang="en-US" altLang="zh-CN" sz="1100" dirty="0" smtClean="0">
                          <a:latin typeface="微软雅黑" panose="020B0503020204020204" charset="-122"/>
                          <a:ea typeface="微软雅黑" panose="020B0503020204020204" charset="-122"/>
                          <a:sym typeface="+mn-ea"/>
                        </a:rPr>
                        <a:t>EDR100Gbps </a:t>
                      </a:r>
                      <a:r>
                        <a:rPr lang="en-US" altLang="zh-CN" sz="1100" dirty="0" err="1" smtClean="0">
                          <a:latin typeface="微软雅黑" panose="020B0503020204020204" charset="-122"/>
                          <a:ea typeface="微软雅黑" panose="020B0503020204020204" charset="-122"/>
                        </a:rPr>
                        <a:t>InfiniBand</a:t>
                      </a:r>
                      <a:r>
                        <a:rPr lang="zh-CN" altLang="en-US" sz="1100" dirty="0" smtClean="0">
                          <a:latin typeface="微软雅黑" panose="020B0503020204020204" charset="-122"/>
                          <a:ea typeface="微软雅黑" panose="020B0503020204020204" charset="-122"/>
                        </a:rPr>
                        <a:t> 网卡</a:t>
                      </a:r>
                      <a:r>
                        <a:rPr lang="zh-CN" altLang="en-US" sz="1100" dirty="0" smtClean="0">
                          <a:latin typeface="微软雅黑" panose="020B0503020204020204" charset="-122"/>
                          <a:ea typeface="微软雅黑" panose="020B0503020204020204" charset="-122"/>
                          <a:sym typeface="+mn-ea"/>
                        </a:rPr>
                        <a:t>；</a:t>
                      </a:r>
                      <a:endParaRPr lang="en-US" altLang="zh-CN" sz="1100" b="1"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2</a:t>
                      </a:r>
                      <a:r>
                        <a:rPr lang="zh-CN" altLang="en-US" sz="1100" dirty="0" smtClean="0">
                          <a:latin typeface="微软雅黑" panose="020B0503020204020204" charset="-122"/>
                          <a:ea typeface="微软雅黑" panose="020B0503020204020204" charset="-122"/>
                          <a:sym typeface="+mn-ea"/>
                        </a:rPr>
                        <a:t>张</a:t>
                      </a:r>
                      <a:r>
                        <a:rPr lang="en-US" altLang="zh-CN" sz="1100" dirty="0" smtClean="0">
                          <a:latin typeface="微软雅黑" panose="020B0503020204020204" charset="-122"/>
                          <a:ea typeface="微软雅黑" panose="020B0503020204020204" charset="-122"/>
                          <a:sym typeface="+mn-ea"/>
                        </a:rPr>
                        <a:t>10G</a:t>
                      </a:r>
                      <a:r>
                        <a:rPr lang="zh-CN" altLang="en-US" sz="1100" dirty="0" smtClean="0">
                          <a:latin typeface="微软雅黑" panose="020B0503020204020204" charset="-122"/>
                          <a:ea typeface="微软雅黑" panose="020B0503020204020204" charset="-122"/>
                          <a:sym typeface="+mn-ea"/>
                        </a:rPr>
                        <a:t>管理网络（例：双网卡做</a:t>
                      </a:r>
                      <a:r>
                        <a:rPr lang="en-US" altLang="zh-CN" sz="1100" dirty="0" smtClean="0">
                          <a:latin typeface="微软雅黑" panose="020B0503020204020204" charset="-122"/>
                          <a:ea typeface="微软雅黑" panose="020B0503020204020204" charset="-122"/>
                          <a:sym typeface="+mn-ea"/>
                        </a:rPr>
                        <a:t>bond4</a:t>
                      </a:r>
                      <a:r>
                        <a:rPr lang="zh-CN" altLang="en-US" sz="1100" dirty="0" smtClean="0">
                          <a:latin typeface="微软雅黑" panose="020B0503020204020204" charset="-122"/>
                          <a:ea typeface="微软雅黑" panose="020B0503020204020204" charset="-122"/>
                          <a:sym typeface="+mn-ea"/>
                        </a:rPr>
                        <a:t>）；</a:t>
                      </a:r>
                      <a:endParaRPr lang="en-US" altLang="zh-CN" sz="11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1G</a:t>
                      </a:r>
                      <a:r>
                        <a:rPr lang="zh-CN" altLang="en-US" sz="1100" dirty="0" smtClean="0">
                          <a:latin typeface="微软雅黑" panose="020B0503020204020204" charset="-122"/>
                          <a:ea typeface="微软雅黑" panose="020B0503020204020204" charset="-122"/>
                          <a:sym typeface="+mn-ea"/>
                        </a:rPr>
                        <a:t>的</a:t>
                      </a:r>
                      <a:r>
                        <a:rPr lang="en-US" altLang="zh-CN" sz="1100" dirty="0" smtClean="0">
                          <a:latin typeface="微软雅黑" panose="020B0503020204020204" charset="-122"/>
                          <a:ea typeface="微软雅黑" panose="020B0503020204020204" charset="-122"/>
                          <a:sym typeface="+mn-ea"/>
                        </a:rPr>
                        <a:t>BMC</a:t>
                      </a:r>
                      <a:r>
                        <a:rPr lang="zh-CN" altLang="en-US" sz="1100" dirty="0" smtClean="0">
                          <a:latin typeface="微软雅黑" panose="020B0503020204020204" charset="-122"/>
                          <a:ea typeface="微软雅黑" panose="020B0503020204020204" charset="-122"/>
                          <a:sym typeface="+mn-ea"/>
                        </a:rPr>
                        <a:t>服务器管理网络；</a:t>
                      </a:r>
                      <a:endParaRPr lang="en-US" altLang="zh-CN" sz="11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3045">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1050" b="0" dirty="0" smtClean="0">
                          <a:latin typeface="微软雅黑" panose="020B0503020204020204" charset="-122"/>
                          <a:ea typeface="微软雅黑" panose="020B0503020204020204" charset="-122"/>
                          <a:sym typeface="+mn-ea"/>
                        </a:rPr>
                        <a:t>AI</a:t>
                      </a:r>
                      <a:r>
                        <a:rPr lang="zh-CN" altLang="en-US" sz="1050" b="0" dirty="0" smtClean="0">
                          <a:latin typeface="微软雅黑" panose="020B0503020204020204" charset="-122"/>
                          <a:ea typeface="微软雅黑" panose="020B0503020204020204" charset="-122"/>
                          <a:sym typeface="+mn-ea"/>
                        </a:rPr>
                        <a:t>管理服务器</a:t>
                      </a:r>
                      <a:endParaRPr lang="en-US" altLang="zh-CN" sz="1050" b="0" dirty="0" smtClean="0">
                        <a:latin typeface="微软雅黑" panose="020B0503020204020204" charset="-122"/>
                        <a:ea typeface="微软雅黑" panose="020B0503020204020204" charset="-122"/>
                        <a:sym typeface="+mn-ea"/>
                      </a:endParaRPr>
                    </a:p>
                    <a:p>
                      <a:pPr>
                        <a:lnSpc>
                          <a:spcPct val="150000"/>
                        </a:lnSpc>
                      </a:pPr>
                      <a:endParaRPr lang="en-US" altLang="zh-CN" sz="105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2</a:t>
                      </a:r>
                      <a:r>
                        <a:rPr lang="zh-CN" altLang="en-US" sz="1100" dirty="0" smtClean="0">
                          <a:latin typeface="微软雅黑" panose="020B0503020204020204" charset="-122"/>
                          <a:ea typeface="微软雅黑" panose="020B0503020204020204" charset="-122"/>
                          <a:sym typeface="+mn-ea"/>
                        </a:rPr>
                        <a:t>张</a:t>
                      </a:r>
                      <a:r>
                        <a:rPr lang="en-US" altLang="zh-CN" sz="1100" dirty="0" smtClean="0">
                          <a:latin typeface="微软雅黑" panose="020B0503020204020204" charset="-122"/>
                          <a:ea typeface="微软雅黑" panose="020B0503020204020204" charset="-122"/>
                          <a:sym typeface="+mn-ea"/>
                        </a:rPr>
                        <a:t>10G</a:t>
                      </a:r>
                      <a:r>
                        <a:rPr lang="zh-CN" altLang="en-US" sz="1100" dirty="0" smtClean="0">
                          <a:latin typeface="微软雅黑" panose="020B0503020204020204" charset="-122"/>
                          <a:ea typeface="微软雅黑" panose="020B0503020204020204" charset="-122"/>
                          <a:sym typeface="+mn-ea"/>
                        </a:rPr>
                        <a:t>管理网络（示例：双网卡做</a:t>
                      </a:r>
                      <a:r>
                        <a:rPr lang="en-US" altLang="zh-CN" sz="1100" dirty="0" smtClean="0">
                          <a:latin typeface="微软雅黑" panose="020B0503020204020204" charset="-122"/>
                          <a:ea typeface="微软雅黑" panose="020B0503020204020204" charset="-122"/>
                          <a:sym typeface="+mn-ea"/>
                        </a:rPr>
                        <a:t>bond4</a:t>
                      </a:r>
                      <a:r>
                        <a:rPr lang="zh-CN" altLang="en-US" sz="1100" dirty="0" smtClean="0">
                          <a:latin typeface="微软雅黑" panose="020B0503020204020204" charset="-122"/>
                          <a:ea typeface="微软雅黑" panose="020B0503020204020204" charset="-122"/>
                          <a:sym typeface="+mn-ea"/>
                        </a:rPr>
                        <a:t>）；</a:t>
                      </a:r>
                      <a:endParaRPr lang="en-US" altLang="zh-CN" sz="11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1G</a:t>
                      </a:r>
                      <a:r>
                        <a:rPr lang="zh-CN" altLang="en-US" sz="1100" dirty="0" smtClean="0">
                          <a:latin typeface="微软雅黑" panose="020B0503020204020204" charset="-122"/>
                          <a:ea typeface="微软雅黑" panose="020B0503020204020204" charset="-122"/>
                          <a:sym typeface="+mn-ea"/>
                        </a:rPr>
                        <a:t>的</a:t>
                      </a:r>
                      <a:r>
                        <a:rPr lang="en-US" altLang="zh-CN" sz="1100" dirty="0" smtClean="0">
                          <a:latin typeface="微软雅黑" panose="020B0503020204020204" charset="-122"/>
                          <a:ea typeface="微软雅黑" panose="020B0503020204020204" charset="-122"/>
                          <a:sym typeface="+mn-ea"/>
                        </a:rPr>
                        <a:t>BMC</a:t>
                      </a:r>
                      <a:r>
                        <a:rPr lang="zh-CN" altLang="en-US" sz="1100" dirty="0" smtClean="0">
                          <a:latin typeface="微软雅黑" panose="020B0503020204020204" charset="-122"/>
                          <a:ea typeface="微软雅黑" panose="020B0503020204020204" charset="-122"/>
                          <a:sym typeface="+mn-ea"/>
                        </a:rPr>
                        <a:t>服务器管理网络；</a:t>
                      </a:r>
                      <a:endParaRPr lang="en-US" altLang="zh-CN" sz="11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13004">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1050" b="0" dirty="0" smtClean="0">
                          <a:latin typeface="微软雅黑" panose="020B0503020204020204" charset="-122"/>
                          <a:ea typeface="微软雅黑" panose="020B0503020204020204" charset="-122"/>
                          <a:sym typeface="+mn-ea"/>
                        </a:rPr>
                        <a:t>存储资源池</a:t>
                      </a:r>
                      <a:endParaRPr lang="en-US" altLang="zh-CN" sz="1050" b="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接入集群</a:t>
                      </a:r>
                      <a:r>
                        <a:rPr lang="en-US" altLang="zh-CN" sz="1100" dirty="0" smtClean="0">
                          <a:latin typeface="微软雅黑" panose="020B0503020204020204" charset="-122"/>
                          <a:ea typeface="微软雅黑" panose="020B0503020204020204" charset="-122"/>
                          <a:sym typeface="+mn-ea"/>
                        </a:rPr>
                        <a:t>10GE</a:t>
                      </a:r>
                      <a:r>
                        <a:rPr lang="zh-CN" altLang="en-US" sz="1100" dirty="0" smtClean="0">
                          <a:latin typeface="微软雅黑" panose="020B0503020204020204" charset="-122"/>
                          <a:ea typeface="微软雅黑" panose="020B0503020204020204" charset="-122"/>
                          <a:sym typeface="+mn-ea"/>
                        </a:rPr>
                        <a:t>管理网络；</a:t>
                      </a:r>
                      <a:endParaRPr lang="en-US" altLang="zh-CN" sz="11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ea"/>
                        </a:rPr>
                        <a:t>接入</a:t>
                      </a:r>
                      <a:r>
                        <a:rPr lang="en-US" altLang="zh-CN" sz="1100" dirty="0" smtClean="0">
                          <a:latin typeface="微软雅黑" panose="020B0503020204020204" charset="-122"/>
                          <a:ea typeface="微软雅黑" panose="020B0503020204020204" charset="-122"/>
                          <a:sym typeface="+mn-ea"/>
                        </a:rPr>
                        <a:t>1G</a:t>
                      </a:r>
                      <a:r>
                        <a:rPr lang="zh-CN" altLang="en-US" sz="1100" dirty="0" smtClean="0">
                          <a:latin typeface="微软雅黑" panose="020B0503020204020204" charset="-122"/>
                          <a:ea typeface="微软雅黑" panose="020B0503020204020204" charset="-122"/>
                          <a:sym typeface="+mn-ea"/>
                        </a:rPr>
                        <a:t>的</a:t>
                      </a:r>
                      <a:r>
                        <a:rPr lang="en-US" altLang="zh-CN" sz="1100" dirty="0" smtClean="0">
                          <a:latin typeface="微软雅黑" panose="020B0503020204020204" charset="-122"/>
                          <a:ea typeface="微软雅黑" panose="020B0503020204020204" charset="-122"/>
                          <a:sym typeface="+mn-ea"/>
                        </a:rPr>
                        <a:t>BMC</a:t>
                      </a:r>
                      <a:r>
                        <a:rPr lang="zh-CN" altLang="en-US" sz="1100" dirty="0" smtClean="0">
                          <a:latin typeface="微软雅黑" panose="020B0503020204020204" charset="-122"/>
                          <a:ea typeface="微软雅黑" panose="020B0503020204020204" charset="-122"/>
                          <a:sym typeface="+mn-ea"/>
                        </a:rPr>
                        <a:t>服务器管理网络；</a:t>
                      </a:r>
                      <a:endParaRPr lang="en-US" altLang="zh-CN" sz="11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3045">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1050" b="0" dirty="0" smtClean="0">
                          <a:latin typeface="微软雅黑" panose="020B0503020204020204" charset="-122"/>
                          <a:ea typeface="微软雅黑" panose="020B0503020204020204" charset="-122"/>
                          <a:sym typeface="+mn-lt"/>
                        </a:rPr>
                        <a:t>EDR IB</a:t>
                      </a:r>
                      <a:r>
                        <a:rPr lang="zh-CN" altLang="en-US" sz="1050" b="0" dirty="0" smtClean="0">
                          <a:latin typeface="微软雅黑" panose="020B0503020204020204" charset="-122"/>
                          <a:ea typeface="微软雅黑" panose="020B0503020204020204" charset="-122"/>
                          <a:sym typeface="+mn-lt"/>
                        </a:rPr>
                        <a:t>交换机 </a:t>
                      </a:r>
                      <a:endParaRPr lang="en-US" altLang="zh-CN" sz="1050" b="0" dirty="0" smtClean="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100" dirty="0" smtClean="0">
                          <a:latin typeface="微软雅黑" panose="020B0503020204020204" charset="-122"/>
                          <a:ea typeface="微软雅黑" panose="020B0503020204020204" charset="-122"/>
                          <a:sym typeface="+mn-lt"/>
                        </a:rPr>
                        <a:t>当前架构设计一台</a:t>
                      </a:r>
                      <a:r>
                        <a:rPr lang="en-US" altLang="zh-CN" sz="1100" dirty="0" smtClean="0">
                          <a:latin typeface="微软雅黑" panose="020B0503020204020204" charset="-122"/>
                          <a:ea typeface="微软雅黑" panose="020B0503020204020204" charset="-122"/>
                          <a:sym typeface="+mn-lt"/>
                        </a:rPr>
                        <a:t>EDR/36</a:t>
                      </a:r>
                      <a:r>
                        <a:rPr lang="zh-CN" altLang="en-US" sz="1100" dirty="0" smtClean="0">
                          <a:latin typeface="微软雅黑" panose="020B0503020204020204" charset="-122"/>
                          <a:ea typeface="微软雅黑" panose="020B0503020204020204" charset="-122"/>
                          <a:sym typeface="+mn-lt"/>
                        </a:rPr>
                        <a:t>端口</a:t>
                      </a:r>
                      <a:r>
                        <a:rPr lang="en-US" altLang="zh-CN" sz="1100" dirty="0" smtClean="0">
                          <a:latin typeface="微软雅黑" panose="020B0503020204020204" charset="-122"/>
                          <a:ea typeface="微软雅黑" panose="020B0503020204020204" charset="-122"/>
                          <a:sym typeface="+mn-lt"/>
                        </a:rPr>
                        <a:t>IB</a:t>
                      </a:r>
                      <a:r>
                        <a:rPr lang="zh-CN" altLang="en-US" sz="1100" dirty="0" smtClean="0">
                          <a:latin typeface="微软雅黑" panose="020B0503020204020204" charset="-122"/>
                          <a:ea typeface="微软雅黑" panose="020B0503020204020204" charset="-122"/>
                          <a:sym typeface="+mn-lt"/>
                        </a:rPr>
                        <a:t>交换机，横向扩展最多支持</a:t>
                      </a:r>
                      <a:r>
                        <a:rPr lang="en-US" altLang="zh-CN" sz="1100" dirty="0" smtClean="0">
                          <a:latin typeface="微软雅黑" panose="020B0503020204020204" charset="-122"/>
                          <a:ea typeface="微软雅黑" panose="020B0503020204020204" charset="-122"/>
                          <a:sym typeface="+mn-lt"/>
                        </a:rPr>
                        <a:t>18</a:t>
                      </a:r>
                      <a:r>
                        <a:rPr lang="zh-CN" altLang="en-US" sz="1100" dirty="0" smtClean="0">
                          <a:latin typeface="微软雅黑" panose="020B0503020204020204" charset="-122"/>
                          <a:ea typeface="微软雅黑" panose="020B0503020204020204" charset="-122"/>
                          <a:sym typeface="+mn-lt"/>
                        </a:rPr>
                        <a:t>台</a:t>
                      </a:r>
                      <a:r>
                        <a:rPr lang="en-US" altLang="zh-CN" sz="1100" dirty="0" smtClean="0">
                          <a:latin typeface="微软雅黑" panose="020B0503020204020204" charset="-122"/>
                          <a:ea typeface="微软雅黑" panose="020B0503020204020204" charset="-122"/>
                          <a:sym typeface="+mn-lt"/>
                        </a:rPr>
                        <a:t>GPU</a:t>
                      </a:r>
                      <a:r>
                        <a:rPr lang="zh-CN" altLang="en-US" sz="1100" dirty="0" smtClean="0">
                          <a:latin typeface="微软雅黑" panose="020B0503020204020204" charset="-122"/>
                          <a:ea typeface="微软雅黑" panose="020B0503020204020204" charset="-122"/>
                          <a:sym typeface="+mn-lt"/>
                        </a:rPr>
                        <a:t>训练</a:t>
                      </a:r>
                      <a:r>
                        <a:rPr lang="en-US" altLang="zh-CN" sz="1100" dirty="0" smtClean="0">
                          <a:latin typeface="微软雅黑" panose="020B0503020204020204" charset="-122"/>
                          <a:ea typeface="微软雅黑" panose="020B0503020204020204" charset="-122"/>
                          <a:sym typeface="+mn-lt"/>
                        </a:rPr>
                        <a:t>/</a:t>
                      </a:r>
                      <a:r>
                        <a:rPr lang="zh-CN" altLang="en-US" sz="1100" dirty="0" smtClean="0">
                          <a:latin typeface="微软雅黑" panose="020B0503020204020204" charset="-122"/>
                          <a:ea typeface="微软雅黑" panose="020B0503020204020204" charset="-122"/>
                          <a:sym typeface="+mn-lt"/>
                        </a:rPr>
                        <a:t>推理服务器</a:t>
                      </a:r>
                      <a:endParaRPr lang="en-US" altLang="zh-CN" sz="11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01" name="矩形 200"/>
          <p:cNvSpPr/>
          <p:nvPr/>
        </p:nvSpPr>
        <p:spPr>
          <a:xfrm>
            <a:off x="4297526" y="693531"/>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a:off x="4394152" y="4304700"/>
            <a:ext cx="3428845" cy="147753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7822998" y="4297987"/>
            <a:ext cx="3197298"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0196" y="4297985"/>
            <a:ext cx="3345116"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185593" y="1230230"/>
            <a:ext cx="1236400" cy="127983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0" name="textbox 970"/>
          <p:cNvSpPr/>
          <p:nvPr/>
        </p:nvSpPr>
        <p:spPr>
          <a:xfrm>
            <a:off x="146595" y="154099"/>
            <a:ext cx="4545157" cy="389732"/>
          </a:xfrm>
          <a:prstGeom prst="rect">
            <a:avLst/>
          </a:prstGeom>
          <a:noFill/>
          <a:ln w="0" cap="flat">
            <a:noFill/>
            <a:prstDash val="solid"/>
            <a:miter lim="0"/>
          </a:ln>
        </p:spPr>
        <p:txBody>
          <a:bodyPr vert="horz" wrap="square" lIns="0" tIns="0" rIns="0" bIns="0"/>
          <a:lstStyle/>
          <a:p>
            <a:pPr marL="12700" algn="l" rtl="0" eaLnBrk="0">
              <a:lnSpc>
                <a:spcPct val="98000"/>
              </a:lnSpc>
            </a:pPr>
            <a:r>
              <a:rPr lang="zh-CN" altLang="en-US" b="1" dirty="0" smtClean="0">
                <a:latin typeface="微软雅黑" panose="020B0503020204020204" charset="-122"/>
                <a:ea typeface="微软雅黑" panose="020B0503020204020204" charset="-122"/>
                <a:cs typeface="微软雅黑" panose="020B0503020204020204" charset="-122"/>
              </a:rPr>
              <a:t>小型</a:t>
            </a:r>
            <a:r>
              <a:rPr lang="zh-CN" altLang="en-US" b="1" dirty="0" smtClean="0">
                <a:latin typeface="微软雅黑" panose="020B0503020204020204" charset="-122"/>
                <a:ea typeface="微软雅黑" panose="020B0503020204020204" charset="-122"/>
                <a:cs typeface="微软雅黑" panose="020B0503020204020204" charset="-122"/>
              </a:rPr>
              <a:t>训练环境组网</a:t>
            </a:r>
            <a:endParaRPr b="1" dirty="0" smtClean="0">
              <a:latin typeface="微软雅黑" panose="020B0503020204020204" charset="-122"/>
              <a:ea typeface="微软雅黑" panose="020B0503020204020204" charset="-122"/>
              <a:cs typeface="微软雅黑" panose="020B0503020204020204" charset="-122"/>
            </a:endParaRPr>
          </a:p>
        </p:txBody>
      </p:sp>
      <p:sp>
        <p:nvSpPr>
          <p:cNvPr id="144" name="textbox 1026"/>
          <p:cNvSpPr/>
          <p:nvPr/>
        </p:nvSpPr>
        <p:spPr>
          <a:xfrm>
            <a:off x="460723" y="1833218"/>
            <a:ext cx="425470" cy="159185"/>
          </a:xfrm>
          <a:prstGeom prst="rect">
            <a:avLst/>
          </a:prstGeom>
          <a:noFill/>
          <a:ln w="0" cap="flat">
            <a:noFill/>
            <a:prstDash val="solid"/>
            <a:miter lim="0"/>
          </a:ln>
        </p:spPr>
        <p:txBody>
          <a:bodyPr vert="horz" wrap="square" lIns="0" tIns="0" rIns="0" bIns="0"/>
          <a:lstStyle/>
          <a:p>
            <a:pPr algn="l" rtl="0" eaLnBrk="0">
              <a:lnSpc>
                <a:spcPct val="81000"/>
              </a:lnSpc>
            </a:pPr>
            <a:r>
              <a:rPr lang="en-US" sz="800" dirty="0" smtClean="0">
                <a:latin typeface="微软雅黑" panose="020B0503020204020204" charset="-122"/>
                <a:ea typeface="微软雅黑" panose="020B0503020204020204" charset="-122"/>
                <a:cs typeface="微软雅黑" panose="020B0503020204020204" charset="-122"/>
              </a:rPr>
              <a:t>10</a:t>
            </a:r>
            <a:r>
              <a:rPr lang="en-US" altLang="zh-CN" sz="800" dirty="0" smtClean="0">
                <a:latin typeface="微软雅黑" panose="020B0503020204020204" charset="-122"/>
                <a:ea typeface="微软雅黑" panose="020B0503020204020204" charset="-122"/>
                <a:cs typeface="微软雅黑" panose="020B0503020204020204" charset="-122"/>
              </a:rPr>
              <a:t>GE</a:t>
            </a:r>
            <a:endParaRPr sz="800" dirty="0">
              <a:latin typeface="微软雅黑" panose="020B0503020204020204" charset="-122"/>
              <a:ea typeface="微软雅黑" panose="020B0503020204020204" charset="-122"/>
              <a:cs typeface="微软雅黑" panose="020B0503020204020204" charset="-122"/>
            </a:endParaRPr>
          </a:p>
        </p:txBody>
      </p:sp>
      <p:sp>
        <p:nvSpPr>
          <p:cNvPr id="145" name="textbox 1026"/>
          <p:cNvSpPr/>
          <p:nvPr/>
        </p:nvSpPr>
        <p:spPr>
          <a:xfrm>
            <a:off x="326210" y="2056692"/>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sp>
        <p:nvSpPr>
          <p:cNvPr id="146" name="文本框 145"/>
          <p:cNvSpPr txBox="1"/>
          <p:nvPr/>
        </p:nvSpPr>
        <p:spPr>
          <a:xfrm>
            <a:off x="251850" y="1408357"/>
            <a:ext cx="889987" cy="261610"/>
          </a:xfrm>
          <a:prstGeom prst="rect">
            <a:avLst/>
          </a:prstGeom>
          <a:noFill/>
        </p:spPr>
        <p:txBody>
          <a:bodyPr wrap="none" rtlCol="0">
            <a:spAutoFit/>
          </a:bodyPr>
          <a:lstStyle/>
          <a:p>
            <a:r>
              <a:rPr lang="zh-CN" altLang="en-US" sz="1100" dirty="0" smtClean="0"/>
              <a:t>线述表示：</a:t>
            </a:r>
            <a:endParaRPr lang="zh-CN" altLang="en-US" sz="1100" dirty="0"/>
          </a:p>
        </p:txBody>
      </p:sp>
      <p:sp>
        <p:nvSpPr>
          <p:cNvPr id="147" name="文本框 146"/>
          <p:cNvSpPr txBox="1"/>
          <p:nvPr/>
        </p:nvSpPr>
        <p:spPr>
          <a:xfrm>
            <a:off x="393138" y="2205660"/>
            <a:ext cx="517525" cy="278765"/>
          </a:xfrm>
          <a:prstGeom prst="rect">
            <a:avLst/>
          </a:prstGeom>
          <a:noFill/>
        </p:spPr>
        <p:txBody>
          <a:bodyPr wrap="square" rtlCol="0">
            <a:noAutofit/>
          </a:bodyPr>
          <a:lstStyle/>
          <a:p>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1Gb</a:t>
            </a:r>
            <a:endPar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cxnSp>
        <p:nvCxnSpPr>
          <p:cNvPr id="148" name="直接连接符 147"/>
          <p:cNvCxnSpPr/>
          <p:nvPr/>
        </p:nvCxnSpPr>
        <p:spPr>
          <a:xfrm>
            <a:off x="827699" y="2094988"/>
            <a:ext cx="4449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27699" y="2312794"/>
            <a:ext cx="44499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27699" y="1880562"/>
            <a:ext cx="44499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08" name="图片 107" descr="ny-logo"/>
          <p:cNvPicPr>
            <a:picLocks noChangeAspect="1"/>
          </p:cNvPicPr>
          <p:nvPr/>
        </p:nvPicPr>
        <p:blipFill>
          <a:blip r:embed="rId2"/>
          <a:stretch>
            <a:fillRect/>
          </a:stretch>
        </p:blipFill>
        <p:spPr>
          <a:xfrm>
            <a:off x="9774080" y="45419"/>
            <a:ext cx="2101038" cy="340709"/>
          </a:xfrm>
          <a:prstGeom prst="rect">
            <a:avLst/>
          </a:prstGeom>
        </p:spPr>
      </p:pic>
      <p:sp>
        <p:nvSpPr>
          <p:cNvPr id="11" name="文本框 10"/>
          <p:cNvSpPr txBox="1"/>
          <p:nvPr/>
        </p:nvSpPr>
        <p:spPr>
          <a:xfrm>
            <a:off x="2272323" y="4407260"/>
            <a:ext cx="1737752" cy="230832"/>
          </a:xfrm>
          <a:prstGeom prst="rect">
            <a:avLst/>
          </a:prstGeom>
          <a:noFill/>
        </p:spPr>
        <p:txBody>
          <a:bodyPr wrap="square" rtlCol="0">
            <a:spAutoFit/>
          </a:bodyPr>
          <a:lstStyle/>
          <a:p>
            <a:r>
              <a:rPr lang="en-US" altLang="zh-CN" sz="900" dirty="0" smtClean="0"/>
              <a:t>AI</a:t>
            </a:r>
            <a:r>
              <a:rPr lang="zh-CN" altLang="en-US" sz="900" dirty="0" smtClean="0"/>
              <a:t>训练资源池</a:t>
            </a:r>
            <a:endParaRPr lang="zh-CN" altLang="en-US" sz="900" dirty="0"/>
          </a:p>
        </p:txBody>
      </p:sp>
      <p:sp>
        <p:nvSpPr>
          <p:cNvPr id="115" name="圆角矩形 114"/>
          <p:cNvSpPr/>
          <p:nvPr/>
        </p:nvSpPr>
        <p:spPr>
          <a:xfrm>
            <a:off x="1445967" y="4686033"/>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1570837" y="4734671"/>
            <a:ext cx="1150758" cy="769441"/>
          </a:xfrm>
          <a:prstGeom prst="rect">
            <a:avLst/>
          </a:prstGeom>
          <a:noFill/>
        </p:spPr>
        <p:txBody>
          <a:bodyPr wrap="square" rtlCol="0">
            <a:spAutoFit/>
          </a:bodyPr>
          <a:lstStyle/>
          <a:p>
            <a:pPr lvl="0">
              <a:defRPr/>
            </a:pPr>
            <a:r>
              <a:rPr lang="en-US" altLang="zh-CN" sz="900" b="1" kern="0" dirty="0" smtClean="0">
                <a:ea typeface="微软雅黑" panose="020B0503020204020204" charset="-122"/>
              </a:rPr>
              <a:t>     AI</a:t>
            </a:r>
            <a:r>
              <a:rPr lang="zh-CN" altLang="en-US" sz="900" b="1" kern="0" dirty="0">
                <a:ea typeface="微软雅黑" panose="020B0503020204020204" charset="-122"/>
              </a:rPr>
              <a:t>训练</a:t>
            </a:r>
            <a:endParaRPr lang="en-US" altLang="zh-CN" sz="900" b="1" kern="0" dirty="0">
              <a:ea typeface="微软雅黑" panose="020B0503020204020204" charset="-122"/>
            </a:endParaRPr>
          </a:p>
          <a:p>
            <a:pPr lvl="0">
              <a:defRPr/>
            </a:pPr>
            <a:endParaRPr lang="en-US" altLang="zh-CN" sz="1100" b="1" kern="0" dirty="0">
              <a:ea typeface="微软雅黑" panose="020B0503020204020204" charset="-122"/>
            </a:endParaRPr>
          </a:p>
          <a:p>
            <a:pPr lvl="0">
              <a:defRPr/>
            </a:pPr>
            <a:r>
              <a:rPr lang="zh-CN" altLang="en-US" sz="700" b="1" kern="0" dirty="0">
                <a:ea typeface="微软雅黑" panose="020B0503020204020204" charset="-122"/>
              </a:rPr>
              <a:t>承载用户模型训练</a:t>
            </a:r>
            <a:endParaRPr lang="en-US" altLang="zh-CN" sz="700" b="1" kern="0" dirty="0">
              <a:ea typeface="微软雅黑" panose="020B0503020204020204" charset="-122"/>
            </a:endParaRPr>
          </a:p>
          <a:p>
            <a:endParaRPr lang="en-US" altLang="zh-CN" sz="800" dirty="0" smtClean="0"/>
          </a:p>
          <a:p>
            <a:endParaRPr lang="zh-CN" altLang="en-US" sz="800" dirty="0"/>
          </a:p>
        </p:txBody>
      </p:sp>
      <p:sp>
        <p:nvSpPr>
          <p:cNvPr id="122" name="圆角矩形 121"/>
          <p:cNvSpPr/>
          <p:nvPr/>
        </p:nvSpPr>
        <p:spPr>
          <a:xfrm>
            <a:off x="2872326" y="4686036"/>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p:cNvSpPr txBox="1"/>
          <p:nvPr/>
        </p:nvSpPr>
        <p:spPr>
          <a:xfrm>
            <a:off x="2829414" y="4798311"/>
            <a:ext cx="1150758" cy="615553"/>
          </a:xfrm>
          <a:prstGeom prst="rect">
            <a:avLst/>
          </a:prstGeom>
          <a:noFill/>
        </p:spPr>
        <p:txBody>
          <a:bodyPr wrap="square" rtlCol="0">
            <a:spAutoFit/>
          </a:bodyPr>
          <a:lstStyle/>
          <a:p>
            <a:pPr lvl="0" algn="ctr">
              <a:defRPr/>
            </a:pPr>
            <a:r>
              <a:rPr lang="en-US" altLang="zh-CN" sz="800" b="1" kern="0" dirty="0">
                <a:latin typeface="微软雅黑" panose="020B0503020204020204" charset="-122"/>
                <a:ea typeface="微软雅黑" panose="020B0503020204020204" charset="-122"/>
              </a:rPr>
              <a:t>AI</a:t>
            </a:r>
            <a:r>
              <a:rPr lang="zh-CN" altLang="en-US" sz="800" b="1" kern="0" dirty="0">
                <a:latin typeface="微软雅黑" panose="020B0503020204020204" charset="-122"/>
                <a:ea typeface="微软雅黑" panose="020B0503020204020204" charset="-122"/>
              </a:rPr>
              <a:t>开发</a:t>
            </a:r>
            <a:r>
              <a:rPr lang="en-US" altLang="zh-CN" sz="800" b="1" kern="0" dirty="0">
                <a:latin typeface="微软雅黑" panose="020B0503020204020204" charset="-122"/>
                <a:ea typeface="微软雅黑" panose="020B0503020204020204" charset="-122"/>
              </a:rPr>
              <a:t>&amp;</a:t>
            </a:r>
            <a:r>
              <a:rPr lang="zh-CN" altLang="en-US" sz="800" b="1" kern="0" dirty="0">
                <a:latin typeface="微软雅黑" panose="020B0503020204020204" charset="-122"/>
                <a:ea typeface="微软雅黑" panose="020B0503020204020204" charset="-122"/>
              </a:rPr>
              <a:t>推理</a:t>
            </a:r>
            <a:endParaRPr lang="en-US" altLang="zh-CN" sz="800" b="1" kern="0" dirty="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a:ea typeface="微软雅黑" panose="020B0503020204020204" charset="-122"/>
              </a:rPr>
              <a:t>承载用户推理业务</a:t>
            </a:r>
            <a:endParaRPr lang="en-US" altLang="zh-CN" sz="700" b="1" kern="0" dirty="0">
              <a:ea typeface="微软雅黑" panose="020B0503020204020204" charset="-122"/>
            </a:endParaRPr>
          </a:p>
          <a:p>
            <a:endParaRPr lang="zh-CN" altLang="en-US" sz="900" dirty="0"/>
          </a:p>
        </p:txBody>
      </p:sp>
      <p:sp>
        <p:nvSpPr>
          <p:cNvPr id="125" name="矩形 124"/>
          <p:cNvSpPr/>
          <p:nvPr/>
        </p:nvSpPr>
        <p:spPr>
          <a:xfrm>
            <a:off x="2500999" y="2316013"/>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125"/>
          <p:cNvSpPr txBox="1"/>
          <p:nvPr/>
        </p:nvSpPr>
        <p:spPr>
          <a:xfrm>
            <a:off x="2948390" y="2403566"/>
            <a:ext cx="829529" cy="230832"/>
          </a:xfrm>
          <a:prstGeom prst="rect">
            <a:avLst/>
          </a:prstGeom>
          <a:noFill/>
        </p:spPr>
        <p:txBody>
          <a:bodyPr wrap="square" rtlCol="0">
            <a:spAutoFit/>
          </a:bodyPr>
          <a:lstStyle/>
          <a:p>
            <a:r>
              <a:rPr lang="en-US" altLang="zh-CN" sz="900" dirty="0" smtClean="0"/>
              <a:t>AI</a:t>
            </a:r>
            <a:r>
              <a:rPr lang="zh-CN" altLang="en-US" sz="900" dirty="0"/>
              <a:t>计算</a:t>
            </a:r>
            <a:r>
              <a:rPr lang="zh-CN" altLang="en-US" sz="900" dirty="0" smtClean="0"/>
              <a:t>网络</a:t>
            </a:r>
            <a:endParaRPr lang="zh-CN" altLang="en-US" sz="900" dirty="0"/>
          </a:p>
        </p:txBody>
      </p:sp>
      <p:sp>
        <p:nvSpPr>
          <p:cNvPr id="127" name="矩形 126"/>
          <p:cNvSpPr/>
          <p:nvPr/>
        </p:nvSpPr>
        <p:spPr>
          <a:xfrm>
            <a:off x="5267131" y="2320841"/>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5671191" y="2402196"/>
            <a:ext cx="829529" cy="230832"/>
          </a:xfrm>
          <a:prstGeom prst="rect">
            <a:avLst/>
          </a:prstGeom>
          <a:noFill/>
        </p:spPr>
        <p:txBody>
          <a:bodyPr wrap="square" rtlCol="0">
            <a:spAutoFit/>
          </a:bodyPr>
          <a:lstStyle/>
          <a:p>
            <a:r>
              <a:rPr lang="en-US" altLang="zh-CN" sz="900" dirty="0" smtClean="0"/>
              <a:t>AI</a:t>
            </a:r>
            <a:r>
              <a:rPr lang="zh-CN" altLang="en-US" sz="900" dirty="0" smtClean="0"/>
              <a:t>业务网络</a:t>
            </a:r>
            <a:endParaRPr lang="zh-CN" altLang="en-US" sz="900" dirty="0"/>
          </a:p>
        </p:txBody>
      </p:sp>
      <p:sp>
        <p:nvSpPr>
          <p:cNvPr id="132" name="矩形 131"/>
          <p:cNvSpPr/>
          <p:nvPr/>
        </p:nvSpPr>
        <p:spPr>
          <a:xfrm>
            <a:off x="7972839" y="2328273"/>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8501168" y="2409141"/>
            <a:ext cx="829529" cy="230832"/>
          </a:xfrm>
          <a:prstGeom prst="rect">
            <a:avLst/>
          </a:prstGeom>
          <a:noFill/>
        </p:spPr>
        <p:txBody>
          <a:bodyPr wrap="square" rtlCol="0">
            <a:spAutoFit/>
          </a:bodyPr>
          <a:lstStyle/>
          <a:p>
            <a:r>
              <a:rPr lang="en-US" altLang="zh-CN" sz="900" dirty="0" smtClean="0"/>
              <a:t>BMC</a:t>
            </a:r>
            <a:r>
              <a:rPr lang="zh-CN" altLang="en-US" sz="900" dirty="0" smtClean="0"/>
              <a:t>网络</a:t>
            </a:r>
            <a:endParaRPr lang="zh-CN" altLang="en-US" sz="900"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326" y="2771943"/>
            <a:ext cx="740248" cy="345682"/>
          </a:xfrm>
          <a:prstGeom prst="rect">
            <a:avLst/>
          </a:prstGeom>
        </p:spPr>
      </p:pic>
      <p:pic>
        <p:nvPicPr>
          <p:cNvPr id="134" name="图片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2107" y="2776891"/>
            <a:ext cx="740248" cy="345682"/>
          </a:xfrm>
          <a:prstGeom prst="rect">
            <a:avLst/>
          </a:prstGeom>
        </p:spPr>
      </p:pic>
      <p:pic>
        <p:nvPicPr>
          <p:cNvPr id="137" name="图片 1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6150" y="2710823"/>
            <a:ext cx="740248" cy="345682"/>
          </a:xfrm>
          <a:prstGeom prst="rect">
            <a:avLst/>
          </a:prstGeom>
        </p:spPr>
      </p:pic>
      <p:cxnSp>
        <p:nvCxnSpPr>
          <p:cNvPr id="139" name="直接连接符 138"/>
          <p:cNvCxnSpPr>
            <a:endCxn id="125" idx="2"/>
          </p:cNvCxnSpPr>
          <p:nvPr/>
        </p:nvCxnSpPr>
        <p:spPr>
          <a:xfrm flipV="1">
            <a:off x="2721595" y="3389411"/>
            <a:ext cx="582840" cy="908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7" idx="2"/>
            <a:endCxn id="12" idx="0"/>
          </p:cNvCxnSpPr>
          <p:nvPr/>
        </p:nvCxnSpPr>
        <p:spPr>
          <a:xfrm flipH="1">
            <a:off x="2722754" y="3394239"/>
            <a:ext cx="3347813" cy="90374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8151525" y="4686034"/>
            <a:ext cx="1072677" cy="7837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文件存储</a:t>
            </a:r>
            <a:endParaRPr lang="en-US" altLang="zh-CN" sz="900" b="1" kern="0" dirty="0">
              <a:solidFill>
                <a:schemeClr val="tx1"/>
              </a:solidFill>
              <a:ea typeface="微软雅黑" panose="020B0503020204020204" charset="-122"/>
            </a:endParaRPr>
          </a:p>
        </p:txBody>
      </p:sp>
      <p:sp>
        <p:nvSpPr>
          <p:cNvPr id="152" name="圆角矩形 151"/>
          <p:cNvSpPr/>
          <p:nvPr/>
        </p:nvSpPr>
        <p:spPr>
          <a:xfrm>
            <a:off x="9536284" y="4686034"/>
            <a:ext cx="1072676" cy="7837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对象存储</a:t>
            </a:r>
            <a:endParaRPr lang="en-US" altLang="zh-CN" sz="900" b="1" kern="0" dirty="0">
              <a:solidFill>
                <a:schemeClr val="tx1"/>
              </a:solidFill>
              <a:ea typeface="微软雅黑" panose="020B0503020204020204" charset="-122"/>
            </a:endParaRPr>
          </a:p>
        </p:txBody>
      </p:sp>
      <p:sp>
        <p:nvSpPr>
          <p:cNvPr id="154" name="文本框 153"/>
          <p:cNvSpPr txBox="1"/>
          <p:nvPr/>
        </p:nvSpPr>
        <p:spPr>
          <a:xfrm>
            <a:off x="9035471" y="4362454"/>
            <a:ext cx="1737752" cy="230832"/>
          </a:xfrm>
          <a:prstGeom prst="rect">
            <a:avLst/>
          </a:prstGeom>
          <a:noFill/>
        </p:spPr>
        <p:txBody>
          <a:bodyPr wrap="square" rtlCol="0">
            <a:spAutoFit/>
          </a:bodyPr>
          <a:lstStyle/>
          <a:p>
            <a:r>
              <a:rPr lang="zh-CN" altLang="en-US" sz="900" dirty="0" smtClean="0"/>
              <a:t>存储资源池</a:t>
            </a:r>
            <a:endParaRPr lang="zh-CN" altLang="en-US" sz="900" dirty="0"/>
          </a:p>
        </p:txBody>
      </p:sp>
      <p:cxnSp>
        <p:nvCxnSpPr>
          <p:cNvPr id="157" name="直接连接符 156"/>
          <p:cNvCxnSpPr>
            <a:stCxn id="184" idx="0"/>
            <a:endCxn id="127" idx="2"/>
          </p:cNvCxnSpPr>
          <p:nvPr/>
        </p:nvCxnSpPr>
        <p:spPr>
          <a:xfrm flipH="1" flipV="1">
            <a:off x="6070567" y="3394239"/>
            <a:ext cx="38008" cy="91046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3" idx="0"/>
            <a:endCxn id="127" idx="2"/>
          </p:cNvCxnSpPr>
          <p:nvPr/>
        </p:nvCxnSpPr>
        <p:spPr>
          <a:xfrm flipH="1" flipV="1">
            <a:off x="6070567" y="3394239"/>
            <a:ext cx="3351080" cy="9037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2" idx="0"/>
            <a:endCxn id="132" idx="2"/>
          </p:cNvCxnSpPr>
          <p:nvPr/>
        </p:nvCxnSpPr>
        <p:spPr>
          <a:xfrm flipV="1">
            <a:off x="2722754" y="3401671"/>
            <a:ext cx="6053521" cy="89631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84" idx="0"/>
            <a:endCxn id="132" idx="2"/>
          </p:cNvCxnSpPr>
          <p:nvPr/>
        </p:nvCxnSpPr>
        <p:spPr>
          <a:xfrm flipV="1">
            <a:off x="6108575" y="3401671"/>
            <a:ext cx="2667700" cy="90302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3" idx="0"/>
            <a:endCxn id="132" idx="2"/>
          </p:cNvCxnSpPr>
          <p:nvPr/>
        </p:nvCxnSpPr>
        <p:spPr>
          <a:xfrm flipH="1" flipV="1">
            <a:off x="8776275" y="3401671"/>
            <a:ext cx="645372" cy="8963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176995" y="2186822"/>
            <a:ext cx="891950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3" name="上箭头 62"/>
          <p:cNvSpPr/>
          <p:nvPr/>
        </p:nvSpPr>
        <p:spPr>
          <a:xfrm>
            <a:off x="6320030" y="1931737"/>
            <a:ext cx="180690" cy="163251"/>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9" name="group 48"/>
          <p:cNvGrpSpPr/>
          <p:nvPr/>
        </p:nvGrpSpPr>
        <p:grpSpPr>
          <a:xfrm rot="21600000">
            <a:off x="7212960" y="501262"/>
            <a:ext cx="1423807" cy="382914"/>
            <a:chOff x="0" y="0"/>
            <a:chExt cx="1780520" cy="657059"/>
          </a:xfrm>
        </p:grpSpPr>
        <p:sp>
          <p:nvSpPr>
            <p:cNvPr id="190" name="path 960"/>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path>
              </a:pathLst>
            </a:custGeom>
            <a:solidFill>
              <a:srgbClr val="FF7D00">
                <a:alpha val="100000"/>
              </a:srgbClr>
            </a:solidFill>
            <a:ln w="0" cap="flat">
              <a:noFill/>
              <a:prstDash val="solid"/>
              <a:miter lim="0"/>
            </a:ln>
          </p:spPr>
          <p:txBody>
            <a:bodyPr rtlCol="0"/>
            <a:lstStyle/>
            <a:p>
              <a:pPr algn="ctr"/>
              <a:endParaRPr lang="zh-CN" altLang="en-US"/>
            </a:p>
          </p:txBody>
        </p:sp>
        <p:sp>
          <p:nvSpPr>
            <p:cNvPr id="191" name="path 962"/>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moveTo>
                    <a:pt x="313" y="621"/>
                  </a:moveTo>
                  <a:cubicBezTo>
                    <a:pt x="256" y="623"/>
                    <a:pt x="199" y="617"/>
                    <a:pt x="150" y="602"/>
                  </a:cubicBezTo>
                  <a:moveTo>
                    <a:pt x="457" y="826"/>
                  </a:moveTo>
                  <a:cubicBezTo>
                    <a:pt x="434" y="830"/>
                    <a:pt x="410" y="833"/>
                    <a:pt x="386" y="835"/>
                  </a:cubicBezTo>
                  <a:moveTo>
                    <a:pt x="1072" y="924"/>
                  </a:moveTo>
                  <a:cubicBezTo>
                    <a:pt x="1055" y="912"/>
                    <a:pt x="1040" y="898"/>
                    <a:pt x="1029" y="884"/>
                  </a:cubicBezTo>
                  <a:moveTo>
                    <a:pt x="1867" y="822"/>
                  </a:moveTo>
                  <a:cubicBezTo>
                    <a:pt x="1865" y="838"/>
                    <a:pt x="1859" y="853"/>
                    <a:pt x="1850" y="867"/>
                  </a:cubicBezTo>
                  <a:moveTo>
                    <a:pt x="2209" y="545"/>
                  </a:moveTo>
                  <a:cubicBezTo>
                    <a:pt x="2338" y="576"/>
                    <a:pt x="2419" y="642"/>
                    <a:pt x="2418" y="713"/>
                  </a:cubicBezTo>
                  <a:moveTo>
                    <a:pt x="2702" y="367"/>
                  </a:moveTo>
                  <a:cubicBezTo>
                    <a:pt x="2681" y="391"/>
                    <a:pt x="2650" y="412"/>
                    <a:pt x="2609" y="429"/>
                  </a:cubicBezTo>
                  <a:moveTo>
                    <a:pt x="2479" y="133"/>
                  </a:moveTo>
                  <a:cubicBezTo>
                    <a:pt x="2482" y="143"/>
                    <a:pt x="2484" y="153"/>
                    <a:pt x="2484" y="163"/>
                  </a:cubicBezTo>
                  <a:moveTo>
                    <a:pt x="1883" y="99"/>
                  </a:moveTo>
                  <a:cubicBezTo>
                    <a:pt x="1895" y="85"/>
                    <a:pt x="1912" y="72"/>
                    <a:pt x="1931" y="61"/>
                  </a:cubicBezTo>
                  <a:moveTo>
                    <a:pt x="1437" y="117"/>
                  </a:moveTo>
                  <a:cubicBezTo>
                    <a:pt x="1442" y="105"/>
                    <a:pt x="1449" y="94"/>
                    <a:pt x="1460" y="84"/>
                  </a:cubicBezTo>
                  <a:moveTo>
                    <a:pt x="912" y="128"/>
                  </a:moveTo>
                  <a:cubicBezTo>
                    <a:pt x="943" y="137"/>
                    <a:pt x="971" y="147"/>
                    <a:pt x="996" y="159"/>
                  </a:cubicBezTo>
                  <a:moveTo>
                    <a:pt x="277" y="377"/>
                  </a:moveTo>
                  <a:cubicBezTo>
                    <a:pt x="270" y="366"/>
                    <a:pt x="265" y="355"/>
                    <a:pt x="262" y="344"/>
                  </a:cubicBezTo>
                </a:path>
              </a:pathLst>
            </a:custGeom>
            <a:noFill/>
            <a:ln w="12192" cap="flat">
              <a:solidFill>
                <a:srgbClr val="BC5A00"/>
              </a:solidFill>
              <a:prstDash val="solid"/>
              <a:miter lim="800000"/>
            </a:ln>
          </p:spPr>
          <p:txBody>
            <a:bodyPr rtlCol="0"/>
            <a:lstStyle/>
            <a:p>
              <a:pPr algn="ctr"/>
              <a:endParaRPr lang="zh-CN" altLang="en-US"/>
            </a:p>
          </p:txBody>
        </p:sp>
      </p:grpSp>
      <p:sp>
        <p:nvSpPr>
          <p:cNvPr id="199" name="textbox 1022"/>
          <p:cNvSpPr/>
          <p:nvPr/>
        </p:nvSpPr>
        <p:spPr>
          <a:xfrm>
            <a:off x="4729651" y="753506"/>
            <a:ext cx="904969" cy="157007"/>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98000"/>
              </a:lnSpc>
            </a:pPr>
            <a:r>
              <a:rPr sz="1000" i="1"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安全管理区</a:t>
            </a:r>
            <a:endParaRPr sz="1000" dirty="0">
              <a:latin typeface="微软雅黑" panose="020B0503020204020204" charset="-122"/>
              <a:ea typeface="微软雅黑" panose="020B0503020204020204" charset="-122"/>
              <a:cs typeface="微软雅黑" panose="020B0503020204020204" charset="-122"/>
            </a:endParaRPr>
          </a:p>
        </p:txBody>
      </p:sp>
      <p:sp>
        <p:nvSpPr>
          <p:cNvPr id="896" name="圆角矩形 895"/>
          <p:cNvSpPr/>
          <p:nvPr/>
        </p:nvSpPr>
        <p:spPr>
          <a:xfrm>
            <a:off x="4489830" y="1073901"/>
            <a:ext cx="397814" cy="237059"/>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漏洞扫描</a:t>
            </a:r>
            <a:endParaRPr lang="zh-CN" altLang="en-US" sz="700" b="1" dirty="0">
              <a:solidFill>
                <a:schemeClr val="tx1"/>
              </a:solidFill>
            </a:endParaRPr>
          </a:p>
        </p:txBody>
      </p:sp>
      <p:sp>
        <p:nvSpPr>
          <p:cNvPr id="203" name="圆角矩形 202"/>
          <p:cNvSpPr/>
          <p:nvPr/>
        </p:nvSpPr>
        <p:spPr>
          <a:xfrm>
            <a:off x="5139906" y="1076006"/>
            <a:ext cx="424192" cy="254400"/>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smtClean="0">
                <a:solidFill>
                  <a:schemeClr val="tx1"/>
                </a:solidFill>
              </a:rPr>
              <a:t>堡垒</a:t>
            </a:r>
            <a:r>
              <a:rPr lang="zh-CN" altLang="en-US" sz="700" b="1" dirty="0" smtClean="0">
                <a:solidFill>
                  <a:schemeClr val="tx1"/>
                </a:solidFill>
              </a:rPr>
              <a:t>机</a:t>
            </a:r>
            <a:endParaRPr lang="zh-CN" altLang="en-US" sz="700" b="1" dirty="0">
              <a:solidFill>
                <a:schemeClr val="tx1"/>
              </a:solidFill>
            </a:endParaRPr>
          </a:p>
        </p:txBody>
      </p:sp>
      <p:sp>
        <p:nvSpPr>
          <p:cNvPr id="204" name="圆角矩形 203"/>
          <p:cNvSpPr/>
          <p:nvPr/>
        </p:nvSpPr>
        <p:spPr>
          <a:xfrm>
            <a:off x="5121928" y="1398361"/>
            <a:ext cx="442170" cy="252683"/>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日志审计</a:t>
            </a:r>
            <a:endParaRPr lang="zh-CN" altLang="en-US" sz="700" b="1" dirty="0">
              <a:solidFill>
                <a:schemeClr val="tx1"/>
              </a:solidFill>
            </a:endParaRPr>
          </a:p>
        </p:txBody>
      </p:sp>
      <p:sp>
        <p:nvSpPr>
          <p:cNvPr id="205" name="圆角矩形 204"/>
          <p:cNvSpPr/>
          <p:nvPr/>
        </p:nvSpPr>
        <p:spPr>
          <a:xfrm>
            <a:off x="4476641" y="1392186"/>
            <a:ext cx="411003" cy="234536"/>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a:t>
            </a:r>
            <a:endParaRPr lang="zh-CN" altLang="en-US" sz="900" b="1" dirty="0">
              <a:solidFill>
                <a:schemeClr val="tx1"/>
              </a:solidFill>
            </a:endParaRPr>
          </a:p>
        </p:txBody>
      </p:sp>
      <p:pic>
        <p:nvPicPr>
          <p:cNvPr id="897" name="图片 8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87648" y="916375"/>
            <a:ext cx="253965" cy="416221"/>
          </a:xfrm>
          <a:prstGeom prst="rect">
            <a:avLst/>
          </a:prstGeom>
        </p:spPr>
      </p:pic>
      <p:pic>
        <p:nvPicPr>
          <p:cNvPr id="208" name="图片 2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320366" y="938119"/>
            <a:ext cx="253965" cy="416221"/>
          </a:xfrm>
          <a:prstGeom prst="rect">
            <a:avLst/>
          </a:prstGeom>
        </p:spPr>
      </p:pic>
      <p:pic>
        <p:nvPicPr>
          <p:cNvPr id="209" name="图片 2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473" y="1549300"/>
            <a:ext cx="401858" cy="187660"/>
          </a:xfrm>
          <a:prstGeom prst="rect">
            <a:avLst/>
          </a:prstGeom>
        </p:spPr>
      </p:pic>
      <p:pic>
        <p:nvPicPr>
          <p:cNvPr id="210" name="图片 2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4588" y="1549300"/>
            <a:ext cx="401858" cy="187660"/>
          </a:xfrm>
          <a:prstGeom prst="rect">
            <a:avLst/>
          </a:prstGeom>
        </p:spPr>
      </p:pic>
      <p:cxnSp>
        <p:nvCxnSpPr>
          <p:cNvPr id="216" name="直接连接符 215"/>
          <p:cNvCxnSpPr>
            <a:stCxn id="897" idx="1"/>
          </p:cNvCxnSpPr>
          <p:nvPr/>
        </p:nvCxnSpPr>
        <p:spPr>
          <a:xfrm flipV="1">
            <a:off x="7041613" y="839051"/>
            <a:ext cx="415969" cy="28543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6508158" y="1600484"/>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6508158" y="1693846"/>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3"/>
            <a:endCxn id="209" idx="1"/>
          </p:cNvCxnSpPr>
          <p:nvPr/>
        </p:nvCxnSpPr>
        <p:spPr>
          <a:xfrm>
            <a:off x="5904397" y="1230230"/>
            <a:ext cx="268076" cy="41290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9" idx="0"/>
            <a:endCxn id="208" idx="2"/>
          </p:cNvCxnSpPr>
          <p:nvPr/>
        </p:nvCxnSpPr>
        <p:spPr>
          <a:xfrm flipV="1">
            <a:off x="6373402" y="1354340"/>
            <a:ext cx="73946" cy="19496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10" idx="0"/>
            <a:endCxn id="897" idx="2"/>
          </p:cNvCxnSpPr>
          <p:nvPr/>
        </p:nvCxnSpPr>
        <p:spPr>
          <a:xfrm flipH="1" flipV="1">
            <a:off x="6914630" y="1332596"/>
            <a:ext cx="60887" cy="2167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897" idx="3"/>
            <a:endCxn id="208" idx="1"/>
          </p:cNvCxnSpPr>
          <p:nvPr/>
        </p:nvCxnSpPr>
        <p:spPr>
          <a:xfrm flipH="1">
            <a:off x="6574331" y="1124486"/>
            <a:ext cx="213317" cy="2174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文本框 244"/>
          <p:cNvSpPr txBox="1"/>
          <p:nvPr/>
        </p:nvSpPr>
        <p:spPr>
          <a:xfrm>
            <a:off x="7176446" y="1555543"/>
            <a:ext cx="796393" cy="230832"/>
          </a:xfrm>
          <a:prstGeom prst="rect">
            <a:avLst/>
          </a:prstGeom>
          <a:noFill/>
        </p:spPr>
        <p:txBody>
          <a:bodyPr wrap="square" rtlCol="0">
            <a:spAutoFit/>
          </a:bodyPr>
          <a:lstStyle/>
          <a:p>
            <a:r>
              <a:rPr lang="zh-CN" altLang="en-US" sz="900" dirty="0" smtClean="0">
                <a:latin typeface="微软雅黑" panose="020B0503020204020204" charset="-122"/>
                <a:ea typeface="微软雅黑" panose="020B0503020204020204" charset="-122"/>
              </a:rPr>
              <a:t>核心交换机</a:t>
            </a:r>
            <a:endParaRPr lang="zh-CN" altLang="en-US" sz="900" dirty="0">
              <a:latin typeface="微软雅黑" panose="020B0503020204020204" charset="-122"/>
              <a:ea typeface="微软雅黑" panose="020B0503020204020204" charset="-122"/>
            </a:endParaRPr>
          </a:p>
        </p:txBody>
      </p:sp>
      <p:sp>
        <p:nvSpPr>
          <p:cNvPr id="246" name="文本框 245"/>
          <p:cNvSpPr txBox="1"/>
          <p:nvPr/>
        </p:nvSpPr>
        <p:spPr>
          <a:xfrm>
            <a:off x="7212960" y="1034986"/>
            <a:ext cx="610037" cy="230832"/>
          </a:xfrm>
          <a:prstGeom prst="rect">
            <a:avLst/>
          </a:prstGeom>
          <a:noFill/>
        </p:spPr>
        <p:txBody>
          <a:bodyPr wrap="square" rtlCol="0">
            <a:spAutoFit/>
          </a:bodyPr>
          <a:lstStyle/>
          <a:p>
            <a:r>
              <a:rPr lang="zh-CN" altLang="en-US" sz="900" dirty="0" smtClean="0"/>
              <a:t>防火墙</a:t>
            </a:r>
            <a:endParaRPr lang="zh-CN" altLang="en-US" sz="900" dirty="0"/>
          </a:p>
        </p:txBody>
      </p:sp>
      <p:sp>
        <p:nvSpPr>
          <p:cNvPr id="247" name="文本框 246"/>
          <p:cNvSpPr txBox="1"/>
          <p:nvPr/>
        </p:nvSpPr>
        <p:spPr>
          <a:xfrm>
            <a:off x="7619844" y="569216"/>
            <a:ext cx="610037" cy="230832"/>
          </a:xfrm>
          <a:prstGeom prst="rect">
            <a:avLst/>
          </a:prstGeom>
          <a:noFill/>
        </p:spPr>
        <p:txBody>
          <a:bodyPr wrap="square" rtlCol="0">
            <a:spAutoFit/>
          </a:bodyPr>
          <a:lstStyle/>
          <a:p>
            <a:r>
              <a:rPr lang="zh-CN" altLang="en-US" sz="900" dirty="0" smtClean="0"/>
              <a:t>互联网</a:t>
            </a:r>
            <a:endParaRPr lang="zh-CN" altLang="en-US" sz="900" dirty="0"/>
          </a:p>
        </p:txBody>
      </p:sp>
      <p:cxnSp>
        <p:nvCxnSpPr>
          <p:cNvPr id="249" name="直接连接符 248"/>
          <p:cNvCxnSpPr/>
          <p:nvPr/>
        </p:nvCxnSpPr>
        <p:spPr>
          <a:xfrm flipV="1">
            <a:off x="6482350" y="734996"/>
            <a:ext cx="726068" cy="2127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55" name="文本框 254"/>
          <p:cNvSpPr txBox="1"/>
          <p:nvPr/>
        </p:nvSpPr>
        <p:spPr>
          <a:xfrm>
            <a:off x="5578472" y="4356030"/>
            <a:ext cx="1737752" cy="230832"/>
          </a:xfrm>
          <a:prstGeom prst="rect">
            <a:avLst/>
          </a:prstGeom>
          <a:noFill/>
        </p:spPr>
        <p:txBody>
          <a:bodyPr wrap="square" rtlCol="0">
            <a:spAutoFit/>
          </a:bodyPr>
          <a:lstStyle/>
          <a:p>
            <a:r>
              <a:rPr lang="en-US" altLang="zh-CN" sz="900" dirty="0" smtClean="0"/>
              <a:t>AI</a:t>
            </a:r>
            <a:r>
              <a:rPr lang="zh-CN" altLang="en-US" sz="900" dirty="0" smtClean="0"/>
              <a:t>管理资源池</a:t>
            </a:r>
            <a:endParaRPr lang="zh-CN" altLang="en-US" sz="900" dirty="0"/>
          </a:p>
        </p:txBody>
      </p:sp>
      <p:sp>
        <p:nvSpPr>
          <p:cNvPr id="257" name="圆角矩形 256"/>
          <p:cNvSpPr/>
          <p:nvPr/>
        </p:nvSpPr>
        <p:spPr>
          <a:xfrm>
            <a:off x="4789923" y="4705706"/>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文本框 257"/>
          <p:cNvSpPr txBox="1"/>
          <p:nvPr/>
        </p:nvSpPr>
        <p:spPr>
          <a:xfrm>
            <a:off x="4691752" y="4798310"/>
            <a:ext cx="1150758" cy="461665"/>
          </a:xfrm>
          <a:prstGeom prst="rect">
            <a:avLst/>
          </a:prstGeom>
          <a:noFill/>
        </p:spPr>
        <p:txBody>
          <a:bodyPr wrap="square" rtlCol="0">
            <a:spAutoFit/>
          </a:bodyPr>
          <a:lstStyle/>
          <a:p>
            <a:pPr lvl="0" algn="ctr">
              <a:defRPr/>
            </a:pPr>
            <a:r>
              <a:rPr lang="en-US" altLang="zh-CN" sz="800" b="1" kern="0" dirty="0" smtClean="0">
                <a:latin typeface="微软雅黑" panose="020B0503020204020204" charset="-122"/>
                <a:ea typeface="微软雅黑" panose="020B0503020204020204" charset="-122"/>
              </a:rPr>
              <a:t>K8S</a:t>
            </a:r>
            <a:r>
              <a:rPr lang="zh-CN" altLang="en-US" sz="800" b="1" kern="0" dirty="0" smtClean="0">
                <a:latin typeface="微软雅黑" panose="020B0503020204020204" charset="-122"/>
                <a:ea typeface="微软雅黑" panose="020B0503020204020204" charset="-122"/>
              </a:rPr>
              <a:t>集群</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承载集群基础服务</a:t>
            </a:r>
            <a:endParaRPr lang="zh-CN" altLang="en-US" sz="900" dirty="0"/>
          </a:p>
        </p:txBody>
      </p:sp>
      <p:sp>
        <p:nvSpPr>
          <p:cNvPr id="259" name="圆角矩形 258"/>
          <p:cNvSpPr/>
          <p:nvPr/>
        </p:nvSpPr>
        <p:spPr>
          <a:xfrm>
            <a:off x="6277553" y="4714497"/>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文本框 259"/>
          <p:cNvSpPr txBox="1"/>
          <p:nvPr/>
        </p:nvSpPr>
        <p:spPr>
          <a:xfrm>
            <a:off x="6199209" y="4822707"/>
            <a:ext cx="1150758" cy="461665"/>
          </a:xfrm>
          <a:prstGeom prst="rect">
            <a:avLst/>
          </a:prstGeom>
          <a:noFill/>
        </p:spPr>
        <p:txBody>
          <a:bodyPr wrap="square" rtlCol="0">
            <a:spAutoFit/>
          </a:bodyPr>
          <a:lstStyle/>
          <a:p>
            <a:pPr lvl="0" algn="ctr">
              <a:defRPr/>
            </a:pPr>
            <a:r>
              <a:rPr lang="zh-CN" altLang="en-US" sz="800" b="1" kern="0" dirty="0" smtClean="0">
                <a:latin typeface="微软雅黑" panose="020B0503020204020204" charset="-122"/>
                <a:ea typeface="微软雅黑" panose="020B0503020204020204" charset="-122"/>
              </a:rPr>
              <a:t>应用、系统服务</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承载业务基础服务</a:t>
            </a:r>
            <a:endParaRPr lang="zh-CN" altLang="en-US" sz="900" dirty="0"/>
          </a:p>
        </p:txBody>
      </p:sp>
      <p:sp>
        <p:nvSpPr>
          <p:cNvPr id="263" name="textbox 980"/>
          <p:cNvSpPr/>
          <p:nvPr/>
        </p:nvSpPr>
        <p:spPr>
          <a:xfrm>
            <a:off x="2033172" y="5891510"/>
            <a:ext cx="2013838" cy="63055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245745" indent="-233680" eaLnBrk="0">
              <a:lnSpc>
                <a:spcPct val="104000"/>
              </a:lnSpc>
            </a:pPr>
            <a:r>
              <a:rPr lang="en-US" sz="900" dirty="0" smtClean="0">
                <a:latin typeface="微软雅黑" panose="020B0503020204020204" charset="-122"/>
                <a:ea typeface="微软雅黑" panose="020B0503020204020204" charset="-122"/>
                <a:cs typeface="+mn-ea"/>
              </a:rPr>
              <a:t>2</a:t>
            </a:r>
            <a:r>
              <a:rPr lang="en-US" altLang="zh-CN" sz="900" dirty="0" smtClean="0">
                <a:latin typeface="微软雅黑" panose="020B0503020204020204" charset="-122"/>
                <a:ea typeface="微软雅黑" panose="020B0503020204020204" charset="-122"/>
                <a:cs typeface="+mn-ea"/>
              </a:rPr>
              <a:t> * EDR 100Gb/s </a:t>
            </a:r>
            <a:endParaRPr lang="en-US" altLang="zh-CN" sz="900" dirty="0">
              <a:latin typeface="微软雅黑" panose="020B0503020204020204" charset="-122"/>
              <a:ea typeface="微软雅黑" panose="020B0503020204020204" charset="-122"/>
              <a:cs typeface="+mn-ea"/>
            </a:endParaRPr>
          </a:p>
          <a:p>
            <a:pPr marL="245745" indent="-233680" eaLnBrk="0">
              <a:lnSpc>
                <a:spcPct val="104000"/>
              </a:lnSpc>
            </a:pPr>
            <a:r>
              <a:rPr lang="en-US" sz="900" kern="0" spc="40" dirty="0" smtClean="0">
                <a:solidFill>
                  <a:srgbClr val="000000">
                    <a:alpha val="100000"/>
                  </a:srgbClr>
                </a:solidFill>
                <a:latin typeface="微软雅黑" panose="020B0503020204020204" charset="-122"/>
                <a:ea typeface="微软雅黑" panose="020B0503020204020204" charset="-122"/>
                <a:cs typeface="+mn-ea"/>
              </a:rPr>
              <a:t>2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10</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G</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业务</a:t>
            </a:r>
            <a:endParaRPr lang="en-US" alt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45745" indent="-233680" eaLnBrk="0">
              <a:lnSpc>
                <a:spcPct val="104000"/>
              </a:lnSpc>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64" name="textbox 982"/>
          <p:cNvSpPr/>
          <p:nvPr/>
        </p:nvSpPr>
        <p:spPr>
          <a:xfrm>
            <a:off x="8995221" y="5951903"/>
            <a:ext cx="1862231" cy="699258"/>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eaLnBrk="0">
              <a:lnSpc>
                <a:spcPts val="1150"/>
              </a:lnSpc>
            </a:pP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lang="zh-CN" altLang="en-US"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zh-CN" altLang="en-US"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altLang="en-US"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10</a:t>
            </a: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GE</a:t>
            </a:r>
            <a:endParaRPr lang="en-US" altLang="zh-CN" sz="900" dirty="0" smtClean="0">
              <a:latin typeface="微软雅黑" panose="020B0503020204020204" charset="-122"/>
              <a:ea typeface="微软雅黑" panose="020B0503020204020204" charset="-122"/>
              <a:cs typeface="+mn-ea"/>
            </a:endParaRPr>
          </a:p>
          <a:p>
            <a:pPr marL="12700" eaLnBrk="0">
              <a:lnSpc>
                <a:spcPts val="1150"/>
              </a:lnSpc>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千兆</a:t>
            </a:r>
            <a:r>
              <a:rPr sz="900" kern="0" spc="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65" name="textbox 984"/>
          <p:cNvSpPr/>
          <p:nvPr/>
        </p:nvSpPr>
        <p:spPr>
          <a:xfrm>
            <a:off x="5374894" y="5892852"/>
            <a:ext cx="2018925" cy="47815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254000" indent="-226695" eaLnBrk="0">
              <a:lnSpc>
                <a:spcPct val="109000"/>
              </a:lnSpc>
              <a:spcBef>
                <a:spcPts val="170"/>
              </a:spcBef>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端口10</a:t>
            </a:r>
            <a:r>
              <a:rPr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G</a:t>
            </a:r>
            <a:r>
              <a:rPr 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业务</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endPar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endParaRPr>
          </a:p>
          <a:p>
            <a:pPr marL="254000" indent="-226695" algn="l" rtl="0" eaLnBrk="0">
              <a:lnSpc>
                <a:spcPct val="109000"/>
              </a:lnSpc>
              <a:spcBef>
                <a:spcPts val="170"/>
              </a:spcBef>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1 *</a:t>
            </a:r>
            <a:r>
              <a:rPr lang="en-US"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zh-CN" alt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千</a:t>
            </a:r>
            <a:r>
              <a:rPr 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兆</a:t>
            </a:r>
            <a:r>
              <a:rPr 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管理</a:t>
            </a:r>
            <a:endParaRPr sz="9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1314" y="149554"/>
            <a:ext cx="2715198" cy="311475"/>
          </a:xfrm>
        </p:spPr>
        <p:txBody>
          <a:bodyPr/>
          <a:lstStyle/>
          <a:p>
            <a:r>
              <a:rPr lang="zh-CN" altLang="en-US" sz="1800" b="1" dirty="0" smtClean="0">
                <a:latin typeface="微软雅黑" panose="020B0503020204020204" charset="-122"/>
                <a:ea typeface="微软雅黑" panose="020B0503020204020204" charset="-122"/>
              </a:rPr>
              <a:t>小型训练环境配置清单</a:t>
            </a:r>
            <a:endParaRPr lang="zh-CN" altLang="en-US" sz="1800" dirty="0">
              <a:latin typeface="微软雅黑" panose="020B0503020204020204" charset="-122"/>
              <a:ea typeface="微软雅黑" panose="020B0503020204020204" charset="-122"/>
            </a:endParaRPr>
          </a:p>
        </p:txBody>
      </p:sp>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6" name="表格 5"/>
          <p:cNvGraphicFramePr>
            <a:graphicFrameLocks noGrp="1"/>
          </p:cNvGraphicFramePr>
          <p:nvPr/>
        </p:nvGraphicFramePr>
        <p:xfrm>
          <a:off x="1713220" y="753357"/>
          <a:ext cx="9200301" cy="5212638"/>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训练服务器（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6</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2287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常规</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CPU≥28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3.0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en-US" sz="1000" dirty="0" smtClean="0">
                          <a:ln>
                            <a:noFill/>
                          </a:ln>
                          <a:solidFill>
                            <a:schemeClr val="tx1"/>
                          </a:solidFill>
                          <a:effectLst/>
                          <a:latin typeface="微软雅黑" panose="020B0503020204020204" charset="-122"/>
                          <a:ea typeface="微软雅黑" panose="020B0503020204020204" charset="-122"/>
                          <a:cs typeface="+mn-ea"/>
                          <a:sym typeface="+mn-ea"/>
                        </a:rPr>
                        <a:t>.</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2720">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管理服务器（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3</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995269">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dirty="0" smtClean="0">
                          <a:solidFill>
                            <a:schemeClr val="tx1"/>
                          </a:solidFill>
                          <a:latin typeface="微软雅黑" panose="020B0503020204020204" charset="-122"/>
                          <a:ea typeface="微软雅黑" panose="020B0503020204020204" charset="-122"/>
                          <a:cs typeface="+mn-ea"/>
                          <a:sym typeface="+mn-lt"/>
                        </a:rPr>
                        <a:t>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，单颗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CPU≥24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核心，</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内存：≥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256G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硬盘：硬盘：系统盘≥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960G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数据盘≥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；所有硬盘为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盘，做</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RAID1</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网卡：万兆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 Raid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2GB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缓存、带电池或电容、≥</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通道、支持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双冗余电源、双导轨、风扇满配</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服务器原厂五年质保</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310">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EDR IB</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57247">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配置清单</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形态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1U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机架式</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EDR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交换机、双电源、动态路由</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端口类型</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QSFP28</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181314" y="149554"/>
            <a:ext cx="2715198" cy="311475"/>
          </a:xfrm>
        </p:spPr>
        <p:txBody>
          <a:bodyPr/>
          <a:lstStyle/>
          <a:p>
            <a:r>
              <a:rPr lang="zh-CN" altLang="en-US" sz="1800" b="1" dirty="0" smtClean="0">
                <a:latin typeface="微软雅黑" panose="020B0503020204020204" charset="-122"/>
                <a:ea typeface="微软雅黑" panose="020B0503020204020204" charset="-122"/>
              </a:rPr>
              <a:t>小型训练环境配置清单</a:t>
            </a:r>
            <a:endParaRPr lang="zh-CN" altLang="en-US" sz="1800" dirty="0">
              <a:latin typeface="微软雅黑" panose="020B0503020204020204" charset="-122"/>
              <a:ea typeface="微软雅黑" panose="020B0503020204020204" charset="-122"/>
            </a:endParaRPr>
          </a:p>
        </p:txBody>
      </p:sp>
      <p:graphicFrame>
        <p:nvGraphicFramePr>
          <p:cNvPr id="7" name="表格 6"/>
          <p:cNvGraphicFramePr>
            <a:graphicFrameLocks noGrp="1"/>
          </p:cNvGraphicFramePr>
          <p:nvPr/>
        </p:nvGraphicFramePr>
        <p:xfrm>
          <a:off x="1670469" y="905749"/>
          <a:ext cx="9200301" cy="5394528"/>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带外管理交换机（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个千兆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端口，交换容量≥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598bps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，包转发率≥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252Mpps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、环路检测、端口流量抑制、端口隔离、端口安全；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支持基于端口和</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的</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策略；</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支持端口镜像（包括本地镜像和远程镜像），支持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等标准流量采集协议；</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支持堆叠，支持长距离堆叠；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业务接入交换机（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数据中心级交换机，双电源双风扇冗余设计；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端口和至少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40G QSPF+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端口，交换容量≥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2.56Tbps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，包转发率≥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1072Mpps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带独立带外管理口，支持加入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VRF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LACP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BFD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、环路检测、端口流量抑制、</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VLAN mapping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所有接口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MTU≥9216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IPv4/IPv6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双栈路由协议，支持完整三层路由功能，各项功能和协议遵循相应</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RFC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标准文档，支持至少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ECMP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路由；</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支持模块化</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配置，支持丰富</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特性；</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支持全端口</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流量采集，支持在线抓包；</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支持控制平面多虚一技术，支持跨设备链路聚合技术（非堆叠）；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存储</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说明</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小型分布式混闪存储容量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≥100TB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，支持横向拓展</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辅材</a:t>
                      </a:r>
                      <a:endParaRPr kumimoji="0" lang="zh-CN" altLang="en-US" sz="1000" b="1"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71332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辅材</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超五类成品双绞线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光迁：多模双工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 to 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光纤跳线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IB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QSFP28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模块型号、</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EDR100Gbps  </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万兆多模光模块：万兆多模双纤</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光模块，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接口类型，传输速率≥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，传输波长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850nm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，传输距离≥</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300M</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其他辅材：扎带，用于捆扎网线、魔术扎带，用于捆扎光纤</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8" name="图片 7"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4888" y="181110"/>
            <a:ext cx="5934762" cy="410034"/>
          </a:xfrm>
        </p:spPr>
        <p:txBody>
          <a:bodyPr/>
          <a:lstStyle/>
          <a:p>
            <a:r>
              <a:rPr lang="en-US" altLang="zh-CN" sz="1800" b="1" dirty="0" smtClean="0">
                <a:latin typeface="微软雅黑" panose="020B0503020204020204" charset="-122"/>
                <a:ea typeface="微软雅黑" panose="020B0503020204020204" charset="-122"/>
              </a:rPr>
              <a:t>3.3 </a:t>
            </a:r>
            <a:r>
              <a:rPr lang="zh-CN" altLang="en-US" sz="1800" b="1" dirty="0" smtClean="0">
                <a:latin typeface="微软雅黑" panose="020B0503020204020204" charset="-122"/>
                <a:ea typeface="微软雅黑" panose="020B0503020204020204" charset="-122"/>
              </a:rPr>
              <a:t>中型</a:t>
            </a:r>
            <a:r>
              <a:rPr lang="zh-CN" altLang="en-US" sz="1800" b="1" dirty="0" smtClean="0">
                <a:latin typeface="微软雅黑" panose="020B0503020204020204" charset="-122"/>
                <a:ea typeface="微软雅黑" panose="020B0503020204020204" charset="-122"/>
              </a:rPr>
              <a:t>训练中心</a:t>
            </a:r>
            <a:r>
              <a:rPr lang="zh-CN" altLang="en-US" sz="1800" b="1" dirty="0">
                <a:latin typeface="微软雅黑" panose="020B0503020204020204" charset="-122"/>
                <a:ea typeface="微软雅黑" panose="020B0503020204020204" charset="-122"/>
              </a:rPr>
              <a:t>使用</a:t>
            </a:r>
            <a:r>
              <a:rPr lang="zh-CN" altLang="en-US" sz="1800" b="1" dirty="0" smtClean="0">
                <a:latin typeface="微软雅黑" panose="020B0503020204020204" charset="-122"/>
                <a:ea typeface="微软雅黑" panose="020B0503020204020204" charset="-122"/>
              </a:rPr>
              <a:t>说明</a:t>
            </a:r>
            <a:endParaRPr lang="zh-CN" altLang="en-US" sz="1800" dirty="0">
              <a:latin typeface="微软雅黑" panose="020B0503020204020204" charset="-122"/>
              <a:ea typeface="微软雅黑" panose="020B0503020204020204" charset="-122"/>
            </a:endParaRPr>
          </a:p>
        </p:txBody>
      </p:sp>
      <p:pic>
        <p:nvPicPr>
          <p:cNvPr id="3" name="图片 2"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6" name="表格 5"/>
          <p:cNvGraphicFramePr>
            <a:graphicFrameLocks noGrp="1"/>
          </p:cNvGraphicFramePr>
          <p:nvPr/>
        </p:nvGraphicFramePr>
        <p:xfrm>
          <a:off x="1450123" y="782261"/>
          <a:ext cx="9299054" cy="5741619"/>
        </p:xfrm>
        <a:graphic>
          <a:graphicData uri="http://schemas.openxmlformats.org/drawingml/2006/table">
            <a:tbl>
              <a:tblPr firstRow="1" bandRow="1">
                <a:tableStyleId>{5C22544A-7EE6-4342-B048-85BDC9FD1C3A}</a:tableStyleId>
              </a:tblPr>
              <a:tblGrid>
                <a:gridCol w="1479398"/>
                <a:gridCol w="7819656"/>
              </a:tblGrid>
              <a:tr h="297316">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1" i="0" kern="1200" dirty="0" smtClean="0">
                          <a:solidFill>
                            <a:schemeClr val="tx1"/>
                          </a:solidFill>
                          <a:effectLst/>
                          <a:latin typeface="微软雅黑" panose="020B0503020204020204" charset="-122"/>
                          <a:ea typeface="微软雅黑" panose="020B0503020204020204" charset="-122"/>
                          <a:cs typeface="+mn-cs"/>
                        </a:rPr>
                        <a:t>网络说明</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847023">
                <a:tc>
                  <a:txBody>
                    <a:bodyPr/>
                    <a:lstStyle/>
                    <a:p>
                      <a:pPr>
                        <a:lnSpc>
                          <a:spcPct val="150000"/>
                        </a:lnSpc>
                      </a:pPr>
                      <a:r>
                        <a:rPr lang="zh-CN" altLang="en-US" sz="900" b="0" dirty="0" smtClean="0">
                          <a:latin typeface="微软雅黑" panose="020B0503020204020204" charset="-122"/>
                          <a:ea typeface="微软雅黑" panose="020B0503020204020204" charset="-122"/>
                        </a:rPr>
                        <a:t>小型训练中心环境说明</a:t>
                      </a:r>
                      <a:endParaRPr lang="en-US" altLang="zh-CN" sz="900" b="0" dirty="0" smtClean="0">
                        <a:latin typeface="微软雅黑" panose="020B0503020204020204" charset="-122"/>
                        <a:ea typeface="微软雅黑" panose="020B0503020204020204" charset="-122"/>
                      </a:endParaRPr>
                    </a:p>
                    <a:p>
                      <a:pPr marL="0" marR="0" indent="0" algn="l" defTabSz="914400" rtl="0" eaLnBrk="1" fontAlgn="auto" latinLnBrk="0" hangingPunct="1">
                        <a:lnSpc>
                          <a:spcPct val="150000"/>
                        </a:lnSpc>
                        <a:spcBef>
                          <a:spcPts val="0"/>
                        </a:spcBef>
                        <a:spcAft>
                          <a:spcPts val="0"/>
                        </a:spcAft>
                        <a:buClrTx/>
                        <a:buSzTx/>
                        <a:buFontTx/>
                        <a:buNone/>
                        <a:defRPr/>
                      </a:pPr>
                      <a:r>
                        <a:rPr lang="zh-CN" altLang="en-US" sz="900" b="0" dirty="0" smtClean="0">
                          <a:latin typeface="微软雅黑" panose="020B0503020204020204" charset="-122"/>
                          <a:ea typeface="微软雅黑" panose="020B0503020204020204" charset="-122"/>
                        </a:rPr>
                        <a:t>（</a:t>
                      </a:r>
                      <a:r>
                        <a:rPr lang="en-US" altLang="zh-CN" sz="900" b="0" dirty="0" smtClean="0">
                          <a:latin typeface="微软雅黑" panose="020B0503020204020204" charset="-122"/>
                          <a:ea typeface="微软雅黑" panose="020B0503020204020204" charset="-122"/>
                        </a:rPr>
                        <a:t>SXM</a:t>
                      </a:r>
                      <a:r>
                        <a:rPr lang="zh-CN" altLang="en-US" sz="900" b="0" dirty="0" smtClean="0">
                          <a:latin typeface="微软雅黑" panose="020B0503020204020204" charset="-122"/>
                          <a:ea typeface="微软雅黑" panose="020B0503020204020204" charset="-122"/>
                        </a:rPr>
                        <a:t>）</a:t>
                      </a:r>
                      <a:endParaRPr lang="en-US" altLang="zh-CN" sz="900" b="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rPr>
                        <a:t>训练集群采用高可用架构部署</a:t>
                      </a:r>
                      <a:r>
                        <a:rPr lang="en-US" altLang="zh-CN" sz="1000" dirty="0" smtClean="0">
                          <a:latin typeface="微软雅黑" panose="020B0503020204020204" charset="-122"/>
                          <a:ea typeface="微软雅黑" panose="020B0503020204020204" charset="-122"/>
                        </a:rPr>
                        <a:t>K8S</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3CPU</a:t>
                      </a:r>
                      <a:r>
                        <a:rPr lang="zh-CN" altLang="en-US" sz="1000" dirty="0" smtClean="0">
                          <a:latin typeface="微软雅黑" panose="020B0503020204020204" charset="-122"/>
                          <a:ea typeface="微软雅黑" panose="020B0503020204020204" charset="-122"/>
                        </a:rPr>
                        <a:t>系统</a:t>
                      </a:r>
                      <a:r>
                        <a:rPr lang="en-US" altLang="zh-CN" sz="1000" dirty="0" smtClean="0">
                          <a:latin typeface="微软雅黑" panose="020B0503020204020204" charset="-122"/>
                          <a:ea typeface="微软雅黑" panose="020B0503020204020204" charset="-122"/>
                        </a:rPr>
                        <a:t>+3CPU</a:t>
                      </a:r>
                      <a:r>
                        <a:rPr lang="zh-CN" altLang="en-US" sz="1000" dirty="0" smtClean="0">
                          <a:latin typeface="微软雅黑" panose="020B0503020204020204" charset="-122"/>
                          <a:ea typeface="微软雅黑" panose="020B0503020204020204" charset="-122"/>
                        </a:rPr>
                        <a:t>工作</a:t>
                      </a:r>
                      <a:r>
                        <a:rPr lang="en-US" altLang="zh-CN" sz="1000" dirty="0" smtClean="0">
                          <a:latin typeface="微软雅黑" panose="020B0503020204020204" charset="-122"/>
                          <a:ea typeface="微软雅黑" panose="020B0503020204020204" charset="-122"/>
                        </a:rPr>
                        <a:t>+SXMGPU</a:t>
                      </a:r>
                      <a:r>
                        <a:rPr lang="zh-CN" altLang="en-US" sz="1000" dirty="0" smtClean="0">
                          <a:latin typeface="微软雅黑" panose="020B0503020204020204" charset="-122"/>
                          <a:ea typeface="微软雅黑" panose="020B0503020204020204" charset="-122"/>
                        </a:rPr>
                        <a:t>训练</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推理）</a:t>
                      </a:r>
                      <a:endParaRPr lang="en-US" altLang="zh-CN" sz="10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en-US" altLang="zh-CN" sz="1000" dirty="0" smtClean="0">
                          <a:latin typeface="微软雅黑" panose="020B0503020204020204" charset="-122"/>
                          <a:ea typeface="微软雅黑" panose="020B0503020204020204" charset="-122"/>
                        </a:rPr>
                        <a:t>AI</a:t>
                      </a:r>
                      <a:r>
                        <a:rPr lang="zh-CN" altLang="en-US" sz="1000" b="1" dirty="0" smtClean="0">
                          <a:latin typeface="微软雅黑" panose="020B0503020204020204" charset="-122"/>
                          <a:ea typeface="微软雅黑" panose="020B0503020204020204" charset="-122"/>
                        </a:rPr>
                        <a:t>训练</a:t>
                      </a:r>
                      <a:r>
                        <a:rPr lang="zh-CN" altLang="en-US" sz="1000" dirty="0" smtClean="0">
                          <a:latin typeface="微软雅黑" panose="020B0503020204020204" charset="-122"/>
                          <a:ea typeface="微软雅黑" panose="020B0503020204020204" charset="-122"/>
                        </a:rPr>
                        <a:t>资源池，用户任务存在 </a:t>
                      </a:r>
                      <a:r>
                        <a:rPr lang="en-US" altLang="zh-CN" sz="1000" dirty="0" smtClean="0">
                          <a:latin typeface="微软雅黑" panose="020B0503020204020204" charset="-122"/>
                          <a:ea typeface="微软雅黑" panose="020B0503020204020204" charset="-122"/>
                        </a:rPr>
                        <a:t>&gt;=8</a:t>
                      </a:r>
                      <a:r>
                        <a:rPr lang="zh-CN" altLang="en-US" sz="1000" dirty="0" smtClean="0">
                          <a:latin typeface="微软雅黑" panose="020B0503020204020204" charset="-122"/>
                          <a:ea typeface="微软雅黑" panose="020B0503020204020204" charset="-122"/>
                        </a:rPr>
                        <a:t>卡训练场景，</a:t>
                      </a:r>
                      <a:r>
                        <a:rPr lang="en-US" altLang="zh-CN" sz="1000" dirty="0" smtClean="0">
                          <a:latin typeface="微软雅黑" panose="020B0503020204020204" charset="-122"/>
                          <a:ea typeface="微软雅黑" panose="020B0503020204020204" charset="-122"/>
                        </a:rPr>
                        <a:t>SXM</a:t>
                      </a:r>
                      <a:r>
                        <a:rPr lang="zh-CN" altLang="en-US" sz="1000" dirty="0" smtClean="0">
                          <a:latin typeface="微软雅黑" panose="020B0503020204020204" charset="-122"/>
                          <a:ea typeface="微软雅黑" panose="020B0503020204020204" charset="-122"/>
                        </a:rPr>
                        <a:t>性能卡（</a:t>
                      </a:r>
                      <a:r>
                        <a:rPr lang="en-US" altLang="zh-CN" sz="1000" dirty="0" smtClean="0">
                          <a:latin typeface="微软雅黑" panose="020B0503020204020204" charset="-122"/>
                          <a:ea typeface="微软雅黑" panose="020B0503020204020204" charset="-122"/>
                        </a:rPr>
                        <a:t>A100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A800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H100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H800</a:t>
                      </a:r>
                      <a:r>
                        <a:rPr lang="zh-CN" altLang="en-US" sz="1000" dirty="0" smtClean="0">
                          <a:latin typeface="微软雅黑" panose="020B0503020204020204" charset="-122"/>
                          <a:ea typeface="微软雅黑" panose="020B0503020204020204" charset="-122"/>
                        </a:rPr>
                        <a:t>）涉及到跨</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服务器的通信；</a:t>
                      </a:r>
                      <a:endParaRPr lang="en-US" altLang="zh-CN" sz="10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en-US" altLang="zh-CN" sz="1000" dirty="0" smtClean="0">
                          <a:latin typeface="微软雅黑" panose="020B0503020204020204" charset="-122"/>
                          <a:ea typeface="微软雅黑" panose="020B0503020204020204" charset="-122"/>
                        </a:rPr>
                        <a:t>AI</a:t>
                      </a:r>
                      <a:r>
                        <a:rPr lang="zh-CN" altLang="en-US" sz="1000" b="1" dirty="0" smtClean="0">
                          <a:latin typeface="微软雅黑" panose="020B0503020204020204" charset="-122"/>
                          <a:ea typeface="微软雅黑" panose="020B0503020204020204" charset="-122"/>
                        </a:rPr>
                        <a:t>推理</a:t>
                      </a:r>
                      <a:r>
                        <a:rPr lang="zh-CN" altLang="en-US" sz="1000" dirty="0" smtClean="0">
                          <a:latin typeface="微软雅黑" panose="020B0503020204020204" charset="-122"/>
                          <a:ea typeface="微软雅黑" panose="020B0503020204020204" charset="-122"/>
                        </a:rPr>
                        <a:t>资源池，用户任务存在 </a:t>
                      </a:r>
                      <a:r>
                        <a:rPr lang="en-US" altLang="zh-CN" sz="1000" dirty="0" smtClean="0">
                          <a:latin typeface="微软雅黑" panose="020B0503020204020204" charset="-122"/>
                          <a:ea typeface="微软雅黑" panose="020B0503020204020204" charset="-122"/>
                        </a:rPr>
                        <a:t>&gt;=8</a:t>
                      </a:r>
                      <a:r>
                        <a:rPr lang="zh-CN" altLang="en-US" sz="1000" dirty="0" smtClean="0">
                          <a:latin typeface="微软雅黑" panose="020B0503020204020204" charset="-122"/>
                          <a:ea typeface="微软雅黑" panose="020B0503020204020204" charset="-122"/>
                        </a:rPr>
                        <a:t>卡训练场景，</a:t>
                      </a:r>
                      <a:r>
                        <a:rPr lang="en-US" altLang="zh-CN" sz="1000" dirty="0" smtClean="0">
                          <a:latin typeface="微软雅黑" panose="020B0503020204020204" charset="-122"/>
                          <a:ea typeface="微软雅黑" panose="020B0503020204020204" charset="-122"/>
                        </a:rPr>
                        <a:t>PCIE</a:t>
                      </a:r>
                      <a:r>
                        <a:rPr lang="zh-CN" altLang="en-US" sz="1000" dirty="0" smtClean="0">
                          <a:latin typeface="微软雅黑" panose="020B0503020204020204" charset="-122"/>
                          <a:ea typeface="微软雅黑" panose="020B0503020204020204" charset="-122"/>
                        </a:rPr>
                        <a:t>性能卡（</a:t>
                      </a:r>
                      <a:r>
                        <a:rPr lang="en-US" altLang="zh-CN" sz="1000" dirty="0" smtClean="0">
                          <a:latin typeface="微软雅黑" panose="020B0503020204020204" charset="-122"/>
                          <a:ea typeface="微软雅黑" panose="020B0503020204020204" charset="-122"/>
                        </a:rPr>
                        <a:t>A100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A800PCIE</a:t>
                      </a:r>
                      <a:r>
                        <a:rPr lang="zh-CN" altLang="en-US" sz="1000" dirty="0" smtClean="0">
                          <a:latin typeface="微软雅黑" panose="020B0503020204020204" charset="-122"/>
                          <a:ea typeface="微软雅黑" panose="020B0503020204020204" charset="-122"/>
                        </a:rPr>
                        <a:t>版）涉及到跨</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服务器的通信；</a:t>
                      </a:r>
                      <a:endParaRPr lang="en-US" altLang="zh-CN" sz="100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94863">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训练服务器</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8</a:t>
                      </a:r>
                      <a:r>
                        <a:rPr lang="zh-CN" altLang="en-US" sz="1000" dirty="0" smtClean="0">
                          <a:latin typeface="微软雅黑" panose="020B0503020204020204" charset="-122"/>
                          <a:ea typeface="微软雅黑" panose="020B0503020204020204" charset="-122"/>
                          <a:sym typeface="+mn-ea"/>
                        </a:rPr>
                        <a:t>张 </a:t>
                      </a:r>
                      <a:r>
                        <a:rPr lang="en-US" altLang="zh-CN" sz="1000" dirty="0" smtClean="0">
                          <a:latin typeface="微软雅黑" panose="020B0503020204020204" charset="-122"/>
                          <a:ea typeface="微软雅黑" panose="020B0503020204020204" charset="-122"/>
                          <a:sym typeface="+mn-ea"/>
                        </a:rPr>
                        <a:t>NDR400Gbps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 </a:t>
                      </a:r>
                      <a:r>
                        <a:rPr lang="en-US" altLang="zh-CN" sz="1000" dirty="0" smtClean="0">
                          <a:latin typeface="微软雅黑" panose="020B0503020204020204" charset="-122"/>
                          <a:ea typeface="微软雅黑" panose="020B0503020204020204" charset="-122"/>
                          <a:sym typeface="+mn-ea"/>
                        </a:rPr>
                        <a:t>HDR200Gbps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endParaRPr lang="en-US" altLang="zh-CN" sz="1000" b="1"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a:t>
                      </a:r>
                      <a:r>
                        <a:rPr lang="en-US" altLang="zh-CN" sz="1000" dirty="0" smtClean="0">
                          <a:latin typeface="微软雅黑" panose="020B0503020204020204" charset="-122"/>
                          <a:ea typeface="微软雅黑" panose="020B0503020204020204" charset="-122"/>
                          <a:sym typeface="+mn-ea"/>
                        </a:rPr>
                        <a:t>25G</a:t>
                      </a:r>
                      <a:r>
                        <a:rPr lang="zh-CN" altLang="en-US" sz="1000" dirty="0" smtClean="0">
                          <a:latin typeface="微软雅黑" panose="020B0503020204020204" charset="-122"/>
                          <a:ea typeface="微软雅黑" panose="020B0503020204020204" charset="-122"/>
                          <a:sym typeface="+mn-ea"/>
                        </a:rPr>
                        <a:t>管理网络（例：双网卡做</a:t>
                      </a:r>
                      <a:r>
                        <a:rPr lang="en-US" altLang="zh-CN" sz="1000" dirty="0" smtClean="0">
                          <a:latin typeface="微软雅黑" panose="020B0503020204020204" charset="-122"/>
                          <a:ea typeface="微软雅黑" panose="020B0503020204020204" charset="-122"/>
                          <a:sym typeface="+mn-ea"/>
                        </a:rPr>
                        <a:t>bond4</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7023">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推理服务器                                                                </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 </a:t>
                      </a:r>
                      <a:r>
                        <a:rPr lang="en-US" altLang="zh-CN" sz="1000" dirty="0" smtClean="0">
                          <a:latin typeface="微软雅黑" panose="020B0503020204020204" charset="-122"/>
                          <a:ea typeface="微软雅黑" panose="020B0503020204020204" charset="-122"/>
                          <a:sym typeface="+mn-ea"/>
                        </a:rPr>
                        <a:t>HDR200Gbps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endParaRPr lang="en-US" altLang="zh-CN" sz="1000" b="1"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a:t>
                      </a:r>
                      <a:r>
                        <a:rPr lang="en-US" altLang="zh-CN" sz="1000" dirty="0" smtClean="0">
                          <a:latin typeface="微软雅黑" panose="020B0503020204020204" charset="-122"/>
                          <a:ea typeface="微软雅黑" panose="020B0503020204020204" charset="-122"/>
                          <a:sym typeface="+mn-ea"/>
                        </a:rPr>
                        <a:t>25G</a:t>
                      </a:r>
                      <a:r>
                        <a:rPr lang="zh-CN" altLang="en-US" sz="1000" dirty="0" smtClean="0">
                          <a:latin typeface="微软雅黑" panose="020B0503020204020204" charset="-122"/>
                          <a:ea typeface="微软雅黑" panose="020B0503020204020204" charset="-122"/>
                          <a:sym typeface="+mn-ea"/>
                        </a:rPr>
                        <a:t>管理网络（例：双网卡做</a:t>
                      </a:r>
                      <a:r>
                        <a:rPr lang="en-US" altLang="zh-CN" sz="1000" dirty="0" smtClean="0">
                          <a:latin typeface="微软雅黑" panose="020B0503020204020204" charset="-122"/>
                          <a:ea typeface="微软雅黑" panose="020B0503020204020204" charset="-122"/>
                          <a:sym typeface="+mn-ea"/>
                        </a:rPr>
                        <a:t>bond4</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5341">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管理服务器</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a:t>
                      </a:r>
                      <a:r>
                        <a:rPr lang="en-US" altLang="zh-CN" sz="1000" dirty="0" smtClean="0">
                          <a:latin typeface="微软雅黑" panose="020B0503020204020204" charset="-122"/>
                          <a:ea typeface="微软雅黑" panose="020B0503020204020204" charset="-122"/>
                          <a:sym typeface="+mn-ea"/>
                        </a:rPr>
                        <a:t>25G</a:t>
                      </a:r>
                      <a:r>
                        <a:rPr lang="zh-CN" altLang="en-US" sz="1000" dirty="0" smtClean="0">
                          <a:latin typeface="微软雅黑" panose="020B0503020204020204" charset="-122"/>
                          <a:ea typeface="微软雅黑" panose="020B0503020204020204" charset="-122"/>
                          <a:sym typeface="+mn-ea"/>
                        </a:rPr>
                        <a:t>管理网络（例：双网卡做</a:t>
                      </a:r>
                      <a:r>
                        <a:rPr lang="en-US" altLang="zh-CN" sz="1000" dirty="0" smtClean="0">
                          <a:latin typeface="微软雅黑" panose="020B0503020204020204" charset="-122"/>
                          <a:ea typeface="微软雅黑" panose="020B0503020204020204" charset="-122"/>
                          <a:sym typeface="+mn-ea"/>
                        </a:rPr>
                        <a:t>bond4</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 </a:t>
                      </a:r>
                      <a:r>
                        <a:rPr lang="en-US" altLang="zh-CN" sz="1000" dirty="0" smtClean="0">
                          <a:latin typeface="微软雅黑" panose="020B0503020204020204" charset="-122"/>
                          <a:ea typeface="微软雅黑" panose="020B0503020204020204" charset="-122"/>
                          <a:sym typeface="+mn-ea"/>
                        </a:rPr>
                        <a:t>HDR200Gbps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endParaRPr lang="en-US" altLang="zh-CN" sz="1000" b="1"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7023">
                <a:tc>
                  <a:txBody>
                    <a:bodyPr/>
                    <a:lstStyle/>
                    <a:p>
                      <a:pPr>
                        <a:lnSpc>
                          <a:spcPct val="150000"/>
                        </a:lnSpc>
                      </a:pPr>
                      <a:r>
                        <a:rPr lang="zh-CN" altLang="en-US" sz="900" b="0" dirty="0" smtClean="0">
                          <a:latin typeface="微软雅黑" panose="020B0503020204020204" charset="-122"/>
                          <a:ea typeface="微软雅黑" panose="020B0503020204020204" charset="-122"/>
                          <a:sym typeface="+mn-ea"/>
                        </a:rPr>
                        <a:t>存储资源池</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接入集群</a:t>
                      </a:r>
                      <a:r>
                        <a:rPr lang="en-US" altLang="zh-CN" sz="1000" dirty="0" smtClean="0">
                          <a:latin typeface="微软雅黑" panose="020B0503020204020204" charset="-122"/>
                          <a:ea typeface="微软雅黑" panose="020B0503020204020204" charset="-122"/>
                          <a:sym typeface="+mn-ea"/>
                        </a:rPr>
                        <a:t>200Gbps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sym typeface="+mn-ea"/>
                        </a:rPr>
                        <a:t>存储网络；</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张</a:t>
                      </a:r>
                      <a:r>
                        <a:rPr lang="en-US" altLang="zh-CN" sz="1000" dirty="0" smtClean="0">
                          <a:latin typeface="微软雅黑" panose="020B0503020204020204" charset="-122"/>
                          <a:ea typeface="微软雅黑" panose="020B0503020204020204" charset="-122"/>
                          <a:sym typeface="+mn-ea"/>
                        </a:rPr>
                        <a:t>25G</a:t>
                      </a:r>
                      <a:r>
                        <a:rPr lang="zh-CN" altLang="en-US" sz="1000" dirty="0" smtClean="0">
                          <a:latin typeface="微软雅黑" panose="020B0503020204020204" charset="-122"/>
                          <a:ea typeface="微软雅黑" panose="020B0503020204020204" charset="-122"/>
                          <a:sym typeface="+mn-ea"/>
                        </a:rPr>
                        <a:t>管理网络；</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5341">
                <a:tc>
                  <a:txBody>
                    <a:bodyPr/>
                    <a:lstStyle/>
                    <a:p>
                      <a:pPr>
                        <a:lnSpc>
                          <a:spcPct val="150000"/>
                        </a:lnSpc>
                      </a:pPr>
                      <a:r>
                        <a:rPr lang="en-US" altLang="zh-CN" sz="900" b="0" dirty="0" smtClean="0">
                          <a:latin typeface="微软雅黑" panose="020B0503020204020204" charset="-122"/>
                          <a:ea typeface="微软雅黑" panose="020B0503020204020204" charset="-122"/>
                          <a:sym typeface="+mn-lt"/>
                        </a:rPr>
                        <a:t>HDR </a:t>
                      </a:r>
                      <a:r>
                        <a:rPr lang="en-US" altLang="zh-CN" sz="900" b="0" dirty="0" err="1" smtClean="0">
                          <a:latin typeface="微软雅黑" panose="020B0503020204020204" charset="-122"/>
                          <a:ea typeface="微软雅黑" panose="020B0503020204020204" charset="-122"/>
                        </a:rPr>
                        <a:t>InfiniBand</a:t>
                      </a:r>
                      <a:r>
                        <a:rPr lang="zh-CN" altLang="en-US" sz="900" b="0" dirty="0" smtClean="0">
                          <a:latin typeface="微软雅黑" panose="020B0503020204020204" charset="-122"/>
                          <a:ea typeface="微软雅黑" panose="020B0503020204020204" charset="-122"/>
                          <a:sym typeface="+mn-lt"/>
                        </a:rPr>
                        <a:t>交换机 </a:t>
                      </a:r>
                      <a:endParaRPr lang="en-US" altLang="zh-CN" sz="900" b="0" dirty="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lt"/>
                        </a:rPr>
                        <a:t>推理设计使用一台</a:t>
                      </a:r>
                      <a:r>
                        <a:rPr lang="en-US" altLang="zh-CN" sz="1000" dirty="0" smtClean="0">
                          <a:latin typeface="微软雅黑" panose="020B0503020204020204" charset="-122"/>
                          <a:ea typeface="微软雅黑" panose="020B0503020204020204" charset="-122"/>
                          <a:sym typeface="+mn-lt"/>
                        </a:rPr>
                        <a:t>HDR/40</a:t>
                      </a:r>
                      <a:r>
                        <a:rPr lang="zh-CN" altLang="en-US" sz="1000" dirty="0" smtClean="0">
                          <a:latin typeface="微软雅黑" panose="020B0503020204020204" charset="-122"/>
                          <a:ea typeface="微软雅黑" panose="020B0503020204020204" charset="-122"/>
                          <a:sym typeface="+mn-lt"/>
                        </a:rPr>
                        <a:t>端口</a:t>
                      </a:r>
                      <a:r>
                        <a:rPr lang="en-US" altLang="zh-CN" sz="1000" dirty="0" smtClean="0">
                          <a:latin typeface="微软雅黑" panose="020B0503020204020204" charset="-122"/>
                          <a:ea typeface="微软雅黑" panose="020B0503020204020204" charset="-122"/>
                          <a:sym typeface="+mn-lt"/>
                        </a:rPr>
                        <a:t>IB</a:t>
                      </a:r>
                      <a:r>
                        <a:rPr lang="zh-CN" altLang="en-US" sz="1000" dirty="0" smtClean="0">
                          <a:latin typeface="微软雅黑" panose="020B0503020204020204" charset="-122"/>
                          <a:ea typeface="微软雅黑" panose="020B0503020204020204" charset="-122"/>
                          <a:sym typeface="+mn-lt"/>
                        </a:rPr>
                        <a:t>交换机，用户推理作业的存储连接（这里说明的是其中一种方式）；</a:t>
                      </a:r>
                      <a:endParaRPr lang="en-US" altLang="zh-CN" sz="1000" dirty="0" smtClean="0">
                        <a:latin typeface="微软雅黑" panose="020B0503020204020204" charset="-122"/>
                        <a:ea typeface="微软雅黑" panose="020B0503020204020204" charset="-122"/>
                        <a:sym typeface="+mn-lt"/>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lt"/>
                        </a:rPr>
                        <a:t>存储设计使用一台</a:t>
                      </a:r>
                      <a:r>
                        <a:rPr lang="en-US" altLang="zh-CN" sz="1000" dirty="0" smtClean="0">
                          <a:latin typeface="微软雅黑" panose="020B0503020204020204" charset="-122"/>
                          <a:ea typeface="微软雅黑" panose="020B0503020204020204" charset="-122"/>
                          <a:sym typeface="+mn-lt"/>
                        </a:rPr>
                        <a:t>HDR/40</a:t>
                      </a:r>
                      <a:r>
                        <a:rPr lang="zh-CN" altLang="en-US" sz="1000" dirty="0" smtClean="0">
                          <a:latin typeface="微软雅黑" panose="020B0503020204020204" charset="-122"/>
                          <a:ea typeface="微软雅黑" panose="020B0503020204020204" charset="-122"/>
                          <a:sym typeface="+mn-lt"/>
                        </a:rPr>
                        <a:t>端口</a:t>
                      </a:r>
                      <a:r>
                        <a:rPr lang="en-US" altLang="zh-CN" sz="1000" dirty="0" smtClean="0">
                          <a:latin typeface="微软雅黑" panose="020B0503020204020204" charset="-122"/>
                          <a:ea typeface="微软雅黑" panose="020B0503020204020204" charset="-122"/>
                          <a:sym typeface="+mn-lt"/>
                        </a:rPr>
                        <a:t>IB</a:t>
                      </a:r>
                      <a:r>
                        <a:rPr lang="zh-CN" altLang="en-US" sz="1000" dirty="0" smtClean="0">
                          <a:latin typeface="微软雅黑" panose="020B0503020204020204" charset="-122"/>
                          <a:ea typeface="微软雅黑" panose="020B0503020204020204" charset="-122"/>
                          <a:sym typeface="+mn-lt"/>
                        </a:rPr>
                        <a:t>交换机，这里存储和推理网络平面分开，根据实际情况，可考虑推理和存储服用一台</a:t>
                      </a:r>
                      <a:r>
                        <a:rPr lang="en-US" altLang="zh-CN" sz="1000" dirty="0" smtClean="0">
                          <a:latin typeface="微软雅黑" panose="020B0503020204020204" charset="-122"/>
                          <a:ea typeface="微软雅黑" panose="020B0503020204020204" charset="-122"/>
                          <a:sym typeface="+mn-lt"/>
                        </a:rPr>
                        <a:t>IB</a:t>
                      </a:r>
                      <a:r>
                        <a:rPr lang="zh-CN" altLang="en-US" sz="1000" dirty="0" smtClean="0">
                          <a:latin typeface="微软雅黑" panose="020B0503020204020204" charset="-122"/>
                          <a:ea typeface="微软雅黑" panose="020B0503020204020204" charset="-122"/>
                          <a:sym typeface="+mn-lt"/>
                        </a:rPr>
                        <a:t>设备；</a:t>
                      </a:r>
                      <a:endParaRPr lang="en-US" altLang="zh-CN" sz="1000" dirty="0" smtClean="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364">
                <a:tc>
                  <a:txBody>
                    <a:bodyPr/>
                    <a:lstStyle/>
                    <a:p>
                      <a:pPr>
                        <a:lnSpc>
                          <a:spcPct val="150000"/>
                        </a:lnSpc>
                      </a:pPr>
                      <a:r>
                        <a:rPr lang="en-US" altLang="zh-CN" sz="900" b="0" dirty="0" smtClean="0">
                          <a:latin typeface="微软雅黑" panose="020B0503020204020204" charset="-122"/>
                          <a:ea typeface="微软雅黑" panose="020B0503020204020204" charset="-122"/>
                          <a:sym typeface="+mn-lt"/>
                        </a:rPr>
                        <a:t>NDR </a:t>
                      </a:r>
                      <a:r>
                        <a:rPr lang="en-US" altLang="zh-CN" sz="900" b="0" dirty="0" err="1" smtClean="0">
                          <a:latin typeface="微软雅黑" panose="020B0503020204020204" charset="-122"/>
                          <a:ea typeface="微软雅黑" panose="020B0503020204020204" charset="-122"/>
                        </a:rPr>
                        <a:t>InfiniBand</a:t>
                      </a:r>
                      <a:r>
                        <a:rPr lang="zh-CN" altLang="en-US" sz="900" b="0" dirty="0" smtClean="0">
                          <a:latin typeface="微软雅黑" panose="020B0503020204020204" charset="-122"/>
                          <a:ea typeface="微软雅黑" panose="020B0503020204020204" charset="-122"/>
                          <a:sym typeface="+mn-lt"/>
                        </a:rPr>
                        <a:t>交换机 </a:t>
                      </a:r>
                      <a:endParaRPr lang="en-US" altLang="zh-CN" sz="900" b="0" dirty="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sz="1000" dirty="0" smtClean="0">
                          <a:latin typeface="微软雅黑" panose="020B0503020204020204" charset="-122"/>
                          <a:ea typeface="微软雅黑" panose="020B0503020204020204" charset="-122"/>
                          <a:sym typeface="+mn-lt"/>
                        </a:rPr>
                        <a:t>当前架构设计一台</a:t>
                      </a:r>
                      <a:r>
                        <a:rPr lang="en-US" altLang="zh-CN" sz="1000" dirty="0" smtClean="0">
                          <a:latin typeface="微软雅黑" panose="020B0503020204020204" charset="-122"/>
                          <a:ea typeface="微软雅黑" panose="020B0503020204020204" charset="-122"/>
                          <a:sym typeface="+mn-lt"/>
                        </a:rPr>
                        <a:t>NDR/64</a:t>
                      </a:r>
                      <a:r>
                        <a:rPr lang="zh-CN" altLang="en-US" sz="1000" dirty="0" smtClean="0">
                          <a:latin typeface="微软雅黑" panose="020B0503020204020204" charset="-122"/>
                          <a:ea typeface="微软雅黑" panose="020B0503020204020204" charset="-122"/>
                          <a:sym typeface="+mn-lt"/>
                        </a:rPr>
                        <a:t>端口</a:t>
                      </a:r>
                      <a:r>
                        <a:rPr lang="en-US" altLang="zh-CN" sz="1000" dirty="0" smtClean="0">
                          <a:latin typeface="微软雅黑" panose="020B0503020204020204" charset="-122"/>
                          <a:ea typeface="微软雅黑" panose="020B0503020204020204" charset="-122"/>
                          <a:sym typeface="+mn-lt"/>
                        </a:rPr>
                        <a:t>IB</a:t>
                      </a:r>
                      <a:r>
                        <a:rPr lang="zh-CN" altLang="en-US" sz="1000" dirty="0" smtClean="0">
                          <a:latin typeface="微软雅黑" panose="020B0503020204020204" charset="-122"/>
                          <a:ea typeface="微软雅黑" panose="020B0503020204020204" charset="-122"/>
                          <a:sym typeface="+mn-lt"/>
                        </a:rPr>
                        <a:t>交换机，横向扩展最多支持</a:t>
                      </a:r>
                      <a:r>
                        <a:rPr lang="en-US" altLang="zh-CN" sz="1000" dirty="0" smtClean="0">
                          <a:latin typeface="微软雅黑" panose="020B0503020204020204" charset="-122"/>
                          <a:ea typeface="微软雅黑" panose="020B0503020204020204" charset="-122"/>
                          <a:sym typeface="+mn-lt"/>
                        </a:rPr>
                        <a:t>8</a:t>
                      </a:r>
                      <a:r>
                        <a:rPr lang="zh-CN" altLang="en-US" sz="1000" dirty="0" smtClean="0">
                          <a:latin typeface="微软雅黑" panose="020B0503020204020204" charset="-122"/>
                          <a:ea typeface="微软雅黑" panose="020B0503020204020204" charset="-122"/>
                          <a:sym typeface="+mn-lt"/>
                        </a:rPr>
                        <a:t>台</a:t>
                      </a:r>
                      <a:r>
                        <a:rPr lang="en-US" altLang="zh-CN" sz="1000" dirty="0" smtClean="0">
                          <a:latin typeface="微软雅黑" panose="020B0503020204020204" charset="-122"/>
                          <a:ea typeface="微软雅黑" panose="020B0503020204020204" charset="-122"/>
                          <a:sym typeface="+mn-lt"/>
                        </a:rPr>
                        <a:t>SXM</a:t>
                      </a:r>
                      <a:r>
                        <a:rPr lang="zh-CN" altLang="en-US" sz="1000" dirty="0" smtClean="0">
                          <a:latin typeface="微软雅黑" panose="020B0503020204020204" charset="-122"/>
                          <a:ea typeface="微软雅黑" panose="020B0503020204020204" charset="-122"/>
                          <a:sym typeface="+mn-lt"/>
                        </a:rPr>
                        <a:t>训练服务器；</a:t>
                      </a:r>
                      <a:endParaRPr lang="en-US" altLang="zh-CN" sz="1000" dirty="0" smtClean="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91" name="矩形 290"/>
          <p:cNvSpPr/>
          <p:nvPr/>
        </p:nvSpPr>
        <p:spPr>
          <a:xfrm>
            <a:off x="1157022" y="4283245"/>
            <a:ext cx="3539776"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a:off x="2852548" y="4283245"/>
            <a:ext cx="1852109"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p:cNvSpPr/>
          <p:nvPr/>
        </p:nvSpPr>
        <p:spPr>
          <a:xfrm>
            <a:off x="4264673" y="343102"/>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a:off x="4706515" y="4266721"/>
            <a:ext cx="3214365" cy="147753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7918593" y="4263174"/>
            <a:ext cx="3076981" cy="147901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152740" y="960531"/>
            <a:ext cx="1236400" cy="182139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0" name="textbox 970"/>
          <p:cNvSpPr/>
          <p:nvPr/>
        </p:nvSpPr>
        <p:spPr>
          <a:xfrm>
            <a:off x="206973" y="185191"/>
            <a:ext cx="3740346" cy="389732"/>
          </a:xfrm>
          <a:prstGeom prst="rect">
            <a:avLst/>
          </a:prstGeom>
          <a:noFill/>
          <a:ln w="0" cap="flat">
            <a:noFill/>
            <a:prstDash val="solid"/>
            <a:miter lim="0"/>
          </a:ln>
        </p:spPr>
        <p:txBody>
          <a:bodyPr vert="horz" wrap="square" lIns="0" tIns="0" rIns="0" bIns="0"/>
          <a:lstStyle/>
          <a:p>
            <a:pPr marL="12700" algn="l" rtl="0" eaLnBrk="0">
              <a:lnSpc>
                <a:spcPct val="98000"/>
              </a:lnSpc>
            </a:pPr>
            <a:r>
              <a:rPr lang="zh-CN" altLang="en-US" b="1" dirty="0" smtClean="0">
                <a:latin typeface="微软雅黑" panose="020B0503020204020204" charset="-122"/>
                <a:ea typeface="微软雅黑" panose="020B0503020204020204" charset="-122"/>
                <a:cs typeface="微软雅黑" panose="020B0503020204020204" charset="-122"/>
              </a:rPr>
              <a:t>中型</a:t>
            </a:r>
            <a:r>
              <a:rPr lang="zh-CN" altLang="en-US" b="1" dirty="0" smtClean="0">
                <a:latin typeface="微软雅黑" panose="020B0503020204020204" charset="-122"/>
                <a:ea typeface="微软雅黑" panose="020B0503020204020204" charset="-122"/>
                <a:cs typeface="微软雅黑" panose="020B0503020204020204" charset="-122"/>
              </a:rPr>
              <a:t>训练环境组网</a:t>
            </a:r>
            <a:endParaRPr b="1" dirty="0" smtClean="0">
              <a:latin typeface="微软雅黑" panose="020B0503020204020204" charset="-122"/>
              <a:ea typeface="微软雅黑" panose="020B0503020204020204" charset="-122"/>
              <a:cs typeface="微软雅黑" panose="020B0503020204020204" charset="-122"/>
            </a:endParaRPr>
          </a:p>
        </p:txBody>
      </p:sp>
      <p:sp>
        <p:nvSpPr>
          <p:cNvPr id="144" name="textbox 1026"/>
          <p:cNvSpPr/>
          <p:nvPr/>
        </p:nvSpPr>
        <p:spPr>
          <a:xfrm>
            <a:off x="427870" y="1482789"/>
            <a:ext cx="425470" cy="159185"/>
          </a:xfrm>
          <a:prstGeom prst="rect">
            <a:avLst/>
          </a:prstGeom>
          <a:noFill/>
          <a:ln w="0" cap="flat">
            <a:noFill/>
            <a:prstDash val="solid"/>
            <a:miter lim="0"/>
          </a:ln>
        </p:spPr>
        <p:txBody>
          <a:bodyPr vert="horz" wrap="square" lIns="0" tIns="0" rIns="0" bIns="0"/>
          <a:lstStyle/>
          <a:p>
            <a:pPr algn="l" rtl="0" eaLnBrk="0">
              <a:lnSpc>
                <a:spcPct val="81000"/>
              </a:lnSpc>
            </a:pPr>
            <a:r>
              <a:rPr lang="en-US" sz="800" dirty="0" smtClean="0">
                <a:latin typeface="微软雅黑" panose="020B0503020204020204" charset="-122"/>
                <a:ea typeface="微软雅黑" panose="020B0503020204020204" charset="-122"/>
                <a:cs typeface="微软雅黑" panose="020B0503020204020204" charset="-122"/>
              </a:rPr>
              <a:t>10</a:t>
            </a:r>
            <a:r>
              <a:rPr lang="en-US" altLang="zh-CN" sz="800" dirty="0" smtClean="0">
                <a:latin typeface="微软雅黑" panose="020B0503020204020204" charset="-122"/>
                <a:ea typeface="微软雅黑" panose="020B0503020204020204" charset="-122"/>
                <a:cs typeface="微软雅黑" panose="020B0503020204020204" charset="-122"/>
              </a:rPr>
              <a:t>GE</a:t>
            </a:r>
            <a:endParaRPr sz="800" dirty="0">
              <a:latin typeface="微软雅黑" panose="020B0503020204020204" charset="-122"/>
              <a:ea typeface="微软雅黑" panose="020B0503020204020204" charset="-122"/>
              <a:cs typeface="微软雅黑" panose="020B0503020204020204" charset="-122"/>
            </a:endParaRPr>
          </a:p>
        </p:txBody>
      </p:sp>
      <p:sp>
        <p:nvSpPr>
          <p:cNvPr id="146" name="文本框 145"/>
          <p:cNvSpPr txBox="1"/>
          <p:nvPr/>
        </p:nvSpPr>
        <p:spPr>
          <a:xfrm>
            <a:off x="218997" y="1057928"/>
            <a:ext cx="889987" cy="261610"/>
          </a:xfrm>
          <a:prstGeom prst="rect">
            <a:avLst/>
          </a:prstGeom>
          <a:noFill/>
        </p:spPr>
        <p:txBody>
          <a:bodyPr wrap="none" rtlCol="0">
            <a:spAutoFit/>
          </a:bodyPr>
          <a:lstStyle/>
          <a:p>
            <a:r>
              <a:rPr lang="zh-CN" altLang="en-US" sz="1100" dirty="0" smtClean="0"/>
              <a:t>线述表示：</a:t>
            </a:r>
            <a:endParaRPr lang="zh-CN" altLang="en-US" sz="1100" dirty="0"/>
          </a:p>
        </p:txBody>
      </p:sp>
      <p:sp>
        <p:nvSpPr>
          <p:cNvPr id="147" name="文本框 146"/>
          <p:cNvSpPr txBox="1"/>
          <p:nvPr/>
        </p:nvSpPr>
        <p:spPr>
          <a:xfrm>
            <a:off x="335815" y="2149374"/>
            <a:ext cx="517525" cy="269190"/>
          </a:xfrm>
          <a:prstGeom prst="rect">
            <a:avLst/>
          </a:prstGeom>
          <a:noFill/>
        </p:spPr>
        <p:txBody>
          <a:bodyPr wrap="square" rtlCol="0">
            <a:noAutofit/>
          </a:bodyPr>
          <a:lstStyle/>
          <a:p>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1Gb</a:t>
            </a:r>
            <a:endPar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cxnSp>
        <p:nvCxnSpPr>
          <p:cNvPr id="149" name="直接连接符 148"/>
          <p:cNvCxnSpPr/>
          <p:nvPr/>
        </p:nvCxnSpPr>
        <p:spPr>
          <a:xfrm>
            <a:off x="835556" y="2277643"/>
            <a:ext cx="44499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13653" y="1562381"/>
            <a:ext cx="44499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08" name="图片 107" descr="ny-logo"/>
          <p:cNvPicPr>
            <a:picLocks noChangeAspect="1"/>
          </p:cNvPicPr>
          <p:nvPr/>
        </p:nvPicPr>
        <p:blipFill>
          <a:blip r:embed="rId2"/>
          <a:stretch>
            <a:fillRect/>
          </a:stretch>
        </p:blipFill>
        <p:spPr>
          <a:xfrm>
            <a:off x="9774080" y="45419"/>
            <a:ext cx="2101038" cy="340709"/>
          </a:xfrm>
          <a:prstGeom prst="rect">
            <a:avLst/>
          </a:prstGeom>
        </p:spPr>
      </p:pic>
      <p:sp>
        <p:nvSpPr>
          <p:cNvPr id="11" name="文本框 10"/>
          <p:cNvSpPr txBox="1"/>
          <p:nvPr/>
        </p:nvSpPr>
        <p:spPr>
          <a:xfrm>
            <a:off x="2435363" y="4371656"/>
            <a:ext cx="1737752" cy="230832"/>
          </a:xfrm>
          <a:prstGeom prst="rect">
            <a:avLst/>
          </a:prstGeom>
          <a:noFill/>
        </p:spPr>
        <p:txBody>
          <a:bodyPr wrap="square" rtlCol="0">
            <a:spAutoFit/>
          </a:bodyPr>
          <a:lstStyle/>
          <a:p>
            <a:r>
              <a:rPr lang="en-US" altLang="zh-CN" sz="900" dirty="0" smtClean="0"/>
              <a:t>AI</a:t>
            </a:r>
            <a:r>
              <a:rPr lang="zh-CN" altLang="en-US" sz="900" dirty="0" smtClean="0"/>
              <a:t>训练资源池</a:t>
            </a:r>
            <a:endParaRPr lang="zh-CN" altLang="en-US" sz="900" dirty="0"/>
          </a:p>
        </p:txBody>
      </p:sp>
      <p:sp>
        <p:nvSpPr>
          <p:cNvPr id="115" name="圆角矩形 114"/>
          <p:cNvSpPr/>
          <p:nvPr/>
        </p:nvSpPr>
        <p:spPr>
          <a:xfrm>
            <a:off x="1421246" y="4626768"/>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1489672" y="4688099"/>
            <a:ext cx="1150758" cy="769441"/>
          </a:xfrm>
          <a:prstGeom prst="rect">
            <a:avLst/>
          </a:prstGeom>
          <a:noFill/>
        </p:spPr>
        <p:txBody>
          <a:bodyPr wrap="square" rtlCol="0">
            <a:spAutoFit/>
          </a:bodyPr>
          <a:lstStyle/>
          <a:p>
            <a:pPr lvl="0">
              <a:defRPr/>
            </a:pPr>
            <a:r>
              <a:rPr lang="en-US" altLang="zh-CN" sz="900" b="1" kern="0" dirty="0" smtClean="0">
                <a:ea typeface="微软雅黑" panose="020B0503020204020204" charset="-122"/>
              </a:rPr>
              <a:t>     AI</a:t>
            </a:r>
            <a:r>
              <a:rPr lang="zh-CN" altLang="en-US" sz="900" b="1" kern="0" dirty="0">
                <a:ea typeface="微软雅黑" panose="020B0503020204020204" charset="-122"/>
              </a:rPr>
              <a:t>训练</a:t>
            </a:r>
            <a:endParaRPr lang="en-US" altLang="zh-CN" sz="900" b="1" kern="0" dirty="0">
              <a:ea typeface="微软雅黑" panose="020B0503020204020204" charset="-122"/>
            </a:endParaRPr>
          </a:p>
          <a:p>
            <a:pPr lvl="0">
              <a:defRPr/>
            </a:pPr>
            <a:endParaRPr lang="en-US" altLang="zh-CN" sz="1100" b="1" kern="0" dirty="0">
              <a:ea typeface="微软雅黑" panose="020B0503020204020204" charset="-122"/>
            </a:endParaRPr>
          </a:p>
          <a:p>
            <a:pPr lvl="0">
              <a:defRPr/>
            </a:pPr>
            <a:r>
              <a:rPr lang="zh-CN" altLang="en-US" sz="700" b="1" kern="0" dirty="0">
                <a:ea typeface="微软雅黑" panose="020B0503020204020204" charset="-122"/>
              </a:rPr>
              <a:t>承载用户模型训练</a:t>
            </a:r>
            <a:endParaRPr lang="en-US" altLang="zh-CN" sz="700" b="1" kern="0" dirty="0">
              <a:ea typeface="微软雅黑" panose="020B0503020204020204" charset="-122"/>
            </a:endParaRPr>
          </a:p>
          <a:p>
            <a:endParaRPr lang="en-US" altLang="zh-CN" sz="800" dirty="0" smtClean="0"/>
          </a:p>
          <a:p>
            <a:endParaRPr lang="zh-CN" altLang="en-US" sz="800" dirty="0"/>
          </a:p>
        </p:txBody>
      </p:sp>
      <p:sp>
        <p:nvSpPr>
          <p:cNvPr id="122" name="圆角矩形 121"/>
          <p:cNvSpPr/>
          <p:nvPr/>
        </p:nvSpPr>
        <p:spPr>
          <a:xfrm>
            <a:off x="3184779" y="4638941"/>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p:cNvSpPr txBox="1"/>
          <p:nvPr/>
        </p:nvSpPr>
        <p:spPr>
          <a:xfrm>
            <a:off x="3136440" y="4755129"/>
            <a:ext cx="1150758" cy="615553"/>
          </a:xfrm>
          <a:prstGeom prst="rect">
            <a:avLst/>
          </a:prstGeom>
          <a:noFill/>
        </p:spPr>
        <p:txBody>
          <a:bodyPr wrap="square" rtlCol="0">
            <a:spAutoFit/>
          </a:bodyPr>
          <a:lstStyle/>
          <a:p>
            <a:pPr lvl="0" algn="ctr">
              <a:defRPr/>
            </a:pPr>
            <a:r>
              <a:rPr lang="en-US" altLang="zh-CN" sz="800" b="1" kern="0" dirty="0">
                <a:latin typeface="微软雅黑" panose="020B0503020204020204" charset="-122"/>
                <a:ea typeface="微软雅黑" panose="020B0503020204020204" charset="-122"/>
              </a:rPr>
              <a:t>AI</a:t>
            </a:r>
            <a:r>
              <a:rPr lang="zh-CN" altLang="en-US" sz="800" b="1" kern="0" dirty="0">
                <a:latin typeface="微软雅黑" panose="020B0503020204020204" charset="-122"/>
                <a:ea typeface="微软雅黑" panose="020B0503020204020204" charset="-122"/>
              </a:rPr>
              <a:t>开发</a:t>
            </a:r>
            <a:r>
              <a:rPr lang="en-US" altLang="zh-CN" sz="800" b="1" kern="0" dirty="0">
                <a:latin typeface="微软雅黑" panose="020B0503020204020204" charset="-122"/>
                <a:ea typeface="微软雅黑" panose="020B0503020204020204" charset="-122"/>
              </a:rPr>
              <a:t>&amp;</a:t>
            </a:r>
            <a:r>
              <a:rPr lang="zh-CN" altLang="en-US" sz="800" b="1" kern="0" dirty="0">
                <a:latin typeface="微软雅黑" panose="020B0503020204020204" charset="-122"/>
                <a:ea typeface="微软雅黑" panose="020B0503020204020204" charset="-122"/>
              </a:rPr>
              <a:t>推理</a:t>
            </a:r>
            <a:endParaRPr lang="en-US" altLang="zh-CN" sz="800" b="1" kern="0" dirty="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a:ea typeface="微软雅黑" panose="020B0503020204020204" charset="-122"/>
              </a:rPr>
              <a:t>承载用户推理业务</a:t>
            </a:r>
            <a:endParaRPr lang="en-US" altLang="zh-CN" sz="700" b="1" kern="0" dirty="0">
              <a:ea typeface="微软雅黑" panose="020B0503020204020204" charset="-122"/>
            </a:endParaRPr>
          </a:p>
          <a:p>
            <a:endParaRPr lang="zh-CN" altLang="en-US" sz="900" dirty="0"/>
          </a:p>
        </p:txBody>
      </p:sp>
      <p:sp>
        <p:nvSpPr>
          <p:cNvPr id="125" name="矩形 124"/>
          <p:cNvSpPr/>
          <p:nvPr/>
        </p:nvSpPr>
        <p:spPr>
          <a:xfrm>
            <a:off x="2258929" y="2017616"/>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125"/>
          <p:cNvSpPr txBox="1"/>
          <p:nvPr/>
        </p:nvSpPr>
        <p:spPr>
          <a:xfrm>
            <a:off x="2579775" y="2109011"/>
            <a:ext cx="829529" cy="230832"/>
          </a:xfrm>
          <a:prstGeom prst="rect">
            <a:avLst/>
          </a:prstGeom>
          <a:noFill/>
        </p:spPr>
        <p:txBody>
          <a:bodyPr wrap="square" rtlCol="0">
            <a:spAutoFit/>
          </a:bodyPr>
          <a:lstStyle/>
          <a:p>
            <a:r>
              <a:rPr lang="en-US" altLang="zh-CN" sz="900" dirty="0" smtClean="0"/>
              <a:t>AI</a:t>
            </a:r>
            <a:r>
              <a:rPr lang="zh-CN" altLang="en-US" sz="900" dirty="0"/>
              <a:t>计算</a:t>
            </a:r>
            <a:r>
              <a:rPr lang="zh-CN" altLang="en-US" sz="900" dirty="0" smtClean="0"/>
              <a:t>网络</a:t>
            </a:r>
            <a:endParaRPr lang="zh-CN" altLang="en-US" sz="900" dirty="0"/>
          </a:p>
        </p:txBody>
      </p:sp>
      <p:sp>
        <p:nvSpPr>
          <p:cNvPr id="127" name="矩形 126"/>
          <p:cNvSpPr/>
          <p:nvPr/>
        </p:nvSpPr>
        <p:spPr>
          <a:xfrm>
            <a:off x="4532530" y="2076247"/>
            <a:ext cx="1364504" cy="93447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6758879" y="2095302"/>
            <a:ext cx="1290998" cy="933636"/>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009964" y="2117379"/>
            <a:ext cx="829529" cy="230832"/>
          </a:xfrm>
          <a:prstGeom prst="rect">
            <a:avLst/>
          </a:prstGeom>
          <a:noFill/>
        </p:spPr>
        <p:txBody>
          <a:bodyPr wrap="square" rtlCol="0">
            <a:spAutoFit/>
          </a:bodyPr>
          <a:lstStyle/>
          <a:p>
            <a:r>
              <a:rPr lang="en-US" altLang="zh-CN" sz="900" dirty="0" smtClean="0"/>
              <a:t>AI</a:t>
            </a:r>
            <a:r>
              <a:rPr lang="zh-CN" altLang="en-US" sz="900" dirty="0" smtClean="0"/>
              <a:t>存储网络</a:t>
            </a:r>
            <a:endParaRPr lang="zh-CN" altLang="en-US" sz="900" dirty="0"/>
          </a:p>
        </p:txBody>
      </p:sp>
      <p:sp>
        <p:nvSpPr>
          <p:cNvPr id="132" name="矩形 131"/>
          <p:cNvSpPr/>
          <p:nvPr/>
        </p:nvSpPr>
        <p:spPr>
          <a:xfrm>
            <a:off x="8831608" y="2063998"/>
            <a:ext cx="1321835" cy="910559"/>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9119695" y="2168553"/>
            <a:ext cx="968189" cy="230832"/>
          </a:xfrm>
          <a:prstGeom prst="rect">
            <a:avLst/>
          </a:prstGeom>
          <a:noFill/>
        </p:spPr>
        <p:txBody>
          <a:bodyPr wrap="square" rtlCol="0">
            <a:spAutoFit/>
          </a:bodyPr>
          <a:lstStyle/>
          <a:p>
            <a:r>
              <a:rPr lang="en-US" altLang="zh-CN" sz="900" dirty="0" smtClean="0"/>
              <a:t>BMC</a:t>
            </a:r>
            <a:r>
              <a:rPr lang="zh-CN" altLang="en-US" sz="900" dirty="0" smtClean="0"/>
              <a:t>管理网络</a:t>
            </a:r>
            <a:endParaRPr lang="zh-CN" altLang="en-US" sz="900"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413" y="2431640"/>
            <a:ext cx="740248" cy="345682"/>
          </a:xfrm>
          <a:prstGeom prst="rect">
            <a:avLst/>
          </a:prstGeom>
        </p:spPr>
      </p:pic>
      <p:pic>
        <p:nvPicPr>
          <p:cNvPr id="134" name="图片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503" y="2423818"/>
            <a:ext cx="740248" cy="345682"/>
          </a:xfrm>
          <a:prstGeom prst="rect">
            <a:avLst/>
          </a:prstGeom>
        </p:spPr>
      </p:pic>
      <p:pic>
        <p:nvPicPr>
          <p:cNvPr id="135" name="图片 1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8760" y="2437442"/>
            <a:ext cx="740248" cy="345682"/>
          </a:xfrm>
          <a:prstGeom prst="rect">
            <a:avLst/>
          </a:prstGeom>
        </p:spPr>
      </p:pic>
      <p:pic>
        <p:nvPicPr>
          <p:cNvPr id="137" name="图片 1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2349" y="2434339"/>
            <a:ext cx="740248" cy="345682"/>
          </a:xfrm>
          <a:prstGeom prst="rect">
            <a:avLst/>
          </a:prstGeom>
        </p:spPr>
      </p:pic>
      <p:cxnSp>
        <p:nvCxnSpPr>
          <p:cNvPr id="138" name="直接连接符 137"/>
          <p:cNvCxnSpPr>
            <a:endCxn id="130" idx="2"/>
          </p:cNvCxnSpPr>
          <p:nvPr/>
        </p:nvCxnSpPr>
        <p:spPr>
          <a:xfrm flipV="1">
            <a:off x="1805797" y="3028938"/>
            <a:ext cx="5598581" cy="1211854"/>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endCxn id="125" idx="2"/>
          </p:cNvCxnSpPr>
          <p:nvPr/>
        </p:nvCxnSpPr>
        <p:spPr>
          <a:xfrm flipV="1">
            <a:off x="1795947" y="2960917"/>
            <a:ext cx="1128355" cy="13022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7" idx="2"/>
          </p:cNvCxnSpPr>
          <p:nvPr/>
        </p:nvCxnSpPr>
        <p:spPr>
          <a:xfrm flipH="1">
            <a:off x="1783786" y="3010718"/>
            <a:ext cx="3430996" cy="125245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8323253" y="4684081"/>
            <a:ext cx="956082" cy="6825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文件存储</a:t>
            </a:r>
            <a:endParaRPr lang="en-US" altLang="zh-CN" sz="900" b="1" kern="0" dirty="0">
              <a:solidFill>
                <a:schemeClr val="tx1"/>
              </a:solidFill>
              <a:ea typeface="微软雅黑" panose="020B0503020204020204" charset="-122"/>
            </a:endParaRPr>
          </a:p>
        </p:txBody>
      </p:sp>
      <p:sp>
        <p:nvSpPr>
          <p:cNvPr id="152" name="圆角矩形 151"/>
          <p:cNvSpPr/>
          <p:nvPr/>
        </p:nvSpPr>
        <p:spPr>
          <a:xfrm>
            <a:off x="9600019" y="4684082"/>
            <a:ext cx="975730" cy="6630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对象存储</a:t>
            </a:r>
            <a:endParaRPr lang="en-US" altLang="zh-CN" sz="900" b="1" kern="0" dirty="0">
              <a:solidFill>
                <a:schemeClr val="tx1"/>
              </a:solidFill>
              <a:ea typeface="微软雅黑" panose="020B0503020204020204" charset="-122"/>
            </a:endParaRPr>
          </a:p>
        </p:txBody>
      </p:sp>
      <p:sp>
        <p:nvSpPr>
          <p:cNvPr id="154" name="文本框 153"/>
          <p:cNvSpPr txBox="1"/>
          <p:nvPr/>
        </p:nvSpPr>
        <p:spPr>
          <a:xfrm>
            <a:off x="9010750" y="4303189"/>
            <a:ext cx="1737752" cy="230832"/>
          </a:xfrm>
          <a:prstGeom prst="rect">
            <a:avLst/>
          </a:prstGeom>
          <a:noFill/>
        </p:spPr>
        <p:txBody>
          <a:bodyPr wrap="square" rtlCol="0">
            <a:spAutoFit/>
          </a:bodyPr>
          <a:lstStyle/>
          <a:p>
            <a:r>
              <a:rPr lang="zh-CN" altLang="en-US" sz="900" dirty="0" smtClean="0"/>
              <a:t>存储资源池</a:t>
            </a:r>
            <a:endParaRPr lang="zh-CN" altLang="en-US" sz="900" dirty="0"/>
          </a:p>
        </p:txBody>
      </p:sp>
      <p:cxnSp>
        <p:nvCxnSpPr>
          <p:cNvPr id="155" name="直接连接符 154"/>
          <p:cNvCxnSpPr>
            <a:stCxn id="184" idx="0"/>
            <a:endCxn id="130" idx="2"/>
          </p:cNvCxnSpPr>
          <p:nvPr/>
        </p:nvCxnSpPr>
        <p:spPr>
          <a:xfrm flipV="1">
            <a:off x="6313698" y="3028938"/>
            <a:ext cx="1090680" cy="123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53" idx="0"/>
            <a:endCxn id="130" idx="2"/>
          </p:cNvCxnSpPr>
          <p:nvPr/>
        </p:nvCxnSpPr>
        <p:spPr>
          <a:xfrm flipH="1" flipV="1">
            <a:off x="7404378" y="3028938"/>
            <a:ext cx="2052706" cy="123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84" idx="0"/>
            <a:endCxn id="127" idx="2"/>
          </p:cNvCxnSpPr>
          <p:nvPr/>
        </p:nvCxnSpPr>
        <p:spPr>
          <a:xfrm flipH="1" flipV="1">
            <a:off x="5214782" y="3010718"/>
            <a:ext cx="1098916" cy="125600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3" idx="0"/>
            <a:endCxn id="127" idx="2"/>
          </p:cNvCxnSpPr>
          <p:nvPr/>
        </p:nvCxnSpPr>
        <p:spPr>
          <a:xfrm flipH="1" flipV="1">
            <a:off x="5214782" y="3010718"/>
            <a:ext cx="4242302" cy="125245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32" idx="2"/>
          </p:cNvCxnSpPr>
          <p:nvPr/>
        </p:nvCxnSpPr>
        <p:spPr>
          <a:xfrm flipV="1">
            <a:off x="1754235" y="2974557"/>
            <a:ext cx="7738291" cy="131223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84" idx="0"/>
            <a:endCxn id="132" idx="2"/>
          </p:cNvCxnSpPr>
          <p:nvPr/>
        </p:nvCxnSpPr>
        <p:spPr>
          <a:xfrm flipV="1">
            <a:off x="6313698" y="2974557"/>
            <a:ext cx="3178828" cy="12921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3" idx="0"/>
            <a:endCxn id="132" idx="2"/>
          </p:cNvCxnSpPr>
          <p:nvPr/>
        </p:nvCxnSpPr>
        <p:spPr>
          <a:xfrm flipV="1">
            <a:off x="9457084" y="2974557"/>
            <a:ext cx="35442" cy="128861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89" name="group 48"/>
          <p:cNvGrpSpPr/>
          <p:nvPr/>
        </p:nvGrpSpPr>
        <p:grpSpPr>
          <a:xfrm rot="21600000">
            <a:off x="7180107" y="150833"/>
            <a:ext cx="1423807" cy="382914"/>
            <a:chOff x="0" y="0"/>
            <a:chExt cx="1780520" cy="657059"/>
          </a:xfrm>
        </p:grpSpPr>
        <p:sp>
          <p:nvSpPr>
            <p:cNvPr id="190" name="path 960"/>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path>
              </a:pathLst>
            </a:custGeom>
            <a:solidFill>
              <a:srgbClr val="FF7D00">
                <a:alpha val="100000"/>
              </a:srgbClr>
            </a:solidFill>
            <a:ln w="0" cap="flat">
              <a:noFill/>
              <a:prstDash val="solid"/>
              <a:miter lim="0"/>
            </a:ln>
          </p:spPr>
          <p:txBody>
            <a:bodyPr rtlCol="0"/>
            <a:lstStyle/>
            <a:p>
              <a:pPr algn="ctr"/>
              <a:endParaRPr lang="zh-CN" altLang="en-US"/>
            </a:p>
          </p:txBody>
        </p:sp>
        <p:sp>
          <p:nvSpPr>
            <p:cNvPr id="191" name="path 962"/>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moveTo>
                    <a:pt x="313" y="621"/>
                  </a:moveTo>
                  <a:cubicBezTo>
                    <a:pt x="256" y="623"/>
                    <a:pt x="199" y="617"/>
                    <a:pt x="150" y="602"/>
                  </a:cubicBezTo>
                  <a:moveTo>
                    <a:pt x="457" y="826"/>
                  </a:moveTo>
                  <a:cubicBezTo>
                    <a:pt x="434" y="830"/>
                    <a:pt x="410" y="833"/>
                    <a:pt x="386" y="835"/>
                  </a:cubicBezTo>
                  <a:moveTo>
                    <a:pt x="1072" y="924"/>
                  </a:moveTo>
                  <a:cubicBezTo>
                    <a:pt x="1055" y="912"/>
                    <a:pt x="1040" y="898"/>
                    <a:pt x="1029" y="884"/>
                  </a:cubicBezTo>
                  <a:moveTo>
                    <a:pt x="1867" y="822"/>
                  </a:moveTo>
                  <a:cubicBezTo>
                    <a:pt x="1865" y="838"/>
                    <a:pt x="1859" y="853"/>
                    <a:pt x="1850" y="867"/>
                  </a:cubicBezTo>
                  <a:moveTo>
                    <a:pt x="2209" y="545"/>
                  </a:moveTo>
                  <a:cubicBezTo>
                    <a:pt x="2338" y="576"/>
                    <a:pt x="2419" y="642"/>
                    <a:pt x="2418" y="713"/>
                  </a:cubicBezTo>
                  <a:moveTo>
                    <a:pt x="2702" y="367"/>
                  </a:moveTo>
                  <a:cubicBezTo>
                    <a:pt x="2681" y="391"/>
                    <a:pt x="2650" y="412"/>
                    <a:pt x="2609" y="429"/>
                  </a:cubicBezTo>
                  <a:moveTo>
                    <a:pt x="2479" y="133"/>
                  </a:moveTo>
                  <a:cubicBezTo>
                    <a:pt x="2482" y="143"/>
                    <a:pt x="2484" y="153"/>
                    <a:pt x="2484" y="163"/>
                  </a:cubicBezTo>
                  <a:moveTo>
                    <a:pt x="1883" y="99"/>
                  </a:moveTo>
                  <a:cubicBezTo>
                    <a:pt x="1895" y="85"/>
                    <a:pt x="1912" y="72"/>
                    <a:pt x="1931" y="61"/>
                  </a:cubicBezTo>
                  <a:moveTo>
                    <a:pt x="1437" y="117"/>
                  </a:moveTo>
                  <a:cubicBezTo>
                    <a:pt x="1442" y="105"/>
                    <a:pt x="1449" y="94"/>
                    <a:pt x="1460" y="84"/>
                  </a:cubicBezTo>
                  <a:moveTo>
                    <a:pt x="912" y="128"/>
                  </a:moveTo>
                  <a:cubicBezTo>
                    <a:pt x="943" y="137"/>
                    <a:pt x="971" y="147"/>
                    <a:pt x="996" y="159"/>
                  </a:cubicBezTo>
                  <a:moveTo>
                    <a:pt x="277" y="377"/>
                  </a:moveTo>
                  <a:cubicBezTo>
                    <a:pt x="270" y="366"/>
                    <a:pt x="265" y="355"/>
                    <a:pt x="262" y="344"/>
                  </a:cubicBezTo>
                </a:path>
              </a:pathLst>
            </a:custGeom>
            <a:noFill/>
            <a:ln w="12192" cap="flat">
              <a:solidFill>
                <a:srgbClr val="BC5A00"/>
              </a:solidFill>
              <a:prstDash val="solid"/>
              <a:miter lim="800000"/>
            </a:ln>
          </p:spPr>
          <p:txBody>
            <a:bodyPr rtlCol="0"/>
            <a:lstStyle/>
            <a:p>
              <a:pPr algn="ctr"/>
              <a:endParaRPr lang="zh-CN" altLang="en-US"/>
            </a:p>
          </p:txBody>
        </p:sp>
      </p:grpSp>
      <p:sp>
        <p:nvSpPr>
          <p:cNvPr id="199" name="textbox 1022"/>
          <p:cNvSpPr/>
          <p:nvPr/>
        </p:nvSpPr>
        <p:spPr>
          <a:xfrm>
            <a:off x="4696798" y="403077"/>
            <a:ext cx="904969" cy="157007"/>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98000"/>
              </a:lnSpc>
            </a:pPr>
            <a:r>
              <a:rPr sz="1000" i="1"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安全管理区</a:t>
            </a:r>
            <a:endParaRPr sz="1000" dirty="0">
              <a:latin typeface="微软雅黑" panose="020B0503020204020204" charset="-122"/>
              <a:ea typeface="微软雅黑" panose="020B0503020204020204" charset="-122"/>
              <a:cs typeface="微软雅黑" panose="020B0503020204020204" charset="-122"/>
            </a:endParaRPr>
          </a:p>
        </p:txBody>
      </p:sp>
      <p:sp>
        <p:nvSpPr>
          <p:cNvPr id="896" name="圆角矩形 895"/>
          <p:cNvSpPr/>
          <p:nvPr/>
        </p:nvSpPr>
        <p:spPr>
          <a:xfrm>
            <a:off x="4456977" y="723472"/>
            <a:ext cx="397814" cy="237059"/>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漏洞扫描</a:t>
            </a:r>
            <a:endParaRPr lang="zh-CN" altLang="en-US" sz="700" b="1" dirty="0">
              <a:solidFill>
                <a:schemeClr val="tx1"/>
              </a:solidFill>
            </a:endParaRPr>
          </a:p>
        </p:txBody>
      </p:sp>
      <p:sp>
        <p:nvSpPr>
          <p:cNvPr id="203" name="圆角矩形 202"/>
          <p:cNvSpPr/>
          <p:nvPr/>
        </p:nvSpPr>
        <p:spPr>
          <a:xfrm>
            <a:off x="5107053" y="725577"/>
            <a:ext cx="424192" cy="254400"/>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smtClean="0">
                <a:solidFill>
                  <a:schemeClr val="tx1"/>
                </a:solidFill>
              </a:rPr>
              <a:t>堡垒</a:t>
            </a:r>
            <a:r>
              <a:rPr lang="zh-CN" altLang="en-US" sz="700" b="1" dirty="0" smtClean="0">
                <a:solidFill>
                  <a:schemeClr val="tx1"/>
                </a:solidFill>
              </a:rPr>
              <a:t>机</a:t>
            </a:r>
            <a:endParaRPr lang="zh-CN" altLang="en-US" sz="700" b="1" dirty="0">
              <a:solidFill>
                <a:schemeClr val="tx1"/>
              </a:solidFill>
            </a:endParaRPr>
          </a:p>
        </p:txBody>
      </p:sp>
      <p:sp>
        <p:nvSpPr>
          <p:cNvPr id="204" name="圆角矩形 203"/>
          <p:cNvSpPr/>
          <p:nvPr/>
        </p:nvSpPr>
        <p:spPr>
          <a:xfrm>
            <a:off x="5089075" y="1047932"/>
            <a:ext cx="442170" cy="252683"/>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日志审计</a:t>
            </a:r>
            <a:endParaRPr lang="zh-CN" altLang="en-US" sz="700" b="1" dirty="0">
              <a:solidFill>
                <a:schemeClr val="tx1"/>
              </a:solidFill>
            </a:endParaRPr>
          </a:p>
        </p:txBody>
      </p:sp>
      <p:sp>
        <p:nvSpPr>
          <p:cNvPr id="205" name="圆角矩形 204"/>
          <p:cNvSpPr/>
          <p:nvPr/>
        </p:nvSpPr>
        <p:spPr>
          <a:xfrm>
            <a:off x="4443788" y="1041757"/>
            <a:ext cx="411003" cy="234536"/>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a:t>
            </a:r>
            <a:endParaRPr lang="zh-CN" altLang="en-US" sz="900" b="1" dirty="0">
              <a:solidFill>
                <a:schemeClr val="tx1"/>
              </a:solidFill>
            </a:endParaRPr>
          </a:p>
        </p:txBody>
      </p:sp>
      <p:pic>
        <p:nvPicPr>
          <p:cNvPr id="897" name="图片 8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54795" y="565946"/>
            <a:ext cx="253965" cy="416221"/>
          </a:xfrm>
          <a:prstGeom prst="rect">
            <a:avLst/>
          </a:prstGeom>
        </p:spPr>
      </p:pic>
      <p:pic>
        <p:nvPicPr>
          <p:cNvPr id="208" name="图片 2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87513" y="587690"/>
            <a:ext cx="253965" cy="416221"/>
          </a:xfrm>
          <a:prstGeom prst="rect">
            <a:avLst/>
          </a:prstGeom>
        </p:spPr>
      </p:pic>
      <p:pic>
        <p:nvPicPr>
          <p:cNvPr id="209" name="图片 2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9620" y="1198871"/>
            <a:ext cx="401858" cy="187660"/>
          </a:xfrm>
          <a:prstGeom prst="rect">
            <a:avLst/>
          </a:prstGeom>
        </p:spPr>
      </p:pic>
      <p:pic>
        <p:nvPicPr>
          <p:cNvPr id="210" name="图片 2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1735" y="1198871"/>
            <a:ext cx="401858" cy="187660"/>
          </a:xfrm>
          <a:prstGeom prst="rect">
            <a:avLst/>
          </a:prstGeom>
        </p:spPr>
      </p:pic>
      <p:cxnSp>
        <p:nvCxnSpPr>
          <p:cNvPr id="216" name="直接连接符 215"/>
          <p:cNvCxnSpPr>
            <a:stCxn id="897" idx="1"/>
          </p:cNvCxnSpPr>
          <p:nvPr/>
        </p:nvCxnSpPr>
        <p:spPr>
          <a:xfrm flipV="1">
            <a:off x="7008760" y="488622"/>
            <a:ext cx="415969" cy="28543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6475305" y="1250055"/>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6475305" y="1343417"/>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3"/>
            <a:endCxn id="209" idx="1"/>
          </p:cNvCxnSpPr>
          <p:nvPr/>
        </p:nvCxnSpPr>
        <p:spPr>
          <a:xfrm>
            <a:off x="5871544" y="879801"/>
            <a:ext cx="268076" cy="41290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9" idx="0"/>
            <a:endCxn id="208" idx="2"/>
          </p:cNvCxnSpPr>
          <p:nvPr/>
        </p:nvCxnSpPr>
        <p:spPr>
          <a:xfrm flipV="1">
            <a:off x="6340549" y="1003911"/>
            <a:ext cx="73946" cy="19496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10" idx="0"/>
            <a:endCxn id="897" idx="2"/>
          </p:cNvCxnSpPr>
          <p:nvPr/>
        </p:nvCxnSpPr>
        <p:spPr>
          <a:xfrm flipH="1" flipV="1">
            <a:off x="6881777" y="982167"/>
            <a:ext cx="60887" cy="2167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897" idx="3"/>
            <a:endCxn id="208" idx="1"/>
          </p:cNvCxnSpPr>
          <p:nvPr/>
        </p:nvCxnSpPr>
        <p:spPr>
          <a:xfrm flipH="1">
            <a:off x="6541478" y="774057"/>
            <a:ext cx="213317" cy="2174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文本框 244"/>
          <p:cNvSpPr txBox="1"/>
          <p:nvPr/>
        </p:nvSpPr>
        <p:spPr>
          <a:xfrm>
            <a:off x="7143593" y="1205114"/>
            <a:ext cx="796393" cy="230832"/>
          </a:xfrm>
          <a:prstGeom prst="rect">
            <a:avLst/>
          </a:prstGeom>
          <a:noFill/>
        </p:spPr>
        <p:txBody>
          <a:bodyPr wrap="square" rtlCol="0">
            <a:spAutoFit/>
          </a:bodyPr>
          <a:lstStyle/>
          <a:p>
            <a:r>
              <a:rPr lang="zh-CN" altLang="en-US" sz="900" dirty="0" smtClean="0">
                <a:latin typeface="微软雅黑" panose="020B0503020204020204" charset="-122"/>
                <a:ea typeface="微软雅黑" panose="020B0503020204020204" charset="-122"/>
              </a:rPr>
              <a:t>核心交换机</a:t>
            </a:r>
            <a:endParaRPr lang="zh-CN" altLang="en-US" sz="900" dirty="0">
              <a:latin typeface="微软雅黑" panose="020B0503020204020204" charset="-122"/>
              <a:ea typeface="微软雅黑" panose="020B0503020204020204" charset="-122"/>
            </a:endParaRPr>
          </a:p>
        </p:txBody>
      </p:sp>
      <p:sp>
        <p:nvSpPr>
          <p:cNvPr id="246" name="文本框 245"/>
          <p:cNvSpPr txBox="1"/>
          <p:nvPr/>
        </p:nvSpPr>
        <p:spPr>
          <a:xfrm>
            <a:off x="7180107" y="684557"/>
            <a:ext cx="610037" cy="230832"/>
          </a:xfrm>
          <a:prstGeom prst="rect">
            <a:avLst/>
          </a:prstGeom>
          <a:noFill/>
        </p:spPr>
        <p:txBody>
          <a:bodyPr wrap="square" rtlCol="0">
            <a:spAutoFit/>
          </a:bodyPr>
          <a:lstStyle/>
          <a:p>
            <a:r>
              <a:rPr lang="zh-CN" altLang="en-US" sz="900" dirty="0" smtClean="0"/>
              <a:t>防火墙</a:t>
            </a:r>
            <a:endParaRPr lang="zh-CN" altLang="en-US" sz="900" dirty="0"/>
          </a:p>
        </p:txBody>
      </p:sp>
      <p:sp>
        <p:nvSpPr>
          <p:cNvPr id="247" name="文本框 246"/>
          <p:cNvSpPr txBox="1"/>
          <p:nvPr/>
        </p:nvSpPr>
        <p:spPr>
          <a:xfrm>
            <a:off x="7586991" y="218787"/>
            <a:ext cx="610037" cy="230832"/>
          </a:xfrm>
          <a:prstGeom prst="rect">
            <a:avLst/>
          </a:prstGeom>
          <a:noFill/>
        </p:spPr>
        <p:txBody>
          <a:bodyPr wrap="square" rtlCol="0">
            <a:spAutoFit/>
          </a:bodyPr>
          <a:lstStyle/>
          <a:p>
            <a:r>
              <a:rPr lang="zh-CN" altLang="en-US" sz="900" dirty="0" smtClean="0"/>
              <a:t>互联网</a:t>
            </a:r>
            <a:endParaRPr lang="zh-CN" altLang="en-US" sz="900" dirty="0"/>
          </a:p>
        </p:txBody>
      </p:sp>
      <p:cxnSp>
        <p:nvCxnSpPr>
          <p:cNvPr id="249" name="直接连接符 248"/>
          <p:cNvCxnSpPr/>
          <p:nvPr/>
        </p:nvCxnSpPr>
        <p:spPr>
          <a:xfrm flipV="1">
            <a:off x="6449497" y="384567"/>
            <a:ext cx="726068" cy="2127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55" name="文本框 254"/>
          <p:cNvSpPr txBox="1"/>
          <p:nvPr/>
        </p:nvSpPr>
        <p:spPr>
          <a:xfrm>
            <a:off x="5553751" y="4296765"/>
            <a:ext cx="1737752" cy="230832"/>
          </a:xfrm>
          <a:prstGeom prst="rect">
            <a:avLst/>
          </a:prstGeom>
          <a:noFill/>
        </p:spPr>
        <p:txBody>
          <a:bodyPr wrap="square" rtlCol="0">
            <a:spAutoFit/>
          </a:bodyPr>
          <a:lstStyle/>
          <a:p>
            <a:r>
              <a:rPr lang="en-US" altLang="zh-CN" sz="900" dirty="0" smtClean="0"/>
              <a:t>AI</a:t>
            </a:r>
            <a:r>
              <a:rPr lang="zh-CN" altLang="en-US" sz="900" dirty="0" smtClean="0"/>
              <a:t>管理资源池</a:t>
            </a:r>
            <a:endParaRPr lang="zh-CN" altLang="en-US" sz="900" dirty="0"/>
          </a:p>
        </p:txBody>
      </p:sp>
      <p:sp>
        <p:nvSpPr>
          <p:cNvPr id="257" name="圆角矩形 256"/>
          <p:cNvSpPr/>
          <p:nvPr/>
        </p:nvSpPr>
        <p:spPr>
          <a:xfrm>
            <a:off x="5024912" y="4664540"/>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文本框 257"/>
          <p:cNvSpPr txBox="1"/>
          <p:nvPr/>
        </p:nvSpPr>
        <p:spPr>
          <a:xfrm>
            <a:off x="4963407" y="4763442"/>
            <a:ext cx="1150758" cy="461665"/>
          </a:xfrm>
          <a:prstGeom prst="rect">
            <a:avLst/>
          </a:prstGeom>
          <a:noFill/>
        </p:spPr>
        <p:txBody>
          <a:bodyPr wrap="square" rtlCol="0">
            <a:spAutoFit/>
          </a:bodyPr>
          <a:lstStyle/>
          <a:p>
            <a:pPr lvl="0" algn="ctr">
              <a:defRPr/>
            </a:pPr>
            <a:r>
              <a:rPr lang="en-US" altLang="zh-CN" sz="800" b="1" kern="0" dirty="0" smtClean="0">
                <a:latin typeface="微软雅黑" panose="020B0503020204020204" charset="-122"/>
                <a:ea typeface="微软雅黑" panose="020B0503020204020204" charset="-122"/>
              </a:rPr>
              <a:t>K8S</a:t>
            </a:r>
            <a:r>
              <a:rPr lang="zh-CN" altLang="en-US" sz="800" b="1" kern="0" dirty="0" smtClean="0">
                <a:latin typeface="微软雅黑" panose="020B0503020204020204" charset="-122"/>
                <a:ea typeface="微软雅黑" panose="020B0503020204020204" charset="-122"/>
              </a:rPr>
              <a:t>集群</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承载集群基础服务</a:t>
            </a:r>
            <a:endParaRPr lang="zh-CN" altLang="en-US" sz="900" dirty="0"/>
          </a:p>
        </p:txBody>
      </p:sp>
      <p:sp>
        <p:nvSpPr>
          <p:cNvPr id="259" name="圆角矩形 258"/>
          <p:cNvSpPr/>
          <p:nvPr/>
        </p:nvSpPr>
        <p:spPr>
          <a:xfrm>
            <a:off x="6385654" y="4664689"/>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文本框 259"/>
          <p:cNvSpPr txBox="1"/>
          <p:nvPr/>
        </p:nvSpPr>
        <p:spPr>
          <a:xfrm>
            <a:off x="6318553" y="4784728"/>
            <a:ext cx="1150758" cy="461665"/>
          </a:xfrm>
          <a:prstGeom prst="rect">
            <a:avLst/>
          </a:prstGeom>
          <a:noFill/>
        </p:spPr>
        <p:txBody>
          <a:bodyPr wrap="square" rtlCol="0">
            <a:spAutoFit/>
          </a:bodyPr>
          <a:lstStyle/>
          <a:p>
            <a:pPr lvl="0" algn="ctr">
              <a:defRPr/>
            </a:pPr>
            <a:r>
              <a:rPr lang="zh-CN" altLang="en-US" sz="800" b="1" kern="0" dirty="0" smtClean="0">
                <a:latin typeface="微软雅黑" panose="020B0503020204020204" charset="-122"/>
                <a:ea typeface="微软雅黑" panose="020B0503020204020204" charset="-122"/>
              </a:rPr>
              <a:t>应用、系统服务</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承载业务基础服务</a:t>
            </a:r>
            <a:endParaRPr lang="zh-CN" altLang="en-US" sz="900" dirty="0"/>
          </a:p>
        </p:txBody>
      </p:sp>
      <p:sp>
        <p:nvSpPr>
          <p:cNvPr id="263" name="textbox 980"/>
          <p:cNvSpPr/>
          <p:nvPr/>
        </p:nvSpPr>
        <p:spPr>
          <a:xfrm>
            <a:off x="1316886" y="5856384"/>
            <a:ext cx="2013838" cy="63055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245745" indent="-233680" eaLnBrk="0">
              <a:lnSpc>
                <a:spcPct val="104000"/>
              </a:lnSpc>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dirty="0" smtClean="0">
                <a:latin typeface="微软雅黑" panose="020B0503020204020204" charset="-122"/>
                <a:ea typeface="微软雅黑" panose="020B0503020204020204" charset="-122"/>
                <a:cs typeface="+mn-ea"/>
              </a:rPr>
              <a:t>8</a:t>
            </a:r>
            <a:r>
              <a:rPr lang="en-US" altLang="zh-CN" sz="900" dirty="0" smtClean="0">
                <a:latin typeface="微软雅黑" panose="020B0503020204020204" charset="-122"/>
                <a:ea typeface="微软雅黑" panose="020B0503020204020204" charset="-122"/>
                <a:cs typeface="+mn-ea"/>
              </a:rPr>
              <a:t> *  NDR 400Gb/s  </a:t>
            </a:r>
            <a:r>
              <a:rPr lang="zh-CN" altLang="en-US" sz="900" dirty="0" smtClean="0">
                <a:latin typeface="微软雅黑" panose="020B0503020204020204" charset="-122"/>
                <a:ea typeface="微软雅黑" panose="020B0503020204020204" charset="-122"/>
                <a:cs typeface="+mn-ea"/>
              </a:rPr>
              <a:t>训练</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altLang="zh-CN" sz="900" dirty="0" smtClean="0">
                <a:latin typeface="微软雅黑" panose="020B0503020204020204" charset="-122"/>
                <a:ea typeface="微软雅黑" panose="020B0503020204020204" charset="-122"/>
                <a:cs typeface="+mn-ea"/>
              </a:rPr>
              <a:t> 2 *  HDR 200Gb/s </a:t>
            </a:r>
            <a:r>
              <a:rPr lang="zh-CN" altLang="en-US" sz="900" dirty="0" smtClean="0">
                <a:latin typeface="微软雅黑" panose="020B0503020204020204" charset="-122"/>
                <a:ea typeface="微软雅黑" panose="020B0503020204020204" charset="-122"/>
                <a:cs typeface="+mn-ea"/>
              </a:rPr>
              <a:t>存储</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sz="900" kern="0" spc="40" dirty="0">
                <a:solidFill>
                  <a:srgbClr val="000000">
                    <a:alpha val="100000"/>
                  </a:srgbClr>
                </a:solidFill>
                <a:latin typeface="微软雅黑" panose="020B0503020204020204" charset="-122"/>
                <a:ea typeface="微软雅黑" panose="020B0503020204020204" charset="-122"/>
                <a:cs typeface="+mn-ea"/>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业务</a:t>
            </a:r>
            <a:r>
              <a:rPr sz="900" kern="0" spc="4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管理口</a:t>
            </a:r>
            <a:endPar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1 *</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64" name="textbox 982"/>
          <p:cNvSpPr/>
          <p:nvPr/>
        </p:nvSpPr>
        <p:spPr>
          <a:xfrm>
            <a:off x="8970500" y="5892247"/>
            <a:ext cx="1862231" cy="699258"/>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eaLnBrk="0">
              <a:lnSpc>
                <a:spcPts val="1150"/>
              </a:lnSpc>
            </a:pP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 *  </a:t>
            </a:r>
            <a:r>
              <a:rPr lang="en-US" altLang="zh-CN" sz="900" dirty="0" smtClean="0">
                <a:latin typeface="微软雅黑" panose="020B0503020204020204" charset="-122"/>
                <a:ea typeface="微软雅黑" panose="020B0503020204020204" charset="-122"/>
                <a:cs typeface="+mn-ea"/>
              </a:rPr>
              <a:t>HDR 200Gb/s </a:t>
            </a:r>
            <a:r>
              <a:rPr lang="zh-CN" altLang="en-US" sz="900" dirty="0" smtClean="0">
                <a:latin typeface="微软雅黑" panose="020B0503020204020204" charset="-122"/>
                <a:ea typeface="微软雅黑" panose="020B0503020204020204" charset="-122"/>
                <a:cs typeface="+mn-ea"/>
              </a:rPr>
              <a:t>存储</a:t>
            </a:r>
            <a:endPar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12700" eaLnBrk="0">
              <a:lnSpc>
                <a:spcPts val="1150"/>
              </a:lnSpc>
            </a:pP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 </a:t>
            </a:r>
            <a:r>
              <a:rPr lang="zh-CN" alt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zh-CN" alt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alt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GE</a:t>
            </a:r>
            <a:endParaRPr lang="en-US" altLang="zh-CN" sz="900" dirty="0" smtClean="0">
              <a:latin typeface="微软雅黑" panose="020B0503020204020204" charset="-122"/>
              <a:ea typeface="微软雅黑" panose="020B0503020204020204" charset="-122"/>
              <a:cs typeface="+mn-ea"/>
            </a:endParaRPr>
          </a:p>
          <a:p>
            <a:pPr marL="12700" eaLnBrk="0">
              <a:lnSpc>
                <a:spcPts val="1150"/>
              </a:lnSpc>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千兆</a:t>
            </a:r>
            <a:r>
              <a:rPr sz="900" kern="0" spc="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65" name="textbox 984"/>
          <p:cNvSpPr/>
          <p:nvPr/>
        </p:nvSpPr>
        <p:spPr>
          <a:xfrm>
            <a:off x="5525521" y="5903000"/>
            <a:ext cx="2018925" cy="47815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254000" indent="-226695" eaLnBrk="0">
              <a:lnSpc>
                <a:spcPct val="109000"/>
              </a:lnSpc>
              <a:spcBef>
                <a:spcPts val="170"/>
              </a:spcBef>
            </a:pPr>
            <a:r>
              <a:rPr lang="en-US" altLang="zh-CN" sz="900" dirty="0" smtClean="0">
                <a:latin typeface="微软雅黑" panose="020B0503020204020204" charset="-122"/>
                <a:ea typeface="微软雅黑" panose="020B0503020204020204" charset="-122"/>
                <a:cs typeface="+mn-ea"/>
              </a:rPr>
              <a:t>2 </a:t>
            </a:r>
            <a:r>
              <a:rPr lang="en-US" altLang="zh-CN" sz="900" dirty="0">
                <a:latin typeface="微软雅黑" panose="020B0503020204020204" charset="-122"/>
                <a:ea typeface="微软雅黑" panose="020B0503020204020204" charset="-122"/>
                <a:cs typeface="+mn-ea"/>
              </a:rPr>
              <a:t>*  </a:t>
            </a:r>
            <a:r>
              <a:rPr lang="en-US" altLang="zh-CN" sz="900" dirty="0" smtClean="0">
                <a:latin typeface="微软雅黑" panose="020B0503020204020204" charset="-122"/>
                <a:ea typeface="微软雅黑" panose="020B0503020204020204" charset="-122"/>
                <a:cs typeface="+mn-ea"/>
              </a:rPr>
              <a:t> HDR 200Gb/s  </a:t>
            </a:r>
            <a:r>
              <a:rPr lang="zh-CN" altLang="en-US" sz="900" dirty="0" smtClean="0">
                <a:latin typeface="微软雅黑" panose="020B0503020204020204" charset="-122"/>
                <a:ea typeface="微软雅黑" panose="020B0503020204020204" charset="-122"/>
                <a:cs typeface="+mn-ea"/>
              </a:rPr>
              <a:t>存储</a:t>
            </a:r>
            <a:endPar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endParaRPr>
          </a:p>
          <a:p>
            <a:pPr marL="254000" indent="-226695" eaLnBrk="0">
              <a:lnSpc>
                <a:spcPct val="109000"/>
              </a:lnSpc>
              <a:spcBef>
                <a:spcPts val="170"/>
              </a:spcBef>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25</a:t>
            </a:r>
            <a:r>
              <a:rPr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G</a:t>
            </a:r>
            <a:r>
              <a:rPr 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业务</a:t>
            </a:r>
            <a:r>
              <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管理口</a:t>
            </a:r>
            <a:endPar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1 *</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66" name="textbox 1026"/>
          <p:cNvSpPr/>
          <p:nvPr/>
        </p:nvSpPr>
        <p:spPr>
          <a:xfrm>
            <a:off x="336899" y="1697731"/>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267" name="直接连接符 266"/>
          <p:cNvCxnSpPr/>
          <p:nvPr/>
        </p:nvCxnSpPr>
        <p:spPr>
          <a:xfrm>
            <a:off x="813653" y="1770617"/>
            <a:ext cx="44499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81" name="textbox 980"/>
          <p:cNvSpPr/>
          <p:nvPr/>
        </p:nvSpPr>
        <p:spPr>
          <a:xfrm>
            <a:off x="3174922" y="5875123"/>
            <a:ext cx="2013838" cy="630555"/>
          </a:xfrm>
          <a:prstGeom prst="rect">
            <a:avLst/>
          </a:prstGeom>
          <a:noFill/>
          <a:ln w="0" cap="flat">
            <a:noFill/>
            <a:prstDash val="solid"/>
            <a:miter lim="0"/>
          </a:ln>
        </p:spPr>
        <p:txBody>
          <a:bodyPr vert="horz" wrap="square" lIns="0" tIns="0" rIns="0" bIns="0"/>
          <a:lstStyle/>
          <a:p>
            <a:pPr algn="l" rtl="0" eaLnBrk="0">
              <a:lnSpc>
                <a:spcPct val="79000"/>
              </a:lnSpc>
            </a:pPr>
            <a:r>
              <a:rPr lang="en-US" sz="100" dirty="0" smtClean="0">
                <a:latin typeface="Arial" panose="020B0604020202020204"/>
                <a:ea typeface="Arial" panose="020B0604020202020204"/>
                <a:cs typeface="Arial" panose="020B0604020202020204"/>
              </a:rPr>
              <a:t>  </a:t>
            </a:r>
            <a:endParaRPr sz="100" dirty="0">
              <a:latin typeface="Arial" panose="020B0604020202020204"/>
              <a:ea typeface="Arial" panose="020B0604020202020204"/>
              <a:cs typeface="Arial" panose="020B0604020202020204"/>
            </a:endParaRPr>
          </a:p>
          <a:p>
            <a:pPr marL="245745" indent="-233680" eaLnBrk="0">
              <a:lnSpc>
                <a:spcPct val="104000"/>
              </a:lnSpc>
            </a:pPr>
            <a:r>
              <a:rPr lang="en-US" altLang="zh-CN" sz="900" dirty="0" smtClean="0">
                <a:latin typeface="微软雅黑" panose="020B0503020204020204" charset="-122"/>
                <a:ea typeface="微软雅黑" panose="020B0503020204020204" charset="-122"/>
                <a:cs typeface="+mn-ea"/>
              </a:rPr>
              <a:t>2 *  HDR 200Gb/s   </a:t>
            </a:r>
            <a:r>
              <a:rPr lang="zh-CN" altLang="en-US" sz="900" dirty="0" smtClean="0">
                <a:latin typeface="微软雅黑" panose="020B0503020204020204" charset="-122"/>
                <a:ea typeface="微软雅黑" panose="020B0503020204020204" charset="-122"/>
                <a:cs typeface="+mn-ea"/>
              </a:rPr>
              <a:t>存储</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业务</a:t>
            </a:r>
            <a:r>
              <a:rPr sz="900" kern="0" spc="4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管理口</a:t>
            </a:r>
            <a:endPar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289" name="textbox 1026"/>
          <p:cNvSpPr/>
          <p:nvPr/>
        </p:nvSpPr>
        <p:spPr>
          <a:xfrm>
            <a:off x="334985" y="1954695"/>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4</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290" name="直接连接符 289"/>
          <p:cNvCxnSpPr/>
          <p:nvPr/>
        </p:nvCxnSpPr>
        <p:spPr>
          <a:xfrm>
            <a:off x="835556" y="2031519"/>
            <a:ext cx="4449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47" name="文本框 346"/>
          <p:cNvSpPr txBox="1"/>
          <p:nvPr/>
        </p:nvSpPr>
        <p:spPr>
          <a:xfrm>
            <a:off x="4861073" y="2156528"/>
            <a:ext cx="829529" cy="230832"/>
          </a:xfrm>
          <a:prstGeom prst="rect">
            <a:avLst/>
          </a:prstGeom>
          <a:noFill/>
        </p:spPr>
        <p:txBody>
          <a:bodyPr wrap="square" rtlCol="0">
            <a:spAutoFit/>
          </a:bodyPr>
          <a:lstStyle/>
          <a:p>
            <a:r>
              <a:rPr lang="en-US" altLang="zh-CN" sz="900" dirty="0" smtClean="0"/>
              <a:t>AI</a:t>
            </a:r>
            <a:r>
              <a:rPr lang="zh-CN" altLang="en-US" sz="900" dirty="0" smtClean="0"/>
              <a:t>业务网络</a:t>
            </a:r>
            <a:endParaRPr lang="zh-CN" altLang="en-US" sz="900" dirty="0"/>
          </a:p>
        </p:txBody>
      </p:sp>
      <p:cxnSp>
        <p:nvCxnSpPr>
          <p:cNvPr id="360" name="直接连接符 359"/>
          <p:cNvCxnSpPr>
            <a:stCxn id="272" idx="0"/>
            <a:endCxn id="132" idx="2"/>
          </p:cNvCxnSpPr>
          <p:nvPr/>
        </p:nvCxnSpPr>
        <p:spPr>
          <a:xfrm flipV="1">
            <a:off x="3778603" y="2974557"/>
            <a:ext cx="5713923" cy="13086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127" idx="2"/>
            <a:endCxn id="272" idx="0"/>
          </p:cNvCxnSpPr>
          <p:nvPr/>
        </p:nvCxnSpPr>
        <p:spPr>
          <a:xfrm flipH="1">
            <a:off x="3778603" y="3010718"/>
            <a:ext cx="1436179" cy="1272527"/>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a:stCxn id="272" idx="0"/>
            <a:endCxn id="130" idx="2"/>
          </p:cNvCxnSpPr>
          <p:nvPr/>
        </p:nvCxnSpPr>
        <p:spPr>
          <a:xfrm flipV="1">
            <a:off x="3778603" y="3028938"/>
            <a:ext cx="3625775" cy="1254307"/>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1" name="上箭头 90"/>
          <p:cNvSpPr/>
          <p:nvPr/>
        </p:nvSpPr>
        <p:spPr>
          <a:xfrm>
            <a:off x="6561045" y="1515740"/>
            <a:ext cx="180690" cy="163251"/>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p:cNvCxnSpPr/>
          <p:nvPr/>
        </p:nvCxnSpPr>
        <p:spPr>
          <a:xfrm>
            <a:off x="4655884" y="1809855"/>
            <a:ext cx="5432000" cy="1661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上箭头 93"/>
          <p:cNvSpPr/>
          <p:nvPr/>
        </p:nvSpPr>
        <p:spPr>
          <a:xfrm>
            <a:off x="5122588" y="1857345"/>
            <a:ext cx="133847" cy="201915"/>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上箭头 94"/>
          <p:cNvSpPr/>
          <p:nvPr/>
        </p:nvSpPr>
        <p:spPr>
          <a:xfrm>
            <a:off x="9449962" y="1913937"/>
            <a:ext cx="121559" cy="206005"/>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1314" y="74652"/>
            <a:ext cx="2715198" cy="311475"/>
          </a:xfrm>
        </p:spPr>
        <p:txBody>
          <a:bodyPr/>
          <a:lstStyle/>
          <a:p>
            <a:r>
              <a:rPr lang="zh-CN" altLang="en-US" sz="1800" b="1" dirty="0" smtClean="0">
                <a:latin typeface="微软雅黑" panose="020B0503020204020204" charset="-122"/>
                <a:ea typeface="微软雅黑" panose="020B0503020204020204" charset="-122"/>
              </a:rPr>
              <a:t>中型训练环境配置清单</a:t>
            </a:r>
            <a:endParaRPr lang="zh-CN" altLang="en-US" sz="1800" dirty="0">
              <a:latin typeface="微软雅黑" panose="020B0503020204020204" charset="-122"/>
              <a:ea typeface="微软雅黑" panose="020B0503020204020204" charset="-122"/>
            </a:endParaRPr>
          </a:p>
        </p:txBody>
      </p:sp>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6" name="表格 5"/>
          <p:cNvGraphicFramePr>
            <a:graphicFrameLocks noGrp="1"/>
          </p:cNvGraphicFramePr>
          <p:nvPr/>
        </p:nvGraphicFramePr>
        <p:xfrm>
          <a:off x="1817253" y="461029"/>
          <a:ext cx="9200301" cy="6351210"/>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训练服务器（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SXM</a:t>
                      </a:r>
                      <a:r>
                        <a:rPr lang="zh-CN" altLang="en-US" sz="1000" b="1" i="0" kern="1200" dirty="0" smtClean="0">
                          <a:solidFill>
                            <a:schemeClr val="tx1"/>
                          </a:solidFill>
                          <a:effectLst/>
                          <a:latin typeface="微软雅黑" panose="020B0503020204020204" charset="-122"/>
                          <a:ea typeface="微软雅黑" panose="020B0503020204020204" charset="-122"/>
                          <a:cs typeface="+mn-cs"/>
                        </a:rPr>
                        <a:t>）（</a:t>
                      </a:r>
                      <a:r>
                        <a:rPr lang="en-US" altLang="zh-CN" sz="1000" b="1" i="0" kern="1200" dirty="0" smtClean="0">
                          <a:solidFill>
                            <a:schemeClr val="tx1"/>
                          </a:solidFill>
                          <a:effectLst/>
                          <a:latin typeface="微软雅黑" panose="020B0503020204020204" charset="-122"/>
                          <a:ea typeface="微软雅黑" panose="020B0503020204020204" charset="-122"/>
                          <a:cs typeface="+mn-cs"/>
                        </a:rPr>
                        <a:t>8</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2287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常规</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CPU≥32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64</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4.0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en-US" sz="1000" dirty="0" smtClean="0">
                          <a:ln>
                            <a:noFill/>
                          </a:ln>
                          <a:solidFill>
                            <a:schemeClr val="tx1"/>
                          </a:solidFill>
                          <a:effectLst/>
                          <a:latin typeface="微软雅黑" panose="020B0503020204020204" charset="-122"/>
                          <a:ea typeface="微软雅黑" panose="020B0503020204020204" charset="-122"/>
                          <a:cs typeface="+mn-ea"/>
                          <a:sym typeface="+mn-ea"/>
                        </a:rPr>
                        <a:t>.</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A100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NVME</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1.6TNVME</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缓存盘</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en-US" altLang="zh-CN" sz="1000" b="0" dirty="0" smtClean="0">
                          <a:solidFill>
                            <a:schemeClr val="tx1"/>
                          </a:solidFill>
                          <a:latin typeface="微软雅黑" panose="020B0503020204020204" charset="-122"/>
                          <a:ea typeface="微软雅黑" panose="020B0503020204020204" charset="-122"/>
                          <a:cs typeface="+mn-ea"/>
                          <a:sym typeface="+mn-lt"/>
                        </a:rPr>
                        <a:t>IB</a:t>
                      </a:r>
                      <a:r>
                        <a:rPr lang="zh-CN" altLang="en-US" sz="1000" b="0" dirty="0" smtClean="0">
                          <a:solidFill>
                            <a:schemeClr val="tx1"/>
                          </a:solidFill>
                          <a:latin typeface="微软雅黑" panose="020B0503020204020204" charset="-122"/>
                          <a:ea typeface="微软雅黑" panose="020B0503020204020204" charset="-122"/>
                          <a:cs typeface="+mn-ea"/>
                          <a:sym typeface="+mn-lt"/>
                        </a:rPr>
                        <a:t>卡</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张，</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400Gbps-InfiniBand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200Gbps-InfiniBand </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数量说明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单台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NDR400gbps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最多扩展</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计算服务器，超过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需要考虑使用</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clos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网络架构</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325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000" b="1" kern="1200" dirty="0" smtClean="0">
                          <a:solidFill>
                            <a:schemeClr val="tx1"/>
                          </a:solidFill>
                          <a:latin typeface="微软雅黑" panose="020B0503020204020204" charset="-122"/>
                          <a:ea typeface="微软雅黑" panose="020B0503020204020204" charset="-122"/>
                          <a:sym typeface="+mn-lt"/>
                        </a:rPr>
                        <a:t>类别</a:t>
                      </a:r>
                      <a:endParaRPr lang="zh-CN" altLang="en-US" sz="10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推理服务器（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PCIE</a:t>
                      </a:r>
                      <a:r>
                        <a:rPr lang="zh-CN" altLang="en-US" sz="1000" b="1" i="0" kern="1200" dirty="0" smtClean="0">
                          <a:solidFill>
                            <a:schemeClr val="tx1"/>
                          </a:solidFill>
                          <a:effectLst/>
                          <a:latin typeface="微软雅黑" panose="020B0503020204020204" charset="-122"/>
                          <a:ea typeface="微软雅黑" panose="020B0503020204020204" charset="-122"/>
                          <a:cs typeface="+mn-cs"/>
                        </a:rPr>
                        <a:t>）（</a:t>
                      </a:r>
                      <a:r>
                        <a:rPr lang="en-US" altLang="zh-CN" sz="1000" b="1" i="0" kern="1200" dirty="0" smtClean="0">
                          <a:solidFill>
                            <a:schemeClr val="tx1"/>
                          </a:solidFill>
                          <a:effectLst/>
                          <a:latin typeface="微软雅黑" panose="020B0503020204020204" charset="-122"/>
                          <a:ea typeface="微软雅黑" panose="020B0503020204020204" charset="-122"/>
                          <a:cs typeface="+mn-cs"/>
                        </a:rPr>
                        <a:t>8</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0403">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0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CPU≥28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4.0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A100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），注：</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H100PCIE</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PCIE5.0</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en-US" altLang="zh-CN" sz="1000" dirty="0" smtClean="0">
                          <a:solidFill>
                            <a:schemeClr val="tx1"/>
                          </a:solidFill>
                          <a:latin typeface="微软雅黑" panose="020B0503020204020204" charset="-122"/>
                          <a:ea typeface="微软雅黑" panose="020B0503020204020204" charset="-122"/>
                          <a:cs typeface="+mn-ea"/>
                          <a:sym typeface="+mn-lt"/>
                        </a:rPr>
                        <a:t>IB</a:t>
                      </a:r>
                      <a:r>
                        <a:rPr lang="zh-CN" altLang="en-US" sz="1000" dirty="0" smtClean="0">
                          <a:solidFill>
                            <a:schemeClr val="tx1"/>
                          </a:solidFill>
                          <a:latin typeface="微软雅黑" panose="020B0503020204020204" charset="-122"/>
                          <a:ea typeface="微软雅黑" panose="020B0503020204020204" charset="-122"/>
                          <a:cs typeface="+mn-ea"/>
                          <a:sym typeface="+mn-lt"/>
                        </a:rPr>
                        <a:t>卡</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张，</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  200Gbps-InfiniBand </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数量说明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推理网络和存储网络平面分开，根据当前架构可扩展</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台推理服务器；</a:t>
                      </a:r>
                      <a:b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b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推理网络和存储网络</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IB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设备复用，可支持扩展至</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台；（不建议，预算不足可考虑）</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7" name="表格 6"/>
          <p:cNvGraphicFramePr>
            <a:graphicFrameLocks noGrp="1"/>
          </p:cNvGraphicFramePr>
          <p:nvPr/>
        </p:nvGraphicFramePr>
        <p:xfrm>
          <a:off x="1528105" y="1102511"/>
          <a:ext cx="9200301" cy="4969915"/>
        </p:xfrm>
        <a:graphic>
          <a:graphicData uri="http://schemas.openxmlformats.org/drawingml/2006/table">
            <a:tbl>
              <a:tblPr firstRow="1" bandRow="1">
                <a:tableStyleId>{5C22544A-7EE6-4342-B048-85BDC9FD1C3A}</a:tableStyleId>
              </a:tblPr>
              <a:tblGrid>
                <a:gridCol w="1492880"/>
                <a:gridCol w="7707421"/>
              </a:tblGrid>
              <a:tr h="257865">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管理服务器（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6</a:t>
                      </a:r>
                      <a:r>
                        <a:rPr lang="zh-CN" altLang="en-US" sz="1000" b="1" i="0" kern="1200" dirty="0" smtClean="0">
                          <a:solidFill>
                            <a:schemeClr val="tx1"/>
                          </a:solidFill>
                          <a:effectLst/>
                          <a:latin typeface="微软雅黑" panose="020B0503020204020204" charset="-122"/>
                          <a:ea typeface="微软雅黑" panose="020B0503020204020204" charset="-122"/>
                          <a:cs typeface="+mn-cs"/>
                        </a:rPr>
                        <a:t>台）</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1334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dirty="0" smtClean="0">
                          <a:solidFill>
                            <a:schemeClr val="tx1"/>
                          </a:solidFill>
                          <a:latin typeface="微软雅黑" panose="020B0503020204020204" charset="-122"/>
                          <a:ea typeface="微软雅黑" panose="020B0503020204020204" charset="-122"/>
                          <a:cs typeface="+mn-ea"/>
                          <a:sym typeface="+mn-lt"/>
                        </a:rPr>
                        <a:t>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，单颗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CPU≥24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核心，</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内存：≥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512G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硬盘：硬盘：系统盘≥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960G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数据盘≥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；所有硬盘为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盘，做</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RAID1</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网卡：万兆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 Raid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2GB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缓存、带电池或电容、≥</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通道、支持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双冗余电源、双导轨、风扇满配</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服务器原厂五年质保</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631">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865">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k8s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系统服务（系统组件、中间件、监控），</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台：业务测相关服务。若实际存在</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任务，可考虑在追加几台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服务器</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7865">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HDR </a:t>
                      </a:r>
                      <a:r>
                        <a:rPr kumimoji="0" lang="en-US" altLang="zh-CN" sz="1000" b="1"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511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配置清单</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形态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1U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机架式</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HDR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交换机、双电源、动态路由</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端口类型</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QSFP56</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63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用于存储连接</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NDR </a:t>
                      </a:r>
                      <a:r>
                        <a:rPr kumimoji="0" lang="en-US" altLang="zh-CN" sz="1000" b="1"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511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配置清单</a:t>
                      </a:r>
                      <a:endParaRPr lang="zh-CN" altLang="en-US" sz="1000" b="0" dirty="0" smtClean="0">
                        <a:solidFill>
                          <a:schemeClr val="tx1"/>
                        </a:solidFill>
                        <a:latin typeface="微软雅黑" panose="020B0503020204020204" charset="-122"/>
                        <a:ea typeface="微软雅黑" panose="020B0503020204020204" charset="-122"/>
                        <a:cs typeface="+mn-ea"/>
                        <a:sym typeface="+mn-lt"/>
                      </a:endParaRPr>
                    </a:p>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形态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1U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机架式</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NDR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交换机、双电源、动态路由</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端口类型</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QSFP112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计算服务器跨</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GPU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节点数据通信</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588338" y="788467"/>
          <a:ext cx="9200301" cy="5394528"/>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带外管理交换机（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个千兆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端口，交换容量≥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598bps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，包转发率≥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252Mpps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、环路检测、端口流量抑制、端口隔离、端口安全；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支持基于端口和</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的</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策略；</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支持端口镜像（包括本地镜像和远程镜像），支持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等标准流量采集协议；</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支持堆叠，支持长距离堆叠；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业务接入交换机（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数据中心级交换机，双电源双风扇冗余设计；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端口和至少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40G QSPF+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端口，交换容量≥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2.56Tbps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，包转发率≥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1072Mpps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带独立带外管理口，支持加入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VRF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LACP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BFD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、环路检测、端口流量抑制、</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VLAN mapping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所有接口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MTU≥9216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IPv4/IPv6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双栈路由协议，支持完整三层路由功能，各项功能和协议遵循相应</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RFC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标准文档，支持至少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ECMP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路由；</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支持模块化</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配置，支持丰富</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特性；</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支持全端口</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流量采集，支持在线抓包；</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支持控制平面多虚一技术，支持跨设备链路聚合技术（非堆叠）；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存储</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说明</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小型分布式混闪存储容量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≥100TB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，支持横向拓展</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辅材</a:t>
                      </a:r>
                      <a:endParaRPr kumimoji="0" lang="zh-CN" altLang="en-US" sz="1000" b="1"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71332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辅材</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超五类成品双绞线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光迁：多模双工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 to 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光纤跳线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IB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QSFP28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模块型号、</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EDR100Gbps  </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万兆多模光模块：万兆多模双纤</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光模块，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接口类型，传输速率≥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，传输波长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850nm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，传输距离≥</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300M</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其他辅材：扎带，用于捆扎网线、魔术扎带，用于捆扎光纤</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8" name="图片 7"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37426" y="624471"/>
          <a:ext cx="9815861" cy="5451078"/>
        </p:xfrm>
        <a:graphic>
          <a:graphicData uri="http://schemas.openxmlformats.org/drawingml/2006/table">
            <a:tbl>
              <a:tblPr/>
              <a:tblGrid>
                <a:gridCol w="1416326"/>
                <a:gridCol w="1388205"/>
                <a:gridCol w="1402266"/>
                <a:gridCol w="1402266"/>
                <a:gridCol w="1527716"/>
                <a:gridCol w="1276816"/>
                <a:gridCol w="1402266"/>
              </a:tblGrid>
              <a:tr h="511712">
                <a:tc>
                  <a:txBody>
                    <a:bodyPr/>
                    <a:lstStyle/>
                    <a:p>
                      <a:r>
                        <a:rPr lang="zh-CN" altLang="en-US" b="1" dirty="0" smtClean="0">
                          <a:effectLst/>
                          <a:latin typeface="微软雅黑" panose="020B0503020204020204" charset="-122"/>
                          <a:ea typeface="微软雅黑" panose="020B0503020204020204" charset="-122"/>
                        </a:rPr>
                        <a:t>性能参数</a:t>
                      </a:r>
                      <a:endParaRPr lang="zh-CN" altLang="en-US"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4">
                  <a:txBody>
                    <a:bodyPr/>
                    <a:lstStyle/>
                    <a:p>
                      <a:pPr algn="ctr"/>
                      <a:r>
                        <a:rPr lang="en-US" altLang="zh-CN" b="1" dirty="0" smtClean="0">
                          <a:effectLst/>
                          <a:latin typeface="微软雅黑" panose="020B0503020204020204" charset="-122"/>
                          <a:ea typeface="微软雅黑" panose="020B0503020204020204" charset="-122"/>
                        </a:rPr>
                        <a:t>PCIE</a:t>
                      </a:r>
                      <a:endParaRPr lang="en-US" altLang="zh-CN" b="1"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altLang="zh-CN" b="1" dirty="0" smtClean="0">
                          <a:effectLst/>
                          <a:latin typeface="微软雅黑" panose="020B0503020204020204" charset="-122"/>
                          <a:ea typeface="微软雅黑" panose="020B0503020204020204" charset="-122"/>
                        </a:rPr>
                        <a:t>SXM</a:t>
                      </a:r>
                      <a:endParaRPr lang="en-US" altLang="zh-CN" b="1"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23531">
                <a:tc>
                  <a:txBody>
                    <a:bodyPr/>
                    <a:lstStyle/>
                    <a:p>
                      <a:r>
                        <a:rPr lang="zh-CN" altLang="en-US" sz="1600" b="1" dirty="0" smtClean="0">
                          <a:effectLst/>
                          <a:latin typeface="微软雅黑" panose="020B0503020204020204" charset="-122"/>
                          <a:ea typeface="微软雅黑" panose="020B0503020204020204" charset="-122"/>
                        </a:rPr>
                        <a:t>卡类型</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V100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A100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A800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H100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A100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sz="1600" b="1" dirty="0" smtClean="0">
                          <a:effectLst/>
                          <a:latin typeface="微软雅黑" panose="020B0503020204020204" charset="-122"/>
                          <a:ea typeface="微软雅黑" panose="020B0503020204020204" charset="-122"/>
                        </a:rPr>
                        <a:t>H100</a:t>
                      </a:r>
                      <a:endParaRPr lang="zh-CN" altLang="en-US" sz="1600" b="1"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10610">
                <a:tc>
                  <a:txBody>
                    <a:bodyPr/>
                    <a:lstStyle/>
                    <a:p>
                      <a:r>
                        <a:rPr lang="zh-CN" altLang="en-US" sz="1200" dirty="0" smtClean="0">
                          <a:effectLst/>
                          <a:latin typeface="微软雅黑" panose="020B0503020204020204" charset="-122"/>
                          <a:ea typeface="微软雅黑" panose="020B0503020204020204" charset="-122"/>
                        </a:rPr>
                        <a:t>微架构</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Volta</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Ampere</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Ampere</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Hopper</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Ampere</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Hopper</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022">
                <a:tc>
                  <a:txBody>
                    <a:bodyPr/>
                    <a:lstStyle/>
                    <a:p>
                      <a:r>
                        <a:rPr lang="en-US" altLang="zh-CN" sz="1200" dirty="0" smtClean="0">
                          <a:effectLst/>
                          <a:latin typeface="微软雅黑" panose="020B0503020204020204" charset="-122"/>
                          <a:ea typeface="微软雅黑" panose="020B0503020204020204" charset="-122"/>
                        </a:rPr>
                        <a:t>F64</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7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9.7 TFLOPS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9.7 TFLOPS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26 TFLOPS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9.7 TFLOPS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34 TFLOPS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509">
                <a:tc>
                  <a:txBody>
                    <a:bodyPr/>
                    <a:lstStyle/>
                    <a:p>
                      <a:r>
                        <a:rPr lang="en-US" altLang="zh-CN" sz="1200" dirty="0" smtClean="0">
                          <a:effectLst/>
                          <a:latin typeface="微软雅黑" panose="020B0503020204020204" charset="-122"/>
                          <a:ea typeface="微软雅黑" panose="020B0503020204020204" charset="-122"/>
                        </a:rPr>
                        <a:t>F32</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14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19.5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19.5</a:t>
                      </a:r>
                      <a:r>
                        <a:rPr lang="en-US" altLang="zh-CN" sz="1200" baseline="0" dirty="0" smtClean="0">
                          <a:effectLst/>
                          <a:latin typeface="微软雅黑" panose="020B0503020204020204" charset="-122"/>
                          <a:ea typeface="微软雅黑" panose="020B0503020204020204" charset="-122"/>
                        </a:rPr>
                        <a:t> </a:t>
                      </a:r>
                      <a:r>
                        <a:rPr lang="en-US" altLang="zh-CN" sz="1200" dirty="0" smtClean="0">
                          <a:effectLst/>
                          <a:latin typeface="微软雅黑" panose="020B0503020204020204" charset="-122"/>
                          <a:ea typeface="微软雅黑" panose="020B0503020204020204" charset="-122"/>
                        </a:rPr>
                        <a:t>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51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19.5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67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044">
                <a:tc>
                  <a:txBody>
                    <a:bodyPr/>
                    <a:lstStyle/>
                    <a:p>
                      <a:r>
                        <a:rPr lang="en-US" altLang="zh-CN" sz="1200" dirty="0" smtClean="0">
                          <a:effectLst/>
                          <a:latin typeface="微软雅黑" panose="020B0503020204020204" charset="-122"/>
                          <a:ea typeface="微软雅黑" panose="020B0503020204020204" charset="-122"/>
                        </a:rPr>
                        <a:t>F16 Tensor Core</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312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312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1513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624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1979 TFLOPS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12">
                <a:tc>
                  <a:txBody>
                    <a:bodyPr/>
                    <a:lstStyle/>
                    <a:p>
                      <a:r>
                        <a:rPr lang="en-US" altLang="zh-CN" sz="1200" dirty="0" smtClean="0">
                          <a:effectLst/>
                          <a:latin typeface="微软雅黑" panose="020B0503020204020204" charset="-122"/>
                          <a:ea typeface="微软雅黑" panose="020B0503020204020204" charset="-122"/>
                        </a:rPr>
                        <a:t>INT8 </a:t>
                      </a:r>
                      <a:r>
                        <a:rPr lang="en-US" altLang="zh-CN" sz="1200" dirty="0" err="1" smtClean="0">
                          <a:effectLst/>
                          <a:latin typeface="微软雅黑" panose="020B0503020204020204" charset="-122"/>
                          <a:ea typeface="微软雅黑" panose="020B0503020204020204" charset="-122"/>
                        </a:rPr>
                        <a:t>Tensoer</a:t>
                      </a:r>
                      <a:r>
                        <a:rPr lang="en-US" altLang="zh-CN" sz="1200" dirty="0" smtClean="0">
                          <a:effectLst/>
                          <a:latin typeface="微软雅黑" panose="020B0503020204020204" charset="-122"/>
                          <a:ea typeface="微软雅黑" panose="020B0503020204020204" charset="-122"/>
                        </a:rPr>
                        <a:t> Core</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62 TOPS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624</a:t>
                      </a:r>
                      <a:r>
                        <a:rPr lang="en-US" altLang="zh-CN" sz="1200" baseline="0" dirty="0" smtClean="0">
                          <a:effectLst/>
                          <a:latin typeface="微软雅黑" panose="020B0503020204020204" charset="-122"/>
                          <a:ea typeface="微软雅黑" panose="020B0503020204020204" charset="-122"/>
                        </a:rPr>
                        <a:t> </a:t>
                      </a:r>
                      <a:r>
                        <a:rPr lang="en-US" altLang="zh-CN" sz="1200" dirty="0" smtClean="0">
                          <a:effectLst/>
                          <a:latin typeface="微软雅黑" panose="020B0503020204020204" charset="-122"/>
                          <a:ea typeface="微软雅黑" panose="020B0503020204020204" charset="-122"/>
                        </a:rPr>
                        <a:t>TOPS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624 TOPS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3026 TOPS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1248 TOPS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3958TOPS</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509">
                <a:tc>
                  <a:txBody>
                    <a:bodyPr/>
                    <a:lstStyle/>
                    <a:p>
                      <a:r>
                        <a:rPr lang="en-US" altLang="zh-CN" sz="1200" dirty="0" smtClean="0">
                          <a:effectLst/>
                          <a:latin typeface="微软雅黑" panose="020B0503020204020204" charset="-122"/>
                          <a:ea typeface="微软雅黑" panose="020B0503020204020204" charset="-122"/>
                        </a:rPr>
                        <a:t>GPU</a:t>
                      </a:r>
                      <a:r>
                        <a:rPr lang="zh-CN" altLang="en-US" sz="1200" dirty="0" smtClean="0">
                          <a:effectLst/>
                          <a:latin typeface="微软雅黑" panose="020B0503020204020204" charset="-122"/>
                          <a:ea typeface="微软雅黑" panose="020B0503020204020204" charset="-122"/>
                        </a:rPr>
                        <a:t>显存</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32/16GB HBM2</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80GB HBM2e</a:t>
                      </a:r>
                      <a:endParaRPr lang="en-US" altLang="zh-CN"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80GB HBM2e</a:t>
                      </a:r>
                      <a:endParaRPr lang="en-US" altLang="zh-CN"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80GB</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80GB HBM2e</a:t>
                      </a:r>
                      <a:endParaRPr lang="en-US" altLang="zh-CN"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80GB</a:t>
                      </a:r>
                      <a:endParaRPr lang="zh-CN" altLang="en-US"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509">
                <a:tc>
                  <a:txBody>
                    <a:bodyPr/>
                    <a:lstStyle/>
                    <a:p>
                      <a:r>
                        <a:rPr lang="en-US" altLang="zh-CN" sz="1200" dirty="0" smtClean="0">
                          <a:effectLst/>
                          <a:latin typeface="微软雅黑" panose="020B0503020204020204" charset="-122"/>
                          <a:ea typeface="微软雅黑" panose="020B0503020204020204" charset="-122"/>
                        </a:rPr>
                        <a:t>GPU</a:t>
                      </a:r>
                      <a:r>
                        <a:rPr lang="zh-CN" altLang="en-US" sz="1200" dirty="0" smtClean="0">
                          <a:effectLst/>
                          <a:latin typeface="微软雅黑" panose="020B0503020204020204" charset="-122"/>
                          <a:ea typeface="微软雅黑" panose="020B0503020204020204" charset="-122"/>
                        </a:rPr>
                        <a:t>显存带宽</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900GB/s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1935GB/s</a:t>
                      </a:r>
                      <a:endParaRPr lang="en-US" altLang="zh-CN"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effectLst/>
                          <a:latin typeface="微软雅黑" panose="020B0503020204020204" charset="-122"/>
                          <a:ea typeface="微软雅黑" panose="020B0503020204020204" charset="-122"/>
                        </a:rPr>
                        <a:t>1935GB/s</a:t>
                      </a:r>
                      <a:endParaRPr lang="en-US" altLang="zh-CN" sz="1200" dirty="0" smtClean="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2TB/s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2039 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3.35TB/S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48">
                <a:tc>
                  <a:txBody>
                    <a:bodyPr/>
                    <a:lstStyle/>
                    <a:p>
                      <a:r>
                        <a:rPr lang="zh-CN" altLang="en-US" sz="1200" dirty="0" smtClean="0">
                          <a:effectLst/>
                          <a:latin typeface="微软雅黑" panose="020B0503020204020204" charset="-122"/>
                          <a:ea typeface="微软雅黑" panose="020B0503020204020204" charset="-122"/>
                        </a:rPr>
                        <a:t>最大热设计功耗（</a:t>
                      </a:r>
                      <a:r>
                        <a:rPr lang="en-US" altLang="zh-CN" sz="1200" dirty="0" smtClean="0">
                          <a:effectLst/>
                          <a:latin typeface="微软雅黑" panose="020B0503020204020204" charset="-122"/>
                          <a:ea typeface="微软雅黑" panose="020B0503020204020204" charset="-122"/>
                        </a:rPr>
                        <a:t>TDP</a:t>
                      </a:r>
                      <a:r>
                        <a:rPr lang="zh-CN" altLang="en-US" sz="1200" dirty="0" smtClean="0">
                          <a:effectLst/>
                          <a:latin typeface="微软雅黑" panose="020B0503020204020204" charset="-122"/>
                          <a:ea typeface="微软雅黑" panose="020B0503020204020204" charset="-122"/>
                        </a:rPr>
                        <a:t>）</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250w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300w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300w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300-350w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400w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700w</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6526">
                <a:tc>
                  <a:txBody>
                    <a:bodyPr/>
                    <a:lstStyle/>
                    <a:p>
                      <a:r>
                        <a:rPr lang="zh-CN" altLang="en-US" sz="1200" dirty="0" smtClean="0">
                          <a:effectLst/>
                          <a:latin typeface="微软雅黑" panose="020B0503020204020204" charset="-122"/>
                          <a:ea typeface="微软雅黑" panose="020B0503020204020204" charset="-122"/>
                        </a:rPr>
                        <a:t>互联技术</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err="1" smtClean="0">
                          <a:effectLst/>
                          <a:latin typeface="微软雅黑" panose="020B0503020204020204" charset="-122"/>
                          <a:ea typeface="微软雅黑" panose="020B0503020204020204" charset="-122"/>
                        </a:rPr>
                        <a:t>NVLink</a:t>
                      </a:r>
                      <a:r>
                        <a:rPr lang="en-US" altLang="zh-CN" sz="1200" dirty="0" smtClean="0">
                          <a:effectLst/>
                          <a:latin typeface="微软雅黑" panose="020B0503020204020204" charset="-122"/>
                          <a:ea typeface="微软雅黑" panose="020B0503020204020204" charset="-122"/>
                        </a:rPr>
                        <a:t>: 300 GB/SPCIE: 32 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effectLst/>
                          <a:latin typeface="微软雅黑" panose="020B0503020204020204" charset="-122"/>
                          <a:ea typeface="微软雅黑" panose="020B0503020204020204" charset="-122"/>
                        </a:rPr>
                        <a:t>搭载</a:t>
                      </a:r>
                      <a:r>
                        <a:rPr lang="en-US" altLang="zh-CN" sz="1200" dirty="0" smtClean="0">
                          <a:effectLst/>
                          <a:latin typeface="微软雅黑" panose="020B0503020204020204" charset="-122"/>
                          <a:ea typeface="微软雅黑" panose="020B0503020204020204" charset="-122"/>
                        </a:rPr>
                        <a:t>2</a:t>
                      </a:r>
                      <a:r>
                        <a:rPr lang="zh-CN" altLang="en-US" sz="1200" dirty="0" smtClean="0">
                          <a:effectLst/>
                          <a:latin typeface="微软雅黑" panose="020B0503020204020204" charset="-122"/>
                          <a:ea typeface="微软雅黑" panose="020B0503020204020204" charset="-122"/>
                        </a:rPr>
                        <a:t>个</a:t>
                      </a:r>
                      <a:r>
                        <a:rPr lang="en-US" altLang="zh-CN" sz="1200" dirty="0" smtClean="0">
                          <a:effectLst/>
                          <a:latin typeface="微软雅黑" panose="020B0503020204020204" charset="-122"/>
                          <a:ea typeface="微软雅黑" panose="020B0503020204020204" charset="-122"/>
                        </a:rPr>
                        <a:t>GPU</a:t>
                      </a:r>
                      <a:r>
                        <a:rPr lang="zh-CN" altLang="en-US" sz="1200" dirty="0" smtClean="0">
                          <a:effectLst/>
                          <a:latin typeface="微软雅黑" panose="020B0503020204020204" charset="-122"/>
                          <a:ea typeface="微软雅黑" panose="020B0503020204020204" charset="-122"/>
                        </a:rPr>
                        <a:t>的</a:t>
                      </a:r>
                      <a:r>
                        <a:rPr lang="en-US" altLang="zh-CN" sz="1200" dirty="0" smtClean="0">
                          <a:effectLst/>
                          <a:latin typeface="微软雅黑" panose="020B0503020204020204" charset="-122"/>
                          <a:ea typeface="微软雅黑" panose="020B0503020204020204" charset="-122"/>
                        </a:rPr>
                        <a:t>NVIDIA-</a:t>
                      </a:r>
                      <a:r>
                        <a:rPr lang="en-US" altLang="zh-CN" sz="1200" dirty="0" err="1" smtClean="0">
                          <a:effectLst/>
                          <a:latin typeface="微软雅黑" panose="020B0503020204020204" charset="-122"/>
                          <a:ea typeface="微软雅黑" panose="020B0503020204020204" charset="-122"/>
                        </a:rPr>
                        <a:t>NVLink</a:t>
                      </a:r>
                      <a:endParaRPr lang="en-US" altLang="zh-CN" sz="1200" dirty="0" smtClean="0">
                        <a:effectLst/>
                        <a:latin typeface="微软雅黑" panose="020B0503020204020204" charset="-122"/>
                        <a:ea typeface="微软雅黑" panose="020B0503020204020204" charset="-122"/>
                      </a:endParaRPr>
                    </a:p>
                    <a:p>
                      <a:r>
                        <a:rPr lang="zh-CN" altLang="en-US" sz="1200" dirty="0" smtClean="0">
                          <a:effectLst/>
                          <a:latin typeface="微软雅黑" panose="020B0503020204020204" charset="-122"/>
                          <a:ea typeface="微软雅黑" panose="020B0503020204020204" charset="-122"/>
                        </a:rPr>
                        <a:t>桥接器</a:t>
                      </a:r>
                      <a:r>
                        <a:rPr lang="en-US" altLang="zh-CN" sz="1200" dirty="0" smtClean="0">
                          <a:effectLst/>
                          <a:latin typeface="微软雅黑" panose="020B0503020204020204" charset="-122"/>
                          <a:ea typeface="微软雅黑" panose="020B0503020204020204" charset="-122"/>
                        </a:rPr>
                        <a:t>:</a:t>
                      </a:r>
                      <a:r>
                        <a:rPr lang="en-US" altLang="zh-CN" sz="1200" dirty="0" smtClean="0">
                          <a:solidFill>
                            <a:srgbClr val="FF0000"/>
                          </a:solidFill>
                          <a:effectLst/>
                          <a:latin typeface="微软雅黑" panose="020B0503020204020204" charset="-122"/>
                          <a:ea typeface="微软雅黑" panose="020B0503020204020204" charset="-122"/>
                        </a:rPr>
                        <a:t>600GB/S</a:t>
                      </a:r>
                      <a:endParaRPr lang="en-US" altLang="zh-CN" sz="1200" dirty="0" smtClean="0">
                        <a:solidFill>
                          <a:srgbClr val="FF0000"/>
                        </a:solidFill>
                        <a:effectLst/>
                        <a:latin typeface="微软雅黑" panose="020B0503020204020204" charset="-122"/>
                        <a:ea typeface="微软雅黑" panose="020B0503020204020204" charset="-122"/>
                      </a:endParaRPr>
                    </a:p>
                    <a:p>
                      <a:r>
                        <a:rPr lang="en-US" altLang="zh-CN" sz="1200" dirty="0" smtClean="0">
                          <a:effectLst/>
                          <a:latin typeface="微软雅黑" panose="020B0503020204020204" charset="-122"/>
                          <a:ea typeface="微软雅黑" panose="020B0503020204020204" charset="-122"/>
                        </a:rPr>
                        <a:t>PCle4.0 : 64GB/s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effectLst/>
                          <a:latin typeface="微软雅黑" panose="020B0503020204020204" charset="-122"/>
                          <a:ea typeface="微软雅黑" panose="020B0503020204020204" charset="-122"/>
                        </a:rPr>
                        <a:t>搭载</a:t>
                      </a:r>
                      <a:r>
                        <a:rPr lang="en-US" altLang="zh-CN" sz="1200" dirty="0" smtClean="0">
                          <a:effectLst/>
                          <a:latin typeface="微软雅黑" panose="020B0503020204020204" charset="-122"/>
                          <a:ea typeface="微软雅黑" panose="020B0503020204020204" charset="-122"/>
                        </a:rPr>
                        <a:t>2</a:t>
                      </a:r>
                      <a:r>
                        <a:rPr lang="zh-CN" altLang="en-US" sz="1200" dirty="0" smtClean="0">
                          <a:effectLst/>
                          <a:latin typeface="微软雅黑" panose="020B0503020204020204" charset="-122"/>
                          <a:ea typeface="微软雅黑" panose="020B0503020204020204" charset="-122"/>
                        </a:rPr>
                        <a:t>个</a:t>
                      </a:r>
                      <a:r>
                        <a:rPr lang="en-US" altLang="zh-CN" sz="1200" dirty="0" smtClean="0">
                          <a:effectLst/>
                          <a:latin typeface="微软雅黑" panose="020B0503020204020204" charset="-122"/>
                          <a:ea typeface="微软雅黑" panose="020B0503020204020204" charset="-122"/>
                        </a:rPr>
                        <a:t>GPU</a:t>
                      </a:r>
                      <a:r>
                        <a:rPr lang="zh-CN" altLang="en-US" sz="1200" dirty="0" smtClean="0">
                          <a:effectLst/>
                          <a:latin typeface="微软雅黑" panose="020B0503020204020204" charset="-122"/>
                          <a:ea typeface="微软雅黑" panose="020B0503020204020204" charset="-122"/>
                        </a:rPr>
                        <a:t>的</a:t>
                      </a:r>
                      <a:r>
                        <a:rPr lang="en-US" altLang="zh-CN" sz="1200" dirty="0" smtClean="0">
                          <a:effectLst/>
                          <a:latin typeface="微软雅黑" panose="020B0503020204020204" charset="-122"/>
                          <a:ea typeface="微软雅黑" panose="020B0503020204020204" charset="-122"/>
                        </a:rPr>
                        <a:t>NVIDIA-</a:t>
                      </a:r>
                      <a:r>
                        <a:rPr lang="en-US" altLang="zh-CN" sz="1200" dirty="0" err="1" smtClean="0">
                          <a:effectLst/>
                          <a:latin typeface="微软雅黑" panose="020B0503020204020204" charset="-122"/>
                          <a:ea typeface="微软雅黑" panose="020B0503020204020204" charset="-122"/>
                        </a:rPr>
                        <a:t>NVLink</a:t>
                      </a:r>
                      <a:endParaRPr lang="en-US" altLang="zh-CN" sz="1200" dirty="0" smtClean="0">
                        <a:effectLst/>
                        <a:latin typeface="微软雅黑" panose="020B0503020204020204" charset="-122"/>
                        <a:ea typeface="微软雅黑" panose="020B0503020204020204" charset="-122"/>
                      </a:endParaRPr>
                    </a:p>
                    <a:p>
                      <a:r>
                        <a:rPr lang="zh-CN" altLang="en-US" sz="1200" dirty="0" smtClean="0">
                          <a:effectLst/>
                          <a:latin typeface="微软雅黑" panose="020B0503020204020204" charset="-122"/>
                          <a:ea typeface="微软雅黑" panose="020B0503020204020204" charset="-122"/>
                        </a:rPr>
                        <a:t>桥接器</a:t>
                      </a:r>
                      <a:r>
                        <a:rPr lang="en-US" altLang="zh-CN" sz="1200" dirty="0" smtClean="0">
                          <a:effectLst/>
                          <a:latin typeface="微软雅黑" panose="020B0503020204020204" charset="-122"/>
                          <a:ea typeface="微软雅黑" panose="020B0503020204020204" charset="-122"/>
                        </a:rPr>
                        <a:t>:</a:t>
                      </a:r>
                      <a:r>
                        <a:rPr lang="en-US" altLang="zh-CN" sz="1200" dirty="0" smtClean="0">
                          <a:solidFill>
                            <a:srgbClr val="FF0000"/>
                          </a:solidFill>
                          <a:effectLst/>
                          <a:latin typeface="微软雅黑" panose="020B0503020204020204" charset="-122"/>
                          <a:ea typeface="微软雅黑" panose="020B0503020204020204" charset="-122"/>
                        </a:rPr>
                        <a:t>400GB/S</a:t>
                      </a:r>
                      <a:endParaRPr lang="en-US" altLang="zh-CN" sz="1200" dirty="0" smtClean="0">
                        <a:solidFill>
                          <a:srgbClr val="FF0000"/>
                        </a:solidFill>
                        <a:effectLst/>
                        <a:latin typeface="微软雅黑" panose="020B0503020204020204" charset="-122"/>
                        <a:ea typeface="微软雅黑" panose="020B0503020204020204" charset="-122"/>
                      </a:endParaRPr>
                    </a:p>
                    <a:p>
                      <a:r>
                        <a:rPr lang="en-US" altLang="zh-CN" sz="1200" dirty="0" smtClean="0">
                          <a:effectLst/>
                          <a:latin typeface="微软雅黑" panose="020B0503020204020204" charset="-122"/>
                          <a:ea typeface="微软雅黑" panose="020B0503020204020204" charset="-122"/>
                        </a:rPr>
                        <a:t>PCle4.0 : 64GB/s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NVLink:</a:t>
                      </a:r>
                      <a:r>
                        <a:rPr lang="en-US" altLang="zh-CN" sz="1200" dirty="0" smtClean="0">
                          <a:solidFill>
                            <a:srgbClr val="FF0000"/>
                          </a:solidFill>
                          <a:effectLst/>
                          <a:latin typeface="微软雅黑" panose="020B0503020204020204" charset="-122"/>
                          <a:ea typeface="微软雅黑" panose="020B0503020204020204" charset="-122"/>
                        </a:rPr>
                        <a:t>600GB/s</a:t>
                      </a:r>
                      <a:endParaRPr lang="en-US" altLang="zh-CN" sz="1200" dirty="0" smtClean="0">
                        <a:solidFill>
                          <a:srgbClr val="FF0000"/>
                        </a:solidFill>
                        <a:effectLst/>
                        <a:latin typeface="微软雅黑" panose="020B0503020204020204" charset="-122"/>
                        <a:ea typeface="微软雅黑" panose="020B0503020204020204" charset="-122"/>
                      </a:endParaRPr>
                    </a:p>
                    <a:p>
                      <a:r>
                        <a:rPr lang="en-US" altLang="zh-CN" sz="1200" dirty="0" smtClean="0">
                          <a:effectLst/>
                          <a:latin typeface="微软雅黑" panose="020B0503020204020204" charset="-122"/>
                          <a:ea typeface="微软雅黑" panose="020B0503020204020204" charset="-122"/>
                        </a:rPr>
                        <a:t>PCle5.0 : 128GB/s</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NVIDIA-HGX</a:t>
                      </a:r>
                      <a:r>
                        <a:rPr lang="en-US" altLang="zh-CN" sz="1200" baseline="0" dirty="0" smtClean="0">
                          <a:effectLst/>
                          <a:latin typeface="微软雅黑" panose="020B0503020204020204" charset="-122"/>
                          <a:ea typeface="微软雅黑" panose="020B0503020204020204" charset="-122"/>
                        </a:rPr>
                        <a:t> A100</a:t>
                      </a:r>
                      <a:r>
                        <a:rPr lang="zh-CN" altLang="en-US" sz="1200" dirty="0" smtClean="0">
                          <a:effectLst/>
                          <a:latin typeface="微软雅黑" panose="020B0503020204020204" charset="-122"/>
                          <a:ea typeface="微软雅黑" panose="020B0503020204020204" charset="-122"/>
                        </a:rPr>
                        <a:t>合作伙伴带</a:t>
                      </a:r>
                      <a:r>
                        <a:rPr lang="en-US" altLang="zh-CN" sz="1200" dirty="0" smtClean="0">
                          <a:effectLst/>
                          <a:latin typeface="微软雅黑" panose="020B0503020204020204" charset="-122"/>
                          <a:ea typeface="微软雅黑" panose="020B0503020204020204" charset="-122"/>
                        </a:rPr>
                        <a:t>4</a:t>
                      </a:r>
                      <a:r>
                        <a:rPr lang="zh-CN" altLang="en-US" sz="1200" dirty="0" smtClean="0">
                          <a:effectLst/>
                          <a:latin typeface="微软雅黑" panose="020B0503020204020204" charset="-122"/>
                          <a:ea typeface="微软雅黑" panose="020B0503020204020204" charset="-122"/>
                        </a:rPr>
                        <a:t>、</a:t>
                      </a:r>
                      <a:r>
                        <a:rPr lang="en-US" altLang="zh-CN" sz="1200" dirty="0" smtClean="0">
                          <a:effectLst/>
                          <a:latin typeface="微软雅黑" panose="020B0503020204020204" charset="-122"/>
                          <a:ea typeface="微软雅黑" panose="020B0503020204020204" charset="-122"/>
                        </a:rPr>
                        <a:t>8</a:t>
                      </a:r>
                      <a:r>
                        <a:rPr lang="zh-CN" altLang="en-US" sz="1200" dirty="0" smtClean="0">
                          <a:effectLst/>
                          <a:latin typeface="微软雅黑" panose="020B0503020204020204" charset="-122"/>
                          <a:ea typeface="微软雅黑" panose="020B0503020204020204" charset="-122"/>
                        </a:rPr>
                        <a:t>或</a:t>
                      </a:r>
                      <a:r>
                        <a:rPr lang="en-US" altLang="zh-CN" sz="1200" dirty="0" smtClean="0">
                          <a:effectLst/>
                          <a:latin typeface="微软雅黑" panose="020B0503020204020204" charset="-122"/>
                          <a:ea typeface="微软雅黑" panose="020B0503020204020204" charset="-122"/>
                        </a:rPr>
                        <a:t>16</a:t>
                      </a:r>
                      <a:r>
                        <a:rPr lang="zh-CN" altLang="en-US" sz="1200" dirty="0" smtClean="0">
                          <a:effectLst/>
                          <a:latin typeface="微软雅黑" panose="020B0503020204020204" charset="-122"/>
                          <a:ea typeface="微软雅黑" panose="020B0503020204020204" charset="-122"/>
                        </a:rPr>
                        <a:t>个</a:t>
                      </a:r>
                      <a:r>
                        <a:rPr lang="en-US" altLang="zh-CN" sz="1200" dirty="0" smtClean="0">
                          <a:effectLst/>
                          <a:latin typeface="微软雅黑" panose="020B0503020204020204" charset="-122"/>
                          <a:ea typeface="微软雅黑" panose="020B0503020204020204" charset="-122"/>
                        </a:rPr>
                        <a:t>GPU/NVIDIA DGX-A100</a:t>
                      </a:r>
                      <a:r>
                        <a:rPr lang="zh-CN" altLang="en-US" sz="1200" dirty="0" smtClean="0">
                          <a:effectLst/>
                          <a:latin typeface="微软雅黑" panose="020B0503020204020204" charset="-122"/>
                          <a:ea typeface="微软雅黑" panose="020B0503020204020204" charset="-122"/>
                        </a:rPr>
                        <a:t>，带</a:t>
                      </a:r>
                      <a:r>
                        <a:rPr lang="en-US" altLang="zh-CN" sz="1200" dirty="0" smtClean="0">
                          <a:effectLst/>
                          <a:latin typeface="微软雅黑" panose="020B0503020204020204" charset="-122"/>
                          <a:ea typeface="微软雅黑" panose="020B0503020204020204" charset="-122"/>
                        </a:rPr>
                        <a:t>8</a:t>
                      </a:r>
                      <a:r>
                        <a:rPr lang="zh-CN" altLang="en-US" sz="1200" dirty="0" smtClean="0">
                          <a:effectLst/>
                          <a:latin typeface="微软雅黑" panose="020B0503020204020204" charset="-122"/>
                          <a:ea typeface="微软雅黑" panose="020B0503020204020204" charset="-122"/>
                        </a:rPr>
                        <a:t>个</a:t>
                      </a:r>
                      <a:r>
                        <a:rPr lang="en-US" altLang="zh-CN" sz="1200" dirty="0" smtClean="0">
                          <a:effectLst/>
                          <a:latin typeface="微软雅黑" panose="020B0503020204020204" charset="-122"/>
                          <a:ea typeface="微软雅黑" panose="020B0503020204020204" charset="-122"/>
                        </a:rPr>
                        <a:t>GPU</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effectLst/>
                          <a:latin typeface="微软雅黑" panose="020B0503020204020204" charset="-122"/>
                          <a:ea typeface="微软雅黑" panose="020B0503020204020204" charset="-122"/>
                        </a:rPr>
                        <a:t>NVIDIA HGX H100</a:t>
                      </a:r>
                      <a:r>
                        <a:rPr lang="zh-CN" altLang="en-US" sz="1200" dirty="0" smtClean="0">
                          <a:effectLst/>
                          <a:latin typeface="微软雅黑" panose="020B0503020204020204" charset="-122"/>
                          <a:ea typeface="微软雅黑" panose="020B0503020204020204" charset="-122"/>
                        </a:rPr>
                        <a:t>合作伙伴和</a:t>
                      </a:r>
                      <a:r>
                        <a:rPr lang="en-US" altLang="zh-CN" sz="1200" dirty="0" err="1" smtClean="0">
                          <a:effectLst/>
                          <a:latin typeface="微软雅黑" panose="020B0503020204020204" charset="-122"/>
                          <a:ea typeface="微软雅黑" panose="020B0503020204020204" charset="-122"/>
                        </a:rPr>
                        <a:t>NVIDlA</a:t>
                      </a:r>
                      <a:r>
                        <a:rPr lang="zh-CN" altLang="en-US" sz="1200" dirty="0" smtClean="0">
                          <a:effectLst/>
                          <a:latin typeface="微软雅黑" panose="020B0503020204020204" charset="-122"/>
                          <a:ea typeface="微软雅黑" panose="020B0503020204020204" charset="-122"/>
                        </a:rPr>
                        <a:t>认证系统“</a:t>
                      </a:r>
                      <a:r>
                        <a:rPr lang="en-US" altLang="zh-CN" sz="1200" dirty="0" smtClean="0">
                          <a:effectLst/>
                          <a:latin typeface="微软雅黑" panose="020B0503020204020204" charset="-122"/>
                          <a:ea typeface="微软雅黑" panose="020B0503020204020204" charset="-122"/>
                        </a:rPr>
                        <a:t>witt4</a:t>
                      </a:r>
                      <a:r>
                        <a:rPr lang="zh-CN" altLang="en-US" sz="1200" dirty="0" smtClean="0">
                          <a:effectLst/>
                          <a:latin typeface="微软雅黑" panose="020B0503020204020204" charset="-122"/>
                          <a:ea typeface="微软雅黑" panose="020B0503020204020204" charset="-122"/>
                        </a:rPr>
                        <a:t>或</a:t>
                      </a:r>
                      <a:r>
                        <a:rPr lang="en-US" altLang="zh-CN" sz="1200" dirty="0" smtClean="0">
                          <a:effectLst/>
                          <a:latin typeface="微软雅黑" panose="020B0503020204020204" charset="-122"/>
                          <a:ea typeface="微软雅黑" panose="020B0503020204020204" charset="-122"/>
                        </a:rPr>
                        <a:t>8GPU NVIDIADGX H100</a:t>
                      </a:r>
                      <a:r>
                        <a:rPr lang="zh-CN" altLang="en-US" sz="1200" dirty="0" smtClean="0">
                          <a:effectLst/>
                          <a:latin typeface="微软雅黑" panose="020B0503020204020204" charset="-122"/>
                          <a:ea typeface="微软雅黑" panose="020B0503020204020204" charset="-122"/>
                        </a:rPr>
                        <a:t>带</a:t>
                      </a:r>
                      <a:r>
                        <a:rPr lang="en-US" altLang="zh-CN" sz="1200" dirty="0" smtClean="0">
                          <a:effectLst/>
                          <a:latin typeface="微软雅黑" panose="020B0503020204020204" charset="-122"/>
                          <a:ea typeface="微软雅黑" panose="020B0503020204020204" charset="-122"/>
                        </a:rPr>
                        <a:t>8GPU</a:t>
                      </a:r>
                      <a:endParaRPr lang="zh-CN" altLang="en-US" sz="1200" dirty="0">
                        <a:effectLst/>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sp>
        <p:nvSpPr>
          <p:cNvPr id="2" name="矩形 1"/>
          <p:cNvSpPr/>
          <p:nvPr/>
        </p:nvSpPr>
        <p:spPr>
          <a:xfrm>
            <a:off x="196103" y="155445"/>
            <a:ext cx="2451312" cy="369332"/>
          </a:xfrm>
          <a:prstGeom prst="rect">
            <a:avLst/>
          </a:prstGeom>
        </p:spPr>
        <p:txBody>
          <a:bodyPr wrap="none">
            <a:spAutoFit/>
          </a:bodyPr>
          <a:lstStyle/>
          <a:p>
            <a:r>
              <a:rPr kumimoji="1" lang="en-US" altLang="zh-CN" b="1" dirty="0" smtClean="0">
                <a:latin typeface="微软雅黑" panose="020B0503020204020204" charset="-122"/>
                <a:ea typeface="微软雅黑" panose="020B0503020204020204" charset="-122"/>
              </a:rPr>
              <a:t>1.1 </a:t>
            </a:r>
            <a:r>
              <a:rPr kumimoji="1" lang="zh-CN" altLang="en-US" b="1" dirty="0" smtClean="0">
                <a:latin typeface="微软雅黑" panose="020B0503020204020204" charset="-122"/>
                <a:ea typeface="微软雅黑" panose="020B0503020204020204" charset="-122"/>
              </a:rPr>
              <a:t>常见</a:t>
            </a:r>
            <a:r>
              <a:rPr kumimoji="1" lang="zh-CN" altLang="en-US" b="1" dirty="0">
                <a:latin typeface="微软雅黑" panose="020B0503020204020204" charset="-122"/>
                <a:ea typeface="微软雅黑" panose="020B0503020204020204" charset="-122"/>
              </a:rPr>
              <a:t>高性能计算卡</a:t>
            </a:r>
            <a:endParaRPr kumimoji="1" lang="zh-CN" altLang="en-US" b="1" dirty="0">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233702" y="145229"/>
            <a:ext cx="7582525" cy="369332"/>
          </a:xfrm>
          <a:prstGeom prst="rect">
            <a:avLst/>
          </a:prstGeom>
        </p:spPr>
        <p:txBody>
          <a:bodyPr wrap="none">
            <a:spAutoFit/>
          </a:bodyPr>
          <a:lstStyle/>
          <a:p>
            <a:r>
              <a:rPr lang="en-US" altLang="zh-CN" b="1" dirty="0" smtClean="0">
                <a:latin typeface="微软雅黑" panose="020B0503020204020204" charset="-122"/>
                <a:ea typeface="微软雅黑" panose="020B0503020204020204" charset="-122"/>
              </a:rPr>
              <a:t>3.4  </a:t>
            </a:r>
            <a:r>
              <a:rPr lang="zh-CN" altLang="en-US" b="1" dirty="0" smtClean="0">
                <a:latin typeface="微软雅黑" panose="020B0503020204020204" charset="-122"/>
                <a:ea typeface="微软雅黑" panose="020B0503020204020204" charset="-122"/>
              </a:rPr>
              <a:t>大型</a:t>
            </a:r>
            <a:r>
              <a:rPr lang="zh-CN" altLang="en-US" b="1" dirty="0">
                <a:latin typeface="微软雅黑" panose="020B0503020204020204" charset="-122"/>
                <a:ea typeface="微软雅黑" panose="020B0503020204020204" charset="-122"/>
              </a:rPr>
              <a:t>训练中心使用</a:t>
            </a:r>
            <a:r>
              <a:rPr lang="zh-CN" altLang="en-US" b="1" dirty="0" smtClean="0">
                <a:latin typeface="微软雅黑" panose="020B0503020204020204" charset="-122"/>
                <a:ea typeface="微软雅黑" panose="020B0503020204020204" charset="-122"/>
              </a:rPr>
              <a:t>说明（例：</a:t>
            </a:r>
            <a:r>
              <a:rPr lang="en-US" altLang="zh-CN" b="1" dirty="0" smtClean="0">
                <a:latin typeface="微软雅黑" panose="020B0503020204020204" charset="-122"/>
                <a:ea typeface="微软雅黑" panose="020B0503020204020204" charset="-122"/>
              </a:rPr>
              <a:t>9CPU+32 XSM GPU+10</a:t>
            </a:r>
            <a:r>
              <a:rPr lang="zh-CN" altLang="en-US" b="1" dirty="0" smtClean="0">
                <a:latin typeface="微软雅黑" panose="020B0503020204020204" charset="-122"/>
                <a:ea typeface="微软雅黑" panose="020B0503020204020204" charset="-122"/>
              </a:rPr>
              <a:t>推理</a:t>
            </a:r>
            <a:r>
              <a:rPr lang="en-US" altLang="zh-CN" b="1" dirty="0" smtClean="0">
                <a:latin typeface="微软雅黑" panose="020B0503020204020204" charset="-122"/>
                <a:ea typeface="微软雅黑" panose="020B0503020204020204" charset="-122"/>
              </a:rPr>
              <a:t>GPU</a:t>
            </a:r>
            <a:r>
              <a:rPr lang="zh-CN" altLang="en-US" b="1" dirty="0" smtClean="0">
                <a:latin typeface="微软雅黑" panose="020B0503020204020204" charset="-122"/>
                <a:ea typeface="微软雅黑" panose="020B0503020204020204" charset="-122"/>
              </a:rPr>
              <a:t>）</a:t>
            </a:r>
            <a:endParaRPr lang="zh-CN" altLang="en-US" dirty="0"/>
          </a:p>
        </p:txBody>
      </p:sp>
      <p:graphicFrame>
        <p:nvGraphicFramePr>
          <p:cNvPr id="6" name="表格 5"/>
          <p:cNvGraphicFramePr>
            <a:graphicFrameLocks noGrp="1"/>
          </p:cNvGraphicFramePr>
          <p:nvPr/>
        </p:nvGraphicFramePr>
        <p:xfrm>
          <a:off x="1371061" y="655379"/>
          <a:ext cx="9299054" cy="5233085"/>
        </p:xfrm>
        <a:graphic>
          <a:graphicData uri="http://schemas.openxmlformats.org/drawingml/2006/table">
            <a:tbl>
              <a:tblPr firstRow="1" bandRow="1">
                <a:tableStyleId>{5C22544A-7EE6-4342-B048-85BDC9FD1C3A}</a:tableStyleId>
              </a:tblPr>
              <a:tblGrid>
                <a:gridCol w="1479398"/>
                <a:gridCol w="7819656"/>
              </a:tblGrid>
              <a:tr h="297504">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1" i="0" kern="1200" dirty="0" smtClean="0">
                          <a:solidFill>
                            <a:schemeClr val="tx1"/>
                          </a:solidFill>
                          <a:effectLst/>
                          <a:latin typeface="微软雅黑" panose="020B0503020204020204" charset="-122"/>
                          <a:ea typeface="微软雅黑" panose="020B0503020204020204" charset="-122"/>
                          <a:cs typeface="+mn-cs"/>
                        </a:rPr>
                        <a:t>说明</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847023">
                <a:tc>
                  <a:txBody>
                    <a:bodyPr/>
                    <a:lstStyle/>
                    <a:p>
                      <a:pPr>
                        <a:lnSpc>
                          <a:spcPct val="150000"/>
                        </a:lnSpc>
                      </a:pPr>
                      <a:r>
                        <a:rPr lang="zh-CN" altLang="en-US" sz="900" b="0" dirty="0" smtClean="0">
                          <a:latin typeface="微软雅黑" panose="020B0503020204020204" charset="-122"/>
                          <a:ea typeface="微软雅黑" panose="020B0503020204020204" charset="-122"/>
                        </a:rPr>
                        <a:t>中型训练中心环境说明</a:t>
                      </a:r>
                      <a:endParaRPr lang="en-US" altLang="zh-CN" sz="900" b="0" dirty="0" smtClean="0">
                        <a:latin typeface="微软雅黑" panose="020B0503020204020204" charset="-122"/>
                        <a:ea typeface="微软雅黑" panose="020B0503020204020204" charset="-122"/>
                      </a:endParaRPr>
                    </a:p>
                    <a:p>
                      <a:pPr marL="0" marR="0" indent="0" algn="l" defTabSz="914400" rtl="0" eaLnBrk="1" fontAlgn="auto" latinLnBrk="0" hangingPunct="1">
                        <a:lnSpc>
                          <a:spcPct val="150000"/>
                        </a:lnSpc>
                        <a:spcBef>
                          <a:spcPts val="0"/>
                        </a:spcBef>
                        <a:spcAft>
                          <a:spcPts val="0"/>
                        </a:spcAft>
                        <a:buClrTx/>
                        <a:buSzTx/>
                        <a:buFontTx/>
                        <a:buNone/>
                        <a:defRPr/>
                      </a:pPr>
                      <a:r>
                        <a:rPr lang="zh-CN" altLang="en-US" sz="900" b="0" dirty="0" smtClean="0">
                          <a:latin typeface="微软雅黑" panose="020B0503020204020204" charset="-122"/>
                          <a:ea typeface="微软雅黑" panose="020B0503020204020204" charset="-122"/>
                        </a:rPr>
                        <a:t>（</a:t>
                      </a:r>
                      <a:r>
                        <a:rPr lang="en-US" altLang="zh-CN" sz="900" b="0" dirty="0" smtClean="0">
                          <a:latin typeface="微软雅黑" panose="020B0503020204020204" charset="-122"/>
                          <a:ea typeface="微软雅黑" panose="020B0503020204020204" charset="-122"/>
                        </a:rPr>
                        <a:t>SXM</a:t>
                      </a:r>
                      <a:r>
                        <a:rPr lang="zh-CN" altLang="en-US" sz="900" b="0" dirty="0" smtClean="0">
                          <a:latin typeface="微软雅黑" panose="020B0503020204020204" charset="-122"/>
                          <a:ea typeface="微软雅黑" panose="020B0503020204020204" charset="-122"/>
                        </a:rPr>
                        <a:t>）</a:t>
                      </a:r>
                      <a:endParaRPr lang="en-US" altLang="zh-CN" sz="900" b="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rPr>
                        <a:t>训练集群采用高可用架构部署</a:t>
                      </a:r>
                      <a:r>
                        <a:rPr lang="en-US" altLang="zh-CN" sz="1000" dirty="0" smtClean="0">
                          <a:latin typeface="微软雅黑" panose="020B0503020204020204" charset="-122"/>
                          <a:ea typeface="微软雅黑" panose="020B0503020204020204" charset="-122"/>
                        </a:rPr>
                        <a:t>K8S</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3CPU</a:t>
                      </a:r>
                      <a:r>
                        <a:rPr lang="zh-CN" altLang="en-US" sz="1000" dirty="0" smtClean="0">
                          <a:latin typeface="微软雅黑" panose="020B0503020204020204" charset="-122"/>
                          <a:ea typeface="微软雅黑" panose="020B0503020204020204" charset="-122"/>
                        </a:rPr>
                        <a:t>系统</a:t>
                      </a:r>
                      <a:r>
                        <a:rPr lang="en-US" altLang="zh-CN" sz="1000" dirty="0" smtClean="0">
                          <a:latin typeface="微软雅黑" panose="020B0503020204020204" charset="-122"/>
                          <a:ea typeface="微软雅黑" panose="020B0503020204020204" charset="-122"/>
                        </a:rPr>
                        <a:t>+3CPU</a:t>
                      </a:r>
                      <a:r>
                        <a:rPr lang="zh-CN" altLang="en-US" sz="1000" dirty="0" smtClean="0">
                          <a:latin typeface="微软雅黑" panose="020B0503020204020204" charset="-122"/>
                          <a:ea typeface="微软雅黑" panose="020B0503020204020204" charset="-122"/>
                        </a:rPr>
                        <a:t>工作</a:t>
                      </a:r>
                      <a:r>
                        <a:rPr lang="en-US" altLang="zh-CN" sz="1000" dirty="0" smtClean="0">
                          <a:latin typeface="微软雅黑" panose="020B0503020204020204" charset="-122"/>
                          <a:ea typeface="微软雅黑" panose="020B0503020204020204" charset="-122"/>
                        </a:rPr>
                        <a:t>+SXMGPU</a:t>
                      </a:r>
                      <a:r>
                        <a:rPr lang="zh-CN" altLang="en-US" sz="1000" dirty="0" smtClean="0">
                          <a:latin typeface="微软雅黑" panose="020B0503020204020204" charset="-122"/>
                          <a:ea typeface="微软雅黑" panose="020B0503020204020204" charset="-122"/>
                        </a:rPr>
                        <a:t>训练</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推理）</a:t>
                      </a:r>
                      <a:endParaRPr lang="en-US" altLang="zh-CN" sz="10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en-US" altLang="zh-CN" sz="1000" dirty="0" smtClean="0">
                          <a:latin typeface="微软雅黑" panose="020B0503020204020204" charset="-122"/>
                          <a:ea typeface="微软雅黑" panose="020B0503020204020204" charset="-122"/>
                        </a:rPr>
                        <a:t>AI</a:t>
                      </a:r>
                      <a:r>
                        <a:rPr lang="zh-CN" altLang="en-US" sz="1000" b="1" dirty="0" smtClean="0">
                          <a:latin typeface="微软雅黑" panose="020B0503020204020204" charset="-122"/>
                          <a:ea typeface="微软雅黑" panose="020B0503020204020204" charset="-122"/>
                        </a:rPr>
                        <a:t>训练</a:t>
                      </a:r>
                      <a:r>
                        <a:rPr lang="zh-CN" altLang="en-US" sz="1000" dirty="0" smtClean="0">
                          <a:latin typeface="微软雅黑" panose="020B0503020204020204" charset="-122"/>
                          <a:ea typeface="微软雅黑" panose="020B0503020204020204" charset="-122"/>
                        </a:rPr>
                        <a:t>资源池，用户任务存在 </a:t>
                      </a:r>
                      <a:r>
                        <a:rPr lang="en-US" altLang="zh-CN" sz="1000" dirty="0" smtClean="0">
                          <a:latin typeface="微软雅黑" panose="020B0503020204020204" charset="-122"/>
                          <a:ea typeface="微软雅黑" panose="020B0503020204020204" charset="-122"/>
                        </a:rPr>
                        <a:t>&gt;=8</a:t>
                      </a:r>
                      <a:r>
                        <a:rPr lang="zh-CN" altLang="en-US" sz="1000" dirty="0" smtClean="0">
                          <a:latin typeface="微软雅黑" panose="020B0503020204020204" charset="-122"/>
                          <a:ea typeface="微软雅黑" panose="020B0503020204020204" charset="-122"/>
                        </a:rPr>
                        <a:t>卡训练场景，</a:t>
                      </a:r>
                      <a:r>
                        <a:rPr lang="en-US" altLang="zh-CN" sz="1000" dirty="0" smtClean="0">
                          <a:latin typeface="微软雅黑" panose="020B0503020204020204" charset="-122"/>
                          <a:ea typeface="微软雅黑" panose="020B0503020204020204" charset="-122"/>
                        </a:rPr>
                        <a:t>SXM</a:t>
                      </a:r>
                      <a:r>
                        <a:rPr lang="zh-CN" altLang="en-US" sz="1000" dirty="0" smtClean="0">
                          <a:latin typeface="微软雅黑" panose="020B0503020204020204" charset="-122"/>
                          <a:ea typeface="微软雅黑" panose="020B0503020204020204" charset="-122"/>
                        </a:rPr>
                        <a:t>性能卡（</a:t>
                      </a:r>
                      <a:r>
                        <a:rPr lang="en-US" altLang="zh-CN" sz="1000" dirty="0" smtClean="0">
                          <a:latin typeface="微软雅黑" panose="020B0503020204020204" charset="-122"/>
                          <a:ea typeface="微软雅黑" panose="020B0503020204020204" charset="-122"/>
                        </a:rPr>
                        <a:t>A100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A800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H100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H800</a:t>
                      </a:r>
                      <a:r>
                        <a:rPr lang="zh-CN" altLang="en-US" sz="1000" dirty="0" smtClean="0">
                          <a:latin typeface="微软雅黑" panose="020B0503020204020204" charset="-122"/>
                          <a:ea typeface="微软雅黑" panose="020B0503020204020204" charset="-122"/>
                        </a:rPr>
                        <a:t>）涉及到跨</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服务器的通信；</a:t>
                      </a:r>
                      <a:endParaRPr lang="en-US" altLang="zh-CN" sz="1000" dirty="0" smtClean="0">
                        <a:latin typeface="微软雅黑" panose="020B0503020204020204" charset="-122"/>
                        <a:ea typeface="微软雅黑" panose="020B0503020204020204" charset="-122"/>
                      </a:endParaRPr>
                    </a:p>
                    <a:p>
                      <a:pPr marL="228600" indent="-228600">
                        <a:lnSpc>
                          <a:spcPct val="150000"/>
                        </a:lnSpc>
                        <a:buFont typeface="+mj-lt"/>
                        <a:buAutoNum type="arabicPeriod"/>
                      </a:pPr>
                      <a:r>
                        <a:rPr lang="en-US" altLang="zh-CN" sz="1000" dirty="0" smtClean="0">
                          <a:latin typeface="微软雅黑" panose="020B0503020204020204" charset="-122"/>
                          <a:ea typeface="微软雅黑" panose="020B0503020204020204" charset="-122"/>
                        </a:rPr>
                        <a:t>AI</a:t>
                      </a:r>
                      <a:r>
                        <a:rPr lang="zh-CN" altLang="en-US" sz="1000" b="1" dirty="0" smtClean="0">
                          <a:latin typeface="微软雅黑" panose="020B0503020204020204" charset="-122"/>
                          <a:ea typeface="微软雅黑" panose="020B0503020204020204" charset="-122"/>
                        </a:rPr>
                        <a:t>推理</a:t>
                      </a:r>
                      <a:r>
                        <a:rPr lang="zh-CN" altLang="en-US" sz="1000" dirty="0" smtClean="0">
                          <a:latin typeface="微软雅黑" panose="020B0503020204020204" charset="-122"/>
                          <a:ea typeface="微软雅黑" panose="020B0503020204020204" charset="-122"/>
                        </a:rPr>
                        <a:t>资源池，用户任务存在 </a:t>
                      </a:r>
                      <a:r>
                        <a:rPr lang="en-US" altLang="zh-CN" sz="1000" dirty="0" smtClean="0">
                          <a:latin typeface="微软雅黑" panose="020B0503020204020204" charset="-122"/>
                          <a:ea typeface="微软雅黑" panose="020B0503020204020204" charset="-122"/>
                        </a:rPr>
                        <a:t>&gt;=8</a:t>
                      </a:r>
                      <a:r>
                        <a:rPr lang="zh-CN" altLang="en-US" sz="1000" dirty="0" smtClean="0">
                          <a:latin typeface="微软雅黑" panose="020B0503020204020204" charset="-122"/>
                          <a:ea typeface="微软雅黑" panose="020B0503020204020204" charset="-122"/>
                        </a:rPr>
                        <a:t>卡训练场景，</a:t>
                      </a:r>
                      <a:r>
                        <a:rPr lang="en-US" altLang="zh-CN" sz="1000" dirty="0" smtClean="0">
                          <a:latin typeface="微软雅黑" panose="020B0503020204020204" charset="-122"/>
                          <a:ea typeface="微软雅黑" panose="020B0503020204020204" charset="-122"/>
                        </a:rPr>
                        <a:t>PCIE</a:t>
                      </a:r>
                      <a:r>
                        <a:rPr lang="zh-CN" altLang="en-US" sz="1000" dirty="0" smtClean="0">
                          <a:latin typeface="微软雅黑" panose="020B0503020204020204" charset="-122"/>
                          <a:ea typeface="微软雅黑" panose="020B0503020204020204" charset="-122"/>
                        </a:rPr>
                        <a:t>性能卡（</a:t>
                      </a:r>
                      <a:r>
                        <a:rPr lang="en-US" altLang="zh-CN" sz="1000" dirty="0" smtClean="0">
                          <a:latin typeface="微软雅黑" panose="020B0503020204020204" charset="-122"/>
                          <a:ea typeface="微软雅黑" panose="020B0503020204020204" charset="-122"/>
                        </a:rPr>
                        <a:t>A100</a:t>
                      </a:r>
                      <a:r>
                        <a:rPr lang="zh-CN" altLang="en-US" sz="1000" dirty="0" smtClean="0">
                          <a:latin typeface="微软雅黑" panose="020B0503020204020204" charset="-122"/>
                          <a:ea typeface="微软雅黑" panose="020B0503020204020204" charset="-122"/>
                        </a:rPr>
                        <a:t>、</a:t>
                      </a:r>
                      <a:r>
                        <a:rPr lang="en-US" altLang="zh-CN" sz="1000" dirty="0" smtClean="0">
                          <a:latin typeface="微软雅黑" panose="020B0503020204020204" charset="-122"/>
                          <a:ea typeface="微软雅黑" panose="020B0503020204020204" charset="-122"/>
                        </a:rPr>
                        <a:t>A800PCIE</a:t>
                      </a:r>
                      <a:r>
                        <a:rPr lang="zh-CN" altLang="en-US" sz="1000" dirty="0" smtClean="0">
                          <a:latin typeface="微软雅黑" panose="020B0503020204020204" charset="-122"/>
                          <a:ea typeface="微软雅黑" panose="020B0503020204020204" charset="-122"/>
                        </a:rPr>
                        <a:t>版）涉及到跨</a:t>
                      </a:r>
                      <a:r>
                        <a:rPr lang="en-US" altLang="zh-CN" sz="1000" dirty="0" smtClean="0">
                          <a:latin typeface="微软雅黑" panose="020B0503020204020204" charset="-122"/>
                          <a:ea typeface="微软雅黑" panose="020B0503020204020204" charset="-122"/>
                        </a:rPr>
                        <a:t>GPU</a:t>
                      </a:r>
                      <a:r>
                        <a:rPr lang="zh-CN" altLang="en-US" sz="1000" dirty="0" smtClean="0">
                          <a:latin typeface="微软雅黑" panose="020B0503020204020204" charset="-122"/>
                          <a:ea typeface="微软雅黑" panose="020B0503020204020204" charset="-122"/>
                        </a:rPr>
                        <a:t>服务器的通信；</a:t>
                      </a:r>
                      <a:endParaRPr lang="en-US" altLang="zh-CN" sz="100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94863">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训练服务器</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8*</a:t>
                      </a:r>
                      <a:r>
                        <a:rPr lang="zh-CN" altLang="en-US" sz="1000" dirty="0" smtClean="0">
                          <a:latin typeface="微软雅黑" panose="020B0503020204020204" charset="-122"/>
                          <a:ea typeface="微软雅黑" panose="020B0503020204020204" charset="-122"/>
                          <a:sym typeface="+mn-ea"/>
                        </a:rPr>
                        <a:t> </a:t>
                      </a:r>
                      <a:r>
                        <a:rPr lang="en-US" altLang="zh-CN" sz="1000" dirty="0" smtClean="0">
                          <a:latin typeface="微软雅黑" panose="020B0503020204020204" charset="-122"/>
                          <a:ea typeface="微软雅黑" panose="020B0503020204020204" charset="-122"/>
                          <a:sym typeface="+mn-ea"/>
                        </a:rPr>
                        <a:t>NDR400Gbps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a:t>
                      </a:r>
                      <a:r>
                        <a:rPr lang="zh-CN" altLang="en-US" sz="1000" dirty="0" smtClean="0">
                          <a:latin typeface="微软雅黑" panose="020B0503020204020204" charset="-122"/>
                          <a:ea typeface="微软雅黑" panose="020B0503020204020204" charset="-122"/>
                          <a:sym typeface="+mn-ea"/>
                        </a:rPr>
                        <a:t> </a:t>
                      </a:r>
                      <a:r>
                        <a:rPr lang="en-US" altLang="zh-CN" sz="1000" dirty="0" smtClean="0">
                          <a:latin typeface="微软雅黑" panose="020B0503020204020204" charset="-122"/>
                          <a:ea typeface="微软雅黑" panose="020B0503020204020204" charset="-122"/>
                          <a:sym typeface="+mn-ea"/>
                        </a:rPr>
                        <a:t>HDR200Gbps </a:t>
                      </a:r>
                      <a:r>
                        <a:rPr lang="en-US" altLang="zh-CN" sz="1000" dirty="0" err="1" smtClean="0">
                          <a:latin typeface="微软雅黑" panose="020B0503020204020204" charset="-122"/>
                          <a:ea typeface="微软雅黑" panose="020B0503020204020204" charset="-122"/>
                        </a:rPr>
                        <a:t>InfiniBand</a:t>
                      </a:r>
                      <a:r>
                        <a:rPr lang="zh-CN" altLang="en-US" sz="1000" dirty="0" smtClean="0">
                          <a:latin typeface="微软雅黑" panose="020B0503020204020204" charset="-122"/>
                          <a:ea typeface="微软雅黑" panose="020B0503020204020204" charset="-122"/>
                        </a:rPr>
                        <a:t> 网卡</a:t>
                      </a:r>
                      <a:endParaRPr lang="en-US" altLang="zh-CN" sz="1000" b="1"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2*25GHDR200Gbps</a:t>
                      </a:r>
                      <a:r>
                        <a:rPr lang="zh-CN" altLang="en-US" sz="1000" dirty="0" smtClean="0">
                          <a:latin typeface="微软雅黑" panose="020B0503020204020204" charset="-122"/>
                          <a:ea typeface="微软雅黑" panose="020B0503020204020204" charset="-122"/>
                          <a:sym typeface="+mn-ea"/>
                        </a:rPr>
                        <a:t>管理网络（例：双网卡做</a:t>
                      </a:r>
                      <a:r>
                        <a:rPr lang="en-US" altLang="zh-CN" sz="1000" dirty="0" smtClean="0">
                          <a:latin typeface="微软雅黑" panose="020B0503020204020204" charset="-122"/>
                          <a:ea typeface="微软雅黑" panose="020B0503020204020204" charset="-122"/>
                          <a:sym typeface="+mn-ea"/>
                        </a:rPr>
                        <a:t>bond4</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7023">
                <a:tc>
                  <a:txBody>
                    <a:bodyPr/>
                    <a:lstStyle/>
                    <a:p>
                      <a:pPr>
                        <a:lnSpc>
                          <a:spcPct val="150000"/>
                        </a:lnSpc>
                      </a:pPr>
                      <a:r>
                        <a:rPr lang="en-US" altLang="zh-CN" sz="1000" kern="1200" dirty="0" smtClean="0">
                          <a:solidFill>
                            <a:schemeClr val="dk1"/>
                          </a:solidFill>
                          <a:latin typeface="微软雅黑" panose="020B0503020204020204" charset="-122"/>
                          <a:ea typeface="微软雅黑" panose="020B0503020204020204" charset="-122"/>
                          <a:cs typeface="+mn-cs"/>
                          <a:sym typeface="+mn-ea"/>
                        </a:rPr>
                        <a:t>AI</a:t>
                      </a:r>
                      <a:r>
                        <a:rPr lang="zh-CN" altLang="en-US" sz="1000" kern="1200" dirty="0" smtClean="0">
                          <a:solidFill>
                            <a:schemeClr val="dk1"/>
                          </a:solidFill>
                          <a:latin typeface="微软雅黑" panose="020B0503020204020204" charset="-122"/>
                          <a:ea typeface="微软雅黑" panose="020B0503020204020204" charset="-122"/>
                          <a:cs typeface="+mn-cs"/>
                          <a:sym typeface="+mn-ea"/>
                        </a:rPr>
                        <a:t>推理服务器                                                                </a:t>
                      </a:r>
                      <a:endParaRPr lang="en-US" altLang="zh-CN" sz="1000" kern="1200" dirty="0">
                        <a:solidFill>
                          <a:schemeClr val="dk1"/>
                        </a:solidFill>
                        <a:latin typeface="微软雅黑" panose="020B0503020204020204" charset="-122"/>
                        <a:ea typeface="微软雅黑" panose="020B0503020204020204" charset="-122"/>
                        <a:cs typeface="+mn-cs"/>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kern="1200" dirty="0" smtClean="0">
                          <a:solidFill>
                            <a:schemeClr val="dk1"/>
                          </a:solidFill>
                          <a:latin typeface="微软雅黑" panose="020B0503020204020204" charset="-122"/>
                          <a:ea typeface="微软雅黑" panose="020B0503020204020204" charset="-122"/>
                          <a:cs typeface="+mn-cs"/>
                          <a:sym typeface="+mn-ea"/>
                        </a:rPr>
                        <a:t>接入</a:t>
                      </a:r>
                      <a:r>
                        <a:rPr lang="en-US" altLang="zh-CN" sz="1000" kern="1200" dirty="0" smtClean="0">
                          <a:solidFill>
                            <a:schemeClr val="dk1"/>
                          </a:solidFill>
                          <a:latin typeface="微软雅黑" panose="020B0503020204020204" charset="-122"/>
                          <a:ea typeface="微软雅黑" panose="020B0503020204020204" charset="-122"/>
                          <a:cs typeface="+mn-cs"/>
                          <a:sym typeface="+mn-ea"/>
                        </a:rPr>
                        <a:t>2 *</a:t>
                      </a:r>
                      <a:r>
                        <a:rPr lang="zh-CN" altLang="en-US" sz="1000" kern="1200" dirty="0" smtClean="0">
                          <a:solidFill>
                            <a:schemeClr val="dk1"/>
                          </a:solidFill>
                          <a:latin typeface="微软雅黑" panose="020B0503020204020204" charset="-122"/>
                          <a:ea typeface="微软雅黑" panose="020B0503020204020204" charset="-122"/>
                          <a:cs typeface="+mn-cs"/>
                          <a:sym typeface="+mn-ea"/>
                        </a:rPr>
                        <a:t> </a:t>
                      </a:r>
                      <a:r>
                        <a:rPr lang="en-US" altLang="zh-CN" sz="1000" kern="1200" dirty="0" smtClean="0">
                          <a:solidFill>
                            <a:schemeClr val="dk1"/>
                          </a:solidFill>
                          <a:latin typeface="微软雅黑" panose="020B0503020204020204" charset="-122"/>
                          <a:ea typeface="微软雅黑" panose="020B0503020204020204" charset="-122"/>
                          <a:cs typeface="+mn-cs"/>
                          <a:sym typeface="+mn-ea"/>
                        </a:rPr>
                        <a:t>HDR200Gbps </a:t>
                      </a:r>
                      <a:r>
                        <a:rPr lang="en-US" altLang="zh-CN" sz="1000" kern="1200" dirty="0" err="1" smtClean="0">
                          <a:solidFill>
                            <a:schemeClr val="dk1"/>
                          </a:solidFill>
                          <a:latin typeface="微软雅黑" panose="020B0503020204020204" charset="-122"/>
                          <a:ea typeface="微软雅黑" panose="020B0503020204020204" charset="-122"/>
                          <a:cs typeface="+mn-cs"/>
                        </a:rPr>
                        <a:t>InfiniBand</a:t>
                      </a:r>
                      <a:r>
                        <a:rPr lang="zh-CN" altLang="en-US" sz="1000" kern="1200" dirty="0" smtClean="0">
                          <a:solidFill>
                            <a:schemeClr val="dk1"/>
                          </a:solidFill>
                          <a:latin typeface="微软雅黑" panose="020B0503020204020204" charset="-122"/>
                          <a:ea typeface="微软雅黑" panose="020B0503020204020204" charset="-122"/>
                          <a:cs typeface="+mn-cs"/>
                        </a:rPr>
                        <a:t> 推理网络</a:t>
                      </a:r>
                      <a:endParaRPr lang="en-US" altLang="zh-CN" sz="1000" kern="1200" dirty="0" smtClean="0">
                        <a:solidFill>
                          <a:schemeClr val="dk1"/>
                        </a:solidFill>
                        <a:latin typeface="微软雅黑" panose="020B0503020204020204" charset="-122"/>
                        <a:ea typeface="微软雅黑" panose="020B0503020204020204" charset="-122"/>
                        <a:cs typeface="+mn-cs"/>
                      </a:endParaRPr>
                    </a:p>
                    <a:p>
                      <a:pPr marL="228600" indent="-228600">
                        <a:lnSpc>
                          <a:spcPct val="150000"/>
                        </a:lnSpc>
                        <a:buFont typeface="+mj-lt"/>
                        <a:buAutoNum type="arabicPeriod"/>
                      </a:pPr>
                      <a:r>
                        <a:rPr lang="zh-CN" altLang="en-US" sz="1000" kern="1200" dirty="0" smtClean="0">
                          <a:solidFill>
                            <a:schemeClr val="dk1"/>
                          </a:solidFill>
                          <a:latin typeface="微软雅黑" panose="020B0503020204020204" charset="-122"/>
                          <a:ea typeface="微软雅黑" panose="020B0503020204020204" charset="-122"/>
                          <a:cs typeface="+mn-cs"/>
                          <a:sym typeface="+mn-ea"/>
                        </a:rPr>
                        <a:t>接入</a:t>
                      </a:r>
                      <a:r>
                        <a:rPr lang="en-US" altLang="zh-CN" sz="1000" kern="1200" dirty="0" smtClean="0">
                          <a:solidFill>
                            <a:schemeClr val="dk1"/>
                          </a:solidFill>
                          <a:latin typeface="微软雅黑" panose="020B0503020204020204" charset="-122"/>
                          <a:ea typeface="微软雅黑" panose="020B0503020204020204" charset="-122"/>
                          <a:cs typeface="+mn-cs"/>
                          <a:sym typeface="+mn-ea"/>
                        </a:rPr>
                        <a:t>2 *</a:t>
                      </a:r>
                      <a:r>
                        <a:rPr lang="zh-CN" altLang="en-US" sz="1000" kern="1200" dirty="0" smtClean="0">
                          <a:solidFill>
                            <a:schemeClr val="dk1"/>
                          </a:solidFill>
                          <a:latin typeface="微软雅黑" panose="020B0503020204020204" charset="-122"/>
                          <a:ea typeface="微软雅黑" panose="020B0503020204020204" charset="-122"/>
                          <a:cs typeface="+mn-cs"/>
                          <a:sym typeface="+mn-ea"/>
                        </a:rPr>
                        <a:t> </a:t>
                      </a:r>
                      <a:r>
                        <a:rPr lang="en-US" altLang="zh-CN" sz="1000" kern="1200" dirty="0" smtClean="0">
                          <a:solidFill>
                            <a:schemeClr val="dk1"/>
                          </a:solidFill>
                          <a:latin typeface="微软雅黑" panose="020B0503020204020204" charset="-122"/>
                          <a:ea typeface="微软雅黑" panose="020B0503020204020204" charset="-122"/>
                          <a:cs typeface="+mn-cs"/>
                          <a:sym typeface="+mn-ea"/>
                        </a:rPr>
                        <a:t>HDR200Gbps </a:t>
                      </a:r>
                      <a:r>
                        <a:rPr lang="en-US" altLang="zh-CN" sz="1000" kern="1200" dirty="0" err="1" smtClean="0">
                          <a:solidFill>
                            <a:schemeClr val="dk1"/>
                          </a:solidFill>
                          <a:latin typeface="微软雅黑" panose="020B0503020204020204" charset="-122"/>
                          <a:ea typeface="微软雅黑" panose="020B0503020204020204" charset="-122"/>
                          <a:cs typeface="+mn-cs"/>
                        </a:rPr>
                        <a:t>InfiniBand</a:t>
                      </a:r>
                      <a:r>
                        <a:rPr lang="zh-CN" altLang="en-US" sz="1000" kern="1200" dirty="0" smtClean="0">
                          <a:solidFill>
                            <a:schemeClr val="dk1"/>
                          </a:solidFill>
                          <a:latin typeface="微软雅黑" panose="020B0503020204020204" charset="-122"/>
                          <a:ea typeface="微软雅黑" panose="020B0503020204020204" charset="-122"/>
                          <a:cs typeface="+mn-cs"/>
                        </a:rPr>
                        <a:t> 网卡</a:t>
                      </a:r>
                      <a:endParaRPr lang="en-US" altLang="zh-CN" sz="1000" kern="1200" dirty="0" smtClean="0">
                        <a:solidFill>
                          <a:schemeClr val="dk1"/>
                        </a:solidFill>
                        <a:latin typeface="微软雅黑" panose="020B0503020204020204" charset="-122"/>
                        <a:ea typeface="微软雅黑" panose="020B0503020204020204" charset="-122"/>
                        <a:cs typeface="+mn-cs"/>
                        <a:sym typeface="+mn-ea"/>
                      </a:endParaRPr>
                    </a:p>
                    <a:p>
                      <a:pPr marL="228600" indent="-228600">
                        <a:lnSpc>
                          <a:spcPct val="150000"/>
                        </a:lnSpc>
                        <a:buFont typeface="+mj-lt"/>
                        <a:buAutoNum type="arabicPeriod"/>
                      </a:pPr>
                      <a:r>
                        <a:rPr lang="zh-CN" altLang="en-US" sz="1000" kern="1200" dirty="0" smtClean="0">
                          <a:solidFill>
                            <a:schemeClr val="dk1"/>
                          </a:solidFill>
                          <a:latin typeface="微软雅黑" panose="020B0503020204020204" charset="-122"/>
                          <a:ea typeface="微软雅黑" panose="020B0503020204020204" charset="-122"/>
                          <a:cs typeface="+mn-cs"/>
                          <a:sym typeface="+mn-ea"/>
                        </a:rPr>
                        <a:t>接入</a:t>
                      </a:r>
                      <a:r>
                        <a:rPr lang="en-US" altLang="zh-CN" sz="1000" kern="1200" dirty="0" smtClean="0">
                          <a:solidFill>
                            <a:schemeClr val="dk1"/>
                          </a:solidFill>
                          <a:latin typeface="微软雅黑" panose="020B0503020204020204" charset="-122"/>
                          <a:ea typeface="微软雅黑" panose="020B0503020204020204" charset="-122"/>
                          <a:cs typeface="+mn-cs"/>
                          <a:sym typeface="+mn-ea"/>
                        </a:rPr>
                        <a:t>2 * 25G</a:t>
                      </a:r>
                      <a:r>
                        <a:rPr lang="zh-CN" altLang="en-US" sz="1000" kern="1200" dirty="0" smtClean="0">
                          <a:solidFill>
                            <a:schemeClr val="dk1"/>
                          </a:solidFill>
                          <a:latin typeface="微软雅黑" panose="020B0503020204020204" charset="-122"/>
                          <a:ea typeface="微软雅黑" panose="020B0503020204020204" charset="-122"/>
                          <a:cs typeface="+mn-cs"/>
                          <a:sym typeface="+mn-ea"/>
                        </a:rPr>
                        <a:t>管理网络（例：双网卡做</a:t>
                      </a:r>
                      <a:r>
                        <a:rPr lang="en-US" altLang="zh-CN" sz="1000" kern="1200" dirty="0" smtClean="0">
                          <a:solidFill>
                            <a:schemeClr val="dk1"/>
                          </a:solidFill>
                          <a:latin typeface="微软雅黑" panose="020B0503020204020204" charset="-122"/>
                          <a:ea typeface="微软雅黑" panose="020B0503020204020204" charset="-122"/>
                          <a:cs typeface="+mn-cs"/>
                          <a:sym typeface="+mn-ea"/>
                        </a:rPr>
                        <a:t>bond4</a:t>
                      </a:r>
                      <a:r>
                        <a:rPr lang="zh-CN" altLang="en-US" sz="1000" kern="1200" dirty="0" smtClean="0">
                          <a:solidFill>
                            <a:schemeClr val="dk1"/>
                          </a:solidFill>
                          <a:latin typeface="微软雅黑" panose="020B0503020204020204" charset="-122"/>
                          <a:ea typeface="微软雅黑" panose="020B0503020204020204" charset="-122"/>
                          <a:cs typeface="+mn-cs"/>
                          <a:sym typeface="+mn-ea"/>
                        </a:rPr>
                        <a:t>）；</a:t>
                      </a:r>
                      <a:endParaRPr lang="en-US" altLang="zh-CN" sz="1000" kern="1200" dirty="0" smtClean="0">
                        <a:solidFill>
                          <a:schemeClr val="dk1"/>
                        </a:solidFill>
                        <a:latin typeface="微软雅黑" panose="020B0503020204020204" charset="-122"/>
                        <a:ea typeface="微软雅黑" panose="020B0503020204020204" charset="-122"/>
                        <a:cs typeface="+mn-cs"/>
                        <a:sym typeface="+mn-ea"/>
                      </a:endParaRPr>
                    </a:p>
                    <a:p>
                      <a:pPr marL="228600" indent="-228600">
                        <a:lnSpc>
                          <a:spcPct val="150000"/>
                        </a:lnSpc>
                        <a:buFont typeface="+mj-lt"/>
                        <a:buAutoNum type="arabicPeriod"/>
                      </a:pPr>
                      <a:r>
                        <a:rPr lang="zh-CN" altLang="en-US" sz="1000" kern="1200" dirty="0" smtClean="0">
                          <a:solidFill>
                            <a:schemeClr val="dk1"/>
                          </a:solidFill>
                          <a:latin typeface="微软雅黑" panose="020B0503020204020204" charset="-122"/>
                          <a:ea typeface="微软雅黑" panose="020B0503020204020204" charset="-122"/>
                          <a:cs typeface="+mn-cs"/>
                          <a:sym typeface="+mn-ea"/>
                        </a:rPr>
                        <a:t>接入</a:t>
                      </a:r>
                      <a:r>
                        <a:rPr lang="en-US" altLang="zh-CN" sz="1000" kern="1200" dirty="0" smtClean="0">
                          <a:solidFill>
                            <a:schemeClr val="dk1"/>
                          </a:solidFill>
                          <a:latin typeface="微软雅黑" panose="020B0503020204020204" charset="-122"/>
                          <a:ea typeface="微软雅黑" panose="020B0503020204020204" charset="-122"/>
                          <a:cs typeface="+mn-cs"/>
                          <a:sym typeface="+mn-ea"/>
                        </a:rPr>
                        <a:t>1G</a:t>
                      </a:r>
                      <a:r>
                        <a:rPr lang="zh-CN" altLang="en-US" sz="1000" kern="1200" dirty="0" smtClean="0">
                          <a:solidFill>
                            <a:schemeClr val="dk1"/>
                          </a:solidFill>
                          <a:latin typeface="微软雅黑" panose="020B0503020204020204" charset="-122"/>
                          <a:ea typeface="微软雅黑" panose="020B0503020204020204" charset="-122"/>
                          <a:cs typeface="+mn-cs"/>
                          <a:sym typeface="+mn-ea"/>
                        </a:rPr>
                        <a:t>的</a:t>
                      </a:r>
                      <a:r>
                        <a:rPr lang="en-US" altLang="zh-CN" sz="1000" kern="1200" dirty="0" smtClean="0">
                          <a:solidFill>
                            <a:schemeClr val="dk1"/>
                          </a:solidFill>
                          <a:latin typeface="微软雅黑" panose="020B0503020204020204" charset="-122"/>
                          <a:ea typeface="微软雅黑" panose="020B0503020204020204" charset="-122"/>
                          <a:cs typeface="+mn-cs"/>
                          <a:sym typeface="+mn-ea"/>
                        </a:rPr>
                        <a:t>BMC</a:t>
                      </a:r>
                      <a:r>
                        <a:rPr lang="zh-CN" altLang="en-US" sz="1000" kern="1200" dirty="0" smtClean="0">
                          <a:solidFill>
                            <a:schemeClr val="dk1"/>
                          </a:solidFill>
                          <a:latin typeface="微软雅黑" panose="020B0503020204020204" charset="-122"/>
                          <a:ea typeface="微软雅黑" panose="020B0503020204020204" charset="-122"/>
                          <a:cs typeface="+mn-cs"/>
                          <a:sym typeface="+mn-ea"/>
                        </a:rPr>
                        <a:t>服务器管理网络；</a:t>
                      </a:r>
                      <a:endParaRPr lang="en-US" altLang="zh-CN" sz="1000" kern="1200" dirty="0" smtClean="0">
                        <a:solidFill>
                          <a:schemeClr val="dk1"/>
                        </a:solidFill>
                        <a:latin typeface="微软雅黑" panose="020B0503020204020204" charset="-122"/>
                        <a:ea typeface="微软雅黑" panose="020B0503020204020204" charset="-122"/>
                        <a:cs typeface="+mn-cs"/>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5341">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管理服务器</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2*25G</a:t>
                      </a:r>
                      <a:r>
                        <a:rPr lang="zh-CN" altLang="en-US" sz="1000" dirty="0" smtClean="0">
                          <a:latin typeface="微软雅黑" panose="020B0503020204020204" charset="-122"/>
                          <a:ea typeface="微软雅黑" panose="020B0503020204020204" charset="-122"/>
                          <a:sym typeface="+mn-ea"/>
                        </a:rPr>
                        <a:t>管理网络（例：双网卡做</a:t>
                      </a:r>
                      <a:r>
                        <a:rPr lang="en-US" altLang="zh-CN" sz="1000" dirty="0" smtClean="0">
                          <a:latin typeface="微软雅黑" panose="020B0503020204020204" charset="-122"/>
                          <a:ea typeface="微软雅黑" panose="020B0503020204020204" charset="-122"/>
                          <a:sym typeface="+mn-ea"/>
                        </a:rPr>
                        <a:t>bond4</a:t>
                      </a:r>
                      <a:r>
                        <a:rPr lang="zh-CN" altLang="en-US" sz="1000" dirty="0" smtClean="0">
                          <a:latin typeface="微软雅黑" panose="020B0503020204020204" charset="-122"/>
                          <a:ea typeface="微软雅黑" panose="020B0503020204020204" charset="-122"/>
                          <a:sym typeface="+mn-ea"/>
                        </a:rPr>
                        <a:t>）；</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2*HDR200Gbps</a:t>
                      </a:r>
                      <a:r>
                        <a:rPr lang="zh-CN" altLang="en-US" sz="1000" dirty="0" smtClean="0">
                          <a:latin typeface="微软雅黑" panose="020B0503020204020204" charset="-122"/>
                          <a:ea typeface="微软雅黑" panose="020B0503020204020204" charset="-122"/>
                          <a:sym typeface="+mn-ea"/>
                        </a:rPr>
                        <a:t>存储网络</a:t>
                      </a:r>
                      <a:endParaRPr lang="en-US" altLang="zh-CN" sz="1000" dirty="0" smtClean="0">
                        <a:latin typeface="微软雅黑" panose="020B0503020204020204" charset="-122"/>
                        <a:ea typeface="微软雅黑" panose="020B0503020204020204" charset="-122"/>
                        <a:sym typeface="+mn-ea"/>
                      </a:endParaRPr>
                    </a:p>
                    <a:p>
                      <a:pPr marL="228600" indent="-228600">
                        <a:lnSpc>
                          <a:spcPct val="150000"/>
                        </a:lnSpc>
                        <a:buFont typeface="+mj-lt"/>
                        <a:buAutoNum type="arabicPeriod"/>
                      </a:pPr>
                      <a:r>
                        <a:rPr lang="zh-CN" altLang="en-US" sz="1000" dirty="0" smtClean="0">
                          <a:latin typeface="微软雅黑" panose="020B0503020204020204" charset="-122"/>
                          <a:ea typeface="微软雅黑" panose="020B0503020204020204" charset="-122"/>
                          <a:sym typeface="+mn-ea"/>
                        </a:rPr>
                        <a:t>接入</a:t>
                      </a:r>
                      <a:r>
                        <a:rPr lang="en-US" altLang="zh-CN" sz="1000" dirty="0" smtClean="0">
                          <a:latin typeface="微软雅黑" panose="020B0503020204020204" charset="-122"/>
                          <a:ea typeface="微软雅黑" panose="020B0503020204020204" charset="-122"/>
                          <a:sym typeface="+mn-ea"/>
                        </a:rPr>
                        <a:t>1G</a:t>
                      </a:r>
                      <a:r>
                        <a:rPr lang="zh-CN" altLang="en-US" sz="1000" dirty="0" smtClean="0">
                          <a:latin typeface="微软雅黑" panose="020B0503020204020204" charset="-122"/>
                          <a:ea typeface="微软雅黑" panose="020B0503020204020204" charset="-122"/>
                          <a:sym typeface="+mn-ea"/>
                        </a:rPr>
                        <a:t>的</a:t>
                      </a:r>
                      <a:r>
                        <a:rPr lang="en-US" altLang="zh-CN" sz="1000" dirty="0" smtClean="0">
                          <a:latin typeface="微软雅黑" panose="020B0503020204020204" charset="-122"/>
                          <a:ea typeface="微软雅黑" panose="020B0503020204020204" charset="-122"/>
                          <a:sym typeface="+mn-ea"/>
                        </a:rPr>
                        <a:t>BMC</a:t>
                      </a:r>
                      <a:r>
                        <a:rPr lang="zh-CN" altLang="en-US" sz="1000" dirty="0" smtClean="0">
                          <a:latin typeface="微软雅黑" panose="020B0503020204020204" charset="-122"/>
                          <a:ea typeface="微软雅黑" panose="020B0503020204020204" charset="-122"/>
                          <a:sym typeface="+mn-ea"/>
                        </a:rPr>
                        <a:t>服务器管理网络；</a:t>
                      </a:r>
                      <a:endParaRPr lang="en-US" altLang="zh-CN" sz="1000" dirty="0" smtClean="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364">
                <a:tc>
                  <a:txBody>
                    <a:bodyPr/>
                    <a:lstStyle/>
                    <a:p>
                      <a:pPr>
                        <a:lnSpc>
                          <a:spcPct val="150000"/>
                        </a:lnSpc>
                      </a:pPr>
                      <a:r>
                        <a:rPr lang="en-US" altLang="zh-CN" sz="900" b="0" dirty="0" smtClean="0">
                          <a:latin typeface="微软雅黑" panose="020B0503020204020204" charset="-122"/>
                          <a:ea typeface="微软雅黑" panose="020B0503020204020204" charset="-122"/>
                          <a:sym typeface="+mn-ea"/>
                        </a:rPr>
                        <a:t>AI</a:t>
                      </a:r>
                      <a:r>
                        <a:rPr lang="zh-CN" altLang="en-US" sz="900" b="0" dirty="0" smtClean="0">
                          <a:latin typeface="微软雅黑" panose="020B0503020204020204" charset="-122"/>
                          <a:ea typeface="微软雅黑" panose="020B0503020204020204" charset="-122"/>
                          <a:sym typeface="+mn-ea"/>
                        </a:rPr>
                        <a:t>计算网络</a:t>
                      </a:r>
                      <a:endParaRPr lang="en-US" altLang="zh-CN" sz="900" b="0" dirty="0">
                        <a:latin typeface="微软雅黑" panose="020B0503020204020204" charset="-122"/>
                        <a:ea typeface="微软雅黑" panose="020B0503020204020204" charset="-122"/>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50000"/>
                        </a:lnSpc>
                        <a:buFont typeface="+mj-lt"/>
                        <a:buNone/>
                      </a:pPr>
                      <a:r>
                        <a:rPr lang="zh-CN" altLang="en-US" sz="1000" dirty="0" smtClean="0">
                          <a:latin typeface="微软雅黑" panose="020B0503020204020204" charset="-122"/>
                          <a:ea typeface="微软雅黑" panose="020B0503020204020204" charset="-122"/>
                          <a:sym typeface="+mn-ea"/>
                        </a:rPr>
                        <a:t>使用</a:t>
                      </a:r>
                      <a:r>
                        <a:rPr lang="en-US" altLang="zh-CN" sz="1000" dirty="0" smtClean="0">
                          <a:latin typeface="微软雅黑" panose="020B0503020204020204" charset="-122"/>
                          <a:ea typeface="微软雅黑" panose="020B0503020204020204" charset="-122"/>
                          <a:sym typeface="+mn-ea"/>
                        </a:rPr>
                        <a:t>NDR</a:t>
                      </a:r>
                      <a:r>
                        <a:rPr lang="zh-CN" altLang="en-US" sz="1000" dirty="0" smtClean="0">
                          <a:latin typeface="微软雅黑" panose="020B0503020204020204" charset="-122"/>
                          <a:ea typeface="微软雅黑" panose="020B0503020204020204" charset="-122"/>
                          <a:sym typeface="+mn-ea"/>
                        </a:rPr>
                        <a:t>交换机，采用</a:t>
                      </a:r>
                      <a:r>
                        <a:rPr lang="en-US" altLang="zh-CN" sz="1000" dirty="0" smtClean="0">
                          <a:latin typeface="微软雅黑" panose="020B0503020204020204" charset="-122"/>
                          <a:ea typeface="微软雅黑" panose="020B0503020204020204" charset="-122"/>
                          <a:sym typeface="+mn-ea"/>
                        </a:rPr>
                        <a:t>Clos</a:t>
                      </a:r>
                      <a:r>
                        <a:rPr lang="zh-CN" altLang="en-US" sz="1000" dirty="0" smtClean="0">
                          <a:latin typeface="微软雅黑" panose="020B0503020204020204" charset="-122"/>
                          <a:ea typeface="微软雅黑" panose="020B0503020204020204" charset="-122"/>
                          <a:sym typeface="+mn-ea"/>
                        </a:rPr>
                        <a:t>架构组网，</a:t>
                      </a:r>
                      <a:r>
                        <a:rPr lang="en-US" altLang="zh-CN" sz="1000" dirty="0" smtClean="0">
                          <a:latin typeface="微软雅黑" panose="020B0503020204020204" charset="-122"/>
                          <a:ea typeface="微软雅黑" panose="020B0503020204020204" charset="-122"/>
                          <a:sym typeface="+mn-ea"/>
                        </a:rPr>
                        <a:t>Spine :</a:t>
                      </a:r>
                      <a:r>
                        <a:rPr lang="en-US" altLang="zh-CN" sz="1000" baseline="0" dirty="0" smtClean="0">
                          <a:latin typeface="微软雅黑" panose="020B0503020204020204" charset="-122"/>
                          <a:ea typeface="微软雅黑" panose="020B0503020204020204" charset="-122"/>
                          <a:sym typeface="+mn-ea"/>
                        </a:rPr>
                        <a:t> Leaf = </a:t>
                      </a:r>
                      <a:r>
                        <a:rPr lang="en-US" altLang="zh-CN" sz="1000" kern="1200" dirty="0" smtClean="0">
                          <a:solidFill>
                            <a:schemeClr val="dk1"/>
                          </a:solidFill>
                          <a:latin typeface="微软雅黑" panose="020B0503020204020204" charset="-122"/>
                          <a:ea typeface="微软雅黑" panose="020B0503020204020204" charset="-122"/>
                          <a:cs typeface="+mn-cs"/>
                          <a:sym typeface="+mn-ea"/>
                        </a:rPr>
                        <a:t>4 : 8</a:t>
                      </a:r>
                      <a:r>
                        <a:rPr lang="zh-CN" altLang="en-US" sz="1000" kern="1200" dirty="0" smtClean="0">
                          <a:solidFill>
                            <a:schemeClr val="dk1"/>
                          </a:solidFill>
                          <a:latin typeface="微软雅黑" panose="020B0503020204020204" charset="-122"/>
                          <a:ea typeface="微软雅黑" panose="020B0503020204020204" charset="-122"/>
                          <a:cs typeface="+mn-cs"/>
                          <a:sym typeface="+mn-ea"/>
                        </a:rPr>
                        <a:t>，</a:t>
                      </a:r>
                      <a:r>
                        <a:rPr lang="zh-CN" altLang="en-US" sz="1000" kern="1200" dirty="0" smtClean="0">
                          <a:solidFill>
                            <a:schemeClr val="dk1"/>
                          </a:solidFill>
                          <a:latin typeface="微软雅黑" panose="020B0503020204020204" charset="-122"/>
                          <a:ea typeface="微软雅黑" panose="020B0503020204020204" charset="-122"/>
                          <a:cs typeface="+mn-cs"/>
                        </a:rPr>
                        <a:t>可用</a:t>
                      </a:r>
                      <a:r>
                        <a:rPr lang="en-US" altLang="zh-CN" sz="1000" kern="1200" dirty="0" smtClean="0">
                          <a:solidFill>
                            <a:schemeClr val="dk1"/>
                          </a:solidFill>
                          <a:latin typeface="微软雅黑" panose="020B0503020204020204" charset="-122"/>
                          <a:ea typeface="微软雅黑" panose="020B0503020204020204" charset="-122"/>
                          <a:cs typeface="+mn-cs"/>
                        </a:rPr>
                        <a:t>leaf</a:t>
                      </a:r>
                      <a:r>
                        <a:rPr lang="zh-CN" altLang="en-US" sz="1000" kern="1200" dirty="0" smtClean="0">
                          <a:solidFill>
                            <a:schemeClr val="dk1"/>
                          </a:solidFill>
                          <a:latin typeface="微软雅黑" panose="020B0503020204020204" charset="-122"/>
                          <a:ea typeface="微软雅黑" panose="020B0503020204020204" charset="-122"/>
                          <a:cs typeface="+mn-cs"/>
                        </a:rPr>
                        <a:t>端口</a:t>
                      </a:r>
                      <a:r>
                        <a:rPr lang="en-US" altLang="zh-CN" sz="1000" kern="1200" dirty="0" smtClean="0">
                          <a:solidFill>
                            <a:schemeClr val="dk1"/>
                          </a:solidFill>
                          <a:latin typeface="微软雅黑" panose="020B0503020204020204" charset="-122"/>
                          <a:ea typeface="微软雅黑" panose="020B0503020204020204" charset="-122"/>
                          <a:cs typeface="+mn-cs"/>
                        </a:rPr>
                        <a:t>256</a:t>
                      </a:r>
                      <a:r>
                        <a:rPr lang="zh-CN" altLang="en-US" sz="1000" kern="1200" dirty="0" smtClean="0">
                          <a:solidFill>
                            <a:schemeClr val="dk1"/>
                          </a:solidFill>
                          <a:latin typeface="微软雅黑" panose="020B0503020204020204" charset="-122"/>
                          <a:ea typeface="微软雅黑" panose="020B0503020204020204" charset="-122"/>
                          <a:cs typeface="+mn-cs"/>
                        </a:rPr>
                        <a:t>个</a:t>
                      </a:r>
                      <a:endParaRPr lang="en-US" altLang="zh-CN" sz="1000" kern="1200" dirty="0" smtClean="0">
                        <a:solidFill>
                          <a:schemeClr val="dk1"/>
                        </a:solidFill>
                        <a:latin typeface="微软雅黑" panose="020B0503020204020204" charset="-122"/>
                        <a:ea typeface="微软雅黑" panose="020B0503020204020204" charset="-122"/>
                        <a:cs typeface="+mn-cs"/>
                        <a:sym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035">
                <a:tc>
                  <a:txBody>
                    <a:bodyPr/>
                    <a:lstStyle/>
                    <a:p>
                      <a:pPr>
                        <a:lnSpc>
                          <a:spcPct val="150000"/>
                        </a:lnSpc>
                      </a:pPr>
                      <a:r>
                        <a:rPr lang="zh-CN" altLang="en-US" sz="900" b="0" dirty="0" smtClean="0">
                          <a:latin typeface="微软雅黑" panose="020B0503020204020204" charset="-122"/>
                          <a:ea typeface="微软雅黑" panose="020B0503020204020204" charset="-122"/>
                          <a:sym typeface="+mn-lt"/>
                        </a:rPr>
                        <a:t>存储网络</a:t>
                      </a:r>
                      <a:endParaRPr lang="en-US" altLang="zh-CN" sz="900" b="0" dirty="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nSpc>
                          <a:spcPct val="150000"/>
                        </a:lnSpc>
                        <a:buFont typeface="+mj-lt"/>
                        <a:buNone/>
                      </a:pPr>
                      <a:r>
                        <a:rPr lang="zh-CN" altLang="en-US" sz="1000" dirty="0" smtClean="0">
                          <a:latin typeface="微软雅黑" panose="020B0503020204020204" charset="-122"/>
                          <a:ea typeface="微软雅黑" panose="020B0503020204020204" charset="-122"/>
                          <a:sym typeface="+mn-lt"/>
                        </a:rPr>
                        <a:t>使用</a:t>
                      </a:r>
                      <a:r>
                        <a:rPr lang="en-US" altLang="zh-CN" sz="1000" dirty="0" smtClean="0">
                          <a:latin typeface="微软雅黑" panose="020B0503020204020204" charset="-122"/>
                          <a:ea typeface="微软雅黑" panose="020B0503020204020204" charset="-122"/>
                          <a:sym typeface="+mn-lt"/>
                        </a:rPr>
                        <a:t>HDR</a:t>
                      </a:r>
                      <a:r>
                        <a:rPr lang="zh-CN" altLang="en-US" sz="1000" dirty="0" smtClean="0">
                          <a:latin typeface="微软雅黑" panose="020B0503020204020204" charset="-122"/>
                          <a:ea typeface="微软雅黑" panose="020B0503020204020204" charset="-122"/>
                          <a:sym typeface="+mn-lt"/>
                        </a:rPr>
                        <a:t>交换机，采用</a:t>
                      </a:r>
                      <a:r>
                        <a:rPr lang="en-US" altLang="zh-CN" sz="1000" dirty="0" smtClean="0">
                          <a:latin typeface="微软雅黑" panose="020B0503020204020204" charset="-122"/>
                          <a:ea typeface="微软雅黑" panose="020B0503020204020204" charset="-122"/>
                          <a:sym typeface="+mn-lt"/>
                        </a:rPr>
                        <a:t>Clos</a:t>
                      </a:r>
                      <a:r>
                        <a:rPr lang="zh-CN" altLang="en-US" sz="1000" dirty="0" smtClean="0">
                          <a:latin typeface="微软雅黑" panose="020B0503020204020204" charset="-122"/>
                          <a:ea typeface="微软雅黑" panose="020B0503020204020204" charset="-122"/>
                          <a:sym typeface="+mn-lt"/>
                        </a:rPr>
                        <a:t>架构组网，</a:t>
                      </a:r>
                      <a:r>
                        <a:rPr lang="en-US" altLang="zh-CN" sz="1000" dirty="0" smtClean="0">
                          <a:latin typeface="微软雅黑" panose="020B0503020204020204" charset="-122"/>
                          <a:ea typeface="微软雅黑" panose="020B0503020204020204" charset="-122"/>
                          <a:sym typeface="+mn-ea"/>
                        </a:rPr>
                        <a:t>Spine :</a:t>
                      </a:r>
                      <a:r>
                        <a:rPr lang="en-US" altLang="zh-CN" sz="1000" baseline="0" dirty="0" smtClean="0">
                          <a:latin typeface="微软雅黑" panose="020B0503020204020204" charset="-122"/>
                          <a:ea typeface="微软雅黑" panose="020B0503020204020204" charset="-122"/>
                          <a:sym typeface="+mn-ea"/>
                        </a:rPr>
                        <a:t> Leaf = </a:t>
                      </a:r>
                      <a:r>
                        <a:rPr lang="en-US" altLang="zh-CN" sz="1000" kern="1200" baseline="0" dirty="0" smtClean="0">
                          <a:solidFill>
                            <a:schemeClr val="dk1"/>
                          </a:solidFill>
                          <a:latin typeface="微软雅黑" panose="020B0503020204020204" charset="-122"/>
                          <a:ea typeface="微软雅黑" panose="020B0503020204020204" charset="-122"/>
                          <a:cs typeface="+mn-cs"/>
                          <a:sym typeface="+mn-ea"/>
                        </a:rPr>
                        <a:t>2</a:t>
                      </a:r>
                      <a:r>
                        <a:rPr lang="en-US" altLang="zh-CN" sz="1000" kern="1200" dirty="0" smtClean="0">
                          <a:solidFill>
                            <a:schemeClr val="dk1"/>
                          </a:solidFill>
                          <a:latin typeface="微软雅黑" panose="020B0503020204020204" charset="-122"/>
                          <a:ea typeface="微软雅黑" panose="020B0503020204020204" charset="-122"/>
                          <a:cs typeface="+mn-cs"/>
                          <a:sym typeface="+mn-ea"/>
                        </a:rPr>
                        <a:t> : 4</a:t>
                      </a:r>
                      <a:r>
                        <a:rPr lang="zh-CN" altLang="en-US" sz="1000" kern="1200" dirty="0" smtClean="0">
                          <a:solidFill>
                            <a:schemeClr val="dk1"/>
                          </a:solidFill>
                          <a:latin typeface="微软雅黑" panose="020B0503020204020204" charset="-122"/>
                          <a:ea typeface="微软雅黑" panose="020B0503020204020204" charset="-122"/>
                          <a:cs typeface="+mn-cs"/>
                          <a:sym typeface="+mn-ea"/>
                        </a:rPr>
                        <a:t>，</a:t>
                      </a:r>
                      <a:r>
                        <a:rPr lang="zh-CN" altLang="en-US" sz="1000" kern="1200" dirty="0" smtClean="0">
                          <a:solidFill>
                            <a:schemeClr val="dk1"/>
                          </a:solidFill>
                          <a:latin typeface="微软雅黑" panose="020B0503020204020204" charset="-122"/>
                          <a:ea typeface="微软雅黑" panose="020B0503020204020204" charset="-122"/>
                          <a:cs typeface="+mn-cs"/>
                        </a:rPr>
                        <a:t>可用</a:t>
                      </a:r>
                      <a:r>
                        <a:rPr lang="en-US" altLang="zh-CN" sz="1000" kern="1200" dirty="0" smtClean="0">
                          <a:solidFill>
                            <a:schemeClr val="dk1"/>
                          </a:solidFill>
                          <a:latin typeface="微软雅黑" panose="020B0503020204020204" charset="-122"/>
                          <a:ea typeface="微软雅黑" panose="020B0503020204020204" charset="-122"/>
                          <a:cs typeface="+mn-cs"/>
                        </a:rPr>
                        <a:t>leaf</a:t>
                      </a:r>
                      <a:r>
                        <a:rPr lang="zh-CN" altLang="en-US" sz="1000" kern="1200" dirty="0" smtClean="0">
                          <a:solidFill>
                            <a:schemeClr val="dk1"/>
                          </a:solidFill>
                          <a:latin typeface="微软雅黑" panose="020B0503020204020204" charset="-122"/>
                          <a:ea typeface="微软雅黑" panose="020B0503020204020204" charset="-122"/>
                          <a:cs typeface="+mn-cs"/>
                        </a:rPr>
                        <a:t>端口</a:t>
                      </a:r>
                      <a:r>
                        <a:rPr lang="en-US" altLang="zh-CN" sz="1000" kern="1200" dirty="0" smtClean="0">
                          <a:solidFill>
                            <a:schemeClr val="dk1"/>
                          </a:solidFill>
                          <a:latin typeface="微软雅黑" panose="020B0503020204020204" charset="-122"/>
                          <a:ea typeface="微软雅黑" panose="020B0503020204020204" charset="-122"/>
                          <a:cs typeface="+mn-cs"/>
                        </a:rPr>
                        <a:t>80</a:t>
                      </a:r>
                      <a:r>
                        <a:rPr lang="zh-CN" altLang="en-US" sz="1000" kern="1200" dirty="0" smtClean="0">
                          <a:solidFill>
                            <a:schemeClr val="dk1"/>
                          </a:solidFill>
                          <a:latin typeface="微软雅黑" panose="020B0503020204020204" charset="-122"/>
                          <a:ea typeface="微软雅黑" panose="020B0503020204020204" charset="-122"/>
                          <a:cs typeface="+mn-cs"/>
                        </a:rPr>
                        <a:t>个</a:t>
                      </a:r>
                      <a:endParaRPr lang="en-US" altLang="zh-CN" sz="1000" dirty="0" smtClean="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364">
                <a:tc>
                  <a:txBody>
                    <a:bodyPr/>
                    <a:lstStyle/>
                    <a:p>
                      <a:pPr>
                        <a:lnSpc>
                          <a:spcPct val="150000"/>
                        </a:lnSpc>
                      </a:pPr>
                      <a:r>
                        <a:rPr lang="zh-CN" altLang="en-US" sz="900" b="0" dirty="0" smtClean="0">
                          <a:latin typeface="微软雅黑" panose="020B0503020204020204" charset="-122"/>
                          <a:ea typeface="微软雅黑" panose="020B0503020204020204" charset="-122"/>
                          <a:sym typeface="+mn-lt"/>
                        </a:rPr>
                        <a:t>业务管理网络 </a:t>
                      </a:r>
                      <a:endParaRPr lang="en-US" altLang="zh-CN" sz="900" b="0" dirty="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defRPr/>
                      </a:pPr>
                      <a:r>
                        <a:rPr lang="zh-CN" altLang="en-US" sz="1000" dirty="0" smtClean="0">
                          <a:latin typeface="微软雅黑" panose="020B0503020204020204" charset="-122"/>
                          <a:ea typeface="微软雅黑" panose="020B0503020204020204" charset="-122"/>
                          <a:sym typeface="+mn-lt"/>
                        </a:rPr>
                        <a:t>使用</a:t>
                      </a:r>
                      <a:r>
                        <a:rPr lang="en-US" altLang="zh-CN" sz="1000" dirty="0" smtClean="0">
                          <a:latin typeface="微软雅黑" panose="020B0503020204020204" charset="-122"/>
                          <a:ea typeface="微软雅黑" panose="020B0503020204020204" charset="-122"/>
                          <a:sym typeface="+mn-lt"/>
                        </a:rPr>
                        <a:t>100GE</a:t>
                      </a:r>
                      <a:r>
                        <a:rPr lang="zh-CN" altLang="en-US" sz="1000" dirty="0" smtClean="0">
                          <a:latin typeface="微软雅黑" panose="020B0503020204020204" charset="-122"/>
                          <a:ea typeface="微软雅黑" panose="020B0503020204020204" charset="-122"/>
                          <a:sym typeface="+mn-lt"/>
                        </a:rPr>
                        <a:t>汇聚</a:t>
                      </a:r>
                      <a:r>
                        <a:rPr lang="en-US" altLang="zh-CN" sz="1000" dirty="0" smtClean="0">
                          <a:latin typeface="微软雅黑" panose="020B0503020204020204" charset="-122"/>
                          <a:ea typeface="微软雅黑" panose="020B0503020204020204" charset="-122"/>
                          <a:sym typeface="+mn-lt"/>
                        </a:rPr>
                        <a:t>+25GE</a:t>
                      </a:r>
                      <a:r>
                        <a:rPr lang="zh-CN" altLang="en-US" sz="1000" dirty="0" smtClean="0">
                          <a:latin typeface="微软雅黑" panose="020B0503020204020204" charset="-122"/>
                          <a:ea typeface="微软雅黑" panose="020B0503020204020204" charset="-122"/>
                          <a:sym typeface="+mn-lt"/>
                        </a:rPr>
                        <a:t>接入，采用</a:t>
                      </a:r>
                      <a:r>
                        <a:rPr lang="en-US" altLang="zh-CN" sz="1000" dirty="0" smtClean="0">
                          <a:latin typeface="微软雅黑" panose="020B0503020204020204" charset="-122"/>
                          <a:ea typeface="微软雅黑" panose="020B0503020204020204" charset="-122"/>
                          <a:sym typeface="+mn-lt"/>
                        </a:rPr>
                        <a:t>Clos</a:t>
                      </a:r>
                      <a:r>
                        <a:rPr lang="zh-CN" altLang="en-US" sz="1000" dirty="0" smtClean="0">
                          <a:latin typeface="微软雅黑" panose="020B0503020204020204" charset="-122"/>
                          <a:ea typeface="微软雅黑" panose="020B0503020204020204" charset="-122"/>
                          <a:sym typeface="+mn-lt"/>
                        </a:rPr>
                        <a:t>架构组网，</a:t>
                      </a:r>
                      <a:endParaRPr lang="en-US" altLang="zh-CN" sz="1000" dirty="0" smtClean="0">
                        <a:latin typeface="微软雅黑" panose="020B0503020204020204" charset="-122"/>
                        <a:ea typeface="微软雅黑" panose="020B0503020204020204" charset="-122"/>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08691" y="215772"/>
            <a:ext cx="4347451" cy="273147"/>
          </a:xfrm>
        </p:spPr>
        <p:txBody>
          <a:bodyPr/>
          <a:lstStyle/>
          <a:p>
            <a:r>
              <a:rPr lang="zh-CN" altLang="en-US" sz="1800" b="1" dirty="0" smtClean="0">
                <a:latin typeface="微软雅黑" panose="020B0503020204020204" charset="-122"/>
                <a:ea typeface="微软雅黑" panose="020B0503020204020204" charset="-122"/>
              </a:rPr>
              <a:t>大型数据中心</a:t>
            </a:r>
            <a:r>
              <a:rPr lang="en-US" altLang="zh-CN" sz="1800" b="1" dirty="0" smtClean="0">
                <a:latin typeface="微软雅黑" panose="020B0503020204020204" charset="-122"/>
                <a:ea typeface="微软雅黑" panose="020B0503020204020204" charset="-122"/>
              </a:rPr>
              <a:t>CLOS</a:t>
            </a:r>
            <a:r>
              <a:rPr lang="zh-CN" altLang="en-US" sz="1800" b="1" dirty="0" smtClean="0">
                <a:latin typeface="微软雅黑" panose="020B0503020204020204" charset="-122"/>
                <a:ea typeface="微软雅黑" panose="020B0503020204020204" charset="-122"/>
              </a:rPr>
              <a:t>组网说明</a:t>
            </a:r>
            <a:br>
              <a:rPr lang="zh-CN" altLang="en-US" sz="1800" b="1" dirty="0">
                <a:latin typeface="微软雅黑" panose="020B0503020204020204" charset="-122"/>
                <a:ea typeface="微软雅黑" panose="020B0503020204020204" charset="-122"/>
              </a:rPr>
            </a:br>
            <a:endParaRPr lang="zh-CN" altLang="en-US" sz="1800" dirty="0">
              <a:latin typeface="微软雅黑" panose="020B0503020204020204" charset="-122"/>
              <a:ea typeface="微软雅黑" panose="020B0503020204020204" charset="-122"/>
            </a:endParaRPr>
          </a:p>
        </p:txBody>
      </p:sp>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5" name="表格 4"/>
          <p:cNvGraphicFramePr>
            <a:graphicFrameLocks noGrp="1"/>
          </p:cNvGraphicFramePr>
          <p:nvPr/>
        </p:nvGraphicFramePr>
        <p:xfrm>
          <a:off x="1484971" y="942279"/>
          <a:ext cx="9299054" cy="5614627"/>
        </p:xfrm>
        <a:graphic>
          <a:graphicData uri="http://schemas.openxmlformats.org/drawingml/2006/table">
            <a:tbl>
              <a:tblPr firstRow="1" bandRow="1">
                <a:tableStyleId>{5C22544A-7EE6-4342-B048-85BDC9FD1C3A}</a:tableStyleId>
              </a:tblPr>
              <a:tblGrid>
                <a:gridCol w="2391271"/>
                <a:gridCol w="6907783"/>
              </a:tblGrid>
              <a:tr h="854506">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整体网络使用两层胖树结构，达成全局</a:t>
                      </a:r>
                      <a:r>
                        <a:rPr lang="en-US" altLang="zh-CN" sz="1400" b="1" kern="0" spc="-20" dirty="0" smtClean="0">
                          <a:solidFill>
                            <a:srgbClr val="FF0000">
                              <a:alpha val="100000"/>
                            </a:srgbClr>
                          </a:solidFill>
                          <a:latin typeface="Arial" panose="020B0604020202020204"/>
                          <a:ea typeface="Arial" panose="020B0604020202020204"/>
                          <a:cs typeface="Arial" panose="020B0604020202020204"/>
                        </a:rPr>
                        <a:t>1:1</a:t>
                      </a:r>
                      <a:r>
                        <a:rPr lang="zh-CN" altLang="en-US" sz="14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阻塞比；</a:t>
                      </a:r>
                      <a:endParaRPr lang="en-US" altLang="zh-CN" sz="14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i="0" kern="1200" dirty="0" smtClean="0">
                          <a:solidFill>
                            <a:schemeClr val="tx1"/>
                          </a:solidFill>
                          <a:effectLst/>
                          <a:latin typeface="微软雅黑" panose="020B0503020204020204" charset="-122"/>
                          <a:ea typeface="微软雅黑" panose="020B0503020204020204" charset="-122"/>
                          <a:cs typeface="+mn-cs"/>
                        </a:rPr>
                        <a:t>2</a:t>
                      </a:r>
                      <a:r>
                        <a:rPr lang="zh-CN" altLang="en-US" sz="1400" b="1" i="0" kern="1200" dirty="0" smtClean="0">
                          <a:solidFill>
                            <a:schemeClr val="tx1"/>
                          </a:solidFill>
                          <a:effectLst/>
                          <a:latin typeface="微软雅黑" panose="020B0503020204020204" charset="-122"/>
                          <a:ea typeface="微软雅黑" panose="020B0503020204020204" charset="-122"/>
                          <a:cs typeface="+mn-cs"/>
                        </a:rPr>
                        <a:t>层</a:t>
                      </a:r>
                      <a:r>
                        <a:rPr lang="en-US" altLang="zh-CN" sz="1400" b="1" i="0" kern="1200" dirty="0" smtClean="0">
                          <a:solidFill>
                            <a:schemeClr val="tx1"/>
                          </a:solidFill>
                          <a:effectLst/>
                          <a:latin typeface="微软雅黑" panose="020B0503020204020204" charset="-122"/>
                          <a:ea typeface="微软雅黑" panose="020B0503020204020204" charset="-122"/>
                          <a:cs typeface="+mn-cs"/>
                        </a:rPr>
                        <a:t>Clos</a:t>
                      </a:r>
                      <a:r>
                        <a:rPr lang="zh-CN" altLang="en-US" sz="1400" b="1" i="0" kern="1200" dirty="0" smtClean="0">
                          <a:solidFill>
                            <a:schemeClr val="tx1"/>
                          </a:solidFill>
                          <a:effectLst/>
                          <a:latin typeface="微软雅黑" panose="020B0503020204020204" charset="-122"/>
                          <a:ea typeface="微软雅黑" panose="020B0503020204020204" charset="-122"/>
                          <a:cs typeface="+mn-cs"/>
                        </a:rPr>
                        <a:t>网络架构</a:t>
                      </a:r>
                      <a:r>
                        <a:rPr lang="en-US" altLang="zh-CN" sz="1400" b="1" i="0" kern="1200" dirty="0" smtClean="0">
                          <a:solidFill>
                            <a:schemeClr val="tx1"/>
                          </a:solidFill>
                          <a:effectLst/>
                          <a:latin typeface="微软雅黑" panose="020B0503020204020204" charset="-122"/>
                          <a:ea typeface="微软雅黑" panose="020B0503020204020204" charset="-122"/>
                          <a:cs typeface="+mn-cs"/>
                        </a:rPr>
                        <a:t>(</a:t>
                      </a:r>
                      <a:r>
                        <a:rPr lang="en-US" altLang="zh-CN" sz="1400" b="1" i="0" kern="1200" dirty="0" err="1" smtClean="0">
                          <a:solidFill>
                            <a:schemeClr val="tx1"/>
                          </a:solidFill>
                          <a:effectLst/>
                          <a:latin typeface="微软雅黑" panose="020B0503020204020204" charset="-122"/>
                          <a:ea typeface="微软雅黑" panose="020B0503020204020204" charset="-122"/>
                          <a:cs typeface="+mn-cs"/>
                        </a:rPr>
                        <a:t>spine:leaf</a:t>
                      </a:r>
                      <a:r>
                        <a:rPr lang="en-US" altLang="zh-CN" sz="1400" b="1" i="0" kern="1200" dirty="0" smtClean="0">
                          <a:solidFill>
                            <a:schemeClr val="tx1"/>
                          </a:solidFill>
                          <a:effectLst/>
                          <a:latin typeface="微软雅黑" panose="020B0503020204020204" charset="-122"/>
                          <a:ea typeface="微软雅黑" panose="020B0503020204020204" charset="-122"/>
                          <a:cs typeface="+mn-cs"/>
                        </a:rPr>
                        <a:t>=2:1)</a:t>
                      </a:r>
                      <a:r>
                        <a:rPr lang="zh-CN" altLang="en-US" sz="1400" b="1" i="0" kern="1200" dirty="0" smtClean="0">
                          <a:solidFill>
                            <a:schemeClr val="tx1"/>
                          </a:solidFill>
                          <a:effectLst/>
                          <a:latin typeface="微软雅黑" panose="020B0503020204020204" charset="-122"/>
                          <a:ea typeface="微软雅黑" panose="020B0503020204020204" charset="-122"/>
                          <a:cs typeface="+mn-cs"/>
                        </a:rPr>
                        <a:t>，</a:t>
                      </a:r>
                      <a:r>
                        <a:rPr lang="zh-CN" altLang="en-US" sz="1400" b="1"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基于</a:t>
                      </a:r>
                      <a:r>
                        <a:rPr lang="en-US" altLang="zh-CN" sz="1400" b="1"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NDR-</a:t>
                      </a:r>
                      <a:r>
                        <a:rPr lang="en-US" altLang="zh-CN" sz="1400" b="1" kern="0" spc="-2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InfiniBand</a:t>
                      </a:r>
                      <a:r>
                        <a:rPr lang="en-US" altLang="zh-CN" sz="1400" b="1"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/64</a:t>
                      </a:r>
                      <a:r>
                        <a:rPr lang="zh-CN" altLang="en-US" sz="1400" b="1"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端口所支持</a:t>
                      </a:r>
                      <a:r>
                        <a:rPr lang="zh-CN" altLang="en-US" sz="1400" b="1" i="0" kern="1200" dirty="0" smtClean="0">
                          <a:solidFill>
                            <a:schemeClr val="tx1"/>
                          </a:solidFill>
                          <a:effectLst/>
                          <a:latin typeface="微软雅黑" panose="020B0503020204020204" charset="-122"/>
                          <a:ea typeface="微软雅黑" panose="020B0503020204020204" charset="-122"/>
                          <a:cs typeface="+mn-cs"/>
                        </a:rPr>
                        <a:t>的</a:t>
                      </a:r>
                      <a:r>
                        <a:rPr lang="en-US" altLang="zh-CN" sz="1400" b="1" i="0" kern="1200" dirty="0" smtClean="0">
                          <a:solidFill>
                            <a:schemeClr val="tx1"/>
                          </a:solidFill>
                          <a:effectLst/>
                          <a:latin typeface="微软雅黑" panose="020B0503020204020204" charset="-122"/>
                          <a:ea typeface="微软雅黑" panose="020B0503020204020204" charset="-122"/>
                          <a:cs typeface="+mn-cs"/>
                        </a:rPr>
                        <a:t>SXM</a:t>
                      </a:r>
                      <a:r>
                        <a:rPr lang="zh-CN" altLang="en-US" sz="1400" b="1" i="0" kern="1200" dirty="0" smtClean="0">
                          <a:solidFill>
                            <a:schemeClr val="tx1"/>
                          </a:solidFill>
                          <a:effectLst/>
                          <a:latin typeface="微软雅黑" panose="020B0503020204020204" charset="-122"/>
                          <a:ea typeface="微软雅黑" panose="020B0503020204020204" charset="-122"/>
                          <a:cs typeface="+mn-cs"/>
                        </a:rPr>
                        <a:t>服务器数量说明</a:t>
                      </a:r>
                      <a:endParaRPr lang="en-US" altLang="zh-CN" sz="1400"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r h="422307">
                <a:tc>
                  <a:txBody>
                    <a:bodyPr/>
                    <a:lstStyle/>
                    <a:p>
                      <a:pPr marL="0" algn="ctr" defTabSz="685800" rtl="0" eaLnBrk="1" latinLnBrk="0" hangingPunct="1"/>
                      <a:r>
                        <a:rPr lang="zh-CN" altLang="en-US" sz="1200" b="1" kern="1200" dirty="0" smtClean="0">
                          <a:solidFill>
                            <a:schemeClr val="tx1"/>
                          </a:solidFill>
                          <a:latin typeface="微软雅黑" panose="020B0503020204020204" charset="-122"/>
                          <a:ea typeface="微软雅黑" panose="020B0503020204020204" charset="-122"/>
                          <a:cs typeface="+mn-cs"/>
                          <a:sym typeface="+mn-lt"/>
                        </a:rPr>
                        <a:t>单节点</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dirty="0" smtClean="0">
                          <a:latin typeface="微软雅黑" panose="020B0503020204020204" charset="-122"/>
                          <a:ea typeface="微软雅黑" panose="020B0503020204020204" charset="-122"/>
                        </a:rPr>
                        <a:t>SXM</a:t>
                      </a:r>
                      <a:r>
                        <a:rPr lang="zh-CN" altLang="en-US" sz="1200" b="1" dirty="0" smtClean="0">
                          <a:latin typeface="微软雅黑" panose="020B0503020204020204" charset="-122"/>
                          <a:ea typeface="微软雅黑" panose="020B0503020204020204" charset="-122"/>
                        </a:rPr>
                        <a:t>服务数量</a:t>
                      </a:r>
                      <a:endParaRPr lang="en-US" altLang="zh-CN" sz="1200" b="1"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4395">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1  : </a:t>
                      </a:r>
                      <a:r>
                        <a:rPr lang="en-US" altLang="zh-CN" sz="1200" b="1" kern="1200" baseline="0" dirty="0" smtClean="0">
                          <a:solidFill>
                            <a:schemeClr val="tx1"/>
                          </a:solidFill>
                          <a:latin typeface="微软雅黑" panose="020B0503020204020204" charset="-122"/>
                          <a:ea typeface="微软雅黑" panose="020B0503020204020204" charset="-122"/>
                          <a:cs typeface="+mn-cs"/>
                          <a:sym typeface="+mn-lt"/>
                        </a:rPr>
                        <a:t> 0</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8</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595">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2 :  0</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8</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586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1" kern="1200" dirty="0" smtClean="0">
                          <a:solidFill>
                            <a:schemeClr val="tx1"/>
                          </a:solidFill>
                          <a:latin typeface="微软雅黑" panose="020B0503020204020204" charset="-122"/>
                          <a:ea typeface="微软雅黑" panose="020B0503020204020204" charset="-122"/>
                          <a:cs typeface="+mn-cs"/>
                          <a:sym typeface="+mn-lt"/>
                        </a:rPr>
                        <a:t>Spine </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数量   </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a:t>
                      </a:r>
                      <a:r>
                        <a:rPr lang="en-US" altLang="zh-CN" sz="1200" b="1" kern="1200" baseline="0" dirty="0" smtClean="0">
                          <a:solidFill>
                            <a:schemeClr val="tx1"/>
                          </a:solidFill>
                          <a:latin typeface="微软雅黑" panose="020B0503020204020204" charset="-122"/>
                          <a:ea typeface="微软雅黑" panose="020B0503020204020204" charset="-122"/>
                          <a:cs typeface="+mn-cs"/>
                          <a:sym typeface="+mn-lt"/>
                        </a:rPr>
                        <a:t>    </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leaf</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数量</a:t>
                      </a:r>
                      <a:endParaRPr lang="zh-CN" altLang="en-US" sz="12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dirty="0" smtClean="0">
                          <a:latin typeface="微软雅黑" panose="020B0503020204020204" charset="-122"/>
                          <a:ea typeface="微软雅黑" panose="020B0503020204020204" charset="-122"/>
                        </a:rPr>
                        <a:t>SXM</a:t>
                      </a:r>
                      <a:r>
                        <a:rPr lang="zh-CN" altLang="en-US" sz="1200" b="1" dirty="0" smtClean="0">
                          <a:latin typeface="微软雅黑" panose="020B0503020204020204" charset="-122"/>
                          <a:ea typeface="微软雅黑" panose="020B0503020204020204" charset="-122"/>
                        </a:rPr>
                        <a:t>服务数量</a:t>
                      </a:r>
                      <a:endParaRPr lang="en-US" altLang="zh-CN" sz="1200" b="1" dirty="0" smtClean="0">
                        <a:latin typeface="微软雅黑" panose="020B0503020204020204" charset="-122"/>
                        <a:ea typeface="微软雅黑" panose="020B0503020204020204" charset="-122"/>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5046">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2  :  1</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8</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254">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4  </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2</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16</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0612">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8  :  4 </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32</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6849">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16  :  8</a:t>
                      </a:r>
                      <a:endParaRPr lang="en-US" altLang="zh-CN" sz="12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64</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862">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32  </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16</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128</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0976">
                <a:tc>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64  </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 </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32</a:t>
                      </a:r>
                      <a:endParaRPr lang="zh-CN" altLang="en-US" sz="12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微软雅黑" panose="020B0503020204020204" charset="-122"/>
                          <a:ea typeface="微软雅黑" panose="020B0503020204020204" charset="-122"/>
                          <a:cs typeface="+mn-cs"/>
                        </a:rPr>
                        <a:t>256</a:t>
                      </a:r>
                      <a:r>
                        <a:rPr lang="zh-CN" altLang="en-US" sz="1200" b="1" i="0" kern="1200" dirty="0" smtClean="0">
                          <a:solidFill>
                            <a:schemeClr val="tx1"/>
                          </a:solidFill>
                          <a:effectLst/>
                          <a:latin typeface="微软雅黑" panose="020B0503020204020204" charset="-122"/>
                          <a:ea typeface="微软雅黑" panose="020B0503020204020204" charset="-122"/>
                          <a:cs typeface="+mn-cs"/>
                        </a:rPr>
                        <a:t>台</a:t>
                      </a:r>
                      <a:endParaRPr lang="zh-CN" altLang="en-US" sz="12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72356">
                <a:tc gridSpan="2">
                  <a:txBody>
                    <a:bodyPr/>
                    <a:lstStyle/>
                    <a:p>
                      <a:pPr marL="0" algn="ctr" defTabSz="685800" rtl="0" eaLnBrk="1" latinLnBrk="0" hangingPunct="1"/>
                      <a:r>
                        <a:rPr lang="en-US" altLang="zh-CN" sz="1200" b="1" kern="1200" dirty="0" smtClean="0">
                          <a:solidFill>
                            <a:schemeClr val="tx1"/>
                          </a:solidFill>
                          <a:latin typeface="微软雅黑" panose="020B0503020204020204" charset="-122"/>
                          <a:ea typeface="微软雅黑" panose="020B0503020204020204" charset="-122"/>
                          <a:cs typeface="+mn-cs"/>
                          <a:sym typeface="+mn-lt"/>
                        </a:rPr>
                        <a:t>2</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层</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Clos</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架构至多支持</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256</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台</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SXM</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服务器，</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NDR</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上联一共</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32</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个</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spine</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口，最多支持</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32</a:t>
                      </a:r>
                      <a:r>
                        <a:rPr lang="zh-CN" altLang="en-US" sz="1200" b="1" kern="1200" dirty="0" smtClean="0">
                          <a:solidFill>
                            <a:schemeClr val="tx1"/>
                          </a:solidFill>
                          <a:latin typeface="微软雅黑" panose="020B0503020204020204" charset="-122"/>
                          <a:ea typeface="微软雅黑" panose="020B0503020204020204" charset="-122"/>
                          <a:cs typeface="+mn-cs"/>
                          <a:sym typeface="+mn-lt"/>
                        </a:rPr>
                        <a:t>个</a:t>
                      </a:r>
                      <a:r>
                        <a:rPr lang="en-US" altLang="zh-CN" sz="1200" b="1" kern="1200" dirty="0" smtClean="0">
                          <a:solidFill>
                            <a:schemeClr val="tx1"/>
                          </a:solidFill>
                          <a:latin typeface="微软雅黑" panose="020B0503020204020204" charset="-122"/>
                          <a:ea typeface="微软雅黑" panose="020B0503020204020204" charset="-122"/>
                          <a:cs typeface="+mn-cs"/>
                          <a:sym typeface="+mn-lt"/>
                        </a:rPr>
                        <a:t>spine</a:t>
                      </a:r>
                      <a:endParaRPr lang="en-US" altLang="zh-CN" sz="12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cPr marL="121866" marR="121866" marT="60933" marB="6093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917189" y="2188294"/>
            <a:ext cx="8390337" cy="246221"/>
            <a:chOff x="-503571" y="3291048"/>
            <a:chExt cx="11768586" cy="345358"/>
          </a:xfrm>
        </p:grpSpPr>
        <p:cxnSp>
          <p:nvCxnSpPr>
            <p:cNvPr id="54" name="直接连接符 53"/>
            <p:cNvCxnSpPr/>
            <p:nvPr/>
          </p:nvCxnSpPr>
          <p:spPr>
            <a:xfrm>
              <a:off x="1611943" y="3429547"/>
              <a:ext cx="9653072" cy="0"/>
            </a:xfrm>
            <a:prstGeom prst="line">
              <a:avLst/>
            </a:prstGeom>
            <a:noFill/>
            <a:ln w="25400" cap="flat" cmpd="sng" algn="ctr">
              <a:solidFill>
                <a:srgbClr val="00B050"/>
              </a:solidFill>
              <a:prstDash val="solid"/>
            </a:ln>
            <a:effectLst/>
          </p:spPr>
        </p:cxnSp>
        <p:sp>
          <p:nvSpPr>
            <p:cNvPr id="55" name="文本框 54"/>
            <p:cNvSpPr txBox="1"/>
            <p:nvPr/>
          </p:nvSpPr>
          <p:spPr>
            <a:xfrm>
              <a:off x="-503571" y="3291048"/>
              <a:ext cx="2115514" cy="345358"/>
            </a:xfrm>
            <a:prstGeom prst="rect">
              <a:avLst/>
            </a:prstGeom>
            <a:noFill/>
          </p:spPr>
          <p:txBody>
            <a:bodyPr wrap="square">
              <a:spAutoFit/>
            </a:bodyPr>
            <a:lstStyle/>
            <a:p>
              <a:pPr marL="0" marR="0" lvl="0" indent="0" algn="r" defTabSz="914400" rtl="0" eaLnBrk="0" fontAlgn="ctr" latinLnBrk="0" hangingPunct="0">
                <a:lnSpc>
                  <a:spcPct val="100000"/>
                </a:lnSpc>
                <a:spcBef>
                  <a:spcPts val="0"/>
                </a:spcBef>
                <a:spcAft>
                  <a:spcPts val="0"/>
                </a:spcAft>
                <a:buClrTx/>
                <a:buSzTx/>
                <a:buFontTx/>
                <a:buNone/>
                <a:defRPr/>
              </a:pPr>
              <a:r>
                <a:rPr lang="en-US" altLang="zh-CN" sz="1000" b="1" kern="0" noProof="1">
                  <a:solidFill>
                    <a:prstClr val="black"/>
                  </a:solidFill>
                  <a:latin typeface="微软雅黑" panose="020B0503020204020204" charset="-122"/>
                  <a:ea typeface="微软雅黑" panose="020B0503020204020204" charset="-122"/>
                </a:rPr>
                <a:t>2</a:t>
              </a:r>
              <a:r>
                <a:rPr kumimoji="0" lang="en-US" altLang="zh-CN" sz="1000" b="1" i="0" u="none" strike="noStrike" kern="0" cap="none" spc="0" normalizeH="0" baseline="0" noProof="1" smtClean="0">
                  <a:ln>
                    <a:noFill/>
                  </a:ln>
                  <a:solidFill>
                    <a:prstClr val="black"/>
                  </a:solidFill>
                  <a:effectLst/>
                  <a:uLnTx/>
                  <a:uFillTx/>
                  <a:latin typeface="微软雅黑" panose="020B0503020204020204" charset="-122"/>
                  <a:ea typeface="微软雅黑" panose="020B0503020204020204" charset="-122"/>
                  <a:cs typeface="+mn-cs"/>
                </a:rPr>
                <a:t>00GE </a:t>
              </a:r>
              <a:r>
                <a:rPr kumimoji="0" lang="zh-CN" altLang="en-US" sz="1000" b="1" i="0" u="none" strike="noStrike" kern="0" cap="none" spc="0" normalizeH="0" baseline="0" noProof="1">
                  <a:ln>
                    <a:noFill/>
                  </a:ln>
                  <a:solidFill>
                    <a:prstClr val="black"/>
                  </a:solidFill>
                  <a:effectLst/>
                  <a:uLnTx/>
                  <a:uFillTx/>
                  <a:latin typeface="微软雅黑" panose="020B0503020204020204" charset="-122"/>
                  <a:ea typeface="微软雅黑" panose="020B0503020204020204" charset="-122"/>
                  <a:cs typeface="+mn-cs"/>
                </a:rPr>
                <a:t>高性能存储网</a:t>
              </a:r>
              <a:endParaRPr kumimoji="0" lang="zh-CN" altLang="en-US" sz="1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6" name="组合 55"/>
          <p:cNvGrpSpPr/>
          <p:nvPr/>
        </p:nvGrpSpPr>
        <p:grpSpPr>
          <a:xfrm>
            <a:off x="1240717" y="2523970"/>
            <a:ext cx="8066809" cy="246221"/>
            <a:chOff x="-49779" y="3751723"/>
            <a:chExt cx="11314794" cy="345358"/>
          </a:xfrm>
        </p:grpSpPr>
        <p:cxnSp>
          <p:nvCxnSpPr>
            <p:cNvPr id="57" name="直接连接符 56"/>
            <p:cNvCxnSpPr/>
            <p:nvPr/>
          </p:nvCxnSpPr>
          <p:spPr>
            <a:xfrm>
              <a:off x="1611943" y="3890222"/>
              <a:ext cx="9653072" cy="0"/>
            </a:xfrm>
            <a:prstGeom prst="line">
              <a:avLst/>
            </a:prstGeom>
            <a:noFill/>
            <a:ln w="19050" cap="flat" cmpd="sng" algn="ctr">
              <a:solidFill>
                <a:srgbClr val="0142A4">
                  <a:lumMod val="60000"/>
                  <a:lumOff val="40000"/>
                </a:srgbClr>
              </a:solidFill>
              <a:prstDash val="solid"/>
            </a:ln>
            <a:effectLst/>
          </p:spPr>
        </p:cxnSp>
        <p:sp>
          <p:nvSpPr>
            <p:cNvPr id="58" name="文本框 57"/>
            <p:cNvSpPr txBox="1"/>
            <p:nvPr/>
          </p:nvSpPr>
          <p:spPr>
            <a:xfrm>
              <a:off x="-49779" y="3751723"/>
              <a:ext cx="1661722" cy="345358"/>
            </a:xfrm>
            <a:prstGeom prst="rect">
              <a:avLst/>
            </a:prstGeom>
            <a:noFill/>
          </p:spPr>
          <p:txBody>
            <a:bodyPr wrap="square">
              <a:spAutoFit/>
            </a:bodyPr>
            <a:lstStyle/>
            <a:p>
              <a:pPr marL="0" marR="0" lvl="0" indent="0" algn="r" defTabSz="914400" rtl="0" eaLnBrk="0" fontAlgn="ctr"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1">
                  <a:ln>
                    <a:noFill/>
                  </a:ln>
                  <a:solidFill>
                    <a:prstClr val="black"/>
                  </a:solidFill>
                  <a:effectLst/>
                  <a:uLnTx/>
                  <a:uFillTx/>
                  <a:latin typeface="微软雅黑" panose="020B0503020204020204" charset="-122"/>
                  <a:ea typeface="微软雅黑" panose="020B0503020204020204" charset="-122"/>
                  <a:cs typeface="+mn-cs"/>
                </a:rPr>
                <a:t>25GE </a:t>
              </a:r>
              <a:r>
                <a:rPr kumimoji="0" lang="zh-CN" altLang="en-US" sz="1000" b="1" i="0" u="none" strike="noStrike" kern="0" cap="none" spc="0" normalizeH="0" baseline="0" noProof="1">
                  <a:ln>
                    <a:noFill/>
                  </a:ln>
                  <a:solidFill>
                    <a:prstClr val="black"/>
                  </a:solidFill>
                  <a:effectLst/>
                  <a:uLnTx/>
                  <a:uFillTx/>
                  <a:latin typeface="微软雅黑" panose="020B0503020204020204" charset="-122"/>
                  <a:ea typeface="微软雅黑" panose="020B0503020204020204" charset="-122"/>
                  <a:cs typeface="+mn-cs"/>
                </a:rPr>
                <a:t>业务网</a:t>
              </a:r>
              <a:endParaRPr kumimoji="0" lang="zh-CN" altLang="en-US" sz="1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9" name="组合 58"/>
          <p:cNvGrpSpPr/>
          <p:nvPr/>
        </p:nvGrpSpPr>
        <p:grpSpPr>
          <a:xfrm>
            <a:off x="1240717" y="2859645"/>
            <a:ext cx="8066809" cy="246221"/>
            <a:chOff x="-49779" y="4233400"/>
            <a:chExt cx="11314794" cy="345358"/>
          </a:xfrm>
        </p:grpSpPr>
        <p:cxnSp>
          <p:nvCxnSpPr>
            <p:cNvPr id="60" name="直接连接符 59"/>
            <p:cNvCxnSpPr/>
            <p:nvPr/>
          </p:nvCxnSpPr>
          <p:spPr>
            <a:xfrm>
              <a:off x="1611943" y="4371899"/>
              <a:ext cx="9653072" cy="0"/>
            </a:xfrm>
            <a:prstGeom prst="line">
              <a:avLst/>
            </a:prstGeom>
            <a:noFill/>
            <a:ln w="19050" cap="flat" cmpd="sng" algn="ctr">
              <a:solidFill>
                <a:srgbClr val="7030A0"/>
              </a:solidFill>
              <a:prstDash val="solid"/>
            </a:ln>
            <a:effectLst/>
          </p:spPr>
        </p:cxnSp>
        <p:sp>
          <p:nvSpPr>
            <p:cNvPr id="61" name="文本框 60"/>
            <p:cNvSpPr txBox="1"/>
            <p:nvPr/>
          </p:nvSpPr>
          <p:spPr>
            <a:xfrm>
              <a:off x="-49779" y="4233400"/>
              <a:ext cx="1661722" cy="345358"/>
            </a:xfrm>
            <a:prstGeom prst="rect">
              <a:avLst/>
            </a:prstGeom>
            <a:noFill/>
          </p:spPr>
          <p:txBody>
            <a:bodyPr wrap="square">
              <a:spAutoFit/>
            </a:bodyPr>
            <a:lstStyle/>
            <a:p>
              <a:pPr marL="0" marR="0" lvl="0" indent="0" algn="r" defTabSz="914400" rtl="0" eaLnBrk="0" fontAlgn="ctr"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1">
                  <a:ln>
                    <a:noFill/>
                  </a:ln>
                  <a:solidFill>
                    <a:prstClr val="black"/>
                  </a:solidFill>
                  <a:effectLst/>
                  <a:uLnTx/>
                  <a:uFillTx/>
                  <a:latin typeface="微软雅黑" panose="020B0503020204020204" charset="-122"/>
                  <a:ea typeface="微软雅黑" panose="020B0503020204020204" charset="-122"/>
                  <a:cs typeface="+mn-cs"/>
                </a:rPr>
                <a:t>1GE </a:t>
              </a:r>
              <a:r>
                <a:rPr kumimoji="0" lang="zh-CN" altLang="en-US" sz="1000" b="1" i="0" u="none" strike="noStrike" kern="0" cap="none" spc="0" normalizeH="0" baseline="0" noProof="1">
                  <a:ln>
                    <a:noFill/>
                  </a:ln>
                  <a:solidFill>
                    <a:prstClr val="black"/>
                  </a:solidFill>
                  <a:effectLst/>
                  <a:uLnTx/>
                  <a:uFillTx/>
                  <a:latin typeface="微软雅黑" panose="020B0503020204020204" charset="-122"/>
                  <a:ea typeface="微软雅黑" panose="020B0503020204020204" charset="-122"/>
                  <a:cs typeface="+mn-cs"/>
                </a:rPr>
                <a:t>带外管理网</a:t>
              </a:r>
              <a:endParaRPr kumimoji="0" lang="zh-CN" altLang="en-US" sz="1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62" name="组合 61"/>
          <p:cNvGrpSpPr/>
          <p:nvPr/>
        </p:nvGrpSpPr>
        <p:grpSpPr>
          <a:xfrm>
            <a:off x="967654" y="1852619"/>
            <a:ext cx="8339872" cy="246221"/>
            <a:chOff x="-432787" y="2795081"/>
            <a:chExt cx="11697802" cy="345358"/>
          </a:xfrm>
        </p:grpSpPr>
        <p:cxnSp>
          <p:nvCxnSpPr>
            <p:cNvPr id="63" name="直接连接符 62"/>
            <p:cNvCxnSpPr/>
            <p:nvPr/>
          </p:nvCxnSpPr>
          <p:spPr>
            <a:xfrm>
              <a:off x="1611943" y="2933580"/>
              <a:ext cx="9653072" cy="0"/>
            </a:xfrm>
            <a:prstGeom prst="line">
              <a:avLst/>
            </a:prstGeom>
            <a:noFill/>
            <a:ln w="25400" cap="flat" cmpd="sng" algn="ctr">
              <a:solidFill>
                <a:srgbClr val="E6000C">
                  <a:lumMod val="60000"/>
                  <a:lumOff val="40000"/>
                </a:srgbClr>
              </a:solidFill>
              <a:prstDash val="solid"/>
            </a:ln>
            <a:effectLst/>
          </p:spPr>
        </p:cxnSp>
        <p:sp>
          <p:nvSpPr>
            <p:cNvPr id="64" name="文本框 63"/>
            <p:cNvSpPr txBox="1"/>
            <p:nvPr/>
          </p:nvSpPr>
          <p:spPr>
            <a:xfrm>
              <a:off x="-432787" y="2795081"/>
              <a:ext cx="2044730" cy="345358"/>
            </a:xfrm>
            <a:prstGeom prst="rect">
              <a:avLst/>
            </a:prstGeom>
            <a:noFill/>
          </p:spPr>
          <p:txBody>
            <a:bodyPr wrap="square">
              <a:spAutoFit/>
            </a:bodyPr>
            <a:lstStyle/>
            <a:p>
              <a:pPr marL="0" marR="0" lvl="0" indent="0" algn="r" defTabSz="914400" rtl="0" eaLnBrk="0" fontAlgn="ctr" latinLnBrk="0" hangingPunct="0">
                <a:lnSpc>
                  <a:spcPct val="100000"/>
                </a:lnSpc>
                <a:spcBef>
                  <a:spcPts val="0"/>
                </a:spcBef>
                <a:spcAft>
                  <a:spcPts val="0"/>
                </a:spcAft>
                <a:buClrTx/>
                <a:buSzTx/>
                <a:buFontTx/>
                <a:buNone/>
                <a:defRPr/>
              </a:pPr>
              <a:r>
                <a:rPr kumimoji="0" lang="en-US" altLang="zh-CN" sz="1000" b="1" i="0" u="none" strike="noStrike" kern="0" cap="none" spc="0" normalizeH="0" baseline="0" noProof="1" smtClean="0">
                  <a:ln>
                    <a:noFill/>
                  </a:ln>
                  <a:solidFill>
                    <a:prstClr val="black"/>
                  </a:solidFill>
                  <a:effectLst/>
                  <a:uLnTx/>
                  <a:uFillTx/>
                  <a:latin typeface="微软雅黑" panose="020B0503020204020204" charset="-122"/>
                  <a:ea typeface="微软雅黑" panose="020B0503020204020204" charset="-122"/>
                  <a:cs typeface="+mn-cs"/>
                </a:rPr>
                <a:t>400GE </a:t>
              </a:r>
              <a:r>
                <a:rPr kumimoji="0" lang="zh-CN" altLang="en-US" sz="1000" b="1" i="0" u="none" strike="noStrike" kern="0" cap="none" spc="0" normalizeH="0" baseline="0" noProof="1" smtClean="0">
                  <a:ln>
                    <a:noFill/>
                  </a:ln>
                  <a:solidFill>
                    <a:prstClr val="black"/>
                  </a:solidFill>
                  <a:effectLst/>
                  <a:uLnTx/>
                  <a:uFillTx/>
                  <a:latin typeface="微软雅黑" panose="020B0503020204020204" charset="-122"/>
                  <a:ea typeface="微软雅黑" panose="020B0503020204020204" charset="-122"/>
                  <a:cs typeface="+mn-cs"/>
                </a:rPr>
                <a:t>高性能计算网</a:t>
              </a:r>
              <a:endParaRPr kumimoji="0" lang="zh-CN" altLang="en-US" sz="1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65" name="矩形: 圆角 26"/>
          <p:cNvSpPr/>
          <p:nvPr/>
        </p:nvSpPr>
        <p:spPr>
          <a:xfrm>
            <a:off x="3513115" y="1055134"/>
            <a:ext cx="1111977" cy="552650"/>
          </a:xfrm>
          <a:prstGeom prst="roundRect">
            <a:avLst>
              <a:gd name="adj" fmla="val 4871"/>
            </a:avLst>
          </a:prstGeom>
          <a:solidFill>
            <a:srgbClr val="BCE2FF"/>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0" cap="none" spc="0" normalizeH="0" baseline="0" noProof="0" dirty="0">
                <a:ln>
                  <a:noFill/>
                </a:ln>
                <a:solidFill>
                  <a:srgbClr val="E6000C"/>
                </a:solidFill>
                <a:effectLst/>
                <a:uLnTx/>
                <a:uFillTx/>
                <a:ea typeface="微软雅黑" panose="020B0503020204020204" charset="-122"/>
                <a:cs typeface="+mn-cs"/>
              </a:rPr>
              <a:t>网络运维平台</a:t>
            </a:r>
            <a:endParaRPr kumimoji="0" lang="en-US" altLang="zh-CN" sz="1050" b="1" i="0" u="none" strike="noStrike" kern="0" cap="none" spc="0" normalizeH="0" baseline="0" noProof="0" dirty="0">
              <a:ln>
                <a:noFill/>
              </a:ln>
              <a:solidFill>
                <a:srgbClr val="E6000C"/>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00" b="0" i="0" u="none" strike="noStrike" kern="0" cap="none" spc="0" normalizeH="0" baseline="0" noProof="0" dirty="0">
                <a:ln>
                  <a:noFill/>
                </a:ln>
                <a:solidFill>
                  <a:srgbClr val="000000"/>
                </a:solidFill>
                <a:effectLst/>
                <a:uLnTx/>
                <a:uFillTx/>
                <a:ea typeface="微软雅黑" panose="020B0503020204020204" charset="-122"/>
                <a:cs typeface="+mn-cs"/>
              </a:rPr>
              <a:t>ADDC</a:t>
            </a:r>
            <a:r>
              <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rPr>
              <a:t>无损网络流量采集和网络控制器</a:t>
            </a:r>
            <a:endPar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endParaRPr>
          </a:p>
        </p:txBody>
      </p:sp>
      <p:sp>
        <p:nvSpPr>
          <p:cNvPr id="66" name="矩形: 圆角 24"/>
          <p:cNvSpPr/>
          <p:nvPr/>
        </p:nvSpPr>
        <p:spPr>
          <a:xfrm>
            <a:off x="7145165" y="3606407"/>
            <a:ext cx="887220" cy="552650"/>
          </a:xfrm>
          <a:prstGeom prst="roundRect">
            <a:avLst>
              <a:gd name="adj" fmla="val 4249"/>
            </a:avLst>
          </a:prstGeom>
          <a:solidFill>
            <a:srgbClr val="0142A4"/>
          </a:solidFill>
          <a:ln w="10795"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FFFF"/>
                </a:solidFill>
                <a:effectLst/>
                <a:uLnTx/>
                <a:uFillTx/>
                <a:ea typeface="微软雅黑" panose="020B0503020204020204" charset="-122"/>
                <a:cs typeface="+mn-cs"/>
              </a:rPr>
              <a:t>高性能存储</a:t>
            </a:r>
            <a:endParaRPr kumimoji="0" lang="zh-CN" altLang="en-US" sz="100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40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1" i="0" u="none" strike="noStrike" kern="0" cap="none" spc="0" normalizeH="0" baseline="0" noProof="0" dirty="0">
                <a:ln>
                  <a:noFill/>
                </a:ln>
                <a:solidFill>
                  <a:srgbClr val="FFFFFF"/>
                </a:solidFill>
                <a:effectLst/>
                <a:uLnTx/>
                <a:uFillTx/>
                <a:ea typeface="微软雅黑" panose="020B0503020204020204" charset="-122"/>
                <a:cs typeface="+mn-cs"/>
              </a:rPr>
              <a:t>承载业务热数据快速访问和</a:t>
            </a:r>
            <a:r>
              <a:rPr kumimoji="0" lang="zh-CN" altLang="en-US" sz="700" b="1" i="0" u="none" strike="noStrike" kern="0" cap="none" spc="0" normalizeH="0" baseline="0" noProof="0" dirty="0" smtClean="0">
                <a:ln>
                  <a:noFill/>
                </a:ln>
                <a:solidFill>
                  <a:srgbClr val="FFFFFF"/>
                </a:solidFill>
                <a:effectLst/>
                <a:uLnTx/>
                <a:uFillTx/>
                <a:ea typeface="微软雅黑" panose="020B0503020204020204" charset="-122"/>
                <a:cs typeface="+mn-cs"/>
              </a:rPr>
              <a:t>业务机器</a:t>
            </a:r>
            <a:endParaRPr kumimoji="0" lang="en-US" altLang="zh-CN" sz="700" b="1" i="0" u="none" strike="noStrike" kern="0" cap="none" spc="0" normalizeH="0" baseline="0" noProof="0" dirty="0">
              <a:ln>
                <a:noFill/>
              </a:ln>
              <a:solidFill>
                <a:srgbClr val="FFFFFF"/>
              </a:solidFill>
              <a:effectLst/>
              <a:uLnTx/>
              <a:uFillTx/>
              <a:ea typeface="微软雅黑" panose="020B0503020204020204" charset="-122"/>
              <a:cs typeface="+mn-cs"/>
            </a:endParaRPr>
          </a:p>
        </p:txBody>
      </p:sp>
      <p:sp>
        <p:nvSpPr>
          <p:cNvPr id="69" name="矩形: 圆角 24"/>
          <p:cNvSpPr/>
          <p:nvPr/>
        </p:nvSpPr>
        <p:spPr>
          <a:xfrm>
            <a:off x="8208343" y="3606407"/>
            <a:ext cx="887220" cy="552650"/>
          </a:xfrm>
          <a:prstGeom prst="roundRect">
            <a:avLst>
              <a:gd name="adj" fmla="val 4249"/>
            </a:avLst>
          </a:prstGeom>
          <a:solidFill>
            <a:srgbClr val="0142A4"/>
          </a:solidFill>
          <a:ln w="10795"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smtClean="0">
                <a:ln>
                  <a:noFill/>
                </a:ln>
                <a:solidFill>
                  <a:srgbClr val="FFFFFF"/>
                </a:solidFill>
                <a:effectLst/>
                <a:uLnTx/>
                <a:uFillTx/>
                <a:ea typeface="微软雅黑" panose="020B0503020204020204" charset="-122"/>
                <a:cs typeface="+mn-cs"/>
              </a:rPr>
              <a:t>海量存储</a:t>
            </a:r>
            <a:endParaRPr kumimoji="0" lang="en-US" altLang="zh-CN" sz="1000" b="1" i="0" u="none" strike="noStrike" kern="0" cap="none" spc="0" normalizeH="0" baseline="0" noProof="0" dirty="0" smtClean="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400" b="1" i="0" u="none" strike="noStrike" kern="0" cap="none" spc="0" normalizeH="0" baseline="0" noProof="0" dirty="0" smtClean="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1" i="0" u="none" strike="noStrike" kern="0" cap="none" spc="0" normalizeH="0" baseline="0" noProof="0" dirty="0" smtClean="0">
                <a:ln>
                  <a:noFill/>
                </a:ln>
                <a:solidFill>
                  <a:srgbClr val="FFFFFF"/>
                </a:solidFill>
                <a:effectLst/>
                <a:uLnTx/>
                <a:uFillTx/>
                <a:ea typeface="微软雅黑" panose="020B0503020204020204" charset="-122"/>
                <a:cs typeface="+mn-cs"/>
              </a:rPr>
              <a:t>承载业务</a:t>
            </a:r>
            <a:r>
              <a:rPr kumimoji="0" lang="zh-CN" altLang="en-US" sz="700" b="1" i="0" u="none" strike="noStrike" kern="0" cap="none" spc="0" normalizeH="0" baseline="0" noProof="0" dirty="0">
                <a:ln>
                  <a:noFill/>
                </a:ln>
                <a:solidFill>
                  <a:srgbClr val="FFFFFF"/>
                </a:solidFill>
                <a:effectLst/>
                <a:uLnTx/>
                <a:uFillTx/>
                <a:ea typeface="微软雅黑" panose="020B0503020204020204" charset="-122"/>
                <a:cs typeface="+mn-cs"/>
              </a:rPr>
              <a:t>数据归档，冷数据备份</a:t>
            </a:r>
            <a:endParaRPr kumimoji="0" lang="en-US" altLang="zh-CN" sz="700" b="1" i="0" u="none" strike="noStrike" kern="0" cap="none" spc="0" normalizeH="0" baseline="0" noProof="0" dirty="0">
              <a:ln>
                <a:noFill/>
              </a:ln>
              <a:solidFill>
                <a:srgbClr val="FFFFFF"/>
              </a:solidFill>
              <a:effectLst/>
              <a:uLnTx/>
              <a:uFillTx/>
              <a:ea typeface="微软雅黑" panose="020B0503020204020204" charset="-122"/>
              <a:cs typeface="+mn-cs"/>
            </a:endParaRPr>
          </a:p>
        </p:txBody>
      </p:sp>
      <p:cxnSp>
        <p:nvCxnSpPr>
          <p:cNvPr id="70" name="直接连接符 69"/>
          <p:cNvCxnSpPr>
            <a:stCxn id="69" idx="0"/>
          </p:cNvCxnSpPr>
          <p:nvPr/>
        </p:nvCxnSpPr>
        <p:spPr>
          <a:xfrm flipH="1" flipV="1">
            <a:off x="8651953" y="2622711"/>
            <a:ext cx="1" cy="983696"/>
          </a:xfrm>
          <a:prstGeom prst="line">
            <a:avLst/>
          </a:prstGeom>
          <a:noFill/>
          <a:ln w="19050" cap="flat" cmpd="sng" algn="ctr">
            <a:solidFill>
              <a:srgbClr val="0142A4">
                <a:lumMod val="60000"/>
                <a:lumOff val="40000"/>
              </a:srgbClr>
            </a:solidFill>
            <a:prstDash val="solid"/>
            <a:headEnd type="oval"/>
            <a:tailEnd type="oval"/>
          </a:ln>
          <a:effectLst/>
        </p:spPr>
      </p:cxnSp>
      <p:sp>
        <p:nvSpPr>
          <p:cNvPr id="71" name="矩形: 圆角 26"/>
          <p:cNvSpPr/>
          <p:nvPr/>
        </p:nvSpPr>
        <p:spPr>
          <a:xfrm>
            <a:off x="2248829" y="1054703"/>
            <a:ext cx="1192700" cy="552650"/>
          </a:xfrm>
          <a:prstGeom prst="roundRect">
            <a:avLst>
              <a:gd name="adj" fmla="val 4871"/>
            </a:avLst>
          </a:prstGeom>
          <a:solidFill>
            <a:srgbClr val="BCE2FF"/>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0" cap="none" spc="0" normalizeH="0" baseline="0" noProof="0" dirty="0">
                <a:ln>
                  <a:noFill/>
                </a:ln>
                <a:solidFill>
                  <a:srgbClr val="E6000C"/>
                </a:solidFill>
                <a:effectLst/>
                <a:uLnTx/>
                <a:uFillTx/>
                <a:ea typeface="微软雅黑" panose="020B0503020204020204" charset="-122"/>
                <a:cs typeface="+mn-cs"/>
              </a:rPr>
              <a:t>存储管控平台</a:t>
            </a:r>
            <a:endParaRPr kumimoji="0" lang="en-US" altLang="zh-CN" sz="1050" b="1" i="0" u="none" strike="noStrike" kern="0" cap="none" spc="0" normalizeH="0" baseline="0" noProof="0" dirty="0">
              <a:ln>
                <a:noFill/>
              </a:ln>
              <a:solidFill>
                <a:srgbClr val="E6000C"/>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rPr>
              <a:t>承载平台运营能力</a:t>
            </a:r>
            <a:endPar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endParaRPr>
          </a:p>
        </p:txBody>
      </p:sp>
      <p:cxnSp>
        <p:nvCxnSpPr>
          <p:cNvPr id="72" name="直接连接符 71"/>
          <p:cNvCxnSpPr/>
          <p:nvPr/>
        </p:nvCxnSpPr>
        <p:spPr>
          <a:xfrm>
            <a:off x="8162695" y="4441881"/>
            <a:ext cx="890890" cy="9118"/>
          </a:xfrm>
          <a:prstGeom prst="line">
            <a:avLst/>
          </a:prstGeom>
          <a:noFill/>
          <a:ln w="25400" cap="flat" cmpd="sng" algn="ctr">
            <a:solidFill>
              <a:srgbClr val="A0C216"/>
            </a:solidFill>
            <a:prstDash val="solid"/>
          </a:ln>
          <a:effectLst/>
        </p:spPr>
      </p:cxnSp>
      <p:cxnSp>
        <p:nvCxnSpPr>
          <p:cNvPr id="73" name="直接连接符 72"/>
          <p:cNvCxnSpPr/>
          <p:nvPr/>
        </p:nvCxnSpPr>
        <p:spPr>
          <a:xfrm flipV="1">
            <a:off x="8770093" y="4155928"/>
            <a:ext cx="0" cy="294113"/>
          </a:xfrm>
          <a:prstGeom prst="line">
            <a:avLst/>
          </a:prstGeom>
          <a:noFill/>
          <a:ln w="25400" cap="flat" cmpd="sng" algn="ctr">
            <a:solidFill>
              <a:srgbClr val="E6000C">
                <a:lumMod val="60000"/>
                <a:lumOff val="40000"/>
              </a:srgbClr>
            </a:solidFill>
            <a:prstDash val="solid"/>
            <a:headEnd type="oval"/>
            <a:tailEnd type="oval"/>
          </a:ln>
          <a:effectLst/>
        </p:spPr>
      </p:cxnSp>
      <p:cxnSp>
        <p:nvCxnSpPr>
          <p:cNvPr id="74" name="直接连接符 73"/>
          <p:cNvCxnSpPr/>
          <p:nvPr/>
        </p:nvCxnSpPr>
        <p:spPr>
          <a:xfrm flipV="1">
            <a:off x="8431745" y="4155928"/>
            <a:ext cx="0" cy="303231"/>
          </a:xfrm>
          <a:prstGeom prst="line">
            <a:avLst/>
          </a:prstGeom>
          <a:noFill/>
          <a:ln w="25400" cap="flat" cmpd="sng" algn="ctr">
            <a:solidFill>
              <a:srgbClr val="E6000C">
                <a:lumMod val="60000"/>
                <a:lumOff val="40000"/>
              </a:srgbClr>
            </a:solidFill>
            <a:prstDash val="solid"/>
            <a:headEnd type="oval"/>
            <a:tailEnd type="oval"/>
          </a:ln>
          <a:effectLst/>
        </p:spPr>
      </p:cxnSp>
      <p:sp>
        <p:nvSpPr>
          <p:cNvPr id="75" name="文本框 74"/>
          <p:cNvSpPr txBox="1"/>
          <p:nvPr/>
        </p:nvSpPr>
        <p:spPr>
          <a:xfrm>
            <a:off x="6525595" y="4302984"/>
            <a:ext cx="1560017" cy="246221"/>
          </a:xfrm>
          <a:prstGeom prst="rect">
            <a:avLst/>
          </a:prstGeom>
          <a:noFill/>
        </p:spPr>
        <p:txBody>
          <a:bodyPr wrap="square">
            <a:spAutoFit/>
          </a:bodyPr>
          <a:lstStyle/>
          <a:p>
            <a:pPr marL="0" marR="0" lvl="0" indent="0" algn="r" defTabSz="914400" rtl="0" eaLnBrk="0" fontAlgn="ctr" latinLnBrk="0" hangingPunct="0">
              <a:lnSpc>
                <a:spcPct val="100000"/>
              </a:lnSpc>
              <a:spcBef>
                <a:spcPct val="0"/>
              </a:spcBef>
              <a:spcAft>
                <a:spcPct val="0"/>
              </a:spcAft>
              <a:buClrTx/>
              <a:buSzTx/>
              <a:buFontTx/>
              <a:buNone/>
              <a:defRPr/>
            </a:pPr>
            <a:r>
              <a:rPr kumimoji="0" lang="en-US" altLang="zh-CN" sz="10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25/</a:t>
            </a:r>
            <a:r>
              <a:rPr lang="en-US" altLang="zh-CN" sz="1000" b="1" dirty="0" err="1">
                <a:solidFill>
                  <a:srgbClr val="000000"/>
                </a:solidFill>
                <a:latin typeface="微软雅黑" panose="020B0503020204020204" charset="-122"/>
                <a:ea typeface="微软雅黑" panose="020B0503020204020204" charset="-122"/>
              </a:rPr>
              <a:t>2</a:t>
            </a:r>
            <a:r>
              <a:rPr kumimoji="0" lang="en-US" altLang="zh-CN" sz="1000" b="1"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00GE </a:t>
            </a:r>
            <a:r>
              <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存储后端网</a:t>
            </a:r>
            <a:endParaRPr kumimoji="0" lang="zh-CN" altLang="en-US" sz="1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cxnSp>
        <p:nvCxnSpPr>
          <p:cNvPr id="76" name="直接连接符 75"/>
          <p:cNvCxnSpPr/>
          <p:nvPr/>
        </p:nvCxnSpPr>
        <p:spPr>
          <a:xfrm>
            <a:off x="3099617" y="2971917"/>
            <a:ext cx="0" cy="629950"/>
          </a:xfrm>
          <a:prstGeom prst="line">
            <a:avLst/>
          </a:prstGeom>
          <a:noFill/>
          <a:ln w="19050" cap="flat" cmpd="sng" algn="ctr">
            <a:solidFill>
              <a:srgbClr val="7030A0"/>
            </a:solidFill>
            <a:prstDash val="solid"/>
            <a:headEnd type="oval" w="med" len="med"/>
            <a:tailEnd type="oval" w="med" len="med"/>
          </a:ln>
        </p:spPr>
      </p:cxnSp>
      <p:cxnSp>
        <p:nvCxnSpPr>
          <p:cNvPr id="77" name="直接连接符 76"/>
          <p:cNvCxnSpPr/>
          <p:nvPr/>
        </p:nvCxnSpPr>
        <p:spPr>
          <a:xfrm>
            <a:off x="6467043" y="2959278"/>
            <a:ext cx="0" cy="629950"/>
          </a:xfrm>
          <a:prstGeom prst="line">
            <a:avLst/>
          </a:prstGeom>
          <a:noFill/>
          <a:ln w="19050" cap="flat" cmpd="sng" algn="ctr">
            <a:solidFill>
              <a:srgbClr val="7030A0"/>
            </a:solidFill>
            <a:prstDash val="solid"/>
            <a:headEnd type="oval" w="med" len="med"/>
            <a:tailEnd type="oval" w="med" len="med"/>
          </a:ln>
        </p:spPr>
      </p:cxnSp>
      <p:cxnSp>
        <p:nvCxnSpPr>
          <p:cNvPr id="78" name="直接连接符 77"/>
          <p:cNvCxnSpPr/>
          <p:nvPr/>
        </p:nvCxnSpPr>
        <p:spPr>
          <a:xfrm>
            <a:off x="7490751" y="2971917"/>
            <a:ext cx="0" cy="629950"/>
          </a:xfrm>
          <a:prstGeom prst="line">
            <a:avLst/>
          </a:prstGeom>
          <a:noFill/>
          <a:ln w="19050" cap="flat" cmpd="sng" algn="ctr">
            <a:solidFill>
              <a:srgbClr val="7030A0"/>
            </a:solidFill>
            <a:prstDash val="solid"/>
            <a:headEnd type="oval" w="med" len="med"/>
            <a:tailEnd type="oval" w="med" len="med"/>
          </a:ln>
        </p:spPr>
      </p:cxnSp>
      <p:cxnSp>
        <p:nvCxnSpPr>
          <p:cNvPr id="79" name="直接连接符 78"/>
          <p:cNvCxnSpPr/>
          <p:nvPr/>
        </p:nvCxnSpPr>
        <p:spPr>
          <a:xfrm>
            <a:off x="8475656" y="2965905"/>
            <a:ext cx="0" cy="629950"/>
          </a:xfrm>
          <a:prstGeom prst="line">
            <a:avLst/>
          </a:prstGeom>
          <a:noFill/>
          <a:ln w="19050" cap="flat" cmpd="sng" algn="ctr">
            <a:solidFill>
              <a:srgbClr val="7030A0"/>
            </a:solidFill>
            <a:prstDash val="solid"/>
            <a:headEnd type="oval" w="med" len="med"/>
            <a:tailEnd type="oval" w="med" len="med"/>
          </a:ln>
        </p:spPr>
      </p:cxnSp>
      <p:sp>
        <p:nvSpPr>
          <p:cNvPr id="80" name="矩形: 圆角 26"/>
          <p:cNvSpPr/>
          <p:nvPr/>
        </p:nvSpPr>
        <p:spPr>
          <a:xfrm>
            <a:off x="6579947" y="1055134"/>
            <a:ext cx="982424" cy="552650"/>
          </a:xfrm>
          <a:prstGeom prst="roundRect">
            <a:avLst>
              <a:gd name="adj" fmla="val 4871"/>
            </a:avLst>
          </a:prstGeom>
          <a:solidFill>
            <a:srgbClr val="BCE2FF"/>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0" cap="none" spc="0" normalizeH="0" baseline="0" noProof="0" dirty="0">
                <a:ln>
                  <a:noFill/>
                </a:ln>
                <a:solidFill>
                  <a:srgbClr val="E6000C"/>
                </a:solidFill>
                <a:effectLst/>
                <a:uLnTx/>
                <a:uFillTx/>
                <a:ea typeface="微软雅黑" panose="020B0503020204020204" charset="-122"/>
                <a:cs typeface="+mn-cs"/>
              </a:rPr>
              <a:t>智算平台</a:t>
            </a:r>
            <a:endParaRPr kumimoji="0" lang="en-US" altLang="zh-CN" sz="1050" b="1" i="0" u="none" strike="noStrike" kern="0" cap="none" spc="0" normalizeH="0" baseline="0" noProof="0" dirty="0">
              <a:ln>
                <a:noFill/>
              </a:ln>
              <a:solidFill>
                <a:srgbClr val="E6000C"/>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rPr>
              <a:t>平台</a:t>
            </a:r>
            <a:r>
              <a:rPr kumimoji="0" lang="en-US" altLang="zh-CN" sz="700" b="0" i="0" u="none" strike="noStrike" kern="0" cap="none" spc="0" normalizeH="0" baseline="0" noProof="0" dirty="0">
                <a:ln>
                  <a:noFill/>
                </a:ln>
                <a:solidFill>
                  <a:srgbClr val="000000"/>
                </a:solidFill>
                <a:effectLst/>
                <a:uLnTx/>
                <a:uFillTx/>
                <a:ea typeface="微软雅黑" panose="020B0503020204020204" charset="-122"/>
                <a:cs typeface="+mn-cs"/>
              </a:rPr>
              <a:t>AI</a:t>
            </a:r>
            <a:r>
              <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rPr>
              <a:t>能力</a:t>
            </a:r>
            <a:endParaRPr kumimoji="0" lang="zh-CN" altLang="en-US" sz="700" b="0" i="0" u="none" strike="noStrike" kern="0" cap="none" spc="0" normalizeH="0" baseline="0" noProof="0" dirty="0">
              <a:ln>
                <a:noFill/>
              </a:ln>
              <a:solidFill>
                <a:srgbClr val="000000"/>
              </a:solidFill>
              <a:effectLst/>
              <a:uLnTx/>
              <a:uFillTx/>
              <a:ea typeface="微软雅黑" panose="020B0503020204020204" charset="-122"/>
              <a:cs typeface="+mn-cs"/>
            </a:endParaRPr>
          </a:p>
        </p:txBody>
      </p:sp>
      <p:sp>
        <p:nvSpPr>
          <p:cNvPr id="81" name="矩形: 圆角 23"/>
          <p:cNvSpPr/>
          <p:nvPr/>
        </p:nvSpPr>
        <p:spPr>
          <a:xfrm>
            <a:off x="6081985" y="3606407"/>
            <a:ext cx="887220" cy="552650"/>
          </a:xfrm>
          <a:prstGeom prst="roundRect">
            <a:avLst>
              <a:gd name="adj" fmla="val 4552"/>
            </a:avLst>
          </a:prstGeom>
          <a:solidFill>
            <a:srgbClr val="0142A4"/>
          </a:solidFill>
          <a:ln w="10795"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rPr>
              <a:t>AI</a:t>
            </a:r>
            <a:r>
              <a:rPr kumimoji="0" lang="zh-CN" altLang="en-US" sz="1050" b="1" i="0" u="none" strike="noStrike" kern="0" cap="none" spc="0" normalizeH="0" baseline="0" noProof="0" dirty="0">
                <a:ln>
                  <a:noFill/>
                </a:ln>
                <a:solidFill>
                  <a:srgbClr val="FFFFFF"/>
                </a:solidFill>
                <a:effectLst/>
                <a:uLnTx/>
                <a:uFillTx/>
                <a:ea typeface="微软雅黑" panose="020B0503020204020204" charset="-122"/>
                <a:cs typeface="+mn-cs"/>
              </a:rPr>
              <a:t>开发</a:t>
            </a:r>
            <a:r>
              <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rPr>
              <a:t>&amp;</a:t>
            </a:r>
            <a:r>
              <a:rPr kumimoji="0" lang="zh-CN" altLang="en-US" sz="1050" b="1" i="0" u="none" strike="noStrike" kern="0" cap="none" spc="0" normalizeH="0" baseline="0" noProof="0" dirty="0">
                <a:ln>
                  <a:noFill/>
                </a:ln>
                <a:solidFill>
                  <a:srgbClr val="FFFFFF"/>
                </a:solidFill>
                <a:effectLst/>
                <a:uLnTx/>
                <a:uFillTx/>
                <a:ea typeface="微软雅黑" panose="020B0503020204020204" charset="-122"/>
                <a:cs typeface="+mn-cs"/>
              </a:rPr>
              <a:t>推理</a:t>
            </a:r>
            <a:endPar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1" i="0" u="none" strike="noStrike" kern="0" cap="none" spc="0" normalizeH="0" baseline="0" noProof="0" dirty="0">
                <a:ln>
                  <a:noFill/>
                </a:ln>
                <a:solidFill>
                  <a:srgbClr val="FFFFFF"/>
                </a:solidFill>
                <a:effectLst/>
                <a:uLnTx/>
                <a:uFillTx/>
                <a:ea typeface="微软雅黑" panose="020B0503020204020204" charset="-122"/>
                <a:cs typeface="+mn-cs"/>
              </a:rPr>
              <a:t>承载用户推理业务</a:t>
            </a:r>
            <a:endParaRPr kumimoji="0" lang="en-US" altLang="zh-CN" sz="700" b="1" i="0" u="none" strike="noStrike" kern="0" cap="none" spc="0" normalizeH="0" baseline="0" noProof="0" dirty="0">
              <a:ln>
                <a:noFill/>
              </a:ln>
              <a:solidFill>
                <a:srgbClr val="FFFFFF"/>
              </a:solidFill>
              <a:effectLst/>
              <a:uLnTx/>
              <a:uFillTx/>
              <a:ea typeface="微软雅黑" panose="020B0503020204020204" charset="-122"/>
              <a:cs typeface="+mn-cs"/>
            </a:endParaRPr>
          </a:p>
        </p:txBody>
      </p:sp>
      <p:sp>
        <p:nvSpPr>
          <p:cNvPr id="82" name="矩形: 圆角 23"/>
          <p:cNvSpPr/>
          <p:nvPr/>
        </p:nvSpPr>
        <p:spPr>
          <a:xfrm>
            <a:off x="2546631" y="3606406"/>
            <a:ext cx="1399177" cy="642587"/>
          </a:xfrm>
          <a:prstGeom prst="roundRect">
            <a:avLst>
              <a:gd name="adj" fmla="val 4552"/>
            </a:avLst>
          </a:prstGeom>
          <a:solidFill>
            <a:schemeClr val="accent6">
              <a:lumMod val="60000"/>
              <a:lumOff val="40000"/>
            </a:schemeClr>
          </a:solidFill>
          <a:ln w="10795" cap="flat" cmpd="sng" algn="ctr">
            <a:solidFill>
              <a:schemeClr val="accent6">
                <a:lumMod val="75000"/>
              </a:schemeClr>
            </a:solid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1" i="0" u="none" strike="noStrike" kern="0" cap="none" spc="0" normalizeH="0" baseline="0" noProof="0" dirty="0">
                <a:ln>
                  <a:noFill/>
                </a:ln>
                <a:effectLst/>
                <a:uLnTx/>
                <a:uFillTx/>
                <a:ea typeface="微软雅黑" panose="020B0503020204020204" charset="-122"/>
                <a:cs typeface="+mn-cs"/>
              </a:rPr>
              <a:t>数据接入</a:t>
            </a:r>
            <a:r>
              <a:rPr kumimoji="0" lang="en-US" altLang="zh-CN" sz="1100" b="1" i="0" u="none" strike="noStrike" kern="0" cap="none" spc="0" normalizeH="0" baseline="0" noProof="0" dirty="0">
                <a:ln>
                  <a:noFill/>
                </a:ln>
                <a:effectLst/>
                <a:uLnTx/>
                <a:uFillTx/>
                <a:ea typeface="微软雅黑" panose="020B0503020204020204" charset="-122"/>
                <a:cs typeface="+mn-cs"/>
              </a:rPr>
              <a:t>&amp;</a:t>
            </a:r>
            <a:r>
              <a:rPr kumimoji="0" lang="zh-CN" altLang="en-US" sz="1100" b="1" i="0" u="none" strike="noStrike" kern="0" cap="none" spc="0" normalizeH="0" baseline="0" noProof="0" dirty="0">
                <a:ln>
                  <a:noFill/>
                </a:ln>
                <a:effectLst/>
                <a:uLnTx/>
                <a:uFillTx/>
                <a:ea typeface="微软雅黑" panose="020B0503020204020204" charset="-122"/>
                <a:cs typeface="+mn-cs"/>
              </a:rPr>
              <a:t>运营</a:t>
            </a:r>
            <a:endParaRPr kumimoji="0" lang="en-US" altLang="zh-CN" sz="1100" b="1" i="0" u="none" strike="noStrike" kern="0" cap="none" spc="0" normalizeH="0" baseline="0" noProof="0" dirty="0">
              <a:ln>
                <a:noFill/>
              </a:ln>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100" b="1" i="0" u="none" strike="noStrike" kern="0" cap="none" spc="0" normalizeH="0" baseline="0" noProof="0" dirty="0">
              <a:ln>
                <a:noFill/>
              </a:ln>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 b="1" i="0" u="none" strike="noStrike" kern="0" cap="none" spc="0" normalizeH="0" baseline="0" noProof="0" dirty="0">
                <a:ln>
                  <a:noFill/>
                </a:ln>
                <a:effectLst/>
                <a:uLnTx/>
                <a:uFillTx/>
                <a:ea typeface="微软雅黑" panose="020B0503020204020204" charset="-122"/>
                <a:cs typeface="+mn-cs"/>
              </a:rPr>
              <a:t>承载客户数据接入运营业务</a:t>
            </a:r>
            <a:endParaRPr kumimoji="0" lang="en-US" altLang="zh-CN" sz="600" b="1" i="0" u="none" strike="noStrike" kern="0" cap="none" spc="0" normalizeH="0" baseline="0" noProof="0" dirty="0">
              <a:ln>
                <a:noFill/>
              </a:ln>
              <a:effectLst/>
              <a:uLnTx/>
              <a:uFillTx/>
              <a:ea typeface="微软雅黑" panose="020B0503020204020204" charset="-122"/>
              <a:cs typeface="+mn-cs"/>
            </a:endParaRPr>
          </a:p>
        </p:txBody>
      </p:sp>
      <p:cxnSp>
        <p:nvCxnSpPr>
          <p:cNvPr id="83" name="直接连接符 82"/>
          <p:cNvCxnSpPr/>
          <p:nvPr/>
        </p:nvCxnSpPr>
        <p:spPr>
          <a:xfrm>
            <a:off x="5155769" y="2965905"/>
            <a:ext cx="0" cy="629950"/>
          </a:xfrm>
          <a:prstGeom prst="line">
            <a:avLst/>
          </a:prstGeom>
          <a:noFill/>
          <a:ln w="19050" cap="flat" cmpd="sng" algn="ctr">
            <a:solidFill>
              <a:srgbClr val="7030A0"/>
            </a:solidFill>
            <a:prstDash val="solid"/>
            <a:headEnd type="oval" w="med" len="med"/>
            <a:tailEnd type="oval" w="med" len="med"/>
          </a:ln>
        </p:spPr>
      </p:cxnSp>
      <p:cxnSp>
        <p:nvCxnSpPr>
          <p:cNvPr id="84" name="直接连接符 83"/>
          <p:cNvCxnSpPr/>
          <p:nvPr/>
        </p:nvCxnSpPr>
        <p:spPr>
          <a:xfrm flipH="1" flipV="1">
            <a:off x="3248917" y="2606851"/>
            <a:ext cx="8814" cy="991037"/>
          </a:xfrm>
          <a:prstGeom prst="line">
            <a:avLst/>
          </a:prstGeom>
          <a:noFill/>
          <a:ln w="19050" cap="flat" cmpd="sng" algn="ctr">
            <a:solidFill>
              <a:srgbClr val="0142A4">
                <a:lumMod val="60000"/>
                <a:lumOff val="40000"/>
              </a:srgbClr>
            </a:solidFill>
            <a:prstDash val="solid"/>
            <a:headEnd type="oval"/>
            <a:tailEnd type="oval"/>
          </a:ln>
          <a:effectLst/>
        </p:spPr>
      </p:cxnSp>
      <p:cxnSp>
        <p:nvCxnSpPr>
          <p:cNvPr id="86" name="直接连接符 85"/>
          <p:cNvCxnSpPr/>
          <p:nvPr/>
        </p:nvCxnSpPr>
        <p:spPr>
          <a:xfrm flipV="1">
            <a:off x="5478377" y="2269249"/>
            <a:ext cx="0" cy="1323679"/>
          </a:xfrm>
          <a:prstGeom prst="line">
            <a:avLst/>
          </a:prstGeom>
          <a:noFill/>
          <a:ln w="25400" cap="flat" cmpd="sng" algn="ctr">
            <a:solidFill>
              <a:srgbClr val="E6000C">
                <a:lumMod val="60000"/>
                <a:lumOff val="40000"/>
              </a:srgbClr>
            </a:solidFill>
            <a:prstDash val="solid"/>
            <a:headEnd type="oval"/>
            <a:tailEnd type="oval"/>
          </a:ln>
          <a:effectLst/>
        </p:spPr>
      </p:cxnSp>
      <p:sp>
        <p:nvSpPr>
          <p:cNvPr id="87" name="矩形: 圆角 23"/>
          <p:cNvSpPr/>
          <p:nvPr/>
        </p:nvSpPr>
        <p:spPr>
          <a:xfrm>
            <a:off x="4941919" y="3604400"/>
            <a:ext cx="1036454" cy="549521"/>
          </a:xfrm>
          <a:prstGeom prst="roundRect">
            <a:avLst>
              <a:gd name="adj" fmla="val 4552"/>
            </a:avLst>
          </a:prstGeom>
          <a:solidFill>
            <a:srgbClr val="0142A4"/>
          </a:solidFill>
          <a:ln w="10795"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rPr>
              <a:t>AI</a:t>
            </a:r>
            <a:r>
              <a:rPr kumimoji="0" lang="zh-CN" altLang="en-US" sz="1050" b="1" i="0" u="none" strike="noStrike" kern="0" cap="none" spc="0" normalizeH="0" baseline="0" noProof="0" dirty="0">
                <a:ln>
                  <a:noFill/>
                </a:ln>
                <a:solidFill>
                  <a:srgbClr val="FFFFFF"/>
                </a:solidFill>
                <a:effectLst/>
                <a:uLnTx/>
                <a:uFillTx/>
                <a:ea typeface="微软雅黑" panose="020B0503020204020204" charset="-122"/>
                <a:cs typeface="+mn-cs"/>
              </a:rPr>
              <a:t>训练</a:t>
            </a:r>
            <a:endParaRPr kumimoji="0" lang="en-US" altLang="zh-CN" sz="105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100" b="1" i="0" u="none" strike="noStrike" kern="0" cap="none" spc="0" normalizeH="0" baseline="0" noProof="0" dirty="0">
              <a:ln>
                <a:noFill/>
              </a:ln>
              <a:solidFill>
                <a:srgbClr val="FFFFFF"/>
              </a:solidFill>
              <a:effectLst/>
              <a:uLnTx/>
              <a:uFillTx/>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00" b="1" i="0" u="none" strike="noStrike" kern="0" cap="none" spc="0" normalizeH="0" baseline="0" noProof="0" dirty="0">
                <a:ln>
                  <a:noFill/>
                </a:ln>
                <a:solidFill>
                  <a:srgbClr val="FFFFFF"/>
                </a:solidFill>
                <a:effectLst/>
                <a:uLnTx/>
                <a:uFillTx/>
                <a:ea typeface="微软雅黑" panose="020B0503020204020204" charset="-122"/>
                <a:cs typeface="+mn-cs"/>
              </a:rPr>
              <a:t>承载用户模型训练</a:t>
            </a:r>
            <a:endParaRPr kumimoji="0" lang="en-US" altLang="zh-CN" sz="700" b="1" i="0" u="none" strike="noStrike" kern="0" cap="none" spc="0" normalizeH="0" baseline="0" noProof="0" dirty="0">
              <a:ln>
                <a:noFill/>
              </a:ln>
              <a:solidFill>
                <a:srgbClr val="FFFFFF"/>
              </a:solidFill>
              <a:effectLst/>
              <a:uLnTx/>
              <a:uFillTx/>
              <a:ea typeface="微软雅黑" panose="020B0503020204020204" charset="-122"/>
              <a:cs typeface="+mn-cs"/>
            </a:endParaRPr>
          </a:p>
        </p:txBody>
      </p:sp>
      <p:cxnSp>
        <p:nvCxnSpPr>
          <p:cNvPr id="88" name="直接连接符 87"/>
          <p:cNvCxnSpPr/>
          <p:nvPr/>
        </p:nvCxnSpPr>
        <p:spPr>
          <a:xfrm flipH="1" flipV="1">
            <a:off x="6596296" y="2629189"/>
            <a:ext cx="8814" cy="991037"/>
          </a:xfrm>
          <a:prstGeom prst="line">
            <a:avLst/>
          </a:prstGeom>
          <a:noFill/>
          <a:ln w="19050" cap="flat" cmpd="sng" algn="ctr">
            <a:solidFill>
              <a:srgbClr val="0142A4">
                <a:lumMod val="60000"/>
                <a:lumOff val="40000"/>
              </a:srgbClr>
            </a:solidFill>
            <a:prstDash val="solid"/>
            <a:headEnd type="oval"/>
            <a:tailEnd type="oval"/>
          </a:ln>
          <a:effectLst/>
        </p:spPr>
      </p:cxnSp>
      <p:cxnSp>
        <p:nvCxnSpPr>
          <p:cNvPr id="89" name="直接连接符 88"/>
          <p:cNvCxnSpPr/>
          <p:nvPr/>
        </p:nvCxnSpPr>
        <p:spPr>
          <a:xfrm flipV="1">
            <a:off x="3407031" y="2278188"/>
            <a:ext cx="0" cy="1323679"/>
          </a:xfrm>
          <a:prstGeom prst="line">
            <a:avLst/>
          </a:prstGeom>
          <a:noFill/>
          <a:ln w="25400" cap="flat" cmpd="sng" algn="ctr">
            <a:solidFill>
              <a:srgbClr val="E6000C">
                <a:lumMod val="60000"/>
                <a:lumOff val="40000"/>
              </a:srgbClr>
            </a:solidFill>
            <a:prstDash val="solid"/>
            <a:headEnd type="oval"/>
            <a:tailEnd type="oval"/>
          </a:ln>
          <a:effectLst/>
        </p:spPr>
      </p:cxnSp>
      <p:cxnSp>
        <p:nvCxnSpPr>
          <p:cNvPr id="90" name="直接连接符 89"/>
          <p:cNvCxnSpPr/>
          <p:nvPr/>
        </p:nvCxnSpPr>
        <p:spPr>
          <a:xfrm flipV="1">
            <a:off x="7782518" y="2305389"/>
            <a:ext cx="0" cy="1301160"/>
          </a:xfrm>
          <a:prstGeom prst="line">
            <a:avLst/>
          </a:prstGeom>
          <a:noFill/>
          <a:ln w="25400" cap="flat" cmpd="sng" algn="ctr">
            <a:solidFill>
              <a:srgbClr val="E6000C">
                <a:lumMod val="60000"/>
                <a:lumOff val="40000"/>
              </a:srgbClr>
            </a:solidFill>
            <a:prstDash val="solid"/>
            <a:headEnd type="oval"/>
            <a:tailEnd type="oval"/>
          </a:ln>
          <a:effectLst/>
        </p:spPr>
      </p:cxnSp>
      <p:cxnSp>
        <p:nvCxnSpPr>
          <p:cNvPr id="91" name="直接连接符 90"/>
          <p:cNvCxnSpPr/>
          <p:nvPr/>
        </p:nvCxnSpPr>
        <p:spPr>
          <a:xfrm flipV="1">
            <a:off x="2804836" y="1597396"/>
            <a:ext cx="0" cy="1360990"/>
          </a:xfrm>
          <a:prstGeom prst="line">
            <a:avLst/>
          </a:prstGeom>
          <a:noFill/>
          <a:ln w="19050" cap="flat" cmpd="sng" algn="ctr">
            <a:solidFill>
              <a:srgbClr val="7030A0"/>
            </a:solidFill>
            <a:prstDash val="solid"/>
            <a:headEnd type="oval" w="med" len="med"/>
            <a:tailEnd type="oval" w="med" len="med"/>
          </a:ln>
        </p:spPr>
      </p:cxnSp>
      <p:cxnSp>
        <p:nvCxnSpPr>
          <p:cNvPr id="92" name="直接连接符 91"/>
          <p:cNvCxnSpPr/>
          <p:nvPr/>
        </p:nvCxnSpPr>
        <p:spPr>
          <a:xfrm flipV="1">
            <a:off x="3726510" y="1610926"/>
            <a:ext cx="0" cy="1360990"/>
          </a:xfrm>
          <a:prstGeom prst="line">
            <a:avLst/>
          </a:prstGeom>
          <a:noFill/>
          <a:ln w="19050" cap="flat" cmpd="sng" algn="ctr">
            <a:solidFill>
              <a:srgbClr val="7030A0"/>
            </a:solidFill>
            <a:prstDash val="solid"/>
            <a:headEnd type="oval" w="med" len="med"/>
            <a:tailEnd type="oval" w="med" len="med"/>
          </a:ln>
        </p:spPr>
      </p:cxnSp>
      <p:cxnSp>
        <p:nvCxnSpPr>
          <p:cNvPr id="93" name="直接连接符 92"/>
          <p:cNvCxnSpPr/>
          <p:nvPr/>
        </p:nvCxnSpPr>
        <p:spPr>
          <a:xfrm flipV="1">
            <a:off x="6969206" y="1607352"/>
            <a:ext cx="0" cy="1360990"/>
          </a:xfrm>
          <a:prstGeom prst="line">
            <a:avLst/>
          </a:prstGeom>
          <a:noFill/>
          <a:ln w="19050" cap="flat" cmpd="sng" algn="ctr">
            <a:solidFill>
              <a:srgbClr val="7030A0"/>
            </a:solidFill>
            <a:prstDash val="solid"/>
            <a:headEnd type="oval" w="med" len="med"/>
            <a:tailEnd type="oval" w="med" len="med"/>
          </a:ln>
        </p:spPr>
      </p:cxnSp>
      <p:cxnSp>
        <p:nvCxnSpPr>
          <p:cNvPr id="94" name="直接连接符 93"/>
          <p:cNvCxnSpPr/>
          <p:nvPr/>
        </p:nvCxnSpPr>
        <p:spPr>
          <a:xfrm>
            <a:off x="5614819" y="1951361"/>
            <a:ext cx="0" cy="1650505"/>
          </a:xfrm>
          <a:prstGeom prst="line">
            <a:avLst/>
          </a:prstGeom>
          <a:noFill/>
          <a:ln w="25400" cap="flat" cmpd="sng" algn="ctr">
            <a:solidFill>
              <a:srgbClr val="E6000C">
                <a:lumMod val="60000"/>
                <a:lumOff val="40000"/>
              </a:srgbClr>
            </a:solidFill>
            <a:prstDash val="solid"/>
            <a:headEnd type="oval"/>
            <a:tailEnd type="oval"/>
          </a:ln>
          <a:effectLst/>
        </p:spPr>
      </p:cxnSp>
      <p:cxnSp>
        <p:nvCxnSpPr>
          <p:cNvPr id="95" name="直接连接符 94"/>
          <p:cNvCxnSpPr/>
          <p:nvPr/>
        </p:nvCxnSpPr>
        <p:spPr>
          <a:xfrm flipV="1">
            <a:off x="6729145" y="2296547"/>
            <a:ext cx="0" cy="1323679"/>
          </a:xfrm>
          <a:prstGeom prst="line">
            <a:avLst/>
          </a:prstGeom>
          <a:noFill/>
          <a:ln w="25400" cap="flat" cmpd="sng" algn="ctr">
            <a:solidFill>
              <a:srgbClr val="E6000C">
                <a:lumMod val="60000"/>
                <a:lumOff val="40000"/>
              </a:srgbClr>
            </a:solidFill>
            <a:prstDash val="dash"/>
            <a:headEnd type="oval"/>
            <a:tailEnd type="oval"/>
          </a:ln>
          <a:effectLst/>
        </p:spPr>
      </p:cxnSp>
      <p:cxnSp>
        <p:nvCxnSpPr>
          <p:cNvPr id="96" name="直接连接符 95"/>
          <p:cNvCxnSpPr/>
          <p:nvPr/>
        </p:nvCxnSpPr>
        <p:spPr>
          <a:xfrm flipH="1" flipV="1">
            <a:off x="7632227" y="2622711"/>
            <a:ext cx="8814" cy="991037"/>
          </a:xfrm>
          <a:prstGeom prst="line">
            <a:avLst/>
          </a:prstGeom>
          <a:noFill/>
          <a:ln w="19050" cap="flat" cmpd="sng" algn="ctr">
            <a:solidFill>
              <a:srgbClr val="0142A4">
                <a:lumMod val="60000"/>
                <a:lumOff val="40000"/>
              </a:srgbClr>
            </a:solidFill>
            <a:prstDash val="solid"/>
            <a:headEnd type="oval"/>
            <a:tailEnd type="oval"/>
          </a:ln>
          <a:effectLst/>
        </p:spPr>
      </p:cxnSp>
      <p:sp>
        <p:nvSpPr>
          <p:cNvPr id="97" name="文本框 96"/>
          <p:cNvSpPr txBox="1"/>
          <p:nvPr/>
        </p:nvSpPr>
        <p:spPr>
          <a:xfrm>
            <a:off x="2788890" y="1660683"/>
            <a:ext cx="2133918" cy="295978"/>
          </a:xfrm>
          <a:prstGeom prst="rect">
            <a:avLst/>
          </a:prstGeom>
          <a:solidFill>
            <a:schemeClr val="bg1">
              <a:lumMod val="20000"/>
              <a:lumOff val="80000"/>
              <a:alpha val="50000"/>
            </a:schemeClr>
          </a:solidFill>
        </p:spPr>
        <p:txBody>
          <a:bodyPr wrap="none" rtlCol="0">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负责集群内跨节点的</a:t>
            </a:r>
            <a:r>
              <a:rPr kumimoji="0" lang="en-US" altLang="zh-CN"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高速互通</a:t>
            </a:r>
            <a:endPar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98" name="文本框 97"/>
          <p:cNvSpPr txBox="1"/>
          <p:nvPr/>
        </p:nvSpPr>
        <p:spPr>
          <a:xfrm>
            <a:off x="2788889" y="2009741"/>
            <a:ext cx="6283160" cy="295978"/>
          </a:xfrm>
          <a:prstGeom prst="rect">
            <a:avLst/>
          </a:prstGeom>
          <a:solidFill>
            <a:schemeClr val="bg1">
              <a:lumMod val="20000"/>
              <a:lumOff val="80000"/>
              <a:alpha val="50000"/>
            </a:schemeClr>
          </a:solid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负责集群中计算节点（</a:t>
            </a:r>
            <a:r>
              <a:rPr kumimoji="0" lang="en-US" altLang="zh-CN"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CPU</a:t>
            </a: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和</a:t>
            </a:r>
            <a:r>
              <a:rPr kumimoji="0" lang="en-US" altLang="zh-CN"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GPU</a:t>
            </a: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服务器）访问高性能存储</a:t>
            </a:r>
            <a:endPar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99" name="文本框 98"/>
          <p:cNvSpPr txBox="1"/>
          <p:nvPr/>
        </p:nvSpPr>
        <p:spPr>
          <a:xfrm>
            <a:off x="2788890" y="2340116"/>
            <a:ext cx="3134191" cy="295978"/>
          </a:xfrm>
          <a:prstGeom prst="rect">
            <a:avLst/>
          </a:prstGeom>
          <a:solidFill>
            <a:schemeClr val="bg1">
              <a:lumMod val="20000"/>
              <a:lumOff val="80000"/>
              <a:alpha val="50000"/>
            </a:schemeClr>
          </a:solidFill>
        </p:spPr>
        <p:txBody>
          <a:bodyPr wrap="none" rtlCol="0">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承载集群中节点的管理流量以及推理服务的业务流量</a:t>
            </a:r>
            <a:endPar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100" name="文本框 99"/>
          <p:cNvSpPr txBox="1"/>
          <p:nvPr/>
        </p:nvSpPr>
        <p:spPr>
          <a:xfrm>
            <a:off x="2788890" y="2697251"/>
            <a:ext cx="1851789" cy="295978"/>
          </a:xfrm>
          <a:prstGeom prst="rect">
            <a:avLst/>
          </a:prstGeom>
          <a:solidFill>
            <a:schemeClr val="bg1">
              <a:lumMod val="20000"/>
              <a:lumOff val="80000"/>
              <a:alpha val="50000"/>
            </a:schemeClr>
          </a:solidFill>
        </p:spPr>
        <p:txBody>
          <a:bodyPr wrap="none" rtlCol="0">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rPr>
              <a:t>承载硬件管理和配置下发流量</a:t>
            </a:r>
            <a:endParaRPr kumimoji="0" lang="zh-CN" altLang="en-US" sz="1000" b="0" i="0" u="none" strike="noStrike" kern="1200" cap="none" spc="0" normalizeH="0" baseline="0" noProof="0" dirty="0">
              <a:ln>
                <a:noFill/>
              </a:ln>
              <a:solidFill>
                <a:srgbClr val="4C4948"/>
              </a:solidFill>
              <a:effectLst/>
              <a:uLnTx/>
              <a:uFillTx/>
              <a:latin typeface="微软雅黑" panose="020B0503020204020204" charset="-122"/>
              <a:ea typeface="微软雅黑" panose="020B0503020204020204" charset="-122"/>
              <a:cs typeface="+mn-cs"/>
            </a:endParaRPr>
          </a:p>
        </p:txBody>
      </p:sp>
      <p:sp>
        <p:nvSpPr>
          <p:cNvPr id="102" name="标题 1"/>
          <p:cNvSpPr>
            <a:spLocks noGrp="1"/>
          </p:cNvSpPr>
          <p:nvPr>
            <p:ph type="title"/>
          </p:nvPr>
        </p:nvSpPr>
        <p:spPr>
          <a:xfrm>
            <a:off x="248174" y="169485"/>
            <a:ext cx="10515600" cy="713740"/>
          </a:xfrm>
        </p:spPr>
        <p:txBody>
          <a:bodyPr/>
          <a:lstStyle/>
          <a:p>
            <a:r>
              <a:rPr lang="zh-CN" altLang="en-US" sz="2000" b="1" dirty="0" smtClean="0"/>
              <a:t>大型训练组网拓扑（简）</a:t>
            </a:r>
            <a:endParaRPr lang="zh-CN" altLang="en-US" sz="2000" b="1" dirty="0"/>
          </a:p>
        </p:txBody>
      </p:sp>
      <p:sp>
        <p:nvSpPr>
          <p:cNvPr id="2" name="矩形 1"/>
          <p:cNvSpPr/>
          <p:nvPr/>
        </p:nvSpPr>
        <p:spPr>
          <a:xfrm>
            <a:off x="1415529" y="5008680"/>
            <a:ext cx="10627231" cy="1477328"/>
          </a:xfrm>
          <a:prstGeom prst="rect">
            <a:avLst/>
          </a:prstGeom>
        </p:spPr>
        <p:txBody>
          <a:bodyPr wrap="square">
            <a:spAutoFit/>
          </a:bodyPr>
          <a:lstStyle/>
          <a:p>
            <a:pPr>
              <a:lnSpc>
                <a:spcPct val="150000"/>
              </a:lnSpc>
            </a:pPr>
            <a:r>
              <a:rPr lang="zh-CN" altLang="en-US" sz="1200" b="1" dirty="0" smtClean="0">
                <a:latin typeface="微软雅黑" panose="020B0503020204020204" charset="-122"/>
                <a:ea typeface="微软雅黑" panose="020B0503020204020204" charset="-122"/>
              </a:rPr>
              <a:t>说明：</a:t>
            </a:r>
            <a:endParaRPr lang="en-US" altLang="zh-CN" sz="1200" b="1" dirty="0" smtClean="0">
              <a:latin typeface="微软雅黑" panose="020B0503020204020204" charset="-122"/>
              <a:ea typeface="微软雅黑" panose="020B0503020204020204" charset="-122"/>
            </a:endParaRPr>
          </a:p>
          <a:p>
            <a:pPr>
              <a:lnSpc>
                <a:spcPct val="150000"/>
              </a:lnSpc>
            </a:pPr>
            <a:r>
              <a:rPr lang="zh-CN" altLang="en-US" sz="1200" b="1" dirty="0" smtClean="0">
                <a:latin typeface="微软雅黑" panose="020B0503020204020204" charset="-122"/>
                <a:ea typeface="微软雅黑" panose="020B0503020204020204" charset="-122"/>
              </a:rPr>
              <a:t>大型训练集群架构，同中型架构相似，训练、存储网络采用</a:t>
            </a:r>
            <a:r>
              <a:rPr lang="en-US" altLang="zh-CN" sz="1200" b="1" dirty="0" smtClean="0">
                <a:latin typeface="微软雅黑" panose="020B0503020204020204" charset="-122"/>
                <a:ea typeface="微软雅黑" panose="020B0503020204020204" charset="-122"/>
              </a:rPr>
              <a:t>Clos</a:t>
            </a:r>
            <a:r>
              <a:rPr lang="zh-CN" altLang="en-US" sz="1200" b="1" dirty="0" smtClean="0">
                <a:latin typeface="微软雅黑" panose="020B0503020204020204" charset="-122"/>
                <a:ea typeface="微软雅黑" panose="020B0503020204020204" charset="-122"/>
              </a:rPr>
              <a:t>网络架构</a:t>
            </a:r>
            <a:endParaRPr lang="en-US" altLang="zh-CN" sz="1200" b="1"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b="1" dirty="0" smtClean="0">
                <a:latin typeface="微软雅黑" panose="020B0503020204020204" charset="-122"/>
                <a:ea typeface="微软雅黑" panose="020B0503020204020204" charset="-122"/>
              </a:rPr>
              <a:t>两层</a:t>
            </a:r>
            <a:r>
              <a:rPr lang="en-US" altLang="zh-CN" sz="1200" b="1" dirty="0" smtClean="0">
                <a:latin typeface="微软雅黑" panose="020B0503020204020204" charset="-122"/>
                <a:ea typeface="微软雅黑" panose="020B0503020204020204" charset="-122"/>
              </a:rPr>
              <a:t>any-to-any NDR400G</a:t>
            </a:r>
            <a:r>
              <a:rPr lang="zh-CN" altLang="en-US" sz="1200" b="1" dirty="0" smtClean="0">
                <a:latin typeface="微软雅黑" panose="020B0503020204020204" charset="-122"/>
                <a:ea typeface="微软雅黑" panose="020B0503020204020204" charset="-122"/>
              </a:rPr>
              <a:t>计算网络，最多支持</a:t>
            </a:r>
            <a:r>
              <a:rPr lang="en-US" altLang="zh-CN" sz="1200" b="1" dirty="0" smtClean="0">
                <a:latin typeface="微软雅黑" panose="020B0503020204020204" charset="-122"/>
                <a:ea typeface="微软雅黑" panose="020B0503020204020204" charset="-122"/>
              </a:rPr>
              <a:t>256</a:t>
            </a:r>
            <a:r>
              <a:rPr lang="zh-CN" altLang="en-US" sz="1200" b="1" dirty="0" smtClean="0">
                <a:latin typeface="微软雅黑" panose="020B0503020204020204" charset="-122"/>
                <a:ea typeface="微软雅黑" panose="020B0503020204020204" charset="-122"/>
              </a:rPr>
              <a:t>台</a:t>
            </a:r>
            <a:r>
              <a:rPr lang="en-US" altLang="zh-CN" sz="1200" b="1" dirty="0" smtClean="0">
                <a:latin typeface="微软雅黑" panose="020B0503020204020204" charset="-122"/>
                <a:ea typeface="微软雅黑" panose="020B0503020204020204" charset="-122"/>
              </a:rPr>
              <a:t>SXM</a:t>
            </a:r>
            <a:r>
              <a:rPr lang="zh-CN" altLang="en-US" sz="1200" b="1" dirty="0" smtClean="0">
                <a:latin typeface="微软雅黑" panose="020B0503020204020204" charset="-122"/>
                <a:ea typeface="微软雅黑" panose="020B0503020204020204" charset="-122"/>
              </a:rPr>
              <a:t>服务器</a:t>
            </a:r>
            <a:endParaRPr lang="en-US" altLang="zh-CN" sz="1200" b="1"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b="1" dirty="0">
                <a:latin typeface="微软雅黑" panose="020B0503020204020204" charset="-122"/>
                <a:ea typeface="微软雅黑" panose="020B0503020204020204" charset="-122"/>
              </a:rPr>
              <a:t>两层</a:t>
            </a:r>
            <a:r>
              <a:rPr lang="en-US" altLang="zh-CN" sz="1200" b="1" dirty="0">
                <a:latin typeface="微软雅黑" panose="020B0503020204020204" charset="-122"/>
                <a:ea typeface="微软雅黑" panose="020B0503020204020204" charset="-122"/>
              </a:rPr>
              <a:t>any-to-any </a:t>
            </a:r>
            <a:r>
              <a:rPr lang="en-US" altLang="zh-CN" sz="1200" b="1" dirty="0" smtClean="0">
                <a:latin typeface="微软雅黑" panose="020B0503020204020204" charset="-122"/>
                <a:ea typeface="微软雅黑" panose="020B0503020204020204" charset="-122"/>
              </a:rPr>
              <a:t>HDR200G</a:t>
            </a:r>
            <a:r>
              <a:rPr lang="zh-CN" altLang="en-US" sz="1200" b="1" dirty="0">
                <a:latin typeface="微软雅黑" panose="020B0503020204020204" charset="-122"/>
                <a:ea typeface="微软雅黑" panose="020B0503020204020204" charset="-122"/>
              </a:rPr>
              <a:t>计算</a:t>
            </a:r>
            <a:r>
              <a:rPr lang="zh-CN" altLang="en-US" sz="1200" b="1" dirty="0" smtClean="0">
                <a:latin typeface="微软雅黑" panose="020B0503020204020204" charset="-122"/>
                <a:ea typeface="微软雅黑" panose="020B0503020204020204" charset="-122"/>
              </a:rPr>
              <a:t>网络，根据上述</a:t>
            </a:r>
            <a:r>
              <a:rPr lang="en-US" altLang="zh-CN" sz="1200" b="1" dirty="0" smtClean="0">
                <a:latin typeface="微软雅黑" panose="020B0503020204020204" charset="-122"/>
                <a:ea typeface="微软雅黑" panose="020B0503020204020204" charset="-122"/>
              </a:rPr>
              <a:t>XSM</a:t>
            </a:r>
            <a:r>
              <a:rPr lang="zh-CN" altLang="en-US" sz="1200" b="1" dirty="0" smtClean="0">
                <a:latin typeface="微软雅黑" panose="020B0503020204020204" charset="-122"/>
                <a:ea typeface="微软雅黑" panose="020B0503020204020204" charset="-122"/>
              </a:rPr>
              <a:t>服务器数量，使用</a:t>
            </a:r>
            <a:r>
              <a:rPr lang="en-US" altLang="zh-CN" sz="1200" b="1" dirty="0" smtClean="0">
                <a:latin typeface="微软雅黑" panose="020B0503020204020204" charset="-122"/>
                <a:ea typeface="微软雅黑" panose="020B0503020204020204" charset="-122"/>
              </a:rPr>
              <a:t>spine </a:t>
            </a:r>
            <a:r>
              <a:rPr lang="zh-CN" altLang="en-US" sz="1200" b="1" dirty="0" smtClean="0">
                <a:latin typeface="微软雅黑" panose="020B0503020204020204" charset="-122"/>
                <a:ea typeface="微软雅黑" panose="020B0503020204020204" charset="-122"/>
              </a:rPr>
              <a:t>：</a:t>
            </a:r>
            <a:r>
              <a:rPr lang="en-US" altLang="zh-CN" sz="1200" b="1" dirty="0" smtClean="0">
                <a:latin typeface="微软雅黑" panose="020B0503020204020204" charset="-122"/>
                <a:ea typeface="微软雅黑" panose="020B0503020204020204" charset="-122"/>
              </a:rPr>
              <a:t>leaf=16 </a:t>
            </a:r>
            <a:r>
              <a:rPr lang="zh-CN" altLang="en-US" sz="1200" b="1" dirty="0" smtClean="0">
                <a:latin typeface="微软雅黑" panose="020B0503020204020204" charset="-122"/>
                <a:ea typeface="微软雅黑" panose="020B0503020204020204" charset="-122"/>
              </a:rPr>
              <a:t>：</a:t>
            </a:r>
            <a:r>
              <a:rPr lang="en-US" altLang="zh-CN" sz="1200" b="1" dirty="0" smtClean="0">
                <a:latin typeface="微软雅黑" panose="020B0503020204020204" charset="-122"/>
                <a:ea typeface="微软雅黑" panose="020B0503020204020204" charset="-122"/>
              </a:rPr>
              <a:t>32</a:t>
            </a:r>
            <a:r>
              <a:rPr lang="zh-CN" altLang="en-US" sz="1200" b="1" dirty="0" smtClean="0">
                <a:latin typeface="微软雅黑" panose="020B0503020204020204" charset="-122"/>
                <a:ea typeface="微软雅黑" panose="020B0503020204020204" charset="-122"/>
              </a:rPr>
              <a:t>，可支持</a:t>
            </a:r>
            <a:r>
              <a:rPr lang="en-US" altLang="zh-CN" sz="1200" b="1" dirty="0" smtClean="0">
                <a:latin typeface="微软雅黑" panose="020B0503020204020204" charset="-122"/>
                <a:ea typeface="微软雅黑" panose="020B0503020204020204" charset="-122"/>
              </a:rPr>
              <a:t>320</a:t>
            </a:r>
            <a:r>
              <a:rPr lang="zh-CN" altLang="en-US" sz="1200" b="1" dirty="0" smtClean="0">
                <a:latin typeface="微软雅黑" panose="020B0503020204020204" charset="-122"/>
                <a:ea typeface="微软雅黑" panose="020B0503020204020204" charset="-122"/>
              </a:rPr>
              <a:t>台服务器；</a:t>
            </a:r>
            <a:endParaRPr lang="en-US" altLang="zh-CN" sz="1200" b="1"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200" b="1" dirty="0">
                <a:latin typeface="微软雅黑" panose="020B0503020204020204" charset="-122"/>
                <a:ea typeface="微软雅黑" panose="020B0503020204020204" charset="-122"/>
              </a:rPr>
              <a:t>业务</a:t>
            </a:r>
            <a:r>
              <a:rPr lang="zh-CN" altLang="en-US" sz="1200" b="1" dirty="0" smtClean="0">
                <a:latin typeface="微软雅黑" panose="020B0503020204020204" charset="-122"/>
                <a:ea typeface="微软雅黑" panose="020B0503020204020204" charset="-122"/>
              </a:rPr>
              <a:t>网络、管理网络基于传统三层网路架构接入；</a:t>
            </a:r>
            <a:endParaRPr lang="en-US" altLang="zh-CN" sz="1200" b="1" dirty="0">
              <a:latin typeface="微软雅黑" panose="020B0503020204020204" charset="-122"/>
              <a:ea typeface="微软雅黑" panose="020B0503020204020204" charset="-122"/>
            </a:endParaRPr>
          </a:p>
        </p:txBody>
      </p:sp>
      <p:cxnSp>
        <p:nvCxnSpPr>
          <p:cNvPr id="52" name="直接连接符 51"/>
          <p:cNvCxnSpPr/>
          <p:nvPr/>
        </p:nvCxnSpPr>
        <p:spPr>
          <a:xfrm flipV="1">
            <a:off x="5336900" y="2644260"/>
            <a:ext cx="6551" cy="951595"/>
          </a:xfrm>
          <a:prstGeom prst="line">
            <a:avLst/>
          </a:prstGeom>
          <a:noFill/>
          <a:ln w="19050" cap="flat" cmpd="sng" algn="ctr">
            <a:solidFill>
              <a:srgbClr val="0142A4">
                <a:lumMod val="60000"/>
                <a:lumOff val="40000"/>
              </a:srgbClr>
            </a:solidFill>
            <a:prstDash val="solid"/>
            <a:headEnd type="oval"/>
            <a:tailEnd type="oval"/>
          </a:ln>
          <a:effectLst/>
        </p:spPr>
      </p:cxnSp>
      <p:pic>
        <p:nvPicPr>
          <p:cNvPr id="50" name="图片 49" descr="ny-logo"/>
          <p:cNvPicPr>
            <a:picLocks noChangeAspect="1"/>
          </p:cNvPicPr>
          <p:nvPr/>
        </p:nvPicPr>
        <p:blipFill>
          <a:blip r:embed="rId1"/>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1"/>
          <p:cNvSpPr txBox="1"/>
          <p:nvPr/>
        </p:nvSpPr>
        <p:spPr>
          <a:xfrm>
            <a:off x="226385" y="158906"/>
            <a:ext cx="10515600" cy="71374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smtClean="0">
                <a:latin typeface="微软雅黑" panose="020B0503020204020204" charset="-122"/>
                <a:ea typeface="微软雅黑" panose="020B0503020204020204" charset="-122"/>
              </a:rPr>
              <a:t>Any-to-any——</a:t>
            </a:r>
            <a:r>
              <a:rPr lang="zh-CN" altLang="en-US" sz="1800" b="1" dirty="0" smtClean="0">
                <a:latin typeface="微软雅黑" panose="020B0503020204020204" charset="-122"/>
                <a:ea typeface="微软雅黑" panose="020B0503020204020204" charset="-122"/>
              </a:rPr>
              <a:t>训练两层</a:t>
            </a:r>
            <a:r>
              <a:rPr lang="en-US" altLang="zh-CN" sz="1800" b="1" dirty="0" smtClean="0">
                <a:latin typeface="微软雅黑" panose="020B0503020204020204" charset="-122"/>
                <a:ea typeface="微软雅黑" panose="020B0503020204020204" charset="-122"/>
              </a:rPr>
              <a:t>Clos</a:t>
            </a:r>
            <a:r>
              <a:rPr lang="zh-CN" altLang="en-US" sz="1800" b="1" dirty="0" smtClean="0">
                <a:latin typeface="微软雅黑" panose="020B0503020204020204" charset="-122"/>
                <a:ea typeface="微软雅黑" panose="020B0503020204020204" charset="-122"/>
              </a:rPr>
              <a:t>组网（简）</a:t>
            </a:r>
            <a:endParaRPr lang="zh-CN" altLang="en-US" sz="1800" b="1" dirty="0">
              <a:latin typeface="微软雅黑" panose="020B0503020204020204" charset="-122"/>
              <a:ea typeface="微软雅黑" panose="020B0503020204020204" charset="-122"/>
            </a:endParaRPr>
          </a:p>
        </p:txBody>
      </p:sp>
      <p:grpSp>
        <p:nvGrpSpPr>
          <p:cNvPr id="4" name="组合 3"/>
          <p:cNvGrpSpPr/>
          <p:nvPr/>
        </p:nvGrpSpPr>
        <p:grpSpPr>
          <a:xfrm>
            <a:off x="111527" y="1439727"/>
            <a:ext cx="8152541" cy="3236055"/>
            <a:chOff x="353792" y="1634636"/>
            <a:chExt cx="8152541" cy="3236055"/>
          </a:xfrm>
        </p:grpSpPr>
        <p:sp>
          <p:nvSpPr>
            <p:cNvPr id="5" name="椭圆 4"/>
            <p:cNvSpPr/>
            <p:nvPr/>
          </p:nvSpPr>
          <p:spPr>
            <a:xfrm>
              <a:off x="2650432"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a:t>
              </a:r>
              <a:endParaRPr lang="zh-CN" altLang="en-US" sz="1200" dirty="0">
                <a:solidFill>
                  <a:prstClr val="white"/>
                </a:solidFill>
                <a:latin typeface="等线" panose="02010600030101010101" charset="-122"/>
                <a:ea typeface="等线" panose="02010600030101010101" charset="-122"/>
              </a:endParaRPr>
            </a:p>
          </p:txBody>
        </p:sp>
        <p:sp>
          <p:nvSpPr>
            <p:cNvPr id="6" name="椭圆 5"/>
            <p:cNvSpPr/>
            <p:nvPr/>
          </p:nvSpPr>
          <p:spPr>
            <a:xfrm>
              <a:off x="3137387"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2</a:t>
              </a:r>
              <a:endParaRPr lang="zh-CN" altLang="en-US" sz="1200" dirty="0">
                <a:solidFill>
                  <a:prstClr val="white"/>
                </a:solidFill>
                <a:latin typeface="等线" panose="02010600030101010101" charset="-122"/>
                <a:ea typeface="等线" panose="02010600030101010101" charset="-122"/>
              </a:endParaRPr>
            </a:p>
          </p:txBody>
        </p:sp>
        <p:sp>
          <p:nvSpPr>
            <p:cNvPr id="7" name="椭圆 6"/>
            <p:cNvSpPr/>
            <p:nvPr/>
          </p:nvSpPr>
          <p:spPr>
            <a:xfrm>
              <a:off x="3624343"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3</a:t>
              </a:r>
              <a:endParaRPr lang="zh-CN" altLang="en-US" sz="1200" dirty="0">
                <a:solidFill>
                  <a:prstClr val="white"/>
                </a:solidFill>
                <a:latin typeface="等线" panose="02010600030101010101" charset="-122"/>
                <a:ea typeface="等线" panose="02010600030101010101" charset="-122"/>
              </a:endParaRPr>
            </a:p>
          </p:txBody>
        </p:sp>
        <p:sp>
          <p:nvSpPr>
            <p:cNvPr id="8" name="椭圆 7"/>
            <p:cNvSpPr/>
            <p:nvPr/>
          </p:nvSpPr>
          <p:spPr>
            <a:xfrm>
              <a:off x="4111298"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4</a:t>
              </a:r>
              <a:endParaRPr lang="zh-CN" altLang="en-US" sz="1200" dirty="0">
                <a:solidFill>
                  <a:prstClr val="white"/>
                </a:solidFill>
                <a:latin typeface="等线" panose="02010600030101010101" charset="-122"/>
                <a:ea typeface="等线" panose="02010600030101010101" charset="-122"/>
              </a:endParaRPr>
            </a:p>
          </p:txBody>
        </p:sp>
        <p:sp>
          <p:nvSpPr>
            <p:cNvPr id="9" name="椭圆 8"/>
            <p:cNvSpPr/>
            <p:nvPr/>
          </p:nvSpPr>
          <p:spPr>
            <a:xfrm>
              <a:off x="4598254"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5</a:t>
              </a:r>
              <a:endParaRPr lang="zh-CN" altLang="en-US" sz="1200" dirty="0">
                <a:solidFill>
                  <a:prstClr val="white"/>
                </a:solidFill>
                <a:latin typeface="等线" panose="02010600030101010101" charset="-122"/>
                <a:ea typeface="等线" panose="02010600030101010101" charset="-122"/>
              </a:endParaRPr>
            </a:p>
          </p:txBody>
        </p:sp>
        <p:sp>
          <p:nvSpPr>
            <p:cNvPr id="10" name="椭圆 9"/>
            <p:cNvSpPr/>
            <p:nvPr/>
          </p:nvSpPr>
          <p:spPr>
            <a:xfrm>
              <a:off x="5085209"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a:t>
              </a:r>
              <a:endParaRPr lang="zh-CN" altLang="en-US" sz="1200" dirty="0">
                <a:solidFill>
                  <a:prstClr val="white"/>
                </a:solidFill>
                <a:latin typeface="等线" panose="02010600030101010101" charset="-122"/>
                <a:ea typeface="等线" panose="02010600030101010101" charset="-122"/>
              </a:endParaRPr>
            </a:p>
          </p:txBody>
        </p:sp>
        <p:sp>
          <p:nvSpPr>
            <p:cNvPr id="11" name="椭圆 10"/>
            <p:cNvSpPr/>
            <p:nvPr/>
          </p:nvSpPr>
          <p:spPr>
            <a:xfrm>
              <a:off x="5572165"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7</a:t>
              </a:r>
              <a:endParaRPr lang="zh-CN" altLang="en-US" sz="1200" dirty="0">
                <a:solidFill>
                  <a:prstClr val="white"/>
                </a:solidFill>
                <a:latin typeface="等线" panose="02010600030101010101" charset="-122"/>
                <a:ea typeface="等线" panose="02010600030101010101" charset="-122"/>
              </a:endParaRPr>
            </a:p>
          </p:txBody>
        </p:sp>
        <p:sp>
          <p:nvSpPr>
            <p:cNvPr id="12" name="椭圆 11"/>
            <p:cNvSpPr/>
            <p:nvPr/>
          </p:nvSpPr>
          <p:spPr>
            <a:xfrm>
              <a:off x="6611002" y="1700017"/>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32</a:t>
              </a:r>
              <a:endParaRPr lang="zh-CN" altLang="en-US" sz="1200" dirty="0">
                <a:solidFill>
                  <a:prstClr val="white"/>
                </a:solidFill>
                <a:latin typeface="等线" panose="02010600030101010101" charset="-122"/>
                <a:ea typeface="等线" panose="02010600030101010101" charset="-122"/>
              </a:endParaRPr>
            </a:p>
          </p:txBody>
        </p:sp>
        <p:sp>
          <p:nvSpPr>
            <p:cNvPr id="13" name="椭圆 12"/>
            <p:cNvSpPr/>
            <p:nvPr/>
          </p:nvSpPr>
          <p:spPr>
            <a:xfrm>
              <a:off x="1221946"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1</a:t>
              </a:r>
              <a:endParaRPr lang="zh-CN" altLang="en-US" sz="1350" dirty="0">
                <a:solidFill>
                  <a:prstClr val="white"/>
                </a:solidFill>
                <a:latin typeface="等线" panose="02010600030101010101" charset="-122"/>
                <a:ea typeface="等线" panose="02010600030101010101" charset="-122"/>
              </a:endParaRPr>
            </a:p>
          </p:txBody>
        </p:sp>
        <p:sp>
          <p:nvSpPr>
            <p:cNvPr id="14" name="椭圆 13"/>
            <p:cNvSpPr/>
            <p:nvPr/>
          </p:nvSpPr>
          <p:spPr>
            <a:xfrm>
              <a:off x="1502012"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2</a:t>
              </a:r>
              <a:endParaRPr lang="zh-CN" altLang="en-US" sz="1350" dirty="0">
                <a:solidFill>
                  <a:prstClr val="white"/>
                </a:solidFill>
                <a:latin typeface="等线" panose="02010600030101010101" charset="-122"/>
                <a:ea typeface="等线" panose="02010600030101010101" charset="-122"/>
              </a:endParaRPr>
            </a:p>
          </p:txBody>
        </p:sp>
        <p:sp>
          <p:nvSpPr>
            <p:cNvPr id="15" name="椭圆 14"/>
            <p:cNvSpPr/>
            <p:nvPr/>
          </p:nvSpPr>
          <p:spPr>
            <a:xfrm>
              <a:off x="1782079"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3</a:t>
              </a:r>
              <a:endParaRPr lang="zh-CN" altLang="en-US" sz="1350" dirty="0">
                <a:solidFill>
                  <a:prstClr val="white"/>
                </a:solidFill>
                <a:latin typeface="等线" panose="02010600030101010101" charset="-122"/>
                <a:ea typeface="等线" panose="02010600030101010101" charset="-122"/>
              </a:endParaRPr>
            </a:p>
          </p:txBody>
        </p:sp>
        <p:sp>
          <p:nvSpPr>
            <p:cNvPr id="16" name="椭圆 15"/>
            <p:cNvSpPr/>
            <p:nvPr/>
          </p:nvSpPr>
          <p:spPr>
            <a:xfrm>
              <a:off x="2062145"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4</a:t>
              </a:r>
              <a:endParaRPr lang="zh-CN" altLang="en-US" sz="1350" dirty="0">
                <a:solidFill>
                  <a:prstClr val="white"/>
                </a:solidFill>
                <a:latin typeface="等线" panose="02010600030101010101" charset="-122"/>
                <a:ea typeface="等线" panose="02010600030101010101" charset="-122"/>
              </a:endParaRPr>
            </a:p>
          </p:txBody>
        </p:sp>
        <p:sp>
          <p:nvSpPr>
            <p:cNvPr id="17" name="椭圆 16"/>
            <p:cNvSpPr/>
            <p:nvPr/>
          </p:nvSpPr>
          <p:spPr>
            <a:xfrm>
              <a:off x="2342212"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5</a:t>
              </a:r>
              <a:endParaRPr lang="zh-CN" altLang="en-US" sz="1350" dirty="0">
                <a:solidFill>
                  <a:prstClr val="white"/>
                </a:solidFill>
                <a:latin typeface="等线" panose="02010600030101010101" charset="-122"/>
                <a:ea typeface="等线" panose="02010600030101010101" charset="-122"/>
              </a:endParaRPr>
            </a:p>
          </p:txBody>
        </p:sp>
        <p:sp>
          <p:nvSpPr>
            <p:cNvPr id="18" name="椭圆 17"/>
            <p:cNvSpPr/>
            <p:nvPr/>
          </p:nvSpPr>
          <p:spPr>
            <a:xfrm>
              <a:off x="2622278"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6</a:t>
              </a:r>
              <a:endParaRPr lang="zh-CN" altLang="en-US" sz="1350" dirty="0">
                <a:solidFill>
                  <a:prstClr val="white"/>
                </a:solidFill>
                <a:latin typeface="等线" panose="02010600030101010101" charset="-122"/>
                <a:ea typeface="等线" panose="02010600030101010101" charset="-122"/>
              </a:endParaRPr>
            </a:p>
          </p:txBody>
        </p:sp>
        <p:sp>
          <p:nvSpPr>
            <p:cNvPr id="19" name="椭圆 18"/>
            <p:cNvSpPr/>
            <p:nvPr/>
          </p:nvSpPr>
          <p:spPr>
            <a:xfrm>
              <a:off x="2902345"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7</a:t>
              </a:r>
              <a:endParaRPr lang="zh-CN" altLang="en-US" sz="1350" dirty="0">
                <a:solidFill>
                  <a:prstClr val="white"/>
                </a:solidFill>
                <a:latin typeface="等线" panose="02010600030101010101" charset="-122"/>
                <a:ea typeface="等线" panose="02010600030101010101" charset="-122"/>
              </a:endParaRPr>
            </a:p>
          </p:txBody>
        </p:sp>
        <p:sp>
          <p:nvSpPr>
            <p:cNvPr id="20" name="椭圆 19"/>
            <p:cNvSpPr/>
            <p:nvPr/>
          </p:nvSpPr>
          <p:spPr>
            <a:xfrm>
              <a:off x="3182411"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8</a:t>
              </a:r>
              <a:endParaRPr lang="zh-CN" altLang="en-US" sz="1350" dirty="0">
                <a:solidFill>
                  <a:prstClr val="white"/>
                </a:solidFill>
                <a:latin typeface="等线" panose="02010600030101010101" charset="-122"/>
                <a:ea typeface="等线" panose="02010600030101010101" charset="-122"/>
              </a:endParaRPr>
            </a:p>
          </p:txBody>
        </p:sp>
        <p:sp>
          <p:nvSpPr>
            <p:cNvPr id="21" name="椭圆 20"/>
            <p:cNvSpPr/>
            <p:nvPr/>
          </p:nvSpPr>
          <p:spPr>
            <a:xfrm>
              <a:off x="3477718"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9</a:t>
              </a:r>
              <a:endParaRPr lang="zh-CN" altLang="en-US" sz="1350" dirty="0">
                <a:solidFill>
                  <a:prstClr val="white"/>
                </a:solidFill>
                <a:latin typeface="等线" panose="02010600030101010101" charset="-122"/>
                <a:ea typeface="等线" panose="02010600030101010101" charset="-122"/>
              </a:endParaRPr>
            </a:p>
          </p:txBody>
        </p:sp>
        <p:sp>
          <p:nvSpPr>
            <p:cNvPr id="22" name="椭圆 21"/>
            <p:cNvSpPr/>
            <p:nvPr/>
          </p:nvSpPr>
          <p:spPr>
            <a:xfrm>
              <a:off x="3757784"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10</a:t>
              </a:r>
              <a:endParaRPr lang="zh-CN" altLang="en-US" sz="1200" dirty="0">
                <a:solidFill>
                  <a:prstClr val="white"/>
                </a:solidFill>
                <a:latin typeface="等线" panose="02010600030101010101" charset="-122"/>
                <a:ea typeface="等线" panose="02010600030101010101" charset="-122"/>
              </a:endParaRPr>
            </a:p>
          </p:txBody>
        </p:sp>
        <p:sp>
          <p:nvSpPr>
            <p:cNvPr id="23" name="椭圆 22"/>
            <p:cNvSpPr/>
            <p:nvPr/>
          </p:nvSpPr>
          <p:spPr>
            <a:xfrm>
              <a:off x="4037851"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11</a:t>
              </a:r>
              <a:endParaRPr lang="zh-CN" altLang="en-US" sz="1200" dirty="0">
                <a:solidFill>
                  <a:prstClr val="white"/>
                </a:solidFill>
                <a:latin typeface="等线" panose="02010600030101010101" charset="-122"/>
                <a:ea typeface="等线" panose="02010600030101010101" charset="-122"/>
              </a:endParaRPr>
            </a:p>
          </p:txBody>
        </p:sp>
        <p:sp>
          <p:nvSpPr>
            <p:cNvPr id="24" name="椭圆 23"/>
            <p:cNvSpPr/>
            <p:nvPr/>
          </p:nvSpPr>
          <p:spPr>
            <a:xfrm>
              <a:off x="4317917"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12</a:t>
              </a:r>
              <a:endParaRPr lang="zh-CN" altLang="en-US" sz="1200" dirty="0">
                <a:solidFill>
                  <a:prstClr val="white"/>
                </a:solidFill>
                <a:latin typeface="等线" panose="02010600030101010101" charset="-122"/>
                <a:ea typeface="等线" panose="02010600030101010101" charset="-122"/>
              </a:endParaRPr>
            </a:p>
          </p:txBody>
        </p:sp>
        <p:sp>
          <p:nvSpPr>
            <p:cNvPr id="25" name="椭圆 24"/>
            <p:cNvSpPr/>
            <p:nvPr/>
          </p:nvSpPr>
          <p:spPr>
            <a:xfrm>
              <a:off x="4597984"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13</a:t>
              </a:r>
              <a:endParaRPr lang="zh-CN" altLang="en-US" sz="1200" dirty="0">
                <a:solidFill>
                  <a:prstClr val="white"/>
                </a:solidFill>
                <a:latin typeface="等线" panose="02010600030101010101" charset="-122"/>
                <a:ea typeface="等线" panose="02010600030101010101" charset="-122"/>
              </a:endParaRPr>
            </a:p>
          </p:txBody>
        </p:sp>
        <p:sp>
          <p:nvSpPr>
            <p:cNvPr id="26" name="椭圆 25"/>
            <p:cNvSpPr/>
            <p:nvPr/>
          </p:nvSpPr>
          <p:spPr>
            <a:xfrm>
              <a:off x="4878050"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14</a:t>
              </a:r>
              <a:endParaRPr lang="zh-CN" altLang="en-US" sz="1200" dirty="0">
                <a:solidFill>
                  <a:prstClr val="white"/>
                </a:solidFill>
                <a:latin typeface="等线" panose="02010600030101010101" charset="-122"/>
                <a:ea typeface="等线" panose="02010600030101010101" charset="-122"/>
              </a:endParaRPr>
            </a:p>
          </p:txBody>
        </p:sp>
        <p:sp>
          <p:nvSpPr>
            <p:cNvPr id="27" name="椭圆 26"/>
            <p:cNvSpPr/>
            <p:nvPr/>
          </p:nvSpPr>
          <p:spPr>
            <a:xfrm>
              <a:off x="5158117"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15</a:t>
              </a:r>
              <a:endParaRPr lang="zh-CN" altLang="en-US" sz="1200" dirty="0">
                <a:solidFill>
                  <a:prstClr val="white"/>
                </a:solidFill>
                <a:latin typeface="等线" panose="02010600030101010101" charset="-122"/>
                <a:ea typeface="等线" panose="02010600030101010101" charset="-122"/>
              </a:endParaRPr>
            </a:p>
          </p:txBody>
        </p:sp>
        <p:cxnSp>
          <p:nvCxnSpPr>
            <p:cNvPr id="28" name="直接连接符 27"/>
            <p:cNvCxnSpPr>
              <a:stCxn id="5" idx="4"/>
              <a:endCxn id="13" idx="0"/>
            </p:cNvCxnSpPr>
            <p:nvPr/>
          </p:nvCxnSpPr>
          <p:spPr>
            <a:xfrm flipH="1">
              <a:off x="1336879" y="1890939"/>
              <a:ext cx="14284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4"/>
              <a:endCxn id="13" idx="0"/>
            </p:cNvCxnSpPr>
            <p:nvPr/>
          </p:nvCxnSpPr>
          <p:spPr>
            <a:xfrm flipH="1">
              <a:off x="1336879" y="1890939"/>
              <a:ext cx="19154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4"/>
              <a:endCxn id="13" idx="0"/>
            </p:cNvCxnSpPr>
            <p:nvPr/>
          </p:nvCxnSpPr>
          <p:spPr>
            <a:xfrm flipH="1">
              <a:off x="1336879" y="1890939"/>
              <a:ext cx="24023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4"/>
              <a:endCxn id="13" idx="0"/>
            </p:cNvCxnSpPr>
            <p:nvPr/>
          </p:nvCxnSpPr>
          <p:spPr>
            <a:xfrm flipH="1">
              <a:off x="1336879" y="1890939"/>
              <a:ext cx="2889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0"/>
              <a:endCxn id="9" idx="4"/>
            </p:cNvCxnSpPr>
            <p:nvPr/>
          </p:nvCxnSpPr>
          <p:spPr>
            <a:xfrm flipV="1">
              <a:off x="1336879" y="1890939"/>
              <a:ext cx="33763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0"/>
              <a:endCxn id="10" idx="4"/>
            </p:cNvCxnSpPr>
            <p:nvPr/>
          </p:nvCxnSpPr>
          <p:spPr>
            <a:xfrm flipV="1">
              <a:off x="1336879" y="1890939"/>
              <a:ext cx="38632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0"/>
              <a:endCxn id="11" idx="4"/>
            </p:cNvCxnSpPr>
            <p:nvPr/>
          </p:nvCxnSpPr>
          <p:spPr>
            <a:xfrm flipV="1">
              <a:off x="1336879" y="1890939"/>
              <a:ext cx="43502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0"/>
              <a:endCxn id="12" idx="4"/>
            </p:cNvCxnSpPr>
            <p:nvPr/>
          </p:nvCxnSpPr>
          <p:spPr>
            <a:xfrm flipV="1">
              <a:off x="1336879" y="1929883"/>
              <a:ext cx="5389056"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4"/>
              <a:endCxn id="14" idx="0"/>
            </p:cNvCxnSpPr>
            <p:nvPr/>
          </p:nvCxnSpPr>
          <p:spPr>
            <a:xfrm flipH="1">
              <a:off x="1616945" y="1890939"/>
              <a:ext cx="11484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 idx="4"/>
              <a:endCxn id="15" idx="0"/>
            </p:cNvCxnSpPr>
            <p:nvPr/>
          </p:nvCxnSpPr>
          <p:spPr>
            <a:xfrm flipH="1">
              <a:off x="1897012" y="1890939"/>
              <a:ext cx="868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 idx="4"/>
              <a:endCxn id="16" idx="0"/>
            </p:cNvCxnSpPr>
            <p:nvPr/>
          </p:nvCxnSpPr>
          <p:spPr>
            <a:xfrm flipH="1">
              <a:off x="2177078" y="1890939"/>
              <a:ext cx="5882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 idx="4"/>
              <a:endCxn id="17" idx="0"/>
            </p:cNvCxnSpPr>
            <p:nvPr/>
          </p:nvCxnSpPr>
          <p:spPr>
            <a:xfrm flipH="1">
              <a:off x="2457145" y="1890939"/>
              <a:ext cx="3082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5" idx="4"/>
              <a:endCxn id="18" idx="0"/>
            </p:cNvCxnSpPr>
            <p:nvPr/>
          </p:nvCxnSpPr>
          <p:spPr>
            <a:xfrm flipH="1">
              <a:off x="2737211" y="1890939"/>
              <a:ext cx="281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 idx="4"/>
              <a:endCxn id="19" idx="0"/>
            </p:cNvCxnSpPr>
            <p:nvPr/>
          </p:nvCxnSpPr>
          <p:spPr>
            <a:xfrm>
              <a:off x="2765365" y="1890939"/>
              <a:ext cx="2519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 idx="4"/>
              <a:endCxn id="20" idx="0"/>
            </p:cNvCxnSpPr>
            <p:nvPr/>
          </p:nvCxnSpPr>
          <p:spPr>
            <a:xfrm>
              <a:off x="2765365" y="1890939"/>
              <a:ext cx="5319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4"/>
              <a:endCxn id="21" idx="0"/>
            </p:cNvCxnSpPr>
            <p:nvPr/>
          </p:nvCxnSpPr>
          <p:spPr>
            <a:xfrm>
              <a:off x="2765365" y="1890939"/>
              <a:ext cx="8272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 idx="4"/>
              <a:endCxn id="22" idx="0"/>
            </p:cNvCxnSpPr>
            <p:nvPr/>
          </p:nvCxnSpPr>
          <p:spPr>
            <a:xfrm>
              <a:off x="2765365" y="1890939"/>
              <a:ext cx="1107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5" idx="4"/>
              <a:endCxn id="23" idx="0"/>
            </p:cNvCxnSpPr>
            <p:nvPr/>
          </p:nvCxnSpPr>
          <p:spPr>
            <a:xfrm>
              <a:off x="2765365" y="1890939"/>
              <a:ext cx="13874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 idx="4"/>
              <a:endCxn id="24" idx="0"/>
            </p:cNvCxnSpPr>
            <p:nvPr/>
          </p:nvCxnSpPr>
          <p:spPr>
            <a:xfrm>
              <a:off x="2765365" y="1890939"/>
              <a:ext cx="16674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 idx="4"/>
              <a:endCxn id="25" idx="0"/>
            </p:cNvCxnSpPr>
            <p:nvPr/>
          </p:nvCxnSpPr>
          <p:spPr>
            <a:xfrm>
              <a:off x="2765365" y="1890939"/>
              <a:ext cx="194755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4"/>
              <a:endCxn id="26" idx="0"/>
            </p:cNvCxnSpPr>
            <p:nvPr/>
          </p:nvCxnSpPr>
          <p:spPr>
            <a:xfrm>
              <a:off x="2765365" y="1890939"/>
              <a:ext cx="22276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 idx="4"/>
              <a:endCxn id="27" idx="0"/>
            </p:cNvCxnSpPr>
            <p:nvPr/>
          </p:nvCxnSpPr>
          <p:spPr>
            <a:xfrm>
              <a:off x="2765365" y="1890939"/>
              <a:ext cx="250768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4"/>
              <a:endCxn id="242" idx="0"/>
            </p:cNvCxnSpPr>
            <p:nvPr/>
          </p:nvCxnSpPr>
          <p:spPr>
            <a:xfrm>
              <a:off x="2765365" y="1890939"/>
              <a:ext cx="36211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 idx="4"/>
              <a:endCxn id="14" idx="0"/>
            </p:cNvCxnSpPr>
            <p:nvPr/>
          </p:nvCxnSpPr>
          <p:spPr>
            <a:xfrm flipH="1">
              <a:off x="1616945" y="1890939"/>
              <a:ext cx="16353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 idx="4"/>
              <a:endCxn id="15" idx="0"/>
            </p:cNvCxnSpPr>
            <p:nvPr/>
          </p:nvCxnSpPr>
          <p:spPr>
            <a:xfrm flipH="1">
              <a:off x="1897012" y="1890939"/>
              <a:ext cx="13553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 idx="4"/>
              <a:endCxn id="16" idx="0"/>
            </p:cNvCxnSpPr>
            <p:nvPr/>
          </p:nvCxnSpPr>
          <p:spPr>
            <a:xfrm flipH="1">
              <a:off x="2177078" y="1890939"/>
              <a:ext cx="10752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 idx="4"/>
              <a:endCxn id="17" idx="0"/>
            </p:cNvCxnSpPr>
            <p:nvPr/>
          </p:nvCxnSpPr>
          <p:spPr>
            <a:xfrm flipH="1">
              <a:off x="2457145" y="1890939"/>
              <a:ext cx="79517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6" idx="4"/>
              <a:endCxn id="18" idx="0"/>
            </p:cNvCxnSpPr>
            <p:nvPr/>
          </p:nvCxnSpPr>
          <p:spPr>
            <a:xfrm flipH="1">
              <a:off x="2737211" y="1890939"/>
              <a:ext cx="5151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 idx="4"/>
              <a:endCxn id="19" idx="0"/>
            </p:cNvCxnSpPr>
            <p:nvPr/>
          </p:nvCxnSpPr>
          <p:spPr>
            <a:xfrm flipH="1">
              <a:off x="3017278" y="1890939"/>
              <a:ext cx="23504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 idx="4"/>
              <a:endCxn id="20" idx="0"/>
            </p:cNvCxnSpPr>
            <p:nvPr/>
          </p:nvCxnSpPr>
          <p:spPr>
            <a:xfrm>
              <a:off x="3252320" y="1890939"/>
              <a:ext cx="450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 idx="4"/>
              <a:endCxn id="21" idx="0"/>
            </p:cNvCxnSpPr>
            <p:nvPr/>
          </p:nvCxnSpPr>
          <p:spPr>
            <a:xfrm>
              <a:off x="3252320" y="1890939"/>
              <a:ext cx="3403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6" idx="4"/>
              <a:endCxn id="22" idx="0"/>
            </p:cNvCxnSpPr>
            <p:nvPr/>
          </p:nvCxnSpPr>
          <p:spPr>
            <a:xfrm>
              <a:off x="3252320" y="1890939"/>
              <a:ext cx="6203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 idx="4"/>
              <a:endCxn id="23" idx="0"/>
            </p:cNvCxnSpPr>
            <p:nvPr/>
          </p:nvCxnSpPr>
          <p:spPr>
            <a:xfrm>
              <a:off x="3252320" y="1890939"/>
              <a:ext cx="9004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 idx="4"/>
              <a:endCxn id="24" idx="0"/>
            </p:cNvCxnSpPr>
            <p:nvPr/>
          </p:nvCxnSpPr>
          <p:spPr>
            <a:xfrm>
              <a:off x="3252320" y="1890939"/>
              <a:ext cx="118053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 idx="4"/>
              <a:endCxn id="25" idx="0"/>
            </p:cNvCxnSpPr>
            <p:nvPr/>
          </p:nvCxnSpPr>
          <p:spPr>
            <a:xfrm>
              <a:off x="3252320" y="1890939"/>
              <a:ext cx="14605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 idx="4"/>
              <a:endCxn id="26" idx="0"/>
            </p:cNvCxnSpPr>
            <p:nvPr/>
          </p:nvCxnSpPr>
          <p:spPr>
            <a:xfrm>
              <a:off x="3252320" y="1890939"/>
              <a:ext cx="174066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4"/>
              <a:endCxn id="27" idx="0"/>
            </p:cNvCxnSpPr>
            <p:nvPr/>
          </p:nvCxnSpPr>
          <p:spPr>
            <a:xfrm>
              <a:off x="3252320" y="1890939"/>
              <a:ext cx="202073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 idx="4"/>
              <a:endCxn id="242" idx="0"/>
            </p:cNvCxnSpPr>
            <p:nvPr/>
          </p:nvCxnSpPr>
          <p:spPr>
            <a:xfrm>
              <a:off x="3252321" y="1890939"/>
              <a:ext cx="31341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4"/>
              <a:endCxn id="14" idx="0"/>
            </p:cNvCxnSpPr>
            <p:nvPr/>
          </p:nvCxnSpPr>
          <p:spPr>
            <a:xfrm flipH="1">
              <a:off x="1616945" y="1890939"/>
              <a:ext cx="21223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7" idx="4"/>
              <a:endCxn id="15" idx="0"/>
            </p:cNvCxnSpPr>
            <p:nvPr/>
          </p:nvCxnSpPr>
          <p:spPr>
            <a:xfrm flipH="1">
              <a:off x="1897012" y="1890939"/>
              <a:ext cx="18422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 idx="4"/>
              <a:endCxn id="16" idx="0"/>
            </p:cNvCxnSpPr>
            <p:nvPr/>
          </p:nvCxnSpPr>
          <p:spPr>
            <a:xfrm flipH="1">
              <a:off x="2177078" y="1890939"/>
              <a:ext cx="15621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 idx="4"/>
              <a:endCxn id="17" idx="0"/>
            </p:cNvCxnSpPr>
            <p:nvPr/>
          </p:nvCxnSpPr>
          <p:spPr>
            <a:xfrm flipH="1">
              <a:off x="2457145" y="1890939"/>
              <a:ext cx="12821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7" idx="4"/>
              <a:endCxn id="18" idx="0"/>
            </p:cNvCxnSpPr>
            <p:nvPr/>
          </p:nvCxnSpPr>
          <p:spPr>
            <a:xfrm flipH="1">
              <a:off x="2737211" y="1890939"/>
              <a:ext cx="100206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 idx="4"/>
              <a:endCxn id="19" idx="0"/>
            </p:cNvCxnSpPr>
            <p:nvPr/>
          </p:nvCxnSpPr>
          <p:spPr>
            <a:xfrm flipH="1">
              <a:off x="3017278" y="1890939"/>
              <a:ext cx="7219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 idx="4"/>
              <a:endCxn id="20" idx="0"/>
            </p:cNvCxnSpPr>
            <p:nvPr/>
          </p:nvCxnSpPr>
          <p:spPr>
            <a:xfrm flipH="1">
              <a:off x="3297344" y="1890939"/>
              <a:ext cx="44193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 idx="4"/>
              <a:endCxn id="21" idx="0"/>
            </p:cNvCxnSpPr>
            <p:nvPr/>
          </p:nvCxnSpPr>
          <p:spPr>
            <a:xfrm flipH="1">
              <a:off x="3592651" y="1890939"/>
              <a:ext cx="1466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 idx="4"/>
              <a:endCxn id="22" idx="0"/>
            </p:cNvCxnSpPr>
            <p:nvPr/>
          </p:nvCxnSpPr>
          <p:spPr>
            <a:xfrm>
              <a:off x="3739276" y="1890939"/>
              <a:ext cx="1334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 idx="4"/>
              <a:endCxn id="23" idx="0"/>
            </p:cNvCxnSpPr>
            <p:nvPr/>
          </p:nvCxnSpPr>
          <p:spPr>
            <a:xfrm>
              <a:off x="3739276" y="1890939"/>
              <a:ext cx="4135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 idx="4"/>
              <a:endCxn id="24" idx="0"/>
            </p:cNvCxnSpPr>
            <p:nvPr/>
          </p:nvCxnSpPr>
          <p:spPr>
            <a:xfrm>
              <a:off x="3739276" y="1890939"/>
              <a:ext cx="6935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 idx="4"/>
              <a:endCxn id="25" idx="0"/>
            </p:cNvCxnSpPr>
            <p:nvPr/>
          </p:nvCxnSpPr>
          <p:spPr>
            <a:xfrm>
              <a:off x="3739276" y="1890939"/>
              <a:ext cx="97364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 idx="4"/>
              <a:endCxn id="26" idx="0"/>
            </p:cNvCxnSpPr>
            <p:nvPr/>
          </p:nvCxnSpPr>
          <p:spPr>
            <a:xfrm>
              <a:off x="3739276" y="1890939"/>
              <a:ext cx="12537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 idx="4"/>
              <a:endCxn id="27" idx="0"/>
            </p:cNvCxnSpPr>
            <p:nvPr/>
          </p:nvCxnSpPr>
          <p:spPr>
            <a:xfrm>
              <a:off x="3739276" y="1890939"/>
              <a:ext cx="153377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 idx="4"/>
              <a:endCxn id="242" idx="0"/>
            </p:cNvCxnSpPr>
            <p:nvPr/>
          </p:nvCxnSpPr>
          <p:spPr>
            <a:xfrm>
              <a:off x="3739276" y="1890939"/>
              <a:ext cx="26471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 idx="4"/>
              <a:endCxn id="14" idx="0"/>
            </p:cNvCxnSpPr>
            <p:nvPr/>
          </p:nvCxnSpPr>
          <p:spPr>
            <a:xfrm flipH="1">
              <a:off x="1616945" y="1890939"/>
              <a:ext cx="26092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 idx="4"/>
              <a:endCxn id="15" idx="0"/>
            </p:cNvCxnSpPr>
            <p:nvPr/>
          </p:nvCxnSpPr>
          <p:spPr>
            <a:xfrm flipH="1">
              <a:off x="1897012" y="1890939"/>
              <a:ext cx="23292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 idx="4"/>
              <a:endCxn id="16" idx="0"/>
            </p:cNvCxnSpPr>
            <p:nvPr/>
          </p:nvCxnSpPr>
          <p:spPr>
            <a:xfrm flipH="1">
              <a:off x="2177078" y="1890939"/>
              <a:ext cx="20491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 idx="4"/>
              <a:endCxn id="17" idx="0"/>
            </p:cNvCxnSpPr>
            <p:nvPr/>
          </p:nvCxnSpPr>
          <p:spPr>
            <a:xfrm flipH="1">
              <a:off x="2457145" y="1890939"/>
              <a:ext cx="17690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 idx="4"/>
              <a:endCxn id="18" idx="0"/>
            </p:cNvCxnSpPr>
            <p:nvPr/>
          </p:nvCxnSpPr>
          <p:spPr>
            <a:xfrm flipH="1">
              <a:off x="2737211" y="1890939"/>
              <a:ext cx="14890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 idx="4"/>
              <a:endCxn id="19" idx="0"/>
            </p:cNvCxnSpPr>
            <p:nvPr/>
          </p:nvCxnSpPr>
          <p:spPr>
            <a:xfrm flipH="1">
              <a:off x="3017278" y="1890939"/>
              <a:ext cx="12089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 idx="4"/>
              <a:endCxn id="20" idx="0"/>
            </p:cNvCxnSpPr>
            <p:nvPr/>
          </p:nvCxnSpPr>
          <p:spPr>
            <a:xfrm flipH="1">
              <a:off x="3297344" y="1890939"/>
              <a:ext cx="9288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 idx="4"/>
              <a:endCxn id="21" idx="0"/>
            </p:cNvCxnSpPr>
            <p:nvPr/>
          </p:nvCxnSpPr>
          <p:spPr>
            <a:xfrm flipH="1">
              <a:off x="3592651" y="1890939"/>
              <a:ext cx="6335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 idx="4"/>
              <a:endCxn id="22" idx="0"/>
            </p:cNvCxnSpPr>
            <p:nvPr/>
          </p:nvCxnSpPr>
          <p:spPr>
            <a:xfrm flipH="1">
              <a:off x="3872717" y="1890939"/>
              <a:ext cx="3535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 idx="4"/>
              <a:endCxn id="23" idx="0"/>
            </p:cNvCxnSpPr>
            <p:nvPr/>
          </p:nvCxnSpPr>
          <p:spPr>
            <a:xfrm flipH="1">
              <a:off x="4152784" y="1890939"/>
              <a:ext cx="734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 idx="4"/>
              <a:endCxn id="24" idx="0"/>
            </p:cNvCxnSpPr>
            <p:nvPr/>
          </p:nvCxnSpPr>
          <p:spPr>
            <a:xfrm>
              <a:off x="4226231" y="1890939"/>
              <a:ext cx="2066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 idx="4"/>
              <a:endCxn id="25" idx="0"/>
            </p:cNvCxnSpPr>
            <p:nvPr/>
          </p:nvCxnSpPr>
          <p:spPr>
            <a:xfrm>
              <a:off x="4226231" y="1890939"/>
              <a:ext cx="4866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 idx="4"/>
              <a:endCxn id="26" idx="0"/>
            </p:cNvCxnSpPr>
            <p:nvPr/>
          </p:nvCxnSpPr>
          <p:spPr>
            <a:xfrm>
              <a:off x="4226231" y="1890939"/>
              <a:ext cx="76675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 idx="4"/>
              <a:endCxn id="27" idx="0"/>
            </p:cNvCxnSpPr>
            <p:nvPr/>
          </p:nvCxnSpPr>
          <p:spPr>
            <a:xfrm>
              <a:off x="4226231" y="1890939"/>
              <a:ext cx="10468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 idx="4"/>
              <a:endCxn id="242" idx="0"/>
            </p:cNvCxnSpPr>
            <p:nvPr/>
          </p:nvCxnSpPr>
          <p:spPr>
            <a:xfrm>
              <a:off x="4226232" y="1890939"/>
              <a:ext cx="21602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 idx="4"/>
              <a:endCxn id="14" idx="0"/>
            </p:cNvCxnSpPr>
            <p:nvPr/>
          </p:nvCxnSpPr>
          <p:spPr>
            <a:xfrm flipH="1">
              <a:off x="1616945" y="1890939"/>
              <a:ext cx="30962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9" idx="4"/>
              <a:endCxn id="15" idx="0"/>
            </p:cNvCxnSpPr>
            <p:nvPr/>
          </p:nvCxnSpPr>
          <p:spPr>
            <a:xfrm flipH="1">
              <a:off x="1897012" y="1890939"/>
              <a:ext cx="28161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 idx="4"/>
              <a:endCxn id="16" idx="0"/>
            </p:cNvCxnSpPr>
            <p:nvPr/>
          </p:nvCxnSpPr>
          <p:spPr>
            <a:xfrm flipH="1">
              <a:off x="2177078" y="1890939"/>
              <a:ext cx="25361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 idx="4"/>
              <a:endCxn id="17" idx="0"/>
            </p:cNvCxnSpPr>
            <p:nvPr/>
          </p:nvCxnSpPr>
          <p:spPr>
            <a:xfrm flipH="1">
              <a:off x="2457145" y="1890939"/>
              <a:ext cx="22560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 idx="4"/>
              <a:endCxn id="18" idx="0"/>
            </p:cNvCxnSpPr>
            <p:nvPr/>
          </p:nvCxnSpPr>
          <p:spPr>
            <a:xfrm flipH="1">
              <a:off x="2737211" y="1890939"/>
              <a:ext cx="197597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 idx="4"/>
              <a:endCxn id="19" idx="0"/>
            </p:cNvCxnSpPr>
            <p:nvPr/>
          </p:nvCxnSpPr>
          <p:spPr>
            <a:xfrm flipH="1">
              <a:off x="3017278" y="1890939"/>
              <a:ext cx="16959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 idx="4"/>
              <a:endCxn id="20" idx="0"/>
            </p:cNvCxnSpPr>
            <p:nvPr/>
          </p:nvCxnSpPr>
          <p:spPr>
            <a:xfrm flipH="1">
              <a:off x="3297344" y="1890939"/>
              <a:ext cx="141584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 idx="4"/>
              <a:endCxn id="21" idx="0"/>
            </p:cNvCxnSpPr>
            <p:nvPr/>
          </p:nvCxnSpPr>
          <p:spPr>
            <a:xfrm flipH="1">
              <a:off x="3592651" y="1890939"/>
              <a:ext cx="11205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9" idx="4"/>
              <a:endCxn id="22" idx="0"/>
            </p:cNvCxnSpPr>
            <p:nvPr/>
          </p:nvCxnSpPr>
          <p:spPr>
            <a:xfrm flipH="1">
              <a:off x="3872717" y="1890939"/>
              <a:ext cx="8404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4"/>
              <a:endCxn id="23" idx="0"/>
            </p:cNvCxnSpPr>
            <p:nvPr/>
          </p:nvCxnSpPr>
          <p:spPr>
            <a:xfrm flipH="1">
              <a:off x="4152784" y="1890939"/>
              <a:ext cx="5604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 idx="4"/>
              <a:endCxn id="24" idx="0"/>
            </p:cNvCxnSpPr>
            <p:nvPr/>
          </p:nvCxnSpPr>
          <p:spPr>
            <a:xfrm flipH="1">
              <a:off x="4432850" y="1890939"/>
              <a:ext cx="28033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 idx="4"/>
              <a:endCxn id="25" idx="0"/>
            </p:cNvCxnSpPr>
            <p:nvPr/>
          </p:nvCxnSpPr>
          <p:spPr>
            <a:xfrm flipH="1">
              <a:off x="4712917" y="1890939"/>
              <a:ext cx="2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9" idx="4"/>
              <a:endCxn id="26" idx="0"/>
            </p:cNvCxnSpPr>
            <p:nvPr/>
          </p:nvCxnSpPr>
          <p:spPr>
            <a:xfrm>
              <a:off x="4713187" y="1890939"/>
              <a:ext cx="2797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9" idx="4"/>
              <a:endCxn id="27" idx="0"/>
            </p:cNvCxnSpPr>
            <p:nvPr/>
          </p:nvCxnSpPr>
          <p:spPr>
            <a:xfrm>
              <a:off x="4713187" y="1890939"/>
              <a:ext cx="55986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 idx="4"/>
              <a:endCxn id="242" idx="0"/>
            </p:cNvCxnSpPr>
            <p:nvPr/>
          </p:nvCxnSpPr>
          <p:spPr>
            <a:xfrm>
              <a:off x="4713187" y="1890939"/>
              <a:ext cx="16732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 idx="4"/>
              <a:endCxn id="14" idx="0"/>
            </p:cNvCxnSpPr>
            <p:nvPr/>
          </p:nvCxnSpPr>
          <p:spPr>
            <a:xfrm flipH="1">
              <a:off x="1616945" y="1890939"/>
              <a:ext cx="35831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 idx="4"/>
              <a:endCxn id="15" idx="0"/>
            </p:cNvCxnSpPr>
            <p:nvPr/>
          </p:nvCxnSpPr>
          <p:spPr>
            <a:xfrm flipH="1">
              <a:off x="1897012" y="1890939"/>
              <a:ext cx="33031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 idx="4"/>
              <a:endCxn id="16" idx="0"/>
            </p:cNvCxnSpPr>
            <p:nvPr/>
          </p:nvCxnSpPr>
          <p:spPr>
            <a:xfrm flipH="1">
              <a:off x="2177078" y="1890939"/>
              <a:ext cx="30230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 idx="4"/>
              <a:endCxn id="17" idx="0"/>
            </p:cNvCxnSpPr>
            <p:nvPr/>
          </p:nvCxnSpPr>
          <p:spPr>
            <a:xfrm flipH="1">
              <a:off x="2457145" y="1890939"/>
              <a:ext cx="27429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 idx="4"/>
              <a:endCxn id="18" idx="0"/>
            </p:cNvCxnSpPr>
            <p:nvPr/>
          </p:nvCxnSpPr>
          <p:spPr>
            <a:xfrm flipH="1">
              <a:off x="2737211" y="1890939"/>
              <a:ext cx="24629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0" idx="4"/>
              <a:endCxn id="19" idx="0"/>
            </p:cNvCxnSpPr>
            <p:nvPr/>
          </p:nvCxnSpPr>
          <p:spPr>
            <a:xfrm flipH="1">
              <a:off x="3017278" y="1890939"/>
              <a:ext cx="218286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 idx="4"/>
              <a:endCxn id="20" idx="0"/>
            </p:cNvCxnSpPr>
            <p:nvPr/>
          </p:nvCxnSpPr>
          <p:spPr>
            <a:xfrm flipH="1">
              <a:off x="3297344" y="1890939"/>
              <a:ext cx="19027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0" idx="4"/>
              <a:endCxn id="21" idx="0"/>
            </p:cNvCxnSpPr>
            <p:nvPr/>
          </p:nvCxnSpPr>
          <p:spPr>
            <a:xfrm flipH="1">
              <a:off x="3592651" y="1890939"/>
              <a:ext cx="16074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0" idx="4"/>
              <a:endCxn id="22" idx="0"/>
            </p:cNvCxnSpPr>
            <p:nvPr/>
          </p:nvCxnSpPr>
          <p:spPr>
            <a:xfrm flipH="1">
              <a:off x="3872717" y="1890939"/>
              <a:ext cx="13274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 idx="4"/>
              <a:endCxn id="23" idx="0"/>
            </p:cNvCxnSpPr>
            <p:nvPr/>
          </p:nvCxnSpPr>
          <p:spPr>
            <a:xfrm flipH="1">
              <a:off x="4152784" y="1890939"/>
              <a:ext cx="104735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 idx="4"/>
              <a:endCxn id="24" idx="0"/>
            </p:cNvCxnSpPr>
            <p:nvPr/>
          </p:nvCxnSpPr>
          <p:spPr>
            <a:xfrm flipH="1">
              <a:off x="4432850" y="1890939"/>
              <a:ext cx="7672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0" idx="4"/>
              <a:endCxn id="25" idx="0"/>
            </p:cNvCxnSpPr>
            <p:nvPr/>
          </p:nvCxnSpPr>
          <p:spPr>
            <a:xfrm flipH="1">
              <a:off x="4712917" y="1890939"/>
              <a:ext cx="48722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0" idx="4"/>
              <a:endCxn id="26" idx="0"/>
            </p:cNvCxnSpPr>
            <p:nvPr/>
          </p:nvCxnSpPr>
          <p:spPr>
            <a:xfrm flipH="1">
              <a:off x="4992983" y="1890939"/>
              <a:ext cx="20715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 idx="4"/>
              <a:endCxn id="27" idx="0"/>
            </p:cNvCxnSpPr>
            <p:nvPr/>
          </p:nvCxnSpPr>
          <p:spPr>
            <a:xfrm>
              <a:off x="5200142" y="1890939"/>
              <a:ext cx="729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0" idx="4"/>
              <a:endCxn id="242" idx="0"/>
            </p:cNvCxnSpPr>
            <p:nvPr/>
          </p:nvCxnSpPr>
          <p:spPr>
            <a:xfrm>
              <a:off x="5200143" y="1890939"/>
              <a:ext cx="11863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 idx="4"/>
              <a:endCxn id="14" idx="0"/>
            </p:cNvCxnSpPr>
            <p:nvPr/>
          </p:nvCxnSpPr>
          <p:spPr>
            <a:xfrm flipH="1">
              <a:off x="1616945" y="1890939"/>
              <a:ext cx="40701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 idx="4"/>
              <a:endCxn id="15" idx="0"/>
            </p:cNvCxnSpPr>
            <p:nvPr/>
          </p:nvCxnSpPr>
          <p:spPr>
            <a:xfrm flipH="1">
              <a:off x="1897012" y="1890939"/>
              <a:ext cx="37900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 idx="4"/>
              <a:endCxn id="16" idx="0"/>
            </p:cNvCxnSpPr>
            <p:nvPr/>
          </p:nvCxnSpPr>
          <p:spPr>
            <a:xfrm flipH="1">
              <a:off x="2177078" y="1890939"/>
              <a:ext cx="35100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 idx="4"/>
              <a:endCxn id="17" idx="0"/>
            </p:cNvCxnSpPr>
            <p:nvPr/>
          </p:nvCxnSpPr>
          <p:spPr>
            <a:xfrm flipH="1">
              <a:off x="2457145" y="1890939"/>
              <a:ext cx="32299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4"/>
              <a:endCxn id="18" idx="0"/>
            </p:cNvCxnSpPr>
            <p:nvPr/>
          </p:nvCxnSpPr>
          <p:spPr>
            <a:xfrm flipH="1">
              <a:off x="2737211" y="1890939"/>
              <a:ext cx="29498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1" idx="4"/>
              <a:endCxn id="19" idx="0"/>
            </p:cNvCxnSpPr>
            <p:nvPr/>
          </p:nvCxnSpPr>
          <p:spPr>
            <a:xfrm flipH="1">
              <a:off x="3017278" y="1890939"/>
              <a:ext cx="26698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 idx="4"/>
              <a:endCxn id="20" idx="0"/>
            </p:cNvCxnSpPr>
            <p:nvPr/>
          </p:nvCxnSpPr>
          <p:spPr>
            <a:xfrm flipH="1">
              <a:off x="3297344" y="1890939"/>
              <a:ext cx="23897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 idx="4"/>
              <a:endCxn id="21" idx="0"/>
            </p:cNvCxnSpPr>
            <p:nvPr/>
          </p:nvCxnSpPr>
          <p:spPr>
            <a:xfrm flipH="1">
              <a:off x="3592651" y="1890939"/>
              <a:ext cx="20944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 idx="4"/>
              <a:endCxn id="22" idx="0"/>
            </p:cNvCxnSpPr>
            <p:nvPr/>
          </p:nvCxnSpPr>
          <p:spPr>
            <a:xfrm flipH="1">
              <a:off x="3872717" y="1890939"/>
              <a:ext cx="18143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1" idx="4"/>
              <a:endCxn id="23" idx="0"/>
            </p:cNvCxnSpPr>
            <p:nvPr/>
          </p:nvCxnSpPr>
          <p:spPr>
            <a:xfrm flipH="1">
              <a:off x="4152784" y="1890939"/>
              <a:ext cx="15343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 idx="4"/>
              <a:endCxn id="24" idx="0"/>
            </p:cNvCxnSpPr>
            <p:nvPr/>
          </p:nvCxnSpPr>
          <p:spPr>
            <a:xfrm flipH="1">
              <a:off x="4432850" y="1890939"/>
              <a:ext cx="12542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 idx="4"/>
              <a:endCxn id="25" idx="0"/>
            </p:cNvCxnSpPr>
            <p:nvPr/>
          </p:nvCxnSpPr>
          <p:spPr>
            <a:xfrm flipH="1">
              <a:off x="4712917" y="1890939"/>
              <a:ext cx="9741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 idx="4"/>
              <a:endCxn id="26" idx="0"/>
            </p:cNvCxnSpPr>
            <p:nvPr/>
          </p:nvCxnSpPr>
          <p:spPr>
            <a:xfrm flipH="1">
              <a:off x="4992983" y="1890939"/>
              <a:ext cx="69411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1" idx="4"/>
              <a:endCxn id="27" idx="0"/>
            </p:cNvCxnSpPr>
            <p:nvPr/>
          </p:nvCxnSpPr>
          <p:spPr>
            <a:xfrm flipH="1">
              <a:off x="5273050" y="1890939"/>
              <a:ext cx="4140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1" idx="4"/>
              <a:endCxn id="242" idx="0"/>
            </p:cNvCxnSpPr>
            <p:nvPr/>
          </p:nvCxnSpPr>
          <p:spPr>
            <a:xfrm>
              <a:off x="5687098" y="1890939"/>
              <a:ext cx="6993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 idx="4"/>
              <a:endCxn id="14" idx="0"/>
            </p:cNvCxnSpPr>
            <p:nvPr/>
          </p:nvCxnSpPr>
          <p:spPr>
            <a:xfrm flipH="1">
              <a:off x="1616945" y="1929883"/>
              <a:ext cx="5108990"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 idx="4"/>
              <a:endCxn id="15" idx="0"/>
            </p:cNvCxnSpPr>
            <p:nvPr/>
          </p:nvCxnSpPr>
          <p:spPr>
            <a:xfrm flipH="1">
              <a:off x="1897012" y="1929883"/>
              <a:ext cx="4828923"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 idx="4"/>
              <a:endCxn id="16" idx="0"/>
            </p:cNvCxnSpPr>
            <p:nvPr/>
          </p:nvCxnSpPr>
          <p:spPr>
            <a:xfrm flipH="1">
              <a:off x="2177078" y="1929883"/>
              <a:ext cx="454885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2" idx="4"/>
              <a:endCxn id="17" idx="0"/>
            </p:cNvCxnSpPr>
            <p:nvPr/>
          </p:nvCxnSpPr>
          <p:spPr>
            <a:xfrm flipH="1">
              <a:off x="2457145" y="1929883"/>
              <a:ext cx="4268790"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2" idx="4"/>
              <a:endCxn id="18" idx="0"/>
            </p:cNvCxnSpPr>
            <p:nvPr/>
          </p:nvCxnSpPr>
          <p:spPr>
            <a:xfrm flipH="1">
              <a:off x="2737211" y="1929883"/>
              <a:ext cx="3988724"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 idx="4"/>
              <a:endCxn id="19" idx="0"/>
            </p:cNvCxnSpPr>
            <p:nvPr/>
          </p:nvCxnSpPr>
          <p:spPr>
            <a:xfrm flipH="1">
              <a:off x="3017278" y="1929883"/>
              <a:ext cx="370865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 idx="4"/>
              <a:endCxn id="20" idx="0"/>
            </p:cNvCxnSpPr>
            <p:nvPr/>
          </p:nvCxnSpPr>
          <p:spPr>
            <a:xfrm flipH="1">
              <a:off x="3297344" y="1929883"/>
              <a:ext cx="342859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 idx="4"/>
              <a:endCxn id="21" idx="0"/>
            </p:cNvCxnSpPr>
            <p:nvPr/>
          </p:nvCxnSpPr>
          <p:spPr>
            <a:xfrm flipH="1">
              <a:off x="3592651" y="1929883"/>
              <a:ext cx="3133284"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2" idx="4"/>
              <a:endCxn id="22" idx="0"/>
            </p:cNvCxnSpPr>
            <p:nvPr/>
          </p:nvCxnSpPr>
          <p:spPr>
            <a:xfrm flipH="1">
              <a:off x="3872717" y="1929883"/>
              <a:ext cx="2853218"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 idx="4"/>
              <a:endCxn id="23" idx="0"/>
            </p:cNvCxnSpPr>
            <p:nvPr/>
          </p:nvCxnSpPr>
          <p:spPr>
            <a:xfrm flipH="1">
              <a:off x="4152784" y="1929883"/>
              <a:ext cx="257315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2" idx="4"/>
              <a:endCxn id="24" idx="0"/>
            </p:cNvCxnSpPr>
            <p:nvPr/>
          </p:nvCxnSpPr>
          <p:spPr>
            <a:xfrm flipH="1">
              <a:off x="4432850" y="1929883"/>
              <a:ext cx="229308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2" idx="4"/>
              <a:endCxn id="25" idx="0"/>
            </p:cNvCxnSpPr>
            <p:nvPr/>
          </p:nvCxnSpPr>
          <p:spPr>
            <a:xfrm flipH="1">
              <a:off x="4712917" y="1929883"/>
              <a:ext cx="2013018"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2" idx="4"/>
              <a:endCxn id="26" idx="0"/>
            </p:cNvCxnSpPr>
            <p:nvPr/>
          </p:nvCxnSpPr>
          <p:spPr>
            <a:xfrm flipH="1">
              <a:off x="4992983" y="1929883"/>
              <a:ext cx="173295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2" idx="4"/>
              <a:endCxn id="27" idx="0"/>
            </p:cNvCxnSpPr>
            <p:nvPr/>
          </p:nvCxnSpPr>
          <p:spPr>
            <a:xfrm flipH="1">
              <a:off x="5273050" y="1929883"/>
              <a:ext cx="145288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2" idx="4"/>
              <a:endCxn id="242" idx="0"/>
            </p:cNvCxnSpPr>
            <p:nvPr/>
          </p:nvCxnSpPr>
          <p:spPr>
            <a:xfrm flipH="1">
              <a:off x="6386468" y="1929883"/>
              <a:ext cx="33946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6059120" y="1664909"/>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157" name="椭圆 156"/>
            <p:cNvSpPr/>
            <p:nvPr/>
          </p:nvSpPr>
          <p:spPr>
            <a:xfrm>
              <a:off x="5438183" y="3253337"/>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16</a:t>
              </a:r>
              <a:endParaRPr lang="zh-CN" altLang="en-US" sz="1200" dirty="0">
                <a:solidFill>
                  <a:prstClr val="white"/>
                </a:solidFill>
                <a:latin typeface="等线" panose="02010600030101010101" charset="-122"/>
                <a:ea typeface="等线" panose="02010600030101010101" charset="-122"/>
              </a:endParaRPr>
            </a:p>
          </p:txBody>
        </p:sp>
        <p:cxnSp>
          <p:nvCxnSpPr>
            <p:cNvPr id="158" name="直接连接符 157"/>
            <p:cNvCxnSpPr>
              <a:stCxn id="157" idx="0"/>
              <a:endCxn id="5" idx="4"/>
            </p:cNvCxnSpPr>
            <p:nvPr/>
          </p:nvCxnSpPr>
          <p:spPr>
            <a:xfrm flipH="1" flipV="1">
              <a:off x="2765365" y="1890940"/>
              <a:ext cx="278775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7" idx="0"/>
              <a:endCxn id="6" idx="4"/>
            </p:cNvCxnSpPr>
            <p:nvPr/>
          </p:nvCxnSpPr>
          <p:spPr>
            <a:xfrm flipH="1" flipV="1">
              <a:off x="3252320" y="1890940"/>
              <a:ext cx="2300796"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7" idx="0"/>
              <a:endCxn id="7" idx="4"/>
            </p:cNvCxnSpPr>
            <p:nvPr/>
          </p:nvCxnSpPr>
          <p:spPr>
            <a:xfrm flipH="1" flipV="1">
              <a:off x="3739276" y="1890940"/>
              <a:ext cx="1813841"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7" idx="0"/>
              <a:endCxn id="8" idx="4"/>
            </p:cNvCxnSpPr>
            <p:nvPr/>
          </p:nvCxnSpPr>
          <p:spPr>
            <a:xfrm flipH="1" flipV="1">
              <a:off x="4226231" y="1890940"/>
              <a:ext cx="1326885"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7" idx="0"/>
              <a:endCxn id="9" idx="4"/>
            </p:cNvCxnSpPr>
            <p:nvPr/>
          </p:nvCxnSpPr>
          <p:spPr>
            <a:xfrm flipH="1" flipV="1">
              <a:off x="4713187" y="1890940"/>
              <a:ext cx="839930"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7" idx="0"/>
              <a:endCxn id="10" idx="4"/>
            </p:cNvCxnSpPr>
            <p:nvPr/>
          </p:nvCxnSpPr>
          <p:spPr>
            <a:xfrm flipH="1" flipV="1">
              <a:off x="5200142" y="1890940"/>
              <a:ext cx="352974"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7" idx="0"/>
              <a:endCxn id="11" idx="4"/>
            </p:cNvCxnSpPr>
            <p:nvPr/>
          </p:nvCxnSpPr>
          <p:spPr>
            <a:xfrm flipV="1">
              <a:off x="5553116" y="1890940"/>
              <a:ext cx="13398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0"/>
              <a:endCxn id="12" idx="4"/>
            </p:cNvCxnSpPr>
            <p:nvPr/>
          </p:nvCxnSpPr>
          <p:spPr>
            <a:xfrm flipV="1">
              <a:off x="5553116" y="1929883"/>
              <a:ext cx="1172819" cy="1323455"/>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矩形: 圆角 164"/>
            <p:cNvSpPr/>
            <p:nvPr/>
          </p:nvSpPr>
          <p:spPr>
            <a:xfrm>
              <a:off x="1297859"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7" name="矩形: 圆角 165"/>
            <p:cNvSpPr/>
            <p:nvPr/>
          </p:nvSpPr>
          <p:spPr>
            <a:xfrm>
              <a:off x="1359896"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8" name="矩形: 圆角 166"/>
            <p:cNvSpPr/>
            <p:nvPr/>
          </p:nvSpPr>
          <p:spPr>
            <a:xfrm>
              <a:off x="1443276"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9" name="矩形: 圆角 167"/>
            <p:cNvSpPr/>
            <p:nvPr/>
          </p:nvSpPr>
          <p:spPr>
            <a:xfrm>
              <a:off x="1526656"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0" name="矩形: 圆角 168"/>
            <p:cNvSpPr/>
            <p:nvPr/>
          </p:nvSpPr>
          <p:spPr>
            <a:xfrm>
              <a:off x="1610036"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1" name="矩形: 圆角 169"/>
            <p:cNvSpPr/>
            <p:nvPr/>
          </p:nvSpPr>
          <p:spPr>
            <a:xfrm>
              <a:off x="1693415"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2" name="矩形: 圆角 170"/>
            <p:cNvSpPr/>
            <p:nvPr/>
          </p:nvSpPr>
          <p:spPr>
            <a:xfrm>
              <a:off x="1776795"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3" name="矩形: 圆角 171"/>
            <p:cNvSpPr/>
            <p:nvPr/>
          </p:nvSpPr>
          <p:spPr>
            <a:xfrm>
              <a:off x="1860175"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4" name="矩形: 圆角 172"/>
            <p:cNvSpPr/>
            <p:nvPr/>
          </p:nvSpPr>
          <p:spPr>
            <a:xfrm>
              <a:off x="1943554"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5" name="文本框 174"/>
            <p:cNvSpPr txBox="1"/>
            <p:nvPr/>
          </p:nvSpPr>
          <p:spPr>
            <a:xfrm>
              <a:off x="1421650" y="4330619"/>
              <a:ext cx="623784"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Server1</a:t>
              </a:r>
              <a:endParaRPr lang="zh-CN" altLang="en-US" sz="900" dirty="0">
                <a:solidFill>
                  <a:prstClr val="black"/>
                </a:solidFill>
                <a:latin typeface="微软雅黑" panose="020B0503020204020204" charset="-122"/>
                <a:ea typeface="微软雅黑" panose="020B0503020204020204" charset="-122"/>
              </a:endParaRPr>
            </a:p>
          </p:txBody>
        </p:sp>
        <p:cxnSp>
          <p:nvCxnSpPr>
            <p:cNvPr id="176" name="直接连接符 175"/>
            <p:cNvCxnSpPr>
              <a:stCxn id="167" idx="0"/>
              <a:endCxn id="13" idx="4"/>
            </p:cNvCxnSpPr>
            <p:nvPr/>
          </p:nvCxnSpPr>
          <p:spPr>
            <a:xfrm flipH="1" flipV="1">
              <a:off x="1336879" y="3476896"/>
              <a:ext cx="63144"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68" idx="0"/>
              <a:endCxn id="14" idx="4"/>
            </p:cNvCxnSpPr>
            <p:nvPr/>
          </p:nvCxnSpPr>
          <p:spPr>
            <a:xfrm flipV="1">
              <a:off x="1483403" y="3476896"/>
              <a:ext cx="1335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9" idx="0"/>
              <a:endCxn id="15" idx="4"/>
            </p:cNvCxnSpPr>
            <p:nvPr/>
          </p:nvCxnSpPr>
          <p:spPr>
            <a:xfrm flipV="1">
              <a:off x="1566782" y="3476896"/>
              <a:ext cx="3302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70" idx="0"/>
              <a:endCxn id="16" idx="4"/>
            </p:cNvCxnSpPr>
            <p:nvPr/>
          </p:nvCxnSpPr>
          <p:spPr>
            <a:xfrm flipV="1">
              <a:off x="1650163" y="3476896"/>
              <a:ext cx="5269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171" idx="0"/>
              <a:endCxn id="17" idx="4"/>
            </p:cNvCxnSpPr>
            <p:nvPr/>
          </p:nvCxnSpPr>
          <p:spPr>
            <a:xfrm flipV="1">
              <a:off x="1733542" y="3476896"/>
              <a:ext cx="7236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172" idx="0"/>
              <a:endCxn id="18" idx="4"/>
            </p:cNvCxnSpPr>
            <p:nvPr/>
          </p:nvCxnSpPr>
          <p:spPr>
            <a:xfrm flipV="1">
              <a:off x="1816922" y="3476896"/>
              <a:ext cx="9202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73" idx="0"/>
              <a:endCxn id="19" idx="4"/>
            </p:cNvCxnSpPr>
            <p:nvPr/>
          </p:nvCxnSpPr>
          <p:spPr>
            <a:xfrm flipV="1">
              <a:off x="1900301" y="3476896"/>
              <a:ext cx="11169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74" idx="0"/>
              <a:endCxn id="20" idx="4"/>
            </p:cNvCxnSpPr>
            <p:nvPr/>
          </p:nvCxnSpPr>
          <p:spPr>
            <a:xfrm flipV="1">
              <a:off x="1983680" y="3476896"/>
              <a:ext cx="1313664"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矩形: 圆角 182"/>
            <p:cNvSpPr/>
            <p:nvPr/>
          </p:nvSpPr>
          <p:spPr>
            <a:xfrm>
              <a:off x="2588037"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5" name="矩形: 圆角 183"/>
            <p:cNvSpPr/>
            <p:nvPr/>
          </p:nvSpPr>
          <p:spPr>
            <a:xfrm>
              <a:off x="2650075"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6" name="矩形: 圆角 184"/>
            <p:cNvSpPr/>
            <p:nvPr/>
          </p:nvSpPr>
          <p:spPr>
            <a:xfrm>
              <a:off x="2733455"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7" name="矩形: 圆角 185"/>
            <p:cNvSpPr/>
            <p:nvPr/>
          </p:nvSpPr>
          <p:spPr>
            <a:xfrm>
              <a:off x="2816834"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8" name="矩形: 圆角 186"/>
            <p:cNvSpPr/>
            <p:nvPr/>
          </p:nvSpPr>
          <p:spPr>
            <a:xfrm>
              <a:off x="2900214"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9" name="矩形: 圆角 187"/>
            <p:cNvSpPr/>
            <p:nvPr/>
          </p:nvSpPr>
          <p:spPr>
            <a:xfrm>
              <a:off x="2983594"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0" name="矩形: 圆角 188"/>
            <p:cNvSpPr/>
            <p:nvPr/>
          </p:nvSpPr>
          <p:spPr>
            <a:xfrm>
              <a:off x="3066974"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1" name="矩形: 圆角 189"/>
            <p:cNvSpPr/>
            <p:nvPr/>
          </p:nvSpPr>
          <p:spPr>
            <a:xfrm>
              <a:off x="3150353"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2" name="矩形: 圆角 190"/>
            <p:cNvSpPr/>
            <p:nvPr/>
          </p:nvSpPr>
          <p:spPr>
            <a:xfrm>
              <a:off x="3233732"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3" name="文本框 192"/>
            <p:cNvSpPr txBox="1"/>
            <p:nvPr/>
          </p:nvSpPr>
          <p:spPr>
            <a:xfrm>
              <a:off x="2679828" y="4334160"/>
              <a:ext cx="661837"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Server32</a:t>
              </a:r>
              <a:endParaRPr lang="zh-CN" altLang="en-US" sz="900" dirty="0">
                <a:solidFill>
                  <a:prstClr val="black"/>
                </a:solidFill>
                <a:latin typeface="微软雅黑" panose="020B0503020204020204" charset="-122"/>
                <a:ea typeface="微软雅黑" panose="020B0503020204020204" charset="-122"/>
              </a:endParaRPr>
            </a:p>
          </p:txBody>
        </p:sp>
        <p:cxnSp>
          <p:nvCxnSpPr>
            <p:cNvPr id="194" name="直接连接符 193"/>
            <p:cNvCxnSpPr>
              <a:stCxn id="185" idx="0"/>
              <a:endCxn id="13" idx="4"/>
            </p:cNvCxnSpPr>
            <p:nvPr/>
          </p:nvCxnSpPr>
          <p:spPr>
            <a:xfrm flipH="1" flipV="1">
              <a:off x="1336879" y="3476896"/>
              <a:ext cx="13533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86" idx="0"/>
              <a:endCxn id="14" idx="4"/>
            </p:cNvCxnSpPr>
            <p:nvPr/>
          </p:nvCxnSpPr>
          <p:spPr>
            <a:xfrm flipH="1" flipV="1">
              <a:off x="1616946" y="3476896"/>
              <a:ext cx="11566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7" idx="0"/>
              <a:endCxn id="15" idx="4"/>
            </p:cNvCxnSpPr>
            <p:nvPr/>
          </p:nvCxnSpPr>
          <p:spPr>
            <a:xfrm flipH="1" flipV="1">
              <a:off x="1897012" y="3476896"/>
              <a:ext cx="95994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8" idx="0"/>
              <a:endCxn id="16" idx="4"/>
            </p:cNvCxnSpPr>
            <p:nvPr/>
          </p:nvCxnSpPr>
          <p:spPr>
            <a:xfrm flipH="1" flipV="1">
              <a:off x="2177079" y="3476896"/>
              <a:ext cx="763262"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89" idx="0"/>
              <a:endCxn id="17" idx="4"/>
            </p:cNvCxnSpPr>
            <p:nvPr/>
          </p:nvCxnSpPr>
          <p:spPr>
            <a:xfrm flipH="1" flipV="1">
              <a:off x="2457145" y="3476896"/>
              <a:ext cx="5665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0" idx="0"/>
              <a:endCxn id="18" idx="4"/>
            </p:cNvCxnSpPr>
            <p:nvPr/>
          </p:nvCxnSpPr>
          <p:spPr>
            <a:xfrm flipH="1" flipV="1">
              <a:off x="2737212" y="3476896"/>
              <a:ext cx="3698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91" idx="0"/>
              <a:endCxn id="19" idx="4"/>
            </p:cNvCxnSpPr>
            <p:nvPr/>
          </p:nvCxnSpPr>
          <p:spPr>
            <a:xfrm flipH="1" flipV="1">
              <a:off x="3017278" y="3476896"/>
              <a:ext cx="173202"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92" idx="0"/>
              <a:endCxn id="20" idx="4"/>
            </p:cNvCxnSpPr>
            <p:nvPr/>
          </p:nvCxnSpPr>
          <p:spPr>
            <a:xfrm flipV="1">
              <a:off x="3273859" y="3476896"/>
              <a:ext cx="2348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2197039" y="4322223"/>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203" name="矩形: 圆角 201"/>
            <p:cNvSpPr/>
            <p:nvPr/>
          </p:nvSpPr>
          <p:spPr>
            <a:xfrm>
              <a:off x="3551784"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4" name="矩形: 圆角 202"/>
            <p:cNvSpPr/>
            <p:nvPr/>
          </p:nvSpPr>
          <p:spPr>
            <a:xfrm>
              <a:off x="3613822"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5" name="矩形: 圆角 203"/>
            <p:cNvSpPr/>
            <p:nvPr/>
          </p:nvSpPr>
          <p:spPr>
            <a:xfrm>
              <a:off x="3697202"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6" name="矩形: 圆角 204"/>
            <p:cNvSpPr/>
            <p:nvPr/>
          </p:nvSpPr>
          <p:spPr>
            <a:xfrm>
              <a:off x="3780581"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7" name="矩形: 圆角 205"/>
            <p:cNvSpPr/>
            <p:nvPr/>
          </p:nvSpPr>
          <p:spPr>
            <a:xfrm>
              <a:off x="3863961"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8" name="矩形: 圆角 206"/>
            <p:cNvSpPr/>
            <p:nvPr/>
          </p:nvSpPr>
          <p:spPr>
            <a:xfrm>
              <a:off x="3947341"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9" name="矩形: 圆角 207"/>
            <p:cNvSpPr/>
            <p:nvPr/>
          </p:nvSpPr>
          <p:spPr>
            <a:xfrm>
              <a:off x="4030721"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0" name="矩形: 圆角 208"/>
            <p:cNvSpPr/>
            <p:nvPr/>
          </p:nvSpPr>
          <p:spPr>
            <a:xfrm>
              <a:off x="4114100"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1" name="矩形: 圆角 209"/>
            <p:cNvSpPr/>
            <p:nvPr/>
          </p:nvSpPr>
          <p:spPr>
            <a:xfrm>
              <a:off x="4197479"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2" name="文本框 211"/>
            <p:cNvSpPr txBox="1"/>
            <p:nvPr/>
          </p:nvSpPr>
          <p:spPr>
            <a:xfrm>
              <a:off x="3628652" y="4330619"/>
              <a:ext cx="682240"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Server33</a:t>
              </a:r>
              <a:endParaRPr lang="zh-CN" altLang="en-US" sz="900" dirty="0">
                <a:solidFill>
                  <a:prstClr val="black"/>
                </a:solidFill>
                <a:latin typeface="微软雅黑" panose="020B0503020204020204" charset="-122"/>
                <a:ea typeface="微软雅黑" panose="020B0503020204020204" charset="-122"/>
              </a:endParaRPr>
            </a:p>
          </p:txBody>
        </p:sp>
        <p:sp>
          <p:nvSpPr>
            <p:cNvPr id="213" name="矩形: 圆角 211"/>
            <p:cNvSpPr/>
            <p:nvPr/>
          </p:nvSpPr>
          <p:spPr>
            <a:xfrm>
              <a:off x="4827850"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4" name="矩形: 圆角 212"/>
            <p:cNvSpPr/>
            <p:nvPr/>
          </p:nvSpPr>
          <p:spPr>
            <a:xfrm>
              <a:off x="4889888"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5" name="矩形: 圆角 213"/>
            <p:cNvSpPr/>
            <p:nvPr/>
          </p:nvSpPr>
          <p:spPr>
            <a:xfrm>
              <a:off x="4973267"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6" name="矩形: 圆角 214"/>
            <p:cNvSpPr/>
            <p:nvPr/>
          </p:nvSpPr>
          <p:spPr>
            <a:xfrm>
              <a:off x="5056647"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7" name="矩形: 圆角 215"/>
            <p:cNvSpPr/>
            <p:nvPr/>
          </p:nvSpPr>
          <p:spPr>
            <a:xfrm>
              <a:off x="5140027"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8" name="矩形: 圆角 216"/>
            <p:cNvSpPr/>
            <p:nvPr/>
          </p:nvSpPr>
          <p:spPr>
            <a:xfrm>
              <a:off x="5223407"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9" name="矩形: 圆角 217"/>
            <p:cNvSpPr/>
            <p:nvPr/>
          </p:nvSpPr>
          <p:spPr>
            <a:xfrm>
              <a:off x="5306786"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0" name="矩形: 圆角 218"/>
            <p:cNvSpPr/>
            <p:nvPr/>
          </p:nvSpPr>
          <p:spPr>
            <a:xfrm>
              <a:off x="5390166"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1" name="矩形: 圆角 219"/>
            <p:cNvSpPr/>
            <p:nvPr/>
          </p:nvSpPr>
          <p:spPr>
            <a:xfrm>
              <a:off x="5473545"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2" name="文本框 221"/>
            <p:cNvSpPr txBox="1"/>
            <p:nvPr/>
          </p:nvSpPr>
          <p:spPr>
            <a:xfrm>
              <a:off x="4896751" y="4330619"/>
              <a:ext cx="674287"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Server64</a:t>
              </a:r>
              <a:endParaRPr lang="zh-CN" altLang="en-US" sz="900" dirty="0">
                <a:solidFill>
                  <a:prstClr val="black"/>
                </a:solidFill>
                <a:latin typeface="微软雅黑" panose="020B0503020204020204" charset="-122"/>
                <a:ea typeface="微软雅黑" panose="020B0503020204020204" charset="-122"/>
              </a:endParaRPr>
            </a:p>
          </p:txBody>
        </p:sp>
        <p:sp>
          <p:nvSpPr>
            <p:cNvPr id="223" name="文本框 222"/>
            <p:cNvSpPr txBox="1"/>
            <p:nvPr/>
          </p:nvSpPr>
          <p:spPr>
            <a:xfrm>
              <a:off x="4428201" y="4322223"/>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cxnSp>
          <p:nvCxnSpPr>
            <p:cNvPr id="224" name="直接连接符 223"/>
            <p:cNvCxnSpPr>
              <a:stCxn id="204" idx="0"/>
              <a:endCxn id="21" idx="4"/>
            </p:cNvCxnSpPr>
            <p:nvPr/>
          </p:nvCxnSpPr>
          <p:spPr>
            <a:xfrm flipH="1" flipV="1">
              <a:off x="3592651" y="3476896"/>
              <a:ext cx="61298"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5" idx="0"/>
              <a:endCxn id="22" idx="4"/>
            </p:cNvCxnSpPr>
            <p:nvPr/>
          </p:nvCxnSpPr>
          <p:spPr>
            <a:xfrm flipV="1">
              <a:off x="3737329" y="3476896"/>
              <a:ext cx="1353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6" idx="0"/>
              <a:endCxn id="23" idx="4"/>
            </p:cNvCxnSpPr>
            <p:nvPr/>
          </p:nvCxnSpPr>
          <p:spPr>
            <a:xfrm flipV="1">
              <a:off x="3820708" y="3476896"/>
              <a:ext cx="3320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7" idx="0"/>
              <a:endCxn id="24" idx="4"/>
            </p:cNvCxnSpPr>
            <p:nvPr/>
          </p:nvCxnSpPr>
          <p:spPr>
            <a:xfrm flipV="1">
              <a:off x="3904088" y="3476896"/>
              <a:ext cx="5287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8" idx="0"/>
              <a:endCxn id="25" idx="4"/>
            </p:cNvCxnSpPr>
            <p:nvPr/>
          </p:nvCxnSpPr>
          <p:spPr>
            <a:xfrm flipV="1">
              <a:off x="3987467" y="3476896"/>
              <a:ext cx="72545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9" idx="0"/>
              <a:endCxn id="26" idx="4"/>
            </p:cNvCxnSpPr>
            <p:nvPr/>
          </p:nvCxnSpPr>
          <p:spPr>
            <a:xfrm flipV="1">
              <a:off x="4070848" y="3476896"/>
              <a:ext cx="9221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10" idx="0"/>
              <a:endCxn id="27" idx="4"/>
            </p:cNvCxnSpPr>
            <p:nvPr/>
          </p:nvCxnSpPr>
          <p:spPr>
            <a:xfrm flipV="1">
              <a:off x="4154227" y="3476896"/>
              <a:ext cx="11188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11" idx="0"/>
              <a:endCxn id="157" idx="4"/>
            </p:cNvCxnSpPr>
            <p:nvPr/>
          </p:nvCxnSpPr>
          <p:spPr>
            <a:xfrm flipV="1">
              <a:off x="4237606" y="3483203"/>
              <a:ext cx="1315511"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14" idx="0"/>
              <a:endCxn id="21" idx="4"/>
            </p:cNvCxnSpPr>
            <p:nvPr/>
          </p:nvCxnSpPr>
          <p:spPr>
            <a:xfrm flipH="1" flipV="1">
              <a:off x="3592651" y="3476896"/>
              <a:ext cx="13373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15" idx="0"/>
              <a:endCxn id="22" idx="4"/>
            </p:cNvCxnSpPr>
            <p:nvPr/>
          </p:nvCxnSpPr>
          <p:spPr>
            <a:xfrm flipH="1" flipV="1">
              <a:off x="3872717" y="3476896"/>
              <a:ext cx="11406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16" idx="0"/>
              <a:endCxn id="23" idx="4"/>
            </p:cNvCxnSpPr>
            <p:nvPr/>
          </p:nvCxnSpPr>
          <p:spPr>
            <a:xfrm flipH="1" flipV="1">
              <a:off x="4152784" y="3476896"/>
              <a:ext cx="9439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17" idx="0"/>
              <a:endCxn id="24" idx="4"/>
            </p:cNvCxnSpPr>
            <p:nvPr/>
          </p:nvCxnSpPr>
          <p:spPr>
            <a:xfrm flipH="1" flipV="1">
              <a:off x="4432850" y="3476896"/>
              <a:ext cx="7473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18" idx="0"/>
              <a:endCxn id="25" idx="4"/>
            </p:cNvCxnSpPr>
            <p:nvPr/>
          </p:nvCxnSpPr>
          <p:spPr>
            <a:xfrm flipH="1" flipV="1">
              <a:off x="4712917" y="3476896"/>
              <a:ext cx="5506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9" idx="0"/>
              <a:endCxn id="26" idx="4"/>
            </p:cNvCxnSpPr>
            <p:nvPr/>
          </p:nvCxnSpPr>
          <p:spPr>
            <a:xfrm flipH="1" flipV="1">
              <a:off x="4992983" y="3476896"/>
              <a:ext cx="3539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0" idx="0"/>
              <a:endCxn id="27" idx="4"/>
            </p:cNvCxnSpPr>
            <p:nvPr/>
          </p:nvCxnSpPr>
          <p:spPr>
            <a:xfrm flipH="1" flipV="1">
              <a:off x="5273050" y="3476896"/>
              <a:ext cx="1572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21" idx="0"/>
              <a:endCxn id="157" idx="4"/>
            </p:cNvCxnSpPr>
            <p:nvPr/>
          </p:nvCxnSpPr>
          <p:spPr>
            <a:xfrm flipV="1">
              <a:off x="5513672" y="3483203"/>
              <a:ext cx="39445"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1145485" y="3169920"/>
              <a:ext cx="2294135" cy="1663065"/>
            </a:xfrm>
            <a:prstGeom prst="rect">
              <a:avLst/>
            </a:prstGeom>
            <a:noFill/>
            <a:ln w="38100">
              <a:solidFill>
                <a:srgbClr val="C5E0B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41" name="矩形 240"/>
            <p:cNvSpPr/>
            <p:nvPr/>
          </p:nvSpPr>
          <p:spPr>
            <a:xfrm>
              <a:off x="3471175" y="3169920"/>
              <a:ext cx="2241341" cy="1663065"/>
            </a:xfrm>
            <a:prstGeom prst="rect">
              <a:avLst/>
            </a:prstGeom>
            <a:noFill/>
            <a:ln w="38100">
              <a:solidFill>
                <a:srgbClr val="F8CBA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42" name="椭圆 241"/>
            <p:cNvSpPr/>
            <p:nvPr/>
          </p:nvSpPr>
          <p:spPr>
            <a:xfrm>
              <a:off x="6271535"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57</a:t>
              </a:r>
              <a:endParaRPr lang="zh-CN" altLang="en-US" sz="1200" dirty="0">
                <a:solidFill>
                  <a:prstClr val="white"/>
                </a:solidFill>
                <a:latin typeface="等线" panose="02010600030101010101" charset="-122"/>
                <a:ea typeface="等线" panose="02010600030101010101" charset="-122"/>
              </a:endParaRPr>
            </a:p>
          </p:txBody>
        </p:sp>
        <p:sp>
          <p:nvSpPr>
            <p:cNvPr id="243" name="椭圆 242"/>
            <p:cNvSpPr/>
            <p:nvPr/>
          </p:nvSpPr>
          <p:spPr>
            <a:xfrm>
              <a:off x="6551601"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58</a:t>
              </a:r>
              <a:endParaRPr lang="zh-CN" altLang="en-US" sz="1200" dirty="0">
                <a:solidFill>
                  <a:prstClr val="white"/>
                </a:solidFill>
                <a:latin typeface="等线" panose="02010600030101010101" charset="-122"/>
                <a:ea typeface="等线" panose="02010600030101010101" charset="-122"/>
              </a:endParaRPr>
            </a:p>
          </p:txBody>
        </p:sp>
        <p:sp>
          <p:nvSpPr>
            <p:cNvPr id="244" name="椭圆 243"/>
            <p:cNvSpPr/>
            <p:nvPr/>
          </p:nvSpPr>
          <p:spPr>
            <a:xfrm>
              <a:off x="6831668"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59</a:t>
              </a:r>
              <a:endParaRPr lang="zh-CN" altLang="en-US" sz="1200" dirty="0">
                <a:solidFill>
                  <a:prstClr val="white"/>
                </a:solidFill>
                <a:latin typeface="等线" panose="02010600030101010101" charset="-122"/>
                <a:ea typeface="等线" panose="02010600030101010101" charset="-122"/>
              </a:endParaRPr>
            </a:p>
          </p:txBody>
        </p:sp>
        <p:sp>
          <p:nvSpPr>
            <p:cNvPr id="245" name="椭圆 244"/>
            <p:cNvSpPr/>
            <p:nvPr/>
          </p:nvSpPr>
          <p:spPr>
            <a:xfrm>
              <a:off x="7111734"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60</a:t>
              </a:r>
              <a:endParaRPr lang="zh-CN" altLang="en-US" sz="1200" dirty="0">
                <a:solidFill>
                  <a:prstClr val="white"/>
                </a:solidFill>
                <a:latin typeface="等线" panose="02010600030101010101" charset="-122"/>
                <a:ea typeface="等线" panose="02010600030101010101" charset="-122"/>
              </a:endParaRPr>
            </a:p>
          </p:txBody>
        </p:sp>
        <p:sp>
          <p:nvSpPr>
            <p:cNvPr id="246" name="椭圆 245"/>
            <p:cNvSpPr/>
            <p:nvPr/>
          </p:nvSpPr>
          <p:spPr>
            <a:xfrm>
              <a:off x="7391801"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61</a:t>
              </a:r>
              <a:endParaRPr lang="zh-CN" altLang="en-US" sz="1200" dirty="0">
                <a:solidFill>
                  <a:prstClr val="white"/>
                </a:solidFill>
                <a:latin typeface="等线" panose="02010600030101010101" charset="-122"/>
                <a:ea typeface="等线" panose="02010600030101010101" charset="-122"/>
              </a:endParaRPr>
            </a:p>
          </p:txBody>
        </p:sp>
        <p:sp>
          <p:nvSpPr>
            <p:cNvPr id="247" name="椭圆 246"/>
            <p:cNvSpPr/>
            <p:nvPr/>
          </p:nvSpPr>
          <p:spPr>
            <a:xfrm>
              <a:off x="7671867"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62</a:t>
              </a:r>
              <a:endParaRPr lang="zh-CN" altLang="en-US" sz="1200" dirty="0">
                <a:solidFill>
                  <a:prstClr val="white"/>
                </a:solidFill>
                <a:latin typeface="等线" panose="02010600030101010101" charset="-122"/>
                <a:ea typeface="等线" panose="02010600030101010101" charset="-122"/>
              </a:endParaRPr>
            </a:p>
          </p:txBody>
        </p:sp>
        <p:sp>
          <p:nvSpPr>
            <p:cNvPr id="248" name="椭圆 247"/>
            <p:cNvSpPr/>
            <p:nvPr/>
          </p:nvSpPr>
          <p:spPr>
            <a:xfrm>
              <a:off x="7951934"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63</a:t>
              </a:r>
              <a:endParaRPr lang="zh-CN" altLang="en-US" sz="1200" dirty="0">
                <a:solidFill>
                  <a:prstClr val="white"/>
                </a:solidFill>
                <a:latin typeface="等线" panose="02010600030101010101" charset="-122"/>
                <a:ea typeface="等线" panose="02010600030101010101" charset="-122"/>
              </a:endParaRPr>
            </a:p>
          </p:txBody>
        </p:sp>
        <p:sp>
          <p:nvSpPr>
            <p:cNvPr id="249" name="椭圆 248"/>
            <p:cNvSpPr/>
            <p:nvPr/>
          </p:nvSpPr>
          <p:spPr>
            <a:xfrm>
              <a:off x="8232000" y="3253337"/>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64</a:t>
              </a:r>
              <a:endParaRPr lang="zh-CN" altLang="en-US" sz="1200" dirty="0">
                <a:solidFill>
                  <a:prstClr val="white"/>
                </a:solidFill>
                <a:latin typeface="等线" panose="02010600030101010101" charset="-122"/>
                <a:ea typeface="等线" panose="02010600030101010101" charset="-122"/>
              </a:endParaRPr>
            </a:p>
          </p:txBody>
        </p:sp>
        <p:sp>
          <p:nvSpPr>
            <p:cNvPr id="250" name="矩形: 圆角 248"/>
            <p:cNvSpPr/>
            <p:nvPr/>
          </p:nvSpPr>
          <p:spPr>
            <a:xfrm>
              <a:off x="6345601"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1" name="矩形: 圆角 249"/>
            <p:cNvSpPr/>
            <p:nvPr/>
          </p:nvSpPr>
          <p:spPr>
            <a:xfrm>
              <a:off x="6407639"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2" name="矩形: 圆角 250"/>
            <p:cNvSpPr/>
            <p:nvPr/>
          </p:nvSpPr>
          <p:spPr>
            <a:xfrm>
              <a:off x="6491018"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3" name="矩形: 圆角 251"/>
            <p:cNvSpPr/>
            <p:nvPr/>
          </p:nvSpPr>
          <p:spPr>
            <a:xfrm>
              <a:off x="6574398"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4" name="矩形: 圆角 252"/>
            <p:cNvSpPr/>
            <p:nvPr/>
          </p:nvSpPr>
          <p:spPr>
            <a:xfrm>
              <a:off x="6657778"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5" name="矩形: 圆角 253"/>
            <p:cNvSpPr/>
            <p:nvPr/>
          </p:nvSpPr>
          <p:spPr>
            <a:xfrm>
              <a:off x="6741158"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6" name="矩形: 圆角 254"/>
            <p:cNvSpPr/>
            <p:nvPr/>
          </p:nvSpPr>
          <p:spPr>
            <a:xfrm>
              <a:off x="6824537"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7" name="矩形: 圆角 255"/>
            <p:cNvSpPr/>
            <p:nvPr/>
          </p:nvSpPr>
          <p:spPr>
            <a:xfrm>
              <a:off x="6907917"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8" name="矩形: 圆角 256"/>
            <p:cNvSpPr/>
            <p:nvPr/>
          </p:nvSpPr>
          <p:spPr>
            <a:xfrm>
              <a:off x="6991296"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9" name="文本框 258"/>
            <p:cNvSpPr txBox="1"/>
            <p:nvPr/>
          </p:nvSpPr>
          <p:spPr>
            <a:xfrm>
              <a:off x="6366011" y="4330619"/>
              <a:ext cx="757874"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Server225</a:t>
              </a:r>
              <a:endParaRPr lang="zh-CN" altLang="en-US" sz="900" dirty="0">
                <a:solidFill>
                  <a:prstClr val="black"/>
                </a:solidFill>
                <a:latin typeface="微软雅黑" panose="020B0503020204020204" charset="-122"/>
                <a:ea typeface="微软雅黑" panose="020B0503020204020204" charset="-122"/>
              </a:endParaRPr>
            </a:p>
          </p:txBody>
        </p:sp>
        <p:sp>
          <p:nvSpPr>
            <p:cNvPr id="260" name="矩形: 圆角 258"/>
            <p:cNvSpPr/>
            <p:nvPr/>
          </p:nvSpPr>
          <p:spPr>
            <a:xfrm>
              <a:off x="7621667"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1" name="矩形: 圆角 259"/>
            <p:cNvSpPr/>
            <p:nvPr/>
          </p:nvSpPr>
          <p:spPr>
            <a:xfrm>
              <a:off x="7683704"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2" name="矩形: 圆角 260"/>
            <p:cNvSpPr/>
            <p:nvPr/>
          </p:nvSpPr>
          <p:spPr>
            <a:xfrm>
              <a:off x="7767084"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3" name="矩形: 圆角 261"/>
            <p:cNvSpPr/>
            <p:nvPr/>
          </p:nvSpPr>
          <p:spPr>
            <a:xfrm>
              <a:off x="7850464"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4" name="矩形: 圆角 262"/>
            <p:cNvSpPr/>
            <p:nvPr/>
          </p:nvSpPr>
          <p:spPr>
            <a:xfrm>
              <a:off x="7933844"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5" name="矩形: 圆角 263"/>
            <p:cNvSpPr/>
            <p:nvPr/>
          </p:nvSpPr>
          <p:spPr>
            <a:xfrm>
              <a:off x="8017223"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6" name="矩形: 圆角 264"/>
            <p:cNvSpPr/>
            <p:nvPr/>
          </p:nvSpPr>
          <p:spPr>
            <a:xfrm>
              <a:off x="8100603"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7" name="矩形: 圆角 265"/>
            <p:cNvSpPr/>
            <p:nvPr/>
          </p:nvSpPr>
          <p:spPr>
            <a:xfrm>
              <a:off x="8183983"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8" name="矩形: 圆角 266"/>
            <p:cNvSpPr/>
            <p:nvPr/>
          </p:nvSpPr>
          <p:spPr>
            <a:xfrm>
              <a:off x="8267362"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9" name="文本框 268"/>
            <p:cNvSpPr txBox="1"/>
            <p:nvPr/>
          </p:nvSpPr>
          <p:spPr>
            <a:xfrm>
              <a:off x="7668424" y="4330619"/>
              <a:ext cx="750538"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Server256</a:t>
              </a:r>
              <a:endParaRPr lang="zh-CN" altLang="en-US" sz="900" dirty="0">
                <a:solidFill>
                  <a:prstClr val="black"/>
                </a:solidFill>
                <a:latin typeface="微软雅黑" panose="020B0503020204020204" charset="-122"/>
                <a:ea typeface="微软雅黑" panose="020B0503020204020204" charset="-122"/>
              </a:endParaRPr>
            </a:p>
          </p:txBody>
        </p:sp>
        <p:sp>
          <p:nvSpPr>
            <p:cNvPr id="270" name="文本框 269"/>
            <p:cNvSpPr txBox="1"/>
            <p:nvPr/>
          </p:nvSpPr>
          <p:spPr>
            <a:xfrm>
              <a:off x="7252960" y="4328030"/>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cxnSp>
          <p:nvCxnSpPr>
            <p:cNvPr id="271" name="直接连接符 270"/>
            <p:cNvCxnSpPr>
              <a:stCxn id="251" idx="0"/>
              <a:endCxn id="242" idx="4"/>
            </p:cNvCxnSpPr>
            <p:nvPr/>
          </p:nvCxnSpPr>
          <p:spPr>
            <a:xfrm flipH="1" flipV="1">
              <a:off x="6386467" y="3476896"/>
              <a:ext cx="61298"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52" idx="0"/>
              <a:endCxn id="243" idx="4"/>
            </p:cNvCxnSpPr>
            <p:nvPr/>
          </p:nvCxnSpPr>
          <p:spPr>
            <a:xfrm flipV="1">
              <a:off x="6531145" y="3476896"/>
              <a:ext cx="1353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53" idx="0"/>
              <a:endCxn id="244" idx="4"/>
            </p:cNvCxnSpPr>
            <p:nvPr/>
          </p:nvCxnSpPr>
          <p:spPr>
            <a:xfrm flipV="1">
              <a:off x="6614525" y="3476896"/>
              <a:ext cx="3320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54" idx="0"/>
              <a:endCxn id="245" idx="4"/>
            </p:cNvCxnSpPr>
            <p:nvPr/>
          </p:nvCxnSpPr>
          <p:spPr>
            <a:xfrm flipV="1">
              <a:off x="6697905" y="3476896"/>
              <a:ext cx="5287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55" idx="0"/>
              <a:endCxn id="246" idx="4"/>
            </p:cNvCxnSpPr>
            <p:nvPr/>
          </p:nvCxnSpPr>
          <p:spPr>
            <a:xfrm flipV="1">
              <a:off x="6781284" y="3476896"/>
              <a:ext cx="72545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56" idx="0"/>
              <a:endCxn id="247" idx="4"/>
            </p:cNvCxnSpPr>
            <p:nvPr/>
          </p:nvCxnSpPr>
          <p:spPr>
            <a:xfrm flipV="1">
              <a:off x="6864664" y="3476896"/>
              <a:ext cx="9221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57" idx="0"/>
              <a:endCxn id="248" idx="4"/>
            </p:cNvCxnSpPr>
            <p:nvPr/>
          </p:nvCxnSpPr>
          <p:spPr>
            <a:xfrm flipV="1">
              <a:off x="6948044" y="3476896"/>
              <a:ext cx="11188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58" idx="0"/>
              <a:endCxn id="249" idx="4"/>
            </p:cNvCxnSpPr>
            <p:nvPr/>
          </p:nvCxnSpPr>
          <p:spPr>
            <a:xfrm flipV="1">
              <a:off x="7031422" y="3483203"/>
              <a:ext cx="1315511"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61" idx="0"/>
              <a:endCxn id="242" idx="4"/>
            </p:cNvCxnSpPr>
            <p:nvPr/>
          </p:nvCxnSpPr>
          <p:spPr>
            <a:xfrm flipH="1" flipV="1">
              <a:off x="6386468" y="3476896"/>
              <a:ext cx="13373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stCxn id="262" idx="0"/>
              <a:endCxn id="243" idx="4"/>
            </p:cNvCxnSpPr>
            <p:nvPr/>
          </p:nvCxnSpPr>
          <p:spPr>
            <a:xfrm flipH="1" flipV="1">
              <a:off x="6666534" y="3476896"/>
              <a:ext cx="11406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a:stCxn id="263" idx="0"/>
              <a:endCxn id="244" idx="4"/>
            </p:cNvCxnSpPr>
            <p:nvPr/>
          </p:nvCxnSpPr>
          <p:spPr>
            <a:xfrm flipH="1" flipV="1">
              <a:off x="6946601" y="3476896"/>
              <a:ext cx="9439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64" idx="0"/>
              <a:endCxn id="245" idx="4"/>
            </p:cNvCxnSpPr>
            <p:nvPr/>
          </p:nvCxnSpPr>
          <p:spPr>
            <a:xfrm flipH="1" flipV="1">
              <a:off x="7226667" y="3476896"/>
              <a:ext cx="7473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265" idx="0"/>
              <a:endCxn id="246" idx="4"/>
            </p:cNvCxnSpPr>
            <p:nvPr/>
          </p:nvCxnSpPr>
          <p:spPr>
            <a:xfrm flipH="1" flipV="1">
              <a:off x="7506734" y="3476896"/>
              <a:ext cx="5506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a:stCxn id="266" idx="0"/>
              <a:endCxn id="247" idx="4"/>
            </p:cNvCxnSpPr>
            <p:nvPr/>
          </p:nvCxnSpPr>
          <p:spPr>
            <a:xfrm flipH="1" flipV="1">
              <a:off x="7786800" y="3476896"/>
              <a:ext cx="3539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67" idx="0"/>
              <a:endCxn id="248" idx="4"/>
            </p:cNvCxnSpPr>
            <p:nvPr/>
          </p:nvCxnSpPr>
          <p:spPr>
            <a:xfrm flipH="1" flipV="1">
              <a:off x="8066867" y="3476896"/>
              <a:ext cx="1572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a:stCxn id="268" idx="0"/>
              <a:endCxn id="249" idx="4"/>
            </p:cNvCxnSpPr>
            <p:nvPr/>
          </p:nvCxnSpPr>
          <p:spPr>
            <a:xfrm flipV="1">
              <a:off x="8307489" y="3483203"/>
              <a:ext cx="39445"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243" idx="0"/>
              <a:endCxn id="5" idx="4"/>
            </p:cNvCxnSpPr>
            <p:nvPr/>
          </p:nvCxnSpPr>
          <p:spPr>
            <a:xfrm flipH="1" flipV="1">
              <a:off x="2765365" y="1890939"/>
              <a:ext cx="39011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243" idx="0"/>
              <a:endCxn id="6" idx="4"/>
            </p:cNvCxnSpPr>
            <p:nvPr/>
          </p:nvCxnSpPr>
          <p:spPr>
            <a:xfrm flipH="1" flipV="1">
              <a:off x="3252321" y="1890939"/>
              <a:ext cx="34142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243" idx="0"/>
              <a:endCxn id="7" idx="4"/>
            </p:cNvCxnSpPr>
            <p:nvPr/>
          </p:nvCxnSpPr>
          <p:spPr>
            <a:xfrm flipH="1" flipV="1">
              <a:off x="3739276" y="1890939"/>
              <a:ext cx="29272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243" idx="0"/>
              <a:endCxn id="8" idx="4"/>
            </p:cNvCxnSpPr>
            <p:nvPr/>
          </p:nvCxnSpPr>
          <p:spPr>
            <a:xfrm flipH="1" flipV="1">
              <a:off x="4226232" y="1890939"/>
              <a:ext cx="24403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43" idx="0"/>
              <a:endCxn id="9" idx="4"/>
            </p:cNvCxnSpPr>
            <p:nvPr/>
          </p:nvCxnSpPr>
          <p:spPr>
            <a:xfrm flipH="1" flipV="1">
              <a:off x="4713187" y="1890939"/>
              <a:ext cx="19533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243" idx="0"/>
              <a:endCxn id="10" idx="4"/>
            </p:cNvCxnSpPr>
            <p:nvPr/>
          </p:nvCxnSpPr>
          <p:spPr>
            <a:xfrm flipH="1" flipV="1">
              <a:off x="5200143" y="1890939"/>
              <a:ext cx="14663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243" idx="0"/>
              <a:endCxn id="11" idx="4"/>
            </p:cNvCxnSpPr>
            <p:nvPr/>
          </p:nvCxnSpPr>
          <p:spPr>
            <a:xfrm flipH="1" flipV="1">
              <a:off x="5687098" y="1890939"/>
              <a:ext cx="9794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243" idx="0"/>
              <a:endCxn id="12" idx="4"/>
            </p:cNvCxnSpPr>
            <p:nvPr/>
          </p:nvCxnSpPr>
          <p:spPr>
            <a:xfrm flipV="1">
              <a:off x="6666534" y="1929883"/>
              <a:ext cx="5940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244" idx="0"/>
              <a:endCxn id="5" idx="4"/>
            </p:cNvCxnSpPr>
            <p:nvPr/>
          </p:nvCxnSpPr>
          <p:spPr>
            <a:xfrm flipH="1" flipV="1">
              <a:off x="2765365" y="1890939"/>
              <a:ext cx="41812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44" idx="0"/>
              <a:endCxn id="6" idx="4"/>
            </p:cNvCxnSpPr>
            <p:nvPr/>
          </p:nvCxnSpPr>
          <p:spPr>
            <a:xfrm flipH="1" flipV="1">
              <a:off x="3252321" y="1890939"/>
              <a:ext cx="36942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44" idx="0"/>
              <a:endCxn id="7" idx="4"/>
            </p:cNvCxnSpPr>
            <p:nvPr/>
          </p:nvCxnSpPr>
          <p:spPr>
            <a:xfrm flipH="1" flipV="1">
              <a:off x="3739276" y="1890939"/>
              <a:ext cx="32073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244" idx="0"/>
              <a:endCxn id="8" idx="4"/>
            </p:cNvCxnSpPr>
            <p:nvPr/>
          </p:nvCxnSpPr>
          <p:spPr>
            <a:xfrm flipH="1" flipV="1">
              <a:off x="4226232" y="1890939"/>
              <a:ext cx="27203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244" idx="0"/>
              <a:endCxn id="9" idx="4"/>
            </p:cNvCxnSpPr>
            <p:nvPr/>
          </p:nvCxnSpPr>
          <p:spPr>
            <a:xfrm flipH="1" flipV="1">
              <a:off x="4713187" y="1890939"/>
              <a:ext cx="22334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44" idx="0"/>
              <a:endCxn id="10" idx="4"/>
            </p:cNvCxnSpPr>
            <p:nvPr/>
          </p:nvCxnSpPr>
          <p:spPr>
            <a:xfrm flipH="1" flipV="1">
              <a:off x="5200143" y="1890939"/>
              <a:ext cx="17464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44" idx="0"/>
              <a:endCxn id="11" idx="4"/>
            </p:cNvCxnSpPr>
            <p:nvPr/>
          </p:nvCxnSpPr>
          <p:spPr>
            <a:xfrm flipH="1" flipV="1">
              <a:off x="5687098" y="1890939"/>
              <a:ext cx="12595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44" idx="0"/>
              <a:endCxn id="12" idx="4"/>
            </p:cNvCxnSpPr>
            <p:nvPr/>
          </p:nvCxnSpPr>
          <p:spPr>
            <a:xfrm flipH="1" flipV="1">
              <a:off x="6725935" y="1929883"/>
              <a:ext cx="220666"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45" idx="0"/>
              <a:endCxn id="5" idx="4"/>
            </p:cNvCxnSpPr>
            <p:nvPr/>
          </p:nvCxnSpPr>
          <p:spPr>
            <a:xfrm flipH="1" flipV="1">
              <a:off x="2765365" y="1890939"/>
              <a:ext cx="44613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45" idx="0"/>
              <a:endCxn id="6" idx="4"/>
            </p:cNvCxnSpPr>
            <p:nvPr/>
          </p:nvCxnSpPr>
          <p:spPr>
            <a:xfrm flipH="1" flipV="1">
              <a:off x="3252321" y="1890939"/>
              <a:ext cx="39743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45" idx="0"/>
              <a:endCxn id="7" idx="4"/>
            </p:cNvCxnSpPr>
            <p:nvPr/>
          </p:nvCxnSpPr>
          <p:spPr>
            <a:xfrm flipH="1" flipV="1">
              <a:off x="3739276" y="1890939"/>
              <a:ext cx="34873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45" idx="0"/>
              <a:endCxn id="8" idx="4"/>
            </p:cNvCxnSpPr>
            <p:nvPr/>
          </p:nvCxnSpPr>
          <p:spPr>
            <a:xfrm flipH="1" flipV="1">
              <a:off x="4226232" y="1890939"/>
              <a:ext cx="30004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5" idx="0"/>
              <a:endCxn id="9" idx="4"/>
            </p:cNvCxnSpPr>
            <p:nvPr/>
          </p:nvCxnSpPr>
          <p:spPr>
            <a:xfrm flipH="1" flipV="1">
              <a:off x="4713187" y="1890939"/>
              <a:ext cx="25134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245" idx="0"/>
              <a:endCxn id="10" idx="4"/>
            </p:cNvCxnSpPr>
            <p:nvPr/>
          </p:nvCxnSpPr>
          <p:spPr>
            <a:xfrm flipH="1" flipV="1">
              <a:off x="5200143" y="1890939"/>
              <a:ext cx="20265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245" idx="0"/>
              <a:endCxn id="11" idx="4"/>
            </p:cNvCxnSpPr>
            <p:nvPr/>
          </p:nvCxnSpPr>
          <p:spPr>
            <a:xfrm flipH="1" flipV="1">
              <a:off x="5687098" y="1890939"/>
              <a:ext cx="15395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45" idx="0"/>
              <a:endCxn id="12" idx="4"/>
            </p:cNvCxnSpPr>
            <p:nvPr/>
          </p:nvCxnSpPr>
          <p:spPr>
            <a:xfrm flipH="1" flipV="1">
              <a:off x="6725935" y="1929883"/>
              <a:ext cx="50073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46" idx="0"/>
              <a:endCxn id="5" idx="4"/>
            </p:cNvCxnSpPr>
            <p:nvPr/>
          </p:nvCxnSpPr>
          <p:spPr>
            <a:xfrm flipH="1" flipV="1">
              <a:off x="2765365" y="1890939"/>
              <a:ext cx="47413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46" idx="0"/>
              <a:endCxn id="6" idx="4"/>
            </p:cNvCxnSpPr>
            <p:nvPr/>
          </p:nvCxnSpPr>
          <p:spPr>
            <a:xfrm flipH="1" flipV="1">
              <a:off x="3252321" y="1890939"/>
              <a:ext cx="42544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46" idx="0"/>
              <a:endCxn id="7" idx="4"/>
            </p:cNvCxnSpPr>
            <p:nvPr/>
          </p:nvCxnSpPr>
          <p:spPr>
            <a:xfrm flipH="1" flipV="1">
              <a:off x="3739276" y="1890939"/>
              <a:ext cx="37674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6" idx="0"/>
              <a:endCxn id="8" idx="4"/>
            </p:cNvCxnSpPr>
            <p:nvPr/>
          </p:nvCxnSpPr>
          <p:spPr>
            <a:xfrm flipH="1" flipV="1">
              <a:off x="4226232" y="1890939"/>
              <a:ext cx="32805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46" idx="0"/>
              <a:endCxn id="9" idx="4"/>
            </p:cNvCxnSpPr>
            <p:nvPr/>
          </p:nvCxnSpPr>
          <p:spPr>
            <a:xfrm flipH="1" flipV="1">
              <a:off x="4713187" y="1890939"/>
              <a:ext cx="27935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46" idx="0"/>
              <a:endCxn id="10" idx="4"/>
            </p:cNvCxnSpPr>
            <p:nvPr/>
          </p:nvCxnSpPr>
          <p:spPr>
            <a:xfrm flipH="1" flipV="1">
              <a:off x="5200143" y="1890939"/>
              <a:ext cx="23065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46" idx="0"/>
              <a:endCxn id="11" idx="4"/>
            </p:cNvCxnSpPr>
            <p:nvPr/>
          </p:nvCxnSpPr>
          <p:spPr>
            <a:xfrm flipH="1" flipV="1">
              <a:off x="5687098" y="1890939"/>
              <a:ext cx="18196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246" idx="0"/>
              <a:endCxn id="12" idx="4"/>
            </p:cNvCxnSpPr>
            <p:nvPr/>
          </p:nvCxnSpPr>
          <p:spPr>
            <a:xfrm flipH="1" flipV="1">
              <a:off x="6725935" y="1929883"/>
              <a:ext cx="780799"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247" idx="0"/>
              <a:endCxn id="5" idx="4"/>
            </p:cNvCxnSpPr>
            <p:nvPr/>
          </p:nvCxnSpPr>
          <p:spPr>
            <a:xfrm flipH="1" flipV="1">
              <a:off x="2765365" y="1890939"/>
              <a:ext cx="502143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247" idx="0"/>
              <a:endCxn id="6" idx="4"/>
            </p:cNvCxnSpPr>
            <p:nvPr/>
          </p:nvCxnSpPr>
          <p:spPr>
            <a:xfrm flipH="1" flipV="1">
              <a:off x="3252321" y="1890939"/>
              <a:ext cx="45344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247" idx="0"/>
              <a:endCxn id="7" idx="4"/>
            </p:cNvCxnSpPr>
            <p:nvPr/>
          </p:nvCxnSpPr>
          <p:spPr>
            <a:xfrm flipH="1" flipV="1">
              <a:off x="3739276" y="1890939"/>
              <a:ext cx="40475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a:stCxn id="247" idx="0"/>
              <a:endCxn id="8" idx="4"/>
            </p:cNvCxnSpPr>
            <p:nvPr/>
          </p:nvCxnSpPr>
          <p:spPr>
            <a:xfrm flipH="1" flipV="1">
              <a:off x="4226232" y="1890939"/>
              <a:ext cx="35605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247" idx="0"/>
              <a:endCxn id="9" idx="4"/>
            </p:cNvCxnSpPr>
            <p:nvPr/>
          </p:nvCxnSpPr>
          <p:spPr>
            <a:xfrm flipH="1" flipV="1">
              <a:off x="4713187" y="1890939"/>
              <a:ext cx="30736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247" idx="0"/>
              <a:endCxn id="10" idx="4"/>
            </p:cNvCxnSpPr>
            <p:nvPr/>
          </p:nvCxnSpPr>
          <p:spPr>
            <a:xfrm flipH="1" flipV="1">
              <a:off x="5200143" y="1890939"/>
              <a:ext cx="25866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247" idx="0"/>
              <a:endCxn id="11" idx="4"/>
            </p:cNvCxnSpPr>
            <p:nvPr/>
          </p:nvCxnSpPr>
          <p:spPr>
            <a:xfrm flipH="1" flipV="1">
              <a:off x="5687098" y="1890939"/>
              <a:ext cx="20997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247" idx="0"/>
              <a:endCxn id="12" idx="4"/>
            </p:cNvCxnSpPr>
            <p:nvPr/>
          </p:nvCxnSpPr>
          <p:spPr>
            <a:xfrm flipH="1" flipV="1">
              <a:off x="6725935" y="1929883"/>
              <a:ext cx="106086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248" idx="0"/>
              <a:endCxn id="5" idx="4"/>
            </p:cNvCxnSpPr>
            <p:nvPr/>
          </p:nvCxnSpPr>
          <p:spPr>
            <a:xfrm flipH="1" flipV="1">
              <a:off x="2765365" y="1890939"/>
              <a:ext cx="53015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a:stCxn id="248" idx="0"/>
              <a:endCxn id="6" idx="4"/>
            </p:cNvCxnSpPr>
            <p:nvPr/>
          </p:nvCxnSpPr>
          <p:spPr>
            <a:xfrm flipH="1" flipV="1">
              <a:off x="3252321" y="1890939"/>
              <a:ext cx="481454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a:stCxn id="248" idx="0"/>
              <a:endCxn id="7" idx="4"/>
            </p:cNvCxnSpPr>
            <p:nvPr/>
          </p:nvCxnSpPr>
          <p:spPr>
            <a:xfrm flipH="1" flipV="1">
              <a:off x="3739276" y="1890939"/>
              <a:ext cx="43275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248" idx="0"/>
              <a:endCxn id="8" idx="4"/>
            </p:cNvCxnSpPr>
            <p:nvPr/>
          </p:nvCxnSpPr>
          <p:spPr>
            <a:xfrm flipH="1" flipV="1">
              <a:off x="4226232" y="1890939"/>
              <a:ext cx="384063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stCxn id="248" idx="0"/>
              <a:endCxn id="9" idx="4"/>
            </p:cNvCxnSpPr>
            <p:nvPr/>
          </p:nvCxnSpPr>
          <p:spPr>
            <a:xfrm flipH="1" flipV="1">
              <a:off x="4713187" y="1890939"/>
              <a:ext cx="33536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a:stCxn id="248" idx="0"/>
              <a:endCxn id="10" idx="4"/>
            </p:cNvCxnSpPr>
            <p:nvPr/>
          </p:nvCxnSpPr>
          <p:spPr>
            <a:xfrm flipH="1" flipV="1">
              <a:off x="5200143" y="1890939"/>
              <a:ext cx="28667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48" idx="0"/>
              <a:endCxn id="11" idx="4"/>
            </p:cNvCxnSpPr>
            <p:nvPr/>
          </p:nvCxnSpPr>
          <p:spPr>
            <a:xfrm flipH="1" flipV="1">
              <a:off x="5687098" y="1890939"/>
              <a:ext cx="23797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stCxn id="248" idx="0"/>
              <a:endCxn id="12" idx="4"/>
            </p:cNvCxnSpPr>
            <p:nvPr/>
          </p:nvCxnSpPr>
          <p:spPr>
            <a:xfrm flipH="1" flipV="1">
              <a:off x="6725935" y="1929883"/>
              <a:ext cx="134093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249" idx="0"/>
              <a:endCxn id="5" idx="4"/>
            </p:cNvCxnSpPr>
            <p:nvPr/>
          </p:nvCxnSpPr>
          <p:spPr>
            <a:xfrm flipH="1" flipV="1">
              <a:off x="2765365" y="1890940"/>
              <a:ext cx="5581568"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a:stCxn id="249" idx="0"/>
              <a:endCxn id="6" idx="4"/>
            </p:cNvCxnSpPr>
            <p:nvPr/>
          </p:nvCxnSpPr>
          <p:spPr>
            <a:xfrm flipH="1" flipV="1">
              <a:off x="3252321" y="1890940"/>
              <a:ext cx="5094613"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249" idx="0"/>
              <a:endCxn id="7" idx="4"/>
            </p:cNvCxnSpPr>
            <p:nvPr/>
          </p:nvCxnSpPr>
          <p:spPr>
            <a:xfrm flipH="1" flipV="1">
              <a:off x="3739276" y="1890940"/>
              <a:ext cx="4607657"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a:stCxn id="249" idx="0"/>
              <a:endCxn id="8" idx="4"/>
            </p:cNvCxnSpPr>
            <p:nvPr/>
          </p:nvCxnSpPr>
          <p:spPr>
            <a:xfrm flipH="1" flipV="1">
              <a:off x="4226232" y="1890940"/>
              <a:ext cx="412070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a:stCxn id="249" idx="0"/>
              <a:endCxn id="9" idx="4"/>
            </p:cNvCxnSpPr>
            <p:nvPr/>
          </p:nvCxnSpPr>
          <p:spPr>
            <a:xfrm flipH="1" flipV="1">
              <a:off x="4713187" y="1890940"/>
              <a:ext cx="3633746"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249" idx="0"/>
              <a:endCxn id="10" idx="4"/>
            </p:cNvCxnSpPr>
            <p:nvPr/>
          </p:nvCxnSpPr>
          <p:spPr>
            <a:xfrm flipH="1" flipV="1">
              <a:off x="5200143" y="1890940"/>
              <a:ext cx="3146791"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直接连接符 340"/>
            <p:cNvCxnSpPr>
              <a:stCxn id="249" idx="0"/>
              <a:endCxn id="11" idx="4"/>
            </p:cNvCxnSpPr>
            <p:nvPr/>
          </p:nvCxnSpPr>
          <p:spPr>
            <a:xfrm flipH="1" flipV="1">
              <a:off x="5687098" y="1890940"/>
              <a:ext cx="2659835"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直接连接符 341"/>
            <p:cNvCxnSpPr>
              <a:stCxn id="249" idx="0"/>
              <a:endCxn id="12" idx="4"/>
            </p:cNvCxnSpPr>
            <p:nvPr/>
          </p:nvCxnSpPr>
          <p:spPr>
            <a:xfrm flipH="1" flipV="1">
              <a:off x="6725935" y="1929883"/>
              <a:ext cx="1620998" cy="1323455"/>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p:cNvSpPr txBox="1"/>
            <p:nvPr/>
          </p:nvSpPr>
          <p:spPr>
            <a:xfrm>
              <a:off x="5840237" y="3743079"/>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344" name="矩形 343"/>
            <p:cNvSpPr/>
            <p:nvPr/>
          </p:nvSpPr>
          <p:spPr>
            <a:xfrm>
              <a:off x="6264992" y="3169920"/>
              <a:ext cx="2241341" cy="1663065"/>
            </a:xfrm>
            <a:prstGeom prst="rect">
              <a:avLst/>
            </a:prstGeom>
            <a:noFill/>
            <a:ln w="38100">
              <a:solidFill>
                <a:srgbClr val="D0CEC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345" name="文本框 344"/>
            <p:cNvSpPr txBox="1"/>
            <p:nvPr/>
          </p:nvSpPr>
          <p:spPr>
            <a:xfrm>
              <a:off x="1920580" y="4542442"/>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1</a:t>
              </a:r>
              <a:endParaRPr lang="zh-CN" altLang="en-US" sz="1350" dirty="0">
                <a:solidFill>
                  <a:prstClr val="black"/>
                </a:solidFill>
                <a:latin typeface="微软雅黑" panose="020B0503020204020204" charset="-122"/>
                <a:ea typeface="微软雅黑" panose="020B0503020204020204" charset="-122"/>
              </a:endParaRPr>
            </a:p>
          </p:txBody>
        </p:sp>
        <p:sp>
          <p:nvSpPr>
            <p:cNvPr id="346" name="文本框 345"/>
            <p:cNvSpPr txBox="1"/>
            <p:nvPr/>
          </p:nvSpPr>
          <p:spPr>
            <a:xfrm>
              <a:off x="4248743" y="4562294"/>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2</a:t>
              </a:r>
              <a:endParaRPr lang="zh-CN" altLang="en-US" sz="1350" dirty="0">
                <a:solidFill>
                  <a:prstClr val="black"/>
                </a:solidFill>
                <a:latin typeface="微软雅黑" panose="020B0503020204020204" charset="-122"/>
                <a:ea typeface="微软雅黑" panose="020B0503020204020204" charset="-122"/>
              </a:endParaRPr>
            </a:p>
          </p:txBody>
        </p:sp>
        <p:sp>
          <p:nvSpPr>
            <p:cNvPr id="347" name="文本框 346"/>
            <p:cNvSpPr txBox="1"/>
            <p:nvPr/>
          </p:nvSpPr>
          <p:spPr>
            <a:xfrm>
              <a:off x="7039808" y="4570609"/>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8</a:t>
              </a:r>
              <a:endParaRPr lang="zh-CN" altLang="en-US" sz="1350" dirty="0">
                <a:solidFill>
                  <a:prstClr val="black"/>
                </a:solidFill>
                <a:latin typeface="微软雅黑" panose="020B0503020204020204" charset="-122"/>
                <a:ea typeface="微软雅黑" panose="020B0503020204020204" charset="-122"/>
              </a:endParaRPr>
            </a:p>
          </p:txBody>
        </p:sp>
        <p:sp>
          <p:nvSpPr>
            <p:cNvPr id="348" name="文本框 347"/>
            <p:cNvSpPr txBox="1"/>
            <p:nvPr/>
          </p:nvSpPr>
          <p:spPr>
            <a:xfrm>
              <a:off x="2047800" y="4086084"/>
              <a:ext cx="617477" cy="369332"/>
            </a:xfrm>
            <a:prstGeom prst="rect">
              <a:avLst/>
            </a:prstGeom>
            <a:noFill/>
          </p:spPr>
          <p:txBody>
            <a:bodyPr wrap="non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32 GPU</a:t>
              </a:r>
              <a:endParaRPr lang="en-US" altLang="zh-CN" sz="900" dirty="0">
                <a:solidFill>
                  <a:prstClr val="black"/>
                </a:solidFill>
                <a:latin typeface="微软雅黑" panose="020B0503020204020204" charset="-122"/>
                <a:ea typeface="微软雅黑" panose="020B0503020204020204" charset="-122"/>
              </a:endParaRPr>
            </a:p>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 Servers</a:t>
              </a:r>
              <a:endParaRPr lang="zh-CN" altLang="en-US" sz="900" dirty="0">
                <a:solidFill>
                  <a:prstClr val="black"/>
                </a:solidFill>
                <a:latin typeface="微软雅黑" panose="020B0503020204020204" charset="-122"/>
                <a:ea typeface="微软雅黑" panose="020B0503020204020204" charset="-122"/>
              </a:endParaRPr>
            </a:p>
          </p:txBody>
        </p:sp>
        <p:sp>
          <p:nvSpPr>
            <p:cNvPr id="349" name="文本框 348"/>
            <p:cNvSpPr txBox="1"/>
            <p:nvPr/>
          </p:nvSpPr>
          <p:spPr>
            <a:xfrm>
              <a:off x="4296087" y="4092758"/>
              <a:ext cx="617477" cy="369332"/>
            </a:xfrm>
            <a:prstGeom prst="rect">
              <a:avLst/>
            </a:prstGeom>
            <a:noFill/>
          </p:spPr>
          <p:txBody>
            <a:bodyPr wrap="non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32 GPU</a:t>
              </a:r>
              <a:endParaRPr lang="en-US" altLang="zh-CN" sz="900" dirty="0">
                <a:solidFill>
                  <a:prstClr val="black"/>
                </a:solidFill>
                <a:latin typeface="微软雅黑" panose="020B0503020204020204" charset="-122"/>
                <a:ea typeface="微软雅黑" panose="020B0503020204020204" charset="-122"/>
              </a:endParaRPr>
            </a:p>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 Servers</a:t>
              </a:r>
              <a:endParaRPr lang="zh-CN" altLang="en-US" sz="900" dirty="0">
                <a:solidFill>
                  <a:prstClr val="black"/>
                </a:solidFill>
                <a:latin typeface="微软雅黑" panose="020B0503020204020204" charset="-122"/>
                <a:ea typeface="微软雅黑" panose="020B0503020204020204" charset="-122"/>
              </a:endParaRPr>
            </a:p>
          </p:txBody>
        </p:sp>
        <p:sp>
          <p:nvSpPr>
            <p:cNvPr id="350" name="文本框 349"/>
            <p:cNvSpPr txBox="1"/>
            <p:nvPr/>
          </p:nvSpPr>
          <p:spPr>
            <a:xfrm>
              <a:off x="7084767" y="4115114"/>
              <a:ext cx="617477" cy="369332"/>
            </a:xfrm>
            <a:prstGeom prst="rect">
              <a:avLst/>
            </a:prstGeom>
            <a:noFill/>
          </p:spPr>
          <p:txBody>
            <a:bodyPr wrap="non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32 GPU</a:t>
              </a:r>
              <a:endParaRPr lang="en-US" altLang="zh-CN" sz="900" dirty="0">
                <a:solidFill>
                  <a:prstClr val="black"/>
                </a:solidFill>
                <a:latin typeface="微软雅黑" panose="020B0503020204020204" charset="-122"/>
                <a:ea typeface="微软雅黑" panose="020B0503020204020204" charset="-122"/>
              </a:endParaRPr>
            </a:p>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 Servers</a:t>
              </a:r>
              <a:endParaRPr lang="zh-CN" altLang="en-US" sz="900" dirty="0">
                <a:solidFill>
                  <a:prstClr val="black"/>
                </a:solidFill>
                <a:latin typeface="微软雅黑" panose="020B0503020204020204" charset="-122"/>
                <a:ea typeface="微软雅黑" panose="020B0503020204020204" charset="-122"/>
              </a:endParaRPr>
            </a:p>
          </p:txBody>
        </p:sp>
        <p:sp>
          <p:nvSpPr>
            <p:cNvPr id="351" name="文本框 350"/>
            <p:cNvSpPr txBox="1"/>
            <p:nvPr/>
          </p:nvSpPr>
          <p:spPr>
            <a:xfrm>
              <a:off x="5673480" y="3932978"/>
              <a:ext cx="686406" cy="230832"/>
            </a:xfrm>
            <a:prstGeom prst="rect">
              <a:avLst/>
            </a:prstGeom>
            <a:noFill/>
          </p:spPr>
          <p:txBody>
            <a:bodyPr wrap="non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8 Groups</a:t>
              </a:r>
              <a:endParaRPr lang="zh-CN" altLang="en-US" sz="900" dirty="0">
                <a:solidFill>
                  <a:prstClr val="black"/>
                </a:solidFill>
                <a:latin typeface="微软雅黑" panose="020B0503020204020204" charset="-122"/>
                <a:ea typeface="微软雅黑" panose="020B0503020204020204" charset="-122"/>
              </a:endParaRPr>
            </a:p>
          </p:txBody>
        </p:sp>
        <p:sp>
          <p:nvSpPr>
            <p:cNvPr id="352" name="文本框 351"/>
            <p:cNvSpPr txBox="1"/>
            <p:nvPr/>
          </p:nvSpPr>
          <p:spPr>
            <a:xfrm>
              <a:off x="1017635" y="1634636"/>
              <a:ext cx="1542923" cy="338554"/>
            </a:xfrm>
            <a:prstGeom prst="rect">
              <a:avLst/>
            </a:prstGeom>
            <a:noFill/>
          </p:spPr>
          <p:txBody>
            <a:bodyPr wrap="none" rtlCol="0">
              <a:spAutoFit/>
            </a:bodyPr>
            <a:lstStyle/>
            <a:p>
              <a:pPr defTabSz="685800" fontAlgn="auto">
                <a:spcBef>
                  <a:spcPts val="0"/>
                </a:spcBef>
                <a:spcAft>
                  <a:spcPts val="0"/>
                </a:spcAft>
              </a:pPr>
              <a:r>
                <a:rPr lang="en-US" altLang="zh-CN" sz="1600" i="1" dirty="0">
                  <a:solidFill>
                    <a:prstClr val="black"/>
                  </a:solidFill>
                  <a:latin typeface="Centaur" panose="02030504050205020304" pitchFamily="18" charset="0"/>
                  <a:ea typeface="微软雅黑" panose="020B0503020204020204" charset="-122"/>
                </a:rPr>
                <a:t>32 Spine Switches</a:t>
              </a:r>
              <a:endParaRPr lang="zh-CN" altLang="en-US" sz="1600" i="1" dirty="0">
                <a:solidFill>
                  <a:prstClr val="black"/>
                </a:solidFill>
                <a:latin typeface="Centaur" panose="02030504050205020304" pitchFamily="18" charset="0"/>
                <a:ea typeface="微软雅黑" panose="020B0503020204020204" charset="-122"/>
              </a:endParaRPr>
            </a:p>
          </p:txBody>
        </p:sp>
        <p:sp>
          <p:nvSpPr>
            <p:cNvPr id="353" name="文本框 352"/>
            <p:cNvSpPr txBox="1"/>
            <p:nvPr/>
          </p:nvSpPr>
          <p:spPr>
            <a:xfrm>
              <a:off x="353792" y="2683365"/>
              <a:ext cx="1551857" cy="338554"/>
            </a:xfrm>
            <a:prstGeom prst="rect">
              <a:avLst/>
            </a:prstGeom>
            <a:noFill/>
          </p:spPr>
          <p:txBody>
            <a:bodyPr wrap="square" rtlCol="0">
              <a:spAutoFit/>
            </a:bodyPr>
            <a:lstStyle>
              <a:defPPr>
                <a:defRPr lang="zh-CN"/>
              </a:defPPr>
              <a:lvl1pPr defTabSz="685800" fontAlgn="auto">
                <a:spcBef>
                  <a:spcPts val="0"/>
                </a:spcBef>
                <a:spcAft>
                  <a:spcPts val="0"/>
                </a:spcAft>
                <a:defRPr sz="1600" i="1">
                  <a:solidFill>
                    <a:prstClr val="black"/>
                  </a:solidFill>
                  <a:latin typeface="Centaur" panose="02030504050205020304" pitchFamily="18" charset="0"/>
                  <a:ea typeface="微软雅黑" panose="020B0503020204020204" charset="-122"/>
                </a:defRPr>
              </a:lvl1pPr>
            </a:lstStyle>
            <a:p>
              <a:r>
                <a:rPr lang="en-US" altLang="zh-CN" dirty="0"/>
                <a:t>64 Leaf Switches</a:t>
              </a:r>
              <a:endParaRPr lang="zh-CN" altLang="en-US" dirty="0"/>
            </a:p>
          </p:txBody>
        </p:sp>
      </p:grpSp>
      <p:pic>
        <p:nvPicPr>
          <p:cNvPr id="354" name="图片 353"/>
          <p:cNvPicPr>
            <a:picLocks noChangeAspect="1"/>
          </p:cNvPicPr>
          <p:nvPr/>
        </p:nvPicPr>
        <p:blipFill>
          <a:blip r:embed="rId2"/>
          <a:stretch>
            <a:fillRect/>
          </a:stretch>
        </p:blipFill>
        <p:spPr>
          <a:xfrm>
            <a:off x="8344428" y="3738069"/>
            <a:ext cx="3741216" cy="2951756"/>
          </a:xfrm>
          <a:prstGeom prst="rect">
            <a:avLst/>
          </a:prstGeom>
        </p:spPr>
      </p:pic>
      <p:sp>
        <p:nvSpPr>
          <p:cNvPr id="355" name="文本框 354"/>
          <p:cNvSpPr txBox="1"/>
          <p:nvPr/>
        </p:nvSpPr>
        <p:spPr>
          <a:xfrm>
            <a:off x="9798525" y="3459129"/>
            <a:ext cx="912429" cy="369332"/>
          </a:xfrm>
          <a:prstGeom prst="rect">
            <a:avLst/>
          </a:prstGeom>
          <a:noFill/>
        </p:spPr>
        <p:txBody>
          <a:bodyPr wrap="none" rtlCol="0">
            <a:spAutoFit/>
          </a:bodyPr>
          <a:lstStyle/>
          <a:p>
            <a:r>
              <a:rPr lang="en-US" altLang="zh-CN" i="1" dirty="0">
                <a:latin typeface="Centaur" panose="02030504050205020304" pitchFamily="18" charset="0"/>
              </a:rPr>
              <a:t>Meta F4</a:t>
            </a:r>
            <a:endParaRPr lang="zh-CN" altLang="en-US" i="1" dirty="0">
              <a:latin typeface="Centaur" panose="02030504050205020304" pitchFamily="18" charset="0"/>
            </a:endParaRPr>
          </a:p>
        </p:txBody>
      </p:sp>
      <p:sp>
        <p:nvSpPr>
          <p:cNvPr id="357" name="文本框 356"/>
          <p:cNvSpPr txBox="1"/>
          <p:nvPr/>
        </p:nvSpPr>
        <p:spPr>
          <a:xfrm>
            <a:off x="8830385" y="1580427"/>
            <a:ext cx="2733633" cy="1477328"/>
          </a:xfrm>
          <a:prstGeom prst="rect">
            <a:avLst/>
          </a:prstGeom>
          <a:noFill/>
        </p:spPr>
        <p:txBody>
          <a:bodyPr wrap="none" rtlCol="0">
            <a:spAutoFit/>
          </a:bodyPr>
          <a:lstStyle/>
          <a:p>
            <a:pPr marL="342900" indent="-342900">
              <a:buFont typeface="+mj-lt"/>
              <a:buAutoNum type="arabicPeriod"/>
            </a:pPr>
            <a:r>
              <a:rPr lang="zh-CN" altLang="en-US" dirty="0">
                <a:latin typeface="微软雅黑" panose="020B0503020204020204" charset="-122"/>
                <a:ea typeface="微软雅黑" panose="020B0503020204020204" charset="-122"/>
              </a:rPr>
              <a:t>接入</a:t>
            </a:r>
            <a:r>
              <a:rPr lang="zh-CN" altLang="en-US" dirty="0" smtClean="0">
                <a:latin typeface="微软雅黑" panose="020B0503020204020204" charset="-122"/>
                <a:ea typeface="微软雅黑" panose="020B0503020204020204" charset="-122"/>
              </a:rPr>
              <a:t>带宽</a:t>
            </a:r>
            <a:r>
              <a:rPr lang="en-US" altLang="zh-CN" dirty="0" smtClean="0">
                <a:latin typeface="微软雅黑" panose="020B0503020204020204" charset="-122"/>
                <a:ea typeface="微软雅黑" panose="020B0503020204020204" charset="-122"/>
              </a:rPr>
              <a:t>400Gbps</a:t>
            </a:r>
            <a:r>
              <a:rPr lang="zh-CN" altLang="en-US" dirty="0">
                <a:latin typeface="微软雅黑" panose="020B0503020204020204" charset="-122"/>
                <a:ea typeface="微软雅黑" panose="020B0503020204020204" charset="-122"/>
              </a:rPr>
              <a:t>起</a:t>
            </a:r>
            <a:endParaRPr lang="en-US" altLang="zh-CN" dirty="0">
              <a:latin typeface="微软雅黑" panose="020B0503020204020204" charset="-122"/>
              <a:ea typeface="微软雅黑" panose="020B0503020204020204" charset="-122"/>
            </a:endParaRPr>
          </a:p>
          <a:p>
            <a:pPr marL="342900" indent="-342900">
              <a:buFont typeface="+mj-lt"/>
              <a:buAutoNum type="arabicPeriod"/>
            </a:pPr>
            <a:endParaRPr lang="en-US" altLang="zh-CN" dirty="0">
              <a:latin typeface="微软雅黑" panose="020B0503020204020204" charset="-122"/>
              <a:ea typeface="微软雅黑" panose="020B0503020204020204" charset="-122"/>
            </a:endParaRPr>
          </a:p>
          <a:p>
            <a:pPr marL="342900" indent="-342900">
              <a:buFont typeface="+mj-lt"/>
              <a:buAutoNum type="arabicPeriod"/>
            </a:pPr>
            <a:r>
              <a:rPr lang="zh-CN" altLang="en-US" dirty="0">
                <a:latin typeface="微软雅黑" panose="020B0503020204020204" charset="-122"/>
                <a:ea typeface="微软雅黑" panose="020B0503020204020204" charset="-122"/>
              </a:rPr>
              <a:t>网络收敛比</a:t>
            </a:r>
            <a:r>
              <a:rPr lang="en-US" altLang="zh-CN" dirty="0">
                <a:latin typeface="微软雅黑" panose="020B0503020204020204" charset="-122"/>
                <a:ea typeface="微软雅黑" panose="020B0503020204020204" charset="-122"/>
              </a:rPr>
              <a:t>1:1</a:t>
            </a:r>
            <a:r>
              <a:rPr lang="zh-CN" altLang="en-US" dirty="0">
                <a:latin typeface="微软雅黑" panose="020B0503020204020204" charset="-122"/>
                <a:ea typeface="微软雅黑" panose="020B0503020204020204" charset="-122"/>
              </a:rPr>
              <a:t>强需求</a:t>
            </a:r>
            <a:endParaRPr lang="en-US" altLang="zh-CN" dirty="0">
              <a:latin typeface="微软雅黑" panose="020B0503020204020204" charset="-122"/>
              <a:ea typeface="微软雅黑" panose="020B0503020204020204" charset="-122"/>
            </a:endParaRPr>
          </a:p>
          <a:p>
            <a:pPr marL="342900" indent="-342900">
              <a:buFont typeface="+mj-lt"/>
              <a:buAutoNum type="arabicPeriod"/>
            </a:pPr>
            <a:endParaRPr lang="en-US" altLang="zh-CN" dirty="0">
              <a:latin typeface="微软雅黑" panose="020B0503020204020204" charset="-122"/>
              <a:ea typeface="微软雅黑" panose="020B0503020204020204" charset="-122"/>
            </a:endParaRPr>
          </a:p>
          <a:p>
            <a:pPr marL="342900" indent="-342900">
              <a:buFont typeface="+mj-lt"/>
              <a:buAutoNum type="arabicPeriod"/>
            </a:pPr>
            <a:r>
              <a:rPr lang="zh-CN" altLang="en-US" dirty="0">
                <a:latin typeface="微软雅黑" panose="020B0503020204020204" charset="-122"/>
                <a:ea typeface="微软雅黑" panose="020B0503020204020204" charset="-122"/>
              </a:rPr>
              <a:t>两层</a:t>
            </a:r>
            <a:r>
              <a:rPr lang="en-US" altLang="zh-CN" dirty="0">
                <a:latin typeface="微软雅黑" panose="020B0503020204020204" charset="-122"/>
                <a:ea typeface="微软雅黑" panose="020B0503020204020204" charset="-122"/>
              </a:rPr>
              <a:t>Spine-Leaf</a:t>
            </a:r>
            <a:r>
              <a:rPr lang="zh-CN" altLang="en-US" dirty="0">
                <a:latin typeface="微软雅黑" panose="020B0503020204020204" charset="-122"/>
                <a:ea typeface="微软雅黑" panose="020B0503020204020204" charset="-122"/>
              </a:rPr>
              <a:t>组网</a:t>
            </a:r>
            <a:endParaRPr lang="zh-CN" altLang="en-US" dirty="0">
              <a:latin typeface="微软雅黑" panose="020B0503020204020204" charset="-122"/>
              <a:ea typeface="微软雅黑" panose="020B0503020204020204" charset="-122"/>
            </a:endParaRPr>
          </a:p>
        </p:txBody>
      </p:sp>
      <p:graphicFrame>
        <p:nvGraphicFramePr>
          <p:cNvPr id="358" name="表格 357"/>
          <p:cNvGraphicFramePr>
            <a:graphicFrameLocks noGrp="1"/>
          </p:cNvGraphicFramePr>
          <p:nvPr/>
        </p:nvGraphicFramePr>
        <p:xfrm>
          <a:off x="945399" y="5200981"/>
          <a:ext cx="6671120" cy="768876"/>
        </p:xfrm>
        <a:graphic>
          <a:graphicData uri="http://schemas.openxmlformats.org/drawingml/2006/table">
            <a:tbl>
              <a:tblPr/>
              <a:tblGrid>
                <a:gridCol w="1313358"/>
                <a:gridCol w="3430717"/>
                <a:gridCol w="1927045"/>
              </a:tblGrid>
              <a:tr h="454551">
                <a:tc>
                  <a:txBody>
                    <a:bodyPr/>
                    <a:lstStyle/>
                    <a:p>
                      <a:pPr algn="ctr" fontAlgn="ct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设备规格</a:t>
                      </a:r>
                      <a:endPar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下联组</a:t>
                      </a: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网支持</a:t>
                      </a: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的</a:t>
                      </a:r>
                      <a:r>
                        <a:rPr lang="en-US" altLang="zh-CN"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400G</a:t>
                      </a: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端口</a:t>
                      </a: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数</a:t>
                      </a:r>
                      <a:endPar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AI</a:t>
                      </a: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训练服务器</a:t>
                      </a:r>
                      <a:endPar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314325">
                <a:tc>
                  <a:txBody>
                    <a:bodyPr/>
                    <a:lstStyle/>
                    <a:p>
                      <a:pPr algn="ctr" fontAlgn="ctr"/>
                      <a:r>
                        <a:rPr lang="en-US" sz="1600" b="0" i="0" u="none" strike="noStrike" dirty="0">
                          <a:solidFill>
                            <a:srgbClr val="000000"/>
                          </a:solidFill>
                          <a:effectLst/>
                          <a:latin typeface="微软雅黑" panose="020B0503020204020204" charset="-122"/>
                          <a:ea typeface="微软雅黑" panose="020B0503020204020204" charset="-122"/>
                        </a:rPr>
                        <a:t>64*400G</a:t>
                      </a:r>
                      <a:endParaRPr lang="en-US"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600" b="0" i="0" u="none" strike="noStrike" dirty="0" smtClean="0">
                          <a:solidFill>
                            <a:srgbClr val="000000"/>
                          </a:solidFill>
                          <a:effectLst/>
                          <a:latin typeface="微软雅黑" panose="020B0503020204020204" charset="-122"/>
                          <a:ea typeface="微软雅黑" panose="020B0503020204020204" charset="-122"/>
                        </a:rPr>
                        <a:t>2048</a:t>
                      </a:r>
                      <a:endParaRPr lang="en-US" altLang="zh-CN"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600" b="0" i="0" u="none" strike="noStrike" dirty="0" smtClean="0">
                          <a:solidFill>
                            <a:srgbClr val="000000"/>
                          </a:solidFill>
                          <a:effectLst/>
                          <a:latin typeface="微软雅黑" panose="020B0503020204020204" charset="-122"/>
                          <a:ea typeface="微软雅黑" panose="020B0503020204020204" charset="-122"/>
                        </a:rPr>
                        <a:t>256</a:t>
                      </a:r>
                      <a:endParaRPr lang="en-US" altLang="zh-CN"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cxnSp>
        <p:nvCxnSpPr>
          <p:cNvPr id="360" name="直接连接符 359"/>
          <p:cNvCxnSpPr/>
          <p:nvPr/>
        </p:nvCxnSpPr>
        <p:spPr>
          <a:xfrm>
            <a:off x="8314684" y="1315720"/>
            <a:ext cx="0" cy="554228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cxnSp>
        <p:nvCxnSpPr>
          <p:cNvPr id="361" name="直接连接符 360"/>
          <p:cNvCxnSpPr/>
          <p:nvPr/>
        </p:nvCxnSpPr>
        <p:spPr>
          <a:xfrm flipH="1">
            <a:off x="0" y="4830182"/>
            <a:ext cx="8314684" cy="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cxnSp>
        <p:nvCxnSpPr>
          <p:cNvPr id="362" name="直接连接符 361"/>
          <p:cNvCxnSpPr/>
          <p:nvPr/>
        </p:nvCxnSpPr>
        <p:spPr>
          <a:xfrm>
            <a:off x="8314684" y="3319275"/>
            <a:ext cx="3875591" cy="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pic>
        <p:nvPicPr>
          <p:cNvPr id="363" name="图片 362" descr="ny-logo"/>
          <p:cNvPicPr>
            <a:picLocks noChangeAspect="1"/>
          </p:cNvPicPr>
          <p:nvPr/>
        </p:nvPicPr>
        <p:blipFill>
          <a:blip r:embed="rId3"/>
          <a:stretch>
            <a:fillRect/>
          </a:stretch>
        </p:blipFill>
        <p:spPr>
          <a:xfrm>
            <a:off x="9872638" y="45418"/>
            <a:ext cx="2101038" cy="34070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1"/>
          <p:cNvSpPr txBox="1"/>
          <p:nvPr/>
        </p:nvSpPr>
        <p:spPr>
          <a:xfrm>
            <a:off x="226385" y="158906"/>
            <a:ext cx="10515600" cy="71374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smtClean="0">
                <a:latin typeface="微软雅黑" panose="020B0503020204020204" charset="-122"/>
                <a:ea typeface="微软雅黑" panose="020B0503020204020204" charset="-122"/>
              </a:rPr>
              <a:t>Any-to-any——</a:t>
            </a:r>
            <a:r>
              <a:rPr lang="zh-CN" altLang="en-US" sz="1800" b="1" dirty="0">
                <a:latin typeface="微软雅黑" panose="020B0503020204020204" charset="-122"/>
                <a:ea typeface="微软雅黑" panose="020B0503020204020204" charset="-122"/>
              </a:rPr>
              <a:t>存储</a:t>
            </a:r>
            <a:r>
              <a:rPr lang="zh-CN" altLang="en-US" sz="1800" b="1" dirty="0" smtClean="0">
                <a:latin typeface="微软雅黑" panose="020B0503020204020204" charset="-122"/>
                <a:ea typeface="微软雅黑" panose="020B0503020204020204" charset="-122"/>
              </a:rPr>
              <a:t>两层</a:t>
            </a:r>
            <a:r>
              <a:rPr lang="en-US" altLang="zh-CN" sz="1800" b="1" dirty="0" smtClean="0">
                <a:latin typeface="微软雅黑" panose="020B0503020204020204" charset="-122"/>
                <a:ea typeface="微软雅黑" panose="020B0503020204020204" charset="-122"/>
              </a:rPr>
              <a:t>Clos</a:t>
            </a:r>
            <a:r>
              <a:rPr lang="zh-CN" altLang="en-US" sz="1800" b="1" dirty="0" smtClean="0">
                <a:latin typeface="微软雅黑" panose="020B0503020204020204" charset="-122"/>
                <a:ea typeface="微软雅黑" panose="020B0503020204020204" charset="-122"/>
              </a:rPr>
              <a:t>组网（简）</a:t>
            </a:r>
            <a:endParaRPr lang="zh-CN" altLang="en-US" sz="1800" b="1" dirty="0">
              <a:latin typeface="微软雅黑" panose="020B0503020204020204" charset="-122"/>
              <a:ea typeface="微软雅黑" panose="020B0503020204020204" charset="-122"/>
            </a:endParaRPr>
          </a:p>
        </p:txBody>
      </p:sp>
      <p:grpSp>
        <p:nvGrpSpPr>
          <p:cNvPr id="4" name="组合 3"/>
          <p:cNvGrpSpPr/>
          <p:nvPr/>
        </p:nvGrpSpPr>
        <p:grpSpPr>
          <a:xfrm>
            <a:off x="111527" y="1439727"/>
            <a:ext cx="8152541" cy="3236055"/>
            <a:chOff x="353792" y="1634636"/>
            <a:chExt cx="8152541" cy="3236055"/>
          </a:xfrm>
        </p:grpSpPr>
        <p:sp>
          <p:nvSpPr>
            <p:cNvPr id="5" name="椭圆 4"/>
            <p:cNvSpPr/>
            <p:nvPr/>
          </p:nvSpPr>
          <p:spPr>
            <a:xfrm>
              <a:off x="2650432"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a:t>
              </a:r>
              <a:endParaRPr lang="zh-CN" altLang="en-US" sz="1200" dirty="0">
                <a:solidFill>
                  <a:prstClr val="white"/>
                </a:solidFill>
                <a:latin typeface="等线" panose="02010600030101010101" charset="-122"/>
                <a:ea typeface="等线" panose="02010600030101010101" charset="-122"/>
              </a:endParaRPr>
            </a:p>
          </p:txBody>
        </p:sp>
        <p:sp>
          <p:nvSpPr>
            <p:cNvPr id="6" name="椭圆 5"/>
            <p:cNvSpPr/>
            <p:nvPr/>
          </p:nvSpPr>
          <p:spPr>
            <a:xfrm>
              <a:off x="3137387"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2</a:t>
              </a:r>
              <a:endParaRPr lang="zh-CN" altLang="en-US" sz="1200" dirty="0">
                <a:solidFill>
                  <a:prstClr val="white"/>
                </a:solidFill>
                <a:latin typeface="等线" panose="02010600030101010101" charset="-122"/>
                <a:ea typeface="等线" panose="02010600030101010101" charset="-122"/>
              </a:endParaRPr>
            </a:p>
          </p:txBody>
        </p:sp>
        <p:sp>
          <p:nvSpPr>
            <p:cNvPr id="7" name="椭圆 6"/>
            <p:cNvSpPr/>
            <p:nvPr/>
          </p:nvSpPr>
          <p:spPr>
            <a:xfrm>
              <a:off x="3624343"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3</a:t>
              </a:r>
              <a:endParaRPr lang="zh-CN" altLang="en-US" sz="1200" dirty="0">
                <a:solidFill>
                  <a:prstClr val="white"/>
                </a:solidFill>
                <a:latin typeface="等线" panose="02010600030101010101" charset="-122"/>
                <a:ea typeface="等线" panose="02010600030101010101" charset="-122"/>
              </a:endParaRPr>
            </a:p>
          </p:txBody>
        </p:sp>
        <p:sp>
          <p:nvSpPr>
            <p:cNvPr id="8" name="椭圆 7"/>
            <p:cNvSpPr/>
            <p:nvPr/>
          </p:nvSpPr>
          <p:spPr>
            <a:xfrm>
              <a:off x="4111298"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4</a:t>
              </a:r>
              <a:endParaRPr lang="zh-CN" altLang="en-US" sz="1200" dirty="0">
                <a:solidFill>
                  <a:prstClr val="white"/>
                </a:solidFill>
                <a:latin typeface="等线" panose="02010600030101010101" charset="-122"/>
                <a:ea typeface="等线" panose="02010600030101010101" charset="-122"/>
              </a:endParaRPr>
            </a:p>
          </p:txBody>
        </p:sp>
        <p:sp>
          <p:nvSpPr>
            <p:cNvPr id="9" name="椭圆 8"/>
            <p:cNvSpPr/>
            <p:nvPr/>
          </p:nvSpPr>
          <p:spPr>
            <a:xfrm>
              <a:off x="4598254"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5</a:t>
              </a:r>
              <a:endParaRPr lang="zh-CN" altLang="en-US" sz="1200" dirty="0">
                <a:solidFill>
                  <a:prstClr val="white"/>
                </a:solidFill>
                <a:latin typeface="等线" panose="02010600030101010101" charset="-122"/>
                <a:ea typeface="等线" panose="02010600030101010101" charset="-122"/>
              </a:endParaRPr>
            </a:p>
          </p:txBody>
        </p:sp>
        <p:sp>
          <p:nvSpPr>
            <p:cNvPr id="10" name="椭圆 9"/>
            <p:cNvSpPr/>
            <p:nvPr/>
          </p:nvSpPr>
          <p:spPr>
            <a:xfrm>
              <a:off x="5085209"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6</a:t>
              </a:r>
              <a:endParaRPr lang="zh-CN" altLang="en-US" sz="1200" dirty="0">
                <a:solidFill>
                  <a:prstClr val="white"/>
                </a:solidFill>
                <a:latin typeface="等线" panose="02010600030101010101" charset="-122"/>
                <a:ea typeface="等线" panose="02010600030101010101" charset="-122"/>
              </a:endParaRPr>
            </a:p>
          </p:txBody>
        </p:sp>
        <p:sp>
          <p:nvSpPr>
            <p:cNvPr id="11" name="椭圆 10"/>
            <p:cNvSpPr/>
            <p:nvPr/>
          </p:nvSpPr>
          <p:spPr>
            <a:xfrm>
              <a:off x="5572165" y="1661073"/>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7</a:t>
              </a:r>
              <a:endParaRPr lang="zh-CN" altLang="en-US" sz="1200" dirty="0">
                <a:solidFill>
                  <a:prstClr val="white"/>
                </a:solidFill>
                <a:latin typeface="等线" panose="02010600030101010101" charset="-122"/>
                <a:ea typeface="等线" panose="02010600030101010101" charset="-122"/>
              </a:endParaRPr>
            </a:p>
          </p:txBody>
        </p:sp>
        <p:sp>
          <p:nvSpPr>
            <p:cNvPr id="12" name="椭圆 11"/>
            <p:cNvSpPr/>
            <p:nvPr/>
          </p:nvSpPr>
          <p:spPr>
            <a:xfrm>
              <a:off x="6611002" y="1700017"/>
              <a:ext cx="229866" cy="22986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16</a:t>
              </a:r>
              <a:endParaRPr lang="zh-CN" altLang="en-US" sz="1200" dirty="0">
                <a:solidFill>
                  <a:prstClr val="white"/>
                </a:solidFill>
                <a:latin typeface="等线" panose="02010600030101010101" charset="-122"/>
                <a:ea typeface="等线" panose="02010600030101010101" charset="-122"/>
              </a:endParaRPr>
            </a:p>
          </p:txBody>
        </p:sp>
        <p:sp>
          <p:nvSpPr>
            <p:cNvPr id="13" name="椭圆 12"/>
            <p:cNvSpPr/>
            <p:nvPr/>
          </p:nvSpPr>
          <p:spPr>
            <a:xfrm>
              <a:off x="1221946"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1</a:t>
              </a:r>
              <a:endParaRPr lang="zh-CN" altLang="en-US" sz="1350" dirty="0">
                <a:solidFill>
                  <a:prstClr val="white"/>
                </a:solidFill>
                <a:latin typeface="等线" panose="02010600030101010101" charset="-122"/>
                <a:ea typeface="等线" panose="02010600030101010101" charset="-122"/>
              </a:endParaRPr>
            </a:p>
          </p:txBody>
        </p:sp>
        <p:sp>
          <p:nvSpPr>
            <p:cNvPr id="14" name="椭圆 13"/>
            <p:cNvSpPr/>
            <p:nvPr/>
          </p:nvSpPr>
          <p:spPr>
            <a:xfrm>
              <a:off x="1502012"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2</a:t>
              </a:r>
              <a:endParaRPr lang="zh-CN" altLang="en-US" sz="1350" dirty="0">
                <a:solidFill>
                  <a:prstClr val="white"/>
                </a:solidFill>
                <a:latin typeface="等线" panose="02010600030101010101" charset="-122"/>
                <a:ea typeface="等线" panose="02010600030101010101" charset="-122"/>
              </a:endParaRPr>
            </a:p>
          </p:txBody>
        </p:sp>
        <p:sp>
          <p:nvSpPr>
            <p:cNvPr id="15" name="椭圆 14"/>
            <p:cNvSpPr/>
            <p:nvPr/>
          </p:nvSpPr>
          <p:spPr>
            <a:xfrm>
              <a:off x="1782079"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3</a:t>
              </a:r>
              <a:endParaRPr lang="zh-CN" altLang="en-US" sz="1350" dirty="0">
                <a:solidFill>
                  <a:prstClr val="white"/>
                </a:solidFill>
                <a:latin typeface="等线" panose="02010600030101010101" charset="-122"/>
                <a:ea typeface="等线" panose="02010600030101010101" charset="-122"/>
              </a:endParaRPr>
            </a:p>
          </p:txBody>
        </p:sp>
        <p:sp>
          <p:nvSpPr>
            <p:cNvPr id="16" name="椭圆 15"/>
            <p:cNvSpPr/>
            <p:nvPr/>
          </p:nvSpPr>
          <p:spPr>
            <a:xfrm>
              <a:off x="2062145"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4</a:t>
              </a:r>
              <a:endParaRPr lang="zh-CN" altLang="en-US" sz="1350" dirty="0">
                <a:solidFill>
                  <a:prstClr val="white"/>
                </a:solidFill>
                <a:latin typeface="等线" panose="02010600030101010101" charset="-122"/>
                <a:ea typeface="等线" panose="02010600030101010101" charset="-122"/>
              </a:endParaRPr>
            </a:p>
          </p:txBody>
        </p:sp>
        <p:sp>
          <p:nvSpPr>
            <p:cNvPr id="17" name="椭圆 16"/>
            <p:cNvSpPr/>
            <p:nvPr/>
          </p:nvSpPr>
          <p:spPr>
            <a:xfrm>
              <a:off x="2342212"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5</a:t>
              </a:r>
              <a:endParaRPr lang="zh-CN" altLang="en-US" sz="1350" dirty="0">
                <a:solidFill>
                  <a:prstClr val="white"/>
                </a:solidFill>
                <a:latin typeface="等线" panose="02010600030101010101" charset="-122"/>
                <a:ea typeface="等线" panose="02010600030101010101" charset="-122"/>
              </a:endParaRPr>
            </a:p>
          </p:txBody>
        </p:sp>
        <p:sp>
          <p:nvSpPr>
            <p:cNvPr id="18" name="椭圆 17"/>
            <p:cNvSpPr/>
            <p:nvPr/>
          </p:nvSpPr>
          <p:spPr>
            <a:xfrm>
              <a:off x="2622278"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6</a:t>
              </a:r>
              <a:endParaRPr lang="zh-CN" altLang="en-US" sz="1350" dirty="0">
                <a:solidFill>
                  <a:prstClr val="white"/>
                </a:solidFill>
                <a:latin typeface="等线" panose="02010600030101010101" charset="-122"/>
                <a:ea typeface="等线" panose="02010600030101010101" charset="-122"/>
              </a:endParaRPr>
            </a:p>
          </p:txBody>
        </p:sp>
        <p:sp>
          <p:nvSpPr>
            <p:cNvPr id="19" name="椭圆 18"/>
            <p:cNvSpPr/>
            <p:nvPr/>
          </p:nvSpPr>
          <p:spPr>
            <a:xfrm>
              <a:off x="2902345"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7</a:t>
              </a:r>
              <a:endParaRPr lang="zh-CN" altLang="en-US" sz="1350" dirty="0">
                <a:solidFill>
                  <a:prstClr val="white"/>
                </a:solidFill>
                <a:latin typeface="等线" panose="02010600030101010101" charset="-122"/>
                <a:ea typeface="等线" panose="02010600030101010101" charset="-122"/>
              </a:endParaRPr>
            </a:p>
          </p:txBody>
        </p:sp>
        <p:sp>
          <p:nvSpPr>
            <p:cNvPr id="20" name="椭圆 19"/>
            <p:cNvSpPr/>
            <p:nvPr/>
          </p:nvSpPr>
          <p:spPr>
            <a:xfrm>
              <a:off x="3182411" y="3247029"/>
              <a:ext cx="229866" cy="22986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8</a:t>
              </a:r>
              <a:endParaRPr lang="zh-CN" altLang="en-US" sz="1350" dirty="0">
                <a:solidFill>
                  <a:prstClr val="white"/>
                </a:solidFill>
                <a:latin typeface="等线" panose="02010600030101010101" charset="-122"/>
                <a:ea typeface="等线" panose="02010600030101010101" charset="-122"/>
              </a:endParaRPr>
            </a:p>
          </p:txBody>
        </p:sp>
        <p:sp>
          <p:nvSpPr>
            <p:cNvPr id="21" name="椭圆 20"/>
            <p:cNvSpPr/>
            <p:nvPr/>
          </p:nvSpPr>
          <p:spPr>
            <a:xfrm>
              <a:off x="3477718"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altLang="zh-CN" sz="1350" dirty="0">
                  <a:solidFill>
                    <a:prstClr val="white"/>
                  </a:solidFill>
                  <a:latin typeface="等线" panose="02010600030101010101" charset="-122"/>
                  <a:ea typeface="等线" panose="02010600030101010101" charset="-122"/>
                </a:rPr>
                <a:t>9</a:t>
              </a:r>
              <a:endParaRPr lang="zh-CN" altLang="en-US" sz="1350" dirty="0">
                <a:solidFill>
                  <a:prstClr val="white"/>
                </a:solidFill>
                <a:latin typeface="等线" panose="02010600030101010101" charset="-122"/>
                <a:ea typeface="等线" panose="02010600030101010101" charset="-122"/>
              </a:endParaRPr>
            </a:p>
          </p:txBody>
        </p:sp>
        <p:sp>
          <p:nvSpPr>
            <p:cNvPr id="22" name="椭圆 21"/>
            <p:cNvSpPr/>
            <p:nvPr/>
          </p:nvSpPr>
          <p:spPr>
            <a:xfrm>
              <a:off x="3757784"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10</a:t>
              </a:r>
              <a:endParaRPr lang="zh-CN" altLang="en-US" sz="1200" dirty="0">
                <a:solidFill>
                  <a:prstClr val="white"/>
                </a:solidFill>
                <a:latin typeface="等线" panose="02010600030101010101" charset="-122"/>
                <a:ea typeface="等线" panose="02010600030101010101" charset="-122"/>
              </a:endParaRPr>
            </a:p>
          </p:txBody>
        </p:sp>
        <p:sp>
          <p:nvSpPr>
            <p:cNvPr id="23" name="椭圆 22"/>
            <p:cNvSpPr/>
            <p:nvPr/>
          </p:nvSpPr>
          <p:spPr>
            <a:xfrm>
              <a:off x="4037851"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11</a:t>
              </a:r>
              <a:endParaRPr lang="zh-CN" altLang="en-US" sz="1200" dirty="0">
                <a:solidFill>
                  <a:prstClr val="white"/>
                </a:solidFill>
                <a:latin typeface="等线" panose="02010600030101010101" charset="-122"/>
                <a:ea typeface="等线" panose="02010600030101010101" charset="-122"/>
              </a:endParaRPr>
            </a:p>
          </p:txBody>
        </p:sp>
        <p:sp>
          <p:nvSpPr>
            <p:cNvPr id="24" name="椭圆 23"/>
            <p:cNvSpPr/>
            <p:nvPr/>
          </p:nvSpPr>
          <p:spPr>
            <a:xfrm>
              <a:off x="4317917"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12</a:t>
              </a:r>
              <a:endParaRPr lang="zh-CN" altLang="en-US" sz="1200" dirty="0">
                <a:solidFill>
                  <a:prstClr val="white"/>
                </a:solidFill>
                <a:latin typeface="等线" panose="02010600030101010101" charset="-122"/>
                <a:ea typeface="等线" panose="02010600030101010101" charset="-122"/>
              </a:endParaRPr>
            </a:p>
          </p:txBody>
        </p:sp>
        <p:sp>
          <p:nvSpPr>
            <p:cNvPr id="25" name="椭圆 24"/>
            <p:cNvSpPr/>
            <p:nvPr/>
          </p:nvSpPr>
          <p:spPr>
            <a:xfrm>
              <a:off x="4597984"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13</a:t>
              </a:r>
              <a:endParaRPr lang="zh-CN" altLang="en-US" sz="1200" dirty="0">
                <a:solidFill>
                  <a:prstClr val="white"/>
                </a:solidFill>
                <a:latin typeface="等线" panose="02010600030101010101" charset="-122"/>
                <a:ea typeface="等线" panose="02010600030101010101" charset="-122"/>
              </a:endParaRPr>
            </a:p>
          </p:txBody>
        </p:sp>
        <p:sp>
          <p:nvSpPr>
            <p:cNvPr id="26" name="椭圆 25"/>
            <p:cNvSpPr/>
            <p:nvPr/>
          </p:nvSpPr>
          <p:spPr>
            <a:xfrm>
              <a:off x="4878050"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14</a:t>
              </a:r>
              <a:endParaRPr lang="zh-CN" altLang="en-US" sz="1200" dirty="0">
                <a:solidFill>
                  <a:prstClr val="white"/>
                </a:solidFill>
                <a:latin typeface="等线" panose="02010600030101010101" charset="-122"/>
                <a:ea typeface="等线" panose="02010600030101010101" charset="-122"/>
              </a:endParaRPr>
            </a:p>
          </p:txBody>
        </p:sp>
        <p:sp>
          <p:nvSpPr>
            <p:cNvPr id="27" name="椭圆 26"/>
            <p:cNvSpPr/>
            <p:nvPr/>
          </p:nvSpPr>
          <p:spPr>
            <a:xfrm>
              <a:off x="5158117" y="3247029"/>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15</a:t>
              </a:r>
              <a:endParaRPr lang="zh-CN" altLang="en-US" sz="1200" dirty="0">
                <a:solidFill>
                  <a:prstClr val="white"/>
                </a:solidFill>
                <a:latin typeface="等线" panose="02010600030101010101" charset="-122"/>
                <a:ea typeface="等线" panose="02010600030101010101" charset="-122"/>
              </a:endParaRPr>
            </a:p>
          </p:txBody>
        </p:sp>
        <p:cxnSp>
          <p:nvCxnSpPr>
            <p:cNvPr id="28" name="直接连接符 27"/>
            <p:cNvCxnSpPr>
              <a:stCxn id="5" idx="4"/>
              <a:endCxn id="13" idx="0"/>
            </p:cNvCxnSpPr>
            <p:nvPr/>
          </p:nvCxnSpPr>
          <p:spPr>
            <a:xfrm flipH="1">
              <a:off x="1336879" y="1890939"/>
              <a:ext cx="14284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4"/>
              <a:endCxn id="13" idx="0"/>
            </p:cNvCxnSpPr>
            <p:nvPr/>
          </p:nvCxnSpPr>
          <p:spPr>
            <a:xfrm flipH="1">
              <a:off x="1336879" y="1890939"/>
              <a:ext cx="19154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4"/>
              <a:endCxn id="13" idx="0"/>
            </p:cNvCxnSpPr>
            <p:nvPr/>
          </p:nvCxnSpPr>
          <p:spPr>
            <a:xfrm flipH="1">
              <a:off x="1336879" y="1890939"/>
              <a:ext cx="24023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4"/>
              <a:endCxn id="13" idx="0"/>
            </p:cNvCxnSpPr>
            <p:nvPr/>
          </p:nvCxnSpPr>
          <p:spPr>
            <a:xfrm flipH="1">
              <a:off x="1336879" y="1890939"/>
              <a:ext cx="2889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0"/>
              <a:endCxn id="9" idx="4"/>
            </p:cNvCxnSpPr>
            <p:nvPr/>
          </p:nvCxnSpPr>
          <p:spPr>
            <a:xfrm flipV="1">
              <a:off x="1336879" y="1890939"/>
              <a:ext cx="33763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0"/>
              <a:endCxn id="10" idx="4"/>
            </p:cNvCxnSpPr>
            <p:nvPr/>
          </p:nvCxnSpPr>
          <p:spPr>
            <a:xfrm flipV="1">
              <a:off x="1336879" y="1890939"/>
              <a:ext cx="38632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0"/>
              <a:endCxn id="11" idx="4"/>
            </p:cNvCxnSpPr>
            <p:nvPr/>
          </p:nvCxnSpPr>
          <p:spPr>
            <a:xfrm flipV="1">
              <a:off x="1336879" y="1890939"/>
              <a:ext cx="43502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0"/>
              <a:endCxn id="12" idx="4"/>
            </p:cNvCxnSpPr>
            <p:nvPr/>
          </p:nvCxnSpPr>
          <p:spPr>
            <a:xfrm flipV="1">
              <a:off x="1336879" y="1929883"/>
              <a:ext cx="5389056"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4"/>
              <a:endCxn id="14" idx="0"/>
            </p:cNvCxnSpPr>
            <p:nvPr/>
          </p:nvCxnSpPr>
          <p:spPr>
            <a:xfrm flipH="1">
              <a:off x="1616945" y="1890939"/>
              <a:ext cx="11484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 idx="4"/>
              <a:endCxn id="15" idx="0"/>
            </p:cNvCxnSpPr>
            <p:nvPr/>
          </p:nvCxnSpPr>
          <p:spPr>
            <a:xfrm flipH="1">
              <a:off x="1897012" y="1890939"/>
              <a:ext cx="868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 idx="4"/>
              <a:endCxn id="16" idx="0"/>
            </p:cNvCxnSpPr>
            <p:nvPr/>
          </p:nvCxnSpPr>
          <p:spPr>
            <a:xfrm flipH="1">
              <a:off x="2177078" y="1890939"/>
              <a:ext cx="5882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 idx="4"/>
              <a:endCxn id="17" idx="0"/>
            </p:cNvCxnSpPr>
            <p:nvPr/>
          </p:nvCxnSpPr>
          <p:spPr>
            <a:xfrm flipH="1">
              <a:off x="2457145" y="1890939"/>
              <a:ext cx="3082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5" idx="4"/>
              <a:endCxn id="18" idx="0"/>
            </p:cNvCxnSpPr>
            <p:nvPr/>
          </p:nvCxnSpPr>
          <p:spPr>
            <a:xfrm flipH="1">
              <a:off x="2737211" y="1890939"/>
              <a:ext cx="281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 idx="4"/>
              <a:endCxn id="19" idx="0"/>
            </p:cNvCxnSpPr>
            <p:nvPr/>
          </p:nvCxnSpPr>
          <p:spPr>
            <a:xfrm>
              <a:off x="2765365" y="1890939"/>
              <a:ext cx="2519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 idx="4"/>
              <a:endCxn id="20" idx="0"/>
            </p:cNvCxnSpPr>
            <p:nvPr/>
          </p:nvCxnSpPr>
          <p:spPr>
            <a:xfrm>
              <a:off x="2765365" y="1890939"/>
              <a:ext cx="5319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4"/>
              <a:endCxn id="21" idx="0"/>
            </p:cNvCxnSpPr>
            <p:nvPr/>
          </p:nvCxnSpPr>
          <p:spPr>
            <a:xfrm>
              <a:off x="2765365" y="1890939"/>
              <a:ext cx="8272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 idx="4"/>
              <a:endCxn id="22" idx="0"/>
            </p:cNvCxnSpPr>
            <p:nvPr/>
          </p:nvCxnSpPr>
          <p:spPr>
            <a:xfrm>
              <a:off x="2765365" y="1890939"/>
              <a:ext cx="11073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5" idx="4"/>
              <a:endCxn id="23" idx="0"/>
            </p:cNvCxnSpPr>
            <p:nvPr/>
          </p:nvCxnSpPr>
          <p:spPr>
            <a:xfrm>
              <a:off x="2765365" y="1890939"/>
              <a:ext cx="13874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 idx="4"/>
              <a:endCxn id="24" idx="0"/>
            </p:cNvCxnSpPr>
            <p:nvPr/>
          </p:nvCxnSpPr>
          <p:spPr>
            <a:xfrm>
              <a:off x="2765365" y="1890939"/>
              <a:ext cx="16674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 idx="4"/>
              <a:endCxn id="25" idx="0"/>
            </p:cNvCxnSpPr>
            <p:nvPr/>
          </p:nvCxnSpPr>
          <p:spPr>
            <a:xfrm>
              <a:off x="2765365" y="1890939"/>
              <a:ext cx="194755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4"/>
              <a:endCxn id="26" idx="0"/>
            </p:cNvCxnSpPr>
            <p:nvPr/>
          </p:nvCxnSpPr>
          <p:spPr>
            <a:xfrm>
              <a:off x="2765365" y="1890939"/>
              <a:ext cx="22276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 idx="4"/>
              <a:endCxn id="27" idx="0"/>
            </p:cNvCxnSpPr>
            <p:nvPr/>
          </p:nvCxnSpPr>
          <p:spPr>
            <a:xfrm>
              <a:off x="2765365" y="1890939"/>
              <a:ext cx="250768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4"/>
              <a:endCxn id="242" idx="0"/>
            </p:cNvCxnSpPr>
            <p:nvPr/>
          </p:nvCxnSpPr>
          <p:spPr>
            <a:xfrm>
              <a:off x="2765365" y="1890939"/>
              <a:ext cx="36211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 idx="4"/>
              <a:endCxn id="14" idx="0"/>
            </p:cNvCxnSpPr>
            <p:nvPr/>
          </p:nvCxnSpPr>
          <p:spPr>
            <a:xfrm flipH="1">
              <a:off x="1616945" y="1890939"/>
              <a:ext cx="16353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 idx="4"/>
              <a:endCxn id="15" idx="0"/>
            </p:cNvCxnSpPr>
            <p:nvPr/>
          </p:nvCxnSpPr>
          <p:spPr>
            <a:xfrm flipH="1">
              <a:off x="1897012" y="1890939"/>
              <a:ext cx="13553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 idx="4"/>
              <a:endCxn id="16" idx="0"/>
            </p:cNvCxnSpPr>
            <p:nvPr/>
          </p:nvCxnSpPr>
          <p:spPr>
            <a:xfrm flipH="1">
              <a:off x="2177078" y="1890939"/>
              <a:ext cx="10752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 idx="4"/>
              <a:endCxn id="17" idx="0"/>
            </p:cNvCxnSpPr>
            <p:nvPr/>
          </p:nvCxnSpPr>
          <p:spPr>
            <a:xfrm flipH="1">
              <a:off x="2457145" y="1890939"/>
              <a:ext cx="79517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6" idx="4"/>
              <a:endCxn id="18" idx="0"/>
            </p:cNvCxnSpPr>
            <p:nvPr/>
          </p:nvCxnSpPr>
          <p:spPr>
            <a:xfrm flipH="1">
              <a:off x="2737211" y="1890939"/>
              <a:ext cx="5151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 idx="4"/>
              <a:endCxn id="19" idx="0"/>
            </p:cNvCxnSpPr>
            <p:nvPr/>
          </p:nvCxnSpPr>
          <p:spPr>
            <a:xfrm flipH="1">
              <a:off x="3017278" y="1890939"/>
              <a:ext cx="23504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 idx="4"/>
              <a:endCxn id="20" idx="0"/>
            </p:cNvCxnSpPr>
            <p:nvPr/>
          </p:nvCxnSpPr>
          <p:spPr>
            <a:xfrm>
              <a:off x="3252320" y="1890939"/>
              <a:ext cx="450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 idx="4"/>
              <a:endCxn id="21" idx="0"/>
            </p:cNvCxnSpPr>
            <p:nvPr/>
          </p:nvCxnSpPr>
          <p:spPr>
            <a:xfrm>
              <a:off x="3252320" y="1890939"/>
              <a:ext cx="3403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6" idx="4"/>
              <a:endCxn id="22" idx="0"/>
            </p:cNvCxnSpPr>
            <p:nvPr/>
          </p:nvCxnSpPr>
          <p:spPr>
            <a:xfrm>
              <a:off x="3252320" y="1890939"/>
              <a:ext cx="6203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 idx="4"/>
              <a:endCxn id="23" idx="0"/>
            </p:cNvCxnSpPr>
            <p:nvPr/>
          </p:nvCxnSpPr>
          <p:spPr>
            <a:xfrm>
              <a:off x="3252320" y="1890939"/>
              <a:ext cx="9004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 idx="4"/>
              <a:endCxn id="24" idx="0"/>
            </p:cNvCxnSpPr>
            <p:nvPr/>
          </p:nvCxnSpPr>
          <p:spPr>
            <a:xfrm>
              <a:off x="3252320" y="1890939"/>
              <a:ext cx="118053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 idx="4"/>
              <a:endCxn id="25" idx="0"/>
            </p:cNvCxnSpPr>
            <p:nvPr/>
          </p:nvCxnSpPr>
          <p:spPr>
            <a:xfrm>
              <a:off x="3252320" y="1890939"/>
              <a:ext cx="14605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 idx="4"/>
              <a:endCxn id="26" idx="0"/>
            </p:cNvCxnSpPr>
            <p:nvPr/>
          </p:nvCxnSpPr>
          <p:spPr>
            <a:xfrm>
              <a:off x="3252320" y="1890939"/>
              <a:ext cx="174066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4"/>
              <a:endCxn id="27" idx="0"/>
            </p:cNvCxnSpPr>
            <p:nvPr/>
          </p:nvCxnSpPr>
          <p:spPr>
            <a:xfrm>
              <a:off x="3252320" y="1890939"/>
              <a:ext cx="202073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 idx="4"/>
              <a:endCxn id="242" idx="0"/>
            </p:cNvCxnSpPr>
            <p:nvPr/>
          </p:nvCxnSpPr>
          <p:spPr>
            <a:xfrm>
              <a:off x="3252321" y="1890939"/>
              <a:ext cx="31341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4"/>
              <a:endCxn id="14" idx="0"/>
            </p:cNvCxnSpPr>
            <p:nvPr/>
          </p:nvCxnSpPr>
          <p:spPr>
            <a:xfrm flipH="1">
              <a:off x="1616945" y="1890939"/>
              <a:ext cx="21223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7" idx="4"/>
              <a:endCxn id="15" idx="0"/>
            </p:cNvCxnSpPr>
            <p:nvPr/>
          </p:nvCxnSpPr>
          <p:spPr>
            <a:xfrm flipH="1">
              <a:off x="1897012" y="1890939"/>
              <a:ext cx="18422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 idx="4"/>
              <a:endCxn id="16" idx="0"/>
            </p:cNvCxnSpPr>
            <p:nvPr/>
          </p:nvCxnSpPr>
          <p:spPr>
            <a:xfrm flipH="1">
              <a:off x="2177078" y="1890939"/>
              <a:ext cx="15621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 idx="4"/>
              <a:endCxn id="17" idx="0"/>
            </p:cNvCxnSpPr>
            <p:nvPr/>
          </p:nvCxnSpPr>
          <p:spPr>
            <a:xfrm flipH="1">
              <a:off x="2457145" y="1890939"/>
              <a:ext cx="12821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7" idx="4"/>
              <a:endCxn id="18" idx="0"/>
            </p:cNvCxnSpPr>
            <p:nvPr/>
          </p:nvCxnSpPr>
          <p:spPr>
            <a:xfrm flipH="1">
              <a:off x="2737211" y="1890939"/>
              <a:ext cx="100206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 idx="4"/>
              <a:endCxn id="19" idx="0"/>
            </p:cNvCxnSpPr>
            <p:nvPr/>
          </p:nvCxnSpPr>
          <p:spPr>
            <a:xfrm flipH="1">
              <a:off x="3017278" y="1890939"/>
              <a:ext cx="7219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 idx="4"/>
              <a:endCxn id="20" idx="0"/>
            </p:cNvCxnSpPr>
            <p:nvPr/>
          </p:nvCxnSpPr>
          <p:spPr>
            <a:xfrm flipH="1">
              <a:off x="3297344" y="1890939"/>
              <a:ext cx="44193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 idx="4"/>
              <a:endCxn id="21" idx="0"/>
            </p:cNvCxnSpPr>
            <p:nvPr/>
          </p:nvCxnSpPr>
          <p:spPr>
            <a:xfrm flipH="1">
              <a:off x="3592651" y="1890939"/>
              <a:ext cx="1466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 idx="4"/>
              <a:endCxn id="22" idx="0"/>
            </p:cNvCxnSpPr>
            <p:nvPr/>
          </p:nvCxnSpPr>
          <p:spPr>
            <a:xfrm>
              <a:off x="3739276" y="1890939"/>
              <a:ext cx="1334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 idx="4"/>
              <a:endCxn id="23" idx="0"/>
            </p:cNvCxnSpPr>
            <p:nvPr/>
          </p:nvCxnSpPr>
          <p:spPr>
            <a:xfrm>
              <a:off x="3739276" y="1890939"/>
              <a:ext cx="4135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 idx="4"/>
              <a:endCxn id="24" idx="0"/>
            </p:cNvCxnSpPr>
            <p:nvPr/>
          </p:nvCxnSpPr>
          <p:spPr>
            <a:xfrm>
              <a:off x="3739276" y="1890939"/>
              <a:ext cx="6935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 idx="4"/>
              <a:endCxn id="25" idx="0"/>
            </p:cNvCxnSpPr>
            <p:nvPr/>
          </p:nvCxnSpPr>
          <p:spPr>
            <a:xfrm>
              <a:off x="3739276" y="1890939"/>
              <a:ext cx="97364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 idx="4"/>
              <a:endCxn id="26" idx="0"/>
            </p:cNvCxnSpPr>
            <p:nvPr/>
          </p:nvCxnSpPr>
          <p:spPr>
            <a:xfrm>
              <a:off x="3739276" y="1890939"/>
              <a:ext cx="12537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 idx="4"/>
              <a:endCxn id="27" idx="0"/>
            </p:cNvCxnSpPr>
            <p:nvPr/>
          </p:nvCxnSpPr>
          <p:spPr>
            <a:xfrm>
              <a:off x="3739276" y="1890939"/>
              <a:ext cx="153377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 idx="4"/>
              <a:endCxn id="242" idx="0"/>
            </p:cNvCxnSpPr>
            <p:nvPr/>
          </p:nvCxnSpPr>
          <p:spPr>
            <a:xfrm>
              <a:off x="3739276" y="1890939"/>
              <a:ext cx="26471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 idx="4"/>
              <a:endCxn id="14" idx="0"/>
            </p:cNvCxnSpPr>
            <p:nvPr/>
          </p:nvCxnSpPr>
          <p:spPr>
            <a:xfrm flipH="1">
              <a:off x="1616945" y="1890939"/>
              <a:ext cx="26092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 idx="4"/>
              <a:endCxn id="15" idx="0"/>
            </p:cNvCxnSpPr>
            <p:nvPr/>
          </p:nvCxnSpPr>
          <p:spPr>
            <a:xfrm flipH="1">
              <a:off x="1897012" y="1890939"/>
              <a:ext cx="23292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 idx="4"/>
              <a:endCxn id="16" idx="0"/>
            </p:cNvCxnSpPr>
            <p:nvPr/>
          </p:nvCxnSpPr>
          <p:spPr>
            <a:xfrm flipH="1">
              <a:off x="2177078" y="1890939"/>
              <a:ext cx="20491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 idx="4"/>
              <a:endCxn id="17" idx="0"/>
            </p:cNvCxnSpPr>
            <p:nvPr/>
          </p:nvCxnSpPr>
          <p:spPr>
            <a:xfrm flipH="1">
              <a:off x="2457145" y="1890939"/>
              <a:ext cx="17690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 idx="4"/>
              <a:endCxn id="18" idx="0"/>
            </p:cNvCxnSpPr>
            <p:nvPr/>
          </p:nvCxnSpPr>
          <p:spPr>
            <a:xfrm flipH="1">
              <a:off x="2737211" y="1890939"/>
              <a:ext cx="14890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 idx="4"/>
              <a:endCxn id="19" idx="0"/>
            </p:cNvCxnSpPr>
            <p:nvPr/>
          </p:nvCxnSpPr>
          <p:spPr>
            <a:xfrm flipH="1">
              <a:off x="3017278" y="1890939"/>
              <a:ext cx="12089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 idx="4"/>
              <a:endCxn id="20" idx="0"/>
            </p:cNvCxnSpPr>
            <p:nvPr/>
          </p:nvCxnSpPr>
          <p:spPr>
            <a:xfrm flipH="1">
              <a:off x="3297344" y="1890939"/>
              <a:ext cx="9288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 idx="4"/>
              <a:endCxn id="21" idx="0"/>
            </p:cNvCxnSpPr>
            <p:nvPr/>
          </p:nvCxnSpPr>
          <p:spPr>
            <a:xfrm flipH="1">
              <a:off x="3592651" y="1890939"/>
              <a:ext cx="6335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 idx="4"/>
              <a:endCxn id="22" idx="0"/>
            </p:cNvCxnSpPr>
            <p:nvPr/>
          </p:nvCxnSpPr>
          <p:spPr>
            <a:xfrm flipH="1">
              <a:off x="3872717" y="1890939"/>
              <a:ext cx="3535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 idx="4"/>
              <a:endCxn id="23" idx="0"/>
            </p:cNvCxnSpPr>
            <p:nvPr/>
          </p:nvCxnSpPr>
          <p:spPr>
            <a:xfrm flipH="1">
              <a:off x="4152784" y="1890939"/>
              <a:ext cx="734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 idx="4"/>
              <a:endCxn id="24" idx="0"/>
            </p:cNvCxnSpPr>
            <p:nvPr/>
          </p:nvCxnSpPr>
          <p:spPr>
            <a:xfrm>
              <a:off x="4226231" y="1890939"/>
              <a:ext cx="2066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 idx="4"/>
              <a:endCxn id="25" idx="0"/>
            </p:cNvCxnSpPr>
            <p:nvPr/>
          </p:nvCxnSpPr>
          <p:spPr>
            <a:xfrm>
              <a:off x="4226231" y="1890939"/>
              <a:ext cx="4866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 idx="4"/>
              <a:endCxn id="26" idx="0"/>
            </p:cNvCxnSpPr>
            <p:nvPr/>
          </p:nvCxnSpPr>
          <p:spPr>
            <a:xfrm>
              <a:off x="4226231" y="1890939"/>
              <a:ext cx="76675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 idx="4"/>
              <a:endCxn id="27" idx="0"/>
            </p:cNvCxnSpPr>
            <p:nvPr/>
          </p:nvCxnSpPr>
          <p:spPr>
            <a:xfrm>
              <a:off x="4226231" y="1890939"/>
              <a:ext cx="104681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 idx="4"/>
              <a:endCxn id="242" idx="0"/>
            </p:cNvCxnSpPr>
            <p:nvPr/>
          </p:nvCxnSpPr>
          <p:spPr>
            <a:xfrm>
              <a:off x="4226232" y="1890939"/>
              <a:ext cx="21602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 idx="4"/>
              <a:endCxn id="14" idx="0"/>
            </p:cNvCxnSpPr>
            <p:nvPr/>
          </p:nvCxnSpPr>
          <p:spPr>
            <a:xfrm flipH="1">
              <a:off x="1616945" y="1890939"/>
              <a:ext cx="30962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9" idx="4"/>
              <a:endCxn id="15" idx="0"/>
            </p:cNvCxnSpPr>
            <p:nvPr/>
          </p:nvCxnSpPr>
          <p:spPr>
            <a:xfrm flipH="1">
              <a:off x="1897012" y="1890939"/>
              <a:ext cx="281617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 idx="4"/>
              <a:endCxn id="16" idx="0"/>
            </p:cNvCxnSpPr>
            <p:nvPr/>
          </p:nvCxnSpPr>
          <p:spPr>
            <a:xfrm flipH="1">
              <a:off x="2177078" y="1890939"/>
              <a:ext cx="25361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 idx="4"/>
              <a:endCxn id="17" idx="0"/>
            </p:cNvCxnSpPr>
            <p:nvPr/>
          </p:nvCxnSpPr>
          <p:spPr>
            <a:xfrm flipH="1">
              <a:off x="2457145" y="1890939"/>
              <a:ext cx="225604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 idx="4"/>
              <a:endCxn id="18" idx="0"/>
            </p:cNvCxnSpPr>
            <p:nvPr/>
          </p:nvCxnSpPr>
          <p:spPr>
            <a:xfrm flipH="1">
              <a:off x="2737211" y="1890939"/>
              <a:ext cx="197597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 idx="4"/>
              <a:endCxn id="19" idx="0"/>
            </p:cNvCxnSpPr>
            <p:nvPr/>
          </p:nvCxnSpPr>
          <p:spPr>
            <a:xfrm flipH="1">
              <a:off x="3017278" y="1890939"/>
              <a:ext cx="169590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 idx="4"/>
              <a:endCxn id="20" idx="0"/>
            </p:cNvCxnSpPr>
            <p:nvPr/>
          </p:nvCxnSpPr>
          <p:spPr>
            <a:xfrm flipH="1">
              <a:off x="3297344" y="1890939"/>
              <a:ext cx="141584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 idx="4"/>
              <a:endCxn id="21" idx="0"/>
            </p:cNvCxnSpPr>
            <p:nvPr/>
          </p:nvCxnSpPr>
          <p:spPr>
            <a:xfrm flipH="1">
              <a:off x="3592651" y="1890939"/>
              <a:ext cx="11205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9" idx="4"/>
              <a:endCxn id="22" idx="0"/>
            </p:cNvCxnSpPr>
            <p:nvPr/>
          </p:nvCxnSpPr>
          <p:spPr>
            <a:xfrm flipH="1">
              <a:off x="3872717" y="1890939"/>
              <a:ext cx="8404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4"/>
              <a:endCxn id="23" idx="0"/>
            </p:cNvCxnSpPr>
            <p:nvPr/>
          </p:nvCxnSpPr>
          <p:spPr>
            <a:xfrm flipH="1">
              <a:off x="4152784" y="1890939"/>
              <a:ext cx="5604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 idx="4"/>
              <a:endCxn id="24" idx="0"/>
            </p:cNvCxnSpPr>
            <p:nvPr/>
          </p:nvCxnSpPr>
          <p:spPr>
            <a:xfrm flipH="1">
              <a:off x="4432850" y="1890939"/>
              <a:ext cx="28033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 idx="4"/>
              <a:endCxn id="25" idx="0"/>
            </p:cNvCxnSpPr>
            <p:nvPr/>
          </p:nvCxnSpPr>
          <p:spPr>
            <a:xfrm flipH="1">
              <a:off x="4712917" y="1890939"/>
              <a:ext cx="2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9" idx="4"/>
              <a:endCxn id="26" idx="0"/>
            </p:cNvCxnSpPr>
            <p:nvPr/>
          </p:nvCxnSpPr>
          <p:spPr>
            <a:xfrm>
              <a:off x="4713187" y="1890939"/>
              <a:ext cx="2797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9" idx="4"/>
              <a:endCxn id="27" idx="0"/>
            </p:cNvCxnSpPr>
            <p:nvPr/>
          </p:nvCxnSpPr>
          <p:spPr>
            <a:xfrm>
              <a:off x="4713187" y="1890939"/>
              <a:ext cx="55986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 idx="4"/>
              <a:endCxn id="242" idx="0"/>
            </p:cNvCxnSpPr>
            <p:nvPr/>
          </p:nvCxnSpPr>
          <p:spPr>
            <a:xfrm>
              <a:off x="4713187" y="1890939"/>
              <a:ext cx="16732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 idx="4"/>
              <a:endCxn id="14" idx="0"/>
            </p:cNvCxnSpPr>
            <p:nvPr/>
          </p:nvCxnSpPr>
          <p:spPr>
            <a:xfrm flipH="1">
              <a:off x="1616945" y="1890939"/>
              <a:ext cx="358319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 idx="4"/>
              <a:endCxn id="15" idx="0"/>
            </p:cNvCxnSpPr>
            <p:nvPr/>
          </p:nvCxnSpPr>
          <p:spPr>
            <a:xfrm flipH="1">
              <a:off x="1897012" y="1890939"/>
              <a:ext cx="33031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 idx="4"/>
              <a:endCxn id="16" idx="0"/>
            </p:cNvCxnSpPr>
            <p:nvPr/>
          </p:nvCxnSpPr>
          <p:spPr>
            <a:xfrm flipH="1">
              <a:off x="2177078" y="1890939"/>
              <a:ext cx="302306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 idx="4"/>
              <a:endCxn id="17" idx="0"/>
            </p:cNvCxnSpPr>
            <p:nvPr/>
          </p:nvCxnSpPr>
          <p:spPr>
            <a:xfrm flipH="1">
              <a:off x="2457145" y="1890939"/>
              <a:ext cx="27429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 idx="4"/>
              <a:endCxn id="18" idx="0"/>
            </p:cNvCxnSpPr>
            <p:nvPr/>
          </p:nvCxnSpPr>
          <p:spPr>
            <a:xfrm flipH="1">
              <a:off x="2737211" y="1890939"/>
              <a:ext cx="246293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0" idx="4"/>
              <a:endCxn id="19" idx="0"/>
            </p:cNvCxnSpPr>
            <p:nvPr/>
          </p:nvCxnSpPr>
          <p:spPr>
            <a:xfrm flipH="1">
              <a:off x="3017278" y="1890939"/>
              <a:ext cx="218286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 idx="4"/>
              <a:endCxn id="20" idx="0"/>
            </p:cNvCxnSpPr>
            <p:nvPr/>
          </p:nvCxnSpPr>
          <p:spPr>
            <a:xfrm flipH="1">
              <a:off x="3297344" y="1890939"/>
              <a:ext cx="190279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0" idx="4"/>
              <a:endCxn id="21" idx="0"/>
            </p:cNvCxnSpPr>
            <p:nvPr/>
          </p:nvCxnSpPr>
          <p:spPr>
            <a:xfrm flipH="1">
              <a:off x="3592651" y="1890939"/>
              <a:ext cx="16074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0" idx="4"/>
              <a:endCxn id="22" idx="0"/>
            </p:cNvCxnSpPr>
            <p:nvPr/>
          </p:nvCxnSpPr>
          <p:spPr>
            <a:xfrm flipH="1">
              <a:off x="3872717" y="1890939"/>
              <a:ext cx="13274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 idx="4"/>
              <a:endCxn id="23" idx="0"/>
            </p:cNvCxnSpPr>
            <p:nvPr/>
          </p:nvCxnSpPr>
          <p:spPr>
            <a:xfrm flipH="1">
              <a:off x="4152784" y="1890939"/>
              <a:ext cx="104735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 idx="4"/>
              <a:endCxn id="24" idx="0"/>
            </p:cNvCxnSpPr>
            <p:nvPr/>
          </p:nvCxnSpPr>
          <p:spPr>
            <a:xfrm flipH="1">
              <a:off x="4432850" y="1890939"/>
              <a:ext cx="7672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0" idx="4"/>
              <a:endCxn id="25" idx="0"/>
            </p:cNvCxnSpPr>
            <p:nvPr/>
          </p:nvCxnSpPr>
          <p:spPr>
            <a:xfrm flipH="1">
              <a:off x="4712917" y="1890939"/>
              <a:ext cx="48722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0" idx="4"/>
              <a:endCxn id="26" idx="0"/>
            </p:cNvCxnSpPr>
            <p:nvPr/>
          </p:nvCxnSpPr>
          <p:spPr>
            <a:xfrm flipH="1">
              <a:off x="4992983" y="1890939"/>
              <a:ext cx="20715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 idx="4"/>
              <a:endCxn id="27" idx="0"/>
            </p:cNvCxnSpPr>
            <p:nvPr/>
          </p:nvCxnSpPr>
          <p:spPr>
            <a:xfrm>
              <a:off x="5200142" y="1890939"/>
              <a:ext cx="7290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0" idx="4"/>
              <a:endCxn id="242" idx="0"/>
            </p:cNvCxnSpPr>
            <p:nvPr/>
          </p:nvCxnSpPr>
          <p:spPr>
            <a:xfrm>
              <a:off x="5200143" y="1890939"/>
              <a:ext cx="11863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 idx="4"/>
              <a:endCxn id="14" idx="0"/>
            </p:cNvCxnSpPr>
            <p:nvPr/>
          </p:nvCxnSpPr>
          <p:spPr>
            <a:xfrm flipH="1">
              <a:off x="1616945" y="1890939"/>
              <a:ext cx="40701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 idx="4"/>
              <a:endCxn id="15" idx="0"/>
            </p:cNvCxnSpPr>
            <p:nvPr/>
          </p:nvCxnSpPr>
          <p:spPr>
            <a:xfrm flipH="1">
              <a:off x="1897012" y="1890939"/>
              <a:ext cx="379008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 idx="4"/>
              <a:endCxn id="16" idx="0"/>
            </p:cNvCxnSpPr>
            <p:nvPr/>
          </p:nvCxnSpPr>
          <p:spPr>
            <a:xfrm flipH="1">
              <a:off x="2177078" y="1890939"/>
              <a:ext cx="35100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 idx="4"/>
              <a:endCxn id="17" idx="0"/>
            </p:cNvCxnSpPr>
            <p:nvPr/>
          </p:nvCxnSpPr>
          <p:spPr>
            <a:xfrm flipH="1">
              <a:off x="2457145" y="1890939"/>
              <a:ext cx="322995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4"/>
              <a:endCxn id="18" idx="0"/>
            </p:cNvCxnSpPr>
            <p:nvPr/>
          </p:nvCxnSpPr>
          <p:spPr>
            <a:xfrm flipH="1">
              <a:off x="2737211" y="1890939"/>
              <a:ext cx="294988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1" idx="4"/>
              <a:endCxn id="19" idx="0"/>
            </p:cNvCxnSpPr>
            <p:nvPr/>
          </p:nvCxnSpPr>
          <p:spPr>
            <a:xfrm flipH="1">
              <a:off x="3017278" y="1890939"/>
              <a:ext cx="266982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 idx="4"/>
              <a:endCxn id="20" idx="0"/>
            </p:cNvCxnSpPr>
            <p:nvPr/>
          </p:nvCxnSpPr>
          <p:spPr>
            <a:xfrm flipH="1">
              <a:off x="3297344" y="1890939"/>
              <a:ext cx="238975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 idx="4"/>
              <a:endCxn id="21" idx="0"/>
            </p:cNvCxnSpPr>
            <p:nvPr/>
          </p:nvCxnSpPr>
          <p:spPr>
            <a:xfrm flipH="1">
              <a:off x="3592651" y="1890939"/>
              <a:ext cx="20944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 idx="4"/>
              <a:endCxn id="22" idx="0"/>
            </p:cNvCxnSpPr>
            <p:nvPr/>
          </p:nvCxnSpPr>
          <p:spPr>
            <a:xfrm flipH="1">
              <a:off x="3872717" y="1890939"/>
              <a:ext cx="18143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1" idx="4"/>
              <a:endCxn id="23" idx="0"/>
            </p:cNvCxnSpPr>
            <p:nvPr/>
          </p:nvCxnSpPr>
          <p:spPr>
            <a:xfrm flipH="1">
              <a:off x="4152784" y="1890939"/>
              <a:ext cx="15343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 idx="4"/>
              <a:endCxn id="24" idx="0"/>
            </p:cNvCxnSpPr>
            <p:nvPr/>
          </p:nvCxnSpPr>
          <p:spPr>
            <a:xfrm flipH="1">
              <a:off x="4432850" y="1890939"/>
              <a:ext cx="12542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 idx="4"/>
              <a:endCxn id="25" idx="0"/>
            </p:cNvCxnSpPr>
            <p:nvPr/>
          </p:nvCxnSpPr>
          <p:spPr>
            <a:xfrm flipH="1">
              <a:off x="4712917" y="1890939"/>
              <a:ext cx="97418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 idx="4"/>
              <a:endCxn id="26" idx="0"/>
            </p:cNvCxnSpPr>
            <p:nvPr/>
          </p:nvCxnSpPr>
          <p:spPr>
            <a:xfrm flipH="1">
              <a:off x="4992983" y="1890939"/>
              <a:ext cx="69411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1" idx="4"/>
              <a:endCxn id="27" idx="0"/>
            </p:cNvCxnSpPr>
            <p:nvPr/>
          </p:nvCxnSpPr>
          <p:spPr>
            <a:xfrm flipH="1">
              <a:off x="5273050" y="1890939"/>
              <a:ext cx="41404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1" idx="4"/>
              <a:endCxn id="242" idx="0"/>
            </p:cNvCxnSpPr>
            <p:nvPr/>
          </p:nvCxnSpPr>
          <p:spPr>
            <a:xfrm>
              <a:off x="5687098" y="1890939"/>
              <a:ext cx="69937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 idx="4"/>
              <a:endCxn id="14" idx="0"/>
            </p:cNvCxnSpPr>
            <p:nvPr/>
          </p:nvCxnSpPr>
          <p:spPr>
            <a:xfrm flipH="1">
              <a:off x="1616945" y="1929883"/>
              <a:ext cx="5108990"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 idx="4"/>
              <a:endCxn id="15" idx="0"/>
            </p:cNvCxnSpPr>
            <p:nvPr/>
          </p:nvCxnSpPr>
          <p:spPr>
            <a:xfrm flipH="1">
              <a:off x="1897012" y="1929883"/>
              <a:ext cx="4828923"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 idx="4"/>
              <a:endCxn id="16" idx="0"/>
            </p:cNvCxnSpPr>
            <p:nvPr/>
          </p:nvCxnSpPr>
          <p:spPr>
            <a:xfrm flipH="1">
              <a:off x="2177078" y="1929883"/>
              <a:ext cx="454885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2" idx="4"/>
              <a:endCxn id="17" idx="0"/>
            </p:cNvCxnSpPr>
            <p:nvPr/>
          </p:nvCxnSpPr>
          <p:spPr>
            <a:xfrm flipH="1">
              <a:off x="2457145" y="1929883"/>
              <a:ext cx="4268790"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2" idx="4"/>
              <a:endCxn id="18" idx="0"/>
            </p:cNvCxnSpPr>
            <p:nvPr/>
          </p:nvCxnSpPr>
          <p:spPr>
            <a:xfrm flipH="1">
              <a:off x="2737211" y="1929883"/>
              <a:ext cx="3988724"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 idx="4"/>
              <a:endCxn id="19" idx="0"/>
            </p:cNvCxnSpPr>
            <p:nvPr/>
          </p:nvCxnSpPr>
          <p:spPr>
            <a:xfrm flipH="1">
              <a:off x="3017278" y="1929883"/>
              <a:ext cx="370865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 idx="4"/>
              <a:endCxn id="20" idx="0"/>
            </p:cNvCxnSpPr>
            <p:nvPr/>
          </p:nvCxnSpPr>
          <p:spPr>
            <a:xfrm flipH="1">
              <a:off x="3297344" y="1929883"/>
              <a:ext cx="342859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 idx="4"/>
              <a:endCxn id="21" idx="0"/>
            </p:cNvCxnSpPr>
            <p:nvPr/>
          </p:nvCxnSpPr>
          <p:spPr>
            <a:xfrm flipH="1">
              <a:off x="3592651" y="1929883"/>
              <a:ext cx="3133284"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2" idx="4"/>
              <a:endCxn id="22" idx="0"/>
            </p:cNvCxnSpPr>
            <p:nvPr/>
          </p:nvCxnSpPr>
          <p:spPr>
            <a:xfrm flipH="1">
              <a:off x="3872717" y="1929883"/>
              <a:ext cx="2853218"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 idx="4"/>
              <a:endCxn id="23" idx="0"/>
            </p:cNvCxnSpPr>
            <p:nvPr/>
          </p:nvCxnSpPr>
          <p:spPr>
            <a:xfrm flipH="1">
              <a:off x="4152784" y="1929883"/>
              <a:ext cx="257315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2" idx="4"/>
              <a:endCxn id="24" idx="0"/>
            </p:cNvCxnSpPr>
            <p:nvPr/>
          </p:nvCxnSpPr>
          <p:spPr>
            <a:xfrm flipH="1">
              <a:off x="4432850" y="1929883"/>
              <a:ext cx="229308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2" idx="4"/>
              <a:endCxn id="25" idx="0"/>
            </p:cNvCxnSpPr>
            <p:nvPr/>
          </p:nvCxnSpPr>
          <p:spPr>
            <a:xfrm flipH="1">
              <a:off x="4712917" y="1929883"/>
              <a:ext cx="2013018"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2" idx="4"/>
              <a:endCxn id="26" idx="0"/>
            </p:cNvCxnSpPr>
            <p:nvPr/>
          </p:nvCxnSpPr>
          <p:spPr>
            <a:xfrm flipH="1">
              <a:off x="4992983" y="1929883"/>
              <a:ext cx="173295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2" idx="4"/>
              <a:endCxn id="27" idx="0"/>
            </p:cNvCxnSpPr>
            <p:nvPr/>
          </p:nvCxnSpPr>
          <p:spPr>
            <a:xfrm flipH="1">
              <a:off x="5273050" y="1929883"/>
              <a:ext cx="145288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2" idx="4"/>
              <a:endCxn id="242" idx="0"/>
            </p:cNvCxnSpPr>
            <p:nvPr/>
          </p:nvCxnSpPr>
          <p:spPr>
            <a:xfrm flipH="1">
              <a:off x="6386468" y="1929883"/>
              <a:ext cx="339467"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6059120" y="1664909"/>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157" name="椭圆 156"/>
            <p:cNvSpPr/>
            <p:nvPr/>
          </p:nvSpPr>
          <p:spPr>
            <a:xfrm>
              <a:off x="5438183" y="3253337"/>
              <a:ext cx="229866" cy="22986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a:solidFill>
                    <a:prstClr val="white"/>
                  </a:solidFill>
                  <a:latin typeface="等线" panose="02010600030101010101" charset="-122"/>
                  <a:ea typeface="等线" panose="02010600030101010101" charset="-122"/>
                </a:rPr>
                <a:t>16</a:t>
              </a:r>
              <a:endParaRPr lang="zh-CN" altLang="en-US" sz="1200" dirty="0">
                <a:solidFill>
                  <a:prstClr val="white"/>
                </a:solidFill>
                <a:latin typeface="等线" panose="02010600030101010101" charset="-122"/>
                <a:ea typeface="等线" panose="02010600030101010101" charset="-122"/>
              </a:endParaRPr>
            </a:p>
          </p:txBody>
        </p:sp>
        <p:cxnSp>
          <p:nvCxnSpPr>
            <p:cNvPr id="158" name="直接连接符 157"/>
            <p:cNvCxnSpPr>
              <a:stCxn id="157" idx="0"/>
              <a:endCxn id="5" idx="4"/>
            </p:cNvCxnSpPr>
            <p:nvPr/>
          </p:nvCxnSpPr>
          <p:spPr>
            <a:xfrm flipH="1" flipV="1">
              <a:off x="2765365" y="1890940"/>
              <a:ext cx="278775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7" idx="0"/>
              <a:endCxn id="6" idx="4"/>
            </p:cNvCxnSpPr>
            <p:nvPr/>
          </p:nvCxnSpPr>
          <p:spPr>
            <a:xfrm flipH="1" flipV="1">
              <a:off x="3252320" y="1890940"/>
              <a:ext cx="2300796"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7" idx="0"/>
              <a:endCxn id="7" idx="4"/>
            </p:cNvCxnSpPr>
            <p:nvPr/>
          </p:nvCxnSpPr>
          <p:spPr>
            <a:xfrm flipH="1" flipV="1">
              <a:off x="3739276" y="1890940"/>
              <a:ext cx="1813841"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7" idx="0"/>
              <a:endCxn id="8" idx="4"/>
            </p:cNvCxnSpPr>
            <p:nvPr/>
          </p:nvCxnSpPr>
          <p:spPr>
            <a:xfrm flipH="1" flipV="1">
              <a:off x="4226231" y="1890940"/>
              <a:ext cx="1326885"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7" idx="0"/>
              <a:endCxn id="9" idx="4"/>
            </p:cNvCxnSpPr>
            <p:nvPr/>
          </p:nvCxnSpPr>
          <p:spPr>
            <a:xfrm flipH="1" flipV="1">
              <a:off x="4713187" y="1890940"/>
              <a:ext cx="839930"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7" idx="0"/>
              <a:endCxn id="10" idx="4"/>
            </p:cNvCxnSpPr>
            <p:nvPr/>
          </p:nvCxnSpPr>
          <p:spPr>
            <a:xfrm flipH="1" flipV="1">
              <a:off x="5200142" y="1890940"/>
              <a:ext cx="352974"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7" idx="0"/>
              <a:endCxn id="11" idx="4"/>
            </p:cNvCxnSpPr>
            <p:nvPr/>
          </p:nvCxnSpPr>
          <p:spPr>
            <a:xfrm flipV="1">
              <a:off x="5553116" y="1890940"/>
              <a:ext cx="13398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0"/>
              <a:endCxn id="12" idx="4"/>
            </p:cNvCxnSpPr>
            <p:nvPr/>
          </p:nvCxnSpPr>
          <p:spPr>
            <a:xfrm flipV="1">
              <a:off x="5553116" y="1929883"/>
              <a:ext cx="1172819" cy="1323455"/>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矩形: 圆角 164"/>
            <p:cNvSpPr/>
            <p:nvPr/>
          </p:nvSpPr>
          <p:spPr>
            <a:xfrm>
              <a:off x="1297859"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7" name="矩形: 圆角 165"/>
            <p:cNvSpPr/>
            <p:nvPr/>
          </p:nvSpPr>
          <p:spPr>
            <a:xfrm>
              <a:off x="1359896"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8" name="矩形: 圆角 166"/>
            <p:cNvSpPr/>
            <p:nvPr/>
          </p:nvSpPr>
          <p:spPr>
            <a:xfrm>
              <a:off x="1443276"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69" name="矩形: 圆角 167"/>
            <p:cNvSpPr/>
            <p:nvPr/>
          </p:nvSpPr>
          <p:spPr>
            <a:xfrm>
              <a:off x="1526656"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0" name="矩形: 圆角 168"/>
            <p:cNvSpPr/>
            <p:nvPr/>
          </p:nvSpPr>
          <p:spPr>
            <a:xfrm>
              <a:off x="1610036"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1" name="矩形: 圆角 169"/>
            <p:cNvSpPr/>
            <p:nvPr/>
          </p:nvSpPr>
          <p:spPr>
            <a:xfrm>
              <a:off x="1693415"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2" name="矩形: 圆角 170"/>
            <p:cNvSpPr/>
            <p:nvPr/>
          </p:nvSpPr>
          <p:spPr>
            <a:xfrm>
              <a:off x="1776795"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3" name="矩形: 圆角 171"/>
            <p:cNvSpPr/>
            <p:nvPr/>
          </p:nvSpPr>
          <p:spPr>
            <a:xfrm>
              <a:off x="1860175"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4" name="矩形: 圆角 172"/>
            <p:cNvSpPr/>
            <p:nvPr/>
          </p:nvSpPr>
          <p:spPr>
            <a:xfrm>
              <a:off x="1943554"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75" name="文本框 174"/>
            <p:cNvSpPr txBox="1"/>
            <p:nvPr/>
          </p:nvSpPr>
          <p:spPr>
            <a:xfrm>
              <a:off x="1421650" y="4330619"/>
              <a:ext cx="623784"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Server1</a:t>
              </a:r>
              <a:endParaRPr lang="zh-CN" altLang="en-US" sz="900" dirty="0">
                <a:solidFill>
                  <a:prstClr val="black"/>
                </a:solidFill>
                <a:latin typeface="微软雅黑" panose="020B0503020204020204" charset="-122"/>
                <a:ea typeface="微软雅黑" panose="020B0503020204020204" charset="-122"/>
              </a:endParaRPr>
            </a:p>
          </p:txBody>
        </p:sp>
        <p:cxnSp>
          <p:nvCxnSpPr>
            <p:cNvPr id="176" name="直接连接符 175"/>
            <p:cNvCxnSpPr>
              <a:stCxn id="167" idx="0"/>
              <a:endCxn id="13" idx="4"/>
            </p:cNvCxnSpPr>
            <p:nvPr/>
          </p:nvCxnSpPr>
          <p:spPr>
            <a:xfrm flipH="1" flipV="1">
              <a:off x="1336879" y="3476896"/>
              <a:ext cx="63144"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68" idx="0"/>
              <a:endCxn id="14" idx="4"/>
            </p:cNvCxnSpPr>
            <p:nvPr/>
          </p:nvCxnSpPr>
          <p:spPr>
            <a:xfrm flipV="1">
              <a:off x="1483403" y="3476896"/>
              <a:ext cx="1335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9" idx="0"/>
              <a:endCxn id="15" idx="4"/>
            </p:cNvCxnSpPr>
            <p:nvPr/>
          </p:nvCxnSpPr>
          <p:spPr>
            <a:xfrm flipV="1">
              <a:off x="1566782" y="3476896"/>
              <a:ext cx="3302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70" idx="0"/>
              <a:endCxn id="16" idx="4"/>
            </p:cNvCxnSpPr>
            <p:nvPr/>
          </p:nvCxnSpPr>
          <p:spPr>
            <a:xfrm flipV="1">
              <a:off x="1650163" y="3476896"/>
              <a:ext cx="5269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171" idx="0"/>
              <a:endCxn id="17" idx="4"/>
            </p:cNvCxnSpPr>
            <p:nvPr/>
          </p:nvCxnSpPr>
          <p:spPr>
            <a:xfrm flipV="1">
              <a:off x="1733542" y="3476896"/>
              <a:ext cx="7236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172" idx="0"/>
              <a:endCxn id="18" idx="4"/>
            </p:cNvCxnSpPr>
            <p:nvPr/>
          </p:nvCxnSpPr>
          <p:spPr>
            <a:xfrm flipV="1">
              <a:off x="1816922" y="3476896"/>
              <a:ext cx="9202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73" idx="0"/>
              <a:endCxn id="19" idx="4"/>
            </p:cNvCxnSpPr>
            <p:nvPr/>
          </p:nvCxnSpPr>
          <p:spPr>
            <a:xfrm flipV="1">
              <a:off x="1900301" y="3476896"/>
              <a:ext cx="11169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74" idx="0"/>
              <a:endCxn id="20" idx="4"/>
            </p:cNvCxnSpPr>
            <p:nvPr/>
          </p:nvCxnSpPr>
          <p:spPr>
            <a:xfrm flipV="1">
              <a:off x="1983680" y="3476896"/>
              <a:ext cx="1313664"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矩形: 圆角 182"/>
            <p:cNvSpPr/>
            <p:nvPr/>
          </p:nvSpPr>
          <p:spPr>
            <a:xfrm>
              <a:off x="2588037"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5" name="矩形: 圆角 183"/>
            <p:cNvSpPr/>
            <p:nvPr/>
          </p:nvSpPr>
          <p:spPr>
            <a:xfrm>
              <a:off x="2650075"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6" name="矩形: 圆角 184"/>
            <p:cNvSpPr/>
            <p:nvPr/>
          </p:nvSpPr>
          <p:spPr>
            <a:xfrm>
              <a:off x="2733455"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7" name="矩形: 圆角 185"/>
            <p:cNvSpPr/>
            <p:nvPr/>
          </p:nvSpPr>
          <p:spPr>
            <a:xfrm>
              <a:off x="2816834"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8" name="矩形: 圆角 186"/>
            <p:cNvSpPr/>
            <p:nvPr/>
          </p:nvSpPr>
          <p:spPr>
            <a:xfrm>
              <a:off x="2900214"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89" name="矩形: 圆角 187"/>
            <p:cNvSpPr/>
            <p:nvPr/>
          </p:nvSpPr>
          <p:spPr>
            <a:xfrm>
              <a:off x="2983594"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0" name="矩形: 圆角 188"/>
            <p:cNvSpPr/>
            <p:nvPr/>
          </p:nvSpPr>
          <p:spPr>
            <a:xfrm>
              <a:off x="3066974"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1" name="矩形: 圆角 189"/>
            <p:cNvSpPr/>
            <p:nvPr/>
          </p:nvSpPr>
          <p:spPr>
            <a:xfrm>
              <a:off x="3150353"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2" name="矩形: 圆角 190"/>
            <p:cNvSpPr/>
            <p:nvPr/>
          </p:nvSpPr>
          <p:spPr>
            <a:xfrm>
              <a:off x="3233732"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193" name="文本框 192"/>
            <p:cNvSpPr txBox="1"/>
            <p:nvPr/>
          </p:nvSpPr>
          <p:spPr>
            <a:xfrm>
              <a:off x="2679828" y="4334160"/>
              <a:ext cx="661837"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Server32</a:t>
              </a:r>
              <a:endParaRPr lang="zh-CN" altLang="en-US" sz="900" dirty="0">
                <a:solidFill>
                  <a:prstClr val="black"/>
                </a:solidFill>
                <a:latin typeface="微软雅黑" panose="020B0503020204020204" charset="-122"/>
                <a:ea typeface="微软雅黑" panose="020B0503020204020204" charset="-122"/>
              </a:endParaRPr>
            </a:p>
          </p:txBody>
        </p:sp>
        <p:cxnSp>
          <p:nvCxnSpPr>
            <p:cNvPr id="194" name="直接连接符 193"/>
            <p:cNvCxnSpPr>
              <a:stCxn id="185" idx="0"/>
              <a:endCxn id="13" idx="4"/>
            </p:cNvCxnSpPr>
            <p:nvPr/>
          </p:nvCxnSpPr>
          <p:spPr>
            <a:xfrm flipH="1" flipV="1">
              <a:off x="1336879" y="3476896"/>
              <a:ext cx="13533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86" idx="0"/>
              <a:endCxn id="14" idx="4"/>
            </p:cNvCxnSpPr>
            <p:nvPr/>
          </p:nvCxnSpPr>
          <p:spPr>
            <a:xfrm flipH="1" flipV="1">
              <a:off x="1616946" y="3476896"/>
              <a:ext cx="11566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7" idx="0"/>
              <a:endCxn id="15" idx="4"/>
            </p:cNvCxnSpPr>
            <p:nvPr/>
          </p:nvCxnSpPr>
          <p:spPr>
            <a:xfrm flipH="1" flipV="1">
              <a:off x="1897012" y="3476896"/>
              <a:ext cx="95994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8" idx="0"/>
              <a:endCxn id="16" idx="4"/>
            </p:cNvCxnSpPr>
            <p:nvPr/>
          </p:nvCxnSpPr>
          <p:spPr>
            <a:xfrm flipH="1" flipV="1">
              <a:off x="2177079" y="3476896"/>
              <a:ext cx="763262"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89" idx="0"/>
              <a:endCxn id="17" idx="4"/>
            </p:cNvCxnSpPr>
            <p:nvPr/>
          </p:nvCxnSpPr>
          <p:spPr>
            <a:xfrm flipH="1" flipV="1">
              <a:off x="2457145" y="3476896"/>
              <a:ext cx="5665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0" idx="0"/>
              <a:endCxn id="18" idx="4"/>
            </p:cNvCxnSpPr>
            <p:nvPr/>
          </p:nvCxnSpPr>
          <p:spPr>
            <a:xfrm flipH="1" flipV="1">
              <a:off x="2737212" y="3476896"/>
              <a:ext cx="3698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91" idx="0"/>
              <a:endCxn id="19" idx="4"/>
            </p:cNvCxnSpPr>
            <p:nvPr/>
          </p:nvCxnSpPr>
          <p:spPr>
            <a:xfrm flipH="1" flipV="1">
              <a:off x="3017278" y="3476896"/>
              <a:ext cx="173202"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92" idx="0"/>
              <a:endCxn id="20" idx="4"/>
            </p:cNvCxnSpPr>
            <p:nvPr/>
          </p:nvCxnSpPr>
          <p:spPr>
            <a:xfrm flipV="1">
              <a:off x="3273859" y="3476896"/>
              <a:ext cx="2348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2197039" y="4322223"/>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203" name="矩形: 圆角 201"/>
            <p:cNvSpPr/>
            <p:nvPr/>
          </p:nvSpPr>
          <p:spPr>
            <a:xfrm>
              <a:off x="3551784"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4" name="矩形: 圆角 202"/>
            <p:cNvSpPr/>
            <p:nvPr/>
          </p:nvSpPr>
          <p:spPr>
            <a:xfrm>
              <a:off x="3613822"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5" name="矩形: 圆角 203"/>
            <p:cNvSpPr/>
            <p:nvPr/>
          </p:nvSpPr>
          <p:spPr>
            <a:xfrm>
              <a:off x="3697202"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6" name="矩形: 圆角 204"/>
            <p:cNvSpPr/>
            <p:nvPr/>
          </p:nvSpPr>
          <p:spPr>
            <a:xfrm>
              <a:off x="3780581"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7" name="矩形: 圆角 205"/>
            <p:cNvSpPr/>
            <p:nvPr/>
          </p:nvSpPr>
          <p:spPr>
            <a:xfrm>
              <a:off x="3863961"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8" name="矩形: 圆角 206"/>
            <p:cNvSpPr/>
            <p:nvPr/>
          </p:nvSpPr>
          <p:spPr>
            <a:xfrm>
              <a:off x="3947341"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09" name="矩形: 圆角 207"/>
            <p:cNvSpPr/>
            <p:nvPr/>
          </p:nvSpPr>
          <p:spPr>
            <a:xfrm>
              <a:off x="4030721"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0" name="矩形: 圆角 208"/>
            <p:cNvSpPr/>
            <p:nvPr/>
          </p:nvSpPr>
          <p:spPr>
            <a:xfrm>
              <a:off x="4114100"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1" name="矩形: 圆角 209"/>
            <p:cNvSpPr/>
            <p:nvPr/>
          </p:nvSpPr>
          <p:spPr>
            <a:xfrm>
              <a:off x="4197479"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2" name="文本框 211"/>
            <p:cNvSpPr txBox="1"/>
            <p:nvPr/>
          </p:nvSpPr>
          <p:spPr>
            <a:xfrm>
              <a:off x="3628652" y="4330619"/>
              <a:ext cx="682240"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Server33</a:t>
              </a:r>
              <a:endParaRPr lang="zh-CN" altLang="en-US" sz="900" dirty="0">
                <a:solidFill>
                  <a:prstClr val="black"/>
                </a:solidFill>
                <a:latin typeface="微软雅黑" panose="020B0503020204020204" charset="-122"/>
                <a:ea typeface="微软雅黑" panose="020B0503020204020204" charset="-122"/>
              </a:endParaRPr>
            </a:p>
          </p:txBody>
        </p:sp>
        <p:sp>
          <p:nvSpPr>
            <p:cNvPr id="213" name="矩形: 圆角 211"/>
            <p:cNvSpPr/>
            <p:nvPr/>
          </p:nvSpPr>
          <p:spPr>
            <a:xfrm>
              <a:off x="4827850"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4" name="矩形: 圆角 212"/>
            <p:cNvSpPr/>
            <p:nvPr/>
          </p:nvSpPr>
          <p:spPr>
            <a:xfrm>
              <a:off x="4889888"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5" name="矩形: 圆角 213"/>
            <p:cNvSpPr/>
            <p:nvPr/>
          </p:nvSpPr>
          <p:spPr>
            <a:xfrm>
              <a:off x="4973267"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6" name="矩形: 圆角 214"/>
            <p:cNvSpPr/>
            <p:nvPr/>
          </p:nvSpPr>
          <p:spPr>
            <a:xfrm>
              <a:off x="5056647"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7" name="矩形: 圆角 215"/>
            <p:cNvSpPr/>
            <p:nvPr/>
          </p:nvSpPr>
          <p:spPr>
            <a:xfrm>
              <a:off x="5140027"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8" name="矩形: 圆角 216"/>
            <p:cNvSpPr/>
            <p:nvPr/>
          </p:nvSpPr>
          <p:spPr>
            <a:xfrm>
              <a:off x="5223407"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19" name="矩形: 圆角 217"/>
            <p:cNvSpPr/>
            <p:nvPr/>
          </p:nvSpPr>
          <p:spPr>
            <a:xfrm>
              <a:off x="5306786"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0" name="矩形: 圆角 218"/>
            <p:cNvSpPr/>
            <p:nvPr/>
          </p:nvSpPr>
          <p:spPr>
            <a:xfrm>
              <a:off x="5390166"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1" name="矩形: 圆角 219"/>
            <p:cNvSpPr/>
            <p:nvPr/>
          </p:nvSpPr>
          <p:spPr>
            <a:xfrm>
              <a:off x="5473545"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22" name="文本框 221"/>
            <p:cNvSpPr txBox="1"/>
            <p:nvPr/>
          </p:nvSpPr>
          <p:spPr>
            <a:xfrm>
              <a:off x="4896751" y="4330619"/>
              <a:ext cx="674287" cy="230832"/>
            </a:xfrm>
            <a:prstGeom prst="rect">
              <a:avLst/>
            </a:prstGeom>
            <a:noFill/>
          </p:spPr>
          <p:txBody>
            <a:bodyPr wrap="square" rtlCol="0">
              <a:spAutoFit/>
            </a:bodyPr>
            <a:lstStyle/>
            <a:p>
              <a:pPr defTabSz="685800" fontAlgn="auto">
                <a:spcBef>
                  <a:spcPts val="0"/>
                </a:spcBef>
                <a:spcAft>
                  <a:spcPts val="0"/>
                </a:spcAft>
              </a:pPr>
              <a:r>
                <a:rPr lang="en-US" altLang="zh-CN" sz="900" dirty="0">
                  <a:solidFill>
                    <a:prstClr val="black"/>
                  </a:solidFill>
                  <a:latin typeface="微软雅黑" panose="020B0503020204020204" charset="-122"/>
                  <a:ea typeface="微软雅黑" panose="020B0503020204020204" charset="-122"/>
                </a:rPr>
                <a:t>Server64</a:t>
              </a:r>
              <a:endParaRPr lang="zh-CN" altLang="en-US" sz="900" dirty="0">
                <a:solidFill>
                  <a:prstClr val="black"/>
                </a:solidFill>
                <a:latin typeface="微软雅黑" panose="020B0503020204020204" charset="-122"/>
                <a:ea typeface="微软雅黑" panose="020B0503020204020204" charset="-122"/>
              </a:endParaRPr>
            </a:p>
          </p:txBody>
        </p:sp>
        <p:sp>
          <p:nvSpPr>
            <p:cNvPr id="223" name="文本框 222"/>
            <p:cNvSpPr txBox="1"/>
            <p:nvPr/>
          </p:nvSpPr>
          <p:spPr>
            <a:xfrm>
              <a:off x="4428201" y="4322223"/>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cxnSp>
          <p:nvCxnSpPr>
            <p:cNvPr id="224" name="直接连接符 223"/>
            <p:cNvCxnSpPr>
              <a:stCxn id="204" idx="0"/>
              <a:endCxn id="21" idx="4"/>
            </p:cNvCxnSpPr>
            <p:nvPr/>
          </p:nvCxnSpPr>
          <p:spPr>
            <a:xfrm flipH="1" flipV="1">
              <a:off x="3592651" y="3476896"/>
              <a:ext cx="61298"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5" idx="0"/>
              <a:endCxn id="22" idx="4"/>
            </p:cNvCxnSpPr>
            <p:nvPr/>
          </p:nvCxnSpPr>
          <p:spPr>
            <a:xfrm flipV="1">
              <a:off x="3737329" y="3476896"/>
              <a:ext cx="1353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6" idx="0"/>
              <a:endCxn id="23" idx="4"/>
            </p:cNvCxnSpPr>
            <p:nvPr/>
          </p:nvCxnSpPr>
          <p:spPr>
            <a:xfrm flipV="1">
              <a:off x="3820708" y="3476896"/>
              <a:ext cx="3320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7" idx="0"/>
              <a:endCxn id="24" idx="4"/>
            </p:cNvCxnSpPr>
            <p:nvPr/>
          </p:nvCxnSpPr>
          <p:spPr>
            <a:xfrm flipV="1">
              <a:off x="3904088" y="3476896"/>
              <a:ext cx="5287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8" idx="0"/>
              <a:endCxn id="25" idx="4"/>
            </p:cNvCxnSpPr>
            <p:nvPr/>
          </p:nvCxnSpPr>
          <p:spPr>
            <a:xfrm flipV="1">
              <a:off x="3987467" y="3476896"/>
              <a:ext cx="72545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9" idx="0"/>
              <a:endCxn id="26" idx="4"/>
            </p:cNvCxnSpPr>
            <p:nvPr/>
          </p:nvCxnSpPr>
          <p:spPr>
            <a:xfrm flipV="1">
              <a:off x="4070848" y="3476896"/>
              <a:ext cx="9221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10" idx="0"/>
              <a:endCxn id="27" idx="4"/>
            </p:cNvCxnSpPr>
            <p:nvPr/>
          </p:nvCxnSpPr>
          <p:spPr>
            <a:xfrm flipV="1">
              <a:off x="4154227" y="3476896"/>
              <a:ext cx="11188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11" idx="0"/>
              <a:endCxn id="157" idx="4"/>
            </p:cNvCxnSpPr>
            <p:nvPr/>
          </p:nvCxnSpPr>
          <p:spPr>
            <a:xfrm flipV="1">
              <a:off x="4237606" y="3483203"/>
              <a:ext cx="1315511"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14" idx="0"/>
              <a:endCxn id="21" idx="4"/>
            </p:cNvCxnSpPr>
            <p:nvPr/>
          </p:nvCxnSpPr>
          <p:spPr>
            <a:xfrm flipH="1" flipV="1">
              <a:off x="3592651" y="3476896"/>
              <a:ext cx="13373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15" idx="0"/>
              <a:endCxn id="22" idx="4"/>
            </p:cNvCxnSpPr>
            <p:nvPr/>
          </p:nvCxnSpPr>
          <p:spPr>
            <a:xfrm flipH="1" flipV="1">
              <a:off x="3872717" y="3476896"/>
              <a:ext cx="11406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16" idx="0"/>
              <a:endCxn id="23" idx="4"/>
            </p:cNvCxnSpPr>
            <p:nvPr/>
          </p:nvCxnSpPr>
          <p:spPr>
            <a:xfrm flipH="1" flipV="1">
              <a:off x="4152784" y="3476896"/>
              <a:ext cx="9439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17" idx="0"/>
              <a:endCxn id="24" idx="4"/>
            </p:cNvCxnSpPr>
            <p:nvPr/>
          </p:nvCxnSpPr>
          <p:spPr>
            <a:xfrm flipH="1" flipV="1">
              <a:off x="4432850" y="3476896"/>
              <a:ext cx="7473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18" idx="0"/>
              <a:endCxn id="25" idx="4"/>
            </p:cNvCxnSpPr>
            <p:nvPr/>
          </p:nvCxnSpPr>
          <p:spPr>
            <a:xfrm flipH="1" flipV="1">
              <a:off x="4712917" y="3476896"/>
              <a:ext cx="5506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9" idx="0"/>
              <a:endCxn id="26" idx="4"/>
            </p:cNvCxnSpPr>
            <p:nvPr/>
          </p:nvCxnSpPr>
          <p:spPr>
            <a:xfrm flipH="1" flipV="1">
              <a:off x="4992983" y="3476896"/>
              <a:ext cx="3539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0" idx="0"/>
              <a:endCxn id="27" idx="4"/>
            </p:cNvCxnSpPr>
            <p:nvPr/>
          </p:nvCxnSpPr>
          <p:spPr>
            <a:xfrm flipH="1" flipV="1">
              <a:off x="5273050" y="3476896"/>
              <a:ext cx="1572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21" idx="0"/>
              <a:endCxn id="157" idx="4"/>
            </p:cNvCxnSpPr>
            <p:nvPr/>
          </p:nvCxnSpPr>
          <p:spPr>
            <a:xfrm flipV="1">
              <a:off x="5513672" y="3483203"/>
              <a:ext cx="39445"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1145485" y="3169920"/>
              <a:ext cx="2294135" cy="1663065"/>
            </a:xfrm>
            <a:prstGeom prst="rect">
              <a:avLst/>
            </a:prstGeom>
            <a:noFill/>
            <a:ln w="38100">
              <a:solidFill>
                <a:srgbClr val="C5E0B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41" name="矩形 240"/>
            <p:cNvSpPr/>
            <p:nvPr/>
          </p:nvSpPr>
          <p:spPr>
            <a:xfrm>
              <a:off x="3471175" y="3169920"/>
              <a:ext cx="2241341" cy="1663065"/>
            </a:xfrm>
            <a:prstGeom prst="rect">
              <a:avLst/>
            </a:prstGeom>
            <a:noFill/>
            <a:ln w="38100">
              <a:solidFill>
                <a:srgbClr val="F8CBA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42" name="椭圆 241"/>
            <p:cNvSpPr/>
            <p:nvPr/>
          </p:nvSpPr>
          <p:spPr>
            <a:xfrm>
              <a:off x="6271535"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25</a:t>
              </a:r>
              <a:endParaRPr lang="zh-CN" altLang="en-US" sz="1200" dirty="0">
                <a:solidFill>
                  <a:prstClr val="white"/>
                </a:solidFill>
                <a:latin typeface="等线" panose="02010600030101010101" charset="-122"/>
                <a:ea typeface="等线" panose="02010600030101010101" charset="-122"/>
              </a:endParaRPr>
            </a:p>
          </p:txBody>
        </p:sp>
        <p:sp>
          <p:nvSpPr>
            <p:cNvPr id="243" name="椭圆 242"/>
            <p:cNvSpPr/>
            <p:nvPr/>
          </p:nvSpPr>
          <p:spPr>
            <a:xfrm>
              <a:off x="6551601"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26</a:t>
              </a:r>
              <a:endParaRPr lang="zh-CN" altLang="en-US" sz="1200" dirty="0">
                <a:solidFill>
                  <a:prstClr val="white"/>
                </a:solidFill>
                <a:latin typeface="等线" panose="02010600030101010101" charset="-122"/>
                <a:ea typeface="等线" panose="02010600030101010101" charset="-122"/>
              </a:endParaRPr>
            </a:p>
          </p:txBody>
        </p:sp>
        <p:sp>
          <p:nvSpPr>
            <p:cNvPr id="244" name="椭圆 243"/>
            <p:cNvSpPr/>
            <p:nvPr/>
          </p:nvSpPr>
          <p:spPr>
            <a:xfrm>
              <a:off x="6831668"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27</a:t>
              </a:r>
              <a:endParaRPr lang="zh-CN" altLang="en-US" sz="1200" dirty="0">
                <a:solidFill>
                  <a:prstClr val="white"/>
                </a:solidFill>
                <a:latin typeface="等线" panose="02010600030101010101" charset="-122"/>
                <a:ea typeface="等线" panose="02010600030101010101" charset="-122"/>
              </a:endParaRPr>
            </a:p>
          </p:txBody>
        </p:sp>
        <p:sp>
          <p:nvSpPr>
            <p:cNvPr id="245" name="椭圆 244"/>
            <p:cNvSpPr/>
            <p:nvPr/>
          </p:nvSpPr>
          <p:spPr>
            <a:xfrm>
              <a:off x="7111734"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28</a:t>
              </a:r>
              <a:endParaRPr lang="zh-CN" altLang="en-US" sz="1200" dirty="0">
                <a:solidFill>
                  <a:prstClr val="white"/>
                </a:solidFill>
                <a:latin typeface="等线" panose="02010600030101010101" charset="-122"/>
                <a:ea typeface="等线" panose="02010600030101010101" charset="-122"/>
              </a:endParaRPr>
            </a:p>
          </p:txBody>
        </p:sp>
        <p:sp>
          <p:nvSpPr>
            <p:cNvPr id="246" name="椭圆 245"/>
            <p:cNvSpPr/>
            <p:nvPr/>
          </p:nvSpPr>
          <p:spPr>
            <a:xfrm>
              <a:off x="7391801"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29</a:t>
              </a:r>
              <a:endParaRPr lang="zh-CN" altLang="en-US" sz="1200" dirty="0">
                <a:solidFill>
                  <a:prstClr val="white"/>
                </a:solidFill>
                <a:latin typeface="等线" panose="02010600030101010101" charset="-122"/>
                <a:ea typeface="等线" panose="02010600030101010101" charset="-122"/>
              </a:endParaRPr>
            </a:p>
          </p:txBody>
        </p:sp>
        <p:sp>
          <p:nvSpPr>
            <p:cNvPr id="247" name="椭圆 246"/>
            <p:cNvSpPr/>
            <p:nvPr/>
          </p:nvSpPr>
          <p:spPr>
            <a:xfrm>
              <a:off x="7671867"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30</a:t>
              </a:r>
              <a:endParaRPr lang="zh-CN" altLang="en-US" sz="1200" dirty="0">
                <a:solidFill>
                  <a:prstClr val="white"/>
                </a:solidFill>
                <a:latin typeface="等线" panose="02010600030101010101" charset="-122"/>
                <a:ea typeface="等线" panose="02010600030101010101" charset="-122"/>
              </a:endParaRPr>
            </a:p>
          </p:txBody>
        </p:sp>
        <p:sp>
          <p:nvSpPr>
            <p:cNvPr id="248" name="椭圆 247"/>
            <p:cNvSpPr/>
            <p:nvPr/>
          </p:nvSpPr>
          <p:spPr>
            <a:xfrm>
              <a:off x="7951934" y="3247029"/>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31</a:t>
              </a:r>
              <a:endParaRPr lang="zh-CN" altLang="en-US" sz="1200" dirty="0">
                <a:solidFill>
                  <a:prstClr val="white"/>
                </a:solidFill>
                <a:latin typeface="等线" panose="02010600030101010101" charset="-122"/>
                <a:ea typeface="等线" panose="02010600030101010101" charset="-122"/>
              </a:endParaRPr>
            </a:p>
          </p:txBody>
        </p:sp>
        <p:sp>
          <p:nvSpPr>
            <p:cNvPr id="249" name="椭圆 248"/>
            <p:cNvSpPr/>
            <p:nvPr/>
          </p:nvSpPr>
          <p:spPr>
            <a:xfrm>
              <a:off x="8232000" y="3253337"/>
              <a:ext cx="229866" cy="229866"/>
            </a:xfrm>
            <a:prstGeom prst="ellipse">
              <a:avLst/>
            </a:prstGeom>
            <a:solidFill>
              <a:srgbClr val="D0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fontAlgn="auto">
                <a:spcBef>
                  <a:spcPts val="0"/>
                </a:spcBef>
                <a:spcAft>
                  <a:spcPts val="0"/>
                </a:spcAft>
              </a:pPr>
              <a:r>
                <a:rPr lang="en-US" altLang="zh-CN" sz="1200" dirty="0" smtClean="0">
                  <a:solidFill>
                    <a:prstClr val="white"/>
                  </a:solidFill>
                  <a:latin typeface="等线" panose="02010600030101010101" charset="-122"/>
                  <a:ea typeface="等线" panose="02010600030101010101" charset="-122"/>
                </a:rPr>
                <a:t>32</a:t>
              </a:r>
              <a:endParaRPr lang="zh-CN" altLang="en-US" sz="1200" dirty="0">
                <a:solidFill>
                  <a:prstClr val="white"/>
                </a:solidFill>
                <a:latin typeface="等线" panose="02010600030101010101" charset="-122"/>
                <a:ea typeface="等线" panose="02010600030101010101" charset="-122"/>
              </a:endParaRPr>
            </a:p>
          </p:txBody>
        </p:sp>
        <p:sp>
          <p:nvSpPr>
            <p:cNvPr id="250" name="矩形: 圆角 248"/>
            <p:cNvSpPr/>
            <p:nvPr/>
          </p:nvSpPr>
          <p:spPr>
            <a:xfrm>
              <a:off x="6345601"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1" name="矩形: 圆角 249"/>
            <p:cNvSpPr/>
            <p:nvPr/>
          </p:nvSpPr>
          <p:spPr>
            <a:xfrm>
              <a:off x="6407639"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2" name="矩形: 圆角 250"/>
            <p:cNvSpPr/>
            <p:nvPr/>
          </p:nvSpPr>
          <p:spPr>
            <a:xfrm>
              <a:off x="6491018"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3" name="矩形: 圆角 251"/>
            <p:cNvSpPr/>
            <p:nvPr/>
          </p:nvSpPr>
          <p:spPr>
            <a:xfrm>
              <a:off x="6574398"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4" name="矩形: 圆角 252"/>
            <p:cNvSpPr/>
            <p:nvPr/>
          </p:nvSpPr>
          <p:spPr>
            <a:xfrm>
              <a:off x="6657778"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5" name="矩形: 圆角 253"/>
            <p:cNvSpPr/>
            <p:nvPr/>
          </p:nvSpPr>
          <p:spPr>
            <a:xfrm>
              <a:off x="6741158"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6" name="矩形: 圆角 254"/>
            <p:cNvSpPr/>
            <p:nvPr/>
          </p:nvSpPr>
          <p:spPr>
            <a:xfrm>
              <a:off x="6824537"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7" name="矩形: 圆角 255"/>
            <p:cNvSpPr/>
            <p:nvPr/>
          </p:nvSpPr>
          <p:spPr>
            <a:xfrm>
              <a:off x="6907917"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8" name="矩形: 圆角 256"/>
            <p:cNvSpPr/>
            <p:nvPr/>
          </p:nvSpPr>
          <p:spPr>
            <a:xfrm>
              <a:off x="6991296"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59" name="文本框 258"/>
            <p:cNvSpPr txBox="1"/>
            <p:nvPr/>
          </p:nvSpPr>
          <p:spPr>
            <a:xfrm>
              <a:off x="6366011" y="4330619"/>
              <a:ext cx="757874" cy="230832"/>
            </a:xfrm>
            <a:prstGeom prst="rect">
              <a:avLst/>
            </a:prstGeom>
            <a:noFill/>
          </p:spPr>
          <p:txBody>
            <a:bodyPr wrap="square" rtlCol="0">
              <a:spAutoFit/>
            </a:bodyPr>
            <a:lstStyle/>
            <a:p>
              <a:pPr defTabSz="685800" fontAlgn="auto">
                <a:spcBef>
                  <a:spcPts val="0"/>
                </a:spcBef>
                <a:spcAft>
                  <a:spcPts val="0"/>
                </a:spcAft>
              </a:pPr>
              <a:r>
                <a:rPr lang="en-US" altLang="zh-CN" sz="900" dirty="0" smtClean="0">
                  <a:solidFill>
                    <a:prstClr val="black"/>
                  </a:solidFill>
                  <a:latin typeface="微软雅黑" panose="020B0503020204020204" charset="-122"/>
                  <a:ea typeface="微软雅黑" panose="020B0503020204020204" charset="-122"/>
                </a:rPr>
                <a:t>Server100</a:t>
              </a:r>
              <a:endParaRPr lang="zh-CN" altLang="en-US" sz="900" dirty="0">
                <a:solidFill>
                  <a:prstClr val="black"/>
                </a:solidFill>
                <a:latin typeface="微软雅黑" panose="020B0503020204020204" charset="-122"/>
                <a:ea typeface="微软雅黑" panose="020B0503020204020204" charset="-122"/>
              </a:endParaRPr>
            </a:p>
          </p:txBody>
        </p:sp>
        <p:sp>
          <p:nvSpPr>
            <p:cNvPr id="260" name="矩形: 圆角 258"/>
            <p:cNvSpPr/>
            <p:nvPr/>
          </p:nvSpPr>
          <p:spPr>
            <a:xfrm>
              <a:off x="7621667" y="4140930"/>
              <a:ext cx="784860" cy="368192"/>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1" name="矩形: 圆角 259"/>
            <p:cNvSpPr/>
            <p:nvPr/>
          </p:nvSpPr>
          <p:spPr>
            <a:xfrm>
              <a:off x="7683704" y="4140929"/>
              <a:ext cx="80253" cy="189690"/>
            </a:xfrm>
            <a:prstGeom prst="roundRect">
              <a:avLst/>
            </a:prstGeom>
            <a:solidFill>
              <a:srgbClr val="158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2" name="矩形: 圆角 260"/>
            <p:cNvSpPr/>
            <p:nvPr/>
          </p:nvSpPr>
          <p:spPr>
            <a:xfrm>
              <a:off x="7767084" y="4140929"/>
              <a:ext cx="80253" cy="189690"/>
            </a:xfrm>
            <a:prstGeom prst="roundRect">
              <a:avLst/>
            </a:prstGeom>
            <a:solidFill>
              <a:srgbClr val="7CD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3" name="矩形: 圆角 261"/>
            <p:cNvSpPr/>
            <p:nvPr/>
          </p:nvSpPr>
          <p:spPr>
            <a:xfrm>
              <a:off x="7850464" y="4140929"/>
              <a:ext cx="80253" cy="189690"/>
            </a:xfrm>
            <a:prstGeom prst="roundRect">
              <a:avLst/>
            </a:prstGeom>
            <a:solidFill>
              <a:srgbClr val="3390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4" name="矩形: 圆角 262"/>
            <p:cNvSpPr/>
            <p:nvPr/>
          </p:nvSpPr>
          <p:spPr>
            <a:xfrm>
              <a:off x="7933844" y="4140929"/>
              <a:ext cx="80253" cy="189690"/>
            </a:xfrm>
            <a:prstGeom prst="roundRect">
              <a:avLst/>
            </a:prstGeom>
            <a:solidFill>
              <a:srgbClr val="93D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5" name="矩形: 圆角 263"/>
            <p:cNvSpPr/>
            <p:nvPr/>
          </p:nvSpPr>
          <p:spPr>
            <a:xfrm>
              <a:off x="8017223" y="4140929"/>
              <a:ext cx="80253" cy="189690"/>
            </a:xfrm>
            <a:prstGeom prst="roundRect">
              <a:avLst/>
            </a:prstGeom>
            <a:solidFill>
              <a:srgbClr val="A7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6" name="矩形: 圆角 264"/>
            <p:cNvSpPr/>
            <p:nvPr/>
          </p:nvSpPr>
          <p:spPr>
            <a:xfrm>
              <a:off x="8100603" y="4140929"/>
              <a:ext cx="80253" cy="189690"/>
            </a:xfrm>
            <a:prstGeom prst="roundRect">
              <a:avLst/>
            </a:prstGeom>
            <a:solidFill>
              <a:srgbClr val="FFC7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7" name="矩形: 圆角 265"/>
            <p:cNvSpPr/>
            <p:nvPr/>
          </p:nvSpPr>
          <p:spPr>
            <a:xfrm>
              <a:off x="8183983" y="4140929"/>
              <a:ext cx="80253" cy="189690"/>
            </a:xfrm>
            <a:prstGeom prst="roundRect">
              <a:avLst/>
            </a:prstGeom>
            <a:solidFill>
              <a:srgbClr val="C7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8" name="矩形: 圆角 266"/>
            <p:cNvSpPr/>
            <p:nvPr/>
          </p:nvSpPr>
          <p:spPr>
            <a:xfrm>
              <a:off x="8267362" y="4140929"/>
              <a:ext cx="80253" cy="189690"/>
            </a:xfrm>
            <a:prstGeom prst="roundRect">
              <a:avLst/>
            </a:prstGeom>
            <a:solidFill>
              <a:srgbClr val="FF8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269" name="文本框 268"/>
            <p:cNvSpPr txBox="1"/>
            <p:nvPr/>
          </p:nvSpPr>
          <p:spPr>
            <a:xfrm>
              <a:off x="7668424" y="4330619"/>
              <a:ext cx="750538" cy="230832"/>
            </a:xfrm>
            <a:prstGeom prst="rect">
              <a:avLst/>
            </a:prstGeom>
            <a:noFill/>
          </p:spPr>
          <p:txBody>
            <a:bodyPr wrap="square" rtlCol="0">
              <a:spAutoFit/>
            </a:bodyPr>
            <a:lstStyle/>
            <a:p>
              <a:pPr defTabSz="685800" fontAlgn="auto">
                <a:spcBef>
                  <a:spcPts val="0"/>
                </a:spcBef>
                <a:spcAft>
                  <a:spcPts val="0"/>
                </a:spcAft>
              </a:pPr>
              <a:r>
                <a:rPr lang="en-US" altLang="zh-CN" sz="900" dirty="0" smtClean="0">
                  <a:solidFill>
                    <a:prstClr val="black"/>
                  </a:solidFill>
                  <a:latin typeface="微软雅黑" panose="020B0503020204020204" charset="-122"/>
                  <a:ea typeface="微软雅黑" panose="020B0503020204020204" charset="-122"/>
                </a:rPr>
                <a:t>Server128</a:t>
              </a:r>
              <a:endParaRPr lang="zh-CN" altLang="en-US" sz="900" dirty="0">
                <a:solidFill>
                  <a:prstClr val="black"/>
                </a:solidFill>
                <a:latin typeface="微软雅黑" panose="020B0503020204020204" charset="-122"/>
                <a:ea typeface="微软雅黑" panose="020B0503020204020204" charset="-122"/>
              </a:endParaRPr>
            </a:p>
          </p:txBody>
        </p:sp>
        <p:sp>
          <p:nvSpPr>
            <p:cNvPr id="270" name="文本框 269"/>
            <p:cNvSpPr txBox="1"/>
            <p:nvPr/>
          </p:nvSpPr>
          <p:spPr>
            <a:xfrm>
              <a:off x="7252960" y="4328030"/>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cxnSp>
          <p:nvCxnSpPr>
            <p:cNvPr id="271" name="直接连接符 270"/>
            <p:cNvCxnSpPr>
              <a:stCxn id="251" idx="0"/>
              <a:endCxn id="242" idx="4"/>
            </p:cNvCxnSpPr>
            <p:nvPr/>
          </p:nvCxnSpPr>
          <p:spPr>
            <a:xfrm flipH="1" flipV="1">
              <a:off x="6386467" y="3476896"/>
              <a:ext cx="61298"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52" idx="0"/>
              <a:endCxn id="243" idx="4"/>
            </p:cNvCxnSpPr>
            <p:nvPr/>
          </p:nvCxnSpPr>
          <p:spPr>
            <a:xfrm flipV="1">
              <a:off x="6531145" y="3476896"/>
              <a:ext cx="135389"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53" idx="0"/>
              <a:endCxn id="244" idx="4"/>
            </p:cNvCxnSpPr>
            <p:nvPr/>
          </p:nvCxnSpPr>
          <p:spPr>
            <a:xfrm flipV="1">
              <a:off x="6614525" y="3476896"/>
              <a:ext cx="33207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54" idx="0"/>
              <a:endCxn id="245" idx="4"/>
            </p:cNvCxnSpPr>
            <p:nvPr/>
          </p:nvCxnSpPr>
          <p:spPr>
            <a:xfrm flipV="1">
              <a:off x="6697905" y="3476896"/>
              <a:ext cx="5287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55" idx="0"/>
              <a:endCxn id="246" idx="4"/>
            </p:cNvCxnSpPr>
            <p:nvPr/>
          </p:nvCxnSpPr>
          <p:spPr>
            <a:xfrm flipV="1">
              <a:off x="6781284" y="3476896"/>
              <a:ext cx="72545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56" idx="0"/>
              <a:endCxn id="247" idx="4"/>
            </p:cNvCxnSpPr>
            <p:nvPr/>
          </p:nvCxnSpPr>
          <p:spPr>
            <a:xfrm flipV="1">
              <a:off x="6864664" y="3476896"/>
              <a:ext cx="92213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57" idx="0"/>
              <a:endCxn id="248" idx="4"/>
            </p:cNvCxnSpPr>
            <p:nvPr/>
          </p:nvCxnSpPr>
          <p:spPr>
            <a:xfrm flipV="1">
              <a:off x="6948044" y="3476896"/>
              <a:ext cx="111882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58" idx="0"/>
              <a:endCxn id="249" idx="4"/>
            </p:cNvCxnSpPr>
            <p:nvPr/>
          </p:nvCxnSpPr>
          <p:spPr>
            <a:xfrm flipV="1">
              <a:off x="7031422" y="3483203"/>
              <a:ext cx="1315511"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61" idx="0"/>
              <a:endCxn id="242" idx="4"/>
            </p:cNvCxnSpPr>
            <p:nvPr/>
          </p:nvCxnSpPr>
          <p:spPr>
            <a:xfrm flipH="1" flipV="1">
              <a:off x="6386468" y="3476896"/>
              <a:ext cx="133736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stCxn id="262" idx="0"/>
              <a:endCxn id="243" idx="4"/>
            </p:cNvCxnSpPr>
            <p:nvPr/>
          </p:nvCxnSpPr>
          <p:spPr>
            <a:xfrm flipH="1" flipV="1">
              <a:off x="6666534" y="3476896"/>
              <a:ext cx="1140677"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a:stCxn id="263" idx="0"/>
              <a:endCxn id="244" idx="4"/>
            </p:cNvCxnSpPr>
            <p:nvPr/>
          </p:nvCxnSpPr>
          <p:spPr>
            <a:xfrm flipH="1" flipV="1">
              <a:off x="6946601" y="3476896"/>
              <a:ext cx="94399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64" idx="0"/>
              <a:endCxn id="245" idx="4"/>
            </p:cNvCxnSpPr>
            <p:nvPr/>
          </p:nvCxnSpPr>
          <p:spPr>
            <a:xfrm flipH="1" flipV="1">
              <a:off x="7226667" y="3476896"/>
              <a:ext cx="74730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265" idx="0"/>
              <a:endCxn id="246" idx="4"/>
            </p:cNvCxnSpPr>
            <p:nvPr/>
          </p:nvCxnSpPr>
          <p:spPr>
            <a:xfrm flipH="1" flipV="1">
              <a:off x="7506734" y="3476896"/>
              <a:ext cx="550616"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a:stCxn id="266" idx="0"/>
              <a:endCxn id="247" idx="4"/>
            </p:cNvCxnSpPr>
            <p:nvPr/>
          </p:nvCxnSpPr>
          <p:spPr>
            <a:xfrm flipH="1" flipV="1">
              <a:off x="7786800" y="3476896"/>
              <a:ext cx="353930"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67" idx="0"/>
              <a:endCxn id="248" idx="4"/>
            </p:cNvCxnSpPr>
            <p:nvPr/>
          </p:nvCxnSpPr>
          <p:spPr>
            <a:xfrm flipH="1" flipV="1">
              <a:off x="8066867" y="3476896"/>
              <a:ext cx="157243" cy="66403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a:stCxn id="268" idx="0"/>
              <a:endCxn id="249" idx="4"/>
            </p:cNvCxnSpPr>
            <p:nvPr/>
          </p:nvCxnSpPr>
          <p:spPr>
            <a:xfrm flipV="1">
              <a:off x="8307489" y="3483203"/>
              <a:ext cx="39445" cy="65772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243" idx="0"/>
              <a:endCxn id="5" idx="4"/>
            </p:cNvCxnSpPr>
            <p:nvPr/>
          </p:nvCxnSpPr>
          <p:spPr>
            <a:xfrm flipH="1" flipV="1">
              <a:off x="2765365" y="1890939"/>
              <a:ext cx="39011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243" idx="0"/>
              <a:endCxn id="6" idx="4"/>
            </p:cNvCxnSpPr>
            <p:nvPr/>
          </p:nvCxnSpPr>
          <p:spPr>
            <a:xfrm flipH="1" flipV="1">
              <a:off x="3252321" y="1890939"/>
              <a:ext cx="34142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243" idx="0"/>
              <a:endCxn id="7" idx="4"/>
            </p:cNvCxnSpPr>
            <p:nvPr/>
          </p:nvCxnSpPr>
          <p:spPr>
            <a:xfrm flipH="1" flipV="1">
              <a:off x="3739276" y="1890939"/>
              <a:ext cx="29272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243" idx="0"/>
              <a:endCxn id="8" idx="4"/>
            </p:cNvCxnSpPr>
            <p:nvPr/>
          </p:nvCxnSpPr>
          <p:spPr>
            <a:xfrm flipH="1" flipV="1">
              <a:off x="4226232" y="1890939"/>
              <a:ext cx="24403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43" idx="0"/>
              <a:endCxn id="9" idx="4"/>
            </p:cNvCxnSpPr>
            <p:nvPr/>
          </p:nvCxnSpPr>
          <p:spPr>
            <a:xfrm flipH="1" flipV="1">
              <a:off x="4713187" y="1890939"/>
              <a:ext cx="19533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243" idx="0"/>
              <a:endCxn id="10" idx="4"/>
            </p:cNvCxnSpPr>
            <p:nvPr/>
          </p:nvCxnSpPr>
          <p:spPr>
            <a:xfrm flipH="1" flipV="1">
              <a:off x="5200143" y="1890939"/>
              <a:ext cx="146639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243" idx="0"/>
              <a:endCxn id="11" idx="4"/>
            </p:cNvCxnSpPr>
            <p:nvPr/>
          </p:nvCxnSpPr>
          <p:spPr>
            <a:xfrm flipH="1" flipV="1">
              <a:off x="5687098" y="1890939"/>
              <a:ext cx="9794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243" idx="0"/>
              <a:endCxn id="12" idx="4"/>
            </p:cNvCxnSpPr>
            <p:nvPr/>
          </p:nvCxnSpPr>
          <p:spPr>
            <a:xfrm flipV="1">
              <a:off x="6666534" y="1929883"/>
              <a:ext cx="59401"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244" idx="0"/>
              <a:endCxn id="5" idx="4"/>
            </p:cNvCxnSpPr>
            <p:nvPr/>
          </p:nvCxnSpPr>
          <p:spPr>
            <a:xfrm flipH="1" flipV="1">
              <a:off x="2765365" y="1890939"/>
              <a:ext cx="41812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44" idx="0"/>
              <a:endCxn id="6" idx="4"/>
            </p:cNvCxnSpPr>
            <p:nvPr/>
          </p:nvCxnSpPr>
          <p:spPr>
            <a:xfrm flipH="1" flipV="1">
              <a:off x="3252321" y="1890939"/>
              <a:ext cx="36942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44" idx="0"/>
              <a:endCxn id="7" idx="4"/>
            </p:cNvCxnSpPr>
            <p:nvPr/>
          </p:nvCxnSpPr>
          <p:spPr>
            <a:xfrm flipH="1" flipV="1">
              <a:off x="3739276" y="1890939"/>
              <a:ext cx="32073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244" idx="0"/>
              <a:endCxn id="8" idx="4"/>
            </p:cNvCxnSpPr>
            <p:nvPr/>
          </p:nvCxnSpPr>
          <p:spPr>
            <a:xfrm flipH="1" flipV="1">
              <a:off x="4226232" y="1890939"/>
              <a:ext cx="27203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244" idx="0"/>
              <a:endCxn id="9" idx="4"/>
            </p:cNvCxnSpPr>
            <p:nvPr/>
          </p:nvCxnSpPr>
          <p:spPr>
            <a:xfrm flipH="1" flipV="1">
              <a:off x="4713187" y="1890939"/>
              <a:ext cx="223341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44" idx="0"/>
              <a:endCxn id="10" idx="4"/>
            </p:cNvCxnSpPr>
            <p:nvPr/>
          </p:nvCxnSpPr>
          <p:spPr>
            <a:xfrm flipH="1" flipV="1">
              <a:off x="5200143" y="1890939"/>
              <a:ext cx="17464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44" idx="0"/>
              <a:endCxn id="11" idx="4"/>
            </p:cNvCxnSpPr>
            <p:nvPr/>
          </p:nvCxnSpPr>
          <p:spPr>
            <a:xfrm flipH="1" flipV="1">
              <a:off x="5687098" y="1890939"/>
              <a:ext cx="125950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44" idx="0"/>
              <a:endCxn id="12" idx="4"/>
            </p:cNvCxnSpPr>
            <p:nvPr/>
          </p:nvCxnSpPr>
          <p:spPr>
            <a:xfrm flipH="1" flipV="1">
              <a:off x="6725935" y="1929883"/>
              <a:ext cx="220666"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45" idx="0"/>
              <a:endCxn id="5" idx="4"/>
            </p:cNvCxnSpPr>
            <p:nvPr/>
          </p:nvCxnSpPr>
          <p:spPr>
            <a:xfrm flipH="1" flipV="1">
              <a:off x="2765365" y="1890939"/>
              <a:ext cx="44613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45" idx="0"/>
              <a:endCxn id="6" idx="4"/>
            </p:cNvCxnSpPr>
            <p:nvPr/>
          </p:nvCxnSpPr>
          <p:spPr>
            <a:xfrm flipH="1" flipV="1">
              <a:off x="3252321" y="1890939"/>
              <a:ext cx="39743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45" idx="0"/>
              <a:endCxn id="7" idx="4"/>
            </p:cNvCxnSpPr>
            <p:nvPr/>
          </p:nvCxnSpPr>
          <p:spPr>
            <a:xfrm flipH="1" flipV="1">
              <a:off x="3739276" y="1890939"/>
              <a:ext cx="34873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45" idx="0"/>
              <a:endCxn id="8" idx="4"/>
            </p:cNvCxnSpPr>
            <p:nvPr/>
          </p:nvCxnSpPr>
          <p:spPr>
            <a:xfrm flipH="1" flipV="1">
              <a:off x="4226232" y="1890939"/>
              <a:ext cx="30004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5" idx="0"/>
              <a:endCxn id="9" idx="4"/>
            </p:cNvCxnSpPr>
            <p:nvPr/>
          </p:nvCxnSpPr>
          <p:spPr>
            <a:xfrm flipH="1" flipV="1">
              <a:off x="4713187" y="1890939"/>
              <a:ext cx="25134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245" idx="0"/>
              <a:endCxn id="10" idx="4"/>
            </p:cNvCxnSpPr>
            <p:nvPr/>
          </p:nvCxnSpPr>
          <p:spPr>
            <a:xfrm flipH="1" flipV="1">
              <a:off x="5200143" y="1890939"/>
              <a:ext cx="202652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245" idx="0"/>
              <a:endCxn id="11" idx="4"/>
            </p:cNvCxnSpPr>
            <p:nvPr/>
          </p:nvCxnSpPr>
          <p:spPr>
            <a:xfrm flipH="1" flipV="1">
              <a:off x="5687098" y="1890939"/>
              <a:ext cx="15395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45" idx="0"/>
              <a:endCxn id="12" idx="4"/>
            </p:cNvCxnSpPr>
            <p:nvPr/>
          </p:nvCxnSpPr>
          <p:spPr>
            <a:xfrm flipH="1" flipV="1">
              <a:off x="6725935" y="1929883"/>
              <a:ext cx="50073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46" idx="0"/>
              <a:endCxn id="5" idx="4"/>
            </p:cNvCxnSpPr>
            <p:nvPr/>
          </p:nvCxnSpPr>
          <p:spPr>
            <a:xfrm flipH="1" flipV="1">
              <a:off x="2765365" y="1890939"/>
              <a:ext cx="47413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46" idx="0"/>
              <a:endCxn id="6" idx="4"/>
            </p:cNvCxnSpPr>
            <p:nvPr/>
          </p:nvCxnSpPr>
          <p:spPr>
            <a:xfrm flipH="1" flipV="1">
              <a:off x="3252321" y="1890939"/>
              <a:ext cx="42544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46" idx="0"/>
              <a:endCxn id="7" idx="4"/>
            </p:cNvCxnSpPr>
            <p:nvPr/>
          </p:nvCxnSpPr>
          <p:spPr>
            <a:xfrm flipH="1" flipV="1">
              <a:off x="3739276" y="1890939"/>
              <a:ext cx="37674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6" idx="0"/>
              <a:endCxn id="8" idx="4"/>
            </p:cNvCxnSpPr>
            <p:nvPr/>
          </p:nvCxnSpPr>
          <p:spPr>
            <a:xfrm flipH="1" flipV="1">
              <a:off x="4226232" y="1890939"/>
              <a:ext cx="32805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46" idx="0"/>
              <a:endCxn id="9" idx="4"/>
            </p:cNvCxnSpPr>
            <p:nvPr/>
          </p:nvCxnSpPr>
          <p:spPr>
            <a:xfrm flipH="1" flipV="1">
              <a:off x="4713187" y="1890939"/>
              <a:ext cx="2793547"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46" idx="0"/>
              <a:endCxn id="10" idx="4"/>
            </p:cNvCxnSpPr>
            <p:nvPr/>
          </p:nvCxnSpPr>
          <p:spPr>
            <a:xfrm flipH="1" flipV="1">
              <a:off x="5200143" y="1890939"/>
              <a:ext cx="23065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46" idx="0"/>
              <a:endCxn id="11" idx="4"/>
            </p:cNvCxnSpPr>
            <p:nvPr/>
          </p:nvCxnSpPr>
          <p:spPr>
            <a:xfrm flipH="1" flipV="1">
              <a:off x="5687098" y="1890939"/>
              <a:ext cx="181963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246" idx="0"/>
              <a:endCxn id="12" idx="4"/>
            </p:cNvCxnSpPr>
            <p:nvPr/>
          </p:nvCxnSpPr>
          <p:spPr>
            <a:xfrm flipH="1" flipV="1">
              <a:off x="6725935" y="1929883"/>
              <a:ext cx="780799"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247" idx="0"/>
              <a:endCxn id="5" idx="4"/>
            </p:cNvCxnSpPr>
            <p:nvPr/>
          </p:nvCxnSpPr>
          <p:spPr>
            <a:xfrm flipH="1" flipV="1">
              <a:off x="2765365" y="1890939"/>
              <a:ext cx="502143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247" idx="0"/>
              <a:endCxn id="6" idx="4"/>
            </p:cNvCxnSpPr>
            <p:nvPr/>
          </p:nvCxnSpPr>
          <p:spPr>
            <a:xfrm flipH="1" flipV="1">
              <a:off x="3252321" y="1890939"/>
              <a:ext cx="45344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247" idx="0"/>
              <a:endCxn id="7" idx="4"/>
            </p:cNvCxnSpPr>
            <p:nvPr/>
          </p:nvCxnSpPr>
          <p:spPr>
            <a:xfrm flipH="1" flipV="1">
              <a:off x="3739276" y="1890939"/>
              <a:ext cx="40475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a:stCxn id="247" idx="0"/>
              <a:endCxn id="8" idx="4"/>
            </p:cNvCxnSpPr>
            <p:nvPr/>
          </p:nvCxnSpPr>
          <p:spPr>
            <a:xfrm flipH="1" flipV="1">
              <a:off x="4226232" y="1890939"/>
              <a:ext cx="35605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247" idx="0"/>
              <a:endCxn id="9" idx="4"/>
            </p:cNvCxnSpPr>
            <p:nvPr/>
          </p:nvCxnSpPr>
          <p:spPr>
            <a:xfrm flipH="1" flipV="1">
              <a:off x="4713187" y="1890939"/>
              <a:ext cx="3073613"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247" idx="0"/>
              <a:endCxn id="10" idx="4"/>
            </p:cNvCxnSpPr>
            <p:nvPr/>
          </p:nvCxnSpPr>
          <p:spPr>
            <a:xfrm flipH="1" flipV="1">
              <a:off x="5200143" y="1890939"/>
              <a:ext cx="2586658"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247" idx="0"/>
              <a:endCxn id="11" idx="4"/>
            </p:cNvCxnSpPr>
            <p:nvPr/>
          </p:nvCxnSpPr>
          <p:spPr>
            <a:xfrm flipH="1" flipV="1">
              <a:off x="5687098" y="1890939"/>
              <a:ext cx="20997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247" idx="0"/>
              <a:endCxn id="12" idx="4"/>
            </p:cNvCxnSpPr>
            <p:nvPr/>
          </p:nvCxnSpPr>
          <p:spPr>
            <a:xfrm flipH="1" flipV="1">
              <a:off x="6725935" y="1929883"/>
              <a:ext cx="1060865"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248" idx="0"/>
              <a:endCxn id="5" idx="4"/>
            </p:cNvCxnSpPr>
            <p:nvPr/>
          </p:nvCxnSpPr>
          <p:spPr>
            <a:xfrm flipH="1" flipV="1">
              <a:off x="2765365" y="1890939"/>
              <a:ext cx="5301502"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a:stCxn id="248" idx="0"/>
              <a:endCxn id="6" idx="4"/>
            </p:cNvCxnSpPr>
            <p:nvPr/>
          </p:nvCxnSpPr>
          <p:spPr>
            <a:xfrm flipH="1" flipV="1">
              <a:off x="3252321" y="1890939"/>
              <a:ext cx="4814546"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a:stCxn id="248" idx="0"/>
              <a:endCxn id="7" idx="4"/>
            </p:cNvCxnSpPr>
            <p:nvPr/>
          </p:nvCxnSpPr>
          <p:spPr>
            <a:xfrm flipH="1" flipV="1">
              <a:off x="3739276" y="1890939"/>
              <a:ext cx="4327591"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248" idx="0"/>
              <a:endCxn id="8" idx="4"/>
            </p:cNvCxnSpPr>
            <p:nvPr/>
          </p:nvCxnSpPr>
          <p:spPr>
            <a:xfrm flipH="1" flipV="1">
              <a:off x="4226232" y="1890939"/>
              <a:ext cx="3840635"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stCxn id="248" idx="0"/>
              <a:endCxn id="9" idx="4"/>
            </p:cNvCxnSpPr>
            <p:nvPr/>
          </p:nvCxnSpPr>
          <p:spPr>
            <a:xfrm flipH="1" flipV="1">
              <a:off x="4713187" y="1890939"/>
              <a:ext cx="3353680"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a:stCxn id="248" idx="0"/>
              <a:endCxn id="10" idx="4"/>
            </p:cNvCxnSpPr>
            <p:nvPr/>
          </p:nvCxnSpPr>
          <p:spPr>
            <a:xfrm flipH="1" flipV="1">
              <a:off x="5200143" y="1890939"/>
              <a:ext cx="2866724"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48" idx="0"/>
              <a:endCxn id="11" idx="4"/>
            </p:cNvCxnSpPr>
            <p:nvPr/>
          </p:nvCxnSpPr>
          <p:spPr>
            <a:xfrm flipH="1" flipV="1">
              <a:off x="5687098" y="1890939"/>
              <a:ext cx="2379769" cy="135609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stCxn id="248" idx="0"/>
              <a:endCxn id="12" idx="4"/>
            </p:cNvCxnSpPr>
            <p:nvPr/>
          </p:nvCxnSpPr>
          <p:spPr>
            <a:xfrm flipH="1" flipV="1">
              <a:off x="6725935" y="1929883"/>
              <a:ext cx="1340932" cy="131714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249" idx="0"/>
              <a:endCxn id="5" idx="4"/>
            </p:cNvCxnSpPr>
            <p:nvPr/>
          </p:nvCxnSpPr>
          <p:spPr>
            <a:xfrm flipH="1" flipV="1">
              <a:off x="2765365" y="1890940"/>
              <a:ext cx="5581568"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a:stCxn id="249" idx="0"/>
              <a:endCxn id="6" idx="4"/>
            </p:cNvCxnSpPr>
            <p:nvPr/>
          </p:nvCxnSpPr>
          <p:spPr>
            <a:xfrm flipH="1" flipV="1">
              <a:off x="3252321" y="1890940"/>
              <a:ext cx="5094613"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249" idx="0"/>
              <a:endCxn id="7" idx="4"/>
            </p:cNvCxnSpPr>
            <p:nvPr/>
          </p:nvCxnSpPr>
          <p:spPr>
            <a:xfrm flipH="1" flipV="1">
              <a:off x="3739276" y="1890940"/>
              <a:ext cx="4607657"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a:stCxn id="249" idx="0"/>
              <a:endCxn id="8" idx="4"/>
            </p:cNvCxnSpPr>
            <p:nvPr/>
          </p:nvCxnSpPr>
          <p:spPr>
            <a:xfrm flipH="1" flipV="1">
              <a:off x="4226232" y="1890940"/>
              <a:ext cx="4120702"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a:stCxn id="249" idx="0"/>
              <a:endCxn id="9" idx="4"/>
            </p:cNvCxnSpPr>
            <p:nvPr/>
          </p:nvCxnSpPr>
          <p:spPr>
            <a:xfrm flipH="1" flipV="1">
              <a:off x="4713187" y="1890940"/>
              <a:ext cx="3633746"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249" idx="0"/>
              <a:endCxn id="10" idx="4"/>
            </p:cNvCxnSpPr>
            <p:nvPr/>
          </p:nvCxnSpPr>
          <p:spPr>
            <a:xfrm flipH="1" flipV="1">
              <a:off x="5200143" y="1890940"/>
              <a:ext cx="3146791"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直接连接符 340"/>
            <p:cNvCxnSpPr>
              <a:stCxn id="249" idx="0"/>
              <a:endCxn id="11" idx="4"/>
            </p:cNvCxnSpPr>
            <p:nvPr/>
          </p:nvCxnSpPr>
          <p:spPr>
            <a:xfrm flipH="1" flipV="1">
              <a:off x="5687098" y="1890940"/>
              <a:ext cx="2659835" cy="1362398"/>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直接连接符 341"/>
            <p:cNvCxnSpPr>
              <a:stCxn id="249" idx="0"/>
              <a:endCxn id="12" idx="4"/>
            </p:cNvCxnSpPr>
            <p:nvPr/>
          </p:nvCxnSpPr>
          <p:spPr>
            <a:xfrm flipH="1" flipV="1">
              <a:off x="6725935" y="1929883"/>
              <a:ext cx="1620998" cy="1323455"/>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p:cNvSpPr txBox="1"/>
            <p:nvPr/>
          </p:nvSpPr>
          <p:spPr>
            <a:xfrm>
              <a:off x="5840237" y="3743079"/>
              <a:ext cx="341760" cy="323165"/>
            </a:xfrm>
            <a:prstGeom prst="rect">
              <a:avLst/>
            </a:prstGeom>
            <a:noFill/>
          </p:spPr>
          <p:txBody>
            <a:bodyPr wrap="none" rtlCol="0">
              <a:spAutoFit/>
            </a:bodyPr>
            <a:lstStyle/>
            <a:p>
              <a:pPr defTabSz="685800" fontAlgn="auto">
                <a:spcBef>
                  <a:spcPts val="0"/>
                </a:spcBef>
                <a:spcAft>
                  <a:spcPts val="0"/>
                </a:spcAft>
              </a:pPr>
              <a:r>
                <a:rPr lang="en-US" altLang="zh-CN" sz="1500" b="1" dirty="0">
                  <a:solidFill>
                    <a:prstClr val="black"/>
                  </a:solidFill>
                  <a:latin typeface="等线" panose="02010600030101010101" charset="-122"/>
                  <a:ea typeface="等线" panose="02010600030101010101" charset="-122"/>
                </a:rPr>
                <a:t>…</a:t>
              </a:r>
              <a:endParaRPr lang="zh-CN" altLang="en-US" sz="1500" b="1" dirty="0">
                <a:solidFill>
                  <a:prstClr val="black"/>
                </a:solidFill>
                <a:latin typeface="等线" panose="02010600030101010101" charset="-122"/>
                <a:ea typeface="等线" panose="02010600030101010101" charset="-122"/>
              </a:endParaRPr>
            </a:p>
          </p:txBody>
        </p:sp>
        <p:sp>
          <p:nvSpPr>
            <p:cNvPr id="344" name="矩形 343"/>
            <p:cNvSpPr/>
            <p:nvPr/>
          </p:nvSpPr>
          <p:spPr>
            <a:xfrm>
              <a:off x="6264992" y="3169920"/>
              <a:ext cx="2241341" cy="1663065"/>
            </a:xfrm>
            <a:prstGeom prst="rect">
              <a:avLst/>
            </a:prstGeom>
            <a:noFill/>
            <a:ln w="38100">
              <a:solidFill>
                <a:srgbClr val="D0CEC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10600030101010101" charset="-122"/>
                <a:ea typeface="等线" panose="02010600030101010101" charset="-122"/>
              </a:endParaRPr>
            </a:p>
          </p:txBody>
        </p:sp>
        <p:sp>
          <p:nvSpPr>
            <p:cNvPr id="345" name="文本框 344"/>
            <p:cNvSpPr txBox="1"/>
            <p:nvPr/>
          </p:nvSpPr>
          <p:spPr>
            <a:xfrm>
              <a:off x="1920580" y="4542442"/>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1</a:t>
              </a:r>
              <a:endParaRPr lang="zh-CN" altLang="en-US" sz="1350" dirty="0">
                <a:solidFill>
                  <a:prstClr val="black"/>
                </a:solidFill>
                <a:latin typeface="微软雅黑" panose="020B0503020204020204" charset="-122"/>
                <a:ea typeface="微软雅黑" panose="020B0503020204020204" charset="-122"/>
              </a:endParaRPr>
            </a:p>
          </p:txBody>
        </p:sp>
        <p:sp>
          <p:nvSpPr>
            <p:cNvPr id="346" name="文本框 345"/>
            <p:cNvSpPr txBox="1"/>
            <p:nvPr/>
          </p:nvSpPr>
          <p:spPr>
            <a:xfrm>
              <a:off x="4248743" y="4562294"/>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2</a:t>
              </a:r>
              <a:endParaRPr lang="zh-CN" altLang="en-US" sz="1350" dirty="0">
                <a:solidFill>
                  <a:prstClr val="black"/>
                </a:solidFill>
                <a:latin typeface="微软雅黑" panose="020B0503020204020204" charset="-122"/>
                <a:ea typeface="微软雅黑" panose="020B0503020204020204" charset="-122"/>
              </a:endParaRPr>
            </a:p>
          </p:txBody>
        </p:sp>
        <p:sp>
          <p:nvSpPr>
            <p:cNvPr id="347" name="文本框 346"/>
            <p:cNvSpPr txBox="1"/>
            <p:nvPr/>
          </p:nvSpPr>
          <p:spPr>
            <a:xfrm>
              <a:off x="7039808" y="4570609"/>
              <a:ext cx="857094" cy="300082"/>
            </a:xfrm>
            <a:prstGeom prst="rect">
              <a:avLst/>
            </a:prstGeom>
            <a:noFill/>
          </p:spPr>
          <p:txBody>
            <a:bodyPr wrap="none" rtlCol="0">
              <a:spAutoFit/>
            </a:bodyPr>
            <a:lstStyle/>
            <a:p>
              <a:pPr defTabSz="685800" fontAlgn="auto">
                <a:spcBef>
                  <a:spcPts val="0"/>
                </a:spcBef>
                <a:spcAft>
                  <a:spcPts val="0"/>
                </a:spcAft>
              </a:pPr>
              <a:r>
                <a:rPr lang="en-US" altLang="zh-CN" sz="1350" dirty="0">
                  <a:solidFill>
                    <a:prstClr val="black"/>
                  </a:solidFill>
                  <a:latin typeface="微软雅黑" panose="020B0503020204020204" charset="-122"/>
                  <a:ea typeface="微软雅黑" panose="020B0503020204020204" charset="-122"/>
                </a:rPr>
                <a:t>Group </a:t>
              </a:r>
              <a:r>
                <a:rPr lang="en-US" altLang="zh-CN" sz="1350" dirty="0" smtClean="0">
                  <a:solidFill>
                    <a:prstClr val="black"/>
                  </a:solidFill>
                  <a:latin typeface="微软雅黑" panose="020B0503020204020204" charset="-122"/>
                  <a:ea typeface="微软雅黑" panose="020B0503020204020204" charset="-122"/>
                </a:rPr>
                <a:t>4</a:t>
              </a:r>
              <a:endParaRPr lang="zh-CN" altLang="en-US" sz="1350" dirty="0">
                <a:solidFill>
                  <a:prstClr val="black"/>
                </a:solidFill>
                <a:latin typeface="微软雅黑" panose="020B0503020204020204" charset="-122"/>
                <a:ea typeface="微软雅黑" panose="020B0503020204020204" charset="-122"/>
              </a:endParaRPr>
            </a:p>
          </p:txBody>
        </p:sp>
        <p:sp>
          <p:nvSpPr>
            <p:cNvPr id="351" name="文本框 350"/>
            <p:cNvSpPr txBox="1"/>
            <p:nvPr/>
          </p:nvSpPr>
          <p:spPr>
            <a:xfrm>
              <a:off x="5673480" y="3932978"/>
              <a:ext cx="686406" cy="230832"/>
            </a:xfrm>
            <a:prstGeom prst="rect">
              <a:avLst/>
            </a:prstGeom>
            <a:noFill/>
          </p:spPr>
          <p:txBody>
            <a:bodyPr wrap="none" rtlCol="0">
              <a:spAutoFit/>
            </a:bodyPr>
            <a:lstStyle/>
            <a:p>
              <a:pPr defTabSz="685800" fontAlgn="auto">
                <a:spcBef>
                  <a:spcPts val="0"/>
                </a:spcBef>
                <a:spcAft>
                  <a:spcPts val="0"/>
                </a:spcAft>
              </a:pPr>
              <a:r>
                <a:rPr lang="en-US" altLang="zh-CN" sz="900" dirty="0" smtClean="0">
                  <a:solidFill>
                    <a:prstClr val="black"/>
                  </a:solidFill>
                  <a:latin typeface="微软雅黑" panose="020B0503020204020204" charset="-122"/>
                  <a:ea typeface="微软雅黑" panose="020B0503020204020204" charset="-122"/>
                </a:rPr>
                <a:t>4 </a:t>
              </a:r>
              <a:r>
                <a:rPr lang="en-US" altLang="zh-CN" sz="900" dirty="0">
                  <a:solidFill>
                    <a:prstClr val="black"/>
                  </a:solidFill>
                  <a:latin typeface="微软雅黑" panose="020B0503020204020204" charset="-122"/>
                  <a:ea typeface="微软雅黑" panose="020B0503020204020204" charset="-122"/>
                </a:rPr>
                <a:t>Groups</a:t>
              </a:r>
              <a:endParaRPr lang="zh-CN" altLang="en-US" sz="900" dirty="0">
                <a:solidFill>
                  <a:prstClr val="black"/>
                </a:solidFill>
                <a:latin typeface="微软雅黑" panose="020B0503020204020204" charset="-122"/>
                <a:ea typeface="微软雅黑" panose="020B0503020204020204" charset="-122"/>
              </a:endParaRPr>
            </a:p>
          </p:txBody>
        </p:sp>
        <p:sp>
          <p:nvSpPr>
            <p:cNvPr id="352" name="文本框 351"/>
            <p:cNvSpPr txBox="1"/>
            <p:nvPr/>
          </p:nvSpPr>
          <p:spPr>
            <a:xfrm>
              <a:off x="1017635" y="1634636"/>
              <a:ext cx="1542923" cy="338554"/>
            </a:xfrm>
            <a:prstGeom prst="rect">
              <a:avLst/>
            </a:prstGeom>
            <a:noFill/>
          </p:spPr>
          <p:txBody>
            <a:bodyPr wrap="none" rtlCol="0">
              <a:spAutoFit/>
            </a:bodyPr>
            <a:lstStyle/>
            <a:p>
              <a:pPr defTabSz="685800" fontAlgn="auto">
                <a:spcBef>
                  <a:spcPts val="0"/>
                </a:spcBef>
                <a:spcAft>
                  <a:spcPts val="0"/>
                </a:spcAft>
              </a:pPr>
              <a:r>
                <a:rPr lang="en-US" altLang="zh-CN" sz="1600" i="1" dirty="0" smtClean="0">
                  <a:solidFill>
                    <a:prstClr val="black"/>
                  </a:solidFill>
                  <a:latin typeface="Centaur" panose="02030504050205020304" pitchFamily="18" charset="0"/>
                  <a:ea typeface="微软雅黑" panose="020B0503020204020204" charset="-122"/>
                </a:rPr>
                <a:t>16 </a:t>
              </a:r>
              <a:r>
                <a:rPr lang="en-US" altLang="zh-CN" sz="1600" i="1" dirty="0">
                  <a:solidFill>
                    <a:prstClr val="black"/>
                  </a:solidFill>
                  <a:latin typeface="Centaur" panose="02030504050205020304" pitchFamily="18" charset="0"/>
                  <a:ea typeface="微软雅黑" panose="020B0503020204020204" charset="-122"/>
                </a:rPr>
                <a:t>Spine Switches</a:t>
              </a:r>
              <a:endParaRPr lang="zh-CN" altLang="en-US" sz="1600" i="1" dirty="0">
                <a:solidFill>
                  <a:prstClr val="black"/>
                </a:solidFill>
                <a:latin typeface="Centaur" panose="02030504050205020304" pitchFamily="18" charset="0"/>
                <a:ea typeface="微软雅黑" panose="020B0503020204020204" charset="-122"/>
              </a:endParaRPr>
            </a:p>
          </p:txBody>
        </p:sp>
        <p:sp>
          <p:nvSpPr>
            <p:cNvPr id="353" name="文本框 352"/>
            <p:cNvSpPr txBox="1"/>
            <p:nvPr/>
          </p:nvSpPr>
          <p:spPr>
            <a:xfrm>
              <a:off x="353792" y="2683365"/>
              <a:ext cx="1551857" cy="338554"/>
            </a:xfrm>
            <a:prstGeom prst="rect">
              <a:avLst/>
            </a:prstGeom>
            <a:noFill/>
          </p:spPr>
          <p:txBody>
            <a:bodyPr wrap="square" rtlCol="0">
              <a:spAutoFit/>
            </a:bodyPr>
            <a:lstStyle>
              <a:defPPr>
                <a:defRPr lang="zh-CN"/>
              </a:defPPr>
              <a:lvl1pPr defTabSz="685800" fontAlgn="auto">
                <a:spcBef>
                  <a:spcPts val="0"/>
                </a:spcBef>
                <a:spcAft>
                  <a:spcPts val="0"/>
                </a:spcAft>
                <a:defRPr sz="1600" i="1">
                  <a:solidFill>
                    <a:prstClr val="black"/>
                  </a:solidFill>
                  <a:latin typeface="Centaur" panose="02030504050205020304" pitchFamily="18" charset="0"/>
                  <a:ea typeface="微软雅黑" panose="020B0503020204020204" charset="-122"/>
                </a:defRPr>
              </a:lvl1pPr>
            </a:lstStyle>
            <a:p>
              <a:r>
                <a:rPr lang="en-US" altLang="zh-CN" dirty="0" smtClean="0"/>
                <a:t>32Leaf </a:t>
              </a:r>
              <a:r>
                <a:rPr lang="en-US" altLang="zh-CN" dirty="0"/>
                <a:t>Switches</a:t>
              </a:r>
              <a:endParaRPr lang="zh-CN" altLang="en-US" dirty="0"/>
            </a:p>
          </p:txBody>
        </p:sp>
      </p:grpSp>
      <p:pic>
        <p:nvPicPr>
          <p:cNvPr id="354" name="图片 353"/>
          <p:cNvPicPr>
            <a:picLocks noChangeAspect="1"/>
          </p:cNvPicPr>
          <p:nvPr/>
        </p:nvPicPr>
        <p:blipFill>
          <a:blip r:embed="rId2"/>
          <a:stretch>
            <a:fillRect/>
          </a:stretch>
        </p:blipFill>
        <p:spPr>
          <a:xfrm>
            <a:off x="8344428" y="3738069"/>
            <a:ext cx="3741216" cy="2951756"/>
          </a:xfrm>
          <a:prstGeom prst="rect">
            <a:avLst/>
          </a:prstGeom>
        </p:spPr>
      </p:pic>
      <p:sp>
        <p:nvSpPr>
          <p:cNvPr id="355" name="文本框 354"/>
          <p:cNvSpPr txBox="1"/>
          <p:nvPr/>
        </p:nvSpPr>
        <p:spPr>
          <a:xfrm>
            <a:off x="9798525" y="3459129"/>
            <a:ext cx="912429" cy="369332"/>
          </a:xfrm>
          <a:prstGeom prst="rect">
            <a:avLst/>
          </a:prstGeom>
          <a:noFill/>
        </p:spPr>
        <p:txBody>
          <a:bodyPr wrap="none" rtlCol="0">
            <a:spAutoFit/>
          </a:bodyPr>
          <a:lstStyle/>
          <a:p>
            <a:r>
              <a:rPr lang="en-US" altLang="zh-CN" i="1" dirty="0">
                <a:latin typeface="Centaur" panose="02030504050205020304" pitchFamily="18" charset="0"/>
              </a:rPr>
              <a:t>Meta F4</a:t>
            </a:r>
            <a:endParaRPr lang="zh-CN" altLang="en-US" i="1" dirty="0">
              <a:latin typeface="Centaur" panose="02030504050205020304" pitchFamily="18" charset="0"/>
            </a:endParaRPr>
          </a:p>
        </p:txBody>
      </p:sp>
      <p:sp>
        <p:nvSpPr>
          <p:cNvPr id="357" name="文本框 356"/>
          <p:cNvSpPr txBox="1"/>
          <p:nvPr/>
        </p:nvSpPr>
        <p:spPr>
          <a:xfrm>
            <a:off x="8830385" y="1580427"/>
            <a:ext cx="2733633" cy="1477328"/>
          </a:xfrm>
          <a:prstGeom prst="rect">
            <a:avLst/>
          </a:prstGeom>
          <a:noFill/>
        </p:spPr>
        <p:txBody>
          <a:bodyPr wrap="none" rtlCol="0">
            <a:spAutoFit/>
          </a:bodyPr>
          <a:lstStyle/>
          <a:p>
            <a:pPr marL="342900" indent="-342900">
              <a:buFont typeface="+mj-lt"/>
              <a:buAutoNum type="arabicPeriod"/>
            </a:pPr>
            <a:r>
              <a:rPr lang="zh-CN" altLang="en-US" dirty="0">
                <a:latin typeface="微软雅黑" panose="020B0503020204020204" charset="-122"/>
                <a:ea typeface="微软雅黑" panose="020B0503020204020204" charset="-122"/>
              </a:rPr>
              <a:t>接入</a:t>
            </a:r>
            <a:r>
              <a:rPr lang="zh-CN" altLang="en-US" dirty="0" smtClean="0">
                <a:latin typeface="微软雅黑" panose="020B0503020204020204" charset="-122"/>
                <a:ea typeface="微软雅黑" panose="020B0503020204020204" charset="-122"/>
              </a:rPr>
              <a:t>带宽</a:t>
            </a:r>
            <a:r>
              <a:rPr lang="en-US" altLang="zh-CN" dirty="0" smtClean="0">
                <a:latin typeface="微软雅黑" panose="020B0503020204020204" charset="-122"/>
                <a:ea typeface="微软雅黑" panose="020B0503020204020204" charset="-122"/>
              </a:rPr>
              <a:t>200Gbps</a:t>
            </a:r>
            <a:r>
              <a:rPr lang="zh-CN" altLang="en-US" dirty="0">
                <a:latin typeface="微软雅黑" panose="020B0503020204020204" charset="-122"/>
                <a:ea typeface="微软雅黑" panose="020B0503020204020204" charset="-122"/>
              </a:rPr>
              <a:t>起</a:t>
            </a:r>
            <a:endParaRPr lang="en-US" altLang="zh-CN" dirty="0">
              <a:latin typeface="微软雅黑" panose="020B0503020204020204" charset="-122"/>
              <a:ea typeface="微软雅黑" panose="020B0503020204020204" charset="-122"/>
            </a:endParaRPr>
          </a:p>
          <a:p>
            <a:pPr marL="342900" indent="-342900">
              <a:buFont typeface="+mj-lt"/>
              <a:buAutoNum type="arabicPeriod"/>
            </a:pPr>
            <a:endParaRPr lang="en-US" altLang="zh-CN" dirty="0">
              <a:latin typeface="微软雅黑" panose="020B0503020204020204" charset="-122"/>
              <a:ea typeface="微软雅黑" panose="020B0503020204020204" charset="-122"/>
            </a:endParaRPr>
          </a:p>
          <a:p>
            <a:pPr marL="342900" indent="-342900">
              <a:buFont typeface="+mj-lt"/>
              <a:buAutoNum type="arabicPeriod"/>
            </a:pPr>
            <a:r>
              <a:rPr lang="zh-CN" altLang="en-US" dirty="0">
                <a:latin typeface="微软雅黑" panose="020B0503020204020204" charset="-122"/>
                <a:ea typeface="微软雅黑" panose="020B0503020204020204" charset="-122"/>
              </a:rPr>
              <a:t>网络收敛比</a:t>
            </a:r>
            <a:r>
              <a:rPr lang="en-US" altLang="zh-CN" dirty="0">
                <a:latin typeface="微软雅黑" panose="020B0503020204020204" charset="-122"/>
                <a:ea typeface="微软雅黑" panose="020B0503020204020204" charset="-122"/>
              </a:rPr>
              <a:t>1:1</a:t>
            </a:r>
            <a:r>
              <a:rPr lang="zh-CN" altLang="en-US" dirty="0">
                <a:latin typeface="微软雅黑" panose="020B0503020204020204" charset="-122"/>
                <a:ea typeface="微软雅黑" panose="020B0503020204020204" charset="-122"/>
              </a:rPr>
              <a:t>强需求</a:t>
            </a:r>
            <a:endParaRPr lang="en-US" altLang="zh-CN" dirty="0">
              <a:latin typeface="微软雅黑" panose="020B0503020204020204" charset="-122"/>
              <a:ea typeface="微软雅黑" panose="020B0503020204020204" charset="-122"/>
            </a:endParaRPr>
          </a:p>
          <a:p>
            <a:pPr marL="342900" indent="-342900">
              <a:buFont typeface="+mj-lt"/>
              <a:buAutoNum type="arabicPeriod"/>
            </a:pPr>
            <a:endParaRPr lang="en-US" altLang="zh-CN" dirty="0">
              <a:latin typeface="微软雅黑" panose="020B0503020204020204" charset="-122"/>
              <a:ea typeface="微软雅黑" panose="020B0503020204020204" charset="-122"/>
            </a:endParaRPr>
          </a:p>
          <a:p>
            <a:pPr marL="342900" indent="-342900">
              <a:buFont typeface="+mj-lt"/>
              <a:buAutoNum type="arabicPeriod"/>
            </a:pPr>
            <a:r>
              <a:rPr lang="zh-CN" altLang="en-US" dirty="0">
                <a:latin typeface="微软雅黑" panose="020B0503020204020204" charset="-122"/>
                <a:ea typeface="微软雅黑" panose="020B0503020204020204" charset="-122"/>
              </a:rPr>
              <a:t>两层</a:t>
            </a:r>
            <a:r>
              <a:rPr lang="en-US" altLang="zh-CN" dirty="0">
                <a:latin typeface="微软雅黑" panose="020B0503020204020204" charset="-122"/>
                <a:ea typeface="微软雅黑" panose="020B0503020204020204" charset="-122"/>
              </a:rPr>
              <a:t>Spine-Leaf</a:t>
            </a:r>
            <a:r>
              <a:rPr lang="zh-CN" altLang="en-US" dirty="0">
                <a:latin typeface="微软雅黑" panose="020B0503020204020204" charset="-122"/>
                <a:ea typeface="微软雅黑" panose="020B0503020204020204" charset="-122"/>
              </a:rPr>
              <a:t>组网</a:t>
            </a:r>
            <a:endParaRPr lang="zh-CN" altLang="en-US" dirty="0">
              <a:latin typeface="微软雅黑" panose="020B0503020204020204" charset="-122"/>
              <a:ea typeface="微软雅黑" panose="020B0503020204020204" charset="-122"/>
            </a:endParaRPr>
          </a:p>
        </p:txBody>
      </p:sp>
      <p:graphicFrame>
        <p:nvGraphicFramePr>
          <p:cNvPr id="358" name="表格 357"/>
          <p:cNvGraphicFramePr>
            <a:graphicFrameLocks noGrp="1"/>
          </p:cNvGraphicFramePr>
          <p:nvPr/>
        </p:nvGraphicFramePr>
        <p:xfrm>
          <a:off x="903220" y="5232693"/>
          <a:ext cx="6992286" cy="861545"/>
        </p:xfrm>
        <a:graphic>
          <a:graphicData uri="http://schemas.openxmlformats.org/drawingml/2006/table">
            <a:tbl>
              <a:tblPr/>
              <a:tblGrid>
                <a:gridCol w="1376586"/>
                <a:gridCol w="2807850"/>
                <a:gridCol w="2807850"/>
              </a:tblGrid>
              <a:tr h="534046">
                <a:tc>
                  <a:txBody>
                    <a:bodyPr/>
                    <a:lstStyle/>
                    <a:p>
                      <a:pPr algn="ctr" fontAlgn="ct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设备规格</a:t>
                      </a:r>
                      <a:endPar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下联组</a:t>
                      </a: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网支持</a:t>
                      </a: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的</a:t>
                      </a:r>
                      <a:r>
                        <a:rPr lang="en-US" altLang="zh-CN"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400G</a:t>
                      </a:r>
                      <a:r>
                        <a:rPr lang="zh-CN" altLang="en-US" sz="1600" b="1" i="0" u="none" strike="noStrike" dirty="0" smtClean="0">
                          <a:solidFill>
                            <a:srgbClr val="000000"/>
                          </a:solidFill>
                          <a:effectLst/>
                          <a:highlight>
                            <a:srgbClr val="DDEBF7"/>
                          </a:highlight>
                          <a:latin typeface="微软雅黑" panose="020B0503020204020204" charset="-122"/>
                          <a:ea typeface="微软雅黑" panose="020B0503020204020204" charset="-122"/>
                        </a:rPr>
                        <a:t>端口</a:t>
                      </a:r>
                      <a:r>
                        <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rPr>
                        <a:t>数</a:t>
                      </a:r>
                      <a:endParaRPr lang="zh-CN" altLang="en-US" sz="1600" b="1" i="0" u="none" strike="noStrike" dirty="0">
                        <a:solidFill>
                          <a:srgbClr val="000000"/>
                        </a:solidFill>
                        <a:effectLst/>
                        <a:highlight>
                          <a:srgbClr val="DDEBF7"/>
                        </a:highligh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zh-CN" altLang="en-US" sz="1600" b="1" i="0" u="none" strike="noStrike" kern="1200" dirty="0" smtClean="0">
                          <a:solidFill>
                            <a:srgbClr val="000000"/>
                          </a:solidFill>
                          <a:effectLst/>
                          <a:highlight>
                            <a:srgbClr val="DDEBF7"/>
                          </a:highlight>
                          <a:latin typeface="微软雅黑" panose="020B0503020204020204" charset="-122"/>
                          <a:ea typeface="微软雅黑" panose="020B0503020204020204" charset="-122"/>
                          <a:cs typeface="+mn-cs"/>
                        </a:rPr>
                        <a:t>服务器数量</a:t>
                      </a:r>
                      <a:endParaRPr lang="zh-CN" altLang="en-US" sz="1600" b="1" i="0" u="none" strike="noStrike" kern="1200" dirty="0">
                        <a:solidFill>
                          <a:srgbClr val="000000"/>
                        </a:solidFill>
                        <a:effectLst/>
                        <a:highlight>
                          <a:srgbClr val="DDEBF7"/>
                        </a:highlight>
                        <a:latin typeface="微软雅黑" panose="020B0503020204020204" charset="-122"/>
                        <a:ea typeface="微软雅黑" panose="020B0503020204020204" charset="-122"/>
                        <a:cs typeface="+mn-cs"/>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327499">
                <a:tc>
                  <a:txBody>
                    <a:bodyPr/>
                    <a:lstStyle/>
                    <a:p>
                      <a:pPr algn="ctr" fontAlgn="ctr"/>
                      <a:r>
                        <a:rPr lang="en-US" sz="1600" b="0" i="0" u="none" strike="noStrike" dirty="0" smtClean="0">
                          <a:solidFill>
                            <a:srgbClr val="000000"/>
                          </a:solidFill>
                          <a:effectLst/>
                          <a:latin typeface="微软雅黑" panose="020B0503020204020204" charset="-122"/>
                          <a:ea typeface="微软雅黑" panose="020B0503020204020204" charset="-122"/>
                        </a:rPr>
                        <a:t>40*200G</a:t>
                      </a:r>
                      <a:endParaRPr lang="en-US"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600" b="0" i="0" u="none" strike="noStrike" dirty="0" smtClean="0">
                          <a:solidFill>
                            <a:srgbClr val="000000"/>
                          </a:solidFill>
                          <a:effectLst/>
                          <a:latin typeface="微软雅黑" panose="020B0503020204020204" charset="-122"/>
                          <a:ea typeface="微软雅黑" panose="020B0503020204020204" charset="-122"/>
                        </a:rPr>
                        <a:t>640</a:t>
                      </a:r>
                      <a:endParaRPr lang="en-US" altLang="zh-CN"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微软雅黑" panose="020B0503020204020204" charset="-122"/>
                          <a:ea typeface="微软雅黑" panose="020B0503020204020204" charset="-122"/>
                          <a:cs typeface="+mn-cs"/>
                        </a:rPr>
                        <a:t>320</a:t>
                      </a:r>
                      <a:endParaRPr lang="en-US" altLang="zh-CN" sz="16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cxnSp>
        <p:nvCxnSpPr>
          <p:cNvPr id="360" name="直接连接符 359"/>
          <p:cNvCxnSpPr/>
          <p:nvPr/>
        </p:nvCxnSpPr>
        <p:spPr>
          <a:xfrm>
            <a:off x="8314684" y="1315720"/>
            <a:ext cx="0" cy="554228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cxnSp>
        <p:nvCxnSpPr>
          <p:cNvPr id="361" name="直接连接符 360"/>
          <p:cNvCxnSpPr/>
          <p:nvPr/>
        </p:nvCxnSpPr>
        <p:spPr>
          <a:xfrm flipH="1">
            <a:off x="0" y="4830182"/>
            <a:ext cx="8314684" cy="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cxnSp>
        <p:nvCxnSpPr>
          <p:cNvPr id="362" name="直接连接符 361"/>
          <p:cNvCxnSpPr/>
          <p:nvPr/>
        </p:nvCxnSpPr>
        <p:spPr>
          <a:xfrm>
            <a:off x="8314684" y="3319275"/>
            <a:ext cx="3875591" cy="0"/>
          </a:xfrm>
          <a:prstGeom prst="line">
            <a:avLst/>
          </a:prstGeom>
          <a:ln>
            <a:solidFill>
              <a:schemeClr val="accent1">
                <a:alpha val="20000"/>
              </a:schemeClr>
            </a:solidFill>
          </a:ln>
        </p:spPr>
        <p:style>
          <a:lnRef idx="2">
            <a:schemeClr val="accent1"/>
          </a:lnRef>
          <a:fillRef idx="0">
            <a:schemeClr val="accent1"/>
          </a:fillRef>
          <a:effectRef idx="1">
            <a:schemeClr val="accent1"/>
          </a:effectRef>
          <a:fontRef idx="minor">
            <a:schemeClr val="tx1"/>
          </a:fontRef>
        </p:style>
      </p:cxnSp>
      <p:pic>
        <p:nvPicPr>
          <p:cNvPr id="364" name="图片 363" descr="ny-logo"/>
          <p:cNvPicPr>
            <a:picLocks noChangeAspect="1"/>
          </p:cNvPicPr>
          <p:nvPr/>
        </p:nvPicPr>
        <p:blipFill>
          <a:blip r:embed="rId3"/>
          <a:stretch>
            <a:fillRect/>
          </a:stretch>
        </p:blipFill>
        <p:spPr>
          <a:xfrm>
            <a:off x="9872638" y="45418"/>
            <a:ext cx="2101038" cy="34070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50705"/>
            <a:ext cx="4691500" cy="316951"/>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b="1" dirty="0" smtClean="0">
                <a:latin typeface="微软雅黑" panose="020B0503020204020204" charset="-122"/>
                <a:ea typeface="微软雅黑" panose="020B0503020204020204" charset="-122"/>
              </a:rPr>
              <a:t> 大型训练环境网络拓扑（例：</a:t>
            </a:r>
            <a:r>
              <a:rPr lang="en-US" altLang="zh-CN" sz="1800" b="1" dirty="0" smtClean="0">
                <a:latin typeface="微软雅黑" panose="020B0503020204020204" charset="-122"/>
                <a:ea typeface="微软雅黑" panose="020B0503020204020204" charset="-122"/>
              </a:rPr>
              <a:t>32 SXM</a:t>
            </a:r>
            <a:r>
              <a:rPr lang="zh-CN" altLang="en-US" sz="1800" b="1" dirty="0" smtClean="0">
                <a:latin typeface="微软雅黑" panose="020B0503020204020204" charset="-122"/>
                <a:ea typeface="微软雅黑" panose="020B0503020204020204" charset="-122"/>
              </a:rPr>
              <a:t>组网）</a:t>
            </a:r>
            <a:endParaRPr lang="zh-CN" altLang="en-US" sz="1800" dirty="0">
              <a:latin typeface="微软雅黑" panose="020B0503020204020204" charset="-122"/>
              <a:ea typeface="微软雅黑" panose="020B0503020204020204" charset="-122"/>
            </a:endParaRPr>
          </a:p>
        </p:txBody>
      </p:sp>
      <p:sp>
        <p:nvSpPr>
          <p:cNvPr id="5" name="矩形 4"/>
          <p:cNvSpPr/>
          <p:nvPr/>
        </p:nvSpPr>
        <p:spPr>
          <a:xfrm>
            <a:off x="1277482" y="4359901"/>
            <a:ext cx="3539776"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73008" y="4359901"/>
            <a:ext cx="1852109" cy="148425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5133" y="419758"/>
            <a:ext cx="1606871" cy="107339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6975" y="4343377"/>
            <a:ext cx="3214365" cy="1477538"/>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39053" y="4339830"/>
            <a:ext cx="3076981" cy="1479013"/>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73200" y="1037187"/>
            <a:ext cx="1236400" cy="182139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026"/>
          <p:cNvSpPr/>
          <p:nvPr/>
        </p:nvSpPr>
        <p:spPr>
          <a:xfrm>
            <a:off x="548330" y="1559445"/>
            <a:ext cx="425470" cy="159185"/>
          </a:xfrm>
          <a:prstGeom prst="rect">
            <a:avLst/>
          </a:prstGeom>
          <a:noFill/>
          <a:ln w="0" cap="flat">
            <a:noFill/>
            <a:prstDash val="solid"/>
            <a:miter lim="0"/>
          </a:ln>
        </p:spPr>
        <p:txBody>
          <a:bodyPr vert="horz" wrap="square" lIns="0" tIns="0" rIns="0" bIns="0"/>
          <a:lstStyle/>
          <a:p>
            <a:pPr algn="l" rtl="0" eaLnBrk="0">
              <a:lnSpc>
                <a:spcPct val="81000"/>
              </a:lnSpc>
            </a:pPr>
            <a:r>
              <a:rPr lang="en-US" sz="800" dirty="0" smtClean="0">
                <a:latin typeface="微软雅黑" panose="020B0503020204020204" charset="-122"/>
                <a:ea typeface="微软雅黑" panose="020B0503020204020204" charset="-122"/>
                <a:cs typeface="微软雅黑" panose="020B0503020204020204" charset="-122"/>
              </a:rPr>
              <a:t>10</a:t>
            </a:r>
            <a:r>
              <a:rPr lang="en-US" altLang="zh-CN" sz="800" dirty="0" smtClean="0">
                <a:latin typeface="微软雅黑" panose="020B0503020204020204" charset="-122"/>
                <a:ea typeface="微软雅黑" panose="020B0503020204020204" charset="-122"/>
                <a:cs typeface="微软雅黑" panose="020B0503020204020204" charset="-122"/>
              </a:rPr>
              <a:t>GE</a:t>
            </a:r>
            <a:endParaRPr sz="800" dirty="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339457" y="1134584"/>
            <a:ext cx="889987" cy="261610"/>
          </a:xfrm>
          <a:prstGeom prst="rect">
            <a:avLst/>
          </a:prstGeom>
          <a:noFill/>
        </p:spPr>
        <p:txBody>
          <a:bodyPr wrap="none" rtlCol="0">
            <a:spAutoFit/>
          </a:bodyPr>
          <a:lstStyle/>
          <a:p>
            <a:r>
              <a:rPr lang="zh-CN" altLang="en-US" sz="1100" dirty="0" smtClean="0"/>
              <a:t>线述表示：</a:t>
            </a:r>
            <a:endParaRPr lang="zh-CN" altLang="en-US" sz="1100" dirty="0"/>
          </a:p>
        </p:txBody>
      </p:sp>
      <p:sp>
        <p:nvSpPr>
          <p:cNvPr id="14" name="文本框 13"/>
          <p:cNvSpPr txBox="1"/>
          <p:nvPr/>
        </p:nvSpPr>
        <p:spPr>
          <a:xfrm>
            <a:off x="456275" y="2226030"/>
            <a:ext cx="517525" cy="269190"/>
          </a:xfrm>
          <a:prstGeom prst="rect">
            <a:avLst/>
          </a:prstGeom>
          <a:noFill/>
        </p:spPr>
        <p:txBody>
          <a:bodyPr wrap="square" rtlCol="0">
            <a:noAutofit/>
          </a:bodyPr>
          <a:lstStyle/>
          <a:p>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1Gb</a:t>
            </a:r>
            <a:endPar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p:nvPr/>
        </p:nvCxnSpPr>
        <p:spPr>
          <a:xfrm>
            <a:off x="956016" y="2354299"/>
            <a:ext cx="44499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34113" y="1639037"/>
            <a:ext cx="44499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图片 16" descr="ny-logo"/>
          <p:cNvPicPr>
            <a:picLocks noChangeAspect="1"/>
          </p:cNvPicPr>
          <p:nvPr/>
        </p:nvPicPr>
        <p:blipFill>
          <a:blip r:embed="rId1"/>
          <a:stretch>
            <a:fillRect/>
          </a:stretch>
        </p:blipFill>
        <p:spPr>
          <a:xfrm>
            <a:off x="9894540" y="122075"/>
            <a:ext cx="2101038" cy="340709"/>
          </a:xfrm>
          <a:prstGeom prst="rect">
            <a:avLst/>
          </a:prstGeom>
        </p:spPr>
      </p:pic>
      <p:sp>
        <p:nvSpPr>
          <p:cNvPr id="18" name="文本框 17"/>
          <p:cNvSpPr txBox="1"/>
          <p:nvPr/>
        </p:nvSpPr>
        <p:spPr>
          <a:xfrm>
            <a:off x="2555823" y="4448312"/>
            <a:ext cx="1737752" cy="230832"/>
          </a:xfrm>
          <a:prstGeom prst="rect">
            <a:avLst/>
          </a:prstGeom>
          <a:noFill/>
        </p:spPr>
        <p:txBody>
          <a:bodyPr wrap="square" rtlCol="0">
            <a:spAutoFit/>
          </a:bodyPr>
          <a:lstStyle/>
          <a:p>
            <a:r>
              <a:rPr lang="en-US" altLang="zh-CN" sz="900" dirty="0" smtClean="0"/>
              <a:t>AI</a:t>
            </a:r>
            <a:r>
              <a:rPr lang="zh-CN" altLang="en-US" sz="900" dirty="0" smtClean="0"/>
              <a:t>训练资源池</a:t>
            </a:r>
            <a:endParaRPr lang="zh-CN" altLang="en-US" sz="900" dirty="0"/>
          </a:p>
        </p:txBody>
      </p:sp>
      <p:sp>
        <p:nvSpPr>
          <p:cNvPr id="19" name="圆角矩形 18"/>
          <p:cNvSpPr/>
          <p:nvPr/>
        </p:nvSpPr>
        <p:spPr>
          <a:xfrm>
            <a:off x="1541706" y="4703424"/>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610132" y="4764755"/>
            <a:ext cx="1150758" cy="769441"/>
          </a:xfrm>
          <a:prstGeom prst="rect">
            <a:avLst/>
          </a:prstGeom>
          <a:noFill/>
        </p:spPr>
        <p:txBody>
          <a:bodyPr wrap="square" rtlCol="0">
            <a:spAutoFit/>
          </a:bodyPr>
          <a:lstStyle/>
          <a:p>
            <a:pPr lvl="0">
              <a:defRPr/>
            </a:pPr>
            <a:r>
              <a:rPr lang="en-US" altLang="zh-CN" sz="900" b="1" kern="0" dirty="0" smtClean="0">
                <a:ea typeface="微软雅黑" panose="020B0503020204020204" charset="-122"/>
              </a:rPr>
              <a:t>     AI</a:t>
            </a:r>
            <a:r>
              <a:rPr lang="zh-CN" altLang="en-US" sz="900" b="1" kern="0" dirty="0">
                <a:ea typeface="微软雅黑" panose="020B0503020204020204" charset="-122"/>
              </a:rPr>
              <a:t>训练</a:t>
            </a:r>
            <a:endParaRPr lang="en-US" altLang="zh-CN" sz="900" b="1" kern="0" dirty="0">
              <a:ea typeface="微软雅黑" panose="020B0503020204020204" charset="-122"/>
            </a:endParaRPr>
          </a:p>
          <a:p>
            <a:pPr lvl="0">
              <a:defRPr/>
            </a:pPr>
            <a:endParaRPr lang="en-US" altLang="zh-CN" sz="1100" b="1" kern="0" dirty="0">
              <a:ea typeface="微软雅黑" panose="020B0503020204020204" charset="-122"/>
            </a:endParaRPr>
          </a:p>
          <a:p>
            <a:pPr lvl="0">
              <a:defRPr/>
            </a:pPr>
            <a:r>
              <a:rPr lang="zh-CN" altLang="en-US" sz="700" b="1" kern="0" dirty="0">
                <a:ea typeface="微软雅黑" panose="020B0503020204020204" charset="-122"/>
              </a:rPr>
              <a:t>承载用户模型训练</a:t>
            </a:r>
            <a:endParaRPr lang="en-US" altLang="zh-CN" sz="700" b="1" kern="0" dirty="0">
              <a:ea typeface="微软雅黑" panose="020B0503020204020204" charset="-122"/>
            </a:endParaRPr>
          </a:p>
          <a:p>
            <a:endParaRPr lang="en-US" altLang="zh-CN" sz="800" dirty="0" smtClean="0"/>
          </a:p>
          <a:p>
            <a:endParaRPr lang="zh-CN" altLang="en-US" sz="800" dirty="0"/>
          </a:p>
        </p:txBody>
      </p:sp>
      <p:sp>
        <p:nvSpPr>
          <p:cNvPr id="21" name="圆角矩形 20"/>
          <p:cNvSpPr/>
          <p:nvPr/>
        </p:nvSpPr>
        <p:spPr>
          <a:xfrm>
            <a:off x="3305239" y="4715597"/>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256900" y="4831785"/>
            <a:ext cx="1150758" cy="615553"/>
          </a:xfrm>
          <a:prstGeom prst="rect">
            <a:avLst/>
          </a:prstGeom>
          <a:noFill/>
        </p:spPr>
        <p:txBody>
          <a:bodyPr wrap="square" rtlCol="0">
            <a:spAutoFit/>
          </a:bodyPr>
          <a:lstStyle/>
          <a:p>
            <a:pPr lvl="0" algn="ctr">
              <a:defRPr/>
            </a:pPr>
            <a:r>
              <a:rPr lang="en-US" altLang="zh-CN" sz="800" b="1" kern="0" dirty="0">
                <a:latin typeface="微软雅黑" panose="020B0503020204020204" charset="-122"/>
                <a:ea typeface="微软雅黑" panose="020B0503020204020204" charset="-122"/>
              </a:rPr>
              <a:t>AI</a:t>
            </a:r>
            <a:r>
              <a:rPr lang="zh-CN" altLang="en-US" sz="800" b="1" kern="0" dirty="0">
                <a:latin typeface="微软雅黑" panose="020B0503020204020204" charset="-122"/>
                <a:ea typeface="微软雅黑" panose="020B0503020204020204" charset="-122"/>
              </a:rPr>
              <a:t>开发</a:t>
            </a:r>
            <a:r>
              <a:rPr lang="en-US" altLang="zh-CN" sz="800" b="1" kern="0" dirty="0">
                <a:latin typeface="微软雅黑" panose="020B0503020204020204" charset="-122"/>
                <a:ea typeface="微软雅黑" panose="020B0503020204020204" charset="-122"/>
              </a:rPr>
              <a:t>&amp;</a:t>
            </a:r>
            <a:r>
              <a:rPr lang="zh-CN" altLang="en-US" sz="800" b="1" kern="0" dirty="0">
                <a:latin typeface="微软雅黑" panose="020B0503020204020204" charset="-122"/>
                <a:ea typeface="微软雅黑" panose="020B0503020204020204" charset="-122"/>
              </a:rPr>
              <a:t>推理</a:t>
            </a:r>
            <a:endParaRPr lang="en-US" altLang="zh-CN" sz="800" b="1" kern="0" dirty="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a:ea typeface="微软雅黑" panose="020B0503020204020204" charset="-122"/>
              </a:rPr>
              <a:t>承载用户推理业务</a:t>
            </a:r>
            <a:endParaRPr lang="en-US" altLang="zh-CN" sz="700" b="1" kern="0" dirty="0">
              <a:ea typeface="微软雅黑" panose="020B0503020204020204" charset="-122"/>
            </a:endParaRPr>
          </a:p>
          <a:p>
            <a:endParaRPr lang="zh-CN" altLang="en-US" sz="900" dirty="0"/>
          </a:p>
        </p:txBody>
      </p:sp>
      <p:sp>
        <p:nvSpPr>
          <p:cNvPr id="23" name="矩形 22"/>
          <p:cNvSpPr/>
          <p:nvPr/>
        </p:nvSpPr>
        <p:spPr>
          <a:xfrm>
            <a:off x="2379389" y="2094272"/>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700235" y="2185667"/>
            <a:ext cx="829529" cy="230832"/>
          </a:xfrm>
          <a:prstGeom prst="rect">
            <a:avLst/>
          </a:prstGeom>
          <a:noFill/>
        </p:spPr>
        <p:txBody>
          <a:bodyPr wrap="square" rtlCol="0">
            <a:spAutoFit/>
          </a:bodyPr>
          <a:lstStyle/>
          <a:p>
            <a:r>
              <a:rPr lang="en-US" altLang="zh-CN" sz="900" dirty="0" smtClean="0"/>
              <a:t>AI</a:t>
            </a:r>
            <a:r>
              <a:rPr lang="zh-CN" altLang="en-US" sz="900" dirty="0"/>
              <a:t>计算</a:t>
            </a:r>
            <a:r>
              <a:rPr lang="zh-CN" altLang="en-US" sz="900" dirty="0" smtClean="0"/>
              <a:t>网络</a:t>
            </a:r>
            <a:endParaRPr lang="zh-CN" altLang="en-US" sz="900" dirty="0"/>
          </a:p>
        </p:txBody>
      </p:sp>
      <p:sp>
        <p:nvSpPr>
          <p:cNvPr id="25" name="矩形 24"/>
          <p:cNvSpPr/>
          <p:nvPr/>
        </p:nvSpPr>
        <p:spPr>
          <a:xfrm>
            <a:off x="4564248" y="2106649"/>
            <a:ext cx="1364504" cy="93447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800508" y="2122676"/>
            <a:ext cx="1290998" cy="933636"/>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120278" y="2157217"/>
            <a:ext cx="829529" cy="230832"/>
          </a:xfrm>
          <a:prstGeom prst="rect">
            <a:avLst/>
          </a:prstGeom>
          <a:noFill/>
        </p:spPr>
        <p:txBody>
          <a:bodyPr wrap="square" rtlCol="0">
            <a:spAutoFit/>
          </a:bodyPr>
          <a:lstStyle/>
          <a:p>
            <a:r>
              <a:rPr lang="en-US" altLang="zh-CN" sz="900" dirty="0" smtClean="0"/>
              <a:t>AI</a:t>
            </a:r>
            <a:r>
              <a:rPr lang="zh-CN" altLang="en-US" sz="900" dirty="0" smtClean="0"/>
              <a:t>存储网络</a:t>
            </a:r>
            <a:endParaRPr lang="zh-CN" altLang="en-US" sz="900" dirty="0"/>
          </a:p>
        </p:txBody>
      </p:sp>
      <p:sp>
        <p:nvSpPr>
          <p:cNvPr id="29" name="矩形 28"/>
          <p:cNvSpPr/>
          <p:nvPr/>
        </p:nvSpPr>
        <p:spPr>
          <a:xfrm>
            <a:off x="8978124" y="2112829"/>
            <a:ext cx="1321835" cy="910559"/>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305714" y="2226600"/>
            <a:ext cx="829529" cy="230832"/>
          </a:xfrm>
          <a:prstGeom prst="rect">
            <a:avLst/>
          </a:prstGeom>
          <a:noFill/>
        </p:spPr>
        <p:txBody>
          <a:bodyPr wrap="square" rtlCol="0">
            <a:spAutoFit/>
          </a:bodyPr>
          <a:lstStyle/>
          <a:p>
            <a:r>
              <a:rPr lang="en-US" altLang="zh-CN" sz="900" dirty="0" smtClean="0"/>
              <a:t>BMC</a:t>
            </a:r>
            <a:r>
              <a:rPr lang="zh-CN" altLang="en-US" sz="900" dirty="0" smtClean="0"/>
              <a:t>管理</a:t>
            </a:r>
            <a:endParaRPr lang="zh-CN" altLang="en-US" sz="9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5873" y="2508296"/>
            <a:ext cx="740248" cy="345682"/>
          </a:xfrm>
          <a:prstGeom prst="rect">
            <a:avLst/>
          </a:prstGeom>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7389" y="2518720"/>
            <a:ext cx="740248" cy="345682"/>
          </a:xfrm>
          <a:prstGeom prst="rect">
            <a:avLst/>
          </a:prstGeom>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9220" y="2491273"/>
            <a:ext cx="740248" cy="345682"/>
          </a:xfrm>
          <a:prstGeom prst="rect">
            <a:avLst/>
          </a:prstGeom>
        </p:spPr>
      </p:pic>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09" y="2510995"/>
            <a:ext cx="740248" cy="345682"/>
          </a:xfrm>
          <a:prstGeom prst="rect">
            <a:avLst/>
          </a:prstGeom>
        </p:spPr>
      </p:pic>
      <p:cxnSp>
        <p:nvCxnSpPr>
          <p:cNvPr id="35" name="直接连接符 34"/>
          <p:cNvCxnSpPr>
            <a:endCxn id="27" idx="2"/>
          </p:cNvCxnSpPr>
          <p:nvPr/>
        </p:nvCxnSpPr>
        <p:spPr>
          <a:xfrm flipV="1">
            <a:off x="1979260" y="3056312"/>
            <a:ext cx="5466747" cy="1275551"/>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3" idx="2"/>
          </p:cNvCxnSpPr>
          <p:nvPr/>
        </p:nvCxnSpPr>
        <p:spPr>
          <a:xfrm flipV="1">
            <a:off x="1916407" y="3037573"/>
            <a:ext cx="1128355" cy="13022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2"/>
          </p:cNvCxnSpPr>
          <p:nvPr/>
        </p:nvCxnSpPr>
        <p:spPr>
          <a:xfrm flipH="1">
            <a:off x="1947934" y="3041120"/>
            <a:ext cx="3298566" cy="128457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8443713" y="4760737"/>
            <a:ext cx="956082" cy="6825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文件存储</a:t>
            </a:r>
            <a:endParaRPr lang="en-US" altLang="zh-CN" sz="900" b="1" kern="0" dirty="0">
              <a:solidFill>
                <a:schemeClr val="tx1"/>
              </a:solidFill>
              <a:ea typeface="微软雅黑" panose="020B0503020204020204" charset="-122"/>
            </a:endParaRPr>
          </a:p>
        </p:txBody>
      </p:sp>
      <p:sp>
        <p:nvSpPr>
          <p:cNvPr id="39" name="圆角矩形 38"/>
          <p:cNvSpPr/>
          <p:nvPr/>
        </p:nvSpPr>
        <p:spPr>
          <a:xfrm>
            <a:off x="9720479" y="4760738"/>
            <a:ext cx="975730" cy="6630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900" b="1" kern="0" dirty="0" smtClean="0">
                <a:solidFill>
                  <a:schemeClr val="tx1"/>
                </a:solidFill>
                <a:ea typeface="微软雅黑" panose="020B0503020204020204" charset="-122"/>
              </a:rPr>
              <a:t>对象存储</a:t>
            </a:r>
            <a:endParaRPr lang="en-US" altLang="zh-CN" sz="900" b="1" kern="0" dirty="0">
              <a:solidFill>
                <a:schemeClr val="tx1"/>
              </a:solidFill>
              <a:ea typeface="微软雅黑" panose="020B0503020204020204" charset="-122"/>
            </a:endParaRPr>
          </a:p>
        </p:txBody>
      </p:sp>
      <p:sp>
        <p:nvSpPr>
          <p:cNvPr id="40" name="文本框 39"/>
          <p:cNvSpPr txBox="1"/>
          <p:nvPr/>
        </p:nvSpPr>
        <p:spPr>
          <a:xfrm>
            <a:off x="9131210" y="4379845"/>
            <a:ext cx="1737752" cy="230832"/>
          </a:xfrm>
          <a:prstGeom prst="rect">
            <a:avLst/>
          </a:prstGeom>
          <a:noFill/>
        </p:spPr>
        <p:txBody>
          <a:bodyPr wrap="square" rtlCol="0">
            <a:spAutoFit/>
          </a:bodyPr>
          <a:lstStyle/>
          <a:p>
            <a:r>
              <a:rPr lang="zh-CN" altLang="en-US" sz="900" dirty="0" smtClean="0"/>
              <a:t>存储资源池</a:t>
            </a:r>
            <a:endParaRPr lang="zh-CN" altLang="en-US" sz="900" dirty="0"/>
          </a:p>
        </p:txBody>
      </p:sp>
      <p:cxnSp>
        <p:nvCxnSpPr>
          <p:cNvPr id="41" name="直接连接符 40"/>
          <p:cNvCxnSpPr>
            <a:stCxn id="8" idx="0"/>
            <a:endCxn id="27" idx="2"/>
          </p:cNvCxnSpPr>
          <p:nvPr/>
        </p:nvCxnSpPr>
        <p:spPr>
          <a:xfrm flipV="1">
            <a:off x="6434158" y="3056312"/>
            <a:ext cx="1011849" cy="12870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9" idx="0"/>
            <a:endCxn id="27" idx="2"/>
          </p:cNvCxnSpPr>
          <p:nvPr/>
        </p:nvCxnSpPr>
        <p:spPr>
          <a:xfrm flipH="1" flipV="1">
            <a:off x="7446007" y="3056312"/>
            <a:ext cx="2131537" cy="1283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 idx="0"/>
            <a:endCxn id="25" idx="2"/>
          </p:cNvCxnSpPr>
          <p:nvPr/>
        </p:nvCxnSpPr>
        <p:spPr>
          <a:xfrm flipH="1" flipV="1">
            <a:off x="5246500" y="3041120"/>
            <a:ext cx="1187658" cy="1302257"/>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0"/>
            <a:endCxn id="25" idx="2"/>
          </p:cNvCxnSpPr>
          <p:nvPr/>
        </p:nvCxnSpPr>
        <p:spPr>
          <a:xfrm flipH="1" flipV="1">
            <a:off x="5246500" y="3041120"/>
            <a:ext cx="4331044" cy="129871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888473" y="3040071"/>
            <a:ext cx="7738291" cy="131223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 idx="0"/>
            <a:endCxn id="29" idx="2"/>
          </p:cNvCxnSpPr>
          <p:nvPr/>
        </p:nvCxnSpPr>
        <p:spPr>
          <a:xfrm flipV="1">
            <a:off x="6434158" y="3023388"/>
            <a:ext cx="3204884" cy="13199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9" idx="0"/>
            <a:endCxn id="29" idx="2"/>
          </p:cNvCxnSpPr>
          <p:nvPr/>
        </p:nvCxnSpPr>
        <p:spPr>
          <a:xfrm flipV="1">
            <a:off x="9577544" y="3023388"/>
            <a:ext cx="61498" cy="131644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上箭头 48"/>
          <p:cNvSpPr/>
          <p:nvPr/>
        </p:nvSpPr>
        <p:spPr>
          <a:xfrm>
            <a:off x="6792394" y="1597220"/>
            <a:ext cx="138570" cy="212834"/>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group 48"/>
          <p:cNvGrpSpPr/>
          <p:nvPr/>
        </p:nvGrpSpPr>
        <p:grpSpPr>
          <a:xfrm rot="21600000">
            <a:off x="7300567" y="227489"/>
            <a:ext cx="1423807" cy="382914"/>
            <a:chOff x="0" y="0"/>
            <a:chExt cx="1780520" cy="657059"/>
          </a:xfrm>
        </p:grpSpPr>
        <p:sp>
          <p:nvSpPr>
            <p:cNvPr id="51" name="path 960"/>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path>
              </a:pathLst>
            </a:custGeom>
            <a:solidFill>
              <a:srgbClr val="FF7D00">
                <a:alpha val="100000"/>
              </a:srgbClr>
            </a:solidFill>
            <a:ln w="0" cap="flat">
              <a:noFill/>
              <a:prstDash val="solid"/>
              <a:miter lim="0"/>
            </a:ln>
          </p:spPr>
          <p:txBody>
            <a:bodyPr rtlCol="0"/>
            <a:lstStyle/>
            <a:p>
              <a:pPr algn="ctr"/>
              <a:endParaRPr lang="zh-CN" altLang="en-US"/>
            </a:p>
          </p:txBody>
        </p:sp>
        <p:sp>
          <p:nvSpPr>
            <p:cNvPr id="52" name="path 962"/>
            <p:cNvSpPr/>
            <p:nvPr/>
          </p:nvSpPr>
          <p:spPr>
            <a:xfrm>
              <a:off x="0" y="0"/>
              <a:ext cx="1780520" cy="657059"/>
            </a:xfrm>
            <a:custGeom>
              <a:avLst/>
              <a:gdLst/>
              <a:ahLst/>
              <a:cxnLst/>
              <a:rect l="0" t="0" r="0" b="0"/>
              <a:pathLst>
                <a:path w="2803" h="1034">
                  <a:moveTo>
                    <a:pt x="262" y="343"/>
                  </a:moveTo>
                  <a:cubicBezTo>
                    <a:pt x="230" y="225"/>
                    <a:pt x="396" y="116"/>
                    <a:pt x="634" y="100"/>
                  </a:cubicBezTo>
                  <a:cubicBezTo>
                    <a:pt x="731" y="94"/>
                    <a:pt x="829" y="104"/>
                    <a:pt x="913" y="128"/>
                  </a:cubicBezTo>
                  <a:cubicBezTo>
                    <a:pt x="1002" y="45"/>
                    <a:pt x="1210" y="13"/>
                    <a:pt x="1377" y="57"/>
                  </a:cubicBezTo>
                  <a:cubicBezTo>
                    <a:pt x="1406" y="65"/>
                    <a:pt x="1433" y="75"/>
                    <a:pt x="1457" y="86"/>
                  </a:cubicBezTo>
                  <a:cubicBezTo>
                    <a:pt x="1526" y="17"/>
                    <a:pt x="1695" y="-10"/>
                    <a:pt x="1834" y="24"/>
                  </a:cubicBezTo>
                  <a:cubicBezTo>
                    <a:pt x="1872" y="33"/>
                    <a:pt x="1906" y="47"/>
                    <a:pt x="1932" y="64"/>
                  </a:cubicBezTo>
                  <a:cubicBezTo>
                    <a:pt x="2044" y="0"/>
                    <a:pt x="2241" y="-8"/>
                    <a:pt x="2373" y="46"/>
                  </a:cubicBezTo>
                  <a:cubicBezTo>
                    <a:pt x="2428" y="69"/>
                    <a:pt x="2465" y="101"/>
                    <a:pt x="2478" y="137"/>
                  </a:cubicBezTo>
                  <a:cubicBezTo>
                    <a:pt x="2661" y="162"/>
                    <a:pt x="2769" y="256"/>
                    <a:pt x="2719" y="347"/>
                  </a:cubicBezTo>
                  <a:cubicBezTo>
                    <a:pt x="2715" y="354"/>
                    <a:pt x="2710" y="362"/>
                    <a:pt x="2704" y="369"/>
                  </a:cubicBezTo>
                  <a:cubicBezTo>
                    <a:pt x="2850" y="464"/>
                    <a:pt x="2814" y="600"/>
                    <a:pt x="2623" y="673"/>
                  </a:cubicBezTo>
                  <a:cubicBezTo>
                    <a:pt x="2564" y="696"/>
                    <a:pt x="2494" y="710"/>
                    <a:pt x="2419" y="716"/>
                  </a:cubicBezTo>
                  <a:cubicBezTo>
                    <a:pt x="2418" y="818"/>
                    <a:pt x="2250" y="900"/>
                    <a:pt x="2044" y="899"/>
                  </a:cubicBezTo>
                  <a:cubicBezTo>
                    <a:pt x="1975" y="899"/>
                    <a:pt x="1908" y="889"/>
                    <a:pt x="1850" y="871"/>
                  </a:cubicBezTo>
                  <a:cubicBezTo>
                    <a:pt x="1780" y="985"/>
                    <a:pt x="1537" y="1050"/>
                    <a:pt x="1308" y="1015"/>
                  </a:cubicBezTo>
                  <a:cubicBezTo>
                    <a:pt x="1211" y="1001"/>
                    <a:pt x="1128" y="970"/>
                    <a:pt x="1072" y="929"/>
                  </a:cubicBezTo>
                  <a:cubicBezTo>
                    <a:pt x="837" y="999"/>
                    <a:pt x="531" y="961"/>
                    <a:pt x="390" y="844"/>
                  </a:cubicBezTo>
                  <a:cubicBezTo>
                    <a:pt x="388" y="842"/>
                    <a:pt x="386" y="841"/>
                    <a:pt x="385" y="839"/>
                  </a:cubicBezTo>
                  <a:cubicBezTo>
                    <a:pt x="231" y="848"/>
                    <a:pt x="91" y="794"/>
                    <a:pt x="73" y="717"/>
                  </a:cubicBezTo>
                  <a:cubicBezTo>
                    <a:pt x="64" y="677"/>
                    <a:pt x="91" y="636"/>
                    <a:pt x="147" y="606"/>
                  </a:cubicBezTo>
                  <a:cubicBezTo>
                    <a:pt x="14" y="567"/>
                    <a:pt x="-30" y="482"/>
                    <a:pt x="47" y="415"/>
                  </a:cubicBezTo>
                  <a:cubicBezTo>
                    <a:pt x="92" y="377"/>
                    <a:pt x="171" y="351"/>
                    <a:pt x="260" y="347"/>
                  </a:cubicBezTo>
                  <a:lnTo>
                    <a:pt x="262" y="343"/>
                  </a:lnTo>
                  <a:close/>
                  <a:moveTo>
                    <a:pt x="313" y="621"/>
                  </a:moveTo>
                  <a:cubicBezTo>
                    <a:pt x="256" y="623"/>
                    <a:pt x="199" y="617"/>
                    <a:pt x="150" y="602"/>
                  </a:cubicBezTo>
                  <a:moveTo>
                    <a:pt x="457" y="826"/>
                  </a:moveTo>
                  <a:cubicBezTo>
                    <a:pt x="434" y="830"/>
                    <a:pt x="410" y="833"/>
                    <a:pt x="386" y="835"/>
                  </a:cubicBezTo>
                  <a:moveTo>
                    <a:pt x="1072" y="924"/>
                  </a:moveTo>
                  <a:cubicBezTo>
                    <a:pt x="1055" y="912"/>
                    <a:pt x="1040" y="898"/>
                    <a:pt x="1029" y="884"/>
                  </a:cubicBezTo>
                  <a:moveTo>
                    <a:pt x="1867" y="822"/>
                  </a:moveTo>
                  <a:cubicBezTo>
                    <a:pt x="1865" y="838"/>
                    <a:pt x="1859" y="853"/>
                    <a:pt x="1850" y="867"/>
                  </a:cubicBezTo>
                  <a:moveTo>
                    <a:pt x="2209" y="545"/>
                  </a:moveTo>
                  <a:cubicBezTo>
                    <a:pt x="2338" y="576"/>
                    <a:pt x="2419" y="642"/>
                    <a:pt x="2418" y="713"/>
                  </a:cubicBezTo>
                  <a:moveTo>
                    <a:pt x="2702" y="367"/>
                  </a:moveTo>
                  <a:cubicBezTo>
                    <a:pt x="2681" y="391"/>
                    <a:pt x="2650" y="412"/>
                    <a:pt x="2609" y="429"/>
                  </a:cubicBezTo>
                  <a:moveTo>
                    <a:pt x="2479" y="133"/>
                  </a:moveTo>
                  <a:cubicBezTo>
                    <a:pt x="2482" y="143"/>
                    <a:pt x="2484" y="153"/>
                    <a:pt x="2484" y="163"/>
                  </a:cubicBezTo>
                  <a:moveTo>
                    <a:pt x="1883" y="99"/>
                  </a:moveTo>
                  <a:cubicBezTo>
                    <a:pt x="1895" y="85"/>
                    <a:pt x="1912" y="72"/>
                    <a:pt x="1931" y="61"/>
                  </a:cubicBezTo>
                  <a:moveTo>
                    <a:pt x="1437" y="117"/>
                  </a:moveTo>
                  <a:cubicBezTo>
                    <a:pt x="1442" y="105"/>
                    <a:pt x="1449" y="94"/>
                    <a:pt x="1460" y="84"/>
                  </a:cubicBezTo>
                  <a:moveTo>
                    <a:pt x="912" y="128"/>
                  </a:moveTo>
                  <a:cubicBezTo>
                    <a:pt x="943" y="137"/>
                    <a:pt x="971" y="147"/>
                    <a:pt x="996" y="159"/>
                  </a:cubicBezTo>
                  <a:moveTo>
                    <a:pt x="277" y="377"/>
                  </a:moveTo>
                  <a:cubicBezTo>
                    <a:pt x="270" y="366"/>
                    <a:pt x="265" y="355"/>
                    <a:pt x="262" y="344"/>
                  </a:cubicBezTo>
                </a:path>
              </a:pathLst>
            </a:custGeom>
            <a:noFill/>
            <a:ln w="12192" cap="flat">
              <a:solidFill>
                <a:srgbClr val="BC5A00"/>
              </a:solidFill>
              <a:prstDash val="solid"/>
              <a:miter lim="800000"/>
            </a:ln>
          </p:spPr>
          <p:txBody>
            <a:bodyPr rtlCol="0"/>
            <a:lstStyle/>
            <a:p>
              <a:pPr algn="ctr"/>
              <a:endParaRPr lang="zh-CN" altLang="en-US"/>
            </a:p>
          </p:txBody>
        </p:sp>
      </p:grpSp>
      <p:sp>
        <p:nvSpPr>
          <p:cNvPr id="53" name="textbox 1022"/>
          <p:cNvSpPr/>
          <p:nvPr/>
        </p:nvSpPr>
        <p:spPr>
          <a:xfrm>
            <a:off x="4817258" y="479733"/>
            <a:ext cx="904969" cy="157007"/>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98000"/>
              </a:lnSpc>
            </a:pPr>
            <a:r>
              <a:rPr sz="1000" i="1" kern="0" spc="60" dirty="0">
                <a:solidFill>
                  <a:srgbClr val="FF0000">
                    <a:alpha val="100000"/>
                  </a:srgbClr>
                </a:solidFill>
                <a:latin typeface="微软雅黑" panose="020B0503020204020204" charset="-122"/>
                <a:ea typeface="微软雅黑" panose="020B0503020204020204" charset="-122"/>
                <a:cs typeface="微软雅黑" panose="020B0503020204020204" charset="-122"/>
              </a:rPr>
              <a:t>安全管理区</a:t>
            </a:r>
            <a:endParaRPr sz="1000" dirty="0">
              <a:latin typeface="微软雅黑" panose="020B0503020204020204" charset="-122"/>
              <a:ea typeface="微软雅黑" panose="020B0503020204020204" charset="-122"/>
              <a:cs typeface="微软雅黑" panose="020B0503020204020204" charset="-122"/>
            </a:endParaRPr>
          </a:p>
        </p:txBody>
      </p:sp>
      <p:sp>
        <p:nvSpPr>
          <p:cNvPr id="54" name="圆角矩形 53"/>
          <p:cNvSpPr/>
          <p:nvPr/>
        </p:nvSpPr>
        <p:spPr>
          <a:xfrm>
            <a:off x="4577437" y="800128"/>
            <a:ext cx="397814" cy="237059"/>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漏洞扫描</a:t>
            </a:r>
            <a:endParaRPr lang="zh-CN" altLang="en-US" sz="700" b="1" dirty="0">
              <a:solidFill>
                <a:schemeClr val="tx1"/>
              </a:solidFill>
            </a:endParaRPr>
          </a:p>
        </p:txBody>
      </p:sp>
      <p:sp>
        <p:nvSpPr>
          <p:cNvPr id="55" name="圆角矩形 54"/>
          <p:cNvSpPr/>
          <p:nvPr/>
        </p:nvSpPr>
        <p:spPr>
          <a:xfrm>
            <a:off x="5227513" y="802233"/>
            <a:ext cx="424192" cy="254400"/>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smtClean="0">
                <a:solidFill>
                  <a:schemeClr val="tx1"/>
                </a:solidFill>
              </a:rPr>
              <a:t>堡垒</a:t>
            </a:r>
            <a:r>
              <a:rPr lang="zh-CN" altLang="en-US" sz="700" b="1" dirty="0" smtClean="0">
                <a:solidFill>
                  <a:schemeClr val="tx1"/>
                </a:solidFill>
              </a:rPr>
              <a:t>机</a:t>
            </a:r>
            <a:endParaRPr lang="zh-CN" altLang="en-US" sz="700" b="1" dirty="0">
              <a:solidFill>
                <a:schemeClr val="tx1"/>
              </a:solidFill>
            </a:endParaRPr>
          </a:p>
        </p:txBody>
      </p:sp>
      <p:sp>
        <p:nvSpPr>
          <p:cNvPr id="56" name="圆角矩形 55"/>
          <p:cNvSpPr/>
          <p:nvPr/>
        </p:nvSpPr>
        <p:spPr>
          <a:xfrm>
            <a:off x="5209535" y="1124588"/>
            <a:ext cx="442170" cy="252683"/>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solidFill>
                  <a:schemeClr val="tx1"/>
                </a:solidFill>
              </a:rPr>
              <a:t>日志审计</a:t>
            </a:r>
            <a:endParaRPr lang="zh-CN" altLang="en-US" sz="700" b="1" dirty="0">
              <a:solidFill>
                <a:schemeClr val="tx1"/>
              </a:solidFill>
            </a:endParaRPr>
          </a:p>
        </p:txBody>
      </p:sp>
      <p:sp>
        <p:nvSpPr>
          <p:cNvPr id="57" name="圆角矩形 56"/>
          <p:cNvSpPr/>
          <p:nvPr/>
        </p:nvSpPr>
        <p:spPr>
          <a:xfrm>
            <a:off x="4564248" y="1118413"/>
            <a:ext cx="411003" cy="234536"/>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solidFill>
                  <a:schemeClr val="tx1"/>
                </a:solidFill>
              </a:rPr>
              <a:t>…</a:t>
            </a:r>
            <a:endParaRPr lang="zh-CN" altLang="en-US" sz="900" b="1" dirty="0">
              <a:solidFill>
                <a:schemeClr val="tx1"/>
              </a:solidFill>
            </a:endParaRPr>
          </a:p>
        </p:txBody>
      </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875255" y="642602"/>
            <a:ext cx="253965" cy="416221"/>
          </a:xfrm>
          <a:prstGeom prst="rect">
            <a:avLst/>
          </a:prstGeom>
        </p:spPr>
      </p:pic>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07973" y="664346"/>
            <a:ext cx="253965" cy="416221"/>
          </a:xfrm>
          <a:prstGeom prst="rect">
            <a:avLst/>
          </a:prstGeom>
        </p:spPr>
      </p:pic>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0080" y="1275527"/>
            <a:ext cx="401858" cy="187660"/>
          </a:xfrm>
          <a:prstGeom prst="rect">
            <a:avLst/>
          </a:prstGeom>
        </p:spPr>
      </p:pic>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2195" y="1275527"/>
            <a:ext cx="401858" cy="187660"/>
          </a:xfrm>
          <a:prstGeom prst="rect">
            <a:avLst/>
          </a:prstGeom>
        </p:spPr>
      </p:pic>
      <p:cxnSp>
        <p:nvCxnSpPr>
          <p:cNvPr id="62" name="直接连接符 61"/>
          <p:cNvCxnSpPr>
            <a:stCxn id="58" idx="1"/>
          </p:cNvCxnSpPr>
          <p:nvPr/>
        </p:nvCxnSpPr>
        <p:spPr>
          <a:xfrm flipV="1">
            <a:off x="7129220" y="565278"/>
            <a:ext cx="415969" cy="28543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595765" y="1326711"/>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95765" y="1420073"/>
            <a:ext cx="277266"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 idx="3"/>
            <a:endCxn id="60" idx="1"/>
          </p:cNvCxnSpPr>
          <p:nvPr/>
        </p:nvCxnSpPr>
        <p:spPr>
          <a:xfrm>
            <a:off x="5992004" y="956457"/>
            <a:ext cx="268076" cy="41290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0" idx="0"/>
            <a:endCxn id="59" idx="2"/>
          </p:cNvCxnSpPr>
          <p:nvPr/>
        </p:nvCxnSpPr>
        <p:spPr>
          <a:xfrm flipV="1">
            <a:off x="6461009" y="1080567"/>
            <a:ext cx="73946" cy="19496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1" idx="0"/>
            <a:endCxn id="58" idx="2"/>
          </p:cNvCxnSpPr>
          <p:nvPr/>
        </p:nvCxnSpPr>
        <p:spPr>
          <a:xfrm flipH="1" flipV="1">
            <a:off x="7002237" y="1058823"/>
            <a:ext cx="60887" cy="2167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3"/>
            <a:endCxn id="59" idx="1"/>
          </p:cNvCxnSpPr>
          <p:nvPr/>
        </p:nvCxnSpPr>
        <p:spPr>
          <a:xfrm flipH="1">
            <a:off x="6661938" y="850713"/>
            <a:ext cx="213317" cy="2174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264053" y="1281770"/>
            <a:ext cx="796393" cy="230832"/>
          </a:xfrm>
          <a:prstGeom prst="rect">
            <a:avLst/>
          </a:prstGeom>
          <a:noFill/>
        </p:spPr>
        <p:txBody>
          <a:bodyPr wrap="square" rtlCol="0">
            <a:spAutoFit/>
          </a:bodyPr>
          <a:lstStyle/>
          <a:p>
            <a:r>
              <a:rPr lang="zh-CN" altLang="en-US" sz="900" dirty="0" smtClean="0">
                <a:latin typeface="微软雅黑" panose="020B0503020204020204" charset="-122"/>
                <a:ea typeface="微软雅黑" panose="020B0503020204020204" charset="-122"/>
              </a:rPr>
              <a:t>核心交换机</a:t>
            </a:r>
            <a:endParaRPr lang="zh-CN" altLang="en-US" sz="900" dirty="0">
              <a:latin typeface="微软雅黑" panose="020B0503020204020204" charset="-122"/>
              <a:ea typeface="微软雅黑" panose="020B0503020204020204" charset="-122"/>
            </a:endParaRPr>
          </a:p>
        </p:txBody>
      </p:sp>
      <p:sp>
        <p:nvSpPr>
          <p:cNvPr id="70" name="文本框 69"/>
          <p:cNvSpPr txBox="1"/>
          <p:nvPr/>
        </p:nvSpPr>
        <p:spPr>
          <a:xfrm>
            <a:off x="7300567" y="761213"/>
            <a:ext cx="610037" cy="230832"/>
          </a:xfrm>
          <a:prstGeom prst="rect">
            <a:avLst/>
          </a:prstGeom>
          <a:noFill/>
        </p:spPr>
        <p:txBody>
          <a:bodyPr wrap="square" rtlCol="0">
            <a:spAutoFit/>
          </a:bodyPr>
          <a:lstStyle/>
          <a:p>
            <a:r>
              <a:rPr lang="zh-CN" altLang="en-US" sz="900" dirty="0" smtClean="0"/>
              <a:t>防火墙</a:t>
            </a:r>
            <a:endParaRPr lang="zh-CN" altLang="en-US" sz="900" dirty="0"/>
          </a:p>
        </p:txBody>
      </p:sp>
      <p:sp>
        <p:nvSpPr>
          <p:cNvPr id="71" name="文本框 70"/>
          <p:cNvSpPr txBox="1"/>
          <p:nvPr/>
        </p:nvSpPr>
        <p:spPr>
          <a:xfrm>
            <a:off x="7707451" y="295443"/>
            <a:ext cx="610037" cy="230832"/>
          </a:xfrm>
          <a:prstGeom prst="rect">
            <a:avLst/>
          </a:prstGeom>
          <a:noFill/>
        </p:spPr>
        <p:txBody>
          <a:bodyPr wrap="square" rtlCol="0">
            <a:spAutoFit/>
          </a:bodyPr>
          <a:lstStyle/>
          <a:p>
            <a:r>
              <a:rPr lang="zh-CN" altLang="en-US" sz="900" dirty="0" smtClean="0"/>
              <a:t>互联网</a:t>
            </a:r>
            <a:endParaRPr lang="zh-CN" altLang="en-US" sz="900" dirty="0"/>
          </a:p>
        </p:txBody>
      </p:sp>
      <p:cxnSp>
        <p:nvCxnSpPr>
          <p:cNvPr id="72" name="直接连接符 71"/>
          <p:cNvCxnSpPr/>
          <p:nvPr/>
        </p:nvCxnSpPr>
        <p:spPr>
          <a:xfrm flipV="1">
            <a:off x="6569957" y="461223"/>
            <a:ext cx="726068" cy="2127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5674211" y="4373421"/>
            <a:ext cx="1737752" cy="230832"/>
          </a:xfrm>
          <a:prstGeom prst="rect">
            <a:avLst/>
          </a:prstGeom>
          <a:noFill/>
        </p:spPr>
        <p:txBody>
          <a:bodyPr wrap="square" rtlCol="0">
            <a:spAutoFit/>
          </a:bodyPr>
          <a:lstStyle/>
          <a:p>
            <a:r>
              <a:rPr lang="en-US" altLang="zh-CN" sz="900" dirty="0" smtClean="0"/>
              <a:t>AI</a:t>
            </a:r>
            <a:r>
              <a:rPr lang="zh-CN" altLang="en-US" sz="900" dirty="0" smtClean="0"/>
              <a:t>管理资源池</a:t>
            </a:r>
            <a:endParaRPr lang="zh-CN" altLang="en-US" sz="900" dirty="0"/>
          </a:p>
        </p:txBody>
      </p:sp>
      <p:sp>
        <p:nvSpPr>
          <p:cNvPr id="74" name="圆角矩形 73"/>
          <p:cNvSpPr/>
          <p:nvPr/>
        </p:nvSpPr>
        <p:spPr>
          <a:xfrm>
            <a:off x="5145372" y="4741196"/>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5083867" y="4840098"/>
            <a:ext cx="1150758" cy="461665"/>
          </a:xfrm>
          <a:prstGeom prst="rect">
            <a:avLst/>
          </a:prstGeom>
          <a:noFill/>
        </p:spPr>
        <p:txBody>
          <a:bodyPr wrap="square" rtlCol="0">
            <a:spAutoFit/>
          </a:bodyPr>
          <a:lstStyle/>
          <a:p>
            <a:pPr lvl="0" algn="ctr">
              <a:defRPr/>
            </a:pPr>
            <a:r>
              <a:rPr lang="en-US" altLang="zh-CN" sz="800" b="1" kern="0" dirty="0" smtClean="0">
                <a:latin typeface="微软雅黑" panose="020B0503020204020204" charset="-122"/>
                <a:ea typeface="微软雅黑" panose="020B0503020204020204" charset="-122"/>
              </a:rPr>
              <a:t>K8S</a:t>
            </a:r>
            <a:r>
              <a:rPr lang="zh-CN" altLang="en-US" sz="800" b="1" kern="0" dirty="0" smtClean="0">
                <a:latin typeface="微软雅黑" panose="020B0503020204020204" charset="-122"/>
                <a:ea typeface="微软雅黑" panose="020B0503020204020204" charset="-122"/>
              </a:rPr>
              <a:t>集群</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承载集群基础服务</a:t>
            </a:r>
            <a:endParaRPr lang="zh-CN" altLang="en-US" sz="900" dirty="0"/>
          </a:p>
        </p:txBody>
      </p:sp>
      <p:sp>
        <p:nvSpPr>
          <p:cNvPr id="76" name="圆角矩形 75"/>
          <p:cNvSpPr/>
          <p:nvPr/>
        </p:nvSpPr>
        <p:spPr>
          <a:xfrm>
            <a:off x="6506114" y="4741345"/>
            <a:ext cx="1028929" cy="7081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6439013" y="4861384"/>
            <a:ext cx="1150758" cy="461665"/>
          </a:xfrm>
          <a:prstGeom prst="rect">
            <a:avLst/>
          </a:prstGeom>
          <a:noFill/>
        </p:spPr>
        <p:txBody>
          <a:bodyPr wrap="square" rtlCol="0">
            <a:spAutoFit/>
          </a:bodyPr>
          <a:lstStyle/>
          <a:p>
            <a:pPr lvl="0" algn="ctr">
              <a:defRPr/>
            </a:pPr>
            <a:r>
              <a:rPr lang="zh-CN" altLang="en-US" sz="800" b="1" kern="0" dirty="0" smtClean="0">
                <a:latin typeface="微软雅黑" panose="020B0503020204020204" charset="-122"/>
                <a:ea typeface="微软雅黑" panose="020B0503020204020204" charset="-122"/>
              </a:rPr>
              <a:t>应用、系统服务</a:t>
            </a:r>
            <a:endParaRPr lang="en-US" altLang="zh-CN" sz="800" b="1" kern="0" dirty="0" smtClean="0">
              <a:latin typeface="微软雅黑" panose="020B0503020204020204" charset="-122"/>
              <a:ea typeface="微软雅黑" panose="020B0503020204020204" charset="-122"/>
            </a:endParaRPr>
          </a:p>
          <a:p>
            <a:pPr lvl="0" algn="ctr">
              <a:defRPr/>
            </a:pPr>
            <a:endParaRPr lang="en-US" altLang="zh-CN" sz="900" b="1" kern="0" dirty="0">
              <a:ea typeface="微软雅黑" panose="020B0503020204020204" charset="-122"/>
            </a:endParaRPr>
          </a:p>
          <a:p>
            <a:pPr lvl="0" algn="ctr">
              <a:defRPr/>
            </a:pPr>
            <a:r>
              <a:rPr lang="zh-CN" altLang="en-US" sz="700" b="1" kern="0" dirty="0" smtClean="0">
                <a:ea typeface="微软雅黑" panose="020B0503020204020204" charset="-122"/>
              </a:rPr>
              <a:t>承载业务基础服务</a:t>
            </a:r>
            <a:endParaRPr lang="zh-CN" altLang="en-US" sz="900" dirty="0"/>
          </a:p>
        </p:txBody>
      </p:sp>
      <p:sp>
        <p:nvSpPr>
          <p:cNvPr id="78" name="textbox 980"/>
          <p:cNvSpPr/>
          <p:nvPr/>
        </p:nvSpPr>
        <p:spPr>
          <a:xfrm>
            <a:off x="1437346" y="5933040"/>
            <a:ext cx="2013838" cy="63055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245745" indent="-233680" eaLnBrk="0">
              <a:lnSpc>
                <a:spcPct val="104000"/>
              </a:lnSpc>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dirty="0" smtClean="0">
                <a:latin typeface="微软雅黑" panose="020B0503020204020204" charset="-122"/>
                <a:ea typeface="微软雅黑" panose="020B0503020204020204" charset="-122"/>
                <a:cs typeface="+mn-ea"/>
              </a:rPr>
              <a:t>8</a:t>
            </a:r>
            <a:r>
              <a:rPr lang="en-US" altLang="zh-CN" sz="900" dirty="0" smtClean="0">
                <a:latin typeface="微软雅黑" panose="020B0503020204020204" charset="-122"/>
                <a:ea typeface="微软雅黑" panose="020B0503020204020204" charset="-122"/>
                <a:cs typeface="+mn-ea"/>
              </a:rPr>
              <a:t> *  NDR 400Gb/s  </a:t>
            </a:r>
            <a:r>
              <a:rPr lang="zh-CN" altLang="en-US" sz="900" dirty="0" smtClean="0">
                <a:latin typeface="微软雅黑" panose="020B0503020204020204" charset="-122"/>
                <a:ea typeface="微软雅黑" panose="020B0503020204020204" charset="-122"/>
                <a:cs typeface="+mn-ea"/>
              </a:rPr>
              <a:t>训练</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altLang="zh-CN" sz="900" dirty="0" smtClean="0">
                <a:latin typeface="微软雅黑" panose="020B0503020204020204" charset="-122"/>
                <a:ea typeface="微软雅黑" panose="020B0503020204020204" charset="-122"/>
                <a:cs typeface="+mn-ea"/>
              </a:rPr>
              <a:t> 2 *  HDR 200Gb/s </a:t>
            </a:r>
            <a:r>
              <a:rPr lang="zh-CN" altLang="en-US" sz="900" dirty="0" smtClean="0">
                <a:latin typeface="微软雅黑" panose="020B0503020204020204" charset="-122"/>
                <a:ea typeface="微软雅黑" panose="020B0503020204020204" charset="-122"/>
                <a:cs typeface="+mn-ea"/>
              </a:rPr>
              <a:t>存储</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sz="900" kern="0" spc="40" dirty="0">
                <a:solidFill>
                  <a:srgbClr val="000000">
                    <a:alpha val="100000"/>
                  </a:srgbClr>
                </a:solidFill>
                <a:latin typeface="微软雅黑" panose="020B0503020204020204" charset="-122"/>
                <a:ea typeface="微软雅黑" panose="020B0503020204020204" charset="-122"/>
                <a:cs typeface="+mn-ea"/>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业务</a:t>
            </a:r>
            <a:r>
              <a:rPr sz="900" kern="0" spc="4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管理口</a:t>
            </a:r>
            <a:endPar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1 *</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79" name="textbox 982"/>
          <p:cNvSpPr/>
          <p:nvPr/>
        </p:nvSpPr>
        <p:spPr>
          <a:xfrm>
            <a:off x="9090960" y="5968903"/>
            <a:ext cx="1862231" cy="699258"/>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eaLnBrk="0">
              <a:lnSpc>
                <a:spcPts val="1150"/>
              </a:lnSpc>
            </a:pP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 *  </a:t>
            </a:r>
            <a:r>
              <a:rPr lang="en-US" altLang="zh-CN" sz="900" dirty="0" smtClean="0">
                <a:latin typeface="微软雅黑" panose="020B0503020204020204" charset="-122"/>
                <a:ea typeface="微软雅黑" panose="020B0503020204020204" charset="-122"/>
                <a:cs typeface="+mn-ea"/>
              </a:rPr>
              <a:t>HDR 200Gb/s </a:t>
            </a:r>
            <a:r>
              <a:rPr lang="zh-CN" altLang="en-US" sz="900" dirty="0" smtClean="0">
                <a:latin typeface="微软雅黑" panose="020B0503020204020204" charset="-122"/>
                <a:ea typeface="微软雅黑" panose="020B0503020204020204" charset="-122"/>
                <a:cs typeface="+mn-ea"/>
              </a:rPr>
              <a:t>存储</a:t>
            </a:r>
            <a:endPar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12700" eaLnBrk="0">
              <a:lnSpc>
                <a:spcPts val="1150"/>
              </a:lnSpc>
            </a:pP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 </a:t>
            </a:r>
            <a:r>
              <a:rPr lang="zh-CN" alt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zh-CN" alt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alt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altLang="zh-CN"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GE</a:t>
            </a:r>
            <a:endParaRPr lang="en-US" altLang="zh-CN" sz="900" dirty="0" smtClean="0">
              <a:latin typeface="微软雅黑" panose="020B0503020204020204" charset="-122"/>
              <a:ea typeface="微软雅黑" panose="020B0503020204020204" charset="-122"/>
              <a:cs typeface="+mn-ea"/>
            </a:endParaRPr>
          </a:p>
          <a:p>
            <a:pPr marL="12700" eaLnBrk="0">
              <a:lnSpc>
                <a:spcPts val="1150"/>
              </a:lnSpc>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千兆</a:t>
            </a:r>
            <a:r>
              <a:rPr sz="900" kern="0" spc="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80" name="textbox 984"/>
          <p:cNvSpPr/>
          <p:nvPr/>
        </p:nvSpPr>
        <p:spPr>
          <a:xfrm>
            <a:off x="5645981" y="5979656"/>
            <a:ext cx="2018925" cy="47815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254000" indent="-226695" eaLnBrk="0">
              <a:lnSpc>
                <a:spcPct val="109000"/>
              </a:lnSpc>
              <a:spcBef>
                <a:spcPts val="170"/>
              </a:spcBef>
            </a:pPr>
            <a:r>
              <a:rPr lang="en-US" altLang="zh-CN" sz="900" dirty="0" smtClean="0">
                <a:latin typeface="微软雅黑" panose="020B0503020204020204" charset="-122"/>
                <a:ea typeface="微软雅黑" panose="020B0503020204020204" charset="-122"/>
                <a:cs typeface="+mn-ea"/>
              </a:rPr>
              <a:t>2 </a:t>
            </a:r>
            <a:r>
              <a:rPr lang="en-US" altLang="zh-CN" sz="900" dirty="0">
                <a:latin typeface="微软雅黑" panose="020B0503020204020204" charset="-122"/>
                <a:ea typeface="微软雅黑" panose="020B0503020204020204" charset="-122"/>
                <a:cs typeface="+mn-ea"/>
              </a:rPr>
              <a:t>*  </a:t>
            </a:r>
            <a:r>
              <a:rPr lang="en-US" altLang="zh-CN" sz="900" dirty="0" smtClean="0">
                <a:latin typeface="微软雅黑" panose="020B0503020204020204" charset="-122"/>
                <a:ea typeface="微软雅黑" panose="020B0503020204020204" charset="-122"/>
                <a:cs typeface="+mn-ea"/>
              </a:rPr>
              <a:t> HDR 200Gb/s  </a:t>
            </a:r>
            <a:r>
              <a:rPr lang="zh-CN" altLang="en-US" sz="900" dirty="0" smtClean="0">
                <a:latin typeface="微软雅黑" panose="020B0503020204020204" charset="-122"/>
                <a:ea typeface="微软雅黑" panose="020B0503020204020204" charset="-122"/>
                <a:cs typeface="+mn-ea"/>
              </a:rPr>
              <a:t>存储</a:t>
            </a:r>
            <a:endPar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endParaRPr>
          </a:p>
          <a:p>
            <a:pPr marL="254000" indent="-226695" eaLnBrk="0">
              <a:lnSpc>
                <a:spcPct val="109000"/>
              </a:lnSpc>
              <a:spcBef>
                <a:spcPts val="170"/>
              </a:spcBef>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25</a:t>
            </a:r>
            <a:r>
              <a:rPr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G</a:t>
            </a:r>
            <a:r>
              <a:rPr 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业务</a:t>
            </a:r>
            <a:r>
              <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管理口</a:t>
            </a:r>
            <a:endParaRPr sz="9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1 *</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81" name="textbox 1026"/>
          <p:cNvSpPr/>
          <p:nvPr/>
        </p:nvSpPr>
        <p:spPr>
          <a:xfrm>
            <a:off x="457359" y="1774387"/>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82" name="直接连接符 81"/>
          <p:cNvCxnSpPr/>
          <p:nvPr/>
        </p:nvCxnSpPr>
        <p:spPr>
          <a:xfrm>
            <a:off x="934113" y="1847273"/>
            <a:ext cx="44499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3" name="textbox 980"/>
          <p:cNvSpPr/>
          <p:nvPr/>
        </p:nvSpPr>
        <p:spPr>
          <a:xfrm>
            <a:off x="3295382" y="5951779"/>
            <a:ext cx="2013838" cy="630555"/>
          </a:xfrm>
          <a:prstGeom prst="rect">
            <a:avLst/>
          </a:prstGeom>
          <a:noFill/>
          <a:ln w="0" cap="flat">
            <a:noFill/>
            <a:prstDash val="solid"/>
            <a:miter lim="0"/>
          </a:ln>
        </p:spPr>
        <p:txBody>
          <a:bodyPr vert="horz" wrap="square" lIns="0" tIns="0" rIns="0" bIns="0"/>
          <a:lstStyle/>
          <a:p>
            <a:pPr algn="l" rtl="0" eaLnBrk="0">
              <a:lnSpc>
                <a:spcPct val="79000"/>
              </a:lnSpc>
            </a:pPr>
            <a:r>
              <a:rPr lang="en-US" sz="100" dirty="0" smtClean="0">
                <a:latin typeface="Arial" panose="020B0604020202020204"/>
                <a:ea typeface="Arial" panose="020B0604020202020204"/>
                <a:cs typeface="Arial" panose="020B0604020202020204"/>
              </a:rPr>
              <a:t>  </a:t>
            </a:r>
            <a:endParaRPr sz="100" dirty="0">
              <a:latin typeface="Arial" panose="020B0604020202020204"/>
              <a:ea typeface="Arial" panose="020B0604020202020204"/>
              <a:cs typeface="Arial" panose="020B0604020202020204"/>
            </a:endParaRPr>
          </a:p>
          <a:p>
            <a:pPr marL="245745" indent="-233680" eaLnBrk="0">
              <a:lnSpc>
                <a:spcPct val="104000"/>
              </a:lnSpc>
            </a:pPr>
            <a:r>
              <a:rPr lang="en-US" altLang="zh-CN" sz="900" dirty="0" smtClean="0">
                <a:latin typeface="微软雅黑" panose="020B0503020204020204" charset="-122"/>
                <a:ea typeface="微软雅黑" panose="020B0503020204020204" charset="-122"/>
                <a:cs typeface="+mn-ea"/>
              </a:rPr>
              <a:t> 2 *  HDR 200Gb/s  </a:t>
            </a:r>
            <a:r>
              <a:rPr lang="zh-CN" altLang="en-US" sz="900" dirty="0" smtClean="0">
                <a:latin typeface="微软雅黑" panose="020B0503020204020204" charset="-122"/>
                <a:ea typeface="微软雅黑" panose="020B0503020204020204" charset="-122"/>
                <a:cs typeface="+mn-ea"/>
              </a:rPr>
              <a:t>存储</a:t>
            </a:r>
            <a:endParaRPr lang="en-US" altLang="zh-CN" sz="900" dirty="0" smtClean="0">
              <a:latin typeface="微软雅黑" panose="020B0503020204020204" charset="-122"/>
              <a:ea typeface="微软雅黑" panose="020B0503020204020204" charset="-122"/>
              <a:cs typeface="+mn-ea"/>
            </a:endParaRPr>
          </a:p>
          <a:p>
            <a:pPr marL="245745" indent="-233680" eaLnBrk="0">
              <a:lnSpc>
                <a:spcPct val="104000"/>
              </a:lnSpc>
            </a:pP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2</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r>
              <a:rPr lang="en-US"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a:t>
            </a:r>
            <a:r>
              <a:rPr lang="zh-CN"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业务</a:t>
            </a:r>
            <a:r>
              <a:rPr sz="900" kern="0" spc="4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管理口</a:t>
            </a:r>
            <a:endParaRPr sz="900" kern="0" spc="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54000" indent="-226695" algn="l" rtl="0" eaLnBrk="0">
              <a:lnSpc>
                <a:spcPct val="109000"/>
              </a:lnSpc>
              <a:spcBef>
                <a:spcPts val="170"/>
              </a:spcBef>
            </a:pP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 </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zh-CN"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千兆电口</a:t>
            </a:r>
            <a:r>
              <a:rPr sz="900" kern="0" spc="14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BMC</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管理</a:t>
            </a:r>
            <a:endParaRPr sz="900" dirty="0">
              <a:latin typeface="微软雅黑" panose="020B0503020204020204" charset="-122"/>
              <a:ea typeface="微软雅黑" panose="020B0503020204020204" charset="-122"/>
              <a:cs typeface="微软雅黑" panose="020B0503020204020204" charset="-122"/>
            </a:endParaRPr>
          </a:p>
        </p:txBody>
      </p:sp>
      <p:sp>
        <p:nvSpPr>
          <p:cNvPr id="84" name="textbox 1026"/>
          <p:cNvSpPr/>
          <p:nvPr/>
        </p:nvSpPr>
        <p:spPr>
          <a:xfrm>
            <a:off x="455445" y="2031351"/>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4</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85" name="直接连接符 84"/>
          <p:cNvCxnSpPr/>
          <p:nvPr/>
        </p:nvCxnSpPr>
        <p:spPr>
          <a:xfrm>
            <a:off x="956016" y="2108175"/>
            <a:ext cx="4449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4794770" y="2163036"/>
            <a:ext cx="829529" cy="230832"/>
          </a:xfrm>
          <a:prstGeom prst="rect">
            <a:avLst/>
          </a:prstGeom>
          <a:noFill/>
        </p:spPr>
        <p:txBody>
          <a:bodyPr wrap="square" rtlCol="0">
            <a:spAutoFit/>
          </a:bodyPr>
          <a:lstStyle/>
          <a:p>
            <a:r>
              <a:rPr lang="en-US" altLang="zh-CN" sz="900" dirty="0" smtClean="0"/>
              <a:t>AI</a:t>
            </a:r>
            <a:r>
              <a:rPr lang="zh-CN" altLang="en-US" sz="900" dirty="0" smtClean="0"/>
              <a:t>管理网络</a:t>
            </a:r>
            <a:endParaRPr lang="zh-CN" altLang="en-US" sz="900" dirty="0"/>
          </a:p>
        </p:txBody>
      </p:sp>
      <p:cxnSp>
        <p:nvCxnSpPr>
          <p:cNvPr id="89" name="直接连接符 88"/>
          <p:cNvCxnSpPr>
            <a:stCxn id="6" idx="0"/>
            <a:endCxn id="29" idx="2"/>
          </p:cNvCxnSpPr>
          <p:nvPr/>
        </p:nvCxnSpPr>
        <p:spPr>
          <a:xfrm flipV="1">
            <a:off x="3899063" y="3023388"/>
            <a:ext cx="5739979" cy="133651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25" idx="2"/>
            <a:endCxn id="6" idx="0"/>
          </p:cNvCxnSpPr>
          <p:nvPr/>
        </p:nvCxnSpPr>
        <p:spPr>
          <a:xfrm flipH="1">
            <a:off x="3899063" y="3041120"/>
            <a:ext cx="1347437" cy="131878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 idx="0"/>
            <a:endCxn id="27" idx="2"/>
          </p:cNvCxnSpPr>
          <p:nvPr/>
        </p:nvCxnSpPr>
        <p:spPr>
          <a:xfrm flipV="1">
            <a:off x="3899063" y="3056312"/>
            <a:ext cx="3546944" cy="1303589"/>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4714508" y="1880566"/>
            <a:ext cx="5493836" cy="1824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上箭头 100"/>
          <p:cNvSpPr/>
          <p:nvPr/>
        </p:nvSpPr>
        <p:spPr>
          <a:xfrm>
            <a:off x="5135895" y="1923793"/>
            <a:ext cx="133847" cy="201915"/>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上箭头 107"/>
          <p:cNvSpPr/>
          <p:nvPr/>
        </p:nvSpPr>
        <p:spPr>
          <a:xfrm>
            <a:off x="9653554" y="1934129"/>
            <a:ext cx="133847" cy="201915"/>
          </a:xfrm>
          <a:prstGeom prst="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0" name="圆角矩形 159"/>
          <p:cNvSpPr/>
          <p:nvPr/>
        </p:nvSpPr>
        <p:spPr>
          <a:xfrm>
            <a:off x="1457365" y="5345924"/>
            <a:ext cx="9144703" cy="118974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306"/>
          <p:cNvSpPr/>
          <p:nvPr/>
        </p:nvSpPr>
        <p:spPr>
          <a:xfrm>
            <a:off x="2262777" y="3993571"/>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altLang="zh-CN" sz="900" kern="0" spc="0" dirty="0" smtClean="0">
                <a:latin typeface="微软雅黑" panose="020B0503020204020204" charset="-122"/>
                <a:ea typeface="微软雅黑" panose="020B0503020204020204" charset="-122"/>
                <a:cs typeface="微软雅黑" panose="020B0503020204020204" charset="-122"/>
              </a:rPr>
              <a:t>Leaf</a:t>
            </a:r>
            <a:r>
              <a:rPr lang="en-US" sz="900" kern="0" spc="230" dirty="0" smtClean="0">
                <a:latin typeface="微软雅黑" panose="020B0503020204020204" charset="-122"/>
                <a:ea typeface="微软雅黑" panose="020B0503020204020204" charset="-122"/>
                <a:cs typeface="微软雅黑" panose="020B0503020204020204" charset="-122"/>
              </a:rPr>
              <a:t>01</a:t>
            </a:r>
            <a:endParaRPr sz="900" dirty="0">
              <a:latin typeface="微软雅黑" panose="020B0503020204020204" charset="-122"/>
              <a:ea typeface="微软雅黑" panose="020B0503020204020204" charset="-122"/>
              <a:cs typeface="微软雅黑" panose="020B0503020204020204" charset="-122"/>
            </a:endParaRPr>
          </a:p>
        </p:txBody>
      </p:sp>
      <p:sp>
        <p:nvSpPr>
          <p:cNvPr id="57" name="矩形 56"/>
          <p:cNvSpPr/>
          <p:nvPr/>
        </p:nvSpPr>
        <p:spPr>
          <a:xfrm>
            <a:off x="4900192" y="229559"/>
            <a:ext cx="5919327" cy="146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eaLnBrk="0">
              <a:lnSpc>
                <a:spcPct val="98000"/>
              </a:lnSpc>
            </a:pPr>
            <a:r>
              <a:rPr lang="zh-CN" altLang="en-US" b="1" i="1">
                <a:latin typeface="微软雅黑" panose="020B0503020204020204" charset="-122"/>
                <a:ea typeface="微软雅黑" panose="020B0503020204020204" charset="-122"/>
                <a:cs typeface="微软雅黑" panose="020B0503020204020204" charset="-122"/>
              </a:rPr>
              <a:t>说明：这里</a:t>
            </a:r>
            <a:r>
              <a:rPr lang="en-US" altLang="zh-CN" b="1" i="1">
                <a:latin typeface="微软雅黑" panose="020B0503020204020204" charset="-122"/>
                <a:ea typeface="微软雅黑" panose="020B0503020204020204" charset="-122"/>
                <a:cs typeface="微软雅黑" panose="020B0503020204020204" charset="-122"/>
              </a:rPr>
              <a:t>spine</a:t>
            </a:r>
            <a:r>
              <a:rPr lang="zh-CN" altLang="en-US" b="1" i="1">
                <a:latin typeface="微软雅黑" panose="020B0503020204020204" charset="-122"/>
                <a:ea typeface="微软雅黑" panose="020B0503020204020204" charset="-122"/>
                <a:cs typeface="微软雅黑" panose="020B0503020204020204" charset="-122"/>
              </a:rPr>
              <a:t>：</a:t>
            </a:r>
            <a:r>
              <a:rPr lang="en-US" altLang="zh-CN" b="1" i="1">
                <a:latin typeface="微软雅黑" panose="020B0503020204020204" charset="-122"/>
                <a:ea typeface="微软雅黑" panose="020B0503020204020204" charset="-122"/>
                <a:cs typeface="微软雅黑" panose="020B0503020204020204" charset="-122"/>
              </a:rPr>
              <a:t>leaf=2:4</a:t>
            </a:r>
            <a:r>
              <a:rPr lang="zh-CN" altLang="en-US" b="1" i="1">
                <a:latin typeface="微软雅黑" panose="020B0503020204020204" charset="-122"/>
                <a:ea typeface="微软雅黑" panose="020B0503020204020204" charset="-122"/>
                <a:cs typeface="微软雅黑" panose="020B0503020204020204" charset="-122"/>
              </a:rPr>
              <a:t>，可用</a:t>
            </a:r>
            <a:r>
              <a:rPr lang="en-US" altLang="zh-CN" b="1" i="1">
                <a:latin typeface="微软雅黑" panose="020B0503020204020204" charset="-122"/>
                <a:ea typeface="微软雅黑" panose="020B0503020204020204" charset="-122"/>
                <a:cs typeface="微软雅黑" panose="020B0503020204020204" charset="-122"/>
              </a:rPr>
              <a:t>leaf</a:t>
            </a:r>
            <a:r>
              <a:rPr lang="zh-CN" altLang="en-US" b="1" i="1">
                <a:latin typeface="微软雅黑" panose="020B0503020204020204" charset="-122"/>
                <a:ea typeface="微软雅黑" panose="020B0503020204020204" charset="-122"/>
                <a:cs typeface="微软雅黑" panose="020B0503020204020204" charset="-122"/>
              </a:rPr>
              <a:t>端口</a:t>
            </a:r>
            <a:r>
              <a:rPr lang="en-US" altLang="zh-CN" b="1" i="1">
                <a:latin typeface="微软雅黑" panose="020B0503020204020204" charset="-122"/>
                <a:ea typeface="微软雅黑" panose="020B0503020204020204" charset="-122"/>
                <a:cs typeface="微软雅黑" panose="020B0503020204020204" charset="-122"/>
              </a:rPr>
              <a:t>80</a:t>
            </a:r>
            <a:r>
              <a:rPr lang="zh-CN" altLang="en-US" b="1" i="1">
                <a:latin typeface="微软雅黑" panose="020B0503020204020204" charset="-122"/>
                <a:ea typeface="微软雅黑" panose="020B0503020204020204" charset="-122"/>
                <a:cs typeface="微软雅黑" panose="020B0503020204020204" charset="-122"/>
              </a:rPr>
              <a:t>个</a:t>
            </a:r>
            <a:endParaRPr lang="zh-CN" altLang="en-US" b="1" i="1" dirty="0">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a:xfrm>
            <a:off x="208692" y="203217"/>
            <a:ext cx="4691500" cy="316951"/>
          </a:xfrm>
        </p:spPr>
        <p:txBody>
          <a:bodyPr/>
          <a:lstStyle/>
          <a:p>
            <a:r>
              <a:rPr lang="en-US" altLang="zh-CN" sz="1800" b="1" dirty="0" smtClean="0">
                <a:latin typeface="微软雅黑" panose="020B0503020204020204" charset="-122"/>
                <a:ea typeface="微软雅黑" panose="020B0503020204020204" charset="-122"/>
              </a:rPr>
              <a:t>AI</a:t>
            </a:r>
            <a:r>
              <a:rPr lang="zh-CN" altLang="en-US" sz="1800" b="1" dirty="0" smtClean="0">
                <a:latin typeface="微软雅黑" panose="020B0503020204020204" charset="-122"/>
                <a:ea typeface="微软雅黑" panose="020B0503020204020204" charset="-122"/>
              </a:rPr>
              <a:t>计算网络</a:t>
            </a:r>
            <a:endParaRPr lang="zh-CN" altLang="en-US" sz="1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2568" y="3677371"/>
            <a:ext cx="701528" cy="32760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6415" y="3677371"/>
            <a:ext cx="701528" cy="327600"/>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7889" y="3677371"/>
            <a:ext cx="701528" cy="327600"/>
          </a:xfrm>
          <a:prstGeom prst="rect">
            <a:avLst/>
          </a:prstGeom>
        </p:spPr>
      </p:pic>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588" y="2348108"/>
            <a:ext cx="701528" cy="327600"/>
          </a:xfrm>
          <a:prstGeom prst="rect">
            <a:avLst/>
          </a:prstGeom>
        </p:spPr>
      </p:pic>
      <p:sp>
        <p:nvSpPr>
          <p:cNvPr id="41" name="圆角矩形 40"/>
          <p:cNvSpPr/>
          <p:nvPr/>
        </p:nvSpPr>
        <p:spPr>
          <a:xfrm>
            <a:off x="152740" y="960531"/>
            <a:ext cx="1150417" cy="1094169"/>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18997" y="1057928"/>
            <a:ext cx="889987" cy="261610"/>
          </a:xfrm>
          <a:prstGeom prst="rect">
            <a:avLst/>
          </a:prstGeom>
          <a:noFill/>
        </p:spPr>
        <p:txBody>
          <a:bodyPr wrap="none" rtlCol="0">
            <a:spAutoFit/>
          </a:bodyPr>
          <a:lstStyle/>
          <a:p>
            <a:r>
              <a:rPr lang="zh-CN" altLang="en-US" sz="1100" dirty="0" smtClean="0"/>
              <a:t>线述表示：</a:t>
            </a:r>
            <a:endParaRPr lang="zh-CN" altLang="en-US" sz="1100" dirty="0"/>
          </a:p>
        </p:txBody>
      </p:sp>
      <p:sp>
        <p:nvSpPr>
          <p:cNvPr id="49" name="textbox 1026"/>
          <p:cNvSpPr/>
          <p:nvPr/>
        </p:nvSpPr>
        <p:spPr>
          <a:xfrm>
            <a:off x="207284" y="1416935"/>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4</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50" name="直接连接符 49"/>
          <p:cNvCxnSpPr/>
          <p:nvPr/>
        </p:nvCxnSpPr>
        <p:spPr>
          <a:xfrm>
            <a:off x="730663" y="1489821"/>
            <a:ext cx="4449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5409498" y="586277"/>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5739109" y="637915"/>
            <a:ext cx="829529" cy="230832"/>
          </a:xfrm>
          <a:prstGeom prst="rect">
            <a:avLst/>
          </a:prstGeom>
          <a:noFill/>
        </p:spPr>
        <p:txBody>
          <a:bodyPr wrap="square" rtlCol="0">
            <a:spAutoFit/>
          </a:bodyPr>
          <a:lstStyle/>
          <a:p>
            <a:r>
              <a:rPr lang="en-US" altLang="zh-CN" sz="900" dirty="0" smtClean="0"/>
              <a:t>AI</a:t>
            </a:r>
            <a:r>
              <a:rPr lang="zh-CN" altLang="en-US" sz="900" dirty="0"/>
              <a:t>计算</a:t>
            </a:r>
            <a:r>
              <a:rPr lang="zh-CN" altLang="en-US" sz="900" dirty="0" smtClean="0"/>
              <a:t>网络</a:t>
            </a:r>
            <a:endParaRPr lang="zh-CN" altLang="en-US" sz="900" dirty="0"/>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4747" y="960544"/>
            <a:ext cx="740248" cy="345682"/>
          </a:xfrm>
          <a:prstGeom prst="rect">
            <a:avLst/>
          </a:prstGeom>
        </p:spPr>
      </p:pic>
      <p:sp>
        <p:nvSpPr>
          <p:cNvPr id="54" name="下箭头 53"/>
          <p:cNvSpPr/>
          <p:nvPr/>
        </p:nvSpPr>
        <p:spPr>
          <a:xfrm>
            <a:off x="5884420" y="1903845"/>
            <a:ext cx="248311" cy="311142"/>
          </a:xfrm>
          <a:prstGeom prst="down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306"/>
          <p:cNvSpPr/>
          <p:nvPr/>
        </p:nvSpPr>
        <p:spPr>
          <a:xfrm>
            <a:off x="7328246" y="578089"/>
            <a:ext cx="2882375" cy="1113414"/>
          </a:xfrm>
          <a:prstGeom prst="rect">
            <a:avLst/>
          </a:prstGeom>
          <a:noFill/>
          <a:ln w="0" cap="flat">
            <a:noFill/>
            <a:prstDash val="solid"/>
            <a:miter lim="0"/>
          </a:ln>
        </p:spPr>
        <p:txBody>
          <a:bodyPr vert="horz" wrap="square" lIns="0" tIns="0" rIns="0" bIns="0"/>
          <a:lstStyle/>
          <a:p>
            <a:pPr algn="l" rtl="0" eaLnBrk="0">
              <a:lnSpc>
                <a:spcPct val="79000"/>
              </a:lnSpc>
            </a:pPr>
            <a:endParaRPr sz="1100" dirty="0">
              <a:latin typeface="微软雅黑" panose="020B0503020204020204" charset="-122"/>
              <a:ea typeface="微软雅黑" panose="020B0503020204020204" charset="-122"/>
              <a:cs typeface="Arial" panose="020B0604020202020204"/>
            </a:endParaRPr>
          </a:p>
          <a:p>
            <a:pPr marL="12700" eaLnBrk="0">
              <a:lnSpc>
                <a:spcPct val="98000"/>
              </a:lnSpc>
            </a:pPr>
            <a:r>
              <a:rPr lang="en-US" altLang="zh-CN" sz="1100" i="1" dirty="0" smtClean="0">
                <a:latin typeface="微软雅黑" panose="020B0503020204020204" charset="-122"/>
                <a:ea typeface="微软雅黑" panose="020B0503020204020204" charset="-122"/>
                <a:cs typeface="微软雅黑" panose="020B0503020204020204" charset="-122"/>
              </a:rPr>
              <a:t>AI</a:t>
            </a:r>
            <a:r>
              <a:rPr lang="zh-CN" altLang="en-US" sz="1100" i="1" dirty="0" smtClean="0">
                <a:latin typeface="微软雅黑" panose="020B0503020204020204" charset="-122"/>
                <a:ea typeface="微软雅黑" panose="020B0503020204020204" charset="-122"/>
                <a:cs typeface="微软雅黑" panose="020B0503020204020204" charset="-122"/>
              </a:rPr>
              <a:t>训练网络平面采用</a:t>
            </a:r>
            <a:r>
              <a:rPr lang="en-US" altLang="zh-CN" sz="1100" i="1" dirty="0" smtClean="0">
                <a:latin typeface="微软雅黑" panose="020B0503020204020204" charset="-122"/>
                <a:ea typeface="微软雅黑" panose="020B0503020204020204" charset="-122"/>
                <a:cs typeface="微软雅黑" panose="020B0503020204020204" charset="-122"/>
              </a:rPr>
              <a:t>NDR400 clos</a:t>
            </a:r>
            <a:r>
              <a:rPr lang="zh-CN" altLang="en-US" sz="1100" i="1" dirty="0" smtClean="0">
                <a:latin typeface="微软雅黑" panose="020B0503020204020204" charset="-122"/>
                <a:ea typeface="微软雅黑" panose="020B0503020204020204" charset="-122"/>
                <a:cs typeface="微软雅黑" panose="020B0503020204020204" charset="-122"/>
              </a:rPr>
              <a:t>网络架构，</a:t>
            </a:r>
            <a:r>
              <a:rPr lang="zh-CN" altLang="en-US" sz="1100" i="1" dirty="0">
                <a:latin typeface="微软雅黑" panose="020B0503020204020204" charset="-122"/>
                <a:ea typeface="微软雅黑" panose="020B0503020204020204" charset="-122"/>
                <a:cs typeface="微软雅黑" panose="020B0503020204020204" charset="-122"/>
              </a:rPr>
              <a:t>这里</a:t>
            </a:r>
            <a:r>
              <a:rPr lang="en-US" altLang="zh-CN" sz="1100" i="1" dirty="0">
                <a:latin typeface="微软雅黑" panose="020B0503020204020204" charset="-122"/>
                <a:ea typeface="微软雅黑" panose="020B0503020204020204" charset="-122"/>
                <a:cs typeface="微软雅黑" panose="020B0503020204020204" charset="-122"/>
              </a:rPr>
              <a:t>spine</a:t>
            </a:r>
            <a:r>
              <a:rPr lang="zh-CN" altLang="en-US" sz="1100" i="1" dirty="0">
                <a:latin typeface="微软雅黑" panose="020B0503020204020204" charset="-122"/>
                <a:ea typeface="微软雅黑" panose="020B0503020204020204" charset="-122"/>
                <a:cs typeface="微软雅黑" panose="020B0503020204020204" charset="-122"/>
              </a:rPr>
              <a:t>：</a:t>
            </a:r>
            <a:r>
              <a:rPr lang="en-US" altLang="zh-CN" sz="1100" i="1" dirty="0" smtClean="0">
                <a:latin typeface="微软雅黑" panose="020B0503020204020204" charset="-122"/>
                <a:ea typeface="微软雅黑" panose="020B0503020204020204" charset="-122"/>
                <a:cs typeface="微软雅黑" panose="020B0503020204020204" charset="-122"/>
              </a:rPr>
              <a:t>leaf=4:8</a:t>
            </a: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endParaRPr lang="en-US" altLang="zh-CN" sz="1100" i="1" dirty="0">
              <a:latin typeface="微软雅黑" panose="020B0503020204020204" charset="-122"/>
              <a:ea typeface="微软雅黑" panose="020B0503020204020204" charset="-122"/>
              <a:cs typeface="微软雅黑" panose="020B0503020204020204" charset="-122"/>
            </a:endParaRPr>
          </a:p>
          <a:p>
            <a:pPr marL="12700" eaLnBrk="0">
              <a:lnSpc>
                <a:spcPct val="98000"/>
              </a:lnSpc>
            </a:pPr>
            <a:r>
              <a:rPr lang="zh-CN" altLang="en-US" sz="1100" b="1" i="1" dirty="0">
                <a:latin typeface="微软雅黑" panose="020B0503020204020204" charset="-122"/>
                <a:ea typeface="微软雅黑" panose="020B0503020204020204" charset="-122"/>
                <a:cs typeface="微软雅黑" panose="020B0503020204020204" charset="-122"/>
              </a:rPr>
              <a:t>说明</a:t>
            </a:r>
            <a:r>
              <a:rPr lang="zh-CN" altLang="en-US" sz="1100" b="1" i="1" dirty="0" smtClean="0">
                <a:latin typeface="微软雅黑" panose="020B0503020204020204" charset="-122"/>
                <a:ea typeface="微软雅黑" panose="020B0503020204020204" charset="-122"/>
                <a:cs typeface="微软雅黑" panose="020B0503020204020204" charset="-122"/>
              </a:rPr>
              <a:t>：</a:t>
            </a:r>
            <a:r>
              <a:rPr lang="en-US" altLang="zh-CN" sz="1100" b="1" i="1" dirty="0" smtClean="0">
                <a:latin typeface="微软雅黑" panose="020B0503020204020204" charset="-122"/>
                <a:ea typeface="微软雅黑" panose="020B0503020204020204" charset="-122"/>
                <a:cs typeface="微软雅黑" panose="020B0503020204020204" charset="-122"/>
              </a:rPr>
              <a:t>leaf</a:t>
            </a:r>
            <a:r>
              <a:rPr lang="zh-CN" altLang="en-US" sz="1100" b="1" i="1" dirty="0" smtClean="0">
                <a:latin typeface="微软雅黑" panose="020B0503020204020204" charset="-122"/>
                <a:ea typeface="微软雅黑" panose="020B0503020204020204" charset="-122"/>
                <a:cs typeface="微软雅黑" panose="020B0503020204020204" charset="-122"/>
              </a:rPr>
              <a:t>下联可用端口</a:t>
            </a:r>
            <a:r>
              <a:rPr lang="en-US" altLang="zh-CN" sz="1100" b="1" i="1" dirty="0" smtClean="0">
                <a:latin typeface="微软雅黑" panose="020B0503020204020204" charset="-122"/>
                <a:ea typeface="微软雅黑" panose="020B0503020204020204" charset="-122"/>
                <a:cs typeface="微软雅黑" panose="020B0503020204020204" charset="-122"/>
              </a:rPr>
              <a:t>256</a:t>
            </a:r>
            <a:r>
              <a:rPr lang="zh-CN" altLang="en-US" sz="1100" b="1" i="1" dirty="0" smtClean="0">
                <a:latin typeface="微软雅黑" panose="020B0503020204020204" charset="-122"/>
                <a:ea typeface="微软雅黑" panose="020B0503020204020204" charset="-122"/>
                <a:cs typeface="微软雅黑" panose="020B0503020204020204" charset="-122"/>
              </a:rPr>
              <a:t>个</a:t>
            </a:r>
            <a:endParaRPr lang="zh-CN" altLang="en-US" sz="1100" b="1" i="1" dirty="0">
              <a:latin typeface="微软雅黑" panose="020B0503020204020204" charset="-122"/>
              <a:ea typeface="微软雅黑" panose="020B0503020204020204" charset="-122"/>
              <a:cs typeface="微软雅黑" panose="020B0503020204020204" charset="-122"/>
            </a:endParaRPr>
          </a:p>
          <a:p>
            <a:pPr marL="12700" eaLnBrk="0">
              <a:lnSpc>
                <a:spcPct val="98000"/>
              </a:lnSpc>
            </a:pPr>
            <a:endParaRPr lang="zh-CN" altLang="en-US" sz="1100" i="1" dirty="0">
              <a:latin typeface="微软雅黑" panose="020B0503020204020204" charset="-122"/>
              <a:ea typeface="微软雅黑" panose="020B0503020204020204" charset="-122"/>
              <a:cs typeface="微软雅黑" panose="020B0503020204020204" charset="-122"/>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7031" y="2390696"/>
            <a:ext cx="701528" cy="327600"/>
          </a:xfrm>
          <a:prstGeom prst="rect">
            <a:avLst/>
          </a:prstGeom>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722" y="3680943"/>
            <a:ext cx="701528" cy="327600"/>
          </a:xfrm>
          <a:prstGeom prst="rect">
            <a:avLst/>
          </a:prstGeom>
        </p:spPr>
      </p:pic>
      <p:sp>
        <p:nvSpPr>
          <p:cNvPr id="34" name="textbox 1306"/>
          <p:cNvSpPr/>
          <p:nvPr/>
        </p:nvSpPr>
        <p:spPr>
          <a:xfrm>
            <a:off x="4949732" y="2054700"/>
            <a:ext cx="755015" cy="251869"/>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sz="1000" kern="0" spc="0" dirty="0" smtClean="0">
                <a:latin typeface="微软雅黑" panose="020B0503020204020204" charset="-122"/>
                <a:ea typeface="微软雅黑" panose="020B0503020204020204" charset="-122"/>
                <a:cs typeface="微软雅黑" panose="020B0503020204020204" charset="-122"/>
              </a:rPr>
              <a:t>Spine</a:t>
            </a:r>
            <a:r>
              <a:rPr lang="en-US" sz="1000" kern="0" spc="230" dirty="0" smtClean="0">
                <a:latin typeface="微软雅黑" panose="020B0503020204020204" charset="-122"/>
                <a:ea typeface="微软雅黑" panose="020B0503020204020204" charset="-122"/>
                <a:cs typeface="微软雅黑" panose="020B0503020204020204" charset="-122"/>
              </a:rPr>
              <a:t>01</a:t>
            </a:r>
            <a:endParaRPr sz="1000" dirty="0">
              <a:latin typeface="微软雅黑" panose="020B0503020204020204" charset="-122"/>
              <a:ea typeface="微软雅黑" panose="020B0503020204020204" charset="-122"/>
              <a:cs typeface="微软雅黑" panose="020B0503020204020204" charset="-122"/>
            </a:endParaRPr>
          </a:p>
        </p:txBody>
      </p:sp>
      <p:sp>
        <p:nvSpPr>
          <p:cNvPr id="35" name="textbox 1306"/>
          <p:cNvSpPr/>
          <p:nvPr/>
        </p:nvSpPr>
        <p:spPr>
          <a:xfrm>
            <a:off x="6582921" y="2069707"/>
            <a:ext cx="755015" cy="251869"/>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sz="1000" kern="0" spc="0" dirty="0" smtClean="0">
                <a:latin typeface="微软雅黑" panose="020B0503020204020204" charset="-122"/>
                <a:ea typeface="微软雅黑" panose="020B0503020204020204" charset="-122"/>
                <a:cs typeface="微软雅黑" panose="020B0503020204020204" charset="-122"/>
              </a:rPr>
              <a:t>Spine</a:t>
            </a:r>
            <a:r>
              <a:rPr lang="en-US" sz="1000" kern="0" spc="230" dirty="0" smtClean="0">
                <a:latin typeface="微软雅黑" panose="020B0503020204020204" charset="-122"/>
                <a:ea typeface="微软雅黑" panose="020B0503020204020204" charset="-122"/>
                <a:cs typeface="微软雅黑" panose="020B0503020204020204" charset="-122"/>
              </a:rPr>
              <a:t>04</a:t>
            </a:r>
            <a:endParaRPr sz="1000" dirty="0">
              <a:latin typeface="微软雅黑" panose="020B0503020204020204" charset="-122"/>
              <a:ea typeface="微软雅黑" panose="020B0503020204020204" charset="-122"/>
              <a:cs typeface="微软雅黑" panose="020B0503020204020204" charset="-122"/>
            </a:endParaRPr>
          </a:p>
        </p:txBody>
      </p:sp>
      <p:sp>
        <p:nvSpPr>
          <p:cNvPr id="36" name="textbox 1306"/>
          <p:cNvSpPr/>
          <p:nvPr/>
        </p:nvSpPr>
        <p:spPr>
          <a:xfrm>
            <a:off x="5931990" y="2385493"/>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44" name="textbox 1306"/>
          <p:cNvSpPr/>
          <p:nvPr/>
        </p:nvSpPr>
        <p:spPr>
          <a:xfrm>
            <a:off x="6774920" y="4004971"/>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sz="900" kern="0" dirty="0" smtClean="0">
                <a:latin typeface="微软雅黑" panose="020B0503020204020204" charset="-122"/>
                <a:ea typeface="微软雅黑" panose="020B0503020204020204" charset="-122"/>
                <a:cs typeface="微软雅黑" panose="020B0503020204020204" charset="-122"/>
              </a:rPr>
              <a:t>leaf06</a:t>
            </a:r>
            <a:endParaRPr sz="900" dirty="0">
              <a:latin typeface="微软雅黑" panose="020B0503020204020204" charset="-122"/>
              <a:ea typeface="微软雅黑" panose="020B0503020204020204" charset="-122"/>
              <a:cs typeface="微软雅黑" panose="020B0503020204020204" charset="-122"/>
            </a:endParaRPr>
          </a:p>
        </p:txBody>
      </p:sp>
      <p:sp>
        <p:nvSpPr>
          <p:cNvPr id="45" name="textbox 1306"/>
          <p:cNvSpPr/>
          <p:nvPr/>
        </p:nvSpPr>
        <p:spPr>
          <a:xfrm>
            <a:off x="4566552" y="4043317"/>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sz="900" kern="0" dirty="0" smtClean="0">
                <a:latin typeface="微软雅黑" panose="020B0503020204020204" charset="-122"/>
                <a:ea typeface="微软雅黑" panose="020B0503020204020204" charset="-122"/>
                <a:cs typeface="微软雅黑" panose="020B0503020204020204" charset="-122"/>
              </a:rPr>
              <a:t>leaf03</a:t>
            </a:r>
            <a:endParaRPr sz="900" dirty="0">
              <a:latin typeface="微软雅黑" panose="020B0503020204020204" charset="-122"/>
              <a:ea typeface="微软雅黑" panose="020B0503020204020204" charset="-122"/>
              <a:cs typeface="微软雅黑" panose="020B0503020204020204" charset="-122"/>
            </a:endParaRPr>
          </a:p>
        </p:txBody>
      </p:sp>
      <p:sp>
        <p:nvSpPr>
          <p:cNvPr id="47" name="textbox 1306"/>
          <p:cNvSpPr/>
          <p:nvPr/>
        </p:nvSpPr>
        <p:spPr>
          <a:xfrm>
            <a:off x="9190225" y="3993570"/>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sz="900" kern="0" dirty="0" smtClean="0">
                <a:latin typeface="微软雅黑" panose="020B0503020204020204" charset="-122"/>
                <a:ea typeface="微软雅黑" panose="020B0503020204020204" charset="-122"/>
                <a:cs typeface="微软雅黑" panose="020B0503020204020204" charset="-122"/>
              </a:rPr>
              <a:t>leaf08</a:t>
            </a:r>
            <a:endParaRPr sz="900" dirty="0">
              <a:latin typeface="微软雅黑" panose="020B0503020204020204" charset="-122"/>
              <a:ea typeface="微软雅黑" panose="020B0503020204020204" charset="-122"/>
              <a:cs typeface="微软雅黑" panose="020B0503020204020204" charset="-122"/>
            </a:endParaRPr>
          </a:p>
        </p:txBody>
      </p:sp>
      <p:sp>
        <p:nvSpPr>
          <p:cNvPr id="48" name="textbox 1306"/>
          <p:cNvSpPr/>
          <p:nvPr/>
        </p:nvSpPr>
        <p:spPr>
          <a:xfrm>
            <a:off x="3592409" y="3715236"/>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56" name="textbox 1306"/>
          <p:cNvSpPr/>
          <p:nvPr/>
        </p:nvSpPr>
        <p:spPr>
          <a:xfrm>
            <a:off x="5815363" y="3697392"/>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58" name="textbox 1306"/>
          <p:cNvSpPr/>
          <p:nvPr/>
        </p:nvSpPr>
        <p:spPr>
          <a:xfrm>
            <a:off x="8090448" y="3677371"/>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cxnSp>
        <p:nvCxnSpPr>
          <p:cNvPr id="59" name="直接连接符 58"/>
          <p:cNvCxnSpPr>
            <a:stCxn id="33" idx="0"/>
          </p:cNvCxnSpPr>
          <p:nvPr/>
        </p:nvCxnSpPr>
        <p:spPr>
          <a:xfrm flipV="1">
            <a:off x="2577486" y="2705850"/>
            <a:ext cx="2580503" cy="975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7" idx="0"/>
          </p:cNvCxnSpPr>
          <p:nvPr/>
        </p:nvCxnSpPr>
        <p:spPr>
          <a:xfrm flipV="1">
            <a:off x="4767179" y="2686258"/>
            <a:ext cx="417009" cy="9911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7" idx="0"/>
          </p:cNvCxnSpPr>
          <p:nvPr/>
        </p:nvCxnSpPr>
        <p:spPr>
          <a:xfrm flipV="1">
            <a:off x="4767179" y="2718296"/>
            <a:ext cx="2007741"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3" idx="0"/>
          </p:cNvCxnSpPr>
          <p:nvPr/>
        </p:nvCxnSpPr>
        <p:spPr>
          <a:xfrm flipV="1">
            <a:off x="2577486" y="2721868"/>
            <a:ext cx="4184092"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6787777" y="2710286"/>
            <a:ext cx="209141"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0"/>
          </p:cNvCxnSpPr>
          <p:nvPr/>
        </p:nvCxnSpPr>
        <p:spPr>
          <a:xfrm flipH="1" flipV="1">
            <a:off x="6787777" y="2718296"/>
            <a:ext cx="2575555"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5197045" y="2698275"/>
            <a:ext cx="1800748" cy="9710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 idx="0"/>
          </p:cNvCxnSpPr>
          <p:nvPr/>
        </p:nvCxnSpPr>
        <p:spPr>
          <a:xfrm flipH="1" flipV="1">
            <a:off x="5194310" y="2686258"/>
            <a:ext cx="4169022" cy="9911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8" name="图片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3129" y="5594575"/>
            <a:ext cx="673638" cy="352478"/>
          </a:xfrm>
          <a:prstGeom prst="rect">
            <a:avLst/>
          </a:prstGeom>
        </p:spPr>
      </p:pic>
      <p:pic>
        <p:nvPicPr>
          <p:cNvPr id="79" name="图片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1520" y="5647390"/>
            <a:ext cx="673638" cy="352478"/>
          </a:xfrm>
          <a:prstGeom prst="rect">
            <a:avLst/>
          </a:prstGeom>
        </p:spPr>
      </p:pic>
      <p:pic>
        <p:nvPicPr>
          <p:cNvPr id="80" name="图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8613" y="5617494"/>
            <a:ext cx="673638" cy="352478"/>
          </a:xfrm>
          <a:prstGeom prst="rect">
            <a:avLst/>
          </a:prstGeom>
        </p:spPr>
      </p:pic>
      <p:pic>
        <p:nvPicPr>
          <p:cNvPr id="81" name="图片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4704" y="5649844"/>
            <a:ext cx="673638" cy="352478"/>
          </a:xfrm>
          <a:prstGeom prst="rect">
            <a:avLst/>
          </a:prstGeom>
        </p:spPr>
      </p:pic>
      <p:cxnSp>
        <p:nvCxnSpPr>
          <p:cNvPr id="92" name="直接连接符 91"/>
          <p:cNvCxnSpPr>
            <a:stCxn id="78" idx="0"/>
          </p:cNvCxnSpPr>
          <p:nvPr/>
        </p:nvCxnSpPr>
        <p:spPr>
          <a:xfrm flipV="1">
            <a:off x="2169948" y="4008543"/>
            <a:ext cx="4808596" cy="158603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8" idx="0"/>
          </p:cNvCxnSpPr>
          <p:nvPr/>
        </p:nvCxnSpPr>
        <p:spPr>
          <a:xfrm flipV="1">
            <a:off x="2169948" y="4023769"/>
            <a:ext cx="7193384" cy="157080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0" idx="0"/>
          </p:cNvCxnSpPr>
          <p:nvPr/>
        </p:nvCxnSpPr>
        <p:spPr>
          <a:xfrm flipV="1">
            <a:off x="3765432" y="4023767"/>
            <a:ext cx="954563" cy="159372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0" idx="0"/>
          </p:cNvCxnSpPr>
          <p:nvPr/>
        </p:nvCxnSpPr>
        <p:spPr>
          <a:xfrm flipH="1" flipV="1">
            <a:off x="2506767" y="4046409"/>
            <a:ext cx="1258665" cy="157108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0" idx="0"/>
          </p:cNvCxnSpPr>
          <p:nvPr/>
        </p:nvCxnSpPr>
        <p:spPr>
          <a:xfrm flipV="1">
            <a:off x="3765432" y="4023770"/>
            <a:ext cx="3213112" cy="159372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80" idx="0"/>
          </p:cNvCxnSpPr>
          <p:nvPr/>
        </p:nvCxnSpPr>
        <p:spPr>
          <a:xfrm flipV="1">
            <a:off x="3765432" y="4023768"/>
            <a:ext cx="5597900" cy="15937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9" idx="0"/>
          </p:cNvCxnSpPr>
          <p:nvPr/>
        </p:nvCxnSpPr>
        <p:spPr>
          <a:xfrm flipH="1" flipV="1">
            <a:off x="2494018" y="4036228"/>
            <a:ext cx="5854321" cy="161116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81" idx="0"/>
          </p:cNvCxnSpPr>
          <p:nvPr/>
        </p:nvCxnSpPr>
        <p:spPr>
          <a:xfrm flipH="1" flipV="1">
            <a:off x="2484169" y="4026387"/>
            <a:ext cx="7427354" cy="16234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79" idx="0"/>
            <a:endCxn id="7" idx="2"/>
          </p:cNvCxnSpPr>
          <p:nvPr/>
        </p:nvCxnSpPr>
        <p:spPr>
          <a:xfrm flipH="1" flipV="1">
            <a:off x="4767179" y="4004971"/>
            <a:ext cx="3581160" cy="1642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1" idx="0"/>
            <a:endCxn id="7" idx="2"/>
          </p:cNvCxnSpPr>
          <p:nvPr/>
        </p:nvCxnSpPr>
        <p:spPr>
          <a:xfrm flipH="1" flipV="1">
            <a:off x="4767179" y="4004971"/>
            <a:ext cx="5144344" cy="16448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81" idx="0"/>
          </p:cNvCxnSpPr>
          <p:nvPr/>
        </p:nvCxnSpPr>
        <p:spPr>
          <a:xfrm flipH="1" flipV="1">
            <a:off x="6988393" y="4016371"/>
            <a:ext cx="2923130" cy="16334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79" idx="0"/>
          </p:cNvCxnSpPr>
          <p:nvPr/>
        </p:nvCxnSpPr>
        <p:spPr>
          <a:xfrm flipH="1" flipV="1">
            <a:off x="6964718" y="4014986"/>
            <a:ext cx="1383621" cy="163240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endCxn id="79" idx="0"/>
          </p:cNvCxnSpPr>
          <p:nvPr/>
        </p:nvCxnSpPr>
        <p:spPr>
          <a:xfrm flipH="1">
            <a:off x="8348339" y="4016372"/>
            <a:ext cx="1032827" cy="1631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81" idx="0"/>
          </p:cNvCxnSpPr>
          <p:nvPr/>
        </p:nvCxnSpPr>
        <p:spPr>
          <a:xfrm>
            <a:off x="9371466" y="4023767"/>
            <a:ext cx="540057" cy="162607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8" idx="0"/>
          </p:cNvCxnSpPr>
          <p:nvPr/>
        </p:nvCxnSpPr>
        <p:spPr>
          <a:xfrm flipV="1">
            <a:off x="2169948" y="4043317"/>
            <a:ext cx="314221" cy="155125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8" idx="0"/>
          </p:cNvCxnSpPr>
          <p:nvPr/>
        </p:nvCxnSpPr>
        <p:spPr>
          <a:xfrm flipV="1">
            <a:off x="2169948" y="4004971"/>
            <a:ext cx="2550047" cy="158960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41" name="textbox 1306"/>
          <p:cNvSpPr/>
          <p:nvPr/>
        </p:nvSpPr>
        <p:spPr>
          <a:xfrm>
            <a:off x="6029717" y="5839988"/>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142" name="textbox 1306"/>
          <p:cNvSpPr/>
          <p:nvPr/>
        </p:nvSpPr>
        <p:spPr>
          <a:xfrm>
            <a:off x="8964643" y="5716509"/>
            <a:ext cx="248311" cy="251869"/>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143" name="textbox 1026"/>
          <p:cNvSpPr/>
          <p:nvPr/>
        </p:nvSpPr>
        <p:spPr>
          <a:xfrm>
            <a:off x="218997" y="1626487"/>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4</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144" name="直接连接符 143"/>
          <p:cNvCxnSpPr/>
          <p:nvPr/>
        </p:nvCxnSpPr>
        <p:spPr>
          <a:xfrm>
            <a:off x="730663" y="1699373"/>
            <a:ext cx="444994"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306"/>
          <p:cNvSpPr/>
          <p:nvPr/>
        </p:nvSpPr>
        <p:spPr>
          <a:xfrm flipH="1">
            <a:off x="5815363" y="5747806"/>
            <a:ext cx="1005780" cy="251869"/>
          </a:xfrm>
          <a:prstGeom prst="rect">
            <a:avLst/>
          </a:prstGeom>
          <a:noFill/>
          <a:ln w="0" cap="flat">
            <a:noFill/>
            <a:prstDash val="solid"/>
            <a:miter lim="0"/>
          </a:ln>
        </p:spPr>
        <p:txBody>
          <a:bodyPr vert="horz" wrap="square" lIns="0" tIns="0" rIns="0" bIns="0"/>
          <a:lstStyle/>
          <a:p>
            <a:pPr algn="l" rtl="0" eaLnBrk="0">
              <a:lnSpc>
                <a:spcPct val="79000"/>
              </a:lnSpc>
            </a:pPr>
            <a:r>
              <a:rPr lang="en-US" sz="1000" b="1" dirty="0" smtClean="0">
                <a:latin typeface="Arial" panose="020B0604020202020204"/>
                <a:ea typeface="Arial" panose="020B0604020202020204"/>
                <a:cs typeface="Arial" panose="020B0604020202020204"/>
              </a:rPr>
              <a:t>32GPU</a:t>
            </a:r>
            <a:r>
              <a:rPr lang="zh-CN" altLang="en-US" sz="1000" b="1" dirty="0" smtClean="0">
                <a:latin typeface="Arial" panose="020B0604020202020204"/>
                <a:ea typeface="Arial" panose="020B0604020202020204"/>
                <a:cs typeface="Arial" panose="020B0604020202020204"/>
              </a:rPr>
              <a:t>节点</a:t>
            </a:r>
            <a:endParaRPr sz="1000" b="1" dirty="0">
              <a:latin typeface="微软雅黑" panose="020B0503020204020204" charset="-122"/>
              <a:ea typeface="微软雅黑" panose="020B0503020204020204" charset="-122"/>
              <a:cs typeface="微软雅黑" panose="020B0503020204020204" charset="-122"/>
            </a:endParaRPr>
          </a:p>
        </p:txBody>
      </p:sp>
      <p:sp>
        <p:nvSpPr>
          <p:cNvPr id="147" name="textbox 1306"/>
          <p:cNvSpPr/>
          <p:nvPr/>
        </p:nvSpPr>
        <p:spPr>
          <a:xfrm flipH="1">
            <a:off x="981982" y="3661912"/>
            <a:ext cx="1005780" cy="708919"/>
          </a:xfrm>
          <a:prstGeom prst="rect">
            <a:avLst/>
          </a:prstGeom>
          <a:noFill/>
          <a:ln w="0" cap="flat">
            <a:noFill/>
            <a:prstDash val="solid"/>
            <a:miter lim="0"/>
          </a:ln>
        </p:spPr>
        <p:txBody>
          <a:bodyPr vert="horz" wrap="square" lIns="0" tIns="0" rIns="0" bIns="0"/>
          <a:lstStyle/>
          <a:p>
            <a:pPr algn="ctr" rtl="0" eaLnBrk="0">
              <a:lnSpc>
                <a:spcPct val="79000"/>
              </a:lnSpc>
            </a:pPr>
            <a:r>
              <a:rPr lang="en-US" sz="1000" dirty="0" smtClean="0">
                <a:latin typeface="Arial" panose="020B0604020202020204"/>
                <a:ea typeface="Arial" panose="020B0604020202020204"/>
                <a:cs typeface="Arial" panose="020B0604020202020204"/>
              </a:rPr>
              <a:t>32*400</a:t>
            </a:r>
            <a:r>
              <a:rPr lang="en-US" altLang="zh-CN" sz="1000" dirty="0" smtClean="0">
                <a:latin typeface="Arial" panose="020B0604020202020204"/>
                <a:ea typeface="Arial" panose="020B0604020202020204"/>
                <a:cs typeface="Arial" panose="020B0604020202020204"/>
              </a:rPr>
              <a:t>G</a:t>
            </a:r>
            <a:r>
              <a:rPr lang="zh-CN" altLang="en-US" sz="1000" dirty="0" smtClean="0">
                <a:latin typeface="Arial" panose="020B0604020202020204"/>
                <a:ea typeface="Arial" panose="020B0604020202020204"/>
                <a:cs typeface="Arial" panose="020B0604020202020204"/>
              </a:rPr>
              <a:t>端口上联</a:t>
            </a:r>
            <a:endParaRPr lang="en-US" altLang="zh-CN" sz="1000" dirty="0" smtClean="0">
              <a:latin typeface="Arial" panose="020B0604020202020204"/>
              <a:ea typeface="Arial" panose="020B0604020202020204"/>
              <a:cs typeface="Arial" panose="020B0604020202020204"/>
            </a:endParaRPr>
          </a:p>
          <a:p>
            <a:pPr algn="ctr" rtl="0" eaLnBrk="0">
              <a:lnSpc>
                <a:spcPct val="79000"/>
              </a:lnSpc>
            </a:pPr>
            <a:r>
              <a:rPr lang="en-US" altLang="zh-CN" sz="1000" dirty="0" smtClean="0">
                <a:latin typeface="Arial" panose="020B0604020202020204"/>
                <a:ea typeface="Arial" panose="020B0604020202020204"/>
                <a:cs typeface="Arial" panose="020B0604020202020204"/>
              </a:rPr>
              <a:t>32*400G</a:t>
            </a:r>
            <a:r>
              <a:rPr lang="zh-CN" altLang="en-US" sz="1000" dirty="0" smtClean="0">
                <a:latin typeface="Arial" panose="020B0604020202020204"/>
                <a:ea typeface="Arial" panose="020B0604020202020204"/>
                <a:cs typeface="Arial" panose="020B0604020202020204"/>
              </a:rPr>
              <a:t>端口下联</a:t>
            </a:r>
            <a:endParaRPr lang="en-US" altLang="zh-CN" sz="1000" dirty="0" smtClean="0">
              <a:latin typeface="Arial" panose="020B0604020202020204"/>
              <a:ea typeface="Arial" panose="020B0604020202020204"/>
              <a:cs typeface="Arial" panose="020B0604020202020204"/>
            </a:endParaRPr>
          </a:p>
          <a:p>
            <a:pPr algn="ctr" rtl="0" eaLnBrk="0">
              <a:lnSpc>
                <a:spcPct val="79000"/>
              </a:lnSpc>
            </a:pPr>
            <a:r>
              <a:rPr lang="en-US" altLang="zh-CN" sz="1000" dirty="0" smtClean="0">
                <a:latin typeface="Arial" panose="020B0604020202020204"/>
                <a:ea typeface="Arial" panose="020B0604020202020204"/>
                <a:cs typeface="Arial" panose="020B0604020202020204"/>
              </a:rPr>
              <a:t>1</a:t>
            </a:r>
            <a:r>
              <a:rPr lang="zh-CN" altLang="en-US" sz="1000" dirty="0" smtClean="0">
                <a:latin typeface="Arial" panose="020B0604020202020204"/>
                <a:ea typeface="Arial" panose="020B0604020202020204"/>
                <a:cs typeface="Arial" panose="020B0604020202020204"/>
              </a:rPr>
              <a:t>：</a:t>
            </a:r>
            <a:r>
              <a:rPr lang="en-US" altLang="zh-CN" sz="1000" dirty="0" smtClean="0">
                <a:latin typeface="Arial" panose="020B0604020202020204"/>
                <a:ea typeface="Arial" panose="020B0604020202020204"/>
                <a:cs typeface="Arial" panose="020B0604020202020204"/>
              </a:rPr>
              <a:t>1</a:t>
            </a:r>
            <a:r>
              <a:rPr lang="zh-CN" altLang="en-US" sz="1000" dirty="0" smtClean="0">
                <a:latin typeface="Arial" panose="020B0604020202020204"/>
                <a:ea typeface="Arial" panose="020B0604020202020204"/>
                <a:cs typeface="Arial" panose="020B0604020202020204"/>
              </a:rPr>
              <a:t>无阻塞</a:t>
            </a:r>
            <a:endParaRPr lang="en-US" altLang="zh-CN" sz="1000" dirty="0" smtClean="0">
              <a:latin typeface="Arial" panose="020B0604020202020204"/>
              <a:ea typeface="Arial" panose="020B0604020202020204"/>
              <a:cs typeface="Arial" panose="020B0604020202020204"/>
            </a:endParaRPr>
          </a:p>
        </p:txBody>
      </p:sp>
      <p:sp>
        <p:nvSpPr>
          <p:cNvPr id="153" name="textbox 1306"/>
          <p:cNvSpPr/>
          <p:nvPr/>
        </p:nvSpPr>
        <p:spPr>
          <a:xfrm>
            <a:off x="3491385" y="6005954"/>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 </a:t>
            </a:r>
            <a:r>
              <a:rPr lang="en-US" altLang="zh-CN" sz="1000" kern="0" spc="230" dirty="0" smtClean="0">
                <a:latin typeface="微软雅黑" panose="020B0503020204020204" charset="-122"/>
                <a:ea typeface="微软雅黑" panose="020B0503020204020204" charset="-122"/>
                <a:cs typeface="微软雅黑" panose="020B0503020204020204" charset="-122"/>
              </a:rPr>
              <a:t>02</a:t>
            </a:r>
            <a:endParaRPr sz="1000" dirty="0">
              <a:latin typeface="微软雅黑" panose="020B0503020204020204" charset="-122"/>
              <a:ea typeface="微软雅黑" panose="020B0503020204020204" charset="-122"/>
              <a:cs typeface="微软雅黑" panose="020B0503020204020204" charset="-122"/>
            </a:endParaRPr>
          </a:p>
        </p:txBody>
      </p:sp>
      <p:sp>
        <p:nvSpPr>
          <p:cNvPr id="154" name="textbox 1306"/>
          <p:cNvSpPr/>
          <p:nvPr/>
        </p:nvSpPr>
        <p:spPr>
          <a:xfrm>
            <a:off x="1903725" y="5937364"/>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 </a:t>
            </a:r>
            <a:r>
              <a:rPr lang="en-US" sz="1000" kern="0" spc="230" dirty="0" smtClean="0">
                <a:latin typeface="微软雅黑" panose="020B0503020204020204" charset="-122"/>
                <a:ea typeface="微软雅黑" panose="020B0503020204020204" charset="-122"/>
                <a:cs typeface="微软雅黑" panose="020B0503020204020204" charset="-122"/>
              </a:rPr>
              <a:t>01</a:t>
            </a:r>
            <a:endParaRPr sz="1000" dirty="0">
              <a:latin typeface="微软雅黑" panose="020B0503020204020204" charset="-122"/>
              <a:ea typeface="微软雅黑" panose="020B0503020204020204" charset="-122"/>
              <a:cs typeface="微软雅黑" panose="020B0503020204020204" charset="-122"/>
            </a:endParaRPr>
          </a:p>
        </p:txBody>
      </p:sp>
      <p:sp>
        <p:nvSpPr>
          <p:cNvPr id="155" name="textbox 1306"/>
          <p:cNvSpPr/>
          <p:nvPr/>
        </p:nvSpPr>
        <p:spPr>
          <a:xfrm>
            <a:off x="9637427" y="6005953"/>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 </a:t>
            </a:r>
            <a:r>
              <a:rPr lang="en-US" altLang="zh-CN" sz="1000" kern="0" spc="230" dirty="0" smtClean="0">
                <a:latin typeface="微软雅黑" panose="020B0503020204020204" charset="-122"/>
                <a:ea typeface="微软雅黑" panose="020B0503020204020204" charset="-122"/>
                <a:cs typeface="微软雅黑" panose="020B0503020204020204" charset="-122"/>
              </a:rPr>
              <a:t>32</a:t>
            </a:r>
            <a:endParaRPr sz="1000" dirty="0">
              <a:latin typeface="微软雅黑" panose="020B0503020204020204" charset="-122"/>
              <a:ea typeface="微软雅黑" panose="020B0503020204020204" charset="-122"/>
              <a:cs typeface="微软雅黑" panose="020B0503020204020204" charset="-122"/>
            </a:endParaRPr>
          </a:p>
        </p:txBody>
      </p:sp>
      <p:sp>
        <p:nvSpPr>
          <p:cNvPr id="156" name="textbox 1306"/>
          <p:cNvSpPr/>
          <p:nvPr/>
        </p:nvSpPr>
        <p:spPr>
          <a:xfrm>
            <a:off x="8124429" y="5972409"/>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GPU16</a:t>
            </a:r>
            <a:endParaRPr sz="1000" dirty="0">
              <a:latin typeface="微软雅黑" panose="020B0503020204020204" charset="-122"/>
              <a:ea typeface="微软雅黑" panose="020B0503020204020204" charset="-122"/>
              <a:cs typeface="微软雅黑" panose="020B0503020204020204" charset="-122"/>
            </a:endParaRPr>
          </a:p>
        </p:txBody>
      </p:sp>
      <p:cxnSp>
        <p:nvCxnSpPr>
          <p:cNvPr id="161" name="直接连接符 160"/>
          <p:cNvCxnSpPr/>
          <p:nvPr/>
        </p:nvCxnSpPr>
        <p:spPr>
          <a:xfrm flipV="1">
            <a:off x="2354461" y="4088376"/>
            <a:ext cx="530268" cy="13924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V="1">
            <a:off x="988831" y="1641605"/>
            <a:ext cx="60662" cy="9979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V="1">
            <a:off x="4367362" y="4057770"/>
            <a:ext cx="750581" cy="7674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487031" y="4055677"/>
            <a:ext cx="750581" cy="7674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endCxn id="47" idx="2"/>
          </p:cNvCxnSpPr>
          <p:nvPr/>
        </p:nvCxnSpPr>
        <p:spPr>
          <a:xfrm>
            <a:off x="8964643" y="4080702"/>
            <a:ext cx="603090" cy="152897"/>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1046757" y="1429293"/>
            <a:ext cx="60662" cy="9979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4823494" y="2716841"/>
            <a:ext cx="757907" cy="5250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6473285" y="2724182"/>
            <a:ext cx="595023" cy="4982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5" name="圆角矩形 114"/>
          <p:cNvSpPr/>
          <p:nvPr/>
        </p:nvSpPr>
        <p:spPr>
          <a:xfrm>
            <a:off x="8601821" y="4964046"/>
            <a:ext cx="1159104" cy="1110316"/>
          </a:xfrm>
          <a:prstGeom prst="roundRect">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1543374" y="5045610"/>
            <a:ext cx="2753518" cy="104412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306"/>
          <p:cNvSpPr/>
          <p:nvPr/>
        </p:nvSpPr>
        <p:spPr>
          <a:xfrm>
            <a:off x="2262777" y="3993571"/>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altLang="zh-CN" sz="900" kern="0" spc="0" dirty="0" smtClean="0">
                <a:latin typeface="微软雅黑" panose="020B0503020204020204" charset="-122"/>
                <a:ea typeface="微软雅黑" panose="020B0503020204020204" charset="-122"/>
                <a:cs typeface="微软雅黑" panose="020B0503020204020204" charset="-122"/>
              </a:rPr>
              <a:t>Leaf</a:t>
            </a:r>
            <a:r>
              <a:rPr lang="en-US" sz="900" kern="0" spc="230" dirty="0" smtClean="0">
                <a:latin typeface="微软雅黑" panose="020B0503020204020204" charset="-122"/>
                <a:ea typeface="微软雅黑" panose="020B0503020204020204" charset="-122"/>
                <a:cs typeface="微软雅黑" panose="020B0503020204020204" charset="-122"/>
              </a:rPr>
              <a:t>01</a:t>
            </a:r>
            <a:endParaRPr sz="900" dirty="0">
              <a:latin typeface="微软雅黑" panose="020B0503020204020204" charset="-122"/>
              <a:ea typeface="微软雅黑" panose="020B0503020204020204" charset="-122"/>
              <a:cs typeface="微软雅黑" panose="020B0503020204020204" charset="-122"/>
            </a:endParaRPr>
          </a:p>
        </p:txBody>
      </p:sp>
      <p:sp>
        <p:nvSpPr>
          <p:cNvPr id="57" name="矩形 56"/>
          <p:cNvSpPr/>
          <p:nvPr/>
        </p:nvSpPr>
        <p:spPr>
          <a:xfrm>
            <a:off x="4900192" y="229559"/>
            <a:ext cx="5919327" cy="146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08692" y="203217"/>
            <a:ext cx="4691500" cy="316951"/>
          </a:xfrm>
        </p:spPr>
        <p:txBody>
          <a:bodyPr/>
          <a:lstStyle/>
          <a:p>
            <a:r>
              <a:rPr lang="zh-CN" altLang="en-US" sz="1800" b="1" dirty="0" smtClean="0">
                <a:latin typeface="微软雅黑" panose="020B0503020204020204" charset="-122"/>
                <a:ea typeface="微软雅黑" panose="020B0503020204020204" charset="-122"/>
              </a:rPr>
              <a:t>存储网络拓扑</a:t>
            </a:r>
            <a:endParaRPr lang="zh-CN" altLang="en-US" sz="1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2568" y="3677371"/>
            <a:ext cx="701528" cy="32760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6415" y="3677371"/>
            <a:ext cx="701528" cy="327600"/>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7889" y="3677371"/>
            <a:ext cx="701528" cy="327600"/>
          </a:xfrm>
          <a:prstGeom prst="rect">
            <a:avLst/>
          </a:prstGeom>
        </p:spPr>
      </p:pic>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588" y="2348108"/>
            <a:ext cx="701528" cy="327600"/>
          </a:xfrm>
          <a:prstGeom prst="rect">
            <a:avLst/>
          </a:prstGeom>
        </p:spPr>
      </p:pic>
      <p:sp>
        <p:nvSpPr>
          <p:cNvPr id="41" name="圆角矩形 40"/>
          <p:cNvSpPr/>
          <p:nvPr/>
        </p:nvSpPr>
        <p:spPr>
          <a:xfrm>
            <a:off x="152740" y="960531"/>
            <a:ext cx="1150417" cy="1094169"/>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18997" y="1057928"/>
            <a:ext cx="889987" cy="261610"/>
          </a:xfrm>
          <a:prstGeom prst="rect">
            <a:avLst/>
          </a:prstGeom>
          <a:noFill/>
        </p:spPr>
        <p:txBody>
          <a:bodyPr wrap="none" rtlCol="0">
            <a:spAutoFit/>
          </a:bodyPr>
          <a:lstStyle/>
          <a:p>
            <a:r>
              <a:rPr lang="zh-CN" altLang="en-US" sz="1100" dirty="0" smtClean="0"/>
              <a:t>线述表示：</a:t>
            </a:r>
            <a:endParaRPr lang="zh-CN" altLang="en-US" sz="1100" dirty="0"/>
          </a:p>
        </p:txBody>
      </p:sp>
      <p:sp>
        <p:nvSpPr>
          <p:cNvPr id="49" name="textbox 1026"/>
          <p:cNvSpPr/>
          <p:nvPr/>
        </p:nvSpPr>
        <p:spPr>
          <a:xfrm>
            <a:off x="207284" y="1416935"/>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50" name="直接连接符 49"/>
          <p:cNvCxnSpPr/>
          <p:nvPr/>
        </p:nvCxnSpPr>
        <p:spPr>
          <a:xfrm>
            <a:off x="730663" y="1489821"/>
            <a:ext cx="4449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5409498" y="586277"/>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5798881" y="644226"/>
            <a:ext cx="1074382" cy="230832"/>
          </a:xfrm>
          <a:prstGeom prst="rect">
            <a:avLst/>
          </a:prstGeom>
          <a:noFill/>
        </p:spPr>
        <p:txBody>
          <a:bodyPr wrap="square" rtlCol="0">
            <a:spAutoFit/>
          </a:bodyPr>
          <a:lstStyle/>
          <a:p>
            <a:r>
              <a:rPr lang="zh-CN" altLang="en-US" sz="900" dirty="0"/>
              <a:t>存储</a:t>
            </a:r>
            <a:r>
              <a:rPr lang="zh-CN" altLang="en-US" sz="900" dirty="0" smtClean="0"/>
              <a:t>网络</a:t>
            </a:r>
            <a:endParaRPr lang="zh-CN" altLang="en-US" sz="900" dirty="0"/>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4747" y="960544"/>
            <a:ext cx="740248" cy="345682"/>
          </a:xfrm>
          <a:prstGeom prst="rect">
            <a:avLst/>
          </a:prstGeom>
        </p:spPr>
      </p:pic>
      <p:sp>
        <p:nvSpPr>
          <p:cNvPr id="54" name="下箭头 53"/>
          <p:cNvSpPr/>
          <p:nvPr/>
        </p:nvSpPr>
        <p:spPr>
          <a:xfrm>
            <a:off x="5884420" y="1903845"/>
            <a:ext cx="248311" cy="311142"/>
          </a:xfrm>
          <a:prstGeom prst="down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306"/>
          <p:cNvSpPr/>
          <p:nvPr/>
        </p:nvSpPr>
        <p:spPr>
          <a:xfrm>
            <a:off x="7328246" y="578089"/>
            <a:ext cx="3142052" cy="911732"/>
          </a:xfrm>
          <a:prstGeom prst="rect">
            <a:avLst/>
          </a:prstGeom>
          <a:noFill/>
          <a:ln w="0" cap="flat">
            <a:noFill/>
            <a:prstDash val="solid"/>
            <a:miter lim="0"/>
          </a:ln>
        </p:spPr>
        <p:txBody>
          <a:bodyPr vert="horz" wrap="square" lIns="0" tIns="0" rIns="0" bIns="0"/>
          <a:lstStyle/>
          <a:p>
            <a:pPr algn="l" rtl="0" eaLnBrk="0">
              <a:lnSpc>
                <a:spcPct val="79000"/>
              </a:lnSpc>
            </a:pPr>
            <a:endParaRPr sz="1100" dirty="0">
              <a:latin typeface="微软雅黑" panose="020B0503020204020204" charset="-122"/>
              <a:ea typeface="微软雅黑" panose="020B0503020204020204" charset="-122"/>
              <a:cs typeface="Arial" panose="020B0604020202020204"/>
            </a:endParaRPr>
          </a:p>
          <a:p>
            <a:pPr marL="12700" eaLnBrk="0">
              <a:lnSpc>
                <a:spcPct val="98000"/>
              </a:lnSpc>
            </a:pPr>
            <a:r>
              <a:rPr lang="zh-CN" altLang="en-US" sz="1100" i="1" dirty="0" smtClean="0">
                <a:latin typeface="微软雅黑" panose="020B0503020204020204" charset="-122"/>
                <a:ea typeface="微软雅黑" panose="020B0503020204020204" charset="-122"/>
                <a:cs typeface="微软雅黑" panose="020B0503020204020204" charset="-122"/>
              </a:rPr>
              <a:t>其中</a:t>
            </a:r>
            <a:r>
              <a:rPr lang="zh-CN" altLang="en-US" sz="1100" i="1" dirty="0">
                <a:latin typeface="微软雅黑" panose="020B0503020204020204" charset="-122"/>
                <a:ea typeface="微软雅黑" panose="020B0503020204020204" charset="-122"/>
                <a:cs typeface="微软雅黑" panose="020B0503020204020204" charset="-122"/>
              </a:rPr>
              <a:t>存储网络平面采用</a:t>
            </a:r>
            <a:r>
              <a:rPr lang="en-US" altLang="zh-CN" sz="1100" i="1" dirty="0">
                <a:latin typeface="微软雅黑" panose="020B0503020204020204" charset="-122"/>
                <a:ea typeface="微软雅黑" panose="020B0503020204020204" charset="-122"/>
                <a:cs typeface="微软雅黑" panose="020B0503020204020204" charset="-122"/>
              </a:rPr>
              <a:t>HDR200</a:t>
            </a:r>
            <a:r>
              <a:rPr lang="zh-CN" altLang="en-US" sz="1100" i="1" dirty="0">
                <a:latin typeface="微软雅黑" panose="020B0503020204020204" charset="-122"/>
                <a:ea typeface="微软雅黑" panose="020B0503020204020204" charset="-122"/>
                <a:cs typeface="微软雅黑" panose="020B0503020204020204" charset="-122"/>
              </a:rPr>
              <a:t>的</a:t>
            </a:r>
            <a:r>
              <a:rPr lang="en-US" altLang="zh-CN" sz="1100" i="1" dirty="0">
                <a:latin typeface="微软雅黑" panose="020B0503020204020204" charset="-122"/>
                <a:ea typeface="微软雅黑" panose="020B0503020204020204" charset="-122"/>
                <a:cs typeface="微软雅黑" panose="020B0503020204020204" charset="-122"/>
              </a:rPr>
              <a:t>clos</a:t>
            </a:r>
            <a:r>
              <a:rPr lang="zh-CN" altLang="en-US" sz="1100" i="1" dirty="0">
                <a:latin typeface="微软雅黑" panose="020B0503020204020204" charset="-122"/>
                <a:ea typeface="微软雅黑" panose="020B0503020204020204" charset="-122"/>
                <a:cs typeface="微软雅黑" panose="020B0503020204020204" charset="-122"/>
              </a:rPr>
              <a:t>网络架构，这里</a:t>
            </a:r>
            <a:r>
              <a:rPr lang="en-US" altLang="zh-CN" sz="1100" i="1" dirty="0">
                <a:latin typeface="微软雅黑" panose="020B0503020204020204" charset="-122"/>
                <a:ea typeface="微软雅黑" panose="020B0503020204020204" charset="-122"/>
                <a:cs typeface="微软雅黑" panose="020B0503020204020204" charset="-122"/>
              </a:rPr>
              <a:t>spine</a:t>
            </a:r>
            <a:r>
              <a:rPr lang="zh-CN" altLang="en-US" sz="1100" i="1" dirty="0">
                <a:latin typeface="微软雅黑" panose="020B0503020204020204" charset="-122"/>
                <a:ea typeface="微软雅黑" panose="020B0503020204020204" charset="-122"/>
                <a:cs typeface="微软雅黑" panose="020B0503020204020204" charset="-122"/>
              </a:rPr>
              <a:t>：</a:t>
            </a:r>
            <a:r>
              <a:rPr lang="en-US" altLang="zh-CN" sz="1100" i="1" dirty="0" smtClean="0">
                <a:latin typeface="微软雅黑" panose="020B0503020204020204" charset="-122"/>
                <a:ea typeface="微软雅黑" panose="020B0503020204020204" charset="-122"/>
                <a:cs typeface="微软雅黑" panose="020B0503020204020204" charset="-122"/>
              </a:rPr>
              <a:t>leaf=2:4</a:t>
            </a: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endParaRPr lang="en-US" altLang="zh-CN" sz="1100" i="1" dirty="0">
              <a:latin typeface="微软雅黑" panose="020B0503020204020204" charset="-122"/>
              <a:ea typeface="微软雅黑" panose="020B0503020204020204" charset="-122"/>
              <a:cs typeface="微软雅黑" panose="020B0503020204020204" charset="-122"/>
            </a:endParaRPr>
          </a:p>
          <a:p>
            <a:pPr marL="12700" eaLnBrk="0">
              <a:lnSpc>
                <a:spcPct val="98000"/>
              </a:lnSpc>
            </a:pPr>
            <a:r>
              <a:rPr lang="zh-CN" altLang="en-US" sz="1100" b="1" i="1" dirty="0" smtClean="0">
                <a:latin typeface="微软雅黑" panose="020B0503020204020204" charset="-122"/>
                <a:ea typeface="微软雅黑" panose="020B0503020204020204" charset="-122"/>
                <a:cs typeface="微软雅黑" panose="020B0503020204020204" charset="-122"/>
              </a:rPr>
              <a:t>说明：</a:t>
            </a:r>
            <a:r>
              <a:rPr lang="en-US" altLang="zh-CN" sz="1100" b="1" i="1" dirty="0" smtClean="0">
                <a:latin typeface="微软雅黑" panose="020B0503020204020204" charset="-122"/>
                <a:ea typeface="微软雅黑" panose="020B0503020204020204" charset="-122"/>
                <a:cs typeface="微软雅黑" panose="020B0503020204020204" charset="-122"/>
              </a:rPr>
              <a:t>leaf</a:t>
            </a:r>
            <a:r>
              <a:rPr lang="zh-CN" altLang="en-US" sz="1100" b="1" i="1" dirty="0" smtClean="0">
                <a:latin typeface="微软雅黑" panose="020B0503020204020204" charset="-122"/>
                <a:ea typeface="微软雅黑" panose="020B0503020204020204" charset="-122"/>
                <a:cs typeface="微软雅黑" panose="020B0503020204020204" charset="-122"/>
              </a:rPr>
              <a:t>下联可用</a:t>
            </a:r>
            <a:r>
              <a:rPr lang="en-US" altLang="zh-CN" sz="1100" b="1" i="1" dirty="0" smtClean="0">
                <a:latin typeface="微软雅黑" panose="020B0503020204020204" charset="-122"/>
                <a:ea typeface="微软雅黑" panose="020B0503020204020204" charset="-122"/>
                <a:cs typeface="微软雅黑" panose="020B0503020204020204" charset="-122"/>
              </a:rPr>
              <a:t>leaf</a:t>
            </a:r>
            <a:r>
              <a:rPr lang="zh-CN" altLang="en-US" sz="1100" b="1" i="1" dirty="0" smtClean="0">
                <a:latin typeface="微软雅黑" panose="020B0503020204020204" charset="-122"/>
                <a:ea typeface="微软雅黑" panose="020B0503020204020204" charset="-122"/>
                <a:cs typeface="微软雅黑" panose="020B0503020204020204" charset="-122"/>
              </a:rPr>
              <a:t>端口</a:t>
            </a:r>
            <a:r>
              <a:rPr lang="en-US" altLang="zh-CN" sz="1100" b="1" i="1" dirty="0" smtClean="0">
                <a:latin typeface="微软雅黑" panose="020B0503020204020204" charset="-122"/>
                <a:ea typeface="微软雅黑" panose="020B0503020204020204" charset="-122"/>
                <a:cs typeface="微软雅黑" panose="020B0503020204020204" charset="-122"/>
              </a:rPr>
              <a:t>80</a:t>
            </a:r>
            <a:r>
              <a:rPr lang="zh-CN" altLang="en-US" sz="1100" b="1" i="1" dirty="0" smtClean="0">
                <a:latin typeface="微软雅黑" panose="020B0503020204020204" charset="-122"/>
                <a:ea typeface="微软雅黑" panose="020B0503020204020204" charset="-122"/>
                <a:cs typeface="微软雅黑" panose="020B0503020204020204" charset="-122"/>
              </a:rPr>
              <a:t>个</a:t>
            </a:r>
            <a:endParaRPr lang="zh-CN" altLang="en-US" sz="1100" b="1" i="1" dirty="0">
              <a:latin typeface="微软雅黑" panose="020B0503020204020204" charset="-122"/>
              <a:ea typeface="微软雅黑" panose="020B0503020204020204" charset="-122"/>
              <a:cs typeface="微软雅黑" panose="020B0503020204020204" charset="-122"/>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7031" y="2390696"/>
            <a:ext cx="701528" cy="327600"/>
          </a:xfrm>
          <a:prstGeom prst="rect">
            <a:avLst/>
          </a:prstGeom>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722" y="3680943"/>
            <a:ext cx="701528" cy="327600"/>
          </a:xfrm>
          <a:prstGeom prst="rect">
            <a:avLst/>
          </a:prstGeom>
        </p:spPr>
      </p:pic>
      <p:sp>
        <p:nvSpPr>
          <p:cNvPr id="34" name="textbox 1306"/>
          <p:cNvSpPr/>
          <p:nvPr/>
        </p:nvSpPr>
        <p:spPr>
          <a:xfrm>
            <a:off x="4949732" y="2054700"/>
            <a:ext cx="755015" cy="251869"/>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sz="1000" kern="0" spc="0" dirty="0" smtClean="0">
                <a:latin typeface="微软雅黑" panose="020B0503020204020204" charset="-122"/>
                <a:ea typeface="微软雅黑" panose="020B0503020204020204" charset="-122"/>
                <a:cs typeface="微软雅黑" panose="020B0503020204020204" charset="-122"/>
              </a:rPr>
              <a:t>Spine</a:t>
            </a:r>
            <a:r>
              <a:rPr lang="en-US" sz="1000" kern="0" spc="230" dirty="0" smtClean="0">
                <a:latin typeface="微软雅黑" panose="020B0503020204020204" charset="-122"/>
                <a:ea typeface="微软雅黑" panose="020B0503020204020204" charset="-122"/>
                <a:cs typeface="微软雅黑" panose="020B0503020204020204" charset="-122"/>
              </a:rPr>
              <a:t>01</a:t>
            </a:r>
            <a:endParaRPr sz="1000" dirty="0">
              <a:latin typeface="微软雅黑" panose="020B0503020204020204" charset="-122"/>
              <a:ea typeface="微软雅黑" panose="020B0503020204020204" charset="-122"/>
              <a:cs typeface="微软雅黑" panose="020B0503020204020204" charset="-122"/>
            </a:endParaRPr>
          </a:p>
        </p:txBody>
      </p:sp>
      <p:sp>
        <p:nvSpPr>
          <p:cNvPr id="35" name="textbox 1306"/>
          <p:cNvSpPr/>
          <p:nvPr/>
        </p:nvSpPr>
        <p:spPr>
          <a:xfrm>
            <a:off x="6901313" y="4157411"/>
            <a:ext cx="755015" cy="251869"/>
          </a:xfrm>
          <a:prstGeom prst="rect">
            <a:avLst/>
          </a:prstGeom>
          <a:noFill/>
          <a:ln w="0" cap="flat">
            <a:noFill/>
            <a:prstDash val="solid"/>
            <a:miter lim="0"/>
          </a:ln>
        </p:spPr>
        <p:txBody>
          <a:bodyPr vert="horz" wrap="square" lIns="0" tIns="0" rIns="0" bIns="0"/>
          <a:lstStyle/>
          <a:p>
            <a:pPr algn="l" rtl="0" eaLnBrk="0">
              <a:lnSpc>
                <a:spcPct val="79000"/>
              </a:lnSpc>
            </a:pPr>
            <a:r>
              <a:rPr lang="en-US" altLang="zh-CN" sz="1000" dirty="0" smtClean="0">
                <a:latin typeface="Arial" panose="020B0604020202020204"/>
                <a:ea typeface="Arial" panose="020B0604020202020204"/>
                <a:cs typeface="Arial" panose="020B0604020202020204"/>
              </a:rPr>
              <a:t>leaf03</a:t>
            </a:r>
            <a:endParaRPr sz="1000" dirty="0">
              <a:latin typeface="微软雅黑" panose="020B0503020204020204" charset="-122"/>
              <a:ea typeface="微软雅黑" panose="020B0503020204020204" charset="-122"/>
              <a:cs typeface="微软雅黑" panose="020B0503020204020204" charset="-122"/>
            </a:endParaRPr>
          </a:p>
        </p:txBody>
      </p:sp>
      <p:sp>
        <p:nvSpPr>
          <p:cNvPr id="45" name="textbox 1306"/>
          <p:cNvSpPr/>
          <p:nvPr/>
        </p:nvSpPr>
        <p:spPr>
          <a:xfrm>
            <a:off x="4590014" y="3962596"/>
            <a:ext cx="755015" cy="240029"/>
          </a:xfrm>
          <a:prstGeom prst="rect">
            <a:avLst/>
          </a:prstGeom>
          <a:noFill/>
          <a:ln w="0" cap="flat">
            <a:noFill/>
            <a:prstDash val="solid"/>
            <a:miter lim="0"/>
          </a:ln>
        </p:spPr>
        <p:txBody>
          <a:bodyPr vert="horz" wrap="square" lIns="0" tIns="0" rIns="0" bIns="0"/>
          <a:lstStyle/>
          <a:p>
            <a:pPr algn="l" rtl="0" eaLnBrk="0">
              <a:lnSpc>
                <a:spcPct val="79000"/>
              </a:lnSpc>
            </a:pPr>
            <a:endParaRPr sz="900" dirty="0">
              <a:latin typeface="Arial" panose="020B0604020202020204"/>
              <a:ea typeface="Arial" panose="020B0604020202020204"/>
              <a:cs typeface="Arial" panose="020B0604020202020204"/>
            </a:endParaRPr>
          </a:p>
          <a:p>
            <a:pPr marL="12700" algn="l" rtl="0" eaLnBrk="0">
              <a:lnSpc>
                <a:spcPct val="94000"/>
              </a:lnSpc>
            </a:pPr>
            <a:r>
              <a:rPr lang="en-US" sz="900" kern="0" dirty="0" smtClean="0">
                <a:latin typeface="微软雅黑" panose="020B0503020204020204" charset="-122"/>
                <a:ea typeface="微软雅黑" panose="020B0503020204020204" charset="-122"/>
                <a:cs typeface="微软雅黑" panose="020B0503020204020204" charset="-122"/>
              </a:rPr>
              <a:t>leaf02</a:t>
            </a:r>
            <a:endParaRPr sz="900" dirty="0">
              <a:latin typeface="微软雅黑" panose="020B0503020204020204" charset="-122"/>
              <a:ea typeface="微软雅黑" panose="020B0503020204020204" charset="-122"/>
              <a:cs typeface="微软雅黑" panose="020B0503020204020204" charset="-122"/>
            </a:endParaRPr>
          </a:p>
        </p:txBody>
      </p:sp>
      <p:cxnSp>
        <p:nvCxnSpPr>
          <p:cNvPr id="59" name="直接连接符 58"/>
          <p:cNvCxnSpPr>
            <a:stCxn id="33" idx="0"/>
          </p:cNvCxnSpPr>
          <p:nvPr/>
        </p:nvCxnSpPr>
        <p:spPr>
          <a:xfrm flipV="1">
            <a:off x="2577486" y="2705850"/>
            <a:ext cx="2580503" cy="975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7" idx="0"/>
          </p:cNvCxnSpPr>
          <p:nvPr/>
        </p:nvCxnSpPr>
        <p:spPr>
          <a:xfrm flipV="1">
            <a:off x="4767179" y="2686258"/>
            <a:ext cx="417009" cy="9911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7" idx="0"/>
          </p:cNvCxnSpPr>
          <p:nvPr/>
        </p:nvCxnSpPr>
        <p:spPr>
          <a:xfrm flipV="1">
            <a:off x="4767179" y="2718296"/>
            <a:ext cx="2007741"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3" idx="0"/>
          </p:cNvCxnSpPr>
          <p:nvPr/>
        </p:nvCxnSpPr>
        <p:spPr>
          <a:xfrm flipV="1">
            <a:off x="2577486" y="2721868"/>
            <a:ext cx="4184092"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6787777" y="2710286"/>
            <a:ext cx="209141"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 idx="0"/>
          </p:cNvCxnSpPr>
          <p:nvPr/>
        </p:nvCxnSpPr>
        <p:spPr>
          <a:xfrm flipH="1" flipV="1">
            <a:off x="6787777" y="2718296"/>
            <a:ext cx="2575555"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5197045" y="2698275"/>
            <a:ext cx="1800748" cy="9710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 idx="0"/>
          </p:cNvCxnSpPr>
          <p:nvPr/>
        </p:nvCxnSpPr>
        <p:spPr>
          <a:xfrm flipH="1" flipV="1">
            <a:off x="5194310" y="2686258"/>
            <a:ext cx="4169022" cy="9911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8" name="图片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4843" y="5290139"/>
            <a:ext cx="673638" cy="352478"/>
          </a:xfrm>
          <a:prstGeom prst="rect">
            <a:avLst/>
          </a:prstGeom>
        </p:spPr>
      </p:pic>
      <p:pic>
        <p:nvPicPr>
          <p:cNvPr id="80" name="图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1825" y="5340158"/>
            <a:ext cx="673638" cy="352478"/>
          </a:xfrm>
          <a:prstGeom prst="rect">
            <a:avLst/>
          </a:prstGeom>
        </p:spPr>
      </p:pic>
      <p:cxnSp>
        <p:nvCxnSpPr>
          <p:cNvPr id="98" name="直接连接符 97"/>
          <p:cNvCxnSpPr>
            <a:stCxn id="80" idx="0"/>
            <a:endCxn id="7" idx="2"/>
          </p:cNvCxnSpPr>
          <p:nvPr/>
        </p:nvCxnSpPr>
        <p:spPr>
          <a:xfrm flipV="1">
            <a:off x="3458644" y="4004971"/>
            <a:ext cx="1308535" cy="13351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0" idx="0"/>
          </p:cNvCxnSpPr>
          <p:nvPr/>
        </p:nvCxnSpPr>
        <p:spPr>
          <a:xfrm flipH="1" flipV="1">
            <a:off x="2538481" y="4055963"/>
            <a:ext cx="920163" cy="128419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2215400" y="4016372"/>
            <a:ext cx="304542" cy="125429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7" idx="2"/>
          </p:cNvCxnSpPr>
          <p:nvPr/>
        </p:nvCxnSpPr>
        <p:spPr>
          <a:xfrm flipV="1">
            <a:off x="2189834" y="4004971"/>
            <a:ext cx="2577345" cy="129053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textbox 1026"/>
          <p:cNvSpPr/>
          <p:nvPr/>
        </p:nvSpPr>
        <p:spPr>
          <a:xfrm>
            <a:off x="218997" y="1626487"/>
            <a:ext cx="516441" cy="145773"/>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8000"/>
              </a:lnSpc>
            </a:pPr>
            <a:r>
              <a:rPr lang="en-US" sz="8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lang="en-US"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00</a:t>
            </a:r>
            <a:r>
              <a:rPr lang="en-US" altLang="zh-CN" sz="800" kern="0" spc="-2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Gbps</a:t>
            </a:r>
            <a:endParaRPr sz="800" dirty="0">
              <a:latin typeface="微软雅黑" panose="020B0503020204020204" charset="-122"/>
              <a:ea typeface="微软雅黑" panose="020B0503020204020204" charset="-122"/>
              <a:cs typeface="微软雅黑" panose="020B0503020204020204" charset="-122"/>
            </a:endParaRPr>
          </a:p>
        </p:txBody>
      </p:sp>
      <p:cxnSp>
        <p:nvCxnSpPr>
          <p:cNvPr id="144" name="直接连接符 143"/>
          <p:cNvCxnSpPr/>
          <p:nvPr/>
        </p:nvCxnSpPr>
        <p:spPr>
          <a:xfrm>
            <a:off x="730663" y="1699373"/>
            <a:ext cx="444994"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306"/>
          <p:cNvSpPr/>
          <p:nvPr/>
        </p:nvSpPr>
        <p:spPr>
          <a:xfrm flipH="1">
            <a:off x="2012875" y="6159221"/>
            <a:ext cx="2217899" cy="251869"/>
          </a:xfrm>
          <a:prstGeom prst="rect">
            <a:avLst/>
          </a:prstGeom>
          <a:noFill/>
          <a:ln w="0" cap="flat">
            <a:noFill/>
            <a:prstDash val="solid"/>
            <a:miter lim="0"/>
          </a:ln>
        </p:spPr>
        <p:txBody>
          <a:bodyPr vert="horz" wrap="square" lIns="0" tIns="0" rIns="0" bIns="0"/>
          <a:lstStyle/>
          <a:p>
            <a:pPr eaLnBrk="0">
              <a:lnSpc>
                <a:spcPct val="79000"/>
              </a:lnSpc>
            </a:pPr>
            <a:r>
              <a:rPr lang="en-US" altLang="zh-CN" sz="1000" dirty="0" smtClean="0">
                <a:latin typeface="Arial" panose="020B0604020202020204"/>
                <a:ea typeface="Arial" panose="020B0604020202020204"/>
                <a:cs typeface="Arial" panose="020B0604020202020204"/>
              </a:rPr>
              <a:t>2 * HDR</a:t>
            </a:r>
            <a:r>
              <a:rPr lang="zh-CN" altLang="en-US" sz="1000" dirty="0" smtClean="0">
                <a:latin typeface="Arial" panose="020B0604020202020204"/>
                <a:ea typeface="Arial" panose="020B0604020202020204"/>
                <a:cs typeface="Arial" panose="020B0604020202020204"/>
              </a:rPr>
              <a:t>连接到存储网络</a:t>
            </a:r>
            <a:r>
              <a:rPr lang="en-US" altLang="zh-CN" sz="1000" dirty="0" smtClean="0">
                <a:latin typeface="Arial" panose="020B0604020202020204"/>
                <a:ea typeface="Arial" panose="020B0604020202020204"/>
                <a:cs typeface="Arial" panose="020B0604020202020204"/>
              </a:rPr>
              <a:t>/</a:t>
            </a:r>
            <a:r>
              <a:rPr lang="zh-CN" altLang="en-US" sz="1000" dirty="0" smtClean="0">
                <a:latin typeface="Arial" panose="020B0604020202020204"/>
                <a:ea typeface="Arial" panose="020B0604020202020204"/>
                <a:cs typeface="Arial" panose="020B0604020202020204"/>
              </a:rPr>
              <a:t>单台</a:t>
            </a:r>
            <a:r>
              <a:rPr lang="en-US" altLang="zh-CN" sz="1000" dirty="0" smtClean="0">
                <a:latin typeface="Arial" panose="020B0604020202020204"/>
                <a:ea typeface="Arial" panose="020B0604020202020204"/>
                <a:cs typeface="Arial" panose="020B0604020202020204"/>
              </a:rPr>
              <a:t>GPU</a:t>
            </a:r>
            <a:endParaRPr sz="1000" dirty="0">
              <a:latin typeface="微软雅黑" panose="020B0503020204020204" charset="-122"/>
              <a:ea typeface="微软雅黑" panose="020B0503020204020204" charset="-122"/>
              <a:cs typeface="微软雅黑" panose="020B0503020204020204" charset="-122"/>
            </a:endParaRPr>
          </a:p>
        </p:txBody>
      </p:sp>
      <p:sp>
        <p:nvSpPr>
          <p:cNvPr id="147" name="textbox 1306"/>
          <p:cNvSpPr/>
          <p:nvPr/>
        </p:nvSpPr>
        <p:spPr>
          <a:xfrm flipH="1">
            <a:off x="981982" y="3661912"/>
            <a:ext cx="1005780" cy="708919"/>
          </a:xfrm>
          <a:prstGeom prst="rect">
            <a:avLst/>
          </a:prstGeom>
          <a:noFill/>
          <a:ln w="0" cap="flat">
            <a:noFill/>
            <a:prstDash val="solid"/>
            <a:miter lim="0"/>
          </a:ln>
        </p:spPr>
        <p:txBody>
          <a:bodyPr vert="horz" wrap="square" lIns="0" tIns="0" rIns="0" bIns="0"/>
          <a:lstStyle/>
          <a:p>
            <a:pPr algn="ctr" rtl="0" eaLnBrk="0">
              <a:lnSpc>
                <a:spcPct val="79000"/>
              </a:lnSpc>
            </a:pPr>
            <a:r>
              <a:rPr lang="en-US" sz="1000" dirty="0" smtClean="0">
                <a:latin typeface="Arial" panose="020B0604020202020204"/>
                <a:ea typeface="Arial" panose="020B0604020202020204"/>
                <a:cs typeface="Arial" panose="020B0604020202020204"/>
              </a:rPr>
              <a:t>32*200</a:t>
            </a:r>
            <a:r>
              <a:rPr lang="en-US" altLang="zh-CN" sz="1000" dirty="0" smtClean="0">
                <a:latin typeface="Arial" panose="020B0604020202020204"/>
                <a:ea typeface="Arial" panose="020B0604020202020204"/>
                <a:cs typeface="Arial" panose="020B0604020202020204"/>
              </a:rPr>
              <a:t>G</a:t>
            </a:r>
            <a:r>
              <a:rPr lang="zh-CN" altLang="en-US" sz="1000" dirty="0" smtClean="0">
                <a:latin typeface="Arial" panose="020B0604020202020204"/>
                <a:ea typeface="Arial" panose="020B0604020202020204"/>
                <a:cs typeface="Arial" panose="020B0604020202020204"/>
              </a:rPr>
              <a:t>端口上联</a:t>
            </a:r>
            <a:endParaRPr lang="en-US" altLang="zh-CN" sz="1000" dirty="0" smtClean="0">
              <a:latin typeface="Arial" panose="020B0604020202020204"/>
              <a:ea typeface="Arial" panose="020B0604020202020204"/>
              <a:cs typeface="Arial" panose="020B0604020202020204"/>
            </a:endParaRPr>
          </a:p>
          <a:p>
            <a:pPr algn="ctr" rtl="0" eaLnBrk="0">
              <a:lnSpc>
                <a:spcPct val="79000"/>
              </a:lnSpc>
            </a:pPr>
            <a:r>
              <a:rPr lang="en-US" altLang="zh-CN" sz="1000" dirty="0" smtClean="0">
                <a:latin typeface="Arial" panose="020B0604020202020204"/>
                <a:ea typeface="Arial" panose="020B0604020202020204"/>
                <a:cs typeface="Arial" panose="020B0604020202020204"/>
              </a:rPr>
              <a:t>32*200G</a:t>
            </a:r>
            <a:r>
              <a:rPr lang="zh-CN" altLang="en-US" sz="1000" dirty="0" smtClean="0">
                <a:latin typeface="Arial" panose="020B0604020202020204"/>
                <a:ea typeface="Arial" panose="020B0604020202020204"/>
                <a:cs typeface="Arial" panose="020B0604020202020204"/>
              </a:rPr>
              <a:t>端口下联</a:t>
            </a:r>
            <a:endParaRPr lang="en-US" altLang="zh-CN" sz="1000" dirty="0" smtClean="0">
              <a:latin typeface="Arial" panose="020B0604020202020204"/>
              <a:ea typeface="Arial" panose="020B0604020202020204"/>
              <a:cs typeface="Arial" panose="020B0604020202020204"/>
            </a:endParaRPr>
          </a:p>
          <a:p>
            <a:pPr algn="ctr" rtl="0" eaLnBrk="0">
              <a:lnSpc>
                <a:spcPct val="79000"/>
              </a:lnSpc>
            </a:pPr>
            <a:r>
              <a:rPr lang="en-US" altLang="zh-CN" sz="1000" dirty="0" smtClean="0">
                <a:latin typeface="Arial" panose="020B0604020202020204"/>
                <a:ea typeface="Arial" panose="020B0604020202020204"/>
                <a:cs typeface="Arial" panose="020B0604020202020204"/>
              </a:rPr>
              <a:t>1</a:t>
            </a:r>
            <a:r>
              <a:rPr lang="zh-CN" altLang="en-US" sz="1000" dirty="0" smtClean="0">
                <a:latin typeface="Arial" panose="020B0604020202020204"/>
                <a:ea typeface="Arial" panose="020B0604020202020204"/>
                <a:cs typeface="Arial" panose="020B0604020202020204"/>
              </a:rPr>
              <a:t>：</a:t>
            </a:r>
            <a:r>
              <a:rPr lang="en-US" altLang="zh-CN" sz="1000" dirty="0" smtClean="0">
                <a:latin typeface="Arial" panose="020B0604020202020204"/>
                <a:ea typeface="Arial" panose="020B0604020202020204"/>
                <a:cs typeface="Arial" panose="020B0604020202020204"/>
              </a:rPr>
              <a:t>1</a:t>
            </a:r>
            <a:r>
              <a:rPr lang="zh-CN" altLang="en-US" sz="1000" dirty="0" smtClean="0">
                <a:latin typeface="Arial" panose="020B0604020202020204"/>
                <a:ea typeface="Arial" panose="020B0604020202020204"/>
                <a:cs typeface="Arial" panose="020B0604020202020204"/>
              </a:rPr>
              <a:t>无阻塞</a:t>
            </a:r>
            <a:endParaRPr lang="en-US" altLang="zh-CN" sz="1000" dirty="0" smtClean="0">
              <a:latin typeface="Arial" panose="020B0604020202020204"/>
              <a:ea typeface="Arial" panose="020B0604020202020204"/>
              <a:cs typeface="Arial" panose="020B0604020202020204"/>
            </a:endParaRPr>
          </a:p>
        </p:txBody>
      </p:sp>
      <p:sp>
        <p:nvSpPr>
          <p:cNvPr id="153" name="textbox 1306"/>
          <p:cNvSpPr/>
          <p:nvPr/>
        </p:nvSpPr>
        <p:spPr>
          <a:xfrm>
            <a:off x="3568731" y="5664673"/>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 </a:t>
            </a:r>
            <a:r>
              <a:rPr lang="en-US" altLang="zh-CN" sz="1000" kern="0" spc="230" dirty="0" smtClean="0">
                <a:latin typeface="微软雅黑" panose="020B0503020204020204" charset="-122"/>
                <a:ea typeface="微软雅黑" panose="020B0503020204020204" charset="-122"/>
                <a:cs typeface="微软雅黑" panose="020B0503020204020204" charset="-122"/>
              </a:rPr>
              <a:t>32</a:t>
            </a:r>
            <a:endParaRPr sz="1000" dirty="0">
              <a:latin typeface="微软雅黑" panose="020B0503020204020204" charset="-122"/>
              <a:ea typeface="微软雅黑" panose="020B0503020204020204" charset="-122"/>
              <a:cs typeface="微软雅黑" panose="020B0503020204020204" charset="-122"/>
            </a:endParaRPr>
          </a:p>
        </p:txBody>
      </p:sp>
      <p:sp>
        <p:nvSpPr>
          <p:cNvPr id="154" name="textbox 1306"/>
          <p:cNvSpPr/>
          <p:nvPr/>
        </p:nvSpPr>
        <p:spPr>
          <a:xfrm>
            <a:off x="1935439" y="5632928"/>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spc="0" dirty="0" smtClean="0">
                <a:latin typeface="微软雅黑" panose="020B0503020204020204" charset="-122"/>
                <a:ea typeface="微软雅黑" panose="020B0503020204020204" charset="-122"/>
                <a:cs typeface="微软雅黑" panose="020B0503020204020204" charset="-122"/>
              </a:rPr>
              <a:t>GPU </a:t>
            </a:r>
            <a:r>
              <a:rPr lang="en-US" sz="1000" kern="0" spc="230" dirty="0" smtClean="0">
                <a:latin typeface="微软雅黑" panose="020B0503020204020204" charset="-122"/>
                <a:ea typeface="微软雅黑" panose="020B0503020204020204" charset="-122"/>
                <a:cs typeface="微软雅黑" panose="020B0503020204020204" charset="-122"/>
              </a:rPr>
              <a:t>01</a:t>
            </a:r>
            <a:endParaRPr sz="1000" dirty="0">
              <a:latin typeface="微软雅黑" panose="020B0503020204020204" charset="-122"/>
              <a:ea typeface="微软雅黑" panose="020B0503020204020204" charset="-122"/>
              <a:cs typeface="微软雅黑" panose="020B0503020204020204" charset="-122"/>
            </a:endParaRPr>
          </a:p>
        </p:txBody>
      </p:sp>
      <p:sp>
        <p:nvSpPr>
          <p:cNvPr id="156" name="textbox 1306"/>
          <p:cNvSpPr/>
          <p:nvPr/>
        </p:nvSpPr>
        <p:spPr>
          <a:xfrm>
            <a:off x="8861498" y="6075884"/>
            <a:ext cx="1211369"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zh-CN" altLang="en-US" sz="1000" kern="0" dirty="0" smtClean="0">
                <a:latin typeface="微软雅黑" panose="020B0503020204020204" charset="-122"/>
                <a:ea typeface="微软雅黑" panose="020B0503020204020204" charset="-122"/>
                <a:cs typeface="微软雅黑" panose="020B0503020204020204" charset="-122"/>
              </a:rPr>
              <a:t>存储全闪节点</a:t>
            </a:r>
            <a:endParaRPr sz="1000" dirty="0">
              <a:latin typeface="微软雅黑" panose="020B0503020204020204" charset="-122"/>
              <a:ea typeface="微软雅黑" panose="020B0503020204020204" charset="-122"/>
              <a:cs typeface="微软雅黑" panose="020B0503020204020204" charset="-122"/>
            </a:endParaRPr>
          </a:p>
        </p:txBody>
      </p:sp>
      <p:sp>
        <p:nvSpPr>
          <p:cNvPr id="69" name="textbox 1306"/>
          <p:cNvSpPr/>
          <p:nvPr/>
        </p:nvSpPr>
        <p:spPr>
          <a:xfrm>
            <a:off x="6619410" y="2062946"/>
            <a:ext cx="755015" cy="251869"/>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sz="1000" kern="0" spc="0" dirty="0" smtClean="0">
                <a:latin typeface="微软雅黑" panose="020B0503020204020204" charset="-122"/>
                <a:ea typeface="微软雅黑" panose="020B0503020204020204" charset="-122"/>
                <a:cs typeface="微软雅黑" panose="020B0503020204020204" charset="-122"/>
              </a:rPr>
              <a:t>Spine</a:t>
            </a:r>
            <a:r>
              <a:rPr lang="en-US" sz="1000" kern="0" spc="230" dirty="0" smtClean="0">
                <a:latin typeface="微软雅黑" panose="020B0503020204020204" charset="-122"/>
                <a:ea typeface="微软雅黑" panose="020B0503020204020204" charset="-122"/>
                <a:cs typeface="微软雅黑" panose="020B0503020204020204" charset="-122"/>
              </a:rPr>
              <a:t>02</a:t>
            </a:r>
            <a:endParaRPr sz="1000" dirty="0">
              <a:latin typeface="微软雅黑" panose="020B0503020204020204" charset="-122"/>
              <a:ea typeface="微软雅黑" panose="020B0503020204020204" charset="-122"/>
              <a:cs typeface="微软雅黑" panose="020B0503020204020204" charset="-122"/>
            </a:endParaRPr>
          </a:p>
        </p:txBody>
      </p:sp>
      <p:sp>
        <p:nvSpPr>
          <p:cNvPr id="70" name="textbox 1306"/>
          <p:cNvSpPr/>
          <p:nvPr/>
        </p:nvSpPr>
        <p:spPr>
          <a:xfrm>
            <a:off x="9180183" y="4048862"/>
            <a:ext cx="755015" cy="251869"/>
          </a:xfrm>
          <a:prstGeom prst="rect">
            <a:avLst/>
          </a:prstGeom>
          <a:noFill/>
          <a:ln w="0" cap="flat">
            <a:noFill/>
            <a:prstDash val="solid"/>
            <a:miter lim="0"/>
          </a:ln>
        </p:spPr>
        <p:txBody>
          <a:bodyPr vert="horz" wrap="square" lIns="0" tIns="0" rIns="0" bIns="0"/>
          <a:lstStyle/>
          <a:p>
            <a:pPr algn="l" rtl="0" eaLnBrk="0">
              <a:lnSpc>
                <a:spcPct val="79000"/>
              </a:lnSpc>
            </a:pPr>
            <a:r>
              <a:rPr lang="en-US" altLang="zh-CN" sz="1000" dirty="0" smtClean="0">
                <a:latin typeface="Arial" panose="020B0604020202020204"/>
                <a:ea typeface="Arial" panose="020B0604020202020204"/>
                <a:cs typeface="Arial" panose="020B0604020202020204"/>
              </a:rPr>
              <a:t>leaf04</a:t>
            </a:r>
            <a:endParaRPr sz="1000" dirty="0">
              <a:latin typeface="微软雅黑" panose="020B0503020204020204" charset="-122"/>
              <a:ea typeface="微软雅黑" panose="020B0503020204020204" charset="-122"/>
              <a:cs typeface="微软雅黑" panose="020B0503020204020204" charset="-122"/>
            </a:endParaRPr>
          </a:p>
        </p:txBody>
      </p:sp>
      <p:sp>
        <p:nvSpPr>
          <p:cNvPr id="72" name="textbox 1306"/>
          <p:cNvSpPr/>
          <p:nvPr/>
        </p:nvSpPr>
        <p:spPr>
          <a:xfrm flipH="1">
            <a:off x="2745425" y="5387323"/>
            <a:ext cx="324557" cy="291693"/>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sp>
        <p:nvSpPr>
          <p:cNvPr id="91" name="圆角矩形 90"/>
          <p:cNvSpPr/>
          <p:nvPr/>
        </p:nvSpPr>
        <p:spPr>
          <a:xfrm>
            <a:off x="4375136" y="5031764"/>
            <a:ext cx="2753518" cy="104412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3" name="图片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6605" y="5276293"/>
            <a:ext cx="673638" cy="352478"/>
          </a:xfrm>
          <a:prstGeom prst="rect">
            <a:avLst/>
          </a:prstGeom>
        </p:spPr>
      </p:pic>
      <p:pic>
        <p:nvPicPr>
          <p:cNvPr id="94" name="图片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9120" y="5312195"/>
            <a:ext cx="673638" cy="352478"/>
          </a:xfrm>
          <a:prstGeom prst="rect">
            <a:avLst/>
          </a:prstGeom>
        </p:spPr>
      </p:pic>
      <p:sp>
        <p:nvSpPr>
          <p:cNvPr id="96" name="textbox 1306"/>
          <p:cNvSpPr/>
          <p:nvPr/>
        </p:nvSpPr>
        <p:spPr>
          <a:xfrm flipH="1">
            <a:off x="4800754" y="6160996"/>
            <a:ext cx="2217899" cy="251869"/>
          </a:xfrm>
          <a:prstGeom prst="rect">
            <a:avLst/>
          </a:prstGeom>
          <a:noFill/>
          <a:ln w="0" cap="flat">
            <a:noFill/>
            <a:prstDash val="solid"/>
            <a:miter lim="0"/>
          </a:ln>
        </p:spPr>
        <p:txBody>
          <a:bodyPr vert="horz" wrap="square" lIns="0" tIns="0" rIns="0" bIns="0"/>
          <a:lstStyle/>
          <a:p>
            <a:pPr eaLnBrk="0">
              <a:lnSpc>
                <a:spcPct val="79000"/>
              </a:lnSpc>
            </a:pPr>
            <a:r>
              <a:rPr lang="en-US" altLang="zh-CN" sz="1000" dirty="0" smtClean="0">
                <a:latin typeface="Arial" panose="020B0604020202020204"/>
                <a:ea typeface="Arial" panose="020B0604020202020204"/>
                <a:cs typeface="Arial" panose="020B0604020202020204"/>
              </a:rPr>
              <a:t>2 * HDR</a:t>
            </a:r>
            <a:r>
              <a:rPr lang="zh-CN" altLang="en-US" sz="1000" dirty="0" smtClean="0">
                <a:latin typeface="Arial" panose="020B0604020202020204"/>
                <a:ea typeface="Arial" panose="020B0604020202020204"/>
                <a:cs typeface="Arial" panose="020B0604020202020204"/>
              </a:rPr>
              <a:t>连接到存储网络</a:t>
            </a:r>
            <a:r>
              <a:rPr lang="en-US" altLang="zh-CN" sz="1000" dirty="0" smtClean="0">
                <a:latin typeface="Arial" panose="020B0604020202020204"/>
                <a:ea typeface="Arial" panose="020B0604020202020204"/>
                <a:cs typeface="Arial" panose="020B0604020202020204"/>
              </a:rPr>
              <a:t>/</a:t>
            </a:r>
            <a:r>
              <a:rPr lang="zh-CN" altLang="en-US" sz="1000" dirty="0" smtClean="0">
                <a:latin typeface="Arial" panose="020B0604020202020204"/>
                <a:ea typeface="Arial" panose="020B0604020202020204"/>
                <a:cs typeface="Arial" panose="020B0604020202020204"/>
              </a:rPr>
              <a:t>单台</a:t>
            </a:r>
            <a:r>
              <a:rPr lang="en-US" altLang="zh-CN" sz="1000" dirty="0" smtClean="0">
                <a:latin typeface="Arial" panose="020B0604020202020204"/>
                <a:ea typeface="Arial" panose="020B0604020202020204"/>
                <a:cs typeface="Arial" panose="020B0604020202020204"/>
              </a:rPr>
              <a:t>CPU</a:t>
            </a:r>
            <a:endParaRPr sz="1000" dirty="0">
              <a:latin typeface="微软雅黑" panose="020B0503020204020204" charset="-122"/>
              <a:ea typeface="微软雅黑" panose="020B0503020204020204" charset="-122"/>
              <a:cs typeface="微软雅黑" panose="020B0503020204020204" charset="-122"/>
            </a:endParaRPr>
          </a:p>
        </p:txBody>
      </p:sp>
      <p:sp>
        <p:nvSpPr>
          <p:cNvPr id="97" name="textbox 1306"/>
          <p:cNvSpPr/>
          <p:nvPr/>
        </p:nvSpPr>
        <p:spPr>
          <a:xfrm>
            <a:off x="6079940" y="5642164"/>
            <a:ext cx="728160" cy="189482"/>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dirty="0" smtClean="0">
                <a:latin typeface="微软雅黑" panose="020B0503020204020204" charset="-122"/>
                <a:ea typeface="微软雅黑" panose="020B0503020204020204" charset="-122"/>
                <a:cs typeface="微软雅黑" panose="020B0503020204020204" charset="-122"/>
              </a:rPr>
              <a:t>CPU06</a:t>
            </a:r>
            <a:endParaRPr sz="1000" dirty="0">
              <a:latin typeface="微软雅黑" panose="020B0503020204020204" charset="-122"/>
              <a:ea typeface="微软雅黑" panose="020B0503020204020204" charset="-122"/>
              <a:cs typeface="微软雅黑" panose="020B0503020204020204" charset="-122"/>
            </a:endParaRPr>
          </a:p>
        </p:txBody>
      </p:sp>
      <p:sp>
        <p:nvSpPr>
          <p:cNvPr id="99" name="textbox 1306"/>
          <p:cNvSpPr/>
          <p:nvPr/>
        </p:nvSpPr>
        <p:spPr>
          <a:xfrm>
            <a:off x="4767201" y="5619082"/>
            <a:ext cx="728160" cy="273821"/>
          </a:xfrm>
          <a:prstGeom prst="rect">
            <a:avLst/>
          </a:prstGeom>
          <a:noFill/>
          <a:ln w="0" cap="flat">
            <a:noFill/>
            <a:prstDash val="solid"/>
            <a:miter lim="0"/>
          </a:ln>
        </p:spPr>
        <p:txBody>
          <a:bodyPr vert="horz" wrap="square" lIns="0" tIns="0" rIns="0" bIns="0"/>
          <a:lstStyle/>
          <a:p>
            <a:pPr algn="l" rtl="0" eaLnBrk="0">
              <a:lnSpc>
                <a:spcPct val="79000"/>
              </a:lnSpc>
            </a:pPr>
            <a:endParaRPr sz="1000" dirty="0">
              <a:latin typeface="Arial" panose="020B0604020202020204"/>
              <a:ea typeface="Arial" panose="020B0604020202020204"/>
              <a:cs typeface="Arial" panose="020B0604020202020204"/>
            </a:endParaRPr>
          </a:p>
          <a:p>
            <a:pPr marL="12700" algn="l" rtl="0" eaLnBrk="0">
              <a:lnSpc>
                <a:spcPct val="94000"/>
              </a:lnSpc>
            </a:pPr>
            <a:r>
              <a:rPr lang="en-US" altLang="zh-CN" sz="1000" kern="0" dirty="0">
                <a:latin typeface="微软雅黑" panose="020B0503020204020204" charset="-122"/>
                <a:ea typeface="微软雅黑" panose="020B0503020204020204" charset="-122"/>
                <a:cs typeface="微软雅黑" panose="020B0503020204020204" charset="-122"/>
              </a:rPr>
              <a:t>C</a:t>
            </a:r>
            <a:r>
              <a:rPr lang="en-US" altLang="zh-CN" sz="1000" kern="0" spc="0" dirty="0" smtClean="0">
                <a:latin typeface="微软雅黑" panose="020B0503020204020204" charset="-122"/>
                <a:ea typeface="微软雅黑" panose="020B0503020204020204" charset="-122"/>
                <a:cs typeface="微软雅黑" panose="020B0503020204020204" charset="-122"/>
              </a:rPr>
              <a:t>PU </a:t>
            </a:r>
            <a:r>
              <a:rPr lang="en-US" sz="1000" kern="0" spc="230" dirty="0" smtClean="0">
                <a:latin typeface="微软雅黑" panose="020B0503020204020204" charset="-122"/>
                <a:ea typeface="微软雅黑" panose="020B0503020204020204" charset="-122"/>
                <a:cs typeface="微软雅黑" panose="020B0503020204020204" charset="-122"/>
              </a:rPr>
              <a:t>01</a:t>
            </a:r>
            <a:endParaRPr sz="1000" dirty="0">
              <a:latin typeface="微软雅黑" panose="020B0503020204020204" charset="-122"/>
              <a:ea typeface="微软雅黑" panose="020B0503020204020204" charset="-122"/>
              <a:cs typeface="微软雅黑" panose="020B0503020204020204" charset="-122"/>
            </a:endParaRPr>
          </a:p>
        </p:txBody>
      </p:sp>
      <p:sp>
        <p:nvSpPr>
          <p:cNvPr id="100" name="textbox 1306"/>
          <p:cNvSpPr/>
          <p:nvPr/>
        </p:nvSpPr>
        <p:spPr>
          <a:xfrm flipH="1">
            <a:off x="5577187" y="5373477"/>
            <a:ext cx="324557" cy="291693"/>
          </a:xfrm>
          <a:prstGeom prst="rect">
            <a:avLst/>
          </a:prstGeom>
          <a:noFill/>
          <a:ln w="0" cap="flat">
            <a:noFill/>
            <a:prstDash val="solid"/>
            <a:miter lim="0"/>
          </a:ln>
        </p:spPr>
        <p:txBody>
          <a:bodyPr vert="horz" wrap="square" lIns="0" tIns="0" rIns="0" bIns="0"/>
          <a:lstStyle/>
          <a:p>
            <a:pPr algn="l" rtl="0" eaLnBrk="0">
              <a:lnSpc>
                <a:spcPct val="79000"/>
              </a:lnSpc>
            </a:pPr>
            <a:r>
              <a:rPr lang="en-US" sz="1600" b="1" dirty="0" smtClean="0">
                <a:latin typeface="Arial" panose="020B0604020202020204"/>
                <a:ea typeface="Arial" panose="020B0604020202020204"/>
                <a:cs typeface="Arial" panose="020B0604020202020204"/>
              </a:rPr>
              <a:t>…</a:t>
            </a:r>
            <a:endParaRPr sz="1600" b="1" dirty="0">
              <a:latin typeface="微软雅黑" panose="020B0503020204020204" charset="-122"/>
              <a:ea typeface="微软雅黑" panose="020B0503020204020204" charset="-122"/>
              <a:cs typeface="微软雅黑" panose="020B0503020204020204" charset="-122"/>
            </a:endParaRPr>
          </a:p>
        </p:txBody>
      </p:sp>
      <p:cxnSp>
        <p:nvCxnSpPr>
          <p:cNvPr id="102" name="直接连接符 101"/>
          <p:cNvCxnSpPr>
            <a:stCxn id="93" idx="0"/>
          </p:cNvCxnSpPr>
          <p:nvPr/>
        </p:nvCxnSpPr>
        <p:spPr>
          <a:xfrm flipH="1" flipV="1">
            <a:off x="2498681" y="4008543"/>
            <a:ext cx="2534743" cy="126775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4" idx="0"/>
            <a:endCxn id="6" idx="2"/>
          </p:cNvCxnSpPr>
          <p:nvPr/>
        </p:nvCxnSpPr>
        <p:spPr>
          <a:xfrm flipV="1">
            <a:off x="6295939" y="4004971"/>
            <a:ext cx="3067393" cy="130722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3" idx="0"/>
          </p:cNvCxnSpPr>
          <p:nvPr/>
        </p:nvCxnSpPr>
        <p:spPr>
          <a:xfrm flipH="1" flipV="1">
            <a:off x="4767179" y="4004971"/>
            <a:ext cx="266245" cy="127132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94" idx="0"/>
            <a:endCxn id="8" idx="2"/>
          </p:cNvCxnSpPr>
          <p:nvPr/>
        </p:nvCxnSpPr>
        <p:spPr>
          <a:xfrm flipV="1">
            <a:off x="6295939" y="4004971"/>
            <a:ext cx="722714" cy="130722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5" idx="0"/>
            <a:endCxn id="6" idx="2"/>
          </p:cNvCxnSpPr>
          <p:nvPr/>
        </p:nvCxnSpPr>
        <p:spPr>
          <a:xfrm flipV="1">
            <a:off x="9181373" y="4004971"/>
            <a:ext cx="181959"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15" idx="0"/>
            <a:endCxn id="8" idx="2"/>
          </p:cNvCxnSpPr>
          <p:nvPr/>
        </p:nvCxnSpPr>
        <p:spPr>
          <a:xfrm flipH="1" flipV="1">
            <a:off x="7018653" y="4004971"/>
            <a:ext cx="2162720" cy="95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8696272" y="5093762"/>
            <a:ext cx="952993" cy="904148"/>
            <a:chOff x="6362562" y="2986549"/>
            <a:chExt cx="832573" cy="1103617"/>
          </a:xfrm>
        </p:grpSpPr>
        <p:pic>
          <p:nvPicPr>
            <p:cNvPr id="132" name="图片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2562" y="3621844"/>
              <a:ext cx="832573" cy="468322"/>
            </a:xfrm>
            <a:prstGeom prst="rect">
              <a:avLst/>
            </a:prstGeom>
          </p:spPr>
        </p:pic>
        <p:pic>
          <p:nvPicPr>
            <p:cNvPr id="134" name="图片 1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2562" y="3369546"/>
              <a:ext cx="832573" cy="468322"/>
            </a:xfrm>
            <a:prstGeom prst="rect">
              <a:avLst/>
            </a:prstGeom>
          </p:spPr>
        </p:pic>
        <p:pic>
          <p:nvPicPr>
            <p:cNvPr id="135" name="图片 1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2562" y="2986549"/>
              <a:ext cx="832573" cy="468322"/>
            </a:xfrm>
            <a:prstGeom prst="rect">
              <a:avLst/>
            </a:prstGeom>
          </p:spPr>
        </p:pic>
        <p:sp>
          <p:nvSpPr>
            <p:cNvPr id="136" name="object 190"/>
            <p:cNvSpPr txBox="1"/>
            <p:nvPr/>
          </p:nvSpPr>
          <p:spPr>
            <a:xfrm>
              <a:off x="6678825" y="3194799"/>
              <a:ext cx="196236" cy="336776"/>
            </a:xfrm>
            <a:prstGeom prst="rect">
              <a:avLst/>
            </a:prstGeom>
          </p:spPr>
          <p:txBody>
            <a:bodyPr vert="horz" wrap="square" lIns="0" tIns="0" rIns="0" bIns="0" rtlCol="0">
              <a:noAutofit/>
            </a:bodyPr>
            <a:lstStyle/>
            <a:p>
              <a:pPr marL="12700" marR="0" lvl="0" indent="0" defTabSz="914400" eaLnBrk="1" fontAlgn="auto" latinLnBrk="0" hangingPunct="1">
                <a:lnSpc>
                  <a:spcPct val="100000"/>
                </a:lnSpc>
                <a:spcBef>
                  <a:spcPts val="0"/>
                </a:spcBef>
                <a:spcAft>
                  <a:spcPts val="0"/>
                </a:spcAft>
                <a:buClrTx/>
                <a:buSzTx/>
                <a:buFontTx/>
                <a:buNone/>
                <a:defRPr/>
              </a:pPr>
              <a:r>
                <a:rPr kumimoji="0" sz="2135" b="0" i="0" u="none" strike="noStrike" kern="0" cap="none" spc="5" normalizeH="0" baseline="0" noProof="0" dirty="0" smtClean="0">
                  <a:ln>
                    <a:noFill/>
                  </a:ln>
                  <a:solidFill>
                    <a:srgbClr val="1D1D1A"/>
                  </a:solidFill>
                  <a:effectLst/>
                  <a:uLnTx/>
                  <a:uFillTx/>
                  <a:latin typeface="微软雅黑" panose="020B0503020204020204" charset="-122"/>
                  <a:cs typeface="微软雅黑" panose="020B0503020204020204" charset="-122"/>
                </a:rPr>
                <a:t>…</a:t>
              </a:r>
              <a:endParaRPr kumimoji="0" sz="2135" b="0" i="0" u="none" strike="noStrike" kern="0" cap="none" spc="0" normalizeH="0" baseline="0" noProof="0" dirty="0" smtClean="0">
                <a:ln>
                  <a:noFill/>
                </a:ln>
                <a:solidFill>
                  <a:prstClr val="black"/>
                </a:solidFill>
                <a:effectLst/>
                <a:uLnTx/>
                <a:uFillTx/>
                <a:latin typeface="微软雅黑" panose="020B0503020204020204" charset="-122"/>
                <a:cs typeface="微软雅黑" panose="020B0503020204020204"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7" name="圆角矩形 166"/>
          <p:cNvSpPr/>
          <p:nvPr/>
        </p:nvSpPr>
        <p:spPr>
          <a:xfrm>
            <a:off x="322764" y="911411"/>
            <a:ext cx="1557124" cy="730959"/>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704"/>
          <p:cNvSpPr/>
          <p:nvPr/>
        </p:nvSpPr>
        <p:spPr>
          <a:xfrm>
            <a:off x="84094" y="5043068"/>
            <a:ext cx="2751454" cy="125476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531620" indent="-71120" algn="l" rtl="0" eaLnBrk="0">
              <a:lnSpc>
                <a:spcPct val="109000"/>
              </a:lnSpc>
            </a:pPr>
            <a:r>
              <a:rPr sz="9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单节点2 *</a:t>
            </a:r>
            <a:r>
              <a:rPr sz="900" kern="0" spc="160" dirty="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sz="9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GE</a:t>
            </a:r>
            <a:r>
              <a:rPr sz="9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，冗余</a:t>
            </a:r>
            <a:r>
              <a:rPr sz="900" kern="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sz="900" kern="0" spc="90" dirty="0">
                <a:solidFill>
                  <a:srgbClr val="FF0000">
                    <a:alpha val="100000"/>
                  </a:srgbClr>
                </a:solidFill>
                <a:latin typeface="微软雅黑" panose="020B0503020204020204" charset="-122"/>
                <a:ea typeface="微软雅黑" panose="020B0503020204020204" charset="-122"/>
                <a:cs typeface="微软雅黑" panose="020B0503020204020204" charset="-122"/>
              </a:rPr>
              <a:t>接到不同的交换机上</a:t>
            </a:r>
            <a:endParaRPr sz="9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13000"/>
              </a:lnSpc>
            </a:pPr>
            <a:endParaRPr sz="200" dirty="0">
              <a:latin typeface="Arial" panose="020B0604020202020204"/>
              <a:ea typeface="Arial" panose="020B0604020202020204"/>
              <a:cs typeface="Arial" panose="020B0604020202020204"/>
            </a:endParaRPr>
          </a:p>
          <a:p>
            <a:pPr marL="12700" algn="l" rtl="0" eaLnBrk="0">
              <a:lnSpc>
                <a:spcPct val="85000"/>
              </a:lnSpc>
              <a:spcBef>
                <a:spcPts val="0"/>
              </a:spcBef>
            </a:pPr>
            <a:endParaRPr sz="900" dirty="0">
              <a:latin typeface="Arial" panose="020B0604020202020204"/>
              <a:ea typeface="Arial" panose="020B0604020202020204"/>
              <a:cs typeface="Arial" panose="020B0604020202020204"/>
            </a:endParaRPr>
          </a:p>
        </p:txBody>
      </p:sp>
      <p:sp>
        <p:nvSpPr>
          <p:cNvPr id="20" name="textbox 1716"/>
          <p:cNvSpPr/>
          <p:nvPr/>
        </p:nvSpPr>
        <p:spPr>
          <a:xfrm>
            <a:off x="3527718" y="4994491"/>
            <a:ext cx="1087119" cy="1351914"/>
          </a:xfrm>
          <a:prstGeom prst="roundRect">
            <a:avLst>
              <a:gd name="adj" fmla="val 6041"/>
            </a:avLst>
          </a:prstGeom>
          <a:noFill/>
          <a:ln w="12700" cap="flat">
            <a:solidFill>
              <a:srgbClr val="000000"/>
            </a:solidFill>
            <a:prstDash val="dash"/>
            <a:miter lim="0"/>
          </a:ln>
        </p:spPr>
        <p:txBody>
          <a:bodyPr vert="horz" wrap="square" lIns="0" tIns="0" rIns="0" bIns="0"/>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415290" algn="l" rtl="0" eaLnBrk="0">
              <a:lnSpc>
                <a:spcPts val="850"/>
              </a:lnSpc>
            </a:pPr>
            <a:r>
              <a:rPr sz="2400" kern="0" spc="-1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02000"/>
              </a:lnSpc>
            </a:pPr>
            <a:endParaRPr sz="200" dirty="0">
              <a:latin typeface="Arial" panose="020B0604020202020204"/>
              <a:ea typeface="Arial" panose="020B0604020202020204"/>
              <a:cs typeface="Arial" panose="020B0604020202020204"/>
            </a:endParaRPr>
          </a:p>
          <a:p>
            <a:pPr marL="195580" algn="l" rtl="0" eaLnBrk="0">
              <a:lnSpc>
                <a:spcPct val="98000"/>
              </a:lnSpc>
              <a:spcBef>
                <a:spcPts val="0"/>
              </a:spcBef>
            </a:pPr>
            <a:endParaRPr sz="800" dirty="0">
              <a:latin typeface="微软雅黑" panose="020B0503020204020204" charset="-122"/>
              <a:ea typeface="微软雅黑" panose="020B0503020204020204" charset="-122"/>
              <a:cs typeface="微软雅黑" panose="020B0503020204020204" charset="-122"/>
            </a:endParaRPr>
          </a:p>
        </p:txBody>
      </p:sp>
      <p:sp>
        <p:nvSpPr>
          <p:cNvPr id="23" name="textbox 1722"/>
          <p:cNvSpPr/>
          <p:nvPr/>
        </p:nvSpPr>
        <p:spPr>
          <a:xfrm>
            <a:off x="8261519" y="5176723"/>
            <a:ext cx="995196" cy="1177581"/>
          </a:xfrm>
          <a:prstGeom prst="roundRect">
            <a:avLst>
              <a:gd name="adj" fmla="val 5586"/>
            </a:avLst>
          </a:prstGeom>
          <a:noFill/>
          <a:ln w="19050" cap="flat">
            <a:solidFill>
              <a:srgbClr val="FF0000"/>
            </a:solidFill>
            <a:prstDash val="dash"/>
            <a:miter lim="0"/>
          </a:ln>
        </p:spPr>
        <p:txBody>
          <a:bodyPr vert="horz" wrap="square" lIns="0" tIns="0" rIns="0" bIns="0"/>
          <a:lstStyle/>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p:txBody>
      </p:sp>
      <p:sp>
        <p:nvSpPr>
          <p:cNvPr id="24" name="textbox 1724"/>
          <p:cNvSpPr/>
          <p:nvPr/>
        </p:nvSpPr>
        <p:spPr>
          <a:xfrm>
            <a:off x="9686171" y="5196591"/>
            <a:ext cx="912213" cy="1176396"/>
          </a:xfrm>
          <a:prstGeom prst="roundRect">
            <a:avLst>
              <a:gd name="adj" fmla="val 5751"/>
            </a:avLst>
          </a:prstGeom>
          <a:noFill/>
          <a:ln w="19050" cap="flat">
            <a:solidFill>
              <a:srgbClr val="FF0000"/>
            </a:solidFill>
            <a:prstDash val="dash"/>
            <a:miter lim="0"/>
          </a:ln>
        </p:spPr>
        <p:txBody>
          <a:bodyPr vert="horz" wrap="square" lIns="0" tIns="0" rIns="0" bIns="0"/>
          <a:lstStyle/>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p:txBody>
      </p:sp>
      <p:sp>
        <p:nvSpPr>
          <p:cNvPr id="27" name="textbox 1730"/>
          <p:cNvSpPr/>
          <p:nvPr/>
        </p:nvSpPr>
        <p:spPr>
          <a:xfrm>
            <a:off x="1254623" y="4014773"/>
            <a:ext cx="1842731" cy="32448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indent="86995" algn="l" rtl="0" eaLnBrk="0">
              <a:lnSpc>
                <a:spcPct val="109000"/>
              </a:lnSpc>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接入交换机：</a:t>
            </a:r>
            <a:r>
              <a:rPr sz="900" kern="0" spc="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48</a:t>
            </a:r>
            <a:r>
              <a:rPr sz="900" kern="0" spc="1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25</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GE    SFP</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1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6</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100</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GE</a:t>
            </a: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QSFP</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28</a:t>
            </a:r>
            <a:endParaRPr sz="900" dirty="0">
              <a:latin typeface="微软雅黑" panose="020B0503020204020204" charset="-122"/>
              <a:ea typeface="微软雅黑" panose="020B0503020204020204" charset="-122"/>
              <a:cs typeface="微软雅黑" panose="020B0503020204020204" charset="-122"/>
            </a:endParaRPr>
          </a:p>
        </p:txBody>
      </p:sp>
      <p:sp>
        <p:nvSpPr>
          <p:cNvPr id="28" name="textbox 1732"/>
          <p:cNvSpPr/>
          <p:nvPr/>
        </p:nvSpPr>
        <p:spPr>
          <a:xfrm>
            <a:off x="3156108" y="2382193"/>
            <a:ext cx="2520234"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汇聚交换机：</a:t>
            </a:r>
            <a:r>
              <a:rPr sz="900" kern="0" spc="1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100GE QSFP</a:t>
            </a:r>
            <a:r>
              <a:rPr sz="900" kern="0" spc="1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28</a:t>
            </a:r>
            <a:r>
              <a:rPr lang="en-US" sz="900" kern="0" spc="1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/32</a:t>
            </a:r>
            <a:r>
              <a:rPr lang="zh-CN" altLang="en-US" sz="900" kern="0" spc="1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端口</a:t>
            </a:r>
            <a:endParaRPr sz="900" dirty="0">
              <a:latin typeface="微软雅黑" panose="020B0503020204020204" charset="-122"/>
              <a:ea typeface="微软雅黑" panose="020B0503020204020204" charset="-122"/>
              <a:cs typeface="微软雅黑" panose="020B0503020204020204" charset="-122"/>
            </a:endParaRPr>
          </a:p>
        </p:txBody>
      </p:sp>
      <p:pic>
        <p:nvPicPr>
          <p:cNvPr id="31" name="picture 1738"/>
          <p:cNvPicPr>
            <a:picLocks noChangeAspect="1"/>
          </p:cNvPicPr>
          <p:nvPr/>
        </p:nvPicPr>
        <p:blipFill>
          <a:blip r:embed="rId2"/>
          <a:stretch>
            <a:fillRect/>
          </a:stretch>
        </p:blipFill>
        <p:spPr>
          <a:xfrm>
            <a:off x="3933117" y="4126724"/>
            <a:ext cx="966216" cy="100583"/>
          </a:xfrm>
          <a:prstGeom prst="rect">
            <a:avLst/>
          </a:prstGeom>
        </p:spPr>
      </p:pic>
      <p:pic>
        <p:nvPicPr>
          <p:cNvPr id="32" name="picture 1740"/>
          <p:cNvPicPr>
            <a:picLocks noChangeAspect="1"/>
          </p:cNvPicPr>
          <p:nvPr/>
        </p:nvPicPr>
        <p:blipFill>
          <a:blip r:embed="rId2"/>
          <a:stretch>
            <a:fillRect/>
          </a:stretch>
        </p:blipFill>
        <p:spPr>
          <a:xfrm>
            <a:off x="3072056" y="4126725"/>
            <a:ext cx="967739" cy="102106"/>
          </a:xfrm>
          <a:prstGeom prst="rect">
            <a:avLst/>
          </a:prstGeom>
        </p:spPr>
      </p:pic>
      <p:pic>
        <p:nvPicPr>
          <p:cNvPr id="34" name="picture 1744"/>
          <p:cNvPicPr>
            <a:picLocks noChangeAspect="1"/>
          </p:cNvPicPr>
          <p:nvPr/>
        </p:nvPicPr>
        <p:blipFill>
          <a:blip r:embed="rId3"/>
          <a:stretch>
            <a:fillRect/>
          </a:stretch>
        </p:blipFill>
        <p:spPr>
          <a:xfrm>
            <a:off x="5572178" y="4142238"/>
            <a:ext cx="967739" cy="100583"/>
          </a:xfrm>
          <a:prstGeom prst="rect">
            <a:avLst/>
          </a:prstGeom>
        </p:spPr>
      </p:pic>
      <p:pic>
        <p:nvPicPr>
          <p:cNvPr id="35" name="picture 1746"/>
          <p:cNvPicPr>
            <a:picLocks noChangeAspect="1"/>
          </p:cNvPicPr>
          <p:nvPr/>
        </p:nvPicPr>
        <p:blipFill>
          <a:blip r:embed="rId2"/>
          <a:stretch>
            <a:fillRect/>
          </a:stretch>
        </p:blipFill>
        <p:spPr>
          <a:xfrm>
            <a:off x="6526067" y="4142238"/>
            <a:ext cx="966216" cy="100583"/>
          </a:xfrm>
          <a:prstGeom prst="rect">
            <a:avLst/>
          </a:prstGeom>
        </p:spPr>
      </p:pic>
      <p:sp>
        <p:nvSpPr>
          <p:cNvPr id="57" name="矩形 56"/>
          <p:cNvSpPr/>
          <p:nvPr/>
        </p:nvSpPr>
        <p:spPr>
          <a:xfrm>
            <a:off x="5593146" y="180426"/>
            <a:ext cx="5919327" cy="146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102452" y="537144"/>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6342629" y="572643"/>
            <a:ext cx="1074382" cy="230832"/>
          </a:xfrm>
          <a:prstGeom prst="rect">
            <a:avLst/>
          </a:prstGeom>
          <a:noFill/>
        </p:spPr>
        <p:txBody>
          <a:bodyPr wrap="square" rtlCol="0">
            <a:spAutoFit/>
          </a:bodyPr>
          <a:lstStyle/>
          <a:p>
            <a:r>
              <a:rPr lang="zh-CN" altLang="en-US" sz="900" dirty="0" smtClean="0"/>
              <a:t>业务管理网络</a:t>
            </a:r>
            <a:endParaRPr lang="zh-CN" altLang="en-US" sz="900" dirty="0"/>
          </a:p>
        </p:txBody>
      </p:sp>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701" y="911411"/>
            <a:ext cx="740248" cy="345682"/>
          </a:xfrm>
          <a:prstGeom prst="rect">
            <a:avLst/>
          </a:prstGeom>
        </p:spPr>
      </p:pic>
      <p:sp>
        <p:nvSpPr>
          <p:cNvPr id="61" name="textbox 1306"/>
          <p:cNvSpPr/>
          <p:nvPr/>
        </p:nvSpPr>
        <p:spPr>
          <a:xfrm>
            <a:off x="7901809" y="506506"/>
            <a:ext cx="3142052" cy="593938"/>
          </a:xfrm>
          <a:prstGeom prst="rect">
            <a:avLst/>
          </a:prstGeom>
          <a:noFill/>
          <a:ln w="0" cap="flat">
            <a:noFill/>
            <a:prstDash val="solid"/>
            <a:miter lim="0"/>
          </a:ln>
        </p:spPr>
        <p:txBody>
          <a:bodyPr vert="horz" wrap="square" lIns="0" tIns="0" rIns="0" bIns="0"/>
          <a:lstStyle/>
          <a:p>
            <a:pPr algn="l" rtl="0" eaLnBrk="0">
              <a:lnSpc>
                <a:spcPct val="79000"/>
              </a:lnSpc>
            </a:pPr>
            <a:endParaRPr sz="1100" dirty="0">
              <a:latin typeface="微软雅黑" panose="020B0503020204020204" charset="-122"/>
              <a:ea typeface="微软雅黑" panose="020B0503020204020204" charset="-122"/>
              <a:cs typeface="Arial" panose="020B0604020202020204"/>
            </a:endParaRPr>
          </a:p>
          <a:p>
            <a:pPr marL="12700" eaLnBrk="0">
              <a:lnSpc>
                <a:spcPct val="98000"/>
              </a:lnSpc>
            </a:pPr>
            <a:r>
              <a:rPr lang="zh-CN" altLang="en-US" sz="1100" i="1" dirty="0" smtClean="0">
                <a:latin typeface="微软雅黑" panose="020B0503020204020204" charset="-122"/>
                <a:ea typeface="微软雅黑" panose="020B0503020204020204" charset="-122"/>
                <a:cs typeface="微软雅黑" panose="020B0503020204020204" charset="-122"/>
              </a:rPr>
              <a:t>业务采用以太网互联，</a:t>
            </a:r>
            <a:r>
              <a:rPr lang="en-US" altLang="zh-CN" sz="1100" i="1" dirty="0" smtClean="0">
                <a:latin typeface="微软雅黑" panose="020B0503020204020204" charset="-122"/>
                <a:ea typeface="微软雅黑" panose="020B0503020204020204" charset="-122"/>
                <a:cs typeface="微软雅黑" panose="020B0503020204020204" charset="-122"/>
              </a:rPr>
              <a:t>2 * 100GE</a:t>
            </a:r>
            <a:r>
              <a:rPr lang="zh-CN" altLang="en-US" sz="1100" i="1" dirty="0" smtClean="0">
                <a:latin typeface="微软雅黑" panose="020B0503020204020204" charset="-122"/>
                <a:ea typeface="微软雅黑" panose="020B0503020204020204" charset="-122"/>
                <a:cs typeface="微软雅黑" panose="020B0503020204020204" charset="-122"/>
              </a:rPr>
              <a:t>汇聚交换机，</a:t>
            </a:r>
            <a:r>
              <a:rPr lang="en-US" altLang="zh-CN" sz="1100" i="1" dirty="0" smtClean="0">
                <a:latin typeface="微软雅黑" panose="020B0503020204020204" charset="-122"/>
                <a:ea typeface="微软雅黑" panose="020B0503020204020204" charset="-122"/>
                <a:cs typeface="微软雅黑" panose="020B0503020204020204" charset="-122"/>
              </a:rPr>
              <a:t>3 *  25GE</a:t>
            </a:r>
            <a:r>
              <a:rPr lang="zh-CN" altLang="en-US" sz="1100" i="1" dirty="0" smtClean="0">
                <a:latin typeface="微软雅黑" panose="020B0503020204020204" charset="-122"/>
                <a:ea typeface="微软雅黑" panose="020B0503020204020204" charset="-122"/>
                <a:cs typeface="微软雅黑" panose="020B0503020204020204" charset="-122"/>
              </a:rPr>
              <a:t>计入交换机</a:t>
            </a: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r>
              <a:rPr lang="zh-CN" altLang="en-US" sz="1100" b="1" i="1" dirty="0" smtClean="0">
                <a:latin typeface="微软雅黑" panose="020B0503020204020204" charset="-122"/>
                <a:ea typeface="微软雅黑" panose="020B0503020204020204" charset="-122"/>
                <a:cs typeface="微软雅黑" panose="020B0503020204020204" charset="-122"/>
              </a:rPr>
              <a:t>说明：接入交换机下联可用</a:t>
            </a:r>
            <a:r>
              <a:rPr lang="en-US" altLang="zh-CN" sz="1100" b="1" i="1" dirty="0" smtClean="0">
                <a:latin typeface="微软雅黑" panose="020B0503020204020204" charset="-122"/>
                <a:ea typeface="微软雅黑" panose="020B0503020204020204" charset="-122"/>
                <a:cs typeface="微软雅黑" panose="020B0503020204020204" charset="-122"/>
              </a:rPr>
              <a:t>25GE</a:t>
            </a:r>
            <a:r>
              <a:rPr lang="zh-CN" altLang="en-US" sz="1100" b="1" i="1" dirty="0" smtClean="0">
                <a:latin typeface="微软雅黑" panose="020B0503020204020204" charset="-122"/>
                <a:ea typeface="微软雅黑" panose="020B0503020204020204" charset="-122"/>
                <a:cs typeface="微软雅黑" panose="020B0503020204020204" charset="-122"/>
              </a:rPr>
              <a:t>口为</a:t>
            </a:r>
            <a:r>
              <a:rPr lang="en-US" altLang="zh-CN" sz="1100" b="1" i="1" dirty="0" smtClean="0">
                <a:latin typeface="微软雅黑" panose="020B0503020204020204" charset="-122"/>
                <a:ea typeface="微软雅黑" panose="020B0503020204020204" charset="-122"/>
                <a:cs typeface="微软雅黑" panose="020B0503020204020204" charset="-122"/>
              </a:rPr>
              <a:t>144</a:t>
            </a:r>
            <a:r>
              <a:rPr lang="zh-CN" altLang="en-US" sz="1100" b="1" i="1" dirty="0" smtClean="0">
                <a:latin typeface="微软雅黑" panose="020B0503020204020204" charset="-122"/>
                <a:ea typeface="微软雅黑" panose="020B0503020204020204" charset="-122"/>
                <a:cs typeface="微软雅黑" panose="020B0503020204020204" charset="-122"/>
              </a:rPr>
              <a:t>个</a:t>
            </a:r>
            <a:endParaRPr lang="zh-CN" altLang="en-US" sz="1100" b="1" i="1" dirty="0">
              <a:latin typeface="微软雅黑" panose="020B0503020204020204" charset="-122"/>
              <a:ea typeface="微软雅黑" panose="020B0503020204020204" charset="-122"/>
              <a:cs typeface="微软雅黑" panose="020B0503020204020204" charset="-122"/>
            </a:endParaRPr>
          </a:p>
        </p:txBody>
      </p:sp>
      <p:sp>
        <p:nvSpPr>
          <p:cNvPr id="63" name="下箭头 62"/>
          <p:cNvSpPr/>
          <p:nvPr/>
        </p:nvSpPr>
        <p:spPr>
          <a:xfrm>
            <a:off x="6449623" y="1837163"/>
            <a:ext cx="248311" cy="311142"/>
          </a:xfrm>
          <a:prstGeom prst="down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picture 1746"/>
          <p:cNvPicPr>
            <a:picLocks noChangeAspect="1"/>
          </p:cNvPicPr>
          <p:nvPr/>
        </p:nvPicPr>
        <p:blipFill>
          <a:blip r:embed="rId2"/>
          <a:stretch>
            <a:fillRect/>
          </a:stretch>
        </p:blipFill>
        <p:spPr>
          <a:xfrm>
            <a:off x="9442694" y="4134344"/>
            <a:ext cx="966216" cy="100583"/>
          </a:xfrm>
          <a:prstGeom prst="rect">
            <a:avLst/>
          </a:prstGeom>
        </p:spPr>
      </p:pic>
      <p:pic>
        <p:nvPicPr>
          <p:cNvPr id="65" name="picture 1746"/>
          <p:cNvPicPr>
            <a:picLocks noChangeAspect="1"/>
          </p:cNvPicPr>
          <p:nvPr/>
        </p:nvPicPr>
        <p:blipFill>
          <a:blip r:embed="rId2"/>
          <a:stretch>
            <a:fillRect/>
          </a:stretch>
        </p:blipFill>
        <p:spPr>
          <a:xfrm>
            <a:off x="8513936" y="4139067"/>
            <a:ext cx="966216" cy="100583"/>
          </a:xfrm>
          <a:prstGeom prst="rect">
            <a:avLst/>
          </a:prstGeom>
        </p:spPr>
      </p:pic>
      <p:pic>
        <p:nvPicPr>
          <p:cNvPr id="66" name="picture 1738"/>
          <p:cNvPicPr>
            <a:picLocks noChangeAspect="1"/>
          </p:cNvPicPr>
          <p:nvPr/>
        </p:nvPicPr>
        <p:blipFill>
          <a:blip r:embed="rId2"/>
          <a:stretch>
            <a:fillRect/>
          </a:stretch>
        </p:blipFill>
        <p:spPr>
          <a:xfrm>
            <a:off x="5476056" y="2420623"/>
            <a:ext cx="966216" cy="100583"/>
          </a:xfrm>
          <a:prstGeom prst="rect">
            <a:avLst/>
          </a:prstGeom>
        </p:spPr>
      </p:pic>
      <p:pic>
        <p:nvPicPr>
          <p:cNvPr id="67" name="picture 1738"/>
          <p:cNvPicPr>
            <a:picLocks noChangeAspect="1"/>
          </p:cNvPicPr>
          <p:nvPr/>
        </p:nvPicPr>
        <p:blipFill>
          <a:blip r:embed="rId2"/>
          <a:stretch>
            <a:fillRect/>
          </a:stretch>
        </p:blipFill>
        <p:spPr>
          <a:xfrm>
            <a:off x="6739867" y="2416102"/>
            <a:ext cx="966216" cy="100583"/>
          </a:xfrm>
          <a:prstGeom prst="rect">
            <a:avLst/>
          </a:prstGeom>
        </p:spPr>
      </p:pic>
      <p:cxnSp>
        <p:nvCxnSpPr>
          <p:cNvPr id="69" name="直接连接符 68"/>
          <p:cNvCxnSpPr/>
          <p:nvPr/>
        </p:nvCxnSpPr>
        <p:spPr>
          <a:xfrm flipV="1">
            <a:off x="6442272" y="2512164"/>
            <a:ext cx="297595" cy="45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442272" y="2434848"/>
            <a:ext cx="297595" cy="4521"/>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3855" y="5241365"/>
            <a:ext cx="527806" cy="276172"/>
          </a:xfrm>
          <a:prstGeom prst="rect">
            <a:avLst/>
          </a:prstGeom>
        </p:spPr>
      </p:pic>
      <p:pic>
        <p:nvPicPr>
          <p:cNvPr id="72" name="图片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4367" y="5786957"/>
            <a:ext cx="527806" cy="276172"/>
          </a:xfrm>
          <a:prstGeom prst="rect">
            <a:avLst/>
          </a:prstGeom>
        </p:spPr>
      </p:pic>
      <p:sp>
        <p:nvSpPr>
          <p:cNvPr id="76" name="textbox 1716"/>
          <p:cNvSpPr/>
          <p:nvPr/>
        </p:nvSpPr>
        <p:spPr>
          <a:xfrm>
            <a:off x="5940356" y="5050967"/>
            <a:ext cx="1087119" cy="1351914"/>
          </a:xfrm>
          <a:prstGeom prst="roundRect">
            <a:avLst>
              <a:gd name="adj" fmla="val 6041"/>
            </a:avLst>
          </a:prstGeom>
          <a:noFill/>
          <a:ln w="9525" cap="flat">
            <a:solidFill>
              <a:srgbClr val="000000"/>
            </a:solidFill>
            <a:prstDash val="dash"/>
            <a:miter lim="0"/>
          </a:ln>
        </p:spPr>
        <p:txBody>
          <a:bodyPr vert="horz" wrap="square" lIns="0" tIns="0" rIns="0" bIns="0"/>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415290" algn="l" rtl="0" eaLnBrk="0">
              <a:lnSpc>
                <a:spcPts val="850"/>
              </a:lnSpc>
            </a:pPr>
            <a:r>
              <a:rPr sz="2400" kern="0" spc="-1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02000"/>
              </a:lnSpc>
            </a:pPr>
            <a:endParaRPr sz="200" dirty="0">
              <a:latin typeface="Arial" panose="020B0604020202020204"/>
              <a:ea typeface="Arial" panose="020B0604020202020204"/>
              <a:cs typeface="Arial" panose="020B0604020202020204"/>
            </a:endParaRPr>
          </a:p>
        </p:txBody>
      </p:sp>
      <p:pic>
        <p:nvPicPr>
          <p:cNvPr id="77" name="图片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4945" y="5302564"/>
            <a:ext cx="527806" cy="276172"/>
          </a:xfrm>
          <a:prstGeom prst="rect">
            <a:avLst/>
          </a:prstGeom>
        </p:spPr>
      </p:pic>
      <p:pic>
        <p:nvPicPr>
          <p:cNvPr id="78" name="图片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061" y="5847958"/>
            <a:ext cx="527806" cy="276172"/>
          </a:xfrm>
          <a:prstGeom prst="rect">
            <a:avLst/>
          </a:prstGeom>
        </p:spPr>
      </p:pic>
      <p:pic>
        <p:nvPicPr>
          <p:cNvPr id="79" name="图片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7931" y="5705044"/>
            <a:ext cx="909048" cy="365985"/>
          </a:xfrm>
          <a:prstGeom prst="rect">
            <a:avLst/>
          </a:prstGeom>
        </p:spPr>
      </p:pic>
      <p:sp>
        <p:nvSpPr>
          <p:cNvPr id="80" name="object 190"/>
          <p:cNvSpPr txBox="1"/>
          <p:nvPr/>
        </p:nvSpPr>
        <p:spPr>
          <a:xfrm>
            <a:off x="8619586" y="5442277"/>
            <a:ext cx="214261" cy="138852"/>
          </a:xfrm>
          <a:prstGeom prst="rect">
            <a:avLst/>
          </a:prstGeom>
        </p:spPr>
        <p:txBody>
          <a:bodyPr vert="horz" wrap="square" lIns="0" tIns="0" rIns="0" bIns="0" rtlCol="0">
            <a:noAutofit/>
          </a:bodyPr>
          <a:lstStyle/>
          <a:p>
            <a:pPr marL="12700" marR="0" lvl="0" indent="0" defTabSz="914400" eaLnBrk="1" fontAlgn="auto" latinLnBrk="0" hangingPunct="1">
              <a:lnSpc>
                <a:spcPct val="100000"/>
              </a:lnSpc>
              <a:spcBef>
                <a:spcPts val="0"/>
              </a:spcBef>
              <a:spcAft>
                <a:spcPts val="0"/>
              </a:spcAft>
              <a:buClrTx/>
              <a:buSzTx/>
              <a:buFontTx/>
              <a:buNone/>
              <a:defRPr/>
            </a:pPr>
            <a:r>
              <a:rPr kumimoji="0" sz="2135" b="0" i="0" u="none" strike="noStrike" kern="0" cap="none" spc="5" normalizeH="0" baseline="0" noProof="0" dirty="0" smtClean="0">
                <a:ln>
                  <a:noFill/>
                </a:ln>
                <a:solidFill>
                  <a:srgbClr val="1D1D1A"/>
                </a:solidFill>
                <a:effectLst/>
                <a:uLnTx/>
                <a:uFillTx/>
                <a:latin typeface="微软雅黑" panose="020B0503020204020204" charset="-122"/>
                <a:cs typeface="微软雅黑" panose="020B0503020204020204" charset="-122"/>
              </a:rPr>
              <a:t>…</a:t>
            </a:r>
            <a:endParaRPr kumimoji="0" sz="2135" b="0" i="0" u="none" strike="noStrike" kern="0" cap="none" spc="0" normalizeH="0" baseline="0" noProof="0" dirty="0" smtClean="0">
              <a:ln>
                <a:noFill/>
              </a:ln>
              <a:solidFill>
                <a:prstClr val="black"/>
              </a:solidFill>
              <a:effectLst/>
              <a:uLnTx/>
              <a:uFillTx/>
              <a:latin typeface="微软雅黑" panose="020B0503020204020204" charset="-122"/>
              <a:cs typeface="微软雅黑" panose="020B0503020204020204" charset="-122"/>
            </a:endParaRPr>
          </a:p>
        </p:txBody>
      </p:sp>
      <p:pic>
        <p:nvPicPr>
          <p:cNvPr id="81" name="图片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2321" y="5281596"/>
            <a:ext cx="909048" cy="365985"/>
          </a:xfrm>
          <a:prstGeom prst="rect">
            <a:avLst/>
          </a:prstGeom>
        </p:spPr>
      </p:pic>
      <p:pic>
        <p:nvPicPr>
          <p:cNvPr id="83" name="图片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0126" y="5957883"/>
            <a:ext cx="909048" cy="365985"/>
          </a:xfrm>
          <a:prstGeom prst="rect">
            <a:avLst/>
          </a:prstGeom>
        </p:spPr>
      </p:pic>
      <p:pic>
        <p:nvPicPr>
          <p:cNvPr id="84" name="图片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3878" y="5705044"/>
            <a:ext cx="909048" cy="365985"/>
          </a:xfrm>
          <a:prstGeom prst="rect">
            <a:avLst/>
          </a:prstGeom>
        </p:spPr>
      </p:pic>
      <p:pic>
        <p:nvPicPr>
          <p:cNvPr id="85" name="图片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1325" y="5969478"/>
            <a:ext cx="909048" cy="365985"/>
          </a:xfrm>
          <a:prstGeom prst="rect">
            <a:avLst/>
          </a:prstGeom>
        </p:spPr>
      </p:pic>
      <p:pic>
        <p:nvPicPr>
          <p:cNvPr id="86" name="图片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0655" y="5264838"/>
            <a:ext cx="909048" cy="365985"/>
          </a:xfrm>
          <a:prstGeom prst="rect">
            <a:avLst/>
          </a:prstGeom>
        </p:spPr>
      </p:pic>
      <p:sp>
        <p:nvSpPr>
          <p:cNvPr id="89" name="textbox 1784"/>
          <p:cNvSpPr/>
          <p:nvPr/>
        </p:nvSpPr>
        <p:spPr>
          <a:xfrm>
            <a:off x="9883435" y="5632704"/>
            <a:ext cx="239864" cy="12498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850"/>
              </a:lnSpc>
            </a:pPr>
            <a:r>
              <a:rPr sz="2400" kern="0" spc="-19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p:txBody>
      </p:sp>
      <p:cxnSp>
        <p:nvCxnSpPr>
          <p:cNvPr id="92" name="直接连接符 91"/>
          <p:cNvCxnSpPr>
            <a:stCxn id="23" idx="0"/>
            <a:endCxn id="65" idx="2"/>
          </p:cNvCxnSpPr>
          <p:nvPr/>
        </p:nvCxnSpPr>
        <p:spPr>
          <a:xfrm flipV="1">
            <a:off x="8759117" y="4239650"/>
            <a:ext cx="237927" cy="93707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23" idx="0"/>
            <a:endCxn id="64" idx="2"/>
          </p:cNvCxnSpPr>
          <p:nvPr/>
        </p:nvCxnSpPr>
        <p:spPr>
          <a:xfrm flipV="1">
            <a:off x="8759117" y="4234927"/>
            <a:ext cx="1166685" cy="94179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24" idx="0"/>
            <a:endCxn id="65" idx="2"/>
          </p:cNvCxnSpPr>
          <p:nvPr/>
        </p:nvCxnSpPr>
        <p:spPr>
          <a:xfrm flipH="1" flipV="1">
            <a:off x="8997044" y="4239650"/>
            <a:ext cx="1145234" cy="9569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24" idx="0"/>
            <a:endCxn id="64" idx="2"/>
          </p:cNvCxnSpPr>
          <p:nvPr/>
        </p:nvCxnSpPr>
        <p:spPr>
          <a:xfrm flipH="1" flipV="1">
            <a:off x="9925802" y="4234927"/>
            <a:ext cx="216476" cy="9616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6" idx="0"/>
            <a:endCxn id="35" idx="2"/>
          </p:cNvCxnSpPr>
          <p:nvPr/>
        </p:nvCxnSpPr>
        <p:spPr>
          <a:xfrm flipV="1">
            <a:off x="6483916" y="4242821"/>
            <a:ext cx="525259" cy="80814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6" idx="0"/>
            <a:endCxn id="34" idx="2"/>
          </p:cNvCxnSpPr>
          <p:nvPr/>
        </p:nvCxnSpPr>
        <p:spPr>
          <a:xfrm flipH="1" flipV="1">
            <a:off x="6056048" y="4242821"/>
            <a:ext cx="427868" cy="80814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0" idx="0"/>
            <a:endCxn id="31" idx="2"/>
          </p:cNvCxnSpPr>
          <p:nvPr/>
        </p:nvCxnSpPr>
        <p:spPr>
          <a:xfrm flipV="1">
            <a:off x="4071278" y="4227307"/>
            <a:ext cx="344947" cy="76718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0" idx="0"/>
            <a:endCxn id="32" idx="2"/>
          </p:cNvCxnSpPr>
          <p:nvPr/>
        </p:nvCxnSpPr>
        <p:spPr>
          <a:xfrm flipH="1" flipV="1">
            <a:off x="3555926" y="4228831"/>
            <a:ext cx="515352" cy="7656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extbox 1732"/>
          <p:cNvSpPr/>
          <p:nvPr/>
        </p:nvSpPr>
        <p:spPr>
          <a:xfrm>
            <a:off x="8637293" y="6451849"/>
            <a:ext cx="310324"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全闪</a:t>
            </a:r>
            <a:endParaRPr sz="900" dirty="0">
              <a:latin typeface="微软雅黑" panose="020B0503020204020204" charset="-122"/>
              <a:ea typeface="微软雅黑" panose="020B0503020204020204" charset="-122"/>
              <a:cs typeface="微软雅黑" panose="020B0503020204020204" charset="-122"/>
            </a:endParaRPr>
          </a:p>
        </p:txBody>
      </p:sp>
      <p:sp>
        <p:nvSpPr>
          <p:cNvPr id="123" name="textbox 1732"/>
          <p:cNvSpPr/>
          <p:nvPr/>
        </p:nvSpPr>
        <p:spPr>
          <a:xfrm>
            <a:off x="10034040" y="6471464"/>
            <a:ext cx="310324"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混闪</a:t>
            </a:r>
            <a:endParaRPr sz="900" dirty="0">
              <a:latin typeface="微软雅黑" panose="020B0503020204020204" charset="-122"/>
              <a:ea typeface="微软雅黑" panose="020B0503020204020204" charset="-122"/>
              <a:cs typeface="微软雅黑" panose="020B0503020204020204" charset="-122"/>
            </a:endParaRPr>
          </a:p>
        </p:txBody>
      </p:sp>
      <p:sp>
        <p:nvSpPr>
          <p:cNvPr id="126" name="textbox 1732"/>
          <p:cNvSpPr/>
          <p:nvPr/>
        </p:nvSpPr>
        <p:spPr>
          <a:xfrm>
            <a:off x="6093644" y="6505709"/>
            <a:ext cx="892546" cy="255386"/>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en-US" altLang="zh-CN"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CPU</a:t>
            </a: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管理节点</a:t>
            </a:r>
            <a:endParaRPr sz="900" dirty="0">
              <a:latin typeface="微软雅黑" panose="020B0503020204020204" charset="-122"/>
              <a:ea typeface="微软雅黑" panose="020B0503020204020204" charset="-122"/>
              <a:cs typeface="微软雅黑" panose="020B0503020204020204" charset="-122"/>
            </a:endParaRPr>
          </a:p>
        </p:txBody>
      </p:sp>
      <p:cxnSp>
        <p:nvCxnSpPr>
          <p:cNvPr id="137" name="直接连接符 136"/>
          <p:cNvCxnSpPr>
            <a:endCxn id="66" idx="2"/>
          </p:cNvCxnSpPr>
          <p:nvPr/>
        </p:nvCxnSpPr>
        <p:spPr>
          <a:xfrm flipV="1">
            <a:off x="4071278" y="2521206"/>
            <a:ext cx="1887886" cy="160551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endCxn id="67" idx="2"/>
          </p:cNvCxnSpPr>
          <p:nvPr/>
        </p:nvCxnSpPr>
        <p:spPr>
          <a:xfrm flipV="1">
            <a:off x="4039795" y="2516685"/>
            <a:ext cx="3183180" cy="16100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34" idx="3"/>
            <a:endCxn id="66" idx="2"/>
          </p:cNvCxnSpPr>
          <p:nvPr/>
        </p:nvCxnSpPr>
        <p:spPr>
          <a:xfrm flipH="1" flipV="1">
            <a:off x="5959164" y="2521206"/>
            <a:ext cx="580753" cy="167132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34" idx="3"/>
            <a:endCxn id="67" idx="2"/>
          </p:cNvCxnSpPr>
          <p:nvPr/>
        </p:nvCxnSpPr>
        <p:spPr>
          <a:xfrm flipV="1">
            <a:off x="6539917" y="2516685"/>
            <a:ext cx="683058" cy="167584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64" idx="1"/>
            <a:endCxn id="66" idx="2"/>
          </p:cNvCxnSpPr>
          <p:nvPr/>
        </p:nvCxnSpPr>
        <p:spPr>
          <a:xfrm flipH="1" flipV="1">
            <a:off x="5959164" y="2521206"/>
            <a:ext cx="3483530" cy="166343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65" idx="3"/>
            <a:endCxn id="67" idx="2"/>
          </p:cNvCxnSpPr>
          <p:nvPr/>
        </p:nvCxnSpPr>
        <p:spPr>
          <a:xfrm flipH="1" flipV="1">
            <a:off x="7222975" y="2516685"/>
            <a:ext cx="2257177" cy="1672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1200242" y="1360393"/>
            <a:ext cx="624202" cy="845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1200242" y="1133790"/>
            <a:ext cx="624202" cy="845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8" name="textbox 1732"/>
          <p:cNvSpPr/>
          <p:nvPr/>
        </p:nvSpPr>
        <p:spPr>
          <a:xfrm>
            <a:off x="3497218" y="6546350"/>
            <a:ext cx="1085153"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en-US" altLang="zh-CN"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GPU</a:t>
            </a: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训练、推理节点</a:t>
            </a:r>
            <a:endParaRPr sz="900" dirty="0">
              <a:latin typeface="微软雅黑" panose="020B0503020204020204" charset="-122"/>
              <a:ea typeface="微软雅黑" panose="020B0503020204020204" charset="-122"/>
              <a:cs typeface="微软雅黑" panose="020B0503020204020204" charset="-122"/>
            </a:endParaRPr>
          </a:p>
        </p:txBody>
      </p:sp>
      <p:sp>
        <p:nvSpPr>
          <p:cNvPr id="170" name="文本框 169"/>
          <p:cNvSpPr txBox="1"/>
          <p:nvPr/>
        </p:nvSpPr>
        <p:spPr>
          <a:xfrm>
            <a:off x="322764" y="1022601"/>
            <a:ext cx="967312" cy="230832"/>
          </a:xfrm>
          <a:prstGeom prst="rect">
            <a:avLst/>
          </a:prstGeom>
          <a:noFill/>
        </p:spPr>
        <p:txBody>
          <a:bodyPr wrap="square" rtlCol="0">
            <a:spAutoFit/>
          </a:bodyPr>
          <a:lstStyle/>
          <a:p>
            <a:r>
              <a:rPr lang="en-US" altLang="zh-CN" sz="900" dirty="0" smtClean="0"/>
              <a:t>25Gb/s</a:t>
            </a:r>
            <a:r>
              <a:rPr lang="zh-CN" altLang="en-US" sz="900" dirty="0" smtClean="0"/>
              <a:t>链路</a:t>
            </a:r>
            <a:endParaRPr lang="zh-CN" altLang="en-US" sz="900" dirty="0"/>
          </a:p>
        </p:txBody>
      </p:sp>
      <p:sp>
        <p:nvSpPr>
          <p:cNvPr id="171" name="文本框 170"/>
          <p:cNvSpPr txBox="1"/>
          <p:nvPr/>
        </p:nvSpPr>
        <p:spPr>
          <a:xfrm>
            <a:off x="261571" y="1253433"/>
            <a:ext cx="938671" cy="230832"/>
          </a:xfrm>
          <a:prstGeom prst="rect">
            <a:avLst/>
          </a:prstGeom>
          <a:noFill/>
        </p:spPr>
        <p:txBody>
          <a:bodyPr wrap="square" rtlCol="0">
            <a:spAutoFit/>
          </a:bodyPr>
          <a:lstStyle/>
          <a:p>
            <a:r>
              <a:rPr lang="en-US" altLang="zh-CN" sz="900" dirty="0" smtClean="0"/>
              <a:t>100Gb/s</a:t>
            </a:r>
            <a:r>
              <a:rPr lang="zh-CN" altLang="en-US" sz="900" dirty="0" smtClean="0"/>
              <a:t>链路</a:t>
            </a:r>
            <a:endParaRPr lang="zh-CN" altLang="en-US" sz="900" dirty="0"/>
          </a:p>
        </p:txBody>
      </p:sp>
      <p:sp>
        <p:nvSpPr>
          <p:cNvPr id="172" name="文本框 171"/>
          <p:cNvSpPr txBox="1"/>
          <p:nvPr/>
        </p:nvSpPr>
        <p:spPr>
          <a:xfrm>
            <a:off x="136598" y="180426"/>
            <a:ext cx="2252596" cy="369332"/>
          </a:xfrm>
          <a:prstGeom prst="rect">
            <a:avLst/>
          </a:prstGeom>
          <a:noFill/>
        </p:spPr>
        <p:txBody>
          <a:bodyPr wrap="square" rtlCol="0">
            <a:spAutoFit/>
          </a:bodyPr>
          <a:lstStyle/>
          <a:p>
            <a:r>
              <a:rPr lang="zh-CN" altLang="en-US" b="1" dirty="0" smtClean="0">
                <a:latin typeface="微软雅黑" panose="020B0503020204020204" charset="-122"/>
                <a:ea typeface="微软雅黑" panose="020B0503020204020204" charset="-122"/>
              </a:rPr>
              <a:t>业务网络拓扑</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圆角矩形 2"/>
          <p:cNvSpPr/>
          <p:nvPr/>
        </p:nvSpPr>
        <p:spPr>
          <a:xfrm>
            <a:off x="322764" y="911411"/>
            <a:ext cx="1557124" cy="730959"/>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1704"/>
          <p:cNvSpPr/>
          <p:nvPr/>
        </p:nvSpPr>
        <p:spPr>
          <a:xfrm>
            <a:off x="-76021" y="5056968"/>
            <a:ext cx="2751454" cy="125476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531620" indent="-71120" algn="l" rtl="0" eaLnBrk="0">
              <a:lnSpc>
                <a:spcPct val="109000"/>
              </a:lnSpc>
            </a:pPr>
            <a:r>
              <a:rPr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单节点</a:t>
            </a:r>
            <a:r>
              <a:rPr lang="en-US"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1</a:t>
            </a:r>
            <a:r>
              <a:rPr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sz="900" kern="0" spc="70" dirty="0">
                <a:solidFill>
                  <a:srgbClr val="FF0000">
                    <a:alpha val="100000"/>
                  </a:srgbClr>
                </a:solidFill>
                <a:latin typeface="微软雅黑" panose="020B0503020204020204" charset="-122"/>
                <a:ea typeface="微软雅黑" panose="020B0503020204020204" charset="-122"/>
                <a:cs typeface="微软雅黑" panose="020B0503020204020204" charset="-122"/>
              </a:rPr>
              <a:t>*</a:t>
            </a:r>
            <a:r>
              <a:rPr sz="900" kern="0" spc="160" dirty="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1</a:t>
            </a:r>
            <a:r>
              <a:rPr lang="en-US" altLang="zh-CN"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GE</a:t>
            </a:r>
            <a:r>
              <a:rPr sz="900" kern="0" spc="7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a:t>
            </a:r>
            <a:r>
              <a:rPr sz="900" kern="0" spc="0" dirty="0" smtClean="0">
                <a:solidFill>
                  <a:srgbClr val="FF0000">
                    <a:alpha val="100000"/>
                  </a:srgbClr>
                </a:solidFill>
                <a:latin typeface="微软雅黑" panose="020B0503020204020204" charset="-122"/>
                <a:ea typeface="微软雅黑" panose="020B0503020204020204" charset="-122"/>
                <a:cs typeface="微软雅黑" panose="020B0503020204020204" charset="-122"/>
              </a:rPr>
              <a:t> </a:t>
            </a:r>
            <a:r>
              <a:rPr sz="900" kern="0" spc="90" dirty="0" err="1" smtClean="0">
                <a:solidFill>
                  <a:srgbClr val="FF0000">
                    <a:alpha val="100000"/>
                  </a:srgbClr>
                </a:solidFill>
                <a:latin typeface="微软雅黑" panose="020B0503020204020204" charset="-122"/>
                <a:ea typeface="微软雅黑" panose="020B0503020204020204" charset="-122"/>
                <a:cs typeface="微软雅黑" panose="020B0503020204020204" charset="-122"/>
              </a:rPr>
              <a:t>接到交换机上</a:t>
            </a:r>
            <a:endParaRPr sz="9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13000"/>
              </a:lnSpc>
            </a:pPr>
            <a:endParaRPr sz="200" dirty="0">
              <a:latin typeface="Arial" panose="020B0604020202020204"/>
              <a:ea typeface="Arial" panose="020B0604020202020204"/>
              <a:cs typeface="Arial" panose="020B0604020202020204"/>
            </a:endParaRPr>
          </a:p>
          <a:p>
            <a:pPr marL="12700" algn="l" rtl="0" eaLnBrk="0">
              <a:lnSpc>
                <a:spcPct val="85000"/>
              </a:lnSpc>
              <a:spcBef>
                <a:spcPts val="0"/>
              </a:spcBef>
            </a:pPr>
            <a:endParaRPr sz="900" dirty="0">
              <a:latin typeface="Arial" panose="020B0604020202020204"/>
              <a:ea typeface="Arial" panose="020B0604020202020204"/>
              <a:cs typeface="Arial" panose="020B0604020202020204"/>
            </a:endParaRPr>
          </a:p>
        </p:txBody>
      </p:sp>
      <p:sp>
        <p:nvSpPr>
          <p:cNvPr id="5" name="textbox 1716"/>
          <p:cNvSpPr/>
          <p:nvPr/>
        </p:nvSpPr>
        <p:spPr>
          <a:xfrm>
            <a:off x="3527718" y="4994491"/>
            <a:ext cx="1087119" cy="1351914"/>
          </a:xfrm>
          <a:prstGeom prst="roundRect">
            <a:avLst>
              <a:gd name="adj" fmla="val 6041"/>
            </a:avLst>
          </a:prstGeom>
          <a:noFill/>
          <a:ln w="12700" cap="flat">
            <a:solidFill>
              <a:srgbClr val="000000"/>
            </a:solidFill>
            <a:prstDash val="dash"/>
            <a:miter lim="0"/>
          </a:ln>
        </p:spPr>
        <p:txBody>
          <a:bodyPr vert="horz" wrap="square" lIns="0" tIns="0" rIns="0" bIns="0"/>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415290" algn="l" rtl="0" eaLnBrk="0">
              <a:lnSpc>
                <a:spcPts val="850"/>
              </a:lnSpc>
            </a:pPr>
            <a:r>
              <a:rPr sz="2400" kern="0" spc="-1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02000"/>
              </a:lnSpc>
            </a:pPr>
            <a:endParaRPr sz="200" dirty="0">
              <a:latin typeface="Arial" panose="020B0604020202020204"/>
              <a:ea typeface="Arial" panose="020B0604020202020204"/>
              <a:cs typeface="Arial" panose="020B0604020202020204"/>
            </a:endParaRPr>
          </a:p>
          <a:p>
            <a:pPr marL="195580" algn="l" rtl="0" eaLnBrk="0">
              <a:lnSpc>
                <a:spcPct val="98000"/>
              </a:lnSpc>
              <a:spcBef>
                <a:spcPts val="0"/>
              </a:spcBef>
            </a:pPr>
            <a:endParaRPr sz="800" dirty="0">
              <a:latin typeface="微软雅黑" panose="020B0503020204020204" charset="-122"/>
              <a:ea typeface="微软雅黑" panose="020B0503020204020204" charset="-122"/>
              <a:cs typeface="微软雅黑" panose="020B0503020204020204" charset="-122"/>
            </a:endParaRPr>
          </a:p>
        </p:txBody>
      </p:sp>
      <p:sp>
        <p:nvSpPr>
          <p:cNvPr id="6" name="textbox 1722"/>
          <p:cNvSpPr/>
          <p:nvPr/>
        </p:nvSpPr>
        <p:spPr>
          <a:xfrm>
            <a:off x="8261519" y="5176723"/>
            <a:ext cx="995196" cy="1177581"/>
          </a:xfrm>
          <a:prstGeom prst="roundRect">
            <a:avLst>
              <a:gd name="adj" fmla="val 5586"/>
            </a:avLst>
          </a:prstGeom>
          <a:noFill/>
          <a:ln w="19050" cap="flat">
            <a:solidFill>
              <a:srgbClr val="FF0000"/>
            </a:solidFill>
            <a:prstDash val="dash"/>
            <a:miter lim="0"/>
          </a:ln>
        </p:spPr>
        <p:txBody>
          <a:bodyPr vert="horz" wrap="square" lIns="0" tIns="0" rIns="0" bIns="0"/>
          <a:lstStyle/>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p:txBody>
      </p:sp>
      <p:sp>
        <p:nvSpPr>
          <p:cNvPr id="7" name="textbox 1724"/>
          <p:cNvSpPr/>
          <p:nvPr/>
        </p:nvSpPr>
        <p:spPr>
          <a:xfrm>
            <a:off x="9686171" y="5196591"/>
            <a:ext cx="912213" cy="1176396"/>
          </a:xfrm>
          <a:prstGeom prst="roundRect">
            <a:avLst>
              <a:gd name="adj" fmla="val 5751"/>
            </a:avLst>
          </a:prstGeom>
          <a:noFill/>
          <a:ln w="19050" cap="flat">
            <a:solidFill>
              <a:srgbClr val="FF0000"/>
            </a:solidFill>
            <a:prstDash val="dash"/>
            <a:miter lim="0"/>
          </a:ln>
        </p:spPr>
        <p:txBody>
          <a:bodyPr vert="horz" wrap="square" lIns="0" tIns="0" rIns="0" bIns="0"/>
          <a:lstStyle/>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p:txBody>
      </p:sp>
      <p:pic>
        <p:nvPicPr>
          <p:cNvPr id="10" name="picture 1738"/>
          <p:cNvPicPr>
            <a:picLocks noChangeAspect="1"/>
          </p:cNvPicPr>
          <p:nvPr/>
        </p:nvPicPr>
        <p:blipFill>
          <a:blip r:embed="rId2"/>
          <a:stretch>
            <a:fillRect/>
          </a:stretch>
        </p:blipFill>
        <p:spPr>
          <a:xfrm>
            <a:off x="3933117" y="4126724"/>
            <a:ext cx="966216" cy="100583"/>
          </a:xfrm>
          <a:prstGeom prst="rect">
            <a:avLst/>
          </a:prstGeom>
        </p:spPr>
      </p:pic>
      <p:pic>
        <p:nvPicPr>
          <p:cNvPr id="11" name="picture 1740"/>
          <p:cNvPicPr>
            <a:picLocks noChangeAspect="1"/>
          </p:cNvPicPr>
          <p:nvPr/>
        </p:nvPicPr>
        <p:blipFill>
          <a:blip r:embed="rId2"/>
          <a:stretch>
            <a:fillRect/>
          </a:stretch>
        </p:blipFill>
        <p:spPr>
          <a:xfrm>
            <a:off x="3072056" y="4126725"/>
            <a:ext cx="967739" cy="102106"/>
          </a:xfrm>
          <a:prstGeom prst="rect">
            <a:avLst/>
          </a:prstGeom>
        </p:spPr>
      </p:pic>
      <p:pic>
        <p:nvPicPr>
          <p:cNvPr id="12" name="picture 1744"/>
          <p:cNvPicPr>
            <a:picLocks noChangeAspect="1"/>
          </p:cNvPicPr>
          <p:nvPr/>
        </p:nvPicPr>
        <p:blipFill>
          <a:blip r:embed="rId3"/>
          <a:stretch>
            <a:fillRect/>
          </a:stretch>
        </p:blipFill>
        <p:spPr>
          <a:xfrm>
            <a:off x="5572178" y="4142238"/>
            <a:ext cx="967739" cy="100583"/>
          </a:xfrm>
          <a:prstGeom prst="rect">
            <a:avLst/>
          </a:prstGeom>
        </p:spPr>
      </p:pic>
      <p:pic>
        <p:nvPicPr>
          <p:cNvPr id="13" name="picture 1746"/>
          <p:cNvPicPr>
            <a:picLocks noChangeAspect="1"/>
          </p:cNvPicPr>
          <p:nvPr/>
        </p:nvPicPr>
        <p:blipFill>
          <a:blip r:embed="rId2"/>
          <a:stretch>
            <a:fillRect/>
          </a:stretch>
        </p:blipFill>
        <p:spPr>
          <a:xfrm>
            <a:off x="6526067" y="4142238"/>
            <a:ext cx="966216" cy="100583"/>
          </a:xfrm>
          <a:prstGeom prst="rect">
            <a:avLst/>
          </a:prstGeom>
        </p:spPr>
      </p:pic>
      <p:sp>
        <p:nvSpPr>
          <p:cNvPr id="14" name="矩形 13"/>
          <p:cNvSpPr/>
          <p:nvPr/>
        </p:nvSpPr>
        <p:spPr>
          <a:xfrm>
            <a:off x="5593146" y="180426"/>
            <a:ext cx="5919327" cy="146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02452" y="537144"/>
            <a:ext cx="1330745" cy="943301"/>
          </a:xfrm>
          <a:prstGeom prst="rect">
            <a:avLst/>
          </a:prstGeom>
          <a:solidFill>
            <a:schemeClr val="bg1"/>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342629" y="572643"/>
            <a:ext cx="1074382" cy="230832"/>
          </a:xfrm>
          <a:prstGeom prst="rect">
            <a:avLst/>
          </a:prstGeom>
          <a:noFill/>
        </p:spPr>
        <p:txBody>
          <a:bodyPr wrap="square" rtlCol="0">
            <a:spAutoFit/>
          </a:bodyPr>
          <a:lstStyle/>
          <a:p>
            <a:r>
              <a:rPr lang="en-US" altLang="zh-CN" sz="900" dirty="0"/>
              <a:t>BMC</a:t>
            </a:r>
            <a:r>
              <a:rPr lang="zh-CN" altLang="en-US" sz="900" dirty="0" smtClean="0"/>
              <a:t>管理网络</a:t>
            </a:r>
            <a:endParaRPr lang="zh-CN" altLang="en-US" sz="900" dirty="0"/>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701" y="911411"/>
            <a:ext cx="740248" cy="345682"/>
          </a:xfrm>
          <a:prstGeom prst="rect">
            <a:avLst/>
          </a:prstGeom>
        </p:spPr>
      </p:pic>
      <p:sp>
        <p:nvSpPr>
          <p:cNvPr id="18" name="textbox 1306"/>
          <p:cNvSpPr/>
          <p:nvPr/>
        </p:nvSpPr>
        <p:spPr>
          <a:xfrm>
            <a:off x="7901809" y="506506"/>
            <a:ext cx="3142052" cy="593938"/>
          </a:xfrm>
          <a:prstGeom prst="rect">
            <a:avLst/>
          </a:prstGeom>
          <a:noFill/>
          <a:ln w="0" cap="flat">
            <a:noFill/>
            <a:prstDash val="solid"/>
            <a:miter lim="0"/>
          </a:ln>
        </p:spPr>
        <p:txBody>
          <a:bodyPr vert="horz" wrap="square" lIns="0" tIns="0" rIns="0" bIns="0"/>
          <a:lstStyle/>
          <a:p>
            <a:pPr algn="l" rtl="0" eaLnBrk="0">
              <a:lnSpc>
                <a:spcPct val="79000"/>
              </a:lnSpc>
            </a:pPr>
            <a:endParaRPr sz="1100" dirty="0">
              <a:latin typeface="微软雅黑" panose="020B0503020204020204" charset="-122"/>
              <a:ea typeface="微软雅黑" panose="020B0503020204020204" charset="-122"/>
              <a:cs typeface="Arial" panose="020B0604020202020204"/>
            </a:endParaRPr>
          </a:p>
          <a:p>
            <a:pPr marL="12700" eaLnBrk="0">
              <a:lnSpc>
                <a:spcPct val="98000"/>
              </a:lnSpc>
            </a:pPr>
            <a:r>
              <a:rPr lang="zh-CN" altLang="en-US" sz="1100" i="1" dirty="0" smtClean="0">
                <a:latin typeface="微软雅黑" panose="020B0503020204020204" charset="-122"/>
                <a:ea typeface="微软雅黑" panose="020B0503020204020204" charset="-122"/>
                <a:cs typeface="微软雅黑" panose="020B0503020204020204" charset="-122"/>
              </a:rPr>
              <a:t>业务采用以太网互联，</a:t>
            </a:r>
            <a:r>
              <a:rPr lang="en-US" altLang="zh-CN" sz="1100" i="1" dirty="0" smtClean="0">
                <a:latin typeface="微软雅黑" panose="020B0503020204020204" charset="-122"/>
                <a:ea typeface="微软雅黑" panose="020B0503020204020204" charset="-122"/>
                <a:cs typeface="微软雅黑" panose="020B0503020204020204" charset="-122"/>
              </a:rPr>
              <a:t>2 * 10GE</a:t>
            </a:r>
            <a:r>
              <a:rPr lang="zh-CN" altLang="en-US" sz="1100" i="1" dirty="0" smtClean="0">
                <a:latin typeface="微软雅黑" panose="020B0503020204020204" charset="-122"/>
                <a:ea typeface="微软雅黑" panose="020B0503020204020204" charset="-122"/>
                <a:cs typeface="微软雅黑" panose="020B0503020204020204" charset="-122"/>
              </a:rPr>
              <a:t>汇聚交换机，</a:t>
            </a:r>
            <a:r>
              <a:rPr lang="en-US" altLang="zh-CN" sz="1100" i="1" dirty="0" smtClean="0">
                <a:latin typeface="微软雅黑" panose="020B0503020204020204" charset="-122"/>
                <a:ea typeface="微软雅黑" panose="020B0503020204020204" charset="-122"/>
                <a:cs typeface="微软雅黑" panose="020B0503020204020204" charset="-122"/>
              </a:rPr>
              <a:t>3 *  </a:t>
            </a:r>
            <a:r>
              <a:rPr lang="en-US" altLang="zh-CN" sz="1100" i="1" dirty="0">
                <a:latin typeface="微软雅黑" panose="020B0503020204020204" charset="-122"/>
                <a:ea typeface="微软雅黑" panose="020B0503020204020204" charset="-122"/>
                <a:cs typeface="微软雅黑" panose="020B0503020204020204" charset="-122"/>
              </a:rPr>
              <a:t>1</a:t>
            </a:r>
            <a:r>
              <a:rPr lang="en-US" altLang="zh-CN" sz="1100" i="1" dirty="0" smtClean="0">
                <a:latin typeface="微软雅黑" panose="020B0503020204020204" charset="-122"/>
                <a:ea typeface="微软雅黑" panose="020B0503020204020204" charset="-122"/>
                <a:cs typeface="微软雅黑" panose="020B0503020204020204" charset="-122"/>
              </a:rPr>
              <a:t>0GE</a:t>
            </a:r>
            <a:r>
              <a:rPr lang="zh-CN" altLang="en-US" sz="1100" i="1" dirty="0" smtClean="0">
                <a:latin typeface="微软雅黑" panose="020B0503020204020204" charset="-122"/>
                <a:ea typeface="微软雅黑" panose="020B0503020204020204" charset="-122"/>
                <a:cs typeface="微软雅黑" panose="020B0503020204020204" charset="-122"/>
              </a:rPr>
              <a:t>计入交换机</a:t>
            </a: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endParaRPr lang="en-US" altLang="zh-CN" sz="1100" i="1" dirty="0" smtClean="0">
              <a:latin typeface="微软雅黑" panose="020B0503020204020204" charset="-122"/>
              <a:ea typeface="微软雅黑" panose="020B0503020204020204" charset="-122"/>
              <a:cs typeface="微软雅黑" panose="020B0503020204020204" charset="-122"/>
            </a:endParaRPr>
          </a:p>
          <a:p>
            <a:pPr marL="12700" eaLnBrk="0">
              <a:lnSpc>
                <a:spcPct val="98000"/>
              </a:lnSpc>
            </a:pPr>
            <a:r>
              <a:rPr lang="zh-CN" altLang="en-US" sz="1100" b="1" i="1" dirty="0" smtClean="0">
                <a:latin typeface="微软雅黑" panose="020B0503020204020204" charset="-122"/>
                <a:ea typeface="微软雅黑" panose="020B0503020204020204" charset="-122"/>
                <a:cs typeface="微软雅黑" panose="020B0503020204020204" charset="-122"/>
              </a:rPr>
              <a:t>说明：接入交换机下联可用</a:t>
            </a:r>
            <a:r>
              <a:rPr lang="en-US" altLang="zh-CN" sz="1100" b="1" i="1" dirty="0">
                <a:latin typeface="微软雅黑" panose="020B0503020204020204" charset="-122"/>
                <a:ea typeface="微软雅黑" panose="020B0503020204020204" charset="-122"/>
                <a:cs typeface="微软雅黑" panose="020B0503020204020204" charset="-122"/>
              </a:rPr>
              <a:t>1</a:t>
            </a:r>
            <a:r>
              <a:rPr lang="en-US" altLang="zh-CN" sz="1100" b="1" i="1" dirty="0" smtClean="0">
                <a:latin typeface="微软雅黑" panose="020B0503020204020204" charset="-122"/>
                <a:ea typeface="微软雅黑" panose="020B0503020204020204" charset="-122"/>
                <a:cs typeface="微软雅黑" panose="020B0503020204020204" charset="-122"/>
              </a:rPr>
              <a:t>0GE</a:t>
            </a:r>
            <a:r>
              <a:rPr lang="zh-CN" altLang="en-US" sz="1100" b="1" i="1" dirty="0" smtClean="0">
                <a:latin typeface="微软雅黑" panose="020B0503020204020204" charset="-122"/>
                <a:ea typeface="微软雅黑" panose="020B0503020204020204" charset="-122"/>
                <a:cs typeface="微软雅黑" panose="020B0503020204020204" charset="-122"/>
              </a:rPr>
              <a:t>口为</a:t>
            </a:r>
            <a:r>
              <a:rPr lang="en-US" altLang="zh-CN" sz="1100" b="1" i="1" dirty="0" smtClean="0">
                <a:latin typeface="微软雅黑" panose="020B0503020204020204" charset="-122"/>
                <a:ea typeface="微软雅黑" panose="020B0503020204020204" charset="-122"/>
                <a:cs typeface="微软雅黑" panose="020B0503020204020204" charset="-122"/>
              </a:rPr>
              <a:t>144</a:t>
            </a:r>
            <a:r>
              <a:rPr lang="zh-CN" altLang="en-US" sz="1100" b="1" i="1" dirty="0" smtClean="0">
                <a:latin typeface="微软雅黑" panose="020B0503020204020204" charset="-122"/>
                <a:ea typeface="微软雅黑" panose="020B0503020204020204" charset="-122"/>
                <a:cs typeface="微软雅黑" panose="020B0503020204020204" charset="-122"/>
              </a:rPr>
              <a:t>个</a:t>
            </a:r>
            <a:endParaRPr lang="zh-CN" altLang="en-US" sz="1100" b="1" i="1" dirty="0">
              <a:latin typeface="微软雅黑" panose="020B0503020204020204" charset="-122"/>
              <a:ea typeface="微软雅黑" panose="020B0503020204020204" charset="-122"/>
              <a:cs typeface="微软雅黑" panose="020B0503020204020204" charset="-122"/>
            </a:endParaRPr>
          </a:p>
        </p:txBody>
      </p:sp>
      <p:sp>
        <p:nvSpPr>
          <p:cNvPr id="19" name="下箭头 18"/>
          <p:cNvSpPr/>
          <p:nvPr/>
        </p:nvSpPr>
        <p:spPr>
          <a:xfrm>
            <a:off x="6449623" y="1837163"/>
            <a:ext cx="248311" cy="311142"/>
          </a:xfrm>
          <a:prstGeom prst="down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746"/>
          <p:cNvPicPr>
            <a:picLocks noChangeAspect="1"/>
          </p:cNvPicPr>
          <p:nvPr/>
        </p:nvPicPr>
        <p:blipFill>
          <a:blip r:embed="rId2"/>
          <a:stretch>
            <a:fillRect/>
          </a:stretch>
        </p:blipFill>
        <p:spPr>
          <a:xfrm>
            <a:off x="9442694" y="4134344"/>
            <a:ext cx="966216" cy="100583"/>
          </a:xfrm>
          <a:prstGeom prst="rect">
            <a:avLst/>
          </a:prstGeom>
        </p:spPr>
      </p:pic>
      <p:pic>
        <p:nvPicPr>
          <p:cNvPr id="21" name="picture 1746"/>
          <p:cNvPicPr>
            <a:picLocks noChangeAspect="1"/>
          </p:cNvPicPr>
          <p:nvPr/>
        </p:nvPicPr>
        <p:blipFill>
          <a:blip r:embed="rId2"/>
          <a:stretch>
            <a:fillRect/>
          </a:stretch>
        </p:blipFill>
        <p:spPr>
          <a:xfrm>
            <a:off x="8513936" y="4139067"/>
            <a:ext cx="966216" cy="100583"/>
          </a:xfrm>
          <a:prstGeom prst="rect">
            <a:avLst/>
          </a:prstGeom>
        </p:spPr>
      </p:pic>
      <p:pic>
        <p:nvPicPr>
          <p:cNvPr id="22" name="picture 1738"/>
          <p:cNvPicPr>
            <a:picLocks noChangeAspect="1"/>
          </p:cNvPicPr>
          <p:nvPr/>
        </p:nvPicPr>
        <p:blipFill>
          <a:blip r:embed="rId2"/>
          <a:stretch>
            <a:fillRect/>
          </a:stretch>
        </p:blipFill>
        <p:spPr>
          <a:xfrm>
            <a:off x="5476056" y="2420623"/>
            <a:ext cx="966216" cy="100583"/>
          </a:xfrm>
          <a:prstGeom prst="rect">
            <a:avLst/>
          </a:prstGeom>
        </p:spPr>
      </p:pic>
      <p:pic>
        <p:nvPicPr>
          <p:cNvPr id="23" name="picture 1738"/>
          <p:cNvPicPr>
            <a:picLocks noChangeAspect="1"/>
          </p:cNvPicPr>
          <p:nvPr/>
        </p:nvPicPr>
        <p:blipFill>
          <a:blip r:embed="rId2"/>
          <a:stretch>
            <a:fillRect/>
          </a:stretch>
        </p:blipFill>
        <p:spPr>
          <a:xfrm>
            <a:off x="6739867" y="2416102"/>
            <a:ext cx="966216" cy="100583"/>
          </a:xfrm>
          <a:prstGeom prst="rect">
            <a:avLst/>
          </a:prstGeom>
        </p:spPr>
      </p:pic>
      <p:cxnSp>
        <p:nvCxnSpPr>
          <p:cNvPr id="24" name="直接连接符 23"/>
          <p:cNvCxnSpPr/>
          <p:nvPr/>
        </p:nvCxnSpPr>
        <p:spPr>
          <a:xfrm flipV="1">
            <a:off x="6442272" y="2512164"/>
            <a:ext cx="297595" cy="45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442272" y="2434848"/>
            <a:ext cx="297595" cy="4521"/>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3855" y="5241365"/>
            <a:ext cx="527806" cy="276172"/>
          </a:xfrm>
          <a:prstGeom prst="rect">
            <a:avLst/>
          </a:prstGeom>
        </p:spPr>
      </p:pic>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4367" y="5786957"/>
            <a:ext cx="527806" cy="276172"/>
          </a:xfrm>
          <a:prstGeom prst="rect">
            <a:avLst/>
          </a:prstGeom>
        </p:spPr>
      </p:pic>
      <p:sp>
        <p:nvSpPr>
          <p:cNvPr id="28" name="textbox 1716"/>
          <p:cNvSpPr/>
          <p:nvPr/>
        </p:nvSpPr>
        <p:spPr>
          <a:xfrm>
            <a:off x="5940356" y="5050967"/>
            <a:ext cx="1087119" cy="1351914"/>
          </a:xfrm>
          <a:prstGeom prst="roundRect">
            <a:avLst>
              <a:gd name="adj" fmla="val 6041"/>
            </a:avLst>
          </a:prstGeom>
          <a:noFill/>
          <a:ln w="9525" cap="flat">
            <a:solidFill>
              <a:srgbClr val="000000"/>
            </a:solidFill>
            <a:prstDash val="dash"/>
            <a:miter lim="0"/>
          </a:ln>
        </p:spPr>
        <p:txBody>
          <a:bodyPr vert="horz" wrap="square" lIns="0" tIns="0" rIns="0" bIns="0"/>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415290" algn="l" rtl="0" eaLnBrk="0">
              <a:lnSpc>
                <a:spcPts val="850"/>
              </a:lnSpc>
            </a:pPr>
            <a:r>
              <a:rPr sz="2400" kern="0" spc="-1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102000"/>
              </a:lnSpc>
            </a:pPr>
            <a:endParaRPr sz="200" dirty="0">
              <a:latin typeface="Arial" panose="020B0604020202020204"/>
              <a:ea typeface="Arial" panose="020B0604020202020204"/>
              <a:cs typeface="Arial" panose="020B0604020202020204"/>
            </a:endParaRPr>
          </a:p>
        </p:txBody>
      </p: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4945" y="5302564"/>
            <a:ext cx="527806" cy="276172"/>
          </a:xfrm>
          <a:prstGeom prst="rect">
            <a:avLst/>
          </a:prstGeom>
        </p:spPr>
      </p:pic>
      <p:pic>
        <p:nvPicPr>
          <p:cNvPr id="30" name="图片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061" y="5847958"/>
            <a:ext cx="527806" cy="276172"/>
          </a:xfrm>
          <a:prstGeom prst="rect">
            <a:avLst/>
          </a:prstGeom>
        </p:spPr>
      </p:pic>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7931" y="5705044"/>
            <a:ext cx="909048" cy="365985"/>
          </a:xfrm>
          <a:prstGeom prst="rect">
            <a:avLst/>
          </a:prstGeom>
        </p:spPr>
      </p:pic>
      <p:sp>
        <p:nvSpPr>
          <p:cNvPr id="32" name="object 190"/>
          <p:cNvSpPr txBox="1"/>
          <p:nvPr/>
        </p:nvSpPr>
        <p:spPr>
          <a:xfrm>
            <a:off x="8619586" y="5442277"/>
            <a:ext cx="214261" cy="138852"/>
          </a:xfrm>
          <a:prstGeom prst="rect">
            <a:avLst/>
          </a:prstGeom>
        </p:spPr>
        <p:txBody>
          <a:bodyPr vert="horz" wrap="square" lIns="0" tIns="0" rIns="0" bIns="0" rtlCol="0">
            <a:noAutofit/>
          </a:bodyPr>
          <a:lstStyle/>
          <a:p>
            <a:pPr marL="12700" marR="0" lvl="0" indent="0" defTabSz="914400" eaLnBrk="1" fontAlgn="auto" latinLnBrk="0" hangingPunct="1">
              <a:lnSpc>
                <a:spcPct val="100000"/>
              </a:lnSpc>
              <a:spcBef>
                <a:spcPts val="0"/>
              </a:spcBef>
              <a:spcAft>
                <a:spcPts val="0"/>
              </a:spcAft>
              <a:buClrTx/>
              <a:buSzTx/>
              <a:buFontTx/>
              <a:buNone/>
              <a:defRPr/>
            </a:pPr>
            <a:r>
              <a:rPr kumimoji="0" sz="2135" b="0" i="0" u="none" strike="noStrike" kern="0" cap="none" spc="5" normalizeH="0" baseline="0" noProof="0" dirty="0" smtClean="0">
                <a:ln>
                  <a:noFill/>
                </a:ln>
                <a:solidFill>
                  <a:srgbClr val="1D1D1A"/>
                </a:solidFill>
                <a:effectLst/>
                <a:uLnTx/>
                <a:uFillTx/>
                <a:latin typeface="微软雅黑" panose="020B0503020204020204" charset="-122"/>
                <a:cs typeface="微软雅黑" panose="020B0503020204020204" charset="-122"/>
              </a:rPr>
              <a:t>…</a:t>
            </a:r>
            <a:endParaRPr kumimoji="0" sz="2135" b="0" i="0" u="none" strike="noStrike" kern="0" cap="none" spc="0" normalizeH="0" baseline="0" noProof="0" dirty="0" smtClean="0">
              <a:ln>
                <a:noFill/>
              </a:ln>
              <a:solidFill>
                <a:prstClr val="black"/>
              </a:solidFill>
              <a:effectLst/>
              <a:uLnTx/>
              <a:uFillTx/>
              <a:latin typeface="微软雅黑" panose="020B0503020204020204" charset="-122"/>
              <a:cs typeface="微软雅黑" panose="020B0503020204020204" charset="-122"/>
            </a:endParaRPr>
          </a:p>
        </p:txBody>
      </p:sp>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2321" y="5281596"/>
            <a:ext cx="909048" cy="365985"/>
          </a:xfrm>
          <a:prstGeom prst="rect">
            <a:avLst/>
          </a:prstGeom>
        </p:spPr>
      </p:pic>
      <p:pic>
        <p:nvPicPr>
          <p:cNvPr id="34" name="图片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0126" y="5957883"/>
            <a:ext cx="909048" cy="365985"/>
          </a:xfrm>
          <a:prstGeom prst="rect">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3878" y="5705044"/>
            <a:ext cx="909048" cy="365985"/>
          </a:xfrm>
          <a:prstGeom prst="rect">
            <a:avLst/>
          </a:prstGeom>
        </p:spPr>
      </p:pic>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1325" y="5969478"/>
            <a:ext cx="909048" cy="365985"/>
          </a:xfrm>
          <a:prstGeom prst="rect">
            <a:avLst/>
          </a:prstGeom>
        </p:spPr>
      </p:pic>
      <p:pic>
        <p:nvPicPr>
          <p:cNvPr id="37" name="图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0655" y="5264838"/>
            <a:ext cx="909048" cy="365985"/>
          </a:xfrm>
          <a:prstGeom prst="rect">
            <a:avLst/>
          </a:prstGeom>
        </p:spPr>
      </p:pic>
      <p:sp>
        <p:nvSpPr>
          <p:cNvPr id="38" name="textbox 1784"/>
          <p:cNvSpPr/>
          <p:nvPr/>
        </p:nvSpPr>
        <p:spPr>
          <a:xfrm>
            <a:off x="9883435" y="5632704"/>
            <a:ext cx="239864" cy="12498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850"/>
              </a:lnSpc>
            </a:pPr>
            <a:r>
              <a:rPr sz="2400" kern="0" spc="-190" dirty="0">
                <a:solidFill>
                  <a:srgbClr val="1D1D1A">
                    <a:alpha val="100000"/>
                  </a:srgbClr>
                </a:solidFill>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p:txBody>
      </p:sp>
      <p:cxnSp>
        <p:nvCxnSpPr>
          <p:cNvPr id="45" name="直接连接符 44"/>
          <p:cNvCxnSpPr/>
          <p:nvPr/>
        </p:nvCxnSpPr>
        <p:spPr>
          <a:xfrm flipV="1">
            <a:off x="4033201" y="4258149"/>
            <a:ext cx="6593" cy="73481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textbox 1732"/>
          <p:cNvSpPr/>
          <p:nvPr/>
        </p:nvSpPr>
        <p:spPr>
          <a:xfrm>
            <a:off x="8637293" y="6451849"/>
            <a:ext cx="310324"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全闪</a:t>
            </a:r>
            <a:endParaRPr sz="900" dirty="0">
              <a:latin typeface="微软雅黑" panose="020B0503020204020204" charset="-122"/>
              <a:ea typeface="微软雅黑" panose="020B0503020204020204" charset="-122"/>
              <a:cs typeface="微软雅黑" panose="020B0503020204020204" charset="-122"/>
            </a:endParaRPr>
          </a:p>
        </p:txBody>
      </p:sp>
      <p:sp>
        <p:nvSpPr>
          <p:cNvPr id="48" name="textbox 1732"/>
          <p:cNvSpPr/>
          <p:nvPr/>
        </p:nvSpPr>
        <p:spPr>
          <a:xfrm>
            <a:off x="10034040" y="6471464"/>
            <a:ext cx="310324"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混闪</a:t>
            </a:r>
            <a:endParaRPr sz="900" dirty="0">
              <a:latin typeface="微软雅黑" panose="020B0503020204020204" charset="-122"/>
              <a:ea typeface="微软雅黑" panose="020B0503020204020204" charset="-122"/>
              <a:cs typeface="微软雅黑" panose="020B0503020204020204" charset="-122"/>
            </a:endParaRPr>
          </a:p>
        </p:txBody>
      </p:sp>
      <p:sp>
        <p:nvSpPr>
          <p:cNvPr id="49" name="textbox 1732"/>
          <p:cNvSpPr/>
          <p:nvPr/>
        </p:nvSpPr>
        <p:spPr>
          <a:xfrm>
            <a:off x="6093644" y="6505709"/>
            <a:ext cx="892546" cy="255386"/>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en-US" altLang="zh-CN"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CPU</a:t>
            </a: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管理节点</a:t>
            </a:r>
            <a:endParaRPr sz="900" dirty="0">
              <a:latin typeface="微软雅黑" panose="020B0503020204020204" charset="-122"/>
              <a:ea typeface="微软雅黑" panose="020B0503020204020204" charset="-122"/>
              <a:cs typeface="微软雅黑" panose="020B0503020204020204" charset="-122"/>
            </a:endParaRPr>
          </a:p>
        </p:txBody>
      </p:sp>
      <p:cxnSp>
        <p:nvCxnSpPr>
          <p:cNvPr id="50" name="直接连接符 49"/>
          <p:cNvCxnSpPr>
            <a:endCxn id="22" idx="2"/>
          </p:cNvCxnSpPr>
          <p:nvPr/>
        </p:nvCxnSpPr>
        <p:spPr>
          <a:xfrm flipV="1">
            <a:off x="4071278" y="2521206"/>
            <a:ext cx="1887886" cy="160551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23" idx="2"/>
          </p:cNvCxnSpPr>
          <p:nvPr/>
        </p:nvCxnSpPr>
        <p:spPr>
          <a:xfrm flipV="1">
            <a:off x="4039795" y="2516685"/>
            <a:ext cx="3183180" cy="16100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3"/>
            <a:endCxn id="22" idx="2"/>
          </p:cNvCxnSpPr>
          <p:nvPr/>
        </p:nvCxnSpPr>
        <p:spPr>
          <a:xfrm flipH="1" flipV="1">
            <a:off x="5959164" y="2521206"/>
            <a:ext cx="580753" cy="167132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3"/>
            <a:endCxn id="23" idx="2"/>
          </p:cNvCxnSpPr>
          <p:nvPr/>
        </p:nvCxnSpPr>
        <p:spPr>
          <a:xfrm flipV="1">
            <a:off x="6539917" y="2516685"/>
            <a:ext cx="683058" cy="167584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0" idx="1"/>
            <a:endCxn id="22" idx="2"/>
          </p:cNvCxnSpPr>
          <p:nvPr/>
        </p:nvCxnSpPr>
        <p:spPr>
          <a:xfrm flipH="1" flipV="1">
            <a:off x="5959164" y="2521206"/>
            <a:ext cx="3483530" cy="166343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1" idx="3"/>
            <a:endCxn id="23" idx="2"/>
          </p:cNvCxnSpPr>
          <p:nvPr/>
        </p:nvCxnSpPr>
        <p:spPr>
          <a:xfrm flipH="1" flipV="1">
            <a:off x="7222975" y="2516685"/>
            <a:ext cx="2257177" cy="1672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177891" y="1169080"/>
            <a:ext cx="624202" cy="845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177891" y="1435204"/>
            <a:ext cx="624202" cy="845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textbox 1732"/>
          <p:cNvSpPr/>
          <p:nvPr/>
        </p:nvSpPr>
        <p:spPr>
          <a:xfrm>
            <a:off x="3555925" y="6461202"/>
            <a:ext cx="1085153" cy="30924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497840" indent="-485140" algn="l" rtl="0" eaLnBrk="0">
              <a:lnSpc>
                <a:spcPct val="103000"/>
              </a:lnSpc>
            </a:pPr>
            <a:r>
              <a:rPr lang="en-US" altLang="zh-CN"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GPU</a:t>
            </a: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训练、推理节点</a:t>
            </a:r>
            <a:endParaRPr sz="900" dirty="0">
              <a:latin typeface="微软雅黑" panose="020B0503020204020204" charset="-122"/>
              <a:ea typeface="微软雅黑" panose="020B0503020204020204" charset="-122"/>
              <a:cs typeface="微软雅黑" panose="020B0503020204020204" charset="-122"/>
            </a:endParaRPr>
          </a:p>
        </p:txBody>
      </p:sp>
      <p:sp>
        <p:nvSpPr>
          <p:cNvPr id="59" name="文本框 58"/>
          <p:cNvSpPr txBox="1"/>
          <p:nvPr/>
        </p:nvSpPr>
        <p:spPr>
          <a:xfrm>
            <a:off x="322764" y="1022601"/>
            <a:ext cx="967312" cy="230832"/>
          </a:xfrm>
          <a:prstGeom prst="rect">
            <a:avLst/>
          </a:prstGeom>
          <a:noFill/>
        </p:spPr>
        <p:txBody>
          <a:bodyPr wrap="square" rtlCol="0">
            <a:spAutoFit/>
          </a:bodyPr>
          <a:lstStyle/>
          <a:p>
            <a:r>
              <a:rPr lang="en-US" altLang="zh-CN" sz="900" dirty="0" smtClean="0"/>
              <a:t>10Gb/s</a:t>
            </a:r>
            <a:r>
              <a:rPr lang="zh-CN" altLang="en-US" sz="900" dirty="0" smtClean="0"/>
              <a:t>链路</a:t>
            </a:r>
            <a:endParaRPr lang="zh-CN" altLang="en-US" sz="900" dirty="0"/>
          </a:p>
        </p:txBody>
      </p:sp>
      <p:sp>
        <p:nvSpPr>
          <p:cNvPr id="60" name="文本框 59"/>
          <p:cNvSpPr txBox="1"/>
          <p:nvPr/>
        </p:nvSpPr>
        <p:spPr>
          <a:xfrm>
            <a:off x="261571" y="1253433"/>
            <a:ext cx="938671" cy="230832"/>
          </a:xfrm>
          <a:prstGeom prst="rect">
            <a:avLst/>
          </a:prstGeom>
          <a:noFill/>
        </p:spPr>
        <p:txBody>
          <a:bodyPr wrap="square" rtlCol="0">
            <a:spAutoFit/>
          </a:bodyPr>
          <a:lstStyle/>
          <a:p>
            <a:r>
              <a:rPr lang="en-US" altLang="zh-CN" sz="900" dirty="0" smtClean="0"/>
              <a:t>1Gb/s</a:t>
            </a:r>
            <a:r>
              <a:rPr lang="zh-CN" altLang="en-US" sz="900" dirty="0" smtClean="0"/>
              <a:t>链路</a:t>
            </a:r>
            <a:endParaRPr lang="zh-CN" altLang="en-US" sz="900" dirty="0"/>
          </a:p>
        </p:txBody>
      </p:sp>
      <p:sp>
        <p:nvSpPr>
          <p:cNvPr id="61" name="文本框 60"/>
          <p:cNvSpPr txBox="1"/>
          <p:nvPr/>
        </p:nvSpPr>
        <p:spPr>
          <a:xfrm>
            <a:off x="136598" y="180426"/>
            <a:ext cx="2252596" cy="369332"/>
          </a:xfrm>
          <a:prstGeom prst="rect">
            <a:avLst/>
          </a:prstGeom>
          <a:noFill/>
        </p:spPr>
        <p:txBody>
          <a:bodyPr wrap="square" rtlCol="0">
            <a:spAutoFit/>
          </a:bodyPr>
          <a:lstStyle/>
          <a:p>
            <a:r>
              <a:rPr lang="en-US" altLang="zh-CN" b="1" dirty="0" smtClean="0">
                <a:latin typeface="微软雅黑" panose="020B0503020204020204" charset="-122"/>
                <a:ea typeface="微软雅黑" panose="020B0503020204020204" charset="-122"/>
              </a:rPr>
              <a:t>BMC</a:t>
            </a:r>
            <a:r>
              <a:rPr lang="zh-CN" altLang="en-US" b="1" dirty="0" smtClean="0">
                <a:latin typeface="微软雅黑" panose="020B0503020204020204" charset="-122"/>
                <a:ea typeface="微软雅黑" panose="020B0503020204020204" charset="-122"/>
              </a:rPr>
              <a:t>管理网络</a:t>
            </a:r>
            <a:r>
              <a:rPr lang="zh-CN" altLang="en-US" b="1" dirty="0">
                <a:latin typeface="微软雅黑" panose="020B0503020204020204" charset="-122"/>
                <a:ea typeface="微软雅黑" panose="020B0503020204020204" charset="-122"/>
              </a:rPr>
              <a:t>拓扑</a:t>
            </a:r>
            <a:endParaRPr lang="zh-CN" altLang="en-US" b="1" dirty="0">
              <a:latin typeface="微软雅黑" panose="020B0503020204020204" charset="-122"/>
              <a:ea typeface="微软雅黑" panose="020B0503020204020204" charset="-122"/>
            </a:endParaRPr>
          </a:p>
        </p:txBody>
      </p:sp>
      <p:cxnSp>
        <p:nvCxnSpPr>
          <p:cNvPr id="65" name="直接连接符 64"/>
          <p:cNvCxnSpPr>
            <a:stCxn id="28" idx="0"/>
            <a:endCxn id="12" idx="3"/>
          </p:cNvCxnSpPr>
          <p:nvPr/>
        </p:nvCxnSpPr>
        <p:spPr>
          <a:xfrm flipV="1">
            <a:off x="6483916" y="4192530"/>
            <a:ext cx="56001" cy="85843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 idx="0"/>
            <a:endCxn id="21" idx="2"/>
          </p:cNvCxnSpPr>
          <p:nvPr/>
        </p:nvCxnSpPr>
        <p:spPr>
          <a:xfrm flipV="1">
            <a:off x="8759117" y="4239650"/>
            <a:ext cx="237927" cy="93707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 idx="0"/>
            <a:endCxn id="20" idx="2"/>
          </p:cNvCxnSpPr>
          <p:nvPr/>
        </p:nvCxnSpPr>
        <p:spPr>
          <a:xfrm flipH="1" flipV="1">
            <a:off x="9925802" y="4234927"/>
            <a:ext cx="216476" cy="9616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01923" y="3964356"/>
            <a:ext cx="3084884" cy="487441"/>
          </a:xfrm>
          <a:prstGeom prst="rect">
            <a:avLst/>
          </a:prstGeom>
        </p:spPr>
        <p:txBody>
          <a:bodyPr wrap="square">
            <a:spAutoFit/>
          </a:bodyPr>
          <a:lstStyle/>
          <a:p>
            <a:pPr eaLnBrk="0">
              <a:lnSpc>
                <a:spcPct val="87000"/>
              </a:lnSpc>
            </a:pPr>
            <a:endParaRPr lang="zh-CN" altLang="en-US" sz="800" dirty="0">
              <a:latin typeface="Arial" panose="020B0604020202020204"/>
              <a:ea typeface="Arial" panose="020B0604020202020204"/>
              <a:cs typeface="Arial" panose="020B0604020202020204"/>
            </a:endParaRPr>
          </a:p>
          <a:p>
            <a:pPr marL="12700" indent="85725" eaLnBrk="0">
              <a:lnSpc>
                <a:spcPct val="104000"/>
              </a:lnSpc>
            </a:pP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3</a:t>
            </a:r>
            <a:r>
              <a:rPr lang="zh-CN" altLang="en-US"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台接入交换机：</a:t>
            </a:r>
            <a:endPar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12700" indent="85725" eaLnBrk="0">
              <a:lnSpc>
                <a:spcPct val="104000"/>
              </a:lnSpc>
            </a:pP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48</a:t>
            </a:r>
            <a:r>
              <a:rPr lang="en-US" altLang="zh-CN"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alt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altLang="zh-CN"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10</a:t>
            </a:r>
            <a:r>
              <a:rPr lang="en-US" alt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rPr>
              <a:t>GE</a:t>
            </a:r>
            <a:r>
              <a:rPr lang="en-US" altLang="zh-CN" sz="900" kern="0" spc="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altLang="zh-CN" sz="900" kern="0" dirty="0">
                <a:solidFill>
                  <a:srgbClr val="000000">
                    <a:alpha val="100000"/>
                  </a:srgbClr>
                </a:solidFill>
                <a:latin typeface="微软雅黑" panose="020B0503020204020204" charset="-122"/>
                <a:ea typeface="微软雅黑" panose="020B0503020204020204" charset="-122"/>
                <a:cs typeface="微软雅黑" panose="020B0503020204020204" charset="-122"/>
              </a:rPr>
              <a:t>SFP</a:t>
            </a:r>
            <a:r>
              <a:rPr lang="en-US" altLang="zh-CN"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altLang="zh-CN"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6*40GE</a:t>
            </a:r>
            <a:r>
              <a:rPr lang="en-US" altLang="zh-CN" sz="900" kern="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QSFP</a:t>
            </a:r>
            <a:endParaRPr lang="en-US" altLang="zh-CN" sz="900" dirty="0">
              <a:latin typeface="微软雅黑" panose="020B0503020204020204" charset="-122"/>
              <a:ea typeface="微软雅黑" panose="020B0503020204020204" charset="-122"/>
              <a:cs typeface="微软雅黑" panose="020B0503020204020204" charset="-122"/>
            </a:endParaRPr>
          </a:p>
        </p:txBody>
      </p:sp>
      <p:sp>
        <p:nvSpPr>
          <p:cNvPr id="73" name="textbox 1826"/>
          <p:cNvSpPr/>
          <p:nvPr/>
        </p:nvSpPr>
        <p:spPr>
          <a:xfrm>
            <a:off x="3088021" y="2308550"/>
            <a:ext cx="1766565" cy="31051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indent="85725" algn="l" rtl="0" eaLnBrk="0">
              <a:lnSpc>
                <a:spcPct val="104000"/>
              </a:lnSpc>
            </a:pPr>
            <a:r>
              <a:rPr 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lang="zh-CN" altLang="en-US" sz="900" kern="0" spc="1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台</a:t>
            </a:r>
            <a:r>
              <a:rPr sz="900" kern="0" spc="10" dirty="0" err="1" smtClean="0">
                <a:solidFill>
                  <a:srgbClr val="000000">
                    <a:alpha val="100000"/>
                  </a:srgbClr>
                </a:solidFill>
                <a:latin typeface="微软雅黑" panose="020B0503020204020204" charset="-122"/>
                <a:ea typeface="微软雅黑" panose="020B0503020204020204" charset="-122"/>
                <a:cs typeface="微软雅黑" panose="020B0503020204020204" charset="-122"/>
              </a:rPr>
              <a:t>汇聚交换机</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48</a:t>
            </a:r>
            <a:r>
              <a:rPr sz="900" kern="0" spc="1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13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1</a:t>
            </a:r>
            <a:r>
              <a:rPr sz="9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0GE    SFP</a:t>
            </a:r>
            <a:r>
              <a:rPr sz="9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1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6 </a:t>
            </a:r>
            <a:r>
              <a:rPr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900" kern="0" spc="14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lang="en-US" sz="900" kern="0" spc="7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40</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GE</a:t>
            </a:r>
            <a:r>
              <a:rPr sz="900" kern="0" spc="8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0" dirty="0" smtClean="0">
                <a:solidFill>
                  <a:srgbClr val="000000">
                    <a:alpha val="100000"/>
                  </a:srgbClr>
                </a:solidFill>
                <a:latin typeface="微软雅黑" panose="020B0503020204020204" charset="-122"/>
                <a:ea typeface="微软雅黑" panose="020B0503020204020204" charset="-122"/>
                <a:cs typeface="微软雅黑" panose="020B0503020204020204" charset="-122"/>
              </a:rPr>
              <a:t>QSFP</a:t>
            </a:r>
            <a:endParaRPr sz="9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1"/>
          <p:cNvSpPr txBox="1"/>
          <p:nvPr/>
        </p:nvSpPr>
        <p:spPr>
          <a:xfrm>
            <a:off x="163778" y="131405"/>
            <a:ext cx="10515600" cy="71374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smtClean="0"/>
              <a:t>1.2  </a:t>
            </a:r>
            <a:r>
              <a:rPr lang="zh-CN" altLang="en-US" sz="2000" b="1" dirty="0" smtClean="0"/>
              <a:t>不同模型的特点及对通信的要求</a:t>
            </a:r>
            <a:endParaRPr lang="zh-CN" altLang="en-US" sz="2000" b="1" dirty="0"/>
          </a:p>
        </p:txBody>
      </p:sp>
      <p:graphicFrame>
        <p:nvGraphicFramePr>
          <p:cNvPr id="4" name="object 3"/>
          <p:cNvGraphicFramePr>
            <a:graphicFrameLocks noGrp="1"/>
          </p:cNvGraphicFramePr>
          <p:nvPr/>
        </p:nvGraphicFramePr>
        <p:xfrm>
          <a:off x="651005" y="1311809"/>
          <a:ext cx="10814049" cy="4077335"/>
        </p:xfrm>
        <a:graphic>
          <a:graphicData uri="http://schemas.openxmlformats.org/drawingml/2006/table">
            <a:tbl>
              <a:tblPr firstRow="1" bandRow="1">
                <a:tableStyleId>{2D5ABB26-0587-4C30-8999-92F81FD0307C}</a:tableStyleId>
              </a:tblPr>
              <a:tblGrid>
                <a:gridCol w="753745"/>
                <a:gridCol w="1121410"/>
                <a:gridCol w="1276984"/>
                <a:gridCol w="3866515"/>
                <a:gridCol w="3795395"/>
              </a:tblGrid>
              <a:tr h="360045">
                <a:tc gridSpan="2">
                  <a:txBody>
                    <a:bodyPr/>
                    <a:lstStyle/>
                    <a:p>
                      <a:pPr marL="544195">
                        <a:lnSpc>
                          <a:spcPct val="100000"/>
                        </a:lnSpc>
                        <a:spcBef>
                          <a:spcPts val="405"/>
                        </a:spcBef>
                      </a:pPr>
                      <a:r>
                        <a:rPr sz="1600" b="1" spc="-35" dirty="0">
                          <a:latin typeface="微软雅黑" panose="020B0503020204020204" charset="-122"/>
                          <a:cs typeface="微软雅黑" panose="020B0503020204020204" charset="-122"/>
                        </a:rPr>
                        <a:t>模型分类</a:t>
                      </a:r>
                      <a:endParaRPr sz="1600" dirty="0">
                        <a:latin typeface="微软雅黑" panose="020B0503020204020204" charset="-122"/>
                        <a:cs typeface="微软雅黑" panose="020B0503020204020204" charset="-122"/>
                      </a:endParaRPr>
                    </a:p>
                  </a:txBody>
                  <a:tcPr marL="0" marR="0" marT="5143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cPr marL="0" marR="0" marT="0" marB="0"/>
                </a:tc>
                <a:tc>
                  <a:txBody>
                    <a:bodyPr/>
                    <a:lstStyle/>
                    <a:p>
                      <a:pPr marL="24130" algn="ctr">
                        <a:lnSpc>
                          <a:spcPct val="100000"/>
                        </a:lnSpc>
                        <a:spcBef>
                          <a:spcPts val="405"/>
                        </a:spcBef>
                      </a:pPr>
                      <a:r>
                        <a:rPr sz="1600" b="1" spc="-35" dirty="0">
                          <a:latin typeface="微软雅黑" panose="020B0503020204020204" charset="-122"/>
                          <a:cs typeface="微软雅黑" panose="020B0503020204020204" charset="-122"/>
                        </a:rPr>
                        <a:t>典型示例</a:t>
                      </a:r>
                      <a:endParaRPr sz="1600" dirty="0">
                        <a:latin typeface="微软雅黑" panose="020B0503020204020204" charset="-122"/>
                        <a:cs typeface="微软雅黑" panose="020B0503020204020204" charset="-122"/>
                      </a:endParaRPr>
                    </a:p>
                  </a:txBody>
                  <a:tcPr marL="0" marR="0" marT="5143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8890" algn="ctr">
                        <a:lnSpc>
                          <a:spcPct val="100000"/>
                        </a:lnSpc>
                        <a:spcBef>
                          <a:spcPts val="405"/>
                        </a:spcBef>
                      </a:pPr>
                      <a:r>
                        <a:rPr sz="1600" b="1" spc="-35" dirty="0">
                          <a:latin typeface="微软雅黑" panose="020B0503020204020204" charset="-122"/>
                          <a:cs typeface="微软雅黑" panose="020B0503020204020204" charset="-122"/>
                        </a:rPr>
                        <a:t>模型特点</a:t>
                      </a:r>
                      <a:endParaRPr sz="1600" dirty="0">
                        <a:latin typeface="微软雅黑" panose="020B0503020204020204" charset="-122"/>
                        <a:cs typeface="微软雅黑" panose="020B0503020204020204" charset="-122"/>
                      </a:endParaRPr>
                    </a:p>
                  </a:txBody>
                  <a:tcPr marL="0" marR="0" marT="5143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989965">
                        <a:lnSpc>
                          <a:spcPct val="100000"/>
                        </a:lnSpc>
                        <a:spcBef>
                          <a:spcPts val="405"/>
                        </a:spcBef>
                      </a:pPr>
                      <a:r>
                        <a:rPr sz="1600" b="1" spc="-30" dirty="0">
                          <a:latin typeface="微软雅黑" panose="020B0503020204020204" charset="-122"/>
                          <a:cs typeface="微软雅黑" panose="020B0503020204020204" charset="-122"/>
                        </a:rPr>
                        <a:t>训练方式及通信要求</a:t>
                      </a:r>
                      <a:endParaRPr sz="1600" dirty="0">
                        <a:latin typeface="微软雅黑" panose="020B0503020204020204" charset="-122"/>
                        <a:cs typeface="微软雅黑" panose="020B0503020204020204" charset="-122"/>
                      </a:endParaRPr>
                    </a:p>
                  </a:txBody>
                  <a:tcPr marL="0" marR="0" marT="5143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706755">
                <a:tc rowSpan="3" gridSpan="2">
                  <a:txBody>
                    <a:bodyPr/>
                    <a:lstStyle/>
                    <a:p>
                      <a:pPr marL="23495" algn="ctr">
                        <a:lnSpc>
                          <a:spcPct val="100000"/>
                        </a:lnSpc>
                        <a:spcBef>
                          <a:spcPts val="450"/>
                        </a:spcBef>
                      </a:pPr>
                      <a:endParaRPr lang="en-US" sz="1100" spc="-20" dirty="0" smtClean="0">
                        <a:latin typeface="微软雅黑" panose="020B0503020204020204" charset="-122"/>
                        <a:cs typeface="微软雅黑" panose="020B0503020204020204" charset="-122"/>
                      </a:endParaRPr>
                    </a:p>
                    <a:p>
                      <a:pPr marL="23495" algn="ctr">
                        <a:lnSpc>
                          <a:spcPct val="100000"/>
                        </a:lnSpc>
                        <a:spcBef>
                          <a:spcPts val="450"/>
                        </a:spcBef>
                      </a:pPr>
                      <a:endParaRPr lang="en-US" sz="1100" spc="-20" dirty="0" smtClean="0">
                        <a:latin typeface="微软雅黑" panose="020B0503020204020204" charset="-122"/>
                        <a:cs typeface="微软雅黑" panose="020B0503020204020204" charset="-122"/>
                      </a:endParaRPr>
                    </a:p>
                    <a:p>
                      <a:pPr marL="23495" algn="ctr">
                        <a:lnSpc>
                          <a:spcPct val="100000"/>
                        </a:lnSpc>
                        <a:spcBef>
                          <a:spcPts val="450"/>
                        </a:spcBef>
                      </a:pPr>
                      <a:endParaRPr lang="en-US" sz="1100" spc="-20" dirty="0" smtClean="0">
                        <a:latin typeface="微软雅黑" panose="020B0503020204020204" charset="-122"/>
                        <a:cs typeface="微软雅黑" panose="020B0503020204020204" charset="-122"/>
                      </a:endParaRPr>
                    </a:p>
                    <a:p>
                      <a:pPr marL="23495" algn="ctr">
                        <a:lnSpc>
                          <a:spcPct val="100000"/>
                        </a:lnSpc>
                        <a:spcBef>
                          <a:spcPts val="450"/>
                        </a:spcBef>
                      </a:pPr>
                      <a:endParaRPr lang="en-US" sz="1100" spc="-20" dirty="0" smtClean="0">
                        <a:latin typeface="微软雅黑" panose="020B0503020204020204" charset="-122"/>
                        <a:cs typeface="微软雅黑" panose="020B0503020204020204" charset="-122"/>
                      </a:endParaRPr>
                    </a:p>
                    <a:p>
                      <a:pPr marL="23495" algn="ctr">
                        <a:lnSpc>
                          <a:spcPct val="100000"/>
                        </a:lnSpc>
                        <a:spcBef>
                          <a:spcPts val="450"/>
                        </a:spcBef>
                      </a:pPr>
                      <a:r>
                        <a:rPr sz="1100" spc="-20" dirty="0" err="1" smtClean="0">
                          <a:latin typeface="微软雅黑" panose="020B0503020204020204" charset="-122"/>
                          <a:cs typeface="微软雅黑" panose="020B0503020204020204" charset="-122"/>
                        </a:rPr>
                        <a:t>小模型</a:t>
                      </a:r>
                      <a:endParaRPr sz="1100" dirty="0">
                        <a:latin typeface="微软雅黑" panose="020B0503020204020204" charset="-122"/>
                        <a:cs typeface="微软雅黑" panose="020B0503020204020204" charset="-122"/>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hMerge="1">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sz="1000" dirty="0">
                        <a:latin typeface="Times New Roman" panose="02020603050405020304"/>
                        <a:cs typeface="Times New Roman" panose="02020603050405020304"/>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300" dirty="0">
                        <a:latin typeface="Times New Roman" panose="02020603050405020304"/>
                        <a:cs typeface="Times New Roman" panose="02020603050405020304"/>
                      </a:endParaRPr>
                    </a:p>
                    <a:p>
                      <a:pPr>
                        <a:lnSpc>
                          <a:spcPct val="100000"/>
                        </a:lnSpc>
                        <a:spcBef>
                          <a:spcPts val="20"/>
                        </a:spcBef>
                      </a:pPr>
                      <a:endParaRPr sz="1050" dirty="0">
                        <a:latin typeface="Times New Roman" panose="02020603050405020304"/>
                        <a:cs typeface="Times New Roman" panose="02020603050405020304"/>
                      </a:endParaRPr>
                    </a:p>
                    <a:p>
                      <a:pPr marL="91440" marR="198120">
                        <a:lnSpc>
                          <a:spcPct val="100000"/>
                        </a:lnSpc>
                      </a:pPr>
                      <a:r>
                        <a:rPr sz="1000" spc="-10" dirty="0">
                          <a:latin typeface="微软雅黑" panose="020B0503020204020204" charset="-122"/>
                          <a:cs typeface="微软雅黑" panose="020B0503020204020204" charset="-122"/>
                        </a:rPr>
                        <a:t>模型较小，单个</a:t>
                      </a:r>
                      <a:r>
                        <a:rPr sz="1000" spc="-10" dirty="0">
                          <a:latin typeface="Arial" panose="020B0604020202020204"/>
                          <a:cs typeface="Arial" panose="020B0604020202020204"/>
                        </a:rPr>
                        <a:t>GPU</a:t>
                      </a:r>
                      <a:r>
                        <a:rPr sz="1000" spc="-15" dirty="0">
                          <a:latin typeface="微软雅黑" panose="020B0503020204020204" charset="-122"/>
                          <a:cs typeface="微软雅黑" panose="020B0503020204020204" charset="-122"/>
                        </a:rPr>
                        <a:t>显存可以完整放下模型参数、梯度及优化器</a:t>
                      </a:r>
                      <a:r>
                        <a:rPr sz="1000" spc="-30" dirty="0">
                          <a:latin typeface="微软雅黑" panose="020B0503020204020204" charset="-122"/>
                          <a:cs typeface="微软雅黑" panose="020B0503020204020204" charset="-122"/>
                        </a:rPr>
                        <a:t>状态</a:t>
                      </a:r>
                      <a:endParaRPr sz="1000" dirty="0">
                        <a:latin typeface="微软雅黑" panose="020B0503020204020204" charset="-122"/>
                        <a:cs typeface="微软雅黑" panose="020B0503020204020204" charset="-122"/>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99695">
                        <a:lnSpc>
                          <a:spcPct val="100000"/>
                        </a:lnSpc>
                        <a:spcBef>
                          <a:spcPts val="320"/>
                        </a:spcBef>
                      </a:pPr>
                      <a:r>
                        <a:rPr sz="1000" b="1" spc="-20" dirty="0">
                          <a:latin typeface="微软雅黑" panose="020B0503020204020204" charset="-122"/>
                          <a:cs typeface="微软雅黑" panose="020B0503020204020204" charset="-122"/>
                        </a:rPr>
                        <a:t>数据并行</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20" dirty="0">
                          <a:latin typeface="微软雅黑" panose="020B0503020204020204" charset="-122"/>
                          <a:cs typeface="微软雅黑" panose="020B0503020204020204" charset="-122"/>
                        </a:rPr>
                        <a:t>异步更新梯度</a:t>
                      </a:r>
                      <a:endParaRPr sz="1000" dirty="0">
                        <a:latin typeface="微软雅黑" panose="020B0503020204020204" charset="-122"/>
                        <a:cs typeface="微软雅黑" panose="020B0503020204020204" charset="-122"/>
                      </a:endParaRPr>
                    </a:p>
                    <a:p>
                      <a:pPr marL="99695" marR="95250">
                        <a:lnSpc>
                          <a:spcPct val="100000"/>
                        </a:lnSpc>
                      </a:pPr>
                      <a:r>
                        <a:rPr sz="1000" spc="-10" dirty="0">
                          <a:latin typeface="微软雅黑" panose="020B0503020204020204" charset="-122"/>
                          <a:cs typeface="微软雅黑" panose="020B0503020204020204" charset="-122"/>
                        </a:rPr>
                        <a:t>通过参数服务器</a:t>
                      </a:r>
                      <a:r>
                        <a:rPr sz="1000" spc="-20" dirty="0">
                          <a:latin typeface="微软雅黑" panose="020B0503020204020204" charset="-122"/>
                          <a:cs typeface="微软雅黑" panose="020B0503020204020204" charset="-122"/>
                        </a:rPr>
                        <a:t>（</a:t>
                      </a:r>
                      <a:r>
                        <a:rPr sz="1000" spc="-20" dirty="0">
                          <a:latin typeface="Arial" panose="020B0604020202020204"/>
                          <a:cs typeface="Arial" panose="020B0604020202020204"/>
                        </a:rPr>
                        <a:t>PS</a:t>
                      </a:r>
                      <a:r>
                        <a:rPr sz="1000" spc="-20" dirty="0">
                          <a:latin typeface="微软雅黑" panose="020B0503020204020204" charset="-122"/>
                          <a:cs typeface="微软雅黑" panose="020B0503020204020204" charset="-122"/>
                        </a:rPr>
                        <a:t>）</a:t>
                      </a:r>
                      <a:r>
                        <a:rPr sz="1000" spc="-15" dirty="0">
                          <a:latin typeface="微软雅黑" panose="020B0503020204020204" charset="-122"/>
                          <a:cs typeface="微软雅黑" panose="020B0503020204020204" charset="-122"/>
                        </a:rPr>
                        <a:t>实现，节点异步上报局部梯度，更新并获取全局梯度，不等待其他节点</a:t>
                      </a:r>
                      <a:endParaRPr sz="1000" dirty="0">
                        <a:latin typeface="微软雅黑" panose="020B0503020204020204" charset="-122"/>
                        <a:cs typeface="微软雅黑" panose="020B0503020204020204" charset="-122"/>
                      </a:endParaRPr>
                    </a:p>
                    <a:p>
                      <a:pPr marL="271780" indent="-172720">
                        <a:lnSpc>
                          <a:spcPct val="100000"/>
                        </a:lnSpc>
                        <a:spcBef>
                          <a:spcPts val="5"/>
                        </a:spcBef>
                        <a:buFont typeface="Arial" panose="020B0604020202020204"/>
                        <a:buChar char="•"/>
                        <a:tabLst>
                          <a:tab pos="271780" algn="l"/>
                          <a:tab pos="272415" algn="l"/>
                        </a:tabLst>
                      </a:pPr>
                      <a:r>
                        <a:rPr sz="1000" spc="-20" dirty="0">
                          <a:latin typeface="微软雅黑" panose="020B0503020204020204" charset="-122"/>
                          <a:cs typeface="微软雅黑" panose="020B0503020204020204" charset="-122"/>
                        </a:rPr>
                        <a:t>同步更新梯度</a:t>
                      </a:r>
                      <a:endParaRPr sz="1000" dirty="0">
                        <a:latin typeface="微软雅黑" panose="020B0503020204020204" charset="-122"/>
                        <a:cs typeface="微软雅黑" panose="020B0503020204020204" charset="-122"/>
                      </a:endParaRPr>
                    </a:p>
                    <a:p>
                      <a:pPr marL="99695">
                        <a:lnSpc>
                          <a:spcPct val="100000"/>
                        </a:lnSpc>
                      </a:pP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AllReduce</a:t>
                      </a:r>
                      <a:r>
                        <a:rPr sz="1000" spc="-20" dirty="0">
                          <a:latin typeface="微软雅黑" panose="020B0503020204020204" charset="-122"/>
                          <a:cs typeface="微软雅黑" panose="020B0503020204020204" charset="-122"/>
                        </a:rPr>
                        <a:t>同步更新梯度</a:t>
                      </a:r>
                      <a:endParaRPr sz="1000" dirty="0">
                        <a:latin typeface="微软雅黑" panose="020B0503020204020204" charset="-122"/>
                        <a:cs typeface="微软雅黑" panose="020B0503020204020204" charset="-122"/>
                      </a:endParaRPr>
                    </a:p>
                  </a:txBody>
                  <a:tcPr marL="0" marR="0" marT="4064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4640">
                <a:tc vMerge="1" gridSpan="2">
                  <a:tcPr marL="0" marR="0" marT="571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hMerge="1">
                  <a:tcPr marL="0" marR="0" marT="0" marB="0"/>
                </a:tc>
                <a:tc>
                  <a:txBody>
                    <a:bodyPr/>
                    <a:lstStyle/>
                    <a:p>
                      <a:pPr marL="24130" algn="ctr">
                        <a:lnSpc>
                          <a:spcPct val="100000"/>
                        </a:lnSpc>
                        <a:spcBef>
                          <a:spcPts val="465"/>
                        </a:spcBef>
                      </a:pPr>
                      <a:r>
                        <a:rPr sz="1100" dirty="0">
                          <a:latin typeface="Arial" panose="020B0604020202020204"/>
                          <a:cs typeface="Arial" panose="020B0604020202020204"/>
                        </a:rPr>
                        <a:t>—</a:t>
                      </a:r>
                      <a:endParaRPr sz="1100" dirty="0">
                        <a:latin typeface="Arial" panose="020B0604020202020204"/>
                        <a:cs typeface="Arial" panose="020B0604020202020204"/>
                      </a:endParaRPr>
                    </a:p>
                  </a:txBody>
                  <a:tcPr marL="0" marR="0" marT="59054"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cPr marL="0" marR="0" marT="40640" marB="0">
                    <a:lnT w="28575">
                      <a:solidFill>
                        <a:srgbClr val="000000"/>
                      </a:solidFill>
                      <a:prstDash val="solid"/>
                    </a:lnT>
                    <a:solidFill>
                      <a:srgbClr val="F1F1F1"/>
                    </a:solidFill>
                  </a:tcPr>
                </a:tc>
              </a:tr>
              <a:tr h="704850">
                <a:tc vMerge="1" gridSpan="2">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hMerge="1">
                  <a:tcPr marL="0" marR="0" marT="0" marB="0"/>
                </a:tc>
                <a:tc>
                  <a:txBody>
                    <a:bodyPr/>
                    <a:lstStyle/>
                    <a:p>
                      <a:pPr>
                        <a:lnSpc>
                          <a:spcPct val="100000"/>
                        </a:lnSpc>
                      </a:pPr>
                      <a:endParaRPr sz="1000" dirty="0">
                        <a:latin typeface="Times New Roman" panose="02020603050405020304"/>
                        <a:cs typeface="Times New Roman" panose="02020603050405020304"/>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350" dirty="0">
                        <a:latin typeface="Times New Roman" panose="02020603050405020304"/>
                        <a:cs typeface="Times New Roman" panose="02020603050405020304"/>
                      </a:endParaRPr>
                    </a:p>
                    <a:p>
                      <a:pPr marL="91440" marR="92075">
                        <a:lnSpc>
                          <a:spcPct val="100000"/>
                        </a:lnSpc>
                        <a:spcBef>
                          <a:spcPts val="5"/>
                        </a:spcBef>
                      </a:pPr>
                      <a:r>
                        <a:rPr sz="1000" spc="-15" dirty="0" err="1" smtClean="0">
                          <a:latin typeface="微软雅黑" panose="020B0503020204020204" charset="-122"/>
                          <a:cs typeface="微软雅黑" panose="020B0503020204020204" charset="-122"/>
                        </a:rPr>
                        <a:t>模型稍大或通信要求不高</a:t>
                      </a:r>
                      <a:r>
                        <a:rPr lang="zh-CN" altLang="en-US" sz="1000" spc="-15" dirty="0" smtClean="0">
                          <a:latin typeface="微软雅黑" panose="020B0503020204020204" charset="-122"/>
                          <a:cs typeface="微软雅黑" panose="020B0503020204020204" charset="-122"/>
                        </a:rPr>
                        <a:t>，单机</a:t>
                      </a:r>
                      <a:r>
                        <a:rPr lang="en-US" altLang="zh-CN" sz="1000" spc="-15" dirty="0" smtClean="0">
                          <a:latin typeface="微软雅黑" panose="020B0503020204020204" charset="-122"/>
                          <a:cs typeface="微软雅黑" panose="020B0503020204020204" charset="-122"/>
                        </a:rPr>
                        <a:t>&lt;=</a:t>
                      </a:r>
                      <a:r>
                        <a:rPr lang="zh-CN" altLang="en-US" sz="1000" spc="-15" dirty="0" smtClean="0">
                          <a:latin typeface="微软雅黑" panose="020B0503020204020204" charset="-122"/>
                          <a:cs typeface="微软雅黑" panose="020B0503020204020204" charset="-122"/>
                        </a:rPr>
                        <a:t>８卡可以满足训练需求</a:t>
                      </a:r>
                      <a:r>
                        <a:rPr sz="1000" spc="-15" dirty="0" smtClean="0">
                          <a:latin typeface="微软雅黑" panose="020B0503020204020204" charset="-122"/>
                          <a:cs typeface="微软雅黑" panose="020B0503020204020204" charset="-122"/>
                        </a:rPr>
                        <a:t>，</a:t>
                      </a:r>
                      <a:r>
                        <a:rPr sz="1000" spc="-15" dirty="0">
                          <a:latin typeface="微软雅黑" panose="020B0503020204020204" charset="-122"/>
                          <a:cs typeface="微软雅黑" panose="020B0503020204020204" charset="-122"/>
                        </a:rPr>
                        <a:t>将参数与优化器状态在参与数据并行的</a:t>
                      </a:r>
                      <a:r>
                        <a:rPr sz="1000" spc="-20" dirty="0">
                          <a:latin typeface="微软雅黑" panose="020B0503020204020204" charset="-122"/>
                          <a:cs typeface="微软雅黑" panose="020B0503020204020204" charset="-122"/>
                        </a:rPr>
                        <a:t>卡间切分</a:t>
                      </a:r>
                      <a:endParaRPr sz="1000" dirty="0">
                        <a:latin typeface="微软雅黑" panose="020B0503020204020204" charset="-122"/>
                        <a:cs typeface="微软雅黑" panose="020B0503020204020204" charset="-122"/>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9695">
                        <a:lnSpc>
                          <a:spcPct val="100000"/>
                        </a:lnSpc>
                        <a:spcBef>
                          <a:spcPts val="355"/>
                        </a:spcBef>
                      </a:pPr>
                      <a:r>
                        <a:rPr sz="1000" b="1" spc="-20" dirty="0">
                          <a:latin typeface="微软雅黑" panose="020B0503020204020204" charset="-122"/>
                          <a:cs typeface="微软雅黑" panose="020B0503020204020204" charset="-122"/>
                        </a:rPr>
                        <a:t>数据并行</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AllReduce</a:t>
                      </a:r>
                      <a:r>
                        <a:rPr sz="1000" spc="-20" dirty="0">
                          <a:latin typeface="微软雅黑" panose="020B0503020204020204" charset="-122"/>
                          <a:cs typeface="微软雅黑" panose="020B0503020204020204" charset="-122"/>
                        </a:rPr>
                        <a:t>同步更新梯度</a:t>
                      </a:r>
                      <a:endParaRPr sz="1000" dirty="0">
                        <a:latin typeface="微软雅黑" panose="020B0503020204020204" charset="-122"/>
                        <a:cs typeface="微软雅黑" panose="020B0503020204020204" charset="-122"/>
                      </a:endParaRPr>
                    </a:p>
                    <a:p>
                      <a:pPr marL="99695">
                        <a:lnSpc>
                          <a:spcPct val="100000"/>
                        </a:lnSpc>
                      </a:pPr>
                      <a:r>
                        <a:rPr sz="1000" b="1" spc="-20" dirty="0">
                          <a:latin typeface="微软雅黑" panose="020B0503020204020204" charset="-122"/>
                          <a:cs typeface="微软雅黑" panose="020B0503020204020204" charset="-122"/>
                        </a:rPr>
                        <a:t>分组参数切片</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Broadcast</a:t>
                      </a:r>
                      <a:r>
                        <a:rPr sz="1000" spc="-15" dirty="0">
                          <a:latin typeface="微软雅黑" panose="020B0503020204020204" charset="-122"/>
                          <a:cs typeface="微软雅黑" panose="020B0503020204020204" charset="-122"/>
                        </a:rPr>
                        <a:t>进行参数和状态广播</a:t>
                      </a:r>
                      <a:endParaRPr sz="1000" dirty="0">
                        <a:latin typeface="微软雅黑" panose="020B0503020204020204" charset="-122"/>
                        <a:cs typeface="微软雅黑" panose="020B0503020204020204" charset="-122"/>
                      </a:endParaRPr>
                    </a:p>
                  </a:txBody>
                  <a:tcPr marL="0" marR="0" marT="4508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05205">
                <a:tc>
                  <a:txBody>
                    <a:bodyPr/>
                    <a:lstStyle/>
                    <a:p>
                      <a:pPr>
                        <a:lnSpc>
                          <a:spcPct val="100000"/>
                        </a:lnSpc>
                      </a:pPr>
                      <a:endParaRPr sz="1400" dirty="0">
                        <a:latin typeface="Times New Roman" panose="02020603050405020304"/>
                        <a:cs typeface="Times New Roman" panose="02020603050405020304"/>
                      </a:endParaRPr>
                    </a:p>
                    <a:p>
                      <a:pPr marL="243840">
                        <a:lnSpc>
                          <a:spcPct val="100000"/>
                        </a:lnSpc>
                        <a:spcBef>
                          <a:spcPts val="990"/>
                        </a:spcBef>
                      </a:pPr>
                      <a:r>
                        <a:rPr sz="1100" spc="-30" dirty="0">
                          <a:latin typeface="微软雅黑" panose="020B0503020204020204" charset="-122"/>
                          <a:cs typeface="微软雅黑" panose="020B0503020204020204" charset="-122"/>
                        </a:rPr>
                        <a:t>稠密</a:t>
                      </a:r>
                      <a:endParaRPr sz="1100" dirty="0">
                        <a:latin typeface="微软雅黑" panose="020B0503020204020204" charset="-122"/>
                        <a:cs typeface="微软雅黑" panose="020B0503020204020204" charset="-122"/>
                      </a:endParaRPr>
                    </a:p>
                    <a:p>
                      <a:pPr marL="173990">
                        <a:lnSpc>
                          <a:spcPct val="100000"/>
                        </a:lnSpc>
                        <a:spcBef>
                          <a:spcPts val="5"/>
                        </a:spcBef>
                      </a:pPr>
                      <a:r>
                        <a:rPr sz="1100" spc="-20" dirty="0">
                          <a:latin typeface="微软雅黑" panose="020B0503020204020204" charset="-122"/>
                          <a:cs typeface="微软雅黑" panose="020B0503020204020204" charset="-122"/>
                        </a:rPr>
                        <a:t>大模型</a:t>
                      </a:r>
                      <a:endParaRPr sz="1100" dirty="0">
                        <a:latin typeface="微软雅黑" panose="020B0503020204020204" charset="-122"/>
                        <a:cs typeface="微软雅黑" panose="020B0503020204020204" charset="-122"/>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400" dirty="0">
                        <a:latin typeface="Times New Roman" panose="02020603050405020304"/>
                        <a:cs typeface="Times New Roman" panose="02020603050405020304"/>
                      </a:endParaRPr>
                    </a:p>
                    <a:p>
                      <a:pPr marL="40640" algn="ctr">
                        <a:lnSpc>
                          <a:spcPct val="100000"/>
                        </a:lnSpc>
                        <a:spcBef>
                          <a:spcPts val="990"/>
                        </a:spcBef>
                      </a:pPr>
                      <a:r>
                        <a:rPr sz="1100" spc="-30" dirty="0">
                          <a:latin typeface="微软雅黑" panose="020B0503020204020204" charset="-122"/>
                          <a:cs typeface="微软雅黑" panose="020B0503020204020204" charset="-122"/>
                        </a:rPr>
                        <a:t>稠密</a:t>
                      </a:r>
                      <a:endParaRPr sz="1100" dirty="0">
                        <a:latin typeface="微软雅黑" panose="020B0503020204020204" charset="-122"/>
                        <a:cs typeface="微软雅黑" panose="020B0503020204020204" charset="-122"/>
                      </a:endParaRPr>
                    </a:p>
                    <a:p>
                      <a:pPr marL="43180" algn="ctr">
                        <a:lnSpc>
                          <a:spcPct val="100000"/>
                        </a:lnSpc>
                        <a:spcBef>
                          <a:spcPts val="15"/>
                        </a:spcBef>
                      </a:pPr>
                      <a:r>
                        <a:rPr sz="1100" spc="-10" dirty="0">
                          <a:latin typeface="Arial" panose="020B0604020202020204"/>
                          <a:cs typeface="Arial" panose="020B0604020202020204"/>
                        </a:rPr>
                        <a:t>Transformer</a:t>
                      </a:r>
                      <a:endParaRPr sz="1100" dirty="0">
                        <a:latin typeface="Arial" panose="020B0604020202020204"/>
                        <a:cs typeface="Arial" panose="020B0604020202020204"/>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40"/>
                        </a:spcBef>
                      </a:pPr>
                      <a:endParaRPr sz="1650" dirty="0">
                        <a:latin typeface="Times New Roman" panose="02020603050405020304"/>
                        <a:cs typeface="Times New Roman" panose="02020603050405020304"/>
                      </a:endParaRPr>
                    </a:p>
                    <a:p>
                      <a:pPr marL="116205" marR="83820">
                        <a:lnSpc>
                          <a:spcPct val="100000"/>
                        </a:lnSpc>
                      </a:pPr>
                      <a:r>
                        <a:rPr sz="1100" spc="-10" dirty="0">
                          <a:latin typeface="Arial" panose="020B0604020202020204"/>
                          <a:cs typeface="Arial" panose="020B0604020202020204"/>
                        </a:rPr>
                        <a:t>Transformer</a:t>
                      </a:r>
                      <a:r>
                        <a:rPr sz="1100" spc="-50" dirty="0">
                          <a:latin typeface="微软雅黑" panose="020B0503020204020204" charset="-122"/>
                          <a:cs typeface="微软雅黑" panose="020B0503020204020204" charset="-122"/>
                        </a:rPr>
                        <a:t>、 </a:t>
                      </a:r>
                      <a:r>
                        <a:rPr sz="1100" spc="-10" dirty="0">
                          <a:latin typeface="Arial" panose="020B0604020202020204"/>
                          <a:cs typeface="Arial" panose="020B0604020202020204"/>
                        </a:rPr>
                        <a:t>BERT</a:t>
                      </a:r>
                      <a:r>
                        <a:rPr sz="1100" dirty="0">
                          <a:latin typeface="微软雅黑" panose="020B0503020204020204" charset="-122"/>
                          <a:cs typeface="微软雅黑" panose="020B0503020204020204" charset="-122"/>
                        </a:rPr>
                        <a:t>、</a:t>
                      </a:r>
                      <a:r>
                        <a:rPr sz="1100" dirty="0">
                          <a:latin typeface="Arial" panose="020B0604020202020204"/>
                          <a:cs typeface="Arial" panose="020B0604020202020204"/>
                        </a:rPr>
                        <a:t>GPT-</a:t>
                      </a:r>
                      <a:r>
                        <a:rPr sz="1100" spc="-10" dirty="0">
                          <a:latin typeface="Arial" panose="020B0604020202020204"/>
                          <a:cs typeface="Arial" panose="020B0604020202020204"/>
                        </a:rPr>
                        <a:t>3</a:t>
                      </a:r>
                      <a:r>
                        <a:rPr sz="1100" spc="-50" dirty="0">
                          <a:latin typeface="微软雅黑" panose="020B0503020204020204" charset="-122"/>
                          <a:cs typeface="微软雅黑" panose="020B0503020204020204" charset="-122"/>
                        </a:rPr>
                        <a:t>、 </a:t>
                      </a:r>
                      <a:r>
                        <a:rPr sz="1100" dirty="0">
                          <a:latin typeface="Arial" panose="020B0604020202020204"/>
                          <a:cs typeface="Arial" panose="020B0604020202020204"/>
                        </a:rPr>
                        <a:t>GPT-</a:t>
                      </a:r>
                      <a:r>
                        <a:rPr sz="1100" spc="-10" dirty="0">
                          <a:latin typeface="Arial" panose="020B0604020202020204"/>
                          <a:cs typeface="Arial" panose="020B0604020202020204"/>
                        </a:rPr>
                        <a:t>4</a:t>
                      </a:r>
                      <a:r>
                        <a:rPr sz="1100" spc="-50" dirty="0">
                          <a:latin typeface="微软雅黑" panose="020B0503020204020204" charset="-122"/>
                          <a:cs typeface="微软雅黑" panose="020B0503020204020204" charset="-122"/>
                        </a:rPr>
                        <a:t>等</a:t>
                      </a:r>
                      <a:endParaRPr sz="1100" dirty="0">
                        <a:latin typeface="微软雅黑" panose="020B0503020204020204" charset="-122"/>
                        <a:cs typeface="微软雅黑" panose="020B0503020204020204" charset="-122"/>
                      </a:endParaRPr>
                    </a:p>
                  </a:txBody>
                  <a:tcPr marL="0" marR="0" marT="508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63525" indent="-172720" algn="just">
                        <a:lnSpc>
                          <a:spcPct val="100000"/>
                        </a:lnSpc>
                        <a:spcBef>
                          <a:spcPts val="925"/>
                        </a:spcBef>
                        <a:buFont typeface="Arial" panose="020B0604020202020204"/>
                        <a:buChar char="•"/>
                        <a:tabLst>
                          <a:tab pos="264160" algn="l"/>
                        </a:tabLst>
                      </a:pPr>
                      <a:r>
                        <a:rPr sz="1000" spc="-10" dirty="0">
                          <a:latin typeface="微软雅黑" panose="020B0503020204020204" charset="-122"/>
                          <a:cs typeface="微软雅黑" panose="020B0503020204020204" charset="-122"/>
                        </a:rPr>
                        <a:t>输入为稠密的张量（</a:t>
                      </a:r>
                      <a:r>
                        <a:rPr sz="1000" spc="-10" dirty="0">
                          <a:latin typeface="Arial" panose="020B0604020202020204"/>
                          <a:cs typeface="Arial" panose="020B0604020202020204"/>
                        </a:rPr>
                        <a:t>tensor</a:t>
                      </a:r>
                      <a:r>
                        <a:rPr sz="1000" spc="-10" dirty="0">
                          <a:latin typeface="微软雅黑" panose="020B0503020204020204" charset="-122"/>
                          <a:cs typeface="微软雅黑" panose="020B0503020204020204" charset="-122"/>
                        </a:rPr>
                        <a:t>），</a:t>
                      </a:r>
                      <a:r>
                        <a:rPr sz="1000" spc="-15" dirty="0">
                          <a:latin typeface="微软雅黑" panose="020B0503020204020204" charset="-122"/>
                          <a:cs typeface="微软雅黑" panose="020B0503020204020204" charset="-122"/>
                        </a:rPr>
                        <a:t>其中每个参数都参与模型计算</a:t>
                      </a:r>
                      <a:endParaRPr sz="1000" dirty="0">
                        <a:latin typeface="微软雅黑" panose="020B0503020204020204" charset="-122"/>
                        <a:cs typeface="微软雅黑" panose="020B0503020204020204" charset="-122"/>
                      </a:endParaRPr>
                    </a:p>
                    <a:p>
                      <a:pPr marL="263525" marR="133350" indent="-172720" algn="just">
                        <a:lnSpc>
                          <a:spcPct val="100000"/>
                        </a:lnSpc>
                        <a:buFont typeface="Arial" panose="020B0604020202020204"/>
                        <a:buChar char="•"/>
                        <a:tabLst>
                          <a:tab pos="264160" algn="l"/>
                        </a:tabLst>
                      </a:pPr>
                      <a:r>
                        <a:rPr sz="1000" spc="-10" dirty="0">
                          <a:latin typeface="微软雅黑" panose="020B0503020204020204" charset="-122"/>
                          <a:cs typeface="微软雅黑" panose="020B0503020204020204" charset="-122"/>
                        </a:rPr>
                        <a:t>由于模型参数非常多，会远超单个</a:t>
                      </a:r>
                      <a:r>
                        <a:rPr sz="1000" spc="-10" dirty="0">
                          <a:latin typeface="Arial" panose="020B0604020202020204"/>
                          <a:cs typeface="Arial" panose="020B0604020202020204"/>
                        </a:rPr>
                        <a:t>GPU</a:t>
                      </a:r>
                      <a:r>
                        <a:rPr sz="1000" spc="-15" dirty="0">
                          <a:latin typeface="微软雅黑" panose="020B0503020204020204" charset="-122"/>
                          <a:cs typeface="微软雅黑" panose="020B0503020204020204" charset="-122"/>
                        </a:rPr>
                        <a:t>显存所能容纳的空间。</a:t>
                      </a:r>
                      <a:r>
                        <a:rPr sz="1000" spc="-10" dirty="0">
                          <a:latin typeface="微软雅黑" panose="020B0503020204020204" charset="-122"/>
                          <a:cs typeface="微软雅黑" panose="020B0503020204020204" charset="-122"/>
                        </a:rPr>
                        <a:t>所以既需要对模型某一层的张量并行（</a:t>
                      </a:r>
                      <a:r>
                        <a:rPr sz="1000" spc="-10" dirty="0">
                          <a:latin typeface="Arial" panose="020B0604020202020204"/>
                          <a:cs typeface="Arial" panose="020B0604020202020204"/>
                        </a:rPr>
                        <a:t>TP</a:t>
                      </a:r>
                      <a:r>
                        <a:rPr sz="1000" spc="-10" dirty="0">
                          <a:latin typeface="微软雅黑" panose="020B0503020204020204" charset="-122"/>
                          <a:cs typeface="微软雅黑" panose="020B0503020204020204" charset="-122"/>
                        </a:rPr>
                        <a:t>），</a:t>
                      </a:r>
                      <a:r>
                        <a:rPr sz="1000" spc="-20" dirty="0">
                          <a:latin typeface="微软雅黑" panose="020B0503020204020204" charset="-122"/>
                          <a:cs typeface="微软雅黑" panose="020B0503020204020204" charset="-122"/>
                        </a:rPr>
                        <a:t>也需要不同层之</a:t>
                      </a:r>
                      <a:r>
                        <a:rPr sz="1000" spc="-10" dirty="0">
                          <a:latin typeface="微软雅黑" panose="020B0503020204020204" charset="-122"/>
                          <a:cs typeface="微软雅黑" panose="020B0503020204020204" charset="-122"/>
                        </a:rPr>
                        <a:t>间的流水并行</a:t>
                      </a:r>
                      <a:r>
                        <a:rPr sz="1000" spc="-20" dirty="0">
                          <a:latin typeface="微软雅黑" panose="020B0503020204020204" charset="-122"/>
                          <a:cs typeface="微软雅黑" panose="020B0503020204020204" charset="-122"/>
                        </a:rPr>
                        <a:t>（</a:t>
                      </a:r>
                      <a:r>
                        <a:rPr sz="1000" spc="-20" dirty="0">
                          <a:latin typeface="Arial" panose="020B0604020202020204"/>
                          <a:cs typeface="Arial" panose="020B0604020202020204"/>
                        </a:rPr>
                        <a:t>PP</a:t>
                      </a:r>
                      <a:r>
                        <a:rPr sz="1000" spc="-20" dirty="0">
                          <a:latin typeface="微软雅黑" panose="020B0503020204020204" charset="-122"/>
                          <a:cs typeface="微软雅黑" panose="020B0503020204020204" charset="-122"/>
                        </a:rPr>
                        <a:t>），</a:t>
                      </a:r>
                      <a:r>
                        <a:rPr sz="1000" spc="-15" dirty="0">
                          <a:latin typeface="微软雅黑" panose="020B0503020204020204" charset="-122"/>
                          <a:cs typeface="微软雅黑" panose="020B0503020204020204" charset="-122"/>
                        </a:rPr>
                        <a:t>才能放下整个大模型；完整的大模型之</a:t>
                      </a:r>
                      <a:r>
                        <a:rPr sz="1000" spc="-10" dirty="0">
                          <a:latin typeface="微软雅黑" panose="020B0503020204020204" charset="-122"/>
                          <a:cs typeface="微软雅黑" panose="020B0503020204020204" charset="-122"/>
                        </a:rPr>
                        <a:t>间还会采用数据并行（</a:t>
                      </a:r>
                      <a:r>
                        <a:rPr sz="1000" spc="-10" dirty="0">
                          <a:latin typeface="Arial" panose="020B0604020202020204"/>
                          <a:cs typeface="Arial" panose="020B0604020202020204"/>
                        </a:rPr>
                        <a:t>DP</a:t>
                      </a:r>
                      <a:r>
                        <a:rPr sz="1000" spc="-10" dirty="0">
                          <a:latin typeface="微软雅黑" panose="020B0503020204020204" charset="-122"/>
                          <a:cs typeface="微软雅黑" panose="020B0503020204020204" charset="-122"/>
                        </a:rPr>
                        <a:t>），</a:t>
                      </a:r>
                      <a:r>
                        <a:rPr sz="1000" spc="-20" dirty="0">
                          <a:latin typeface="微软雅黑" panose="020B0503020204020204" charset="-122"/>
                          <a:cs typeface="微软雅黑" panose="020B0503020204020204" charset="-122"/>
                        </a:rPr>
                        <a:t>加快训练速度</a:t>
                      </a:r>
                      <a:endParaRPr sz="1000" dirty="0">
                        <a:latin typeface="微软雅黑" panose="020B0503020204020204" charset="-122"/>
                        <a:cs typeface="微软雅黑" panose="020B0503020204020204" charset="-122"/>
                      </a:endParaRPr>
                    </a:p>
                  </a:txBody>
                  <a:tcPr marL="0" marR="0" marT="11747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9695">
                        <a:lnSpc>
                          <a:spcPct val="100000"/>
                        </a:lnSpc>
                        <a:spcBef>
                          <a:spcPts val="325"/>
                        </a:spcBef>
                      </a:pPr>
                      <a:r>
                        <a:rPr sz="1000" spc="-10" dirty="0">
                          <a:latin typeface="微软雅黑" panose="020B0503020204020204" charset="-122"/>
                          <a:cs typeface="微软雅黑" panose="020B0503020204020204" charset="-122"/>
                        </a:rPr>
                        <a:t>以</a:t>
                      </a:r>
                      <a:r>
                        <a:rPr sz="1000" dirty="0">
                          <a:latin typeface="Arial" panose="020B0604020202020204"/>
                          <a:cs typeface="Arial" panose="020B0604020202020204"/>
                        </a:rPr>
                        <a:t>Nvidia</a:t>
                      </a:r>
                      <a:r>
                        <a:rPr sz="1000" spc="-5" dirty="0">
                          <a:latin typeface="Arial" panose="020B0604020202020204"/>
                          <a:cs typeface="Arial" panose="020B0604020202020204"/>
                        </a:rPr>
                        <a:t> </a:t>
                      </a:r>
                      <a:r>
                        <a:rPr sz="1000" spc="-10" dirty="0">
                          <a:latin typeface="Arial" panose="020B0604020202020204"/>
                          <a:cs typeface="Arial" panose="020B0604020202020204"/>
                        </a:rPr>
                        <a:t>Megatron-LM</a:t>
                      </a:r>
                      <a:r>
                        <a:rPr sz="1000" spc="-10" dirty="0">
                          <a:latin typeface="微软雅黑" panose="020B0503020204020204" charset="-122"/>
                          <a:cs typeface="微软雅黑" panose="020B0503020204020204" charset="-122"/>
                        </a:rPr>
                        <a:t>复现训练</a:t>
                      </a:r>
                      <a:r>
                        <a:rPr sz="1000" spc="-10" dirty="0">
                          <a:latin typeface="Arial" panose="020B0604020202020204"/>
                          <a:cs typeface="Arial" panose="020B0604020202020204"/>
                        </a:rPr>
                        <a:t>GPT3</a:t>
                      </a:r>
                      <a:r>
                        <a:rPr sz="1000" spc="-20" dirty="0">
                          <a:latin typeface="微软雅黑" panose="020B0503020204020204" charset="-122"/>
                          <a:cs typeface="微软雅黑" panose="020B0503020204020204" charset="-122"/>
                        </a:rPr>
                        <a:t>模型为例：</a:t>
                      </a:r>
                      <a:endParaRPr sz="1000" dirty="0">
                        <a:latin typeface="微软雅黑" panose="020B0503020204020204" charset="-122"/>
                        <a:cs typeface="微软雅黑" panose="020B0503020204020204" charset="-122"/>
                      </a:endParaRPr>
                    </a:p>
                    <a:p>
                      <a:pPr marL="99695">
                        <a:lnSpc>
                          <a:spcPct val="100000"/>
                        </a:lnSpc>
                      </a:pPr>
                      <a:r>
                        <a:rPr sz="1000" b="1" spc="-20" dirty="0">
                          <a:latin typeface="微软雅黑" panose="020B0503020204020204" charset="-122"/>
                          <a:cs typeface="微软雅黑" panose="020B0503020204020204" charset="-122"/>
                        </a:rPr>
                        <a:t>节点内部</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5" dirty="0">
                          <a:latin typeface="微软雅黑" panose="020B0503020204020204" charset="-122"/>
                          <a:cs typeface="微软雅黑" panose="020B0503020204020204" charset="-122"/>
                        </a:rPr>
                        <a:t>张量并行</a:t>
                      </a:r>
                      <a:r>
                        <a:rPr sz="1000" spc="-20" dirty="0">
                          <a:latin typeface="微软雅黑" panose="020B0503020204020204" charset="-122"/>
                          <a:cs typeface="微软雅黑" panose="020B0503020204020204" charset="-122"/>
                        </a:rPr>
                        <a:t>（</a:t>
                      </a:r>
                      <a:r>
                        <a:rPr sz="1000" spc="-20" dirty="0">
                          <a:latin typeface="Arial" panose="020B0604020202020204"/>
                          <a:cs typeface="Arial" panose="020B0604020202020204"/>
                        </a:rPr>
                        <a:t>AllReduce</a:t>
                      </a:r>
                      <a:r>
                        <a:rPr sz="1000" spc="-2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Nvlink</a:t>
                      </a:r>
                      <a:r>
                        <a:rPr sz="1000" spc="-15" dirty="0">
                          <a:latin typeface="微软雅黑" panose="020B0503020204020204" charset="-122"/>
                          <a:cs typeface="微软雅黑" panose="020B0503020204020204" charset="-122"/>
                        </a:rPr>
                        <a:t>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p>
                      <a:pPr marL="99695">
                        <a:lnSpc>
                          <a:spcPct val="100000"/>
                        </a:lnSpc>
                      </a:pPr>
                      <a:r>
                        <a:rPr sz="1000" b="1" spc="-20" dirty="0">
                          <a:latin typeface="微软雅黑" panose="020B0503020204020204" charset="-122"/>
                          <a:cs typeface="微软雅黑" panose="020B0503020204020204" charset="-122"/>
                        </a:rPr>
                        <a:t>节点之间</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流水并行（</a:t>
                      </a:r>
                      <a:r>
                        <a:rPr sz="1000" spc="-10" dirty="0">
                          <a:latin typeface="Arial" panose="020B0604020202020204"/>
                          <a:cs typeface="Arial" panose="020B0604020202020204"/>
                        </a:rPr>
                        <a:t>Send/Recv</a:t>
                      </a: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RDMA</a:t>
                      </a:r>
                      <a:r>
                        <a:rPr sz="1000" spc="-10" dirty="0">
                          <a:latin typeface="微软雅黑" panose="020B0503020204020204" charset="-122"/>
                          <a:cs typeface="微软雅黑" panose="020B0503020204020204" charset="-122"/>
                        </a:rPr>
                        <a:t>网络承载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数据并行（</a:t>
                      </a:r>
                      <a:r>
                        <a:rPr sz="1000" spc="-10" dirty="0">
                          <a:latin typeface="Arial" panose="020B0604020202020204"/>
                          <a:cs typeface="Arial" panose="020B0604020202020204"/>
                        </a:rPr>
                        <a:t>AllReduce</a:t>
                      </a: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RDMA</a:t>
                      </a:r>
                      <a:r>
                        <a:rPr sz="1000" spc="-10" dirty="0">
                          <a:latin typeface="微软雅黑" panose="020B0503020204020204" charset="-122"/>
                          <a:cs typeface="微软雅黑" panose="020B0503020204020204" charset="-122"/>
                        </a:rPr>
                        <a:t>网络承载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txBody>
                  <a:tcPr marL="0" marR="0" marT="4127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05840">
                <a:tc>
                  <a:txBody>
                    <a:bodyPr/>
                    <a:lstStyle/>
                    <a:p>
                      <a:pPr>
                        <a:lnSpc>
                          <a:spcPct val="100000"/>
                        </a:lnSpc>
                      </a:pPr>
                      <a:endParaRPr sz="1400" dirty="0">
                        <a:latin typeface="Times New Roman" panose="02020603050405020304"/>
                        <a:cs typeface="Times New Roman" panose="02020603050405020304"/>
                      </a:endParaRPr>
                    </a:p>
                    <a:p>
                      <a:pPr marL="173990" marR="151130" indent="69850">
                        <a:lnSpc>
                          <a:spcPct val="100000"/>
                        </a:lnSpc>
                        <a:spcBef>
                          <a:spcPts val="995"/>
                        </a:spcBef>
                      </a:pPr>
                      <a:r>
                        <a:rPr sz="1100" spc="-25" dirty="0">
                          <a:latin typeface="微软雅黑" panose="020B0503020204020204" charset="-122"/>
                          <a:cs typeface="微软雅黑" panose="020B0503020204020204" charset="-122"/>
                        </a:rPr>
                        <a:t>稀疏</a:t>
                      </a:r>
                      <a:r>
                        <a:rPr sz="1100" spc="-20" dirty="0">
                          <a:latin typeface="微软雅黑" panose="020B0503020204020204" charset="-122"/>
                          <a:cs typeface="微软雅黑" panose="020B0503020204020204" charset="-122"/>
                        </a:rPr>
                        <a:t>大模型</a:t>
                      </a:r>
                      <a:endParaRPr sz="1100" dirty="0">
                        <a:latin typeface="微软雅黑" panose="020B0503020204020204" charset="-122"/>
                        <a:cs typeface="微软雅黑" panose="020B0503020204020204" charset="-122"/>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400" dirty="0">
                        <a:latin typeface="Times New Roman" panose="02020603050405020304"/>
                        <a:cs typeface="Times New Roman" panose="02020603050405020304"/>
                      </a:endParaRPr>
                    </a:p>
                    <a:p>
                      <a:pPr marL="158750">
                        <a:lnSpc>
                          <a:spcPct val="100000"/>
                        </a:lnSpc>
                        <a:spcBef>
                          <a:spcPts val="995"/>
                        </a:spcBef>
                      </a:pPr>
                      <a:r>
                        <a:rPr sz="1100" dirty="0">
                          <a:latin typeface="微软雅黑" panose="020B0503020204020204" charset="-122"/>
                          <a:cs typeface="微软雅黑" panose="020B0503020204020204" charset="-122"/>
                        </a:rPr>
                        <a:t>稀疏</a:t>
                      </a:r>
                      <a:r>
                        <a:rPr sz="1100" spc="-20" dirty="0">
                          <a:latin typeface="Arial" panose="020B0604020202020204"/>
                          <a:cs typeface="Arial" panose="020B0604020202020204"/>
                        </a:rPr>
                        <a:t>MoE</a:t>
                      </a:r>
                      <a:r>
                        <a:rPr sz="1100" spc="-25" dirty="0">
                          <a:latin typeface="微软雅黑" panose="020B0503020204020204" charset="-122"/>
                          <a:cs typeface="微软雅黑" panose="020B0503020204020204" charset="-122"/>
                        </a:rPr>
                        <a:t>结构</a:t>
                      </a:r>
                      <a:endParaRPr sz="1100" dirty="0">
                        <a:latin typeface="微软雅黑" panose="020B0503020204020204" charset="-122"/>
                        <a:cs typeface="微软雅黑" panose="020B0503020204020204" charset="-122"/>
                      </a:endParaRPr>
                    </a:p>
                    <a:p>
                      <a:pPr marL="200025">
                        <a:lnSpc>
                          <a:spcPct val="100000"/>
                        </a:lnSpc>
                        <a:spcBef>
                          <a:spcPts val="10"/>
                        </a:spcBef>
                      </a:pPr>
                      <a:r>
                        <a:rPr sz="1100" spc="-10" dirty="0">
                          <a:latin typeface="Arial" panose="020B0604020202020204"/>
                          <a:cs typeface="Arial" panose="020B0604020202020204"/>
                        </a:rPr>
                        <a:t>Transformer</a:t>
                      </a:r>
                      <a:endParaRPr sz="1100" dirty="0">
                        <a:latin typeface="Arial" panose="020B0604020202020204"/>
                        <a:cs typeface="Arial" panose="020B0604020202020204"/>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35"/>
                        </a:spcBef>
                      </a:pPr>
                      <a:endParaRPr sz="1100" dirty="0">
                        <a:latin typeface="Times New Roman" panose="02020603050405020304"/>
                        <a:cs typeface="Times New Roman" panose="02020603050405020304"/>
                      </a:endParaRPr>
                    </a:p>
                    <a:p>
                      <a:pPr marL="116205" marR="108585">
                        <a:lnSpc>
                          <a:spcPct val="100000"/>
                        </a:lnSpc>
                      </a:pPr>
                      <a:r>
                        <a:rPr sz="1100" dirty="0">
                          <a:latin typeface="Arial" panose="020B0604020202020204"/>
                          <a:cs typeface="Arial" panose="020B0604020202020204"/>
                        </a:rPr>
                        <a:t>Google</a:t>
                      </a:r>
                      <a:r>
                        <a:rPr sz="1100" spc="-45" dirty="0">
                          <a:latin typeface="Arial" panose="020B0604020202020204"/>
                          <a:cs typeface="Arial" panose="020B0604020202020204"/>
                        </a:rPr>
                        <a:t> </a:t>
                      </a:r>
                      <a:r>
                        <a:rPr sz="1100" spc="-10" dirty="0">
                          <a:latin typeface="Arial" panose="020B0604020202020204"/>
                          <a:cs typeface="Arial" panose="020B0604020202020204"/>
                        </a:rPr>
                        <a:t>Switch Transformer</a:t>
                      </a:r>
                      <a:r>
                        <a:rPr sz="1100" spc="-25" dirty="0">
                          <a:latin typeface="微软雅黑" panose="020B0503020204020204" charset="-122"/>
                          <a:cs typeface="微软雅黑" panose="020B0503020204020204" charset="-122"/>
                        </a:rPr>
                        <a:t>、智</a:t>
                      </a:r>
                      <a:r>
                        <a:rPr sz="1100" dirty="0">
                          <a:latin typeface="微软雅黑" panose="020B0503020204020204" charset="-122"/>
                          <a:cs typeface="微软雅黑" panose="020B0503020204020204" charset="-122"/>
                        </a:rPr>
                        <a:t>源悟道</a:t>
                      </a:r>
                      <a:r>
                        <a:rPr sz="1100" dirty="0">
                          <a:latin typeface="Arial" panose="020B0604020202020204"/>
                          <a:cs typeface="Arial" panose="020B0604020202020204"/>
                        </a:rPr>
                        <a:t>2.0</a:t>
                      </a:r>
                      <a:r>
                        <a:rPr sz="1100" spc="-20" dirty="0">
                          <a:latin typeface="微软雅黑" panose="020B0503020204020204" charset="-122"/>
                          <a:cs typeface="微软雅黑" panose="020B0503020204020204" charset="-122"/>
                        </a:rPr>
                        <a:t>、阿里</a:t>
                      </a:r>
                      <a:r>
                        <a:rPr sz="1100" spc="-50" dirty="0">
                          <a:latin typeface="微软雅黑" panose="020B0503020204020204" charset="-122"/>
                          <a:cs typeface="微软雅黑" panose="020B0503020204020204" charset="-122"/>
                        </a:rPr>
                        <a:t> </a:t>
                      </a:r>
                      <a:r>
                        <a:rPr sz="1100" spc="-20" dirty="0">
                          <a:latin typeface="Arial" panose="020B0604020202020204"/>
                          <a:cs typeface="Arial" panose="020B0604020202020204"/>
                        </a:rPr>
                        <a:t>M6</a:t>
                      </a:r>
                      <a:r>
                        <a:rPr sz="1100" spc="-50" dirty="0">
                          <a:latin typeface="微软雅黑" panose="020B0503020204020204" charset="-122"/>
                          <a:cs typeface="微软雅黑" panose="020B0503020204020204" charset="-122"/>
                        </a:rPr>
                        <a:t>等</a:t>
                      </a:r>
                      <a:endParaRPr sz="1100" dirty="0">
                        <a:latin typeface="微软雅黑" panose="020B0503020204020204" charset="-122"/>
                        <a:cs typeface="微软雅黑" panose="020B0503020204020204" charset="-122"/>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sz="1300" dirty="0">
                        <a:latin typeface="Times New Roman" panose="02020603050405020304"/>
                        <a:cs typeface="Times New Roman" panose="02020603050405020304"/>
                      </a:endParaRPr>
                    </a:p>
                    <a:p>
                      <a:pPr>
                        <a:lnSpc>
                          <a:spcPct val="100000"/>
                        </a:lnSpc>
                        <a:spcBef>
                          <a:spcPts val="25"/>
                        </a:spcBef>
                      </a:pPr>
                      <a:endParaRPr sz="1050" dirty="0">
                        <a:latin typeface="Times New Roman" panose="02020603050405020304"/>
                        <a:cs typeface="Times New Roman" panose="02020603050405020304"/>
                      </a:endParaRPr>
                    </a:p>
                    <a:p>
                      <a:pPr marL="263525" marR="173355" indent="-172720">
                        <a:lnSpc>
                          <a:spcPct val="100000"/>
                        </a:lnSpc>
                        <a:buFont typeface="Arial" panose="020B0604020202020204"/>
                        <a:buChar char="•"/>
                        <a:tabLst>
                          <a:tab pos="263525" algn="l"/>
                          <a:tab pos="264160" algn="l"/>
                        </a:tabLst>
                      </a:pPr>
                      <a:r>
                        <a:rPr sz="1000" spc="-10" dirty="0">
                          <a:latin typeface="微软雅黑" panose="020B0503020204020204" charset="-122"/>
                          <a:cs typeface="微软雅黑" panose="020B0503020204020204" charset="-122"/>
                        </a:rPr>
                        <a:t>选择一个基础的稠密模型，通过</a:t>
                      </a:r>
                      <a:r>
                        <a:rPr sz="1000" spc="-10" dirty="0">
                          <a:latin typeface="Arial" panose="020B0604020202020204"/>
                          <a:cs typeface="Arial" panose="020B0604020202020204"/>
                        </a:rPr>
                        <a:t>MoE</a:t>
                      </a:r>
                      <a:r>
                        <a:rPr sz="1000" spc="-10" dirty="0">
                          <a:latin typeface="微软雅黑" panose="020B0503020204020204" charset="-122"/>
                          <a:cs typeface="微软雅黑" panose="020B0503020204020204" charset="-122"/>
                        </a:rPr>
                        <a:t>稀疏结构扩展</a:t>
                      </a:r>
                      <a:r>
                        <a:rPr sz="1000" spc="-10" dirty="0">
                          <a:latin typeface="Arial" panose="020B0604020202020204"/>
                          <a:cs typeface="Arial" panose="020B0604020202020204"/>
                        </a:rPr>
                        <a:t>FFN</a:t>
                      </a:r>
                      <a:r>
                        <a:rPr sz="1000" spc="-20" dirty="0">
                          <a:latin typeface="微软雅黑" panose="020B0503020204020204" charset="-122"/>
                          <a:cs typeface="微软雅黑" panose="020B0503020204020204" charset="-122"/>
                        </a:rPr>
                        <a:t>部分，</a:t>
                      </a:r>
                      <a:r>
                        <a:rPr sz="1000" spc="-15" dirty="0">
                          <a:latin typeface="微软雅黑" panose="020B0503020204020204" charset="-122"/>
                          <a:cs typeface="微软雅黑" panose="020B0503020204020204" charset="-122"/>
                        </a:rPr>
                        <a:t>以此来达成模型的扩容</a:t>
                      </a:r>
                      <a:endParaRPr sz="1000" dirty="0">
                        <a:latin typeface="微软雅黑" panose="020B0503020204020204" charset="-122"/>
                        <a:cs typeface="微软雅黑" panose="020B0503020204020204" charset="-122"/>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9695">
                        <a:lnSpc>
                          <a:spcPct val="100000"/>
                        </a:lnSpc>
                        <a:spcBef>
                          <a:spcPts val="325"/>
                        </a:spcBef>
                      </a:pPr>
                      <a:r>
                        <a:rPr sz="1000" b="1" spc="-20" dirty="0">
                          <a:latin typeface="微软雅黑" panose="020B0503020204020204" charset="-122"/>
                          <a:cs typeface="微软雅黑" panose="020B0503020204020204" charset="-122"/>
                        </a:rPr>
                        <a:t>节点内部</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专家并行</a:t>
                      </a:r>
                      <a:r>
                        <a:rPr sz="1000" spc="-20" dirty="0">
                          <a:latin typeface="微软雅黑" panose="020B0503020204020204" charset="-122"/>
                          <a:cs typeface="微软雅黑" panose="020B0503020204020204" charset="-122"/>
                        </a:rPr>
                        <a:t>（</a:t>
                      </a:r>
                      <a:r>
                        <a:rPr sz="1000" spc="-20" dirty="0">
                          <a:latin typeface="Arial" panose="020B0604020202020204"/>
                          <a:cs typeface="Arial" panose="020B0604020202020204"/>
                        </a:rPr>
                        <a:t>AlltoAll</a:t>
                      </a:r>
                      <a:r>
                        <a:rPr sz="1000" spc="-15"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Nvlink</a:t>
                      </a:r>
                      <a:r>
                        <a:rPr sz="1000" spc="-10" dirty="0">
                          <a:latin typeface="微软雅黑" panose="020B0503020204020204" charset="-122"/>
                          <a:cs typeface="微软雅黑" panose="020B0503020204020204" charset="-122"/>
                        </a:rPr>
                        <a:t>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张量并行（</a:t>
                      </a:r>
                      <a:r>
                        <a:rPr sz="1000" spc="-10" dirty="0">
                          <a:latin typeface="Arial" panose="020B0604020202020204"/>
                          <a:cs typeface="Arial" panose="020B0604020202020204"/>
                        </a:rPr>
                        <a:t>AllReduce</a:t>
                      </a: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Nvlink</a:t>
                      </a:r>
                      <a:r>
                        <a:rPr sz="1000" spc="-10" dirty="0">
                          <a:latin typeface="微软雅黑" panose="020B0503020204020204" charset="-122"/>
                          <a:cs typeface="微软雅黑" panose="020B0503020204020204" charset="-122"/>
                        </a:rPr>
                        <a:t>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0" dirty="0">
                          <a:latin typeface="微软雅黑" panose="020B0503020204020204" charset="-122"/>
                          <a:cs typeface="微软雅黑" panose="020B0503020204020204" charset="-122"/>
                        </a:rPr>
                        <a:t>数据并行（</a:t>
                      </a:r>
                      <a:r>
                        <a:rPr sz="1000" spc="-10" dirty="0">
                          <a:latin typeface="Arial" panose="020B0604020202020204"/>
                          <a:cs typeface="Arial" panose="020B0604020202020204"/>
                        </a:rPr>
                        <a:t>AllReduce</a:t>
                      </a:r>
                      <a:r>
                        <a:rPr sz="1000" spc="-10" dirty="0">
                          <a:latin typeface="微软雅黑" panose="020B0503020204020204" charset="-122"/>
                          <a:cs typeface="微软雅黑" panose="020B0503020204020204" charset="-122"/>
                        </a:rPr>
                        <a:t>，通过</a:t>
                      </a:r>
                      <a:r>
                        <a:rPr sz="1000" spc="-10" dirty="0">
                          <a:latin typeface="Arial" panose="020B0604020202020204"/>
                          <a:cs typeface="Arial" panose="020B0604020202020204"/>
                        </a:rPr>
                        <a:t>Nvlink</a:t>
                      </a:r>
                      <a:r>
                        <a:rPr sz="1000" spc="-10" dirty="0">
                          <a:latin typeface="微软雅黑" panose="020B0503020204020204" charset="-122"/>
                          <a:cs typeface="微软雅黑" panose="020B0503020204020204" charset="-122"/>
                        </a:rPr>
                        <a:t>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p>
                      <a:pPr marL="99695">
                        <a:lnSpc>
                          <a:spcPct val="100000"/>
                        </a:lnSpc>
                      </a:pPr>
                      <a:r>
                        <a:rPr sz="1000" b="1" spc="-20" dirty="0">
                          <a:latin typeface="微软雅黑" panose="020B0503020204020204" charset="-122"/>
                          <a:cs typeface="微软雅黑" panose="020B0503020204020204" charset="-122"/>
                        </a:rPr>
                        <a:t>节点之间</a:t>
                      </a:r>
                      <a:endParaRPr sz="1000" dirty="0">
                        <a:latin typeface="微软雅黑" panose="020B0503020204020204" charset="-122"/>
                        <a:cs typeface="微软雅黑" panose="020B0503020204020204" charset="-122"/>
                      </a:endParaRPr>
                    </a:p>
                    <a:p>
                      <a:pPr marL="271780" indent="-172720">
                        <a:lnSpc>
                          <a:spcPct val="100000"/>
                        </a:lnSpc>
                        <a:buFont typeface="Arial" panose="020B0604020202020204"/>
                        <a:buChar char="•"/>
                        <a:tabLst>
                          <a:tab pos="271780" algn="l"/>
                          <a:tab pos="272415" algn="l"/>
                        </a:tabLst>
                      </a:pPr>
                      <a:r>
                        <a:rPr sz="1000" spc="-15" dirty="0">
                          <a:latin typeface="微软雅黑" panose="020B0503020204020204" charset="-122"/>
                          <a:cs typeface="微软雅黑" panose="020B0503020204020204" charset="-122"/>
                        </a:rPr>
                        <a:t>流水并行</a:t>
                      </a:r>
                      <a:r>
                        <a:rPr sz="1000" spc="-20" dirty="0">
                          <a:latin typeface="微软雅黑" panose="020B0503020204020204" charset="-122"/>
                          <a:cs typeface="微软雅黑" panose="020B0503020204020204" charset="-122"/>
                        </a:rPr>
                        <a:t>（</a:t>
                      </a:r>
                      <a:r>
                        <a:rPr sz="1000" spc="-20" dirty="0">
                          <a:latin typeface="Arial" panose="020B0604020202020204"/>
                          <a:cs typeface="Arial" panose="020B0604020202020204"/>
                        </a:rPr>
                        <a:t>Send/Recv</a:t>
                      </a:r>
                      <a:r>
                        <a:rPr sz="1000" spc="-20" dirty="0">
                          <a:latin typeface="微软雅黑" panose="020B0503020204020204" charset="-122"/>
                          <a:cs typeface="微软雅黑" panose="020B0503020204020204" charset="-122"/>
                        </a:rPr>
                        <a:t>，通过</a:t>
                      </a:r>
                      <a:r>
                        <a:rPr sz="1000" spc="-20" dirty="0">
                          <a:latin typeface="Arial" panose="020B0604020202020204"/>
                          <a:cs typeface="Arial" panose="020B0604020202020204"/>
                        </a:rPr>
                        <a:t>RDMA</a:t>
                      </a:r>
                      <a:r>
                        <a:rPr sz="1000" spc="-15" dirty="0">
                          <a:latin typeface="微软雅黑" panose="020B0503020204020204" charset="-122"/>
                          <a:cs typeface="微软雅黑" panose="020B0503020204020204" charset="-122"/>
                        </a:rPr>
                        <a:t>网络承载</a:t>
                      </a:r>
                      <a:r>
                        <a:rPr sz="1000" spc="-50" dirty="0">
                          <a:latin typeface="微软雅黑" panose="020B0503020204020204" charset="-122"/>
                          <a:cs typeface="微软雅黑" panose="020B0503020204020204" charset="-122"/>
                        </a:rPr>
                        <a:t>）</a:t>
                      </a:r>
                      <a:endParaRPr sz="1000" dirty="0">
                        <a:latin typeface="微软雅黑" panose="020B0503020204020204" charset="-122"/>
                        <a:cs typeface="微软雅黑" panose="020B0503020204020204" charset="-122"/>
                      </a:endParaRPr>
                    </a:p>
                  </a:txBody>
                  <a:tcPr marL="0" marR="0" marT="4127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5" name="图片 4"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14" y="74652"/>
            <a:ext cx="2715198" cy="311475"/>
          </a:xfrm>
        </p:spPr>
        <p:txBody>
          <a:bodyPr/>
          <a:lstStyle/>
          <a:p>
            <a:r>
              <a:rPr lang="zh-CN" altLang="en-US" sz="1800" b="1" dirty="0" smtClean="0">
                <a:latin typeface="微软雅黑" panose="020B0503020204020204" charset="-122"/>
                <a:ea typeface="微软雅黑" panose="020B0503020204020204" charset="-122"/>
              </a:rPr>
              <a:t>中训练环境配置清单</a:t>
            </a:r>
            <a:endParaRPr lang="zh-CN" altLang="en-US" sz="1800" dirty="0">
              <a:latin typeface="微软雅黑" panose="020B0503020204020204" charset="-122"/>
              <a:ea typeface="微软雅黑" panose="020B0503020204020204" charset="-122"/>
            </a:endParaRPr>
          </a:p>
        </p:txBody>
      </p:sp>
      <p:pic>
        <p:nvPicPr>
          <p:cNvPr id="4" name="图片 3" descr="ny-logo"/>
          <p:cNvPicPr>
            <a:picLocks noChangeAspect="1"/>
          </p:cNvPicPr>
          <p:nvPr/>
        </p:nvPicPr>
        <p:blipFill>
          <a:blip r:embed="rId1"/>
          <a:stretch>
            <a:fillRect/>
          </a:stretch>
        </p:blipFill>
        <p:spPr>
          <a:xfrm>
            <a:off x="9872638" y="45418"/>
            <a:ext cx="2101038" cy="340709"/>
          </a:xfrm>
          <a:prstGeom prst="rect">
            <a:avLst/>
          </a:prstGeom>
        </p:spPr>
      </p:pic>
      <p:graphicFrame>
        <p:nvGraphicFramePr>
          <p:cNvPr id="6" name="表格 5"/>
          <p:cNvGraphicFramePr>
            <a:graphicFrameLocks noGrp="1"/>
          </p:cNvGraphicFramePr>
          <p:nvPr/>
        </p:nvGraphicFramePr>
        <p:xfrm>
          <a:off x="1817253" y="461029"/>
          <a:ext cx="9200301" cy="6230612"/>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训练服务器（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SXM</a:t>
                      </a:r>
                      <a:r>
                        <a:rPr lang="zh-CN" altLang="en-US" sz="1000" b="1" i="0" kern="1200" dirty="0" smtClean="0">
                          <a:solidFill>
                            <a:schemeClr val="tx1"/>
                          </a:solidFill>
                          <a:effectLst/>
                          <a:latin typeface="微软雅黑" panose="020B0503020204020204" charset="-122"/>
                          <a:ea typeface="微软雅黑" panose="020B0503020204020204" charset="-122"/>
                          <a:cs typeface="+mn-cs"/>
                        </a:rPr>
                        <a:t>）</a:t>
                      </a:r>
                      <a:endParaRPr lang="zh-CN" altLang="en-US"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2287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常规</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CPU≥32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64</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4.0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en-US" sz="1000" dirty="0" smtClean="0">
                          <a:ln>
                            <a:noFill/>
                          </a:ln>
                          <a:solidFill>
                            <a:schemeClr val="tx1"/>
                          </a:solidFill>
                          <a:effectLst/>
                          <a:latin typeface="微软雅黑" panose="020B0503020204020204" charset="-122"/>
                          <a:ea typeface="微软雅黑" panose="020B0503020204020204" charset="-122"/>
                          <a:cs typeface="+mn-ea"/>
                          <a:sym typeface="+mn-ea"/>
                        </a:rPr>
                        <a:t>.</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A100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H100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algn="ct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NVME</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1.6TNVME</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缓存盘</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en-US" altLang="zh-CN" sz="1000" b="0" dirty="0" smtClean="0">
                          <a:solidFill>
                            <a:schemeClr val="tx1"/>
                          </a:solidFill>
                          <a:latin typeface="微软雅黑" panose="020B0503020204020204" charset="-122"/>
                          <a:ea typeface="微软雅黑" panose="020B0503020204020204" charset="-122"/>
                          <a:cs typeface="+mn-ea"/>
                          <a:sym typeface="+mn-lt"/>
                        </a:rPr>
                        <a:t>IB</a:t>
                      </a:r>
                      <a:r>
                        <a:rPr lang="zh-CN" altLang="en-US" sz="1000" b="0" dirty="0" smtClean="0">
                          <a:solidFill>
                            <a:schemeClr val="tx1"/>
                          </a:solidFill>
                          <a:latin typeface="微软雅黑" panose="020B0503020204020204" charset="-122"/>
                          <a:ea typeface="微软雅黑" panose="020B0503020204020204" charset="-122"/>
                          <a:cs typeface="+mn-ea"/>
                          <a:sym typeface="+mn-lt"/>
                        </a:rPr>
                        <a:t>卡</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张，</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400Gbps-InfiniBand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训练、</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200Gbps-InfiniBand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存储</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247">
                <a:tc>
                  <a:txBody>
                    <a:bodyPr/>
                    <a:lstStyle/>
                    <a:p>
                      <a:pPr algn="ctr"/>
                      <a:r>
                        <a:rPr lang="zh-CN" altLang="en-US" sz="1000" smtClean="0">
                          <a:solidFill>
                            <a:schemeClr val="tx1"/>
                          </a:solidFill>
                          <a:latin typeface="微软雅黑" panose="020B0503020204020204" charset="-122"/>
                          <a:ea typeface="微软雅黑" panose="020B0503020204020204" charset="-122"/>
                          <a:cs typeface="+mn-ea"/>
                          <a:sym typeface="+mn-lt"/>
                        </a:rPr>
                        <a:t>数量</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smtClean="0">
                          <a:ln>
                            <a:noFill/>
                          </a:ln>
                          <a:solidFill>
                            <a:schemeClr val="tx1"/>
                          </a:solidFill>
                          <a:effectLst/>
                          <a:latin typeface="微软雅黑" panose="020B0503020204020204" charset="-122"/>
                          <a:ea typeface="微软雅黑" panose="020B0503020204020204" charset="-122"/>
                          <a:cs typeface="+mn-ea"/>
                          <a:sym typeface="+mn-lt"/>
                        </a:rPr>
                        <a:t>32 * XSM</a:t>
                      </a:r>
                      <a:r>
                        <a:rPr kumimoji="0" lang="zh-CN" altLang="en-US" sz="1000" b="0" u="none" strike="noStrike" kern="1200" cap="none" normalizeH="0" baseline="0" smtClean="0">
                          <a:ln>
                            <a:noFill/>
                          </a:ln>
                          <a:solidFill>
                            <a:schemeClr val="tx1"/>
                          </a:solidFill>
                          <a:effectLst/>
                          <a:latin typeface="微软雅黑" panose="020B0503020204020204" charset="-122"/>
                          <a:ea typeface="微软雅黑" panose="020B0503020204020204" charset="-122"/>
                          <a:cs typeface="+mn-ea"/>
                          <a:sym typeface="+mn-lt"/>
                        </a:rPr>
                        <a:t>训练服务器</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505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000" b="1" kern="1200" dirty="0" smtClean="0">
                          <a:solidFill>
                            <a:schemeClr val="tx1"/>
                          </a:solidFill>
                          <a:latin typeface="微软雅黑" panose="020B0503020204020204" charset="-122"/>
                          <a:ea typeface="微软雅黑" panose="020B0503020204020204" charset="-122"/>
                          <a:sym typeface="+mn-lt"/>
                        </a:rPr>
                        <a:t>类别</a:t>
                      </a:r>
                      <a:endParaRPr lang="zh-CN" altLang="en-US" sz="10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推理服务器（</a:t>
                      </a:r>
                      <a:r>
                        <a:rPr lang="en-US" altLang="zh-CN" sz="1000" b="1" i="0" kern="1200" dirty="0" smtClean="0">
                          <a:solidFill>
                            <a:schemeClr val="tx1"/>
                          </a:solidFill>
                          <a:effectLst/>
                          <a:latin typeface="微软雅黑" panose="020B0503020204020204" charset="-122"/>
                          <a:ea typeface="微软雅黑" panose="020B0503020204020204" charset="-122"/>
                          <a:cs typeface="+mn-cs"/>
                        </a:rPr>
                        <a:t>PCIE</a:t>
                      </a:r>
                      <a:r>
                        <a:rPr lang="zh-CN" altLang="en-US" sz="1000" b="1" i="0" kern="1200" dirty="0" smtClean="0">
                          <a:solidFill>
                            <a:schemeClr val="tx1"/>
                          </a:solidFill>
                          <a:effectLst/>
                          <a:latin typeface="微软雅黑" panose="020B0503020204020204" charset="-122"/>
                          <a:ea typeface="微软雅黑" panose="020B0503020204020204" charset="-122"/>
                          <a:cs typeface="+mn-cs"/>
                        </a:rPr>
                        <a:t>）</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0403">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000" b="1" kern="1200" dirty="0" smtClean="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 CPU</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 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，单颗</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CPU≥28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核心，</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内存：≥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1024G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3.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硬盘：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系统盘≥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960G</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做</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SSD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数据盘</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4TB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，数量</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Raid 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4.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网卡：万兆</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端口</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SFP+</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网卡 </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 Raid</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卡：</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2GB</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缓存、带电池或电容、≥</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通道、支持</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R0</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5</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双冗余电源、单电源功率</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1600W+</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、双导轨、风扇满配</a:t>
                      </a:r>
                      <a:endPar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endParaRPr>
                    </a:p>
                    <a:p>
                      <a:pPr marL="0" marR="0" indent="0" algn="l" defTabSz="914400" rtl="0" eaLnBrk="1" fontAlgn="base"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lt"/>
                        </a:rPr>
                        <a:t>7. </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支持扩展的</a:t>
                      </a: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PCIE 4.0 X 16</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ea"/>
                        </a:rPr>
                        <a:t>扩展插槽</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000" dirty="0" smtClean="0">
                          <a:ln>
                            <a:noFill/>
                          </a:ln>
                          <a:solidFill>
                            <a:schemeClr val="tx1"/>
                          </a:solidFill>
                          <a:effectLst/>
                          <a:latin typeface="微软雅黑" panose="020B0503020204020204" charset="-122"/>
                          <a:ea typeface="微软雅黑" panose="020B0503020204020204" charset="-122"/>
                          <a:cs typeface="+mn-ea"/>
                          <a:sym typeface="+mn-ea"/>
                        </a:rPr>
                        <a:t>8.</a:t>
                      </a:r>
                      <a:r>
                        <a:rPr lang="zh-CN" altLang="en-US" sz="1000" dirty="0" smtClean="0">
                          <a:ln>
                            <a:noFill/>
                          </a:ln>
                          <a:solidFill>
                            <a:schemeClr val="tx1"/>
                          </a:solidFill>
                          <a:effectLst/>
                          <a:latin typeface="微软雅黑" panose="020B0503020204020204" charset="-122"/>
                          <a:ea typeface="微软雅黑" panose="020B0503020204020204" charset="-122"/>
                          <a:cs typeface="+mn-ea"/>
                          <a:sym typeface="+mn-lt"/>
                        </a:rPr>
                        <a:t>服务器原厂五年质保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显卡</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计算卡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4090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A100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A800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），注：</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H100PCIE</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PCIE5.0</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en-US" altLang="zh-CN" sz="1000" dirty="0" smtClean="0">
                          <a:solidFill>
                            <a:schemeClr val="tx1"/>
                          </a:solidFill>
                          <a:latin typeface="微软雅黑" panose="020B0503020204020204" charset="-122"/>
                          <a:ea typeface="微软雅黑" panose="020B0503020204020204" charset="-122"/>
                          <a:cs typeface="+mn-ea"/>
                          <a:sym typeface="+mn-lt"/>
                        </a:rPr>
                        <a:t>IB</a:t>
                      </a:r>
                      <a:r>
                        <a:rPr lang="zh-CN" altLang="en-US" sz="1000" dirty="0" smtClean="0">
                          <a:solidFill>
                            <a:schemeClr val="tx1"/>
                          </a:solidFill>
                          <a:latin typeface="微软雅黑" panose="020B0503020204020204" charset="-122"/>
                          <a:ea typeface="微软雅黑" panose="020B0503020204020204" charset="-122"/>
                          <a:cs typeface="+mn-ea"/>
                          <a:sym typeface="+mn-lt"/>
                        </a:rPr>
                        <a:t>卡</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张，</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 200Gbps-InfiniBand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 200Gbps-InfiniBand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存储</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403">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数量</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 * PCIE</a:t>
                      </a:r>
                      <a:r>
                        <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推理服务器</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descr="ny-logo"/>
          <p:cNvPicPr>
            <a:picLocks noChangeAspect="1"/>
          </p:cNvPicPr>
          <p:nvPr/>
        </p:nvPicPr>
        <p:blipFill>
          <a:blip r:embed="rId2"/>
          <a:stretch>
            <a:fillRect/>
          </a:stretch>
        </p:blipFill>
        <p:spPr>
          <a:xfrm>
            <a:off x="9872638" y="45418"/>
            <a:ext cx="2101038" cy="340709"/>
          </a:xfrm>
          <a:prstGeom prst="rect">
            <a:avLst/>
          </a:prstGeom>
        </p:spPr>
      </p:pic>
      <p:graphicFrame>
        <p:nvGraphicFramePr>
          <p:cNvPr id="7" name="表格 6"/>
          <p:cNvGraphicFramePr>
            <a:graphicFrameLocks noGrp="1"/>
          </p:cNvGraphicFramePr>
          <p:nvPr/>
        </p:nvGraphicFramePr>
        <p:xfrm>
          <a:off x="1445973" y="496841"/>
          <a:ext cx="9200301" cy="5913403"/>
        </p:xfrm>
        <a:graphic>
          <a:graphicData uri="http://schemas.openxmlformats.org/drawingml/2006/table">
            <a:tbl>
              <a:tblPr firstRow="1" bandRow="1">
                <a:tableStyleId>{5C22544A-7EE6-4342-B048-85BDC9FD1C3A}</a:tableStyleId>
              </a:tblPr>
              <a:tblGrid>
                <a:gridCol w="1492880"/>
                <a:gridCol w="7707421"/>
              </a:tblGrid>
              <a:tr h="272160">
                <a:tc>
                  <a:txBody>
                    <a:bodyPr/>
                    <a:lstStyle/>
                    <a:p>
                      <a:pPr marL="0" algn="ctr" defTabSz="685800" rtl="0" eaLnBrk="1" latinLnBrk="0" hangingPunct="1"/>
                      <a:r>
                        <a:rPr lang="zh-CN" altLang="en-US" sz="1000" b="1" kern="1200" dirty="0">
                          <a:solidFill>
                            <a:schemeClr val="tx1"/>
                          </a:solidFill>
                          <a:latin typeface="微软雅黑" panose="020B0503020204020204" charset="-122"/>
                          <a:ea typeface="微软雅黑" panose="020B0503020204020204" charset="-122"/>
                          <a:sym typeface="+mn-lt"/>
                        </a:rPr>
                        <a:t>类别</a:t>
                      </a:r>
                      <a:endParaRPr lang="zh-CN" altLang="en-US" sz="1000" b="1" kern="1200" dirty="0">
                        <a:solidFill>
                          <a:schemeClr val="tx1"/>
                        </a:solidFill>
                        <a:latin typeface="微软雅黑" panose="020B0503020204020204" charset="-122"/>
                        <a:ea typeface="微软雅黑" panose="020B0503020204020204" charset="-122"/>
                        <a:cs typeface="+mn-cs"/>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1" i="0" kern="1200" dirty="0" smtClean="0">
                          <a:solidFill>
                            <a:schemeClr val="tx1"/>
                          </a:solidFill>
                          <a:effectLst/>
                          <a:latin typeface="微软雅黑" panose="020B0503020204020204" charset="-122"/>
                          <a:ea typeface="微软雅黑" panose="020B0503020204020204" charset="-122"/>
                          <a:cs typeface="+mn-cs"/>
                        </a:rPr>
                        <a:t>AI</a:t>
                      </a:r>
                      <a:r>
                        <a:rPr lang="zh-CN" altLang="en-US" sz="1000" b="1" i="0" kern="1200" dirty="0" smtClean="0">
                          <a:solidFill>
                            <a:schemeClr val="tx1"/>
                          </a:solidFill>
                          <a:effectLst/>
                          <a:latin typeface="微软雅黑" panose="020B0503020204020204" charset="-122"/>
                          <a:ea typeface="微软雅黑" panose="020B0503020204020204" charset="-122"/>
                          <a:cs typeface="+mn-cs"/>
                        </a:rPr>
                        <a:t>管理服务器</a:t>
                      </a:r>
                      <a:endParaRPr lang="en-US" altLang="zh-CN" sz="1000" b="1" i="0" kern="1200" dirty="0" smtClean="0">
                        <a:solidFill>
                          <a:schemeClr val="tx1"/>
                        </a:solidFill>
                        <a:effectLst/>
                        <a:latin typeface="微软雅黑" panose="020B0503020204020204" charset="-122"/>
                        <a:ea typeface="微软雅黑" panose="020B0503020204020204" charset="-122"/>
                        <a:cs typeface="+mn-cs"/>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11334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dirty="0" smtClean="0">
                          <a:solidFill>
                            <a:schemeClr val="tx1"/>
                          </a:solidFill>
                          <a:latin typeface="微软雅黑" panose="020B0503020204020204" charset="-122"/>
                          <a:ea typeface="微软雅黑" panose="020B0503020204020204" charset="-122"/>
                          <a:cs typeface="+mn-ea"/>
                          <a:sym typeface="+mn-lt"/>
                        </a:rPr>
                        <a:t>说明</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CPU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 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，单颗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CPU≥24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核心，</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线程</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内存：≥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512G</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硬盘：硬盘：系统盘≥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960G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数据盘≥</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；所有硬盘为</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SSD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盘，做</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RAID1</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网卡：万兆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网卡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x 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 Raid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2GB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缓存、带电池或电容、≥</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通道、支持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双冗余电源、双导轨、风扇满配</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服务器原厂五年质保</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631">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操作系统</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1.OpenEuler 22.03 (LTS-SP2)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2.Centos8.5(2111) x86_64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或</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arm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版本</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865">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数量</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865">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k8s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系统服务（系统组件、中间件、监控），</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台：业务测相关服务。</a:t>
                      </a:r>
                      <a:endParaRPr kumimoji="0" lang="en-US" altLang="zh-CN"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865">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HDR </a:t>
                      </a:r>
                      <a:r>
                        <a:rPr kumimoji="0" lang="en-US" altLang="zh-CN" sz="1000" b="1"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511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配置清单</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形态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1U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机架式</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HDR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交换机、双电源、动态路由</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端口类型</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QSFP56</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63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服务器连接存储资源，组网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Clos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架构</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NDR </a:t>
                      </a:r>
                      <a:r>
                        <a:rPr kumimoji="0" lang="en-US" altLang="zh-CN" sz="1000" b="1"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12</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5118">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配置清单</a:t>
                      </a:r>
                      <a:endParaRPr lang="zh-CN" altLang="en-US" sz="1000" b="0" dirty="0" smtClean="0">
                        <a:solidFill>
                          <a:schemeClr val="tx1"/>
                        </a:solidFill>
                        <a:latin typeface="微软雅黑" panose="020B0503020204020204" charset="-122"/>
                        <a:ea typeface="微软雅黑" panose="020B0503020204020204" charset="-122"/>
                        <a:cs typeface="+mn-ea"/>
                        <a:sym typeface="+mn-lt"/>
                      </a:endParaRPr>
                    </a:p>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形态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1U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机架式</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NDR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InfiniBand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交换机、双电源、动态路由</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端口类型</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QSFP112</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0" dirty="0" smtClean="0">
                          <a:solidFill>
                            <a:schemeClr val="tx1"/>
                          </a:solidFill>
                          <a:latin typeface="微软雅黑" panose="020B0503020204020204" charset="-122"/>
                          <a:ea typeface="微软雅黑" panose="020B0503020204020204" charset="-122"/>
                          <a:cs typeface="+mn-ea"/>
                          <a:sym typeface="+mn-lt"/>
                        </a:rPr>
                        <a:t>用途</a:t>
                      </a:r>
                      <a:endParaRPr lang="zh-CN" altLang="en-US" sz="1000" b="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SXM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计算服务器跨</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GPU</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节点数据通信，组网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Clos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架构</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存储</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34611">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说明</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2PB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+500TB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混闪</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533964" y="587362"/>
          <a:ext cx="9200301" cy="5760396"/>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100G</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汇聚交换机（</a:t>
                      </a:r>
                      <a:r>
                        <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a:t>
                      </a: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357416">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32</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100GE QSFP28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光口，上行</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100GE QSFP28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光口；</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mac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地址过滤自动学习和老化，支持静态、动态、黑洞</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mac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表项，端口</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vlan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和</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mac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地址学习限制；</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VXLAN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分布式网关，集中式网关，支持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BGP-</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Evpn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Vxlan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二层交换，</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Vxlan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路由交换；</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VBST</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基于</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Vlan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生成树协议，</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LNP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链路类型协商协议，</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VCMP </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vlan</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集中管理协议；</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支持二三层网络级和设备丢包数量和丢包率统计；</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IPv4/IPv6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双栈路由协议，支持完整三层路由功能，各项功能和协议遵循相应</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RFC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标准文档，支持至少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ECMP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路由；</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支持模块化</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配置，支持丰富</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特性；</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25G</a:t>
                      </a:r>
                      <a:r>
                        <a:rPr kumimoji="0" lang="zh-CN" altLang="en-US"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接入交换机（</a:t>
                      </a:r>
                      <a:r>
                        <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a:t>
                      </a:r>
                      <a:r>
                        <a:rPr kumimoji="0" lang="zh-CN" altLang="en-US"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数据中心级交换机，双电源双风扇冗余设计；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端口和至少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100G QSPF+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带独立带外管理口，支持加入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VRF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LACP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BFD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、环路检测、端口流量抑制、</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VLAN mapping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IPv4/IPv6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双栈路由协议，支持完整三层路由功能，各项功能和协议遵循相应</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RFC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标准文档，支持至少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ECMP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路由；</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支持模块化</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配置，支持丰富</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特性；</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支持全端口</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sym typeface="+mn-lt"/>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流量采集，支持在线抓包；</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9.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支持控制平面多虚一技术，支持跨设备链路聚合技术（非堆叠）；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原厂五年质保</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a:t>
                      </a:r>
                      <a:r>
                        <a:rPr kumimoji="0" lang="zh-CN" altLang="en-US"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接入交换机（</a:t>
                      </a:r>
                      <a:r>
                        <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5</a:t>
                      </a:r>
                      <a:r>
                        <a:rPr kumimoji="0" lang="zh-CN" altLang="en-US"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台）</a:t>
                      </a:r>
                      <a:endParaRPr kumimoji="0" lang="en-US" altLang="zh-CN" sz="10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9643">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配置清单</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数据中心级交换机，双电源双风扇冗余设计；</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2. 48</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10G 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端口和至少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个</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40G QSPF+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端口，交换容量≥</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2.56Tbps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，包转发率≥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1072Mpps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3.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带独立带外管理口，支持加入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VRF</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4.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全端口支持自动协商速率和手工指定端口速率，支持</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Finisar</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等厂商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AOC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线缆接入，支持非官方光模块；</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5.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LACP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MSTP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BFD</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、环路检测、端口流量抑制、</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VLAN mapping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、端口隔离、端口安全；</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6.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所有接口</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MTU≥9216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7.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IPv4/IPv6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双栈路由协议，支持完整三层路由功能，各项功能和协议遵循相应</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RFC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标准文档，支持至少</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16</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条</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ECMP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路由；</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8.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支持模块化</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配置，支持丰富</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QoS</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特性；</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9.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支持全端口</a:t>
                      </a:r>
                      <a:r>
                        <a:rPr kumimoji="0" lang="en-US" altLang="zh-CN" sz="1000" b="0" u="none" strike="noStrike" kern="1200" cap="none" normalizeH="0" baseline="0" dirty="0" err="1" smtClean="0">
                          <a:ln>
                            <a:noFill/>
                          </a:ln>
                          <a:solidFill>
                            <a:schemeClr val="tx1"/>
                          </a:solidFill>
                          <a:effectLst/>
                          <a:latin typeface="微软雅黑" panose="020B0503020204020204" charset="-122"/>
                          <a:ea typeface="微软雅黑" panose="020B0503020204020204" charset="-122"/>
                          <a:cs typeface="+mn-ea"/>
                        </a:rPr>
                        <a:t>sflow</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流量采集，支持在线抓包；</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10.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支持控制平面多虚一技术，支持跨设备链路聚合技术（非堆叠）；</a:t>
                      </a:r>
                      <a:endPar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11. </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原厂五年质保</a:t>
                      </a:r>
                      <a:endParaRPr kumimoji="0" lang="zh-CN" altLang="en-US" sz="1000" b="0"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8" name="图片 7"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070764" y="1841482"/>
          <a:ext cx="9200301" cy="1462932"/>
        </p:xfrm>
        <a:graphic>
          <a:graphicData uri="http://schemas.openxmlformats.org/drawingml/2006/table">
            <a:tbl>
              <a:tblPr firstRow="1" bandRow="1">
                <a:tableStyleId>{5C22544A-7EE6-4342-B048-85BDC9FD1C3A}</a:tableStyleId>
              </a:tblPr>
              <a:tblGrid>
                <a:gridCol w="1492880"/>
                <a:gridCol w="7707421"/>
              </a:tblGrid>
              <a:tr h="229643">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1000" b="1" dirty="0" smtClean="0">
                          <a:solidFill>
                            <a:schemeClr val="tx1"/>
                          </a:solidFill>
                          <a:latin typeface="微软雅黑" panose="020B0503020204020204" charset="-122"/>
                          <a:ea typeface="微软雅黑" panose="020B0503020204020204" charset="-122"/>
                          <a:cs typeface="+mn-ea"/>
                          <a:sym typeface="+mn-lt"/>
                        </a:rPr>
                        <a:t>类别</a:t>
                      </a:r>
                      <a:endParaRPr lang="zh-CN" altLang="en-US" sz="1000" b="1"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1"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辅材</a:t>
                      </a:r>
                      <a:endParaRPr kumimoji="0" lang="zh-CN" altLang="en-US" sz="1000" b="1" u="none" strike="noStrike" kern="1200" cap="none" normalizeH="0" baseline="0" dirty="0">
                        <a:ln>
                          <a:noFill/>
                        </a:ln>
                        <a:solidFill>
                          <a:schemeClr val="tx1"/>
                        </a:solidFill>
                        <a:effectLst/>
                        <a:latin typeface="微软雅黑" panose="020B0503020204020204" charset="-122"/>
                        <a:ea typeface="微软雅黑" panose="020B0503020204020204" charset="-122"/>
                        <a:cs typeface="+mn-ea"/>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713327">
                <a:tc>
                  <a:txBody>
                    <a:bodyPr/>
                    <a:lstStyle/>
                    <a:p>
                      <a:pPr algn="ctr"/>
                      <a:r>
                        <a:rPr lang="zh-CN" altLang="en-US" sz="1000" dirty="0" smtClean="0">
                          <a:solidFill>
                            <a:schemeClr val="tx1"/>
                          </a:solidFill>
                          <a:latin typeface="微软雅黑" panose="020B0503020204020204" charset="-122"/>
                          <a:ea typeface="微软雅黑" panose="020B0503020204020204" charset="-122"/>
                          <a:cs typeface="+mn-ea"/>
                          <a:sym typeface="+mn-lt"/>
                        </a:rPr>
                        <a:t>辅材</a:t>
                      </a:r>
                      <a:endParaRPr lang="zh-CN" altLang="en-US" sz="1000" dirty="0">
                        <a:solidFill>
                          <a:schemeClr val="tx1"/>
                        </a:solidFill>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网线：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RJ45</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超五类成品双绞线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光迁：多模双工</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 to 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光纤跳线</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QSFP112-IB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NDR400Gbps  </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QSFP56-IB</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线缆：</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rPr>
                        <a:t>HDR200Gbps</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万兆多模光模块：万兆多模双纤</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光模块，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接口类型，传输速率≥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25G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，传输波长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850nm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，传输距离≥</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300M</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万兆多模光模块：万兆多模双纤</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SFP</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光模块，</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LC</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接口类型，传输速率≥</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10G</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，传输波长</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850nm</a:t>
                      </a: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，传输距离≥</a:t>
                      </a:r>
                      <a:r>
                        <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300M</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defRPr/>
                      </a:pPr>
                      <a:r>
                        <a:rPr kumimoji="0" lang="zh-CN" altLang="en-US"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rPr>
                        <a:t>其他辅材：扎带，用于捆扎网线、魔术扎带，用于捆扎光纤</a:t>
                      </a:r>
                      <a:endParaRPr kumimoji="0" lang="en-US" altLang="zh-CN" sz="1000" b="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mn-ea"/>
                        <a:sym typeface="+mn-lt"/>
                      </a:endParaRPr>
                    </a:p>
                  </a:txBody>
                  <a:tcPr marL="121866" marR="121866" marT="60933" marB="60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 name="图片 3"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6" name="组合 45"/>
          <p:cNvGrpSpPr/>
          <p:nvPr/>
        </p:nvGrpSpPr>
        <p:grpSpPr>
          <a:xfrm>
            <a:off x="7324837" y="991799"/>
            <a:ext cx="4474994" cy="5150209"/>
            <a:chOff x="7340886" y="2066926"/>
            <a:chExt cx="4178014" cy="3853398"/>
          </a:xfrm>
        </p:grpSpPr>
        <p:sp>
          <p:nvSpPr>
            <p:cNvPr id="47" name="Bullet5"/>
            <p:cNvSpPr/>
            <p:nvPr/>
          </p:nvSpPr>
          <p:spPr>
            <a:xfrm>
              <a:off x="7340886" y="2066926"/>
              <a:ext cx="1962150" cy="619124"/>
            </a:xfrm>
            <a:prstGeom prst="round2SameRect">
              <a:avLst>
                <a:gd name="adj1" fmla="val 19670"/>
                <a:gd name="adj2" fmla="val 0"/>
              </a:avLst>
            </a:prstGeom>
            <a:solidFill>
              <a:srgbClr val="92D050"/>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1"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易运维</a:t>
              </a:r>
              <a:endParaRPr kumimoji="0" lang="en-US" altLang="zh-CN"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8" name="矩形 47"/>
            <p:cNvSpPr/>
            <p:nvPr/>
          </p:nvSpPr>
          <p:spPr>
            <a:xfrm>
              <a:off x="9556750" y="2686049"/>
              <a:ext cx="1962150" cy="3234275"/>
            </a:xfrm>
            <a:prstGeom prst="rect">
              <a:avLst/>
            </a:prstGeom>
            <a:solidFill>
              <a:sysClr val="window" lastClr="FFFFFF">
                <a:lumMod val="75000"/>
                <a:alpha val="1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9" name="组合 48"/>
          <p:cNvGrpSpPr/>
          <p:nvPr/>
        </p:nvGrpSpPr>
        <p:grpSpPr>
          <a:xfrm>
            <a:off x="204732" y="991799"/>
            <a:ext cx="4454891" cy="5150209"/>
            <a:chOff x="693304" y="2066926"/>
            <a:chExt cx="4159245" cy="3853398"/>
          </a:xfrm>
        </p:grpSpPr>
        <p:sp>
          <p:nvSpPr>
            <p:cNvPr id="50" name="Bullet1"/>
            <p:cNvSpPr/>
            <p:nvPr/>
          </p:nvSpPr>
          <p:spPr>
            <a:xfrm>
              <a:off x="2890399" y="2066926"/>
              <a:ext cx="1962150" cy="619124"/>
            </a:xfrm>
            <a:prstGeom prst="round2SameRect">
              <a:avLst>
                <a:gd name="adj1" fmla="val 19670"/>
                <a:gd name="adj2" fmla="val 0"/>
              </a:avLst>
            </a:prstGeom>
            <a:solidFill>
              <a:srgbClr val="00B0F0"/>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1"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高带宽</a:t>
              </a:r>
              <a:endParaRPr kumimoji="0" lang="en-US" altLang="zh-CN"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51" name="矩形 50"/>
            <p:cNvSpPr/>
            <p:nvPr/>
          </p:nvSpPr>
          <p:spPr>
            <a:xfrm>
              <a:off x="693304" y="2686049"/>
              <a:ext cx="1962150" cy="3234275"/>
            </a:xfrm>
            <a:prstGeom prst="rect">
              <a:avLst/>
            </a:prstGeom>
            <a:solidFill>
              <a:sysClr val="window" lastClr="FFFFFF">
                <a:lumMod val="75000"/>
                <a:alpha val="1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2" name="组合 51"/>
          <p:cNvGrpSpPr/>
          <p:nvPr/>
        </p:nvGrpSpPr>
        <p:grpSpPr>
          <a:xfrm>
            <a:off x="2520049" y="977610"/>
            <a:ext cx="9385815" cy="5164397"/>
            <a:chOff x="2854967" y="2056310"/>
            <a:chExt cx="8762928" cy="3864014"/>
          </a:xfrm>
        </p:grpSpPr>
        <p:sp>
          <p:nvSpPr>
            <p:cNvPr id="53" name="Bullet2"/>
            <p:cNvSpPr/>
            <p:nvPr/>
          </p:nvSpPr>
          <p:spPr>
            <a:xfrm>
              <a:off x="9556747" y="2056310"/>
              <a:ext cx="1962150" cy="619124"/>
            </a:xfrm>
            <a:prstGeom prst="round2SameRect">
              <a:avLst>
                <a:gd name="adj1" fmla="val 19670"/>
                <a:gd name="adj2" fmla="val 0"/>
              </a:avLst>
            </a:prstGeom>
            <a:solidFill>
              <a:sysClr val="window" lastClr="FFFFFF">
                <a:lumMod val="7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1"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1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低时延和抖动</a:t>
              </a:r>
              <a:endParaRPr kumimoji="0" lang="en-US" altLang="zh-CN" sz="1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54" name="矩形 53"/>
            <p:cNvSpPr/>
            <p:nvPr/>
          </p:nvSpPr>
          <p:spPr>
            <a:xfrm>
              <a:off x="2909165" y="2686049"/>
              <a:ext cx="1962150" cy="3234275"/>
            </a:xfrm>
            <a:prstGeom prst="rect">
              <a:avLst/>
            </a:prstGeom>
            <a:solidFill>
              <a:sysClr val="window" lastClr="FFFFFF">
                <a:lumMod val="75000"/>
                <a:alpha val="1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55" name="Text2"/>
            <p:cNvSpPr txBox="1"/>
            <p:nvPr/>
          </p:nvSpPr>
          <p:spPr>
            <a:xfrm>
              <a:off x="9556746" y="2779620"/>
              <a:ext cx="2061149" cy="1254213"/>
            </a:xfrm>
            <a:prstGeom prst="rect">
              <a:avLst/>
            </a:prstGeom>
            <a:noFill/>
          </p:spPr>
          <p:txBody>
            <a:bodyPr wrap="square" rtlCol="0" anchor="t" anchorCtr="1">
              <a:noAutofit/>
            </a:bodyPr>
            <a:lstStyle/>
            <a:p>
              <a:pPr marL="0" marR="0" lvl="0" indent="0" defTabSz="685800"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在分布式训练场景下，单次的计算时间包含了单卡的计算时间加上卡间通信时间，导致集群整体算力并不是简单的随着节点的增加而线性增长，而是存在加速比，且加速比小于 </a:t>
              </a: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1</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。因此，</a:t>
              </a:r>
              <a:r>
                <a:rPr kumimoji="0" lang="zh-CN" altLang="en-US" sz="1200" i="0" u="none" strike="noStrike" kern="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rPr>
                <a:t>降低卡间通信时延</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 是分布式训练中提升加速比的关键，需要重点考虑和设计。此外，网络变化等因素引起的抖动也对训练效率产生影响，网络波动时，</a:t>
              </a:r>
              <a:r>
                <a:rPr lang="zh-CN" altLang="en-US" sz="1200" kern="0" dirty="0">
                  <a:solidFill>
                    <a:prstClr val="black"/>
                  </a:solidFill>
                  <a:latin typeface="微软雅黑" panose="020B0503020204020204" charset="-122"/>
                  <a:ea typeface="微软雅黑" panose="020B0503020204020204" charset="-122"/>
                </a:rPr>
                <a:t>两个节点间的</a:t>
              </a:r>
              <a:r>
                <a:rPr lang="en-US" altLang="zh-CN" sz="1200" kern="0" dirty="0">
                  <a:solidFill>
                    <a:prstClr val="black"/>
                  </a:solidFill>
                  <a:latin typeface="微软雅黑" panose="020B0503020204020204" charset="-122"/>
                  <a:ea typeface="微软雅黑" panose="020B0503020204020204" charset="-122"/>
                </a:rPr>
                <a:t>P2P</a:t>
              </a:r>
              <a:r>
                <a:rPr lang="zh-CN" altLang="en-US" sz="1200" kern="0" dirty="0">
                  <a:solidFill>
                    <a:prstClr val="black"/>
                  </a:solidFill>
                  <a:latin typeface="微软雅黑" panose="020B0503020204020204" charset="-122"/>
                  <a:ea typeface="微软雅黑" panose="020B0503020204020204" charset="-122"/>
                </a:rPr>
                <a:t>的流完成时间将明显变长</a:t>
              </a:r>
              <a:r>
                <a:rPr lang="en-US" altLang="zh-CN" sz="1200" kern="0" dirty="0">
                  <a:solidFill>
                    <a:prstClr val="black"/>
                  </a:solidFill>
                  <a:latin typeface="微软雅黑" panose="020B0503020204020204" charset="-122"/>
                  <a:ea typeface="微软雅黑" panose="020B0503020204020204" charset="-122"/>
                </a:rPr>
                <a:t>(</a:t>
              </a:r>
              <a:r>
                <a:rPr lang="zh-CN" altLang="en-US" sz="1200" kern="0" dirty="0">
                  <a:solidFill>
                    <a:prstClr val="black"/>
                  </a:solidFill>
                  <a:latin typeface="微软雅黑" panose="020B0503020204020204" charset="-122"/>
                  <a:ea typeface="微软雅黑" panose="020B0503020204020204" charset="-122"/>
                </a:rPr>
                <a:t>木桶效应</a:t>
              </a:r>
              <a:r>
                <a:rPr lang="en-US" altLang="zh-CN" sz="1200" kern="0" dirty="0">
                  <a:solidFill>
                    <a:prstClr val="black"/>
                  </a:solidFill>
                  <a:latin typeface="微软雅黑" panose="020B0503020204020204" charset="-122"/>
                  <a:ea typeface="微软雅黑" panose="020B0503020204020204" charset="-122"/>
                </a:rPr>
                <a:t>)</a:t>
              </a:r>
              <a:r>
                <a:rPr lang="zh-CN" altLang="en-US" sz="1200" kern="0" dirty="0">
                  <a:solidFill>
                    <a:prstClr val="black"/>
                  </a:solidFill>
                  <a:latin typeface="微软雅黑" panose="020B0503020204020204" charset="-122"/>
                  <a:ea typeface="微软雅黑" panose="020B0503020204020204" charset="-122"/>
                </a:rPr>
                <a:t>，因此网络抖动也会导致大模型通信效率变低。</a:t>
              </a:r>
              <a:endPar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56" name="Text2"/>
            <p:cNvSpPr txBox="1"/>
            <p:nvPr/>
          </p:nvSpPr>
          <p:spPr>
            <a:xfrm>
              <a:off x="2854967" y="2779620"/>
              <a:ext cx="2061149" cy="1254213"/>
            </a:xfrm>
            <a:prstGeom prst="rect">
              <a:avLst/>
            </a:prstGeom>
            <a:noFill/>
          </p:spPr>
          <p:txBody>
            <a:bodyPr wrap="square" rtlCol="0" anchor="t" anchorCtr="1">
              <a:noAutofit/>
            </a:bodyPr>
            <a:lstStyle/>
            <a:p>
              <a:pPr marL="0" marR="0" lvl="0" indent="0" defTabSz="685800" eaLnBrk="1" fontAlgn="auto" latinLnBrk="0" hangingPunct="1">
                <a:lnSpc>
                  <a:spcPct val="150000"/>
                </a:lnSpc>
                <a:spcBef>
                  <a:spcPts val="0"/>
                </a:spcBef>
                <a:spcAft>
                  <a:spcPts val="0"/>
                </a:spcAft>
                <a:buClrTx/>
                <a:buSzTx/>
                <a:buFontTx/>
                <a:buNone/>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AI</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大模型训练场景，机内和机外的集合通信操作产生大量的通信数据量。从机内</a:t>
              </a: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GPU</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通信来看，以千亿参数为例，模型并行产生的</a:t>
              </a:r>
              <a:r>
                <a:rPr kumimoji="0" lang="en-US" altLang="zh-CN" sz="1200" b="0" i="0" u="none" strike="noStrike" kern="0" cap="none" spc="0" normalizeH="0" baseline="0" noProof="0" dirty="0" err="1">
                  <a:ln>
                    <a:noFill/>
                  </a:ln>
                  <a:solidFill>
                    <a:prstClr val="black"/>
                  </a:solidFill>
                  <a:effectLst/>
                  <a:uLnTx/>
                  <a:uFillTx/>
                  <a:latin typeface="微软雅黑" panose="020B0503020204020204" charset="-122"/>
                  <a:ea typeface="微软雅黑" panose="020B0503020204020204" charset="-122"/>
                </a:rPr>
                <a:t>AllReduce</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数据量将达百</a:t>
              </a: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GB</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级别，</a:t>
              </a:r>
              <a:r>
                <a:rPr kumimoji="0" lang="zh-CN" altLang="en-US" sz="12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提升</a:t>
              </a:r>
              <a:r>
                <a:rPr kumimoji="0" lang="en-US" altLang="zh-CN" sz="12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GPU</a:t>
              </a:r>
              <a:r>
                <a:rPr kumimoji="0" lang="zh-CN" altLang="en-US" sz="12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间通信带宽及方式</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可有效降低流完成时间。从机间</a:t>
              </a: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GPU</a:t>
              </a:r>
              <a:r>
                <a:rPr kumimoji="0" lang="zh-CN" altLang="en-US"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通信来看，部分集合通信数据达百</a:t>
              </a:r>
              <a:r>
                <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GB</a:t>
              </a:r>
              <a:r>
                <a:rPr lang="zh-CN" altLang="en-US" sz="1200" kern="0" dirty="0">
                  <a:solidFill>
                    <a:prstClr val="black"/>
                  </a:solidFill>
                  <a:latin typeface="微软雅黑" panose="020B0503020204020204" charset="-122"/>
                  <a:ea typeface="微软雅黑" panose="020B0503020204020204" charset="-122"/>
                </a:rPr>
                <a:t>，因此</a:t>
              </a:r>
              <a:r>
                <a:rPr lang="zh-CN" altLang="en-US" sz="1200" b="1" kern="0" dirty="0">
                  <a:solidFill>
                    <a:srgbClr val="FF0000"/>
                  </a:solidFill>
                  <a:latin typeface="微软雅黑" panose="020B0503020204020204" charset="-122"/>
                  <a:ea typeface="微软雅黑" panose="020B0503020204020204" charset="-122"/>
                </a:rPr>
                <a:t>机间</a:t>
              </a:r>
              <a:r>
                <a:rPr lang="en-US" altLang="zh-CN" sz="1200" b="1" kern="0" dirty="0">
                  <a:solidFill>
                    <a:srgbClr val="FF0000"/>
                  </a:solidFill>
                  <a:latin typeface="微软雅黑" panose="020B0503020204020204" charset="-122"/>
                  <a:ea typeface="微软雅黑" panose="020B0503020204020204" charset="-122"/>
                </a:rPr>
                <a:t>GPU</a:t>
              </a:r>
              <a:r>
                <a:rPr lang="zh-CN" altLang="en-US" sz="1200" b="1" kern="0" dirty="0">
                  <a:solidFill>
                    <a:srgbClr val="FF0000"/>
                  </a:solidFill>
                  <a:latin typeface="微软雅黑" panose="020B0503020204020204" charset="-122"/>
                  <a:ea typeface="微软雅黑" panose="020B0503020204020204" charset="-122"/>
                </a:rPr>
                <a:t>的高速互联</a:t>
              </a:r>
              <a:r>
                <a:rPr lang="zh-CN" altLang="en-US" sz="1200" kern="0" dirty="0">
                  <a:solidFill>
                    <a:prstClr val="black"/>
                  </a:solidFill>
                  <a:latin typeface="微软雅黑" panose="020B0503020204020204" charset="-122"/>
                  <a:ea typeface="微软雅黑" panose="020B0503020204020204" charset="-122"/>
                </a:rPr>
                <a:t>对于网络单端口带宽、节点间可用链路和网络总带宽要求较高。另外，</a:t>
              </a:r>
              <a:r>
                <a:rPr lang="en-US" altLang="zh-CN" sz="1200" kern="0" dirty="0">
                  <a:solidFill>
                    <a:prstClr val="black"/>
                  </a:solidFill>
                  <a:latin typeface="微软雅黑" panose="020B0503020204020204" charset="-122"/>
                  <a:ea typeface="微软雅黑" panose="020B0503020204020204" charset="-122"/>
                </a:rPr>
                <a:t>GPU</a:t>
              </a:r>
              <a:r>
                <a:rPr lang="zh-CN" altLang="en-US" sz="1200" kern="0" dirty="0">
                  <a:solidFill>
                    <a:prstClr val="black"/>
                  </a:solidFill>
                  <a:latin typeface="微软雅黑" panose="020B0503020204020204" charset="-122"/>
                  <a:ea typeface="微软雅黑" panose="020B0503020204020204" charset="-122"/>
                </a:rPr>
                <a:t>和网卡通常使用</a:t>
              </a:r>
              <a:r>
                <a:rPr lang="en-US" altLang="zh-CN" sz="1200" kern="0" dirty="0">
                  <a:solidFill>
                    <a:prstClr val="black"/>
                  </a:solidFill>
                  <a:latin typeface="微软雅黑" panose="020B0503020204020204" charset="-122"/>
                  <a:ea typeface="微软雅黑" panose="020B0503020204020204" charset="-122"/>
                </a:rPr>
                <a:t>PCIE</a:t>
              </a:r>
              <a:r>
                <a:rPr lang="zh-CN" altLang="en-US" sz="1200" kern="0" dirty="0">
                  <a:solidFill>
                    <a:prstClr val="black"/>
                  </a:solidFill>
                  <a:latin typeface="微软雅黑" panose="020B0503020204020204" charset="-122"/>
                  <a:ea typeface="微软雅黑" panose="020B0503020204020204" charset="-122"/>
                </a:rPr>
                <a:t>总线互联，</a:t>
              </a:r>
              <a:r>
                <a:rPr lang="en-US" altLang="zh-CN" sz="1200" kern="0" dirty="0">
                  <a:solidFill>
                    <a:prstClr val="black"/>
                  </a:solidFill>
                  <a:latin typeface="微软雅黑" panose="020B0503020204020204" charset="-122"/>
                  <a:ea typeface="微软雅黑" panose="020B0503020204020204" charset="-122"/>
                </a:rPr>
                <a:t>PCIE</a:t>
              </a:r>
              <a:r>
                <a:rPr lang="zh-CN" altLang="en-US" sz="1200" kern="0" dirty="0">
                  <a:solidFill>
                    <a:prstClr val="black"/>
                  </a:solidFill>
                  <a:latin typeface="微软雅黑" panose="020B0503020204020204" charset="-122"/>
                  <a:ea typeface="微软雅黑" panose="020B0503020204020204" charset="-122"/>
                </a:rPr>
                <a:t>难以适应高速的</a:t>
              </a:r>
              <a:r>
                <a:rPr lang="en-US" altLang="zh-CN" sz="1200" kern="0" dirty="0">
                  <a:solidFill>
                    <a:prstClr val="black"/>
                  </a:solidFill>
                  <a:latin typeface="微软雅黑" panose="020B0503020204020204" charset="-122"/>
                  <a:ea typeface="微软雅黑" panose="020B0503020204020204" charset="-122"/>
                </a:rPr>
                <a:t>AI</a:t>
              </a:r>
              <a:r>
                <a:rPr lang="zh-CN" altLang="en-US" sz="1200" kern="0" dirty="0">
                  <a:solidFill>
                    <a:prstClr val="black"/>
                  </a:solidFill>
                  <a:latin typeface="微软雅黑" panose="020B0503020204020204" charset="-122"/>
                  <a:ea typeface="微软雅黑" panose="020B0503020204020204" charset="-122"/>
                </a:rPr>
                <a:t>发展需求。</a:t>
              </a:r>
              <a:endParaRPr kumimoji="0" lang="en-US" altLang="zh-CN" sz="1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grpSp>
        <p:nvGrpSpPr>
          <p:cNvPr id="57" name="组合 56"/>
          <p:cNvGrpSpPr/>
          <p:nvPr/>
        </p:nvGrpSpPr>
        <p:grpSpPr>
          <a:xfrm>
            <a:off x="4951469" y="991799"/>
            <a:ext cx="2101623" cy="5150209"/>
            <a:chOff x="5125026" y="2066926"/>
            <a:chExt cx="1962150" cy="3853398"/>
          </a:xfrm>
        </p:grpSpPr>
        <p:sp>
          <p:nvSpPr>
            <p:cNvPr id="58" name="Bullet3"/>
            <p:cNvSpPr/>
            <p:nvPr/>
          </p:nvSpPr>
          <p:spPr>
            <a:xfrm>
              <a:off x="5125026" y="2066926"/>
              <a:ext cx="1962150" cy="619124"/>
            </a:xfrm>
            <a:prstGeom prst="round2SameRect">
              <a:avLst>
                <a:gd name="adj1" fmla="val 19670"/>
                <a:gd name="adj2" fmla="val 0"/>
              </a:avLst>
            </a:prstGeom>
            <a:solidFill>
              <a:srgbClr val="EA545D"/>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1"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高可靠</a:t>
              </a:r>
              <a:endParaRPr kumimoji="0" lang="en-US" altLang="zh-CN"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59" name="矩形 58"/>
            <p:cNvSpPr/>
            <p:nvPr/>
          </p:nvSpPr>
          <p:spPr>
            <a:xfrm>
              <a:off x="5125026" y="2686049"/>
              <a:ext cx="1962150" cy="3234275"/>
            </a:xfrm>
            <a:prstGeom prst="rect">
              <a:avLst/>
            </a:prstGeom>
            <a:solidFill>
              <a:sysClr val="window" lastClr="FFFFFF">
                <a:lumMod val="75000"/>
                <a:alpha val="1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0" name="组合 59"/>
          <p:cNvGrpSpPr/>
          <p:nvPr/>
        </p:nvGrpSpPr>
        <p:grpSpPr>
          <a:xfrm>
            <a:off x="219799" y="991799"/>
            <a:ext cx="9206662" cy="5150209"/>
            <a:chOff x="707370" y="2066926"/>
            <a:chExt cx="8595667" cy="3853398"/>
          </a:xfrm>
        </p:grpSpPr>
        <p:sp>
          <p:nvSpPr>
            <p:cNvPr id="61" name="Bullet4"/>
            <p:cNvSpPr/>
            <p:nvPr/>
          </p:nvSpPr>
          <p:spPr>
            <a:xfrm>
              <a:off x="707370" y="2066926"/>
              <a:ext cx="1962150" cy="619124"/>
            </a:xfrm>
            <a:prstGeom prst="round2SameRect">
              <a:avLst>
                <a:gd name="adj1" fmla="val 19670"/>
                <a:gd name="adj2" fmla="val 0"/>
              </a:avLst>
            </a:prstGeom>
            <a:solidFill>
              <a:srgbClr val="FFC000"/>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1"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1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大规模组网</a:t>
              </a:r>
              <a:endParaRPr kumimoji="0" lang="en-US" altLang="zh-CN" sz="1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62" name="矩形 61"/>
            <p:cNvSpPr/>
            <p:nvPr/>
          </p:nvSpPr>
          <p:spPr>
            <a:xfrm>
              <a:off x="7340887" y="2686049"/>
              <a:ext cx="1962150" cy="3234275"/>
            </a:xfrm>
            <a:prstGeom prst="rect">
              <a:avLst/>
            </a:prstGeom>
            <a:solidFill>
              <a:sysClr val="window" lastClr="FFFFFF">
                <a:lumMod val="75000"/>
                <a:alpha val="15000"/>
              </a:sysClr>
            </a:solidFill>
            <a:ln w="12700" cap="rnd" cmpd="sng" algn="ctr">
              <a:noFill/>
              <a:prstDash val="solid"/>
              <a:round/>
            </a:ln>
            <a:effectLst/>
          </p:spPr>
          <p:txBody>
            <a:bodyPr rot="0" spcFirstLastPara="0" vertOverflow="overflow" horzOverflow="overflow"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63" name="矩形 62"/>
          <p:cNvSpPr/>
          <p:nvPr/>
        </p:nvSpPr>
        <p:spPr>
          <a:xfrm>
            <a:off x="5028836" y="1960271"/>
            <a:ext cx="1946887" cy="4247317"/>
          </a:xfrm>
          <a:prstGeom prst="rect">
            <a:avLst/>
          </a:prstGeom>
        </p:spPr>
        <p:txBody>
          <a:bodyPr wrap="square">
            <a:spAutoFit/>
          </a:bodyPr>
          <a:lstStyle/>
          <a:p>
            <a:pPr defTabSz="685800">
              <a:lnSpc>
                <a:spcPct val="150000"/>
              </a:lnSpc>
            </a:pPr>
            <a:r>
              <a:rPr lang="zh-CN" altLang="en-US" sz="1200" dirty="0">
                <a:solidFill>
                  <a:prstClr val="black"/>
                </a:solidFill>
                <a:latin typeface="微软雅黑" panose="020B0503020204020204" charset="-122"/>
                <a:ea typeface="微软雅黑" panose="020B0503020204020204" charset="-122"/>
              </a:rPr>
              <a:t>网络系统的可用性是作为基础来决定整个集群的计算稳定性。模型训练参数量越来越大，训练可能持续需要数天或数周。训练期间若网络不稳定，会影响整个训练任务进度，轻则需要回退到上一个</a:t>
            </a:r>
            <a:r>
              <a:rPr lang="en-US" altLang="zh-CN" sz="1200" dirty="0" err="1">
                <a:solidFill>
                  <a:prstClr val="black"/>
                </a:solidFill>
                <a:latin typeface="微软雅黑" panose="020B0503020204020204" charset="-122"/>
                <a:ea typeface="微软雅黑" panose="020B0503020204020204" charset="-122"/>
              </a:rPr>
              <a:t>CheckPoint</a:t>
            </a:r>
            <a:r>
              <a:rPr lang="zh-CN" altLang="en-US" sz="1200" dirty="0">
                <a:solidFill>
                  <a:prstClr val="black"/>
                </a:solidFill>
                <a:latin typeface="微软雅黑" panose="020B0503020204020204" charset="-122"/>
                <a:ea typeface="微软雅黑" panose="020B0503020204020204" charset="-122"/>
              </a:rPr>
              <a:t>重训，重则可能从头开始，需要</a:t>
            </a:r>
            <a:r>
              <a:rPr lang="zh-CN" altLang="en-US" sz="1200" b="1" dirty="0">
                <a:solidFill>
                  <a:srgbClr val="FF0000"/>
                </a:solidFill>
                <a:latin typeface="微软雅黑" panose="020B0503020204020204" charset="-122"/>
                <a:ea typeface="微软雅黑" panose="020B0503020204020204" charset="-122"/>
              </a:rPr>
              <a:t>网络故障爆炸半径尽可能小，故障时能快速倒换。</a:t>
            </a:r>
            <a:r>
              <a:rPr lang="zh-CN" altLang="en-US" sz="1200" dirty="0">
                <a:solidFill>
                  <a:prstClr val="black"/>
                </a:solidFill>
                <a:latin typeface="微软雅黑" panose="020B0503020204020204" charset="-122"/>
                <a:ea typeface="微软雅黑" panose="020B0503020204020204" charset="-122"/>
              </a:rPr>
              <a:t>因此在</a:t>
            </a:r>
            <a:r>
              <a:rPr lang="en-US" altLang="zh-CN" sz="1200" dirty="0">
                <a:solidFill>
                  <a:prstClr val="black"/>
                </a:solidFill>
                <a:latin typeface="微软雅黑" panose="020B0503020204020204" charset="-122"/>
                <a:ea typeface="微软雅黑" panose="020B0503020204020204" charset="-122"/>
              </a:rPr>
              <a:t>AI</a:t>
            </a:r>
            <a:r>
              <a:rPr lang="zh-CN" altLang="en-US" sz="1200" dirty="0">
                <a:solidFill>
                  <a:prstClr val="black"/>
                </a:solidFill>
                <a:latin typeface="微软雅黑" panose="020B0503020204020204" charset="-122"/>
                <a:ea typeface="微软雅黑" panose="020B0503020204020204" charset="-122"/>
              </a:rPr>
              <a:t>大模型训练任务周期中，维持网络稳定高效是极其重要的目标。</a:t>
            </a:r>
            <a:endParaRPr lang="zh-CN" altLang="en-US" sz="1200" dirty="0">
              <a:solidFill>
                <a:prstClr val="black"/>
              </a:solidFill>
              <a:latin typeface="微软雅黑" panose="020B0503020204020204" charset="-122"/>
              <a:ea typeface="微软雅黑" panose="020B0503020204020204" charset="-122"/>
            </a:endParaRPr>
          </a:p>
        </p:txBody>
      </p:sp>
      <p:sp>
        <p:nvSpPr>
          <p:cNvPr id="64" name="矩形 63"/>
          <p:cNvSpPr/>
          <p:nvPr/>
        </p:nvSpPr>
        <p:spPr>
          <a:xfrm>
            <a:off x="189665" y="1961118"/>
            <a:ext cx="2101624" cy="4247317"/>
          </a:xfrm>
          <a:prstGeom prst="rect">
            <a:avLst/>
          </a:prstGeom>
        </p:spPr>
        <p:txBody>
          <a:bodyPr wrap="square">
            <a:spAutoFit/>
          </a:bodyPr>
          <a:lstStyle/>
          <a:p>
            <a:pPr defTabSz="685800">
              <a:lnSpc>
                <a:spcPct val="150000"/>
              </a:lnSpc>
            </a:pPr>
            <a:r>
              <a:rPr lang="zh-CN" altLang="en-US" sz="1200" dirty="0">
                <a:solidFill>
                  <a:prstClr val="black"/>
                </a:solidFill>
                <a:latin typeface="微软雅黑" panose="020B0503020204020204" charset="-122"/>
                <a:ea typeface="微软雅黑" panose="020B0503020204020204" charset="-122"/>
              </a:rPr>
              <a:t>先进的基础模型和大语言模型通常包含数千亿甚至数万亿个参数或变量，</a:t>
            </a:r>
            <a:r>
              <a:rPr lang="zh-CN" altLang="en-US" sz="1200" kern="100" dirty="0">
                <a:solidFill>
                  <a:srgbClr val="262626"/>
                </a:solidFill>
                <a:latin typeface="微软雅黑" panose="020B0503020204020204" charset="-122"/>
                <a:ea typeface="微软雅黑" panose="020B0503020204020204" charset="-122"/>
                <a:cs typeface="Arial" panose="020B0604020202020204" pitchFamily="34" charset="0"/>
              </a:rPr>
              <a:t>卡</a:t>
            </a:r>
            <a:r>
              <a:rPr lang="zh-CN" altLang="en-US" sz="1200" dirty="0">
                <a:solidFill>
                  <a:prstClr val="black"/>
                </a:solidFill>
                <a:latin typeface="微软雅黑" panose="020B0503020204020204" charset="-122"/>
                <a:ea typeface="微软雅黑" panose="020B0503020204020204" charset="-122"/>
              </a:rPr>
              <a:t>的数量直接决定了模型训练的时长，多卡训练会大大缩短训练时间，因此组网架构需要支持</a:t>
            </a:r>
            <a:r>
              <a:rPr lang="zh-CN" altLang="en-US" sz="1200" b="1" dirty="0">
                <a:solidFill>
                  <a:srgbClr val="FF0000"/>
                </a:solidFill>
                <a:latin typeface="微软雅黑" panose="020B0503020204020204" charset="-122"/>
                <a:ea typeface="微软雅黑" panose="020B0503020204020204" charset="-122"/>
              </a:rPr>
              <a:t>万卡及以上</a:t>
            </a:r>
            <a:r>
              <a:rPr lang="zh-CN" altLang="en-US" sz="1200" dirty="0">
                <a:solidFill>
                  <a:prstClr val="black"/>
                </a:solidFill>
                <a:latin typeface="微软雅黑" panose="020B0503020204020204" charset="-122"/>
                <a:ea typeface="微软雅黑" panose="020B0503020204020204" charset="-122"/>
              </a:rPr>
              <a:t>的能力。</a:t>
            </a:r>
            <a:endParaRPr lang="en-US" altLang="zh-CN" sz="1200" dirty="0">
              <a:solidFill>
                <a:prstClr val="black"/>
              </a:solidFill>
              <a:latin typeface="微软雅黑" panose="020B0503020204020204" charset="-122"/>
              <a:ea typeface="微软雅黑" panose="020B0503020204020204" charset="-122"/>
            </a:endParaRPr>
          </a:p>
          <a:p>
            <a:pPr defTabSz="685800">
              <a:lnSpc>
                <a:spcPct val="150000"/>
              </a:lnSpc>
            </a:pPr>
            <a:r>
              <a:rPr lang="zh-CN" altLang="en-US" sz="1200" dirty="0">
                <a:solidFill>
                  <a:prstClr val="black"/>
                </a:solidFill>
                <a:latin typeface="微软雅黑" panose="020B0503020204020204" charset="-122"/>
                <a:ea typeface="微软雅黑" panose="020B0503020204020204" charset="-122"/>
              </a:rPr>
              <a:t>其次，上万及以上</a:t>
            </a:r>
            <a:r>
              <a:rPr lang="en-US" altLang="zh-CN" sz="1200" dirty="0">
                <a:solidFill>
                  <a:prstClr val="black"/>
                </a:solidFill>
                <a:latin typeface="微软雅黑" panose="020B0503020204020204" charset="-122"/>
                <a:ea typeface="微软雅黑" panose="020B0503020204020204" charset="-122"/>
              </a:rPr>
              <a:t>GPU</a:t>
            </a:r>
            <a:r>
              <a:rPr lang="zh-CN" altLang="en-US" sz="1200" dirty="0">
                <a:solidFill>
                  <a:prstClr val="black"/>
                </a:solidFill>
                <a:latin typeface="微软雅黑" panose="020B0503020204020204" charset="-122"/>
                <a:ea typeface="微软雅黑" panose="020B0503020204020204" charset="-122"/>
              </a:rPr>
              <a:t>的高性能组网需要考虑如下问题：</a:t>
            </a:r>
            <a:endParaRPr lang="en-US" altLang="zh-CN" sz="1200" dirty="0">
              <a:solidFill>
                <a:prstClr val="black"/>
              </a:solidFill>
              <a:latin typeface="微软雅黑" panose="020B0503020204020204" charset="-122"/>
              <a:ea typeface="微软雅黑" panose="020B0503020204020204" charset="-122"/>
            </a:endParaRPr>
          </a:p>
          <a:p>
            <a:pPr marL="228600" indent="-228600" defTabSz="685800">
              <a:lnSpc>
                <a:spcPct val="150000"/>
              </a:lnSpc>
              <a:buFont typeface="Wingdings" panose="05000000000000000000" pitchFamily="2" charset="2"/>
              <a:buChar char="l"/>
            </a:pPr>
            <a:r>
              <a:rPr lang="en-US" altLang="zh-CN" sz="1200" dirty="0">
                <a:solidFill>
                  <a:prstClr val="black"/>
                </a:solidFill>
                <a:latin typeface="微软雅黑" panose="020B0503020204020204" charset="-122"/>
                <a:ea typeface="微软雅黑" panose="020B0503020204020204" charset="-122"/>
              </a:rPr>
              <a:t>RoCEv2</a:t>
            </a:r>
            <a:r>
              <a:rPr lang="zh-CN" altLang="en-US" sz="1200" dirty="0">
                <a:solidFill>
                  <a:prstClr val="black"/>
                </a:solidFill>
                <a:latin typeface="微软雅黑" panose="020B0503020204020204" charset="-122"/>
                <a:ea typeface="微软雅黑" panose="020B0503020204020204" charset="-122"/>
              </a:rPr>
              <a:t>网络中</a:t>
            </a:r>
            <a:r>
              <a:rPr lang="en-US" altLang="zh-CN" sz="1200" dirty="0">
                <a:solidFill>
                  <a:prstClr val="black"/>
                </a:solidFill>
                <a:latin typeface="微软雅黑" panose="020B0503020204020204" charset="-122"/>
                <a:ea typeface="微软雅黑" panose="020B0503020204020204" charset="-122"/>
              </a:rPr>
              <a:t>PFC</a:t>
            </a:r>
            <a:r>
              <a:rPr lang="zh-CN" altLang="en-US" sz="1200" dirty="0">
                <a:solidFill>
                  <a:prstClr val="black"/>
                </a:solidFill>
                <a:latin typeface="微软雅黑" panose="020B0503020204020204" charset="-122"/>
                <a:ea typeface="微软雅黑" panose="020B0503020204020204" charset="-122"/>
              </a:rPr>
              <a:t>死锁</a:t>
            </a:r>
            <a:endParaRPr lang="en-US" altLang="zh-CN" sz="1200" dirty="0">
              <a:solidFill>
                <a:prstClr val="black"/>
              </a:solidFill>
              <a:latin typeface="微软雅黑" panose="020B0503020204020204" charset="-122"/>
              <a:ea typeface="微软雅黑" panose="020B0503020204020204" charset="-122"/>
            </a:endParaRPr>
          </a:p>
          <a:p>
            <a:pPr marL="228600" indent="-228600" defTabSz="685800">
              <a:lnSpc>
                <a:spcPct val="150000"/>
              </a:lnSpc>
              <a:buFont typeface="Wingdings" panose="05000000000000000000" pitchFamily="2" charset="2"/>
              <a:buChar char="l"/>
            </a:pPr>
            <a:r>
              <a:rPr lang="zh-CN" altLang="en-US" sz="1200" dirty="0">
                <a:solidFill>
                  <a:prstClr val="black"/>
                </a:solidFill>
                <a:latin typeface="微软雅黑" panose="020B0503020204020204" charset="-122"/>
                <a:ea typeface="微软雅黑" panose="020B0503020204020204" charset="-122"/>
              </a:rPr>
              <a:t>高效的拥塞控制、负载均衡技术</a:t>
            </a:r>
            <a:endParaRPr lang="en-US" altLang="zh-CN" sz="1200" dirty="0">
              <a:solidFill>
                <a:prstClr val="black"/>
              </a:solidFill>
              <a:latin typeface="微软雅黑" panose="020B0503020204020204" charset="-122"/>
              <a:ea typeface="微软雅黑" panose="020B0503020204020204" charset="-122"/>
            </a:endParaRPr>
          </a:p>
          <a:p>
            <a:pPr marL="228600" indent="-228600" defTabSz="685800">
              <a:lnSpc>
                <a:spcPct val="150000"/>
              </a:lnSpc>
              <a:buFont typeface="Wingdings" panose="05000000000000000000" pitchFamily="2" charset="2"/>
              <a:buChar char="l"/>
            </a:pPr>
            <a:r>
              <a:rPr lang="zh-CN" altLang="en-US" sz="1200" dirty="0">
                <a:solidFill>
                  <a:prstClr val="black"/>
                </a:solidFill>
                <a:latin typeface="微软雅黑" panose="020B0503020204020204" charset="-122"/>
                <a:ea typeface="微软雅黑" panose="020B0503020204020204" charset="-122"/>
              </a:rPr>
              <a:t>从规模、时延和复杂度等方面，选择更优的网络拓扑组网</a:t>
            </a:r>
            <a:endParaRPr lang="en-US" altLang="zh-CN" sz="1200" dirty="0">
              <a:solidFill>
                <a:prstClr val="black"/>
              </a:solidFill>
              <a:latin typeface="微软雅黑" panose="020B0503020204020204" charset="-122"/>
              <a:ea typeface="微软雅黑" panose="020B0503020204020204" charset="-122"/>
            </a:endParaRPr>
          </a:p>
        </p:txBody>
      </p:sp>
      <p:sp>
        <p:nvSpPr>
          <p:cNvPr id="65" name="矩形 64"/>
          <p:cNvSpPr/>
          <p:nvPr/>
        </p:nvSpPr>
        <p:spPr>
          <a:xfrm>
            <a:off x="7324836" y="1986608"/>
            <a:ext cx="2101625" cy="2585323"/>
          </a:xfrm>
          <a:prstGeom prst="rect">
            <a:avLst/>
          </a:prstGeom>
        </p:spPr>
        <p:txBody>
          <a:bodyPr wrap="square">
            <a:spAutoFit/>
          </a:bodyPr>
          <a:lstStyle/>
          <a:p>
            <a:pPr defTabSz="685800">
              <a:lnSpc>
                <a:spcPct val="150000"/>
              </a:lnSpc>
            </a:pPr>
            <a:r>
              <a:rPr lang="zh-CN" altLang="en-US" sz="1200" dirty="0">
                <a:solidFill>
                  <a:prstClr val="black"/>
                </a:solidFill>
                <a:latin typeface="微软雅黑" panose="020B0503020204020204" charset="-122"/>
                <a:ea typeface="微软雅黑" panose="020B0503020204020204" charset="-122"/>
              </a:rPr>
              <a:t>大规模智能算力集群有成千上成张卡，集群的易运维性、可管理是需要重点考虑的维度。整个智算集群的</a:t>
            </a:r>
            <a:r>
              <a:rPr lang="zh-CN" altLang="en-US" sz="1200" b="1" dirty="0">
                <a:solidFill>
                  <a:srgbClr val="FF0000"/>
                </a:solidFill>
                <a:latin typeface="微软雅黑" panose="020B0503020204020204" charset="-122"/>
                <a:ea typeface="微软雅黑" panose="020B0503020204020204" charset="-122"/>
              </a:rPr>
              <a:t>配置自动化、运行可视化，调优智能化，异常状态和故障的快速感知，快速定位恢复</a:t>
            </a:r>
            <a:r>
              <a:rPr lang="zh-CN" altLang="en-US" sz="1200" dirty="0">
                <a:solidFill>
                  <a:prstClr val="black"/>
                </a:solidFill>
                <a:latin typeface="微软雅黑" panose="020B0503020204020204" charset="-122"/>
                <a:ea typeface="微软雅黑" panose="020B0503020204020204" charset="-122"/>
              </a:rPr>
              <a:t>是对智算集群进行高效运维管理的基础</a:t>
            </a:r>
            <a:endParaRPr lang="zh-CN" altLang="en-US" sz="1200" dirty="0">
              <a:solidFill>
                <a:prstClr val="black"/>
              </a:solidFill>
              <a:latin typeface="微软雅黑" panose="020B0503020204020204" charset="-122"/>
              <a:ea typeface="微软雅黑" panose="020B0503020204020204" charset="-122"/>
            </a:endParaRPr>
          </a:p>
        </p:txBody>
      </p:sp>
      <p:grpSp>
        <p:nvGrpSpPr>
          <p:cNvPr id="66" name="Group 67"/>
          <p:cNvGrpSpPr/>
          <p:nvPr/>
        </p:nvGrpSpPr>
        <p:grpSpPr>
          <a:xfrm>
            <a:off x="5204300" y="1351969"/>
            <a:ext cx="506822" cy="157882"/>
            <a:chOff x="1441430" y="4357700"/>
            <a:chExt cx="503238" cy="177800"/>
          </a:xfrm>
          <a:solidFill>
            <a:sysClr val="window" lastClr="FFFFFF"/>
          </a:solidFill>
        </p:grpSpPr>
        <p:sp>
          <p:nvSpPr>
            <p:cNvPr id="67"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vert="horz" wrap="square" lIns="162560" tIns="81280" rIns="162560" bIns="8128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en-US" sz="4265" b="0" i="0" u="none" strike="noStrike" kern="0" cap="none" spc="0" normalizeH="0" baseline="0" noProof="0">
                <a:ln>
                  <a:noFill/>
                </a:ln>
                <a:solidFill>
                  <a:srgbClr val="595959"/>
                </a:solidFill>
                <a:effectLst/>
                <a:uLnTx/>
                <a:uFillTx/>
                <a:latin typeface="微软雅黑" panose="020B0503020204020204" charset="-122"/>
                <a:ea typeface="微软雅黑" panose="020B0503020204020204" charset="-122"/>
              </a:endParaRPr>
            </a:p>
          </p:txBody>
        </p:sp>
        <p:sp>
          <p:nvSpPr>
            <p:cNvPr id="68"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vert="horz" wrap="square" lIns="162560" tIns="81280" rIns="162560" bIns="8128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en-US" sz="4265" b="0" i="0" u="none" strike="noStrike" kern="0" cap="none" spc="0" normalizeH="0" baseline="0" noProof="0">
                <a:ln>
                  <a:noFill/>
                </a:ln>
                <a:solidFill>
                  <a:srgbClr val="595959"/>
                </a:solidFill>
                <a:effectLst/>
                <a:uLnTx/>
                <a:uFillTx/>
                <a:latin typeface="微软雅黑" panose="020B0503020204020204" charset="-122"/>
                <a:ea typeface="微软雅黑" panose="020B0503020204020204" charset="-122"/>
              </a:endParaRPr>
            </a:p>
          </p:txBody>
        </p:sp>
        <p:sp>
          <p:nvSpPr>
            <p:cNvPr id="69"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vert="horz" wrap="square" lIns="162560" tIns="81280" rIns="162560" bIns="8128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en-US" sz="4265" b="0" i="0" u="none" strike="noStrike" kern="0" cap="none" spc="0" normalizeH="0" baseline="0" noProof="0">
                <a:ln>
                  <a:noFill/>
                </a:ln>
                <a:solidFill>
                  <a:srgbClr val="595959"/>
                </a:solidFill>
                <a:effectLst/>
                <a:uLnTx/>
                <a:uFillTx/>
                <a:latin typeface="微软雅黑" panose="020B0503020204020204" charset="-122"/>
                <a:ea typeface="微软雅黑" panose="020B0503020204020204" charset="-122"/>
              </a:endParaRPr>
            </a:p>
          </p:txBody>
        </p:sp>
      </p:grpSp>
      <p:grpSp>
        <p:nvGrpSpPr>
          <p:cNvPr id="70" name="组合 69"/>
          <p:cNvGrpSpPr/>
          <p:nvPr/>
        </p:nvGrpSpPr>
        <p:grpSpPr>
          <a:xfrm>
            <a:off x="483791" y="1270976"/>
            <a:ext cx="518753" cy="309940"/>
            <a:chOff x="10548664" y="2850946"/>
            <a:chExt cx="502754" cy="511227"/>
          </a:xfrm>
        </p:grpSpPr>
        <p:sp>
          <p:nvSpPr>
            <p:cNvPr id="71" name="Freeform 42"/>
            <p:cNvSpPr/>
            <p:nvPr/>
          </p:nvSpPr>
          <p:spPr bwMode="auto">
            <a:xfrm>
              <a:off x="10552901" y="2850946"/>
              <a:ext cx="418020" cy="295156"/>
            </a:xfrm>
            <a:custGeom>
              <a:avLst/>
              <a:gdLst>
                <a:gd name="T0" fmla="*/ 122 w 125"/>
                <a:gd name="T1" fmla="*/ 0 h 87"/>
                <a:gd name="T2" fmla="*/ 88 w 125"/>
                <a:gd name="T3" fmla="*/ 12 h 87"/>
                <a:gd name="T4" fmla="*/ 101 w 125"/>
                <a:gd name="T5" fmla="*/ 20 h 87"/>
                <a:gd name="T6" fmla="*/ 42 w 125"/>
                <a:gd name="T7" fmla="*/ 65 h 87"/>
                <a:gd name="T8" fmla="*/ 5 w 125"/>
                <a:gd name="T9" fmla="*/ 71 h 87"/>
                <a:gd name="T10" fmla="*/ 0 w 125"/>
                <a:gd name="T11" fmla="*/ 71 h 87"/>
                <a:gd name="T12" fmla="*/ 0 w 125"/>
                <a:gd name="T13" fmla="*/ 79 h 87"/>
                <a:gd name="T14" fmla="*/ 0 w 125"/>
                <a:gd name="T15" fmla="*/ 87 h 87"/>
                <a:gd name="T16" fmla="*/ 6 w 125"/>
                <a:gd name="T17" fmla="*/ 87 h 87"/>
                <a:gd name="T18" fmla="*/ 46 w 125"/>
                <a:gd name="T19" fmla="*/ 80 h 87"/>
                <a:gd name="T20" fmla="*/ 87 w 125"/>
                <a:gd name="T21" fmla="*/ 58 h 87"/>
                <a:gd name="T22" fmla="*/ 115 w 125"/>
                <a:gd name="T23" fmla="*/ 28 h 87"/>
                <a:gd name="T24" fmla="*/ 125 w 125"/>
                <a:gd name="T25" fmla="*/ 34 h 87"/>
                <a:gd name="T26" fmla="*/ 122 w 125"/>
                <a:gd name="T2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87">
                  <a:moveTo>
                    <a:pt x="122" y="0"/>
                  </a:moveTo>
                  <a:cubicBezTo>
                    <a:pt x="88" y="12"/>
                    <a:pt x="88" y="12"/>
                    <a:pt x="88" y="12"/>
                  </a:cubicBezTo>
                  <a:cubicBezTo>
                    <a:pt x="101" y="20"/>
                    <a:pt x="101" y="20"/>
                    <a:pt x="101" y="20"/>
                  </a:cubicBezTo>
                  <a:cubicBezTo>
                    <a:pt x="87" y="41"/>
                    <a:pt x="67" y="56"/>
                    <a:pt x="42" y="65"/>
                  </a:cubicBezTo>
                  <a:cubicBezTo>
                    <a:pt x="26" y="70"/>
                    <a:pt x="12" y="71"/>
                    <a:pt x="5" y="71"/>
                  </a:cubicBezTo>
                  <a:cubicBezTo>
                    <a:pt x="2" y="71"/>
                    <a:pt x="0" y="71"/>
                    <a:pt x="0" y="71"/>
                  </a:cubicBezTo>
                  <a:cubicBezTo>
                    <a:pt x="0" y="79"/>
                    <a:pt x="0" y="79"/>
                    <a:pt x="0" y="79"/>
                  </a:cubicBezTo>
                  <a:cubicBezTo>
                    <a:pt x="0" y="87"/>
                    <a:pt x="0" y="87"/>
                    <a:pt x="0" y="87"/>
                  </a:cubicBezTo>
                  <a:cubicBezTo>
                    <a:pt x="1" y="87"/>
                    <a:pt x="3" y="87"/>
                    <a:pt x="6" y="87"/>
                  </a:cubicBezTo>
                  <a:cubicBezTo>
                    <a:pt x="14" y="87"/>
                    <a:pt x="29" y="86"/>
                    <a:pt x="46" y="80"/>
                  </a:cubicBezTo>
                  <a:cubicBezTo>
                    <a:pt x="61" y="75"/>
                    <a:pt x="75" y="67"/>
                    <a:pt x="87" y="58"/>
                  </a:cubicBezTo>
                  <a:cubicBezTo>
                    <a:pt x="98" y="50"/>
                    <a:pt x="107" y="40"/>
                    <a:pt x="115" y="28"/>
                  </a:cubicBezTo>
                  <a:cubicBezTo>
                    <a:pt x="125" y="34"/>
                    <a:pt x="125" y="34"/>
                    <a:pt x="125" y="34"/>
                  </a:cubicBezTo>
                  <a:cubicBezTo>
                    <a:pt x="122" y="0"/>
                    <a:pt x="122" y="0"/>
                    <a:pt x="122" y="0"/>
                  </a:cubicBezTo>
                </a:path>
              </a:pathLst>
            </a:cu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2" name="Rectangle 43"/>
            <p:cNvSpPr>
              <a:spLocks noChangeArrowheads="1"/>
            </p:cNvSpPr>
            <p:nvPr/>
          </p:nvSpPr>
          <p:spPr bwMode="auto">
            <a:xfrm>
              <a:off x="10548664" y="3192706"/>
              <a:ext cx="94619" cy="108742"/>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3" name="Rectangle 44"/>
            <p:cNvSpPr>
              <a:spLocks noChangeArrowheads="1"/>
            </p:cNvSpPr>
            <p:nvPr/>
          </p:nvSpPr>
          <p:spPr bwMode="auto">
            <a:xfrm>
              <a:off x="10548664" y="3192706"/>
              <a:ext cx="94619" cy="108742"/>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4" name="Rectangle 45"/>
            <p:cNvSpPr>
              <a:spLocks noChangeArrowheads="1"/>
            </p:cNvSpPr>
            <p:nvPr/>
          </p:nvSpPr>
          <p:spPr bwMode="auto">
            <a:xfrm>
              <a:off x="10663055" y="3158812"/>
              <a:ext cx="97444" cy="142635"/>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5" name="Rectangle 47"/>
            <p:cNvSpPr>
              <a:spLocks noChangeArrowheads="1"/>
            </p:cNvSpPr>
            <p:nvPr/>
          </p:nvSpPr>
          <p:spPr bwMode="auto">
            <a:xfrm>
              <a:off x="10776033" y="3107972"/>
              <a:ext cx="97444" cy="193475"/>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76" name="Rectangle 48"/>
            <p:cNvSpPr>
              <a:spLocks noChangeArrowheads="1"/>
            </p:cNvSpPr>
            <p:nvPr/>
          </p:nvSpPr>
          <p:spPr bwMode="auto">
            <a:xfrm>
              <a:off x="10791015" y="3178910"/>
              <a:ext cx="82461" cy="122537"/>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7" name="Rectangle 49"/>
            <p:cNvSpPr>
              <a:spLocks noChangeArrowheads="1"/>
            </p:cNvSpPr>
            <p:nvPr/>
          </p:nvSpPr>
          <p:spPr bwMode="auto">
            <a:xfrm>
              <a:off x="10890424" y="3033123"/>
              <a:ext cx="97444" cy="268324"/>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78" name="Rectangle 50"/>
            <p:cNvSpPr>
              <a:spLocks noChangeArrowheads="1"/>
            </p:cNvSpPr>
            <p:nvPr/>
          </p:nvSpPr>
          <p:spPr bwMode="auto">
            <a:xfrm>
              <a:off x="10890424" y="3033123"/>
              <a:ext cx="97444" cy="268324"/>
            </a:xfrm>
            <a:prstGeom prst="rect">
              <a:avLst/>
            </a:pr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79" name="Freeform 51"/>
            <p:cNvSpPr/>
            <p:nvPr/>
          </p:nvSpPr>
          <p:spPr bwMode="auto">
            <a:xfrm>
              <a:off x="10548664" y="2850946"/>
              <a:ext cx="502754" cy="511227"/>
            </a:xfrm>
            <a:custGeom>
              <a:avLst/>
              <a:gdLst>
                <a:gd name="T0" fmla="*/ 144 w 150"/>
                <a:gd name="T1" fmla="*/ 0 h 151"/>
                <a:gd name="T2" fmla="*/ 144 w 150"/>
                <a:gd name="T3" fmla="*/ 0 h 151"/>
                <a:gd name="T4" fmla="*/ 144 w 150"/>
                <a:gd name="T5" fmla="*/ 0 h 151"/>
                <a:gd name="T6" fmla="*/ 140 w 150"/>
                <a:gd name="T7" fmla="*/ 1 h 151"/>
                <a:gd name="T8" fmla="*/ 138 w 150"/>
                <a:gd name="T9" fmla="*/ 6 h 151"/>
                <a:gd name="T10" fmla="*/ 142 w 150"/>
                <a:gd name="T11" fmla="*/ 12 h 151"/>
                <a:gd name="T12" fmla="*/ 142 w 150"/>
                <a:gd name="T13" fmla="*/ 144 h 151"/>
                <a:gd name="T14" fmla="*/ 12 w 150"/>
                <a:gd name="T15" fmla="*/ 144 h 151"/>
                <a:gd name="T16" fmla="*/ 6 w 150"/>
                <a:gd name="T17" fmla="*/ 139 h 151"/>
                <a:gd name="T18" fmla="*/ 0 w 150"/>
                <a:gd name="T19" fmla="*/ 145 h 151"/>
                <a:gd name="T20" fmla="*/ 0 w 150"/>
                <a:gd name="T21" fmla="*/ 146 h 151"/>
                <a:gd name="T22" fmla="*/ 6 w 150"/>
                <a:gd name="T23" fmla="*/ 151 h 151"/>
                <a:gd name="T24" fmla="*/ 12 w 150"/>
                <a:gd name="T25" fmla="*/ 147 h 151"/>
                <a:gd name="T26" fmla="*/ 145 w 150"/>
                <a:gd name="T27" fmla="*/ 147 h 151"/>
                <a:gd name="T28" fmla="*/ 145 w 150"/>
                <a:gd name="T29" fmla="*/ 12 h 151"/>
                <a:gd name="T30" fmla="*/ 150 w 150"/>
                <a:gd name="T31" fmla="*/ 6 h 151"/>
                <a:gd name="T32" fmla="*/ 144 w 150"/>
                <a:gd name="T3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1">
                  <a:moveTo>
                    <a:pt x="144" y="0"/>
                  </a:moveTo>
                  <a:cubicBezTo>
                    <a:pt x="144" y="0"/>
                    <a:pt x="144" y="0"/>
                    <a:pt x="144" y="0"/>
                  </a:cubicBezTo>
                  <a:cubicBezTo>
                    <a:pt x="144" y="0"/>
                    <a:pt x="144" y="0"/>
                    <a:pt x="144" y="0"/>
                  </a:cubicBezTo>
                  <a:cubicBezTo>
                    <a:pt x="142" y="0"/>
                    <a:pt x="141" y="0"/>
                    <a:pt x="140" y="1"/>
                  </a:cubicBezTo>
                  <a:cubicBezTo>
                    <a:pt x="139" y="2"/>
                    <a:pt x="138" y="4"/>
                    <a:pt x="138" y="6"/>
                  </a:cubicBezTo>
                  <a:cubicBezTo>
                    <a:pt x="138" y="9"/>
                    <a:pt x="140" y="11"/>
                    <a:pt x="142" y="12"/>
                  </a:cubicBezTo>
                  <a:cubicBezTo>
                    <a:pt x="142" y="144"/>
                    <a:pt x="142" y="144"/>
                    <a:pt x="142" y="144"/>
                  </a:cubicBezTo>
                  <a:cubicBezTo>
                    <a:pt x="12" y="144"/>
                    <a:pt x="12" y="144"/>
                    <a:pt x="12" y="144"/>
                  </a:cubicBezTo>
                  <a:cubicBezTo>
                    <a:pt x="11" y="141"/>
                    <a:pt x="8" y="139"/>
                    <a:pt x="6" y="139"/>
                  </a:cubicBezTo>
                  <a:cubicBezTo>
                    <a:pt x="2" y="139"/>
                    <a:pt x="0" y="142"/>
                    <a:pt x="0" y="145"/>
                  </a:cubicBezTo>
                  <a:cubicBezTo>
                    <a:pt x="0" y="146"/>
                    <a:pt x="0" y="146"/>
                    <a:pt x="0" y="146"/>
                  </a:cubicBezTo>
                  <a:cubicBezTo>
                    <a:pt x="0" y="149"/>
                    <a:pt x="3" y="151"/>
                    <a:pt x="6" y="151"/>
                  </a:cubicBezTo>
                  <a:cubicBezTo>
                    <a:pt x="8" y="151"/>
                    <a:pt x="11" y="150"/>
                    <a:pt x="12" y="147"/>
                  </a:cubicBezTo>
                  <a:cubicBezTo>
                    <a:pt x="145" y="147"/>
                    <a:pt x="145" y="147"/>
                    <a:pt x="145" y="147"/>
                  </a:cubicBezTo>
                  <a:cubicBezTo>
                    <a:pt x="145" y="12"/>
                    <a:pt x="145" y="12"/>
                    <a:pt x="145" y="12"/>
                  </a:cubicBezTo>
                  <a:cubicBezTo>
                    <a:pt x="148" y="11"/>
                    <a:pt x="150" y="9"/>
                    <a:pt x="150" y="6"/>
                  </a:cubicBezTo>
                  <a:cubicBezTo>
                    <a:pt x="150" y="2"/>
                    <a:pt x="147" y="0"/>
                    <a:pt x="144" y="0"/>
                  </a:cubicBezTo>
                </a:path>
              </a:pathLst>
            </a:custGeom>
            <a:solidFill>
              <a:sysClr val="window" lastClr="FFFFFF"/>
            </a:solidFill>
            <a:ln>
              <a:noFill/>
            </a:ln>
          </p:spPr>
          <p:txBody>
            <a:bodyPr vert="horz" wrap="square" lIns="121920" tIns="60960" rIns="121920" bIns="60960"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80" name="组合 79"/>
          <p:cNvGrpSpPr/>
          <p:nvPr/>
        </p:nvGrpSpPr>
        <p:grpSpPr>
          <a:xfrm>
            <a:off x="9963171" y="1232892"/>
            <a:ext cx="497861" cy="346847"/>
            <a:chOff x="1901528" y="2850198"/>
            <a:chExt cx="1043555" cy="1038790"/>
          </a:xfrm>
          <a:solidFill>
            <a:srgbClr val="FFFFFF"/>
          </a:solidFill>
        </p:grpSpPr>
        <p:sp>
          <p:nvSpPr>
            <p:cNvPr id="81" name="Freeform 55"/>
            <p:cNvSpPr>
              <a:spLocks noEditPoints="1"/>
            </p:cNvSpPr>
            <p:nvPr/>
          </p:nvSpPr>
          <p:spPr bwMode="auto">
            <a:xfrm>
              <a:off x="1901528" y="2850198"/>
              <a:ext cx="614697" cy="624227"/>
            </a:xfrm>
            <a:custGeom>
              <a:avLst/>
              <a:gdLst>
                <a:gd name="T0" fmla="*/ 12 w 109"/>
                <a:gd name="T1" fmla="*/ 67 h 110"/>
                <a:gd name="T2" fmla="*/ 16 w 109"/>
                <a:gd name="T3" fmla="*/ 76 h 110"/>
                <a:gd name="T4" fmla="*/ 11 w 109"/>
                <a:gd name="T5" fmla="*/ 82 h 110"/>
                <a:gd name="T6" fmla="*/ 11 w 109"/>
                <a:gd name="T7" fmla="*/ 89 h 110"/>
                <a:gd name="T8" fmla="*/ 20 w 109"/>
                <a:gd name="T9" fmla="*/ 98 h 110"/>
                <a:gd name="T10" fmla="*/ 26 w 109"/>
                <a:gd name="T11" fmla="*/ 98 h 110"/>
                <a:gd name="T12" fmla="*/ 32 w 109"/>
                <a:gd name="T13" fmla="*/ 93 h 110"/>
                <a:gd name="T14" fmla="*/ 42 w 109"/>
                <a:gd name="T15" fmla="*/ 97 h 110"/>
                <a:gd name="T16" fmla="*/ 43 w 109"/>
                <a:gd name="T17" fmla="*/ 105 h 110"/>
                <a:gd name="T18" fmla="*/ 48 w 109"/>
                <a:gd name="T19" fmla="*/ 110 h 110"/>
                <a:gd name="T20" fmla="*/ 60 w 109"/>
                <a:gd name="T21" fmla="*/ 110 h 110"/>
                <a:gd name="T22" fmla="*/ 65 w 109"/>
                <a:gd name="T23" fmla="*/ 105 h 110"/>
                <a:gd name="T24" fmla="*/ 66 w 109"/>
                <a:gd name="T25" fmla="*/ 98 h 110"/>
                <a:gd name="T26" fmla="*/ 77 w 109"/>
                <a:gd name="T27" fmla="*/ 93 h 110"/>
                <a:gd name="T28" fmla="*/ 83 w 109"/>
                <a:gd name="T29" fmla="*/ 98 h 110"/>
                <a:gd name="T30" fmla="*/ 89 w 109"/>
                <a:gd name="T31" fmla="*/ 98 h 110"/>
                <a:gd name="T32" fmla="*/ 98 w 109"/>
                <a:gd name="T33" fmla="*/ 89 h 110"/>
                <a:gd name="T34" fmla="*/ 98 w 109"/>
                <a:gd name="T35" fmla="*/ 83 h 110"/>
                <a:gd name="T36" fmla="*/ 93 w 109"/>
                <a:gd name="T37" fmla="*/ 77 h 110"/>
                <a:gd name="T38" fmla="*/ 98 w 109"/>
                <a:gd name="T39" fmla="*/ 66 h 110"/>
                <a:gd name="T40" fmla="*/ 105 w 109"/>
                <a:gd name="T41" fmla="*/ 65 h 110"/>
                <a:gd name="T42" fmla="*/ 109 w 109"/>
                <a:gd name="T43" fmla="*/ 60 h 110"/>
                <a:gd name="T44" fmla="*/ 109 w 109"/>
                <a:gd name="T45" fmla="*/ 49 h 110"/>
                <a:gd name="T46" fmla="*/ 105 w 109"/>
                <a:gd name="T47" fmla="*/ 44 h 110"/>
                <a:gd name="T48" fmla="*/ 98 w 109"/>
                <a:gd name="T49" fmla="*/ 43 h 110"/>
                <a:gd name="T50" fmla="*/ 94 w 109"/>
                <a:gd name="T51" fmla="*/ 32 h 110"/>
                <a:gd name="T52" fmla="*/ 98 w 109"/>
                <a:gd name="T53" fmla="*/ 27 h 110"/>
                <a:gd name="T54" fmla="*/ 98 w 109"/>
                <a:gd name="T55" fmla="*/ 20 h 110"/>
                <a:gd name="T56" fmla="*/ 89 w 109"/>
                <a:gd name="T57" fmla="*/ 12 h 110"/>
                <a:gd name="T58" fmla="*/ 83 w 109"/>
                <a:gd name="T59" fmla="*/ 12 h 110"/>
                <a:gd name="T60" fmla="*/ 77 w 109"/>
                <a:gd name="T61" fmla="*/ 16 h 110"/>
                <a:gd name="T62" fmla="*/ 66 w 109"/>
                <a:gd name="T63" fmla="*/ 11 h 110"/>
                <a:gd name="T64" fmla="*/ 66 w 109"/>
                <a:gd name="T65" fmla="*/ 4 h 110"/>
                <a:gd name="T66" fmla="*/ 61 w 109"/>
                <a:gd name="T67" fmla="*/ 0 h 110"/>
                <a:gd name="T68" fmla="*/ 49 w 109"/>
                <a:gd name="T69" fmla="*/ 0 h 110"/>
                <a:gd name="T70" fmla="*/ 44 w 109"/>
                <a:gd name="T71" fmla="*/ 4 h 110"/>
                <a:gd name="T72" fmla="*/ 43 w 109"/>
                <a:gd name="T73" fmla="*/ 11 h 110"/>
                <a:gd name="T74" fmla="*/ 32 w 109"/>
                <a:gd name="T75" fmla="*/ 16 h 110"/>
                <a:gd name="T76" fmla="*/ 26 w 109"/>
                <a:gd name="T77" fmla="*/ 12 h 110"/>
                <a:gd name="T78" fmla="*/ 20 w 109"/>
                <a:gd name="T79" fmla="*/ 12 h 110"/>
                <a:gd name="T80" fmla="*/ 11 w 109"/>
                <a:gd name="T81" fmla="*/ 20 h 110"/>
                <a:gd name="T82" fmla="*/ 11 w 109"/>
                <a:gd name="T83" fmla="*/ 27 h 110"/>
                <a:gd name="T84" fmla="*/ 16 w 109"/>
                <a:gd name="T85" fmla="*/ 33 h 110"/>
                <a:gd name="T86" fmla="*/ 11 w 109"/>
                <a:gd name="T87" fmla="*/ 43 h 110"/>
                <a:gd name="T88" fmla="*/ 4 w 109"/>
                <a:gd name="T89" fmla="*/ 44 h 110"/>
                <a:gd name="T90" fmla="*/ 0 w 109"/>
                <a:gd name="T91" fmla="*/ 49 h 110"/>
                <a:gd name="T92" fmla="*/ 0 w 109"/>
                <a:gd name="T93" fmla="*/ 61 h 110"/>
                <a:gd name="T94" fmla="*/ 4 w 109"/>
                <a:gd name="T95" fmla="*/ 66 h 110"/>
                <a:gd name="T96" fmla="*/ 12 w 109"/>
                <a:gd name="T97" fmla="*/ 67 h 110"/>
                <a:gd name="T98" fmla="*/ 55 w 109"/>
                <a:gd name="T99" fmla="*/ 35 h 110"/>
                <a:gd name="T100" fmla="*/ 74 w 109"/>
                <a:gd name="T101" fmla="*/ 54 h 110"/>
                <a:gd name="T102" fmla="*/ 55 w 109"/>
                <a:gd name="T103" fmla="*/ 74 h 110"/>
                <a:gd name="T104" fmla="*/ 35 w 109"/>
                <a:gd name="T105" fmla="*/ 54 h 110"/>
                <a:gd name="T106" fmla="*/ 55 w 109"/>
                <a:gd name="T107" fmla="*/ 3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10">
                  <a:moveTo>
                    <a:pt x="12" y="67"/>
                  </a:moveTo>
                  <a:cubicBezTo>
                    <a:pt x="13" y="70"/>
                    <a:pt x="14" y="73"/>
                    <a:pt x="16" y="76"/>
                  </a:cubicBezTo>
                  <a:cubicBezTo>
                    <a:pt x="11" y="82"/>
                    <a:pt x="11" y="82"/>
                    <a:pt x="11" y="82"/>
                  </a:cubicBezTo>
                  <a:cubicBezTo>
                    <a:pt x="9" y="84"/>
                    <a:pt x="10" y="87"/>
                    <a:pt x="11" y="89"/>
                  </a:cubicBezTo>
                  <a:cubicBezTo>
                    <a:pt x="20" y="98"/>
                    <a:pt x="20" y="98"/>
                    <a:pt x="20" y="98"/>
                  </a:cubicBezTo>
                  <a:cubicBezTo>
                    <a:pt x="22" y="99"/>
                    <a:pt x="24" y="99"/>
                    <a:pt x="26" y="98"/>
                  </a:cubicBezTo>
                  <a:cubicBezTo>
                    <a:pt x="32" y="93"/>
                    <a:pt x="32" y="93"/>
                    <a:pt x="32" y="93"/>
                  </a:cubicBezTo>
                  <a:cubicBezTo>
                    <a:pt x="36" y="95"/>
                    <a:pt x="39" y="96"/>
                    <a:pt x="42" y="97"/>
                  </a:cubicBezTo>
                  <a:cubicBezTo>
                    <a:pt x="43" y="105"/>
                    <a:pt x="43" y="105"/>
                    <a:pt x="43" y="105"/>
                  </a:cubicBezTo>
                  <a:cubicBezTo>
                    <a:pt x="44" y="108"/>
                    <a:pt x="46" y="110"/>
                    <a:pt x="48" y="110"/>
                  </a:cubicBezTo>
                  <a:cubicBezTo>
                    <a:pt x="60" y="110"/>
                    <a:pt x="60" y="110"/>
                    <a:pt x="60" y="110"/>
                  </a:cubicBezTo>
                  <a:cubicBezTo>
                    <a:pt x="63" y="110"/>
                    <a:pt x="65" y="108"/>
                    <a:pt x="65" y="105"/>
                  </a:cubicBezTo>
                  <a:cubicBezTo>
                    <a:pt x="66" y="98"/>
                    <a:pt x="66" y="98"/>
                    <a:pt x="66" y="98"/>
                  </a:cubicBezTo>
                  <a:cubicBezTo>
                    <a:pt x="70" y="97"/>
                    <a:pt x="73" y="95"/>
                    <a:pt x="77" y="93"/>
                  </a:cubicBezTo>
                  <a:cubicBezTo>
                    <a:pt x="83" y="98"/>
                    <a:pt x="83" y="98"/>
                    <a:pt x="83" y="98"/>
                  </a:cubicBezTo>
                  <a:cubicBezTo>
                    <a:pt x="85" y="100"/>
                    <a:pt x="87" y="99"/>
                    <a:pt x="89" y="98"/>
                  </a:cubicBezTo>
                  <a:cubicBezTo>
                    <a:pt x="98" y="89"/>
                    <a:pt x="98" y="89"/>
                    <a:pt x="98" y="89"/>
                  </a:cubicBezTo>
                  <a:cubicBezTo>
                    <a:pt x="99" y="87"/>
                    <a:pt x="100" y="85"/>
                    <a:pt x="98" y="83"/>
                  </a:cubicBezTo>
                  <a:cubicBezTo>
                    <a:pt x="93" y="77"/>
                    <a:pt x="93" y="77"/>
                    <a:pt x="93" y="77"/>
                  </a:cubicBezTo>
                  <a:cubicBezTo>
                    <a:pt x="95" y="73"/>
                    <a:pt x="97" y="70"/>
                    <a:pt x="98" y="66"/>
                  </a:cubicBezTo>
                  <a:cubicBezTo>
                    <a:pt x="105" y="65"/>
                    <a:pt x="105" y="65"/>
                    <a:pt x="105" y="65"/>
                  </a:cubicBezTo>
                  <a:cubicBezTo>
                    <a:pt x="107" y="65"/>
                    <a:pt x="109" y="63"/>
                    <a:pt x="109" y="60"/>
                  </a:cubicBezTo>
                  <a:cubicBezTo>
                    <a:pt x="109" y="49"/>
                    <a:pt x="109" y="49"/>
                    <a:pt x="109" y="49"/>
                  </a:cubicBezTo>
                  <a:cubicBezTo>
                    <a:pt x="109" y="46"/>
                    <a:pt x="107" y="44"/>
                    <a:pt x="105" y="44"/>
                  </a:cubicBezTo>
                  <a:cubicBezTo>
                    <a:pt x="98" y="43"/>
                    <a:pt x="98" y="43"/>
                    <a:pt x="98" y="43"/>
                  </a:cubicBezTo>
                  <a:cubicBezTo>
                    <a:pt x="97" y="39"/>
                    <a:pt x="95" y="36"/>
                    <a:pt x="94" y="32"/>
                  </a:cubicBezTo>
                  <a:cubicBezTo>
                    <a:pt x="98" y="27"/>
                    <a:pt x="98" y="27"/>
                    <a:pt x="98" y="27"/>
                  </a:cubicBezTo>
                  <a:cubicBezTo>
                    <a:pt x="100" y="25"/>
                    <a:pt x="99" y="22"/>
                    <a:pt x="98" y="20"/>
                  </a:cubicBezTo>
                  <a:cubicBezTo>
                    <a:pt x="89" y="12"/>
                    <a:pt x="89" y="12"/>
                    <a:pt x="89" y="12"/>
                  </a:cubicBezTo>
                  <a:cubicBezTo>
                    <a:pt x="87" y="10"/>
                    <a:pt x="85" y="10"/>
                    <a:pt x="83" y="12"/>
                  </a:cubicBezTo>
                  <a:cubicBezTo>
                    <a:pt x="77" y="16"/>
                    <a:pt x="77" y="16"/>
                    <a:pt x="77" y="16"/>
                  </a:cubicBezTo>
                  <a:cubicBezTo>
                    <a:pt x="74" y="14"/>
                    <a:pt x="70" y="12"/>
                    <a:pt x="66" y="11"/>
                  </a:cubicBezTo>
                  <a:cubicBezTo>
                    <a:pt x="66" y="4"/>
                    <a:pt x="66" y="4"/>
                    <a:pt x="66" y="4"/>
                  </a:cubicBezTo>
                  <a:cubicBezTo>
                    <a:pt x="65" y="2"/>
                    <a:pt x="63" y="0"/>
                    <a:pt x="61" y="0"/>
                  </a:cubicBezTo>
                  <a:cubicBezTo>
                    <a:pt x="49" y="0"/>
                    <a:pt x="49" y="0"/>
                    <a:pt x="49" y="0"/>
                  </a:cubicBezTo>
                  <a:cubicBezTo>
                    <a:pt x="46" y="0"/>
                    <a:pt x="44" y="2"/>
                    <a:pt x="44" y="4"/>
                  </a:cubicBezTo>
                  <a:cubicBezTo>
                    <a:pt x="43" y="11"/>
                    <a:pt x="43" y="11"/>
                    <a:pt x="43" y="11"/>
                  </a:cubicBezTo>
                  <a:cubicBezTo>
                    <a:pt x="39" y="12"/>
                    <a:pt x="35" y="14"/>
                    <a:pt x="32" y="16"/>
                  </a:cubicBezTo>
                  <a:cubicBezTo>
                    <a:pt x="26" y="12"/>
                    <a:pt x="26" y="12"/>
                    <a:pt x="26" y="12"/>
                  </a:cubicBezTo>
                  <a:cubicBezTo>
                    <a:pt x="24" y="10"/>
                    <a:pt x="22" y="10"/>
                    <a:pt x="20" y="12"/>
                  </a:cubicBezTo>
                  <a:cubicBezTo>
                    <a:pt x="11" y="20"/>
                    <a:pt x="11" y="20"/>
                    <a:pt x="11" y="20"/>
                  </a:cubicBezTo>
                  <a:cubicBezTo>
                    <a:pt x="10" y="22"/>
                    <a:pt x="9" y="25"/>
                    <a:pt x="11" y="27"/>
                  </a:cubicBezTo>
                  <a:cubicBezTo>
                    <a:pt x="16" y="33"/>
                    <a:pt x="16" y="33"/>
                    <a:pt x="16" y="33"/>
                  </a:cubicBezTo>
                  <a:cubicBezTo>
                    <a:pt x="14" y="36"/>
                    <a:pt x="12" y="40"/>
                    <a:pt x="11" y="43"/>
                  </a:cubicBezTo>
                  <a:cubicBezTo>
                    <a:pt x="4" y="44"/>
                    <a:pt x="4" y="44"/>
                    <a:pt x="4" y="44"/>
                  </a:cubicBezTo>
                  <a:cubicBezTo>
                    <a:pt x="2" y="44"/>
                    <a:pt x="0" y="47"/>
                    <a:pt x="0" y="49"/>
                  </a:cubicBezTo>
                  <a:cubicBezTo>
                    <a:pt x="0" y="61"/>
                    <a:pt x="0" y="61"/>
                    <a:pt x="0" y="61"/>
                  </a:cubicBezTo>
                  <a:cubicBezTo>
                    <a:pt x="0" y="63"/>
                    <a:pt x="2" y="66"/>
                    <a:pt x="4" y="66"/>
                  </a:cubicBezTo>
                  <a:lnTo>
                    <a:pt x="12" y="67"/>
                  </a:lnTo>
                  <a:close/>
                  <a:moveTo>
                    <a:pt x="55" y="35"/>
                  </a:moveTo>
                  <a:cubicBezTo>
                    <a:pt x="66" y="35"/>
                    <a:pt x="74" y="44"/>
                    <a:pt x="74" y="54"/>
                  </a:cubicBezTo>
                  <a:cubicBezTo>
                    <a:pt x="74" y="65"/>
                    <a:pt x="66" y="74"/>
                    <a:pt x="55" y="74"/>
                  </a:cubicBezTo>
                  <a:cubicBezTo>
                    <a:pt x="44" y="74"/>
                    <a:pt x="35" y="65"/>
                    <a:pt x="35" y="54"/>
                  </a:cubicBezTo>
                  <a:cubicBezTo>
                    <a:pt x="35" y="44"/>
                    <a:pt x="44" y="35"/>
                    <a:pt x="55" y="35"/>
                  </a:cubicBezTo>
                  <a:close/>
                </a:path>
              </a:pathLst>
            </a:custGeom>
            <a:grpFill/>
            <a:ln>
              <a:noFill/>
            </a:ln>
          </p:spPr>
          <p:txBody>
            <a:bodyPr vert="horz" wrap="square" lIns="121920" tIns="60960" rIns="121920" bIns="60960" numCol="1" anchor="t" anchorCtr="0" compatLnSpc="1"/>
            <a:lstStyle/>
            <a:p>
              <a:pPr fontAlgn="base">
                <a:spcBef>
                  <a:spcPct val="0"/>
                </a:spcBef>
                <a:spcAft>
                  <a:spcPct val="0"/>
                </a:spcAft>
                <a:defRPr/>
              </a:pPr>
              <a:endParaRPr lang="zh-CN" altLang="en-US" sz="2400" kern="0">
                <a:solidFill>
                  <a:srgbClr val="FFFFFF"/>
                </a:solidFill>
                <a:latin typeface="微软雅黑" panose="020B0503020204020204" charset="-122"/>
                <a:ea typeface="微软雅黑" panose="020B0503020204020204" charset="-122"/>
              </a:endParaRPr>
            </a:p>
          </p:txBody>
        </p:sp>
        <p:sp>
          <p:nvSpPr>
            <p:cNvPr id="82" name="Freeform 56"/>
            <p:cNvSpPr>
              <a:spLocks noEditPoints="1"/>
            </p:cNvSpPr>
            <p:nvPr/>
          </p:nvSpPr>
          <p:spPr bwMode="auto">
            <a:xfrm>
              <a:off x="2430453" y="3169459"/>
              <a:ext cx="514630" cy="514630"/>
            </a:xfrm>
            <a:custGeom>
              <a:avLst/>
              <a:gdLst>
                <a:gd name="T0" fmla="*/ 78 w 91"/>
                <a:gd name="T1" fmla="*/ 14 h 91"/>
                <a:gd name="T2" fmla="*/ 72 w 91"/>
                <a:gd name="T3" fmla="*/ 8 h 91"/>
                <a:gd name="T4" fmla="*/ 65 w 91"/>
                <a:gd name="T5" fmla="*/ 9 h 91"/>
                <a:gd name="T6" fmla="*/ 62 w 91"/>
                <a:gd name="T7" fmla="*/ 12 h 91"/>
                <a:gd name="T8" fmla="*/ 52 w 91"/>
                <a:gd name="T9" fmla="*/ 9 h 91"/>
                <a:gd name="T10" fmla="*/ 51 w 91"/>
                <a:gd name="T11" fmla="*/ 4 h 91"/>
                <a:gd name="T12" fmla="*/ 46 w 91"/>
                <a:gd name="T13" fmla="*/ 0 h 91"/>
                <a:gd name="T14" fmla="*/ 38 w 91"/>
                <a:gd name="T15" fmla="*/ 1 h 91"/>
                <a:gd name="T16" fmla="*/ 33 w 91"/>
                <a:gd name="T17" fmla="*/ 6 h 91"/>
                <a:gd name="T18" fmla="*/ 33 w 91"/>
                <a:gd name="T19" fmla="*/ 10 h 91"/>
                <a:gd name="T20" fmla="*/ 24 w 91"/>
                <a:gd name="T21" fmla="*/ 15 h 91"/>
                <a:gd name="T22" fmla="*/ 20 w 91"/>
                <a:gd name="T23" fmla="*/ 12 h 91"/>
                <a:gd name="T24" fmla="*/ 14 w 91"/>
                <a:gd name="T25" fmla="*/ 13 h 91"/>
                <a:gd name="T26" fmla="*/ 9 w 91"/>
                <a:gd name="T27" fmla="*/ 20 h 91"/>
                <a:gd name="T28" fmla="*/ 9 w 91"/>
                <a:gd name="T29" fmla="*/ 26 h 91"/>
                <a:gd name="T30" fmla="*/ 12 w 91"/>
                <a:gd name="T31" fmla="*/ 30 h 91"/>
                <a:gd name="T32" fmla="*/ 10 w 91"/>
                <a:gd name="T33" fmla="*/ 39 h 91"/>
                <a:gd name="T34" fmla="*/ 4 w 91"/>
                <a:gd name="T35" fmla="*/ 40 h 91"/>
                <a:gd name="T36" fmla="*/ 0 w 91"/>
                <a:gd name="T37" fmla="*/ 45 h 91"/>
                <a:gd name="T38" fmla="*/ 1 w 91"/>
                <a:gd name="T39" fmla="*/ 53 h 91"/>
                <a:gd name="T40" fmla="*/ 6 w 91"/>
                <a:gd name="T41" fmla="*/ 58 h 91"/>
                <a:gd name="T42" fmla="*/ 12 w 91"/>
                <a:gd name="T43" fmla="*/ 58 h 91"/>
                <a:gd name="T44" fmla="*/ 16 w 91"/>
                <a:gd name="T45" fmla="*/ 66 h 91"/>
                <a:gd name="T46" fmla="*/ 12 w 91"/>
                <a:gd name="T47" fmla="*/ 70 h 91"/>
                <a:gd name="T48" fmla="*/ 13 w 91"/>
                <a:gd name="T49" fmla="*/ 77 h 91"/>
                <a:gd name="T50" fmla="*/ 20 w 91"/>
                <a:gd name="T51" fmla="*/ 82 h 91"/>
                <a:gd name="T52" fmla="*/ 26 w 91"/>
                <a:gd name="T53" fmla="*/ 82 h 91"/>
                <a:gd name="T54" fmla="*/ 30 w 91"/>
                <a:gd name="T55" fmla="*/ 78 h 91"/>
                <a:gd name="T56" fmla="*/ 39 w 91"/>
                <a:gd name="T57" fmla="*/ 81 h 91"/>
                <a:gd name="T58" fmla="*/ 40 w 91"/>
                <a:gd name="T59" fmla="*/ 86 h 91"/>
                <a:gd name="T60" fmla="*/ 45 w 91"/>
                <a:gd name="T61" fmla="*/ 90 h 91"/>
                <a:gd name="T62" fmla="*/ 53 w 91"/>
                <a:gd name="T63" fmla="*/ 90 h 91"/>
                <a:gd name="T64" fmla="*/ 58 w 91"/>
                <a:gd name="T65" fmla="*/ 85 h 91"/>
                <a:gd name="T66" fmla="*/ 58 w 91"/>
                <a:gd name="T67" fmla="*/ 79 h 91"/>
                <a:gd name="T68" fmla="*/ 66 w 91"/>
                <a:gd name="T69" fmla="*/ 75 h 91"/>
                <a:gd name="T70" fmla="*/ 71 w 91"/>
                <a:gd name="T71" fmla="*/ 78 h 91"/>
                <a:gd name="T72" fmla="*/ 77 w 91"/>
                <a:gd name="T73" fmla="*/ 77 h 91"/>
                <a:gd name="T74" fmla="*/ 83 w 91"/>
                <a:gd name="T75" fmla="*/ 71 h 91"/>
                <a:gd name="T76" fmla="*/ 82 w 91"/>
                <a:gd name="T77" fmla="*/ 64 h 91"/>
                <a:gd name="T78" fmla="*/ 79 w 91"/>
                <a:gd name="T79" fmla="*/ 61 h 91"/>
                <a:gd name="T80" fmla="*/ 82 w 91"/>
                <a:gd name="T81" fmla="*/ 52 h 91"/>
                <a:gd name="T82" fmla="*/ 87 w 91"/>
                <a:gd name="T83" fmla="*/ 51 h 91"/>
                <a:gd name="T84" fmla="*/ 91 w 91"/>
                <a:gd name="T85" fmla="*/ 45 h 91"/>
                <a:gd name="T86" fmla="*/ 90 w 91"/>
                <a:gd name="T87" fmla="*/ 37 h 91"/>
                <a:gd name="T88" fmla="*/ 85 w 91"/>
                <a:gd name="T89" fmla="*/ 33 h 91"/>
                <a:gd name="T90" fmla="*/ 80 w 91"/>
                <a:gd name="T91" fmla="*/ 33 h 91"/>
                <a:gd name="T92" fmla="*/ 76 w 91"/>
                <a:gd name="T93" fmla="*/ 24 h 91"/>
                <a:gd name="T94" fmla="*/ 79 w 91"/>
                <a:gd name="T95" fmla="*/ 20 h 91"/>
                <a:gd name="T96" fmla="*/ 78 w 91"/>
                <a:gd name="T97" fmla="*/ 14 h 91"/>
                <a:gd name="T98" fmla="*/ 47 w 91"/>
                <a:gd name="T99" fmla="*/ 61 h 91"/>
                <a:gd name="T100" fmla="*/ 30 w 91"/>
                <a:gd name="T101" fmla="*/ 46 h 91"/>
                <a:gd name="T102" fmla="*/ 44 w 91"/>
                <a:gd name="T103" fmla="*/ 29 h 91"/>
                <a:gd name="T104" fmla="*/ 62 w 91"/>
                <a:gd name="T105" fmla="*/ 44 h 91"/>
                <a:gd name="T106" fmla="*/ 47 w 91"/>
                <a:gd name="T107" fmla="*/ 6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1">
                  <a:moveTo>
                    <a:pt x="78" y="14"/>
                  </a:moveTo>
                  <a:cubicBezTo>
                    <a:pt x="72" y="8"/>
                    <a:pt x="72" y="8"/>
                    <a:pt x="72" y="8"/>
                  </a:cubicBezTo>
                  <a:cubicBezTo>
                    <a:pt x="70" y="7"/>
                    <a:pt x="67" y="7"/>
                    <a:pt x="65" y="9"/>
                  </a:cubicBezTo>
                  <a:cubicBezTo>
                    <a:pt x="62" y="12"/>
                    <a:pt x="62" y="12"/>
                    <a:pt x="62" y="12"/>
                  </a:cubicBezTo>
                  <a:cubicBezTo>
                    <a:pt x="59" y="10"/>
                    <a:pt x="56" y="9"/>
                    <a:pt x="52" y="9"/>
                  </a:cubicBezTo>
                  <a:cubicBezTo>
                    <a:pt x="51" y="4"/>
                    <a:pt x="51" y="4"/>
                    <a:pt x="51" y="4"/>
                  </a:cubicBezTo>
                  <a:cubicBezTo>
                    <a:pt x="51" y="2"/>
                    <a:pt x="49" y="0"/>
                    <a:pt x="46" y="0"/>
                  </a:cubicBezTo>
                  <a:cubicBezTo>
                    <a:pt x="38" y="1"/>
                    <a:pt x="38" y="1"/>
                    <a:pt x="38" y="1"/>
                  </a:cubicBezTo>
                  <a:cubicBezTo>
                    <a:pt x="35" y="1"/>
                    <a:pt x="33" y="3"/>
                    <a:pt x="33" y="6"/>
                  </a:cubicBezTo>
                  <a:cubicBezTo>
                    <a:pt x="33" y="10"/>
                    <a:pt x="33" y="10"/>
                    <a:pt x="33" y="10"/>
                  </a:cubicBezTo>
                  <a:cubicBezTo>
                    <a:pt x="30" y="12"/>
                    <a:pt x="27" y="13"/>
                    <a:pt x="24" y="15"/>
                  </a:cubicBezTo>
                  <a:cubicBezTo>
                    <a:pt x="20" y="12"/>
                    <a:pt x="20" y="12"/>
                    <a:pt x="20" y="12"/>
                  </a:cubicBezTo>
                  <a:cubicBezTo>
                    <a:pt x="18" y="11"/>
                    <a:pt x="15" y="11"/>
                    <a:pt x="14" y="13"/>
                  </a:cubicBezTo>
                  <a:cubicBezTo>
                    <a:pt x="9" y="20"/>
                    <a:pt x="9" y="20"/>
                    <a:pt x="9" y="20"/>
                  </a:cubicBezTo>
                  <a:cubicBezTo>
                    <a:pt x="7" y="21"/>
                    <a:pt x="7" y="24"/>
                    <a:pt x="9" y="26"/>
                  </a:cubicBezTo>
                  <a:cubicBezTo>
                    <a:pt x="12" y="30"/>
                    <a:pt x="12" y="30"/>
                    <a:pt x="12" y="30"/>
                  </a:cubicBezTo>
                  <a:cubicBezTo>
                    <a:pt x="11" y="33"/>
                    <a:pt x="10" y="36"/>
                    <a:pt x="10" y="39"/>
                  </a:cubicBezTo>
                  <a:cubicBezTo>
                    <a:pt x="4" y="40"/>
                    <a:pt x="4" y="40"/>
                    <a:pt x="4" y="40"/>
                  </a:cubicBezTo>
                  <a:cubicBezTo>
                    <a:pt x="2" y="40"/>
                    <a:pt x="0" y="43"/>
                    <a:pt x="0" y="45"/>
                  </a:cubicBezTo>
                  <a:cubicBezTo>
                    <a:pt x="1" y="53"/>
                    <a:pt x="1" y="53"/>
                    <a:pt x="1" y="53"/>
                  </a:cubicBezTo>
                  <a:cubicBezTo>
                    <a:pt x="1" y="56"/>
                    <a:pt x="3" y="58"/>
                    <a:pt x="6" y="58"/>
                  </a:cubicBezTo>
                  <a:cubicBezTo>
                    <a:pt x="12" y="58"/>
                    <a:pt x="12" y="58"/>
                    <a:pt x="12" y="58"/>
                  </a:cubicBezTo>
                  <a:cubicBezTo>
                    <a:pt x="13" y="61"/>
                    <a:pt x="14" y="63"/>
                    <a:pt x="16" y="66"/>
                  </a:cubicBezTo>
                  <a:cubicBezTo>
                    <a:pt x="12" y="70"/>
                    <a:pt x="12" y="70"/>
                    <a:pt x="12" y="70"/>
                  </a:cubicBezTo>
                  <a:cubicBezTo>
                    <a:pt x="11" y="72"/>
                    <a:pt x="11" y="75"/>
                    <a:pt x="13" y="77"/>
                  </a:cubicBezTo>
                  <a:cubicBezTo>
                    <a:pt x="20" y="82"/>
                    <a:pt x="20" y="82"/>
                    <a:pt x="20" y="82"/>
                  </a:cubicBezTo>
                  <a:cubicBezTo>
                    <a:pt x="21" y="84"/>
                    <a:pt x="24" y="84"/>
                    <a:pt x="26" y="82"/>
                  </a:cubicBezTo>
                  <a:cubicBezTo>
                    <a:pt x="30" y="78"/>
                    <a:pt x="30" y="78"/>
                    <a:pt x="30" y="78"/>
                  </a:cubicBezTo>
                  <a:cubicBezTo>
                    <a:pt x="33" y="79"/>
                    <a:pt x="36" y="80"/>
                    <a:pt x="39" y="81"/>
                  </a:cubicBezTo>
                  <a:cubicBezTo>
                    <a:pt x="40" y="86"/>
                    <a:pt x="40" y="86"/>
                    <a:pt x="40" y="86"/>
                  </a:cubicBezTo>
                  <a:cubicBezTo>
                    <a:pt x="40" y="89"/>
                    <a:pt x="43" y="91"/>
                    <a:pt x="45" y="90"/>
                  </a:cubicBezTo>
                  <a:cubicBezTo>
                    <a:pt x="53" y="90"/>
                    <a:pt x="53" y="90"/>
                    <a:pt x="53" y="90"/>
                  </a:cubicBezTo>
                  <a:cubicBezTo>
                    <a:pt x="56" y="89"/>
                    <a:pt x="58" y="87"/>
                    <a:pt x="58" y="85"/>
                  </a:cubicBezTo>
                  <a:cubicBezTo>
                    <a:pt x="58" y="79"/>
                    <a:pt x="58" y="79"/>
                    <a:pt x="58" y="79"/>
                  </a:cubicBezTo>
                  <a:cubicBezTo>
                    <a:pt x="61" y="78"/>
                    <a:pt x="64" y="77"/>
                    <a:pt x="66" y="75"/>
                  </a:cubicBezTo>
                  <a:cubicBezTo>
                    <a:pt x="71" y="78"/>
                    <a:pt x="71" y="78"/>
                    <a:pt x="71" y="78"/>
                  </a:cubicBezTo>
                  <a:cubicBezTo>
                    <a:pt x="73" y="80"/>
                    <a:pt x="76" y="79"/>
                    <a:pt x="77" y="77"/>
                  </a:cubicBezTo>
                  <a:cubicBezTo>
                    <a:pt x="83" y="71"/>
                    <a:pt x="83" y="71"/>
                    <a:pt x="83" y="71"/>
                  </a:cubicBezTo>
                  <a:cubicBezTo>
                    <a:pt x="84" y="69"/>
                    <a:pt x="84" y="66"/>
                    <a:pt x="82" y="64"/>
                  </a:cubicBezTo>
                  <a:cubicBezTo>
                    <a:pt x="79" y="61"/>
                    <a:pt x="79" y="61"/>
                    <a:pt x="79" y="61"/>
                  </a:cubicBezTo>
                  <a:cubicBezTo>
                    <a:pt x="80" y="58"/>
                    <a:pt x="81" y="55"/>
                    <a:pt x="82" y="52"/>
                  </a:cubicBezTo>
                  <a:cubicBezTo>
                    <a:pt x="87" y="51"/>
                    <a:pt x="87" y="51"/>
                    <a:pt x="87" y="51"/>
                  </a:cubicBezTo>
                  <a:cubicBezTo>
                    <a:pt x="89" y="50"/>
                    <a:pt x="91" y="48"/>
                    <a:pt x="91" y="45"/>
                  </a:cubicBezTo>
                  <a:cubicBezTo>
                    <a:pt x="90" y="37"/>
                    <a:pt x="90" y="37"/>
                    <a:pt x="90" y="37"/>
                  </a:cubicBezTo>
                  <a:cubicBezTo>
                    <a:pt x="90" y="35"/>
                    <a:pt x="88" y="33"/>
                    <a:pt x="85" y="33"/>
                  </a:cubicBezTo>
                  <a:cubicBezTo>
                    <a:pt x="80" y="33"/>
                    <a:pt x="80" y="33"/>
                    <a:pt x="80" y="33"/>
                  </a:cubicBezTo>
                  <a:cubicBezTo>
                    <a:pt x="79" y="30"/>
                    <a:pt x="78" y="27"/>
                    <a:pt x="76" y="24"/>
                  </a:cubicBezTo>
                  <a:cubicBezTo>
                    <a:pt x="79" y="20"/>
                    <a:pt x="79" y="20"/>
                    <a:pt x="79" y="20"/>
                  </a:cubicBezTo>
                  <a:cubicBezTo>
                    <a:pt x="80" y="18"/>
                    <a:pt x="80" y="15"/>
                    <a:pt x="78" y="14"/>
                  </a:cubicBezTo>
                  <a:close/>
                  <a:moveTo>
                    <a:pt x="47" y="61"/>
                  </a:moveTo>
                  <a:cubicBezTo>
                    <a:pt x="38" y="62"/>
                    <a:pt x="30" y="55"/>
                    <a:pt x="30" y="46"/>
                  </a:cubicBezTo>
                  <a:cubicBezTo>
                    <a:pt x="29" y="37"/>
                    <a:pt x="36" y="30"/>
                    <a:pt x="44" y="29"/>
                  </a:cubicBezTo>
                  <a:cubicBezTo>
                    <a:pt x="53" y="28"/>
                    <a:pt x="61" y="35"/>
                    <a:pt x="62" y="44"/>
                  </a:cubicBezTo>
                  <a:cubicBezTo>
                    <a:pt x="62" y="52"/>
                    <a:pt x="56" y="60"/>
                    <a:pt x="47" y="61"/>
                  </a:cubicBezTo>
                  <a:close/>
                </a:path>
              </a:pathLst>
            </a:custGeom>
            <a:grpFill/>
            <a:ln>
              <a:noFill/>
            </a:ln>
          </p:spPr>
          <p:txBody>
            <a:bodyPr vert="horz" wrap="square" lIns="121920" tIns="60960" rIns="121920" bIns="60960" numCol="1" anchor="t" anchorCtr="0" compatLnSpc="1"/>
            <a:lstStyle/>
            <a:p>
              <a:pPr fontAlgn="base">
                <a:spcBef>
                  <a:spcPct val="0"/>
                </a:spcBef>
                <a:spcAft>
                  <a:spcPct val="0"/>
                </a:spcAft>
                <a:defRPr/>
              </a:pPr>
              <a:endParaRPr lang="zh-CN" altLang="en-US" sz="2400" kern="0">
                <a:solidFill>
                  <a:srgbClr val="FFFFFF"/>
                </a:solidFill>
                <a:latin typeface="微软雅黑" panose="020B0503020204020204" charset="-122"/>
                <a:ea typeface="微软雅黑" panose="020B0503020204020204" charset="-122"/>
              </a:endParaRPr>
            </a:p>
          </p:txBody>
        </p:sp>
        <p:sp>
          <p:nvSpPr>
            <p:cNvPr id="83" name="Freeform 57"/>
            <p:cNvSpPr>
              <a:spLocks noEditPoints="1"/>
            </p:cNvSpPr>
            <p:nvPr/>
          </p:nvSpPr>
          <p:spPr bwMode="auto">
            <a:xfrm>
              <a:off x="2104044" y="3474425"/>
              <a:ext cx="412180" cy="414563"/>
            </a:xfrm>
            <a:custGeom>
              <a:avLst/>
              <a:gdLst>
                <a:gd name="T0" fmla="*/ 4 w 73"/>
                <a:gd name="T1" fmla="*/ 29 h 73"/>
                <a:gd name="T2" fmla="*/ 0 w 73"/>
                <a:gd name="T3" fmla="*/ 34 h 73"/>
                <a:gd name="T4" fmla="*/ 0 w 73"/>
                <a:gd name="T5" fmla="*/ 39 h 73"/>
                <a:gd name="T6" fmla="*/ 4 w 73"/>
                <a:gd name="T7" fmla="*/ 44 h 73"/>
                <a:gd name="T8" fmla="*/ 8 w 73"/>
                <a:gd name="T9" fmla="*/ 44 h 73"/>
                <a:gd name="T10" fmla="*/ 10 w 73"/>
                <a:gd name="T11" fmla="*/ 51 h 73"/>
                <a:gd name="T12" fmla="*/ 8 w 73"/>
                <a:gd name="T13" fmla="*/ 53 h 73"/>
                <a:gd name="T14" fmla="*/ 8 w 73"/>
                <a:gd name="T15" fmla="*/ 60 h 73"/>
                <a:gd name="T16" fmla="*/ 12 w 73"/>
                <a:gd name="T17" fmla="*/ 64 h 73"/>
                <a:gd name="T18" fmla="*/ 18 w 73"/>
                <a:gd name="T19" fmla="*/ 64 h 73"/>
                <a:gd name="T20" fmla="*/ 21 w 73"/>
                <a:gd name="T21" fmla="*/ 62 h 73"/>
                <a:gd name="T22" fmla="*/ 28 w 73"/>
                <a:gd name="T23" fmla="*/ 65 h 73"/>
                <a:gd name="T24" fmla="*/ 28 w 73"/>
                <a:gd name="T25" fmla="*/ 69 h 73"/>
                <a:gd name="T26" fmla="*/ 33 w 73"/>
                <a:gd name="T27" fmla="*/ 73 h 73"/>
                <a:gd name="T28" fmla="*/ 38 w 73"/>
                <a:gd name="T29" fmla="*/ 73 h 73"/>
                <a:gd name="T30" fmla="*/ 43 w 73"/>
                <a:gd name="T31" fmla="*/ 69 h 73"/>
                <a:gd name="T32" fmla="*/ 44 w 73"/>
                <a:gd name="T33" fmla="*/ 65 h 73"/>
                <a:gd name="T34" fmla="*/ 51 w 73"/>
                <a:gd name="T35" fmla="*/ 62 h 73"/>
                <a:gd name="T36" fmla="*/ 54 w 73"/>
                <a:gd name="T37" fmla="*/ 65 h 73"/>
                <a:gd name="T38" fmla="*/ 60 w 73"/>
                <a:gd name="T39" fmla="*/ 64 h 73"/>
                <a:gd name="T40" fmla="*/ 64 w 73"/>
                <a:gd name="T41" fmla="*/ 61 h 73"/>
                <a:gd name="T42" fmla="*/ 64 w 73"/>
                <a:gd name="T43" fmla="*/ 54 h 73"/>
                <a:gd name="T44" fmla="*/ 62 w 73"/>
                <a:gd name="T45" fmla="*/ 51 h 73"/>
                <a:gd name="T46" fmla="*/ 65 w 73"/>
                <a:gd name="T47" fmla="*/ 44 h 73"/>
                <a:gd name="T48" fmla="*/ 68 w 73"/>
                <a:gd name="T49" fmla="*/ 44 h 73"/>
                <a:gd name="T50" fmla="*/ 73 w 73"/>
                <a:gd name="T51" fmla="*/ 39 h 73"/>
                <a:gd name="T52" fmla="*/ 73 w 73"/>
                <a:gd name="T53" fmla="*/ 34 h 73"/>
                <a:gd name="T54" fmla="*/ 69 w 73"/>
                <a:gd name="T55" fmla="*/ 29 h 73"/>
                <a:gd name="T56" fmla="*/ 65 w 73"/>
                <a:gd name="T57" fmla="*/ 29 h 73"/>
                <a:gd name="T58" fmla="*/ 63 w 73"/>
                <a:gd name="T59" fmla="*/ 22 h 73"/>
                <a:gd name="T60" fmla="*/ 65 w 73"/>
                <a:gd name="T61" fmla="*/ 19 h 73"/>
                <a:gd name="T62" fmla="*/ 64 w 73"/>
                <a:gd name="T63" fmla="*/ 13 h 73"/>
                <a:gd name="T64" fmla="*/ 61 w 73"/>
                <a:gd name="T65" fmla="*/ 9 h 73"/>
                <a:gd name="T66" fmla="*/ 54 w 73"/>
                <a:gd name="T67" fmla="*/ 9 h 73"/>
                <a:gd name="T68" fmla="*/ 52 w 73"/>
                <a:gd name="T69" fmla="*/ 11 h 73"/>
                <a:gd name="T70" fmla="*/ 45 w 73"/>
                <a:gd name="T71" fmla="*/ 8 h 73"/>
                <a:gd name="T72" fmla="*/ 44 w 73"/>
                <a:gd name="T73" fmla="*/ 4 h 73"/>
                <a:gd name="T74" fmla="*/ 40 w 73"/>
                <a:gd name="T75" fmla="*/ 0 h 73"/>
                <a:gd name="T76" fmla="*/ 35 w 73"/>
                <a:gd name="T77" fmla="*/ 0 h 73"/>
                <a:gd name="T78" fmla="*/ 30 w 73"/>
                <a:gd name="T79" fmla="*/ 4 h 73"/>
                <a:gd name="T80" fmla="*/ 29 w 73"/>
                <a:gd name="T81" fmla="*/ 7 h 73"/>
                <a:gd name="T82" fmla="*/ 22 w 73"/>
                <a:gd name="T83" fmla="*/ 10 h 73"/>
                <a:gd name="T84" fmla="*/ 19 w 73"/>
                <a:gd name="T85" fmla="*/ 8 h 73"/>
                <a:gd name="T86" fmla="*/ 13 w 73"/>
                <a:gd name="T87" fmla="*/ 9 h 73"/>
                <a:gd name="T88" fmla="*/ 9 w 73"/>
                <a:gd name="T89" fmla="*/ 12 h 73"/>
                <a:gd name="T90" fmla="*/ 9 w 73"/>
                <a:gd name="T91" fmla="*/ 19 h 73"/>
                <a:gd name="T92" fmla="*/ 11 w 73"/>
                <a:gd name="T93" fmla="*/ 21 h 73"/>
                <a:gd name="T94" fmla="*/ 8 w 73"/>
                <a:gd name="T95" fmla="*/ 28 h 73"/>
                <a:gd name="T96" fmla="*/ 4 w 73"/>
                <a:gd name="T97" fmla="*/ 29 h 73"/>
                <a:gd name="T98" fmla="*/ 37 w 73"/>
                <a:gd name="T99" fmla="*/ 23 h 73"/>
                <a:gd name="T100" fmla="*/ 50 w 73"/>
                <a:gd name="T101" fmla="*/ 36 h 73"/>
                <a:gd name="T102" fmla="*/ 36 w 73"/>
                <a:gd name="T103" fmla="*/ 49 h 73"/>
                <a:gd name="T104" fmla="*/ 24 w 73"/>
                <a:gd name="T105" fmla="*/ 36 h 73"/>
                <a:gd name="T106" fmla="*/ 37 w 73"/>
                <a:gd name="T10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73">
                  <a:moveTo>
                    <a:pt x="4" y="29"/>
                  </a:moveTo>
                  <a:cubicBezTo>
                    <a:pt x="2" y="29"/>
                    <a:pt x="0" y="31"/>
                    <a:pt x="0" y="34"/>
                  </a:cubicBezTo>
                  <a:cubicBezTo>
                    <a:pt x="0" y="39"/>
                    <a:pt x="0" y="39"/>
                    <a:pt x="0" y="39"/>
                  </a:cubicBezTo>
                  <a:cubicBezTo>
                    <a:pt x="0" y="41"/>
                    <a:pt x="2" y="43"/>
                    <a:pt x="4" y="44"/>
                  </a:cubicBezTo>
                  <a:cubicBezTo>
                    <a:pt x="8" y="44"/>
                    <a:pt x="8" y="44"/>
                    <a:pt x="8" y="44"/>
                  </a:cubicBezTo>
                  <a:cubicBezTo>
                    <a:pt x="8" y="46"/>
                    <a:pt x="9" y="49"/>
                    <a:pt x="10" y="51"/>
                  </a:cubicBezTo>
                  <a:cubicBezTo>
                    <a:pt x="8" y="53"/>
                    <a:pt x="8" y="53"/>
                    <a:pt x="8" y="53"/>
                  </a:cubicBezTo>
                  <a:cubicBezTo>
                    <a:pt x="7" y="55"/>
                    <a:pt x="7" y="58"/>
                    <a:pt x="8" y="60"/>
                  </a:cubicBezTo>
                  <a:cubicBezTo>
                    <a:pt x="12" y="64"/>
                    <a:pt x="12" y="64"/>
                    <a:pt x="12" y="64"/>
                  </a:cubicBezTo>
                  <a:cubicBezTo>
                    <a:pt x="14" y="65"/>
                    <a:pt x="16" y="66"/>
                    <a:pt x="18" y="64"/>
                  </a:cubicBezTo>
                  <a:cubicBezTo>
                    <a:pt x="21" y="62"/>
                    <a:pt x="21" y="62"/>
                    <a:pt x="21" y="62"/>
                  </a:cubicBezTo>
                  <a:cubicBezTo>
                    <a:pt x="24" y="63"/>
                    <a:pt x="26" y="64"/>
                    <a:pt x="28" y="65"/>
                  </a:cubicBezTo>
                  <a:cubicBezTo>
                    <a:pt x="28" y="69"/>
                    <a:pt x="28" y="69"/>
                    <a:pt x="28" y="69"/>
                  </a:cubicBezTo>
                  <a:cubicBezTo>
                    <a:pt x="29" y="71"/>
                    <a:pt x="31" y="73"/>
                    <a:pt x="33" y="73"/>
                  </a:cubicBezTo>
                  <a:cubicBezTo>
                    <a:pt x="38" y="73"/>
                    <a:pt x="38" y="73"/>
                    <a:pt x="38" y="73"/>
                  </a:cubicBezTo>
                  <a:cubicBezTo>
                    <a:pt x="41" y="73"/>
                    <a:pt x="43" y="71"/>
                    <a:pt x="43" y="69"/>
                  </a:cubicBezTo>
                  <a:cubicBezTo>
                    <a:pt x="44" y="65"/>
                    <a:pt x="44" y="65"/>
                    <a:pt x="44" y="65"/>
                  </a:cubicBezTo>
                  <a:cubicBezTo>
                    <a:pt x="46" y="64"/>
                    <a:pt x="49" y="64"/>
                    <a:pt x="51" y="62"/>
                  </a:cubicBezTo>
                  <a:cubicBezTo>
                    <a:pt x="54" y="65"/>
                    <a:pt x="54" y="65"/>
                    <a:pt x="54" y="65"/>
                  </a:cubicBezTo>
                  <a:cubicBezTo>
                    <a:pt x="56" y="66"/>
                    <a:pt x="58" y="66"/>
                    <a:pt x="60" y="64"/>
                  </a:cubicBezTo>
                  <a:cubicBezTo>
                    <a:pt x="64" y="61"/>
                    <a:pt x="64" y="61"/>
                    <a:pt x="64" y="61"/>
                  </a:cubicBezTo>
                  <a:cubicBezTo>
                    <a:pt x="66" y="59"/>
                    <a:pt x="66" y="56"/>
                    <a:pt x="64" y="54"/>
                  </a:cubicBezTo>
                  <a:cubicBezTo>
                    <a:pt x="62" y="51"/>
                    <a:pt x="62" y="51"/>
                    <a:pt x="62" y="51"/>
                  </a:cubicBezTo>
                  <a:cubicBezTo>
                    <a:pt x="64" y="49"/>
                    <a:pt x="65" y="47"/>
                    <a:pt x="65" y="44"/>
                  </a:cubicBezTo>
                  <a:cubicBezTo>
                    <a:pt x="68" y="44"/>
                    <a:pt x="68" y="44"/>
                    <a:pt x="68" y="44"/>
                  </a:cubicBezTo>
                  <a:cubicBezTo>
                    <a:pt x="71" y="44"/>
                    <a:pt x="73" y="42"/>
                    <a:pt x="73" y="39"/>
                  </a:cubicBezTo>
                  <a:cubicBezTo>
                    <a:pt x="73" y="34"/>
                    <a:pt x="73" y="34"/>
                    <a:pt x="73" y="34"/>
                  </a:cubicBezTo>
                  <a:cubicBezTo>
                    <a:pt x="73" y="32"/>
                    <a:pt x="71" y="30"/>
                    <a:pt x="69" y="29"/>
                  </a:cubicBezTo>
                  <a:cubicBezTo>
                    <a:pt x="65" y="29"/>
                    <a:pt x="65" y="29"/>
                    <a:pt x="65" y="29"/>
                  </a:cubicBezTo>
                  <a:cubicBezTo>
                    <a:pt x="65" y="26"/>
                    <a:pt x="64" y="24"/>
                    <a:pt x="63" y="22"/>
                  </a:cubicBezTo>
                  <a:cubicBezTo>
                    <a:pt x="65" y="19"/>
                    <a:pt x="65" y="19"/>
                    <a:pt x="65" y="19"/>
                  </a:cubicBezTo>
                  <a:cubicBezTo>
                    <a:pt x="66" y="17"/>
                    <a:pt x="66" y="15"/>
                    <a:pt x="64" y="13"/>
                  </a:cubicBezTo>
                  <a:cubicBezTo>
                    <a:pt x="61" y="9"/>
                    <a:pt x="61" y="9"/>
                    <a:pt x="61" y="9"/>
                  </a:cubicBezTo>
                  <a:cubicBezTo>
                    <a:pt x="59" y="7"/>
                    <a:pt x="56" y="7"/>
                    <a:pt x="54" y="9"/>
                  </a:cubicBezTo>
                  <a:cubicBezTo>
                    <a:pt x="52" y="11"/>
                    <a:pt x="52" y="11"/>
                    <a:pt x="52" y="11"/>
                  </a:cubicBezTo>
                  <a:cubicBezTo>
                    <a:pt x="50" y="9"/>
                    <a:pt x="47" y="8"/>
                    <a:pt x="45" y="8"/>
                  </a:cubicBezTo>
                  <a:cubicBezTo>
                    <a:pt x="44" y="4"/>
                    <a:pt x="44" y="4"/>
                    <a:pt x="44" y="4"/>
                  </a:cubicBezTo>
                  <a:cubicBezTo>
                    <a:pt x="44" y="2"/>
                    <a:pt x="42" y="0"/>
                    <a:pt x="40" y="0"/>
                  </a:cubicBezTo>
                  <a:cubicBezTo>
                    <a:pt x="35" y="0"/>
                    <a:pt x="35" y="0"/>
                    <a:pt x="35" y="0"/>
                  </a:cubicBezTo>
                  <a:cubicBezTo>
                    <a:pt x="32" y="0"/>
                    <a:pt x="30" y="2"/>
                    <a:pt x="30" y="4"/>
                  </a:cubicBezTo>
                  <a:cubicBezTo>
                    <a:pt x="29" y="7"/>
                    <a:pt x="29" y="7"/>
                    <a:pt x="29" y="7"/>
                  </a:cubicBezTo>
                  <a:cubicBezTo>
                    <a:pt x="27" y="8"/>
                    <a:pt x="24" y="9"/>
                    <a:pt x="22" y="10"/>
                  </a:cubicBezTo>
                  <a:cubicBezTo>
                    <a:pt x="19" y="8"/>
                    <a:pt x="19" y="8"/>
                    <a:pt x="19" y="8"/>
                  </a:cubicBezTo>
                  <a:cubicBezTo>
                    <a:pt x="17" y="7"/>
                    <a:pt x="14" y="7"/>
                    <a:pt x="13" y="9"/>
                  </a:cubicBezTo>
                  <a:cubicBezTo>
                    <a:pt x="9" y="12"/>
                    <a:pt x="9" y="12"/>
                    <a:pt x="9" y="12"/>
                  </a:cubicBezTo>
                  <a:cubicBezTo>
                    <a:pt x="7" y="14"/>
                    <a:pt x="7" y="17"/>
                    <a:pt x="9" y="19"/>
                  </a:cubicBezTo>
                  <a:cubicBezTo>
                    <a:pt x="11" y="21"/>
                    <a:pt x="11" y="21"/>
                    <a:pt x="11" y="21"/>
                  </a:cubicBezTo>
                  <a:cubicBezTo>
                    <a:pt x="9" y="24"/>
                    <a:pt x="8" y="26"/>
                    <a:pt x="8" y="28"/>
                  </a:cubicBezTo>
                  <a:lnTo>
                    <a:pt x="4" y="29"/>
                  </a:lnTo>
                  <a:close/>
                  <a:moveTo>
                    <a:pt x="37" y="23"/>
                  </a:moveTo>
                  <a:cubicBezTo>
                    <a:pt x="44" y="23"/>
                    <a:pt x="50" y="29"/>
                    <a:pt x="50" y="36"/>
                  </a:cubicBezTo>
                  <a:cubicBezTo>
                    <a:pt x="50" y="44"/>
                    <a:pt x="44" y="49"/>
                    <a:pt x="36" y="49"/>
                  </a:cubicBezTo>
                  <a:cubicBezTo>
                    <a:pt x="29" y="49"/>
                    <a:pt x="23" y="43"/>
                    <a:pt x="24" y="36"/>
                  </a:cubicBezTo>
                  <a:cubicBezTo>
                    <a:pt x="24" y="29"/>
                    <a:pt x="30" y="23"/>
                    <a:pt x="37" y="23"/>
                  </a:cubicBezTo>
                  <a:close/>
                </a:path>
              </a:pathLst>
            </a:custGeom>
            <a:grpFill/>
            <a:ln>
              <a:noFill/>
            </a:ln>
          </p:spPr>
          <p:txBody>
            <a:bodyPr vert="horz" wrap="square" lIns="121920" tIns="60960" rIns="121920" bIns="60960" numCol="1" anchor="t" anchorCtr="0" compatLnSpc="1"/>
            <a:lstStyle/>
            <a:p>
              <a:pPr fontAlgn="base">
                <a:spcBef>
                  <a:spcPct val="0"/>
                </a:spcBef>
                <a:spcAft>
                  <a:spcPct val="0"/>
                </a:spcAft>
                <a:defRPr/>
              </a:pPr>
              <a:endParaRPr lang="zh-CN" altLang="en-US" sz="2400" kern="0">
                <a:solidFill>
                  <a:srgbClr val="FFFFFF"/>
                </a:solidFill>
                <a:latin typeface="微软雅黑" panose="020B0503020204020204" charset="-122"/>
                <a:ea typeface="微软雅黑" panose="020B0503020204020204" charset="-122"/>
              </a:endParaRPr>
            </a:p>
          </p:txBody>
        </p:sp>
      </p:grpSp>
      <p:sp>
        <p:nvSpPr>
          <p:cNvPr id="84" name="Freeform 5"/>
          <p:cNvSpPr>
            <a:spLocks noEditPoints="1"/>
          </p:cNvSpPr>
          <p:nvPr/>
        </p:nvSpPr>
        <p:spPr bwMode="auto">
          <a:xfrm>
            <a:off x="2959062" y="1252800"/>
            <a:ext cx="339725" cy="336550"/>
          </a:xfrm>
          <a:custGeom>
            <a:avLst/>
            <a:gdLst>
              <a:gd name="T0" fmla="*/ 235 w 426"/>
              <a:gd name="T1" fmla="*/ 1 h 424"/>
              <a:gd name="T2" fmla="*/ 296 w 426"/>
              <a:gd name="T3" fmla="*/ 16 h 424"/>
              <a:gd name="T4" fmla="*/ 348 w 426"/>
              <a:gd name="T5" fmla="*/ 48 h 424"/>
              <a:gd name="T6" fmla="*/ 389 w 426"/>
              <a:gd name="T7" fmla="*/ 93 h 424"/>
              <a:gd name="T8" fmla="*/ 416 w 426"/>
              <a:gd name="T9" fmla="*/ 148 h 424"/>
              <a:gd name="T10" fmla="*/ 426 w 426"/>
              <a:gd name="T11" fmla="*/ 212 h 424"/>
              <a:gd name="T12" fmla="*/ 422 w 426"/>
              <a:gd name="T13" fmla="*/ 255 h 424"/>
              <a:gd name="T14" fmla="*/ 400 w 426"/>
              <a:gd name="T15" fmla="*/ 313 h 424"/>
              <a:gd name="T16" fmla="*/ 363 w 426"/>
              <a:gd name="T17" fmla="*/ 362 h 424"/>
              <a:gd name="T18" fmla="*/ 315 w 426"/>
              <a:gd name="T19" fmla="*/ 398 h 424"/>
              <a:gd name="T20" fmla="*/ 256 w 426"/>
              <a:gd name="T21" fmla="*/ 420 h 424"/>
              <a:gd name="T22" fmla="*/ 213 w 426"/>
              <a:gd name="T23" fmla="*/ 424 h 424"/>
              <a:gd name="T24" fmla="*/ 149 w 426"/>
              <a:gd name="T25" fmla="*/ 415 h 424"/>
              <a:gd name="T26" fmla="*/ 94 w 426"/>
              <a:gd name="T27" fmla="*/ 388 h 424"/>
              <a:gd name="T28" fmla="*/ 49 w 426"/>
              <a:gd name="T29" fmla="*/ 347 h 424"/>
              <a:gd name="T30" fmla="*/ 16 w 426"/>
              <a:gd name="T31" fmla="*/ 295 h 424"/>
              <a:gd name="T32" fmla="*/ 1 w 426"/>
              <a:gd name="T33" fmla="*/ 233 h 424"/>
              <a:gd name="T34" fmla="*/ 1 w 426"/>
              <a:gd name="T35" fmla="*/ 190 h 424"/>
              <a:gd name="T36" fmla="*/ 16 w 426"/>
              <a:gd name="T37" fmla="*/ 129 h 424"/>
              <a:gd name="T38" fmla="*/ 49 w 426"/>
              <a:gd name="T39" fmla="*/ 77 h 424"/>
              <a:gd name="T40" fmla="*/ 94 w 426"/>
              <a:gd name="T41" fmla="*/ 36 h 424"/>
              <a:gd name="T42" fmla="*/ 149 w 426"/>
              <a:gd name="T43" fmla="*/ 9 h 424"/>
              <a:gd name="T44" fmla="*/ 213 w 426"/>
              <a:gd name="T45" fmla="*/ 0 h 424"/>
              <a:gd name="T46" fmla="*/ 195 w 426"/>
              <a:gd name="T47" fmla="*/ 30 h 424"/>
              <a:gd name="T48" fmla="*/ 142 w 426"/>
              <a:gd name="T49" fmla="*/ 43 h 424"/>
              <a:gd name="T50" fmla="*/ 96 w 426"/>
              <a:gd name="T51" fmla="*/ 71 h 424"/>
              <a:gd name="T52" fmla="*/ 61 w 426"/>
              <a:gd name="T53" fmla="*/ 110 h 424"/>
              <a:gd name="T54" fmla="*/ 38 w 426"/>
              <a:gd name="T55" fmla="*/ 158 h 424"/>
              <a:gd name="T56" fmla="*/ 29 w 426"/>
              <a:gd name="T57" fmla="*/ 212 h 424"/>
              <a:gd name="T58" fmla="*/ 32 w 426"/>
              <a:gd name="T59" fmla="*/ 249 h 424"/>
              <a:gd name="T60" fmla="*/ 52 w 426"/>
              <a:gd name="T61" fmla="*/ 299 h 424"/>
              <a:gd name="T62" fmla="*/ 83 w 426"/>
              <a:gd name="T63" fmla="*/ 341 h 424"/>
              <a:gd name="T64" fmla="*/ 125 w 426"/>
              <a:gd name="T65" fmla="*/ 373 h 424"/>
              <a:gd name="T66" fmla="*/ 176 w 426"/>
              <a:gd name="T67" fmla="*/ 392 h 424"/>
              <a:gd name="T68" fmla="*/ 213 w 426"/>
              <a:gd name="T69" fmla="*/ 395 h 424"/>
              <a:gd name="T70" fmla="*/ 267 w 426"/>
              <a:gd name="T71" fmla="*/ 387 h 424"/>
              <a:gd name="T72" fmla="*/ 316 w 426"/>
              <a:gd name="T73" fmla="*/ 364 h 424"/>
              <a:gd name="T74" fmla="*/ 355 w 426"/>
              <a:gd name="T75" fmla="*/ 328 h 424"/>
              <a:gd name="T76" fmla="*/ 383 w 426"/>
              <a:gd name="T77" fmla="*/ 283 h 424"/>
              <a:gd name="T78" fmla="*/ 396 w 426"/>
              <a:gd name="T79" fmla="*/ 230 h 424"/>
              <a:gd name="T80" fmla="*/ 396 w 426"/>
              <a:gd name="T81" fmla="*/ 194 h 424"/>
              <a:gd name="T82" fmla="*/ 383 w 426"/>
              <a:gd name="T83" fmla="*/ 141 h 424"/>
              <a:gd name="T84" fmla="*/ 355 w 426"/>
              <a:gd name="T85" fmla="*/ 95 h 424"/>
              <a:gd name="T86" fmla="*/ 316 w 426"/>
              <a:gd name="T87" fmla="*/ 60 h 424"/>
              <a:gd name="T88" fmla="*/ 267 w 426"/>
              <a:gd name="T89" fmla="*/ 37 h 424"/>
              <a:gd name="T90" fmla="*/ 213 w 426"/>
              <a:gd name="T91" fmla="*/ 29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424">
                <a:moveTo>
                  <a:pt x="213" y="0"/>
                </a:moveTo>
                <a:lnTo>
                  <a:pt x="213" y="0"/>
                </a:lnTo>
                <a:lnTo>
                  <a:pt x="235" y="1"/>
                </a:lnTo>
                <a:lnTo>
                  <a:pt x="256" y="4"/>
                </a:lnTo>
                <a:lnTo>
                  <a:pt x="277" y="9"/>
                </a:lnTo>
                <a:lnTo>
                  <a:pt x="296" y="16"/>
                </a:lnTo>
                <a:lnTo>
                  <a:pt x="315" y="25"/>
                </a:lnTo>
                <a:lnTo>
                  <a:pt x="332" y="36"/>
                </a:lnTo>
                <a:lnTo>
                  <a:pt x="348" y="48"/>
                </a:lnTo>
                <a:lnTo>
                  <a:pt x="363" y="62"/>
                </a:lnTo>
                <a:lnTo>
                  <a:pt x="377" y="77"/>
                </a:lnTo>
                <a:lnTo>
                  <a:pt x="389" y="93"/>
                </a:lnTo>
                <a:lnTo>
                  <a:pt x="400" y="111"/>
                </a:lnTo>
                <a:lnTo>
                  <a:pt x="410" y="129"/>
                </a:lnTo>
                <a:lnTo>
                  <a:pt x="416" y="148"/>
                </a:lnTo>
                <a:lnTo>
                  <a:pt x="422" y="169"/>
                </a:lnTo>
                <a:lnTo>
                  <a:pt x="425" y="190"/>
                </a:lnTo>
                <a:lnTo>
                  <a:pt x="426" y="212"/>
                </a:lnTo>
                <a:lnTo>
                  <a:pt x="426" y="212"/>
                </a:lnTo>
                <a:lnTo>
                  <a:pt x="425" y="233"/>
                </a:lnTo>
                <a:lnTo>
                  <a:pt x="422" y="255"/>
                </a:lnTo>
                <a:lnTo>
                  <a:pt x="416" y="276"/>
                </a:lnTo>
                <a:lnTo>
                  <a:pt x="410" y="295"/>
                </a:lnTo>
                <a:lnTo>
                  <a:pt x="400" y="313"/>
                </a:lnTo>
                <a:lnTo>
                  <a:pt x="389" y="331"/>
                </a:lnTo>
                <a:lnTo>
                  <a:pt x="377" y="347"/>
                </a:lnTo>
                <a:lnTo>
                  <a:pt x="363" y="362"/>
                </a:lnTo>
                <a:lnTo>
                  <a:pt x="348" y="376"/>
                </a:lnTo>
                <a:lnTo>
                  <a:pt x="332" y="388"/>
                </a:lnTo>
                <a:lnTo>
                  <a:pt x="315" y="398"/>
                </a:lnTo>
                <a:lnTo>
                  <a:pt x="296" y="408"/>
                </a:lnTo>
                <a:lnTo>
                  <a:pt x="277" y="415"/>
                </a:lnTo>
                <a:lnTo>
                  <a:pt x="256" y="420"/>
                </a:lnTo>
                <a:lnTo>
                  <a:pt x="235" y="423"/>
                </a:lnTo>
                <a:lnTo>
                  <a:pt x="213" y="424"/>
                </a:lnTo>
                <a:lnTo>
                  <a:pt x="213" y="424"/>
                </a:lnTo>
                <a:lnTo>
                  <a:pt x="191" y="423"/>
                </a:lnTo>
                <a:lnTo>
                  <a:pt x="170" y="420"/>
                </a:lnTo>
                <a:lnTo>
                  <a:pt x="149" y="415"/>
                </a:lnTo>
                <a:lnTo>
                  <a:pt x="130" y="408"/>
                </a:lnTo>
                <a:lnTo>
                  <a:pt x="111" y="398"/>
                </a:lnTo>
                <a:lnTo>
                  <a:pt x="94" y="388"/>
                </a:lnTo>
                <a:lnTo>
                  <a:pt x="78" y="376"/>
                </a:lnTo>
                <a:lnTo>
                  <a:pt x="63" y="362"/>
                </a:lnTo>
                <a:lnTo>
                  <a:pt x="49" y="347"/>
                </a:lnTo>
                <a:lnTo>
                  <a:pt x="37" y="331"/>
                </a:lnTo>
                <a:lnTo>
                  <a:pt x="26" y="313"/>
                </a:lnTo>
                <a:lnTo>
                  <a:pt x="16" y="295"/>
                </a:lnTo>
                <a:lnTo>
                  <a:pt x="10" y="276"/>
                </a:lnTo>
                <a:lnTo>
                  <a:pt x="4" y="255"/>
                </a:lnTo>
                <a:lnTo>
                  <a:pt x="1" y="233"/>
                </a:lnTo>
                <a:lnTo>
                  <a:pt x="0" y="212"/>
                </a:lnTo>
                <a:lnTo>
                  <a:pt x="0" y="212"/>
                </a:lnTo>
                <a:lnTo>
                  <a:pt x="1" y="190"/>
                </a:lnTo>
                <a:lnTo>
                  <a:pt x="4" y="169"/>
                </a:lnTo>
                <a:lnTo>
                  <a:pt x="10" y="148"/>
                </a:lnTo>
                <a:lnTo>
                  <a:pt x="16" y="129"/>
                </a:lnTo>
                <a:lnTo>
                  <a:pt x="26" y="111"/>
                </a:lnTo>
                <a:lnTo>
                  <a:pt x="37" y="93"/>
                </a:lnTo>
                <a:lnTo>
                  <a:pt x="49" y="77"/>
                </a:lnTo>
                <a:lnTo>
                  <a:pt x="63" y="62"/>
                </a:lnTo>
                <a:lnTo>
                  <a:pt x="78" y="48"/>
                </a:lnTo>
                <a:lnTo>
                  <a:pt x="94" y="36"/>
                </a:lnTo>
                <a:lnTo>
                  <a:pt x="111" y="25"/>
                </a:lnTo>
                <a:lnTo>
                  <a:pt x="130" y="16"/>
                </a:lnTo>
                <a:lnTo>
                  <a:pt x="149" y="9"/>
                </a:lnTo>
                <a:lnTo>
                  <a:pt x="170" y="4"/>
                </a:lnTo>
                <a:lnTo>
                  <a:pt x="191" y="1"/>
                </a:lnTo>
                <a:lnTo>
                  <a:pt x="213" y="0"/>
                </a:lnTo>
                <a:close/>
                <a:moveTo>
                  <a:pt x="213" y="29"/>
                </a:moveTo>
                <a:lnTo>
                  <a:pt x="213" y="29"/>
                </a:lnTo>
                <a:lnTo>
                  <a:pt x="195" y="30"/>
                </a:lnTo>
                <a:lnTo>
                  <a:pt x="176" y="32"/>
                </a:lnTo>
                <a:lnTo>
                  <a:pt x="159" y="37"/>
                </a:lnTo>
                <a:lnTo>
                  <a:pt x="142" y="43"/>
                </a:lnTo>
                <a:lnTo>
                  <a:pt x="125" y="51"/>
                </a:lnTo>
                <a:lnTo>
                  <a:pt x="110" y="60"/>
                </a:lnTo>
                <a:lnTo>
                  <a:pt x="96" y="71"/>
                </a:lnTo>
                <a:lnTo>
                  <a:pt x="83" y="83"/>
                </a:lnTo>
                <a:lnTo>
                  <a:pt x="71" y="95"/>
                </a:lnTo>
                <a:lnTo>
                  <a:pt x="61" y="110"/>
                </a:lnTo>
                <a:lnTo>
                  <a:pt x="52" y="125"/>
                </a:lnTo>
                <a:lnTo>
                  <a:pt x="43" y="141"/>
                </a:lnTo>
                <a:lnTo>
                  <a:pt x="38" y="158"/>
                </a:lnTo>
                <a:lnTo>
                  <a:pt x="32" y="175"/>
                </a:lnTo>
                <a:lnTo>
                  <a:pt x="30" y="194"/>
                </a:lnTo>
                <a:lnTo>
                  <a:pt x="29" y="212"/>
                </a:lnTo>
                <a:lnTo>
                  <a:pt x="29" y="212"/>
                </a:lnTo>
                <a:lnTo>
                  <a:pt x="30" y="230"/>
                </a:lnTo>
                <a:lnTo>
                  <a:pt x="32" y="249"/>
                </a:lnTo>
                <a:lnTo>
                  <a:pt x="38" y="266"/>
                </a:lnTo>
                <a:lnTo>
                  <a:pt x="43" y="283"/>
                </a:lnTo>
                <a:lnTo>
                  <a:pt x="52" y="299"/>
                </a:lnTo>
                <a:lnTo>
                  <a:pt x="61" y="314"/>
                </a:lnTo>
                <a:lnTo>
                  <a:pt x="71" y="328"/>
                </a:lnTo>
                <a:lnTo>
                  <a:pt x="83" y="341"/>
                </a:lnTo>
                <a:lnTo>
                  <a:pt x="96" y="353"/>
                </a:lnTo>
                <a:lnTo>
                  <a:pt x="110" y="364"/>
                </a:lnTo>
                <a:lnTo>
                  <a:pt x="125" y="373"/>
                </a:lnTo>
                <a:lnTo>
                  <a:pt x="142" y="381"/>
                </a:lnTo>
                <a:lnTo>
                  <a:pt x="159" y="387"/>
                </a:lnTo>
                <a:lnTo>
                  <a:pt x="176" y="392"/>
                </a:lnTo>
                <a:lnTo>
                  <a:pt x="195" y="394"/>
                </a:lnTo>
                <a:lnTo>
                  <a:pt x="213" y="395"/>
                </a:lnTo>
                <a:lnTo>
                  <a:pt x="213" y="395"/>
                </a:lnTo>
                <a:lnTo>
                  <a:pt x="231" y="394"/>
                </a:lnTo>
                <a:lnTo>
                  <a:pt x="250" y="392"/>
                </a:lnTo>
                <a:lnTo>
                  <a:pt x="267" y="387"/>
                </a:lnTo>
                <a:lnTo>
                  <a:pt x="284" y="381"/>
                </a:lnTo>
                <a:lnTo>
                  <a:pt x="301" y="373"/>
                </a:lnTo>
                <a:lnTo>
                  <a:pt x="316" y="364"/>
                </a:lnTo>
                <a:lnTo>
                  <a:pt x="330" y="353"/>
                </a:lnTo>
                <a:lnTo>
                  <a:pt x="343" y="341"/>
                </a:lnTo>
                <a:lnTo>
                  <a:pt x="355" y="328"/>
                </a:lnTo>
                <a:lnTo>
                  <a:pt x="365" y="314"/>
                </a:lnTo>
                <a:lnTo>
                  <a:pt x="374" y="299"/>
                </a:lnTo>
                <a:lnTo>
                  <a:pt x="383" y="283"/>
                </a:lnTo>
                <a:lnTo>
                  <a:pt x="388" y="266"/>
                </a:lnTo>
                <a:lnTo>
                  <a:pt x="394" y="249"/>
                </a:lnTo>
                <a:lnTo>
                  <a:pt x="396" y="230"/>
                </a:lnTo>
                <a:lnTo>
                  <a:pt x="397" y="212"/>
                </a:lnTo>
                <a:lnTo>
                  <a:pt x="397" y="212"/>
                </a:lnTo>
                <a:lnTo>
                  <a:pt x="396" y="194"/>
                </a:lnTo>
                <a:lnTo>
                  <a:pt x="394" y="175"/>
                </a:lnTo>
                <a:lnTo>
                  <a:pt x="388" y="158"/>
                </a:lnTo>
                <a:lnTo>
                  <a:pt x="383" y="141"/>
                </a:lnTo>
                <a:lnTo>
                  <a:pt x="374" y="125"/>
                </a:lnTo>
                <a:lnTo>
                  <a:pt x="365" y="110"/>
                </a:lnTo>
                <a:lnTo>
                  <a:pt x="355" y="95"/>
                </a:lnTo>
                <a:lnTo>
                  <a:pt x="343" y="83"/>
                </a:lnTo>
                <a:lnTo>
                  <a:pt x="330" y="71"/>
                </a:lnTo>
                <a:lnTo>
                  <a:pt x="316" y="60"/>
                </a:lnTo>
                <a:lnTo>
                  <a:pt x="301" y="51"/>
                </a:lnTo>
                <a:lnTo>
                  <a:pt x="284" y="43"/>
                </a:lnTo>
                <a:lnTo>
                  <a:pt x="267" y="37"/>
                </a:lnTo>
                <a:lnTo>
                  <a:pt x="250" y="32"/>
                </a:lnTo>
                <a:lnTo>
                  <a:pt x="231" y="30"/>
                </a:lnTo>
                <a:lnTo>
                  <a:pt x="213" y="29"/>
                </a:lnTo>
                <a:lnTo>
                  <a:pt x="213" y="29"/>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09600">
              <a:defRPr/>
            </a:pPr>
            <a:endParaRPr lang="en-US" kern="0">
              <a:solidFill>
                <a:prstClr val="black"/>
              </a:solidFill>
              <a:latin typeface="微软雅黑" panose="020B0503020204020204" charset="-122"/>
              <a:ea typeface="微软雅黑" panose="020B0503020204020204" charset="-122"/>
            </a:endParaRPr>
          </a:p>
        </p:txBody>
      </p:sp>
      <p:sp>
        <p:nvSpPr>
          <p:cNvPr id="85" name="Freeform 8"/>
          <p:cNvSpPr>
            <a:spLocks noEditPoints="1"/>
          </p:cNvSpPr>
          <p:nvPr/>
        </p:nvSpPr>
        <p:spPr bwMode="auto">
          <a:xfrm>
            <a:off x="3116225" y="1298838"/>
            <a:ext cx="104775" cy="133350"/>
          </a:xfrm>
          <a:custGeom>
            <a:avLst/>
            <a:gdLst>
              <a:gd name="T0" fmla="*/ 0 w 132"/>
              <a:gd name="T1" fmla="*/ 0 h 168"/>
              <a:gd name="T2" fmla="*/ 0 w 132"/>
              <a:gd name="T3" fmla="*/ 117 h 168"/>
              <a:gd name="T4" fmla="*/ 0 w 132"/>
              <a:gd name="T5" fmla="*/ 117 h 168"/>
              <a:gd name="T6" fmla="*/ 7 w 132"/>
              <a:gd name="T7" fmla="*/ 115 h 168"/>
              <a:gd name="T8" fmla="*/ 15 w 132"/>
              <a:gd name="T9" fmla="*/ 115 h 168"/>
              <a:gd name="T10" fmla="*/ 15 w 132"/>
              <a:gd name="T11" fmla="*/ 115 h 168"/>
              <a:gd name="T12" fmla="*/ 23 w 132"/>
              <a:gd name="T13" fmla="*/ 115 h 168"/>
              <a:gd name="T14" fmla="*/ 29 w 132"/>
              <a:gd name="T15" fmla="*/ 117 h 168"/>
              <a:gd name="T16" fmla="*/ 29 w 132"/>
              <a:gd name="T17" fmla="*/ 0 h 168"/>
              <a:gd name="T18" fmla="*/ 0 w 132"/>
              <a:gd name="T19" fmla="*/ 0 h 168"/>
              <a:gd name="T20" fmla="*/ 52 w 132"/>
              <a:gd name="T21" fmla="*/ 139 h 168"/>
              <a:gd name="T22" fmla="*/ 52 w 132"/>
              <a:gd name="T23" fmla="*/ 139 h 168"/>
              <a:gd name="T24" fmla="*/ 54 w 132"/>
              <a:gd name="T25" fmla="*/ 146 h 168"/>
              <a:gd name="T26" fmla="*/ 55 w 132"/>
              <a:gd name="T27" fmla="*/ 154 h 168"/>
              <a:gd name="T28" fmla="*/ 55 w 132"/>
              <a:gd name="T29" fmla="*/ 154 h 168"/>
              <a:gd name="T30" fmla="*/ 54 w 132"/>
              <a:gd name="T31" fmla="*/ 161 h 168"/>
              <a:gd name="T32" fmla="*/ 52 w 132"/>
              <a:gd name="T33" fmla="*/ 168 h 168"/>
              <a:gd name="T34" fmla="*/ 132 w 132"/>
              <a:gd name="T35" fmla="*/ 168 h 168"/>
              <a:gd name="T36" fmla="*/ 132 w 132"/>
              <a:gd name="T37" fmla="*/ 139 h 168"/>
              <a:gd name="T38" fmla="*/ 52 w 132"/>
              <a:gd name="T39" fmla="*/ 13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68">
                <a:moveTo>
                  <a:pt x="0" y="0"/>
                </a:moveTo>
                <a:lnTo>
                  <a:pt x="0" y="117"/>
                </a:lnTo>
                <a:lnTo>
                  <a:pt x="0" y="117"/>
                </a:lnTo>
                <a:lnTo>
                  <a:pt x="7" y="115"/>
                </a:lnTo>
                <a:lnTo>
                  <a:pt x="15" y="115"/>
                </a:lnTo>
                <a:lnTo>
                  <a:pt x="15" y="115"/>
                </a:lnTo>
                <a:lnTo>
                  <a:pt x="23" y="115"/>
                </a:lnTo>
                <a:lnTo>
                  <a:pt x="29" y="117"/>
                </a:lnTo>
                <a:lnTo>
                  <a:pt x="29" y="0"/>
                </a:lnTo>
                <a:lnTo>
                  <a:pt x="0" y="0"/>
                </a:lnTo>
                <a:close/>
                <a:moveTo>
                  <a:pt x="52" y="139"/>
                </a:moveTo>
                <a:lnTo>
                  <a:pt x="52" y="139"/>
                </a:lnTo>
                <a:lnTo>
                  <a:pt x="54" y="146"/>
                </a:lnTo>
                <a:lnTo>
                  <a:pt x="55" y="154"/>
                </a:lnTo>
                <a:lnTo>
                  <a:pt x="55" y="154"/>
                </a:lnTo>
                <a:lnTo>
                  <a:pt x="54" y="161"/>
                </a:lnTo>
                <a:lnTo>
                  <a:pt x="52" y="168"/>
                </a:lnTo>
                <a:lnTo>
                  <a:pt x="132" y="168"/>
                </a:lnTo>
                <a:lnTo>
                  <a:pt x="132" y="139"/>
                </a:lnTo>
                <a:lnTo>
                  <a:pt x="52" y="139"/>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09600">
              <a:defRPr/>
            </a:pPr>
            <a:endParaRPr lang="en-US" kern="0">
              <a:solidFill>
                <a:prstClr val="black"/>
              </a:solidFill>
              <a:latin typeface="微软雅黑" panose="020B0503020204020204" charset="-122"/>
              <a:ea typeface="微软雅黑" panose="020B0503020204020204" charset="-122"/>
            </a:endParaRPr>
          </a:p>
        </p:txBody>
      </p:sp>
      <p:sp>
        <p:nvSpPr>
          <p:cNvPr id="86" name="Freeform 9"/>
          <p:cNvSpPr/>
          <p:nvPr/>
        </p:nvSpPr>
        <p:spPr bwMode="auto">
          <a:xfrm>
            <a:off x="3113050" y="1402819"/>
            <a:ext cx="31750" cy="31750"/>
          </a:xfrm>
          <a:custGeom>
            <a:avLst/>
            <a:gdLst>
              <a:gd name="T0" fmla="*/ 40 w 40"/>
              <a:gd name="T1" fmla="*/ 19 h 39"/>
              <a:gd name="T2" fmla="*/ 40 w 40"/>
              <a:gd name="T3" fmla="*/ 19 h 39"/>
              <a:gd name="T4" fmla="*/ 40 w 40"/>
              <a:gd name="T5" fmla="*/ 23 h 39"/>
              <a:gd name="T6" fmla="*/ 39 w 40"/>
              <a:gd name="T7" fmla="*/ 26 h 39"/>
              <a:gd name="T8" fmla="*/ 37 w 40"/>
              <a:gd name="T9" fmla="*/ 30 h 39"/>
              <a:gd name="T10" fmla="*/ 35 w 40"/>
              <a:gd name="T11" fmla="*/ 33 h 39"/>
              <a:gd name="T12" fmla="*/ 32 w 40"/>
              <a:gd name="T13" fmla="*/ 35 h 39"/>
              <a:gd name="T14" fmla="*/ 29 w 40"/>
              <a:gd name="T15" fmla="*/ 37 h 39"/>
              <a:gd name="T16" fmla="*/ 24 w 40"/>
              <a:gd name="T17" fmla="*/ 38 h 39"/>
              <a:gd name="T18" fmla="*/ 21 w 40"/>
              <a:gd name="T19" fmla="*/ 39 h 39"/>
              <a:gd name="T20" fmla="*/ 21 w 40"/>
              <a:gd name="T21" fmla="*/ 39 h 39"/>
              <a:gd name="T22" fmla="*/ 17 w 40"/>
              <a:gd name="T23" fmla="*/ 38 h 39"/>
              <a:gd name="T24" fmla="*/ 12 w 40"/>
              <a:gd name="T25" fmla="*/ 37 h 39"/>
              <a:gd name="T26" fmla="*/ 9 w 40"/>
              <a:gd name="T27" fmla="*/ 35 h 39"/>
              <a:gd name="T28" fmla="*/ 7 w 40"/>
              <a:gd name="T29" fmla="*/ 33 h 39"/>
              <a:gd name="T30" fmla="*/ 4 w 40"/>
              <a:gd name="T31" fmla="*/ 30 h 39"/>
              <a:gd name="T32" fmla="*/ 3 w 40"/>
              <a:gd name="T33" fmla="*/ 26 h 39"/>
              <a:gd name="T34" fmla="*/ 2 w 40"/>
              <a:gd name="T35" fmla="*/ 23 h 39"/>
              <a:gd name="T36" fmla="*/ 0 w 40"/>
              <a:gd name="T37" fmla="*/ 19 h 39"/>
              <a:gd name="T38" fmla="*/ 0 w 40"/>
              <a:gd name="T39" fmla="*/ 19 h 39"/>
              <a:gd name="T40" fmla="*/ 2 w 40"/>
              <a:gd name="T41" fmla="*/ 15 h 39"/>
              <a:gd name="T42" fmla="*/ 3 w 40"/>
              <a:gd name="T43" fmla="*/ 11 h 39"/>
              <a:gd name="T44" fmla="*/ 4 w 40"/>
              <a:gd name="T45" fmla="*/ 8 h 39"/>
              <a:gd name="T46" fmla="*/ 7 w 40"/>
              <a:gd name="T47" fmla="*/ 5 h 39"/>
              <a:gd name="T48" fmla="*/ 9 w 40"/>
              <a:gd name="T49" fmla="*/ 3 h 39"/>
              <a:gd name="T50" fmla="*/ 12 w 40"/>
              <a:gd name="T51" fmla="*/ 1 h 39"/>
              <a:gd name="T52" fmla="*/ 17 w 40"/>
              <a:gd name="T53" fmla="*/ 0 h 39"/>
              <a:gd name="T54" fmla="*/ 21 w 40"/>
              <a:gd name="T55" fmla="*/ 0 h 39"/>
              <a:gd name="T56" fmla="*/ 21 w 40"/>
              <a:gd name="T57" fmla="*/ 0 h 39"/>
              <a:gd name="T58" fmla="*/ 24 w 40"/>
              <a:gd name="T59" fmla="*/ 0 h 39"/>
              <a:gd name="T60" fmla="*/ 29 w 40"/>
              <a:gd name="T61" fmla="*/ 1 h 39"/>
              <a:gd name="T62" fmla="*/ 32 w 40"/>
              <a:gd name="T63" fmla="*/ 3 h 39"/>
              <a:gd name="T64" fmla="*/ 35 w 40"/>
              <a:gd name="T65" fmla="*/ 5 h 39"/>
              <a:gd name="T66" fmla="*/ 37 w 40"/>
              <a:gd name="T67" fmla="*/ 8 h 39"/>
              <a:gd name="T68" fmla="*/ 39 w 40"/>
              <a:gd name="T69" fmla="*/ 11 h 39"/>
              <a:gd name="T70" fmla="*/ 40 w 40"/>
              <a:gd name="T71" fmla="*/ 15 h 39"/>
              <a:gd name="T72" fmla="*/ 40 w 40"/>
              <a:gd name="T73" fmla="*/ 19 h 39"/>
              <a:gd name="T74" fmla="*/ 40 w 40"/>
              <a:gd name="T75"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39">
                <a:moveTo>
                  <a:pt x="40" y="19"/>
                </a:moveTo>
                <a:lnTo>
                  <a:pt x="40" y="19"/>
                </a:lnTo>
                <a:lnTo>
                  <a:pt x="40" y="23"/>
                </a:lnTo>
                <a:lnTo>
                  <a:pt x="39" y="26"/>
                </a:lnTo>
                <a:lnTo>
                  <a:pt x="37" y="30"/>
                </a:lnTo>
                <a:lnTo>
                  <a:pt x="35" y="33"/>
                </a:lnTo>
                <a:lnTo>
                  <a:pt x="32" y="35"/>
                </a:lnTo>
                <a:lnTo>
                  <a:pt x="29" y="37"/>
                </a:lnTo>
                <a:lnTo>
                  <a:pt x="24" y="38"/>
                </a:lnTo>
                <a:lnTo>
                  <a:pt x="21" y="39"/>
                </a:lnTo>
                <a:lnTo>
                  <a:pt x="21" y="39"/>
                </a:lnTo>
                <a:lnTo>
                  <a:pt x="17" y="38"/>
                </a:lnTo>
                <a:lnTo>
                  <a:pt x="12" y="37"/>
                </a:lnTo>
                <a:lnTo>
                  <a:pt x="9" y="35"/>
                </a:lnTo>
                <a:lnTo>
                  <a:pt x="7" y="33"/>
                </a:lnTo>
                <a:lnTo>
                  <a:pt x="4" y="30"/>
                </a:lnTo>
                <a:lnTo>
                  <a:pt x="3" y="26"/>
                </a:lnTo>
                <a:lnTo>
                  <a:pt x="2" y="23"/>
                </a:lnTo>
                <a:lnTo>
                  <a:pt x="0" y="19"/>
                </a:lnTo>
                <a:lnTo>
                  <a:pt x="0" y="19"/>
                </a:lnTo>
                <a:lnTo>
                  <a:pt x="2" y="15"/>
                </a:lnTo>
                <a:lnTo>
                  <a:pt x="3" y="11"/>
                </a:lnTo>
                <a:lnTo>
                  <a:pt x="4" y="8"/>
                </a:lnTo>
                <a:lnTo>
                  <a:pt x="7" y="5"/>
                </a:lnTo>
                <a:lnTo>
                  <a:pt x="9" y="3"/>
                </a:lnTo>
                <a:lnTo>
                  <a:pt x="12" y="1"/>
                </a:lnTo>
                <a:lnTo>
                  <a:pt x="17" y="0"/>
                </a:lnTo>
                <a:lnTo>
                  <a:pt x="21" y="0"/>
                </a:lnTo>
                <a:lnTo>
                  <a:pt x="21" y="0"/>
                </a:lnTo>
                <a:lnTo>
                  <a:pt x="24" y="0"/>
                </a:lnTo>
                <a:lnTo>
                  <a:pt x="29" y="1"/>
                </a:lnTo>
                <a:lnTo>
                  <a:pt x="32" y="3"/>
                </a:lnTo>
                <a:lnTo>
                  <a:pt x="35" y="5"/>
                </a:lnTo>
                <a:lnTo>
                  <a:pt x="37" y="8"/>
                </a:lnTo>
                <a:lnTo>
                  <a:pt x="39" y="11"/>
                </a:lnTo>
                <a:lnTo>
                  <a:pt x="40" y="15"/>
                </a:lnTo>
                <a:lnTo>
                  <a:pt x="40" y="19"/>
                </a:lnTo>
                <a:lnTo>
                  <a:pt x="40" y="19"/>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09600">
              <a:defRPr/>
            </a:pPr>
            <a:endParaRPr lang="en-US" kern="0">
              <a:solidFill>
                <a:prstClr val="black"/>
              </a:solidFill>
              <a:latin typeface="微软雅黑" panose="020B0503020204020204" charset="-122"/>
              <a:ea typeface="微软雅黑" panose="020B0503020204020204" charset="-122"/>
            </a:endParaRPr>
          </a:p>
        </p:txBody>
      </p:sp>
      <p:pic>
        <p:nvPicPr>
          <p:cNvPr id="87" name="图片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859" y="1190259"/>
            <a:ext cx="576000" cy="458301"/>
          </a:xfrm>
          <a:prstGeom prst="rect">
            <a:avLst/>
          </a:prstGeom>
        </p:spPr>
      </p:pic>
      <p:sp>
        <p:nvSpPr>
          <p:cNvPr id="88" name="标题 1"/>
          <p:cNvSpPr>
            <a:spLocks noGrp="1"/>
          </p:cNvSpPr>
          <p:nvPr>
            <p:ph type="title"/>
          </p:nvPr>
        </p:nvSpPr>
        <p:spPr>
          <a:xfrm>
            <a:off x="304633" y="138471"/>
            <a:ext cx="10515600" cy="713740"/>
          </a:xfrm>
        </p:spPr>
        <p:txBody>
          <a:bodyPr>
            <a:normAutofit/>
          </a:bodyPr>
          <a:lstStyle/>
          <a:p>
            <a:r>
              <a:rPr lang="zh-CN" altLang="en-US" sz="2000" b="1" dirty="0" smtClean="0"/>
              <a:t>训练中心</a:t>
            </a:r>
            <a:r>
              <a:rPr lang="zh-CN" altLang="en-US" sz="2000" b="1" dirty="0"/>
              <a:t>网络面临的网络需求</a:t>
            </a:r>
            <a:endParaRPr lang="zh-CN" altLang="en-US" sz="2000" b="1" dirty="0"/>
          </a:p>
        </p:txBody>
      </p:sp>
      <p:pic>
        <p:nvPicPr>
          <p:cNvPr id="45" name="图片 44" descr="ny-logo"/>
          <p:cNvPicPr>
            <a:picLocks noChangeAspect="1"/>
          </p:cNvPicPr>
          <p:nvPr/>
        </p:nvPicPr>
        <p:blipFill>
          <a:blip r:embed="rId3"/>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248174" y="169485"/>
            <a:ext cx="10515600" cy="713740"/>
          </a:xfrm>
        </p:spPr>
        <p:txBody>
          <a:bodyPr/>
          <a:lstStyle/>
          <a:p>
            <a:r>
              <a:rPr lang="en-US" altLang="zh-CN" sz="2000" b="1" dirty="0" smtClean="0"/>
              <a:t>1.3 </a:t>
            </a:r>
            <a:r>
              <a:rPr lang="zh-CN" altLang="en-US" sz="2000" b="1" dirty="0" smtClean="0"/>
              <a:t>模型</a:t>
            </a:r>
            <a:r>
              <a:rPr lang="zh-CN" altLang="en-US" sz="2000" b="1" dirty="0"/>
              <a:t>分布式训练</a:t>
            </a:r>
            <a:r>
              <a:rPr lang="en-US" altLang="zh-CN" sz="2000" b="1" dirty="0"/>
              <a:t>GPU</a:t>
            </a:r>
            <a:r>
              <a:rPr lang="zh-CN" altLang="en-US" sz="2000" b="1" dirty="0"/>
              <a:t>间通信方式</a:t>
            </a:r>
            <a:endParaRPr lang="zh-CN" altLang="en-US" sz="2000" b="1" dirty="0"/>
          </a:p>
        </p:txBody>
      </p:sp>
      <p:grpSp>
        <p:nvGrpSpPr>
          <p:cNvPr id="4" name="object 4"/>
          <p:cNvGrpSpPr/>
          <p:nvPr/>
        </p:nvGrpSpPr>
        <p:grpSpPr>
          <a:xfrm>
            <a:off x="4164838" y="982725"/>
            <a:ext cx="3824604" cy="2392045"/>
            <a:chOff x="4164838" y="982725"/>
            <a:chExt cx="3824604" cy="2392045"/>
          </a:xfrm>
        </p:grpSpPr>
        <p:sp>
          <p:nvSpPr>
            <p:cNvPr id="5" name="object 5"/>
            <p:cNvSpPr/>
            <p:nvPr/>
          </p:nvSpPr>
          <p:spPr>
            <a:xfrm>
              <a:off x="4171188" y="989075"/>
              <a:ext cx="3811904" cy="2379345"/>
            </a:xfrm>
            <a:custGeom>
              <a:avLst/>
              <a:gdLst/>
              <a:ahLst/>
              <a:cxnLst/>
              <a:rect l="l" t="t" r="r" b="b"/>
              <a:pathLst>
                <a:path w="3811904" h="2379345">
                  <a:moveTo>
                    <a:pt x="3811523" y="0"/>
                  </a:moveTo>
                  <a:lnTo>
                    <a:pt x="0" y="0"/>
                  </a:lnTo>
                  <a:lnTo>
                    <a:pt x="0" y="2378964"/>
                  </a:lnTo>
                  <a:lnTo>
                    <a:pt x="3811523" y="2378964"/>
                  </a:lnTo>
                  <a:lnTo>
                    <a:pt x="3811523" y="0"/>
                  </a:lnTo>
                  <a:close/>
                </a:path>
              </a:pathLst>
            </a:custGeom>
            <a:solidFill>
              <a:srgbClr val="FFFFFF">
                <a:alpha val="7999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6" name="object 6"/>
            <p:cNvSpPr/>
            <p:nvPr/>
          </p:nvSpPr>
          <p:spPr>
            <a:xfrm>
              <a:off x="4171188" y="989075"/>
              <a:ext cx="3811904" cy="2379345"/>
            </a:xfrm>
            <a:custGeom>
              <a:avLst/>
              <a:gdLst/>
              <a:ahLst/>
              <a:cxnLst/>
              <a:rect l="l" t="t" r="r" b="b"/>
              <a:pathLst>
                <a:path w="3811904" h="2379345">
                  <a:moveTo>
                    <a:pt x="0" y="2378964"/>
                  </a:moveTo>
                  <a:lnTo>
                    <a:pt x="3811523" y="2378964"/>
                  </a:lnTo>
                  <a:lnTo>
                    <a:pt x="3811523" y="0"/>
                  </a:lnTo>
                  <a:lnTo>
                    <a:pt x="0" y="0"/>
                  </a:lnTo>
                  <a:lnTo>
                    <a:pt x="0" y="2378964"/>
                  </a:lnTo>
                  <a:close/>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7" name="object 7"/>
            <p:cNvPicPr/>
            <p:nvPr/>
          </p:nvPicPr>
          <p:blipFill>
            <a:blip r:embed="rId2" cstate="print"/>
            <a:stretch>
              <a:fillRect/>
            </a:stretch>
          </p:blipFill>
          <p:spPr>
            <a:xfrm>
              <a:off x="4241292" y="1043939"/>
              <a:ext cx="3378708" cy="2234183"/>
            </a:xfrm>
            <a:prstGeom prst="rect">
              <a:avLst/>
            </a:prstGeom>
          </p:spPr>
        </p:pic>
        <p:sp>
          <p:nvSpPr>
            <p:cNvPr id="8" name="object 8"/>
            <p:cNvSpPr/>
            <p:nvPr/>
          </p:nvSpPr>
          <p:spPr>
            <a:xfrm>
              <a:off x="6681978" y="1278000"/>
              <a:ext cx="1199515" cy="501650"/>
            </a:xfrm>
            <a:custGeom>
              <a:avLst/>
              <a:gdLst/>
              <a:ahLst/>
              <a:cxnLst/>
              <a:rect l="l" t="t" r="r" b="b"/>
              <a:pathLst>
                <a:path w="1199515" h="501650">
                  <a:moveTo>
                    <a:pt x="1199515" y="444246"/>
                  </a:moveTo>
                  <a:lnTo>
                    <a:pt x="85725" y="444373"/>
                  </a:lnTo>
                  <a:lnTo>
                    <a:pt x="85725" y="415798"/>
                  </a:lnTo>
                  <a:lnTo>
                    <a:pt x="0" y="458597"/>
                  </a:lnTo>
                  <a:lnTo>
                    <a:pt x="85725" y="501396"/>
                  </a:lnTo>
                  <a:lnTo>
                    <a:pt x="85725" y="472948"/>
                  </a:lnTo>
                  <a:lnTo>
                    <a:pt x="1199515" y="472821"/>
                  </a:lnTo>
                  <a:lnTo>
                    <a:pt x="1199515" y="444246"/>
                  </a:lnTo>
                  <a:close/>
                </a:path>
                <a:path w="1199515" h="501650">
                  <a:moveTo>
                    <a:pt x="1199515" y="42545"/>
                  </a:moveTo>
                  <a:lnTo>
                    <a:pt x="1171067" y="28448"/>
                  </a:lnTo>
                  <a:lnTo>
                    <a:pt x="1113663" y="0"/>
                  </a:lnTo>
                  <a:lnTo>
                    <a:pt x="1113739" y="28498"/>
                  </a:lnTo>
                  <a:lnTo>
                    <a:pt x="0" y="31877"/>
                  </a:lnTo>
                  <a:lnTo>
                    <a:pt x="0" y="60452"/>
                  </a:lnTo>
                  <a:lnTo>
                    <a:pt x="1113828" y="57073"/>
                  </a:lnTo>
                  <a:lnTo>
                    <a:pt x="1113917" y="85725"/>
                  </a:lnTo>
                  <a:lnTo>
                    <a:pt x="1199515" y="42545"/>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grpSp>
        <p:nvGrpSpPr>
          <p:cNvPr id="9" name="object 9"/>
          <p:cNvGrpSpPr/>
          <p:nvPr/>
        </p:nvGrpSpPr>
        <p:grpSpPr>
          <a:xfrm>
            <a:off x="401748" y="1671587"/>
            <a:ext cx="3423920" cy="1035685"/>
            <a:chOff x="401748" y="1671587"/>
            <a:chExt cx="3423920" cy="1035685"/>
          </a:xfrm>
        </p:grpSpPr>
        <p:pic>
          <p:nvPicPr>
            <p:cNvPr id="10" name="object 10"/>
            <p:cNvPicPr/>
            <p:nvPr/>
          </p:nvPicPr>
          <p:blipFill>
            <a:blip r:embed="rId3" cstate="print"/>
            <a:stretch>
              <a:fillRect/>
            </a:stretch>
          </p:blipFill>
          <p:spPr>
            <a:xfrm>
              <a:off x="401748" y="1671587"/>
              <a:ext cx="2903830" cy="1035408"/>
            </a:xfrm>
            <a:prstGeom prst="rect">
              <a:avLst/>
            </a:prstGeom>
          </p:spPr>
        </p:pic>
        <p:sp>
          <p:nvSpPr>
            <p:cNvPr id="11" name="object 11"/>
            <p:cNvSpPr/>
            <p:nvPr/>
          </p:nvSpPr>
          <p:spPr>
            <a:xfrm>
              <a:off x="2675382" y="2018664"/>
              <a:ext cx="1150620" cy="530860"/>
            </a:xfrm>
            <a:custGeom>
              <a:avLst/>
              <a:gdLst/>
              <a:ahLst/>
              <a:cxnLst/>
              <a:rect l="l" t="t" r="r" b="b"/>
              <a:pathLst>
                <a:path w="1150620" h="530860">
                  <a:moveTo>
                    <a:pt x="1150112" y="473202"/>
                  </a:moveTo>
                  <a:lnTo>
                    <a:pt x="85725" y="473202"/>
                  </a:lnTo>
                  <a:lnTo>
                    <a:pt x="85725" y="444627"/>
                  </a:lnTo>
                  <a:lnTo>
                    <a:pt x="0" y="487553"/>
                  </a:lnTo>
                  <a:lnTo>
                    <a:pt x="85725" y="530352"/>
                  </a:lnTo>
                  <a:lnTo>
                    <a:pt x="85725" y="501777"/>
                  </a:lnTo>
                  <a:lnTo>
                    <a:pt x="1150112" y="501777"/>
                  </a:lnTo>
                  <a:lnTo>
                    <a:pt x="1150112" y="473202"/>
                  </a:lnTo>
                  <a:close/>
                </a:path>
                <a:path w="1150620" h="530860">
                  <a:moveTo>
                    <a:pt x="1150112" y="42545"/>
                  </a:moveTo>
                  <a:lnTo>
                    <a:pt x="1121613" y="28448"/>
                  </a:lnTo>
                  <a:lnTo>
                    <a:pt x="1064133" y="0"/>
                  </a:lnTo>
                  <a:lnTo>
                    <a:pt x="1064247" y="28498"/>
                  </a:lnTo>
                  <a:lnTo>
                    <a:pt x="0" y="32131"/>
                  </a:lnTo>
                  <a:lnTo>
                    <a:pt x="0" y="60706"/>
                  </a:lnTo>
                  <a:lnTo>
                    <a:pt x="1064374" y="57073"/>
                  </a:lnTo>
                  <a:lnTo>
                    <a:pt x="1064514" y="85725"/>
                  </a:lnTo>
                  <a:lnTo>
                    <a:pt x="1150112" y="42545"/>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12" name="object 12"/>
          <p:cNvSpPr txBox="1"/>
          <p:nvPr/>
        </p:nvSpPr>
        <p:spPr>
          <a:xfrm>
            <a:off x="249936" y="961075"/>
            <a:ext cx="3817620" cy="2438488"/>
          </a:xfrm>
          <a:prstGeom prst="rect">
            <a:avLst/>
          </a:prstGeom>
          <a:ln w="12700">
            <a:solidFill>
              <a:srgbClr val="000000"/>
            </a:solidFill>
          </a:ln>
        </p:spPr>
        <p:txBody>
          <a:bodyPr vert="horz" wrap="square" lIns="0" tIns="80645" rIns="0" bIns="0" rtlCol="0">
            <a:spAutoFit/>
          </a:bodyPr>
          <a:lstStyle/>
          <a:p>
            <a:pPr marL="190500" marR="0" lvl="0" indent="0" algn="l" defTabSz="914400" rtl="0" eaLnBrk="1" fontAlgn="auto" latinLnBrk="0" hangingPunct="1">
              <a:lnSpc>
                <a:spcPct val="100000"/>
              </a:lnSpc>
              <a:spcBef>
                <a:spcPts val="635"/>
              </a:spcBef>
              <a:spcAft>
                <a:spcPts val="0"/>
              </a:spcAft>
              <a:buClrTx/>
              <a:buSzTx/>
              <a:buFontTx/>
              <a:buNone/>
              <a:defRPr/>
            </a:pPr>
            <a:r>
              <a:rPr kumimoji="0" sz="1600" b="1" i="0" u="none" strike="noStrike" kern="1200" cap="none" spc="-35" normalizeH="0" baseline="0" noProof="0" dirty="0" err="1">
                <a:ln>
                  <a:noFill/>
                </a:ln>
                <a:solidFill>
                  <a:srgbClr val="252525"/>
                </a:solidFill>
                <a:effectLst/>
                <a:uLnTx/>
                <a:uFillTx/>
                <a:latin typeface="微软雅黑" panose="020B0503020204020204" charset="-122"/>
                <a:ea typeface="+mn-ea"/>
                <a:cs typeface="微软雅黑" panose="020B0503020204020204" charset="-122"/>
              </a:rPr>
              <a:t>单卡训练</a:t>
            </a:r>
            <a:endParaRPr kumimoji="0" lang="en-US" sz="1600" b="1" i="0" u="none" strike="noStrike" kern="1200" cap="none" spc="-35" normalizeH="0" baseline="0" noProof="0" dirty="0">
              <a:ln>
                <a:noFill/>
              </a:ln>
              <a:solidFill>
                <a:srgbClr val="252525"/>
              </a:solidFill>
              <a:effectLst/>
              <a:uLnTx/>
              <a:uFillTx/>
              <a:latin typeface="微软雅黑" panose="020B0503020204020204" charset="-122"/>
              <a:ea typeface="+mn-ea"/>
              <a:cs typeface="微软雅黑" panose="020B0503020204020204" charset="-122"/>
            </a:endParaRPr>
          </a:p>
          <a:p>
            <a:pPr marL="190500" marR="0" lvl="0" indent="0" algn="l" defTabSz="914400" rtl="0" eaLnBrk="1" fontAlgn="auto" latinLnBrk="0" hangingPunct="1">
              <a:lnSpc>
                <a:spcPct val="100000"/>
              </a:lnSpc>
              <a:spcBef>
                <a:spcPts val="635"/>
              </a:spcBef>
              <a:spcAft>
                <a:spcPts val="0"/>
              </a:spcAft>
              <a:buClrTx/>
              <a:buSzTx/>
              <a:buFontTx/>
              <a:buNone/>
              <a:defRPr/>
            </a:pPr>
            <a:endParaRPr kumimoji="0" sz="1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0" algn="l" defTabSz="914400" rtl="0" eaLnBrk="1" fontAlgn="auto" latinLnBrk="0" hangingPunct="1">
              <a:lnSpc>
                <a:spcPct val="100000"/>
              </a:lnSpc>
              <a:spcBef>
                <a:spcPts val="65"/>
              </a:spcBef>
              <a:spcAft>
                <a:spcPts val="0"/>
              </a:spcAft>
              <a:buClrTx/>
              <a:buSzTx/>
              <a:buFontTx/>
              <a:buNone/>
              <a:defRPr/>
            </a:pPr>
            <a:endParaRPr kumimoji="0" sz="185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833370" marR="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5" normalizeH="0" baseline="0" noProof="0" dirty="0">
                <a:ln>
                  <a:noFill/>
                </a:ln>
                <a:solidFill>
                  <a:srgbClr val="76B800"/>
                </a:solidFill>
                <a:effectLst/>
                <a:uLnTx/>
                <a:uFillTx/>
                <a:latin typeface="微软雅黑" panose="020B0503020204020204" charset="-122"/>
                <a:ea typeface="+mn-ea"/>
                <a:cs typeface="微软雅黑" panose="020B0503020204020204" charset="-122"/>
              </a:rPr>
              <a:t>前向计算</a:t>
            </a:r>
            <a:endParaRPr kumimoji="0" sz="8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832100" marR="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20" normalizeH="0" baseline="0" noProof="0" dirty="0">
                <a:ln>
                  <a:noFill/>
                </a:ln>
                <a:solidFill>
                  <a:srgbClr val="76B800"/>
                </a:solidFill>
                <a:effectLst/>
                <a:uLnTx/>
                <a:uFillTx/>
                <a:latin typeface="微软雅黑" panose="020B0503020204020204" charset="-122"/>
                <a:ea typeface="+mn-ea"/>
                <a:cs typeface="微软雅黑" panose="020B0503020204020204" charset="-122"/>
              </a:rPr>
              <a:t>Loss</a:t>
            </a:r>
            <a:endParaRPr kumimoji="0" sz="8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0" algn="l" defTabSz="914400" rtl="0" eaLnBrk="1" fontAlgn="auto" latinLnBrk="0" hangingPunct="1">
              <a:lnSpc>
                <a:spcPct val="100000"/>
              </a:lnSpc>
              <a:spcBef>
                <a:spcPts val="80"/>
              </a:spcBef>
              <a:spcAft>
                <a:spcPts val="0"/>
              </a:spcAft>
              <a:buClrTx/>
              <a:buSzTx/>
              <a:buFontTx/>
              <a:buNone/>
              <a:defRPr/>
            </a:pPr>
            <a:endParaRPr kumimoji="0" sz="8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833370" marR="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5" normalizeH="0" baseline="0" noProof="0" dirty="0">
                <a:ln>
                  <a:noFill/>
                </a:ln>
                <a:solidFill>
                  <a:srgbClr val="76B800"/>
                </a:solidFill>
                <a:effectLst/>
                <a:uLnTx/>
                <a:uFillTx/>
                <a:latin typeface="微软雅黑" panose="020B0503020204020204" charset="-122"/>
                <a:ea typeface="+mn-ea"/>
                <a:cs typeface="微软雅黑" panose="020B0503020204020204" charset="-122"/>
              </a:rPr>
              <a:t>反向计算</a:t>
            </a:r>
            <a:endParaRPr kumimoji="0" sz="8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rPr>
              <a:t>Gradient</a:t>
            </a:r>
            <a:endParaRPr kumimoji="0" lang="en-US"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lang="en-US" sz="800" b="1" spc="-10" dirty="0">
              <a:solidFill>
                <a:srgbClr val="76B800"/>
              </a:solidFill>
              <a:latin typeface="微软雅黑" panose="020B0503020204020204" charset="-122"/>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kumimoji="0" lang="en-US"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lang="en-US" sz="800" b="1" spc="-10" dirty="0">
              <a:solidFill>
                <a:srgbClr val="76B800"/>
              </a:solidFill>
              <a:latin typeface="微软雅黑" panose="020B0503020204020204" charset="-122"/>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kumimoji="0" lang="en-US"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lang="en-US" sz="800" b="1" spc="-10" dirty="0">
              <a:solidFill>
                <a:srgbClr val="76B800"/>
              </a:solidFill>
              <a:latin typeface="微软雅黑" panose="020B0503020204020204" charset="-122"/>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lang="en-US" sz="800" b="1" spc="-10" dirty="0">
              <a:solidFill>
                <a:srgbClr val="76B800"/>
              </a:solidFill>
              <a:latin typeface="微软雅黑" panose="020B0503020204020204" charset="-122"/>
              <a:cs typeface="微软雅黑" panose="020B0503020204020204" charset="-122"/>
            </a:endParaRPr>
          </a:p>
          <a:p>
            <a:pPr marL="2831465" marR="0" lvl="0" indent="0" algn="ctr" defTabSz="914400" rtl="0" eaLnBrk="1" fontAlgn="auto" latinLnBrk="0" hangingPunct="1">
              <a:lnSpc>
                <a:spcPct val="100000"/>
              </a:lnSpc>
              <a:spcBef>
                <a:spcPts val="0"/>
              </a:spcBef>
              <a:spcAft>
                <a:spcPts val="0"/>
              </a:spcAft>
              <a:buClrTx/>
              <a:buSzTx/>
              <a:buFontTx/>
              <a:buNone/>
              <a:defRPr/>
            </a:pPr>
            <a:endParaRPr kumimoji="0" lang="en-US"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endParaRPr>
          </a:p>
        </p:txBody>
      </p:sp>
      <p:sp>
        <p:nvSpPr>
          <p:cNvPr id="13" name="object 13"/>
          <p:cNvSpPr txBox="1"/>
          <p:nvPr/>
        </p:nvSpPr>
        <p:spPr>
          <a:xfrm>
            <a:off x="7398131" y="1036142"/>
            <a:ext cx="459105" cy="681990"/>
          </a:xfrm>
          <a:prstGeom prst="rect">
            <a:avLst/>
          </a:prstGeom>
        </p:spPr>
        <p:txBody>
          <a:bodyPr vert="horz" wrap="square" lIns="0" tIns="13335" rIns="0" bIns="0" rtlCol="0">
            <a:spAutoFit/>
          </a:bodyPr>
          <a:lstStyle/>
          <a:p>
            <a:pPr marL="0" marR="5715" lvl="0" indent="0" algn="ctr" defTabSz="914400" rtl="0" eaLnBrk="1" fontAlgn="auto" latinLnBrk="0" hangingPunct="1">
              <a:lnSpc>
                <a:spcPct val="100000"/>
              </a:lnSpc>
              <a:spcBef>
                <a:spcPts val="105"/>
              </a:spcBef>
              <a:spcAft>
                <a:spcPts val="0"/>
              </a:spcAft>
              <a:buClrTx/>
              <a:buSzTx/>
              <a:buFontTx/>
              <a:buNone/>
              <a:defRPr/>
            </a:pPr>
            <a:r>
              <a:rPr kumimoji="0" sz="800" b="1" i="0" u="none" strike="noStrike" kern="1200" cap="none" spc="-20" normalizeH="0" baseline="0" noProof="0" dirty="0">
                <a:ln>
                  <a:noFill/>
                </a:ln>
                <a:solidFill>
                  <a:srgbClr val="76B800"/>
                </a:solidFill>
                <a:effectLst/>
                <a:uLnTx/>
                <a:uFillTx/>
                <a:latin typeface="微软雅黑" panose="020B0503020204020204" charset="-122"/>
                <a:ea typeface="+mn-ea"/>
                <a:cs typeface="微软雅黑" panose="020B0503020204020204" charset="-122"/>
              </a:rPr>
              <a:t>前向计算</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381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20" normalizeH="0" baseline="0" noProof="0" dirty="0">
                <a:ln>
                  <a:noFill/>
                </a:ln>
                <a:solidFill>
                  <a:srgbClr val="76B800"/>
                </a:solidFill>
                <a:effectLst/>
                <a:uLnTx/>
                <a:uFillTx/>
                <a:latin typeface="微软雅黑" panose="020B0503020204020204" charset="-122"/>
                <a:ea typeface="+mn-ea"/>
                <a:cs typeface="微软雅黑" panose="020B0503020204020204" charset="-122"/>
              </a:rPr>
              <a:t>Loss</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0" lvl="0" indent="0" algn="l" defTabSz="914400" rtl="0" eaLnBrk="1" fontAlgn="auto" latinLnBrk="0" hangingPunct="1">
              <a:lnSpc>
                <a:spcPct val="100000"/>
              </a:lnSpc>
              <a:spcBef>
                <a:spcPts val="30"/>
              </a:spcBef>
              <a:spcAft>
                <a:spcPts val="0"/>
              </a:spcAft>
              <a:buClrTx/>
              <a:buSzTx/>
              <a:buFontTx/>
              <a:buNone/>
              <a:defRPr/>
            </a:pP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5715"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5" normalizeH="0" baseline="0" noProof="0" dirty="0">
                <a:ln>
                  <a:noFill/>
                </a:ln>
                <a:solidFill>
                  <a:srgbClr val="76B800"/>
                </a:solidFill>
                <a:effectLst/>
                <a:uLnTx/>
                <a:uFillTx/>
                <a:latin typeface="微软雅黑" panose="020B0503020204020204" charset="-122"/>
                <a:ea typeface="+mn-ea"/>
                <a:cs typeface="微软雅黑" panose="020B0503020204020204" charset="-122"/>
              </a:rPr>
              <a:t>反向计算</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508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rPr>
              <a:t>Gradient</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4" name="object 14"/>
          <p:cNvSpPr/>
          <p:nvPr/>
        </p:nvSpPr>
        <p:spPr>
          <a:xfrm>
            <a:off x="6681978" y="2585592"/>
            <a:ext cx="1199515" cy="500380"/>
          </a:xfrm>
          <a:custGeom>
            <a:avLst/>
            <a:gdLst/>
            <a:ahLst/>
            <a:cxnLst/>
            <a:rect l="l" t="t" r="r" b="b"/>
            <a:pathLst>
              <a:path w="1199515" h="500380">
                <a:moveTo>
                  <a:pt x="1199515" y="442722"/>
                </a:moveTo>
                <a:lnTo>
                  <a:pt x="85725" y="442849"/>
                </a:lnTo>
                <a:lnTo>
                  <a:pt x="85725" y="414274"/>
                </a:lnTo>
                <a:lnTo>
                  <a:pt x="0" y="457073"/>
                </a:lnTo>
                <a:lnTo>
                  <a:pt x="85725" y="499999"/>
                </a:lnTo>
                <a:lnTo>
                  <a:pt x="85725" y="471424"/>
                </a:lnTo>
                <a:lnTo>
                  <a:pt x="1199515" y="471297"/>
                </a:lnTo>
                <a:lnTo>
                  <a:pt x="1199515" y="442722"/>
                </a:lnTo>
                <a:close/>
              </a:path>
              <a:path w="1199515" h="500380">
                <a:moveTo>
                  <a:pt x="1199515" y="42545"/>
                </a:moveTo>
                <a:lnTo>
                  <a:pt x="1171067" y="28448"/>
                </a:lnTo>
                <a:lnTo>
                  <a:pt x="1113663" y="0"/>
                </a:lnTo>
                <a:lnTo>
                  <a:pt x="1113739" y="28498"/>
                </a:lnTo>
                <a:lnTo>
                  <a:pt x="0" y="31877"/>
                </a:lnTo>
                <a:lnTo>
                  <a:pt x="0" y="60452"/>
                </a:lnTo>
                <a:lnTo>
                  <a:pt x="1113828" y="57073"/>
                </a:lnTo>
                <a:lnTo>
                  <a:pt x="1113917" y="85725"/>
                </a:lnTo>
                <a:lnTo>
                  <a:pt x="1199515" y="42545"/>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5" name="object 15"/>
          <p:cNvSpPr txBox="1"/>
          <p:nvPr/>
        </p:nvSpPr>
        <p:spPr>
          <a:xfrm>
            <a:off x="7398131" y="2343150"/>
            <a:ext cx="459105" cy="681355"/>
          </a:xfrm>
          <a:prstGeom prst="rect">
            <a:avLst/>
          </a:prstGeom>
        </p:spPr>
        <p:txBody>
          <a:bodyPr vert="horz" wrap="square" lIns="0" tIns="13335" rIns="0" bIns="0" rtlCol="0">
            <a:spAutoFit/>
          </a:bodyPr>
          <a:lstStyle/>
          <a:p>
            <a:pPr marL="0" marR="5715" lvl="0" indent="0" algn="ctr" defTabSz="914400" rtl="0" eaLnBrk="1" fontAlgn="auto" latinLnBrk="0" hangingPunct="1">
              <a:lnSpc>
                <a:spcPct val="100000"/>
              </a:lnSpc>
              <a:spcBef>
                <a:spcPts val="105"/>
              </a:spcBef>
              <a:spcAft>
                <a:spcPts val="0"/>
              </a:spcAft>
              <a:buClrTx/>
              <a:buSzTx/>
              <a:buFontTx/>
              <a:buNone/>
              <a:defRPr/>
            </a:pPr>
            <a:r>
              <a:rPr kumimoji="0" sz="800" b="1" i="0" u="none" strike="noStrike" kern="1200" cap="none" spc="-15" normalizeH="0" baseline="0" noProof="0" dirty="0">
                <a:ln>
                  <a:noFill/>
                </a:ln>
                <a:solidFill>
                  <a:srgbClr val="76B800"/>
                </a:solidFill>
                <a:effectLst/>
                <a:uLnTx/>
                <a:uFillTx/>
                <a:latin typeface="微软雅黑" panose="020B0503020204020204" charset="-122"/>
                <a:ea typeface="+mn-ea"/>
                <a:cs typeface="微软雅黑" panose="020B0503020204020204" charset="-122"/>
              </a:rPr>
              <a:t>前向计算</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381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20" normalizeH="0" baseline="0" noProof="0" dirty="0">
                <a:ln>
                  <a:noFill/>
                </a:ln>
                <a:solidFill>
                  <a:srgbClr val="76B800"/>
                </a:solidFill>
                <a:effectLst/>
                <a:uLnTx/>
                <a:uFillTx/>
                <a:latin typeface="微软雅黑" panose="020B0503020204020204" charset="-122"/>
                <a:ea typeface="+mn-ea"/>
                <a:cs typeface="微软雅黑" panose="020B0503020204020204" charset="-122"/>
              </a:rPr>
              <a:t>Loss</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0" lvl="0" indent="0" algn="l" defTabSz="914400" rtl="0" eaLnBrk="1" fontAlgn="auto" latinLnBrk="0" hangingPunct="1">
              <a:lnSpc>
                <a:spcPct val="100000"/>
              </a:lnSpc>
              <a:spcBef>
                <a:spcPts val="25"/>
              </a:spcBef>
              <a:spcAft>
                <a:spcPts val="0"/>
              </a:spcAft>
              <a:buClrTx/>
              <a:buSzTx/>
              <a:buFontTx/>
              <a:buNone/>
              <a:defRPr/>
            </a:pP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5715"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5" normalizeH="0" baseline="0" noProof="0" dirty="0">
                <a:ln>
                  <a:noFill/>
                </a:ln>
                <a:solidFill>
                  <a:srgbClr val="76B800"/>
                </a:solidFill>
                <a:effectLst/>
                <a:uLnTx/>
                <a:uFillTx/>
                <a:latin typeface="微软雅黑" panose="020B0503020204020204" charset="-122"/>
                <a:ea typeface="+mn-ea"/>
                <a:cs typeface="微软雅黑" panose="020B0503020204020204" charset="-122"/>
              </a:rPr>
              <a:t>反向计算</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5080" lvl="0" indent="0" algn="ctr" defTabSz="914400" rtl="0" eaLnBrk="1" fontAlgn="auto" latinLnBrk="0" hangingPunct="1">
              <a:lnSpc>
                <a:spcPct val="100000"/>
              </a:lnSpc>
              <a:spcBef>
                <a:spcPts val="0"/>
              </a:spcBef>
              <a:spcAft>
                <a:spcPts val="0"/>
              </a:spcAft>
              <a:buClrTx/>
              <a:buSzTx/>
              <a:buFontTx/>
              <a:buNone/>
              <a:defRPr/>
            </a:pPr>
            <a:r>
              <a:rPr kumimoji="0" sz="8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rPr>
              <a:t>Gradient</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6" name="object 16"/>
          <p:cNvSpPr txBox="1"/>
          <p:nvPr/>
        </p:nvSpPr>
        <p:spPr>
          <a:xfrm>
            <a:off x="5266944" y="2026920"/>
            <a:ext cx="821690" cy="307975"/>
          </a:xfrm>
          <a:prstGeom prst="rect">
            <a:avLst/>
          </a:prstGeom>
          <a:solidFill>
            <a:srgbClr val="F1F1F1"/>
          </a:solidFill>
        </p:spPr>
        <p:txBody>
          <a:bodyPr vert="horz" wrap="square" lIns="0" tIns="42545" rIns="0" bIns="0" rtlCol="0">
            <a:spAutoFit/>
          </a:bodyPr>
          <a:lstStyle/>
          <a:p>
            <a:pPr marL="635" marR="0" lvl="0" indent="0" algn="ctr" defTabSz="914400" rtl="0" eaLnBrk="1" fontAlgn="auto" latinLnBrk="0" hangingPunct="1">
              <a:lnSpc>
                <a:spcPct val="100000"/>
              </a:lnSpc>
              <a:spcBef>
                <a:spcPts val="335"/>
              </a:spcBef>
              <a:spcAft>
                <a:spcPts val="0"/>
              </a:spcAft>
              <a:buClrTx/>
              <a:buSzTx/>
              <a:buFontTx/>
              <a:buNone/>
              <a:defRPr/>
            </a:pPr>
            <a:r>
              <a:rPr kumimoji="0" sz="700" b="1" i="0" u="none" strike="noStrike" kern="1200" cap="none" spc="-25" normalizeH="0" baseline="0" noProof="0" dirty="0">
                <a:ln>
                  <a:noFill/>
                </a:ln>
                <a:solidFill>
                  <a:srgbClr val="76B800"/>
                </a:solidFill>
                <a:effectLst/>
                <a:uLnTx/>
                <a:uFillTx/>
                <a:latin typeface="微软雅黑" panose="020B0503020204020204" charset="-122"/>
                <a:ea typeface="+mn-ea"/>
                <a:cs typeface="微软雅黑" panose="020B0503020204020204" charset="-122"/>
              </a:rPr>
              <a:t>通信库</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905" marR="0" lvl="0" indent="0" algn="ctr" defTabSz="914400" rtl="0" eaLnBrk="1" fontAlgn="auto" latinLnBrk="0" hangingPunct="1">
              <a:lnSpc>
                <a:spcPct val="100000"/>
              </a:lnSpc>
              <a:spcBef>
                <a:spcPts val="5"/>
              </a:spcBef>
              <a:spcAft>
                <a:spcPts val="0"/>
              </a:spcAft>
              <a:buClrTx/>
              <a:buSzTx/>
              <a:buFontTx/>
              <a:buNone/>
              <a:defRPr/>
            </a:pPr>
            <a:r>
              <a:rPr kumimoji="0" sz="700" b="1" i="0" u="none" strike="noStrike" kern="1200" cap="none" spc="-10" normalizeH="0" baseline="0" noProof="0" dirty="0">
                <a:ln>
                  <a:noFill/>
                </a:ln>
                <a:solidFill>
                  <a:srgbClr val="76B800"/>
                </a:solidFill>
                <a:effectLst/>
                <a:uLnTx/>
                <a:uFillTx/>
                <a:latin typeface="微软雅黑" panose="020B0503020204020204" charset="-122"/>
                <a:ea typeface="+mn-ea"/>
                <a:cs typeface="微软雅黑" panose="020B0503020204020204" charset="-122"/>
              </a:rPr>
              <a:t>AllReduce</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7" name="object 17"/>
          <p:cNvSpPr txBox="1"/>
          <p:nvPr/>
        </p:nvSpPr>
        <p:spPr>
          <a:xfrm>
            <a:off x="4250690" y="1036700"/>
            <a:ext cx="823594" cy="269240"/>
          </a:xfrm>
          <a:prstGeom prst="rect">
            <a:avLst/>
          </a:prstGeom>
        </p:spPr>
        <p:txBody>
          <a:bodyPr vert="horz" wrap="square" lIns="0" tIns="12065" rIns="0" bIns="0" rtlCol="0">
            <a:spAutoFit/>
          </a:bodyPr>
          <a:lstStyle/>
          <a:p>
            <a:pPr marL="0" marR="0" lvl="0" indent="0" algn="l" defTabSz="914400" rtl="0" eaLnBrk="1" fontAlgn="auto" latinLnBrk="0" hangingPunct="1">
              <a:lnSpc>
                <a:spcPct val="100000"/>
              </a:lnSpc>
              <a:spcBef>
                <a:spcPts val="95"/>
              </a:spcBef>
              <a:spcAft>
                <a:spcPts val="0"/>
              </a:spcAft>
              <a:buClrTx/>
              <a:buSzTx/>
              <a:buFontTx/>
              <a:buNone/>
              <a:defRPr/>
            </a:pPr>
            <a:r>
              <a:rPr kumimoji="0" sz="1600" b="1" i="0" u="none" strike="noStrike" kern="1200" cap="none" spc="-35" normalizeH="0" baseline="0" noProof="0" dirty="0">
                <a:ln>
                  <a:noFill/>
                </a:ln>
                <a:solidFill>
                  <a:srgbClr val="252525"/>
                </a:solidFill>
                <a:effectLst/>
                <a:uLnTx/>
                <a:uFillTx/>
                <a:latin typeface="微软雅黑" panose="020B0503020204020204" charset="-122"/>
                <a:ea typeface="+mn-ea"/>
                <a:cs typeface="微软雅黑" panose="020B0503020204020204" charset="-122"/>
              </a:rPr>
              <a:t>多卡训练</a:t>
            </a:r>
            <a:endParaRPr kumimoji="0" sz="16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8" name="object 18"/>
          <p:cNvSpPr txBox="1"/>
          <p:nvPr/>
        </p:nvSpPr>
        <p:spPr>
          <a:xfrm>
            <a:off x="8095488" y="984503"/>
            <a:ext cx="3888104" cy="2379345"/>
          </a:xfrm>
          <a:prstGeom prst="rect">
            <a:avLst/>
          </a:prstGeom>
          <a:ln w="12700">
            <a:solidFill>
              <a:srgbClr val="000000"/>
            </a:solidFill>
          </a:ln>
        </p:spPr>
        <p:txBody>
          <a:bodyPr vert="horz" wrap="square" lIns="0" tIns="36830" rIns="0" bIns="0" rtlCol="0">
            <a:spAutoFit/>
          </a:bodyPr>
          <a:lstStyle/>
          <a:p>
            <a:pPr marL="99060" marR="0" lvl="0" indent="0" algn="l" defTabSz="914400" rtl="0" eaLnBrk="1" fontAlgn="auto" latinLnBrk="0" hangingPunct="1">
              <a:lnSpc>
                <a:spcPct val="100000"/>
              </a:lnSpc>
              <a:spcBef>
                <a:spcPts val="290"/>
              </a:spcBef>
              <a:spcAft>
                <a:spcPts val="0"/>
              </a:spcAft>
              <a:buClrTx/>
              <a:buSzTx/>
              <a:buFontTx/>
              <a:buNone/>
              <a:defRPr/>
            </a:pPr>
            <a:r>
              <a:rPr kumimoji="0" sz="1600" b="1" i="0" u="none" strike="noStrike" kern="1200" cap="none" spc="-35" normalizeH="0" baseline="0" noProof="0" dirty="0">
                <a:ln>
                  <a:noFill/>
                </a:ln>
                <a:solidFill>
                  <a:srgbClr val="252525"/>
                </a:solidFill>
                <a:effectLst/>
                <a:uLnTx/>
                <a:uFillTx/>
                <a:latin typeface="微软雅黑" panose="020B0503020204020204" charset="-122"/>
                <a:ea typeface="+mn-ea"/>
                <a:cs typeface="微软雅黑" panose="020B0503020204020204" charset="-122"/>
              </a:rPr>
              <a:t>集合通信</a:t>
            </a:r>
            <a:endParaRPr kumimoji="0" sz="1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92100" marR="0" lvl="0" indent="-172720" algn="l" defTabSz="914400" rtl="0" eaLnBrk="1" fontAlgn="auto" latinLnBrk="0" hangingPunct="1">
              <a:lnSpc>
                <a:spcPct val="100000"/>
              </a:lnSpc>
              <a:spcBef>
                <a:spcPts val="1345"/>
              </a:spcBef>
              <a:spcAft>
                <a:spcPts val="0"/>
              </a:spcAft>
              <a:buClrTx/>
              <a:buSzTx/>
              <a:buFont typeface="Arial" panose="020B0604020202020204"/>
              <a:buChar char="•"/>
              <a:tabLst>
                <a:tab pos="292735" algn="l"/>
              </a:tabLst>
              <a:defRPr/>
            </a:pPr>
            <a:r>
              <a:rPr kumimoji="0" sz="1200" b="1"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通信库</a:t>
            </a:r>
            <a:endParaRPr kumimoji="0" sz="12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120015" marR="461010" lvl="0" indent="0" algn="l" defTabSz="914400" rtl="0" eaLnBrk="1" fontAlgn="auto" latinLnBrk="0" hangingPunct="1">
              <a:lnSpc>
                <a:spcPct val="130000"/>
              </a:lnSpc>
              <a:spcBef>
                <a:spcPts val="20"/>
              </a:spcBef>
              <a:spcAft>
                <a:spcPts val="0"/>
              </a:spcAft>
              <a:buClrTx/>
              <a:buSzTx/>
              <a:buFontTx/>
              <a:buNone/>
              <a:defRPr/>
            </a:pPr>
            <a:r>
              <a:rPr kumimoji="0" sz="11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MPI：Message Passing</a:t>
            </a:r>
            <a:r>
              <a:rPr kumimoji="0" sz="11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10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Interface，消息通信接口</a:t>
            </a:r>
            <a:r>
              <a:rPr kumimoji="0" sz="11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1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NCCL：NVIDIA</a:t>
            </a:r>
            <a:r>
              <a:rPr kumimoji="0" sz="110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1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Collective </a:t>
            </a:r>
            <a:r>
              <a:rPr kumimoji="0" sz="110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Communication</a:t>
            </a:r>
            <a:r>
              <a:rPr kumimoji="0" sz="1100" b="0" i="0" u="none" strike="noStrike" kern="1200" cap="none" spc="-3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10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Library</a:t>
            </a:r>
            <a:endParaRPr kumimoji="0" sz="11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292100" marR="0" lvl="0" indent="-172720" algn="l" defTabSz="914400" rtl="0" eaLnBrk="1" fontAlgn="auto" latinLnBrk="0" hangingPunct="1">
              <a:lnSpc>
                <a:spcPct val="100000"/>
              </a:lnSpc>
              <a:spcBef>
                <a:spcPts val="415"/>
              </a:spcBef>
              <a:spcAft>
                <a:spcPts val="0"/>
              </a:spcAft>
              <a:buClrTx/>
              <a:buSzTx/>
              <a:buFont typeface="Arial" panose="020B0604020202020204"/>
              <a:buChar char="•"/>
              <a:tabLst>
                <a:tab pos="292735" algn="l"/>
              </a:tabLst>
              <a:defRPr/>
            </a:pPr>
            <a:r>
              <a:rPr kumimoji="0" sz="1200" b="1" i="0" u="none" strike="noStrike" kern="1200" cap="none" spc="-20" normalizeH="0" baseline="0" noProof="0" dirty="0">
                <a:ln>
                  <a:noFill/>
                </a:ln>
                <a:solidFill>
                  <a:prstClr val="black"/>
                </a:solidFill>
                <a:effectLst/>
                <a:uLnTx/>
                <a:uFillTx/>
                <a:latin typeface="微软雅黑" panose="020B0503020204020204" charset="-122"/>
                <a:ea typeface="+mn-ea"/>
                <a:cs typeface="微软雅黑" panose="020B0503020204020204" charset="-122"/>
              </a:rPr>
              <a:t>通信模式</a:t>
            </a:r>
            <a:endParaRPr kumimoji="0" sz="12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120015" marR="185420" lvl="0" indent="0" algn="l" defTabSz="914400" rtl="0" eaLnBrk="1" fontAlgn="auto" latinLnBrk="0" hangingPunct="1">
              <a:lnSpc>
                <a:spcPct val="130000"/>
              </a:lnSpc>
              <a:spcBef>
                <a:spcPts val="20"/>
              </a:spcBef>
              <a:spcAft>
                <a:spcPts val="0"/>
              </a:spcAft>
              <a:buClrTx/>
              <a:buSzTx/>
              <a:buFontTx/>
              <a:buNone/>
              <a:defRPr/>
            </a:pPr>
            <a:r>
              <a:rPr kumimoji="0" sz="11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AI</a:t>
            </a:r>
            <a:r>
              <a:rPr kumimoji="0" sz="11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的分布式训练中，各个计算节点间往往存在大量的集合</a:t>
            </a:r>
            <a:r>
              <a:rPr kumimoji="0" sz="110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通信，即一对多，多对一，多对多的通信。常见的集合通</a:t>
            </a:r>
            <a:r>
              <a:rPr kumimoji="0" sz="11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信操作有</a:t>
            </a:r>
            <a:r>
              <a:rPr kumimoji="0" sz="1100" b="0" i="0" u="none" strike="noStrike" kern="1200" cap="none" spc="-10" normalizeH="0" baseline="0" noProof="0" dirty="0">
                <a:ln>
                  <a:noFill/>
                </a:ln>
                <a:solidFill>
                  <a:srgbClr val="006FC0"/>
                </a:solidFill>
                <a:effectLst/>
                <a:uLnTx/>
                <a:uFillTx/>
                <a:latin typeface="微软雅黑" panose="020B0503020204020204" charset="-122"/>
                <a:ea typeface="+mn-ea"/>
                <a:cs typeface="微软雅黑" panose="020B0503020204020204" charset="-122"/>
              </a:rPr>
              <a:t>Broadcast，Scatter，Gather，AllGather， </a:t>
            </a:r>
            <a:r>
              <a:rPr kumimoji="0" sz="1100" b="0" i="0" u="none" strike="noStrike" kern="1200" cap="none" spc="0" normalizeH="0" baseline="0" noProof="0" dirty="0">
                <a:ln>
                  <a:noFill/>
                </a:ln>
                <a:solidFill>
                  <a:srgbClr val="006FC0"/>
                </a:solidFill>
                <a:effectLst/>
                <a:uLnTx/>
                <a:uFillTx/>
                <a:latin typeface="微软雅黑" panose="020B0503020204020204" charset="-122"/>
                <a:ea typeface="+mn-ea"/>
                <a:cs typeface="微软雅黑" panose="020B0503020204020204" charset="-122"/>
              </a:rPr>
              <a:t>Reduce</a:t>
            </a:r>
            <a:r>
              <a:rPr kumimoji="0" sz="1100" b="0" i="0" u="none" strike="noStrike" kern="1200" cap="none" spc="-15" normalizeH="0" baseline="0" noProof="0" dirty="0">
                <a:ln>
                  <a:noFill/>
                </a:ln>
                <a:solidFill>
                  <a:srgbClr val="006FC0"/>
                </a:solidFill>
                <a:effectLst/>
                <a:uLnTx/>
                <a:uFillTx/>
                <a:latin typeface="微软雅黑" panose="020B0503020204020204" charset="-122"/>
                <a:ea typeface="+mn-ea"/>
                <a:cs typeface="微软雅黑" panose="020B0503020204020204" charset="-122"/>
              </a:rPr>
              <a:t>， </a:t>
            </a:r>
            <a:r>
              <a:rPr kumimoji="0" sz="1100" b="0" i="0" u="none" strike="noStrike" kern="1200" cap="none" spc="0" normalizeH="0" baseline="0" noProof="0" dirty="0">
                <a:ln>
                  <a:noFill/>
                </a:ln>
                <a:solidFill>
                  <a:srgbClr val="006FC0"/>
                </a:solidFill>
                <a:effectLst/>
                <a:uLnTx/>
                <a:uFillTx/>
                <a:latin typeface="微软雅黑" panose="020B0503020204020204" charset="-122"/>
                <a:ea typeface="+mn-ea"/>
                <a:cs typeface="微软雅黑" panose="020B0503020204020204" charset="-122"/>
              </a:rPr>
              <a:t>AllReduce</a:t>
            </a:r>
            <a:r>
              <a:rPr kumimoji="0" sz="1100" b="0" i="0" u="none" strike="noStrike" kern="1200" cap="none" spc="-20" normalizeH="0" baseline="0" noProof="0" dirty="0">
                <a:ln>
                  <a:noFill/>
                </a:ln>
                <a:solidFill>
                  <a:srgbClr val="006FC0"/>
                </a:solidFill>
                <a:effectLst/>
                <a:uLnTx/>
                <a:uFillTx/>
                <a:latin typeface="微软雅黑" panose="020B0503020204020204" charset="-122"/>
                <a:ea typeface="+mn-ea"/>
                <a:cs typeface="微软雅黑" panose="020B0503020204020204" charset="-122"/>
              </a:rPr>
              <a:t>， </a:t>
            </a:r>
            <a:r>
              <a:rPr kumimoji="0" sz="1100" b="0" i="0" u="none" strike="noStrike" kern="1200" cap="none" spc="0" normalizeH="0" baseline="0" noProof="0" dirty="0">
                <a:ln>
                  <a:noFill/>
                </a:ln>
                <a:solidFill>
                  <a:srgbClr val="006FC0"/>
                </a:solidFill>
                <a:effectLst/>
                <a:uLnTx/>
                <a:uFillTx/>
                <a:latin typeface="微软雅黑" panose="020B0503020204020204" charset="-122"/>
                <a:ea typeface="+mn-ea"/>
                <a:cs typeface="微软雅黑" panose="020B0503020204020204" charset="-122"/>
              </a:rPr>
              <a:t>ReduceScatter</a:t>
            </a:r>
            <a:r>
              <a:rPr kumimoji="0" sz="1100" b="0" i="0" u="none" strike="noStrike" kern="1200" cap="none" spc="-5" normalizeH="0" baseline="0" noProof="0" dirty="0">
                <a:ln>
                  <a:noFill/>
                </a:ln>
                <a:solidFill>
                  <a:srgbClr val="006FC0"/>
                </a:solidFill>
                <a:effectLst/>
                <a:uLnTx/>
                <a:uFillTx/>
                <a:latin typeface="微软雅黑" panose="020B0503020204020204" charset="-122"/>
                <a:ea typeface="+mn-ea"/>
                <a:cs typeface="微软雅黑" panose="020B0503020204020204" charset="-122"/>
              </a:rPr>
              <a:t>， </a:t>
            </a:r>
            <a:r>
              <a:rPr kumimoji="0" sz="1100" b="0" i="0" u="none" strike="noStrike" kern="1200" cap="none" spc="-10" normalizeH="0" baseline="0" noProof="0" dirty="0">
                <a:ln>
                  <a:noFill/>
                </a:ln>
                <a:solidFill>
                  <a:srgbClr val="006FC0"/>
                </a:solidFill>
                <a:effectLst/>
                <a:uLnTx/>
                <a:uFillTx/>
                <a:latin typeface="微软雅黑" panose="020B0503020204020204" charset="-122"/>
                <a:ea typeface="+mn-ea"/>
                <a:cs typeface="微软雅黑" panose="020B0503020204020204" charset="-122"/>
              </a:rPr>
              <a:t>All-To-All</a:t>
            </a:r>
            <a:r>
              <a:rPr kumimoji="0" sz="1100" b="0" i="0" u="none" strike="noStrike" kern="1200" cap="none" spc="-35" normalizeH="0" baseline="0" noProof="0" dirty="0">
                <a:ln>
                  <a:noFill/>
                </a:ln>
                <a:solidFill>
                  <a:srgbClr val="252525"/>
                </a:solidFill>
                <a:effectLst/>
                <a:uLnTx/>
                <a:uFillTx/>
                <a:latin typeface="微软雅黑" panose="020B0503020204020204" charset="-122"/>
                <a:ea typeface="+mn-ea"/>
                <a:cs typeface="微软雅黑" panose="020B0503020204020204" charset="-122"/>
              </a:rPr>
              <a:t>等。</a:t>
            </a:r>
            <a:endParaRPr kumimoji="0" sz="11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9" name="object 19"/>
          <p:cNvSpPr/>
          <p:nvPr/>
        </p:nvSpPr>
        <p:spPr>
          <a:xfrm>
            <a:off x="624840" y="4529328"/>
            <a:ext cx="204470" cy="165100"/>
          </a:xfrm>
          <a:custGeom>
            <a:avLst/>
            <a:gdLst/>
            <a:ahLst/>
            <a:cxnLst/>
            <a:rect l="l" t="t" r="r" b="b"/>
            <a:pathLst>
              <a:path w="204469" h="165100">
                <a:moveTo>
                  <a:pt x="0" y="82296"/>
                </a:moveTo>
                <a:lnTo>
                  <a:pt x="8024" y="50256"/>
                </a:lnTo>
                <a:lnTo>
                  <a:pt x="29908" y="24098"/>
                </a:lnTo>
                <a:lnTo>
                  <a:pt x="62364" y="6465"/>
                </a:lnTo>
                <a:lnTo>
                  <a:pt x="102107" y="0"/>
                </a:lnTo>
                <a:lnTo>
                  <a:pt x="141851" y="6465"/>
                </a:lnTo>
                <a:lnTo>
                  <a:pt x="174307" y="24098"/>
                </a:lnTo>
                <a:lnTo>
                  <a:pt x="196191" y="50256"/>
                </a:lnTo>
                <a:lnTo>
                  <a:pt x="204215" y="82296"/>
                </a:lnTo>
                <a:lnTo>
                  <a:pt x="196191" y="114335"/>
                </a:lnTo>
                <a:lnTo>
                  <a:pt x="174307" y="140493"/>
                </a:lnTo>
                <a:lnTo>
                  <a:pt x="141851" y="158126"/>
                </a:lnTo>
                <a:lnTo>
                  <a:pt x="102107" y="164592"/>
                </a:lnTo>
                <a:lnTo>
                  <a:pt x="62364" y="158126"/>
                </a:lnTo>
                <a:lnTo>
                  <a:pt x="29908" y="140493"/>
                </a:lnTo>
                <a:lnTo>
                  <a:pt x="8024" y="114335"/>
                </a:lnTo>
                <a:lnTo>
                  <a:pt x="0" y="82296"/>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0" name="object 20"/>
          <p:cNvSpPr txBox="1"/>
          <p:nvPr/>
        </p:nvSpPr>
        <p:spPr>
          <a:xfrm>
            <a:off x="688340" y="4543425"/>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1" name="object 21"/>
          <p:cNvGrpSpPr/>
          <p:nvPr/>
        </p:nvGrpSpPr>
        <p:grpSpPr>
          <a:xfrm>
            <a:off x="726948" y="3931665"/>
            <a:ext cx="1932939" cy="881380"/>
            <a:chOff x="726948" y="3931665"/>
            <a:chExt cx="1932939" cy="881380"/>
          </a:xfrm>
        </p:grpSpPr>
        <p:pic>
          <p:nvPicPr>
            <p:cNvPr id="22" name="object 22"/>
            <p:cNvPicPr/>
            <p:nvPr/>
          </p:nvPicPr>
          <p:blipFill>
            <a:blip r:embed="rId4" cstate="print"/>
            <a:stretch>
              <a:fillRect/>
            </a:stretch>
          </p:blipFill>
          <p:spPr>
            <a:xfrm>
              <a:off x="806196" y="4517135"/>
              <a:ext cx="219544" cy="205739"/>
            </a:xfrm>
            <a:prstGeom prst="rect">
              <a:avLst/>
            </a:prstGeom>
          </p:spPr>
        </p:pic>
        <p:pic>
          <p:nvPicPr>
            <p:cNvPr id="23" name="object 23"/>
            <p:cNvPicPr/>
            <p:nvPr/>
          </p:nvPicPr>
          <p:blipFill>
            <a:blip r:embed="rId5" cstate="print"/>
            <a:stretch>
              <a:fillRect/>
            </a:stretch>
          </p:blipFill>
          <p:spPr>
            <a:xfrm>
              <a:off x="763524" y="4465256"/>
              <a:ext cx="303326" cy="347535"/>
            </a:xfrm>
            <a:prstGeom prst="rect">
              <a:avLst/>
            </a:prstGeom>
          </p:spPr>
        </p:pic>
        <p:sp>
          <p:nvSpPr>
            <p:cNvPr id="24" name="object 24"/>
            <p:cNvSpPr/>
            <p:nvPr/>
          </p:nvSpPr>
          <p:spPr>
            <a:xfrm>
              <a:off x="853440" y="4544567"/>
              <a:ext cx="129539" cy="116205"/>
            </a:xfrm>
            <a:custGeom>
              <a:avLst/>
              <a:gdLst/>
              <a:ahLst/>
              <a:cxnLst/>
              <a:rect l="l" t="t" r="r" b="b"/>
              <a:pathLst>
                <a:path w="129540" h="116204">
                  <a:moveTo>
                    <a:pt x="129540" y="0"/>
                  </a:moveTo>
                  <a:lnTo>
                    <a:pt x="0" y="0"/>
                  </a:lnTo>
                  <a:lnTo>
                    <a:pt x="0" y="115823"/>
                  </a:lnTo>
                  <a:lnTo>
                    <a:pt x="129540" y="115823"/>
                  </a:lnTo>
                  <a:lnTo>
                    <a:pt x="129540"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5" name="object 25"/>
            <p:cNvSpPr/>
            <p:nvPr/>
          </p:nvSpPr>
          <p:spPr>
            <a:xfrm>
              <a:off x="853440" y="4544567"/>
              <a:ext cx="129539" cy="116205"/>
            </a:xfrm>
            <a:custGeom>
              <a:avLst/>
              <a:gdLst/>
              <a:ahLst/>
              <a:cxnLst/>
              <a:rect l="l" t="t" r="r" b="b"/>
              <a:pathLst>
                <a:path w="129540" h="116204">
                  <a:moveTo>
                    <a:pt x="0" y="115823"/>
                  </a:moveTo>
                  <a:lnTo>
                    <a:pt x="129540" y="115823"/>
                  </a:lnTo>
                  <a:lnTo>
                    <a:pt x="129540" y="0"/>
                  </a:lnTo>
                  <a:lnTo>
                    <a:pt x="0" y="0"/>
                  </a:lnTo>
                  <a:lnTo>
                    <a:pt x="0" y="115823"/>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6" name="object 26"/>
            <p:cNvSpPr/>
            <p:nvPr/>
          </p:nvSpPr>
          <p:spPr>
            <a:xfrm>
              <a:off x="1144524" y="4529327"/>
              <a:ext cx="205740" cy="165100"/>
            </a:xfrm>
            <a:custGeom>
              <a:avLst/>
              <a:gdLst/>
              <a:ahLst/>
              <a:cxnLst/>
              <a:rect l="l" t="t" r="r" b="b"/>
              <a:pathLst>
                <a:path w="205740" h="165100">
                  <a:moveTo>
                    <a:pt x="0" y="82296"/>
                  </a:moveTo>
                  <a:lnTo>
                    <a:pt x="8083" y="50256"/>
                  </a:lnTo>
                  <a:lnTo>
                    <a:pt x="30127" y="24098"/>
                  </a:lnTo>
                  <a:lnTo>
                    <a:pt x="62825" y="6465"/>
                  </a:lnTo>
                  <a:lnTo>
                    <a:pt x="102869" y="0"/>
                  </a:lnTo>
                  <a:lnTo>
                    <a:pt x="142892" y="6465"/>
                  </a:lnTo>
                  <a:lnTo>
                    <a:pt x="175593" y="24098"/>
                  </a:lnTo>
                  <a:lnTo>
                    <a:pt x="197649" y="50256"/>
                  </a:lnTo>
                  <a:lnTo>
                    <a:pt x="205739" y="82296"/>
                  </a:lnTo>
                  <a:lnTo>
                    <a:pt x="197649" y="114335"/>
                  </a:lnTo>
                  <a:lnTo>
                    <a:pt x="175593" y="140493"/>
                  </a:lnTo>
                  <a:lnTo>
                    <a:pt x="142892" y="158126"/>
                  </a:lnTo>
                  <a:lnTo>
                    <a:pt x="102869" y="164592"/>
                  </a:lnTo>
                  <a:lnTo>
                    <a:pt x="62825" y="158126"/>
                  </a:lnTo>
                  <a:lnTo>
                    <a:pt x="30127" y="140493"/>
                  </a:lnTo>
                  <a:lnTo>
                    <a:pt x="8083" y="114335"/>
                  </a:lnTo>
                  <a:lnTo>
                    <a:pt x="0" y="82296"/>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7" name="object 27"/>
            <p:cNvPicPr/>
            <p:nvPr/>
          </p:nvPicPr>
          <p:blipFill>
            <a:blip r:embed="rId6" cstate="print"/>
            <a:stretch>
              <a:fillRect/>
            </a:stretch>
          </p:blipFill>
          <p:spPr>
            <a:xfrm>
              <a:off x="1327404" y="4517135"/>
              <a:ext cx="217868" cy="205739"/>
            </a:xfrm>
            <a:prstGeom prst="rect">
              <a:avLst/>
            </a:prstGeom>
          </p:spPr>
        </p:pic>
        <p:pic>
          <p:nvPicPr>
            <p:cNvPr id="28" name="object 28"/>
            <p:cNvPicPr/>
            <p:nvPr/>
          </p:nvPicPr>
          <p:blipFill>
            <a:blip r:embed="rId7" cstate="print"/>
            <a:stretch>
              <a:fillRect/>
            </a:stretch>
          </p:blipFill>
          <p:spPr>
            <a:xfrm>
              <a:off x="1284731" y="4465256"/>
              <a:ext cx="303326" cy="347535"/>
            </a:xfrm>
            <a:prstGeom prst="rect">
              <a:avLst/>
            </a:prstGeom>
          </p:spPr>
        </p:pic>
        <p:sp>
          <p:nvSpPr>
            <p:cNvPr id="29" name="object 29"/>
            <p:cNvSpPr/>
            <p:nvPr/>
          </p:nvSpPr>
          <p:spPr>
            <a:xfrm>
              <a:off x="1374648" y="4544567"/>
              <a:ext cx="128270" cy="116205"/>
            </a:xfrm>
            <a:custGeom>
              <a:avLst/>
              <a:gdLst/>
              <a:ahLst/>
              <a:cxnLst/>
              <a:rect l="l" t="t" r="r" b="b"/>
              <a:pathLst>
                <a:path w="128269" h="116204">
                  <a:moveTo>
                    <a:pt x="128015" y="0"/>
                  </a:moveTo>
                  <a:lnTo>
                    <a:pt x="0" y="0"/>
                  </a:lnTo>
                  <a:lnTo>
                    <a:pt x="0" y="115823"/>
                  </a:lnTo>
                  <a:lnTo>
                    <a:pt x="128015" y="115823"/>
                  </a:lnTo>
                  <a:lnTo>
                    <a:pt x="128015"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0" name="object 30"/>
            <p:cNvSpPr/>
            <p:nvPr/>
          </p:nvSpPr>
          <p:spPr>
            <a:xfrm>
              <a:off x="1374648" y="4544567"/>
              <a:ext cx="128270" cy="116205"/>
            </a:xfrm>
            <a:custGeom>
              <a:avLst/>
              <a:gdLst/>
              <a:ahLst/>
              <a:cxnLst/>
              <a:rect l="l" t="t" r="r" b="b"/>
              <a:pathLst>
                <a:path w="128269" h="116204">
                  <a:moveTo>
                    <a:pt x="0" y="115823"/>
                  </a:moveTo>
                  <a:lnTo>
                    <a:pt x="128015" y="115823"/>
                  </a:lnTo>
                  <a:lnTo>
                    <a:pt x="128015" y="0"/>
                  </a:lnTo>
                  <a:lnTo>
                    <a:pt x="0" y="0"/>
                  </a:lnTo>
                  <a:lnTo>
                    <a:pt x="0" y="115823"/>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1" name="object 31"/>
            <p:cNvSpPr/>
            <p:nvPr/>
          </p:nvSpPr>
          <p:spPr>
            <a:xfrm>
              <a:off x="726948" y="4015358"/>
              <a:ext cx="669925" cy="514350"/>
            </a:xfrm>
            <a:custGeom>
              <a:avLst/>
              <a:gdLst/>
              <a:ahLst/>
              <a:cxnLst/>
              <a:rect l="l" t="t" r="r" b="b"/>
              <a:pathLst>
                <a:path w="669925" h="514350">
                  <a:moveTo>
                    <a:pt x="637159" y="9906"/>
                  </a:moveTo>
                  <a:lnTo>
                    <a:pt x="629158" y="0"/>
                  </a:lnTo>
                  <a:lnTo>
                    <a:pt x="55359" y="461340"/>
                  </a:lnTo>
                  <a:lnTo>
                    <a:pt x="35509" y="436626"/>
                  </a:lnTo>
                  <a:lnTo>
                    <a:pt x="0" y="514096"/>
                  </a:lnTo>
                  <a:lnTo>
                    <a:pt x="83261" y="496062"/>
                  </a:lnTo>
                  <a:lnTo>
                    <a:pt x="69684" y="479171"/>
                  </a:lnTo>
                  <a:lnTo>
                    <a:pt x="63322" y="471258"/>
                  </a:lnTo>
                  <a:lnTo>
                    <a:pt x="637159" y="9906"/>
                  </a:lnTo>
                  <a:close/>
                </a:path>
                <a:path w="669925" h="514350">
                  <a:moveTo>
                    <a:pt x="669925" y="64770"/>
                  </a:moveTo>
                  <a:lnTo>
                    <a:pt x="657733" y="60960"/>
                  </a:lnTo>
                  <a:lnTo>
                    <a:pt x="538137" y="439229"/>
                  </a:lnTo>
                  <a:lnTo>
                    <a:pt x="507860" y="429641"/>
                  </a:lnTo>
                  <a:lnTo>
                    <a:pt x="521208" y="513842"/>
                  </a:lnTo>
                  <a:lnTo>
                    <a:pt x="578053" y="455168"/>
                  </a:lnTo>
                  <a:lnTo>
                    <a:pt x="580517" y="452628"/>
                  </a:lnTo>
                  <a:lnTo>
                    <a:pt x="550189" y="443039"/>
                  </a:lnTo>
                  <a:lnTo>
                    <a:pt x="669925" y="6477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2" name="object 32"/>
            <p:cNvSpPr/>
            <p:nvPr/>
          </p:nvSpPr>
          <p:spPr>
            <a:xfrm>
              <a:off x="1696212" y="4529327"/>
              <a:ext cx="205740" cy="165100"/>
            </a:xfrm>
            <a:custGeom>
              <a:avLst/>
              <a:gdLst/>
              <a:ahLst/>
              <a:cxnLst/>
              <a:rect l="l" t="t" r="r" b="b"/>
              <a:pathLst>
                <a:path w="205739" h="165100">
                  <a:moveTo>
                    <a:pt x="0" y="82296"/>
                  </a:moveTo>
                  <a:lnTo>
                    <a:pt x="8090" y="50256"/>
                  </a:lnTo>
                  <a:lnTo>
                    <a:pt x="30146" y="24098"/>
                  </a:lnTo>
                  <a:lnTo>
                    <a:pt x="62847" y="6465"/>
                  </a:lnTo>
                  <a:lnTo>
                    <a:pt x="102869" y="0"/>
                  </a:lnTo>
                  <a:lnTo>
                    <a:pt x="142892" y="6465"/>
                  </a:lnTo>
                  <a:lnTo>
                    <a:pt x="175593" y="24098"/>
                  </a:lnTo>
                  <a:lnTo>
                    <a:pt x="197649" y="50256"/>
                  </a:lnTo>
                  <a:lnTo>
                    <a:pt x="205739" y="82296"/>
                  </a:lnTo>
                  <a:lnTo>
                    <a:pt x="197649" y="114335"/>
                  </a:lnTo>
                  <a:lnTo>
                    <a:pt x="175593" y="140493"/>
                  </a:lnTo>
                  <a:lnTo>
                    <a:pt x="142892" y="158126"/>
                  </a:lnTo>
                  <a:lnTo>
                    <a:pt x="102869" y="164592"/>
                  </a:lnTo>
                  <a:lnTo>
                    <a:pt x="62847" y="158126"/>
                  </a:lnTo>
                  <a:lnTo>
                    <a:pt x="30146" y="140493"/>
                  </a:lnTo>
                  <a:lnTo>
                    <a:pt x="8090" y="114335"/>
                  </a:lnTo>
                  <a:lnTo>
                    <a:pt x="0" y="82296"/>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3" name="object 33"/>
            <p:cNvPicPr/>
            <p:nvPr/>
          </p:nvPicPr>
          <p:blipFill>
            <a:blip r:embed="rId4" cstate="print"/>
            <a:stretch>
              <a:fillRect/>
            </a:stretch>
          </p:blipFill>
          <p:spPr>
            <a:xfrm>
              <a:off x="1877568" y="4517135"/>
              <a:ext cx="219544" cy="205739"/>
            </a:xfrm>
            <a:prstGeom prst="rect">
              <a:avLst/>
            </a:prstGeom>
          </p:spPr>
        </p:pic>
        <p:pic>
          <p:nvPicPr>
            <p:cNvPr id="34" name="object 34"/>
            <p:cNvPicPr/>
            <p:nvPr/>
          </p:nvPicPr>
          <p:blipFill>
            <a:blip r:embed="rId8" cstate="print"/>
            <a:stretch>
              <a:fillRect/>
            </a:stretch>
          </p:blipFill>
          <p:spPr>
            <a:xfrm>
              <a:off x="1836420" y="4465256"/>
              <a:ext cx="303326" cy="347535"/>
            </a:xfrm>
            <a:prstGeom prst="rect">
              <a:avLst/>
            </a:prstGeom>
          </p:spPr>
        </p:pic>
        <p:sp>
          <p:nvSpPr>
            <p:cNvPr id="35" name="object 35"/>
            <p:cNvSpPr/>
            <p:nvPr/>
          </p:nvSpPr>
          <p:spPr>
            <a:xfrm>
              <a:off x="1924812" y="4544567"/>
              <a:ext cx="129539" cy="116205"/>
            </a:xfrm>
            <a:custGeom>
              <a:avLst/>
              <a:gdLst/>
              <a:ahLst/>
              <a:cxnLst/>
              <a:rect l="l" t="t" r="r" b="b"/>
              <a:pathLst>
                <a:path w="129539" h="116204">
                  <a:moveTo>
                    <a:pt x="129539" y="0"/>
                  </a:moveTo>
                  <a:lnTo>
                    <a:pt x="0" y="0"/>
                  </a:lnTo>
                  <a:lnTo>
                    <a:pt x="0" y="115823"/>
                  </a:lnTo>
                  <a:lnTo>
                    <a:pt x="129539" y="115823"/>
                  </a:lnTo>
                  <a:lnTo>
                    <a:pt x="129539"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6" name="object 36"/>
            <p:cNvSpPr/>
            <p:nvPr/>
          </p:nvSpPr>
          <p:spPr>
            <a:xfrm>
              <a:off x="1924812" y="4544567"/>
              <a:ext cx="129539" cy="116205"/>
            </a:xfrm>
            <a:custGeom>
              <a:avLst/>
              <a:gdLst/>
              <a:ahLst/>
              <a:cxnLst/>
              <a:rect l="l" t="t" r="r" b="b"/>
              <a:pathLst>
                <a:path w="129539" h="116204">
                  <a:moveTo>
                    <a:pt x="0" y="115823"/>
                  </a:moveTo>
                  <a:lnTo>
                    <a:pt x="129539" y="115823"/>
                  </a:lnTo>
                  <a:lnTo>
                    <a:pt x="129539" y="0"/>
                  </a:lnTo>
                  <a:lnTo>
                    <a:pt x="0" y="0"/>
                  </a:lnTo>
                  <a:lnTo>
                    <a:pt x="0" y="115823"/>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7" name="object 37"/>
            <p:cNvSpPr/>
            <p:nvPr/>
          </p:nvSpPr>
          <p:spPr>
            <a:xfrm>
              <a:off x="1529206" y="4075048"/>
              <a:ext cx="269875" cy="454659"/>
            </a:xfrm>
            <a:custGeom>
              <a:avLst/>
              <a:gdLst/>
              <a:ahLst/>
              <a:cxnLst/>
              <a:rect l="l" t="t" r="r" b="b"/>
              <a:pathLst>
                <a:path w="269875" h="454660">
                  <a:moveTo>
                    <a:pt x="225468" y="391598"/>
                  </a:moveTo>
                  <a:lnTo>
                    <a:pt x="197993" y="407669"/>
                  </a:lnTo>
                  <a:lnTo>
                    <a:pt x="269367" y="454151"/>
                  </a:lnTo>
                  <a:lnTo>
                    <a:pt x="265975" y="402589"/>
                  </a:lnTo>
                  <a:lnTo>
                    <a:pt x="231901" y="402589"/>
                  </a:lnTo>
                  <a:lnTo>
                    <a:pt x="225468" y="391598"/>
                  </a:lnTo>
                  <a:close/>
                </a:path>
                <a:path w="269875" h="454660">
                  <a:moveTo>
                    <a:pt x="236427" y="385187"/>
                  </a:moveTo>
                  <a:lnTo>
                    <a:pt x="225468" y="391598"/>
                  </a:lnTo>
                  <a:lnTo>
                    <a:pt x="231901" y="402589"/>
                  </a:lnTo>
                  <a:lnTo>
                    <a:pt x="242824" y="396113"/>
                  </a:lnTo>
                  <a:lnTo>
                    <a:pt x="236427" y="385187"/>
                  </a:lnTo>
                  <a:close/>
                </a:path>
                <a:path w="269875" h="454660">
                  <a:moveTo>
                    <a:pt x="263779" y="369188"/>
                  </a:moveTo>
                  <a:lnTo>
                    <a:pt x="236427" y="385187"/>
                  </a:lnTo>
                  <a:lnTo>
                    <a:pt x="242824" y="396113"/>
                  </a:lnTo>
                  <a:lnTo>
                    <a:pt x="231901" y="402589"/>
                  </a:lnTo>
                  <a:lnTo>
                    <a:pt x="265975" y="402589"/>
                  </a:lnTo>
                  <a:lnTo>
                    <a:pt x="263779" y="369188"/>
                  </a:lnTo>
                  <a:close/>
                </a:path>
                <a:path w="269875" h="454660">
                  <a:moveTo>
                    <a:pt x="10921" y="0"/>
                  </a:moveTo>
                  <a:lnTo>
                    <a:pt x="0" y="6350"/>
                  </a:lnTo>
                  <a:lnTo>
                    <a:pt x="225468" y="391598"/>
                  </a:lnTo>
                  <a:lnTo>
                    <a:pt x="236427" y="385187"/>
                  </a:lnTo>
                  <a:lnTo>
                    <a:pt x="1092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8" name="object 38"/>
            <p:cNvSpPr/>
            <p:nvPr/>
          </p:nvSpPr>
          <p:spPr>
            <a:xfrm>
              <a:off x="2217420" y="4529327"/>
              <a:ext cx="204470" cy="165100"/>
            </a:xfrm>
            <a:custGeom>
              <a:avLst/>
              <a:gdLst/>
              <a:ahLst/>
              <a:cxnLst/>
              <a:rect l="l" t="t" r="r" b="b"/>
              <a:pathLst>
                <a:path w="204469" h="165100">
                  <a:moveTo>
                    <a:pt x="0" y="82296"/>
                  </a:moveTo>
                  <a:lnTo>
                    <a:pt x="8024" y="50256"/>
                  </a:lnTo>
                  <a:lnTo>
                    <a:pt x="29908" y="24098"/>
                  </a:lnTo>
                  <a:lnTo>
                    <a:pt x="62364" y="6465"/>
                  </a:lnTo>
                  <a:lnTo>
                    <a:pt x="102107" y="0"/>
                  </a:lnTo>
                  <a:lnTo>
                    <a:pt x="141851" y="6465"/>
                  </a:lnTo>
                  <a:lnTo>
                    <a:pt x="174307" y="24098"/>
                  </a:lnTo>
                  <a:lnTo>
                    <a:pt x="196191" y="50256"/>
                  </a:lnTo>
                  <a:lnTo>
                    <a:pt x="204216" y="82296"/>
                  </a:lnTo>
                  <a:lnTo>
                    <a:pt x="196191" y="114335"/>
                  </a:lnTo>
                  <a:lnTo>
                    <a:pt x="174307" y="140493"/>
                  </a:lnTo>
                  <a:lnTo>
                    <a:pt x="141851" y="158126"/>
                  </a:lnTo>
                  <a:lnTo>
                    <a:pt x="102107" y="164592"/>
                  </a:lnTo>
                  <a:lnTo>
                    <a:pt x="62364" y="158126"/>
                  </a:lnTo>
                  <a:lnTo>
                    <a:pt x="29908" y="140493"/>
                  </a:lnTo>
                  <a:lnTo>
                    <a:pt x="8024" y="114335"/>
                  </a:lnTo>
                  <a:lnTo>
                    <a:pt x="0" y="82296"/>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9" name="object 39"/>
            <p:cNvPicPr/>
            <p:nvPr/>
          </p:nvPicPr>
          <p:blipFill>
            <a:blip r:embed="rId4" cstate="print"/>
            <a:stretch>
              <a:fillRect/>
            </a:stretch>
          </p:blipFill>
          <p:spPr>
            <a:xfrm>
              <a:off x="2398776" y="4517135"/>
              <a:ext cx="219544" cy="205739"/>
            </a:xfrm>
            <a:prstGeom prst="rect">
              <a:avLst/>
            </a:prstGeom>
          </p:spPr>
        </p:pic>
        <p:pic>
          <p:nvPicPr>
            <p:cNvPr id="40" name="object 40"/>
            <p:cNvPicPr/>
            <p:nvPr/>
          </p:nvPicPr>
          <p:blipFill>
            <a:blip r:embed="rId5" cstate="print"/>
            <a:stretch>
              <a:fillRect/>
            </a:stretch>
          </p:blipFill>
          <p:spPr>
            <a:xfrm>
              <a:off x="2356104" y="4465256"/>
              <a:ext cx="303326" cy="347535"/>
            </a:xfrm>
            <a:prstGeom prst="rect">
              <a:avLst/>
            </a:prstGeom>
          </p:spPr>
        </p:pic>
        <p:sp>
          <p:nvSpPr>
            <p:cNvPr id="41" name="object 41"/>
            <p:cNvSpPr/>
            <p:nvPr/>
          </p:nvSpPr>
          <p:spPr>
            <a:xfrm>
              <a:off x="2446020" y="4544567"/>
              <a:ext cx="129539" cy="116205"/>
            </a:xfrm>
            <a:custGeom>
              <a:avLst/>
              <a:gdLst/>
              <a:ahLst/>
              <a:cxnLst/>
              <a:rect l="l" t="t" r="r" b="b"/>
              <a:pathLst>
                <a:path w="129539" h="116204">
                  <a:moveTo>
                    <a:pt x="129539" y="0"/>
                  </a:moveTo>
                  <a:lnTo>
                    <a:pt x="0" y="0"/>
                  </a:lnTo>
                  <a:lnTo>
                    <a:pt x="0" y="115823"/>
                  </a:lnTo>
                  <a:lnTo>
                    <a:pt x="129539" y="115823"/>
                  </a:lnTo>
                  <a:lnTo>
                    <a:pt x="129539"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42" name="object 42"/>
            <p:cNvSpPr/>
            <p:nvPr/>
          </p:nvSpPr>
          <p:spPr>
            <a:xfrm>
              <a:off x="2446020" y="4544567"/>
              <a:ext cx="129539" cy="116205"/>
            </a:xfrm>
            <a:custGeom>
              <a:avLst/>
              <a:gdLst/>
              <a:ahLst/>
              <a:cxnLst/>
              <a:rect l="l" t="t" r="r" b="b"/>
              <a:pathLst>
                <a:path w="129539" h="116204">
                  <a:moveTo>
                    <a:pt x="0" y="115823"/>
                  </a:moveTo>
                  <a:lnTo>
                    <a:pt x="129539" y="115823"/>
                  </a:lnTo>
                  <a:lnTo>
                    <a:pt x="129539" y="0"/>
                  </a:lnTo>
                  <a:lnTo>
                    <a:pt x="0" y="0"/>
                  </a:lnTo>
                  <a:lnTo>
                    <a:pt x="0" y="115823"/>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43" name="object 43"/>
            <p:cNvSpPr/>
            <p:nvPr/>
          </p:nvSpPr>
          <p:spPr>
            <a:xfrm>
              <a:off x="1561592" y="4015104"/>
              <a:ext cx="758190" cy="514350"/>
            </a:xfrm>
            <a:custGeom>
              <a:avLst/>
              <a:gdLst/>
              <a:ahLst/>
              <a:cxnLst/>
              <a:rect l="l" t="t" r="r" b="b"/>
              <a:pathLst>
                <a:path w="758189" h="514350">
                  <a:moveTo>
                    <a:pt x="691341" y="476938"/>
                  </a:moveTo>
                  <a:lnTo>
                    <a:pt x="673608" y="503301"/>
                  </a:lnTo>
                  <a:lnTo>
                    <a:pt x="758063" y="514350"/>
                  </a:lnTo>
                  <a:lnTo>
                    <a:pt x="740940" y="483997"/>
                  </a:lnTo>
                  <a:lnTo>
                    <a:pt x="701802" y="483997"/>
                  </a:lnTo>
                  <a:lnTo>
                    <a:pt x="691341" y="476938"/>
                  </a:lnTo>
                  <a:close/>
                </a:path>
                <a:path w="758189" h="514350">
                  <a:moveTo>
                    <a:pt x="698380" y="466474"/>
                  </a:moveTo>
                  <a:lnTo>
                    <a:pt x="691341" y="476938"/>
                  </a:lnTo>
                  <a:lnTo>
                    <a:pt x="701802" y="483997"/>
                  </a:lnTo>
                  <a:lnTo>
                    <a:pt x="708914" y="473583"/>
                  </a:lnTo>
                  <a:lnTo>
                    <a:pt x="698380" y="466474"/>
                  </a:lnTo>
                  <a:close/>
                </a:path>
                <a:path w="758189" h="514350">
                  <a:moveTo>
                    <a:pt x="716153" y="440055"/>
                  </a:moveTo>
                  <a:lnTo>
                    <a:pt x="698380" y="466474"/>
                  </a:lnTo>
                  <a:lnTo>
                    <a:pt x="708914" y="473583"/>
                  </a:lnTo>
                  <a:lnTo>
                    <a:pt x="701802" y="483997"/>
                  </a:lnTo>
                  <a:lnTo>
                    <a:pt x="740940" y="483997"/>
                  </a:lnTo>
                  <a:lnTo>
                    <a:pt x="716153" y="440055"/>
                  </a:lnTo>
                  <a:close/>
                </a:path>
                <a:path w="758189" h="514350">
                  <a:moveTo>
                    <a:pt x="7112" y="0"/>
                  </a:moveTo>
                  <a:lnTo>
                    <a:pt x="0" y="10414"/>
                  </a:lnTo>
                  <a:lnTo>
                    <a:pt x="691341" y="476938"/>
                  </a:lnTo>
                  <a:lnTo>
                    <a:pt x="698380" y="466474"/>
                  </a:lnTo>
                  <a:lnTo>
                    <a:pt x="7112"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44" name="object 44"/>
            <p:cNvPicPr/>
            <p:nvPr/>
          </p:nvPicPr>
          <p:blipFill>
            <a:blip r:embed="rId9" cstate="print"/>
            <a:stretch>
              <a:fillRect/>
            </a:stretch>
          </p:blipFill>
          <p:spPr>
            <a:xfrm>
              <a:off x="1354581" y="3931665"/>
              <a:ext cx="216915" cy="177291"/>
            </a:xfrm>
            <a:prstGeom prst="rect">
              <a:avLst/>
            </a:prstGeom>
          </p:spPr>
        </p:pic>
      </p:grpSp>
      <p:sp>
        <p:nvSpPr>
          <p:cNvPr id="45" name="object 45"/>
          <p:cNvSpPr txBox="1"/>
          <p:nvPr/>
        </p:nvSpPr>
        <p:spPr>
          <a:xfrm>
            <a:off x="1424177" y="3952113"/>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46" name="object 46"/>
          <p:cNvGrpSpPr/>
          <p:nvPr/>
        </p:nvGrpSpPr>
        <p:grpSpPr>
          <a:xfrm>
            <a:off x="1583436" y="3849560"/>
            <a:ext cx="303530" cy="347980"/>
            <a:chOff x="1583436" y="3849560"/>
            <a:chExt cx="303530" cy="347980"/>
          </a:xfrm>
        </p:grpSpPr>
        <p:pic>
          <p:nvPicPr>
            <p:cNvPr id="47" name="object 47"/>
            <p:cNvPicPr/>
            <p:nvPr/>
          </p:nvPicPr>
          <p:blipFill>
            <a:blip r:embed="rId10" cstate="print"/>
            <a:stretch>
              <a:fillRect/>
            </a:stretch>
          </p:blipFill>
          <p:spPr>
            <a:xfrm>
              <a:off x="1626108" y="3899953"/>
              <a:ext cx="217868" cy="207225"/>
            </a:xfrm>
            <a:prstGeom prst="rect">
              <a:avLst/>
            </a:prstGeom>
          </p:spPr>
        </p:pic>
        <p:pic>
          <p:nvPicPr>
            <p:cNvPr id="48" name="object 48"/>
            <p:cNvPicPr/>
            <p:nvPr/>
          </p:nvPicPr>
          <p:blipFill>
            <a:blip r:embed="rId11" cstate="print"/>
            <a:stretch>
              <a:fillRect/>
            </a:stretch>
          </p:blipFill>
          <p:spPr>
            <a:xfrm>
              <a:off x="1583436" y="3849560"/>
              <a:ext cx="303326" cy="347535"/>
            </a:xfrm>
            <a:prstGeom prst="rect">
              <a:avLst/>
            </a:prstGeom>
          </p:spPr>
        </p:pic>
        <p:sp>
          <p:nvSpPr>
            <p:cNvPr id="49" name="object 49"/>
            <p:cNvSpPr/>
            <p:nvPr/>
          </p:nvSpPr>
          <p:spPr>
            <a:xfrm>
              <a:off x="1673352" y="3927347"/>
              <a:ext cx="128270" cy="117475"/>
            </a:xfrm>
            <a:custGeom>
              <a:avLst/>
              <a:gdLst/>
              <a:ahLst/>
              <a:cxnLst/>
              <a:rect l="l" t="t" r="r" b="b"/>
              <a:pathLst>
                <a:path w="128269" h="117475">
                  <a:moveTo>
                    <a:pt x="128016" y="0"/>
                  </a:moveTo>
                  <a:lnTo>
                    <a:pt x="0" y="0"/>
                  </a:lnTo>
                  <a:lnTo>
                    <a:pt x="0" y="117347"/>
                  </a:lnTo>
                  <a:lnTo>
                    <a:pt x="128016" y="117347"/>
                  </a:lnTo>
                  <a:lnTo>
                    <a:pt x="128016"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50" name="object 50"/>
            <p:cNvSpPr/>
            <p:nvPr/>
          </p:nvSpPr>
          <p:spPr>
            <a:xfrm>
              <a:off x="1673352" y="3927347"/>
              <a:ext cx="128270" cy="117475"/>
            </a:xfrm>
            <a:custGeom>
              <a:avLst/>
              <a:gdLst/>
              <a:ahLst/>
              <a:cxnLst/>
              <a:rect l="l" t="t" r="r" b="b"/>
              <a:pathLst>
                <a:path w="128269" h="117475">
                  <a:moveTo>
                    <a:pt x="0" y="117347"/>
                  </a:moveTo>
                  <a:lnTo>
                    <a:pt x="128016" y="117347"/>
                  </a:lnTo>
                  <a:lnTo>
                    <a:pt x="128016" y="0"/>
                  </a:lnTo>
                  <a:lnTo>
                    <a:pt x="0" y="0"/>
                  </a:lnTo>
                  <a:lnTo>
                    <a:pt x="0" y="117347"/>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51" name="object 51"/>
          <p:cNvSpPr txBox="1"/>
          <p:nvPr/>
        </p:nvSpPr>
        <p:spPr>
          <a:xfrm>
            <a:off x="1690242" y="3893565"/>
            <a:ext cx="9588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52" name="object 52"/>
          <p:cNvSpPr txBox="1"/>
          <p:nvPr/>
        </p:nvSpPr>
        <p:spPr>
          <a:xfrm>
            <a:off x="627989" y="4720209"/>
            <a:ext cx="35369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53" name="object 53"/>
          <p:cNvSpPr txBox="1"/>
          <p:nvPr/>
        </p:nvSpPr>
        <p:spPr>
          <a:xfrm>
            <a:off x="870610" y="4469663"/>
            <a:ext cx="1699895" cy="427990"/>
          </a:xfrm>
          <a:prstGeom prst="rect">
            <a:avLst/>
          </a:prstGeom>
        </p:spPr>
        <p:txBody>
          <a:bodyPr vert="horz" wrap="square" lIns="0" tIns="12700" rIns="0" bIns="0" rtlCol="0">
            <a:spAutoFit/>
          </a:bodyPr>
          <a:lstStyle/>
          <a:p>
            <a:pPr marL="299085" marR="5080" lvl="0" indent="-287020" algn="l" defTabSz="914400" rtl="0" eaLnBrk="1" fontAlgn="auto" latinLnBrk="0" hangingPunct="1">
              <a:lnSpc>
                <a:spcPct val="132000"/>
              </a:lnSpc>
              <a:spcBef>
                <a:spcPts val="100"/>
              </a:spcBef>
              <a:spcAft>
                <a:spcPts val="0"/>
              </a:spcAft>
              <a:buClrTx/>
              <a:buSzTx/>
              <a:buFontTx/>
              <a:buNone/>
              <a:tabLst>
                <a:tab pos="339725" algn="l"/>
                <a:tab pos="828040" algn="l"/>
                <a:tab pos="891540" algn="l"/>
                <a:tab pos="1356995" algn="l"/>
                <a:tab pos="1412240" algn="l"/>
              </a:tabLst>
              <a:defRPr/>
            </a:pP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16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16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16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54" name="object 54"/>
          <p:cNvGrpSpPr/>
          <p:nvPr/>
        </p:nvGrpSpPr>
        <p:grpSpPr>
          <a:xfrm>
            <a:off x="3770121" y="3931665"/>
            <a:ext cx="1842770" cy="664210"/>
            <a:chOff x="3770121" y="3931665"/>
            <a:chExt cx="1842770" cy="664210"/>
          </a:xfrm>
        </p:grpSpPr>
        <p:sp>
          <p:nvSpPr>
            <p:cNvPr id="55" name="object 55"/>
            <p:cNvSpPr/>
            <p:nvPr/>
          </p:nvSpPr>
          <p:spPr>
            <a:xfrm>
              <a:off x="3884421" y="4094098"/>
              <a:ext cx="851535" cy="502284"/>
            </a:xfrm>
            <a:custGeom>
              <a:avLst/>
              <a:gdLst/>
              <a:ahLst/>
              <a:cxnLst/>
              <a:rect l="l" t="t" r="r" b="b"/>
              <a:pathLst>
                <a:path w="851535" h="502285">
                  <a:moveTo>
                    <a:pt x="819023" y="501777"/>
                  </a:moveTo>
                  <a:lnTo>
                    <a:pt x="801700" y="474218"/>
                  </a:lnTo>
                  <a:lnTo>
                    <a:pt x="773684" y="429641"/>
                  </a:lnTo>
                  <a:lnTo>
                    <a:pt x="757199" y="456679"/>
                  </a:lnTo>
                  <a:lnTo>
                    <a:pt x="6604" y="0"/>
                  </a:lnTo>
                  <a:lnTo>
                    <a:pt x="0" y="10922"/>
                  </a:lnTo>
                  <a:lnTo>
                    <a:pt x="750557" y="467575"/>
                  </a:lnTo>
                  <a:lnTo>
                    <a:pt x="734060" y="494665"/>
                  </a:lnTo>
                  <a:lnTo>
                    <a:pt x="819023" y="501777"/>
                  </a:lnTo>
                  <a:close/>
                </a:path>
                <a:path w="851535" h="502285">
                  <a:moveTo>
                    <a:pt x="851535" y="444373"/>
                  </a:moveTo>
                  <a:lnTo>
                    <a:pt x="845845" y="394589"/>
                  </a:lnTo>
                  <a:lnTo>
                    <a:pt x="841883" y="359791"/>
                  </a:lnTo>
                  <a:lnTo>
                    <a:pt x="815263" y="377101"/>
                  </a:lnTo>
                  <a:lnTo>
                    <a:pt x="570992" y="2032"/>
                  </a:lnTo>
                  <a:lnTo>
                    <a:pt x="560324" y="8890"/>
                  </a:lnTo>
                  <a:lnTo>
                    <a:pt x="804633" y="384009"/>
                  </a:lnTo>
                  <a:lnTo>
                    <a:pt x="778002" y="401320"/>
                  </a:lnTo>
                  <a:lnTo>
                    <a:pt x="851535" y="444373"/>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56" name="object 56"/>
            <p:cNvSpPr/>
            <p:nvPr/>
          </p:nvSpPr>
          <p:spPr>
            <a:xfrm>
              <a:off x="3776471" y="3938015"/>
              <a:ext cx="222885" cy="161925"/>
            </a:xfrm>
            <a:custGeom>
              <a:avLst/>
              <a:gdLst/>
              <a:ahLst/>
              <a:cxnLst/>
              <a:rect l="l" t="t" r="r" b="b"/>
              <a:pathLst>
                <a:path w="222885" h="161925">
                  <a:moveTo>
                    <a:pt x="0" y="80771"/>
                  </a:moveTo>
                  <a:lnTo>
                    <a:pt x="8739" y="49345"/>
                  </a:lnTo>
                  <a:lnTo>
                    <a:pt x="32575" y="23669"/>
                  </a:lnTo>
                  <a:lnTo>
                    <a:pt x="67937" y="6351"/>
                  </a:lnTo>
                  <a:lnTo>
                    <a:pt x="111251" y="0"/>
                  </a:lnTo>
                  <a:lnTo>
                    <a:pt x="154566" y="6351"/>
                  </a:lnTo>
                  <a:lnTo>
                    <a:pt x="189928" y="23669"/>
                  </a:lnTo>
                  <a:lnTo>
                    <a:pt x="213764" y="49345"/>
                  </a:lnTo>
                  <a:lnTo>
                    <a:pt x="222503" y="80771"/>
                  </a:lnTo>
                  <a:lnTo>
                    <a:pt x="213764" y="112198"/>
                  </a:lnTo>
                  <a:lnTo>
                    <a:pt x="189928" y="137874"/>
                  </a:lnTo>
                  <a:lnTo>
                    <a:pt x="154566" y="155192"/>
                  </a:lnTo>
                  <a:lnTo>
                    <a:pt x="111251" y="161543"/>
                  </a:lnTo>
                  <a:lnTo>
                    <a:pt x="67937" y="155192"/>
                  </a:lnTo>
                  <a:lnTo>
                    <a:pt x="32575" y="137874"/>
                  </a:lnTo>
                  <a:lnTo>
                    <a:pt x="8739" y="112198"/>
                  </a:lnTo>
                  <a:lnTo>
                    <a:pt x="0" y="8077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57" name="object 57"/>
            <p:cNvSpPr/>
            <p:nvPr/>
          </p:nvSpPr>
          <p:spPr>
            <a:xfrm>
              <a:off x="4881245" y="4094479"/>
              <a:ext cx="731520" cy="501650"/>
            </a:xfrm>
            <a:custGeom>
              <a:avLst/>
              <a:gdLst/>
              <a:ahLst/>
              <a:cxnLst/>
              <a:rect l="l" t="t" r="r" b="b"/>
              <a:pathLst>
                <a:path w="731520" h="501650">
                  <a:moveTo>
                    <a:pt x="170053" y="7112"/>
                  </a:moveTo>
                  <a:lnTo>
                    <a:pt x="158115" y="3048"/>
                  </a:lnTo>
                  <a:lnTo>
                    <a:pt x="29959" y="370027"/>
                  </a:lnTo>
                  <a:lnTo>
                    <a:pt x="0" y="359537"/>
                  </a:lnTo>
                  <a:lnTo>
                    <a:pt x="10795" y="443992"/>
                  </a:lnTo>
                  <a:lnTo>
                    <a:pt x="70434" y="386080"/>
                  </a:lnTo>
                  <a:lnTo>
                    <a:pt x="71882" y="384683"/>
                  </a:lnTo>
                  <a:lnTo>
                    <a:pt x="41871" y="374192"/>
                  </a:lnTo>
                  <a:lnTo>
                    <a:pt x="170053" y="7112"/>
                  </a:lnTo>
                  <a:close/>
                </a:path>
                <a:path w="731520" h="501650">
                  <a:moveTo>
                    <a:pt x="731266" y="10160"/>
                  </a:moveTo>
                  <a:lnTo>
                    <a:pt x="723773" y="0"/>
                  </a:lnTo>
                  <a:lnTo>
                    <a:pt x="102273" y="451472"/>
                  </a:lnTo>
                  <a:lnTo>
                    <a:pt x="83566" y="425704"/>
                  </a:lnTo>
                  <a:lnTo>
                    <a:pt x="44323" y="501396"/>
                  </a:lnTo>
                  <a:lnTo>
                    <a:pt x="128397" y="487426"/>
                  </a:lnTo>
                  <a:lnTo>
                    <a:pt x="115112" y="469138"/>
                  </a:lnTo>
                  <a:lnTo>
                    <a:pt x="109689" y="461695"/>
                  </a:lnTo>
                  <a:lnTo>
                    <a:pt x="731266" y="1016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58" name="object 58"/>
          <p:cNvSpPr txBox="1"/>
          <p:nvPr/>
        </p:nvSpPr>
        <p:spPr>
          <a:xfrm>
            <a:off x="3849370" y="3950334"/>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59" name="object 59"/>
          <p:cNvGrpSpPr/>
          <p:nvPr/>
        </p:nvGrpSpPr>
        <p:grpSpPr>
          <a:xfrm>
            <a:off x="3939540" y="3872420"/>
            <a:ext cx="2028825" cy="347980"/>
            <a:chOff x="3939540" y="3872420"/>
            <a:chExt cx="2028825" cy="347980"/>
          </a:xfrm>
        </p:grpSpPr>
        <p:pic>
          <p:nvPicPr>
            <p:cNvPr id="60" name="object 60"/>
            <p:cNvPicPr/>
            <p:nvPr/>
          </p:nvPicPr>
          <p:blipFill>
            <a:blip r:embed="rId12" cstate="print"/>
            <a:stretch>
              <a:fillRect/>
            </a:stretch>
          </p:blipFill>
          <p:spPr>
            <a:xfrm>
              <a:off x="3976116" y="3924300"/>
              <a:ext cx="230187" cy="205739"/>
            </a:xfrm>
            <a:prstGeom prst="rect">
              <a:avLst/>
            </a:prstGeom>
          </p:spPr>
        </p:pic>
        <p:pic>
          <p:nvPicPr>
            <p:cNvPr id="61" name="object 61"/>
            <p:cNvPicPr/>
            <p:nvPr/>
          </p:nvPicPr>
          <p:blipFill>
            <a:blip r:embed="rId13" cstate="print"/>
            <a:stretch>
              <a:fillRect/>
            </a:stretch>
          </p:blipFill>
          <p:spPr>
            <a:xfrm>
              <a:off x="3939540" y="3872420"/>
              <a:ext cx="303326" cy="347535"/>
            </a:xfrm>
            <a:prstGeom prst="rect">
              <a:avLst/>
            </a:prstGeom>
          </p:spPr>
        </p:pic>
        <p:sp>
          <p:nvSpPr>
            <p:cNvPr id="62" name="object 62"/>
            <p:cNvSpPr/>
            <p:nvPr/>
          </p:nvSpPr>
          <p:spPr>
            <a:xfrm>
              <a:off x="4023360" y="3951732"/>
              <a:ext cx="140335" cy="116205"/>
            </a:xfrm>
            <a:custGeom>
              <a:avLst/>
              <a:gdLst/>
              <a:ahLst/>
              <a:cxnLst/>
              <a:rect l="l" t="t" r="r" b="b"/>
              <a:pathLst>
                <a:path w="140335" h="116204">
                  <a:moveTo>
                    <a:pt x="140208" y="0"/>
                  </a:moveTo>
                  <a:lnTo>
                    <a:pt x="0" y="0"/>
                  </a:lnTo>
                  <a:lnTo>
                    <a:pt x="0" y="115824"/>
                  </a:lnTo>
                  <a:lnTo>
                    <a:pt x="140208" y="115824"/>
                  </a:lnTo>
                  <a:lnTo>
                    <a:pt x="140208"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63" name="object 63"/>
            <p:cNvSpPr/>
            <p:nvPr/>
          </p:nvSpPr>
          <p:spPr>
            <a:xfrm>
              <a:off x="4023360" y="3951732"/>
              <a:ext cx="140335" cy="116205"/>
            </a:xfrm>
            <a:custGeom>
              <a:avLst/>
              <a:gdLst/>
              <a:ahLst/>
              <a:cxnLst/>
              <a:rect l="l" t="t" r="r" b="b"/>
              <a:pathLst>
                <a:path w="140335" h="116204">
                  <a:moveTo>
                    <a:pt x="0" y="115824"/>
                  </a:moveTo>
                  <a:lnTo>
                    <a:pt x="140208" y="115824"/>
                  </a:lnTo>
                  <a:lnTo>
                    <a:pt x="140208" y="0"/>
                  </a:lnTo>
                  <a:lnTo>
                    <a:pt x="0" y="0"/>
                  </a:lnTo>
                  <a:lnTo>
                    <a:pt x="0" y="115824"/>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64" name="object 64"/>
            <p:cNvSpPr/>
            <p:nvPr/>
          </p:nvSpPr>
          <p:spPr>
            <a:xfrm>
              <a:off x="4338828" y="3938016"/>
              <a:ext cx="222885" cy="161925"/>
            </a:xfrm>
            <a:custGeom>
              <a:avLst/>
              <a:gdLst/>
              <a:ahLst/>
              <a:cxnLst/>
              <a:rect l="l" t="t" r="r" b="b"/>
              <a:pathLst>
                <a:path w="222885" h="161925">
                  <a:moveTo>
                    <a:pt x="0" y="80771"/>
                  </a:moveTo>
                  <a:lnTo>
                    <a:pt x="8739" y="49345"/>
                  </a:lnTo>
                  <a:lnTo>
                    <a:pt x="32575" y="23669"/>
                  </a:lnTo>
                  <a:lnTo>
                    <a:pt x="67937" y="6351"/>
                  </a:lnTo>
                  <a:lnTo>
                    <a:pt x="111251" y="0"/>
                  </a:lnTo>
                  <a:lnTo>
                    <a:pt x="154566" y="6351"/>
                  </a:lnTo>
                  <a:lnTo>
                    <a:pt x="189928" y="23669"/>
                  </a:lnTo>
                  <a:lnTo>
                    <a:pt x="213764" y="49345"/>
                  </a:lnTo>
                  <a:lnTo>
                    <a:pt x="222504" y="80771"/>
                  </a:lnTo>
                  <a:lnTo>
                    <a:pt x="213764" y="112198"/>
                  </a:lnTo>
                  <a:lnTo>
                    <a:pt x="189928" y="137874"/>
                  </a:lnTo>
                  <a:lnTo>
                    <a:pt x="154566" y="155192"/>
                  </a:lnTo>
                  <a:lnTo>
                    <a:pt x="111251" y="161543"/>
                  </a:lnTo>
                  <a:lnTo>
                    <a:pt x="67937" y="155192"/>
                  </a:lnTo>
                  <a:lnTo>
                    <a:pt x="32575" y="137874"/>
                  </a:lnTo>
                  <a:lnTo>
                    <a:pt x="8739" y="112198"/>
                  </a:lnTo>
                  <a:lnTo>
                    <a:pt x="0" y="8077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65" name="object 65"/>
            <p:cNvPicPr/>
            <p:nvPr/>
          </p:nvPicPr>
          <p:blipFill>
            <a:blip r:embed="rId12" cstate="print"/>
            <a:stretch>
              <a:fillRect/>
            </a:stretch>
          </p:blipFill>
          <p:spPr>
            <a:xfrm>
              <a:off x="4538472" y="3924300"/>
              <a:ext cx="230187" cy="205739"/>
            </a:xfrm>
            <a:prstGeom prst="rect">
              <a:avLst/>
            </a:prstGeom>
          </p:spPr>
        </p:pic>
        <p:pic>
          <p:nvPicPr>
            <p:cNvPr id="66" name="object 66"/>
            <p:cNvPicPr/>
            <p:nvPr/>
          </p:nvPicPr>
          <p:blipFill>
            <a:blip r:embed="rId14" cstate="print"/>
            <a:stretch>
              <a:fillRect/>
            </a:stretch>
          </p:blipFill>
          <p:spPr>
            <a:xfrm>
              <a:off x="4497324" y="3872420"/>
              <a:ext cx="313969" cy="347535"/>
            </a:xfrm>
            <a:prstGeom prst="rect">
              <a:avLst/>
            </a:prstGeom>
          </p:spPr>
        </p:pic>
        <p:sp>
          <p:nvSpPr>
            <p:cNvPr id="67" name="object 67"/>
            <p:cNvSpPr/>
            <p:nvPr/>
          </p:nvSpPr>
          <p:spPr>
            <a:xfrm>
              <a:off x="4585716" y="3951732"/>
              <a:ext cx="140335" cy="116205"/>
            </a:xfrm>
            <a:custGeom>
              <a:avLst/>
              <a:gdLst/>
              <a:ahLst/>
              <a:cxnLst/>
              <a:rect l="l" t="t" r="r" b="b"/>
              <a:pathLst>
                <a:path w="140335" h="116204">
                  <a:moveTo>
                    <a:pt x="140208" y="0"/>
                  </a:moveTo>
                  <a:lnTo>
                    <a:pt x="0" y="0"/>
                  </a:lnTo>
                  <a:lnTo>
                    <a:pt x="0" y="115824"/>
                  </a:lnTo>
                  <a:lnTo>
                    <a:pt x="140208" y="115824"/>
                  </a:lnTo>
                  <a:lnTo>
                    <a:pt x="140208"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68" name="object 68"/>
            <p:cNvSpPr/>
            <p:nvPr/>
          </p:nvSpPr>
          <p:spPr>
            <a:xfrm>
              <a:off x="4585716" y="3951732"/>
              <a:ext cx="140335" cy="116205"/>
            </a:xfrm>
            <a:custGeom>
              <a:avLst/>
              <a:gdLst/>
              <a:ahLst/>
              <a:cxnLst/>
              <a:rect l="l" t="t" r="r" b="b"/>
              <a:pathLst>
                <a:path w="140335" h="116204">
                  <a:moveTo>
                    <a:pt x="0" y="115824"/>
                  </a:moveTo>
                  <a:lnTo>
                    <a:pt x="140208" y="115824"/>
                  </a:lnTo>
                  <a:lnTo>
                    <a:pt x="140208" y="0"/>
                  </a:lnTo>
                  <a:lnTo>
                    <a:pt x="0" y="0"/>
                  </a:lnTo>
                  <a:lnTo>
                    <a:pt x="0" y="115824"/>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69" name="object 69"/>
            <p:cNvSpPr/>
            <p:nvPr/>
          </p:nvSpPr>
          <p:spPr>
            <a:xfrm>
              <a:off x="4934712" y="3938016"/>
              <a:ext cx="222885" cy="161925"/>
            </a:xfrm>
            <a:custGeom>
              <a:avLst/>
              <a:gdLst/>
              <a:ahLst/>
              <a:cxnLst/>
              <a:rect l="l" t="t" r="r" b="b"/>
              <a:pathLst>
                <a:path w="222885" h="161925">
                  <a:moveTo>
                    <a:pt x="0" y="80771"/>
                  </a:moveTo>
                  <a:lnTo>
                    <a:pt x="8739" y="49345"/>
                  </a:lnTo>
                  <a:lnTo>
                    <a:pt x="32575" y="23669"/>
                  </a:lnTo>
                  <a:lnTo>
                    <a:pt x="67937" y="6351"/>
                  </a:lnTo>
                  <a:lnTo>
                    <a:pt x="111251" y="0"/>
                  </a:lnTo>
                  <a:lnTo>
                    <a:pt x="154566" y="6351"/>
                  </a:lnTo>
                  <a:lnTo>
                    <a:pt x="189928" y="23669"/>
                  </a:lnTo>
                  <a:lnTo>
                    <a:pt x="213764" y="49345"/>
                  </a:lnTo>
                  <a:lnTo>
                    <a:pt x="222503" y="80771"/>
                  </a:lnTo>
                  <a:lnTo>
                    <a:pt x="213764" y="112198"/>
                  </a:lnTo>
                  <a:lnTo>
                    <a:pt x="189928" y="137874"/>
                  </a:lnTo>
                  <a:lnTo>
                    <a:pt x="154566" y="155192"/>
                  </a:lnTo>
                  <a:lnTo>
                    <a:pt x="111251" y="161543"/>
                  </a:lnTo>
                  <a:lnTo>
                    <a:pt x="67937" y="155192"/>
                  </a:lnTo>
                  <a:lnTo>
                    <a:pt x="32575" y="137874"/>
                  </a:lnTo>
                  <a:lnTo>
                    <a:pt x="8739" y="112198"/>
                  </a:lnTo>
                  <a:lnTo>
                    <a:pt x="0" y="8077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70" name="object 70"/>
            <p:cNvPicPr/>
            <p:nvPr/>
          </p:nvPicPr>
          <p:blipFill>
            <a:blip r:embed="rId12" cstate="print"/>
            <a:stretch>
              <a:fillRect/>
            </a:stretch>
          </p:blipFill>
          <p:spPr>
            <a:xfrm>
              <a:off x="5134356" y="3924300"/>
              <a:ext cx="230187" cy="205739"/>
            </a:xfrm>
            <a:prstGeom prst="rect">
              <a:avLst/>
            </a:prstGeom>
          </p:spPr>
        </p:pic>
        <p:pic>
          <p:nvPicPr>
            <p:cNvPr id="71" name="object 71"/>
            <p:cNvPicPr/>
            <p:nvPr/>
          </p:nvPicPr>
          <p:blipFill>
            <a:blip r:embed="rId15" cstate="print"/>
            <a:stretch>
              <a:fillRect/>
            </a:stretch>
          </p:blipFill>
          <p:spPr>
            <a:xfrm>
              <a:off x="5100828" y="3872420"/>
              <a:ext cx="297179" cy="347535"/>
            </a:xfrm>
            <a:prstGeom prst="rect">
              <a:avLst/>
            </a:prstGeom>
          </p:spPr>
        </p:pic>
        <p:sp>
          <p:nvSpPr>
            <p:cNvPr id="72" name="object 72"/>
            <p:cNvSpPr/>
            <p:nvPr/>
          </p:nvSpPr>
          <p:spPr>
            <a:xfrm>
              <a:off x="5181600" y="3951732"/>
              <a:ext cx="140335" cy="116205"/>
            </a:xfrm>
            <a:custGeom>
              <a:avLst/>
              <a:gdLst/>
              <a:ahLst/>
              <a:cxnLst/>
              <a:rect l="l" t="t" r="r" b="b"/>
              <a:pathLst>
                <a:path w="140335" h="116204">
                  <a:moveTo>
                    <a:pt x="140208" y="0"/>
                  </a:moveTo>
                  <a:lnTo>
                    <a:pt x="0" y="0"/>
                  </a:lnTo>
                  <a:lnTo>
                    <a:pt x="0" y="115824"/>
                  </a:lnTo>
                  <a:lnTo>
                    <a:pt x="140208" y="115824"/>
                  </a:lnTo>
                  <a:lnTo>
                    <a:pt x="140208"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73" name="object 73"/>
            <p:cNvSpPr/>
            <p:nvPr/>
          </p:nvSpPr>
          <p:spPr>
            <a:xfrm>
              <a:off x="5181600" y="3951732"/>
              <a:ext cx="140335" cy="116205"/>
            </a:xfrm>
            <a:custGeom>
              <a:avLst/>
              <a:gdLst/>
              <a:ahLst/>
              <a:cxnLst/>
              <a:rect l="l" t="t" r="r" b="b"/>
              <a:pathLst>
                <a:path w="140335" h="116204">
                  <a:moveTo>
                    <a:pt x="0" y="115824"/>
                  </a:moveTo>
                  <a:lnTo>
                    <a:pt x="140208" y="115824"/>
                  </a:lnTo>
                  <a:lnTo>
                    <a:pt x="140208" y="0"/>
                  </a:lnTo>
                  <a:lnTo>
                    <a:pt x="0" y="0"/>
                  </a:lnTo>
                  <a:lnTo>
                    <a:pt x="0" y="115824"/>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74" name="object 74"/>
            <p:cNvSpPr/>
            <p:nvPr/>
          </p:nvSpPr>
          <p:spPr>
            <a:xfrm>
              <a:off x="5497068" y="3938016"/>
              <a:ext cx="220979" cy="161925"/>
            </a:xfrm>
            <a:custGeom>
              <a:avLst/>
              <a:gdLst/>
              <a:ahLst/>
              <a:cxnLst/>
              <a:rect l="l" t="t" r="r" b="b"/>
              <a:pathLst>
                <a:path w="220979" h="161925">
                  <a:moveTo>
                    <a:pt x="0" y="80771"/>
                  </a:moveTo>
                  <a:lnTo>
                    <a:pt x="8691" y="49345"/>
                  </a:lnTo>
                  <a:lnTo>
                    <a:pt x="32385" y="23669"/>
                  </a:lnTo>
                  <a:lnTo>
                    <a:pt x="67508" y="6351"/>
                  </a:lnTo>
                  <a:lnTo>
                    <a:pt x="110490" y="0"/>
                  </a:lnTo>
                  <a:lnTo>
                    <a:pt x="153471" y="6351"/>
                  </a:lnTo>
                  <a:lnTo>
                    <a:pt x="188595" y="23669"/>
                  </a:lnTo>
                  <a:lnTo>
                    <a:pt x="212288" y="49345"/>
                  </a:lnTo>
                  <a:lnTo>
                    <a:pt x="220980" y="80771"/>
                  </a:lnTo>
                  <a:lnTo>
                    <a:pt x="212288" y="112198"/>
                  </a:lnTo>
                  <a:lnTo>
                    <a:pt x="188595" y="137874"/>
                  </a:lnTo>
                  <a:lnTo>
                    <a:pt x="153471" y="155192"/>
                  </a:lnTo>
                  <a:lnTo>
                    <a:pt x="110490" y="161543"/>
                  </a:lnTo>
                  <a:lnTo>
                    <a:pt x="67508" y="155192"/>
                  </a:lnTo>
                  <a:lnTo>
                    <a:pt x="32385" y="137874"/>
                  </a:lnTo>
                  <a:lnTo>
                    <a:pt x="8691" y="112198"/>
                  </a:lnTo>
                  <a:lnTo>
                    <a:pt x="0" y="8077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75" name="object 75"/>
            <p:cNvPicPr/>
            <p:nvPr/>
          </p:nvPicPr>
          <p:blipFill>
            <a:blip r:embed="rId12" cstate="print"/>
            <a:stretch>
              <a:fillRect/>
            </a:stretch>
          </p:blipFill>
          <p:spPr>
            <a:xfrm>
              <a:off x="5696712" y="3924300"/>
              <a:ext cx="230187" cy="205739"/>
            </a:xfrm>
            <a:prstGeom prst="rect">
              <a:avLst/>
            </a:prstGeom>
          </p:spPr>
        </p:pic>
        <p:pic>
          <p:nvPicPr>
            <p:cNvPr id="76" name="object 76"/>
            <p:cNvPicPr/>
            <p:nvPr/>
          </p:nvPicPr>
          <p:blipFill>
            <a:blip r:embed="rId16" cstate="print"/>
            <a:stretch>
              <a:fillRect/>
            </a:stretch>
          </p:blipFill>
          <p:spPr>
            <a:xfrm>
              <a:off x="5654040" y="3872420"/>
              <a:ext cx="313969" cy="347535"/>
            </a:xfrm>
            <a:prstGeom prst="rect">
              <a:avLst/>
            </a:prstGeom>
          </p:spPr>
        </p:pic>
        <p:sp>
          <p:nvSpPr>
            <p:cNvPr id="77" name="object 77"/>
            <p:cNvSpPr/>
            <p:nvPr/>
          </p:nvSpPr>
          <p:spPr>
            <a:xfrm>
              <a:off x="5743956" y="3951732"/>
              <a:ext cx="140335" cy="116205"/>
            </a:xfrm>
            <a:custGeom>
              <a:avLst/>
              <a:gdLst/>
              <a:ahLst/>
              <a:cxnLst/>
              <a:rect l="l" t="t" r="r" b="b"/>
              <a:pathLst>
                <a:path w="140335" h="116204">
                  <a:moveTo>
                    <a:pt x="140208" y="0"/>
                  </a:moveTo>
                  <a:lnTo>
                    <a:pt x="0" y="0"/>
                  </a:lnTo>
                  <a:lnTo>
                    <a:pt x="0" y="115824"/>
                  </a:lnTo>
                  <a:lnTo>
                    <a:pt x="140208" y="115824"/>
                  </a:lnTo>
                  <a:lnTo>
                    <a:pt x="140208"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78" name="object 78"/>
            <p:cNvSpPr/>
            <p:nvPr/>
          </p:nvSpPr>
          <p:spPr>
            <a:xfrm>
              <a:off x="5743956" y="3951732"/>
              <a:ext cx="140335" cy="116205"/>
            </a:xfrm>
            <a:custGeom>
              <a:avLst/>
              <a:gdLst/>
              <a:ahLst/>
              <a:cxnLst/>
              <a:rect l="l" t="t" r="r" b="b"/>
              <a:pathLst>
                <a:path w="140335" h="116204">
                  <a:moveTo>
                    <a:pt x="0" y="115824"/>
                  </a:moveTo>
                  <a:lnTo>
                    <a:pt x="140208" y="115824"/>
                  </a:lnTo>
                  <a:lnTo>
                    <a:pt x="140208" y="0"/>
                  </a:lnTo>
                  <a:lnTo>
                    <a:pt x="0" y="0"/>
                  </a:lnTo>
                  <a:lnTo>
                    <a:pt x="0" y="115824"/>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79" name="object 79"/>
          <p:cNvSpPr txBox="1"/>
          <p:nvPr/>
        </p:nvSpPr>
        <p:spPr>
          <a:xfrm>
            <a:off x="4046601" y="3925951"/>
            <a:ext cx="1821814"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366395" algn="l"/>
                <a:tab pos="568960" algn="l"/>
                <a:tab pos="962025" algn="l"/>
                <a:tab pos="1174115" algn="l"/>
                <a:tab pos="1524635" algn="l"/>
                <a:tab pos="1727200" algn="l"/>
              </a:tabLst>
              <a:defRPr/>
            </a:pP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50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80" name="object 80"/>
          <p:cNvSpPr txBox="1"/>
          <p:nvPr/>
        </p:nvSpPr>
        <p:spPr>
          <a:xfrm>
            <a:off x="289356" y="3499865"/>
            <a:ext cx="5836920" cy="43942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109595" algn="l"/>
              </a:tabLst>
              <a:defRPr/>
            </a:pPr>
            <a:r>
              <a:rPr kumimoji="0" sz="1050" b="1"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Broadcast</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将主节点的</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数</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据</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广</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播</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至</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其</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他</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节</a:t>
            </a:r>
            <a:r>
              <a:rPr kumimoji="0" sz="105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点</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650" b="1" i="0" u="none" strike="noStrike" kern="1200" cap="none" spc="-1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Gather</a:t>
            </a:r>
            <a:r>
              <a:rPr kumimoji="0" sz="1650" b="0" i="0" u="none" strike="noStrike" kern="1200" cap="none" spc="-1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t>
            </a:r>
            <a:r>
              <a:rPr kumimoji="0" sz="165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把多个节</a:t>
            </a:r>
            <a:r>
              <a:rPr kumimoji="0" sz="1650" b="0" i="0" u="none" strike="noStrike" kern="1200" cap="none" spc="-22" normalizeH="0" baseline="3000" noProof="0" dirty="0">
                <a:ln>
                  <a:noFill/>
                </a:ln>
                <a:solidFill>
                  <a:srgbClr val="252525"/>
                </a:solidFill>
                <a:effectLst/>
                <a:uLnTx/>
                <a:uFillTx/>
                <a:latin typeface="微软雅黑" panose="020B0503020204020204" charset="-122"/>
                <a:ea typeface="+mn-ea"/>
                <a:cs typeface="微软雅黑" panose="020B0503020204020204" charset="-122"/>
              </a:rPr>
              <a:t>点</a:t>
            </a:r>
            <a:r>
              <a:rPr kumimoji="0" sz="165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的数</a:t>
            </a:r>
            <a:r>
              <a:rPr kumimoji="0" sz="1650" b="0" i="0" u="none" strike="noStrike" kern="1200" cap="none" spc="-22" normalizeH="0" baseline="3000" noProof="0" dirty="0">
                <a:ln>
                  <a:noFill/>
                </a:ln>
                <a:solidFill>
                  <a:srgbClr val="252525"/>
                </a:solidFill>
                <a:effectLst/>
                <a:uLnTx/>
                <a:uFillTx/>
                <a:latin typeface="微软雅黑" panose="020B0503020204020204" charset="-122"/>
                <a:ea typeface="+mn-ea"/>
                <a:cs typeface="微软雅黑" panose="020B0503020204020204" charset="-122"/>
              </a:rPr>
              <a:t>据</a:t>
            </a:r>
            <a:r>
              <a:rPr kumimoji="0" sz="165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收集</a:t>
            </a:r>
            <a:r>
              <a:rPr kumimoji="0" sz="1650" b="0" i="0" u="none" strike="noStrike" kern="1200" cap="none" spc="-22" normalizeH="0" baseline="3000" noProof="0" dirty="0">
                <a:ln>
                  <a:noFill/>
                </a:ln>
                <a:solidFill>
                  <a:srgbClr val="252525"/>
                </a:solidFill>
                <a:effectLst/>
                <a:uLnTx/>
                <a:uFillTx/>
                <a:latin typeface="微软雅黑" panose="020B0503020204020204" charset="-122"/>
                <a:ea typeface="+mn-ea"/>
                <a:cs typeface="微软雅黑" panose="020B0503020204020204" charset="-122"/>
              </a:rPr>
              <a:t>到</a:t>
            </a:r>
            <a:r>
              <a:rPr kumimoji="0" sz="165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一个</a:t>
            </a:r>
            <a:r>
              <a:rPr kumimoji="0" sz="1650" b="0" i="0" u="none" strike="noStrike" kern="1200" cap="none" spc="-22" normalizeH="0" baseline="3000" noProof="0" dirty="0">
                <a:ln>
                  <a:noFill/>
                </a:ln>
                <a:solidFill>
                  <a:srgbClr val="252525"/>
                </a:solidFill>
                <a:effectLst/>
                <a:uLnTx/>
                <a:uFillTx/>
                <a:latin typeface="微软雅黑" panose="020B0503020204020204" charset="-122"/>
                <a:ea typeface="+mn-ea"/>
                <a:cs typeface="微软雅黑" panose="020B0503020204020204" charset="-122"/>
              </a:rPr>
              <a:t>节</a:t>
            </a:r>
            <a:r>
              <a:rPr kumimoji="0" sz="165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点</a:t>
            </a:r>
            <a:endParaRPr kumimoji="0" sz="165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a:p>
            <a:pPr marL="1064260" marR="0" lvl="0" indent="0" algn="l" defTabSz="914400" rtl="0" eaLnBrk="1" fontAlgn="auto" latinLnBrk="0" hangingPunct="1">
              <a:lnSpc>
                <a:spcPct val="100000"/>
              </a:lnSpc>
              <a:spcBef>
                <a:spcPts val="735"/>
              </a:spcBef>
              <a:spcAft>
                <a:spcPts val="0"/>
              </a:spcAft>
              <a:buClrTx/>
              <a:buSzTx/>
              <a:buFontTx/>
              <a:buNone/>
              <a:tabLst>
                <a:tab pos="3499485" algn="l"/>
                <a:tab pos="4070985" algn="l"/>
                <a:tab pos="4641850" algn="l"/>
                <a:tab pos="5218430" algn="l"/>
              </a:tabLst>
              <a:defRPr/>
            </a:pP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XPU0</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XPU0</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pic>
        <p:nvPicPr>
          <p:cNvPr id="81" name="object 81"/>
          <p:cNvPicPr/>
          <p:nvPr/>
        </p:nvPicPr>
        <p:blipFill>
          <a:blip r:embed="rId17" cstate="print"/>
          <a:stretch>
            <a:fillRect/>
          </a:stretch>
        </p:blipFill>
        <p:spPr>
          <a:xfrm>
            <a:off x="4696714" y="4509261"/>
            <a:ext cx="235203" cy="174244"/>
          </a:xfrm>
          <a:prstGeom prst="rect">
            <a:avLst/>
          </a:prstGeom>
        </p:spPr>
      </p:pic>
      <p:sp>
        <p:nvSpPr>
          <p:cNvPr id="82" name="object 82"/>
          <p:cNvSpPr txBox="1"/>
          <p:nvPr/>
        </p:nvSpPr>
        <p:spPr>
          <a:xfrm>
            <a:off x="4775961" y="4527930"/>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83" name="object 83"/>
          <p:cNvGrpSpPr/>
          <p:nvPr/>
        </p:nvGrpSpPr>
        <p:grpSpPr>
          <a:xfrm>
            <a:off x="4957571" y="4456112"/>
            <a:ext cx="833755" cy="347980"/>
            <a:chOff x="4957571" y="4456112"/>
            <a:chExt cx="833755" cy="347980"/>
          </a:xfrm>
        </p:grpSpPr>
        <p:pic>
          <p:nvPicPr>
            <p:cNvPr id="84" name="object 84"/>
            <p:cNvPicPr/>
            <p:nvPr/>
          </p:nvPicPr>
          <p:blipFill>
            <a:blip r:embed="rId18" cstate="print"/>
            <a:stretch>
              <a:fillRect/>
            </a:stretch>
          </p:blipFill>
          <p:spPr>
            <a:xfrm>
              <a:off x="4994147" y="4507953"/>
              <a:ext cx="228688" cy="204254"/>
            </a:xfrm>
            <a:prstGeom prst="rect">
              <a:avLst/>
            </a:prstGeom>
          </p:spPr>
        </p:pic>
        <p:pic>
          <p:nvPicPr>
            <p:cNvPr id="85" name="object 85"/>
            <p:cNvPicPr/>
            <p:nvPr/>
          </p:nvPicPr>
          <p:blipFill>
            <a:blip r:embed="rId19" cstate="print"/>
            <a:stretch>
              <a:fillRect/>
            </a:stretch>
          </p:blipFill>
          <p:spPr>
            <a:xfrm>
              <a:off x="4957571" y="4456112"/>
              <a:ext cx="303326" cy="347535"/>
            </a:xfrm>
            <a:prstGeom prst="rect">
              <a:avLst/>
            </a:prstGeom>
          </p:spPr>
        </p:pic>
        <p:sp>
          <p:nvSpPr>
            <p:cNvPr id="86" name="object 86"/>
            <p:cNvSpPr/>
            <p:nvPr/>
          </p:nvSpPr>
          <p:spPr>
            <a:xfrm>
              <a:off x="5041391" y="4535423"/>
              <a:ext cx="139065" cy="114300"/>
            </a:xfrm>
            <a:custGeom>
              <a:avLst/>
              <a:gdLst/>
              <a:ahLst/>
              <a:cxnLst/>
              <a:rect l="l" t="t" r="r" b="b"/>
              <a:pathLst>
                <a:path w="139064" h="114300">
                  <a:moveTo>
                    <a:pt x="138684" y="0"/>
                  </a:moveTo>
                  <a:lnTo>
                    <a:pt x="0" y="0"/>
                  </a:lnTo>
                  <a:lnTo>
                    <a:pt x="0" y="114300"/>
                  </a:lnTo>
                  <a:lnTo>
                    <a:pt x="138684" y="114300"/>
                  </a:lnTo>
                  <a:lnTo>
                    <a:pt x="1386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87" name="object 87"/>
            <p:cNvSpPr/>
            <p:nvPr/>
          </p:nvSpPr>
          <p:spPr>
            <a:xfrm>
              <a:off x="5041391" y="4535423"/>
              <a:ext cx="139065" cy="114300"/>
            </a:xfrm>
            <a:custGeom>
              <a:avLst/>
              <a:gdLst/>
              <a:ahLst/>
              <a:cxnLst/>
              <a:rect l="l" t="t" r="r" b="b"/>
              <a:pathLst>
                <a:path w="139064" h="114300">
                  <a:moveTo>
                    <a:pt x="0" y="114300"/>
                  </a:moveTo>
                  <a:lnTo>
                    <a:pt x="138684" y="114300"/>
                  </a:lnTo>
                  <a:lnTo>
                    <a:pt x="138684" y="0"/>
                  </a:lnTo>
                  <a:lnTo>
                    <a:pt x="0" y="0"/>
                  </a:lnTo>
                  <a:lnTo>
                    <a:pt x="0" y="114300"/>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88" name="object 88"/>
            <p:cNvPicPr/>
            <p:nvPr/>
          </p:nvPicPr>
          <p:blipFill>
            <a:blip r:embed="rId18" cstate="print"/>
            <a:stretch>
              <a:fillRect/>
            </a:stretch>
          </p:blipFill>
          <p:spPr>
            <a:xfrm>
              <a:off x="5169407" y="4507953"/>
              <a:ext cx="228688" cy="204254"/>
            </a:xfrm>
            <a:prstGeom prst="rect">
              <a:avLst/>
            </a:prstGeom>
          </p:spPr>
        </p:pic>
        <p:pic>
          <p:nvPicPr>
            <p:cNvPr id="89" name="object 89"/>
            <p:cNvPicPr/>
            <p:nvPr/>
          </p:nvPicPr>
          <p:blipFill>
            <a:blip r:embed="rId20" cstate="print"/>
            <a:stretch>
              <a:fillRect/>
            </a:stretch>
          </p:blipFill>
          <p:spPr>
            <a:xfrm>
              <a:off x="5126735" y="4456112"/>
              <a:ext cx="313969" cy="347535"/>
            </a:xfrm>
            <a:prstGeom prst="rect">
              <a:avLst/>
            </a:prstGeom>
          </p:spPr>
        </p:pic>
        <p:sp>
          <p:nvSpPr>
            <p:cNvPr id="90" name="object 90"/>
            <p:cNvSpPr/>
            <p:nvPr/>
          </p:nvSpPr>
          <p:spPr>
            <a:xfrm>
              <a:off x="5216651" y="4535423"/>
              <a:ext cx="139065" cy="114300"/>
            </a:xfrm>
            <a:custGeom>
              <a:avLst/>
              <a:gdLst/>
              <a:ahLst/>
              <a:cxnLst/>
              <a:rect l="l" t="t" r="r" b="b"/>
              <a:pathLst>
                <a:path w="139064" h="114300">
                  <a:moveTo>
                    <a:pt x="138684" y="0"/>
                  </a:moveTo>
                  <a:lnTo>
                    <a:pt x="0" y="0"/>
                  </a:lnTo>
                  <a:lnTo>
                    <a:pt x="0" y="114300"/>
                  </a:lnTo>
                  <a:lnTo>
                    <a:pt x="138684" y="114300"/>
                  </a:lnTo>
                  <a:lnTo>
                    <a:pt x="1386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91" name="object 91"/>
            <p:cNvSpPr/>
            <p:nvPr/>
          </p:nvSpPr>
          <p:spPr>
            <a:xfrm>
              <a:off x="5216651" y="4535423"/>
              <a:ext cx="139065" cy="114300"/>
            </a:xfrm>
            <a:custGeom>
              <a:avLst/>
              <a:gdLst/>
              <a:ahLst/>
              <a:cxnLst/>
              <a:rect l="l" t="t" r="r" b="b"/>
              <a:pathLst>
                <a:path w="139064" h="114300">
                  <a:moveTo>
                    <a:pt x="0" y="114300"/>
                  </a:moveTo>
                  <a:lnTo>
                    <a:pt x="138684" y="114300"/>
                  </a:lnTo>
                  <a:lnTo>
                    <a:pt x="138684" y="0"/>
                  </a:lnTo>
                  <a:lnTo>
                    <a:pt x="0" y="0"/>
                  </a:lnTo>
                  <a:lnTo>
                    <a:pt x="0" y="114300"/>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92" name="object 92"/>
            <p:cNvPicPr/>
            <p:nvPr/>
          </p:nvPicPr>
          <p:blipFill>
            <a:blip r:embed="rId21" cstate="print"/>
            <a:stretch>
              <a:fillRect/>
            </a:stretch>
          </p:blipFill>
          <p:spPr>
            <a:xfrm>
              <a:off x="5344667" y="4507953"/>
              <a:ext cx="230187" cy="204254"/>
            </a:xfrm>
            <a:prstGeom prst="rect">
              <a:avLst/>
            </a:prstGeom>
          </p:spPr>
        </p:pic>
        <p:pic>
          <p:nvPicPr>
            <p:cNvPr id="93" name="object 93"/>
            <p:cNvPicPr/>
            <p:nvPr/>
          </p:nvPicPr>
          <p:blipFill>
            <a:blip r:embed="rId22" cstate="print"/>
            <a:stretch>
              <a:fillRect/>
            </a:stretch>
          </p:blipFill>
          <p:spPr>
            <a:xfrm>
              <a:off x="5311139" y="4456112"/>
              <a:ext cx="297179" cy="347535"/>
            </a:xfrm>
            <a:prstGeom prst="rect">
              <a:avLst/>
            </a:prstGeom>
          </p:spPr>
        </p:pic>
        <p:sp>
          <p:nvSpPr>
            <p:cNvPr id="94" name="object 94"/>
            <p:cNvSpPr/>
            <p:nvPr/>
          </p:nvSpPr>
          <p:spPr>
            <a:xfrm>
              <a:off x="5391911" y="4535423"/>
              <a:ext cx="140335" cy="114300"/>
            </a:xfrm>
            <a:custGeom>
              <a:avLst/>
              <a:gdLst/>
              <a:ahLst/>
              <a:cxnLst/>
              <a:rect l="l" t="t" r="r" b="b"/>
              <a:pathLst>
                <a:path w="140335" h="114300">
                  <a:moveTo>
                    <a:pt x="140208" y="0"/>
                  </a:moveTo>
                  <a:lnTo>
                    <a:pt x="0" y="0"/>
                  </a:lnTo>
                  <a:lnTo>
                    <a:pt x="0" y="114300"/>
                  </a:lnTo>
                  <a:lnTo>
                    <a:pt x="140208" y="114300"/>
                  </a:lnTo>
                  <a:lnTo>
                    <a:pt x="140208"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95" name="object 95"/>
            <p:cNvSpPr/>
            <p:nvPr/>
          </p:nvSpPr>
          <p:spPr>
            <a:xfrm>
              <a:off x="5391911" y="4535423"/>
              <a:ext cx="140335" cy="114300"/>
            </a:xfrm>
            <a:custGeom>
              <a:avLst/>
              <a:gdLst/>
              <a:ahLst/>
              <a:cxnLst/>
              <a:rect l="l" t="t" r="r" b="b"/>
              <a:pathLst>
                <a:path w="140335" h="114300">
                  <a:moveTo>
                    <a:pt x="0" y="114300"/>
                  </a:moveTo>
                  <a:lnTo>
                    <a:pt x="140208" y="114300"/>
                  </a:lnTo>
                  <a:lnTo>
                    <a:pt x="140208" y="0"/>
                  </a:lnTo>
                  <a:lnTo>
                    <a:pt x="0" y="0"/>
                  </a:lnTo>
                  <a:lnTo>
                    <a:pt x="0" y="114300"/>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96" name="object 96"/>
            <p:cNvPicPr/>
            <p:nvPr/>
          </p:nvPicPr>
          <p:blipFill>
            <a:blip r:embed="rId21" cstate="print"/>
            <a:stretch>
              <a:fillRect/>
            </a:stretch>
          </p:blipFill>
          <p:spPr>
            <a:xfrm>
              <a:off x="5519927" y="4507953"/>
              <a:ext cx="230187" cy="204254"/>
            </a:xfrm>
            <a:prstGeom prst="rect">
              <a:avLst/>
            </a:prstGeom>
          </p:spPr>
        </p:pic>
        <p:pic>
          <p:nvPicPr>
            <p:cNvPr id="97" name="object 97"/>
            <p:cNvPicPr/>
            <p:nvPr/>
          </p:nvPicPr>
          <p:blipFill>
            <a:blip r:embed="rId23" cstate="print"/>
            <a:stretch>
              <a:fillRect/>
            </a:stretch>
          </p:blipFill>
          <p:spPr>
            <a:xfrm>
              <a:off x="5477255" y="4456112"/>
              <a:ext cx="313969" cy="347535"/>
            </a:xfrm>
            <a:prstGeom prst="rect">
              <a:avLst/>
            </a:prstGeom>
          </p:spPr>
        </p:pic>
        <p:sp>
          <p:nvSpPr>
            <p:cNvPr id="98" name="object 98"/>
            <p:cNvSpPr/>
            <p:nvPr/>
          </p:nvSpPr>
          <p:spPr>
            <a:xfrm>
              <a:off x="5567171" y="4535423"/>
              <a:ext cx="140335" cy="114300"/>
            </a:xfrm>
            <a:custGeom>
              <a:avLst/>
              <a:gdLst/>
              <a:ahLst/>
              <a:cxnLst/>
              <a:rect l="l" t="t" r="r" b="b"/>
              <a:pathLst>
                <a:path w="140335" h="114300">
                  <a:moveTo>
                    <a:pt x="140208" y="0"/>
                  </a:moveTo>
                  <a:lnTo>
                    <a:pt x="0" y="0"/>
                  </a:lnTo>
                  <a:lnTo>
                    <a:pt x="0" y="114300"/>
                  </a:lnTo>
                  <a:lnTo>
                    <a:pt x="140208" y="114300"/>
                  </a:lnTo>
                  <a:lnTo>
                    <a:pt x="140208"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99" name="object 99"/>
            <p:cNvSpPr/>
            <p:nvPr/>
          </p:nvSpPr>
          <p:spPr>
            <a:xfrm>
              <a:off x="5567171" y="4535423"/>
              <a:ext cx="140335" cy="114300"/>
            </a:xfrm>
            <a:custGeom>
              <a:avLst/>
              <a:gdLst/>
              <a:ahLst/>
              <a:cxnLst/>
              <a:rect l="l" t="t" r="r" b="b"/>
              <a:pathLst>
                <a:path w="140335" h="114300">
                  <a:moveTo>
                    <a:pt x="0" y="114300"/>
                  </a:moveTo>
                  <a:lnTo>
                    <a:pt x="140208" y="114300"/>
                  </a:lnTo>
                  <a:lnTo>
                    <a:pt x="140208" y="0"/>
                  </a:lnTo>
                  <a:lnTo>
                    <a:pt x="0" y="0"/>
                  </a:lnTo>
                  <a:lnTo>
                    <a:pt x="0" y="114300"/>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100" name="object 100"/>
          <p:cNvSpPr txBox="1"/>
          <p:nvPr/>
        </p:nvSpPr>
        <p:spPr>
          <a:xfrm>
            <a:off x="5063997" y="4500117"/>
            <a:ext cx="627380"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000" b="0" i="0" u="none" strike="noStrike" kern="1200" cap="none" spc="47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0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1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01" name="object 101"/>
          <p:cNvSpPr txBox="1"/>
          <p:nvPr/>
        </p:nvSpPr>
        <p:spPr>
          <a:xfrm>
            <a:off x="3396234" y="4721478"/>
            <a:ext cx="2927350" cy="447675"/>
          </a:xfrm>
          <a:prstGeom prst="rect">
            <a:avLst/>
          </a:prstGeom>
        </p:spPr>
        <p:txBody>
          <a:bodyPr vert="horz" wrap="square" lIns="0" tIns="12065" rIns="0" bIns="0" rtlCol="0">
            <a:spAutoFit/>
          </a:bodyPr>
          <a:lstStyle/>
          <a:p>
            <a:pPr marL="97155" marR="0" lvl="0" indent="0" algn="ctr"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700" marR="0" lvl="0" indent="0" algn="l" defTabSz="914400" rtl="0" eaLnBrk="1" fontAlgn="auto" latinLnBrk="0" hangingPunct="1">
              <a:lnSpc>
                <a:spcPct val="100000"/>
              </a:lnSpc>
              <a:spcBef>
                <a:spcPts val="805"/>
              </a:spcBef>
              <a:spcAft>
                <a:spcPts val="0"/>
              </a:spcAft>
              <a:buClrTx/>
              <a:buSzTx/>
              <a:buFontTx/>
              <a:buNone/>
              <a:defRPr/>
            </a:pPr>
            <a:r>
              <a:rPr kumimoji="0" sz="1100" b="1"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AllGather</a:t>
            </a:r>
            <a:r>
              <a:rPr kumimoji="0" sz="11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：把所有节点的数据收集到所有节点</a:t>
            </a:r>
            <a:endParaRPr kumimoji="0" sz="11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pic>
        <p:nvPicPr>
          <p:cNvPr id="102" name="object 102"/>
          <p:cNvPicPr/>
          <p:nvPr/>
        </p:nvPicPr>
        <p:blipFill>
          <a:blip r:embed="rId24" cstate="print"/>
          <a:stretch>
            <a:fillRect/>
          </a:stretch>
        </p:blipFill>
        <p:spPr>
          <a:xfrm>
            <a:off x="3760978" y="5865621"/>
            <a:ext cx="172720" cy="149859"/>
          </a:xfrm>
          <a:prstGeom prst="rect">
            <a:avLst/>
          </a:prstGeom>
        </p:spPr>
      </p:pic>
      <p:sp>
        <p:nvSpPr>
          <p:cNvPr id="103" name="object 103"/>
          <p:cNvSpPr txBox="1"/>
          <p:nvPr/>
        </p:nvSpPr>
        <p:spPr>
          <a:xfrm>
            <a:off x="3809238" y="5872378"/>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pic>
        <p:nvPicPr>
          <p:cNvPr id="104" name="object 104"/>
          <p:cNvPicPr/>
          <p:nvPr/>
        </p:nvPicPr>
        <p:blipFill>
          <a:blip r:embed="rId25" cstate="print"/>
          <a:stretch>
            <a:fillRect/>
          </a:stretch>
        </p:blipFill>
        <p:spPr>
          <a:xfrm>
            <a:off x="4340097" y="5865621"/>
            <a:ext cx="172719" cy="149859"/>
          </a:xfrm>
          <a:prstGeom prst="rect">
            <a:avLst/>
          </a:prstGeom>
        </p:spPr>
      </p:pic>
      <p:sp>
        <p:nvSpPr>
          <p:cNvPr id="105" name="object 105"/>
          <p:cNvSpPr txBox="1"/>
          <p:nvPr/>
        </p:nvSpPr>
        <p:spPr>
          <a:xfrm>
            <a:off x="4377054" y="5847994"/>
            <a:ext cx="9969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106" name="object 106"/>
          <p:cNvGrpSpPr/>
          <p:nvPr/>
        </p:nvGrpSpPr>
        <p:grpSpPr>
          <a:xfrm>
            <a:off x="3760978" y="5292852"/>
            <a:ext cx="2077720" cy="722630"/>
            <a:chOff x="3760978" y="5292852"/>
            <a:chExt cx="2077720" cy="722630"/>
          </a:xfrm>
        </p:grpSpPr>
        <p:sp>
          <p:nvSpPr>
            <p:cNvPr id="107" name="object 107"/>
            <p:cNvSpPr/>
            <p:nvPr/>
          </p:nvSpPr>
          <p:spPr>
            <a:xfrm>
              <a:off x="3809365" y="5506212"/>
              <a:ext cx="76200" cy="365760"/>
            </a:xfrm>
            <a:custGeom>
              <a:avLst/>
              <a:gdLst/>
              <a:ahLst/>
              <a:cxnLst/>
              <a:rect l="l" t="t" r="r" b="b"/>
              <a:pathLst>
                <a:path w="76200" h="365760">
                  <a:moveTo>
                    <a:pt x="31712" y="289134"/>
                  </a:moveTo>
                  <a:lnTo>
                    <a:pt x="0" y="289229"/>
                  </a:lnTo>
                  <a:lnTo>
                    <a:pt x="38354" y="365315"/>
                  </a:lnTo>
                  <a:lnTo>
                    <a:pt x="69838" y="301828"/>
                  </a:lnTo>
                  <a:lnTo>
                    <a:pt x="31750" y="301828"/>
                  </a:lnTo>
                  <a:lnTo>
                    <a:pt x="31712" y="289134"/>
                  </a:lnTo>
                  <a:close/>
                </a:path>
                <a:path w="76200" h="365760">
                  <a:moveTo>
                    <a:pt x="44412" y="289096"/>
                  </a:moveTo>
                  <a:lnTo>
                    <a:pt x="31712" y="289134"/>
                  </a:lnTo>
                  <a:lnTo>
                    <a:pt x="31750" y="301828"/>
                  </a:lnTo>
                  <a:lnTo>
                    <a:pt x="44450" y="301790"/>
                  </a:lnTo>
                  <a:lnTo>
                    <a:pt x="44412" y="289096"/>
                  </a:lnTo>
                  <a:close/>
                </a:path>
                <a:path w="76200" h="365760">
                  <a:moveTo>
                    <a:pt x="76200" y="289001"/>
                  </a:moveTo>
                  <a:lnTo>
                    <a:pt x="44412" y="289096"/>
                  </a:lnTo>
                  <a:lnTo>
                    <a:pt x="44450" y="301790"/>
                  </a:lnTo>
                  <a:lnTo>
                    <a:pt x="31750" y="301828"/>
                  </a:lnTo>
                  <a:lnTo>
                    <a:pt x="69838" y="301828"/>
                  </a:lnTo>
                  <a:lnTo>
                    <a:pt x="76200" y="289001"/>
                  </a:lnTo>
                  <a:close/>
                </a:path>
                <a:path w="76200" h="365760">
                  <a:moveTo>
                    <a:pt x="43561" y="0"/>
                  </a:moveTo>
                  <a:lnTo>
                    <a:pt x="30861" y="0"/>
                  </a:lnTo>
                  <a:lnTo>
                    <a:pt x="31712" y="289134"/>
                  </a:lnTo>
                  <a:lnTo>
                    <a:pt x="44412" y="28909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08" name="object 108"/>
            <p:cNvSpPr/>
            <p:nvPr/>
          </p:nvSpPr>
          <p:spPr>
            <a:xfrm>
              <a:off x="3767328" y="5369052"/>
              <a:ext cx="158750" cy="137160"/>
            </a:xfrm>
            <a:custGeom>
              <a:avLst/>
              <a:gdLst/>
              <a:ahLst/>
              <a:cxnLst/>
              <a:rect l="l" t="t" r="r" b="b"/>
              <a:pathLst>
                <a:path w="158750" h="137160">
                  <a:moveTo>
                    <a:pt x="0" y="68580"/>
                  </a:moveTo>
                  <a:lnTo>
                    <a:pt x="6221" y="41898"/>
                  </a:lnTo>
                  <a:lnTo>
                    <a:pt x="23193" y="20097"/>
                  </a:lnTo>
                  <a:lnTo>
                    <a:pt x="48381" y="5393"/>
                  </a:lnTo>
                  <a:lnTo>
                    <a:pt x="79248" y="0"/>
                  </a:lnTo>
                  <a:lnTo>
                    <a:pt x="110114" y="5393"/>
                  </a:lnTo>
                  <a:lnTo>
                    <a:pt x="135302" y="20097"/>
                  </a:lnTo>
                  <a:lnTo>
                    <a:pt x="152274" y="41898"/>
                  </a:lnTo>
                  <a:lnTo>
                    <a:pt x="158496" y="68580"/>
                  </a:lnTo>
                  <a:lnTo>
                    <a:pt x="152274" y="95261"/>
                  </a:lnTo>
                  <a:lnTo>
                    <a:pt x="135302" y="117062"/>
                  </a:lnTo>
                  <a:lnTo>
                    <a:pt x="110114" y="131766"/>
                  </a:lnTo>
                  <a:lnTo>
                    <a:pt x="79248" y="137160"/>
                  </a:lnTo>
                  <a:lnTo>
                    <a:pt x="48381" y="131766"/>
                  </a:lnTo>
                  <a:lnTo>
                    <a:pt x="23193" y="117062"/>
                  </a:lnTo>
                  <a:lnTo>
                    <a:pt x="6221" y="95261"/>
                  </a:lnTo>
                  <a:lnTo>
                    <a:pt x="0" y="68580"/>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09" name="object 109"/>
            <p:cNvPicPr/>
            <p:nvPr/>
          </p:nvPicPr>
          <p:blipFill>
            <a:blip r:embed="rId26" cstate="print"/>
            <a:stretch>
              <a:fillRect/>
            </a:stretch>
          </p:blipFill>
          <p:spPr>
            <a:xfrm>
              <a:off x="3896868" y="5353812"/>
              <a:ext cx="190423" cy="187452"/>
            </a:xfrm>
            <a:prstGeom prst="rect">
              <a:avLst/>
            </a:prstGeom>
          </p:spPr>
        </p:pic>
        <p:pic>
          <p:nvPicPr>
            <p:cNvPr id="110" name="object 110"/>
            <p:cNvPicPr/>
            <p:nvPr/>
          </p:nvPicPr>
          <p:blipFill>
            <a:blip r:embed="rId27" cstate="print"/>
            <a:stretch>
              <a:fillRect/>
            </a:stretch>
          </p:blipFill>
          <p:spPr>
            <a:xfrm>
              <a:off x="3840480" y="5292852"/>
              <a:ext cx="303326" cy="347535"/>
            </a:xfrm>
            <a:prstGeom prst="rect">
              <a:avLst/>
            </a:prstGeom>
          </p:spPr>
        </p:pic>
        <p:sp>
          <p:nvSpPr>
            <p:cNvPr id="111" name="object 111"/>
            <p:cNvSpPr/>
            <p:nvPr/>
          </p:nvSpPr>
          <p:spPr>
            <a:xfrm>
              <a:off x="3944112" y="5381244"/>
              <a:ext cx="100965" cy="97790"/>
            </a:xfrm>
            <a:custGeom>
              <a:avLst/>
              <a:gdLst/>
              <a:ahLst/>
              <a:cxnLst/>
              <a:rect l="l" t="t" r="r" b="b"/>
              <a:pathLst>
                <a:path w="100964" h="97789">
                  <a:moveTo>
                    <a:pt x="100584" y="0"/>
                  </a:moveTo>
                  <a:lnTo>
                    <a:pt x="0" y="0"/>
                  </a:lnTo>
                  <a:lnTo>
                    <a:pt x="0" y="97535"/>
                  </a:lnTo>
                  <a:lnTo>
                    <a:pt x="100584" y="97535"/>
                  </a:lnTo>
                  <a:lnTo>
                    <a:pt x="1005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2" name="object 112"/>
            <p:cNvSpPr/>
            <p:nvPr/>
          </p:nvSpPr>
          <p:spPr>
            <a:xfrm>
              <a:off x="3944112" y="5381244"/>
              <a:ext cx="100965" cy="97790"/>
            </a:xfrm>
            <a:custGeom>
              <a:avLst/>
              <a:gdLst/>
              <a:ahLst/>
              <a:cxnLst/>
              <a:rect l="l" t="t" r="r" b="b"/>
              <a:pathLst>
                <a:path w="100964" h="97789">
                  <a:moveTo>
                    <a:pt x="0" y="97535"/>
                  </a:moveTo>
                  <a:lnTo>
                    <a:pt x="100584" y="97535"/>
                  </a:lnTo>
                  <a:lnTo>
                    <a:pt x="100584" y="0"/>
                  </a:lnTo>
                  <a:lnTo>
                    <a:pt x="0" y="0"/>
                  </a:lnTo>
                  <a:lnTo>
                    <a:pt x="0" y="97535"/>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3" name="object 113"/>
            <p:cNvSpPr/>
            <p:nvPr/>
          </p:nvSpPr>
          <p:spPr>
            <a:xfrm>
              <a:off x="4388485" y="5506212"/>
              <a:ext cx="76200" cy="365760"/>
            </a:xfrm>
            <a:custGeom>
              <a:avLst/>
              <a:gdLst/>
              <a:ahLst/>
              <a:cxnLst/>
              <a:rect l="l" t="t" r="r" b="b"/>
              <a:pathLst>
                <a:path w="76200" h="365760">
                  <a:moveTo>
                    <a:pt x="31712" y="289134"/>
                  </a:moveTo>
                  <a:lnTo>
                    <a:pt x="0" y="289229"/>
                  </a:lnTo>
                  <a:lnTo>
                    <a:pt x="38353" y="365315"/>
                  </a:lnTo>
                  <a:lnTo>
                    <a:pt x="69838" y="301828"/>
                  </a:lnTo>
                  <a:lnTo>
                    <a:pt x="31750" y="301828"/>
                  </a:lnTo>
                  <a:lnTo>
                    <a:pt x="31712" y="289134"/>
                  </a:lnTo>
                  <a:close/>
                </a:path>
                <a:path w="76200" h="365760">
                  <a:moveTo>
                    <a:pt x="44412" y="289096"/>
                  </a:moveTo>
                  <a:lnTo>
                    <a:pt x="31712" y="289134"/>
                  </a:lnTo>
                  <a:lnTo>
                    <a:pt x="31750" y="301828"/>
                  </a:lnTo>
                  <a:lnTo>
                    <a:pt x="44450" y="301790"/>
                  </a:lnTo>
                  <a:lnTo>
                    <a:pt x="44412" y="289096"/>
                  </a:lnTo>
                  <a:close/>
                </a:path>
                <a:path w="76200" h="365760">
                  <a:moveTo>
                    <a:pt x="76200" y="289001"/>
                  </a:moveTo>
                  <a:lnTo>
                    <a:pt x="44412" y="289096"/>
                  </a:lnTo>
                  <a:lnTo>
                    <a:pt x="44450" y="301790"/>
                  </a:lnTo>
                  <a:lnTo>
                    <a:pt x="31750" y="301828"/>
                  </a:lnTo>
                  <a:lnTo>
                    <a:pt x="69838" y="301828"/>
                  </a:lnTo>
                  <a:lnTo>
                    <a:pt x="76200" y="289001"/>
                  </a:lnTo>
                  <a:close/>
                </a:path>
                <a:path w="76200" h="365760">
                  <a:moveTo>
                    <a:pt x="43561" y="0"/>
                  </a:moveTo>
                  <a:lnTo>
                    <a:pt x="30861" y="0"/>
                  </a:lnTo>
                  <a:lnTo>
                    <a:pt x="31712" y="289134"/>
                  </a:lnTo>
                  <a:lnTo>
                    <a:pt x="44412" y="28909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4" name="object 114"/>
            <p:cNvSpPr/>
            <p:nvPr/>
          </p:nvSpPr>
          <p:spPr>
            <a:xfrm>
              <a:off x="4344924" y="5369052"/>
              <a:ext cx="160020" cy="137160"/>
            </a:xfrm>
            <a:custGeom>
              <a:avLst/>
              <a:gdLst/>
              <a:ahLst/>
              <a:cxnLst/>
              <a:rect l="l" t="t" r="r" b="b"/>
              <a:pathLst>
                <a:path w="160020" h="137160">
                  <a:moveTo>
                    <a:pt x="0" y="68580"/>
                  </a:moveTo>
                  <a:lnTo>
                    <a:pt x="6286" y="41898"/>
                  </a:lnTo>
                  <a:lnTo>
                    <a:pt x="23431" y="20097"/>
                  </a:lnTo>
                  <a:lnTo>
                    <a:pt x="48863" y="5393"/>
                  </a:lnTo>
                  <a:lnTo>
                    <a:pt x="80010" y="0"/>
                  </a:lnTo>
                  <a:lnTo>
                    <a:pt x="111156" y="5393"/>
                  </a:lnTo>
                  <a:lnTo>
                    <a:pt x="136588" y="20097"/>
                  </a:lnTo>
                  <a:lnTo>
                    <a:pt x="153733" y="41898"/>
                  </a:lnTo>
                  <a:lnTo>
                    <a:pt x="160020" y="68580"/>
                  </a:lnTo>
                  <a:lnTo>
                    <a:pt x="153733" y="95261"/>
                  </a:lnTo>
                  <a:lnTo>
                    <a:pt x="136588" y="117062"/>
                  </a:lnTo>
                  <a:lnTo>
                    <a:pt x="111156" y="131766"/>
                  </a:lnTo>
                  <a:lnTo>
                    <a:pt x="80010" y="137160"/>
                  </a:lnTo>
                  <a:lnTo>
                    <a:pt x="48863" y="131766"/>
                  </a:lnTo>
                  <a:lnTo>
                    <a:pt x="23431" y="117062"/>
                  </a:lnTo>
                  <a:lnTo>
                    <a:pt x="6286" y="95261"/>
                  </a:lnTo>
                  <a:lnTo>
                    <a:pt x="0" y="68580"/>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15" name="object 115"/>
            <p:cNvPicPr/>
            <p:nvPr/>
          </p:nvPicPr>
          <p:blipFill>
            <a:blip r:embed="rId26" cstate="print"/>
            <a:stretch>
              <a:fillRect/>
            </a:stretch>
          </p:blipFill>
          <p:spPr>
            <a:xfrm>
              <a:off x="4475988" y="5353812"/>
              <a:ext cx="190423" cy="187452"/>
            </a:xfrm>
            <a:prstGeom prst="rect">
              <a:avLst/>
            </a:prstGeom>
          </p:spPr>
        </p:pic>
        <p:pic>
          <p:nvPicPr>
            <p:cNvPr id="116" name="object 116"/>
            <p:cNvPicPr/>
            <p:nvPr/>
          </p:nvPicPr>
          <p:blipFill>
            <a:blip r:embed="rId28" cstate="print"/>
            <a:stretch>
              <a:fillRect/>
            </a:stretch>
          </p:blipFill>
          <p:spPr>
            <a:xfrm>
              <a:off x="4413504" y="5292852"/>
              <a:ext cx="313969" cy="347535"/>
            </a:xfrm>
            <a:prstGeom prst="rect">
              <a:avLst/>
            </a:prstGeom>
          </p:spPr>
        </p:pic>
        <p:sp>
          <p:nvSpPr>
            <p:cNvPr id="117" name="object 117"/>
            <p:cNvSpPr/>
            <p:nvPr/>
          </p:nvSpPr>
          <p:spPr>
            <a:xfrm>
              <a:off x="4523232" y="5381244"/>
              <a:ext cx="100965" cy="97790"/>
            </a:xfrm>
            <a:custGeom>
              <a:avLst/>
              <a:gdLst/>
              <a:ahLst/>
              <a:cxnLst/>
              <a:rect l="l" t="t" r="r" b="b"/>
              <a:pathLst>
                <a:path w="100964" h="97789">
                  <a:moveTo>
                    <a:pt x="100584" y="0"/>
                  </a:moveTo>
                  <a:lnTo>
                    <a:pt x="0" y="0"/>
                  </a:lnTo>
                  <a:lnTo>
                    <a:pt x="0" y="97535"/>
                  </a:lnTo>
                  <a:lnTo>
                    <a:pt x="100584" y="97535"/>
                  </a:lnTo>
                  <a:lnTo>
                    <a:pt x="1005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8" name="object 118"/>
            <p:cNvSpPr/>
            <p:nvPr/>
          </p:nvSpPr>
          <p:spPr>
            <a:xfrm>
              <a:off x="4523232" y="5381244"/>
              <a:ext cx="100965" cy="97790"/>
            </a:xfrm>
            <a:custGeom>
              <a:avLst/>
              <a:gdLst/>
              <a:ahLst/>
              <a:cxnLst/>
              <a:rect l="l" t="t" r="r" b="b"/>
              <a:pathLst>
                <a:path w="100964" h="97789">
                  <a:moveTo>
                    <a:pt x="0" y="97535"/>
                  </a:moveTo>
                  <a:lnTo>
                    <a:pt x="100584" y="97535"/>
                  </a:lnTo>
                  <a:lnTo>
                    <a:pt x="100584" y="0"/>
                  </a:lnTo>
                  <a:lnTo>
                    <a:pt x="0" y="0"/>
                  </a:lnTo>
                  <a:lnTo>
                    <a:pt x="0" y="97535"/>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19" name="object 119"/>
            <p:cNvPicPr/>
            <p:nvPr/>
          </p:nvPicPr>
          <p:blipFill>
            <a:blip r:embed="rId29" cstate="print"/>
            <a:stretch>
              <a:fillRect/>
            </a:stretch>
          </p:blipFill>
          <p:spPr>
            <a:xfrm>
              <a:off x="4908550" y="5865622"/>
              <a:ext cx="171196" cy="149859"/>
            </a:xfrm>
            <a:prstGeom prst="rect">
              <a:avLst/>
            </a:prstGeom>
          </p:spPr>
        </p:pic>
        <p:sp>
          <p:nvSpPr>
            <p:cNvPr id="120" name="object 120"/>
            <p:cNvSpPr/>
            <p:nvPr/>
          </p:nvSpPr>
          <p:spPr>
            <a:xfrm>
              <a:off x="4955413" y="5506212"/>
              <a:ext cx="76200" cy="365760"/>
            </a:xfrm>
            <a:custGeom>
              <a:avLst/>
              <a:gdLst/>
              <a:ahLst/>
              <a:cxnLst/>
              <a:rect l="l" t="t" r="r" b="b"/>
              <a:pathLst>
                <a:path w="76200" h="365760">
                  <a:moveTo>
                    <a:pt x="31712" y="289134"/>
                  </a:moveTo>
                  <a:lnTo>
                    <a:pt x="0" y="289229"/>
                  </a:lnTo>
                  <a:lnTo>
                    <a:pt x="38353" y="365315"/>
                  </a:lnTo>
                  <a:lnTo>
                    <a:pt x="69838" y="301828"/>
                  </a:lnTo>
                  <a:lnTo>
                    <a:pt x="31750" y="301828"/>
                  </a:lnTo>
                  <a:lnTo>
                    <a:pt x="31712" y="289134"/>
                  </a:lnTo>
                  <a:close/>
                </a:path>
                <a:path w="76200" h="365760">
                  <a:moveTo>
                    <a:pt x="44412" y="289096"/>
                  </a:moveTo>
                  <a:lnTo>
                    <a:pt x="31712" y="289134"/>
                  </a:lnTo>
                  <a:lnTo>
                    <a:pt x="31750" y="301828"/>
                  </a:lnTo>
                  <a:lnTo>
                    <a:pt x="44450" y="301790"/>
                  </a:lnTo>
                  <a:lnTo>
                    <a:pt x="44412" y="289096"/>
                  </a:lnTo>
                  <a:close/>
                </a:path>
                <a:path w="76200" h="365760">
                  <a:moveTo>
                    <a:pt x="76200" y="289001"/>
                  </a:moveTo>
                  <a:lnTo>
                    <a:pt x="44412" y="289096"/>
                  </a:lnTo>
                  <a:lnTo>
                    <a:pt x="44450" y="301790"/>
                  </a:lnTo>
                  <a:lnTo>
                    <a:pt x="31750" y="301828"/>
                  </a:lnTo>
                  <a:lnTo>
                    <a:pt x="69838" y="301828"/>
                  </a:lnTo>
                  <a:lnTo>
                    <a:pt x="76200" y="289001"/>
                  </a:lnTo>
                  <a:close/>
                </a:path>
                <a:path w="76200" h="365760">
                  <a:moveTo>
                    <a:pt x="43561" y="0"/>
                  </a:moveTo>
                  <a:lnTo>
                    <a:pt x="30861" y="0"/>
                  </a:lnTo>
                  <a:lnTo>
                    <a:pt x="31712" y="289134"/>
                  </a:lnTo>
                  <a:lnTo>
                    <a:pt x="44412" y="28909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1" name="object 121"/>
            <p:cNvSpPr/>
            <p:nvPr/>
          </p:nvSpPr>
          <p:spPr>
            <a:xfrm>
              <a:off x="4913376" y="5369052"/>
              <a:ext cx="158750" cy="137160"/>
            </a:xfrm>
            <a:custGeom>
              <a:avLst/>
              <a:gdLst/>
              <a:ahLst/>
              <a:cxnLst/>
              <a:rect l="l" t="t" r="r" b="b"/>
              <a:pathLst>
                <a:path w="158750" h="137160">
                  <a:moveTo>
                    <a:pt x="0" y="68580"/>
                  </a:moveTo>
                  <a:lnTo>
                    <a:pt x="6221" y="41898"/>
                  </a:lnTo>
                  <a:lnTo>
                    <a:pt x="23193" y="20097"/>
                  </a:lnTo>
                  <a:lnTo>
                    <a:pt x="48381" y="5393"/>
                  </a:lnTo>
                  <a:lnTo>
                    <a:pt x="79248" y="0"/>
                  </a:lnTo>
                  <a:lnTo>
                    <a:pt x="110114" y="5393"/>
                  </a:lnTo>
                  <a:lnTo>
                    <a:pt x="135302" y="20097"/>
                  </a:lnTo>
                  <a:lnTo>
                    <a:pt x="152274" y="41898"/>
                  </a:lnTo>
                  <a:lnTo>
                    <a:pt x="158496" y="68580"/>
                  </a:lnTo>
                  <a:lnTo>
                    <a:pt x="152274" y="95261"/>
                  </a:lnTo>
                  <a:lnTo>
                    <a:pt x="135302" y="117062"/>
                  </a:lnTo>
                  <a:lnTo>
                    <a:pt x="110114" y="131766"/>
                  </a:lnTo>
                  <a:lnTo>
                    <a:pt x="79248" y="137160"/>
                  </a:lnTo>
                  <a:lnTo>
                    <a:pt x="48381" y="131766"/>
                  </a:lnTo>
                  <a:lnTo>
                    <a:pt x="23193" y="117062"/>
                  </a:lnTo>
                  <a:lnTo>
                    <a:pt x="6221" y="95261"/>
                  </a:lnTo>
                  <a:lnTo>
                    <a:pt x="0" y="68580"/>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22" name="object 122"/>
            <p:cNvPicPr/>
            <p:nvPr/>
          </p:nvPicPr>
          <p:blipFill>
            <a:blip r:embed="rId26" cstate="print"/>
            <a:stretch>
              <a:fillRect/>
            </a:stretch>
          </p:blipFill>
          <p:spPr>
            <a:xfrm>
              <a:off x="5042916" y="5353812"/>
              <a:ext cx="190423" cy="187452"/>
            </a:xfrm>
            <a:prstGeom prst="rect">
              <a:avLst/>
            </a:prstGeom>
          </p:spPr>
        </p:pic>
        <p:pic>
          <p:nvPicPr>
            <p:cNvPr id="123" name="object 123"/>
            <p:cNvPicPr/>
            <p:nvPr/>
          </p:nvPicPr>
          <p:blipFill>
            <a:blip r:embed="rId30" cstate="print"/>
            <a:stretch>
              <a:fillRect/>
            </a:stretch>
          </p:blipFill>
          <p:spPr>
            <a:xfrm>
              <a:off x="4989576" y="5292852"/>
              <a:ext cx="297179" cy="347535"/>
            </a:xfrm>
            <a:prstGeom prst="rect">
              <a:avLst/>
            </a:prstGeom>
          </p:spPr>
        </p:pic>
        <p:sp>
          <p:nvSpPr>
            <p:cNvPr id="124" name="object 124"/>
            <p:cNvSpPr/>
            <p:nvPr/>
          </p:nvSpPr>
          <p:spPr>
            <a:xfrm>
              <a:off x="5090160" y="5381244"/>
              <a:ext cx="100965" cy="97790"/>
            </a:xfrm>
            <a:custGeom>
              <a:avLst/>
              <a:gdLst/>
              <a:ahLst/>
              <a:cxnLst/>
              <a:rect l="l" t="t" r="r" b="b"/>
              <a:pathLst>
                <a:path w="100964" h="97789">
                  <a:moveTo>
                    <a:pt x="100584" y="0"/>
                  </a:moveTo>
                  <a:lnTo>
                    <a:pt x="0" y="0"/>
                  </a:lnTo>
                  <a:lnTo>
                    <a:pt x="0" y="97535"/>
                  </a:lnTo>
                  <a:lnTo>
                    <a:pt x="100584" y="97535"/>
                  </a:lnTo>
                  <a:lnTo>
                    <a:pt x="10058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5" name="object 125"/>
            <p:cNvSpPr/>
            <p:nvPr/>
          </p:nvSpPr>
          <p:spPr>
            <a:xfrm>
              <a:off x="5090160" y="5381244"/>
              <a:ext cx="100965" cy="97790"/>
            </a:xfrm>
            <a:custGeom>
              <a:avLst/>
              <a:gdLst/>
              <a:ahLst/>
              <a:cxnLst/>
              <a:rect l="l" t="t" r="r" b="b"/>
              <a:pathLst>
                <a:path w="100964" h="97789">
                  <a:moveTo>
                    <a:pt x="0" y="97535"/>
                  </a:moveTo>
                  <a:lnTo>
                    <a:pt x="100584" y="97535"/>
                  </a:lnTo>
                  <a:lnTo>
                    <a:pt x="100584" y="0"/>
                  </a:lnTo>
                  <a:lnTo>
                    <a:pt x="0" y="0"/>
                  </a:lnTo>
                  <a:lnTo>
                    <a:pt x="0" y="97535"/>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26" name="object 126"/>
            <p:cNvPicPr/>
            <p:nvPr/>
          </p:nvPicPr>
          <p:blipFill>
            <a:blip r:embed="rId24" cstate="print"/>
            <a:stretch>
              <a:fillRect/>
            </a:stretch>
          </p:blipFill>
          <p:spPr>
            <a:xfrm>
              <a:off x="5451094" y="5865622"/>
              <a:ext cx="172719" cy="149859"/>
            </a:xfrm>
            <a:prstGeom prst="rect">
              <a:avLst/>
            </a:prstGeom>
          </p:spPr>
        </p:pic>
        <p:sp>
          <p:nvSpPr>
            <p:cNvPr id="127" name="object 127"/>
            <p:cNvSpPr/>
            <p:nvPr/>
          </p:nvSpPr>
          <p:spPr>
            <a:xfrm>
              <a:off x="5499481" y="5506212"/>
              <a:ext cx="76200" cy="365760"/>
            </a:xfrm>
            <a:custGeom>
              <a:avLst/>
              <a:gdLst/>
              <a:ahLst/>
              <a:cxnLst/>
              <a:rect l="l" t="t" r="r" b="b"/>
              <a:pathLst>
                <a:path w="76200" h="365760">
                  <a:moveTo>
                    <a:pt x="31712" y="289134"/>
                  </a:moveTo>
                  <a:lnTo>
                    <a:pt x="0" y="289229"/>
                  </a:lnTo>
                  <a:lnTo>
                    <a:pt x="38354" y="365315"/>
                  </a:lnTo>
                  <a:lnTo>
                    <a:pt x="69838" y="301828"/>
                  </a:lnTo>
                  <a:lnTo>
                    <a:pt x="31750" y="301828"/>
                  </a:lnTo>
                  <a:lnTo>
                    <a:pt x="31712" y="289134"/>
                  </a:lnTo>
                  <a:close/>
                </a:path>
                <a:path w="76200" h="365760">
                  <a:moveTo>
                    <a:pt x="44412" y="289096"/>
                  </a:moveTo>
                  <a:lnTo>
                    <a:pt x="31712" y="289134"/>
                  </a:lnTo>
                  <a:lnTo>
                    <a:pt x="31750" y="301828"/>
                  </a:lnTo>
                  <a:lnTo>
                    <a:pt x="44450" y="301790"/>
                  </a:lnTo>
                  <a:lnTo>
                    <a:pt x="44412" y="289096"/>
                  </a:lnTo>
                  <a:close/>
                </a:path>
                <a:path w="76200" h="365760">
                  <a:moveTo>
                    <a:pt x="76200" y="289001"/>
                  </a:moveTo>
                  <a:lnTo>
                    <a:pt x="44412" y="289096"/>
                  </a:lnTo>
                  <a:lnTo>
                    <a:pt x="44450" y="301790"/>
                  </a:lnTo>
                  <a:lnTo>
                    <a:pt x="31750" y="301828"/>
                  </a:lnTo>
                  <a:lnTo>
                    <a:pt x="69838" y="301828"/>
                  </a:lnTo>
                  <a:lnTo>
                    <a:pt x="76200" y="289001"/>
                  </a:lnTo>
                  <a:close/>
                </a:path>
                <a:path w="76200" h="365760">
                  <a:moveTo>
                    <a:pt x="43561" y="0"/>
                  </a:moveTo>
                  <a:lnTo>
                    <a:pt x="30861" y="0"/>
                  </a:lnTo>
                  <a:lnTo>
                    <a:pt x="31712" y="289134"/>
                  </a:lnTo>
                  <a:lnTo>
                    <a:pt x="44412" y="28909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8" name="object 128"/>
            <p:cNvSpPr/>
            <p:nvPr/>
          </p:nvSpPr>
          <p:spPr>
            <a:xfrm>
              <a:off x="5455920" y="5369052"/>
              <a:ext cx="160020" cy="137160"/>
            </a:xfrm>
            <a:custGeom>
              <a:avLst/>
              <a:gdLst/>
              <a:ahLst/>
              <a:cxnLst/>
              <a:rect l="l" t="t" r="r" b="b"/>
              <a:pathLst>
                <a:path w="160020" h="137160">
                  <a:moveTo>
                    <a:pt x="0" y="68580"/>
                  </a:moveTo>
                  <a:lnTo>
                    <a:pt x="6286" y="41898"/>
                  </a:lnTo>
                  <a:lnTo>
                    <a:pt x="23431" y="20097"/>
                  </a:lnTo>
                  <a:lnTo>
                    <a:pt x="48863" y="5393"/>
                  </a:lnTo>
                  <a:lnTo>
                    <a:pt x="80009" y="0"/>
                  </a:lnTo>
                  <a:lnTo>
                    <a:pt x="111156" y="5393"/>
                  </a:lnTo>
                  <a:lnTo>
                    <a:pt x="136588" y="20097"/>
                  </a:lnTo>
                  <a:lnTo>
                    <a:pt x="153733" y="41898"/>
                  </a:lnTo>
                  <a:lnTo>
                    <a:pt x="160019" y="68580"/>
                  </a:lnTo>
                  <a:lnTo>
                    <a:pt x="153733" y="95261"/>
                  </a:lnTo>
                  <a:lnTo>
                    <a:pt x="136588" y="117062"/>
                  </a:lnTo>
                  <a:lnTo>
                    <a:pt x="111156" y="131766"/>
                  </a:lnTo>
                  <a:lnTo>
                    <a:pt x="80009" y="137160"/>
                  </a:lnTo>
                  <a:lnTo>
                    <a:pt x="48863" y="131766"/>
                  </a:lnTo>
                  <a:lnTo>
                    <a:pt x="23431" y="117062"/>
                  </a:lnTo>
                  <a:lnTo>
                    <a:pt x="6286" y="95261"/>
                  </a:lnTo>
                  <a:lnTo>
                    <a:pt x="0" y="68580"/>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29" name="object 129"/>
            <p:cNvPicPr/>
            <p:nvPr/>
          </p:nvPicPr>
          <p:blipFill>
            <a:blip r:embed="rId26" cstate="print"/>
            <a:stretch>
              <a:fillRect/>
            </a:stretch>
          </p:blipFill>
          <p:spPr>
            <a:xfrm>
              <a:off x="5586984" y="5353812"/>
              <a:ext cx="190423" cy="187452"/>
            </a:xfrm>
            <a:prstGeom prst="rect">
              <a:avLst/>
            </a:prstGeom>
          </p:spPr>
        </p:pic>
        <p:pic>
          <p:nvPicPr>
            <p:cNvPr id="130" name="object 130"/>
            <p:cNvPicPr/>
            <p:nvPr/>
          </p:nvPicPr>
          <p:blipFill>
            <a:blip r:embed="rId31" cstate="print"/>
            <a:stretch>
              <a:fillRect/>
            </a:stretch>
          </p:blipFill>
          <p:spPr>
            <a:xfrm>
              <a:off x="5524500" y="5292852"/>
              <a:ext cx="313969" cy="347535"/>
            </a:xfrm>
            <a:prstGeom prst="rect">
              <a:avLst/>
            </a:prstGeom>
          </p:spPr>
        </p:pic>
        <p:sp>
          <p:nvSpPr>
            <p:cNvPr id="131" name="object 131"/>
            <p:cNvSpPr/>
            <p:nvPr/>
          </p:nvSpPr>
          <p:spPr>
            <a:xfrm>
              <a:off x="5634228" y="5381244"/>
              <a:ext cx="100965" cy="97790"/>
            </a:xfrm>
            <a:custGeom>
              <a:avLst/>
              <a:gdLst/>
              <a:ahLst/>
              <a:cxnLst/>
              <a:rect l="l" t="t" r="r" b="b"/>
              <a:pathLst>
                <a:path w="100964" h="97789">
                  <a:moveTo>
                    <a:pt x="100584" y="0"/>
                  </a:moveTo>
                  <a:lnTo>
                    <a:pt x="0" y="0"/>
                  </a:lnTo>
                  <a:lnTo>
                    <a:pt x="0" y="97535"/>
                  </a:lnTo>
                  <a:lnTo>
                    <a:pt x="100584" y="97535"/>
                  </a:lnTo>
                  <a:lnTo>
                    <a:pt x="100584"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2" name="object 132"/>
            <p:cNvSpPr/>
            <p:nvPr/>
          </p:nvSpPr>
          <p:spPr>
            <a:xfrm>
              <a:off x="5634228" y="5381244"/>
              <a:ext cx="100965" cy="97790"/>
            </a:xfrm>
            <a:custGeom>
              <a:avLst/>
              <a:gdLst/>
              <a:ahLst/>
              <a:cxnLst/>
              <a:rect l="l" t="t" r="r" b="b"/>
              <a:pathLst>
                <a:path w="100964" h="97789">
                  <a:moveTo>
                    <a:pt x="0" y="97535"/>
                  </a:moveTo>
                  <a:lnTo>
                    <a:pt x="100584" y="97535"/>
                  </a:lnTo>
                  <a:lnTo>
                    <a:pt x="100584" y="0"/>
                  </a:lnTo>
                  <a:lnTo>
                    <a:pt x="0" y="0"/>
                  </a:lnTo>
                  <a:lnTo>
                    <a:pt x="0" y="97535"/>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133" name="object 133"/>
          <p:cNvSpPr txBox="1"/>
          <p:nvPr/>
        </p:nvSpPr>
        <p:spPr>
          <a:xfrm>
            <a:off x="3698875" y="5190490"/>
            <a:ext cx="353695" cy="325120"/>
          </a:xfrm>
          <a:prstGeom prst="rect">
            <a:avLst/>
          </a:prstGeom>
        </p:spPr>
        <p:txBody>
          <a:bodyPr vert="horz" wrap="square" lIns="0" tIns="12065" rIns="0" bIns="0" rtlCol="0">
            <a:spAutoFit/>
          </a:bodyPr>
          <a:lstStyle/>
          <a:p>
            <a:pPr marL="12700" marR="0" lvl="0" indent="0" algn="l" defTabSz="914400" rtl="0" eaLnBrk="1" fontAlgn="auto" latinLnBrk="0" hangingPunct="1">
              <a:lnSpc>
                <a:spcPts val="1180"/>
              </a:lnSpc>
              <a:spcBef>
                <a:spcPts val="9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1285" marR="0" lvl="0" indent="0" algn="l" defTabSz="914400" rtl="0" eaLnBrk="1" fontAlgn="auto" latinLnBrk="0" hangingPunct="1">
              <a:lnSpc>
                <a:spcPts val="1180"/>
              </a:lnSpc>
              <a:spcBef>
                <a:spcPts val="0"/>
              </a:spcBef>
              <a:spcAft>
                <a:spcPts val="0"/>
              </a:spcAft>
              <a:buClrTx/>
              <a:buSzTx/>
              <a:buFontTx/>
              <a:buNone/>
              <a:defRPr/>
            </a:pPr>
            <a:r>
              <a:rPr kumimoji="0" sz="1050" b="0" i="0" u="none" strike="noStrike" kern="1200" cap="none" spc="0" normalizeH="0" baseline="4000" noProof="0" dirty="0">
                <a:ln>
                  <a:noFill/>
                </a:ln>
                <a:solidFill>
                  <a:srgbClr val="252525"/>
                </a:solidFill>
                <a:effectLst/>
                <a:uLnTx/>
                <a:uFillTx/>
                <a:latin typeface="微软雅黑" panose="020B0503020204020204" charset="-122"/>
                <a:ea typeface="+mn-ea"/>
                <a:cs typeface="微软雅黑" panose="020B0503020204020204" charset="-122"/>
              </a:rPr>
              <a:t>0</a:t>
            </a:r>
            <a:r>
              <a:rPr kumimoji="0" sz="1050" b="0" i="0" u="none" strike="noStrike" kern="1200" cap="none" spc="705" normalizeH="0" baseline="4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34" name="object 134"/>
          <p:cNvSpPr txBox="1"/>
          <p:nvPr/>
        </p:nvSpPr>
        <p:spPr>
          <a:xfrm>
            <a:off x="4275835" y="5147462"/>
            <a:ext cx="353695" cy="375920"/>
          </a:xfrm>
          <a:prstGeom prst="rect">
            <a:avLst/>
          </a:prstGeom>
        </p:spPr>
        <p:txBody>
          <a:bodyPr vert="horz" wrap="square" lIns="0" tIns="34925" rIns="0" bIns="0" rtlCol="0">
            <a:spAutoFit/>
          </a:bodyPr>
          <a:lstStyle/>
          <a:p>
            <a:pPr marL="12700" marR="0" lvl="0" indent="0" algn="l" defTabSz="914400" rtl="0" eaLnBrk="1" fontAlgn="auto" latinLnBrk="0" hangingPunct="1">
              <a:lnSpc>
                <a:spcPct val="100000"/>
              </a:lnSpc>
              <a:spcBef>
                <a:spcPts val="27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12395" marR="0" lvl="0" indent="0" algn="l" defTabSz="914400" rtl="0" eaLnBrk="1" fontAlgn="auto" latinLnBrk="0" hangingPunct="1">
              <a:lnSpc>
                <a:spcPct val="100000"/>
              </a:lnSpc>
              <a:spcBef>
                <a:spcPts val="180"/>
              </a:spcBef>
              <a:spcAft>
                <a:spcPts val="0"/>
              </a:spcAft>
              <a:buClrTx/>
              <a:buSzTx/>
              <a:buFontTx/>
              <a:buNone/>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24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b</a:t>
            </a:r>
            <a:endParaRPr kumimoji="0" sz="150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135" name="object 135"/>
          <p:cNvSpPr txBox="1"/>
          <p:nvPr/>
        </p:nvSpPr>
        <p:spPr>
          <a:xfrm>
            <a:off x="4853178" y="5188711"/>
            <a:ext cx="918844" cy="33464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576580" algn="l"/>
              </a:tabLst>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102870" marR="0" lvl="0" indent="0" algn="l" defTabSz="914400" rtl="0" eaLnBrk="1" fontAlgn="auto" latinLnBrk="0" hangingPunct="1">
              <a:lnSpc>
                <a:spcPct val="100000"/>
              </a:lnSpc>
              <a:spcBef>
                <a:spcPts val="35"/>
              </a:spcBef>
              <a:spcAft>
                <a:spcPts val="0"/>
              </a:spcAft>
              <a:buClrTx/>
              <a:buSzTx/>
              <a:buFontTx/>
              <a:buNone/>
              <a:tabLst>
                <a:tab pos="645795" algn="l"/>
              </a:tabLst>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31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25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500" b="0" i="0" u="none" strike="noStrike" kern="1200" cap="none" spc="0" normalizeH="0" baseline="3000" noProof="0" dirty="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136" name="object 136"/>
          <p:cNvGrpSpPr/>
          <p:nvPr/>
        </p:nvGrpSpPr>
        <p:grpSpPr>
          <a:xfrm>
            <a:off x="3483864" y="6134100"/>
            <a:ext cx="1280795" cy="347980"/>
            <a:chOff x="3483864" y="6134100"/>
            <a:chExt cx="1280795" cy="347980"/>
          </a:xfrm>
        </p:grpSpPr>
        <p:pic>
          <p:nvPicPr>
            <p:cNvPr id="137" name="object 137"/>
            <p:cNvPicPr/>
            <p:nvPr/>
          </p:nvPicPr>
          <p:blipFill>
            <a:blip r:embed="rId26" cstate="print"/>
            <a:stretch>
              <a:fillRect/>
            </a:stretch>
          </p:blipFill>
          <p:spPr>
            <a:xfrm>
              <a:off x="3540252" y="6195060"/>
              <a:ext cx="190423" cy="187451"/>
            </a:xfrm>
            <a:prstGeom prst="rect">
              <a:avLst/>
            </a:prstGeom>
          </p:spPr>
        </p:pic>
        <p:pic>
          <p:nvPicPr>
            <p:cNvPr id="138" name="object 138"/>
            <p:cNvPicPr/>
            <p:nvPr/>
          </p:nvPicPr>
          <p:blipFill>
            <a:blip r:embed="rId32" cstate="print"/>
            <a:stretch>
              <a:fillRect/>
            </a:stretch>
          </p:blipFill>
          <p:spPr>
            <a:xfrm>
              <a:off x="3483864" y="6134100"/>
              <a:ext cx="303326" cy="347535"/>
            </a:xfrm>
            <a:prstGeom prst="rect">
              <a:avLst/>
            </a:prstGeom>
          </p:spPr>
        </p:pic>
        <p:sp>
          <p:nvSpPr>
            <p:cNvPr id="139" name="object 139"/>
            <p:cNvSpPr/>
            <p:nvPr/>
          </p:nvSpPr>
          <p:spPr>
            <a:xfrm>
              <a:off x="3587496"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0" name="object 140"/>
            <p:cNvSpPr/>
            <p:nvPr/>
          </p:nvSpPr>
          <p:spPr>
            <a:xfrm>
              <a:off x="3587496"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41" name="object 141"/>
            <p:cNvPicPr/>
            <p:nvPr/>
          </p:nvPicPr>
          <p:blipFill>
            <a:blip r:embed="rId26" cstate="print"/>
            <a:stretch>
              <a:fillRect/>
            </a:stretch>
          </p:blipFill>
          <p:spPr>
            <a:xfrm>
              <a:off x="3666744" y="6195060"/>
              <a:ext cx="190423" cy="187451"/>
            </a:xfrm>
            <a:prstGeom prst="rect">
              <a:avLst/>
            </a:prstGeom>
          </p:spPr>
        </p:pic>
        <p:pic>
          <p:nvPicPr>
            <p:cNvPr id="142" name="object 142"/>
            <p:cNvPicPr/>
            <p:nvPr/>
          </p:nvPicPr>
          <p:blipFill>
            <a:blip r:embed="rId33" cstate="print"/>
            <a:stretch>
              <a:fillRect/>
            </a:stretch>
          </p:blipFill>
          <p:spPr>
            <a:xfrm>
              <a:off x="3604260" y="6134100"/>
              <a:ext cx="313969" cy="347535"/>
            </a:xfrm>
            <a:prstGeom prst="rect">
              <a:avLst/>
            </a:prstGeom>
          </p:spPr>
        </p:pic>
        <p:sp>
          <p:nvSpPr>
            <p:cNvPr id="143" name="object 143"/>
            <p:cNvSpPr/>
            <p:nvPr/>
          </p:nvSpPr>
          <p:spPr>
            <a:xfrm>
              <a:off x="3713988"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4" name="object 144"/>
            <p:cNvSpPr/>
            <p:nvPr/>
          </p:nvSpPr>
          <p:spPr>
            <a:xfrm>
              <a:off x="3713988"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45" name="object 145"/>
            <p:cNvPicPr/>
            <p:nvPr/>
          </p:nvPicPr>
          <p:blipFill>
            <a:blip r:embed="rId26" cstate="print"/>
            <a:stretch>
              <a:fillRect/>
            </a:stretch>
          </p:blipFill>
          <p:spPr>
            <a:xfrm>
              <a:off x="3793236" y="6195060"/>
              <a:ext cx="190423" cy="187451"/>
            </a:xfrm>
            <a:prstGeom prst="rect">
              <a:avLst/>
            </a:prstGeom>
          </p:spPr>
        </p:pic>
        <p:pic>
          <p:nvPicPr>
            <p:cNvPr id="146" name="object 146"/>
            <p:cNvPicPr/>
            <p:nvPr/>
          </p:nvPicPr>
          <p:blipFill>
            <a:blip r:embed="rId34" cstate="print"/>
            <a:stretch>
              <a:fillRect/>
            </a:stretch>
          </p:blipFill>
          <p:spPr>
            <a:xfrm>
              <a:off x="3739896" y="6134100"/>
              <a:ext cx="297179" cy="347535"/>
            </a:xfrm>
            <a:prstGeom prst="rect">
              <a:avLst/>
            </a:prstGeom>
          </p:spPr>
        </p:pic>
        <p:sp>
          <p:nvSpPr>
            <p:cNvPr id="147" name="object 147"/>
            <p:cNvSpPr/>
            <p:nvPr/>
          </p:nvSpPr>
          <p:spPr>
            <a:xfrm>
              <a:off x="3840480"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8" name="object 148"/>
            <p:cNvSpPr/>
            <p:nvPr/>
          </p:nvSpPr>
          <p:spPr>
            <a:xfrm>
              <a:off x="3840480"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49" name="object 149"/>
            <p:cNvPicPr/>
            <p:nvPr/>
          </p:nvPicPr>
          <p:blipFill>
            <a:blip r:embed="rId35" cstate="print"/>
            <a:stretch>
              <a:fillRect/>
            </a:stretch>
          </p:blipFill>
          <p:spPr>
            <a:xfrm>
              <a:off x="3919728" y="6195060"/>
              <a:ext cx="188937" cy="187451"/>
            </a:xfrm>
            <a:prstGeom prst="rect">
              <a:avLst/>
            </a:prstGeom>
          </p:spPr>
        </p:pic>
        <p:pic>
          <p:nvPicPr>
            <p:cNvPr id="150" name="object 150"/>
            <p:cNvPicPr/>
            <p:nvPr/>
          </p:nvPicPr>
          <p:blipFill>
            <a:blip r:embed="rId36" cstate="print"/>
            <a:stretch>
              <a:fillRect/>
            </a:stretch>
          </p:blipFill>
          <p:spPr>
            <a:xfrm>
              <a:off x="3857244" y="6134100"/>
              <a:ext cx="313969" cy="347535"/>
            </a:xfrm>
            <a:prstGeom prst="rect">
              <a:avLst/>
            </a:prstGeom>
          </p:spPr>
        </p:pic>
        <p:sp>
          <p:nvSpPr>
            <p:cNvPr id="151" name="object 151"/>
            <p:cNvSpPr/>
            <p:nvPr/>
          </p:nvSpPr>
          <p:spPr>
            <a:xfrm>
              <a:off x="3966972" y="6222492"/>
              <a:ext cx="99060" cy="97790"/>
            </a:xfrm>
            <a:custGeom>
              <a:avLst/>
              <a:gdLst/>
              <a:ahLst/>
              <a:cxnLst/>
              <a:rect l="l" t="t" r="r" b="b"/>
              <a:pathLst>
                <a:path w="99060" h="97789">
                  <a:moveTo>
                    <a:pt x="99060" y="0"/>
                  </a:moveTo>
                  <a:lnTo>
                    <a:pt x="0" y="0"/>
                  </a:lnTo>
                  <a:lnTo>
                    <a:pt x="0" y="97536"/>
                  </a:lnTo>
                  <a:lnTo>
                    <a:pt x="99060" y="97536"/>
                  </a:lnTo>
                  <a:lnTo>
                    <a:pt x="99060"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52" name="object 152"/>
            <p:cNvSpPr/>
            <p:nvPr/>
          </p:nvSpPr>
          <p:spPr>
            <a:xfrm>
              <a:off x="3966972" y="6222492"/>
              <a:ext cx="99060" cy="97790"/>
            </a:xfrm>
            <a:custGeom>
              <a:avLst/>
              <a:gdLst/>
              <a:ahLst/>
              <a:cxnLst/>
              <a:rect l="l" t="t" r="r" b="b"/>
              <a:pathLst>
                <a:path w="99060" h="97789">
                  <a:moveTo>
                    <a:pt x="0" y="97536"/>
                  </a:moveTo>
                  <a:lnTo>
                    <a:pt x="99060" y="97536"/>
                  </a:lnTo>
                  <a:lnTo>
                    <a:pt x="99060" y="0"/>
                  </a:lnTo>
                  <a:lnTo>
                    <a:pt x="0" y="0"/>
                  </a:lnTo>
                  <a:lnTo>
                    <a:pt x="0" y="97536"/>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53" name="object 153"/>
            <p:cNvPicPr/>
            <p:nvPr/>
          </p:nvPicPr>
          <p:blipFill>
            <a:blip r:embed="rId26" cstate="print"/>
            <a:stretch>
              <a:fillRect/>
            </a:stretch>
          </p:blipFill>
          <p:spPr>
            <a:xfrm>
              <a:off x="4133088" y="6195060"/>
              <a:ext cx="190423" cy="187451"/>
            </a:xfrm>
            <a:prstGeom prst="rect">
              <a:avLst/>
            </a:prstGeom>
          </p:spPr>
        </p:pic>
        <p:pic>
          <p:nvPicPr>
            <p:cNvPr id="154" name="object 154"/>
            <p:cNvPicPr/>
            <p:nvPr/>
          </p:nvPicPr>
          <p:blipFill>
            <a:blip r:embed="rId32" cstate="print"/>
            <a:stretch>
              <a:fillRect/>
            </a:stretch>
          </p:blipFill>
          <p:spPr>
            <a:xfrm>
              <a:off x="4076700" y="6134100"/>
              <a:ext cx="303326" cy="347535"/>
            </a:xfrm>
            <a:prstGeom prst="rect">
              <a:avLst/>
            </a:prstGeom>
          </p:spPr>
        </p:pic>
        <p:sp>
          <p:nvSpPr>
            <p:cNvPr id="155" name="object 155"/>
            <p:cNvSpPr/>
            <p:nvPr/>
          </p:nvSpPr>
          <p:spPr>
            <a:xfrm>
              <a:off x="4180332"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56" name="object 156"/>
            <p:cNvSpPr/>
            <p:nvPr/>
          </p:nvSpPr>
          <p:spPr>
            <a:xfrm>
              <a:off x="4180332"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57" name="object 157"/>
            <p:cNvPicPr/>
            <p:nvPr/>
          </p:nvPicPr>
          <p:blipFill>
            <a:blip r:embed="rId26" cstate="print"/>
            <a:stretch>
              <a:fillRect/>
            </a:stretch>
          </p:blipFill>
          <p:spPr>
            <a:xfrm>
              <a:off x="4259580" y="6195060"/>
              <a:ext cx="190423" cy="187451"/>
            </a:xfrm>
            <a:prstGeom prst="rect">
              <a:avLst/>
            </a:prstGeom>
          </p:spPr>
        </p:pic>
        <p:pic>
          <p:nvPicPr>
            <p:cNvPr id="158" name="object 158"/>
            <p:cNvPicPr/>
            <p:nvPr/>
          </p:nvPicPr>
          <p:blipFill>
            <a:blip r:embed="rId33" cstate="print"/>
            <a:stretch>
              <a:fillRect/>
            </a:stretch>
          </p:blipFill>
          <p:spPr>
            <a:xfrm>
              <a:off x="4197096" y="6134100"/>
              <a:ext cx="313969" cy="347535"/>
            </a:xfrm>
            <a:prstGeom prst="rect">
              <a:avLst/>
            </a:prstGeom>
          </p:spPr>
        </p:pic>
        <p:sp>
          <p:nvSpPr>
            <p:cNvPr id="159" name="object 159"/>
            <p:cNvSpPr/>
            <p:nvPr/>
          </p:nvSpPr>
          <p:spPr>
            <a:xfrm>
              <a:off x="4306824"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60" name="object 160"/>
            <p:cNvSpPr/>
            <p:nvPr/>
          </p:nvSpPr>
          <p:spPr>
            <a:xfrm>
              <a:off x="4306824"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61" name="object 161"/>
            <p:cNvPicPr/>
            <p:nvPr/>
          </p:nvPicPr>
          <p:blipFill>
            <a:blip r:embed="rId26" cstate="print"/>
            <a:stretch>
              <a:fillRect/>
            </a:stretch>
          </p:blipFill>
          <p:spPr>
            <a:xfrm>
              <a:off x="4386072" y="6195060"/>
              <a:ext cx="190423" cy="187451"/>
            </a:xfrm>
            <a:prstGeom prst="rect">
              <a:avLst/>
            </a:prstGeom>
          </p:spPr>
        </p:pic>
        <p:pic>
          <p:nvPicPr>
            <p:cNvPr id="162" name="object 162"/>
            <p:cNvPicPr/>
            <p:nvPr/>
          </p:nvPicPr>
          <p:blipFill>
            <a:blip r:embed="rId34" cstate="print"/>
            <a:stretch>
              <a:fillRect/>
            </a:stretch>
          </p:blipFill>
          <p:spPr>
            <a:xfrm>
              <a:off x="4332732" y="6134100"/>
              <a:ext cx="297179" cy="347535"/>
            </a:xfrm>
            <a:prstGeom prst="rect">
              <a:avLst/>
            </a:prstGeom>
          </p:spPr>
        </p:pic>
        <p:sp>
          <p:nvSpPr>
            <p:cNvPr id="163" name="object 163"/>
            <p:cNvSpPr/>
            <p:nvPr/>
          </p:nvSpPr>
          <p:spPr>
            <a:xfrm>
              <a:off x="4433316"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64" name="object 164"/>
            <p:cNvSpPr/>
            <p:nvPr/>
          </p:nvSpPr>
          <p:spPr>
            <a:xfrm>
              <a:off x="4433316"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65" name="object 165"/>
            <p:cNvPicPr/>
            <p:nvPr/>
          </p:nvPicPr>
          <p:blipFill>
            <a:blip r:embed="rId35" cstate="print"/>
            <a:stretch>
              <a:fillRect/>
            </a:stretch>
          </p:blipFill>
          <p:spPr>
            <a:xfrm>
              <a:off x="4512564" y="6195060"/>
              <a:ext cx="188937" cy="187451"/>
            </a:xfrm>
            <a:prstGeom prst="rect">
              <a:avLst/>
            </a:prstGeom>
          </p:spPr>
        </p:pic>
        <p:pic>
          <p:nvPicPr>
            <p:cNvPr id="166" name="object 166"/>
            <p:cNvPicPr/>
            <p:nvPr/>
          </p:nvPicPr>
          <p:blipFill>
            <a:blip r:embed="rId36" cstate="print"/>
            <a:stretch>
              <a:fillRect/>
            </a:stretch>
          </p:blipFill>
          <p:spPr>
            <a:xfrm>
              <a:off x="4450080" y="6134100"/>
              <a:ext cx="313969" cy="347535"/>
            </a:xfrm>
            <a:prstGeom prst="rect">
              <a:avLst/>
            </a:prstGeom>
          </p:spPr>
        </p:pic>
        <p:sp>
          <p:nvSpPr>
            <p:cNvPr id="167" name="object 167"/>
            <p:cNvSpPr/>
            <p:nvPr/>
          </p:nvSpPr>
          <p:spPr>
            <a:xfrm>
              <a:off x="4559808" y="6222492"/>
              <a:ext cx="99060" cy="97790"/>
            </a:xfrm>
            <a:custGeom>
              <a:avLst/>
              <a:gdLst/>
              <a:ahLst/>
              <a:cxnLst/>
              <a:rect l="l" t="t" r="r" b="b"/>
              <a:pathLst>
                <a:path w="99060" h="97789">
                  <a:moveTo>
                    <a:pt x="99060" y="0"/>
                  </a:moveTo>
                  <a:lnTo>
                    <a:pt x="0" y="0"/>
                  </a:lnTo>
                  <a:lnTo>
                    <a:pt x="0" y="97536"/>
                  </a:lnTo>
                  <a:lnTo>
                    <a:pt x="99060" y="97536"/>
                  </a:lnTo>
                  <a:lnTo>
                    <a:pt x="99060"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68" name="object 168"/>
            <p:cNvSpPr/>
            <p:nvPr/>
          </p:nvSpPr>
          <p:spPr>
            <a:xfrm>
              <a:off x="4559808" y="6222492"/>
              <a:ext cx="99060" cy="97790"/>
            </a:xfrm>
            <a:custGeom>
              <a:avLst/>
              <a:gdLst/>
              <a:ahLst/>
              <a:cxnLst/>
              <a:rect l="l" t="t" r="r" b="b"/>
              <a:pathLst>
                <a:path w="99060" h="97789">
                  <a:moveTo>
                    <a:pt x="0" y="97536"/>
                  </a:moveTo>
                  <a:lnTo>
                    <a:pt x="99060" y="97536"/>
                  </a:lnTo>
                  <a:lnTo>
                    <a:pt x="99060" y="0"/>
                  </a:lnTo>
                  <a:lnTo>
                    <a:pt x="0" y="0"/>
                  </a:lnTo>
                  <a:lnTo>
                    <a:pt x="0" y="97536"/>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169" name="object 169"/>
          <p:cNvSpPr txBox="1"/>
          <p:nvPr/>
        </p:nvSpPr>
        <p:spPr>
          <a:xfrm>
            <a:off x="3591305" y="6040932"/>
            <a:ext cx="1072515" cy="315595"/>
          </a:xfrm>
          <a:prstGeom prst="rect">
            <a:avLst/>
          </a:prstGeom>
        </p:spPr>
        <p:txBody>
          <a:bodyPr vert="horz" wrap="square" lIns="0" tIns="12065" rIns="0" bIns="0" rtlCol="0">
            <a:spAutoFit/>
          </a:bodyPr>
          <a:lstStyle/>
          <a:p>
            <a:pPr marL="51435" marR="0" lvl="0" indent="0" algn="ctr" defTabSz="914400" rtl="0" eaLnBrk="1" fontAlgn="auto" latinLnBrk="0" hangingPunct="1">
              <a:lnSpc>
                <a:spcPts val="1145"/>
              </a:lnSpc>
              <a:spcBef>
                <a:spcPts val="95"/>
              </a:spcBef>
              <a:spcAft>
                <a:spcPts val="0"/>
              </a:spcAft>
              <a:buClrTx/>
              <a:buSzTx/>
              <a:buFontTx/>
              <a:buNone/>
              <a:tabLst>
                <a:tab pos="636905" algn="l"/>
              </a:tabLst>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0" lvl="0" indent="0" algn="ctr" defTabSz="914400" rtl="0" eaLnBrk="1" fontAlgn="auto" latinLnBrk="0" hangingPunct="1">
              <a:lnSpc>
                <a:spcPts val="1145"/>
              </a:lnSpc>
              <a:spcBef>
                <a:spcPts val="0"/>
              </a:spcBef>
              <a:spcAft>
                <a:spcPts val="0"/>
              </a:spcAft>
              <a:buClrTx/>
              <a:buSzTx/>
              <a:buFontTx/>
              <a:buNone/>
              <a:tabLst>
                <a:tab pos="592455" algn="l"/>
              </a:tabLst>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000" b="0" i="0" u="none" strike="noStrike" kern="1200" cap="none" spc="9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a:t>
            </a:r>
            <a:r>
              <a:rPr kumimoji="0" sz="1000" b="0" i="0" u="none" strike="noStrike" kern="1200" cap="none" spc="9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2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170" name="object 170"/>
          <p:cNvGrpSpPr/>
          <p:nvPr/>
        </p:nvGrpSpPr>
        <p:grpSpPr>
          <a:xfrm>
            <a:off x="4669535" y="6134100"/>
            <a:ext cx="1280795" cy="347980"/>
            <a:chOff x="4669535" y="6134100"/>
            <a:chExt cx="1280795" cy="347980"/>
          </a:xfrm>
        </p:grpSpPr>
        <p:pic>
          <p:nvPicPr>
            <p:cNvPr id="171" name="object 171"/>
            <p:cNvPicPr/>
            <p:nvPr/>
          </p:nvPicPr>
          <p:blipFill>
            <a:blip r:embed="rId26" cstate="print"/>
            <a:stretch>
              <a:fillRect/>
            </a:stretch>
          </p:blipFill>
          <p:spPr>
            <a:xfrm>
              <a:off x="4725923" y="6195060"/>
              <a:ext cx="190423" cy="187451"/>
            </a:xfrm>
            <a:prstGeom prst="rect">
              <a:avLst/>
            </a:prstGeom>
          </p:spPr>
        </p:pic>
        <p:pic>
          <p:nvPicPr>
            <p:cNvPr id="172" name="object 172"/>
            <p:cNvPicPr/>
            <p:nvPr/>
          </p:nvPicPr>
          <p:blipFill>
            <a:blip r:embed="rId32" cstate="print"/>
            <a:stretch>
              <a:fillRect/>
            </a:stretch>
          </p:blipFill>
          <p:spPr>
            <a:xfrm>
              <a:off x="4669535" y="6134100"/>
              <a:ext cx="303326" cy="347535"/>
            </a:xfrm>
            <a:prstGeom prst="rect">
              <a:avLst/>
            </a:prstGeom>
          </p:spPr>
        </p:pic>
        <p:sp>
          <p:nvSpPr>
            <p:cNvPr id="173" name="object 173"/>
            <p:cNvSpPr/>
            <p:nvPr/>
          </p:nvSpPr>
          <p:spPr>
            <a:xfrm>
              <a:off x="4773167"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74" name="object 174"/>
            <p:cNvSpPr/>
            <p:nvPr/>
          </p:nvSpPr>
          <p:spPr>
            <a:xfrm>
              <a:off x="4773167"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75" name="object 175"/>
            <p:cNvPicPr/>
            <p:nvPr/>
          </p:nvPicPr>
          <p:blipFill>
            <a:blip r:embed="rId26" cstate="print"/>
            <a:stretch>
              <a:fillRect/>
            </a:stretch>
          </p:blipFill>
          <p:spPr>
            <a:xfrm>
              <a:off x="4852415" y="6195060"/>
              <a:ext cx="190423" cy="187451"/>
            </a:xfrm>
            <a:prstGeom prst="rect">
              <a:avLst/>
            </a:prstGeom>
          </p:spPr>
        </p:pic>
        <p:pic>
          <p:nvPicPr>
            <p:cNvPr id="176" name="object 176"/>
            <p:cNvPicPr/>
            <p:nvPr/>
          </p:nvPicPr>
          <p:blipFill>
            <a:blip r:embed="rId33" cstate="print"/>
            <a:stretch>
              <a:fillRect/>
            </a:stretch>
          </p:blipFill>
          <p:spPr>
            <a:xfrm>
              <a:off x="4789931" y="6134100"/>
              <a:ext cx="313969" cy="347535"/>
            </a:xfrm>
            <a:prstGeom prst="rect">
              <a:avLst/>
            </a:prstGeom>
          </p:spPr>
        </p:pic>
        <p:sp>
          <p:nvSpPr>
            <p:cNvPr id="177" name="object 177"/>
            <p:cNvSpPr/>
            <p:nvPr/>
          </p:nvSpPr>
          <p:spPr>
            <a:xfrm>
              <a:off x="4899659"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78" name="object 178"/>
            <p:cNvSpPr/>
            <p:nvPr/>
          </p:nvSpPr>
          <p:spPr>
            <a:xfrm>
              <a:off x="4899659"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79" name="object 179"/>
            <p:cNvPicPr/>
            <p:nvPr/>
          </p:nvPicPr>
          <p:blipFill>
            <a:blip r:embed="rId26" cstate="print"/>
            <a:stretch>
              <a:fillRect/>
            </a:stretch>
          </p:blipFill>
          <p:spPr>
            <a:xfrm>
              <a:off x="4978907" y="6195060"/>
              <a:ext cx="190423" cy="187451"/>
            </a:xfrm>
            <a:prstGeom prst="rect">
              <a:avLst/>
            </a:prstGeom>
          </p:spPr>
        </p:pic>
        <p:pic>
          <p:nvPicPr>
            <p:cNvPr id="180" name="object 180"/>
            <p:cNvPicPr/>
            <p:nvPr/>
          </p:nvPicPr>
          <p:blipFill>
            <a:blip r:embed="rId34" cstate="print"/>
            <a:stretch>
              <a:fillRect/>
            </a:stretch>
          </p:blipFill>
          <p:spPr>
            <a:xfrm>
              <a:off x="4925567" y="6134100"/>
              <a:ext cx="297179" cy="347535"/>
            </a:xfrm>
            <a:prstGeom prst="rect">
              <a:avLst/>
            </a:prstGeom>
          </p:spPr>
        </p:pic>
        <p:sp>
          <p:nvSpPr>
            <p:cNvPr id="181" name="object 181"/>
            <p:cNvSpPr/>
            <p:nvPr/>
          </p:nvSpPr>
          <p:spPr>
            <a:xfrm>
              <a:off x="5026151"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82" name="object 182"/>
            <p:cNvSpPr/>
            <p:nvPr/>
          </p:nvSpPr>
          <p:spPr>
            <a:xfrm>
              <a:off x="5026151"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83" name="object 183"/>
            <p:cNvPicPr/>
            <p:nvPr/>
          </p:nvPicPr>
          <p:blipFill>
            <a:blip r:embed="rId35" cstate="print"/>
            <a:stretch>
              <a:fillRect/>
            </a:stretch>
          </p:blipFill>
          <p:spPr>
            <a:xfrm>
              <a:off x="5105399" y="6195060"/>
              <a:ext cx="188937" cy="187451"/>
            </a:xfrm>
            <a:prstGeom prst="rect">
              <a:avLst/>
            </a:prstGeom>
          </p:spPr>
        </p:pic>
        <p:pic>
          <p:nvPicPr>
            <p:cNvPr id="184" name="object 184"/>
            <p:cNvPicPr/>
            <p:nvPr/>
          </p:nvPicPr>
          <p:blipFill>
            <a:blip r:embed="rId36" cstate="print"/>
            <a:stretch>
              <a:fillRect/>
            </a:stretch>
          </p:blipFill>
          <p:spPr>
            <a:xfrm>
              <a:off x="5042915" y="6134100"/>
              <a:ext cx="313969" cy="347535"/>
            </a:xfrm>
            <a:prstGeom prst="rect">
              <a:avLst/>
            </a:prstGeom>
          </p:spPr>
        </p:pic>
        <p:sp>
          <p:nvSpPr>
            <p:cNvPr id="185" name="object 185"/>
            <p:cNvSpPr/>
            <p:nvPr/>
          </p:nvSpPr>
          <p:spPr>
            <a:xfrm>
              <a:off x="5152643" y="6222492"/>
              <a:ext cx="99060" cy="97790"/>
            </a:xfrm>
            <a:custGeom>
              <a:avLst/>
              <a:gdLst/>
              <a:ahLst/>
              <a:cxnLst/>
              <a:rect l="l" t="t" r="r" b="b"/>
              <a:pathLst>
                <a:path w="99060" h="97789">
                  <a:moveTo>
                    <a:pt x="99060" y="0"/>
                  </a:moveTo>
                  <a:lnTo>
                    <a:pt x="0" y="0"/>
                  </a:lnTo>
                  <a:lnTo>
                    <a:pt x="0" y="97536"/>
                  </a:lnTo>
                  <a:lnTo>
                    <a:pt x="99060" y="97536"/>
                  </a:lnTo>
                  <a:lnTo>
                    <a:pt x="99060"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86" name="object 186"/>
            <p:cNvSpPr/>
            <p:nvPr/>
          </p:nvSpPr>
          <p:spPr>
            <a:xfrm>
              <a:off x="5152643" y="6222492"/>
              <a:ext cx="99060" cy="97790"/>
            </a:xfrm>
            <a:custGeom>
              <a:avLst/>
              <a:gdLst/>
              <a:ahLst/>
              <a:cxnLst/>
              <a:rect l="l" t="t" r="r" b="b"/>
              <a:pathLst>
                <a:path w="99060" h="97789">
                  <a:moveTo>
                    <a:pt x="0" y="97536"/>
                  </a:moveTo>
                  <a:lnTo>
                    <a:pt x="99060" y="97536"/>
                  </a:lnTo>
                  <a:lnTo>
                    <a:pt x="99060" y="0"/>
                  </a:lnTo>
                  <a:lnTo>
                    <a:pt x="0" y="0"/>
                  </a:lnTo>
                  <a:lnTo>
                    <a:pt x="0" y="97536"/>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87" name="object 187"/>
            <p:cNvPicPr/>
            <p:nvPr/>
          </p:nvPicPr>
          <p:blipFill>
            <a:blip r:embed="rId26" cstate="print"/>
            <a:stretch>
              <a:fillRect/>
            </a:stretch>
          </p:blipFill>
          <p:spPr>
            <a:xfrm>
              <a:off x="5318759" y="6195060"/>
              <a:ext cx="190423" cy="187451"/>
            </a:xfrm>
            <a:prstGeom prst="rect">
              <a:avLst/>
            </a:prstGeom>
          </p:spPr>
        </p:pic>
        <p:pic>
          <p:nvPicPr>
            <p:cNvPr id="188" name="object 188"/>
            <p:cNvPicPr/>
            <p:nvPr/>
          </p:nvPicPr>
          <p:blipFill>
            <a:blip r:embed="rId32" cstate="print"/>
            <a:stretch>
              <a:fillRect/>
            </a:stretch>
          </p:blipFill>
          <p:spPr>
            <a:xfrm>
              <a:off x="5262371" y="6134100"/>
              <a:ext cx="303326" cy="347535"/>
            </a:xfrm>
            <a:prstGeom prst="rect">
              <a:avLst/>
            </a:prstGeom>
          </p:spPr>
        </p:pic>
        <p:sp>
          <p:nvSpPr>
            <p:cNvPr id="189" name="object 189"/>
            <p:cNvSpPr/>
            <p:nvPr/>
          </p:nvSpPr>
          <p:spPr>
            <a:xfrm>
              <a:off x="5366003"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90" name="object 190"/>
            <p:cNvSpPr/>
            <p:nvPr/>
          </p:nvSpPr>
          <p:spPr>
            <a:xfrm>
              <a:off x="5366003"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91" name="object 191"/>
            <p:cNvPicPr/>
            <p:nvPr/>
          </p:nvPicPr>
          <p:blipFill>
            <a:blip r:embed="rId26" cstate="print"/>
            <a:stretch>
              <a:fillRect/>
            </a:stretch>
          </p:blipFill>
          <p:spPr>
            <a:xfrm>
              <a:off x="5445251" y="6195060"/>
              <a:ext cx="190423" cy="187451"/>
            </a:xfrm>
            <a:prstGeom prst="rect">
              <a:avLst/>
            </a:prstGeom>
          </p:spPr>
        </p:pic>
        <p:pic>
          <p:nvPicPr>
            <p:cNvPr id="192" name="object 192"/>
            <p:cNvPicPr/>
            <p:nvPr/>
          </p:nvPicPr>
          <p:blipFill>
            <a:blip r:embed="rId33" cstate="print"/>
            <a:stretch>
              <a:fillRect/>
            </a:stretch>
          </p:blipFill>
          <p:spPr>
            <a:xfrm>
              <a:off x="5382767" y="6134100"/>
              <a:ext cx="313969" cy="347535"/>
            </a:xfrm>
            <a:prstGeom prst="rect">
              <a:avLst/>
            </a:prstGeom>
          </p:spPr>
        </p:pic>
        <p:sp>
          <p:nvSpPr>
            <p:cNvPr id="193" name="object 193"/>
            <p:cNvSpPr/>
            <p:nvPr/>
          </p:nvSpPr>
          <p:spPr>
            <a:xfrm>
              <a:off x="5492495"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94" name="object 194"/>
            <p:cNvSpPr/>
            <p:nvPr/>
          </p:nvSpPr>
          <p:spPr>
            <a:xfrm>
              <a:off x="5492495"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95" name="object 195"/>
            <p:cNvPicPr/>
            <p:nvPr/>
          </p:nvPicPr>
          <p:blipFill>
            <a:blip r:embed="rId26" cstate="print"/>
            <a:stretch>
              <a:fillRect/>
            </a:stretch>
          </p:blipFill>
          <p:spPr>
            <a:xfrm>
              <a:off x="5571743" y="6195060"/>
              <a:ext cx="190423" cy="187451"/>
            </a:xfrm>
            <a:prstGeom prst="rect">
              <a:avLst/>
            </a:prstGeom>
          </p:spPr>
        </p:pic>
        <p:pic>
          <p:nvPicPr>
            <p:cNvPr id="196" name="object 196"/>
            <p:cNvPicPr/>
            <p:nvPr/>
          </p:nvPicPr>
          <p:blipFill>
            <a:blip r:embed="rId34" cstate="print"/>
            <a:stretch>
              <a:fillRect/>
            </a:stretch>
          </p:blipFill>
          <p:spPr>
            <a:xfrm>
              <a:off x="5518403" y="6134100"/>
              <a:ext cx="297179" cy="347535"/>
            </a:xfrm>
            <a:prstGeom prst="rect">
              <a:avLst/>
            </a:prstGeom>
          </p:spPr>
        </p:pic>
        <p:sp>
          <p:nvSpPr>
            <p:cNvPr id="197" name="object 197"/>
            <p:cNvSpPr/>
            <p:nvPr/>
          </p:nvSpPr>
          <p:spPr>
            <a:xfrm>
              <a:off x="5618987" y="6222492"/>
              <a:ext cx="100965" cy="97790"/>
            </a:xfrm>
            <a:custGeom>
              <a:avLst/>
              <a:gdLst/>
              <a:ahLst/>
              <a:cxnLst/>
              <a:rect l="l" t="t" r="r" b="b"/>
              <a:pathLst>
                <a:path w="100964" h="97789">
                  <a:moveTo>
                    <a:pt x="100584" y="0"/>
                  </a:moveTo>
                  <a:lnTo>
                    <a:pt x="0" y="0"/>
                  </a:lnTo>
                  <a:lnTo>
                    <a:pt x="0" y="97536"/>
                  </a:lnTo>
                  <a:lnTo>
                    <a:pt x="100584" y="97536"/>
                  </a:lnTo>
                  <a:lnTo>
                    <a:pt x="10058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98" name="object 198"/>
            <p:cNvSpPr/>
            <p:nvPr/>
          </p:nvSpPr>
          <p:spPr>
            <a:xfrm>
              <a:off x="5618987" y="6222492"/>
              <a:ext cx="100965" cy="97790"/>
            </a:xfrm>
            <a:custGeom>
              <a:avLst/>
              <a:gdLst/>
              <a:ahLst/>
              <a:cxnLst/>
              <a:rect l="l" t="t" r="r" b="b"/>
              <a:pathLst>
                <a:path w="100964" h="97789">
                  <a:moveTo>
                    <a:pt x="0" y="97536"/>
                  </a:moveTo>
                  <a:lnTo>
                    <a:pt x="100584" y="97536"/>
                  </a:lnTo>
                  <a:lnTo>
                    <a:pt x="100584" y="0"/>
                  </a:lnTo>
                  <a:lnTo>
                    <a:pt x="0" y="0"/>
                  </a:lnTo>
                  <a:lnTo>
                    <a:pt x="0" y="97536"/>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199" name="object 199"/>
            <p:cNvPicPr/>
            <p:nvPr/>
          </p:nvPicPr>
          <p:blipFill>
            <a:blip r:embed="rId35" cstate="print"/>
            <a:stretch>
              <a:fillRect/>
            </a:stretch>
          </p:blipFill>
          <p:spPr>
            <a:xfrm>
              <a:off x="5698235" y="6195060"/>
              <a:ext cx="188937" cy="187451"/>
            </a:xfrm>
            <a:prstGeom prst="rect">
              <a:avLst/>
            </a:prstGeom>
          </p:spPr>
        </p:pic>
        <p:pic>
          <p:nvPicPr>
            <p:cNvPr id="200" name="object 200"/>
            <p:cNvPicPr/>
            <p:nvPr/>
          </p:nvPicPr>
          <p:blipFill>
            <a:blip r:embed="rId36" cstate="print"/>
            <a:stretch>
              <a:fillRect/>
            </a:stretch>
          </p:blipFill>
          <p:spPr>
            <a:xfrm>
              <a:off x="5635751" y="6134100"/>
              <a:ext cx="313969" cy="347535"/>
            </a:xfrm>
            <a:prstGeom prst="rect">
              <a:avLst/>
            </a:prstGeom>
          </p:spPr>
        </p:pic>
        <p:sp>
          <p:nvSpPr>
            <p:cNvPr id="201" name="object 201"/>
            <p:cNvSpPr/>
            <p:nvPr/>
          </p:nvSpPr>
          <p:spPr>
            <a:xfrm>
              <a:off x="5745479" y="6222492"/>
              <a:ext cx="99060" cy="97790"/>
            </a:xfrm>
            <a:custGeom>
              <a:avLst/>
              <a:gdLst/>
              <a:ahLst/>
              <a:cxnLst/>
              <a:rect l="l" t="t" r="r" b="b"/>
              <a:pathLst>
                <a:path w="99060" h="97789">
                  <a:moveTo>
                    <a:pt x="99060" y="0"/>
                  </a:moveTo>
                  <a:lnTo>
                    <a:pt x="0" y="0"/>
                  </a:lnTo>
                  <a:lnTo>
                    <a:pt x="0" y="97536"/>
                  </a:lnTo>
                  <a:lnTo>
                    <a:pt x="99060" y="97536"/>
                  </a:lnTo>
                  <a:lnTo>
                    <a:pt x="99060"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02" name="object 202"/>
            <p:cNvSpPr/>
            <p:nvPr/>
          </p:nvSpPr>
          <p:spPr>
            <a:xfrm>
              <a:off x="5745479" y="6222492"/>
              <a:ext cx="99060" cy="97790"/>
            </a:xfrm>
            <a:custGeom>
              <a:avLst/>
              <a:gdLst/>
              <a:ahLst/>
              <a:cxnLst/>
              <a:rect l="l" t="t" r="r" b="b"/>
              <a:pathLst>
                <a:path w="99060" h="97789">
                  <a:moveTo>
                    <a:pt x="0" y="97536"/>
                  </a:moveTo>
                  <a:lnTo>
                    <a:pt x="99060" y="97536"/>
                  </a:lnTo>
                  <a:lnTo>
                    <a:pt x="99060" y="0"/>
                  </a:lnTo>
                  <a:lnTo>
                    <a:pt x="0" y="0"/>
                  </a:lnTo>
                  <a:lnTo>
                    <a:pt x="0" y="97536"/>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03" name="object 203"/>
          <p:cNvSpPr txBox="1"/>
          <p:nvPr/>
        </p:nvSpPr>
        <p:spPr>
          <a:xfrm>
            <a:off x="4776978" y="5806945"/>
            <a:ext cx="1072515" cy="549910"/>
          </a:xfrm>
          <a:prstGeom prst="rect">
            <a:avLst/>
          </a:prstGeom>
        </p:spPr>
        <p:txBody>
          <a:bodyPr vert="horz" wrap="square" lIns="0" tIns="53340" rIns="0" bIns="0" rtlCol="0">
            <a:spAutoFit/>
          </a:bodyPr>
          <a:lstStyle/>
          <a:p>
            <a:pPr marL="179705" marR="0" lvl="0" indent="0" algn="l" defTabSz="914400" rtl="0" eaLnBrk="1" fontAlgn="auto" latinLnBrk="0" hangingPunct="1">
              <a:lnSpc>
                <a:spcPct val="100000"/>
              </a:lnSpc>
              <a:spcBef>
                <a:spcPts val="420"/>
              </a:spcBef>
              <a:spcAft>
                <a:spcPts val="0"/>
              </a:spcAft>
              <a:buClrTx/>
              <a:buSzTx/>
              <a:buFontTx/>
              <a:buNone/>
              <a:tabLst>
                <a:tab pos="723265" algn="l"/>
              </a:tabLst>
              <a:defRPr/>
            </a:pP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54610" marR="0" lvl="0" indent="0" algn="l" defTabSz="914400" rtl="0" eaLnBrk="1" fontAlgn="auto" latinLnBrk="0" hangingPunct="1">
              <a:lnSpc>
                <a:spcPts val="1145"/>
              </a:lnSpc>
              <a:spcBef>
                <a:spcPts val="320"/>
              </a:spcBef>
              <a:spcAft>
                <a:spcPts val="0"/>
              </a:spcAft>
              <a:buClrTx/>
              <a:buSzTx/>
              <a:buFontTx/>
              <a:buNone/>
              <a:tabLst>
                <a:tab pos="604520" algn="l"/>
              </a:tabLst>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700" marR="0" lvl="0" indent="0" algn="l" defTabSz="914400" rtl="0" eaLnBrk="1" fontAlgn="auto" latinLnBrk="0" hangingPunct="1">
              <a:lnSpc>
                <a:spcPts val="1145"/>
              </a:lnSpc>
              <a:spcBef>
                <a:spcPts val="0"/>
              </a:spcBef>
              <a:spcAft>
                <a:spcPts val="0"/>
              </a:spcAft>
              <a:buClrTx/>
              <a:buSzTx/>
              <a:buFontTx/>
              <a:buNone/>
              <a:tabLst>
                <a:tab pos="605155" algn="l"/>
              </a:tabLst>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000" b="0" i="0" u="none" strike="noStrike" kern="1200" cap="none" spc="9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a:t>
            </a:r>
            <a:r>
              <a:rPr kumimoji="0" sz="1000" b="0" i="0" u="none" strike="noStrike" kern="1200" cap="none" spc="9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2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04" name="object 204"/>
          <p:cNvSpPr/>
          <p:nvPr/>
        </p:nvSpPr>
        <p:spPr>
          <a:xfrm>
            <a:off x="3842766" y="5500115"/>
            <a:ext cx="1697989" cy="503555"/>
          </a:xfrm>
          <a:custGeom>
            <a:avLst/>
            <a:gdLst/>
            <a:ahLst/>
            <a:cxnLst/>
            <a:rect l="l" t="t" r="r" b="b"/>
            <a:pathLst>
              <a:path w="1697989" h="503554">
                <a:moveTo>
                  <a:pt x="1697863" y="11049"/>
                </a:moveTo>
                <a:lnTo>
                  <a:pt x="1694154" y="6489"/>
                </a:lnTo>
                <a:lnTo>
                  <a:pt x="1692275" y="0"/>
                </a:lnTo>
                <a:lnTo>
                  <a:pt x="1653349" y="11506"/>
                </a:lnTo>
                <a:lnTo>
                  <a:pt x="1653349" y="30086"/>
                </a:lnTo>
                <a:lnTo>
                  <a:pt x="1422476" y="213131"/>
                </a:lnTo>
                <a:lnTo>
                  <a:pt x="1412265" y="205079"/>
                </a:lnTo>
                <a:lnTo>
                  <a:pt x="1412265" y="221234"/>
                </a:lnTo>
                <a:lnTo>
                  <a:pt x="1308100" y="303809"/>
                </a:lnTo>
                <a:lnTo>
                  <a:pt x="1296746" y="299046"/>
                </a:lnTo>
                <a:lnTo>
                  <a:pt x="1296746" y="312813"/>
                </a:lnTo>
                <a:lnTo>
                  <a:pt x="1263561" y="339115"/>
                </a:lnTo>
                <a:lnTo>
                  <a:pt x="1243838" y="314236"/>
                </a:lnTo>
                <a:lnTo>
                  <a:pt x="1222921" y="358990"/>
                </a:lnTo>
                <a:lnTo>
                  <a:pt x="1052233" y="308660"/>
                </a:lnTo>
                <a:lnTo>
                  <a:pt x="1052233" y="321881"/>
                </a:lnTo>
                <a:lnTo>
                  <a:pt x="1038225" y="340550"/>
                </a:lnTo>
                <a:lnTo>
                  <a:pt x="1030605" y="334835"/>
                </a:lnTo>
                <a:lnTo>
                  <a:pt x="1030605" y="350710"/>
                </a:lnTo>
                <a:lnTo>
                  <a:pt x="1011555" y="376085"/>
                </a:lnTo>
                <a:lnTo>
                  <a:pt x="1014984" y="376720"/>
                </a:lnTo>
                <a:lnTo>
                  <a:pt x="1003452" y="405218"/>
                </a:lnTo>
                <a:lnTo>
                  <a:pt x="880605" y="355346"/>
                </a:lnTo>
                <a:lnTo>
                  <a:pt x="980719" y="313207"/>
                </a:lnTo>
                <a:lnTo>
                  <a:pt x="1030605" y="350710"/>
                </a:lnTo>
                <a:lnTo>
                  <a:pt x="1030605" y="334835"/>
                </a:lnTo>
                <a:lnTo>
                  <a:pt x="994257" y="307505"/>
                </a:lnTo>
                <a:lnTo>
                  <a:pt x="998042" y="305917"/>
                </a:lnTo>
                <a:lnTo>
                  <a:pt x="1052233" y="321881"/>
                </a:lnTo>
                <a:lnTo>
                  <a:pt x="1052233" y="308660"/>
                </a:lnTo>
                <a:lnTo>
                  <a:pt x="1016533" y="298132"/>
                </a:lnTo>
                <a:lnTo>
                  <a:pt x="1139037" y="246570"/>
                </a:lnTo>
                <a:lnTo>
                  <a:pt x="1296746" y="312813"/>
                </a:lnTo>
                <a:lnTo>
                  <a:pt x="1296746" y="299046"/>
                </a:lnTo>
                <a:lnTo>
                  <a:pt x="1155407" y="239674"/>
                </a:lnTo>
                <a:lnTo>
                  <a:pt x="1338160" y="162750"/>
                </a:lnTo>
                <a:lnTo>
                  <a:pt x="1412265" y="221234"/>
                </a:lnTo>
                <a:lnTo>
                  <a:pt x="1412265" y="205079"/>
                </a:lnTo>
                <a:lnTo>
                  <a:pt x="1351508" y="157137"/>
                </a:lnTo>
                <a:lnTo>
                  <a:pt x="1653349" y="30086"/>
                </a:lnTo>
                <a:lnTo>
                  <a:pt x="1653349" y="11506"/>
                </a:lnTo>
                <a:lnTo>
                  <a:pt x="1586331" y="31292"/>
                </a:lnTo>
                <a:lnTo>
                  <a:pt x="1586331" y="44538"/>
                </a:lnTo>
                <a:lnTo>
                  <a:pt x="1340129" y="148158"/>
                </a:lnTo>
                <a:lnTo>
                  <a:pt x="1326781" y="137642"/>
                </a:lnTo>
                <a:lnTo>
                  <a:pt x="1326781" y="153771"/>
                </a:lnTo>
                <a:lnTo>
                  <a:pt x="1139024" y="232803"/>
                </a:lnTo>
                <a:lnTo>
                  <a:pt x="1122667" y="225945"/>
                </a:lnTo>
                <a:lnTo>
                  <a:pt x="1122667" y="239687"/>
                </a:lnTo>
                <a:lnTo>
                  <a:pt x="997292" y="292455"/>
                </a:lnTo>
                <a:lnTo>
                  <a:pt x="968971" y="284111"/>
                </a:lnTo>
                <a:lnTo>
                  <a:pt x="968971" y="304380"/>
                </a:lnTo>
                <a:lnTo>
                  <a:pt x="863942" y="348589"/>
                </a:lnTo>
                <a:lnTo>
                  <a:pt x="847369" y="341871"/>
                </a:lnTo>
                <a:lnTo>
                  <a:pt x="847369" y="355561"/>
                </a:lnTo>
                <a:lnTo>
                  <a:pt x="731469" y="404342"/>
                </a:lnTo>
                <a:lnTo>
                  <a:pt x="719797" y="376529"/>
                </a:lnTo>
                <a:lnTo>
                  <a:pt x="723138" y="375907"/>
                </a:lnTo>
                <a:lnTo>
                  <a:pt x="709764" y="358228"/>
                </a:lnTo>
                <a:lnTo>
                  <a:pt x="703961" y="350558"/>
                </a:lnTo>
                <a:lnTo>
                  <a:pt x="749808" y="315937"/>
                </a:lnTo>
                <a:lnTo>
                  <a:pt x="847369" y="355561"/>
                </a:lnTo>
                <a:lnTo>
                  <a:pt x="847369" y="341871"/>
                </a:lnTo>
                <a:lnTo>
                  <a:pt x="761593" y="307022"/>
                </a:lnTo>
                <a:lnTo>
                  <a:pt x="802792" y="275907"/>
                </a:lnTo>
                <a:lnTo>
                  <a:pt x="849490" y="262115"/>
                </a:lnTo>
                <a:lnTo>
                  <a:pt x="953579" y="292798"/>
                </a:lnTo>
                <a:lnTo>
                  <a:pt x="968971" y="304380"/>
                </a:lnTo>
                <a:lnTo>
                  <a:pt x="968971" y="284111"/>
                </a:lnTo>
                <a:lnTo>
                  <a:pt x="959396" y="281279"/>
                </a:lnTo>
                <a:lnTo>
                  <a:pt x="924636" y="255155"/>
                </a:lnTo>
                <a:lnTo>
                  <a:pt x="924636" y="271030"/>
                </a:lnTo>
                <a:lnTo>
                  <a:pt x="871905" y="255498"/>
                </a:lnTo>
                <a:lnTo>
                  <a:pt x="894918" y="248704"/>
                </a:lnTo>
                <a:lnTo>
                  <a:pt x="924636" y="271030"/>
                </a:lnTo>
                <a:lnTo>
                  <a:pt x="924636" y="255155"/>
                </a:lnTo>
                <a:lnTo>
                  <a:pt x="910094" y="244221"/>
                </a:lnTo>
                <a:lnTo>
                  <a:pt x="1041234" y="205498"/>
                </a:lnTo>
                <a:lnTo>
                  <a:pt x="1122667" y="239687"/>
                </a:lnTo>
                <a:lnTo>
                  <a:pt x="1122667" y="225945"/>
                </a:lnTo>
                <a:lnTo>
                  <a:pt x="1060462" y="199821"/>
                </a:lnTo>
                <a:lnTo>
                  <a:pt x="1296708" y="130060"/>
                </a:lnTo>
                <a:lnTo>
                  <a:pt x="1326781" y="153771"/>
                </a:lnTo>
                <a:lnTo>
                  <a:pt x="1326781" y="137642"/>
                </a:lnTo>
                <a:lnTo>
                  <a:pt x="1311592" y="125653"/>
                </a:lnTo>
                <a:lnTo>
                  <a:pt x="1586331" y="44538"/>
                </a:lnTo>
                <a:lnTo>
                  <a:pt x="1586331" y="31292"/>
                </a:lnTo>
                <a:lnTo>
                  <a:pt x="1299375" y="116014"/>
                </a:lnTo>
                <a:lnTo>
                  <a:pt x="1284490" y="104279"/>
                </a:lnTo>
                <a:lnTo>
                  <a:pt x="1284490" y="120408"/>
                </a:lnTo>
                <a:lnTo>
                  <a:pt x="1041933" y="192036"/>
                </a:lnTo>
                <a:lnTo>
                  <a:pt x="1022705" y="183959"/>
                </a:lnTo>
                <a:lnTo>
                  <a:pt x="1022705" y="197713"/>
                </a:lnTo>
                <a:lnTo>
                  <a:pt x="897432" y="234708"/>
                </a:lnTo>
                <a:lnTo>
                  <a:pt x="882256" y="223291"/>
                </a:lnTo>
                <a:lnTo>
                  <a:pt x="882256" y="239179"/>
                </a:lnTo>
                <a:lnTo>
                  <a:pt x="849439" y="248881"/>
                </a:lnTo>
                <a:lnTo>
                  <a:pt x="841641" y="246570"/>
                </a:lnTo>
                <a:lnTo>
                  <a:pt x="866813" y="227558"/>
                </a:lnTo>
                <a:lnTo>
                  <a:pt x="882256" y="239179"/>
                </a:lnTo>
                <a:lnTo>
                  <a:pt x="882256" y="223291"/>
                </a:lnTo>
                <a:lnTo>
                  <a:pt x="877354" y="219595"/>
                </a:lnTo>
                <a:lnTo>
                  <a:pt x="947928" y="166293"/>
                </a:lnTo>
                <a:lnTo>
                  <a:pt x="1022705" y="197713"/>
                </a:lnTo>
                <a:lnTo>
                  <a:pt x="1022705" y="183959"/>
                </a:lnTo>
                <a:lnTo>
                  <a:pt x="959624" y="157454"/>
                </a:lnTo>
                <a:lnTo>
                  <a:pt x="1149604" y="13957"/>
                </a:lnTo>
                <a:lnTo>
                  <a:pt x="1284490" y="120408"/>
                </a:lnTo>
                <a:lnTo>
                  <a:pt x="1284490" y="104279"/>
                </a:lnTo>
                <a:lnTo>
                  <a:pt x="1153795" y="1143"/>
                </a:lnTo>
                <a:lnTo>
                  <a:pt x="1150099" y="5791"/>
                </a:lnTo>
                <a:lnTo>
                  <a:pt x="1147826" y="254"/>
                </a:lnTo>
                <a:lnTo>
                  <a:pt x="1145730" y="1117"/>
                </a:lnTo>
                <a:lnTo>
                  <a:pt x="1145324" y="1270"/>
                </a:lnTo>
                <a:lnTo>
                  <a:pt x="1106144" y="17221"/>
                </a:lnTo>
                <a:lnTo>
                  <a:pt x="1106144" y="30873"/>
                </a:lnTo>
                <a:lnTo>
                  <a:pt x="946099" y="151765"/>
                </a:lnTo>
                <a:lnTo>
                  <a:pt x="934389" y="146850"/>
                </a:lnTo>
                <a:lnTo>
                  <a:pt x="934389" y="160604"/>
                </a:lnTo>
                <a:lnTo>
                  <a:pt x="866800" y="211658"/>
                </a:lnTo>
                <a:lnTo>
                  <a:pt x="856259" y="203733"/>
                </a:lnTo>
                <a:lnTo>
                  <a:pt x="856259" y="219621"/>
                </a:lnTo>
                <a:lnTo>
                  <a:pt x="826503" y="242100"/>
                </a:lnTo>
                <a:lnTo>
                  <a:pt x="813892" y="238391"/>
                </a:lnTo>
                <a:lnTo>
                  <a:pt x="813892" y="251625"/>
                </a:lnTo>
                <a:lnTo>
                  <a:pt x="797052" y="264337"/>
                </a:lnTo>
                <a:lnTo>
                  <a:pt x="768235" y="272859"/>
                </a:lnTo>
                <a:lnTo>
                  <a:pt x="768235" y="286105"/>
                </a:lnTo>
                <a:lnTo>
                  <a:pt x="747903" y="301472"/>
                </a:lnTo>
                <a:lnTo>
                  <a:pt x="734555" y="296062"/>
                </a:lnTo>
                <a:lnTo>
                  <a:pt x="768235" y="286105"/>
                </a:lnTo>
                <a:lnTo>
                  <a:pt x="768235" y="272859"/>
                </a:lnTo>
                <a:lnTo>
                  <a:pt x="715645" y="288378"/>
                </a:lnTo>
                <a:lnTo>
                  <a:pt x="696137" y="280466"/>
                </a:lnTo>
                <a:lnTo>
                  <a:pt x="696137" y="294144"/>
                </a:lnTo>
                <a:lnTo>
                  <a:pt x="506349" y="350177"/>
                </a:lnTo>
                <a:lnTo>
                  <a:pt x="488696" y="315582"/>
                </a:lnTo>
                <a:lnTo>
                  <a:pt x="469836" y="341172"/>
                </a:lnTo>
                <a:lnTo>
                  <a:pt x="462318" y="335648"/>
                </a:lnTo>
                <a:lnTo>
                  <a:pt x="462318" y="351383"/>
                </a:lnTo>
                <a:lnTo>
                  <a:pt x="451205" y="366471"/>
                </a:lnTo>
                <a:lnTo>
                  <a:pt x="132943" y="460438"/>
                </a:lnTo>
                <a:lnTo>
                  <a:pt x="127825" y="443115"/>
                </a:lnTo>
                <a:lnTo>
                  <a:pt x="169545" y="446328"/>
                </a:lnTo>
                <a:lnTo>
                  <a:pt x="159524" y="421716"/>
                </a:lnTo>
                <a:lnTo>
                  <a:pt x="157581" y="416928"/>
                </a:lnTo>
                <a:lnTo>
                  <a:pt x="411137" y="313740"/>
                </a:lnTo>
                <a:lnTo>
                  <a:pt x="462318" y="351383"/>
                </a:lnTo>
                <a:lnTo>
                  <a:pt x="462318" y="335648"/>
                </a:lnTo>
                <a:lnTo>
                  <a:pt x="424916" y="308127"/>
                </a:lnTo>
                <a:lnTo>
                  <a:pt x="577596" y="245986"/>
                </a:lnTo>
                <a:lnTo>
                  <a:pt x="696137" y="294144"/>
                </a:lnTo>
                <a:lnTo>
                  <a:pt x="696137" y="280466"/>
                </a:lnTo>
                <a:lnTo>
                  <a:pt x="594423" y="239141"/>
                </a:lnTo>
                <a:lnTo>
                  <a:pt x="668858" y="208851"/>
                </a:lnTo>
                <a:lnTo>
                  <a:pt x="813892" y="251625"/>
                </a:lnTo>
                <a:lnTo>
                  <a:pt x="813892" y="238391"/>
                </a:lnTo>
                <a:lnTo>
                  <a:pt x="687705" y="201168"/>
                </a:lnTo>
                <a:lnTo>
                  <a:pt x="781151" y="163144"/>
                </a:lnTo>
                <a:lnTo>
                  <a:pt x="856259" y="219621"/>
                </a:lnTo>
                <a:lnTo>
                  <a:pt x="856259" y="203733"/>
                </a:lnTo>
                <a:lnTo>
                  <a:pt x="794867" y="157556"/>
                </a:lnTo>
                <a:lnTo>
                  <a:pt x="862050" y="130213"/>
                </a:lnTo>
                <a:lnTo>
                  <a:pt x="934389" y="160604"/>
                </a:lnTo>
                <a:lnTo>
                  <a:pt x="934389" y="146850"/>
                </a:lnTo>
                <a:lnTo>
                  <a:pt x="878674" y="123444"/>
                </a:lnTo>
                <a:lnTo>
                  <a:pt x="1106144" y="30873"/>
                </a:lnTo>
                <a:lnTo>
                  <a:pt x="1106144" y="17221"/>
                </a:lnTo>
                <a:lnTo>
                  <a:pt x="862139" y="116509"/>
                </a:lnTo>
                <a:lnTo>
                  <a:pt x="845515" y="109537"/>
                </a:lnTo>
                <a:lnTo>
                  <a:pt x="845515" y="123266"/>
                </a:lnTo>
                <a:lnTo>
                  <a:pt x="783069" y="148678"/>
                </a:lnTo>
                <a:lnTo>
                  <a:pt x="769353" y="138366"/>
                </a:lnTo>
                <a:lnTo>
                  <a:pt x="769353" y="154266"/>
                </a:lnTo>
                <a:lnTo>
                  <a:pt x="668197" y="195414"/>
                </a:lnTo>
                <a:lnTo>
                  <a:pt x="649338" y="189865"/>
                </a:lnTo>
                <a:lnTo>
                  <a:pt x="649338" y="203098"/>
                </a:lnTo>
                <a:lnTo>
                  <a:pt x="577583" y="232295"/>
                </a:lnTo>
                <a:lnTo>
                  <a:pt x="560743" y="225463"/>
                </a:lnTo>
                <a:lnTo>
                  <a:pt x="560743" y="239141"/>
                </a:lnTo>
                <a:lnTo>
                  <a:pt x="412915" y="299300"/>
                </a:lnTo>
                <a:lnTo>
                  <a:pt x="399135" y="289166"/>
                </a:lnTo>
                <a:lnTo>
                  <a:pt x="399135" y="304901"/>
                </a:lnTo>
                <a:lnTo>
                  <a:pt x="152781" y="405142"/>
                </a:lnTo>
                <a:lnTo>
                  <a:pt x="141541" y="377507"/>
                </a:lnTo>
                <a:lnTo>
                  <a:pt x="145669" y="376783"/>
                </a:lnTo>
                <a:lnTo>
                  <a:pt x="132359" y="358800"/>
                </a:lnTo>
                <a:lnTo>
                  <a:pt x="126784" y="351269"/>
                </a:lnTo>
                <a:lnTo>
                  <a:pt x="294093" y="227596"/>
                </a:lnTo>
                <a:lnTo>
                  <a:pt x="399135" y="304901"/>
                </a:lnTo>
                <a:lnTo>
                  <a:pt x="399135" y="289166"/>
                </a:lnTo>
                <a:lnTo>
                  <a:pt x="304761" y="219710"/>
                </a:lnTo>
                <a:lnTo>
                  <a:pt x="378574" y="165150"/>
                </a:lnTo>
                <a:lnTo>
                  <a:pt x="560743" y="239141"/>
                </a:lnTo>
                <a:lnTo>
                  <a:pt x="560743" y="225463"/>
                </a:lnTo>
                <a:lnTo>
                  <a:pt x="390512" y="156324"/>
                </a:lnTo>
                <a:lnTo>
                  <a:pt x="419100" y="135191"/>
                </a:lnTo>
                <a:lnTo>
                  <a:pt x="649338" y="203098"/>
                </a:lnTo>
                <a:lnTo>
                  <a:pt x="649338" y="189865"/>
                </a:lnTo>
                <a:lnTo>
                  <a:pt x="431901" y="125730"/>
                </a:lnTo>
                <a:lnTo>
                  <a:pt x="582955" y="14071"/>
                </a:lnTo>
                <a:lnTo>
                  <a:pt x="769353" y="154266"/>
                </a:lnTo>
                <a:lnTo>
                  <a:pt x="769353" y="138366"/>
                </a:lnTo>
                <a:lnTo>
                  <a:pt x="627507" y="31686"/>
                </a:lnTo>
                <a:lnTo>
                  <a:pt x="845515" y="123266"/>
                </a:lnTo>
                <a:lnTo>
                  <a:pt x="845515" y="109537"/>
                </a:lnTo>
                <a:lnTo>
                  <a:pt x="585343" y="254"/>
                </a:lnTo>
                <a:lnTo>
                  <a:pt x="582993" y="5930"/>
                </a:lnTo>
                <a:lnTo>
                  <a:pt x="579374" y="1016"/>
                </a:lnTo>
                <a:lnTo>
                  <a:pt x="416674" y="121234"/>
                </a:lnTo>
                <a:lnTo>
                  <a:pt x="403860" y="117462"/>
                </a:lnTo>
                <a:lnTo>
                  <a:pt x="403860" y="130695"/>
                </a:lnTo>
                <a:lnTo>
                  <a:pt x="376745" y="150736"/>
                </a:lnTo>
                <a:lnTo>
                  <a:pt x="364807" y="145897"/>
                </a:lnTo>
                <a:lnTo>
                  <a:pt x="364807" y="159562"/>
                </a:lnTo>
                <a:lnTo>
                  <a:pt x="294068" y="211836"/>
                </a:lnTo>
                <a:lnTo>
                  <a:pt x="48399" y="31038"/>
                </a:lnTo>
                <a:lnTo>
                  <a:pt x="364807" y="159562"/>
                </a:lnTo>
                <a:lnTo>
                  <a:pt x="364807" y="145897"/>
                </a:lnTo>
                <a:lnTo>
                  <a:pt x="124675" y="48361"/>
                </a:lnTo>
                <a:lnTo>
                  <a:pt x="403860" y="130695"/>
                </a:lnTo>
                <a:lnTo>
                  <a:pt x="403860" y="117462"/>
                </a:lnTo>
                <a:lnTo>
                  <a:pt x="5588" y="0"/>
                </a:lnTo>
                <a:lnTo>
                  <a:pt x="3810" y="6096"/>
                </a:lnTo>
                <a:lnTo>
                  <a:pt x="0" y="11176"/>
                </a:lnTo>
                <a:lnTo>
                  <a:pt x="283387" y="219722"/>
                </a:lnTo>
                <a:lnTo>
                  <a:pt x="119202" y="341033"/>
                </a:lnTo>
                <a:lnTo>
                  <a:pt x="100330" y="315506"/>
                </a:lnTo>
                <a:lnTo>
                  <a:pt x="61722" y="391426"/>
                </a:lnTo>
                <a:lnTo>
                  <a:pt x="138899" y="377964"/>
                </a:lnTo>
                <a:lnTo>
                  <a:pt x="84582" y="439762"/>
                </a:lnTo>
                <a:lnTo>
                  <a:pt x="111264" y="441833"/>
                </a:lnTo>
                <a:lnTo>
                  <a:pt x="61722" y="488099"/>
                </a:lnTo>
                <a:lnTo>
                  <a:pt x="145542" y="503059"/>
                </a:lnTo>
                <a:lnTo>
                  <a:pt x="137604" y="476211"/>
                </a:lnTo>
                <a:lnTo>
                  <a:pt x="136550" y="472643"/>
                </a:lnTo>
                <a:lnTo>
                  <a:pt x="454291" y="378815"/>
                </a:lnTo>
                <a:lnTo>
                  <a:pt x="527431" y="391426"/>
                </a:lnTo>
                <a:lnTo>
                  <a:pt x="512241" y="361708"/>
                </a:lnTo>
                <a:lnTo>
                  <a:pt x="715035" y="301828"/>
                </a:lnTo>
                <a:lnTo>
                  <a:pt x="736117" y="310375"/>
                </a:lnTo>
                <a:lnTo>
                  <a:pt x="696315" y="340436"/>
                </a:lnTo>
                <a:lnTo>
                  <a:pt x="677164" y="315099"/>
                </a:lnTo>
                <a:lnTo>
                  <a:pt x="639318" y="391426"/>
                </a:lnTo>
                <a:lnTo>
                  <a:pt x="717613" y="376936"/>
                </a:lnTo>
                <a:lnTo>
                  <a:pt x="663702" y="439762"/>
                </a:lnTo>
                <a:lnTo>
                  <a:pt x="748665" y="445312"/>
                </a:lnTo>
                <a:lnTo>
                  <a:pt x="738454" y="420979"/>
                </a:lnTo>
                <a:lnTo>
                  <a:pt x="736384" y="416052"/>
                </a:lnTo>
                <a:lnTo>
                  <a:pt x="864019" y="362331"/>
                </a:lnTo>
                <a:lnTo>
                  <a:pt x="998677" y="417004"/>
                </a:lnTo>
                <a:lnTo>
                  <a:pt x="986790" y="446392"/>
                </a:lnTo>
                <a:lnTo>
                  <a:pt x="1071626" y="439762"/>
                </a:lnTo>
                <a:lnTo>
                  <a:pt x="1055776" y="421754"/>
                </a:lnTo>
                <a:lnTo>
                  <a:pt x="1016393" y="376974"/>
                </a:lnTo>
                <a:lnTo>
                  <a:pt x="1095248" y="391426"/>
                </a:lnTo>
                <a:lnTo>
                  <a:pt x="1078763" y="358343"/>
                </a:lnTo>
                <a:lnTo>
                  <a:pt x="1062050" y="324777"/>
                </a:lnTo>
                <a:lnTo>
                  <a:pt x="1217485" y="370624"/>
                </a:lnTo>
                <a:lnTo>
                  <a:pt x="1207770" y="391426"/>
                </a:lnTo>
                <a:lnTo>
                  <a:pt x="1254721" y="381596"/>
                </a:lnTo>
                <a:lnTo>
                  <a:pt x="1563471" y="472630"/>
                </a:lnTo>
                <a:lnTo>
                  <a:pt x="1554480" y="503097"/>
                </a:lnTo>
                <a:lnTo>
                  <a:pt x="1638427" y="488099"/>
                </a:lnTo>
                <a:lnTo>
                  <a:pt x="1625676" y="476224"/>
                </a:lnTo>
                <a:lnTo>
                  <a:pt x="1588452" y="441553"/>
                </a:lnTo>
                <a:lnTo>
                  <a:pt x="1615440" y="439762"/>
                </a:lnTo>
                <a:lnTo>
                  <a:pt x="1599349" y="421030"/>
                </a:lnTo>
                <a:lnTo>
                  <a:pt x="1572336" y="389585"/>
                </a:lnTo>
                <a:lnTo>
                  <a:pt x="1572336" y="442620"/>
                </a:lnTo>
                <a:lnTo>
                  <a:pt x="1567065" y="460463"/>
                </a:lnTo>
                <a:lnTo>
                  <a:pt x="1280947" y="376110"/>
                </a:lnTo>
                <a:lnTo>
                  <a:pt x="1291209" y="373951"/>
                </a:lnTo>
                <a:lnTo>
                  <a:pt x="1277721" y="356958"/>
                </a:lnTo>
                <a:lnTo>
                  <a:pt x="1271447" y="349059"/>
                </a:lnTo>
                <a:lnTo>
                  <a:pt x="1310106" y="318427"/>
                </a:lnTo>
                <a:lnTo>
                  <a:pt x="1542745" y="416115"/>
                </a:lnTo>
                <a:lnTo>
                  <a:pt x="1530477" y="445389"/>
                </a:lnTo>
                <a:lnTo>
                  <a:pt x="1572336" y="442620"/>
                </a:lnTo>
                <a:lnTo>
                  <a:pt x="1572336" y="389585"/>
                </a:lnTo>
                <a:lnTo>
                  <a:pt x="1560029" y="375246"/>
                </a:lnTo>
                <a:lnTo>
                  <a:pt x="1638173" y="391426"/>
                </a:lnTo>
                <a:lnTo>
                  <a:pt x="1622044" y="357073"/>
                </a:lnTo>
                <a:lnTo>
                  <a:pt x="1601978" y="314312"/>
                </a:lnTo>
                <a:lnTo>
                  <a:pt x="1582318" y="339217"/>
                </a:lnTo>
                <a:lnTo>
                  <a:pt x="1574444" y="333006"/>
                </a:lnTo>
                <a:lnTo>
                  <a:pt x="1574444" y="349186"/>
                </a:lnTo>
                <a:lnTo>
                  <a:pt x="1554734" y="374142"/>
                </a:lnTo>
                <a:lnTo>
                  <a:pt x="1559902" y="375221"/>
                </a:lnTo>
                <a:lnTo>
                  <a:pt x="1547672" y="404393"/>
                </a:lnTo>
                <a:lnTo>
                  <a:pt x="1321460" y="309410"/>
                </a:lnTo>
                <a:lnTo>
                  <a:pt x="1422514" y="229311"/>
                </a:lnTo>
                <a:lnTo>
                  <a:pt x="1574444" y="349186"/>
                </a:lnTo>
                <a:lnTo>
                  <a:pt x="1574444" y="333006"/>
                </a:lnTo>
                <a:lnTo>
                  <a:pt x="1432725" y="221221"/>
                </a:lnTo>
                <a:lnTo>
                  <a:pt x="1697863" y="11049"/>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nvGrpSpPr>
          <p:cNvPr id="205" name="object 205"/>
          <p:cNvGrpSpPr/>
          <p:nvPr/>
        </p:nvGrpSpPr>
        <p:grpSpPr>
          <a:xfrm>
            <a:off x="470662" y="5945123"/>
            <a:ext cx="504825" cy="347980"/>
            <a:chOff x="470662" y="5945123"/>
            <a:chExt cx="504825" cy="347980"/>
          </a:xfrm>
        </p:grpSpPr>
        <p:sp>
          <p:nvSpPr>
            <p:cNvPr id="206" name="object 206"/>
            <p:cNvSpPr/>
            <p:nvPr/>
          </p:nvSpPr>
          <p:spPr>
            <a:xfrm>
              <a:off x="477012" y="6004559"/>
              <a:ext cx="243840" cy="177165"/>
            </a:xfrm>
            <a:custGeom>
              <a:avLst/>
              <a:gdLst/>
              <a:ahLst/>
              <a:cxnLst/>
              <a:rect l="l" t="t" r="r" b="b"/>
              <a:pathLst>
                <a:path w="243840" h="177164">
                  <a:moveTo>
                    <a:pt x="0" y="88391"/>
                  </a:moveTo>
                  <a:lnTo>
                    <a:pt x="9580" y="53985"/>
                  </a:lnTo>
                  <a:lnTo>
                    <a:pt x="35709" y="25888"/>
                  </a:lnTo>
                  <a:lnTo>
                    <a:pt x="74462" y="6946"/>
                  </a:lnTo>
                  <a:lnTo>
                    <a:pt x="121919" y="0"/>
                  </a:lnTo>
                  <a:lnTo>
                    <a:pt x="169377" y="6946"/>
                  </a:lnTo>
                  <a:lnTo>
                    <a:pt x="208130" y="25888"/>
                  </a:lnTo>
                  <a:lnTo>
                    <a:pt x="234259" y="53985"/>
                  </a:lnTo>
                  <a:lnTo>
                    <a:pt x="243839" y="88391"/>
                  </a:lnTo>
                  <a:lnTo>
                    <a:pt x="234259" y="122798"/>
                  </a:lnTo>
                  <a:lnTo>
                    <a:pt x="208130" y="150895"/>
                  </a:lnTo>
                  <a:lnTo>
                    <a:pt x="169377" y="169837"/>
                  </a:lnTo>
                  <a:lnTo>
                    <a:pt x="121919" y="176783"/>
                  </a:lnTo>
                  <a:lnTo>
                    <a:pt x="74462" y="169837"/>
                  </a:lnTo>
                  <a:lnTo>
                    <a:pt x="35709" y="150895"/>
                  </a:lnTo>
                  <a:lnTo>
                    <a:pt x="9580" y="122798"/>
                  </a:lnTo>
                  <a:lnTo>
                    <a:pt x="0" y="8839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07" name="object 207"/>
            <p:cNvPicPr/>
            <p:nvPr/>
          </p:nvPicPr>
          <p:blipFill>
            <a:blip r:embed="rId37" cstate="print"/>
            <a:stretch>
              <a:fillRect/>
            </a:stretch>
          </p:blipFill>
          <p:spPr>
            <a:xfrm>
              <a:off x="701040" y="5992367"/>
              <a:ext cx="243814" cy="214883"/>
            </a:xfrm>
            <a:prstGeom prst="rect">
              <a:avLst/>
            </a:prstGeom>
          </p:spPr>
        </p:pic>
        <p:pic>
          <p:nvPicPr>
            <p:cNvPr id="208" name="object 208"/>
            <p:cNvPicPr/>
            <p:nvPr/>
          </p:nvPicPr>
          <p:blipFill>
            <a:blip r:embed="rId38" cstate="print"/>
            <a:stretch>
              <a:fillRect/>
            </a:stretch>
          </p:blipFill>
          <p:spPr>
            <a:xfrm>
              <a:off x="672084" y="5945123"/>
              <a:ext cx="303326" cy="347535"/>
            </a:xfrm>
            <a:prstGeom prst="rect">
              <a:avLst/>
            </a:prstGeom>
          </p:spPr>
        </p:pic>
        <p:sp>
          <p:nvSpPr>
            <p:cNvPr id="209" name="object 209"/>
            <p:cNvSpPr/>
            <p:nvPr/>
          </p:nvSpPr>
          <p:spPr>
            <a:xfrm>
              <a:off x="748284" y="6019799"/>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10" name="object 210"/>
            <p:cNvSpPr/>
            <p:nvPr/>
          </p:nvSpPr>
          <p:spPr>
            <a:xfrm>
              <a:off x="748284" y="6019799"/>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11" name="object 211"/>
          <p:cNvSpPr txBox="1"/>
          <p:nvPr/>
        </p:nvSpPr>
        <p:spPr>
          <a:xfrm>
            <a:off x="559714" y="5990640"/>
            <a:ext cx="313690"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229870" algn="l"/>
              </a:tabLst>
              <a:defRPr/>
            </a:pPr>
            <a:r>
              <a:rPr kumimoji="0" sz="1050" b="0" i="0" u="none" strike="noStrike" kern="1200" cap="none" spc="-75" normalizeH="0" baseline="4000" noProof="0" dirty="0">
                <a:ln>
                  <a:noFill/>
                </a:ln>
                <a:solidFill>
                  <a:srgbClr val="252525"/>
                </a:solidFill>
                <a:effectLst/>
                <a:uLnTx/>
                <a:uFillTx/>
                <a:latin typeface="微软雅黑" panose="020B0503020204020204" charset="-122"/>
                <a:ea typeface="+mn-ea"/>
                <a:cs typeface="微软雅黑" panose="020B0503020204020204" charset="-122"/>
              </a:rPr>
              <a:t>0</a:t>
            </a:r>
            <a:r>
              <a:rPr kumimoji="0" sz="1050" b="0" i="0" u="none" strike="noStrike" kern="1200" cap="none" spc="0" normalizeH="0" baseline="4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12" name="object 212"/>
          <p:cNvGrpSpPr/>
          <p:nvPr/>
        </p:nvGrpSpPr>
        <p:grpSpPr>
          <a:xfrm>
            <a:off x="1089405" y="5945123"/>
            <a:ext cx="911860" cy="347980"/>
            <a:chOff x="1089405" y="5945123"/>
            <a:chExt cx="911860" cy="347980"/>
          </a:xfrm>
        </p:grpSpPr>
        <p:sp>
          <p:nvSpPr>
            <p:cNvPr id="213" name="object 213"/>
            <p:cNvSpPr/>
            <p:nvPr/>
          </p:nvSpPr>
          <p:spPr>
            <a:xfrm>
              <a:off x="1095755" y="6004559"/>
              <a:ext cx="243840" cy="177165"/>
            </a:xfrm>
            <a:custGeom>
              <a:avLst/>
              <a:gdLst/>
              <a:ahLst/>
              <a:cxnLst/>
              <a:rect l="l" t="t" r="r" b="b"/>
              <a:pathLst>
                <a:path w="243840" h="177164">
                  <a:moveTo>
                    <a:pt x="0" y="88391"/>
                  </a:moveTo>
                  <a:lnTo>
                    <a:pt x="9580" y="53985"/>
                  </a:lnTo>
                  <a:lnTo>
                    <a:pt x="35709" y="25888"/>
                  </a:lnTo>
                  <a:lnTo>
                    <a:pt x="74462" y="6946"/>
                  </a:lnTo>
                  <a:lnTo>
                    <a:pt x="121919" y="0"/>
                  </a:lnTo>
                  <a:lnTo>
                    <a:pt x="169366" y="6946"/>
                  </a:lnTo>
                  <a:lnTo>
                    <a:pt x="208121" y="25888"/>
                  </a:lnTo>
                  <a:lnTo>
                    <a:pt x="234255" y="53985"/>
                  </a:lnTo>
                  <a:lnTo>
                    <a:pt x="243840" y="88391"/>
                  </a:lnTo>
                  <a:lnTo>
                    <a:pt x="234255" y="122798"/>
                  </a:lnTo>
                  <a:lnTo>
                    <a:pt x="208121" y="150895"/>
                  </a:lnTo>
                  <a:lnTo>
                    <a:pt x="169366" y="169837"/>
                  </a:lnTo>
                  <a:lnTo>
                    <a:pt x="121919" y="176783"/>
                  </a:lnTo>
                  <a:lnTo>
                    <a:pt x="74462" y="169837"/>
                  </a:lnTo>
                  <a:lnTo>
                    <a:pt x="35709" y="150895"/>
                  </a:lnTo>
                  <a:lnTo>
                    <a:pt x="9580" y="122798"/>
                  </a:lnTo>
                  <a:lnTo>
                    <a:pt x="0" y="8839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14" name="object 214"/>
            <p:cNvPicPr/>
            <p:nvPr/>
          </p:nvPicPr>
          <p:blipFill>
            <a:blip r:embed="rId37" cstate="print"/>
            <a:stretch>
              <a:fillRect/>
            </a:stretch>
          </p:blipFill>
          <p:spPr>
            <a:xfrm>
              <a:off x="1319783" y="5992367"/>
              <a:ext cx="243814" cy="214883"/>
            </a:xfrm>
            <a:prstGeom prst="rect">
              <a:avLst/>
            </a:prstGeom>
          </p:spPr>
        </p:pic>
        <p:pic>
          <p:nvPicPr>
            <p:cNvPr id="215" name="object 215"/>
            <p:cNvPicPr/>
            <p:nvPr/>
          </p:nvPicPr>
          <p:blipFill>
            <a:blip r:embed="rId39" cstate="print"/>
            <a:stretch>
              <a:fillRect/>
            </a:stretch>
          </p:blipFill>
          <p:spPr>
            <a:xfrm>
              <a:off x="1284731" y="5945123"/>
              <a:ext cx="313969" cy="347535"/>
            </a:xfrm>
            <a:prstGeom prst="rect">
              <a:avLst/>
            </a:prstGeom>
          </p:spPr>
        </p:pic>
        <p:sp>
          <p:nvSpPr>
            <p:cNvPr id="216" name="object 216"/>
            <p:cNvSpPr/>
            <p:nvPr/>
          </p:nvSpPr>
          <p:spPr>
            <a:xfrm>
              <a:off x="1367027" y="6019799"/>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17" name="object 217"/>
            <p:cNvSpPr/>
            <p:nvPr/>
          </p:nvSpPr>
          <p:spPr>
            <a:xfrm>
              <a:off x="1367027" y="6019799"/>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18" name="object 218"/>
            <p:cNvSpPr/>
            <p:nvPr/>
          </p:nvSpPr>
          <p:spPr>
            <a:xfrm>
              <a:off x="1751075" y="6004559"/>
              <a:ext cx="243840" cy="177165"/>
            </a:xfrm>
            <a:custGeom>
              <a:avLst/>
              <a:gdLst/>
              <a:ahLst/>
              <a:cxnLst/>
              <a:rect l="l" t="t" r="r" b="b"/>
              <a:pathLst>
                <a:path w="243839" h="177164">
                  <a:moveTo>
                    <a:pt x="0" y="88391"/>
                  </a:moveTo>
                  <a:lnTo>
                    <a:pt x="9584" y="53985"/>
                  </a:lnTo>
                  <a:lnTo>
                    <a:pt x="35718" y="25888"/>
                  </a:lnTo>
                  <a:lnTo>
                    <a:pt x="74473" y="6946"/>
                  </a:lnTo>
                  <a:lnTo>
                    <a:pt x="121919" y="0"/>
                  </a:lnTo>
                  <a:lnTo>
                    <a:pt x="169366" y="6946"/>
                  </a:lnTo>
                  <a:lnTo>
                    <a:pt x="208121" y="25888"/>
                  </a:lnTo>
                  <a:lnTo>
                    <a:pt x="234255" y="53985"/>
                  </a:lnTo>
                  <a:lnTo>
                    <a:pt x="243840" y="88391"/>
                  </a:lnTo>
                  <a:lnTo>
                    <a:pt x="234255" y="122798"/>
                  </a:lnTo>
                  <a:lnTo>
                    <a:pt x="208121" y="150895"/>
                  </a:lnTo>
                  <a:lnTo>
                    <a:pt x="169366" y="169837"/>
                  </a:lnTo>
                  <a:lnTo>
                    <a:pt x="121919" y="176783"/>
                  </a:lnTo>
                  <a:lnTo>
                    <a:pt x="74473" y="169837"/>
                  </a:lnTo>
                  <a:lnTo>
                    <a:pt x="35718" y="150895"/>
                  </a:lnTo>
                  <a:lnTo>
                    <a:pt x="9584" y="122798"/>
                  </a:lnTo>
                  <a:lnTo>
                    <a:pt x="0" y="8839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19" name="object 219"/>
          <p:cNvSpPr txBox="1"/>
          <p:nvPr/>
        </p:nvSpPr>
        <p:spPr>
          <a:xfrm>
            <a:off x="1823466" y="6000394"/>
            <a:ext cx="9969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20" name="object 220"/>
          <p:cNvGrpSpPr/>
          <p:nvPr/>
        </p:nvGrpSpPr>
        <p:grpSpPr>
          <a:xfrm>
            <a:off x="1949195" y="5945123"/>
            <a:ext cx="297180" cy="347980"/>
            <a:chOff x="1949195" y="5945123"/>
            <a:chExt cx="297180" cy="347980"/>
          </a:xfrm>
        </p:grpSpPr>
        <p:pic>
          <p:nvPicPr>
            <p:cNvPr id="221" name="object 221"/>
            <p:cNvPicPr/>
            <p:nvPr/>
          </p:nvPicPr>
          <p:blipFill>
            <a:blip r:embed="rId40" cstate="print"/>
            <a:stretch>
              <a:fillRect/>
            </a:stretch>
          </p:blipFill>
          <p:spPr>
            <a:xfrm>
              <a:off x="1976627" y="5992367"/>
              <a:ext cx="242315" cy="214883"/>
            </a:xfrm>
            <a:prstGeom prst="rect">
              <a:avLst/>
            </a:prstGeom>
          </p:spPr>
        </p:pic>
        <p:pic>
          <p:nvPicPr>
            <p:cNvPr id="222" name="object 222"/>
            <p:cNvPicPr/>
            <p:nvPr/>
          </p:nvPicPr>
          <p:blipFill>
            <a:blip r:embed="rId41" cstate="print"/>
            <a:stretch>
              <a:fillRect/>
            </a:stretch>
          </p:blipFill>
          <p:spPr>
            <a:xfrm>
              <a:off x="1949195" y="5945123"/>
              <a:ext cx="297180" cy="347535"/>
            </a:xfrm>
            <a:prstGeom prst="rect">
              <a:avLst/>
            </a:prstGeom>
          </p:spPr>
        </p:pic>
        <p:sp>
          <p:nvSpPr>
            <p:cNvPr id="223" name="object 223"/>
            <p:cNvSpPr/>
            <p:nvPr/>
          </p:nvSpPr>
          <p:spPr>
            <a:xfrm>
              <a:off x="2023871" y="6019799"/>
              <a:ext cx="152400" cy="125095"/>
            </a:xfrm>
            <a:custGeom>
              <a:avLst/>
              <a:gdLst/>
              <a:ahLst/>
              <a:cxnLst/>
              <a:rect l="l" t="t" r="r" b="b"/>
              <a:pathLst>
                <a:path w="152400" h="125095">
                  <a:moveTo>
                    <a:pt x="152400" y="0"/>
                  </a:moveTo>
                  <a:lnTo>
                    <a:pt x="0" y="0"/>
                  </a:lnTo>
                  <a:lnTo>
                    <a:pt x="0" y="124968"/>
                  </a:lnTo>
                  <a:lnTo>
                    <a:pt x="152400" y="124968"/>
                  </a:lnTo>
                  <a:lnTo>
                    <a:pt x="152400"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24" name="object 224"/>
            <p:cNvSpPr/>
            <p:nvPr/>
          </p:nvSpPr>
          <p:spPr>
            <a:xfrm>
              <a:off x="2023871" y="6019799"/>
              <a:ext cx="152400" cy="125095"/>
            </a:xfrm>
            <a:custGeom>
              <a:avLst/>
              <a:gdLst/>
              <a:ahLst/>
              <a:cxnLst/>
              <a:rect l="l" t="t" r="r" b="b"/>
              <a:pathLst>
                <a:path w="152400" h="125095">
                  <a:moveTo>
                    <a:pt x="0" y="124968"/>
                  </a:moveTo>
                  <a:lnTo>
                    <a:pt x="152400" y="124968"/>
                  </a:lnTo>
                  <a:lnTo>
                    <a:pt x="152400" y="0"/>
                  </a:lnTo>
                  <a:lnTo>
                    <a:pt x="0" y="0"/>
                  </a:lnTo>
                  <a:lnTo>
                    <a:pt x="0" y="124968"/>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25" name="object 225"/>
          <p:cNvSpPr txBox="1"/>
          <p:nvPr/>
        </p:nvSpPr>
        <p:spPr>
          <a:xfrm>
            <a:off x="2056002" y="5990640"/>
            <a:ext cx="88900"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26" name="object 226"/>
          <p:cNvGrpSpPr/>
          <p:nvPr/>
        </p:nvGrpSpPr>
        <p:grpSpPr>
          <a:xfrm>
            <a:off x="598931" y="5364226"/>
            <a:ext cx="2275840" cy="929005"/>
            <a:chOff x="598931" y="5364226"/>
            <a:chExt cx="2275840" cy="929005"/>
          </a:xfrm>
        </p:grpSpPr>
        <p:sp>
          <p:nvSpPr>
            <p:cNvPr id="227" name="object 227"/>
            <p:cNvSpPr/>
            <p:nvPr/>
          </p:nvSpPr>
          <p:spPr>
            <a:xfrm>
              <a:off x="598932" y="5453887"/>
              <a:ext cx="1274445" cy="551180"/>
            </a:xfrm>
            <a:custGeom>
              <a:avLst/>
              <a:gdLst/>
              <a:ahLst/>
              <a:cxnLst/>
              <a:rect l="l" t="t" r="r" b="b"/>
              <a:pathLst>
                <a:path w="1274445" h="551179">
                  <a:moveTo>
                    <a:pt x="756539" y="10160"/>
                  </a:moveTo>
                  <a:lnTo>
                    <a:pt x="749173" y="0"/>
                  </a:lnTo>
                  <a:lnTo>
                    <a:pt x="57950" y="501167"/>
                  </a:lnTo>
                  <a:lnTo>
                    <a:pt x="39319" y="475462"/>
                  </a:lnTo>
                  <a:lnTo>
                    <a:pt x="0" y="551040"/>
                  </a:lnTo>
                  <a:lnTo>
                    <a:pt x="84048" y="537146"/>
                  </a:lnTo>
                  <a:lnTo>
                    <a:pt x="70802" y="518896"/>
                  </a:lnTo>
                  <a:lnTo>
                    <a:pt x="65405" y="511441"/>
                  </a:lnTo>
                  <a:lnTo>
                    <a:pt x="756539" y="10160"/>
                  </a:lnTo>
                  <a:close/>
                </a:path>
                <a:path w="1274445" h="551179">
                  <a:moveTo>
                    <a:pt x="794385" y="69723"/>
                  </a:moveTo>
                  <a:lnTo>
                    <a:pt x="782320" y="65405"/>
                  </a:lnTo>
                  <a:lnTo>
                    <a:pt x="637959" y="477164"/>
                  </a:lnTo>
                  <a:lnTo>
                    <a:pt x="608012" y="466661"/>
                  </a:lnTo>
                  <a:lnTo>
                    <a:pt x="618744" y="551180"/>
                  </a:lnTo>
                  <a:lnTo>
                    <a:pt x="678434" y="493356"/>
                  </a:lnTo>
                  <a:lnTo>
                    <a:pt x="679958" y="491883"/>
                  </a:lnTo>
                  <a:lnTo>
                    <a:pt x="649947" y="481368"/>
                  </a:lnTo>
                  <a:lnTo>
                    <a:pt x="794385" y="69723"/>
                  </a:lnTo>
                  <a:close/>
                </a:path>
                <a:path w="1274445" h="551179">
                  <a:moveTo>
                    <a:pt x="1273937" y="551180"/>
                  </a:moveTo>
                  <a:lnTo>
                    <a:pt x="1268323" y="501370"/>
                  </a:lnTo>
                  <a:lnTo>
                    <a:pt x="1264412" y="466521"/>
                  </a:lnTo>
                  <a:lnTo>
                    <a:pt x="1237805" y="483793"/>
                  </a:lnTo>
                  <a:lnTo>
                    <a:pt x="965454" y="64135"/>
                  </a:lnTo>
                  <a:lnTo>
                    <a:pt x="954786" y="70993"/>
                  </a:lnTo>
                  <a:lnTo>
                    <a:pt x="1227137" y="490728"/>
                  </a:lnTo>
                  <a:lnTo>
                    <a:pt x="1200531" y="508000"/>
                  </a:lnTo>
                  <a:lnTo>
                    <a:pt x="1273937" y="55118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28" name="object 228"/>
            <p:cNvSpPr/>
            <p:nvPr/>
          </p:nvSpPr>
          <p:spPr>
            <a:xfrm>
              <a:off x="2369820" y="6004560"/>
              <a:ext cx="243840" cy="177165"/>
            </a:xfrm>
            <a:custGeom>
              <a:avLst/>
              <a:gdLst/>
              <a:ahLst/>
              <a:cxnLst/>
              <a:rect l="l" t="t" r="r" b="b"/>
              <a:pathLst>
                <a:path w="243839" h="177164">
                  <a:moveTo>
                    <a:pt x="0" y="88391"/>
                  </a:moveTo>
                  <a:lnTo>
                    <a:pt x="9584" y="53985"/>
                  </a:lnTo>
                  <a:lnTo>
                    <a:pt x="35718" y="25888"/>
                  </a:lnTo>
                  <a:lnTo>
                    <a:pt x="74473" y="6946"/>
                  </a:lnTo>
                  <a:lnTo>
                    <a:pt x="121919" y="0"/>
                  </a:lnTo>
                  <a:lnTo>
                    <a:pt x="169366" y="6946"/>
                  </a:lnTo>
                  <a:lnTo>
                    <a:pt x="208121" y="25888"/>
                  </a:lnTo>
                  <a:lnTo>
                    <a:pt x="234255" y="53985"/>
                  </a:lnTo>
                  <a:lnTo>
                    <a:pt x="243840" y="88391"/>
                  </a:lnTo>
                  <a:lnTo>
                    <a:pt x="234255" y="122798"/>
                  </a:lnTo>
                  <a:lnTo>
                    <a:pt x="208121" y="150895"/>
                  </a:lnTo>
                  <a:lnTo>
                    <a:pt x="169366" y="169837"/>
                  </a:lnTo>
                  <a:lnTo>
                    <a:pt x="121919" y="176783"/>
                  </a:lnTo>
                  <a:lnTo>
                    <a:pt x="74473" y="169837"/>
                  </a:lnTo>
                  <a:lnTo>
                    <a:pt x="35718" y="150895"/>
                  </a:lnTo>
                  <a:lnTo>
                    <a:pt x="9584" y="122798"/>
                  </a:lnTo>
                  <a:lnTo>
                    <a:pt x="0" y="88391"/>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29" name="object 229"/>
            <p:cNvPicPr/>
            <p:nvPr/>
          </p:nvPicPr>
          <p:blipFill>
            <a:blip r:embed="rId37" cstate="print"/>
            <a:stretch>
              <a:fillRect/>
            </a:stretch>
          </p:blipFill>
          <p:spPr>
            <a:xfrm>
              <a:off x="2595371" y="5992368"/>
              <a:ext cx="243814" cy="214883"/>
            </a:xfrm>
            <a:prstGeom prst="rect">
              <a:avLst/>
            </a:prstGeom>
          </p:spPr>
        </p:pic>
        <p:pic>
          <p:nvPicPr>
            <p:cNvPr id="230" name="object 230"/>
            <p:cNvPicPr/>
            <p:nvPr/>
          </p:nvPicPr>
          <p:blipFill>
            <a:blip r:embed="rId42" cstate="print"/>
            <a:stretch>
              <a:fillRect/>
            </a:stretch>
          </p:blipFill>
          <p:spPr>
            <a:xfrm>
              <a:off x="2560320" y="5945124"/>
              <a:ext cx="313969" cy="347535"/>
            </a:xfrm>
            <a:prstGeom prst="rect">
              <a:avLst/>
            </a:prstGeom>
          </p:spPr>
        </p:pic>
        <p:sp>
          <p:nvSpPr>
            <p:cNvPr id="231" name="object 231"/>
            <p:cNvSpPr/>
            <p:nvPr/>
          </p:nvSpPr>
          <p:spPr>
            <a:xfrm>
              <a:off x="2642615" y="6019800"/>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32" name="object 232"/>
            <p:cNvSpPr/>
            <p:nvPr/>
          </p:nvSpPr>
          <p:spPr>
            <a:xfrm>
              <a:off x="2642615" y="6019800"/>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33" name="object 233"/>
            <p:cNvSpPr/>
            <p:nvPr/>
          </p:nvSpPr>
          <p:spPr>
            <a:xfrm>
              <a:off x="1592326" y="5453507"/>
              <a:ext cx="900430" cy="551815"/>
            </a:xfrm>
            <a:custGeom>
              <a:avLst/>
              <a:gdLst/>
              <a:ahLst/>
              <a:cxnLst/>
              <a:rect l="l" t="t" r="r" b="b"/>
              <a:pathLst>
                <a:path w="900430" h="551814">
                  <a:moveTo>
                    <a:pt x="831998" y="517191"/>
                  </a:moveTo>
                  <a:lnTo>
                    <a:pt x="815467" y="544347"/>
                  </a:lnTo>
                  <a:lnTo>
                    <a:pt x="900430" y="551421"/>
                  </a:lnTo>
                  <a:lnTo>
                    <a:pt x="883090" y="523824"/>
                  </a:lnTo>
                  <a:lnTo>
                    <a:pt x="842899" y="523824"/>
                  </a:lnTo>
                  <a:lnTo>
                    <a:pt x="831998" y="517191"/>
                  </a:lnTo>
                  <a:close/>
                </a:path>
                <a:path w="900430" h="551814">
                  <a:moveTo>
                    <a:pt x="838602" y="506344"/>
                  </a:moveTo>
                  <a:lnTo>
                    <a:pt x="831998" y="517191"/>
                  </a:lnTo>
                  <a:lnTo>
                    <a:pt x="842899" y="523824"/>
                  </a:lnTo>
                  <a:lnTo>
                    <a:pt x="849503" y="512978"/>
                  </a:lnTo>
                  <a:lnTo>
                    <a:pt x="838602" y="506344"/>
                  </a:lnTo>
                  <a:close/>
                </a:path>
                <a:path w="900430" h="551814">
                  <a:moveTo>
                    <a:pt x="855091" y="479259"/>
                  </a:moveTo>
                  <a:lnTo>
                    <a:pt x="838602" y="506344"/>
                  </a:lnTo>
                  <a:lnTo>
                    <a:pt x="849503" y="512978"/>
                  </a:lnTo>
                  <a:lnTo>
                    <a:pt x="842899" y="523824"/>
                  </a:lnTo>
                  <a:lnTo>
                    <a:pt x="883090" y="523824"/>
                  </a:lnTo>
                  <a:lnTo>
                    <a:pt x="855091" y="479259"/>
                  </a:lnTo>
                  <a:close/>
                </a:path>
                <a:path w="900430" h="551814">
                  <a:moveTo>
                    <a:pt x="6604" y="0"/>
                  </a:moveTo>
                  <a:lnTo>
                    <a:pt x="0" y="10922"/>
                  </a:lnTo>
                  <a:lnTo>
                    <a:pt x="831998" y="517191"/>
                  </a:lnTo>
                  <a:lnTo>
                    <a:pt x="838602" y="506344"/>
                  </a:lnTo>
                  <a:lnTo>
                    <a:pt x="6604"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34" name="object 234"/>
            <p:cNvSpPr/>
            <p:nvPr/>
          </p:nvSpPr>
          <p:spPr>
            <a:xfrm>
              <a:off x="1351787" y="5370576"/>
              <a:ext cx="243840" cy="177165"/>
            </a:xfrm>
            <a:custGeom>
              <a:avLst/>
              <a:gdLst/>
              <a:ahLst/>
              <a:cxnLst/>
              <a:rect l="l" t="t" r="r" b="b"/>
              <a:pathLst>
                <a:path w="243840" h="177164">
                  <a:moveTo>
                    <a:pt x="0" y="88392"/>
                  </a:moveTo>
                  <a:lnTo>
                    <a:pt x="9584" y="54006"/>
                  </a:lnTo>
                  <a:lnTo>
                    <a:pt x="35718" y="25908"/>
                  </a:lnTo>
                  <a:lnTo>
                    <a:pt x="74473" y="6953"/>
                  </a:lnTo>
                  <a:lnTo>
                    <a:pt x="121920" y="0"/>
                  </a:lnTo>
                  <a:lnTo>
                    <a:pt x="169366" y="6953"/>
                  </a:lnTo>
                  <a:lnTo>
                    <a:pt x="208121" y="25908"/>
                  </a:lnTo>
                  <a:lnTo>
                    <a:pt x="234255" y="54006"/>
                  </a:lnTo>
                  <a:lnTo>
                    <a:pt x="243840" y="88392"/>
                  </a:lnTo>
                  <a:lnTo>
                    <a:pt x="234255" y="122777"/>
                  </a:lnTo>
                  <a:lnTo>
                    <a:pt x="208121" y="150875"/>
                  </a:lnTo>
                  <a:lnTo>
                    <a:pt x="169366" y="169830"/>
                  </a:lnTo>
                  <a:lnTo>
                    <a:pt x="121920" y="176784"/>
                  </a:lnTo>
                  <a:lnTo>
                    <a:pt x="74473" y="169830"/>
                  </a:lnTo>
                  <a:lnTo>
                    <a:pt x="35718" y="150876"/>
                  </a:lnTo>
                  <a:lnTo>
                    <a:pt x="9584" y="122777"/>
                  </a:lnTo>
                  <a:lnTo>
                    <a:pt x="0" y="88392"/>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35" name="object 235"/>
          <p:cNvSpPr txBox="1"/>
          <p:nvPr/>
        </p:nvSpPr>
        <p:spPr>
          <a:xfrm>
            <a:off x="1434464" y="5390515"/>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36" name="object 236"/>
          <p:cNvGrpSpPr/>
          <p:nvPr/>
        </p:nvGrpSpPr>
        <p:grpSpPr>
          <a:xfrm>
            <a:off x="1645920" y="5285232"/>
            <a:ext cx="889000" cy="347980"/>
            <a:chOff x="1645920" y="5285232"/>
            <a:chExt cx="889000" cy="347980"/>
          </a:xfrm>
        </p:grpSpPr>
        <p:pic>
          <p:nvPicPr>
            <p:cNvPr id="237" name="object 237"/>
            <p:cNvPicPr/>
            <p:nvPr/>
          </p:nvPicPr>
          <p:blipFill>
            <a:blip r:embed="rId40" cstate="print"/>
            <a:stretch>
              <a:fillRect/>
            </a:stretch>
          </p:blipFill>
          <p:spPr>
            <a:xfrm>
              <a:off x="1676400" y="5332476"/>
              <a:ext cx="242315" cy="214884"/>
            </a:xfrm>
            <a:prstGeom prst="rect">
              <a:avLst/>
            </a:prstGeom>
          </p:spPr>
        </p:pic>
        <p:pic>
          <p:nvPicPr>
            <p:cNvPr id="238" name="object 238"/>
            <p:cNvPicPr/>
            <p:nvPr/>
          </p:nvPicPr>
          <p:blipFill>
            <a:blip r:embed="rId43" cstate="print"/>
            <a:stretch>
              <a:fillRect/>
            </a:stretch>
          </p:blipFill>
          <p:spPr>
            <a:xfrm>
              <a:off x="1645920" y="5285232"/>
              <a:ext cx="303326" cy="347535"/>
            </a:xfrm>
            <a:prstGeom prst="rect">
              <a:avLst/>
            </a:prstGeom>
          </p:spPr>
        </p:pic>
        <p:sp>
          <p:nvSpPr>
            <p:cNvPr id="239" name="object 239"/>
            <p:cNvSpPr/>
            <p:nvPr/>
          </p:nvSpPr>
          <p:spPr>
            <a:xfrm>
              <a:off x="1723644" y="5359908"/>
              <a:ext cx="152400" cy="125095"/>
            </a:xfrm>
            <a:custGeom>
              <a:avLst/>
              <a:gdLst/>
              <a:ahLst/>
              <a:cxnLst/>
              <a:rect l="l" t="t" r="r" b="b"/>
              <a:pathLst>
                <a:path w="152400" h="125095">
                  <a:moveTo>
                    <a:pt x="152400" y="0"/>
                  </a:moveTo>
                  <a:lnTo>
                    <a:pt x="0" y="0"/>
                  </a:lnTo>
                  <a:lnTo>
                    <a:pt x="0" y="124968"/>
                  </a:lnTo>
                  <a:lnTo>
                    <a:pt x="152400" y="124968"/>
                  </a:lnTo>
                  <a:lnTo>
                    <a:pt x="152400"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40" name="object 240"/>
            <p:cNvSpPr/>
            <p:nvPr/>
          </p:nvSpPr>
          <p:spPr>
            <a:xfrm>
              <a:off x="1723644" y="5359908"/>
              <a:ext cx="152400" cy="125095"/>
            </a:xfrm>
            <a:custGeom>
              <a:avLst/>
              <a:gdLst/>
              <a:ahLst/>
              <a:cxnLst/>
              <a:rect l="l" t="t" r="r" b="b"/>
              <a:pathLst>
                <a:path w="152400" h="125095">
                  <a:moveTo>
                    <a:pt x="0" y="124968"/>
                  </a:moveTo>
                  <a:lnTo>
                    <a:pt x="152400" y="124968"/>
                  </a:lnTo>
                  <a:lnTo>
                    <a:pt x="152400" y="0"/>
                  </a:lnTo>
                  <a:lnTo>
                    <a:pt x="0" y="0"/>
                  </a:lnTo>
                  <a:lnTo>
                    <a:pt x="0" y="124968"/>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41" name="object 241"/>
            <p:cNvPicPr/>
            <p:nvPr/>
          </p:nvPicPr>
          <p:blipFill>
            <a:blip r:embed="rId37" cstate="print"/>
            <a:stretch>
              <a:fillRect/>
            </a:stretch>
          </p:blipFill>
          <p:spPr>
            <a:xfrm>
              <a:off x="1868424" y="5332476"/>
              <a:ext cx="243814" cy="214884"/>
            </a:xfrm>
            <a:prstGeom prst="rect">
              <a:avLst/>
            </a:prstGeom>
          </p:spPr>
        </p:pic>
        <p:pic>
          <p:nvPicPr>
            <p:cNvPr id="242" name="object 242"/>
            <p:cNvPicPr/>
            <p:nvPr/>
          </p:nvPicPr>
          <p:blipFill>
            <a:blip r:embed="rId44" cstate="print"/>
            <a:stretch>
              <a:fillRect/>
            </a:stretch>
          </p:blipFill>
          <p:spPr>
            <a:xfrm>
              <a:off x="1833372" y="5285232"/>
              <a:ext cx="313969" cy="347535"/>
            </a:xfrm>
            <a:prstGeom prst="rect">
              <a:avLst/>
            </a:prstGeom>
          </p:spPr>
        </p:pic>
        <p:sp>
          <p:nvSpPr>
            <p:cNvPr id="243" name="object 243"/>
            <p:cNvSpPr/>
            <p:nvPr/>
          </p:nvSpPr>
          <p:spPr>
            <a:xfrm>
              <a:off x="1915668" y="5359908"/>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44" name="object 244"/>
            <p:cNvSpPr/>
            <p:nvPr/>
          </p:nvSpPr>
          <p:spPr>
            <a:xfrm>
              <a:off x="1915668" y="5359908"/>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45" name="object 245"/>
            <p:cNvPicPr/>
            <p:nvPr/>
          </p:nvPicPr>
          <p:blipFill>
            <a:blip r:embed="rId37" cstate="print"/>
            <a:stretch>
              <a:fillRect/>
            </a:stretch>
          </p:blipFill>
          <p:spPr>
            <a:xfrm>
              <a:off x="2061972" y="5332476"/>
              <a:ext cx="243814" cy="214884"/>
            </a:xfrm>
            <a:prstGeom prst="rect">
              <a:avLst/>
            </a:prstGeom>
          </p:spPr>
        </p:pic>
        <p:pic>
          <p:nvPicPr>
            <p:cNvPr id="246" name="object 246"/>
            <p:cNvPicPr/>
            <p:nvPr/>
          </p:nvPicPr>
          <p:blipFill>
            <a:blip r:embed="rId45" cstate="print"/>
            <a:stretch>
              <a:fillRect/>
            </a:stretch>
          </p:blipFill>
          <p:spPr>
            <a:xfrm>
              <a:off x="2036064" y="5285232"/>
              <a:ext cx="297180" cy="347535"/>
            </a:xfrm>
            <a:prstGeom prst="rect">
              <a:avLst/>
            </a:prstGeom>
          </p:spPr>
        </p:pic>
        <p:sp>
          <p:nvSpPr>
            <p:cNvPr id="247" name="object 247"/>
            <p:cNvSpPr/>
            <p:nvPr/>
          </p:nvSpPr>
          <p:spPr>
            <a:xfrm>
              <a:off x="2109216" y="5359908"/>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48" name="object 248"/>
            <p:cNvSpPr/>
            <p:nvPr/>
          </p:nvSpPr>
          <p:spPr>
            <a:xfrm>
              <a:off x="2109216" y="5359908"/>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49" name="object 249"/>
            <p:cNvPicPr/>
            <p:nvPr/>
          </p:nvPicPr>
          <p:blipFill>
            <a:blip r:embed="rId37" cstate="print"/>
            <a:stretch>
              <a:fillRect/>
            </a:stretch>
          </p:blipFill>
          <p:spPr>
            <a:xfrm>
              <a:off x="2255520" y="5332476"/>
              <a:ext cx="243814" cy="214884"/>
            </a:xfrm>
            <a:prstGeom prst="rect">
              <a:avLst/>
            </a:prstGeom>
          </p:spPr>
        </p:pic>
        <p:pic>
          <p:nvPicPr>
            <p:cNvPr id="250" name="object 250"/>
            <p:cNvPicPr/>
            <p:nvPr/>
          </p:nvPicPr>
          <p:blipFill>
            <a:blip r:embed="rId46" cstate="print"/>
            <a:stretch>
              <a:fillRect/>
            </a:stretch>
          </p:blipFill>
          <p:spPr>
            <a:xfrm>
              <a:off x="2220468" y="5285232"/>
              <a:ext cx="313969" cy="347535"/>
            </a:xfrm>
            <a:prstGeom prst="rect">
              <a:avLst/>
            </a:prstGeom>
          </p:spPr>
        </p:pic>
        <p:sp>
          <p:nvSpPr>
            <p:cNvPr id="251" name="object 251"/>
            <p:cNvSpPr/>
            <p:nvPr/>
          </p:nvSpPr>
          <p:spPr>
            <a:xfrm>
              <a:off x="2302764" y="5359908"/>
              <a:ext cx="154305" cy="125095"/>
            </a:xfrm>
            <a:custGeom>
              <a:avLst/>
              <a:gdLst/>
              <a:ahLst/>
              <a:cxnLst/>
              <a:rect l="l" t="t" r="r" b="b"/>
              <a:pathLst>
                <a:path w="154305" h="125095">
                  <a:moveTo>
                    <a:pt x="153924" y="0"/>
                  </a:moveTo>
                  <a:lnTo>
                    <a:pt x="0" y="0"/>
                  </a:lnTo>
                  <a:lnTo>
                    <a:pt x="0" y="124968"/>
                  </a:lnTo>
                  <a:lnTo>
                    <a:pt x="153924" y="124968"/>
                  </a:lnTo>
                  <a:lnTo>
                    <a:pt x="153924"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52" name="object 252"/>
            <p:cNvSpPr/>
            <p:nvPr/>
          </p:nvSpPr>
          <p:spPr>
            <a:xfrm>
              <a:off x="2302764" y="5359908"/>
              <a:ext cx="154305" cy="125095"/>
            </a:xfrm>
            <a:custGeom>
              <a:avLst/>
              <a:gdLst/>
              <a:ahLst/>
              <a:cxnLst/>
              <a:rect l="l" t="t" r="r" b="b"/>
              <a:pathLst>
                <a:path w="154305" h="125095">
                  <a:moveTo>
                    <a:pt x="0" y="124968"/>
                  </a:moveTo>
                  <a:lnTo>
                    <a:pt x="153924" y="124968"/>
                  </a:lnTo>
                  <a:lnTo>
                    <a:pt x="153924" y="0"/>
                  </a:lnTo>
                  <a:lnTo>
                    <a:pt x="0" y="0"/>
                  </a:lnTo>
                  <a:lnTo>
                    <a:pt x="0" y="124968"/>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53" name="object 253"/>
          <p:cNvSpPr txBox="1"/>
          <p:nvPr/>
        </p:nvSpPr>
        <p:spPr>
          <a:xfrm>
            <a:off x="1752345" y="5329808"/>
            <a:ext cx="680720"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000" b="0" i="0" u="none" strike="noStrike" kern="1200" cap="none" spc="16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000" b="0" i="0" u="none" strike="noStrike" kern="1200" cap="none" spc="18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000" b="0" i="0" u="none" strike="noStrike" kern="1200" cap="none" spc="17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54" name="object 254"/>
          <p:cNvSpPr txBox="1"/>
          <p:nvPr/>
        </p:nvSpPr>
        <p:spPr>
          <a:xfrm>
            <a:off x="295147" y="4979248"/>
            <a:ext cx="2896870" cy="380365"/>
          </a:xfrm>
          <a:prstGeom prst="rect">
            <a:avLst/>
          </a:prstGeom>
        </p:spPr>
        <p:txBody>
          <a:bodyPr vert="horz" wrap="square" lIns="0" tIns="31115" rIns="0" bIns="0" rtlCol="0">
            <a:spAutoFit/>
          </a:bodyPr>
          <a:lstStyle/>
          <a:p>
            <a:pPr marL="12700" marR="0" lvl="0" indent="0" algn="l" defTabSz="914400" rtl="0" eaLnBrk="1" fontAlgn="auto" latinLnBrk="0" hangingPunct="1">
              <a:lnSpc>
                <a:spcPct val="100000"/>
              </a:lnSpc>
              <a:spcBef>
                <a:spcPts val="245"/>
              </a:spcBef>
              <a:spcAft>
                <a:spcPts val="0"/>
              </a:spcAft>
              <a:buClrTx/>
              <a:buSzTx/>
              <a:buFontTx/>
              <a:buNone/>
              <a:defRPr/>
            </a:pPr>
            <a:r>
              <a:rPr kumimoji="0" sz="1100" b="1"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Scatter</a:t>
            </a:r>
            <a:r>
              <a:rPr kumimoji="0" sz="11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：将主节点数据切分后散布至其他节点</a:t>
            </a:r>
            <a:endParaRPr kumimoji="0" sz="11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0" marR="494030" lvl="0" indent="0" algn="ctr" defTabSz="914400" rtl="0" eaLnBrk="1" fontAlgn="auto" latinLnBrk="0" hangingPunct="1">
              <a:lnSpc>
                <a:spcPct val="100000"/>
              </a:lnSpc>
              <a:spcBef>
                <a:spcPts val="130"/>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55" name="object 255"/>
          <p:cNvSpPr txBox="1"/>
          <p:nvPr/>
        </p:nvSpPr>
        <p:spPr>
          <a:xfrm>
            <a:off x="467359" y="6213754"/>
            <a:ext cx="35369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56" name="object 256"/>
          <p:cNvSpPr txBox="1"/>
          <p:nvPr/>
        </p:nvSpPr>
        <p:spPr>
          <a:xfrm>
            <a:off x="1096467" y="5938824"/>
            <a:ext cx="401320" cy="452120"/>
          </a:xfrm>
          <a:prstGeom prst="rect">
            <a:avLst/>
          </a:prstGeom>
        </p:spPr>
        <p:txBody>
          <a:bodyPr vert="horz" wrap="square" lIns="0" tIns="12700" rIns="0" bIns="0" rtlCol="0">
            <a:spAutoFit/>
          </a:bodyPr>
          <a:lstStyle/>
          <a:p>
            <a:pPr marL="12700" marR="5080" lvl="0" indent="70485" algn="l" defTabSz="914400" rtl="0" eaLnBrk="1" fontAlgn="auto" latinLnBrk="0" hangingPunct="1">
              <a:lnSpc>
                <a:spcPct val="140000"/>
              </a:lnSpc>
              <a:spcBef>
                <a:spcPts val="100"/>
              </a:spcBef>
              <a:spcAft>
                <a:spcPts val="0"/>
              </a:spcAft>
              <a:buClrTx/>
              <a:buSzTx/>
              <a:buFontTx/>
              <a:buNone/>
              <a:tabLst>
                <a:tab pos="306705" algn="l"/>
              </a:tabLst>
              <a:defRPr/>
            </a:pP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6000" noProof="0" dirty="0">
                <a:ln>
                  <a:noFill/>
                </a:ln>
                <a:solidFill>
                  <a:srgbClr val="252525"/>
                </a:solidFill>
                <a:effectLst/>
                <a:uLnTx/>
                <a:uFillTx/>
                <a:latin typeface="微软雅黑" panose="020B0503020204020204" charset="-122"/>
                <a:ea typeface="+mn-ea"/>
                <a:cs typeface="微软雅黑" panose="020B0503020204020204" charset="-122"/>
              </a:rPr>
              <a:t>b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57" name="object 257"/>
          <p:cNvSpPr txBox="1"/>
          <p:nvPr/>
        </p:nvSpPr>
        <p:spPr>
          <a:xfrm>
            <a:off x="1725548" y="6213754"/>
            <a:ext cx="35369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XPU2</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58" name="object 258"/>
          <p:cNvSpPr txBox="1"/>
          <p:nvPr/>
        </p:nvSpPr>
        <p:spPr>
          <a:xfrm>
            <a:off x="2354707" y="5938824"/>
            <a:ext cx="418465" cy="452120"/>
          </a:xfrm>
          <a:prstGeom prst="rect">
            <a:avLst/>
          </a:prstGeom>
        </p:spPr>
        <p:txBody>
          <a:bodyPr vert="horz" wrap="square" lIns="0" tIns="12700" rIns="0" bIns="0" rtlCol="0">
            <a:spAutoFit/>
          </a:bodyPr>
          <a:lstStyle/>
          <a:p>
            <a:pPr marL="12700" marR="5080" lvl="0" indent="87630" algn="l" defTabSz="914400" rtl="0" eaLnBrk="1" fontAlgn="auto" latinLnBrk="0" hangingPunct="1">
              <a:lnSpc>
                <a:spcPct val="140000"/>
              </a:lnSpc>
              <a:spcBef>
                <a:spcPts val="100"/>
              </a:spcBef>
              <a:spcAft>
                <a:spcPts val="0"/>
              </a:spcAft>
              <a:buClrTx/>
              <a:buSzTx/>
              <a:buFontTx/>
              <a:buNone/>
              <a:tabLst>
                <a:tab pos="323850" algn="l"/>
              </a:tabLst>
              <a:defRPr/>
            </a:pP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6000" noProof="0" dirty="0">
                <a:ln>
                  <a:noFill/>
                </a:ln>
                <a:solidFill>
                  <a:srgbClr val="252525"/>
                </a:solidFill>
                <a:effectLst/>
                <a:uLnTx/>
                <a:uFillTx/>
                <a:latin typeface="微软雅黑" panose="020B0503020204020204" charset="-122"/>
                <a:ea typeface="+mn-ea"/>
                <a:cs typeface="微软雅黑" panose="020B0503020204020204" charset="-122"/>
              </a:rPr>
              <a:t>d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59" name="object 259"/>
          <p:cNvGrpSpPr/>
          <p:nvPr/>
        </p:nvGrpSpPr>
        <p:grpSpPr>
          <a:xfrm>
            <a:off x="6737350" y="3872229"/>
            <a:ext cx="1826895" cy="692785"/>
            <a:chOff x="6737350" y="3872229"/>
            <a:chExt cx="1826895" cy="692785"/>
          </a:xfrm>
        </p:grpSpPr>
        <p:sp>
          <p:nvSpPr>
            <p:cNvPr id="260" name="object 260"/>
            <p:cNvSpPr/>
            <p:nvPr/>
          </p:nvSpPr>
          <p:spPr>
            <a:xfrm>
              <a:off x="6849999" y="4042409"/>
              <a:ext cx="845185" cy="522605"/>
            </a:xfrm>
            <a:custGeom>
              <a:avLst/>
              <a:gdLst/>
              <a:ahLst/>
              <a:cxnLst/>
              <a:rect l="l" t="t" r="r" b="b"/>
              <a:pathLst>
                <a:path w="845184" h="522604">
                  <a:moveTo>
                    <a:pt x="812673" y="522351"/>
                  </a:moveTo>
                  <a:lnTo>
                    <a:pt x="795451" y="493522"/>
                  </a:lnTo>
                  <a:lnTo>
                    <a:pt x="768985" y="449199"/>
                  </a:lnTo>
                  <a:lnTo>
                    <a:pt x="751878" y="475996"/>
                  </a:lnTo>
                  <a:lnTo>
                    <a:pt x="6858" y="0"/>
                  </a:lnTo>
                  <a:lnTo>
                    <a:pt x="0" y="10668"/>
                  </a:lnTo>
                  <a:lnTo>
                    <a:pt x="745058" y="486676"/>
                  </a:lnTo>
                  <a:lnTo>
                    <a:pt x="727964" y="513461"/>
                  </a:lnTo>
                  <a:lnTo>
                    <a:pt x="812673" y="522351"/>
                  </a:lnTo>
                  <a:close/>
                </a:path>
                <a:path w="845184" h="522604">
                  <a:moveTo>
                    <a:pt x="844804" y="462534"/>
                  </a:moveTo>
                  <a:lnTo>
                    <a:pt x="840181" y="411988"/>
                  </a:lnTo>
                  <a:lnTo>
                    <a:pt x="837057" y="377698"/>
                  </a:lnTo>
                  <a:lnTo>
                    <a:pt x="810044" y="394487"/>
                  </a:lnTo>
                  <a:lnTo>
                    <a:pt x="566547" y="2032"/>
                  </a:lnTo>
                  <a:lnTo>
                    <a:pt x="555752" y="8636"/>
                  </a:lnTo>
                  <a:lnTo>
                    <a:pt x="799249" y="401205"/>
                  </a:lnTo>
                  <a:lnTo>
                    <a:pt x="772287" y="417957"/>
                  </a:lnTo>
                  <a:lnTo>
                    <a:pt x="844804" y="462534"/>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61" name="object 261"/>
            <p:cNvSpPr/>
            <p:nvPr/>
          </p:nvSpPr>
          <p:spPr>
            <a:xfrm>
              <a:off x="6743700" y="3878579"/>
              <a:ext cx="219710" cy="169545"/>
            </a:xfrm>
            <a:custGeom>
              <a:avLst/>
              <a:gdLst/>
              <a:ahLst/>
              <a:cxnLst/>
              <a:rect l="l" t="t" r="r" b="b"/>
              <a:pathLst>
                <a:path w="219709" h="169545">
                  <a:moveTo>
                    <a:pt x="0" y="84582"/>
                  </a:moveTo>
                  <a:lnTo>
                    <a:pt x="8626" y="51649"/>
                  </a:lnTo>
                  <a:lnTo>
                    <a:pt x="32146" y="24765"/>
                  </a:lnTo>
                  <a:lnTo>
                    <a:pt x="67026" y="6643"/>
                  </a:lnTo>
                  <a:lnTo>
                    <a:pt x="109727" y="0"/>
                  </a:lnTo>
                  <a:lnTo>
                    <a:pt x="152429" y="6643"/>
                  </a:lnTo>
                  <a:lnTo>
                    <a:pt x="187309" y="24765"/>
                  </a:lnTo>
                  <a:lnTo>
                    <a:pt x="210829" y="51649"/>
                  </a:lnTo>
                  <a:lnTo>
                    <a:pt x="219455" y="84582"/>
                  </a:lnTo>
                  <a:lnTo>
                    <a:pt x="210829" y="117514"/>
                  </a:lnTo>
                  <a:lnTo>
                    <a:pt x="187309" y="144399"/>
                  </a:lnTo>
                  <a:lnTo>
                    <a:pt x="152429" y="162520"/>
                  </a:lnTo>
                  <a:lnTo>
                    <a:pt x="109727" y="169164"/>
                  </a:lnTo>
                  <a:lnTo>
                    <a:pt x="67026" y="162520"/>
                  </a:lnTo>
                  <a:lnTo>
                    <a:pt x="32146" y="144399"/>
                  </a:lnTo>
                  <a:lnTo>
                    <a:pt x="8626" y="117514"/>
                  </a:lnTo>
                  <a:lnTo>
                    <a:pt x="0" y="84582"/>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62" name="object 262"/>
            <p:cNvSpPr/>
            <p:nvPr/>
          </p:nvSpPr>
          <p:spPr>
            <a:xfrm>
              <a:off x="7838059" y="4042663"/>
              <a:ext cx="725805" cy="522605"/>
            </a:xfrm>
            <a:custGeom>
              <a:avLst/>
              <a:gdLst/>
              <a:ahLst/>
              <a:cxnLst/>
              <a:rect l="l" t="t" r="r" b="b"/>
              <a:pathLst>
                <a:path w="725804" h="522604">
                  <a:moveTo>
                    <a:pt x="170180" y="7112"/>
                  </a:moveTo>
                  <a:lnTo>
                    <a:pt x="158115" y="3048"/>
                  </a:lnTo>
                  <a:lnTo>
                    <a:pt x="30048" y="387997"/>
                  </a:lnTo>
                  <a:lnTo>
                    <a:pt x="0" y="377952"/>
                  </a:lnTo>
                  <a:lnTo>
                    <a:pt x="12065" y="462280"/>
                  </a:lnTo>
                  <a:lnTo>
                    <a:pt x="70231" y="404114"/>
                  </a:lnTo>
                  <a:lnTo>
                    <a:pt x="72263" y="402082"/>
                  </a:lnTo>
                  <a:lnTo>
                    <a:pt x="42113" y="392023"/>
                  </a:lnTo>
                  <a:lnTo>
                    <a:pt x="170180" y="7112"/>
                  </a:lnTo>
                  <a:close/>
                </a:path>
                <a:path w="725804" h="522604">
                  <a:moveTo>
                    <a:pt x="725678" y="10160"/>
                  </a:moveTo>
                  <a:lnTo>
                    <a:pt x="718058" y="0"/>
                  </a:lnTo>
                  <a:lnTo>
                    <a:pt x="100761" y="470852"/>
                  </a:lnTo>
                  <a:lnTo>
                    <a:pt x="81534" y="445643"/>
                  </a:lnTo>
                  <a:lnTo>
                    <a:pt x="44069" y="522097"/>
                  </a:lnTo>
                  <a:lnTo>
                    <a:pt x="127762" y="506222"/>
                  </a:lnTo>
                  <a:lnTo>
                    <a:pt x="114287" y="488569"/>
                  </a:lnTo>
                  <a:lnTo>
                    <a:pt x="108445" y="480923"/>
                  </a:lnTo>
                  <a:lnTo>
                    <a:pt x="725678" y="1016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63" name="object 263"/>
          <p:cNvSpPr txBox="1"/>
          <p:nvPr/>
        </p:nvSpPr>
        <p:spPr>
          <a:xfrm>
            <a:off x="6815073" y="3894835"/>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64" name="object 264"/>
          <p:cNvGrpSpPr/>
          <p:nvPr/>
        </p:nvGrpSpPr>
        <p:grpSpPr>
          <a:xfrm>
            <a:off x="6903719" y="3816032"/>
            <a:ext cx="2014855" cy="347980"/>
            <a:chOff x="6903719" y="3816032"/>
            <a:chExt cx="2014855" cy="347980"/>
          </a:xfrm>
        </p:grpSpPr>
        <p:pic>
          <p:nvPicPr>
            <p:cNvPr id="265" name="object 265"/>
            <p:cNvPicPr/>
            <p:nvPr/>
          </p:nvPicPr>
          <p:blipFill>
            <a:blip r:embed="rId47" cstate="print"/>
            <a:stretch>
              <a:fillRect/>
            </a:stretch>
          </p:blipFill>
          <p:spPr>
            <a:xfrm>
              <a:off x="6941819" y="3866426"/>
              <a:ext cx="227012" cy="210400"/>
            </a:xfrm>
            <a:prstGeom prst="rect">
              <a:avLst/>
            </a:prstGeom>
          </p:spPr>
        </p:pic>
        <p:pic>
          <p:nvPicPr>
            <p:cNvPr id="266" name="object 266"/>
            <p:cNvPicPr/>
            <p:nvPr/>
          </p:nvPicPr>
          <p:blipFill>
            <a:blip r:embed="rId48" cstate="print"/>
            <a:stretch>
              <a:fillRect/>
            </a:stretch>
          </p:blipFill>
          <p:spPr>
            <a:xfrm>
              <a:off x="6903719" y="3816032"/>
              <a:ext cx="303326" cy="347535"/>
            </a:xfrm>
            <a:prstGeom prst="rect">
              <a:avLst/>
            </a:prstGeom>
          </p:spPr>
        </p:pic>
        <p:sp>
          <p:nvSpPr>
            <p:cNvPr id="267" name="object 267"/>
            <p:cNvSpPr/>
            <p:nvPr/>
          </p:nvSpPr>
          <p:spPr>
            <a:xfrm>
              <a:off x="6989063" y="3893820"/>
              <a:ext cx="137160" cy="120650"/>
            </a:xfrm>
            <a:custGeom>
              <a:avLst/>
              <a:gdLst/>
              <a:ahLst/>
              <a:cxnLst/>
              <a:rect l="l" t="t" r="r" b="b"/>
              <a:pathLst>
                <a:path w="137159" h="120650">
                  <a:moveTo>
                    <a:pt x="137159" y="0"/>
                  </a:moveTo>
                  <a:lnTo>
                    <a:pt x="0" y="0"/>
                  </a:lnTo>
                  <a:lnTo>
                    <a:pt x="0" y="120395"/>
                  </a:lnTo>
                  <a:lnTo>
                    <a:pt x="137159" y="120395"/>
                  </a:lnTo>
                  <a:lnTo>
                    <a:pt x="137159"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68" name="object 268"/>
            <p:cNvSpPr/>
            <p:nvPr/>
          </p:nvSpPr>
          <p:spPr>
            <a:xfrm>
              <a:off x="6989063" y="3893820"/>
              <a:ext cx="137160" cy="120650"/>
            </a:xfrm>
            <a:custGeom>
              <a:avLst/>
              <a:gdLst/>
              <a:ahLst/>
              <a:cxnLst/>
              <a:rect l="l" t="t" r="r" b="b"/>
              <a:pathLst>
                <a:path w="137159" h="120650">
                  <a:moveTo>
                    <a:pt x="0" y="120395"/>
                  </a:moveTo>
                  <a:lnTo>
                    <a:pt x="137159" y="120395"/>
                  </a:lnTo>
                  <a:lnTo>
                    <a:pt x="137159" y="0"/>
                  </a:lnTo>
                  <a:lnTo>
                    <a:pt x="0" y="0"/>
                  </a:lnTo>
                  <a:lnTo>
                    <a:pt x="0" y="120395"/>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69" name="object 269"/>
            <p:cNvSpPr/>
            <p:nvPr/>
          </p:nvSpPr>
          <p:spPr>
            <a:xfrm>
              <a:off x="7301483" y="3878580"/>
              <a:ext cx="219710" cy="169545"/>
            </a:xfrm>
            <a:custGeom>
              <a:avLst/>
              <a:gdLst/>
              <a:ahLst/>
              <a:cxnLst/>
              <a:rect l="l" t="t" r="r" b="b"/>
              <a:pathLst>
                <a:path w="219709" h="169545">
                  <a:moveTo>
                    <a:pt x="0" y="84582"/>
                  </a:moveTo>
                  <a:lnTo>
                    <a:pt x="8626" y="51649"/>
                  </a:lnTo>
                  <a:lnTo>
                    <a:pt x="32146" y="24765"/>
                  </a:lnTo>
                  <a:lnTo>
                    <a:pt x="67026" y="6643"/>
                  </a:lnTo>
                  <a:lnTo>
                    <a:pt x="109727" y="0"/>
                  </a:lnTo>
                  <a:lnTo>
                    <a:pt x="152429" y="6643"/>
                  </a:lnTo>
                  <a:lnTo>
                    <a:pt x="187309" y="24765"/>
                  </a:lnTo>
                  <a:lnTo>
                    <a:pt x="210829" y="51649"/>
                  </a:lnTo>
                  <a:lnTo>
                    <a:pt x="219456" y="84582"/>
                  </a:lnTo>
                  <a:lnTo>
                    <a:pt x="210829" y="117514"/>
                  </a:lnTo>
                  <a:lnTo>
                    <a:pt x="187309" y="144399"/>
                  </a:lnTo>
                  <a:lnTo>
                    <a:pt x="152429" y="162520"/>
                  </a:lnTo>
                  <a:lnTo>
                    <a:pt x="109727" y="169164"/>
                  </a:lnTo>
                  <a:lnTo>
                    <a:pt x="67026" y="162520"/>
                  </a:lnTo>
                  <a:lnTo>
                    <a:pt x="32146" y="144399"/>
                  </a:lnTo>
                  <a:lnTo>
                    <a:pt x="8626" y="117514"/>
                  </a:lnTo>
                  <a:lnTo>
                    <a:pt x="0" y="84582"/>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70" name="object 270"/>
            <p:cNvPicPr/>
            <p:nvPr/>
          </p:nvPicPr>
          <p:blipFill>
            <a:blip r:embed="rId47" cstate="print"/>
            <a:stretch>
              <a:fillRect/>
            </a:stretch>
          </p:blipFill>
          <p:spPr>
            <a:xfrm>
              <a:off x="7499603" y="3866426"/>
              <a:ext cx="227012" cy="210400"/>
            </a:xfrm>
            <a:prstGeom prst="rect">
              <a:avLst/>
            </a:prstGeom>
          </p:spPr>
        </p:pic>
        <p:pic>
          <p:nvPicPr>
            <p:cNvPr id="271" name="object 271"/>
            <p:cNvPicPr/>
            <p:nvPr/>
          </p:nvPicPr>
          <p:blipFill>
            <a:blip r:embed="rId49" cstate="print"/>
            <a:stretch>
              <a:fillRect/>
            </a:stretch>
          </p:blipFill>
          <p:spPr>
            <a:xfrm>
              <a:off x="7455407" y="3816032"/>
              <a:ext cx="313969" cy="347535"/>
            </a:xfrm>
            <a:prstGeom prst="rect">
              <a:avLst/>
            </a:prstGeom>
          </p:spPr>
        </p:pic>
        <p:sp>
          <p:nvSpPr>
            <p:cNvPr id="272" name="object 272"/>
            <p:cNvSpPr/>
            <p:nvPr/>
          </p:nvSpPr>
          <p:spPr>
            <a:xfrm>
              <a:off x="7546847" y="3893820"/>
              <a:ext cx="137160" cy="120650"/>
            </a:xfrm>
            <a:custGeom>
              <a:avLst/>
              <a:gdLst/>
              <a:ahLst/>
              <a:cxnLst/>
              <a:rect l="l" t="t" r="r" b="b"/>
              <a:pathLst>
                <a:path w="137159" h="120650">
                  <a:moveTo>
                    <a:pt x="137159" y="0"/>
                  </a:moveTo>
                  <a:lnTo>
                    <a:pt x="0" y="0"/>
                  </a:lnTo>
                  <a:lnTo>
                    <a:pt x="0" y="120395"/>
                  </a:lnTo>
                  <a:lnTo>
                    <a:pt x="137159" y="120395"/>
                  </a:lnTo>
                  <a:lnTo>
                    <a:pt x="137159"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73" name="object 273"/>
            <p:cNvSpPr/>
            <p:nvPr/>
          </p:nvSpPr>
          <p:spPr>
            <a:xfrm>
              <a:off x="7546847" y="3893820"/>
              <a:ext cx="137160" cy="120650"/>
            </a:xfrm>
            <a:custGeom>
              <a:avLst/>
              <a:gdLst/>
              <a:ahLst/>
              <a:cxnLst/>
              <a:rect l="l" t="t" r="r" b="b"/>
              <a:pathLst>
                <a:path w="137159" h="120650">
                  <a:moveTo>
                    <a:pt x="0" y="120395"/>
                  </a:moveTo>
                  <a:lnTo>
                    <a:pt x="137159" y="120395"/>
                  </a:lnTo>
                  <a:lnTo>
                    <a:pt x="137159" y="0"/>
                  </a:lnTo>
                  <a:lnTo>
                    <a:pt x="0" y="0"/>
                  </a:lnTo>
                  <a:lnTo>
                    <a:pt x="0" y="120395"/>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74" name="object 274"/>
            <p:cNvSpPr/>
            <p:nvPr/>
          </p:nvSpPr>
          <p:spPr>
            <a:xfrm>
              <a:off x="7892795" y="3878580"/>
              <a:ext cx="219710" cy="169545"/>
            </a:xfrm>
            <a:custGeom>
              <a:avLst/>
              <a:gdLst/>
              <a:ahLst/>
              <a:cxnLst/>
              <a:rect l="l" t="t" r="r" b="b"/>
              <a:pathLst>
                <a:path w="219709" h="169545">
                  <a:moveTo>
                    <a:pt x="0" y="84582"/>
                  </a:moveTo>
                  <a:lnTo>
                    <a:pt x="8626" y="51649"/>
                  </a:lnTo>
                  <a:lnTo>
                    <a:pt x="32146" y="24765"/>
                  </a:lnTo>
                  <a:lnTo>
                    <a:pt x="67026" y="6643"/>
                  </a:lnTo>
                  <a:lnTo>
                    <a:pt x="109727" y="0"/>
                  </a:lnTo>
                  <a:lnTo>
                    <a:pt x="152429" y="6643"/>
                  </a:lnTo>
                  <a:lnTo>
                    <a:pt x="187309" y="24765"/>
                  </a:lnTo>
                  <a:lnTo>
                    <a:pt x="210829" y="51649"/>
                  </a:lnTo>
                  <a:lnTo>
                    <a:pt x="219455" y="84582"/>
                  </a:lnTo>
                  <a:lnTo>
                    <a:pt x="210829" y="117514"/>
                  </a:lnTo>
                  <a:lnTo>
                    <a:pt x="187309" y="144399"/>
                  </a:lnTo>
                  <a:lnTo>
                    <a:pt x="152429" y="162520"/>
                  </a:lnTo>
                  <a:lnTo>
                    <a:pt x="109727" y="169164"/>
                  </a:lnTo>
                  <a:lnTo>
                    <a:pt x="67026" y="162520"/>
                  </a:lnTo>
                  <a:lnTo>
                    <a:pt x="32146" y="144399"/>
                  </a:lnTo>
                  <a:lnTo>
                    <a:pt x="8626" y="117514"/>
                  </a:lnTo>
                  <a:lnTo>
                    <a:pt x="0" y="84582"/>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75" name="object 275"/>
            <p:cNvPicPr/>
            <p:nvPr/>
          </p:nvPicPr>
          <p:blipFill>
            <a:blip r:embed="rId47" cstate="print"/>
            <a:stretch>
              <a:fillRect/>
            </a:stretch>
          </p:blipFill>
          <p:spPr>
            <a:xfrm>
              <a:off x="8090915" y="3866426"/>
              <a:ext cx="227012" cy="210400"/>
            </a:xfrm>
            <a:prstGeom prst="rect">
              <a:avLst/>
            </a:prstGeom>
          </p:spPr>
        </p:pic>
        <p:pic>
          <p:nvPicPr>
            <p:cNvPr id="276" name="object 276"/>
            <p:cNvPicPr/>
            <p:nvPr/>
          </p:nvPicPr>
          <p:blipFill>
            <a:blip r:embed="rId50" cstate="print"/>
            <a:stretch>
              <a:fillRect/>
            </a:stretch>
          </p:blipFill>
          <p:spPr>
            <a:xfrm>
              <a:off x="8055863" y="3816032"/>
              <a:ext cx="297179" cy="347535"/>
            </a:xfrm>
            <a:prstGeom prst="rect">
              <a:avLst/>
            </a:prstGeom>
          </p:spPr>
        </p:pic>
        <p:sp>
          <p:nvSpPr>
            <p:cNvPr id="277" name="object 277"/>
            <p:cNvSpPr/>
            <p:nvPr/>
          </p:nvSpPr>
          <p:spPr>
            <a:xfrm>
              <a:off x="8138159" y="3893820"/>
              <a:ext cx="137160" cy="120650"/>
            </a:xfrm>
            <a:custGeom>
              <a:avLst/>
              <a:gdLst/>
              <a:ahLst/>
              <a:cxnLst/>
              <a:rect l="l" t="t" r="r" b="b"/>
              <a:pathLst>
                <a:path w="137159" h="120650">
                  <a:moveTo>
                    <a:pt x="137159" y="0"/>
                  </a:moveTo>
                  <a:lnTo>
                    <a:pt x="0" y="0"/>
                  </a:lnTo>
                  <a:lnTo>
                    <a:pt x="0" y="120395"/>
                  </a:lnTo>
                  <a:lnTo>
                    <a:pt x="137159" y="120395"/>
                  </a:lnTo>
                  <a:lnTo>
                    <a:pt x="137159"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78" name="object 278"/>
            <p:cNvSpPr/>
            <p:nvPr/>
          </p:nvSpPr>
          <p:spPr>
            <a:xfrm>
              <a:off x="8138159" y="3893820"/>
              <a:ext cx="137160" cy="120650"/>
            </a:xfrm>
            <a:custGeom>
              <a:avLst/>
              <a:gdLst/>
              <a:ahLst/>
              <a:cxnLst/>
              <a:rect l="l" t="t" r="r" b="b"/>
              <a:pathLst>
                <a:path w="137159" h="120650">
                  <a:moveTo>
                    <a:pt x="0" y="120395"/>
                  </a:moveTo>
                  <a:lnTo>
                    <a:pt x="137159" y="120395"/>
                  </a:lnTo>
                  <a:lnTo>
                    <a:pt x="137159" y="0"/>
                  </a:lnTo>
                  <a:lnTo>
                    <a:pt x="0" y="0"/>
                  </a:lnTo>
                  <a:lnTo>
                    <a:pt x="0" y="120395"/>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79" name="object 279"/>
            <p:cNvSpPr/>
            <p:nvPr/>
          </p:nvSpPr>
          <p:spPr>
            <a:xfrm>
              <a:off x="8450579" y="3878580"/>
              <a:ext cx="219710" cy="169545"/>
            </a:xfrm>
            <a:custGeom>
              <a:avLst/>
              <a:gdLst/>
              <a:ahLst/>
              <a:cxnLst/>
              <a:rect l="l" t="t" r="r" b="b"/>
              <a:pathLst>
                <a:path w="219709" h="169545">
                  <a:moveTo>
                    <a:pt x="0" y="84582"/>
                  </a:moveTo>
                  <a:lnTo>
                    <a:pt x="8626" y="51649"/>
                  </a:lnTo>
                  <a:lnTo>
                    <a:pt x="32146" y="24765"/>
                  </a:lnTo>
                  <a:lnTo>
                    <a:pt x="67026" y="6643"/>
                  </a:lnTo>
                  <a:lnTo>
                    <a:pt x="109727" y="0"/>
                  </a:lnTo>
                  <a:lnTo>
                    <a:pt x="152429" y="6643"/>
                  </a:lnTo>
                  <a:lnTo>
                    <a:pt x="187309" y="24765"/>
                  </a:lnTo>
                  <a:lnTo>
                    <a:pt x="210829" y="51649"/>
                  </a:lnTo>
                  <a:lnTo>
                    <a:pt x="219455" y="84582"/>
                  </a:lnTo>
                  <a:lnTo>
                    <a:pt x="210829" y="117514"/>
                  </a:lnTo>
                  <a:lnTo>
                    <a:pt x="187309" y="144399"/>
                  </a:lnTo>
                  <a:lnTo>
                    <a:pt x="152429" y="162520"/>
                  </a:lnTo>
                  <a:lnTo>
                    <a:pt x="109727" y="169164"/>
                  </a:lnTo>
                  <a:lnTo>
                    <a:pt x="67026" y="162520"/>
                  </a:lnTo>
                  <a:lnTo>
                    <a:pt x="32146" y="144399"/>
                  </a:lnTo>
                  <a:lnTo>
                    <a:pt x="8626" y="117514"/>
                  </a:lnTo>
                  <a:lnTo>
                    <a:pt x="0" y="84582"/>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80" name="object 280"/>
            <p:cNvPicPr/>
            <p:nvPr/>
          </p:nvPicPr>
          <p:blipFill>
            <a:blip r:embed="rId47" cstate="print"/>
            <a:stretch>
              <a:fillRect/>
            </a:stretch>
          </p:blipFill>
          <p:spPr>
            <a:xfrm>
              <a:off x="8648699" y="3866426"/>
              <a:ext cx="227012" cy="210400"/>
            </a:xfrm>
            <a:prstGeom prst="rect">
              <a:avLst/>
            </a:prstGeom>
          </p:spPr>
        </p:pic>
        <p:pic>
          <p:nvPicPr>
            <p:cNvPr id="281" name="object 281"/>
            <p:cNvPicPr/>
            <p:nvPr/>
          </p:nvPicPr>
          <p:blipFill>
            <a:blip r:embed="rId51" cstate="print"/>
            <a:stretch>
              <a:fillRect/>
            </a:stretch>
          </p:blipFill>
          <p:spPr>
            <a:xfrm>
              <a:off x="8604503" y="3816032"/>
              <a:ext cx="313969" cy="347535"/>
            </a:xfrm>
            <a:prstGeom prst="rect">
              <a:avLst/>
            </a:prstGeom>
          </p:spPr>
        </p:pic>
        <p:sp>
          <p:nvSpPr>
            <p:cNvPr id="282" name="object 282"/>
            <p:cNvSpPr/>
            <p:nvPr/>
          </p:nvSpPr>
          <p:spPr>
            <a:xfrm>
              <a:off x="8695943" y="3893820"/>
              <a:ext cx="137160" cy="120650"/>
            </a:xfrm>
            <a:custGeom>
              <a:avLst/>
              <a:gdLst/>
              <a:ahLst/>
              <a:cxnLst/>
              <a:rect l="l" t="t" r="r" b="b"/>
              <a:pathLst>
                <a:path w="137159" h="120650">
                  <a:moveTo>
                    <a:pt x="137159" y="0"/>
                  </a:moveTo>
                  <a:lnTo>
                    <a:pt x="0" y="0"/>
                  </a:lnTo>
                  <a:lnTo>
                    <a:pt x="0" y="120395"/>
                  </a:lnTo>
                  <a:lnTo>
                    <a:pt x="137159" y="120395"/>
                  </a:lnTo>
                  <a:lnTo>
                    <a:pt x="137159"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283" name="object 283"/>
            <p:cNvSpPr/>
            <p:nvPr/>
          </p:nvSpPr>
          <p:spPr>
            <a:xfrm>
              <a:off x="8695943" y="3893820"/>
              <a:ext cx="137160" cy="120650"/>
            </a:xfrm>
            <a:custGeom>
              <a:avLst/>
              <a:gdLst/>
              <a:ahLst/>
              <a:cxnLst/>
              <a:rect l="l" t="t" r="r" b="b"/>
              <a:pathLst>
                <a:path w="137159" h="120650">
                  <a:moveTo>
                    <a:pt x="0" y="120395"/>
                  </a:moveTo>
                  <a:lnTo>
                    <a:pt x="137159" y="120395"/>
                  </a:lnTo>
                  <a:lnTo>
                    <a:pt x="137159" y="0"/>
                  </a:lnTo>
                  <a:lnTo>
                    <a:pt x="0" y="0"/>
                  </a:lnTo>
                  <a:lnTo>
                    <a:pt x="0" y="120395"/>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84" name="object 284"/>
          <p:cNvSpPr txBox="1"/>
          <p:nvPr/>
        </p:nvSpPr>
        <p:spPr>
          <a:xfrm>
            <a:off x="7011161" y="3870452"/>
            <a:ext cx="180784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363220" algn="l"/>
                <a:tab pos="564515" algn="l"/>
                <a:tab pos="954405" algn="l"/>
                <a:tab pos="1164590" algn="l"/>
                <a:tab pos="1511935" algn="l"/>
                <a:tab pos="1713230" algn="l"/>
              </a:tabLst>
              <a:defRPr/>
            </a:pP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b</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50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85" name="object 285"/>
          <p:cNvSpPr txBox="1"/>
          <p:nvPr/>
        </p:nvSpPr>
        <p:spPr>
          <a:xfrm>
            <a:off x="6448425" y="3440535"/>
            <a:ext cx="2790190" cy="437515"/>
          </a:xfrm>
          <a:prstGeom prst="rect">
            <a:avLst/>
          </a:prstGeom>
        </p:spPr>
        <p:txBody>
          <a:bodyPr vert="horz" wrap="square" lIns="0" tIns="64135" rIns="0" bIns="0" rtlCol="0">
            <a:spAutoFit/>
          </a:bodyPr>
          <a:lstStyle/>
          <a:p>
            <a:pPr marL="12700" marR="0" lvl="0" indent="0" algn="l" defTabSz="914400" rtl="0" eaLnBrk="1" fontAlgn="auto" latinLnBrk="0" hangingPunct="1">
              <a:lnSpc>
                <a:spcPct val="100000"/>
              </a:lnSpc>
              <a:spcBef>
                <a:spcPts val="505"/>
              </a:spcBef>
              <a:spcAft>
                <a:spcPts val="0"/>
              </a:spcAft>
              <a:buClrTx/>
              <a:buSzTx/>
              <a:buFontTx/>
              <a:buNone/>
              <a:defRPr/>
            </a:pPr>
            <a:r>
              <a:rPr kumimoji="0" sz="1050" b="1"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Reduce</a:t>
            </a:r>
            <a:r>
              <a:rPr kumimoji="0" sz="105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：把多个节点的数据规约运算到主节点</a:t>
            </a:r>
            <a:endParaRPr kumimoji="0" sz="105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262255" marR="0" lvl="0" indent="0" algn="l" defTabSz="914400" rtl="0" eaLnBrk="1" fontAlgn="auto" latinLnBrk="0" hangingPunct="1">
              <a:lnSpc>
                <a:spcPct val="100000"/>
              </a:lnSpc>
              <a:spcBef>
                <a:spcPts val="375"/>
              </a:spcBef>
              <a:spcAft>
                <a:spcPts val="0"/>
              </a:spcAft>
              <a:buClrTx/>
              <a:buSzTx/>
              <a:buFontTx/>
              <a:buNone/>
              <a:tabLst>
                <a:tab pos="849630" algn="l"/>
                <a:tab pos="1437005" algn="l"/>
                <a:tab pos="2005330" algn="l"/>
              </a:tabLst>
              <a:defRPr/>
            </a:pP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XPU0</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30" normalizeH="0" baseline="6000" noProof="0" dirty="0">
                <a:ln>
                  <a:noFill/>
                </a:ln>
                <a:solidFill>
                  <a:srgbClr val="252525"/>
                </a:solidFill>
                <a:effectLst/>
                <a:uLnTx/>
                <a:uFillTx/>
                <a:latin typeface="微软雅黑" panose="020B0503020204020204" charset="-122"/>
                <a:ea typeface="+mn-ea"/>
                <a:cs typeface="微软雅黑" panose="020B0503020204020204" charset="-122"/>
              </a:rPr>
              <a:t>XPU1</a:t>
            </a:r>
            <a:r>
              <a:rPr kumimoji="0" sz="1500" b="0" i="0" u="none" strike="noStrike" kern="1200" cap="none" spc="0" normalizeH="0" baseline="6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pic>
        <p:nvPicPr>
          <p:cNvPr id="286" name="object 286"/>
          <p:cNvPicPr/>
          <p:nvPr/>
        </p:nvPicPr>
        <p:blipFill>
          <a:blip r:embed="rId52" cstate="print"/>
          <a:stretch>
            <a:fillRect/>
          </a:stretch>
        </p:blipFill>
        <p:spPr>
          <a:xfrm>
            <a:off x="7656321" y="4474209"/>
            <a:ext cx="232155" cy="181863"/>
          </a:xfrm>
          <a:prstGeom prst="rect">
            <a:avLst/>
          </a:prstGeom>
        </p:spPr>
      </p:pic>
      <p:sp>
        <p:nvSpPr>
          <p:cNvPr id="287" name="object 287"/>
          <p:cNvSpPr txBox="1"/>
          <p:nvPr/>
        </p:nvSpPr>
        <p:spPr>
          <a:xfrm>
            <a:off x="7734427" y="4496561"/>
            <a:ext cx="77470" cy="132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88" name="object 288"/>
          <p:cNvSpPr txBox="1"/>
          <p:nvPr/>
        </p:nvSpPr>
        <p:spPr>
          <a:xfrm>
            <a:off x="7336535" y="4671059"/>
            <a:ext cx="871855" cy="231775"/>
          </a:xfrm>
          <a:prstGeom prst="rect">
            <a:avLst/>
          </a:prstGeom>
          <a:solidFill>
            <a:srgbClr val="92D050"/>
          </a:solidFill>
        </p:spPr>
        <p:txBody>
          <a:bodyPr vert="horz" wrap="square" lIns="0" tIns="13335" rIns="0" bIns="0" rtlCol="0">
            <a:spAutoFit/>
          </a:bodyPr>
          <a:lstStyle/>
          <a:p>
            <a:pPr marL="81280" marR="0" lvl="0" indent="0" algn="l" defTabSz="914400" rtl="0" eaLnBrk="1" fontAlgn="auto" latinLnBrk="0" hangingPunct="1">
              <a:lnSpc>
                <a:spcPct val="100000"/>
              </a:lnSpc>
              <a:spcBef>
                <a:spcPts val="105"/>
              </a:spcBef>
              <a:spcAft>
                <a:spcPts val="0"/>
              </a:spcAft>
              <a:buClrTx/>
              <a:buSzTx/>
              <a:buFontTx/>
              <a:buNone/>
              <a:defRPr/>
            </a:pPr>
            <a:r>
              <a:rPr kumimoji="0" sz="80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sum=a+b+c+d</a:t>
            </a:r>
            <a:endParaRPr kumimoji="0" sz="8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289" name="object 289"/>
          <p:cNvGrpSpPr/>
          <p:nvPr/>
        </p:nvGrpSpPr>
        <p:grpSpPr>
          <a:xfrm>
            <a:off x="6901942" y="5513832"/>
            <a:ext cx="1841500" cy="562610"/>
            <a:chOff x="6901942" y="5513832"/>
            <a:chExt cx="1841500" cy="562610"/>
          </a:xfrm>
        </p:grpSpPr>
        <p:pic>
          <p:nvPicPr>
            <p:cNvPr id="290" name="object 290"/>
            <p:cNvPicPr/>
            <p:nvPr/>
          </p:nvPicPr>
          <p:blipFill>
            <a:blip r:embed="rId53" cstate="print"/>
            <a:stretch>
              <a:fillRect/>
            </a:stretch>
          </p:blipFill>
          <p:spPr>
            <a:xfrm>
              <a:off x="6901942" y="5911342"/>
              <a:ext cx="169672" cy="165100"/>
            </a:xfrm>
            <a:prstGeom prst="rect">
              <a:avLst/>
            </a:prstGeom>
          </p:spPr>
        </p:pic>
        <p:sp>
          <p:nvSpPr>
            <p:cNvPr id="291" name="object 291"/>
            <p:cNvSpPr/>
            <p:nvPr/>
          </p:nvSpPr>
          <p:spPr>
            <a:xfrm>
              <a:off x="6948805" y="5513832"/>
              <a:ext cx="76200" cy="405130"/>
            </a:xfrm>
            <a:custGeom>
              <a:avLst/>
              <a:gdLst/>
              <a:ahLst/>
              <a:cxnLst/>
              <a:rect l="l" t="t" r="r" b="b"/>
              <a:pathLst>
                <a:path w="76200" h="405129">
                  <a:moveTo>
                    <a:pt x="31716" y="328522"/>
                  </a:moveTo>
                  <a:lnTo>
                    <a:pt x="0" y="328612"/>
                  </a:lnTo>
                  <a:lnTo>
                    <a:pt x="38353" y="404710"/>
                  </a:lnTo>
                  <a:lnTo>
                    <a:pt x="69838" y="341223"/>
                  </a:lnTo>
                  <a:lnTo>
                    <a:pt x="31750" y="341223"/>
                  </a:lnTo>
                  <a:lnTo>
                    <a:pt x="31716" y="328522"/>
                  </a:lnTo>
                  <a:close/>
                </a:path>
                <a:path w="76200" h="405129">
                  <a:moveTo>
                    <a:pt x="44416" y="328486"/>
                  </a:moveTo>
                  <a:lnTo>
                    <a:pt x="31716" y="328522"/>
                  </a:lnTo>
                  <a:lnTo>
                    <a:pt x="31750" y="341223"/>
                  </a:lnTo>
                  <a:lnTo>
                    <a:pt x="44450" y="341185"/>
                  </a:lnTo>
                  <a:lnTo>
                    <a:pt x="44416" y="328486"/>
                  </a:lnTo>
                  <a:close/>
                </a:path>
                <a:path w="76200" h="405129">
                  <a:moveTo>
                    <a:pt x="76200" y="328396"/>
                  </a:moveTo>
                  <a:lnTo>
                    <a:pt x="44416" y="328486"/>
                  </a:lnTo>
                  <a:lnTo>
                    <a:pt x="44450" y="341185"/>
                  </a:lnTo>
                  <a:lnTo>
                    <a:pt x="31750" y="341223"/>
                  </a:lnTo>
                  <a:lnTo>
                    <a:pt x="69838" y="341223"/>
                  </a:lnTo>
                  <a:lnTo>
                    <a:pt x="76200" y="328396"/>
                  </a:lnTo>
                  <a:close/>
                </a:path>
                <a:path w="76200" h="405129">
                  <a:moveTo>
                    <a:pt x="43561" y="0"/>
                  </a:moveTo>
                  <a:lnTo>
                    <a:pt x="30861" y="0"/>
                  </a:lnTo>
                  <a:lnTo>
                    <a:pt x="31716" y="328522"/>
                  </a:lnTo>
                  <a:lnTo>
                    <a:pt x="44416" y="32848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92" name="object 292"/>
            <p:cNvPicPr/>
            <p:nvPr/>
          </p:nvPicPr>
          <p:blipFill>
            <a:blip r:embed="rId54" cstate="print"/>
            <a:stretch>
              <a:fillRect/>
            </a:stretch>
          </p:blipFill>
          <p:spPr>
            <a:xfrm>
              <a:off x="7473442" y="5911342"/>
              <a:ext cx="171196" cy="165100"/>
            </a:xfrm>
            <a:prstGeom prst="rect">
              <a:avLst/>
            </a:prstGeom>
          </p:spPr>
        </p:pic>
        <p:sp>
          <p:nvSpPr>
            <p:cNvPr id="293" name="object 293"/>
            <p:cNvSpPr/>
            <p:nvPr/>
          </p:nvSpPr>
          <p:spPr>
            <a:xfrm>
              <a:off x="7520305" y="5513832"/>
              <a:ext cx="76200" cy="405130"/>
            </a:xfrm>
            <a:custGeom>
              <a:avLst/>
              <a:gdLst/>
              <a:ahLst/>
              <a:cxnLst/>
              <a:rect l="l" t="t" r="r" b="b"/>
              <a:pathLst>
                <a:path w="76200" h="405129">
                  <a:moveTo>
                    <a:pt x="31716" y="328522"/>
                  </a:moveTo>
                  <a:lnTo>
                    <a:pt x="0" y="328612"/>
                  </a:lnTo>
                  <a:lnTo>
                    <a:pt x="38353" y="404710"/>
                  </a:lnTo>
                  <a:lnTo>
                    <a:pt x="69838" y="341223"/>
                  </a:lnTo>
                  <a:lnTo>
                    <a:pt x="31750" y="341223"/>
                  </a:lnTo>
                  <a:lnTo>
                    <a:pt x="31716" y="328522"/>
                  </a:lnTo>
                  <a:close/>
                </a:path>
                <a:path w="76200" h="405129">
                  <a:moveTo>
                    <a:pt x="44416" y="328486"/>
                  </a:moveTo>
                  <a:lnTo>
                    <a:pt x="31716" y="328522"/>
                  </a:lnTo>
                  <a:lnTo>
                    <a:pt x="31750" y="341223"/>
                  </a:lnTo>
                  <a:lnTo>
                    <a:pt x="44450" y="341185"/>
                  </a:lnTo>
                  <a:lnTo>
                    <a:pt x="44416" y="328486"/>
                  </a:lnTo>
                  <a:close/>
                </a:path>
                <a:path w="76200" h="405129">
                  <a:moveTo>
                    <a:pt x="76200" y="328396"/>
                  </a:moveTo>
                  <a:lnTo>
                    <a:pt x="44416" y="328486"/>
                  </a:lnTo>
                  <a:lnTo>
                    <a:pt x="44450" y="341185"/>
                  </a:lnTo>
                  <a:lnTo>
                    <a:pt x="31750" y="341223"/>
                  </a:lnTo>
                  <a:lnTo>
                    <a:pt x="69838" y="341223"/>
                  </a:lnTo>
                  <a:lnTo>
                    <a:pt x="76200" y="328396"/>
                  </a:lnTo>
                  <a:close/>
                </a:path>
                <a:path w="76200" h="405129">
                  <a:moveTo>
                    <a:pt x="43561" y="0"/>
                  </a:moveTo>
                  <a:lnTo>
                    <a:pt x="30861" y="0"/>
                  </a:lnTo>
                  <a:lnTo>
                    <a:pt x="31716" y="328522"/>
                  </a:lnTo>
                  <a:lnTo>
                    <a:pt x="44416" y="32848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94" name="object 294"/>
            <p:cNvPicPr/>
            <p:nvPr/>
          </p:nvPicPr>
          <p:blipFill>
            <a:blip r:embed="rId53" cstate="print"/>
            <a:stretch>
              <a:fillRect/>
            </a:stretch>
          </p:blipFill>
          <p:spPr>
            <a:xfrm>
              <a:off x="8035798" y="5911342"/>
              <a:ext cx="169672" cy="165100"/>
            </a:xfrm>
            <a:prstGeom prst="rect">
              <a:avLst/>
            </a:prstGeom>
          </p:spPr>
        </p:pic>
        <p:sp>
          <p:nvSpPr>
            <p:cNvPr id="295" name="object 295"/>
            <p:cNvSpPr/>
            <p:nvPr/>
          </p:nvSpPr>
          <p:spPr>
            <a:xfrm>
              <a:off x="8082661" y="5513832"/>
              <a:ext cx="76200" cy="405130"/>
            </a:xfrm>
            <a:custGeom>
              <a:avLst/>
              <a:gdLst/>
              <a:ahLst/>
              <a:cxnLst/>
              <a:rect l="l" t="t" r="r" b="b"/>
              <a:pathLst>
                <a:path w="76200" h="405129">
                  <a:moveTo>
                    <a:pt x="31716" y="328522"/>
                  </a:moveTo>
                  <a:lnTo>
                    <a:pt x="0" y="328612"/>
                  </a:lnTo>
                  <a:lnTo>
                    <a:pt x="38354" y="404710"/>
                  </a:lnTo>
                  <a:lnTo>
                    <a:pt x="69838" y="341223"/>
                  </a:lnTo>
                  <a:lnTo>
                    <a:pt x="31750" y="341223"/>
                  </a:lnTo>
                  <a:lnTo>
                    <a:pt x="31716" y="328522"/>
                  </a:lnTo>
                  <a:close/>
                </a:path>
                <a:path w="76200" h="405129">
                  <a:moveTo>
                    <a:pt x="44416" y="328486"/>
                  </a:moveTo>
                  <a:lnTo>
                    <a:pt x="31716" y="328522"/>
                  </a:lnTo>
                  <a:lnTo>
                    <a:pt x="31750" y="341223"/>
                  </a:lnTo>
                  <a:lnTo>
                    <a:pt x="44450" y="341185"/>
                  </a:lnTo>
                  <a:lnTo>
                    <a:pt x="44416" y="328486"/>
                  </a:lnTo>
                  <a:close/>
                </a:path>
                <a:path w="76200" h="405129">
                  <a:moveTo>
                    <a:pt x="76200" y="328396"/>
                  </a:moveTo>
                  <a:lnTo>
                    <a:pt x="44416" y="328486"/>
                  </a:lnTo>
                  <a:lnTo>
                    <a:pt x="44450" y="341185"/>
                  </a:lnTo>
                  <a:lnTo>
                    <a:pt x="31750" y="341223"/>
                  </a:lnTo>
                  <a:lnTo>
                    <a:pt x="69838" y="341223"/>
                  </a:lnTo>
                  <a:lnTo>
                    <a:pt x="76200" y="328396"/>
                  </a:lnTo>
                  <a:close/>
                </a:path>
                <a:path w="76200" h="405129">
                  <a:moveTo>
                    <a:pt x="43561" y="0"/>
                  </a:moveTo>
                  <a:lnTo>
                    <a:pt x="30861" y="0"/>
                  </a:lnTo>
                  <a:lnTo>
                    <a:pt x="31716" y="328522"/>
                  </a:lnTo>
                  <a:lnTo>
                    <a:pt x="44416" y="32848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296" name="object 296"/>
            <p:cNvPicPr/>
            <p:nvPr/>
          </p:nvPicPr>
          <p:blipFill>
            <a:blip r:embed="rId53" cstate="print"/>
            <a:stretch>
              <a:fillRect/>
            </a:stretch>
          </p:blipFill>
          <p:spPr>
            <a:xfrm>
              <a:off x="8573770" y="5911342"/>
              <a:ext cx="169672" cy="165100"/>
            </a:xfrm>
            <a:prstGeom prst="rect">
              <a:avLst/>
            </a:prstGeom>
          </p:spPr>
        </p:pic>
        <p:sp>
          <p:nvSpPr>
            <p:cNvPr id="297" name="object 297"/>
            <p:cNvSpPr/>
            <p:nvPr/>
          </p:nvSpPr>
          <p:spPr>
            <a:xfrm>
              <a:off x="8620633" y="5513832"/>
              <a:ext cx="76200" cy="405130"/>
            </a:xfrm>
            <a:custGeom>
              <a:avLst/>
              <a:gdLst/>
              <a:ahLst/>
              <a:cxnLst/>
              <a:rect l="l" t="t" r="r" b="b"/>
              <a:pathLst>
                <a:path w="76200" h="405129">
                  <a:moveTo>
                    <a:pt x="31716" y="328522"/>
                  </a:moveTo>
                  <a:lnTo>
                    <a:pt x="0" y="328612"/>
                  </a:lnTo>
                  <a:lnTo>
                    <a:pt x="38353" y="404710"/>
                  </a:lnTo>
                  <a:lnTo>
                    <a:pt x="69838" y="341223"/>
                  </a:lnTo>
                  <a:lnTo>
                    <a:pt x="31750" y="341223"/>
                  </a:lnTo>
                  <a:lnTo>
                    <a:pt x="31716" y="328522"/>
                  </a:lnTo>
                  <a:close/>
                </a:path>
                <a:path w="76200" h="405129">
                  <a:moveTo>
                    <a:pt x="44416" y="328486"/>
                  </a:moveTo>
                  <a:lnTo>
                    <a:pt x="31716" y="328522"/>
                  </a:lnTo>
                  <a:lnTo>
                    <a:pt x="31750" y="341223"/>
                  </a:lnTo>
                  <a:lnTo>
                    <a:pt x="44450" y="341185"/>
                  </a:lnTo>
                  <a:lnTo>
                    <a:pt x="44416" y="328486"/>
                  </a:lnTo>
                  <a:close/>
                </a:path>
                <a:path w="76200" h="405129">
                  <a:moveTo>
                    <a:pt x="76200" y="328396"/>
                  </a:moveTo>
                  <a:lnTo>
                    <a:pt x="44416" y="328486"/>
                  </a:lnTo>
                  <a:lnTo>
                    <a:pt x="44450" y="341185"/>
                  </a:lnTo>
                  <a:lnTo>
                    <a:pt x="31750" y="341223"/>
                  </a:lnTo>
                  <a:lnTo>
                    <a:pt x="69838" y="341223"/>
                  </a:lnTo>
                  <a:lnTo>
                    <a:pt x="76200" y="328396"/>
                  </a:lnTo>
                  <a:close/>
                </a:path>
                <a:path w="76200" h="405129">
                  <a:moveTo>
                    <a:pt x="43561" y="0"/>
                  </a:moveTo>
                  <a:lnTo>
                    <a:pt x="30861" y="0"/>
                  </a:lnTo>
                  <a:lnTo>
                    <a:pt x="31716" y="328522"/>
                  </a:lnTo>
                  <a:lnTo>
                    <a:pt x="44416" y="328486"/>
                  </a:lnTo>
                  <a:lnTo>
                    <a:pt x="43561" y="0"/>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298" name="object 298"/>
          <p:cNvSpPr txBox="1"/>
          <p:nvPr/>
        </p:nvSpPr>
        <p:spPr>
          <a:xfrm>
            <a:off x="6850760" y="5892462"/>
            <a:ext cx="353695" cy="365760"/>
          </a:xfrm>
          <a:prstGeom prst="rect">
            <a:avLst/>
          </a:prstGeom>
        </p:spPr>
        <p:txBody>
          <a:bodyPr vert="horz" wrap="square" lIns="0" tIns="45720" rIns="0" bIns="0" rtlCol="0">
            <a:spAutoFit/>
          </a:bodyPr>
          <a:lstStyle/>
          <a:p>
            <a:pPr marL="110490" marR="0" lvl="0" indent="0" algn="l" defTabSz="914400" rtl="0" eaLnBrk="1" fontAlgn="auto" latinLnBrk="0" hangingPunct="1">
              <a:lnSpc>
                <a:spcPct val="100000"/>
              </a:lnSpc>
              <a:spcBef>
                <a:spcPts val="360"/>
              </a:spcBef>
              <a:spcAft>
                <a:spcPts val="0"/>
              </a:spcAft>
              <a:buClrTx/>
              <a:buSzTx/>
              <a:buFontTx/>
              <a:buNone/>
              <a:defRPr/>
            </a:pPr>
            <a:r>
              <a:rPr kumimoji="0" sz="7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0</a:t>
            </a:r>
            <a:endParaRPr kumimoji="0" sz="7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700" marR="0" lvl="0" indent="0" algn="l" defTabSz="914400" rtl="0" eaLnBrk="1" fontAlgn="auto" latinLnBrk="0" hangingPunct="1">
              <a:lnSpc>
                <a:spcPct val="100000"/>
              </a:lnSpc>
              <a:spcBef>
                <a:spcPts val="380"/>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299" name="object 299"/>
          <p:cNvSpPr txBox="1"/>
          <p:nvPr/>
        </p:nvSpPr>
        <p:spPr>
          <a:xfrm>
            <a:off x="7417434" y="5866587"/>
            <a:ext cx="354965" cy="400050"/>
          </a:xfrm>
          <a:prstGeom prst="rect">
            <a:avLst/>
          </a:prstGeom>
        </p:spPr>
        <p:txBody>
          <a:bodyPr vert="horz" wrap="square" lIns="0" tIns="47625" rIns="0" bIns="0" rtlCol="0">
            <a:spAutoFit/>
          </a:bodyPr>
          <a:lstStyle/>
          <a:p>
            <a:pPr marL="104775" marR="0" lvl="0" indent="0" algn="l" defTabSz="914400" rtl="0" eaLnBrk="1" fontAlgn="auto" latinLnBrk="0" hangingPunct="1">
              <a:lnSpc>
                <a:spcPct val="100000"/>
              </a:lnSpc>
              <a:spcBef>
                <a:spcPts val="375"/>
              </a:spcBef>
              <a:spcAft>
                <a:spcPts val="0"/>
              </a:spcAft>
              <a:buClrTx/>
              <a:buSzTx/>
              <a:buFontTx/>
              <a:buNone/>
              <a:defRPr/>
            </a:pPr>
            <a:r>
              <a:rPr kumimoji="0" sz="1000" b="0" i="0" u="none" strike="noStrike" kern="1200" cap="none" spc="-5"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700" marR="0" lvl="0" indent="0" algn="l" defTabSz="914400" rtl="0" eaLnBrk="1" fontAlgn="auto" latinLnBrk="0" hangingPunct="1">
              <a:lnSpc>
                <a:spcPct val="100000"/>
              </a:lnSpc>
              <a:spcBef>
                <a:spcPts val="270"/>
              </a:spcBef>
              <a:spcAft>
                <a:spcPts val="0"/>
              </a:spcAft>
              <a:buClrTx/>
              <a:buSzTx/>
              <a:buFontTx/>
              <a:buNone/>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300" name="object 300"/>
          <p:cNvSpPr txBox="1"/>
          <p:nvPr/>
        </p:nvSpPr>
        <p:spPr>
          <a:xfrm>
            <a:off x="7973059" y="5849213"/>
            <a:ext cx="889635" cy="434975"/>
          </a:xfrm>
          <a:prstGeom prst="rect">
            <a:avLst/>
          </a:prstGeom>
        </p:spPr>
        <p:txBody>
          <a:bodyPr vert="horz" wrap="square" lIns="0" tIns="64769" rIns="0" bIns="0" rtlCol="0">
            <a:spAutoFit/>
          </a:bodyPr>
          <a:lstStyle/>
          <a:p>
            <a:pPr marL="111125" marR="0" lvl="0" indent="0" algn="l" defTabSz="914400" rtl="0" eaLnBrk="1" fontAlgn="auto" latinLnBrk="0" hangingPunct="1">
              <a:lnSpc>
                <a:spcPct val="100000"/>
              </a:lnSpc>
              <a:spcBef>
                <a:spcPts val="510"/>
              </a:spcBef>
              <a:spcAft>
                <a:spcPts val="0"/>
              </a:spcAft>
              <a:buClrTx/>
              <a:buSzTx/>
              <a:buFontTx/>
              <a:buNone/>
              <a:tabLst>
                <a:tab pos="648970" algn="l"/>
              </a:tabLst>
              <a:defRPr/>
            </a:pP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2700" marR="0" lvl="0" indent="0" algn="l" defTabSz="914400" rtl="0" eaLnBrk="1" fontAlgn="auto" latinLnBrk="0" hangingPunct="1">
              <a:lnSpc>
                <a:spcPct val="100000"/>
              </a:lnSpc>
              <a:spcBef>
                <a:spcPts val="410"/>
              </a:spcBef>
              <a:spcAft>
                <a:spcPts val="0"/>
              </a:spcAft>
              <a:buClrTx/>
              <a:buSzTx/>
              <a:buFontTx/>
              <a:buNone/>
              <a:tabLst>
                <a:tab pos="548005" algn="l"/>
              </a:tabLst>
              <a:defRPr/>
            </a:pP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grpSp>
        <p:nvGrpSpPr>
          <p:cNvPr id="301" name="object 301"/>
          <p:cNvGrpSpPr/>
          <p:nvPr/>
        </p:nvGrpSpPr>
        <p:grpSpPr>
          <a:xfrm>
            <a:off x="6900418" y="5292852"/>
            <a:ext cx="2058035" cy="347980"/>
            <a:chOff x="6900418" y="5292852"/>
            <a:chExt cx="2058035" cy="347980"/>
          </a:xfrm>
        </p:grpSpPr>
        <p:sp>
          <p:nvSpPr>
            <p:cNvPr id="302" name="object 302"/>
            <p:cNvSpPr/>
            <p:nvPr/>
          </p:nvSpPr>
          <p:spPr>
            <a:xfrm>
              <a:off x="6906768" y="5362956"/>
              <a:ext cx="157480" cy="151130"/>
            </a:xfrm>
            <a:custGeom>
              <a:avLst/>
              <a:gdLst/>
              <a:ahLst/>
              <a:cxnLst/>
              <a:rect l="l" t="t" r="r" b="b"/>
              <a:pathLst>
                <a:path w="157479" h="151129">
                  <a:moveTo>
                    <a:pt x="0" y="75438"/>
                  </a:moveTo>
                  <a:lnTo>
                    <a:pt x="6173" y="46077"/>
                  </a:lnTo>
                  <a:lnTo>
                    <a:pt x="23002" y="22098"/>
                  </a:lnTo>
                  <a:lnTo>
                    <a:pt x="47952" y="5929"/>
                  </a:lnTo>
                  <a:lnTo>
                    <a:pt x="78485" y="0"/>
                  </a:lnTo>
                  <a:lnTo>
                    <a:pt x="109019" y="5929"/>
                  </a:lnTo>
                  <a:lnTo>
                    <a:pt x="133969" y="22098"/>
                  </a:lnTo>
                  <a:lnTo>
                    <a:pt x="150798" y="46077"/>
                  </a:lnTo>
                  <a:lnTo>
                    <a:pt x="156972" y="75438"/>
                  </a:lnTo>
                  <a:lnTo>
                    <a:pt x="150798" y="104798"/>
                  </a:lnTo>
                  <a:lnTo>
                    <a:pt x="133969" y="128778"/>
                  </a:lnTo>
                  <a:lnTo>
                    <a:pt x="109019" y="144946"/>
                  </a:lnTo>
                  <a:lnTo>
                    <a:pt x="78485" y="150876"/>
                  </a:lnTo>
                  <a:lnTo>
                    <a:pt x="47952" y="144946"/>
                  </a:lnTo>
                  <a:lnTo>
                    <a:pt x="23002" y="128778"/>
                  </a:lnTo>
                  <a:lnTo>
                    <a:pt x="6173" y="104798"/>
                  </a:lnTo>
                  <a:lnTo>
                    <a:pt x="0" y="75438"/>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03" name="object 303"/>
            <p:cNvPicPr/>
            <p:nvPr/>
          </p:nvPicPr>
          <p:blipFill>
            <a:blip r:embed="rId55" cstate="print"/>
            <a:stretch>
              <a:fillRect/>
            </a:stretch>
          </p:blipFill>
          <p:spPr>
            <a:xfrm>
              <a:off x="7034784" y="5347754"/>
              <a:ext cx="188937" cy="198081"/>
            </a:xfrm>
            <a:prstGeom prst="rect">
              <a:avLst/>
            </a:prstGeom>
          </p:spPr>
        </p:pic>
        <p:pic>
          <p:nvPicPr>
            <p:cNvPr id="304" name="object 304"/>
            <p:cNvPicPr/>
            <p:nvPr/>
          </p:nvPicPr>
          <p:blipFill>
            <a:blip r:embed="rId56" cstate="print"/>
            <a:stretch>
              <a:fillRect/>
            </a:stretch>
          </p:blipFill>
          <p:spPr>
            <a:xfrm>
              <a:off x="6978396" y="5292852"/>
              <a:ext cx="303326" cy="347535"/>
            </a:xfrm>
            <a:prstGeom prst="rect">
              <a:avLst/>
            </a:prstGeom>
          </p:spPr>
        </p:pic>
        <p:sp>
          <p:nvSpPr>
            <p:cNvPr id="305" name="object 305"/>
            <p:cNvSpPr/>
            <p:nvPr/>
          </p:nvSpPr>
          <p:spPr>
            <a:xfrm>
              <a:off x="7082028" y="5375148"/>
              <a:ext cx="99060" cy="108585"/>
            </a:xfrm>
            <a:custGeom>
              <a:avLst/>
              <a:gdLst/>
              <a:ahLst/>
              <a:cxnLst/>
              <a:rect l="l" t="t" r="r" b="b"/>
              <a:pathLst>
                <a:path w="99059" h="108585">
                  <a:moveTo>
                    <a:pt x="99059" y="0"/>
                  </a:moveTo>
                  <a:lnTo>
                    <a:pt x="0" y="0"/>
                  </a:lnTo>
                  <a:lnTo>
                    <a:pt x="0" y="108203"/>
                  </a:lnTo>
                  <a:lnTo>
                    <a:pt x="99059" y="108203"/>
                  </a:lnTo>
                  <a:lnTo>
                    <a:pt x="99059" y="0"/>
                  </a:lnTo>
                  <a:close/>
                </a:path>
              </a:pathLst>
            </a:custGeom>
            <a:solidFill>
              <a:srgbClr val="00AE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06" name="object 306"/>
            <p:cNvSpPr/>
            <p:nvPr/>
          </p:nvSpPr>
          <p:spPr>
            <a:xfrm>
              <a:off x="7082028" y="5375148"/>
              <a:ext cx="99060" cy="108585"/>
            </a:xfrm>
            <a:custGeom>
              <a:avLst/>
              <a:gdLst/>
              <a:ahLst/>
              <a:cxnLst/>
              <a:rect l="l" t="t" r="r" b="b"/>
              <a:pathLst>
                <a:path w="99059" h="108585">
                  <a:moveTo>
                    <a:pt x="0" y="108203"/>
                  </a:moveTo>
                  <a:lnTo>
                    <a:pt x="99059" y="108203"/>
                  </a:lnTo>
                  <a:lnTo>
                    <a:pt x="99059" y="0"/>
                  </a:lnTo>
                  <a:lnTo>
                    <a:pt x="0" y="0"/>
                  </a:lnTo>
                  <a:lnTo>
                    <a:pt x="0" y="108203"/>
                  </a:lnTo>
                  <a:close/>
                </a:path>
              </a:pathLst>
            </a:custGeom>
            <a:ln w="9525">
              <a:solidFill>
                <a:srgbClr val="00AE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07" name="object 307"/>
            <p:cNvSpPr/>
            <p:nvPr/>
          </p:nvSpPr>
          <p:spPr>
            <a:xfrm>
              <a:off x="7479792" y="5362956"/>
              <a:ext cx="157480" cy="151130"/>
            </a:xfrm>
            <a:custGeom>
              <a:avLst/>
              <a:gdLst/>
              <a:ahLst/>
              <a:cxnLst/>
              <a:rect l="l" t="t" r="r" b="b"/>
              <a:pathLst>
                <a:path w="157479" h="151129">
                  <a:moveTo>
                    <a:pt x="0" y="75438"/>
                  </a:moveTo>
                  <a:lnTo>
                    <a:pt x="6173" y="46077"/>
                  </a:lnTo>
                  <a:lnTo>
                    <a:pt x="23002" y="22098"/>
                  </a:lnTo>
                  <a:lnTo>
                    <a:pt x="47952" y="5929"/>
                  </a:lnTo>
                  <a:lnTo>
                    <a:pt x="78485" y="0"/>
                  </a:lnTo>
                  <a:lnTo>
                    <a:pt x="109019" y="5929"/>
                  </a:lnTo>
                  <a:lnTo>
                    <a:pt x="133969" y="22098"/>
                  </a:lnTo>
                  <a:lnTo>
                    <a:pt x="150798" y="46077"/>
                  </a:lnTo>
                  <a:lnTo>
                    <a:pt x="156972" y="75438"/>
                  </a:lnTo>
                  <a:lnTo>
                    <a:pt x="150798" y="104798"/>
                  </a:lnTo>
                  <a:lnTo>
                    <a:pt x="133969" y="128778"/>
                  </a:lnTo>
                  <a:lnTo>
                    <a:pt x="109019" y="144946"/>
                  </a:lnTo>
                  <a:lnTo>
                    <a:pt x="78485" y="150876"/>
                  </a:lnTo>
                  <a:lnTo>
                    <a:pt x="47952" y="144946"/>
                  </a:lnTo>
                  <a:lnTo>
                    <a:pt x="23002" y="128778"/>
                  </a:lnTo>
                  <a:lnTo>
                    <a:pt x="6173" y="104798"/>
                  </a:lnTo>
                  <a:lnTo>
                    <a:pt x="0" y="75438"/>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08" name="object 308"/>
            <p:cNvPicPr/>
            <p:nvPr/>
          </p:nvPicPr>
          <p:blipFill>
            <a:blip r:embed="rId55" cstate="print"/>
            <a:stretch>
              <a:fillRect/>
            </a:stretch>
          </p:blipFill>
          <p:spPr>
            <a:xfrm>
              <a:off x="7607808" y="5347754"/>
              <a:ext cx="188937" cy="198081"/>
            </a:xfrm>
            <a:prstGeom prst="rect">
              <a:avLst/>
            </a:prstGeom>
          </p:spPr>
        </p:pic>
        <p:pic>
          <p:nvPicPr>
            <p:cNvPr id="309" name="object 309"/>
            <p:cNvPicPr/>
            <p:nvPr/>
          </p:nvPicPr>
          <p:blipFill>
            <a:blip r:embed="rId57" cstate="print"/>
            <a:stretch>
              <a:fillRect/>
            </a:stretch>
          </p:blipFill>
          <p:spPr>
            <a:xfrm>
              <a:off x="7545324" y="5292852"/>
              <a:ext cx="313969" cy="347535"/>
            </a:xfrm>
            <a:prstGeom prst="rect">
              <a:avLst/>
            </a:prstGeom>
          </p:spPr>
        </p:pic>
        <p:sp>
          <p:nvSpPr>
            <p:cNvPr id="310" name="object 310"/>
            <p:cNvSpPr/>
            <p:nvPr/>
          </p:nvSpPr>
          <p:spPr>
            <a:xfrm>
              <a:off x="7655052" y="5375148"/>
              <a:ext cx="99060" cy="108585"/>
            </a:xfrm>
            <a:custGeom>
              <a:avLst/>
              <a:gdLst/>
              <a:ahLst/>
              <a:cxnLst/>
              <a:rect l="l" t="t" r="r" b="b"/>
              <a:pathLst>
                <a:path w="99059" h="108585">
                  <a:moveTo>
                    <a:pt x="99059" y="0"/>
                  </a:moveTo>
                  <a:lnTo>
                    <a:pt x="0" y="0"/>
                  </a:lnTo>
                  <a:lnTo>
                    <a:pt x="0" y="108203"/>
                  </a:lnTo>
                  <a:lnTo>
                    <a:pt x="99059" y="108203"/>
                  </a:lnTo>
                  <a:lnTo>
                    <a:pt x="99059" y="0"/>
                  </a:lnTo>
                  <a:close/>
                </a:path>
              </a:pathLst>
            </a:custGeom>
            <a:solidFill>
              <a:srgbClr val="EB7B2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11" name="object 311"/>
            <p:cNvSpPr/>
            <p:nvPr/>
          </p:nvSpPr>
          <p:spPr>
            <a:xfrm>
              <a:off x="7655052" y="5375148"/>
              <a:ext cx="99060" cy="108585"/>
            </a:xfrm>
            <a:custGeom>
              <a:avLst/>
              <a:gdLst/>
              <a:ahLst/>
              <a:cxnLst/>
              <a:rect l="l" t="t" r="r" b="b"/>
              <a:pathLst>
                <a:path w="99059" h="108585">
                  <a:moveTo>
                    <a:pt x="0" y="108203"/>
                  </a:moveTo>
                  <a:lnTo>
                    <a:pt x="99059" y="108203"/>
                  </a:lnTo>
                  <a:lnTo>
                    <a:pt x="99059" y="0"/>
                  </a:lnTo>
                  <a:lnTo>
                    <a:pt x="0" y="0"/>
                  </a:lnTo>
                  <a:lnTo>
                    <a:pt x="0" y="108203"/>
                  </a:lnTo>
                  <a:close/>
                </a:path>
              </a:pathLst>
            </a:custGeom>
            <a:ln w="9525">
              <a:solidFill>
                <a:srgbClr val="EB7B2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12" name="object 312"/>
            <p:cNvSpPr/>
            <p:nvPr/>
          </p:nvSpPr>
          <p:spPr>
            <a:xfrm>
              <a:off x="8040624" y="5362956"/>
              <a:ext cx="157480" cy="151130"/>
            </a:xfrm>
            <a:custGeom>
              <a:avLst/>
              <a:gdLst/>
              <a:ahLst/>
              <a:cxnLst/>
              <a:rect l="l" t="t" r="r" b="b"/>
              <a:pathLst>
                <a:path w="157479" h="151129">
                  <a:moveTo>
                    <a:pt x="0" y="75438"/>
                  </a:moveTo>
                  <a:lnTo>
                    <a:pt x="6173" y="46077"/>
                  </a:lnTo>
                  <a:lnTo>
                    <a:pt x="23002" y="22098"/>
                  </a:lnTo>
                  <a:lnTo>
                    <a:pt x="47952" y="5929"/>
                  </a:lnTo>
                  <a:lnTo>
                    <a:pt x="78485" y="0"/>
                  </a:lnTo>
                  <a:lnTo>
                    <a:pt x="109019" y="5929"/>
                  </a:lnTo>
                  <a:lnTo>
                    <a:pt x="133969" y="22098"/>
                  </a:lnTo>
                  <a:lnTo>
                    <a:pt x="150798" y="46077"/>
                  </a:lnTo>
                  <a:lnTo>
                    <a:pt x="156972" y="75438"/>
                  </a:lnTo>
                  <a:lnTo>
                    <a:pt x="150798" y="104798"/>
                  </a:lnTo>
                  <a:lnTo>
                    <a:pt x="133969" y="128778"/>
                  </a:lnTo>
                  <a:lnTo>
                    <a:pt x="109019" y="144946"/>
                  </a:lnTo>
                  <a:lnTo>
                    <a:pt x="78485" y="150876"/>
                  </a:lnTo>
                  <a:lnTo>
                    <a:pt x="47952" y="144946"/>
                  </a:lnTo>
                  <a:lnTo>
                    <a:pt x="23002" y="128778"/>
                  </a:lnTo>
                  <a:lnTo>
                    <a:pt x="6173" y="104798"/>
                  </a:lnTo>
                  <a:lnTo>
                    <a:pt x="0" y="75438"/>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13" name="object 313"/>
            <p:cNvPicPr/>
            <p:nvPr/>
          </p:nvPicPr>
          <p:blipFill>
            <a:blip r:embed="rId55" cstate="print"/>
            <a:stretch>
              <a:fillRect/>
            </a:stretch>
          </p:blipFill>
          <p:spPr>
            <a:xfrm>
              <a:off x="8168640" y="5347754"/>
              <a:ext cx="188937" cy="198081"/>
            </a:xfrm>
            <a:prstGeom prst="rect">
              <a:avLst/>
            </a:prstGeom>
          </p:spPr>
        </p:pic>
        <p:pic>
          <p:nvPicPr>
            <p:cNvPr id="314" name="object 314"/>
            <p:cNvPicPr/>
            <p:nvPr/>
          </p:nvPicPr>
          <p:blipFill>
            <a:blip r:embed="rId58" cstate="print"/>
            <a:stretch>
              <a:fillRect/>
            </a:stretch>
          </p:blipFill>
          <p:spPr>
            <a:xfrm>
              <a:off x="8115300" y="5292852"/>
              <a:ext cx="297179" cy="347535"/>
            </a:xfrm>
            <a:prstGeom prst="rect">
              <a:avLst/>
            </a:prstGeom>
          </p:spPr>
        </p:pic>
        <p:sp>
          <p:nvSpPr>
            <p:cNvPr id="315" name="object 315"/>
            <p:cNvSpPr/>
            <p:nvPr/>
          </p:nvSpPr>
          <p:spPr>
            <a:xfrm>
              <a:off x="8215884" y="5375148"/>
              <a:ext cx="99060" cy="108585"/>
            </a:xfrm>
            <a:custGeom>
              <a:avLst/>
              <a:gdLst/>
              <a:ahLst/>
              <a:cxnLst/>
              <a:rect l="l" t="t" r="r" b="b"/>
              <a:pathLst>
                <a:path w="99059" h="108585">
                  <a:moveTo>
                    <a:pt x="99059" y="0"/>
                  </a:moveTo>
                  <a:lnTo>
                    <a:pt x="0" y="0"/>
                  </a:lnTo>
                  <a:lnTo>
                    <a:pt x="0" y="108203"/>
                  </a:lnTo>
                  <a:lnTo>
                    <a:pt x="99059" y="108203"/>
                  </a:lnTo>
                  <a:lnTo>
                    <a:pt x="99059" y="0"/>
                  </a:lnTo>
                  <a:close/>
                </a:path>
              </a:pathLst>
            </a:custGeom>
            <a:solidFill>
              <a:srgbClr val="6EAB4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16" name="object 316"/>
            <p:cNvSpPr/>
            <p:nvPr/>
          </p:nvSpPr>
          <p:spPr>
            <a:xfrm>
              <a:off x="8215884" y="5375148"/>
              <a:ext cx="99060" cy="108585"/>
            </a:xfrm>
            <a:custGeom>
              <a:avLst/>
              <a:gdLst/>
              <a:ahLst/>
              <a:cxnLst/>
              <a:rect l="l" t="t" r="r" b="b"/>
              <a:pathLst>
                <a:path w="99059" h="108585">
                  <a:moveTo>
                    <a:pt x="0" y="108203"/>
                  </a:moveTo>
                  <a:lnTo>
                    <a:pt x="99059" y="108203"/>
                  </a:lnTo>
                  <a:lnTo>
                    <a:pt x="99059" y="0"/>
                  </a:lnTo>
                  <a:lnTo>
                    <a:pt x="0" y="0"/>
                  </a:lnTo>
                  <a:lnTo>
                    <a:pt x="0" y="108203"/>
                  </a:lnTo>
                  <a:close/>
                </a:path>
              </a:pathLst>
            </a:custGeom>
            <a:ln w="9525">
              <a:solidFill>
                <a:srgbClr val="6EAB4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17" name="object 317"/>
            <p:cNvSpPr/>
            <p:nvPr/>
          </p:nvSpPr>
          <p:spPr>
            <a:xfrm>
              <a:off x="8578596" y="5362956"/>
              <a:ext cx="157480" cy="151130"/>
            </a:xfrm>
            <a:custGeom>
              <a:avLst/>
              <a:gdLst/>
              <a:ahLst/>
              <a:cxnLst/>
              <a:rect l="l" t="t" r="r" b="b"/>
              <a:pathLst>
                <a:path w="157479" h="151129">
                  <a:moveTo>
                    <a:pt x="0" y="75438"/>
                  </a:moveTo>
                  <a:lnTo>
                    <a:pt x="6173" y="46077"/>
                  </a:lnTo>
                  <a:lnTo>
                    <a:pt x="23002" y="22098"/>
                  </a:lnTo>
                  <a:lnTo>
                    <a:pt x="47952" y="5929"/>
                  </a:lnTo>
                  <a:lnTo>
                    <a:pt x="78485" y="0"/>
                  </a:lnTo>
                  <a:lnTo>
                    <a:pt x="109019" y="5929"/>
                  </a:lnTo>
                  <a:lnTo>
                    <a:pt x="133969" y="22098"/>
                  </a:lnTo>
                  <a:lnTo>
                    <a:pt x="150798" y="46077"/>
                  </a:lnTo>
                  <a:lnTo>
                    <a:pt x="156972" y="75438"/>
                  </a:lnTo>
                  <a:lnTo>
                    <a:pt x="150798" y="104798"/>
                  </a:lnTo>
                  <a:lnTo>
                    <a:pt x="133969" y="128778"/>
                  </a:lnTo>
                  <a:lnTo>
                    <a:pt x="109019" y="144946"/>
                  </a:lnTo>
                  <a:lnTo>
                    <a:pt x="78485" y="150876"/>
                  </a:lnTo>
                  <a:lnTo>
                    <a:pt x="47952" y="144946"/>
                  </a:lnTo>
                  <a:lnTo>
                    <a:pt x="23002" y="128778"/>
                  </a:lnTo>
                  <a:lnTo>
                    <a:pt x="6173" y="104798"/>
                  </a:lnTo>
                  <a:lnTo>
                    <a:pt x="0" y="75438"/>
                  </a:lnTo>
                  <a:close/>
                </a:path>
              </a:pathLst>
            </a:custGeom>
            <a:ln w="12700">
              <a:solidFill>
                <a:srgbClr val="E6001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pic>
          <p:nvPicPr>
            <p:cNvPr id="318" name="object 318"/>
            <p:cNvPicPr/>
            <p:nvPr/>
          </p:nvPicPr>
          <p:blipFill>
            <a:blip r:embed="rId55" cstate="print"/>
            <a:stretch>
              <a:fillRect/>
            </a:stretch>
          </p:blipFill>
          <p:spPr>
            <a:xfrm>
              <a:off x="8706612" y="5347754"/>
              <a:ext cx="188937" cy="198081"/>
            </a:xfrm>
            <a:prstGeom prst="rect">
              <a:avLst/>
            </a:prstGeom>
          </p:spPr>
        </p:pic>
        <p:pic>
          <p:nvPicPr>
            <p:cNvPr id="319" name="object 319"/>
            <p:cNvPicPr/>
            <p:nvPr/>
          </p:nvPicPr>
          <p:blipFill>
            <a:blip r:embed="rId59" cstate="print"/>
            <a:stretch>
              <a:fillRect/>
            </a:stretch>
          </p:blipFill>
          <p:spPr>
            <a:xfrm>
              <a:off x="8644128" y="5292852"/>
              <a:ext cx="313969" cy="347535"/>
            </a:xfrm>
            <a:prstGeom prst="rect">
              <a:avLst/>
            </a:prstGeom>
          </p:spPr>
        </p:pic>
        <p:sp>
          <p:nvSpPr>
            <p:cNvPr id="320" name="object 320"/>
            <p:cNvSpPr/>
            <p:nvPr/>
          </p:nvSpPr>
          <p:spPr>
            <a:xfrm>
              <a:off x="8753856" y="5375148"/>
              <a:ext cx="99060" cy="108585"/>
            </a:xfrm>
            <a:custGeom>
              <a:avLst/>
              <a:gdLst/>
              <a:ahLst/>
              <a:cxnLst/>
              <a:rect l="l" t="t" r="r" b="b"/>
              <a:pathLst>
                <a:path w="99059" h="108585">
                  <a:moveTo>
                    <a:pt x="99059" y="0"/>
                  </a:moveTo>
                  <a:lnTo>
                    <a:pt x="0" y="0"/>
                  </a:lnTo>
                  <a:lnTo>
                    <a:pt x="0" y="108203"/>
                  </a:lnTo>
                  <a:lnTo>
                    <a:pt x="99059" y="108203"/>
                  </a:lnTo>
                  <a:lnTo>
                    <a:pt x="99059" y="0"/>
                  </a:lnTo>
                  <a:close/>
                </a:path>
              </a:pathLst>
            </a:custGeom>
            <a:solidFill>
              <a:srgbClr val="FCBD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21" name="object 321"/>
            <p:cNvSpPr/>
            <p:nvPr/>
          </p:nvSpPr>
          <p:spPr>
            <a:xfrm>
              <a:off x="8753856" y="5375148"/>
              <a:ext cx="99060" cy="108585"/>
            </a:xfrm>
            <a:custGeom>
              <a:avLst/>
              <a:gdLst/>
              <a:ahLst/>
              <a:cxnLst/>
              <a:rect l="l" t="t" r="r" b="b"/>
              <a:pathLst>
                <a:path w="99059" h="108585">
                  <a:moveTo>
                    <a:pt x="0" y="108203"/>
                  </a:moveTo>
                  <a:lnTo>
                    <a:pt x="99059" y="108203"/>
                  </a:lnTo>
                  <a:lnTo>
                    <a:pt x="99059" y="0"/>
                  </a:lnTo>
                  <a:lnTo>
                    <a:pt x="0" y="0"/>
                  </a:lnTo>
                  <a:lnTo>
                    <a:pt x="0" y="108203"/>
                  </a:lnTo>
                  <a:close/>
                </a:path>
              </a:pathLst>
            </a:custGeom>
            <a:ln w="9525">
              <a:solidFill>
                <a:srgbClr val="FCBD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322" name="object 322"/>
          <p:cNvSpPr txBox="1"/>
          <p:nvPr/>
        </p:nvSpPr>
        <p:spPr>
          <a:xfrm>
            <a:off x="6785102" y="5173116"/>
            <a:ext cx="1018540" cy="349885"/>
          </a:xfrm>
          <a:prstGeom prst="rect">
            <a:avLst/>
          </a:prstGeom>
        </p:spPr>
        <p:txBody>
          <a:bodyPr vert="horz" wrap="square" lIns="0" tIns="22225" rIns="0" bIns="0" rtlCol="0">
            <a:spAutoFit/>
          </a:bodyPr>
          <a:lstStyle/>
          <a:p>
            <a:pPr marL="38100" marR="0" lvl="0" indent="0" algn="l" defTabSz="914400" rtl="0" eaLnBrk="1" fontAlgn="auto" latinLnBrk="0" hangingPunct="1">
              <a:lnSpc>
                <a:spcPct val="100000"/>
              </a:lnSpc>
              <a:spcBef>
                <a:spcPts val="175"/>
              </a:spcBef>
              <a:spcAft>
                <a:spcPts val="0"/>
              </a:spcAft>
              <a:buClrTx/>
              <a:buSzTx/>
              <a:buFontTx/>
              <a:buNone/>
              <a:tabLst>
                <a:tab pos="651510" algn="l"/>
              </a:tabLst>
              <a:defRPr/>
            </a:pP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XPU0</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XPU1</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174625" marR="0" lvl="0" indent="0" algn="l" defTabSz="914400" rtl="0" eaLnBrk="1" fontAlgn="auto" latinLnBrk="0" hangingPunct="1">
              <a:lnSpc>
                <a:spcPct val="100000"/>
              </a:lnSpc>
              <a:spcBef>
                <a:spcPts val="80"/>
              </a:spcBef>
              <a:spcAft>
                <a:spcPts val="0"/>
              </a:spcAft>
              <a:buClrTx/>
              <a:buSzTx/>
              <a:buFontTx/>
              <a:buNone/>
              <a:tabLst>
                <a:tab pos="736600" algn="l"/>
              </a:tabLst>
              <a:defRPr/>
            </a:pPr>
            <a:r>
              <a:rPr kumimoji="0" sz="1050" b="0" i="0" u="none" strike="noStrike" kern="1200" cap="none" spc="0" normalizeH="0" baseline="8000" noProof="0" dirty="0">
                <a:ln>
                  <a:noFill/>
                </a:ln>
                <a:solidFill>
                  <a:srgbClr val="252525"/>
                </a:solidFill>
                <a:effectLst/>
                <a:uLnTx/>
                <a:uFillTx/>
                <a:latin typeface="微软雅黑" panose="020B0503020204020204" charset="-122"/>
                <a:ea typeface="+mn-ea"/>
                <a:cs typeface="微软雅黑" panose="020B0503020204020204" charset="-122"/>
              </a:rPr>
              <a:t>0</a:t>
            </a:r>
            <a:r>
              <a:rPr kumimoji="0" sz="1050" b="0" i="0" u="none" strike="noStrike" kern="1200" cap="none" spc="690" normalizeH="0" baseline="8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a</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1</a:t>
            </a:r>
            <a:r>
              <a:rPr kumimoji="0" sz="1000" b="0" i="0" u="none" strike="noStrike" kern="1200" cap="none" spc="23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b</a:t>
            </a:r>
            <a:endParaRPr kumimoji="0" sz="150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323" name="object 323"/>
          <p:cNvSpPr txBox="1"/>
          <p:nvPr/>
        </p:nvSpPr>
        <p:spPr>
          <a:xfrm>
            <a:off x="7995031" y="5193868"/>
            <a:ext cx="886460" cy="329565"/>
          </a:xfrm>
          <a:prstGeom prst="rect">
            <a:avLst/>
          </a:prstGeom>
        </p:spPr>
        <p:txBody>
          <a:bodyPr vert="horz" wrap="square" lIns="0" tIns="12065" rIns="0" bIns="0" rtlCol="0">
            <a:spAutoFit/>
          </a:bodyPr>
          <a:lstStyle/>
          <a:p>
            <a:pPr marL="12700" marR="0" lvl="0" indent="0" algn="l" defTabSz="914400" rtl="0" eaLnBrk="1" fontAlgn="auto" latinLnBrk="0" hangingPunct="1">
              <a:lnSpc>
                <a:spcPts val="1195"/>
              </a:lnSpc>
              <a:spcBef>
                <a:spcPts val="95"/>
              </a:spcBef>
              <a:spcAft>
                <a:spcPts val="0"/>
              </a:spcAft>
              <a:buClrTx/>
              <a:buSzTx/>
              <a:buFontTx/>
              <a:buNone/>
              <a:tabLst>
                <a:tab pos="544195" algn="l"/>
              </a:tabLst>
              <a:defRPr/>
            </a:pPr>
            <a:r>
              <a:rPr kumimoji="0" sz="1500" b="0" i="0" u="none" strike="noStrike" kern="1200" cap="none" spc="-3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XPU2</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XPU3</a:t>
            </a:r>
            <a:endParaRPr kumimoji="0" sz="100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88265" marR="0" lvl="0" indent="0" algn="l" defTabSz="914400" rtl="0" eaLnBrk="1" fontAlgn="auto" latinLnBrk="0" hangingPunct="1">
              <a:lnSpc>
                <a:spcPts val="1195"/>
              </a:lnSpc>
              <a:spcBef>
                <a:spcPts val="0"/>
              </a:spcBef>
              <a:spcAft>
                <a:spcPts val="0"/>
              </a:spcAft>
              <a:buClrTx/>
              <a:buSzTx/>
              <a:buFontTx/>
              <a:buNone/>
              <a:tabLst>
                <a:tab pos="626110" algn="l"/>
              </a:tabLst>
              <a:defRPr/>
            </a:pP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2</a:t>
            </a:r>
            <a:r>
              <a:rPr kumimoji="0" sz="1000" b="0" i="0" u="none" strike="noStrike" kern="1200" cap="none" spc="30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c</a:t>
            </a:r>
            <a:r>
              <a:rPr kumimoji="0" sz="1500" b="0" i="0" u="none" strike="noStrike" kern="1200" cap="none" spc="0" normalizeH="0" baseline="300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0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3</a:t>
            </a:r>
            <a:r>
              <a:rPr kumimoji="0" sz="1000" b="0" i="0" u="none" strike="noStrike" kern="1200" cap="none" spc="235"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500" b="0" i="0" u="none" strike="noStrike" kern="1200" cap="none" spc="-75" normalizeH="0" baseline="3000" noProof="0" dirty="0">
                <a:ln>
                  <a:noFill/>
                </a:ln>
                <a:solidFill>
                  <a:srgbClr val="252525"/>
                </a:solidFill>
                <a:effectLst/>
                <a:uLnTx/>
                <a:uFillTx/>
                <a:latin typeface="微软雅黑" panose="020B0503020204020204" charset="-122"/>
                <a:ea typeface="+mn-ea"/>
                <a:cs typeface="微软雅黑" panose="020B0503020204020204" charset="-122"/>
              </a:rPr>
              <a:t>d</a:t>
            </a:r>
            <a:endParaRPr kumimoji="0" sz="1500" b="0" i="0" u="none" strike="noStrike" kern="1200" cap="none" spc="0" normalizeH="0" baseline="300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324" name="object 324"/>
          <p:cNvSpPr/>
          <p:nvPr/>
        </p:nvSpPr>
        <p:spPr>
          <a:xfrm>
            <a:off x="6981952" y="5507863"/>
            <a:ext cx="1679575" cy="552450"/>
          </a:xfrm>
          <a:custGeom>
            <a:avLst/>
            <a:gdLst/>
            <a:ahLst/>
            <a:cxnLst/>
            <a:rect l="l" t="t" r="r" b="b"/>
            <a:pathLst>
              <a:path w="1679575" h="552450">
                <a:moveTo>
                  <a:pt x="1679575" y="10668"/>
                </a:moveTo>
                <a:lnTo>
                  <a:pt x="1676488" y="7277"/>
                </a:lnTo>
                <a:lnTo>
                  <a:pt x="1675688" y="5588"/>
                </a:lnTo>
                <a:lnTo>
                  <a:pt x="1673860" y="0"/>
                </a:lnTo>
                <a:lnTo>
                  <a:pt x="1637550" y="12014"/>
                </a:lnTo>
                <a:lnTo>
                  <a:pt x="1637550" y="31013"/>
                </a:lnTo>
                <a:lnTo>
                  <a:pt x="1407198" y="235458"/>
                </a:lnTo>
                <a:lnTo>
                  <a:pt x="1397673" y="227050"/>
                </a:lnTo>
                <a:lnTo>
                  <a:pt x="1397673" y="243903"/>
                </a:lnTo>
                <a:lnTo>
                  <a:pt x="1293342" y="336486"/>
                </a:lnTo>
                <a:lnTo>
                  <a:pt x="1283030" y="331647"/>
                </a:lnTo>
                <a:lnTo>
                  <a:pt x="1283030" y="345643"/>
                </a:lnTo>
                <a:lnTo>
                  <a:pt x="1247101" y="377532"/>
                </a:lnTo>
                <a:lnTo>
                  <a:pt x="1226058" y="353783"/>
                </a:lnTo>
                <a:lnTo>
                  <a:pt x="1208709" y="396963"/>
                </a:lnTo>
                <a:lnTo>
                  <a:pt x="1046949" y="343573"/>
                </a:lnTo>
                <a:lnTo>
                  <a:pt x="1046949" y="356933"/>
                </a:lnTo>
                <a:lnTo>
                  <a:pt x="1028395" y="378942"/>
                </a:lnTo>
                <a:lnTo>
                  <a:pt x="982052" y="339953"/>
                </a:lnTo>
                <a:lnTo>
                  <a:pt x="987577" y="337337"/>
                </a:lnTo>
                <a:lnTo>
                  <a:pt x="1046949" y="356933"/>
                </a:lnTo>
                <a:lnTo>
                  <a:pt x="1046949" y="343573"/>
                </a:lnTo>
                <a:lnTo>
                  <a:pt x="1004252" y="329476"/>
                </a:lnTo>
                <a:lnTo>
                  <a:pt x="1126324" y="271957"/>
                </a:lnTo>
                <a:lnTo>
                  <a:pt x="1283030" y="345643"/>
                </a:lnTo>
                <a:lnTo>
                  <a:pt x="1283030" y="331647"/>
                </a:lnTo>
                <a:lnTo>
                  <a:pt x="1141183" y="264947"/>
                </a:lnTo>
                <a:lnTo>
                  <a:pt x="1323987" y="178790"/>
                </a:lnTo>
                <a:lnTo>
                  <a:pt x="1397673" y="243903"/>
                </a:lnTo>
                <a:lnTo>
                  <a:pt x="1397673" y="227050"/>
                </a:lnTo>
                <a:lnTo>
                  <a:pt x="1336433" y="172935"/>
                </a:lnTo>
                <a:lnTo>
                  <a:pt x="1637550" y="31013"/>
                </a:lnTo>
                <a:lnTo>
                  <a:pt x="1637550" y="12014"/>
                </a:lnTo>
                <a:lnTo>
                  <a:pt x="1579410" y="31229"/>
                </a:lnTo>
                <a:lnTo>
                  <a:pt x="1579410" y="44475"/>
                </a:lnTo>
                <a:lnTo>
                  <a:pt x="1326108" y="163817"/>
                </a:lnTo>
                <a:lnTo>
                  <a:pt x="1313662" y="152831"/>
                </a:lnTo>
                <a:lnTo>
                  <a:pt x="1313662" y="169672"/>
                </a:lnTo>
                <a:lnTo>
                  <a:pt x="1126299" y="257949"/>
                </a:lnTo>
                <a:lnTo>
                  <a:pt x="1111440" y="250977"/>
                </a:lnTo>
                <a:lnTo>
                  <a:pt x="1111440" y="264960"/>
                </a:lnTo>
                <a:lnTo>
                  <a:pt x="986751" y="323697"/>
                </a:lnTo>
                <a:lnTo>
                  <a:pt x="958761" y="314464"/>
                </a:lnTo>
                <a:lnTo>
                  <a:pt x="958761" y="336892"/>
                </a:lnTo>
                <a:lnTo>
                  <a:pt x="854875" y="385838"/>
                </a:lnTo>
                <a:lnTo>
                  <a:pt x="753440" y="339712"/>
                </a:lnTo>
                <a:lnTo>
                  <a:pt x="796531" y="303276"/>
                </a:lnTo>
                <a:lnTo>
                  <a:pt x="840409" y="288772"/>
                </a:lnTo>
                <a:lnTo>
                  <a:pt x="941070" y="321983"/>
                </a:lnTo>
                <a:lnTo>
                  <a:pt x="958761" y="336892"/>
                </a:lnTo>
                <a:lnTo>
                  <a:pt x="958761" y="314464"/>
                </a:lnTo>
                <a:lnTo>
                  <a:pt x="947280" y="310667"/>
                </a:lnTo>
                <a:lnTo>
                  <a:pt x="914971" y="283489"/>
                </a:lnTo>
                <a:lnTo>
                  <a:pt x="914971" y="299999"/>
                </a:lnTo>
                <a:lnTo>
                  <a:pt x="860640" y="282079"/>
                </a:lnTo>
                <a:lnTo>
                  <a:pt x="884364" y="274243"/>
                </a:lnTo>
                <a:lnTo>
                  <a:pt x="914971" y="299999"/>
                </a:lnTo>
                <a:lnTo>
                  <a:pt x="914971" y="283489"/>
                </a:lnTo>
                <a:lnTo>
                  <a:pt x="898461" y="269582"/>
                </a:lnTo>
                <a:lnTo>
                  <a:pt x="1029284" y="226339"/>
                </a:lnTo>
                <a:lnTo>
                  <a:pt x="1111440" y="264960"/>
                </a:lnTo>
                <a:lnTo>
                  <a:pt x="1111440" y="250977"/>
                </a:lnTo>
                <a:lnTo>
                  <a:pt x="1046746" y="220560"/>
                </a:lnTo>
                <a:lnTo>
                  <a:pt x="1282890" y="142494"/>
                </a:lnTo>
                <a:lnTo>
                  <a:pt x="1313662" y="169672"/>
                </a:lnTo>
                <a:lnTo>
                  <a:pt x="1313662" y="152831"/>
                </a:lnTo>
                <a:lnTo>
                  <a:pt x="1296771" y="137909"/>
                </a:lnTo>
                <a:lnTo>
                  <a:pt x="1579410" y="44475"/>
                </a:lnTo>
                <a:lnTo>
                  <a:pt x="1579410" y="31229"/>
                </a:lnTo>
                <a:lnTo>
                  <a:pt x="1285836" y="128257"/>
                </a:lnTo>
                <a:lnTo>
                  <a:pt x="1271968" y="116014"/>
                </a:lnTo>
                <a:lnTo>
                  <a:pt x="1271968" y="132842"/>
                </a:lnTo>
                <a:lnTo>
                  <a:pt x="1030160" y="212763"/>
                </a:lnTo>
                <a:lnTo>
                  <a:pt x="1012698" y="204558"/>
                </a:lnTo>
                <a:lnTo>
                  <a:pt x="1012698" y="218528"/>
                </a:lnTo>
                <a:lnTo>
                  <a:pt x="887120" y="260032"/>
                </a:lnTo>
                <a:lnTo>
                  <a:pt x="873010" y="248158"/>
                </a:lnTo>
                <a:lnTo>
                  <a:pt x="873010" y="264693"/>
                </a:lnTo>
                <a:lnTo>
                  <a:pt x="840511" y="275437"/>
                </a:lnTo>
                <a:lnTo>
                  <a:pt x="832548" y="272808"/>
                </a:lnTo>
                <a:lnTo>
                  <a:pt x="857542" y="251663"/>
                </a:lnTo>
                <a:lnTo>
                  <a:pt x="873010" y="264693"/>
                </a:lnTo>
                <a:lnTo>
                  <a:pt x="873010" y="248158"/>
                </a:lnTo>
                <a:lnTo>
                  <a:pt x="867346" y="243382"/>
                </a:lnTo>
                <a:lnTo>
                  <a:pt x="938174" y="183476"/>
                </a:lnTo>
                <a:lnTo>
                  <a:pt x="1012698" y="218528"/>
                </a:lnTo>
                <a:lnTo>
                  <a:pt x="1012698" y="204558"/>
                </a:lnTo>
                <a:lnTo>
                  <a:pt x="948804" y="174498"/>
                </a:lnTo>
                <a:lnTo>
                  <a:pt x="1138021" y="14465"/>
                </a:lnTo>
                <a:lnTo>
                  <a:pt x="1271968" y="132842"/>
                </a:lnTo>
                <a:lnTo>
                  <a:pt x="1271968" y="116014"/>
                </a:lnTo>
                <a:lnTo>
                  <a:pt x="1142111" y="1270"/>
                </a:lnTo>
                <a:lnTo>
                  <a:pt x="1138110" y="5753"/>
                </a:lnTo>
                <a:lnTo>
                  <a:pt x="1137107" y="4559"/>
                </a:lnTo>
                <a:lnTo>
                  <a:pt x="1135126" y="254"/>
                </a:lnTo>
                <a:lnTo>
                  <a:pt x="1099591" y="16446"/>
                </a:lnTo>
                <a:lnTo>
                  <a:pt x="1099591" y="30429"/>
                </a:lnTo>
                <a:lnTo>
                  <a:pt x="936193" y="168567"/>
                </a:lnTo>
                <a:lnTo>
                  <a:pt x="925563" y="163576"/>
                </a:lnTo>
                <a:lnTo>
                  <a:pt x="925563" y="177546"/>
                </a:lnTo>
                <a:lnTo>
                  <a:pt x="857491" y="235089"/>
                </a:lnTo>
                <a:lnTo>
                  <a:pt x="847699" y="226847"/>
                </a:lnTo>
                <a:lnTo>
                  <a:pt x="847699" y="243370"/>
                </a:lnTo>
                <a:lnTo>
                  <a:pt x="818400" y="268135"/>
                </a:lnTo>
                <a:lnTo>
                  <a:pt x="807046" y="264388"/>
                </a:lnTo>
                <a:lnTo>
                  <a:pt x="807046" y="277749"/>
                </a:lnTo>
                <a:lnTo>
                  <a:pt x="790041" y="292125"/>
                </a:lnTo>
                <a:lnTo>
                  <a:pt x="764197" y="300672"/>
                </a:lnTo>
                <a:lnTo>
                  <a:pt x="764197" y="313969"/>
                </a:lnTo>
                <a:lnTo>
                  <a:pt x="740625" y="333895"/>
                </a:lnTo>
                <a:lnTo>
                  <a:pt x="725170" y="326872"/>
                </a:lnTo>
                <a:lnTo>
                  <a:pt x="764197" y="313969"/>
                </a:lnTo>
                <a:lnTo>
                  <a:pt x="764197" y="300672"/>
                </a:lnTo>
                <a:lnTo>
                  <a:pt x="708215" y="319163"/>
                </a:lnTo>
                <a:lnTo>
                  <a:pt x="690422" y="311073"/>
                </a:lnTo>
                <a:lnTo>
                  <a:pt x="690422" y="325043"/>
                </a:lnTo>
                <a:lnTo>
                  <a:pt x="502005" y="387324"/>
                </a:lnTo>
                <a:lnTo>
                  <a:pt x="487680" y="354990"/>
                </a:lnTo>
                <a:lnTo>
                  <a:pt x="467461" y="379501"/>
                </a:lnTo>
                <a:lnTo>
                  <a:pt x="459397" y="372859"/>
                </a:lnTo>
                <a:lnTo>
                  <a:pt x="459397" y="389267"/>
                </a:lnTo>
                <a:lnTo>
                  <a:pt x="445643" y="405955"/>
                </a:lnTo>
                <a:lnTo>
                  <a:pt x="130848" y="509993"/>
                </a:lnTo>
                <a:lnTo>
                  <a:pt x="123532" y="487857"/>
                </a:lnTo>
                <a:lnTo>
                  <a:pt x="168402" y="489483"/>
                </a:lnTo>
                <a:lnTo>
                  <a:pt x="157657" y="465848"/>
                </a:lnTo>
                <a:lnTo>
                  <a:pt x="155282" y="460603"/>
                </a:lnTo>
                <a:lnTo>
                  <a:pt x="406844" y="346011"/>
                </a:lnTo>
                <a:lnTo>
                  <a:pt x="459397" y="389267"/>
                </a:lnTo>
                <a:lnTo>
                  <a:pt x="459397" y="372859"/>
                </a:lnTo>
                <a:lnTo>
                  <a:pt x="419696" y="340156"/>
                </a:lnTo>
                <a:lnTo>
                  <a:pt x="571525" y="270992"/>
                </a:lnTo>
                <a:lnTo>
                  <a:pt x="690422" y="325043"/>
                </a:lnTo>
                <a:lnTo>
                  <a:pt x="690422" y="311073"/>
                </a:lnTo>
                <a:lnTo>
                  <a:pt x="586905" y="263982"/>
                </a:lnTo>
                <a:lnTo>
                  <a:pt x="661885" y="229819"/>
                </a:lnTo>
                <a:lnTo>
                  <a:pt x="807046" y="277749"/>
                </a:lnTo>
                <a:lnTo>
                  <a:pt x="807046" y="264388"/>
                </a:lnTo>
                <a:lnTo>
                  <a:pt x="678878" y="222084"/>
                </a:lnTo>
                <a:lnTo>
                  <a:pt x="772020" y="179654"/>
                </a:lnTo>
                <a:lnTo>
                  <a:pt x="847699" y="243370"/>
                </a:lnTo>
                <a:lnTo>
                  <a:pt x="847699" y="226847"/>
                </a:lnTo>
                <a:lnTo>
                  <a:pt x="784758" y="173850"/>
                </a:lnTo>
                <a:lnTo>
                  <a:pt x="852297" y="143090"/>
                </a:lnTo>
                <a:lnTo>
                  <a:pt x="925563" y="177546"/>
                </a:lnTo>
                <a:lnTo>
                  <a:pt x="925563" y="163576"/>
                </a:lnTo>
                <a:lnTo>
                  <a:pt x="867384" y="136207"/>
                </a:lnTo>
                <a:lnTo>
                  <a:pt x="1099591" y="30429"/>
                </a:lnTo>
                <a:lnTo>
                  <a:pt x="1099591" y="16446"/>
                </a:lnTo>
                <a:lnTo>
                  <a:pt x="852271" y="129108"/>
                </a:lnTo>
                <a:lnTo>
                  <a:pt x="837196" y="122021"/>
                </a:lnTo>
                <a:lnTo>
                  <a:pt x="837196" y="135978"/>
                </a:lnTo>
                <a:lnTo>
                  <a:pt x="773976" y="164782"/>
                </a:lnTo>
                <a:lnTo>
                  <a:pt x="761238" y="154063"/>
                </a:lnTo>
                <a:lnTo>
                  <a:pt x="761238" y="170573"/>
                </a:lnTo>
                <a:lnTo>
                  <a:pt x="661073" y="216204"/>
                </a:lnTo>
                <a:lnTo>
                  <a:pt x="644093" y="210604"/>
                </a:lnTo>
                <a:lnTo>
                  <a:pt x="644093" y="223951"/>
                </a:lnTo>
                <a:lnTo>
                  <a:pt x="571550" y="256997"/>
                </a:lnTo>
                <a:lnTo>
                  <a:pt x="556158" y="249999"/>
                </a:lnTo>
                <a:lnTo>
                  <a:pt x="556158" y="264007"/>
                </a:lnTo>
                <a:lnTo>
                  <a:pt x="408762" y="331152"/>
                </a:lnTo>
                <a:lnTo>
                  <a:pt x="300850" y="242227"/>
                </a:lnTo>
                <a:lnTo>
                  <a:pt x="374421" y="181381"/>
                </a:lnTo>
                <a:lnTo>
                  <a:pt x="556158" y="264007"/>
                </a:lnTo>
                <a:lnTo>
                  <a:pt x="556158" y="249999"/>
                </a:lnTo>
                <a:lnTo>
                  <a:pt x="385368" y="172326"/>
                </a:lnTo>
                <a:lnTo>
                  <a:pt x="414578" y="148170"/>
                </a:lnTo>
                <a:lnTo>
                  <a:pt x="644093" y="223951"/>
                </a:lnTo>
                <a:lnTo>
                  <a:pt x="644093" y="210604"/>
                </a:lnTo>
                <a:lnTo>
                  <a:pt x="426097" y="138645"/>
                </a:lnTo>
                <a:lnTo>
                  <a:pt x="576033" y="14630"/>
                </a:lnTo>
                <a:lnTo>
                  <a:pt x="761238" y="170573"/>
                </a:lnTo>
                <a:lnTo>
                  <a:pt x="761238" y="154063"/>
                </a:lnTo>
                <a:lnTo>
                  <a:pt x="616496" y="32194"/>
                </a:lnTo>
                <a:lnTo>
                  <a:pt x="837196" y="135978"/>
                </a:lnTo>
                <a:lnTo>
                  <a:pt x="837196" y="122021"/>
                </a:lnTo>
                <a:lnTo>
                  <a:pt x="578231" y="254"/>
                </a:lnTo>
                <a:lnTo>
                  <a:pt x="575881" y="5283"/>
                </a:lnTo>
                <a:lnTo>
                  <a:pt x="572389" y="1016"/>
                </a:lnTo>
                <a:lnTo>
                  <a:pt x="411759" y="133908"/>
                </a:lnTo>
                <a:lnTo>
                  <a:pt x="400253" y="130111"/>
                </a:lnTo>
                <a:lnTo>
                  <a:pt x="400253" y="143433"/>
                </a:lnTo>
                <a:lnTo>
                  <a:pt x="372440" y="166446"/>
                </a:lnTo>
                <a:lnTo>
                  <a:pt x="361492" y="161480"/>
                </a:lnTo>
                <a:lnTo>
                  <a:pt x="361492" y="175514"/>
                </a:lnTo>
                <a:lnTo>
                  <a:pt x="290830" y="233972"/>
                </a:lnTo>
                <a:lnTo>
                  <a:pt x="45631" y="31927"/>
                </a:lnTo>
                <a:lnTo>
                  <a:pt x="361492" y="175514"/>
                </a:lnTo>
                <a:lnTo>
                  <a:pt x="361492" y="161480"/>
                </a:lnTo>
                <a:lnTo>
                  <a:pt x="113969" y="48907"/>
                </a:lnTo>
                <a:lnTo>
                  <a:pt x="400253" y="143433"/>
                </a:lnTo>
                <a:lnTo>
                  <a:pt x="400253" y="130111"/>
                </a:lnTo>
                <a:lnTo>
                  <a:pt x="7391" y="431"/>
                </a:lnTo>
                <a:lnTo>
                  <a:pt x="6731" y="127"/>
                </a:lnTo>
                <a:lnTo>
                  <a:pt x="6096" y="0"/>
                </a:lnTo>
                <a:lnTo>
                  <a:pt x="4064" y="5969"/>
                </a:lnTo>
                <a:lnTo>
                  <a:pt x="0" y="10922"/>
                </a:lnTo>
                <a:lnTo>
                  <a:pt x="280847" y="242227"/>
                </a:lnTo>
                <a:lnTo>
                  <a:pt x="115100" y="379361"/>
                </a:lnTo>
                <a:lnTo>
                  <a:pt x="94869" y="354926"/>
                </a:lnTo>
                <a:lnTo>
                  <a:pt x="60452" y="432854"/>
                </a:lnTo>
                <a:lnTo>
                  <a:pt x="143510" y="413639"/>
                </a:lnTo>
                <a:lnTo>
                  <a:pt x="129946" y="397268"/>
                </a:lnTo>
                <a:lnTo>
                  <a:pt x="123215" y="389153"/>
                </a:lnTo>
                <a:lnTo>
                  <a:pt x="290868" y="250482"/>
                </a:lnTo>
                <a:lnTo>
                  <a:pt x="395922" y="337007"/>
                </a:lnTo>
                <a:lnTo>
                  <a:pt x="150012" y="449021"/>
                </a:lnTo>
                <a:lnTo>
                  <a:pt x="136906" y="420141"/>
                </a:lnTo>
                <a:lnTo>
                  <a:pt x="83312" y="486397"/>
                </a:lnTo>
                <a:lnTo>
                  <a:pt x="113220" y="487489"/>
                </a:lnTo>
                <a:lnTo>
                  <a:pt x="60452" y="539953"/>
                </a:lnTo>
                <a:lnTo>
                  <a:pt x="144780" y="552208"/>
                </a:lnTo>
                <a:lnTo>
                  <a:pt x="136144" y="526059"/>
                </a:lnTo>
                <a:lnTo>
                  <a:pt x="134810" y="522033"/>
                </a:lnTo>
                <a:lnTo>
                  <a:pt x="452755" y="416928"/>
                </a:lnTo>
                <a:lnTo>
                  <a:pt x="522224" y="432854"/>
                </a:lnTo>
                <a:lnTo>
                  <a:pt x="507161" y="398945"/>
                </a:lnTo>
                <a:lnTo>
                  <a:pt x="707377" y="332752"/>
                </a:lnTo>
                <a:lnTo>
                  <a:pt x="729881" y="342976"/>
                </a:lnTo>
                <a:lnTo>
                  <a:pt x="687514" y="378790"/>
                </a:lnTo>
                <a:lnTo>
                  <a:pt x="667004" y="354558"/>
                </a:lnTo>
                <a:lnTo>
                  <a:pt x="633476" y="432854"/>
                </a:lnTo>
                <a:lnTo>
                  <a:pt x="716280" y="412750"/>
                </a:lnTo>
                <a:lnTo>
                  <a:pt x="702678" y="396697"/>
                </a:lnTo>
                <a:lnTo>
                  <a:pt x="695744" y="388505"/>
                </a:lnTo>
                <a:lnTo>
                  <a:pt x="742696" y="348805"/>
                </a:lnTo>
                <a:lnTo>
                  <a:pt x="839800" y="392938"/>
                </a:lnTo>
                <a:lnTo>
                  <a:pt x="722579" y="448170"/>
                </a:lnTo>
                <a:lnTo>
                  <a:pt x="709041" y="419455"/>
                </a:lnTo>
                <a:lnTo>
                  <a:pt x="656336" y="486397"/>
                </a:lnTo>
                <a:lnTo>
                  <a:pt x="741553" y="488391"/>
                </a:lnTo>
                <a:lnTo>
                  <a:pt x="730554" y="465074"/>
                </a:lnTo>
                <a:lnTo>
                  <a:pt x="728002" y="459676"/>
                </a:lnTo>
                <a:lnTo>
                  <a:pt x="854976" y="399834"/>
                </a:lnTo>
                <a:lnTo>
                  <a:pt x="988783" y="460641"/>
                </a:lnTo>
                <a:lnTo>
                  <a:pt x="975614" y="489546"/>
                </a:lnTo>
                <a:lnTo>
                  <a:pt x="1060831" y="486397"/>
                </a:lnTo>
                <a:lnTo>
                  <a:pt x="1044232" y="465899"/>
                </a:lnTo>
                <a:lnTo>
                  <a:pt x="1007237" y="420179"/>
                </a:lnTo>
                <a:lnTo>
                  <a:pt x="994041" y="449110"/>
                </a:lnTo>
                <a:lnTo>
                  <a:pt x="870038" y="392734"/>
                </a:lnTo>
                <a:lnTo>
                  <a:pt x="969454" y="345884"/>
                </a:lnTo>
                <a:lnTo>
                  <a:pt x="1020229" y="388620"/>
                </a:lnTo>
                <a:lnTo>
                  <a:pt x="999744" y="412927"/>
                </a:lnTo>
                <a:lnTo>
                  <a:pt x="1082548" y="432854"/>
                </a:lnTo>
                <a:lnTo>
                  <a:pt x="1067028" y="396811"/>
                </a:lnTo>
                <a:lnTo>
                  <a:pt x="1050353" y="358063"/>
                </a:lnTo>
                <a:lnTo>
                  <a:pt x="1203972" y="408787"/>
                </a:lnTo>
                <a:lnTo>
                  <a:pt x="1194308" y="432854"/>
                </a:lnTo>
                <a:lnTo>
                  <a:pt x="1239862" y="420636"/>
                </a:lnTo>
                <a:lnTo>
                  <a:pt x="1547279" y="522109"/>
                </a:lnTo>
                <a:lnTo>
                  <a:pt x="1537335" y="552246"/>
                </a:lnTo>
                <a:lnTo>
                  <a:pt x="1621663" y="539953"/>
                </a:lnTo>
                <a:lnTo>
                  <a:pt x="1607693" y="526072"/>
                </a:lnTo>
                <a:lnTo>
                  <a:pt x="1568462" y="487095"/>
                </a:lnTo>
                <a:lnTo>
                  <a:pt x="1597279" y="486397"/>
                </a:lnTo>
                <a:lnTo>
                  <a:pt x="1580515" y="465124"/>
                </a:lnTo>
                <a:lnTo>
                  <a:pt x="1558747" y="437489"/>
                </a:lnTo>
                <a:lnTo>
                  <a:pt x="1558747" y="487337"/>
                </a:lnTo>
                <a:lnTo>
                  <a:pt x="1551266" y="510019"/>
                </a:lnTo>
                <a:lnTo>
                  <a:pt x="1262227" y="414629"/>
                </a:lnTo>
                <a:lnTo>
                  <a:pt x="1276604" y="410768"/>
                </a:lnTo>
                <a:lnTo>
                  <a:pt x="1263015" y="395452"/>
                </a:lnTo>
                <a:lnTo>
                  <a:pt x="1255509" y="387007"/>
                </a:lnTo>
                <a:lnTo>
                  <a:pt x="1295514" y="351510"/>
                </a:lnTo>
                <a:lnTo>
                  <a:pt x="1525676" y="459714"/>
                </a:lnTo>
                <a:lnTo>
                  <a:pt x="1512189" y="488454"/>
                </a:lnTo>
                <a:lnTo>
                  <a:pt x="1558747" y="487337"/>
                </a:lnTo>
                <a:lnTo>
                  <a:pt x="1558747" y="437489"/>
                </a:lnTo>
                <a:lnTo>
                  <a:pt x="1544574" y="419493"/>
                </a:lnTo>
                <a:lnTo>
                  <a:pt x="1531073" y="448246"/>
                </a:lnTo>
                <a:lnTo>
                  <a:pt x="1305826" y="342353"/>
                </a:lnTo>
                <a:lnTo>
                  <a:pt x="1407236" y="252361"/>
                </a:lnTo>
                <a:lnTo>
                  <a:pt x="1559839" y="387184"/>
                </a:lnTo>
                <a:lnTo>
                  <a:pt x="1538859" y="410959"/>
                </a:lnTo>
                <a:lnTo>
                  <a:pt x="1621155" y="432854"/>
                </a:lnTo>
                <a:lnTo>
                  <a:pt x="1606105" y="395566"/>
                </a:lnTo>
                <a:lnTo>
                  <a:pt x="1589278" y="353847"/>
                </a:lnTo>
                <a:lnTo>
                  <a:pt x="1568234" y="377685"/>
                </a:lnTo>
                <a:lnTo>
                  <a:pt x="1416761" y="243903"/>
                </a:lnTo>
                <a:lnTo>
                  <a:pt x="1678279" y="11823"/>
                </a:lnTo>
                <a:lnTo>
                  <a:pt x="1678559" y="11684"/>
                </a:lnTo>
                <a:lnTo>
                  <a:pt x="1679575" y="10668"/>
                </a:lnTo>
                <a:close/>
              </a:path>
            </a:pathLst>
          </a:custGeom>
          <a:solidFill>
            <a:srgbClr val="D46A4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325" name="object 325"/>
          <p:cNvSpPr/>
          <p:nvPr/>
        </p:nvSpPr>
        <p:spPr>
          <a:xfrm>
            <a:off x="7892795" y="6257544"/>
            <a:ext cx="559435" cy="215265"/>
          </a:xfrm>
          <a:custGeom>
            <a:avLst/>
            <a:gdLst/>
            <a:ahLst/>
            <a:cxnLst/>
            <a:rect l="l" t="t" r="r" b="b"/>
            <a:pathLst>
              <a:path w="559434" h="215264">
                <a:moveTo>
                  <a:pt x="559307" y="0"/>
                </a:moveTo>
                <a:lnTo>
                  <a:pt x="0" y="0"/>
                </a:lnTo>
                <a:lnTo>
                  <a:pt x="0" y="214883"/>
                </a:lnTo>
                <a:lnTo>
                  <a:pt x="559307" y="214883"/>
                </a:lnTo>
                <a:lnTo>
                  <a:pt x="559307" y="0"/>
                </a:lnTo>
                <a:close/>
              </a:path>
            </a:pathLst>
          </a:custGeom>
          <a:solidFill>
            <a:srgbClr val="92D05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aphicFrame>
        <p:nvGraphicFramePr>
          <p:cNvPr id="326" name="object 326"/>
          <p:cNvGraphicFramePr>
            <a:graphicFrameLocks noGrp="1"/>
          </p:cNvGraphicFramePr>
          <p:nvPr/>
        </p:nvGraphicFramePr>
        <p:xfrm>
          <a:off x="6704076" y="6236208"/>
          <a:ext cx="2339339" cy="226695"/>
        </p:xfrm>
        <a:graphic>
          <a:graphicData uri="http://schemas.openxmlformats.org/drawingml/2006/table">
            <a:tbl>
              <a:tblPr firstRow="1" bandRow="1">
                <a:tableStyleId>{2D5ABB26-0587-4C30-8999-92F81FD0307C}</a:tableStyleId>
              </a:tblPr>
              <a:tblGrid>
                <a:gridCol w="578485"/>
                <a:gridCol w="593725"/>
                <a:gridCol w="591185"/>
                <a:gridCol w="575944"/>
              </a:tblGrid>
              <a:tr h="226695">
                <a:tc>
                  <a:txBody>
                    <a:bodyPr/>
                    <a:lstStyle/>
                    <a:p>
                      <a:pPr marL="28575">
                        <a:lnSpc>
                          <a:spcPct val="100000"/>
                        </a:lnSpc>
                        <a:spcBef>
                          <a:spcPts val="345"/>
                        </a:spcBef>
                      </a:pPr>
                      <a:r>
                        <a:rPr sz="500" b="1" spc="-10" dirty="0">
                          <a:solidFill>
                            <a:srgbClr val="252525"/>
                          </a:solidFill>
                          <a:latin typeface="微软雅黑" panose="020B0503020204020204" charset="-122"/>
                          <a:cs typeface="微软雅黑" panose="020B0503020204020204" charset="-122"/>
                        </a:rPr>
                        <a:t>sum=a+b+c+d</a:t>
                      </a:r>
                      <a:endParaRPr sz="500">
                        <a:latin typeface="微软雅黑" panose="020B0503020204020204" charset="-122"/>
                        <a:cs typeface="微软雅黑" panose="020B0503020204020204" charset="-122"/>
                      </a:endParaRPr>
                    </a:p>
                  </a:txBody>
                  <a:tcPr marL="0" marR="0" marT="43815" marB="0">
                    <a:lnR w="38100">
                      <a:solidFill>
                        <a:srgbClr val="FFFFFF"/>
                      </a:solidFill>
                      <a:prstDash val="solid"/>
                    </a:lnR>
                    <a:lnB w="38100">
                      <a:solidFill>
                        <a:srgbClr val="FFFFFF"/>
                      </a:solidFill>
                      <a:prstDash val="solid"/>
                    </a:lnB>
                    <a:solidFill>
                      <a:srgbClr val="92D050"/>
                    </a:solidFill>
                  </a:tcPr>
                </a:tc>
                <a:tc>
                  <a:txBody>
                    <a:bodyPr/>
                    <a:lstStyle/>
                    <a:p>
                      <a:pPr marL="58420">
                        <a:lnSpc>
                          <a:spcPct val="100000"/>
                        </a:lnSpc>
                        <a:spcBef>
                          <a:spcPts val="345"/>
                        </a:spcBef>
                      </a:pPr>
                      <a:r>
                        <a:rPr sz="500" b="1" spc="-10" dirty="0">
                          <a:solidFill>
                            <a:srgbClr val="252525"/>
                          </a:solidFill>
                          <a:latin typeface="微软雅黑" panose="020B0503020204020204" charset="-122"/>
                          <a:cs typeface="微软雅黑" panose="020B0503020204020204" charset="-122"/>
                        </a:rPr>
                        <a:t>sum=a+b+c+d</a:t>
                      </a:r>
                      <a:endParaRPr sz="500">
                        <a:latin typeface="微软雅黑" panose="020B0503020204020204" charset="-122"/>
                        <a:cs typeface="微软雅黑" panose="020B0503020204020204" charset="-122"/>
                      </a:endParaRPr>
                    </a:p>
                  </a:txBody>
                  <a:tcPr marL="0" marR="0" marT="43815" marB="0">
                    <a:lnL w="38100">
                      <a:solidFill>
                        <a:srgbClr val="FFFFFF"/>
                      </a:solidFill>
                      <a:prstDash val="solid"/>
                    </a:lnL>
                    <a:lnR w="38100">
                      <a:solidFill>
                        <a:srgbClr val="FFFFFF"/>
                      </a:solidFill>
                      <a:prstDash val="solid"/>
                    </a:lnR>
                    <a:lnB w="38100">
                      <a:solidFill>
                        <a:srgbClr val="FFFFFF"/>
                      </a:solidFill>
                      <a:prstDash val="solid"/>
                    </a:lnB>
                    <a:solidFill>
                      <a:srgbClr val="92D050"/>
                    </a:solidFill>
                  </a:tcPr>
                </a:tc>
                <a:tc>
                  <a:txBody>
                    <a:bodyPr/>
                    <a:lstStyle/>
                    <a:p>
                      <a:pPr marL="57785">
                        <a:lnSpc>
                          <a:spcPct val="100000"/>
                        </a:lnSpc>
                        <a:spcBef>
                          <a:spcPts val="385"/>
                        </a:spcBef>
                      </a:pPr>
                      <a:r>
                        <a:rPr sz="500" b="1" spc="-10" dirty="0">
                          <a:solidFill>
                            <a:srgbClr val="252525"/>
                          </a:solidFill>
                          <a:latin typeface="微软雅黑" panose="020B0503020204020204" charset="-122"/>
                          <a:cs typeface="微软雅黑" panose="020B0503020204020204" charset="-122"/>
                        </a:rPr>
                        <a:t>sum=a+b+c+d</a:t>
                      </a:r>
                      <a:endParaRPr sz="500">
                        <a:latin typeface="微软雅黑" panose="020B0503020204020204" charset="-122"/>
                        <a:cs typeface="微软雅黑" panose="020B0503020204020204" charset="-122"/>
                      </a:endParaRPr>
                    </a:p>
                  </a:txBody>
                  <a:tcPr marL="0" marR="0" marT="48895" marB="0">
                    <a:lnL w="38100">
                      <a:solidFill>
                        <a:srgbClr val="FFFFFF"/>
                      </a:solidFill>
                      <a:prstDash val="solid"/>
                    </a:lnL>
                    <a:lnR w="38100">
                      <a:solidFill>
                        <a:srgbClr val="FFFFFF"/>
                      </a:solidFill>
                      <a:prstDash val="solid"/>
                    </a:lnR>
                    <a:lnB w="38100">
                      <a:solidFill>
                        <a:srgbClr val="FFFFFF"/>
                      </a:solidFill>
                      <a:prstDash val="solid"/>
                    </a:lnB>
                    <a:solidFill>
                      <a:srgbClr val="92D050"/>
                    </a:solidFill>
                  </a:tcPr>
                </a:tc>
                <a:tc>
                  <a:txBody>
                    <a:bodyPr/>
                    <a:lstStyle/>
                    <a:p>
                      <a:pPr marL="57785">
                        <a:lnSpc>
                          <a:spcPct val="100000"/>
                        </a:lnSpc>
                        <a:spcBef>
                          <a:spcPts val="420"/>
                        </a:spcBef>
                      </a:pPr>
                      <a:r>
                        <a:rPr sz="500" b="1" spc="-10" dirty="0">
                          <a:solidFill>
                            <a:srgbClr val="252525"/>
                          </a:solidFill>
                          <a:latin typeface="微软雅黑" panose="020B0503020204020204" charset="-122"/>
                          <a:cs typeface="微软雅黑" panose="020B0503020204020204" charset="-122"/>
                        </a:rPr>
                        <a:t>sum=a+b+c+d</a:t>
                      </a:r>
                      <a:endParaRPr sz="500">
                        <a:latin typeface="微软雅黑" panose="020B0503020204020204" charset="-122"/>
                        <a:cs typeface="微软雅黑" panose="020B0503020204020204" charset="-122"/>
                      </a:endParaRPr>
                    </a:p>
                  </a:txBody>
                  <a:tcPr marL="0" marR="0" marT="53340" marB="0">
                    <a:lnL w="38100">
                      <a:solidFill>
                        <a:srgbClr val="FFFFFF"/>
                      </a:solidFill>
                      <a:prstDash val="solid"/>
                    </a:lnL>
                    <a:lnB w="38100">
                      <a:solidFill>
                        <a:srgbClr val="FFFFFF"/>
                      </a:solidFill>
                      <a:prstDash val="solid"/>
                    </a:lnB>
                    <a:solidFill>
                      <a:srgbClr val="92D050"/>
                    </a:solidFill>
                  </a:tcPr>
                </a:tc>
              </a:tr>
            </a:tbl>
          </a:graphicData>
        </a:graphic>
      </p:graphicFrame>
      <p:sp>
        <p:nvSpPr>
          <p:cNvPr id="327" name="object 327"/>
          <p:cNvSpPr txBox="1"/>
          <p:nvPr/>
        </p:nvSpPr>
        <p:spPr>
          <a:xfrm>
            <a:off x="6446265" y="4967096"/>
            <a:ext cx="5455920" cy="34671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029585" algn="l"/>
              </a:tabLst>
              <a:defRPr/>
            </a:pPr>
            <a:r>
              <a:rPr kumimoji="0" sz="1050" b="1" i="0" u="none" strike="noStrike" kern="1200" cap="none" spc="-10" normalizeH="0" baseline="0" noProof="0" dirty="0">
                <a:ln>
                  <a:noFill/>
                </a:ln>
                <a:solidFill>
                  <a:srgbClr val="C00000"/>
                </a:solidFill>
                <a:effectLst/>
                <a:uLnTx/>
                <a:uFillTx/>
                <a:latin typeface="微软雅黑" panose="020B0503020204020204" charset="-122"/>
                <a:ea typeface="+mn-ea"/>
                <a:cs typeface="微软雅黑" panose="020B0503020204020204" charset="-122"/>
              </a:rPr>
              <a:t>AllReduce</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所有节点上</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执</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行</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相</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同</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的Reduce</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操</a:t>
            </a:r>
            <a:r>
              <a:rPr kumimoji="0" sz="105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作</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50" b="1" i="0" u="none" strike="noStrike" kern="1200" cap="none" spc="-10" normalizeH="0" baseline="0" noProof="0" dirty="0">
                <a:ln>
                  <a:noFill/>
                </a:ln>
                <a:solidFill>
                  <a:srgbClr val="C00000"/>
                </a:solidFill>
                <a:effectLst/>
                <a:uLnTx/>
                <a:uFillTx/>
                <a:latin typeface="微软雅黑" panose="020B0503020204020204" charset="-122"/>
                <a:ea typeface="+mn-ea"/>
                <a:cs typeface="微软雅黑" panose="020B0503020204020204" charset="-122"/>
              </a:rPr>
              <a:t>All-To-All</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a:t>
            </a:r>
            <a:r>
              <a:rPr kumimoji="0" sz="1050" b="0" i="0" u="none" strike="noStrike" kern="1200" cap="none" spc="0" normalizeH="0" baseline="0" noProof="0" dirty="0">
                <a:ln>
                  <a:noFill/>
                </a:ln>
                <a:solidFill>
                  <a:srgbClr val="121212"/>
                </a:solidFill>
                <a:effectLst/>
                <a:uLnTx/>
                <a:uFillTx/>
                <a:latin typeface="微软雅黑" panose="020B0503020204020204" charset="-122"/>
                <a:ea typeface="+mn-ea"/>
                <a:cs typeface="微软雅黑" panose="020B0503020204020204" charset="-122"/>
              </a:rPr>
              <a:t>每一个节点的</a:t>
            </a:r>
            <a:r>
              <a:rPr kumimoji="0" sz="1050" b="0" i="0" u="none" strike="noStrike" kern="1200" cap="none" spc="-15" normalizeH="0" baseline="0" noProof="0" dirty="0">
                <a:ln>
                  <a:noFill/>
                </a:ln>
                <a:solidFill>
                  <a:srgbClr val="121212"/>
                </a:solidFill>
                <a:effectLst/>
                <a:uLnTx/>
                <a:uFillTx/>
                <a:latin typeface="微软雅黑" panose="020B0503020204020204" charset="-122"/>
                <a:ea typeface="+mn-ea"/>
                <a:cs typeface="微软雅黑" panose="020B0503020204020204" charset="-122"/>
              </a:rPr>
              <a:t>数</a:t>
            </a:r>
            <a:r>
              <a:rPr kumimoji="0" sz="1050" b="0" i="0" u="none" strike="noStrike" kern="1200" cap="none" spc="0" normalizeH="0" baseline="0" noProof="0" dirty="0">
                <a:ln>
                  <a:noFill/>
                </a:ln>
                <a:solidFill>
                  <a:srgbClr val="121212"/>
                </a:solidFill>
                <a:effectLst/>
                <a:uLnTx/>
                <a:uFillTx/>
                <a:latin typeface="微软雅黑" panose="020B0503020204020204" charset="-122"/>
                <a:ea typeface="+mn-ea"/>
                <a:cs typeface="微软雅黑" panose="020B0503020204020204" charset="-122"/>
              </a:rPr>
              <a:t>据</a:t>
            </a:r>
            <a:r>
              <a:rPr kumimoji="0" sz="1050" b="0" i="0" u="none" strike="noStrike" kern="1200" cap="none" spc="-15" normalizeH="0" baseline="0" noProof="0" dirty="0">
                <a:ln>
                  <a:noFill/>
                </a:ln>
                <a:solidFill>
                  <a:srgbClr val="121212"/>
                </a:solidFill>
                <a:effectLst/>
                <a:uLnTx/>
                <a:uFillTx/>
                <a:latin typeface="微软雅黑" panose="020B0503020204020204" charset="-122"/>
                <a:ea typeface="+mn-ea"/>
                <a:cs typeface="微软雅黑" panose="020B0503020204020204" charset="-122"/>
              </a:rPr>
              <a:t>会</a:t>
            </a:r>
            <a:r>
              <a:rPr kumimoji="0" sz="1050" b="0" i="0" u="none" strike="noStrike" kern="1200" cap="none" spc="-10" normalizeH="0" baseline="0" noProof="0" dirty="0">
                <a:ln>
                  <a:noFill/>
                </a:ln>
                <a:solidFill>
                  <a:srgbClr val="121212"/>
                </a:solidFill>
                <a:effectLst/>
                <a:uLnTx/>
                <a:uFillTx/>
                <a:latin typeface="微软雅黑" panose="020B0503020204020204" charset="-122"/>
                <a:ea typeface="+mn-ea"/>
                <a:cs typeface="微软雅黑" panose="020B0503020204020204" charset="-122"/>
              </a:rPr>
              <a:t>scatter</a:t>
            </a:r>
            <a:endParaRPr kumimoji="0" sz="105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a:p>
            <a:pPr marL="3029585" marR="0" lvl="0" indent="0" algn="l" defTabSz="914400" rtl="0" eaLnBrk="1" fontAlgn="auto" latinLnBrk="0" hangingPunct="1">
              <a:lnSpc>
                <a:spcPct val="100000"/>
              </a:lnSpc>
              <a:spcBef>
                <a:spcPts val="0"/>
              </a:spcBef>
              <a:spcAft>
                <a:spcPts val="0"/>
              </a:spcAft>
              <a:buClrTx/>
              <a:buSzTx/>
              <a:buFontTx/>
              <a:buNone/>
              <a:defRPr/>
            </a:pPr>
            <a:r>
              <a:rPr kumimoji="0" sz="1050" b="0" i="0" u="none" strike="noStrike" kern="1200" cap="none" spc="-20" normalizeH="0" baseline="0" noProof="0" dirty="0">
                <a:ln>
                  <a:noFill/>
                </a:ln>
                <a:solidFill>
                  <a:srgbClr val="121212"/>
                </a:solidFill>
                <a:effectLst/>
                <a:uLnTx/>
                <a:uFillTx/>
                <a:latin typeface="微软雅黑" panose="020B0503020204020204" charset="-122"/>
                <a:ea typeface="+mn-ea"/>
                <a:cs typeface="微软雅黑" panose="020B0503020204020204" charset="-122"/>
              </a:rPr>
              <a:t>到所有节点上，同时每一个节点也会</a:t>
            </a:r>
            <a:endParaRPr kumimoji="0" sz="105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328" name="object 328"/>
          <p:cNvSpPr txBox="1"/>
          <p:nvPr/>
        </p:nvSpPr>
        <p:spPr>
          <a:xfrm>
            <a:off x="9390380" y="3487927"/>
            <a:ext cx="2462530" cy="506730"/>
          </a:xfrm>
          <a:prstGeom prst="rect">
            <a:avLst/>
          </a:prstGeom>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defRPr/>
            </a:pPr>
            <a:r>
              <a:rPr kumimoji="0" sz="1050" b="1"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ReduceScatter</a:t>
            </a:r>
            <a:r>
              <a:rPr kumimoji="0" sz="1050" b="0" i="0" u="none" strike="noStrike" kern="1200" cap="none" spc="-15" normalizeH="0" baseline="0" noProof="0" dirty="0">
                <a:ln>
                  <a:noFill/>
                </a:ln>
                <a:solidFill>
                  <a:srgbClr val="252525"/>
                </a:solidFill>
                <a:effectLst/>
                <a:uLnTx/>
                <a:uFillTx/>
                <a:latin typeface="微软雅黑" panose="020B0503020204020204" charset="-122"/>
                <a:ea typeface="+mn-ea"/>
                <a:cs typeface="微软雅黑" panose="020B0503020204020204" charset="-122"/>
              </a:rPr>
              <a:t>：所有节点上都按维度执</a:t>
            </a:r>
            <a:r>
              <a:rPr kumimoji="0" sz="1050" b="0" i="0" u="none" strike="noStrike" kern="1200" cap="none" spc="0" normalizeH="0" baseline="0" noProof="0" dirty="0">
                <a:ln>
                  <a:noFill/>
                </a:ln>
                <a:solidFill>
                  <a:srgbClr val="252525"/>
                </a:solidFill>
                <a:effectLst/>
                <a:uLnTx/>
                <a:uFillTx/>
                <a:latin typeface="微软雅黑" panose="020B0503020204020204" charset="-122"/>
                <a:ea typeface="+mn-ea"/>
                <a:cs typeface="微软雅黑" panose="020B0503020204020204" charset="-122"/>
              </a:rPr>
              <a:t>行相同的</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Reduce</a:t>
            </a:r>
            <a:r>
              <a:rPr kumimoji="0" sz="105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规约运算，再将结果</a:t>
            </a:r>
            <a:r>
              <a:rPr kumimoji="0" sz="1050" b="0" i="0" u="none" strike="noStrike" kern="1200" cap="none" spc="-50" normalizeH="0" baseline="0" noProof="0" dirty="0">
                <a:ln>
                  <a:noFill/>
                </a:ln>
                <a:solidFill>
                  <a:srgbClr val="252525"/>
                </a:solidFill>
                <a:effectLst/>
                <a:uLnTx/>
                <a:uFillTx/>
                <a:latin typeface="微软雅黑" panose="020B0503020204020204" charset="-122"/>
                <a:ea typeface="+mn-ea"/>
                <a:cs typeface="微软雅黑" panose="020B0503020204020204" charset="-122"/>
              </a:rPr>
              <a:t> </a:t>
            </a:r>
            <a:r>
              <a:rPr kumimoji="0" sz="1050" b="0" i="0" u="none" strike="noStrike" kern="1200" cap="none" spc="-10" normalizeH="0" baseline="0" noProof="0" dirty="0">
                <a:ln>
                  <a:noFill/>
                </a:ln>
                <a:solidFill>
                  <a:srgbClr val="252525"/>
                </a:solidFill>
                <a:effectLst/>
                <a:uLnTx/>
                <a:uFillTx/>
                <a:latin typeface="微软雅黑" panose="020B0503020204020204" charset="-122"/>
                <a:ea typeface="+mn-ea"/>
                <a:cs typeface="微软雅黑" panose="020B0503020204020204" charset="-122"/>
              </a:rPr>
              <a:t>Scatter</a:t>
            </a:r>
            <a:r>
              <a:rPr kumimoji="0" sz="1050" b="0" i="0" u="none" strike="noStrike" kern="1200" cap="none" spc="-20" normalizeH="0" baseline="0" noProof="0" dirty="0">
                <a:ln>
                  <a:noFill/>
                </a:ln>
                <a:solidFill>
                  <a:srgbClr val="252525"/>
                </a:solidFill>
                <a:effectLst/>
                <a:uLnTx/>
                <a:uFillTx/>
                <a:latin typeface="微软雅黑" panose="020B0503020204020204" charset="-122"/>
                <a:ea typeface="+mn-ea"/>
                <a:cs typeface="微软雅黑" panose="020B0503020204020204" charset="-122"/>
              </a:rPr>
              <a:t>发散到所有的节点上</a:t>
            </a:r>
            <a:endParaRPr kumimoji="0" sz="105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sp>
        <p:nvSpPr>
          <p:cNvPr id="329" name="object 329"/>
          <p:cNvSpPr txBox="1"/>
          <p:nvPr/>
        </p:nvSpPr>
        <p:spPr>
          <a:xfrm>
            <a:off x="9463278" y="5287136"/>
            <a:ext cx="1394460" cy="18669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defRPr/>
            </a:pPr>
            <a:r>
              <a:rPr kumimoji="0" sz="1050" b="0" i="0" u="none" strike="noStrike" kern="1200" cap="none" spc="0" normalizeH="0" baseline="0" noProof="0" dirty="0">
                <a:ln>
                  <a:noFill/>
                </a:ln>
                <a:solidFill>
                  <a:srgbClr val="121212"/>
                </a:solidFill>
                <a:effectLst/>
                <a:uLnTx/>
                <a:uFillTx/>
                <a:latin typeface="微软雅黑" panose="020B0503020204020204" charset="-122"/>
                <a:ea typeface="+mn-ea"/>
                <a:cs typeface="微软雅黑" panose="020B0503020204020204" charset="-122"/>
              </a:rPr>
              <a:t>Gather</a:t>
            </a:r>
            <a:r>
              <a:rPr kumimoji="0" sz="1050" b="0" i="0" u="none" strike="noStrike" kern="1200" cap="none" spc="-20" normalizeH="0" baseline="0" noProof="0" dirty="0">
                <a:ln>
                  <a:noFill/>
                </a:ln>
                <a:solidFill>
                  <a:srgbClr val="121212"/>
                </a:solidFill>
                <a:effectLst/>
                <a:uLnTx/>
                <a:uFillTx/>
                <a:latin typeface="微软雅黑" panose="020B0503020204020204" charset="-122"/>
                <a:ea typeface="+mn-ea"/>
                <a:cs typeface="微软雅黑" panose="020B0503020204020204" charset="-122"/>
              </a:rPr>
              <a:t>所有节点的数据</a:t>
            </a:r>
            <a:endParaRPr kumimoji="0" sz="1050" b="0" i="0" u="none" strike="noStrike" kern="1200" cap="none" spc="0" normalizeH="0" baseline="0" noProof="0">
              <a:ln>
                <a:noFill/>
              </a:ln>
              <a:solidFill>
                <a:prstClr val="black"/>
              </a:solidFill>
              <a:effectLst/>
              <a:uLnTx/>
              <a:uFillTx/>
              <a:latin typeface="微软雅黑" panose="020B0503020204020204" charset="-122"/>
              <a:ea typeface="+mn-ea"/>
              <a:cs typeface="微软雅黑" panose="020B0503020204020204" charset="-122"/>
            </a:endParaRPr>
          </a:p>
        </p:txBody>
      </p:sp>
      <p:pic>
        <p:nvPicPr>
          <p:cNvPr id="330" name="object 330"/>
          <p:cNvPicPr/>
          <p:nvPr/>
        </p:nvPicPr>
        <p:blipFill>
          <a:blip r:embed="rId60" cstate="print"/>
          <a:stretch>
            <a:fillRect/>
          </a:stretch>
        </p:blipFill>
        <p:spPr>
          <a:xfrm>
            <a:off x="9383268" y="4073652"/>
            <a:ext cx="2479548" cy="824484"/>
          </a:xfrm>
          <a:prstGeom prst="rect">
            <a:avLst/>
          </a:prstGeom>
        </p:spPr>
      </p:pic>
      <p:pic>
        <p:nvPicPr>
          <p:cNvPr id="331" name="object 331"/>
          <p:cNvPicPr/>
          <p:nvPr/>
        </p:nvPicPr>
        <p:blipFill>
          <a:blip r:embed="rId61" cstate="print"/>
          <a:stretch>
            <a:fillRect/>
          </a:stretch>
        </p:blipFill>
        <p:spPr>
          <a:xfrm>
            <a:off x="9409176" y="5529071"/>
            <a:ext cx="2449068" cy="867156"/>
          </a:xfrm>
          <a:prstGeom prst="rect">
            <a:avLst/>
          </a:prstGeom>
        </p:spPr>
      </p:pic>
      <p:sp>
        <p:nvSpPr>
          <p:cNvPr id="332" name="object 332"/>
          <p:cNvSpPr txBox="1"/>
          <p:nvPr/>
        </p:nvSpPr>
        <p:spPr>
          <a:xfrm>
            <a:off x="5739510" y="6584966"/>
            <a:ext cx="713104" cy="192404"/>
          </a:xfrm>
          <a:prstGeom prst="rect">
            <a:avLst/>
          </a:prstGeom>
        </p:spPr>
        <p:txBody>
          <a:bodyPr vert="horz" wrap="square" lIns="0" tIns="0" rIns="0" bIns="0" rtlCol="0">
            <a:spAutoFit/>
          </a:bodyPr>
          <a:lstStyle>
            <a:defPPr>
              <a:defRPr lang="zh-CN" kern="0"/>
            </a:defPPr>
            <a:lvl1pPr marL="0" algn="l" defTabSz="914400" rtl="0" eaLnBrk="1" latinLnBrk="0" hangingPunct="1">
              <a:defRPr sz="1000" b="1" i="0" kern="1200">
                <a:solidFill>
                  <a:schemeClr val="bg1"/>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50"/>
              </a:spcBef>
            </a:pPr>
            <a:r>
              <a:rPr lang="en-US">
                <a:solidFill>
                  <a:prstClr val="white"/>
                </a:solidFill>
              </a:rPr>
              <a:t>Secret</a:t>
            </a:r>
            <a:r>
              <a:rPr lang="en-US" spc="-30">
                <a:solidFill>
                  <a:prstClr val="white"/>
                </a:solidFill>
              </a:rPr>
              <a:t> </a:t>
            </a:r>
            <a:r>
              <a:rPr lang="zh-CN" altLang="en-US" spc="-30">
                <a:solidFill>
                  <a:prstClr val="white"/>
                </a:solidFill>
                <a:ea typeface="等线" panose="02010600030101010101" charset="-122"/>
              </a:rPr>
              <a:t>机密</a:t>
            </a:r>
            <a:endParaRPr lang="zh-CN" altLang="en-US" spc="-30" dirty="0">
              <a:solidFill>
                <a:prstClr val="white"/>
              </a:solidFill>
            </a:endParaRPr>
          </a:p>
        </p:txBody>
      </p:sp>
      <p:sp>
        <p:nvSpPr>
          <p:cNvPr id="333" name="object 334"/>
          <p:cNvSpPr txBox="1"/>
          <p:nvPr/>
        </p:nvSpPr>
        <p:spPr>
          <a:xfrm>
            <a:off x="485241" y="6604298"/>
            <a:ext cx="229234" cy="167004"/>
          </a:xfrm>
          <a:prstGeom prst="rect">
            <a:avLst/>
          </a:prstGeom>
        </p:spPr>
        <p:txBody>
          <a:bodyPr vert="horz" wrap="square" lIns="0" tIns="0" rIns="0" bIns="0" rtlCol="0">
            <a:spAutoFit/>
          </a:bodyPr>
          <a:lstStyle>
            <a:defPPr>
              <a:defRPr lang="zh-CN" kern="0"/>
            </a:defPPr>
            <a:lvl1pPr marL="0" algn="l" defTabSz="914400" rtl="0" eaLnBrk="1" latinLnBrk="0" hangingPunct="1">
              <a:defRPr sz="1000" b="0" i="0" kern="1200">
                <a:solidFill>
                  <a:schemeClr val="bg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fld id="{81D60167-4931-47E6-BA6A-407CBD079E47}" type="slidenum">
              <a:rPr lang="en-US" altLang="zh-CN" spc="-25" smtClean="0">
                <a:solidFill>
                  <a:prstClr val="white"/>
                </a:solidFill>
                <a:ea typeface="等线" panose="02010600030101010101" charset="-122"/>
              </a:rPr>
            </a:fld>
            <a:endParaRPr lang="en-US" spc="-25" dirty="0">
              <a:solidFill>
                <a:prstClr val="white"/>
              </a:solidFill>
            </a:endParaRPr>
          </a:p>
        </p:txBody>
      </p:sp>
      <p:pic>
        <p:nvPicPr>
          <p:cNvPr id="334" name="图片 333" descr="ny-logo"/>
          <p:cNvPicPr>
            <a:picLocks noChangeAspect="1"/>
          </p:cNvPicPr>
          <p:nvPr/>
        </p:nvPicPr>
        <p:blipFill>
          <a:blip r:embed="rId6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7" name="标题 1"/>
          <p:cNvSpPr>
            <a:spLocks noGrp="1"/>
          </p:cNvSpPr>
          <p:nvPr>
            <p:ph type="title"/>
          </p:nvPr>
        </p:nvSpPr>
        <p:spPr>
          <a:xfrm>
            <a:off x="396922" y="267932"/>
            <a:ext cx="10515600" cy="713740"/>
          </a:xfrm>
        </p:spPr>
        <p:txBody>
          <a:bodyPr/>
          <a:lstStyle/>
          <a:p>
            <a:r>
              <a:rPr lang="en-US" altLang="zh-CN" sz="2000" b="1" dirty="0" smtClean="0"/>
              <a:t>1.4  </a:t>
            </a:r>
            <a:r>
              <a:rPr lang="zh-CN" altLang="en-US" sz="2000" b="1" dirty="0" smtClean="0"/>
              <a:t>模型</a:t>
            </a:r>
            <a:r>
              <a:rPr lang="zh-CN" altLang="en-US" sz="2000" b="1" dirty="0"/>
              <a:t>训练的并行方式</a:t>
            </a:r>
            <a:endParaRPr lang="zh-CN" altLang="en-US" sz="2000" b="1" dirty="0"/>
          </a:p>
        </p:txBody>
      </p:sp>
      <p:pic>
        <p:nvPicPr>
          <p:cNvPr id="39" name="图片 38"/>
          <p:cNvPicPr>
            <a:picLocks noChangeAspect="1"/>
          </p:cNvPicPr>
          <p:nvPr/>
        </p:nvPicPr>
        <p:blipFill>
          <a:blip r:embed="rId2"/>
          <a:stretch>
            <a:fillRect/>
          </a:stretch>
        </p:blipFill>
        <p:spPr>
          <a:xfrm>
            <a:off x="1253214" y="2683454"/>
            <a:ext cx="2478246" cy="1264304"/>
          </a:xfrm>
          <a:prstGeom prst="rect">
            <a:avLst/>
          </a:prstGeom>
          <a:ln>
            <a:noFill/>
          </a:ln>
          <a:effectLst>
            <a:outerShdw blurRad="292100" dist="139700" dir="2700000" algn="tl" rotWithShape="0">
              <a:srgbClr val="333333">
                <a:alpha val="65000"/>
              </a:srgbClr>
            </a:outerShdw>
          </a:effectLst>
        </p:spPr>
      </p:pic>
      <p:pic>
        <p:nvPicPr>
          <p:cNvPr id="40" name="图片 39"/>
          <p:cNvPicPr>
            <a:picLocks noChangeAspect="1"/>
          </p:cNvPicPr>
          <p:nvPr/>
        </p:nvPicPr>
        <p:blipFill>
          <a:blip r:embed="rId3"/>
          <a:stretch>
            <a:fillRect/>
          </a:stretch>
        </p:blipFill>
        <p:spPr>
          <a:xfrm>
            <a:off x="8460539" y="2683454"/>
            <a:ext cx="2451985" cy="1264305"/>
          </a:xfrm>
          <a:prstGeom prst="rect">
            <a:avLst/>
          </a:prstGeom>
          <a:ln>
            <a:noFill/>
          </a:ln>
          <a:effectLst>
            <a:outerShdw blurRad="292100" dist="139700" dir="2700000" algn="tl" rotWithShape="0">
              <a:srgbClr val="333333">
                <a:alpha val="65000"/>
              </a:srgbClr>
            </a:outerShdw>
          </a:effectLst>
        </p:spPr>
      </p:pic>
      <p:pic>
        <p:nvPicPr>
          <p:cNvPr id="41" name="图片 40"/>
          <p:cNvPicPr>
            <a:picLocks noChangeAspect="1"/>
          </p:cNvPicPr>
          <p:nvPr/>
        </p:nvPicPr>
        <p:blipFill>
          <a:blip r:embed="rId4"/>
          <a:stretch>
            <a:fillRect/>
          </a:stretch>
        </p:blipFill>
        <p:spPr>
          <a:xfrm>
            <a:off x="4304619" y="2683454"/>
            <a:ext cx="3582761" cy="1264304"/>
          </a:xfrm>
          <a:prstGeom prst="rect">
            <a:avLst/>
          </a:prstGeom>
          <a:ln>
            <a:noFill/>
          </a:ln>
          <a:effectLst>
            <a:outerShdw blurRad="292100" dist="139700" dir="2700000" algn="tl" rotWithShape="0">
              <a:srgbClr val="333333">
                <a:alpha val="65000"/>
              </a:srgbClr>
            </a:outerShdw>
          </a:effectLst>
        </p:spPr>
      </p:pic>
      <p:sp>
        <p:nvSpPr>
          <p:cNvPr id="42" name="îsľíḋé"/>
          <p:cNvSpPr/>
          <p:nvPr/>
        </p:nvSpPr>
        <p:spPr>
          <a:xfrm>
            <a:off x="8460537" y="4484408"/>
            <a:ext cx="2451985" cy="1718376"/>
          </a:xfrm>
          <a:prstGeom prst="roundRect">
            <a:avLst>
              <a:gd name="adj" fmla="val 0"/>
            </a:avLst>
          </a:prstGeom>
          <a:solidFill>
            <a:srgbClr val="A0A0A0">
              <a:lumMod val="20000"/>
              <a:lumOff val="80000"/>
              <a:alpha val="15000"/>
            </a:srgbClr>
          </a:solidFill>
          <a:ln w="6055" cap="flat">
            <a:noFill/>
            <a:prstDash val="solid"/>
          </a:ln>
        </p:spPr>
        <p:txBody>
          <a:bodyPr wrap="square" lIns="68580" tIns="34290" rIns="68580" bIns="34290" rtlCol="0" anchor="t" anchorCtr="0">
            <a:noAutofit/>
          </a:bodyPr>
          <a:lstStyle/>
          <a:p>
            <a:pPr marL="0" marR="0" lvl="0" indent="0" defTabSz="914400" eaLnBrk="1" fontAlgn="base" latinLnBrk="0" hangingPunct="1">
              <a:lnSpc>
                <a:spcPct val="130000"/>
              </a:lnSpc>
              <a:spcBef>
                <a:spcPct val="0"/>
              </a:spcBef>
              <a:spcAft>
                <a:spcPct val="0"/>
              </a:spcAft>
              <a:buClrTx/>
              <a:buSzTx/>
              <a:buFontTx/>
              <a:buNone/>
              <a:defRPr/>
            </a:pP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一个大模型，按计算流向分成不同段，每段在一台服务器内的多个</a:t>
            </a:r>
            <a:r>
              <a:rPr kumimoji="1" lang="en-US" altLang="zh-CN"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GPU</a:t>
            </a: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芯片上计算</a:t>
            </a:r>
            <a:r>
              <a:rPr kumimoji="1" lang="zh-CN" altLang="en-US" sz="1200" kern="0" dirty="0">
                <a:solidFill>
                  <a:srgbClr val="002060"/>
                </a:solidFill>
                <a:latin typeface="微软雅黑" panose="020B0503020204020204" charset="-122"/>
                <a:ea typeface="微软雅黑" panose="020B0503020204020204" charset="-122"/>
              </a:rPr>
              <a:t>。</a:t>
            </a:r>
            <a:endParaRPr kumimoji="1" lang="en-US" altLang="zh-CN" sz="1200" kern="0" dirty="0">
              <a:solidFill>
                <a:srgbClr val="002060"/>
              </a:solidFill>
              <a:latin typeface="微软雅黑" panose="020B0503020204020204" charset="-122"/>
              <a:ea typeface="微软雅黑" panose="020B0503020204020204" charset="-122"/>
            </a:endParaRPr>
          </a:p>
          <a:p>
            <a:pPr marL="0" marR="0" lvl="0" indent="0" defTabSz="914400" eaLnBrk="1" fontAlgn="base" latinLnBrk="0" hangingPunct="1">
              <a:lnSpc>
                <a:spcPct val="130000"/>
              </a:lnSpc>
              <a:spcBef>
                <a:spcPct val="0"/>
              </a:spcBef>
              <a:spcAft>
                <a:spcPct val="0"/>
              </a:spcAft>
              <a:buClrTx/>
              <a:buSzTx/>
              <a:buFontTx/>
              <a:buNone/>
              <a:defRPr/>
            </a:pP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主要涉及中间计算结果</a:t>
            </a:r>
            <a:r>
              <a:rPr kumimoji="1" lang="en-US" altLang="zh-CN"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a:t>
            </a: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激活值、层参数梯度</a:t>
            </a:r>
            <a:r>
              <a:rPr kumimoji="1" lang="en-US" altLang="zh-CN"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 </a:t>
            </a: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同步，通信模型以</a:t>
            </a:r>
            <a:r>
              <a:rPr kumimoji="1" lang="en-US" altLang="zh-CN" sz="1200" b="0" i="0" u="none" strike="noStrike" kern="0" cap="none" spc="0" normalizeH="0" baseline="0" noProof="0" dirty="0" err="1">
                <a:ln>
                  <a:noFill/>
                </a:ln>
                <a:solidFill>
                  <a:srgbClr val="002060"/>
                </a:solidFill>
                <a:effectLst/>
                <a:uLnTx/>
                <a:uFillTx/>
                <a:latin typeface="微软雅黑" panose="020B0503020204020204" charset="-122"/>
                <a:ea typeface="微软雅黑" panose="020B0503020204020204" charset="-122"/>
              </a:rPr>
              <a:t>allreduce</a:t>
            </a: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为主；</a:t>
            </a:r>
            <a:endParaRPr kumimoji="1" lang="en-US" altLang="zh-CN"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endParaRPr>
          </a:p>
        </p:txBody>
      </p:sp>
      <p:sp>
        <p:nvSpPr>
          <p:cNvPr id="43" name="íṩḻïḑè"/>
          <p:cNvSpPr/>
          <p:nvPr/>
        </p:nvSpPr>
        <p:spPr>
          <a:xfrm>
            <a:off x="8460538" y="4099789"/>
            <a:ext cx="2451985" cy="390056"/>
          </a:xfrm>
          <a:prstGeom prst="roundRect">
            <a:avLst>
              <a:gd name="adj" fmla="val 0"/>
            </a:avLst>
          </a:prstGeom>
          <a:solidFill>
            <a:schemeClr val="accent1">
              <a:lumMod val="20000"/>
              <a:lumOff val="80000"/>
            </a:schemeClr>
          </a:solidFill>
          <a:ln w="25400" cap="flat" cmpd="sng" algn="ctr">
            <a:noFill/>
            <a:prstDash val="solid"/>
          </a:ln>
          <a:effectLst/>
        </p:spPr>
        <p:txBody>
          <a:bodyPr wrap="square" lIns="68580" tIns="34290" rIns="68580" bIns="34290" rtlCol="0" anchor="ctr" anchorCtr="0">
            <a:noAutofit/>
          </a:bodyPr>
          <a:lstStyle/>
          <a:p>
            <a:pPr fontAlgn="base">
              <a:spcBef>
                <a:spcPct val="0"/>
              </a:spcBef>
              <a:spcAft>
                <a:spcPct val="0"/>
              </a:spcAft>
            </a:pPr>
            <a:r>
              <a:rPr kumimoji="1" lang="en-US" altLang="zh-CN" sz="1050" b="1" kern="0" dirty="0">
                <a:solidFill>
                  <a:srgbClr val="002060"/>
                </a:solidFill>
                <a:latin typeface="微软雅黑" panose="020B0503020204020204" charset="-122"/>
                <a:ea typeface="微软雅黑" panose="020B0503020204020204" charset="-122"/>
              </a:rPr>
              <a:t>03. </a:t>
            </a:r>
            <a:r>
              <a:rPr kumimoji="1" lang="zh-CN" altLang="en-US" sz="1050" b="1" kern="0" dirty="0">
                <a:solidFill>
                  <a:srgbClr val="002060"/>
                </a:solidFill>
                <a:latin typeface="微软雅黑" panose="020B0503020204020204" charset="-122"/>
                <a:ea typeface="微软雅黑" panose="020B0503020204020204" charset="-122"/>
              </a:rPr>
              <a:t>张量并行：主要在一台服务器内                                  </a:t>
            </a:r>
            <a:r>
              <a:rPr kumimoji="1" lang="en-US" altLang="zh-CN" sz="1050" b="1" kern="0" dirty="0">
                <a:solidFill>
                  <a:srgbClr val="002060"/>
                </a:solidFill>
                <a:latin typeface="微软雅黑" panose="020B0503020204020204" charset="-122"/>
                <a:ea typeface="微软雅黑" panose="020B0503020204020204" charset="-122"/>
              </a:rPr>
              <a:t>Tensor Parallelism</a:t>
            </a:r>
            <a:r>
              <a:rPr kumimoji="1" lang="zh-CN" altLang="en-US" sz="1050" b="1" kern="0" dirty="0">
                <a:solidFill>
                  <a:srgbClr val="002060"/>
                </a:solidFill>
                <a:latin typeface="微软雅黑" panose="020B0503020204020204" charset="-122"/>
                <a:ea typeface="微软雅黑" panose="020B0503020204020204" charset="-122"/>
              </a:rPr>
              <a:t>，</a:t>
            </a:r>
            <a:r>
              <a:rPr kumimoji="1" lang="en-US" altLang="zh-CN" sz="1050" b="1" kern="0" dirty="0">
                <a:solidFill>
                  <a:srgbClr val="002060"/>
                </a:solidFill>
                <a:latin typeface="微软雅黑" panose="020B0503020204020204" charset="-122"/>
                <a:ea typeface="微软雅黑" panose="020B0503020204020204" charset="-122"/>
              </a:rPr>
              <a:t>TP</a:t>
            </a:r>
            <a:endParaRPr kumimoji="1" lang="en-US" altLang="zh-CN" sz="1050" b="1" kern="0" dirty="0">
              <a:solidFill>
                <a:srgbClr val="002060"/>
              </a:solidFill>
              <a:latin typeface="微软雅黑" panose="020B0503020204020204" charset="-122"/>
              <a:ea typeface="微软雅黑" panose="020B0503020204020204" charset="-122"/>
            </a:endParaRPr>
          </a:p>
        </p:txBody>
      </p:sp>
      <p:sp>
        <p:nvSpPr>
          <p:cNvPr id="44" name="iṥḻíďè"/>
          <p:cNvSpPr/>
          <p:nvPr/>
        </p:nvSpPr>
        <p:spPr>
          <a:xfrm>
            <a:off x="4304617" y="4484408"/>
            <a:ext cx="3582761" cy="1890220"/>
          </a:xfrm>
          <a:prstGeom prst="roundRect">
            <a:avLst>
              <a:gd name="adj" fmla="val 0"/>
            </a:avLst>
          </a:prstGeom>
          <a:solidFill>
            <a:srgbClr val="A0A0A0">
              <a:lumMod val="20000"/>
              <a:lumOff val="80000"/>
              <a:alpha val="15000"/>
            </a:srgbClr>
          </a:solidFill>
          <a:ln w="6055" cap="flat">
            <a:noFill/>
            <a:prstDash val="solid"/>
          </a:ln>
        </p:spPr>
        <p:txBody>
          <a:bodyPr wrap="square" lIns="68580" tIns="34290" rIns="68580" bIns="34290" rtlCol="0" anchor="t" anchorCtr="0">
            <a:noAutofit/>
          </a:bodyPr>
          <a:lstStyle/>
          <a:p>
            <a:pPr fontAlgn="base">
              <a:lnSpc>
                <a:spcPct val="130000"/>
              </a:lnSpc>
              <a:spcBef>
                <a:spcPct val="0"/>
              </a:spcBef>
              <a:spcAft>
                <a:spcPct val="0"/>
              </a:spcAft>
            </a:pPr>
            <a:r>
              <a:rPr kumimoji="1" lang="zh-CN" altLang="en-US" sz="1200" kern="0" dirty="0">
                <a:solidFill>
                  <a:srgbClr val="002060"/>
                </a:solidFill>
                <a:latin typeface="微软雅黑" panose="020B0503020204020204" charset="-122"/>
                <a:ea typeface="微软雅黑" panose="020B0503020204020204" charset="-122"/>
              </a:rPr>
              <a:t>大模型的每一段，在不同的服务器上以流水线逐步计算，训练完成后在以流水线反向计算梯度进行调参。</a:t>
            </a:r>
            <a:endParaRPr kumimoji="1" lang="en-US" altLang="zh-CN" sz="1200" kern="0" dirty="0">
              <a:solidFill>
                <a:srgbClr val="002060"/>
              </a:solidFill>
              <a:latin typeface="微软雅黑" panose="020B0503020204020204" charset="-122"/>
              <a:ea typeface="微软雅黑" panose="020B0503020204020204" charset="-122"/>
            </a:endParaRPr>
          </a:p>
          <a:p>
            <a:pPr fontAlgn="base">
              <a:lnSpc>
                <a:spcPct val="130000"/>
              </a:lnSpc>
              <a:spcBef>
                <a:spcPct val="0"/>
              </a:spcBef>
              <a:spcAft>
                <a:spcPct val="0"/>
              </a:spcAft>
            </a:pPr>
            <a:r>
              <a:rPr kumimoji="1" lang="zh-CN" altLang="en-US" sz="1200" kern="0" dirty="0">
                <a:solidFill>
                  <a:srgbClr val="002060"/>
                </a:solidFill>
                <a:latin typeface="微软雅黑" panose="020B0503020204020204" charset="-122"/>
                <a:ea typeface="微软雅黑" panose="020B0503020204020204" charset="-122"/>
              </a:rPr>
              <a:t>主要涉及中间计算结果和参数节点间同步，正向传激活，反向传梯度，以点对点</a:t>
            </a:r>
            <a:r>
              <a:rPr kumimoji="1" lang="en-US" altLang="zh-CN" sz="1200" kern="0" dirty="0">
                <a:solidFill>
                  <a:srgbClr val="002060"/>
                </a:solidFill>
                <a:latin typeface="微软雅黑" panose="020B0503020204020204" charset="-122"/>
                <a:ea typeface="微软雅黑" panose="020B0503020204020204" charset="-122"/>
              </a:rPr>
              <a:t>(P2P)</a:t>
            </a:r>
            <a:r>
              <a:rPr kumimoji="1" lang="zh-CN" altLang="en-US" sz="1200" kern="0" dirty="0">
                <a:solidFill>
                  <a:srgbClr val="002060"/>
                </a:solidFill>
                <a:latin typeface="微软雅黑" panose="020B0503020204020204" charset="-122"/>
                <a:ea typeface="微软雅黑" panose="020B0503020204020204" charset="-122"/>
              </a:rPr>
              <a:t>通信为主。</a:t>
            </a:r>
            <a:endParaRPr kumimoji="1" lang="zh-CN" altLang="en-US" sz="1200" kern="0" dirty="0">
              <a:solidFill>
                <a:srgbClr val="002060"/>
              </a:solidFill>
              <a:latin typeface="微软雅黑" panose="020B0503020204020204" charset="-122"/>
              <a:ea typeface="微软雅黑" panose="020B0503020204020204" charset="-122"/>
            </a:endParaRPr>
          </a:p>
          <a:p>
            <a:pPr fontAlgn="base">
              <a:lnSpc>
                <a:spcPct val="130000"/>
              </a:lnSpc>
              <a:spcBef>
                <a:spcPct val="0"/>
              </a:spcBef>
              <a:spcAft>
                <a:spcPct val="0"/>
              </a:spcAft>
            </a:pPr>
            <a:endParaRPr kumimoji="1" lang="zh-CN" altLang="en-US" sz="1200" kern="0" dirty="0">
              <a:solidFill>
                <a:srgbClr val="002060"/>
              </a:solidFill>
              <a:latin typeface="微软雅黑" panose="020B0503020204020204" charset="-122"/>
              <a:ea typeface="微软雅黑" panose="020B0503020204020204" charset="-122"/>
            </a:endParaRPr>
          </a:p>
        </p:txBody>
      </p:sp>
      <p:sp>
        <p:nvSpPr>
          <p:cNvPr id="45" name="íšļîde"/>
          <p:cNvSpPr/>
          <p:nvPr/>
        </p:nvSpPr>
        <p:spPr>
          <a:xfrm>
            <a:off x="4304619" y="4099789"/>
            <a:ext cx="3582761" cy="390056"/>
          </a:xfrm>
          <a:prstGeom prst="roundRect">
            <a:avLst>
              <a:gd name="adj" fmla="val 0"/>
            </a:avLst>
          </a:prstGeom>
          <a:solidFill>
            <a:schemeClr val="accent1">
              <a:lumMod val="20000"/>
              <a:lumOff val="80000"/>
            </a:schemeClr>
          </a:solidFill>
          <a:ln w="25400" cap="flat" cmpd="sng" algn="ctr">
            <a:noFill/>
            <a:prstDash val="solid"/>
          </a:ln>
          <a:effectLst/>
        </p:spPr>
        <p:txBody>
          <a:bodyPr wrap="square" lIns="68580" tIns="34290" rIns="68580" bIns="34290" rtlCol="0" anchor="ctr" anchorCtr="0">
            <a:noAutofit/>
          </a:bodyPr>
          <a:lstStyle/>
          <a:p>
            <a:pPr fontAlgn="base">
              <a:spcBef>
                <a:spcPct val="0"/>
              </a:spcBef>
              <a:spcAft>
                <a:spcPct val="0"/>
              </a:spcAft>
            </a:pPr>
            <a:r>
              <a:rPr kumimoji="1" lang="en-US" altLang="zh-CN" sz="1050" b="1" kern="0" dirty="0">
                <a:solidFill>
                  <a:srgbClr val="002060"/>
                </a:solidFill>
                <a:latin typeface="微软雅黑" panose="020B0503020204020204" charset="-122"/>
                <a:ea typeface="微软雅黑" panose="020B0503020204020204" charset="-122"/>
              </a:rPr>
              <a:t>02. </a:t>
            </a:r>
            <a:r>
              <a:rPr kumimoji="1" lang="zh-CN" altLang="en-US" sz="1050" b="1" kern="0" dirty="0">
                <a:solidFill>
                  <a:srgbClr val="002060"/>
                </a:solidFill>
                <a:latin typeface="微软雅黑" panose="020B0503020204020204" charset="-122"/>
                <a:ea typeface="微软雅黑" panose="020B0503020204020204" charset="-122"/>
              </a:rPr>
              <a:t>流水并行：主要在一组服务器间                               </a:t>
            </a:r>
            <a:r>
              <a:rPr kumimoji="1" lang="en-US" altLang="zh-CN" sz="1050" b="1" kern="0" dirty="0">
                <a:solidFill>
                  <a:srgbClr val="002060"/>
                </a:solidFill>
                <a:latin typeface="微软雅黑" panose="020B0503020204020204" charset="-122"/>
                <a:ea typeface="微软雅黑" panose="020B0503020204020204" charset="-122"/>
              </a:rPr>
              <a:t>Pipeline Parallelism</a:t>
            </a:r>
            <a:r>
              <a:rPr kumimoji="1" lang="zh-CN" altLang="en-US" sz="1050" b="1" kern="0" dirty="0">
                <a:solidFill>
                  <a:srgbClr val="002060"/>
                </a:solidFill>
                <a:latin typeface="微软雅黑" panose="020B0503020204020204" charset="-122"/>
                <a:ea typeface="微软雅黑" panose="020B0503020204020204" charset="-122"/>
              </a:rPr>
              <a:t>，</a:t>
            </a:r>
            <a:r>
              <a:rPr kumimoji="1" lang="en-US" altLang="zh-CN" sz="1050" b="1" kern="0" dirty="0">
                <a:solidFill>
                  <a:srgbClr val="002060"/>
                </a:solidFill>
                <a:latin typeface="微软雅黑" panose="020B0503020204020204" charset="-122"/>
                <a:ea typeface="微软雅黑" panose="020B0503020204020204" charset="-122"/>
              </a:rPr>
              <a:t>PP</a:t>
            </a:r>
            <a:endParaRPr kumimoji="1" lang="en-US" altLang="zh-CN" sz="1050" b="1" kern="0" dirty="0">
              <a:solidFill>
                <a:srgbClr val="002060"/>
              </a:solidFill>
              <a:latin typeface="微软雅黑" panose="020B0503020204020204" charset="-122"/>
              <a:ea typeface="微软雅黑" panose="020B0503020204020204" charset="-122"/>
            </a:endParaRPr>
          </a:p>
        </p:txBody>
      </p:sp>
      <p:sp>
        <p:nvSpPr>
          <p:cNvPr id="46" name="îṥ1iďê"/>
          <p:cNvSpPr/>
          <p:nvPr/>
        </p:nvSpPr>
        <p:spPr>
          <a:xfrm>
            <a:off x="1253214" y="4489845"/>
            <a:ext cx="2478246" cy="1890220"/>
          </a:xfrm>
          <a:prstGeom prst="roundRect">
            <a:avLst>
              <a:gd name="adj" fmla="val 0"/>
            </a:avLst>
          </a:prstGeom>
          <a:solidFill>
            <a:srgbClr val="A0A0A0">
              <a:lumMod val="20000"/>
              <a:lumOff val="80000"/>
              <a:alpha val="15000"/>
            </a:srgbClr>
          </a:solidFill>
          <a:ln w="6055" cap="flat">
            <a:noFill/>
            <a:prstDash val="solid"/>
          </a:ln>
        </p:spPr>
        <p:txBody>
          <a:bodyPr wrap="square" lIns="68580" tIns="34290" rIns="68580" bIns="34290" rtlCol="0" anchor="t" anchorCtr="0">
            <a:noAutofit/>
          </a:bodyPr>
          <a:lstStyle/>
          <a:p>
            <a:pPr marL="0" marR="0" lvl="0" indent="0" defTabSz="914400" eaLnBrk="1" fontAlgn="base" latinLnBrk="0" hangingPunct="1">
              <a:lnSpc>
                <a:spcPct val="130000"/>
              </a:lnSpc>
              <a:spcBef>
                <a:spcPct val="0"/>
              </a:spcBef>
              <a:spcAft>
                <a:spcPct val="0"/>
              </a:spcAft>
              <a:buClrTx/>
              <a:buSzTx/>
              <a:buFontTx/>
              <a:buNone/>
              <a:defRPr/>
            </a:pP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将数据分成多份，用多个模型同时训练，每训练一次迭代多个模型进行参数同步</a:t>
            </a:r>
            <a:r>
              <a:rPr kumimoji="1" lang="zh-CN" altLang="en-US" sz="120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a:t>
            </a:r>
            <a:endParaRPr kumimoji="1" lang="en-US" altLang="zh-CN" sz="120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endParaRPr>
          </a:p>
          <a:p>
            <a:pPr marL="0" marR="0" lvl="0" indent="0" defTabSz="914400" eaLnBrk="1" fontAlgn="base" latinLnBrk="0" hangingPunct="1">
              <a:lnSpc>
                <a:spcPct val="130000"/>
              </a:lnSpc>
              <a:spcBef>
                <a:spcPct val="0"/>
              </a:spcBef>
              <a:spcAft>
                <a:spcPct val="0"/>
              </a:spcAft>
              <a:buClrTx/>
              <a:buSzTx/>
              <a:buFontTx/>
              <a:buNone/>
              <a:defRPr/>
            </a:pP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芯片间需要模型参数梯度同步，通信模型以</a:t>
            </a:r>
            <a:r>
              <a:rPr kumimoji="1" lang="en-US" altLang="zh-CN" sz="1200" b="0" i="0" u="none" strike="noStrike" kern="0" cap="none" spc="0" normalizeH="0" baseline="0" noProof="0" dirty="0" err="1">
                <a:ln>
                  <a:noFill/>
                </a:ln>
                <a:solidFill>
                  <a:srgbClr val="002060"/>
                </a:solidFill>
                <a:effectLst/>
                <a:uLnTx/>
                <a:uFillTx/>
                <a:latin typeface="微软雅黑" panose="020B0503020204020204" charset="-122"/>
                <a:ea typeface="微软雅黑" panose="020B0503020204020204" charset="-122"/>
              </a:rPr>
              <a:t>allreduce</a:t>
            </a:r>
            <a:r>
              <a:rPr kumimoji="1" lang="zh-CN" altLang="en-US"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为主。</a:t>
            </a:r>
            <a:endParaRPr kumimoji="1" lang="en-US" altLang="zh-CN" sz="1200" b="0"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endParaRPr>
          </a:p>
        </p:txBody>
      </p:sp>
      <p:sp>
        <p:nvSpPr>
          <p:cNvPr id="47" name="iSļîḍè"/>
          <p:cNvSpPr/>
          <p:nvPr/>
        </p:nvSpPr>
        <p:spPr>
          <a:xfrm>
            <a:off x="1253214" y="4099789"/>
            <a:ext cx="2478246" cy="390056"/>
          </a:xfrm>
          <a:prstGeom prst="roundRect">
            <a:avLst>
              <a:gd name="adj" fmla="val 0"/>
            </a:avLst>
          </a:prstGeom>
          <a:solidFill>
            <a:schemeClr val="accent1">
              <a:lumMod val="20000"/>
              <a:lumOff val="80000"/>
            </a:schemeClr>
          </a:solidFill>
          <a:ln w="25400" cap="flat" cmpd="sng" algn="ctr">
            <a:noFill/>
            <a:prstDash val="solid"/>
          </a:ln>
          <a:effectLst/>
        </p:spPr>
        <p:txBody>
          <a:bodyPr wrap="square" lIns="68580" tIns="34290" rIns="68580" bIns="34290" rtlCol="0" anchor="ctr" anchorCtr="0">
            <a:no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01. </a:t>
            </a:r>
            <a:r>
              <a:rPr kumimoji="1" lang="zh-CN" altLang="en-US"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数据并行：主要在多组服务器间                                        </a:t>
            </a:r>
            <a:r>
              <a:rPr kumimoji="1" lang="en-US" altLang="zh-CN"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Data Parallelism</a:t>
            </a:r>
            <a:r>
              <a:rPr kumimoji="1" lang="zh-CN" altLang="en-US"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a:t>
            </a:r>
            <a:r>
              <a:rPr kumimoji="1" lang="en-US" altLang="zh-CN"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rPr>
              <a:t>DP</a:t>
            </a:r>
            <a:endParaRPr kumimoji="1" lang="en-US" altLang="zh-CN" sz="1050" b="1" i="0" u="none" strike="noStrike" kern="0" cap="none" spc="0" normalizeH="0" baseline="0" noProof="0" dirty="0">
              <a:ln>
                <a:noFill/>
              </a:ln>
              <a:solidFill>
                <a:srgbClr val="002060"/>
              </a:solidFill>
              <a:effectLst/>
              <a:uLnTx/>
              <a:uFillTx/>
              <a:latin typeface="微软雅黑" panose="020B0503020204020204" charset="-122"/>
              <a:ea typeface="微软雅黑" panose="020B0503020204020204" charset="-122"/>
            </a:endParaRPr>
          </a:p>
        </p:txBody>
      </p:sp>
      <p:sp>
        <p:nvSpPr>
          <p:cNvPr id="48" name="左大括号 47"/>
          <p:cNvSpPr/>
          <p:nvPr/>
        </p:nvSpPr>
        <p:spPr>
          <a:xfrm rot="5400000">
            <a:off x="8108534" y="1258461"/>
            <a:ext cx="139303" cy="2592288"/>
          </a:xfrm>
          <a:prstGeom prst="leftBrace">
            <a:avLst/>
          </a:prstGeom>
          <a:noFill/>
          <a:ln w="12700" cap="flat" cmpd="sng" algn="ctr">
            <a:solidFill>
              <a:srgbClr val="00206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2060"/>
              </a:solidFill>
              <a:effectLst/>
              <a:uLnTx/>
              <a:uFillTx/>
              <a:latin typeface="微软雅黑" panose="020B0503020204020204" charset="-122"/>
              <a:ea typeface="微软雅黑" panose="020B0503020204020204" charset="-122"/>
            </a:endParaRPr>
          </a:p>
        </p:txBody>
      </p:sp>
      <p:sp>
        <p:nvSpPr>
          <p:cNvPr id="49" name="文本框 25"/>
          <p:cNvSpPr/>
          <p:nvPr/>
        </p:nvSpPr>
        <p:spPr>
          <a:xfrm>
            <a:off x="7604801" y="2204474"/>
            <a:ext cx="1263439" cy="276999"/>
          </a:xfrm>
          <a:prstGeom prst="rect">
            <a:avLst/>
          </a:prstGeom>
          <a:solidFill>
            <a:schemeClr val="accent1">
              <a:lumMod val="20000"/>
              <a:lumOff val="80000"/>
            </a:schemeClr>
          </a:solidFill>
          <a:ln w="25400" cap="flat" cmpd="sng" algn="ctr">
            <a:noFill/>
            <a:prstDash val="solid"/>
          </a:ln>
          <a:effectLst/>
        </p:spPr>
        <p:txBody>
          <a:bodyPr wrap="square" lIns="68580" tIns="34290" rIns="68580" bIns="34290" rtlCol="0" anchor="ctr" anchorCtr="0">
            <a:noAutofit/>
          </a:bodyPr>
          <a:lstStyle/>
          <a:p>
            <a:pPr fontAlgn="base">
              <a:spcBef>
                <a:spcPct val="0"/>
              </a:spcBef>
              <a:spcAft>
                <a:spcPct val="0"/>
              </a:spcAft>
            </a:pPr>
            <a:r>
              <a:rPr kumimoji="1" lang="zh-CN" altLang="en-US" sz="1200" b="1" kern="0" dirty="0">
                <a:solidFill>
                  <a:srgbClr val="002060"/>
                </a:solidFill>
                <a:latin typeface="微软雅黑" panose="020B0503020204020204" charset="-122"/>
                <a:ea typeface="微软雅黑" panose="020B0503020204020204" charset="-122"/>
              </a:rPr>
              <a:t>一个完整模型</a:t>
            </a:r>
            <a:endParaRPr kumimoji="1" lang="zh-CN" altLang="en-US" sz="1200" b="1" kern="0" dirty="0">
              <a:solidFill>
                <a:srgbClr val="002060"/>
              </a:solidFill>
              <a:latin typeface="微软雅黑" panose="020B0503020204020204" charset="-122"/>
              <a:ea typeface="微软雅黑" panose="020B0503020204020204" charset="-122"/>
            </a:endParaRPr>
          </a:p>
        </p:txBody>
      </p:sp>
      <p:sp>
        <p:nvSpPr>
          <p:cNvPr id="50" name="文本框 26"/>
          <p:cNvSpPr/>
          <p:nvPr/>
        </p:nvSpPr>
        <p:spPr>
          <a:xfrm>
            <a:off x="1849895" y="2185035"/>
            <a:ext cx="1263439" cy="253916"/>
          </a:xfrm>
          <a:prstGeom prst="rect">
            <a:avLst/>
          </a:prstGeom>
          <a:solidFill>
            <a:schemeClr val="accent1">
              <a:lumMod val="20000"/>
              <a:lumOff val="80000"/>
            </a:schemeClr>
          </a:solidFill>
          <a:ln w="25400" cap="flat" cmpd="sng" algn="ctr">
            <a:noFill/>
            <a:prstDash val="solid"/>
          </a:ln>
          <a:effectLst/>
        </p:spPr>
        <p:txBody>
          <a:bodyPr wrap="square" lIns="68580" tIns="34290" rIns="68580" bIns="34290" rtlCol="0" anchor="ctr" anchorCtr="0">
            <a:noAutofit/>
          </a:bodyPr>
          <a:lstStyle/>
          <a:p>
            <a:pPr fontAlgn="base">
              <a:spcBef>
                <a:spcPct val="0"/>
              </a:spcBef>
              <a:spcAft>
                <a:spcPct val="0"/>
              </a:spcAft>
            </a:pPr>
            <a:r>
              <a:rPr kumimoji="1" lang="zh-CN" altLang="en-US" sz="1200" b="1" kern="0" dirty="0">
                <a:solidFill>
                  <a:srgbClr val="002060"/>
                </a:solidFill>
                <a:latin typeface="微软雅黑" panose="020B0503020204020204" charset="-122"/>
                <a:ea typeface="微软雅黑" panose="020B0503020204020204" charset="-122"/>
              </a:rPr>
              <a:t>多个完整模型</a:t>
            </a:r>
            <a:endParaRPr kumimoji="1" lang="zh-CN" altLang="en-US" sz="1200" b="1" kern="0" dirty="0">
              <a:solidFill>
                <a:srgbClr val="002060"/>
              </a:solidFill>
              <a:latin typeface="微软雅黑" panose="020B0503020204020204" charset="-122"/>
              <a:ea typeface="微软雅黑" panose="020B0503020204020204" charset="-122"/>
            </a:endParaRPr>
          </a:p>
        </p:txBody>
      </p:sp>
      <p:sp>
        <p:nvSpPr>
          <p:cNvPr id="51" name="文本框 28"/>
          <p:cNvSpPr/>
          <p:nvPr/>
        </p:nvSpPr>
        <p:spPr>
          <a:xfrm>
            <a:off x="5359067" y="2282814"/>
            <a:ext cx="388248" cy="276999"/>
          </a:xfrm>
          <a:prstGeom prst="rect">
            <a:avLst/>
          </a:prstGeom>
          <a:noFill/>
        </p:spPr>
        <p:txBody>
          <a:bodyPr wrap="none" rtlCol="0">
            <a:spAutoFit/>
          </a:bodyPr>
          <a:lstStyle/>
          <a:p>
            <a:pPr algn="ctr" fontAlgn="base">
              <a:spcBef>
                <a:spcPct val="0"/>
              </a:spcBef>
              <a:spcAft>
                <a:spcPct val="0"/>
              </a:spcAft>
            </a:pPr>
            <a:r>
              <a:rPr lang="en-US" altLang="zh-CN" sz="1200" i="1" dirty="0" err="1">
                <a:solidFill>
                  <a:srgbClr val="002060"/>
                </a:solidFill>
                <a:latin typeface="微软雅黑" panose="020B0503020204020204" charset="-122"/>
                <a:ea typeface="微软雅黑" panose="020B0503020204020204" charset="-122"/>
              </a:rPr>
              <a:t>xN</a:t>
            </a:r>
            <a:endParaRPr lang="zh-CN" altLang="en-US" sz="1200" i="1" dirty="0">
              <a:solidFill>
                <a:srgbClr val="002060"/>
              </a:solidFill>
              <a:latin typeface="微软雅黑" panose="020B0503020204020204" charset="-122"/>
              <a:ea typeface="微软雅黑" panose="020B0503020204020204" charset="-122"/>
            </a:endParaRPr>
          </a:p>
        </p:txBody>
      </p:sp>
      <p:cxnSp>
        <p:nvCxnSpPr>
          <p:cNvPr id="52" name="直接箭头连接符 51"/>
          <p:cNvCxnSpPr>
            <a:stCxn id="49" idx="1"/>
            <a:endCxn id="50" idx="3"/>
          </p:cNvCxnSpPr>
          <p:nvPr/>
        </p:nvCxnSpPr>
        <p:spPr>
          <a:xfrm flipH="1" flipV="1">
            <a:off x="3113334" y="2311993"/>
            <a:ext cx="4491467" cy="30981"/>
          </a:xfrm>
          <a:prstGeom prst="straightConnector1">
            <a:avLst/>
          </a:prstGeom>
          <a:noFill/>
          <a:ln w="9525" cap="flat" cmpd="sng" algn="ctr">
            <a:solidFill>
              <a:srgbClr val="002060"/>
            </a:solidFill>
            <a:prstDash val="solid"/>
            <a:tailEnd type="triangle"/>
          </a:ln>
          <a:effectLst/>
        </p:spPr>
      </p:cxnSp>
      <p:sp>
        <p:nvSpPr>
          <p:cNvPr id="23" name="ï$ḻïḍè"/>
          <p:cNvSpPr/>
          <p:nvPr/>
        </p:nvSpPr>
        <p:spPr>
          <a:xfrm>
            <a:off x="1132080" y="1019895"/>
            <a:ext cx="10074324" cy="713740"/>
          </a:xfrm>
          <a:prstGeom prst="rect">
            <a:avLst/>
          </a:prstGeom>
          <a:noFill/>
          <a:ln>
            <a:noFill/>
          </a:ln>
        </p:spPr>
        <p:txBody>
          <a:bodyPr wrap="square" lIns="68580" tIns="34290" rIns="68580" bIns="34290" anchor="t" anchorCtr="0">
            <a:noAutofit/>
          </a:bodyPr>
          <a:lstStyle/>
          <a:p>
            <a:pPr defTabSz="685165">
              <a:lnSpc>
                <a:spcPct val="150000"/>
              </a:lnSpc>
              <a:buSzPct val="25000"/>
              <a:defRPr/>
            </a:pPr>
            <a:r>
              <a:rPr lang="zh-CN" altLang="en-US" sz="1400" dirty="0" smtClean="0">
                <a:solidFill>
                  <a:srgbClr val="002060"/>
                </a:solidFill>
                <a:latin typeface="微软雅黑" panose="020B0503020204020204" charset="-122"/>
                <a:ea typeface="微软雅黑" panose="020B0503020204020204" charset="-122"/>
              </a:rPr>
              <a:t>大</a:t>
            </a:r>
            <a:r>
              <a:rPr lang="zh-CN" altLang="en-US" sz="1400" dirty="0">
                <a:solidFill>
                  <a:srgbClr val="002060"/>
                </a:solidFill>
                <a:latin typeface="微软雅黑" panose="020B0503020204020204" charset="-122"/>
                <a:ea typeface="微软雅黑" panose="020B0503020204020204" charset="-122"/>
              </a:rPr>
              <a:t>模型需要采用多机多卡集群的方式进行训练，主流的并行训练方式有一般有 </a:t>
            </a:r>
            <a:r>
              <a:rPr lang="en-US" altLang="zh-CN" sz="1400" dirty="0">
                <a:solidFill>
                  <a:srgbClr val="002060"/>
                </a:solidFill>
                <a:latin typeface="微软雅黑" panose="020B0503020204020204" charset="-122"/>
                <a:ea typeface="微软雅黑" panose="020B0503020204020204" charset="-122"/>
              </a:rPr>
              <a:t>tensor parallelism</a:t>
            </a:r>
            <a:r>
              <a:rPr lang="zh-CN" altLang="en-US" sz="1400" dirty="0">
                <a:solidFill>
                  <a:srgbClr val="002060"/>
                </a:solidFill>
                <a:latin typeface="微软雅黑" panose="020B0503020204020204" charset="-122"/>
                <a:ea typeface="微软雅黑" panose="020B0503020204020204" charset="-122"/>
              </a:rPr>
              <a:t>、</a:t>
            </a:r>
            <a:r>
              <a:rPr lang="en-US" altLang="zh-CN" sz="1400" dirty="0">
                <a:solidFill>
                  <a:srgbClr val="002060"/>
                </a:solidFill>
                <a:latin typeface="微软雅黑" panose="020B0503020204020204" charset="-122"/>
                <a:ea typeface="微软雅黑" panose="020B0503020204020204" charset="-122"/>
              </a:rPr>
              <a:t>pipeline parallelism</a:t>
            </a:r>
            <a:r>
              <a:rPr lang="zh-CN" altLang="en-US" sz="1400" dirty="0">
                <a:solidFill>
                  <a:srgbClr val="002060"/>
                </a:solidFill>
                <a:latin typeface="微软雅黑" panose="020B0503020204020204" charset="-122"/>
                <a:ea typeface="微软雅黑" panose="020B0503020204020204" charset="-122"/>
              </a:rPr>
              <a:t>、</a:t>
            </a:r>
            <a:r>
              <a:rPr lang="en-US" altLang="zh-CN" sz="1400" dirty="0">
                <a:solidFill>
                  <a:srgbClr val="002060"/>
                </a:solidFill>
                <a:latin typeface="微软雅黑" panose="020B0503020204020204" charset="-122"/>
                <a:ea typeface="微软雅黑" panose="020B0503020204020204" charset="-122"/>
              </a:rPr>
              <a:t>data parallelism </a:t>
            </a:r>
            <a:r>
              <a:rPr lang="zh-CN" altLang="en-US" sz="1400" dirty="0">
                <a:solidFill>
                  <a:srgbClr val="002060"/>
                </a:solidFill>
                <a:latin typeface="微软雅黑" panose="020B0503020204020204" charset="-122"/>
                <a:ea typeface="微软雅黑" panose="020B0503020204020204" charset="-122"/>
              </a:rPr>
              <a:t>几种并行方式，分别在模型的层内、模型的层间、训练数据三个维度上对 </a:t>
            </a:r>
            <a:r>
              <a:rPr lang="en-US" altLang="zh-CN" sz="1400" dirty="0">
                <a:solidFill>
                  <a:srgbClr val="002060"/>
                </a:solidFill>
                <a:latin typeface="微软雅黑" panose="020B0503020204020204" charset="-122"/>
                <a:ea typeface="微软雅黑" panose="020B0503020204020204" charset="-122"/>
              </a:rPr>
              <a:t>GPU </a:t>
            </a:r>
            <a:r>
              <a:rPr lang="zh-CN" altLang="en-US" sz="1400" dirty="0">
                <a:solidFill>
                  <a:srgbClr val="002060"/>
                </a:solidFill>
                <a:latin typeface="微软雅黑" panose="020B0503020204020204" charset="-122"/>
                <a:ea typeface="微软雅黑" panose="020B0503020204020204" charset="-122"/>
              </a:rPr>
              <a:t>进行</a:t>
            </a:r>
            <a:r>
              <a:rPr lang="zh-CN" altLang="en-US" sz="1400" dirty="0" smtClean="0">
                <a:solidFill>
                  <a:srgbClr val="002060"/>
                </a:solidFill>
                <a:latin typeface="微软雅黑" panose="020B0503020204020204" charset="-122"/>
                <a:ea typeface="微软雅黑" panose="020B0503020204020204" charset="-122"/>
              </a:rPr>
              <a:t>划分</a:t>
            </a:r>
            <a:r>
              <a:rPr lang="zh-CN" altLang="en-US" sz="1400" dirty="0">
                <a:solidFill>
                  <a:srgbClr val="002060"/>
                </a:solidFill>
                <a:latin typeface="微软雅黑" panose="020B0503020204020204" charset="-122"/>
                <a:ea typeface="微软雅黑" panose="020B0503020204020204" charset="-122"/>
              </a:rPr>
              <a:t>。</a:t>
            </a:r>
            <a:endParaRPr lang="en-US" altLang="zh-CN" sz="1400" dirty="0">
              <a:solidFill>
                <a:srgbClr val="002060"/>
              </a:solidFill>
              <a:latin typeface="微软雅黑" panose="020B0503020204020204" charset="-122"/>
              <a:ea typeface="微软雅黑" panose="020B0503020204020204" charset="-122"/>
            </a:endParaRPr>
          </a:p>
        </p:txBody>
      </p:sp>
      <p:pic>
        <p:nvPicPr>
          <p:cNvPr id="18" name="图片 17" descr="ny-logo"/>
          <p:cNvPicPr>
            <a:picLocks noChangeAspect="1"/>
          </p:cNvPicPr>
          <p:nvPr/>
        </p:nvPicPr>
        <p:blipFill>
          <a:blip r:embed="rId5"/>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24" name="文本占位符 1"/>
          <p:cNvSpPr txBox="1"/>
          <p:nvPr/>
        </p:nvSpPr>
        <p:spPr>
          <a:xfrm>
            <a:off x="354812" y="197121"/>
            <a:ext cx="6932605" cy="606394"/>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cs typeface="+mn-ea"/>
                <a:sym typeface="+mn-lt"/>
              </a:rPr>
              <a:t>数据并行</a:t>
            </a:r>
            <a:endParaRPr lang="zh-CN" altLang="en-US" b="1" dirty="0">
              <a:cs typeface="+mn-ea"/>
              <a:sym typeface="+mn-lt"/>
            </a:endParaRPr>
          </a:p>
        </p:txBody>
      </p:sp>
      <p:cxnSp>
        <p:nvCxnSpPr>
          <p:cNvPr id="143" name="直接箭头连接符 142"/>
          <p:cNvCxnSpPr/>
          <p:nvPr/>
        </p:nvCxnSpPr>
        <p:spPr>
          <a:xfrm>
            <a:off x="6083707" y="873970"/>
            <a:ext cx="2077752" cy="0"/>
          </a:xfrm>
          <a:prstGeom prst="straightConnector1">
            <a:avLst/>
          </a:prstGeom>
          <a:ln>
            <a:solidFill>
              <a:schemeClr val="accent6">
                <a:lumMod val="60000"/>
                <a:lumOff val="40000"/>
              </a:schemeClr>
            </a:solidFill>
            <a:tailEnd type="triangle"/>
          </a:ln>
        </p:spPr>
        <p:style>
          <a:lnRef idx="1">
            <a:schemeClr val="accent3"/>
          </a:lnRef>
          <a:fillRef idx="0">
            <a:schemeClr val="accent3"/>
          </a:fillRef>
          <a:effectRef idx="0">
            <a:schemeClr val="accent3"/>
          </a:effectRef>
          <a:fontRef idx="minor">
            <a:schemeClr val="tx1"/>
          </a:fontRef>
        </p:style>
      </p:cxnSp>
      <p:grpSp>
        <p:nvGrpSpPr>
          <p:cNvPr id="145" name="组合 144"/>
          <p:cNvGrpSpPr/>
          <p:nvPr/>
        </p:nvGrpSpPr>
        <p:grpSpPr>
          <a:xfrm>
            <a:off x="6083707" y="1051911"/>
            <a:ext cx="2123377" cy="1519657"/>
            <a:chOff x="702148" y="996948"/>
            <a:chExt cx="1043978" cy="668301"/>
          </a:xfrm>
        </p:grpSpPr>
        <p:pic>
          <p:nvPicPr>
            <p:cNvPr id="146" name="图片 145"/>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contrast="-40000"/>
                      </a14:imgEffect>
                      <a14:imgEffect>
                        <a14:saturation sat="0"/>
                      </a14:imgEffect>
                    </a14:imgLayer>
                  </a14:imgProps>
                </a:ext>
              </a:extLst>
            </a:blip>
            <a:stretch>
              <a:fillRect/>
            </a:stretch>
          </p:blipFill>
          <p:spPr>
            <a:xfrm>
              <a:off x="724580" y="996948"/>
              <a:ext cx="514622" cy="668301"/>
            </a:xfrm>
            <a:prstGeom prst="rect">
              <a:avLst/>
            </a:prstGeom>
            <a:ln>
              <a:solidFill>
                <a:schemeClr val="accent6">
                  <a:lumMod val="60000"/>
                  <a:lumOff val="40000"/>
                </a:schemeClr>
              </a:solidFill>
            </a:ln>
          </p:spPr>
        </p:pic>
        <p:pic>
          <p:nvPicPr>
            <p:cNvPr id="147" name="图片 146"/>
            <p:cNvPicPr>
              <a:picLocks noChangeAspect="1"/>
            </p:cNvPicPr>
            <p:nvPr/>
          </p:nvPicPr>
          <p:blipFill>
            <a:blip r:embed="rId4">
              <a:biLevel thresh="50000"/>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233475" y="996948"/>
              <a:ext cx="512651" cy="664436"/>
            </a:xfrm>
            <a:prstGeom prst="rect">
              <a:avLst/>
            </a:prstGeom>
            <a:ln>
              <a:solidFill>
                <a:schemeClr val="accent6">
                  <a:lumMod val="60000"/>
                  <a:lumOff val="40000"/>
                </a:schemeClr>
              </a:solidFill>
            </a:ln>
          </p:spPr>
        </p:pic>
        <p:sp>
          <p:nvSpPr>
            <p:cNvPr id="148" name="矩形 147"/>
            <p:cNvSpPr/>
            <p:nvPr/>
          </p:nvSpPr>
          <p:spPr>
            <a:xfrm>
              <a:off x="702148" y="996948"/>
              <a:ext cx="1043978" cy="636122"/>
            </a:xfrm>
            <a:prstGeom prst="rect">
              <a:avLst/>
            </a:prstGeom>
            <a:noFill/>
            <a:ln w="6350">
              <a:solidFill>
                <a:schemeClr val="accent6">
                  <a:lumMod val="60000"/>
                  <a:lumOff val="40000"/>
                </a:schemeClr>
              </a:solid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32788E">
                    <a:lumOff val="44000"/>
                  </a:srgbClr>
                </a:solidFill>
                <a:effectLst/>
                <a:uLnTx/>
                <a:uFillTx/>
                <a:latin typeface="+mn-lt"/>
                <a:ea typeface="+mn-ea"/>
                <a:cs typeface="+mn-ea"/>
                <a:sym typeface="+mn-lt"/>
              </a:endParaRPr>
            </a:p>
          </p:txBody>
        </p:sp>
      </p:grpSp>
      <p:grpSp>
        <p:nvGrpSpPr>
          <p:cNvPr id="149" name="组合 148"/>
          <p:cNvGrpSpPr/>
          <p:nvPr/>
        </p:nvGrpSpPr>
        <p:grpSpPr>
          <a:xfrm>
            <a:off x="4680961" y="1448884"/>
            <a:ext cx="2123377" cy="1519657"/>
            <a:chOff x="702148" y="996948"/>
            <a:chExt cx="1043978" cy="668301"/>
          </a:xfrm>
        </p:grpSpPr>
        <p:pic>
          <p:nvPicPr>
            <p:cNvPr id="150" name="图片 149"/>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contrast="-40000"/>
                      </a14:imgEffect>
                      <a14:imgEffect>
                        <a14:saturation sat="0"/>
                      </a14:imgEffect>
                    </a14:imgLayer>
                  </a14:imgProps>
                </a:ext>
              </a:extLst>
            </a:blip>
            <a:stretch>
              <a:fillRect/>
            </a:stretch>
          </p:blipFill>
          <p:spPr>
            <a:xfrm>
              <a:off x="724580" y="996948"/>
              <a:ext cx="514622" cy="668301"/>
            </a:xfrm>
            <a:prstGeom prst="rect">
              <a:avLst/>
            </a:prstGeom>
            <a:ln>
              <a:solidFill>
                <a:schemeClr val="accent6">
                  <a:lumMod val="60000"/>
                  <a:lumOff val="40000"/>
                </a:schemeClr>
              </a:solidFill>
            </a:ln>
          </p:spPr>
        </p:pic>
        <p:pic>
          <p:nvPicPr>
            <p:cNvPr id="151" name="图片 150"/>
            <p:cNvPicPr>
              <a:picLocks noChangeAspect="1"/>
            </p:cNvPicPr>
            <p:nvPr/>
          </p:nvPicPr>
          <p:blipFill>
            <a:blip r:embed="rId4">
              <a:biLevel thresh="50000"/>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233475" y="996948"/>
              <a:ext cx="512651" cy="664436"/>
            </a:xfrm>
            <a:prstGeom prst="rect">
              <a:avLst/>
            </a:prstGeom>
            <a:ln>
              <a:solidFill>
                <a:schemeClr val="accent6">
                  <a:lumMod val="60000"/>
                  <a:lumOff val="40000"/>
                </a:schemeClr>
              </a:solidFill>
            </a:ln>
          </p:spPr>
        </p:pic>
        <p:sp>
          <p:nvSpPr>
            <p:cNvPr id="152" name="矩形 151"/>
            <p:cNvSpPr/>
            <p:nvPr/>
          </p:nvSpPr>
          <p:spPr>
            <a:xfrm>
              <a:off x="702148" y="996948"/>
              <a:ext cx="1043978" cy="636122"/>
            </a:xfrm>
            <a:prstGeom prst="rect">
              <a:avLst/>
            </a:prstGeom>
            <a:noFill/>
            <a:ln w="6350">
              <a:solidFill>
                <a:schemeClr val="accent6">
                  <a:lumMod val="60000"/>
                  <a:lumOff val="40000"/>
                </a:schemeClr>
              </a:solid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32788E">
                    <a:lumOff val="44000"/>
                  </a:srgbClr>
                </a:solidFill>
                <a:effectLst/>
                <a:uLnTx/>
                <a:uFillTx/>
                <a:latin typeface="+mn-lt"/>
                <a:ea typeface="+mn-ea"/>
                <a:cs typeface="+mn-ea"/>
                <a:sym typeface="+mn-lt"/>
              </a:endParaRPr>
            </a:p>
          </p:txBody>
        </p:sp>
      </p:grpSp>
      <p:grpSp>
        <p:nvGrpSpPr>
          <p:cNvPr id="153" name="组合 152"/>
          <p:cNvGrpSpPr/>
          <p:nvPr/>
        </p:nvGrpSpPr>
        <p:grpSpPr>
          <a:xfrm>
            <a:off x="3113681" y="1775153"/>
            <a:ext cx="2123377" cy="1519657"/>
            <a:chOff x="702148" y="996948"/>
            <a:chExt cx="1043978" cy="668301"/>
          </a:xfrm>
        </p:grpSpPr>
        <p:pic>
          <p:nvPicPr>
            <p:cNvPr id="154" name="图片 153"/>
            <p:cNvPicPr>
              <a:picLocks noChangeAspect="1"/>
            </p:cNvPicPr>
            <p:nvPr/>
          </p:nvPicPr>
          <p:blipFill>
            <a:blip r:embed="rId2">
              <a:biLevel thresh="50000"/>
              <a:extLst>
                <a:ext uri="{BEBA8EAE-BF5A-486C-A8C5-ECC9F3942E4B}">
                  <a14:imgProps xmlns:a14="http://schemas.microsoft.com/office/drawing/2010/main">
                    <a14:imgLayer r:embed="rId3">
                      <a14:imgEffect>
                        <a14:brightnessContrast contrast="-40000"/>
                      </a14:imgEffect>
                      <a14:imgEffect>
                        <a14:saturation sat="0"/>
                      </a14:imgEffect>
                    </a14:imgLayer>
                  </a14:imgProps>
                </a:ext>
              </a:extLst>
            </a:blip>
            <a:stretch>
              <a:fillRect/>
            </a:stretch>
          </p:blipFill>
          <p:spPr>
            <a:xfrm>
              <a:off x="724580" y="996948"/>
              <a:ext cx="514622" cy="668301"/>
            </a:xfrm>
            <a:prstGeom prst="rect">
              <a:avLst/>
            </a:prstGeom>
            <a:ln>
              <a:solidFill>
                <a:schemeClr val="accent6">
                  <a:lumMod val="60000"/>
                  <a:lumOff val="40000"/>
                </a:schemeClr>
              </a:solidFill>
            </a:ln>
          </p:spPr>
        </p:pic>
        <p:pic>
          <p:nvPicPr>
            <p:cNvPr id="155" name="图片 154"/>
            <p:cNvPicPr>
              <a:picLocks noChangeAspect="1"/>
            </p:cNvPicPr>
            <p:nvPr/>
          </p:nvPicPr>
          <p:blipFill>
            <a:blip r:embed="rId4">
              <a:biLevel thresh="50000"/>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233475" y="996948"/>
              <a:ext cx="512651" cy="664436"/>
            </a:xfrm>
            <a:prstGeom prst="rect">
              <a:avLst/>
            </a:prstGeom>
            <a:ln>
              <a:solidFill>
                <a:schemeClr val="accent6">
                  <a:lumMod val="60000"/>
                  <a:lumOff val="40000"/>
                </a:schemeClr>
              </a:solidFill>
            </a:ln>
          </p:spPr>
        </p:pic>
        <p:sp>
          <p:nvSpPr>
            <p:cNvPr id="156" name="矩形 155"/>
            <p:cNvSpPr/>
            <p:nvPr/>
          </p:nvSpPr>
          <p:spPr>
            <a:xfrm>
              <a:off x="702148" y="996948"/>
              <a:ext cx="1043978" cy="636122"/>
            </a:xfrm>
            <a:prstGeom prst="rect">
              <a:avLst/>
            </a:prstGeom>
            <a:noFill/>
            <a:ln w="6350">
              <a:solidFill>
                <a:schemeClr val="accent6">
                  <a:lumMod val="60000"/>
                  <a:lumOff val="40000"/>
                </a:schemeClr>
              </a:solid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32788E">
                    <a:lumOff val="44000"/>
                  </a:srgbClr>
                </a:solidFill>
                <a:effectLst/>
                <a:uLnTx/>
                <a:uFillTx/>
                <a:latin typeface="+mn-lt"/>
                <a:ea typeface="+mn-ea"/>
                <a:cs typeface="+mn-ea"/>
                <a:sym typeface="+mn-lt"/>
              </a:endParaRPr>
            </a:p>
          </p:txBody>
        </p:sp>
      </p:grpSp>
      <p:sp>
        <p:nvSpPr>
          <p:cNvPr id="166" name="矩形 165"/>
          <p:cNvSpPr/>
          <p:nvPr/>
        </p:nvSpPr>
        <p:spPr>
          <a:xfrm>
            <a:off x="1620405" y="4389207"/>
            <a:ext cx="9701240" cy="738664"/>
          </a:xfrm>
          <a:prstGeom prst="rect">
            <a:avLst/>
          </a:prstGeom>
        </p:spPr>
        <p:txBody>
          <a:bodyPr wrap="square">
            <a:spAutoFit/>
          </a:bodyPr>
          <a:lstStyle/>
          <a:p>
            <a:r>
              <a:rPr lang="zh-CN" altLang="en-US" sz="1400" b="1" dirty="0">
                <a:solidFill>
                  <a:srgbClr val="4C4948"/>
                </a:solidFill>
                <a:cs typeface="+mn-ea"/>
              </a:rPr>
              <a:t>数据并行是最常用的并行训练方式，用于加速模型训练和处理大规模数据集。在数据并行模式下，训练数据被划分成多份，然后将每份数据分配到不同的计算节点上，例如多卡或者多台设备。每个节点独立地处理自己的数据子集，并使用相同的模型进行前向传播和反向传播，最终对所有节点的梯度进行同步后，进行模型参数更新。</a:t>
            </a:r>
            <a:endParaRPr lang="en-US" altLang="zh-CN" sz="1400" b="1" dirty="0">
              <a:solidFill>
                <a:srgbClr val="4C4948"/>
              </a:solidFill>
              <a:cs typeface="+mn-ea"/>
            </a:endParaRPr>
          </a:p>
        </p:txBody>
      </p:sp>
      <p:pic>
        <p:nvPicPr>
          <p:cNvPr id="17" name="图片 16" descr="ny-logo"/>
          <p:cNvPicPr>
            <a:picLocks noChangeAspect="1"/>
          </p:cNvPicPr>
          <p:nvPr/>
        </p:nvPicPr>
        <p:blipFill>
          <a:blip r:embed="rId6"/>
          <a:stretch>
            <a:fillRect/>
          </a:stretch>
        </p:blipFill>
        <p:spPr>
          <a:xfrm>
            <a:off x="9872638" y="45418"/>
            <a:ext cx="2101038" cy="3407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00" name="文本占位符 1"/>
          <p:cNvSpPr txBox="1"/>
          <p:nvPr/>
        </p:nvSpPr>
        <p:spPr>
          <a:xfrm>
            <a:off x="365107" y="219042"/>
            <a:ext cx="6051899" cy="499567"/>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cs typeface="+mn-ea"/>
                <a:sym typeface="+mn-lt"/>
              </a:rPr>
              <a:t>流水线并行需要的跨节点互通带宽需</a:t>
            </a:r>
            <a:r>
              <a:rPr lang="en-US" altLang="zh-CN" b="1" dirty="0" smtClean="0">
                <a:cs typeface="+mn-ea"/>
                <a:sym typeface="+mn-lt"/>
              </a:rPr>
              <a:t>RDMA</a:t>
            </a:r>
            <a:r>
              <a:rPr lang="zh-CN" altLang="en-US" b="1" dirty="0" smtClean="0">
                <a:cs typeface="+mn-ea"/>
                <a:sym typeface="+mn-lt"/>
              </a:rPr>
              <a:t>网卡满足</a:t>
            </a:r>
            <a:endParaRPr lang="zh-CN" altLang="en-US" b="1" dirty="0">
              <a:cs typeface="+mn-ea"/>
              <a:sym typeface="+mn-lt"/>
            </a:endParaRPr>
          </a:p>
        </p:txBody>
      </p:sp>
      <p:sp>
        <p:nvSpPr>
          <p:cNvPr id="601" name="文本框 600"/>
          <p:cNvSpPr txBox="1"/>
          <p:nvPr/>
        </p:nvSpPr>
        <p:spPr>
          <a:xfrm>
            <a:off x="1482553" y="4000423"/>
            <a:ext cx="324036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rgbClr val="4C4948"/>
                </a:solidFill>
                <a:effectLst/>
                <a:uLnTx/>
                <a:uFillTx/>
                <a:latin typeface="+mn-lt"/>
                <a:ea typeface="+mn-ea"/>
                <a:cs typeface="+mn-ea"/>
                <a:sym typeface="+mn-lt"/>
              </a:rPr>
              <a:t>每组张量并行计算的结果数据需发送给下一组张量并行的</a:t>
            </a:r>
            <a:r>
              <a:rPr kumimoji="0" lang="en-US" altLang="zh-CN" sz="1200" b="0" i="0" u="none" strike="noStrike" kern="1200" cap="none" spc="0" normalizeH="0" baseline="0" noProof="0" dirty="0">
                <a:ln>
                  <a:noFill/>
                </a:ln>
                <a:solidFill>
                  <a:srgbClr val="4C4948"/>
                </a:solidFill>
                <a:effectLst/>
                <a:uLnTx/>
                <a:uFillTx/>
                <a:latin typeface="+mn-lt"/>
                <a:ea typeface="+mn-ea"/>
                <a:cs typeface="+mn-ea"/>
                <a:sym typeface="+mn-lt"/>
              </a:rPr>
              <a:t>GPU</a:t>
            </a:r>
            <a:endParaRPr kumimoji="0" lang="zh-CN" altLang="en-US" sz="1200" b="0" i="0" u="none" strike="noStrike" kern="1200" cap="none" spc="0" normalizeH="0" baseline="0" noProof="0" dirty="0">
              <a:ln>
                <a:noFill/>
              </a:ln>
              <a:solidFill>
                <a:srgbClr val="4C4948"/>
              </a:solidFill>
              <a:effectLst/>
              <a:uLnTx/>
              <a:uFillTx/>
              <a:latin typeface="+mn-lt"/>
              <a:ea typeface="+mn-ea"/>
              <a:cs typeface="+mn-ea"/>
              <a:sym typeface="+mn-lt"/>
            </a:endParaRPr>
          </a:p>
        </p:txBody>
      </p:sp>
      <p:cxnSp>
        <p:nvCxnSpPr>
          <p:cNvPr id="602" name="直接箭头连接符 601"/>
          <p:cNvCxnSpPr>
            <a:stCxn id="751" idx="0"/>
            <a:endCxn id="762" idx="2"/>
          </p:cNvCxnSpPr>
          <p:nvPr/>
        </p:nvCxnSpPr>
        <p:spPr>
          <a:xfrm flipV="1">
            <a:off x="2098497" y="2891575"/>
            <a:ext cx="0" cy="606083"/>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3" name="直接箭头连接符 602"/>
          <p:cNvCxnSpPr>
            <a:stCxn id="755" idx="0"/>
            <a:endCxn id="766" idx="2"/>
          </p:cNvCxnSpPr>
          <p:nvPr/>
        </p:nvCxnSpPr>
        <p:spPr>
          <a:xfrm flipV="1">
            <a:off x="2363961" y="2891575"/>
            <a:ext cx="0" cy="606083"/>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4" name="直接箭头连接符 603"/>
          <p:cNvCxnSpPr>
            <a:stCxn id="752" idx="0"/>
            <a:endCxn id="763" idx="2"/>
          </p:cNvCxnSpPr>
          <p:nvPr/>
        </p:nvCxnSpPr>
        <p:spPr>
          <a:xfrm flipV="1">
            <a:off x="2629425" y="2891575"/>
            <a:ext cx="0" cy="606083"/>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5" name="直接箭头连接符 604"/>
          <p:cNvCxnSpPr>
            <a:stCxn id="756" idx="0"/>
            <a:endCxn id="767" idx="2"/>
          </p:cNvCxnSpPr>
          <p:nvPr/>
        </p:nvCxnSpPr>
        <p:spPr>
          <a:xfrm flipV="1">
            <a:off x="2894889" y="2891575"/>
            <a:ext cx="0" cy="60608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6" name="直接箭头连接符 605"/>
          <p:cNvCxnSpPr>
            <a:stCxn id="762" idx="0"/>
            <a:endCxn id="773" idx="2"/>
          </p:cNvCxnSpPr>
          <p:nvPr/>
        </p:nvCxnSpPr>
        <p:spPr>
          <a:xfrm flipV="1">
            <a:off x="2098497" y="1986811"/>
            <a:ext cx="0" cy="704528"/>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7" name="直接箭头连接符 606"/>
          <p:cNvCxnSpPr>
            <a:stCxn id="766" idx="0"/>
            <a:endCxn id="777" idx="2"/>
          </p:cNvCxnSpPr>
          <p:nvPr/>
        </p:nvCxnSpPr>
        <p:spPr>
          <a:xfrm flipV="1">
            <a:off x="2363961" y="1986811"/>
            <a:ext cx="0" cy="704528"/>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8" name="直接箭头连接符 607"/>
          <p:cNvCxnSpPr>
            <a:stCxn id="763" idx="0"/>
            <a:endCxn id="774" idx="2"/>
          </p:cNvCxnSpPr>
          <p:nvPr/>
        </p:nvCxnSpPr>
        <p:spPr>
          <a:xfrm flipV="1">
            <a:off x="2629425" y="1986811"/>
            <a:ext cx="0" cy="704528"/>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9" name="直接箭头连接符 608"/>
          <p:cNvCxnSpPr>
            <a:stCxn id="767" idx="0"/>
            <a:endCxn id="778" idx="2"/>
          </p:cNvCxnSpPr>
          <p:nvPr/>
        </p:nvCxnSpPr>
        <p:spPr>
          <a:xfrm flipV="1">
            <a:off x="2894889" y="1986811"/>
            <a:ext cx="0" cy="70452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0" name="矩形 609"/>
          <p:cNvSpPr/>
          <p:nvPr/>
        </p:nvSpPr>
        <p:spPr>
          <a:xfrm>
            <a:off x="5154963" y="2475913"/>
            <a:ext cx="2282563" cy="1733270"/>
          </a:xfrm>
          <a:prstGeom prst="rect">
            <a:avLst/>
          </a:prstGeom>
          <a:solidFill>
            <a:srgbClr val="C5E0B4"/>
          </a:solidFill>
          <a:ln w="12700">
            <a:no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32788E">
                  <a:lumOff val="44000"/>
                </a:srgbClr>
              </a:solidFill>
              <a:effectLst/>
              <a:uLnTx/>
              <a:uFillTx/>
              <a:latin typeface="+mn-lt"/>
              <a:ea typeface="+mn-ea"/>
              <a:cs typeface="+mn-ea"/>
              <a:sym typeface="+mn-lt"/>
            </a:endParaRPr>
          </a:p>
        </p:txBody>
      </p:sp>
      <p:sp>
        <p:nvSpPr>
          <p:cNvPr id="611" name="矩形 610"/>
          <p:cNvSpPr/>
          <p:nvPr/>
        </p:nvSpPr>
        <p:spPr>
          <a:xfrm rot="5400000">
            <a:off x="5154964"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GPU-1</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2" name="矩形 611"/>
          <p:cNvSpPr/>
          <p:nvPr/>
        </p:nvSpPr>
        <p:spPr>
          <a:xfrm rot="5400000">
            <a:off x="5421638"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GPU-2</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3" name="矩形 612"/>
          <p:cNvSpPr/>
          <p:nvPr/>
        </p:nvSpPr>
        <p:spPr>
          <a:xfrm rot="5400000">
            <a:off x="5688312"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GPU-3</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4" name="矩形 613"/>
          <p:cNvSpPr/>
          <p:nvPr/>
        </p:nvSpPr>
        <p:spPr>
          <a:xfrm rot="5400000">
            <a:off x="5954986"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GPU-4</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5" name="矩形 614"/>
          <p:cNvSpPr/>
          <p:nvPr/>
        </p:nvSpPr>
        <p:spPr>
          <a:xfrm rot="5400000">
            <a:off x="6221659"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GPU-5</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6" name="矩形 615"/>
          <p:cNvSpPr/>
          <p:nvPr/>
        </p:nvSpPr>
        <p:spPr>
          <a:xfrm rot="5400000">
            <a:off x="6488333"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GPU-6</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7" name="矩形 616"/>
          <p:cNvSpPr/>
          <p:nvPr/>
        </p:nvSpPr>
        <p:spPr>
          <a:xfrm rot="5400000">
            <a:off x="6755007"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GPU-7</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8" name="矩形 617"/>
          <p:cNvSpPr/>
          <p:nvPr/>
        </p:nvSpPr>
        <p:spPr>
          <a:xfrm rot="5400000">
            <a:off x="7021678"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GPU-8</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19" name="矩形 618"/>
          <p:cNvSpPr/>
          <p:nvPr/>
        </p:nvSpPr>
        <p:spPr>
          <a:xfrm>
            <a:off x="5259495" y="3866402"/>
            <a:ext cx="2048361" cy="219035"/>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err="1">
                <a:ln>
                  <a:noFill/>
                </a:ln>
                <a:solidFill>
                  <a:srgbClr val="A0A0A0">
                    <a:lumMod val="20000"/>
                    <a:lumOff val="80000"/>
                  </a:srgbClr>
                </a:solidFill>
                <a:effectLst/>
                <a:uLnTx/>
                <a:uFillTx/>
                <a:latin typeface="+mn-lt"/>
                <a:ea typeface="+mn-ea"/>
                <a:cs typeface="+mn-ea"/>
                <a:sym typeface="+mn-lt"/>
              </a:rPr>
              <a:t>NVSwitch</a:t>
            </a: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 </a:t>
            </a:r>
            <a:r>
              <a:rPr kumimoji="0" lang="zh-CN" altLang="en-US"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 </a:t>
            </a: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6</a:t>
            </a:r>
            <a:endPar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3.2TB/s</a:t>
            </a:r>
            <a:endPar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0" name="矩形 619"/>
          <p:cNvSpPr/>
          <p:nvPr/>
        </p:nvSpPr>
        <p:spPr>
          <a:xfrm>
            <a:off x="5259496"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1" name="矩形 620"/>
          <p:cNvSpPr/>
          <p:nvPr/>
        </p:nvSpPr>
        <p:spPr>
          <a:xfrm>
            <a:off x="5798716"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2" name="矩形 621"/>
          <p:cNvSpPr/>
          <p:nvPr/>
        </p:nvSpPr>
        <p:spPr>
          <a:xfrm>
            <a:off x="6326191"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3" name="矩形 622"/>
          <p:cNvSpPr/>
          <p:nvPr/>
        </p:nvSpPr>
        <p:spPr>
          <a:xfrm>
            <a:off x="6859538"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4" name="矩形 623"/>
          <p:cNvSpPr/>
          <p:nvPr/>
        </p:nvSpPr>
        <p:spPr>
          <a:xfrm rot="5400000">
            <a:off x="5154964"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NIC-1</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5" name="矩形 624"/>
          <p:cNvSpPr/>
          <p:nvPr/>
        </p:nvSpPr>
        <p:spPr>
          <a:xfrm rot="5400000">
            <a:off x="5421638"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NIC-2</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6" name="矩形 625"/>
          <p:cNvSpPr/>
          <p:nvPr/>
        </p:nvSpPr>
        <p:spPr>
          <a:xfrm rot="5400000">
            <a:off x="5688309"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NIC-3</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7" name="矩形 626"/>
          <p:cNvSpPr/>
          <p:nvPr/>
        </p:nvSpPr>
        <p:spPr>
          <a:xfrm rot="5400000">
            <a:off x="5954980"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NIC-4</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8" name="矩形 627"/>
          <p:cNvSpPr/>
          <p:nvPr/>
        </p:nvSpPr>
        <p:spPr>
          <a:xfrm rot="5400000">
            <a:off x="6221652"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NIC-5</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29" name="矩形 628"/>
          <p:cNvSpPr/>
          <p:nvPr/>
        </p:nvSpPr>
        <p:spPr>
          <a:xfrm rot="5400000">
            <a:off x="6488334"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NIC-6</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30" name="矩形 629"/>
          <p:cNvSpPr/>
          <p:nvPr/>
        </p:nvSpPr>
        <p:spPr>
          <a:xfrm rot="5400000">
            <a:off x="6770182"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NIC-7</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31" name="矩形 630"/>
          <p:cNvSpPr/>
          <p:nvPr/>
        </p:nvSpPr>
        <p:spPr>
          <a:xfrm rot="5400000">
            <a:off x="7021677" y="267982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NIC-8</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cxnSp>
        <p:nvCxnSpPr>
          <p:cNvPr id="632" name="直接连接符 631"/>
          <p:cNvCxnSpPr>
            <a:stCxn id="624" idx="3"/>
            <a:endCxn id="620" idx="0"/>
          </p:cNvCxnSpPr>
          <p:nvPr/>
        </p:nvCxnSpPr>
        <p:spPr>
          <a:xfrm>
            <a:off x="5350318" y="2964297"/>
            <a:ext cx="133338" cy="65120"/>
          </a:xfrm>
          <a:prstGeom prst="line">
            <a:avLst/>
          </a:prstGeom>
        </p:spPr>
        <p:style>
          <a:lnRef idx="1">
            <a:schemeClr val="dk1"/>
          </a:lnRef>
          <a:fillRef idx="0">
            <a:schemeClr val="dk1"/>
          </a:fillRef>
          <a:effectRef idx="0">
            <a:schemeClr val="dk1"/>
          </a:effectRef>
          <a:fontRef idx="minor">
            <a:schemeClr val="tx1"/>
          </a:fontRef>
        </p:style>
      </p:cxnSp>
      <p:cxnSp>
        <p:nvCxnSpPr>
          <p:cNvPr id="633" name="直接连接符 632"/>
          <p:cNvCxnSpPr>
            <a:stCxn id="620" idx="0"/>
            <a:endCxn id="625" idx="3"/>
          </p:cNvCxnSpPr>
          <p:nvPr/>
        </p:nvCxnSpPr>
        <p:spPr>
          <a:xfrm flipV="1">
            <a:off x="5483656" y="2964297"/>
            <a:ext cx="133336" cy="65120"/>
          </a:xfrm>
          <a:prstGeom prst="line">
            <a:avLst/>
          </a:prstGeom>
        </p:spPr>
        <p:style>
          <a:lnRef idx="1">
            <a:schemeClr val="dk1"/>
          </a:lnRef>
          <a:fillRef idx="0">
            <a:schemeClr val="dk1"/>
          </a:fillRef>
          <a:effectRef idx="0">
            <a:schemeClr val="dk1"/>
          </a:effectRef>
          <a:fontRef idx="minor">
            <a:schemeClr val="tx1"/>
          </a:fontRef>
        </p:style>
      </p:cxnSp>
      <p:cxnSp>
        <p:nvCxnSpPr>
          <p:cNvPr id="634" name="直接连接符 633"/>
          <p:cNvCxnSpPr>
            <a:stCxn id="621" idx="0"/>
            <a:endCxn id="626" idx="3"/>
          </p:cNvCxnSpPr>
          <p:nvPr/>
        </p:nvCxnSpPr>
        <p:spPr>
          <a:xfrm flipH="1" flipV="1">
            <a:off x="5883664" y="2964297"/>
            <a:ext cx="139213" cy="65120"/>
          </a:xfrm>
          <a:prstGeom prst="line">
            <a:avLst/>
          </a:prstGeom>
        </p:spPr>
        <p:style>
          <a:lnRef idx="1">
            <a:schemeClr val="dk1"/>
          </a:lnRef>
          <a:fillRef idx="0">
            <a:schemeClr val="dk1"/>
          </a:fillRef>
          <a:effectRef idx="0">
            <a:schemeClr val="dk1"/>
          </a:effectRef>
          <a:fontRef idx="minor">
            <a:schemeClr val="tx1"/>
          </a:fontRef>
        </p:style>
      </p:cxnSp>
      <p:cxnSp>
        <p:nvCxnSpPr>
          <p:cNvPr id="635" name="直接连接符 634"/>
          <p:cNvCxnSpPr>
            <a:stCxn id="627" idx="3"/>
            <a:endCxn id="621" idx="0"/>
          </p:cNvCxnSpPr>
          <p:nvPr/>
        </p:nvCxnSpPr>
        <p:spPr>
          <a:xfrm flipH="1">
            <a:off x="6022877" y="2964297"/>
            <a:ext cx="127458" cy="65120"/>
          </a:xfrm>
          <a:prstGeom prst="line">
            <a:avLst/>
          </a:prstGeom>
        </p:spPr>
        <p:style>
          <a:lnRef idx="1">
            <a:schemeClr val="dk1"/>
          </a:lnRef>
          <a:fillRef idx="0">
            <a:schemeClr val="dk1"/>
          </a:fillRef>
          <a:effectRef idx="0">
            <a:schemeClr val="dk1"/>
          </a:effectRef>
          <a:fontRef idx="minor">
            <a:schemeClr val="tx1"/>
          </a:fontRef>
        </p:style>
      </p:cxnSp>
      <p:cxnSp>
        <p:nvCxnSpPr>
          <p:cNvPr id="636" name="直接连接符 635"/>
          <p:cNvCxnSpPr>
            <a:stCxn id="628" idx="3"/>
            <a:endCxn id="622" idx="0"/>
          </p:cNvCxnSpPr>
          <p:nvPr/>
        </p:nvCxnSpPr>
        <p:spPr>
          <a:xfrm>
            <a:off x="6417006" y="2964297"/>
            <a:ext cx="133344" cy="65120"/>
          </a:xfrm>
          <a:prstGeom prst="line">
            <a:avLst/>
          </a:prstGeom>
        </p:spPr>
        <p:style>
          <a:lnRef idx="1">
            <a:schemeClr val="dk1"/>
          </a:lnRef>
          <a:fillRef idx="0">
            <a:schemeClr val="dk1"/>
          </a:fillRef>
          <a:effectRef idx="0">
            <a:schemeClr val="dk1"/>
          </a:effectRef>
          <a:fontRef idx="minor">
            <a:schemeClr val="tx1"/>
          </a:fontRef>
        </p:style>
      </p:cxnSp>
      <p:cxnSp>
        <p:nvCxnSpPr>
          <p:cNvPr id="637" name="直接连接符 636"/>
          <p:cNvCxnSpPr>
            <a:stCxn id="629" idx="3"/>
            <a:endCxn id="622" idx="0"/>
          </p:cNvCxnSpPr>
          <p:nvPr/>
        </p:nvCxnSpPr>
        <p:spPr>
          <a:xfrm flipH="1">
            <a:off x="6550351" y="2964297"/>
            <a:ext cx="133338" cy="65120"/>
          </a:xfrm>
          <a:prstGeom prst="line">
            <a:avLst/>
          </a:prstGeom>
        </p:spPr>
        <p:style>
          <a:lnRef idx="1">
            <a:schemeClr val="dk1"/>
          </a:lnRef>
          <a:fillRef idx="0">
            <a:schemeClr val="dk1"/>
          </a:fillRef>
          <a:effectRef idx="0">
            <a:schemeClr val="dk1"/>
          </a:effectRef>
          <a:fontRef idx="minor">
            <a:schemeClr val="tx1"/>
          </a:fontRef>
        </p:style>
      </p:cxnSp>
      <p:cxnSp>
        <p:nvCxnSpPr>
          <p:cNvPr id="638" name="直接连接符 637"/>
          <p:cNvCxnSpPr>
            <a:stCxn id="630" idx="3"/>
            <a:endCxn id="623" idx="0"/>
          </p:cNvCxnSpPr>
          <p:nvPr/>
        </p:nvCxnSpPr>
        <p:spPr>
          <a:xfrm>
            <a:off x="6965536" y="2964297"/>
            <a:ext cx="118163" cy="65120"/>
          </a:xfrm>
          <a:prstGeom prst="line">
            <a:avLst/>
          </a:prstGeom>
        </p:spPr>
        <p:style>
          <a:lnRef idx="1">
            <a:schemeClr val="dk1"/>
          </a:lnRef>
          <a:fillRef idx="0">
            <a:schemeClr val="dk1"/>
          </a:fillRef>
          <a:effectRef idx="0">
            <a:schemeClr val="dk1"/>
          </a:effectRef>
          <a:fontRef idx="minor">
            <a:schemeClr val="tx1"/>
          </a:fontRef>
        </p:style>
      </p:cxnSp>
      <p:cxnSp>
        <p:nvCxnSpPr>
          <p:cNvPr id="639" name="直接连接符 638"/>
          <p:cNvCxnSpPr>
            <a:stCxn id="623" idx="0"/>
            <a:endCxn id="631" idx="3"/>
          </p:cNvCxnSpPr>
          <p:nvPr/>
        </p:nvCxnSpPr>
        <p:spPr>
          <a:xfrm flipV="1">
            <a:off x="7083699" y="2966006"/>
            <a:ext cx="133333" cy="63410"/>
          </a:xfrm>
          <a:prstGeom prst="line">
            <a:avLst/>
          </a:prstGeom>
        </p:spPr>
        <p:style>
          <a:lnRef idx="1">
            <a:schemeClr val="dk1"/>
          </a:lnRef>
          <a:fillRef idx="0">
            <a:schemeClr val="dk1"/>
          </a:fillRef>
          <a:effectRef idx="0">
            <a:schemeClr val="dk1"/>
          </a:effectRef>
          <a:fontRef idx="minor">
            <a:schemeClr val="tx1"/>
          </a:fontRef>
        </p:style>
      </p:cxnSp>
      <p:cxnSp>
        <p:nvCxnSpPr>
          <p:cNvPr id="640" name="直接连接符 639"/>
          <p:cNvCxnSpPr>
            <a:stCxn id="611" idx="1"/>
            <a:endCxn id="620" idx="2"/>
          </p:cNvCxnSpPr>
          <p:nvPr/>
        </p:nvCxnSpPr>
        <p:spPr>
          <a:xfrm flipV="1">
            <a:off x="5350318"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41" name="直接连接符 640"/>
          <p:cNvCxnSpPr>
            <a:stCxn id="620" idx="2"/>
            <a:endCxn id="612" idx="1"/>
          </p:cNvCxnSpPr>
          <p:nvPr/>
        </p:nvCxnSpPr>
        <p:spPr>
          <a:xfrm>
            <a:off x="5483656" y="3265899"/>
            <a:ext cx="133337" cy="65121"/>
          </a:xfrm>
          <a:prstGeom prst="line">
            <a:avLst/>
          </a:prstGeom>
        </p:spPr>
        <p:style>
          <a:lnRef idx="1">
            <a:schemeClr val="dk1"/>
          </a:lnRef>
          <a:fillRef idx="0">
            <a:schemeClr val="dk1"/>
          </a:fillRef>
          <a:effectRef idx="0">
            <a:schemeClr val="dk1"/>
          </a:effectRef>
          <a:fontRef idx="minor">
            <a:schemeClr val="tx1"/>
          </a:fontRef>
        </p:style>
      </p:cxnSp>
      <p:cxnSp>
        <p:nvCxnSpPr>
          <p:cNvPr id="642" name="直接连接符 641"/>
          <p:cNvCxnSpPr>
            <a:stCxn id="621" idx="2"/>
            <a:endCxn id="613" idx="1"/>
          </p:cNvCxnSpPr>
          <p:nvPr/>
        </p:nvCxnSpPr>
        <p:spPr>
          <a:xfrm flipH="1">
            <a:off x="5883666" y="3265899"/>
            <a:ext cx="139211" cy="65121"/>
          </a:xfrm>
          <a:prstGeom prst="line">
            <a:avLst/>
          </a:prstGeom>
        </p:spPr>
        <p:style>
          <a:lnRef idx="1">
            <a:schemeClr val="dk1"/>
          </a:lnRef>
          <a:fillRef idx="0">
            <a:schemeClr val="dk1"/>
          </a:fillRef>
          <a:effectRef idx="0">
            <a:schemeClr val="dk1"/>
          </a:effectRef>
          <a:fontRef idx="minor">
            <a:schemeClr val="tx1"/>
          </a:fontRef>
        </p:style>
      </p:cxnSp>
      <p:cxnSp>
        <p:nvCxnSpPr>
          <p:cNvPr id="643" name="直接连接符 642"/>
          <p:cNvCxnSpPr>
            <a:stCxn id="621" idx="2"/>
            <a:endCxn id="614" idx="1"/>
          </p:cNvCxnSpPr>
          <p:nvPr/>
        </p:nvCxnSpPr>
        <p:spPr>
          <a:xfrm>
            <a:off x="6022877" y="3265899"/>
            <a:ext cx="127464" cy="65121"/>
          </a:xfrm>
          <a:prstGeom prst="line">
            <a:avLst/>
          </a:prstGeom>
        </p:spPr>
        <p:style>
          <a:lnRef idx="1">
            <a:schemeClr val="dk1"/>
          </a:lnRef>
          <a:fillRef idx="0">
            <a:schemeClr val="dk1"/>
          </a:fillRef>
          <a:effectRef idx="0">
            <a:schemeClr val="dk1"/>
          </a:effectRef>
          <a:fontRef idx="minor">
            <a:schemeClr val="tx1"/>
          </a:fontRef>
        </p:style>
      </p:cxnSp>
      <p:cxnSp>
        <p:nvCxnSpPr>
          <p:cNvPr id="644" name="直接连接符 643"/>
          <p:cNvCxnSpPr>
            <a:stCxn id="622" idx="2"/>
            <a:endCxn id="615" idx="1"/>
          </p:cNvCxnSpPr>
          <p:nvPr/>
        </p:nvCxnSpPr>
        <p:spPr>
          <a:xfrm flipH="1">
            <a:off x="6417013"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45" name="直接连接符 644"/>
          <p:cNvCxnSpPr>
            <a:stCxn id="622" idx="2"/>
            <a:endCxn id="616" idx="1"/>
          </p:cNvCxnSpPr>
          <p:nvPr/>
        </p:nvCxnSpPr>
        <p:spPr>
          <a:xfrm>
            <a:off x="6550351" y="3265899"/>
            <a:ext cx="133337" cy="65121"/>
          </a:xfrm>
          <a:prstGeom prst="line">
            <a:avLst/>
          </a:prstGeom>
        </p:spPr>
        <p:style>
          <a:lnRef idx="1">
            <a:schemeClr val="dk1"/>
          </a:lnRef>
          <a:fillRef idx="0">
            <a:schemeClr val="dk1"/>
          </a:fillRef>
          <a:effectRef idx="0">
            <a:schemeClr val="dk1"/>
          </a:effectRef>
          <a:fontRef idx="minor">
            <a:schemeClr val="tx1"/>
          </a:fontRef>
        </p:style>
      </p:cxnSp>
      <p:cxnSp>
        <p:nvCxnSpPr>
          <p:cNvPr id="646" name="直接连接符 645"/>
          <p:cNvCxnSpPr>
            <a:stCxn id="623" idx="2"/>
            <a:endCxn id="617" idx="1"/>
          </p:cNvCxnSpPr>
          <p:nvPr/>
        </p:nvCxnSpPr>
        <p:spPr>
          <a:xfrm flipH="1">
            <a:off x="6950361"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47" name="直接连接符 646"/>
          <p:cNvCxnSpPr>
            <a:stCxn id="623" idx="2"/>
            <a:endCxn id="618" idx="1"/>
          </p:cNvCxnSpPr>
          <p:nvPr/>
        </p:nvCxnSpPr>
        <p:spPr>
          <a:xfrm>
            <a:off x="7083698" y="3265899"/>
            <a:ext cx="133335" cy="65121"/>
          </a:xfrm>
          <a:prstGeom prst="line">
            <a:avLst/>
          </a:prstGeom>
        </p:spPr>
        <p:style>
          <a:lnRef idx="1">
            <a:schemeClr val="dk1"/>
          </a:lnRef>
          <a:fillRef idx="0">
            <a:schemeClr val="dk1"/>
          </a:fillRef>
          <a:effectRef idx="0">
            <a:schemeClr val="dk1"/>
          </a:effectRef>
          <a:fontRef idx="minor">
            <a:schemeClr val="tx1"/>
          </a:fontRef>
        </p:style>
      </p:cxnSp>
      <p:cxnSp>
        <p:nvCxnSpPr>
          <p:cNvPr id="648" name="直接连接符 647"/>
          <p:cNvCxnSpPr>
            <a:stCxn id="611" idx="3"/>
          </p:cNvCxnSpPr>
          <p:nvPr/>
        </p:nvCxnSpPr>
        <p:spPr>
          <a:xfrm>
            <a:off x="5350319" y="37217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49" name="直接连接符 648"/>
          <p:cNvCxnSpPr/>
          <p:nvPr/>
        </p:nvCxnSpPr>
        <p:spPr>
          <a:xfrm>
            <a:off x="5616991" y="37217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0" name="直接连接符 649"/>
          <p:cNvCxnSpPr/>
          <p:nvPr/>
        </p:nvCxnSpPr>
        <p:spPr>
          <a:xfrm>
            <a:off x="5891375" y="3720231"/>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1" name="直接连接符 650"/>
          <p:cNvCxnSpPr/>
          <p:nvPr/>
        </p:nvCxnSpPr>
        <p:spPr>
          <a:xfrm>
            <a:off x="6150335" y="3720231"/>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2" name="直接连接符 651"/>
          <p:cNvCxnSpPr/>
          <p:nvPr/>
        </p:nvCxnSpPr>
        <p:spPr>
          <a:xfrm>
            <a:off x="6417006" y="3722624"/>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3" name="直接连接符 652"/>
          <p:cNvCxnSpPr/>
          <p:nvPr/>
        </p:nvCxnSpPr>
        <p:spPr>
          <a:xfrm>
            <a:off x="6683687" y="3722624"/>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4" name="直接连接符 653"/>
          <p:cNvCxnSpPr/>
          <p:nvPr/>
        </p:nvCxnSpPr>
        <p:spPr>
          <a:xfrm>
            <a:off x="6952807" y="3719629"/>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55" name="直接连接符 654"/>
          <p:cNvCxnSpPr/>
          <p:nvPr/>
        </p:nvCxnSpPr>
        <p:spPr>
          <a:xfrm>
            <a:off x="7219477" y="37190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656" name="文本框 655"/>
          <p:cNvSpPr txBox="1"/>
          <p:nvPr/>
        </p:nvSpPr>
        <p:spPr>
          <a:xfrm>
            <a:off x="5639883" y="4053687"/>
            <a:ext cx="1261061" cy="200055"/>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 Server Node-1</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57" name="文本框 656"/>
          <p:cNvSpPr txBox="1"/>
          <p:nvPr/>
        </p:nvSpPr>
        <p:spPr>
          <a:xfrm>
            <a:off x="4841538" y="3708320"/>
            <a:ext cx="560655" cy="184666"/>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a:ln>
                  <a:noFill/>
                </a:ln>
                <a:solidFill>
                  <a:srgbClr val="000000">
                    <a:lumMod val="75000"/>
                    <a:lumOff val="25000"/>
                  </a:srgbClr>
                </a:solidFill>
                <a:effectLst/>
                <a:uLnTx/>
                <a:uFillTx/>
                <a:latin typeface="+mn-lt"/>
                <a:ea typeface="+mn-ea"/>
                <a:cs typeface="+mn-ea"/>
                <a:sym typeface="+mn-lt"/>
              </a:rPr>
              <a:t>400GB/s</a:t>
            </a:r>
            <a:endParaRPr kumimoji="0" lang="zh-CN" altLang="en-US" sz="600" b="1" i="0" u="none" strike="noStrike" kern="1200" cap="none" spc="0" normalizeH="0" baseline="0" noProof="0" dirty="0">
              <a:ln>
                <a:noFill/>
              </a:ln>
              <a:solidFill>
                <a:srgbClr val="000000">
                  <a:lumMod val="75000"/>
                  <a:lumOff val="25000"/>
                </a:srgbClr>
              </a:solidFill>
              <a:effectLst/>
              <a:uLnTx/>
              <a:uFillTx/>
              <a:latin typeface="+mn-lt"/>
              <a:ea typeface="+mn-ea"/>
              <a:cs typeface="+mn-ea"/>
              <a:sym typeface="+mn-lt"/>
            </a:endParaRPr>
          </a:p>
        </p:txBody>
      </p:sp>
      <p:sp>
        <p:nvSpPr>
          <p:cNvPr id="658" name="矩形 657"/>
          <p:cNvSpPr/>
          <p:nvPr/>
        </p:nvSpPr>
        <p:spPr>
          <a:xfrm>
            <a:off x="7639239" y="2475913"/>
            <a:ext cx="2282563" cy="1733270"/>
          </a:xfrm>
          <a:prstGeom prst="rect">
            <a:avLst/>
          </a:prstGeom>
          <a:solidFill>
            <a:srgbClr val="CBF0AE"/>
          </a:solidFill>
          <a:ln w="12700">
            <a:noFill/>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32788E">
                  <a:lumOff val="44000"/>
                </a:srgbClr>
              </a:solidFill>
              <a:effectLst/>
              <a:uLnTx/>
              <a:uFillTx/>
              <a:latin typeface="+mn-lt"/>
              <a:ea typeface="+mn-ea"/>
              <a:cs typeface="+mn-ea"/>
              <a:sym typeface="+mn-lt"/>
            </a:endParaRPr>
          </a:p>
        </p:txBody>
      </p:sp>
      <p:sp>
        <p:nvSpPr>
          <p:cNvPr id="659" name="矩形 658"/>
          <p:cNvSpPr/>
          <p:nvPr/>
        </p:nvSpPr>
        <p:spPr>
          <a:xfrm rot="5400000">
            <a:off x="7639240"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GPU-1</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0" name="矩形 659"/>
          <p:cNvSpPr/>
          <p:nvPr/>
        </p:nvSpPr>
        <p:spPr>
          <a:xfrm rot="5400000">
            <a:off x="7905914"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GPU-2</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1" name="矩形 660"/>
          <p:cNvSpPr/>
          <p:nvPr/>
        </p:nvSpPr>
        <p:spPr>
          <a:xfrm rot="5400000">
            <a:off x="8172588"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GPU-3</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2" name="矩形 661"/>
          <p:cNvSpPr/>
          <p:nvPr/>
        </p:nvSpPr>
        <p:spPr>
          <a:xfrm rot="5400000">
            <a:off x="8439262" y="3435552"/>
            <a:ext cx="390708" cy="181646"/>
          </a:xfrm>
          <a:prstGeom prst="rect">
            <a:avLst/>
          </a:prstGeom>
          <a:solidFill>
            <a:srgbClr val="92D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GPU-4</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3" name="矩形 662"/>
          <p:cNvSpPr/>
          <p:nvPr/>
        </p:nvSpPr>
        <p:spPr>
          <a:xfrm rot="5400000">
            <a:off x="8705935"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GPU-5</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4" name="矩形 663"/>
          <p:cNvSpPr/>
          <p:nvPr/>
        </p:nvSpPr>
        <p:spPr>
          <a:xfrm rot="5400000">
            <a:off x="8972609"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GPU-6</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5" name="矩形 664"/>
          <p:cNvSpPr/>
          <p:nvPr/>
        </p:nvSpPr>
        <p:spPr>
          <a:xfrm rot="5400000">
            <a:off x="9239283"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GPU-7</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6" name="矩形 665"/>
          <p:cNvSpPr/>
          <p:nvPr/>
        </p:nvSpPr>
        <p:spPr>
          <a:xfrm rot="5400000">
            <a:off x="9505954" y="3435552"/>
            <a:ext cx="390708" cy="181646"/>
          </a:xfrm>
          <a:prstGeom prst="rect">
            <a:avLst/>
          </a:prstGeom>
          <a:solidFill>
            <a:srgbClr val="00B050"/>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GPU-8</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667" name="矩形 666"/>
          <p:cNvSpPr/>
          <p:nvPr/>
        </p:nvSpPr>
        <p:spPr>
          <a:xfrm>
            <a:off x="7743771" y="3866402"/>
            <a:ext cx="2048361" cy="219035"/>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err="1">
                <a:ln>
                  <a:noFill/>
                </a:ln>
                <a:solidFill>
                  <a:srgbClr val="A0A0A0">
                    <a:lumMod val="20000"/>
                    <a:lumOff val="80000"/>
                  </a:srgbClr>
                </a:solidFill>
                <a:effectLst/>
                <a:uLnTx/>
                <a:uFillTx/>
                <a:latin typeface="+mn-lt"/>
                <a:ea typeface="+mn-ea"/>
                <a:cs typeface="+mn-ea"/>
                <a:sym typeface="+mn-lt"/>
              </a:rPr>
              <a:t>NVSwitch</a:t>
            </a: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 </a:t>
            </a:r>
            <a:r>
              <a:rPr kumimoji="0" lang="zh-CN" altLang="en-US"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 </a:t>
            </a: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6</a:t>
            </a:r>
            <a:endPar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3.2TB/s</a:t>
            </a:r>
            <a:endParaRPr kumimoji="0" lang="en-US" altLang="zh-CN" sz="6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68" name="矩形 667"/>
          <p:cNvSpPr/>
          <p:nvPr/>
        </p:nvSpPr>
        <p:spPr>
          <a:xfrm>
            <a:off x="7743772"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69" name="矩形 668"/>
          <p:cNvSpPr/>
          <p:nvPr/>
        </p:nvSpPr>
        <p:spPr>
          <a:xfrm>
            <a:off x="8282992"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0" name="矩形 669"/>
          <p:cNvSpPr/>
          <p:nvPr/>
        </p:nvSpPr>
        <p:spPr>
          <a:xfrm>
            <a:off x="8810467"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1" name="矩形 670"/>
          <p:cNvSpPr/>
          <p:nvPr/>
        </p:nvSpPr>
        <p:spPr>
          <a:xfrm>
            <a:off x="9343814" y="3029417"/>
            <a:ext cx="448321" cy="236484"/>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PCIe Switch</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2" name="矩形 671"/>
          <p:cNvSpPr/>
          <p:nvPr/>
        </p:nvSpPr>
        <p:spPr>
          <a:xfrm rot="5400000">
            <a:off x="7639240"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NIC-1</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3" name="矩形 672"/>
          <p:cNvSpPr/>
          <p:nvPr/>
        </p:nvSpPr>
        <p:spPr>
          <a:xfrm rot="5400000">
            <a:off x="7905914"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NIC-2</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4" name="矩形 673"/>
          <p:cNvSpPr/>
          <p:nvPr/>
        </p:nvSpPr>
        <p:spPr>
          <a:xfrm rot="5400000">
            <a:off x="8172585"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NIC-3</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5" name="矩形 674"/>
          <p:cNvSpPr/>
          <p:nvPr/>
        </p:nvSpPr>
        <p:spPr>
          <a:xfrm rot="5400000">
            <a:off x="8439256"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NIC-4</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6" name="矩形 675"/>
          <p:cNvSpPr/>
          <p:nvPr/>
        </p:nvSpPr>
        <p:spPr>
          <a:xfrm rot="5400000">
            <a:off x="8705928"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NIC-5</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7" name="矩形 676"/>
          <p:cNvSpPr/>
          <p:nvPr/>
        </p:nvSpPr>
        <p:spPr>
          <a:xfrm rot="5400000">
            <a:off x="8972610"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NIC-6</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8" name="矩形 677"/>
          <p:cNvSpPr/>
          <p:nvPr/>
        </p:nvSpPr>
        <p:spPr>
          <a:xfrm rot="5400000">
            <a:off x="9254458" y="267811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NIC-7</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sp>
        <p:nvSpPr>
          <p:cNvPr id="679" name="矩形 678"/>
          <p:cNvSpPr/>
          <p:nvPr/>
        </p:nvSpPr>
        <p:spPr>
          <a:xfrm rot="5400000">
            <a:off x="9505953" y="2679829"/>
            <a:ext cx="390708" cy="181646"/>
          </a:xfrm>
          <a:prstGeom prst="rect">
            <a:avLst/>
          </a:prstGeom>
          <a:solidFill>
            <a:schemeClr val="bg1">
              <a:lumMod val="50000"/>
            </a:schemeClr>
          </a:solidFill>
          <a:ln w="12700">
            <a:miter lim="400000"/>
          </a:ln>
        </p:spPr>
        <p:txBody>
          <a:bodyPr lIns="34289" rIns="34289"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rPr>
              <a:t>NIC-8</a:t>
            </a:r>
            <a:endParaRPr kumimoji="0" lang="zh-CN" altLang="en-US" sz="700" b="1" i="0" u="none" strike="noStrike" kern="1200" cap="none" spc="0" normalizeH="0" baseline="0" noProof="0" dirty="0">
              <a:ln>
                <a:noFill/>
              </a:ln>
              <a:solidFill>
                <a:srgbClr val="A0A0A0">
                  <a:lumMod val="20000"/>
                  <a:lumOff val="80000"/>
                </a:srgbClr>
              </a:solidFill>
              <a:effectLst/>
              <a:uLnTx/>
              <a:uFillTx/>
              <a:latin typeface="+mn-lt"/>
              <a:ea typeface="+mn-ea"/>
              <a:cs typeface="+mn-ea"/>
              <a:sym typeface="+mn-lt"/>
            </a:endParaRPr>
          </a:p>
        </p:txBody>
      </p:sp>
      <p:cxnSp>
        <p:nvCxnSpPr>
          <p:cNvPr id="680" name="直接连接符 679"/>
          <p:cNvCxnSpPr>
            <a:stCxn id="672" idx="3"/>
            <a:endCxn id="668" idx="0"/>
          </p:cNvCxnSpPr>
          <p:nvPr/>
        </p:nvCxnSpPr>
        <p:spPr>
          <a:xfrm>
            <a:off x="7834594" y="2964297"/>
            <a:ext cx="133338" cy="65120"/>
          </a:xfrm>
          <a:prstGeom prst="line">
            <a:avLst/>
          </a:prstGeom>
        </p:spPr>
        <p:style>
          <a:lnRef idx="1">
            <a:schemeClr val="dk1"/>
          </a:lnRef>
          <a:fillRef idx="0">
            <a:schemeClr val="dk1"/>
          </a:fillRef>
          <a:effectRef idx="0">
            <a:schemeClr val="dk1"/>
          </a:effectRef>
          <a:fontRef idx="minor">
            <a:schemeClr val="tx1"/>
          </a:fontRef>
        </p:style>
      </p:cxnSp>
      <p:cxnSp>
        <p:nvCxnSpPr>
          <p:cNvPr id="681" name="直接连接符 680"/>
          <p:cNvCxnSpPr>
            <a:stCxn id="668" idx="0"/>
            <a:endCxn id="673" idx="3"/>
          </p:cNvCxnSpPr>
          <p:nvPr/>
        </p:nvCxnSpPr>
        <p:spPr>
          <a:xfrm flipV="1">
            <a:off x="7967932" y="2964297"/>
            <a:ext cx="133336" cy="65120"/>
          </a:xfrm>
          <a:prstGeom prst="line">
            <a:avLst/>
          </a:prstGeom>
        </p:spPr>
        <p:style>
          <a:lnRef idx="1">
            <a:schemeClr val="dk1"/>
          </a:lnRef>
          <a:fillRef idx="0">
            <a:schemeClr val="dk1"/>
          </a:fillRef>
          <a:effectRef idx="0">
            <a:schemeClr val="dk1"/>
          </a:effectRef>
          <a:fontRef idx="minor">
            <a:schemeClr val="tx1"/>
          </a:fontRef>
        </p:style>
      </p:cxnSp>
      <p:cxnSp>
        <p:nvCxnSpPr>
          <p:cNvPr id="682" name="直接连接符 681"/>
          <p:cNvCxnSpPr>
            <a:stCxn id="669" idx="0"/>
            <a:endCxn id="674" idx="3"/>
          </p:cNvCxnSpPr>
          <p:nvPr/>
        </p:nvCxnSpPr>
        <p:spPr>
          <a:xfrm flipH="1" flipV="1">
            <a:off x="8367940" y="2964297"/>
            <a:ext cx="139213" cy="65120"/>
          </a:xfrm>
          <a:prstGeom prst="line">
            <a:avLst/>
          </a:prstGeom>
        </p:spPr>
        <p:style>
          <a:lnRef idx="1">
            <a:schemeClr val="dk1"/>
          </a:lnRef>
          <a:fillRef idx="0">
            <a:schemeClr val="dk1"/>
          </a:fillRef>
          <a:effectRef idx="0">
            <a:schemeClr val="dk1"/>
          </a:effectRef>
          <a:fontRef idx="minor">
            <a:schemeClr val="tx1"/>
          </a:fontRef>
        </p:style>
      </p:cxnSp>
      <p:cxnSp>
        <p:nvCxnSpPr>
          <p:cNvPr id="683" name="直接连接符 682"/>
          <p:cNvCxnSpPr>
            <a:stCxn id="675" idx="3"/>
            <a:endCxn id="669" idx="0"/>
          </p:cNvCxnSpPr>
          <p:nvPr/>
        </p:nvCxnSpPr>
        <p:spPr>
          <a:xfrm flipH="1">
            <a:off x="8507153" y="2964297"/>
            <a:ext cx="127458" cy="65120"/>
          </a:xfrm>
          <a:prstGeom prst="line">
            <a:avLst/>
          </a:prstGeom>
        </p:spPr>
        <p:style>
          <a:lnRef idx="1">
            <a:schemeClr val="dk1"/>
          </a:lnRef>
          <a:fillRef idx="0">
            <a:schemeClr val="dk1"/>
          </a:fillRef>
          <a:effectRef idx="0">
            <a:schemeClr val="dk1"/>
          </a:effectRef>
          <a:fontRef idx="minor">
            <a:schemeClr val="tx1"/>
          </a:fontRef>
        </p:style>
      </p:cxnSp>
      <p:cxnSp>
        <p:nvCxnSpPr>
          <p:cNvPr id="684" name="直接连接符 683"/>
          <p:cNvCxnSpPr>
            <a:stCxn id="676" idx="3"/>
            <a:endCxn id="670" idx="0"/>
          </p:cNvCxnSpPr>
          <p:nvPr/>
        </p:nvCxnSpPr>
        <p:spPr>
          <a:xfrm>
            <a:off x="8901282" y="2964297"/>
            <a:ext cx="133344" cy="65120"/>
          </a:xfrm>
          <a:prstGeom prst="line">
            <a:avLst/>
          </a:prstGeom>
        </p:spPr>
        <p:style>
          <a:lnRef idx="1">
            <a:schemeClr val="dk1"/>
          </a:lnRef>
          <a:fillRef idx="0">
            <a:schemeClr val="dk1"/>
          </a:fillRef>
          <a:effectRef idx="0">
            <a:schemeClr val="dk1"/>
          </a:effectRef>
          <a:fontRef idx="minor">
            <a:schemeClr val="tx1"/>
          </a:fontRef>
        </p:style>
      </p:cxnSp>
      <p:cxnSp>
        <p:nvCxnSpPr>
          <p:cNvPr id="685" name="直接连接符 684"/>
          <p:cNvCxnSpPr>
            <a:stCxn id="677" idx="3"/>
            <a:endCxn id="670" idx="0"/>
          </p:cNvCxnSpPr>
          <p:nvPr/>
        </p:nvCxnSpPr>
        <p:spPr>
          <a:xfrm flipH="1">
            <a:off x="9034627" y="2964297"/>
            <a:ext cx="133338" cy="65120"/>
          </a:xfrm>
          <a:prstGeom prst="line">
            <a:avLst/>
          </a:prstGeom>
        </p:spPr>
        <p:style>
          <a:lnRef idx="1">
            <a:schemeClr val="dk1"/>
          </a:lnRef>
          <a:fillRef idx="0">
            <a:schemeClr val="dk1"/>
          </a:fillRef>
          <a:effectRef idx="0">
            <a:schemeClr val="dk1"/>
          </a:effectRef>
          <a:fontRef idx="minor">
            <a:schemeClr val="tx1"/>
          </a:fontRef>
        </p:style>
      </p:cxnSp>
      <p:cxnSp>
        <p:nvCxnSpPr>
          <p:cNvPr id="686" name="直接连接符 685"/>
          <p:cNvCxnSpPr>
            <a:stCxn id="678" idx="3"/>
            <a:endCxn id="671" idx="0"/>
          </p:cNvCxnSpPr>
          <p:nvPr/>
        </p:nvCxnSpPr>
        <p:spPr>
          <a:xfrm>
            <a:off x="9449812" y="2964297"/>
            <a:ext cx="118163" cy="65120"/>
          </a:xfrm>
          <a:prstGeom prst="line">
            <a:avLst/>
          </a:prstGeom>
        </p:spPr>
        <p:style>
          <a:lnRef idx="1">
            <a:schemeClr val="dk1"/>
          </a:lnRef>
          <a:fillRef idx="0">
            <a:schemeClr val="dk1"/>
          </a:fillRef>
          <a:effectRef idx="0">
            <a:schemeClr val="dk1"/>
          </a:effectRef>
          <a:fontRef idx="minor">
            <a:schemeClr val="tx1"/>
          </a:fontRef>
        </p:style>
      </p:cxnSp>
      <p:cxnSp>
        <p:nvCxnSpPr>
          <p:cNvPr id="687" name="直接连接符 686"/>
          <p:cNvCxnSpPr>
            <a:stCxn id="671" idx="0"/>
            <a:endCxn id="679" idx="3"/>
          </p:cNvCxnSpPr>
          <p:nvPr/>
        </p:nvCxnSpPr>
        <p:spPr>
          <a:xfrm flipV="1">
            <a:off x="9567975" y="2966006"/>
            <a:ext cx="133333" cy="63410"/>
          </a:xfrm>
          <a:prstGeom prst="line">
            <a:avLst/>
          </a:prstGeom>
        </p:spPr>
        <p:style>
          <a:lnRef idx="1">
            <a:schemeClr val="dk1"/>
          </a:lnRef>
          <a:fillRef idx="0">
            <a:schemeClr val="dk1"/>
          </a:fillRef>
          <a:effectRef idx="0">
            <a:schemeClr val="dk1"/>
          </a:effectRef>
          <a:fontRef idx="minor">
            <a:schemeClr val="tx1"/>
          </a:fontRef>
        </p:style>
      </p:cxnSp>
      <p:cxnSp>
        <p:nvCxnSpPr>
          <p:cNvPr id="688" name="直接连接符 687"/>
          <p:cNvCxnSpPr>
            <a:stCxn id="659" idx="1"/>
            <a:endCxn id="668" idx="2"/>
          </p:cNvCxnSpPr>
          <p:nvPr/>
        </p:nvCxnSpPr>
        <p:spPr>
          <a:xfrm flipV="1">
            <a:off x="7834594"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89" name="直接连接符 688"/>
          <p:cNvCxnSpPr>
            <a:stCxn id="668" idx="2"/>
            <a:endCxn id="660" idx="1"/>
          </p:cNvCxnSpPr>
          <p:nvPr/>
        </p:nvCxnSpPr>
        <p:spPr>
          <a:xfrm>
            <a:off x="7967932" y="3265899"/>
            <a:ext cx="133337" cy="65121"/>
          </a:xfrm>
          <a:prstGeom prst="line">
            <a:avLst/>
          </a:prstGeom>
        </p:spPr>
        <p:style>
          <a:lnRef idx="1">
            <a:schemeClr val="dk1"/>
          </a:lnRef>
          <a:fillRef idx="0">
            <a:schemeClr val="dk1"/>
          </a:fillRef>
          <a:effectRef idx="0">
            <a:schemeClr val="dk1"/>
          </a:effectRef>
          <a:fontRef idx="minor">
            <a:schemeClr val="tx1"/>
          </a:fontRef>
        </p:style>
      </p:cxnSp>
      <p:cxnSp>
        <p:nvCxnSpPr>
          <p:cNvPr id="690" name="直接连接符 689"/>
          <p:cNvCxnSpPr>
            <a:stCxn id="669" idx="2"/>
            <a:endCxn id="661" idx="1"/>
          </p:cNvCxnSpPr>
          <p:nvPr/>
        </p:nvCxnSpPr>
        <p:spPr>
          <a:xfrm flipH="1">
            <a:off x="8367942" y="3265899"/>
            <a:ext cx="139211" cy="65121"/>
          </a:xfrm>
          <a:prstGeom prst="line">
            <a:avLst/>
          </a:prstGeom>
        </p:spPr>
        <p:style>
          <a:lnRef idx="1">
            <a:schemeClr val="dk1"/>
          </a:lnRef>
          <a:fillRef idx="0">
            <a:schemeClr val="dk1"/>
          </a:fillRef>
          <a:effectRef idx="0">
            <a:schemeClr val="dk1"/>
          </a:effectRef>
          <a:fontRef idx="minor">
            <a:schemeClr val="tx1"/>
          </a:fontRef>
        </p:style>
      </p:cxnSp>
      <p:cxnSp>
        <p:nvCxnSpPr>
          <p:cNvPr id="691" name="直接连接符 690"/>
          <p:cNvCxnSpPr>
            <a:stCxn id="669" idx="2"/>
            <a:endCxn id="662" idx="1"/>
          </p:cNvCxnSpPr>
          <p:nvPr/>
        </p:nvCxnSpPr>
        <p:spPr>
          <a:xfrm>
            <a:off x="8507153" y="3265899"/>
            <a:ext cx="127464" cy="65121"/>
          </a:xfrm>
          <a:prstGeom prst="line">
            <a:avLst/>
          </a:prstGeom>
        </p:spPr>
        <p:style>
          <a:lnRef idx="1">
            <a:schemeClr val="dk1"/>
          </a:lnRef>
          <a:fillRef idx="0">
            <a:schemeClr val="dk1"/>
          </a:fillRef>
          <a:effectRef idx="0">
            <a:schemeClr val="dk1"/>
          </a:effectRef>
          <a:fontRef idx="minor">
            <a:schemeClr val="tx1"/>
          </a:fontRef>
        </p:style>
      </p:cxnSp>
      <p:cxnSp>
        <p:nvCxnSpPr>
          <p:cNvPr id="692" name="直接连接符 691"/>
          <p:cNvCxnSpPr>
            <a:stCxn id="670" idx="2"/>
            <a:endCxn id="663" idx="1"/>
          </p:cNvCxnSpPr>
          <p:nvPr/>
        </p:nvCxnSpPr>
        <p:spPr>
          <a:xfrm flipH="1">
            <a:off x="8901289"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93" name="直接连接符 692"/>
          <p:cNvCxnSpPr>
            <a:stCxn id="670" idx="2"/>
            <a:endCxn id="664" idx="1"/>
          </p:cNvCxnSpPr>
          <p:nvPr/>
        </p:nvCxnSpPr>
        <p:spPr>
          <a:xfrm>
            <a:off x="9034627" y="3265899"/>
            <a:ext cx="133337" cy="65121"/>
          </a:xfrm>
          <a:prstGeom prst="line">
            <a:avLst/>
          </a:prstGeom>
        </p:spPr>
        <p:style>
          <a:lnRef idx="1">
            <a:schemeClr val="dk1"/>
          </a:lnRef>
          <a:fillRef idx="0">
            <a:schemeClr val="dk1"/>
          </a:fillRef>
          <a:effectRef idx="0">
            <a:schemeClr val="dk1"/>
          </a:effectRef>
          <a:fontRef idx="minor">
            <a:schemeClr val="tx1"/>
          </a:fontRef>
        </p:style>
      </p:cxnSp>
      <p:cxnSp>
        <p:nvCxnSpPr>
          <p:cNvPr id="694" name="直接连接符 693"/>
          <p:cNvCxnSpPr>
            <a:stCxn id="671" idx="2"/>
            <a:endCxn id="665" idx="1"/>
          </p:cNvCxnSpPr>
          <p:nvPr/>
        </p:nvCxnSpPr>
        <p:spPr>
          <a:xfrm flipH="1">
            <a:off x="9434637" y="3265899"/>
            <a:ext cx="133338" cy="65121"/>
          </a:xfrm>
          <a:prstGeom prst="line">
            <a:avLst/>
          </a:prstGeom>
        </p:spPr>
        <p:style>
          <a:lnRef idx="1">
            <a:schemeClr val="dk1"/>
          </a:lnRef>
          <a:fillRef idx="0">
            <a:schemeClr val="dk1"/>
          </a:fillRef>
          <a:effectRef idx="0">
            <a:schemeClr val="dk1"/>
          </a:effectRef>
          <a:fontRef idx="minor">
            <a:schemeClr val="tx1"/>
          </a:fontRef>
        </p:style>
      </p:cxnSp>
      <p:cxnSp>
        <p:nvCxnSpPr>
          <p:cNvPr id="695" name="直接连接符 694"/>
          <p:cNvCxnSpPr>
            <a:stCxn id="671" idx="2"/>
            <a:endCxn id="666" idx="1"/>
          </p:cNvCxnSpPr>
          <p:nvPr/>
        </p:nvCxnSpPr>
        <p:spPr>
          <a:xfrm>
            <a:off x="9567974" y="3265899"/>
            <a:ext cx="133335" cy="65121"/>
          </a:xfrm>
          <a:prstGeom prst="line">
            <a:avLst/>
          </a:prstGeom>
        </p:spPr>
        <p:style>
          <a:lnRef idx="1">
            <a:schemeClr val="dk1"/>
          </a:lnRef>
          <a:fillRef idx="0">
            <a:schemeClr val="dk1"/>
          </a:fillRef>
          <a:effectRef idx="0">
            <a:schemeClr val="dk1"/>
          </a:effectRef>
          <a:fontRef idx="minor">
            <a:schemeClr val="tx1"/>
          </a:fontRef>
        </p:style>
      </p:cxnSp>
      <p:cxnSp>
        <p:nvCxnSpPr>
          <p:cNvPr id="696" name="直接连接符 695"/>
          <p:cNvCxnSpPr>
            <a:stCxn id="659" idx="3"/>
          </p:cNvCxnSpPr>
          <p:nvPr/>
        </p:nvCxnSpPr>
        <p:spPr>
          <a:xfrm>
            <a:off x="7834595" y="37217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7" name="直接连接符 696"/>
          <p:cNvCxnSpPr/>
          <p:nvPr/>
        </p:nvCxnSpPr>
        <p:spPr>
          <a:xfrm>
            <a:off x="8101267" y="37217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8" name="直接连接符 697"/>
          <p:cNvCxnSpPr/>
          <p:nvPr/>
        </p:nvCxnSpPr>
        <p:spPr>
          <a:xfrm>
            <a:off x="8375651" y="3720231"/>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9" name="直接连接符 698"/>
          <p:cNvCxnSpPr/>
          <p:nvPr/>
        </p:nvCxnSpPr>
        <p:spPr>
          <a:xfrm>
            <a:off x="8634611" y="3720231"/>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00" name="直接连接符 699"/>
          <p:cNvCxnSpPr/>
          <p:nvPr/>
        </p:nvCxnSpPr>
        <p:spPr>
          <a:xfrm>
            <a:off x="8901282" y="3722624"/>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01" name="直接连接符 700"/>
          <p:cNvCxnSpPr/>
          <p:nvPr/>
        </p:nvCxnSpPr>
        <p:spPr>
          <a:xfrm>
            <a:off x="9167963" y="3722624"/>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02" name="直接连接符 701"/>
          <p:cNvCxnSpPr/>
          <p:nvPr/>
        </p:nvCxnSpPr>
        <p:spPr>
          <a:xfrm>
            <a:off x="9437083" y="3719629"/>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03" name="直接连接符 702"/>
          <p:cNvCxnSpPr/>
          <p:nvPr/>
        </p:nvCxnSpPr>
        <p:spPr>
          <a:xfrm>
            <a:off x="9703753" y="3719028"/>
            <a:ext cx="0" cy="147076"/>
          </a:xfrm>
          <a:prstGeom prst="line">
            <a:avLst/>
          </a:prstGeom>
          <a:ln>
            <a:solidFill>
              <a:schemeClr val="tx1">
                <a:lumMod val="65000"/>
                <a:lumOff val="35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704" name="文本框 703"/>
          <p:cNvSpPr txBox="1"/>
          <p:nvPr/>
        </p:nvSpPr>
        <p:spPr>
          <a:xfrm>
            <a:off x="8124159" y="4053687"/>
            <a:ext cx="1261061" cy="200055"/>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700" b="1" i="0" u="none" strike="noStrike" kern="1200" cap="none" spc="0" normalizeH="0" baseline="0" noProof="0" dirty="0">
                <a:ln>
                  <a:noFill/>
                </a:ln>
                <a:solidFill>
                  <a:srgbClr val="000000"/>
                </a:solidFill>
                <a:effectLst/>
                <a:uLnTx/>
                <a:uFillTx/>
                <a:latin typeface="+mn-lt"/>
                <a:ea typeface="+mn-ea"/>
                <a:cs typeface="+mn-ea"/>
                <a:sym typeface="+mn-lt"/>
              </a:rPr>
              <a:t>GPU Server Node-1</a:t>
            </a:r>
            <a:endParaRPr kumimoji="0" lang="zh-CN" altLang="en-US" sz="7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705" name="文本框 704"/>
          <p:cNvSpPr txBox="1"/>
          <p:nvPr/>
        </p:nvSpPr>
        <p:spPr>
          <a:xfrm>
            <a:off x="7325814" y="3708320"/>
            <a:ext cx="560655" cy="184666"/>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600" b="1" i="0" u="none" strike="noStrike" kern="1200" cap="none" spc="0" normalizeH="0" baseline="0" noProof="0" dirty="0">
                <a:ln>
                  <a:noFill/>
                </a:ln>
                <a:solidFill>
                  <a:srgbClr val="000000">
                    <a:lumMod val="75000"/>
                    <a:lumOff val="25000"/>
                  </a:srgbClr>
                </a:solidFill>
                <a:effectLst/>
                <a:uLnTx/>
                <a:uFillTx/>
                <a:latin typeface="+mn-lt"/>
                <a:ea typeface="+mn-ea"/>
                <a:cs typeface="+mn-ea"/>
                <a:sym typeface="+mn-lt"/>
              </a:rPr>
              <a:t>400GB/s</a:t>
            </a:r>
            <a:endParaRPr kumimoji="0" lang="zh-CN" altLang="en-US" sz="600" b="1" i="0" u="none" strike="noStrike" kern="1200" cap="none" spc="0" normalizeH="0" baseline="0" noProof="0" dirty="0">
              <a:ln>
                <a:noFill/>
              </a:ln>
              <a:solidFill>
                <a:srgbClr val="000000">
                  <a:lumMod val="75000"/>
                  <a:lumOff val="25000"/>
                </a:srgbClr>
              </a:solidFill>
              <a:effectLst/>
              <a:uLnTx/>
              <a:uFillTx/>
              <a:latin typeface="+mn-lt"/>
              <a:ea typeface="+mn-ea"/>
              <a:cs typeface="+mn-ea"/>
              <a:sym typeface="+mn-lt"/>
            </a:endParaRPr>
          </a:p>
        </p:txBody>
      </p:sp>
      <p:sp>
        <p:nvSpPr>
          <p:cNvPr id="706" name="矩形: 圆角 147"/>
          <p:cNvSpPr/>
          <p:nvPr/>
        </p:nvSpPr>
        <p:spPr>
          <a:xfrm>
            <a:off x="5649886"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07" name="矩形: 圆角 148"/>
          <p:cNvSpPr/>
          <p:nvPr/>
        </p:nvSpPr>
        <p:spPr>
          <a:xfrm>
            <a:off x="6302354"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08" name="矩形: 圆角 149"/>
          <p:cNvSpPr/>
          <p:nvPr/>
        </p:nvSpPr>
        <p:spPr>
          <a:xfrm>
            <a:off x="6954822"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09" name="矩形: 圆角 150"/>
          <p:cNvSpPr/>
          <p:nvPr/>
        </p:nvSpPr>
        <p:spPr>
          <a:xfrm>
            <a:off x="7607290"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10" name="矩形: 圆角 151"/>
          <p:cNvSpPr/>
          <p:nvPr/>
        </p:nvSpPr>
        <p:spPr>
          <a:xfrm>
            <a:off x="8259758"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11" name="矩形: 圆角 152"/>
          <p:cNvSpPr/>
          <p:nvPr/>
        </p:nvSpPr>
        <p:spPr>
          <a:xfrm>
            <a:off x="8912226"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12" name="矩形: 圆角 153"/>
          <p:cNvSpPr/>
          <p:nvPr/>
        </p:nvSpPr>
        <p:spPr>
          <a:xfrm>
            <a:off x="4997418"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cxnSp>
        <p:nvCxnSpPr>
          <p:cNvPr id="713" name="直接连接符 712"/>
          <p:cNvCxnSpPr>
            <a:stCxn id="624" idx="1"/>
            <a:endCxn id="712" idx="2"/>
          </p:cNvCxnSpPr>
          <p:nvPr/>
        </p:nvCxnSpPr>
        <p:spPr>
          <a:xfrm flipH="1" flipV="1">
            <a:off x="5240537" y="2096565"/>
            <a:ext cx="109781"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4" name="直接连接符 713"/>
          <p:cNvCxnSpPr>
            <a:stCxn id="625" idx="1"/>
            <a:endCxn id="706" idx="2"/>
          </p:cNvCxnSpPr>
          <p:nvPr/>
        </p:nvCxnSpPr>
        <p:spPr>
          <a:xfrm flipV="1">
            <a:off x="5616992" y="2096565"/>
            <a:ext cx="276013"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5" name="直接连接符 714"/>
          <p:cNvCxnSpPr>
            <a:stCxn id="626" idx="1"/>
            <a:endCxn id="707" idx="2"/>
          </p:cNvCxnSpPr>
          <p:nvPr/>
        </p:nvCxnSpPr>
        <p:spPr>
          <a:xfrm flipV="1">
            <a:off x="5883663" y="2096565"/>
            <a:ext cx="661810"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6" name="直接连接符 715"/>
          <p:cNvCxnSpPr>
            <a:stCxn id="627" idx="1"/>
            <a:endCxn id="708" idx="2"/>
          </p:cNvCxnSpPr>
          <p:nvPr/>
        </p:nvCxnSpPr>
        <p:spPr>
          <a:xfrm flipV="1">
            <a:off x="6150334" y="2096565"/>
            <a:ext cx="1047607"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7" name="直接连接符 716"/>
          <p:cNvCxnSpPr>
            <a:stCxn id="628" idx="1"/>
            <a:endCxn id="709" idx="2"/>
          </p:cNvCxnSpPr>
          <p:nvPr/>
        </p:nvCxnSpPr>
        <p:spPr>
          <a:xfrm flipV="1">
            <a:off x="6417006" y="2096565"/>
            <a:ext cx="1433403"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8" name="直接连接符 717"/>
          <p:cNvCxnSpPr>
            <a:stCxn id="629" idx="1"/>
            <a:endCxn id="710" idx="2"/>
          </p:cNvCxnSpPr>
          <p:nvPr/>
        </p:nvCxnSpPr>
        <p:spPr>
          <a:xfrm flipV="1">
            <a:off x="6683688" y="2096565"/>
            <a:ext cx="1819189"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9" name="直接连接符 718"/>
          <p:cNvCxnSpPr>
            <a:stCxn id="630" idx="1"/>
            <a:endCxn id="711" idx="2"/>
          </p:cNvCxnSpPr>
          <p:nvPr/>
        </p:nvCxnSpPr>
        <p:spPr>
          <a:xfrm flipV="1">
            <a:off x="6965536" y="2096565"/>
            <a:ext cx="2189809" cy="477023"/>
          </a:xfrm>
          <a:prstGeom prst="line">
            <a:avLst/>
          </a:prstGeom>
        </p:spPr>
        <p:style>
          <a:lnRef idx="1">
            <a:schemeClr val="accent1"/>
          </a:lnRef>
          <a:fillRef idx="0">
            <a:schemeClr val="accent1"/>
          </a:fillRef>
          <a:effectRef idx="0">
            <a:schemeClr val="accent1"/>
          </a:effectRef>
          <a:fontRef idx="minor">
            <a:schemeClr val="tx1"/>
          </a:fontRef>
        </p:style>
      </p:cxnSp>
      <p:sp>
        <p:nvSpPr>
          <p:cNvPr id="720" name="矩形: 圆角 198"/>
          <p:cNvSpPr/>
          <p:nvPr/>
        </p:nvSpPr>
        <p:spPr>
          <a:xfrm>
            <a:off x="9564691" y="1829235"/>
            <a:ext cx="486238" cy="267330"/>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0" cap="none" spc="0" normalizeH="0" baseline="0" noProof="0" dirty="0">
                <a:ln>
                  <a:noFill/>
                </a:ln>
                <a:solidFill>
                  <a:srgbClr val="4C4948"/>
                </a:solidFill>
                <a:effectLst/>
                <a:uLnTx/>
                <a:uFillTx/>
                <a:latin typeface="+mn-lt"/>
                <a:ea typeface="+mn-ea"/>
                <a:cs typeface="+mn-ea"/>
                <a:sym typeface="+mn-lt"/>
              </a:rPr>
              <a:t>Leaf</a:t>
            </a:r>
            <a:endParaRPr kumimoji="0" lang="zh-CN" altLang="en-US" sz="800" b="0" i="0" u="none" strike="noStrike" kern="0" cap="none" spc="0" normalizeH="0" baseline="0" noProof="0" dirty="0">
              <a:ln>
                <a:noFill/>
              </a:ln>
              <a:solidFill>
                <a:srgbClr val="4C4948"/>
              </a:solidFill>
              <a:effectLst/>
              <a:uLnTx/>
              <a:uFillTx/>
              <a:latin typeface="+mn-lt"/>
              <a:ea typeface="+mn-ea"/>
              <a:cs typeface="+mn-ea"/>
              <a:sym typeface="+mn-lt"/>
            </a:endParaRPr>
          </a:p>
        </p:txBody>
      </p:sp>
      <p:cxnSp>
        <p:nvCxnSpPr>
          <p:cNvPr id="721" name="直接连接符 720"/>
          <p:cNvCxnSpPr>
            <a:stCxn id="720" idx="2"/>
            <a:endCxn id="631" idx="1"/>
          </p:cNvCxnSpPr>
          <p:nvPr/>
        </p:nvCxnSpPr>
        <p:spPr>
          <a:xfrm flipH="1">
            <a:off x="7217031" y="2096565"/>
            <a:ext cx="2590779" cy="478733"/>
          </a:xfrm>
          <a:prstGeom prst="line">
            <a:avLst/>
          </a:prstGeom>
        </p:spPr>
        <p:style>
          <a:lnRef idx="1">
            <a:schemeClr val="accent1"/>
          </a:lnRef>
          <a:fillRef idx="0">
            <a:schemeClr val="accent1"/>
          </a:fillRef>
          <a:effectRef idx="0">
            <a:schemeClr val="accent1"/>
          </a:effectRef>
          <a:fontRef idx="minor">
            <a:schemeClr val="tx1"/>
          </a:fontRef>
        </p:style>
      </p:cxnSp>
      <p:sp>
        <p:nvSpPr>
          <p:cNvPr id="722" name="矩形: 圆角 201"/>
          <p:cNvSpPr/>
          <p:nvPr/>
        </p:nvSpPr>
        <p:spPr>
          <a:xfrm>
            <a:off x="6244937" y="1179250"/>
            <a:ext cx="616454" cy="292165"/>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rgbClr val="4C4948"/>
                </a:solidFill>
                <a:effectLst/>
                <a:uLnTx/>
                <a:uFillTx/>
                <a:latin typeface="+mn-lt"/>
                <a:ea typeface="+mn-ea"/>
                <a:cs typeface="+mn-ea"/>
                <a:sym typeface="+mn-lt"/>
              </a:rPr>
              <a:t>Spine</a:t>
            </a:r>
            <a:endParaRPr kumimoji="0" lang="zh-CN" altLang="en-US" sz="1000" b="0"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23" name="矩形: 圆角 202"/>
          <p:cNvSpPr/>
          <p:nvPr/>
        </p:nvSpPr>
        <p:spPr>
          <a:xfrm>
            <a:off x="8270251" y="1159697"/>
            <a:ext cx="616454" cy="292165"/>
          </a:xfrm>
          <a:prstGeom prst="roundRect">
            <a:avLst/>
          </a:prstGeom>
          <a:solidFill>
            <a:schemeClr val="bg1">
              <a:lumMod val="40000"/>
              <a:lumOff val="60000"/>
            </a:schemeClr>
          </a:solidFill>
          <a:ln w="12700" cap="flat" cmpd="sng" algn="ctr">
            <a:no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rgbClr val="4C4948"/>
                </a:solidFill>
                <a:effectLst/>
                <a:uLnTx/>
                <a:uFillTx/>
                <a:latin typeface="+mn-lt"/>
                <a:ea typeface="+mn-ea"/>
                <a:cs typeface="+mn-ea"/>
                <a:sym typeface="+mn-lt"/>
              </a:rPr>
              <a:t>Spine</a:t>
            </a:r>
            <a:endParaRPr kumimoji="0" lang="zh-CN" altLang="en-US" sz="1000" b="0" i="0" u="none" strike="noStrike" kern="0" cap="none" spc="0" normalizeH="0" baseline="0" noProof="0" dirty="0">
              <a:ln>
                <a:noFill/>
              </a:ln>
              <a:solidFill>
                <a:srgbClr val="4C4948"/>
              </a:solidFill>
              <a:effectLst/>
              <a:uLnTx/>
              <a:uFillTx/>
              <a:latin typeface="+mn-lt"/>
              <a:ea typeface="+mn-ea"/>
              <a:cs typeface="+mn-ea"/>
              <a:sym typeface="+mn-lt"/>
            </a:endParaRPr>
          </a:p>
        </p:txBody>
      </p:sp>
      <p:cxnSp>
        <p:nvCxnSpPr>
          <p:cNvPr id="724" name="直接连接符 723"/>
          <p:cNvCxnSpPr>
            <a:stCxn id="712" idx="0"/>
            <a:endCxn id="722" idx="2"/>
          </p:cNvCxnSpPr>
          <p:nvPr/>
        </p:nvCxnSpPr>
        <p:spPr>
          <a:xfrm flipV="1">
            <a:off x="5240537" y="1471415"/>
            <a:ext cx="1312627"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5" name="直接连接符 724"/>
          <p:cNvCxnSpPr>
            <a:stCxn id="706" idx="0"/>
            <a:endCxn id="722" idx="2"/>
          </p:cNvCxnSpPr>
          <p:nvPr/>
        </p:nvCxnSpPr>
        <p:spPr>
          <a:xfrm flipV="1">
            <a:off x="5893005" y="1471415"/>
            <a:ext cx="660159"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6" name="直接连接符 725"/>
          <p:cNvCxnSpPr>
            <a:stCxn id="707" idx="0"/>
            <a:endCxn id="722" idx="2"/>
          </p:cNvCxnSpPr>
          <p:nvPr/>
        </p:nvCxnSpPr>
        <p:spPr>
          <a:xfrm flipV="1">
            <a:off x="6545473" y="1471415"/>
            <a:ext cx="7691"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7" name="直接连接符 726"/>
          <p:cNvCxnSpPr>
            <a:stCxn id="708" idx="0"/>
            <a:endCxn id="722" idx="2"/>
          </p:cNvCxnSpPr>
          <p:nvPr/>
        </p:nvCxnSpPr>
        <p:spPr>
          <a:xfrm flipH="1" flipV="1">
            <a:off x="6553164" y="1471415"/>
            <a:ext cx="644777"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8" name="直接连接符 727"/>
          <p:cNvCxnSpPr>
            <a:stCxn id="709" idx="0"/>
            <a:endCxn id="722" idx="2"/>
          </p:cNvCxnSpPr>
          <p:nvPr/>
        </p:nvCxnSpPr>
        <p:spPr>
          <a:xfrm flipH="1" flipV="1">
            <a:off x="6553164" y="1471415"/>
            <a:ext cx="1297245"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9" name="直接连接符 728"/>
          <p:cNvCxnSpPr>
            <a:stCxn id="710" idx="0"/>
            <a:endCxn id="722" idx="2"/>
          </p:cNvCxnSpPr>
          <p:nvPr/>
        </p:nvCxnSpPr>
        <p:spPr>
          <a:xfrm flipH="1" flipV="1">
            <a:off x="6553164" y="1471415"/>
            <a:ext cx="1949713"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0" name="直接连接符 729"/>
          <p:cNvCxnSpPr>
            <a:stCxn id="711" idx="0"/>
            <a:endCxn id="722" idx="2"/>
          </p:cNvCxnSpPr>
          <p:nvPr/>
        </p:nvCxnSpPr>
        <p:spPr>
          <a:xfrm flipH="1" flipV="1">
            <a:off x="6553164" y="1471415"/>
            <a:ext cx="2602181"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1" name="直接连接符 730"/>
          <p:cNvCxnSpPr>
            <a:stCxn id="720" idx="0"/>
            <a:endCxn id="722" idx="2"/>
          </p:cNvCxnSpPr>
          <p:nvPr/>
        </p:nvCxnSpPr>
        <p:spPr>
          <a:xfrm flipH="1" flipV="1">
            <a:off x="6553164" y="1471415"/>
            <a:ext cx="3254646" cy="35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2" name="直接连接符 731"/>
          <p:cNvCxnSpPr>
            <a:stCxn id="712" idx="0"/>
            <a:endCxn id="723" idx="2"/>
          </p:cNvCxnSpPr>
          <p:nvPr/>
        </p:nvCxnSpPr>
        <p:spPr>
          <a:xfrm flipV="1">
            <a:off x="5240537" y="1451862"/>
            <a:ext cx="3337941"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3" name="直接连接符 732"/>
          <p:cNvCxnSpPr>
            <a:stCxn id="706" idx="0"/>
            <a:endCxn id="723" idx="2"/>
          </p:cNvCxnSpPr>
          <p:nvPr/>
        </p:nvCxnSpPr>
        <p:spPr>
          <a:xfrm flipV="1">
            <a:off x="5893005" y="1451862"/>
            <a:ext cx="2685473"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4" name="直接连接符 733"/>
          <p:cNvCxnSpPr>
            <a:stCxn id="707" idx="0"/>
            <a:endCxn id="723" idx="2"/>
          </p:cNvCxnSpPr>
          <p:nvPr/>
        </p:nvCxnSpPr>
        <p:spPr>
          <a:xfrm flipV="1">
            <a:off x="6545473" y="1451862"/>
            <a:ext cx="2033005"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5" name="直接连接符 734"/>
          <p:cNvCxnSpPr>
            <a:stCxn id="708" idx="0"/>
            <a:endCxn id="723" idx="2"/>
          </p:cNvCxnSpPr>
          <p:nvPr/>
        </p:nvCxnSpPr>
        <p:spPr>
          <a:xfrm flipV="1">
            <a:off x="7197941" y="1451862"/>
            <a:ext cx="1380537"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6" name="直接连接符 735"/>
          <p:cNvCxnSpPr>
            <a:stCxn id="709" idx="0"/>
            <a:endCxn id="723" idx="2"/>
          </p:cNvCxnSpPr>
          <p:nvPr/>
        </p:nvCxnSpPr>
        <p:spPr>
          <a:xfrm flipV="1">
            <a:off x="7850409" y="1451862"/>
            <a:ext cx="728069"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7" name="直接连接符 736"/>
          <p:cNvCxnSpPr>
            <a:stCxn id="710" idx="0"/>
            <a:endCxn id="723" idx="2"/>
          </p:cNvCxnSpPr>
          <p:nvPr/>
        </p:nvCxnSpPr>
        <p:spPr>
          <a:xfrm flipV="1">
            <a:off x="8502877" y="1451862"/>
            <a:ext cx="75601"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8" name="直接连接符 737"/>
          <p:cNvCxnSpPr>
            <a:stCxn id="711" idx="0"/>
            <a:endCxn id="723" idx="2"/>
          </p:cNvCxnSpPr>
          <p:nvPr/>
        </p:nvCxnSpPr>
        <p:spPr>
          <a:xfrm flipH="1" flipV="1">
            <a:off x="8578478" y="1451862"/>
            <a:ext cx="576867"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9" name="直接连接符 738"/>
          <p:cNvCxnSpPr>
            <a:stCxn id="720" idx="0"/>
            <a:endCxn id="723" idx="2"/>
          </p:cNvCxnSpPr>
          <p:nvPr/>
        </p:nvCxnSpPr>
        <p:spPr>
          <a:xfrm flipH="1" flipV="1">
            <a:off x="8578478" y="1451862"/>
            <a:ext cx="1229332" cy="37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0" name="直接连接符 739"/>
          <p:cNvCxnSpPr>
            <a:stCxn id="672" idx="1"/>
            <a:endCxn id="712" idx="2"/>
          </p:cNvCxnSpPr>
          <p:nvPr/>
        </p:nvCxnSpPr>
        <p:spPr>
          <a:xfrm flipH="1" flipV="1">
            <a:off x="5240537" y="2096565"/>
            <a:ext cx="2594057"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1" name="直接连接符 740"/>
          <p:cNvCxnSpPr>
            <a:stCxn id="673" idx="1"/>
            <a:endCxn id="706" idx="2"/>
          </p:cNvCxnSpPr>
          <p:nvPr/>
        </p:nvCxnSpPr>
        <p:spPr>
          <a:xfrm flipH="1" flipV="1">
            <a:off x="5893005" y="2096565"/>
            <a:ext cx="2208263"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2" name="直接连接符 741"/>
          <p:cNvCxnSpPr>
            <a:stCxn id="674" idx="1"/>
            <a:endCxn id="707" idx="2"/>
          </p:cNvCxnSpPr>
          <p:nvPr/>
        </p:nvCxnSpPr>
        <p:spPr>
          <a:xfrm flipH="1" flipV="1">
            <a:off x="6545473" y="2096565"/>
            <a:ext cx="1822466"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3" name="直接连接符 742"/>
          <p:cNvCxnSpPr>
            <a:stCxn id="675" idx="1"/>
            <a:endCxn id="708" idx="2"/>
          </p:cNvCxnSpPr>
          <p:nvPr/>
        </p:nvCxnSpPr>
        <p:spPr>
          <a:xfrm flipH="1" flipV="1">
            <a:off x="7197941" y="2096565"/>
            <a:ext cx="1436669"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4" name="直接连接符 743"/>
          <p:cNvCxnSpPr>
            <a:stCxn id="676" idx="1"/>
            <a:endCxn id="709" idx="2"/>
          </p:cNvCxnSpPr>
          <p:nvPr/>
        </p:nvCxnSpPr>
        <p:spPr>
          <a:xfrm flipH="1" flipV="1">
            <a:off x="7850409" y="2096565"/>
            <a:ext cx="1050873"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5" name="直接连接符 744"/>
          <p:cNvCxnSpPr>
            <a:stCxn id="677" idx="1"/>
            <a:endCxn id="710" idx="2"/>
          </p:cNvCxnSpPr>
          <p:nvPr/>
        </p:nvCxnSpPr>
        <p:spPr>
          <a:xfrm flipH="1" flipV="1">
            <a:off x="8502877" y="2096565"/>
            <a:ext cx="665087"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6" name="直接连接符 745"/>
          <p:cNvCxnSpPr>
            <a:stCxn id="678" idx="1"/>
            <a:endCxn id="711" idx="2"/>
          </p:cNvCxnSpPr>
          <p:nvPr/>
        </p:nvCxnSpPr>
        <p:spPr>
          <a:xfrm flipH="1" flipV="1">
            <a:off x="9155345" y="2096565"/>
            <a:ext cx="294467" cy="477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7" name="直接连接符 746"/>
          <p:cNvCxnSpPr>
            <a:stCxn id="679" idx="1"/>
            <a:endCxn id="720" idx="2"/>
          </p:cNvCxnSpPr>
          <p:nvPr/>
        </p:nvCxnSpPr>
        <p:spPr>
          <a:xfrm flipV="1">
            <a:off x="9701307" y="2096565"/>
            <a:ext cx="106503" cy="478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748" name="组合 747"/>
          <p:cNvGrpSpPr/>
          <p:nvPr/>
        </p:nvGrpSpPr>
        <p:grpSpPr>
          <a:xfrm>
            <a:off x="1906471" y="3424937"/>
            <a:ext cx="2242300" cy="345678"/>
            <a:chOff x="680906" y="3399129"/>
            <a:chExt cx="2242300" cy="345678"/>
          </a:xfrm>
        </p:grpSpPr>
        <p:sp>
          <p:nvSpPr>
            <p:cNvPr id="749" name="矩形: 圆角 11"/>
            <p:cNvSpPr/>
            <p:nvPr/>
          </p:nvSpPr>
          <p:spPr>
            <a:xfrm>
              <a:off x="680906" y="3399129"/>
              <a:ext cx="2242300" cy="345678"/>
            </a:xfrm>
            <a:prstGeom prst="roundRect">
              <a:avLst/>
            </a:prstGeom>
            <a:noFill/>
            <a:ln w="12700" cap="flat" cmpd="sng" algn="ctr">
              <a:solidFill>
                <a:srgbClr val="00B0F0"/>
              </a:solid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mn-lt"/>
                <a:ea typeface="+mn-ea"/>
                <a:cs typeface="+mn-ea"/>
                <a:sym typeface="+mn-lt"/>
              </a:endParaRPr>
            </a:p>
          </p:txBody>
        </p:sp>
        <p:grpSp>
          <p:nvGrpSpPr>
            <p:cNvPr id="750" name="组合 749"/>
            <p:cNvGrpSpPr/>
            <p:nvPr/>
          </p:nvGrpSpPr>
          <p:grpSpPr>
            <a:xfrm>
              <a:off x="772814" y="3471850"/>
              <a:ext cx="2058485" cy="200236"/>
              <a:chOff x="785923" y="3471850"/>
              <a:chExt cx="2058485" cy="200236"/>
            </a:xfrm>
          </p:grpSpPr>
          <p:sp>
            <p:nvSpPr>
              <p:cNvPr id="751" name="矩形: 圆角 2"/>
              <p:cNvSpPr/>
              <p:nvPr/>
            </p:nvSpPr>
            <p:spPr>
              <a:xfrm flipH="1">
                <a:off x="78592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2" name="矩形: 圆角 3"/>
              <p:cNvSpPr/>
              <p:nvPr/>
            </p:nvSpPr>
            <p:spPr>
              <a:xfrm flipH="1">
                <a:off x="1316851"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3" name="矩形: 圆角 4"/>
              <p:cNvSpPr/>
              <p:nvPr/>
            </p:nvSpPr>
            <p:spPr>
              <a:xfrm flipH="1">
                <a:off x="237870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4" name="矩形: 圆角 5"/>
              <p:cNvSpPr/>
              <p:nvPr/>
            </p:nvSpPr>
            <p:spPr>
              <a:xfrm flipH="1">
                <a:off x="1847779"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5" name="矩形: 圆角 301"/>
              <p:cNvSpPr/>
              <p:nvPr/>
            </p:nvSpPr>
            <p:spPr>
              <a:xfrm flipH="1">
                <a:off x="105138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6" name="矩形: 圆角 302"/>
              <p:cNvSpPr/>
              <p:nvPr/>
            </p:nvSpPr>
            <p:spPr>
              <a:xfrm flipH="1">
                <a:off x="1582315"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7" name="矩形: 圆角 303"/>
              <p:cNvSpPr/>
              <p:nvPr/>
            </p:nvSpPr>
            <p:spPr>
              <a:xfrm flipH="1">
                <a:off x="2644172"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58" name="矩形: 圆角 304"/>
              <p:cNvSpPr/>
              <p:nvPr/>
            </p:nvSpPr>
            <p:spPr>
              <a:xfrm flipH="1">
                <a:off x="211324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grpSp>
      </p:grpSp>
      <p:grpSp>
        <p:nvGrpSpPr>
          <p:cNvPr id="759" name="组合 758"/>
          <p:cNvGrpSpPr/>
          <p:nvPr/>
        </p:nvGrpSpPr>
        <p:grpSpPr>
          <a:xfrm>
            <a:off x="1906471" y="2618618"/>
            <a:ext cx="2242300" cy="345678"/>
            <a:chOff x="680906" y="3399129"/>
            <a:chExt cx="2242300" cy="345678"/>
          </a:xfrm>
        </p:grpSpPr>
        <p:sp>
          <p:nvSpPr>
            <p:cNvPr id="760" name="矩形: 圆角 308"/>
            <p:cNvSpPr/>
            <p:nvPr/>
          </p:nvSpPr>
          <p:spPr>
            <a:xfrm>
              <a:off x="680906" y="3399129"/>
              <a:ext cx="2242300" cy="345678"/>
            </a:xfrm>
            <a:prstGeom prst="roundRect">
              <a:avLst/>
            </a:prstGeom>
            <a:noFill/>
            <a:ln w="12700" cap="flat" cmpd="sng" algn="ctr">
              <a:solidFill>
                <a:srgbClr val="00B0F0"/>
              </a:solid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mn-lt"/>
                <a:ea typeface="+mn-ea"/>
                <a:cs typeface="+mn-ea"/>
                <a:sym typeface="+mn-lt"/>
              </a:endParaRPr>
            </a:p>
          </p:txBody>
        </p:sp>
        <p:grpSp>
          <p:nvGrpSpPr>
            <p:cNvPr id="761" name="组合 760"/>
            <p:cNvGrpSpPr/>
            <p:nvPr/>
          </p:nvGrpSpPr>
          <p:grpSpPr>
            <a:xfrm>
              <a:off x="772814" y="3471850"/>
              <a:ext cx="2058485" cy="200236"/>
              <a:chOff x="785923" y="3471850"/>
              <a:chExt cx="2058485" cy="200236"/>
            </a:xfrm>
          </p:grpSpPr>
          <p:sp>
            <p:nvSpPr>
              <p:cNvPr id="762" name="矩形: 圆角 310"/>
              <p:cNvSpPr/>
              <p:nvPr/>
            </p:nvSpPr>
            <p:spPr>
              <a:xfrm flipH="1">
                <a:off x="78592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3" name="矩形: 圆角 311"/>
              <p:cNvSpPr/>
              <p:nvPr/>
            </p:nvSpPr>
            <p:spPr>
              <a:xfrm flipH="1">
                <a:off x="1316851"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4" name="矩形: 圆角 312"/>
              <p:cNvSpPr/>
              <p:nvPr/>
            </p:nvSpPr>
            <p:spPr>
              <a:xfrm flipH="1">
                <a:off x="237870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5" name="矩形: 圆角 313"/>
              <p:cNvSpPr/>
              <p:nvPr/>
            </p:nvSpPr>
            <p:spPr>
              <a:xfrm flipH="1">
                <a:off x="1847779"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6" name="矩形: 圆角 314"/>
              <p:cNvSpPr/>
              <p:nvPr/>
            </p:nvSpPr>
            <p:spPr>
              <a:xfrm flipH="1">
                <a:off x="105138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7" name="矩形: 圆角 315"/>
              <p:cNvSpPr/>
              <p:nvPr/>
            </p:nvSpPr>
            <p:spPr>
              <a:xfrm flipH="1">
                <a:off x="1582315"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8" name="矩形: 圆角 316"/>
              <p:cNvSpPr/>
              <p:nvPr/>
            </p:nvSpPr>
            <p:spPr>
              <a:xfrm flipH="1">
                <a:off x="2644172"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69" name="矩形: 圆角 317"/>
              <p:cNvSpPr/>
              <p:nvPr/>
            </p:nvSpPr>
            <p:spPr>
              <a:xfrm flipH="1">
                <a:off x="211324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grpSp>
      </p:grpSp>
      <p:grpSp>
        <p:nvGrpSpPr>
          <p:cNvPr id="770" name="组合 769"/>
          <p:cNvGrpSpPr/>
          <p:nvPr/>
        </p:nvGrpSpPr>
        <p:grpSpPr>
          <a:xfrm>
            <a:off x="1906471" y="1713854"/>
            <a:ext cx="2242300" cy="345678"/>
            <a:chOff x="680906" y="3399129"/>
            <a:chExt cx="2242300" cy="345678"/>
          </a:xfrm>
        </p:grpSpPr>
        <p:sp>
          <p:nvSpPr>
            <p:cNvPr id="771" name="矩形: 圆角 319"/>
            <p:cNvSpPr/>
            <p:nvPr/>
          </p:nvSpPr>
          <p:spPr>
            <a:xfrm>
              <a:off x="680906" y="3399129"/>
              <a:ext cx="2242300" cy="345678"/>
            </a:xfrm>
            <a:prstGeom prst="roundRect">
              <a:avLst/>
            </a:prstGeom>
            <a:noFill/>
            <a:ln w="12700" cap="flat" cmpd="sng" algn="ctr">
              <a:solidFill>
                <a:srgbClr val="00B0F0"/>
              </a:solidFill>
              <a:prstDash val="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4C4948"/>
                </a:solidFill>
                <a:effectLst/>
                <a:uLnTx/>
                <a:uFillTx/>
                <a:latin typeface="+mn-lt"/>
                <a:ea typeface="+mn-ea"/>
                <a:cs typeface="+mn-ea"/>
                <a:sym typeface="+mn-lt"/>
              </a:endParaRPr>
            </a:p>
          </p:txBody>
        </p:sp>
        <p:grpSp>
          <p:nvGrpSpPr>
            <p:cNvPr id="772" name="组合 771"/>
            <p:cNvGrpSpPr/>
            <p:nvPr/>
          </p:nvGrpSpPr>
          <p:grpSpPr>
            <a:xfrm>
              <a:off x="772814" y="3471850"/>
              <a:ext cx="2058485" cy="200236"/>
              <a:chOff x="785923" y="3471850"/>
              <a:chExt cx="2058485" cy="200236"/>
            </a:xfrm>
          </p:grpSpPr>
          <p:sp>
            <p:nvSpPr>
              <p:cNvPr id="773" name="矩形: 圆角 321"/>
              <p:cNvSpPr/>
              <p:nvPr/>
            </p:nvSpPr>
            <p:spPr>
              <a:xfrm flipH="1">
                <a:off x="78592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4" name="矩形: 圆角 322"/>
              <p:cNvSpPr/>
              <p:nvPr/>
            </p:nvSpPr>
            <p:spPr>
              <a:xfrm flipH="1">
                <a:off x="1316851"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5" name="矩形: 圆角 323"/>
              <p:cNvSpPr/>
              <p:nvPr/>
            </p:nvSpPr>
            <p:spPr>
              <a:xfrm flipH="1">
                <a:off x="237870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6" name="矩形: 圆角 324"/>
              <p:cNvSpPr/>
              <p:nvPr/>
            </p:nvSpPr>
            <p:spPr>
              <a:xfrm flipH="1">
                <a:off x="1847779"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7" name="矩形: 圆角 325"/>
              <p:cNvSpPr/>
              <p:nvPr/>
            </p:nvSpPr>
            <p:spPr>
              <a:xfrm flipH="1">
                <a:off x="1051387"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8" name="矩形: 圆角 326"/>
              <p:cNvSpPr/>
              <p:nvPr/>
            </p:nvSpPr>
            <p:spPr>
              <a:xfrm flipH="1">
                <a:off x="1582315"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79" name="矩形: 圆角 327"/>
              <p:cNvSpPr/>
              <p:nvPr/>
            </p:nvSpPr>
            <p:spPr>
              <a:xfrm flipH="1">
                <a:off x="2644172"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sp>
            <p:nvSpPr>
              <p:cNvPr id="780" name="矩形: 圆角 328"/>
              <p:cNvSpPr/>
              <p:nvPr/>
            </p:nvSpPr>
            <p:spPr>
              <a:xfrm flipH="1">
                <a:off x="2113243" y="3471850"/>
                <a:ext cx="200236" cy="200236"/>
              </a:xfrm>
              <a:prstGeom prst="roundRect">
                <a:avLst/>
              </a:prstGeom>
              <a:noFill/>
              <a:ln w="12700" cap="flat" cmpd="sng" algn="ctr">
                <a:solidFill>
                  <a:schemeClr val="tx1"/>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4C4948"/>
                  </a:solidFill>
                  <a:effectLst/>
                  <a:uLnTx/>
                  <a:uFillTx/>
                  <a:latin typeface="+mn-lt"/>
                  <a:ea typeface="+mn-ea"/>
                  <a:cs typeface="+mn-ea"/>
                  <a:sym typeface="+mn-lt"/>
                </a:endParaRPr>
              </a:p>
            </p:txBody>
          </p:sp>
        </p:grpSp>
      </p:grpSp>
      <p:cxnSp>
        <p:nvCxnSpPr>
          <p:cNvPr id="781" name="直接箭头连接符 780"/>
          <p:cNvCxnSpPr>
            <a:stCxn id="765" idx="0"/>
            <a:endCxn id="776" idx="2"/>
          </p:cNvCxnSpPr>
          <p:nvPr/>
        </p:nvCxnSpPr>
        <p:spPr>
          <a:xfrm flipV="1">
            <a:off x="3160353" y="1986811"/>
            <a:ext cx="0" cy="704528"/>
          </a:xfrm>
          <a:prstGeom prst="straightConnector1">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2" name="直接箭头连接符 781"/>
          <p:cNvCxnSpPr>
            <a:stCxn id="769" idx="0"/>
            <a:endCxn id="780" idx="2"/>
          </p:cNvCxnSpPr>
          <p:nvPr/>
        </p:nvCxnSpPr>
        <p:spPr>
          <a:xfrm flipV="1">
            <a:off x="3425817" y="1986811"/>
            <a:ext cx="0" cy="704528"/>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3" name="直接箭头连接符 782"/>
          <p:cNvCxnSpPr>
            <a:stCxn id="764" idx="0"/>
            <a:endCxn id="775" idx="2"/>
          </p:cNvCxnSpPr>
          <p:nvPr/>
        </p:nvCxnSpPr>
        <p:spPr>
          <a:xfrm flipV="1">
            <a:off x="3691281" y="1986811"/>
            <a:ext cx="0" cy="704528"/>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4" name="直接箭头连接符 783"/>
          <p:cNvCxnSpPr>
            <a:stCxn id="768" idx="0"/>
            <a:endCxn id="779" idx="2"/>
          </p:cNvCxnSpPr>
          <p:nvPr/>
        </p:nvCxnSpPr>
        <p:spPr>
          <a:xfrm flipV="1">
            <a:off x="3956746" y="1986811"/>
            <a:ext cx="0" cy="704528"/>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5" name="直接箭头连接符 784"/>
          <p:cNvCxnSpPr>
            <a:stCxn id="754" idx="0"/>
            <a:endCxn id="765" idx="2"/>
          </p:cNvCxnSpPr>
          <p:nvPr/>
        </p:nvCxnSpPr>
        <p:spPr>
          <a:xfrm flipV="1">
            <a:off x="3160353" y="2891575"/>
            <a:ext cx="0" cy="606083"/>
          </a:xfrm>
          <a:prstGeom prst="straightConnector1">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6" name="直接箭头连接符 785"/>
          <p:cNvCxnSpPr>
            <a:stCxn id="758" idx="0"/>
            <a:endCxn id="769" idx="2"/>
          </p:cNvCxnSpPr>
          <p:nvPr/>
        </p:nvCxnSpPr>
        <p:spPr>
          <a:xfrm flipV="1">
            <a:off x="3425817" y="2891575"/>
            <a:ext cx="0" cy="606083"/>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7" name="直接箭头连接符 786"/>
          <p:cNvCxnSpPr>
            <a:stCxn id="753" idx="0"/>
            <a:endCxn id="764" idx="2"/>
          </p:cNvCxnSpPr>
          <p:nvPr/>
        </p:nvCxnSpPr>
        <p:spPr>
          <a:xfrm flipV="1">
            <a:off x="3691281" y="2891575"/>
            <a:ext cx="0" cy="606083"/>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直接箭头连接符 787"/>
          <p:cNvCxnSpPr>
            <a:stCxn id="757" idx="0"/>
            <a:endCxn id="768" idx="2"/>
          </p:cNvCxnSpPr>
          <p:nvPr/>
        </p:nvCxnSpPr>
        <p:spPr>
          <a:xfrm flipV="1">
            <a:off x="3956746" y="2891575"/>
            <a:ext cx="0" cy="606083"/>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9" name="任意多边形: 形状 362"/>
          <p:cNvSpPr/>
          <p:nvPr/>
        </p:nvSpPr>
        <p:spPr>
          <a:xfrm>
            <a:off x="5201445" y="2054727"/>
            <a:ext cx="2675347" cy="1373500"/>
          </a:xfrm>
          <a:custGeom>
            <a:avLst/>
            <a:gdLst>
              <a:gd name="connsiteX0" fmla="*/ 139449 w 2675347"/>
              <a:gd name="connsiteY0" fmla="*/ 1373500 h 1373500"/>
              <a:gd name="connsiteX1" fmla="*/ 181979 w 2675347"/>
              <a:gd name="connsiteY1" fmla="*/ 1139583 h 1373500"/>
              <a:gd name="connsiteX2" fmla="*/ 91602 w 2675347"/>
              <a:gd name="connsiteY2" fmla="*/ 852504 h 1373500"/>
              <a:gd name="connsiteX3" fmla="*/ 43756 w 2675347"/>
              <a:gd name="connsiteY3" fmla="*/ 28481 h 1373500"/>
              <a:gd name="connsiteX4" fmla="*/ 766770 w 2675347"/>
              <a:gd name="connsiteY4" fmla="*/ 219867 h 1373500"/>
              <a:gd name="connsiteX5" fmla="*/ 2494560 w 2675347"/>
              <a:gd name="connsiteY5" fmla="*/ 517579 h 1373500"/>
              <a:gd name="connsiteX6" fmla="*/ 2638100 w 2675347"/>
              <a:gd name="connsiteY6" fmla="*/ 1006676 h 1373500"/>
              <a:gd name="connsiteX7" fmla="*/ 2632783 w 2675347"/>
              <a:gd name="connsiteY7" fmla="*/ 1330969 h 137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347" h="1373500">
                <a:moveTo>
                  <a:pt x="139449" y="1373500"/>
                </a:moveTo>
                <a:cubicBezTo>
                  <a:pt x="164701" y="1299958"/>
                  <a:pt x="189954" y="1226416"/>
                  <a:pt x="181979" y="1139583"/>
                </a:cubicBezTo>
                <a:cubicBezTo>
                  <a:pt x="174005" y="1052750"/>
                  <a:pt x="114639" y="1037688"/>
                  <a:pt x="91602" y="852504"/>
                </a:cubicBezTo>
                <a:cubicBezTo>
                  <a:pt x="68565" y="667320"/>
                  <a:pt x="-68772" y="133920"/>
                  <a:pt x="43756" y="28481"/>
                </a:cubicBezTo>
                <a:cubicBezTo>
                  <a:pt x="156284" y="-76959"/>
                  <a:pt x="358303" y="138351"/>
                  <a:pt x="766770" y="219867"/>
                </a:cubicBezTo>
                <a:cubicBezTo>
                  <a:pt x="1175237" y="301383"/>
                  <a:pt x="2182672" y="386444"/>
                  <a:pt x="2494560" y="517579"/>
                </a:cubicBezTo>
                <a:cubicBezTo>
                  <a:pt x="2806448" y="648714"/>
                  <a:pt x="2615063" y="871111"/>
                  <a:pt x="2638100" y="1006676"/>
                </a:cubicBezTo>
                <a:cubicBezTo>
                  <a:pt x="2661137" y="1142241"/>
                  <a:pt x="2646960" y="1236605"/>
                  <a:pt x="2632783" y="1330969"/>
                </a:cubicBezTo>
              </a:path>
            </a:pathLst>
          </a:custGeom>
          <a:ln w="28575">
            <a:solidFill>
              <a:schemeClr val="bg2">
                <a:lumMod val="20000"/>
                <a:lumOff val="8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0" name="任意多边形: 形状 365"/>
          <p:cNvSpPr/>
          <p:nvPr/>
        </p:nvSpPr>
        <p:spPr>
          <a:xfrm>
            <a:off x="5580097" y="2038230"/>
            <a:ext cx="2513955" cy="1358099"/>
          </a:xfrm>
          <a:custGeom>
            <a:avLst/>
            <a:gdLst>
              <a:gd name="connsiteX0" fmla="*/ 37243 w 2513955"/>
              <a:gd name="connsiteY0" fmla="*/ 1331518 h 1358099"/>
              <a:gd name="connsiteX1" fmla="*/ 29 w 2513955"/>
              <a:gd name="connsiteY1" fmla="*/ 1097601 h 1358099"/>
              <a:gd name="connsiteX2" fmla="*/ 42559 w 2513955"/>
              <a:gd name="connsiteY2" fmla="*/ 720145 h 1358099"/>
              <a:gd name="connsiteX3" fmla="*/ 249894 w 2513955"/>
              <a:gd name="connsiteY3" fmla="*/ 18397 h 1358099"/>
              <a:gd name="connsiteX4" fmla="*/ 1042020 w 2513955"/>
              <a:gd name="connsiteY4" fmla="*/ 231048 h 1358099"/>
              <a:gd name="connsiteX5" fmla="*/ 2355141 w 2513955"/>
              <a:gd name="connsiteY5" fmla="*/ 518127 h 1358099"/>
              <a:gd name="connsiteX6" fmla="*/ 2503997 w 2513955"/>
              <a:gd name="connsiteY6" fmla="*/ 996592 h 1358099"/>
              <a:gd name="connsiteX7" fmla="*/ 2488048 w 2513955"/>
              <a:gd name="connsiteY7" fmla="*/ 1358099 h 135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3955" h="1358099">
                <a:moveTo>
                  <a:pt x="37243" y="1331518"/>
                </a:moveTo>
                <a:cubicBezTo>
                  <a:pt x="18193" y="1265507"/>
                  <a:pt x="-857" y="1199496"/>
                  <a:pt x="29" y="1097601"/>
                </a:cubicBezTo>
                <a:cubicBezTo>
                  <a:pt x="915" y="995706"/>
                  <a:pt x="915" y="900012"/>
                  <a:pt x="42559" y="720145"/>
                </a:cubicBezTo>
                <a:cubicBezTo>
                  <a:pt x="84203" y="540278"/>
                  <a:pt x="83317" y="99913"/>
                  <a:pt x="249894" y="18397"/>
                </a:cubicBezTo>
                <a:cubicBezTo>
                  <a:pt x="416471" y="-63119"/>
                  <a:pt x="691146" y="147760"/>
                  <a:pt x="1042020" y="231048"/>
                </a:cubicBezTo>
                <a:cubicBezTo>
                  <a:pt x="1392894" y="314336"/>
                  <a:pt x="2111478" y="390536"/>
                  <a:pt x="2355141" y="518127"/>
                </a:cubicBezTo>
                <a:cubicBezTo>
                  <a:pt x="2598804" y="645718"/>
                  <a:pt x="2481846" y="856597"/>
                  <a:pt x="2503997" y="996592"/>
                </a:cubicBezTo>
                <a:cubicBezTo>
                  <a:pt x="2526148" y="1136587"/>
                  <a:pt x="2507098" y="1247343"/>
                  <a:pt x="2488048" y="1358099"/>
                </a:cubicBezTo>
              </a:path>
            </a:pathLst>
          </a:custGeom>
          <a:ln w="28575">
            <a:solidFill>
              <a:schemeClr val="bg2">
                <a:lumMod val="40000"/>
                <a:lumOff val="6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1" name="任意多边形: 形状 366"/>
          <p:cNvSpPr/>
          <p:nvPr/>
        </p:nvSpPr>
        <p:spPr>
          <a:xfrm>
            <a:off x="5839869" y="2037589"/>
            <a:ext cx="2592188" cy="1369372"/>
          </a:xfrm>
          <a:custGeom>
            <a:avLst/>
            <a:gdLst>
              <a:gd name="connsiteX0" fmla="*/ 27336 w 2592188"/>
              <a:gd name="connsiteY0" fmla="*/ 1353424 h 1369372"/>
              <a:gd name="connsiteX1" fmla="*/ 101764 w 2592188"/>
              <a:gd name="connsiteY1" fmla="*/ 1092926 h 1369372"/>
              <a:gd name="connsiteX2" fmla="*/ 32653 w 2592188"/>
              <a:gd name="connsiteY2" fmla="*/ 566614 h 1369372"/>
              <a:gd name="connsiteX3" fmla="*/ 718453 w 2592188"/>
              <a:gd name="connsiteY3" fmla="*/ 8405 h 1369372"/>
              <a:gd name="connsiteX4" fmla="*/ 1382987 w 2592188"/>
              <a:gd name="connsiteY4" fmla="*/ 215740 h 1369372"/>
              <a:gd name="connsiteX5" fmla="*/ 2483457 w 2592188"/>
              <a:gd name="connsiteY5" fmla="*/ 550666 h 1369372"/>
              <a:gd name="connsiteX6" fmla="*/ 2557885 w 2592188"/>
              <a:gd name="connsiteY6" fmla="*/ 1066345 h 1369372"/>
              <a:gd name="connsiteX7" fmla="*/ 2536620 w 2592188"/>
              <a:gd name="connsiteY7" fmla="*/ 1369372 h 136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188" h="1369372">
                <a:moveTo>
                  <a:pt x="27336" y="1353424"/>
                </a:moveTo>
                <a:cubicBezTo>
                  <a:pt x="64107" y="1288742"/>
                  <a:pt x="100878" y="1224061"/>
                  <a:pt x="101764" y="1092926"/>
                </a:cubicBezTo>
                <a:cubicBezTo>
                  <a:pt x="102650" y="961791"/>
                  <a:pt x="-70128" y="747367"/>
                  <a:pt x="32653" y="566614"/>
                </a:cubicBezTo>
                <a:cubicBezTo>
                  <a:pt x="135434" y="385861"/>
                  <a:pt x="493397" y="66884"/>
                  <a:pt x="718453" y="8405"/>
                </a:cubicBezTo>
                <a:cubicBezTo>
                  <a:pt x="943509" y="-50074"/>
                  <a:pt x="1382987" y="215740"/>
                  <a:pt x="1382987" y="215740"/>
                </a:cubicBezTo>
                <a:cubicBezTo>
                  <a:pt x="1677154" y="306117"/>
                  <a:pt x="2287641" y="408899"/>
                  <a:pt x="2483457" y="550666"/>
                </a:cubicBezTo>
                <a:cubicBezTo>
                  <a:pt x="2679273" y="692433"/>
                  <a:pt x="2549025" y="929894"/>
                  <a:pt x="2557885" y="1066345"/>
                </a:cubicBezTo>
                <a:cubicBezTo>
                  <a:pt x="2566746" y="1202796"/>
                  <a:pt x="2551683" y="1286084"/>
                  <a:pt x="2536620" y="1369372"/>
                </a:cubicBezTo>
              </a:path>
            </a:pathLst>
          </a:custGeom>
          <a:ln w="28575">
            <a:solidFill>
              <a:schemeClr val="bg2">
                <a:lumMod val="60000"/>
                <a:lumOff val="4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2" name="任意多边形: 形状 367"/>
          <p:cNvSpPr/>
          <p:nvPr/>
        </p:nvSpPr>
        <p:spPr>
          <a:xfrm>
            <a:off x="6065181" y="2080529"/>
            <a:ext cx="2621724" cy="1305167"/>
          </a:xfrm>
          <a:custGeom>
            <a:avLst/>
            <a:gdLst>
              <a:gd name="connsiteX0" fmla="*/ 121001 w 2621724"/>
              <a:gd name="connsiteY0" fmla="*/ 1305167 h 1305167"/>
              <a:gd name="connsiteX1" fmla="*/ 46573 w 2621724"/>
              <a:gd name="connsiteY1" fmla="*/ 1028721 h 1305167"/>
              <a:gd name="connsiteX2" fmla="*/ 83787 w 2621724"/>
              <a:gd name="connsiteY2" fmla="*/ 544939 h 1305167"/>
              <a:gd name="connsiteX3" fmla="*/ 1003503 w 2621724"/>
              <a:gd name="connsiteY3" fmla="*/ 18628 h 1305167"/>
              <a:gd name="connsiteX4" fmla="*/ 1646773 w 2621724"/>
              <a:gd name="connsiteY4" fmla="*/ 156851 h 1305167"/>
              <a:gd name="connsiteX5" fmla="*/ 2561173 w 2621724"/>
              <a:gd name="connsiteY5" fmla="*/ 528991 h 1305167"/>
              <a:gd name="connsiteX6" fmla="*/ 2539908 w 2621724"/>
              <a:gd name="connsiteY6" fmla="*/ 980874 h 1305167"/>
              <a:gd name="connsiteX7" fmla="*/ 2577122 w 2621724"/>
              <a:gd name="connsiteY7" fmla="*/ 1299851 h 130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724" h="1305167">
                <a:moveTo>
                  <a:pt x="121001" y="1305167"/>
                </a:moveTo>
                <a:cubicBezTo>
                  <a:pt x="86888" y="1230296"/>
                  <a:pt x="52775" y="1155426"/>
                  <a:pt x="46573" y="1028721"/>
                </a:cubicBezTo>
                <a:cubicBezTo>
                  <a:pt x="40371" y="902016"/>
                  <a:pt x="-75701" y="713288"/>
                  <a:pt x="83787" y="544939"/>
                </a:cubicBezTo>
                <a:cubicBezTo>
                  <a:pt x="243275" y="376590"/>
                  <a:pt x="743005" y="83309"/>
                  <a:pt x="1003503" y="18628"/>
                </a:cubicBezTo>
                <a:cubicBezTo>
                  <a:pt x="1264001" y="-46053"/>
                  <a:pt x="1387161" y="71790"/>
                  <a:pt x="1646773" y="156851"/>
                </a:cubicBezTo>
                <a:cubicBezTo>
                  <a:pt x="1906385" y="241911"/>
                  <a:pt x="2412317" y="391654"/>
                  <a:pt x="2561173" y="528991"/>
                </a:cubicBezTo>
                <a:cubicBezTo>
                  <a:pt x="2710029" y="666328"/>
                  <a:pt x="2537250" y="852397"/>
                  <a:pt x="2539908" y="980874"/>
                </a:cubicBezTo>
                <a:cubicBezTo>
                  <a:pt x="2542566" y="1109351"/>
                  <a:pt x="2559844" y="1204601"/>
                  <a:pt x="2577122" y="1299851"/>
                </a:cubicBezTo>
              </a:path>
            </a:pathLst>
          </a:custGeom>
          <a:ln w="28575">
            <a:solidFill>
              <a:schemeClr val="bg2">
                <a:lumMod val="75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3" name="任意多边形: 形状 368"/>
          <p:cNvSpPr/>
          <p:nvPr/>
        </p:nvSpPr>
        <p:spPr>
          <a:xfrm>
            <a:off x="6325784" y="2090924"/>
            <a:ext cx="2606873" cy="1300089"/>
          </a:xfrm>
          <a:custGeom>
            <a:avLst/>
            <a:gdLst>
              <a:gd name="connsiteX0" fmla="*/ 88998 w 2606873"/>
              <a:gd name="connsiteY0" fmla="*/ 1300089 h 1300089"/>
              <a:gd name="connsiteX1" fmla="*/ 131528 w 2606873"/>
              <a:gd name="connsiteY1" fmla="*/ 1050224 h 1300089"/>
              <a:gd name="connsiteX2" fmla="*/ 83682 w 2606873"/>
              <a:gd name="connsiteY2" fmla="*/ 539861 h 1300089"/>
              <a:gd name="connsiteX3" fmla="*/ 1407435 w 2606873"/>
              <a:gd name="connsiteY3" fmla="*/ 8233 h 1300089"/>
              <a:gd name="connsiteX4" fmla="*/ 2077286 w 2606873"/>
              <a:gd name="connsiteY4" fmla="*/ 236833 h 1300089"/>
              <a:gd name="connsiteX5" fmla="*/ 2577017 w 2606873"/>
              <a:gd name="connsiteY5" fmla="*/ 513279 h 1300089"/>
              <a:gd name="connsiteX6" fmla="*/ 2550435 w 2606873"/>
              <a:gd name="connsiteY6" fmla="*/ 1050224 h 1300089"/>
              <a:gd name="connsiteX7" fmla="*/ 2555751 w 2606873"/>
              <a:gd name="connsiteY7" fmla="*/ 1289456 h 130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6873" h="1300089">
                <a:moveTo>
                  <a:pt x="88998" y="1300089"/>
                </a:moveTo>
                <a:cubicBezTo>
                  <a:pt x="110706" y="1238509"/>
                  <a:pt x="132414" y="1176929"/>
                  <a:pt x="131528" y="1050224"/>
                </a:cubicBezTo>
                <a:cubicBezTo>
                  <a:pt x="130642" y="923519"/>
                  <a:pt x="-128969" y="713526"/>
                  <a:pt x="83682" y="539861"/>
                </a:cubicBezTo>
                <a:cubicBezTo>
                  <a:pt x="296333" y="366196"/>
                  <a:pt x="1075168" y="58738"/>
                  <a:pt x="1407435" y="8233"/>
                </a:cubicBezTo>
                <a:cubicBezTo>
                  <a:pt x="1739702" y="-42272"/>
                  <a:pt x="1882356" y="152659"/>
                  <a:pt x="2077286" y="236833"/>
                </a:cubicBezTo>
                <a:cubicBezTo>
                  <a:pt x="2272216" y="321007"/>
                  <a:pt x="2498159" y="377714"/>
                  <a:pt x="2577017" y="513279"/>
                </a:cubicBezTo>
                <a:cubicBezTo>
                  <a:pt x="2655875" y="648844"/>
                  <a:pt x="2553979" y="920861"/>
                  <a:pt x="2550435" y="1050224"/>
                </a:cubicBezTo>
                <a:cubicBezTo>
                  <a:pt x="2546891" y="1179587"/>
                  <a:pt x="2551321" y="1234521"/>
                  <a:pt x="2555751" y="1289456"/>
                </a:cubicBezTo>
              </a:path>
            </a:pathLst>
          </a:custGeom>
          <a:ln w="28575">
            <a:solidFill>
              <a:schemeClr val="tx2">
                <a:lumMod val="20000"/>
                <a:lumOff val="8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4" name="任意多边形: 形状 369"/>
          <p:cNvSpPr/>
          <p:nvPr/>
        </p:nvSpPr>
        <p:spPr>
          <a:xfrm>
            <a:off x="6576363" y="2093784"/>
            <a:ext cx="2631016" cy="1302545"/>
          </a:xfrm>
          <a:custGeom>
            <a:avLst/>
            <a:gdLst>
              <a:gd name="connsiteX0" fmla="*/ 109549 w 2631016"/>
              <a:gd name="connsiteY0" fmla="*/ 1297229 h 1302545"/>
              <a:gd name="connsiteX1" fmla="*/ 56386 w 2631016"/>
              <a:gd name="connsiteY1" fmla="*/ 988884 h 1302545"/>
              <a:gd name="connsiteX2" fmla="*/ 157396 w 2631016"/>
              <a:gd name="connsiteY2" fmla="*/ 558266 h 1302545"/>
              <a:gd name="connsiteX3" fmla="*/ 1773545 w 2631016"/>
              <a:gd name="connsiteY3" fmla="*/ 57 h 1302545"/>
              <a:gd name="connsiteX4" fmla="*/ 2586935 w 2631016"/>
              <a:gd name="connsiteY4" fmla="*/ 526368 h 1302545"/>
              <a:gd name="connsiteX5" fmla="*/ 2528456 w 2631016"/>
              <a:gd name="connsiteY5" fmla="*/ 999517 h 1302545"/>
              <a:gd name="connsiteX6" fmla="*/ 2581619 w 2631016"/>
              <a:gd name="connsiteY6" fmla="*/ 1302545 h 130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1016" h="1302545">
                <a:moveTo>
                  <a:pt x="109549" y="1297229"/>
                </a:moveTo>
                <a:cubicBezTo>
                  <a:pt x="78980" y="1204636"/>
                  <a:pt x="48411" y="1112044"/>
                  <a:pt x="56386" y="988884"/>
                </a:cubicBezTo>
                <a:cubicBezTo>
                  <a:pt x="64360" y="865723"/>
                  <a:pt x="-128797" y="723070"/>
                  <a:pt x="157396" y="558266"/>
                </a:cubicBezTo>
                <a:cubicBezTo>
                  <a:pt x="443589" y="393461"/>
                  <a:pt x="1368622" y="5373"/>
                  <a:pt x="1773545" y="57"/>
                </a:cubicBezTo>
                <a:cubicBezTo>
                  <a:pt x="2178468" y="-5259"/>
                  <a:pt x="2461117" y="359792"/>
                  <a:pt x="2586935" y="526368"/>
                </a:cubicBezTo>
                <a:cubicBezTo>
                  <a:pt x="2712753" y="692944"/>
                  <a:pt x="2529342" y="870154"/>
                  <a:pt x="2528456" y="999517"/>
                </a:cubicBezTo>
                <a:cubicBezTo>
                  <a:pt x="2527570" y="1128880"/>
                  <a:pt x="2554594" y="1215712"/>
                  <a:pt x="2581619" y="1302545"/>
                </a:cubicBezTo>
              </a:path>
            </a:pathLst>
          </a:custGeom>
          <a:ln w="28575">
            <a:solidFill>
              <a:schemeClr val="tx2">
                <a:lumMod val="40000"/>
                <a:lumOff val="6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5" name="任意多边形: 形状 370"/>
          <p:cNvSpPr/>
          <p:nvPr/>
        </p:nvSpPr>
        <p:spPr>
          <a:xfrm>
            <a:off x="6939854" y="2099115"/>
            <a:ext cx="2552009" cy="1291898"/>
          </a:xfrm>
          <a:custGeom>
            <a:avLst/>
            <a:gdLst>
              <a:gd name="connsiteX0" fmla="*/ 6556 w 2552009"/>
              <a:gd name="connsiteY0" fmla="*/ 1286581 h 1291898"/>
              <a:gd name="connsiteX1" fmla="*/ 134147 w 2552009"/>
              <a:gd name="connsiteY1" fmla="*/ 1052665 h 1291898"/>
              <a:gd name="connsiteX2" fmla="*/ 139463 w 2552009"/>
              <a:gd name="connsiteY2" fmla="*/ 515721 h 1291898"/>
              <a:gd name="connsiteX3" fmla="*/ 2063956 w 2552009"/>
              <a:gd name="connsiteY3" fmla="*/ 42 h 1291898"/>
              <a:gd name="connsiteX4" fmla="*/ 2510523 w 2552009"/>
              <a:gd name="connsiteY4" fmla="*/ 542302 h 1291898"/>
              <a:gd name="connsiteX5" fmla="*/ 2526472 w 2552009"/>
              <a:gd name="connsiteY5" fmla="*/ 1042033 h 1291898"/>
              <a:gd name="connsiteX6" fmla="*/ 2457361 w 2552009"/>
              <a:gd name="connsiteY6" fmla="*/ 1291898 h 129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009" h="1291898">
                <a:moveTo>
                  <a:pt x="6556" y="1286581"/>
                </a:moveTo>
                <a:cubicBezTo>
                  <a:pt x="59276" y="1233861"/>
                  <a:pt x="111996" y="1181142"/>
                  <a:pt x="134147" y="1052665"/>
                </a:cubicBezTo>
                <a:cubicBezTo>
                  <a:pt x="156298" y="924188"/>
                  <a:pt x="-182172" y="691158"/>
                  <a:pt x="139463" y="515721"/>
                </a:cubicBezTo>
                <a:cubicBezTo>
                  <a:pt x="461098" y="340284"/>
                  <a:pt x="1668779" y="-4388"/>
                  <a:pt x="2063956" y="42"/>
                </a:cubicBezTo>
                <a:cubicBezTo>
                  <a:pt x="2459133" y="4472"/>
                  <a:pt x="2433437" y="368637"/>
                  <a:pt x="2510523" y="542302"/>
                </a:cubicBezTo>
                <a:cubicBezTo>
                  <a:pt x="2587609" y="715967"/>
                  <a:pt x="2535332" y="917100"/>
                  <a:pt x="2526472" y="1042033"/>
                </a:cubicBezTo>
                <a:cubicBezTo>
                  <a:pt x="2517612" y="1166966"/>
                  <a:pt x="2487486" y="1229432"/>
                  <a:pt x="2457361" y="1291898"/>
                </a:cubicBezTo>
              </a:path>
            </a:pathLst>
          </a:custGeom>
          <a:ln w="28575">
            <a:solidFill>
              <a:schemeClr val="tx2">
                <a:lumMod val="60000"/>
                <a:lumOff val="40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6" name="任意多边形: 形状 371"/>
          <p:cNvSpPr/>
          <p:nvPr/>
        </p:nvSpPr>
        <p:spPr>
          <a:xfrm>
            <a:off x="7150231" y="2088512"/>
            <a:ext cx="2669821" cy="1307817"/>
          </a:xfrm>
          <a:custGeom>
            <a:avLst/>
            <a:gdLst>
              <a:gd name="connsiteX0" fmla="*/ 67309 w 2669821"/>
              <a:gd name="connsiteY0" fmla="*/ 1297184 h 1307817"/>
              <a:gd name="connsiteX1" fmla="*/ 67309 w 2669821"/>
              <a:gd name="connsiteY1" fmla="*/ 1010105 h 1307817"/>
              <a:gd name="connsiteX2" fmla="*/ 221481 w 2669821"/>
              <a:gd name="connsiteY2" fmla="*/ 622017 h 1307817"/>
              <a:gd name="connsiteX3" fmla="*/ 2480900 w 2669821"/>
              <a:gd name="connsiteY3" fmla="*/ 12 h 1307817"/>
              <a:gd name="connsiteX4" fmla="*/ 2550011 w 2669821"/>
              <a:gd name="connsiteY4" fmla="*/ 606068 h 1307817"/>
              <a:gd name="connsiteX5" fmla="*/ 2560644 w 2669821"/>
              <a:gd name="connsiteY5" fmla="*/ 1042003 h 1307817"/>
              <a:gd name="connsiteX6" fmla="*/ 2560644 w 2669821"/>
              <a:gd name="connsiteY6" fmla="*/ 1307817 h 130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821" h="1307817">
                <a:moveTo>
                  <a:pt x="67309" y="1297184"/>
                </a:moveTo>
                <a:cubicBezTo>
                  <a:pt x="54461" y="1209908"/>
                  <a:pt x="41614" y="1122633"/>
                  <a:pt x="67309" y="1010105"/>
                </a:cubicBezTo>
                <a:cubicBezTo>
                  <a:pt x="93004" y="897577"/>
                  <a:pt x="-180784" y="790366"/>
                  <a:pt x="221481" y="622017"/>
                </a:cubicBezTo>
                <a:cubicBezTo>
                  <a:pt x="623746" y="453668"/>
                  <a:pt x="2092812" y="2670"/>
                  <a:pt x="2480900" y="12"/>
                </a:cubicBezTo>
                <a:cubicBezTo>
                  <a:pt x="2868988" y="-2646"/>
                  <a:pt x="2536720" y="432403"/>
                  <a:pt x="2550011" y="606068"/>
                </a:cubicBezTo>
                <a:cubicBezTo>
                  <a:pt x="2563302" y="779733"/>
                  <a:pt x="2558872" y="925045"/>
                  <a:pt x="2560644" y="1042003"/>
                </a:cubicBezTo>
                <a:cubicBezTo>
                  <a:pt x="2562416" y="1158961"/>
                  <a:pt x="2561530" y="1233389"/>
                  <a:pt x="2560644" y="1307817"/>
                </a:cubicBezTo>
              </a:path>
            </a:pathLst>
          </a:custGeom>
          <a:ln w="28575">
            <a:solidFill>
              <a:schemeClr val="tx2">
                <a:lumMod val="75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4C4948"/>
              </a:solidFill>
              <a:effectLst/>
              <a:uLnTx/>
              <a:uFillTx/>
              <a:cs typeface="+mn-ea"/>
              <a:sym typeface="+mn-lt"/>
            </a:endParaRPr>
          </a:p>
        </p:txBody>
      </p:sp>
      <p:sp>
        <p:nvSpPr>
          <p:cNvPr id="797" name="文本框 796"/>
          <p:cNvSpPr txBox="1"/>
          <p:nvPr/>
        </p:nvSpPr>
        <p:spPr>
          <a:xfrm>
            <a:off x="1391634" y="4689674"/>
            <a:ext cx="8802411" cy="30777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rPr>
              <a:t>流水线并行流量所需带宽通常在</a:t>
            </a:r>
            <a:r>
              <a:rPr kumimoji="0" lang="zh-CN" altLang="en-US" sz="1400" b="1" i="0" u="none" strike="noStrike" kern="1200" cap="none" spc="0" normalizeH="0" baseline="0" noProof="0" dirty="0">
                <a:ln>
                  <a:noFill/>
                </a:ln>
                <a:solidFill>
                  <a:srgbClr val="E60012"/>
                </a:solidFill>
                <a:effectLst/>
                <a:uLnTx/>
                <a:uFillTx/>
                <a:latin typeface="+mn-lt"/>
                <a:ea typeface="+mn-ea"/>
                <a:cs typeface="+mn-ea"/>
                <a:sym typeface="+mn-lt"/>
              </a:rPr>
              <a:t>几十</a:t>
            </a:r>
            <a:r>
              <a:rPr kumimoji="0" lang="en-US" altLang="zh-CN" sz="1400" b="1" i="0" u="none" strike="noStrike" kern="1200" cap="none" spc="0" normalizeH="0" baseline="0" noProof="0" dirty="0">
                <a:ln>
                  <a:noFill/>
                </a:ln>
                <a:solidFill>
                  <a:srgbClr val="E60012"/>
                </a:solidFill>
                <a:effectLst/>
                <a:uLnTx/>
                <a:uFillTx/>
                <a:latin typeface="+mn-lt"/>
                <a:ea typeface="+mn-ea"/>
                <a:cs typeface="+mn-ea"/>
                <a:sym typeface="+mn-lt"/>
              </a:rPr>
              <a:t>GB/s</a:t>
            </a:r>
            <a:r>
              <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rPr>
              <a:t>，通常规划流水线互通的</a:t>
            </a:r>
            <a:r>
              <a:rPr kumimoji="0" lang="en-US" altLang="zh-CN" sz="1400" b="1" i="0" u="none" strike="noStrike" kern="1200" cap="none" spc="0" normalizeH="0" baseline="0" noProof="0" dirty="0">
                <a:ln>
                  <a:noFill/>
                </a:ln>
                <a:solidFill>
                  <a:srgbClr val="4C4948"/>
                </a:solidFill>
                <a:effectLst/>
                <a:uLnTx/>
                <a:uFillTx/>
                <a:latin typeface="+mn-lt"/>
                <a:ea typeface="+mn-ea"/>
                <a:cs typeface="+mn-ea"/>
                <a:sym typeface="+mn-lt"/>
              </a:rPr>
              <a:t>GPU</a:t>
            </a:r>
            <a:r>
              <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rPr>
              <a:t>在同</a:t>
            </a:r>
            <a:r>
              <a:rPr kumimoji="0" lang="en-US" altLang="zh-CN" sz="1400" b="1" i="0" u="none" strike="noStrike" kern="1200" cap="none" spc="0" normalizeH="0" baseline="0" noProof="0" dirty="0">
                <a:ln>
                  <a:noFill/>
                </a:ln>
                <a:solidFill>
                  <a:srgbClr val="4C4948"/>
                </a:solidFill>
                <a:effectLst/>
                <a:uLnTx/>
                <a:uFillTx/>
                <a:latin typeface="+mn-lt"/>
                <a:ea typeface="+mn-ea"/>
                <a:cs typeface="+mn-ea"/>
                <a:sym typeface="+mn-lt"/>
              </a:rPr>
              <a:t>Leaf</a:t>
            </a:r>
            <a:r>
              <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rPr>
              <a:t>下节点，经</a:t>
            </a:r>
            <a:r>
              <a:rPr kumimoji="0" lang="en-US" altLang="zh-CN" sz="1400" b="1" i="0" u="none" strike="noStrike" kern="1200" cap="none" spc="0" normalizeH="0" baseline="0" noProof="0" dirty="0" err="1">
                <a:ln>
                  <a:noFill/>
                </a:ln>
                <a:solidFill>
                  <a:srgbClr val="E60012"/>
                </a:solidFill>
                <a:effectLst/>
                <a:uLnTx/>
                <a:uFillTx/>
                <a:latin typeface="+mn-lt"/>
                <a:ea typeface="+mn-ea"/>
                <a:cs typeface="+mn-ea"/>
                <a:sym typeface="+mn-lt"/>
              </a:rPr>
              <a:t>RDMA</a:t>
            </a:r>
            <a:r>
              <a:rPr kumimoji="0" lang="zh-CN" altLang="en-US" sz="1400" b="1" i="0" u="none" strike="noStrike" kern="1200" cap="none" spc="0" normalizeH="0" baseline="0" noProof="0" dirty="0">
                <a:ln>
                  <a:noFill/>
                </a:ln>
                <a:solidFill>
                  <a:srgbClr val="E60012"/>
                </a:solidFill>
                <a:effectLst/>
                <a:uLnTx/>
                <a:uFillTx/>
                <a:latin typeface="+mn-lt"/>
                <a:ea typeface="+mn-ea"/>
                <a:cs typeface="+mn-ea"/>
                <a:sym typeface="+mn-lt"/>
              </a:rPr>
              <a:t>网卡</a:t>
            </a:r>
            <a:r>
              <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rPr>
              <a:t>互通</a:t>
            </a:r>
            <a:endParaRPr kumimoji="0" lang="zh-CN" altLang="en-US" sz="1400" b="1" i="0" u="none" strike="noStrike" kern="1200" cap="none" spc="0" normalizeH="0" baseline="0" noProof="0" dirty="0">
              <a:ln>
                <a:noFill/>
              </a:ln>
              <a:solidFill>
                <a:srgbClr val="4C4948"/>
              </a:solidFill>
              <a:effectLst/>
              <a:uLnTx/>
              <a:uFillTx/>
              <a:latin typeface="+mn-lt"/>
              <a:ea typeface="+mn-ea"/>
              <a:cs typeface="+mn-ea"/>
              <a:sym typeface="+mn-lt"/>
            </a:endParaRPr>
          </a:p>
        </p:txBody>
      </p:sp>
      <p:sp>
        <p:nvSpPr>
          <p:cNvPr id="798" name="文本框 797"/>
          <p:cNvSpPr txBox="1"/>
          <p:nvPr/>
        </p:nvSpPr>
        <p:spPr>
          <a:xfrm>
            <a:off x="7364047" y="5225037"/>
            <a:ext cx="2763898"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4C4948"/>
                </a:solidFill>
                <a:effectLst/>
                <a:uLnTx/>
                <a:uFillTx/>
                <a:latin typeface="+mn-lt"/>
                <a:ea typeface="+mn-ea"/>
                <a:cs typeface="+mn-ea"/>
                <a:sym typeface="+mn-lt"/>
              </a:rPr>
              <a:t>说明：流水线并行也可规划到跨</a:t>
            </a:r>
            <a:r>
              <a:rPr kumimoji="0" lang="en-US" altLang="zh-CN" sz="1000" b="0" i="0" u="none" strike="noStrike" kern="1200" cap="none" spc="0" normalizeH="0" baseline="0" noProof="0" dirty="0">
                <a:ln>
                  <a:noFill/>
                </a:ln>
                <a:solidFill>
                  <a:srgbClr val="4C4948"/>
                </a:solidFill>
                <a:effectLst/>
                <a:uLnTx/>
                <a:uFillTx/>
                <a:latin typeface="+mn-lt"/>
                <a:ea typeface="+mn-ea"/>
                <a:cs typeface="+mn-ea"/>
                <a:sym typeface="+mn-lt"/>
              </a:rPr>
              <a:t>Leaf</a:t>
            </a:r>
            <a:r>
              <a:rPr kumimoji="0" lang="zh-CN" altLang="en-US" sz="1000" b="0" i="0" u="none" strike="noStrike" kern="1200" cap="none" spc="0" normalizeH="0" baseline="0" noProof="0" dirty="0">
                <a:ln>
                  <a:noFill/>
                </a:ln>
                <a:solidFill>
                  <a:srgbClr val="4C4948"/>
                </a:solidFill>
                <a:effectLst/>
                <a:uLnTx/>
                <a:uFillTx/>
                <a:latin typeface="+mn-lt"/>
                <a:ea typeface="+mn-ea"/>
                <a:cs typeface="+mn-ea"/>
                <a:sym typeface="+mn-lt"/>
              </a:rPr>
              <a:t>的节点上</a:t>
            </a:r>
            <a:endParaRPr kumimoji="0" lang="zh-CN" altLang="en-US" sz="1000" b="0" i="0" u="none" strike="noStrike" kern="1200" cap="none" spc="0" normalizeH="0" baseline="0" noProof="0" dirty="0">
              <a:ln>
                <a:noFill/>
              </a:ln>
              <a:solidFill>
                <a:srgbClr val="4C4948"/>
              </a:solidFill>
              <a:effectLst/>
              <a:uLnTx/>
              <a:uFillTx/>
              <a:latin typeface="+mn-lt"/>
              <a:ea typeface="+mn-ea"/>
              <a:cs typeface="+mn-ea"/>
              <a:sym typeface="+mn-lt"/>
            </a:endParaRPr>
          </a:p>
        </p:txBody>
      </p:sp>
      <p:pic>
        <p:nvPicPr>
          <p:cNvPr id="201" name="图片 200" descr="ny-logo"/>
          <p:cNvPicPr>
            <a:picLocks noChangeAspect="1"/>
          </p:cNvPicPr>
          <p:nvPr/>
        </p:nvPicPr>
        <p:blipFill>
          <a:blip r:embed="rId2"/>
          <a:stretch>
            <a:fillRect/>
          </a:stretch>
        </p:blipFill>
        <p:spPr>
          <a:xfrm>
            <a:off x="9872638" y="45418"/>
            <a:ext cx="2101038" cy="340709"/>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308.11944881889747,&quot;left&quot;:259.9,&quot;top&quot;:116.93141732283463,&quot;width&quot;:509.8}"/>
</p:tagLst>
</file>

<file path=ppt/tags/tag11.xml><?xml version="1.0" encoding="utf-8"?>
<p:tagLst xmlns:p="http://schemas.openxmlformats.org/presentationml/2006/main">
  <p:tag name="KSO_WM_DIAGRAM_VIRTUALLY_FRAME" val="{&quot;height&quot;:308.11944881889747,&quot;left&quot;:259.9,&quot;top&quot;:116.93141732283463,&quot;width&quot;:509.8}"/>
</p:tagLst>
</file>

<file path=ppt/tags/tag12.xml><?xml version="1.0" encoding="utf-8"?>
<p:tagLst xmlns:p="http://schemas.openxmlformats.org/presentationml/2006/main">
  <p:tag name="KSO_WM_DIAGRAM_VIRTUALLY_FRAME" val="{&quot;height&quot;:308.11944881889747,&quot;left&quot;:259.9,&quot;top&quot;:116.93141732283463,&quot;width&quot;:509.8}"/>
</p:tagLst>
</file>

<file path=ppt/tags/tag13.xml><?xml version="1.0" encoding="utf-8"?>
<p:tagLst xmlns:p="http://schemas.openxmlformats.org/presentationml/2006/main">
  <p:tag name="KSO_WM_DIAGRAM_VIRTUALLY_FRAME" val="{&quot;height&quot;:308.11944881889747,&quot;left&quot;:259.9,&quot;top&quot;:116.93141732283463,&quot;width&quot;:509.8}"/>
</p:tagLst>
</file>

<file path=ppt/tags/tag14.xml><?xml version="1.0" encoding="utf-8"?>
<p:tagLst xmlns:p="http://schemas.openxmlformats.org/presentationml/2006/main">
  <p:tag name="KSO_WM_DIAGRAM_VIRTUALLY_FRAME" val="{&quot;height&quot;:308.11944881889747,&quot;left&quot;:259.9,&quot;top&quot;:116.93141732283463,&quot;width&quot;:509.8}"/>
</p:tagLst>
</file>

<file path=ppt/tags/tag15.xml><?xml version="1.0" encoding="utf-8"?>
<p:tagLst xmlns:p="http://schemas.openxmlformats.org/presentationml/2006/main">
  <p:tag name="KSO_WM_DIAGRAM_VIRTUALLY_FRAME" val="{&quot;height&quot;:308.11944881889747,&quot;left&quot;:259.9,&quot;top&quot;:116.93141732283463,&quot;width&quot;:509.8}"/>
</p:tagLst>
</file>

<file path=ppt/tags/tag16.xml><?xml version="1.0" encoding="utf-8"?>
<p:tagLst xmlns:p="http://schemas.openxmlformats.org/presentationml/2006/main">
  <p:tag name="KSO_WM_DIAGRAM_VIRTUALLY_FRAME" val="{&quot;height&quot;:308.11944881889747,&quot;left&quot;:259.9,&quot;top&quot;:116.93141732283463,&quot;width&quot;:509.8}"/>
</p:tagLst>
</file>

<file path=ppt/tags/tag17.xml><?xml version="1.0" encoding="utf-8"?>
<p:tagLst xmlns:p="http://schemas.openxmlformats.org/presentationml/2006/main">
  <p:tag name="KSO_WM_DIAGRAM_VIRTUALLY_FRAME" val="{&quot;height&quot;:308.11944881889747,&quot;left&quot;:259.9,&quot;top&quot;:116.93141732283463,&quot;width&quot;:509.8}"/>
</p:tagLst>
</file>

<file path=ppt/tags/tag18.xml><?xml version="1.0" encoding="utf-8"?>
<p:tagLst xmlns:p="http://schemas.openxmlformats.org/presentationml/2006/main">
  <p:tag name="KSO_WM_DIAGRAM_VIRTUALLY_FRAME" val="{&quot;height&quot;:308.11944881889747,&quot;left&quot;:259.9,&quot;top&quot;:116.93141732283463,&quot;width&quot;:509.8}"/>
</p:tagLst>
</file>

<file path=ppt/tags/tag19.xml><?xml version="1.0" encoding="utf-8"?>
<p:tagLst xmlns:p="http://schemas.openxmlformats.org/presentationml/2006/main">
  <p:tag name="KSO_WM_DIAGRAM_VIRTUALLY_FRAME" val="{&quot;height&quot;:308.11944881889747,&quot;left&quot;:259.9,&quot;top&quot;:116.93141732283463,&quot;width&quot;:509.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308.11944881889747,&quot;left&quot;:259.9,&quot;top&quot;:116.93141732283463,&quot;width&quot;:509.8}"/>
</p:tagLst>
</file>

<file path=ppt/tags/tag21.xml><?xml version="1.0" encoding="utf-8"?>
<p:tagLst xmlns:p="http://schemas.openxmlformats.org/presentationml/2006/main">
  <p:tag name="KSO_WM_DIAGRAM_VIRTUALLY_FRAME" val="{&quot;height&quot;:308.11944881889747,&quot;left&quot;:259.9,&quot;top&quot;:116.93141732283463,&quot;width&quot;:509.8}"/>
</p:tagLst>
</file>

<file path=ppt/tags/tag22.xml><?xml version="1.0" encoding="utf-8"?>
<p:tagLst xmlns:p="http://schemas.openxmlformats.org/presentationml/2006/main">
  <p:tag name="KSO_WM_DIAGRAM_VIRTUALLY_FRAME" val="{&quot;height&quot;:308.11944881889747,&quot;left&quot;:259.9,&quot;top&quot;:116.93141732283463,&quot;width&quot;:509.8}"/>
</p:tagLst>
</file>

<file path=ppt/tags/tag23.xml><?xml version="1.0" encoding="utf-8"?>
<p:tagLst xmlns:p="http://schemas.openxmlformats.org/presentationml/2006/main">
  <p:tag name="KSO_WM_DIAGRAM_VIRTUALLY_FRAME" val="{&quot;height&quot;:308.11944881889747,&quot;left&quot;:259.9,&quot;top&quot;:116.93141732283463,&quot;width&quot;:509.8}"/>
</p:tagLst>
</file>

<file path=ppt/tags/tag24.xml><?xml version="1.0" encoding="utf-8"?>
<p:tagLst xmlns:p="http://schemas.openxmlformats.org/presentationml/2006/main">
  <p:tag name="KSO_WM_DIAGRAM_VIRTUALLY_FRAME" val="{&quot;height&quot;:308.11944881889747,&quot;left&quot;:259.9,&quot;top&quot;:116.93141732283463,&quot;width&quot;:509.8}"/>
</p:tagLst>
</file>

<file path=ppt/tags/tag25.xml><?xml version="1.0" encoding="utf-8"?>
<p:tagLst xmlns:p="http://schemas.openxmlformats.org/presentationml/2006/main">
  <p:tag name="KSO_WM_DIAGRAM_VIRTUALLY_FRAME" val="{&quot;height&quot;:308.11944881889747,&quot;left&quot;:259.9,&quot;top&quot;:116.93141732283463,&quot;width&quot;:509.8}"/>
</p:tagLst>
</file>

<file path=ppt/tags/tag26.xml><?xml version="1.0" encoding="utf-8"?>
<p:tagLst xmlns:p="http://schemas.openxmlformats.org/presentationml/2006/main">
  <p:tag name="KSO_WM_DIAGRAM_VIRTUALLY_FRAME" val="{&quot;height&quot;:308.11944881889747,&quot;left&quot;:259.9,&quot;top&quot;:116.93141732283463,&quot;width&quot;:509.8}"/>
</p:tagLst>
</file>

<file path=ppt/tags/tag27.xml><?xml version="1.0" encoding="utf-8"?>
<p:tagLst xmlns:p="http://schemas.openxmlformats.org/presentationml/2006/main">
  <p:tag name="KSO_WM_DIAGRAM_VIRTUALLY_FRAME" val="{&quot;height&quot;:308.11944881889747,&quot;left&quot;:259.9,&quot;top&quot;:116.93141732283463,&quot;width&quot;:509.8}"/>
</p:tagLst>
</file>

<file path=ppt/tags/tag28.xml><?xml version="1.0" encoding="utf-8"?>
<p:tagLst xmlns:p="http://schemas.openxmlformats.org/presentationml/2006/main">
  <p:tag name="KSO_WM_DIAGRAM_VIRTUALLY_FRAME" val="{&quot;height&quot;:308.11944881889747,&quot;left&quot;:259.9,&quot;top&quot;:116.93141732283463,&quot;width&quot;:509.8}"/>
</p:tagLst>
</file>

<file path=ppt/tags/tag29.xml><?xml version="1.0" encoding="utf-8"?>
<p:tagLst xmlns:p="http://schemas.openxmlformats.org/presentationml/2006/main">
  <p:tag name="KSO_WM_DIAGRAM_VIRTUALLY_FRAME" val="{&quot;height&quot;:308.11944881889747,&quot;left&quot;:259.9,&quot;top&quot;:116.93141732283463,&quot;width&quot;:509.8}"/>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308.11944881889747,&quot;left&quot;:259.9,&quot;top&quot;:116.93141732283463,&quot;width&quot;:509.8}"/>
</p:tagLst>
</file>

<file path=ppt/tags/tag31.xml><?xml version="1.0" encoding="utf-8"?>
<p:tagLst xmlns:p="http://schemas.openxmlformats.org/presentationml/2006/main">
  <p:tag name="KSO_WM_DIAGRAM_VIRTUALLY_FRAME" val="{&quot;height&quot;:308.11944881889747,&quot;left&quot;:259.9,&quot;top&quot;:116.93141732283463,&quot;width&quot;:509.8}"/>
</p:tagLst>
</file>

<file path=ppt/tags/tag32.xml><?xml version="1.0" encoding="utf-8"?>
<p:tagLst xmlns:p="http://schemas.openxmlformats.org/presentationml/2006/main">
  <p:tag name="KSO_WM_DIAGRAM_VIRTUALLY_FRAME" val="{&quot;height&quot;:308.11944881889747,&quot;left&quot;:259.9,&quot;top&quot;:116.93141732283463,&quot;width&quot;:509.8}"/>
</p:tagLst>
</file>

<file path=ppt/tags/tag33.xml><?xml version="1.0" encoding="utf-8"?>
<p:tagLst xmlns:p="http://schemas.openxmlformats.org/presentationml/2006/main">
  <p:tag name="KSO_WM_DIAGRAM_VIRTUALLY_FRAME" val="{&quot;height&quot;:308.11944881889747,&quot;left&quot;:259.9,&quot;top&quot;:116.93141732283463,&quot;width&quot;:509.8}"/>
</p:tagLst>
</file>

<file path=ppt/tags/tag34.xml><?xml version="1.0" encoding="utf-8"?>
<p:tagLst xmlns:p="http://schemas.openxmlformats.org/presentationml/2006/main">
  <p:tag name="KSO_WM_DIAGRAM_VIRTUALLY_FRAME" val="{&quot;height&quot;:308.11944881889747,&quot;left&quot;:259.9,&quot;top&quot;:116.93141732283463,&quot;width&quot;:509.8}"/>
</p:tagLst>
</file>

<file path=ppt/tags/tag35.xml><?xml version="1.0" encoding="utf-8"?>
<p:tagLst xmlns:p="http://schemas.openxmlformats.org/presentationml/2006/main">
  <p:tag name="KSO_WM_DIAGRAM_VIRTUALLY_FRAME" val="{&quot;height&quot;:308.11944881889747,&quot;left&quot;:259.9,&quot;top&quot;:116.93141732283463,&quot;width&quot;:509.8}"/>
</p:tagLst>
</file>

<file path=ppt/tags/tag36.xml><?xml version="1.0" encoding="utf-8"?>
<p:tagLst xmlns:p="http://schemas.openxmlformats.org/presentationml/2006/main">
  <p:tag name="KSO_WM_DIAGRAM_VIRTUALLY_FRAME" val="{&quot;height&quot;:308.11944881889747,&quot;left&quot;:259.9,&quot;top&quot;:116.93141732283463,&quot;width&quot;:509.8}"/>
</p:tagLst>
</file>

<file path=ppt/tags/tag37.xml><?xml version="1.0" encoding="utf-8"?>
<p:tagLst xmlns:p="http://schemas.openxmlformats.org/presentationml/2006/main">
  <p:tag name="KSO_WM_DIAGRAM_VIRTUALLY_FRAME" val="{&quot;height&quot;:308.11944881889747,&quot;left&quot;:259.9,&quot;top&quot;:116.93141732283463,&quot;width&quot;:509.8}"/>
</p:tagLst>
</file>

<file path=ppt/tags/tag38.xml><?xml version="1.0" encoding="utf-8"?>
<p:tagLst xmlns:p="http://schemas.openxmlformats.org/presentationml/2006/main">
  <p:tag name="KSO_WM_DIAGRAM_VIRTUALLY_FRAME" val="{&quot;height&quot;:308.11944881889747,&quot;left&quot;:259.9,&quot;top&quot;:116.93141732283463,&quot;width&quot;:509.8}"/>
</p:tagLst>
</file>

<file path=ppt/tags/tag39.xml><?xml version="1.0" encoding="utf-8"?>
<p:tagLst xmlns:p="http://schemas.openxmlformats.org/presentationml/2006/main">
  <p:tag name="KSO_WM_DIAGRAM_VIRTUALLY_FRAME" val="{&quot;height&quot;:308.11944881889747,&quot;left&quot;:259.9,&quot;top&quot;:116.93141732283463,&quot;width&quot;:509.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DIAGRAM_VIRTUALLY_FRAME" val="{&quot;height&quot;:308.11944881889747,&quot;left&quot;:259.9,&quot;top&quot;:116.93141732283463,&quot;width&quot;:509.8}"/>
</p:tagLst>
</file>

<file path=ppt/tags/tag41.xml><?xml version="1.0" encoding="utf-8"?>
<p:tagLst xmlns:p="http://schemas.openxmlformats.org/presentationml/2006/main">
  <p:tag name="KSO_WM_DIAGRAM_VIRTUALLY_FRAME" val="{&quot;height&quot;:308.11944881889747,&quot;left&quot;:259.9,&quot;top&quot;:116.93141732283463,&quot;width&quot;:509.8}"/>
</p:tagLst>
</file>

<file path=ppt/tags/tag42.xml><?xml version="1.0" encoding="utf-8"?>
<p:tagLst xmlns:p="http://schemas.openxmlformats.org/presentationml/2006/main">
  <p:tag name="KSO_WM_DIAGRAM_VIRTUALLY_FRAME" val="{&quot;height&quot;:308.11944881889747,&quot;left&quot;:259.9,&quot;top&quot;:116.93141732283463,&quot;width&quot;:509.8}"/>
</p:tagLst>
</file>

<file path=ppt/tags/tag43.xml><?xml version="1.0" encoding="utf-8"?>
<p:tagLst xmlns:p="http://schemas.openxmlformats.org/presentationml/2006/main">
  <p:tag name="KSO_WM_DIAGRAM_VIRTUALLY_FRAME" val="{&quot;height&quot;:308.11944881889747,&quot;left&quot;:259.9,&quot;top&quot;:116.93141732283463,&quot;width&quot;:509.8}"/>
</p:tagLst>
</file>

<file path=ppt/tags/tag44.xml><?xml version="1.0" encoding="utf-8"?>
<p:tagLst xmlns:p="http://schemas.openxmlformats.org/presentationml/2006/main">
  <p:tag name="KSO_WM_DIAGRAM_VIRTUALLY_FRAME" val="{&quot;height&quot;:308.11944881889747,&quot;left&quot;:259.9,&quot;top&quot;:116.93141732283463,&quot;width&quot;:509.8}"/>
</p:tagLst>
</file>

<file path=ppt/tags/tag45.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46.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47.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48.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49.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xml><?xml version="1.0" encoding="utf-8"?>
<p:tagLst xmlns:p="http://schemas.openxmlformats.org/presentationml/2006/main">
  <p:tag name="KSO_WM_DIAGRAM_VIRTUALLY_FRAME" val="{&quot;height&quot;:308.11944881889747,&quot;left&quot;:259.9,&quot;top&quot;:116.93141732283463,&quot;width&quot;:509.8}"/>
</p:tagLst>
</file>

<file path=ppt/tags/tag50.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1.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2.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3.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4.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5.xml><?xml version="1.0" encoding="utf-8"?>
<p:tagLst xmlns:p="http://schemas.openxmlformats.org/presentationml/2006/main">
  <p:tag name="KSO_WM_DIAGRAM_VIRTUALLY_FRAME" val="{&quot;height&quot;:384.4806299212599,&quot;left&quot;:31.89944881889764,&quot;top&quot;:104.95291338582676,&quot;width&quot;:904.9218110236219}"/>
</p:tagLst>
</file>

<file path=ppt/tags/tag56.xml><?xml version="1.0" encoding="utf-8"?>
<p:tagLst xmlns:p="http://schemas.openxmlformats.org/presentationml/2006/main">
  <p:tag name="KSO_WM_DIAGRAM_VIRTUALLY_FRAME" val="{&quot;height&quot;:308.11944881889747,&quot;left&quot;:259.9,&quot;top&quot;:116.93141732283463,&quot;width&quot;:509.8}"/>
</p:tagLst>
</file>

<file path=ppt/tags/tag57.xml><?xml version="1.0" encoding="utf-8"?>
<p:tagLst xmlns:p="http://schemas.openxmlformats.org/presentationml/2006/main">
  <p:tag name="KSO_WM_DIAGRAM_VIRTUALLY_FRAME" val="{&quot;height&quot;:308.11944881889747,&quot;left&quot;:259.9,&quot;top&quot;:116.93141732283463,&quot;width&quot;:509.8}"/>
</p:tagLst>
</file>

<file path=ppt/tags/tag58.xml><?xml version="1.0" encoding="utf-8"?>
<p:tagLst xmlns:p="http://schemas.openxmlformats.org/presentationml/2006/main">
  <p:tag name="KSO_WM_DIAGRAM_VIRTUALLY_FRAME" val="{&quot;height&quot;:308.11944881889747,&quot;left&quot;:259.9,&quot;top&quot;:116.93141732283463,&quot;width&quot;:509.8}"/>
</p:tagLst>
</file>

<file path=ppt/tags/tag59.xml><?xml version="1.0" encoding="utf-8"?>
<p:tagLst xmlns:p="http://schemas.openxmlformats.org/presentationml/2006/main">
  <p:tag name="KSO_WM_DIAGRAM_VIRTUALLY_FRAME" val="{&quot;height&quot;:308.11944881889747,&quot;left&quot;:259.9,&quot;top&quot;:116.93141732283463,&quot;width&quot;:509.8}"/>
</p:tagLst>
</file>

<file path=ppt/tags/tag6.xml><?xml version="1.0" encoding="utf-8"?>
<p:tagLst xmlns:p="http://schemas.openxmlformats.org/presentationml/2006/main">
  <p:tag name="KSO_WM_DIAGRAM_VIRTUALLY_FRAME" val="{&quot;height&quot;:308.11944881889747,&quot;left&quot;:259.9,&quot;top&quot;:116.93141732283463,&quot;width&quot;:509.8}"/>
</p:tagLst>
</file>

<file path=ppt/tags/tag60.xml><?xml version="1.0" encoding="utf-8"?>
<p:tagLst xmlns:p="http://schemas.openxmlformats.org/presentationml/2006/main">
  <p:tag name="KSO_WM_DIAGRAM_VIRTUALLY_FRAME" val="{&quot;height&quot;:308.11944881889747,&quot;left&quot;:259.9,&quot;top&quot;:116.93141732283463,&quot;width&quot;:509.8}"/>
</p:tagLst>
</file>

<file path=ppt/tags/tag61.xml><?xml version="1.0" encoding="utf-8"?>
<p:tagLst xmlns:p="http://schemas.openxmlformats.org/presentationml/2006/main">
  <p:tag name="KSO_WM_DIAGRAM_VIRTUALLY_FRAME" val="{&quot;height&quot;:308.11944881889747,&quot;left&quot;:259.9,&quot;top&quot;:116.93141732283463,&quot;width&quot;:509.8}"/>
</p:tagLst>
</file>

<file path=ppt/tags/tag62.xml><?xml version="1.0" encoding="utf-8"?>
<p:tagLst xmlns:p="http://schemas.openxmlformats.org/presentationml/2006/main">
  <p:tag name="KSO_WM_DIAGRAM_VIRTUALLY_FRAME" val="{&quot;height&quot;:308.11944881889747,&quot;left&quot;:259.9,&quot;top&quot;:116.93141732283463,&quot;width&quot;:509.8}"/>
</p:tagLst>
</file>

<file path=ppt/tags/tag63.xml><?xml version="1.0" encoding="utf-8"?>
<p:tagLst xmlns:p="http://schemas.openxmlformats.org/presentationml/2006/main">
  <p:tag name="KSO_WM_DIAGRAM_VIRTUALLY_FRAME" val="{&quot;height&quot;:308.11944881889747,&quot;left&quot;:259.9,&quot;top&quot;:116.93141732283463,&quot;width&quot;:509.8}"/>
</p:tagLst>
</file>

<file path=ppt/tags/tag64.xml><?xml version="1.0" encoding="utf-8"?>
<p:tagLst xmlns:p="http://schemas.openxmlformats.org/presentationml/2006/main">
  <p:tag name="KSO_WM_DIAGRAM_VIRTUALLY_FRAME" val="{&quot;height&quot;:308.11944881889747,&quot;left&quot;:259.9,&quot;top&quot;:116.93141732283463,&quot;width&quot;:509.8}"/>
</p:tagLst>
</file>

<file path=ppt/tags/tag65.xml><?xml version="1.0" encoding="utf-8"?>
<p:tagLst xmlns:p="http://schemas.openxmlformats.org/presentationml/2006/main">
  <p:tag name="KSO_WM_DIAGRAM_VIRTUALLY_FRAME" val="{&quot;height&quot;:308.11944881889747,&quot;left&quot;:259.9,&quot;top&quot;:116.93141732283463,&quot;width&quot;:509.8}"/>
</p:tagLst>
</file>

<file path=ppt/tags/tag66.xml><?xml version="1.0" encoding="utf-8"?>
<p:tagLst xmlns:p="http://schemas.openxmlformats.org/presentationml/2006/main">
  <p:tag name="KSO_WM_DIAGRAM_VIRTUALLY_FRAME" val="{&quot;height&quot;:308.11944881889747,&quot;left&quot;:259.9,&quot;top&quot;:116.93141732283463,&quot;width&quot;:509.8}"/>
</p:tagLst>
</file>

<file path=ppt/tags/tag67.xml><?xml version="1.0" encoding="utf-8"?>
<p:tagLst xmlns:p="http://schemas.openxmlformats.org/presentationml/2006/main">
  <p:tag name="KSO_WM_DIAGRAM_VIRTUALLY_FRAME" val="{&quot;height&quot;:308.11944881889747,&quot;left&quot;:259.9,&quot;top&quot;:116.93141732283463,&quot;width&quot;:509.8}"/>
</p:tagLst>
</file>

<file path=ppt/tags/tag68.xml><?xml version="1.0" encoding="utf-8"?>
<p:tagLst xmlns:p="http://schemas.openxmlformats.org/presentationml/2006/main">
  <p:tag name="COMMONDATA" val="eyJoZGlkIjoiZTU3MzcwMGYyNTI5ZjhlOTE5ODU3M2ZmZTBlNWJiODMifQ=="/>
</p:tagLst>
</file>

<file path=ppt/tags/tag7.xml><?xml version="1.0" encoding="utf-8"?>
<p:tagLst xmlns:p="http://schemas.openxmlformats.org/presentationml/2006/main">
  <p:tag name="KSO_WM_DIAGRAM_VIRTUALLY_FRAME" val="{&quot;height&quot;:308.11944881889747,&quot;left&quot;:259.9,&quot;top&quot;:116.93141732283463,&quot;width&quot;:509.8}"/>
</p:tagLst>
</file>

<file path=ppt/tags/tag8.xml><?xml version="1.0" encoding="utf-8"?>
<p:tagLst xmlns:p="http://schemas.openxmlformats.org/presentationml/2006/main">
  <p:tag name="KSO_WM_DIAGRAM_VIRTUALLY_FRAME" val="{&quot;height&quot;:308.11944881889747,&quot;left&quot;:259.9,&quot;top&quot;:116.93141732283463,&quot;width&quot;:509.8}"/>
</p:tagLst>
</file>

<file path=ppt/tags/tag9.xml><?xml version="1.0" encoding="utf-8"?>
<p:tagLst xmlns:p="http://schemas.openxmlformats.org/presentationml/2006/main">
  <p:tag name="KSO_WM_DIAGRAM_VIRTUALLY_FRAME" val="{&quot;height&quot;:308.11944881889747,&quot;left&quot;:259.9,&quot;top&quot;:116.93141732283463,&quot;width&quot;:509.8}"/>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22086</Words>
  <Application>WPS 演示</Application>
  <PresentationFormat>宽屏</PresentationFormat>
  <Paragraphs>2493</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微软雅黑</vt:lpstr>
      <vt:lpstr>Times New Roman</vt:lpstr>
      <vt:lpstr>Arial</vt:lpstr>
      <vt:lpstr>等线</vt:lpstr>
      <vt:lpstr>Arial Unicode MS</vt:lpstr>
      <vt:lpstr>Calibri</vt:lpstr>
      <vt:lpstr>Centaur</vt:lpstr>
      <vt:lpstr>Office theme</vt:lpstr>
      <vt:lpstr>PowerPoint 演示文稿</vt:lpstr>
      <vt:lpstr>PowerPoint 演示文稿</vt:lpstr>
      <vt:lpstr>PowerPoint 演示文稿</vt:lpstr>
      <vt:lpstr>PowerPoint 演示文稿</vt:lpstr>
      <vt:lpstr>训练中心网络面临的网络需求</vt:lpstr>
      <vt:lpstr>1.3 模型分布式训练GPU间通信方式</vt:lpstr>
      <vt:lpstr>1.4  模型训练的并行方式</vt:lpstr>
      <vt:lpstr>PowerPoint 演示文稿</vt:lpstr>
      <vt:lpstr>PowerPoint 演示文稿</vt:lpstr>
      <vt:lpstr>PowerPoint 演示文稿</vt:lpstr>
      <vt:lpstr>PowerPoint 演示文稿</vt:lpstr>
      <vt:lpstr>2.1  RoCE v2与InfiniBand技术对比 </vt:lpstr>
      <vt:lpstr>PowerPoint 演示文稿</vt:lpstr>
      <vt:lpstr>PowerPoint 演示文稿</vt:lpstr>
      <vt:lpstr>2.3  高性能训练算力通信方式</vt:lpstr>
      <vt:lpstr>2.4  文件存储、对象存储、数据块存储</vt:lpstr>
      <vt:lpstr>高性能训练对存储的性能需求BEST，下述摘自NVIDIA对存储性能</vt:lpstr>
      <vt:lpstr>PowerPoint 演示文稿</vt:lpstr>
      <vt:lpstr>3.1  单机环境网络拓扑</vt:lpstr>
      <vt:lpstr>单机演示环境需求配置清单</vt:lpstr>
      <vt:lpstr>3.2小型训练中心使用说明（计算卡PCIE版）</vt:lpstr>
      <vt:lpstr>PowerPoint 演示文稿</vt:lpstr>
      <vt:lpstr>小型训练环境配置清单</vt:lpstr>
      <vt:lpstr>小型训练环境配置清单</vt:lpstr>
      <vt:lpstr>3.3 中型训练中心使用说明</vt:lpstr>
      <vt:lpstr>PowerPoint 演示文稿</vt:lpstr>
      <vt:lpstr>中型训练环境配置清单</vt:lpstr>
      <vt:lpstr>PowerPoint 演示文稿</vt:lpstr>
      <vt:lpstr>PowerPoint 演示文稿</vt:lpstr>
      <vt:lpstr>PowerPoint 演示文稿</vt:lpstr>
      <vt:lpstr>大型数据中心CLOS组网说明 </vt:lpstr>
      <vt:lpstr>大型训练组网拓扑（简）</vt:lpstr>
      <vt:lpstr>PowerPoint 演示文稿</vt:lpstr>
      <vt:lpstr>PowerPoint 演示文稿</vt:lpstr>
      <vt:lpstr>PowerPoint 演示文稿</vt:lpstr>
      <vt:lpstr>AI计算网络</vt:lpstr>
      <vt:lpstr>存储网络拓扑</vt:lpstr>
      <vt:lpstr>PowerPoint 演示文稿</vt:lpstr>
      <vt:lpstr>PowerPoint 演示文稿</vt:lpstr>
      <vt:lpstr>中训练环境配置清单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wupeikai</dc:creator>
  <cp:lastModifiedBy>lomo</cp:lastModifiedBy>
  <cp:revision>3407</cp:revision>
  <cp:lastPrinted>2024-06-28T08:31:00Z</cp:lastPrinted>
  <dcterms:created xsi:type="dcterms:W3CDTF">2024-06-07T08:56:00Z</dcterms:created>
  <dcterms:modified xsi:type="dcterms:W3CDTF">2025-08-21T08:09:06Z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wqlLaW5nc29mdCBQREYgdG8gV1BTIDEwMA</vt:lpwstr>
  </property>
  <property fmtid="{D5CDD505-2E9C-101B-9397-08002B2CF9AE}" pid="3" name="Created">
    <vt:filetime>2024-06-09T08:49:26Z</vt:filetime>
  </property>
  <property fmtid="{D5CDD505-2E9C-101B-9397-08002B2CF9AE}" pid="4" name="ICV">
    <vt:lpwstr>5E82F98AAE8C472EA212EF8453C9A952_12</vt:lpwstr>
  </property>
  <property fmtid="{D5CDD505-2E9C-101B-9397-08002B2CF9AE}" pid="5" name="KSOProductBuildVer">
    <vt:lpwstr>2052-12.1.0.22529</vt:lpwstr>
  </property>
</Properties>
</file>