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63" r:id="rId4"/>
    <p:sldId id="256" r:id="rId5"/>
    <p:sldId id="264" r:id="rId6"/>
    <p:sldId id="265" r:id="rId7"/>
    <p:sldId id="266"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6.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xor88o.aliwork.com/APP_FHM6O9H8EWLKRATQ49GS/workbench/FORM-25849822210A4D919AEE4F5E85C204441T3V?ddtab=true" TargetMode="Externa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wiki.bitahub.com/pages/viewpage.action?pageId=74628134" TargetMode="Externa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3260" y="562610"/>
            <a:ext cx="10967085" cy="5799455"/>
          </a:xfrm>
          <a:prstGeom prst="rect">
            <a:avLst/>
          </a:prstGeom>
        </p:spPr>
        <p:txBody>
          <a:bodyPr wrap="square">
            <a:noAutofit/>
          </a:bodyPr>
          <a:p>
            <a:pPr algn="ctr" defTabSz="266700">
              <a:spcAft>
                <a:spcPts val="500"/>
              </a:spcAft>
            </a:pPr>
            <a:r>
              <a:rPr lang="zh-CN" altLang="en-US" sz="3200" b="1">
                <a:latin typeface="宋体" panose="02010600030101010101" pitchFamily="2" charset="-122"/>
                <a:ea typeface="宋体" panose="02010600030101010101" pitchFamily="2" charset="-122"/>
              </a:rPr>
              <a:t>项目类交付规范文档</a:t>
            </a:r>
            <a:endParaRPr lang="zh-CN" altLang="en-US" sz="3200" b="1">
              <a:latin typeface="宋体" panose="02010600030101010101" pitchFamily="2" charset="-122"/>
              <a:ea typeface="宋体" panose="02010600030101010101" pitchFamily="2" charset="-122"/>
            </a:endParaRPr>
          </a:p>
          <a:p>
            <a:pPr algn="l" defTabSz="266700">
              <a:spcAft>
                <a:spcPts val="500"/>
              </a:spcAft>
            </a:pPr>
            <a:r>
              <a:rPr lang="zh-CN" altLang="en-US" sz="2400" b="1">
                <a:latin typeface="宋体" panose="02010600030101010101" pitchFamily="2" charset="-122"/>
                <a:ea typeface="宋体" panose="02010600030101010101" pitchFamily="2" charset="-122"/>
              </a:rPr>
              <a:t>前言</a:t>
            </a:r>
            <a:endParaRPr lang="zh-CN" altLang="en-US" sz="2400" b="1">
              <a:latin typeface="宋体" panose="02010600030101010101" pitchFamily="2" charset="-122"/>
              <a:ea typeface="宋体" panose="02010600030101010101" pitchFamily="2" charset="-122"/>
            </a:endParaRPr>
          </a:p>
          <a:p>
            <a:pPr marL="0" indent="0" algn="l" defTabSz="266700">
              <a:spcAft>
                <a:spcPts val="500"/>
              </a:spcAft>
            </a:pPr>
            <a:r>
              <a:rPr lang="zh-CN" altLang="en-US" sz="1200">
                <a:latin typeface="宋体" panose="02010600030101010101" pitchFamily="2" charset="-122"/>
                <a:ea typeface="宋体" panose="02010600030101010101" pitchFamily="2" charset="-122"/>
              </a:rPr>
              <a:t>由于平台和能源项目交付的需求日益增多，在项目中遇到由于交付产物不明确，工作边界不清晰导致项目进度被搁置的情况发生，现编写项目类交付规范文档，保障项目流程的有序推进</a:t>
            </a:r>
            <a:endParaRPr lang="zh-CN" altLang="en-US" sz="1200">
              <a:latin typeface="宋体" panose="02010600030101010101" pitchFamily="2" charset="-122"/>
              <a:ea typeface="宋体" panose="02010600030101010101" pitchFamily="2" charset="-122"/>
            </a:endParaRPr>
          </a:p>
          <a:p>
            <a:pPr marL="0" indent="0" algn="l" defTabSz="266700">
              <a:spcAft>
                <a:spcPts val="500"/>
              </a:spcAft>
            </a:pPr>
            <a:endParaRPr lang="zh-CN" altLang="en-US" sz="1200">
              <a:latin typeface="宋体" panose="02010600030101010101" pitchFamily="2" charset="-122"/>
              <a:ea typeface="宋体" panose="02010600030101010101" pitchFamily="2" charset="-122"/>
            </a:endParaRPr>
          </a:p>
          <a:p>
            <a:pPr algn="l" defTabSz="266700">
              <a:spcAft>
                <a:spcPts val="500"/>
              </a:spcAft>
            </a:pPr>
            <a:r>
              <a:rPr lang="zh-CN" altLang="en-US" sz="2400" b="1">
                <a:latin typeface="宋体" panose="02010600030101010101" pitchFamily="2" charset="-122"/>
                <a:ea typeface="宋体" panose="02010600030101010101" pitchFamily="2" charset="-122"/>
              </a:rPr>
              <a:t>岗位职责</a:t>
            </a:r>
            <a:endParaRPr lang="zh-CN" altLang="en-US" sz="2400" b="1">
              <a:latin typeface="宋体" panose="02010600030101010101" pitchFamily="2" charset="-122"/>
              <a:ea typeface="宋体" panose="02010600030101010101" pitchFamily="2" charset="-122"/>
            </a:endParaRPr>
          </a:p>
          <a:p>
            <a:pPr defTabSz="266700"/>
            <a:r>
              <a:rPr lang="zh-CN" altLang="en-US" sz="1200" b="1">
                <a:latin typeface="宋体" panose="02010600030101010101" pitchFamily="2" charset="-122"/>
                <a:ea typeface="宋体" panose="02010600030101010101" pitchFamily="2" charset="-122"/>
              </a:rPr>
              <a:t>项目经理：</a:t>
            </a:r>
            <a:r>
              <a:rPr lang="zh-CN" altLang="en-US" sz="1200">
                <a:latin typeface="宋体" panose="02010600030101010101" pitchFamily="2" charset="-122"/>
                <a:ea typeface="宋体" panose="02010600030101010101" pitchFamily="2" charset="-122"/>
              </a:rPr>
              <a:t>项目经理作为公司层面的总协调人员和客户与厂商层面的总对接人员，项目经理应该实时掌握项目的进度，跟踪时间节点下项目进度的完成状态，规避项目中的隐藏风险，并配合完成项目初始商务方向的工作事宜。</a:t>
            </a:r>
            <a:endParaRPr lang="zh-CN" altLang="en-US" sz="1200">
              <a:latin typeface="宋体" panose="02010600030101010101" pitchFamily="2" charset="-122"/>
              <a:ea typeface="宋体" panose="02010600030101010101" pitchFamily="2" charset="-122"/>
            </a:endParaRPr>
          </a:p>
          <a:p>
            <a:pPr defTabSz="266700"/>
            <a:endParaRPr lang="zh-CN" altLang="en-US" sz="1200" b="1">
              <a:latin typeface="宋体" panose="02010600030101010101" pitchFamily="2" charset="-122"/>
              <a:ea typeface="宋体" panose="02010600030101010101" pitchFamily="2" charset="-122"/>
            </a:endParaRPr>
          </a:p>
          <a:p>
            <a:pPr defTabSz="266700"/>
            <a:r>
              <a:rPr lang="zh-CN" altLang="en-US" sz="1200" b="1">
                <a:latin typeface="宋体" panose="02010600030101010101" pitchFamily="2" charset="-122"/>
                <a:ea typeface="宋体" panose="02010600030101010101" pitchFamily="2" charset="-122"/>
              </a:rPr>
              <a:t>产品经理：</a:t>
            </a:r>
            <a:r>
              <a:rPr lang="zh-CN" altLang="en-US" sz="1200">
                <a:latin typeface="宋体" panose="02010600030101010101" pitchFamily="2" charset="-122"/>
                <a:ea typeface="宋体" panose="02010600030101010101" pitchFamily="2" charset="-122"/>
              </a:rPr>
              <a:t>产品经理为研发方向的管理者，需要了解和确认客户的真正需求并正确的向研发人员传递，实时跟进项目研发的进度和周期，做好研发文档的管理工作；并在项目运营时期，传授使用方法和及时解答客户方的疑问。</a:t>
            </a:r>
            <a:endParaRPr lang="zh-CN" altLang="en-US" sz="1200">
              <a:latin typeface="宋体" panose="02010600030101010101" pitchFamily="2" charset="-122"/>
              <a:ea typeface="宋体" panose="02010600030101010101" pitchFamily="2" charset="-122"/>
            </a:endParaRPr>
          </a:p>
          <a:p>
            <a:pPr defTabSz="266700"/>
            <a:endParaRPr lang="zh-CN" altLang="en-US" sz="1200">
              <a:latin typeface="宋体" panose="02010600030101010101" pitchFamily="2" charset="-122"/>
              <a:ea typeface="宋体" panose="02010600030101010101" pitchFamily="2" charset="-122"/>
            </a:endParaRPr>
          </a:p>
          <a:p>
            <a:pPr defTabSz="266700"/>
            <a:r>
              <a:rPr lang="zh-CN" altLang="en-US" sz="1200" b="1">
                <a:latin typeface="宋体" panose="02010600030101010101" pitchFamily="2" charset="-122"/>
                <a:ea typeface="宋体" panose="02010600030101010101" pitchFamily="2" charset="-122"/>
              </a:rPr>
              <a:t>开发人员：</a:t>
            </a:r>
            <a:r>
              <a:rPr lang="zh-CN" altLang="en-US" sz="1200">
                <a:latin typeface="宋体" panose="02010600030101010101" pitchFamily="2" charset="-122"/>
                <a:ea typeface="宋体" panose="02010600030101010101" pitchFamily="2" charset="-122"/>
              </a:rPr>
              <a:t>开发人员作为软件交付产物的提供者，应当确保交付产物的时效性，按质按量的完成产品经理要求的功能开发工作，对开发中涉及的配置文件、</a:t>
            </a:r>
            <a:r>
              <a:rPr lang="en-US" altLang="zh-CN" sz="1200">
                <a:latin typeface="宋体" panose="02010600030101010101" pitchFamily="2" charset="-122"/>
                <a:ea typeface="宋体" panose="02010600030101010101" pitchFamily="2" charset="-122"/>
              </a:rPr>
              <a:t>SQL</a:t>
            </a:r>
            <a:r>
              <a:rPr lang="zh-CN" altLang="en-US" sz="1200">
                <a:latin typeface="宋体" panose="02010600030101010101" pitchFamily="2" charset="-122"/>
                <a:ea typeface="宋体" panose="02010600030101010101" pitchFamily="2" charset="-122"/>
              </a:rPr>
              <a:t>、代码仓库和部署手册有详细的说明和记录，保证排查问题时快速清晰。</a:t>
            </a:r>
            <a:endParaRPr lang="zh-CN" altLang="en-US" sz="1200">
              <a:latin typeface="宋体" panose="02010600030101010101" pitchFamily="2" charset="-122"/>
              <a:ea typeface="宋体" panose="02010600030101010101" pitchFamily="2" charset="-122"/>
            </a:endParaRPr>
          </a:p>
          <a:p>
            <a:pPr defTabSz="266700"/>
            <a:endParaRPr lang="zh-CN" altLang="en-US" sz="1200">
              <a:latin typeface="宋体" panose="02010600030101010101" pitchFamily="2" charset="-122"/>
              <a:ea typeface="宋体" panose="02010600030101010101" pitchFamily="2" charset="-122"/>
            </a:endParaRPr>
          </a:p>
          <a:p>
            <a:pPr defTabSz="266700"/>
            <a:r>
              <a:rPr lang="zh-CN" altLang="en-US" sz="1200" b="1">
                <a:latin typeface="宋体" panose="02010600030101010101" pitchFamily="2" charset="-122"/>
                <a:ea typeface="宋体" panose="02010600030101010101" pitchFamily="2" charset="-122"/>
              </a:rPr>
              <a:t>测试人员：</a:t>
            </a:r>
            <a:r>
              <a:rPr lang="zh-CN" altLang="en-US" sz="1200">
                <a:latin typeface="宋体" panose="02010600030101010101" pitchFamily="2" charset="-122"/>
                <a:ea typeface="宋体" panose="02010600030101010101" pitchFamily="2" charset="-122"/>
              </a:rPr>
              <a:t>测试人员作为软件交付产物的把关者，应当确保交付产物的一致性，及时反馈软件交付中遇到的问题，达到无严重问题出现在项目实施阶段而影响工期，并保障无任何问题出现在客户使用阶段，并给项目中</a:t>
            </a:r>
            <a:r>
              <a:rPr lang="en-US" altLang="zh-CN" sz="1200">
                <a:latin typeface="宋体" panose="02010600030101010101" pitchFamily="2" charset="-122"/>
                <a:ea typeface="宋体" panose="02010600030101010101" pitchFamily="2" charset="-122"/>
              </a:rPr>
              <a:t>bug</a:t>
            </a:r>
            <a:r>
              <a:rPr lang="zh-CN" altLang="en-US" sz="1200">
                <a:latin typeface="宋体" panose="02010600030101010101" pitchFamily="2" charset="-122"/>
                <a:ea typeface="宋体" panose="02010600030101010101" pitchFamily="2" charset="-122"/>
              </a:rPr>
              <a:t>进行分级统计。</a:t>
            </a:r>
            <a:endParaRPr lang="zh-CN" altLang="en-US" sz="1200">
              <a:latin typeface="宋体" panose="02010600030101010101" pitchFamily="2" charset="-122"/>
              <a:ea typeface="宋体" panose="02010600030101010101" pitchFamily="2" charset="-122"/>
            </a:endParaRPr>
          </a:p>
          <a:p>
            <a:pPr defTabSz="266700"/>
            <a:endParaRPr lang="zh-CN" altLang="en-US" sz="1200">
              <a:latin typeface="宋体" panose="02010600030101010101" pitchFamily="2" charset="-122"/>
              <a:ea typeface="宋体" panose="02010600030101010101" pitchFamily="2" charset="-122"/>
            </a:endParaRPr>
          </a:p>
          <a:p>
            <a:pPr defTabSz="266700"/>
            <a:r>
              <a:rPr lang="zh-CN" altLang="en-US" sz="1200" b="1">
                <a:latin typeface="宋体" panose="02010600030101010101" pitchFamily="2" charset="-122"/>
                <a:ea typeface="宋体" panose="02010600030101010101" pitchFamily="2" charset="-122"/>
              </a:rPr>
              <a:t>运维人员：</a:t>
            </a:r>
            <a:r>
              <a:rPr lang="zh-CN" altLang="en-US" sz="1200">
                <a:latin typeface="宋体" panose="02010600030101010101" pitchFamily="2" charset="-122"/>
                <a:ea typeface="宋体" panose="02010600030101010101" pitchFamily="2" charset="-122"/>
              </a:rPr>
              <a:t>运维人员作为项目技术方向的总负责人，需要把控项目硬件和软件实施的技术细节，确保项目在进场之前的所有准备工作都已顺利完成，以及项目交付过后集群环境的使用保障，需要从整体去考量项目实施的技术难度。</a:t>
            </a:r>
            <a:endParaRPr lang="zh-CN" altLang="en-US" sz="1200">
              <a:latin typeface="宋体" panose="02010600030101010101" pitchFamily="2" charset="-122"/>
              <a:ea typeface="宋体" panose="02010600030101010101" pitchFamily="2" charset="-122"/>
            </a:endParaRPr>
          </a:p>
          <a:p>
            <a:pPr defTabSz="266700"/>
            <a:endParaRPr lang="zh-CN" altLang="en-US" sz="1200">
              <a:latin typeface="宋体" panose="02010600030101010101" pitchFamily="2" charset="-122"/>
              <a:ea typeface="宋体" panose="02010600030101010101" pitchFamily="2" charset="-122"/>
            </a:endParaRPr>
          </a:p>
          <a:p>
            <a:pPr defTabSz="266700"/>
            <a:r>
              <a:rPr lang="en-US" altLang="zh-CN" sz="1200" b="1">
                <a:latin typeface="宋体" panose="02010600030101010101" pitchFamily="2" charset="-122"/>
                <a:ea typeface="宋体" panose="02010600030101010101" pitchFamily="2" charset="-122"/>
              </a:rPr>
              <a:t>PMO</a:t>
            </a:r>
            <a:r>
              <a:rPr lang="zh-CN" altLang="en-US" sz="1200" b="1">
                <a:latin typeface="宋体" panose="02010600030101010101" pitchFamily="2" charset="-122"/>
                <a:ea typeface="宋体" panose="02010600030101010101" pitchFamily="2" charset="-122"/>
              </a:rPr>
              <a:t>：</a:t>
            </a:r>
            <a:r>
              <a:rPr lang="zh-CN" altLang="en-US" sz="1200">
                <a:latin typeface="宋体" panose="02010600030101010101" pitchFamily="2" charset="-122"/>
                <a:ea typeface="宋体" panose="02010600030101010101" pitchFamily="2" charset="-122"/>
              </a:rPr>
              <a:t>对项目整体流程进行监督和考核，并且在禅道上根据项目创建项目后续清单文件目录，用于实时存放和更新项目文件，</a:t>
            </a:r>
            <a:r>
              <a:rPr lang="zh-CN" altLang="en-US" sz="1200">
                <a:solidFill>
                  <a:srgbClr val="FF0000"/>
                </a:solidFill>
                <a:latin typeface="宋体" panose="02010600030101010101" pitchFamily="2" charset="-122"/>
                <a:ea typeface="宋体" panose="02010600030101010101" pitchFamily="2" charset="-122"/>
              </a:rPr>
              <a:t>所有文档都要进行归档。</a:t>
            </a:r>
            <a:endParaRPr lang="zh-CN" altLang="en-US" sz="1200">
              <a:solidFill>
                <a:srgbClr val="FF0000"/>
              </a:solidFill>
              <a:latin typeface="宋体" panose="02010600030101010101" pitchFamily="2" charset="-122"/>
              <a:ea typeface="宋体" panose="02010600030101010101" pitchFamily="2" charset="-122"/>
            </a:endParaRPr>
          </a:p>
          <a:p>
            <a:pPr defTabSz="266700"/>
            <a:endParaRPr lang="zh-CN" altLang="en-US" sz="1200">
              <a:solidFill>
                <a:srgbClr val="FF0000"/>
              </a:solidFill>
              <a:latin typeface="宋体" panose="02010600030101010101" pitchFamily="2" charset="-122"/>
              <a:ea typeface="宋体" panose="02010600030101010101" pitchFamily="2" charset="-122"/>
            </a:endParaRPr>
          </a:p>
          <a:p>
            <a:pPr defTabSz="266700"/>
            <a:r>
              <a:rPr lang="zh-CN" altLang="en-US" sz="1200">
                <a:solidFill>
                  <a:srgbClr val="FF0000"/>
                </a:solidFill>
                <a:latin typeface="宋体" panose="02010600030101010101" pitchFamily="2" charset="-122"/>
                <a:ea typeface="宋体" panose="02010600030101010101" pitchFamily="2" charset="-122"/>
              </a:rPr>
              <a:t>项目阶段流程分为启动阶段、准备阶段、实施阶段、交付阶段和收尾阶段，下文将按照详细描述各个阶段的工作边界和所需产物和划分</a:t>
            </a:r>
            <a:endParaRPr lang="zh-CN" altLang="en-US" sz="120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 name="表格 30"/>
          <p:cNvGraphicFramePr/>
          <p:nvPr>
            <p:custDataLst>
              <p:tags r:id="rId1"/>
            </p:custDataLst>
          </p:nvPr>
        </p:nvGraphicFramePr>
        <p:xfrm>
          <a:off x="215900" y="929640"/>
          <a:ext cx="11802745" cy="5622925"/>
        </p:xfrm>
        <a:graphic>
          <a:graphicData uri="http://schemas.openxmlformats.org/drawingml/2006/table">
            <a:tbl>
              <a:tblPr/>
              <a:tblGrid>
                <a:gridCol w="666750"/>
                <a:gridCol w="638810"/>
                <a:gridCol w="632460"/>
                <a:gridCol w="624205"/>
                <a:gridCol w="699135"/>
                <a:gridCol w="1379220"/>
                <a:gridCol w="2228215"/>
                <a:gridCol w="4933950"/>
              </a:tblGrid>
              <a:tr h="360045">
                <a:tc>
                  <a:txBody>
                    <a:bodyPr/>
                    <a:p>
                      <a:pPr marL="41275" indent="0" algn="ctr"/>
                      <a:r>
                        <a:rPr lang="zh-CN" altLang="en-US" sz="1000" b="1">
                          <a:solidFill>
                            <a:schemeClr val="tx1"/>
                          </a:solidFill>
                          <a:latin typeface="宋体" panose="02010600030101010101" pitchFamily="2" charset="-122"/>
                          <a:ea typeface="宋体" panose="02010600030101010101" pitchFamily="2" charset="-122"/>
                        </a:rPr>
                        <a:t>项目阶段</a:t>
                      </a:r>
                      <a:endParaRPr lang="zh-CN" altLang="en-US" sz="1000" b="1">
                        <a:solidFill>
                          <a:schemeClr val="tx1"/>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solidFill>
                            <a:schemeClr val="tx1"/>
                          </a:solidFill>
                          <a:latin typeface="宋体" panose="02010600030101010101" pitchFamily="2" charset="-122"/>
                          <a:ea typeface="宋体" panose="02010600030101010101" pitchFamily="2" charset="-122"/>
                        </a:rPr>
                        <a:t>提供人员</a:t>
                      </a:r>
                      <a:endParaRPr lang="zh-CN" altLang="en-US" sz="1000" b="1">
                        <a:solidFill>
                          <a:schemeClr val="tx1"/>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solidFill>
                            <a:schemeClr val="tx1"/>
                          </a:solidFill>
                          <a:latin typeface="宋体" panose="02010600030101010101" pitchFamily="2" charset="-122"/>
                          <a:ea typeface="宋体" panose="02010600030101010101" pitchFamily="2" charset="-122"/>
                        </a:rPr>
                        <a:t>辅助人员</a:t>
                      </a:r>
                      <a:endParaRPr lang="zh-CN" altLang="en-US" sz="1000" b="1">
                        <a:solidFill>
                          <a:schemeClr val="tx1"/>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solidFill>
                            <a:schemeClr val="tx1"/>
                          </a:solidFill>
                          <a:latin typeface="宋体" panose="02010600030101010101" pitchFamily="2" charset="-122"/>
                          <a:ea typeface="宋体" panose="02010600030101010101" pitchFamily="2" charset="-122"/>
                        </a:rPr>
                        <a:t>必要程度</a:t>
                      </a:r>
                      <a:endParaRPr lang="zh-CN" altLang="en-US" sz="1000" b="1">
                        <a:solidFill>
                          <a:schemeClr val="tx1"/>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solidFill>
                            <a:schemeClr val="tx1"/>
                          </a:solidFill>
                          <a:latin typeface="宋体" panose="02010600030101010101" pitchFamily="2" charset="-122"/>
                          <a:ea typeface="宋体" panose="02010600030101010101" pitchFamily="2" charset="-122"/>
                        </a:rPr>
                        <a:t>材料类型</a:t>
                      </a:r>
                      <a:endParaRPr lang="zh-CN" altLang="en-US" sz="1000" b="1">
                        <a:solidFill>
                          <a:schemeClr val="tx1"/>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solidFill>
                            <a:schemeClr val="tx1"/>
                          </a:solidFill>
                          <a:latin typeface="宋体" panose="02010600030101010101" pitchFamily="2" charset="-122"/>
                          <a:ea typeface="宋体" panose="02010600030101010101" pitchFamily="2" charset="-122"/>
                        </a:rPr>
                        <a:t>所需材料</a:t>
                      </a:r>
                      <a:endParaRPr lang="zh-CN" altLang="en-US" sz="1000" b="1">
                        <a:solidFill>
                          <a:schemeClr val="tx1"/>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solidFill>
                            <a:schemeClr val="tx1"/>
                          </a:solidFill>
                          <a:latin typeface="宋体" panose="02010600030101010101" pitchFamily="2" charset="-122"/>
                          <a:ea typeface="宋体" panose="02010600030101010101" pitchFamily="2" charset="-122"/>
                        </a:rPr>
                        <a:t>工作边界</a:t>
                      </a:r>
                      <a:endParaRPr lang="zh-CN" altLang="en-US" sz="1000" b="1">
                        <a:solidFill>
                          <a:schemeClr val="tx1"/>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solidFill>
                            <a:schemeClr val="tx1"/>
                          </a:solidFill>
                          <a:latin typeface="宋体" panose="02010600030101010101" pitchFamily="2" charset="-122"/>
                          <a:ea typeface="宋体" panose="02010600030101010101" pitchFamily="2" charset="-122"/>
                        </a:rPr>
                        <a:t>备注细节（所需材料按照表格排序为编写顺序）</a:t>
                      </a:r>
                      <a:endParaRPr lang="zh-CN" altLang="en-US" sz="1000" b="1">
                        <a:solidFill>
                          <a:schemeClr val="tx1"/>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r>
              <a:tr h="945515">
                <a:tc rowSpan="4">
                  <a:txBody>
                    <a:bodyPr/>
                    <a:p>
                      <a:pPr marL="41275" indent="0" algn="ctr">
                        <a:spcAft>
                          <a:spcPts val="500"/>
                        </a:spcAft>
                      </a:pPr>
                      <a:r>
                        <a:rPr lang="zh-CN" altLang="en-US" sz="1000" b="1">
                          <a:latin typeface="宋体" panose="02010600030101010101" pitchFamily="2" charset="-122"/>
                          <a:ea typeface="宋体" panose="02010600030101010101" pitchFamily="2" charset="-122"/>
                        </a:rPr>
                        <a:t>启动阶段</a:t>
                      </a:r>
                      <a:endParaRPr lang="zh-CN" altLang="en-US" sz="1000" b="1">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产品经理</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开发人员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项目产品需求清单</a:t>
                      </a:r>
                      <a:r>
                        <a:rPr lang="en-US" altLang="zh-CN" sz="1000">
                          <a:latin typeface="宋体" panose="02010600030101010101" pitchFamily="2" charset="-122"/>
                          <a:ea typeface="宋体" panose="02010600030101010101" pitchFamily="2" charset="-122"/>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zh-CN" altLang="en-US" sz="1000">
                          <a:latin typeface="宋体" panose="02010600030101010101" pitchFamily="2" charset="-122"/>
                          <a:ea typeface="宋体" panose="02010600030101010101" pitchFamily="2" charset="-122"/>
                        </a:rPr>
                        <a:t>产品经理：作为对接口和客户进行开发需求的沟通并汇总和推进</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zh-CN" altLang="en-US" sz="1000">
                          <a:latin typeface="宋体" panose="02010600030101010101" pitchFamily="2" charset="-122"/>
                          <a:ea typeface="宋体" panose="02010600030101010101" pitchFamily="2" charset="-122"/>
                        </a:rPr>
                        <a:t>开发人员：只按照产品经理列出的功能需求清单与产品经理逐一确认开发项</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在项目启动会与研发部门确认后，按照客户需求功能编写，作为后期开发工作依据</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en-US" altLang="zh-CN" sz="1000">
                          <a:latin typeface="宋体" panose="02010600030101010101" pitchFamily="2" charset="-122"/>
                          <a:ea typeface="宋体" panose="02010600030101010101" pitchFamily="2" charset="-122"/>
                        </a:rPr>
                        <a:t>2.</a:t>
                      </a:r>
                      <a:r>
                        <a:rPr lang="zh-CN" altLang="en-US" sz="1000">
                          <a:latin typeface="宋体" panose="02010600030101010101" pitchFamily="2" charset="-122"/>
                          <a:ea typeface="宋体" panose="02010600030101010101" pitchFamily="2" charset="-122"/>
                        </a:rPr>
                        <a:t>在后续长期开发过程中，需要根据版本和上线周期实时更新，确保项目上线版本与需求清单一致，</a:t>
                      </a:r>
                      <a:r>
                        <a:rPr lang="zh-CN" altLang="en-US" sz="1000" b="1">
                          <a:solidFill>
                            <a:srgbClr val="FF0000"/>
                          </a:solidFill>
                          <a:latin typeface="宋体" panose="02010600030101010101" pitchFamily="2" charset="-122"/>
                          <a:ea typeface="宋体" panose="02010600030101010101" pitchFamily="2" charset="-122"/>
                        </a:rPr>
                        <a:t>确认完成后，一次开发周期内原则上不再添加其他需求</a:t>
                      </a:r>
                      <a:endParaRPr lang="zh-CN" altLang="en-US" sz="1000" b="1">
                        <a:solidFill>
                          <a:srgbClr val="FF0000"/>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1122045">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运维人员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项目经理</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可选</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ts val="50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机房环境调研总表</a:t>
                      </a:r>
                      <a:r>
                        <a:rPr lang="en-US" altLang="zh-CN" sz="1000">
                          <a:latin typeface="宋体" panose="02010600030101010101" pitchFamily="2" charset="-122"/>
                          <a:ea typeface="宋体" panose="02010600030101010101" pitchFamily="2" charset="-122"/>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zh-CN" altLang="en-US" sz="1000">
                          <a:latin typeface="宋体" panose="02010600030101010101" pitchFamily="2" charset="-122"/>
                          <a:ea typeface="宋体" panose="02010600030101010101" pitchFamily="2" charset="-122"/>
                        </a:rPr>
                        <a:t>项目经理：与客户沟通确认本次项目的硬件实施环境、硬件设备管理对接人和运维人员进场调研时间和周期</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zh-CN" altLang="en-US" sz="1000">
                          <a:latin typeface="宋体" panose="02010600030101010101" pitchFamily="2" charset="-122"/>
                          <a:ea typeface="宋体" panose="02010600030101010101" pitchFamily="2" charset="-122"/>
                        </a:rPr>
                        <a:t>运维人员：负责通过进场或者远程问询的方式收集所需信息</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若为非新建机房，运维人员根据项目现场机房环境，需根据网络、存储、安全</a:t>
                      </a:r>
                      <a:r>
                        <a:rPr lang="en-US" altLang="zh-CN" sz="1000">
                          <a:latin typeface="宋体" panose="02010600030101010101" pitchFamily="2" charset="-122"/>
                          <a:ea typeface="宋体" panose="02010600030101010101" pitchFamily="2" charset="-122"/>
                        </a:rPr>
                        <a:t>3</a:t>
                      </a:r>
                      <a:r>
                        <a:rPr lang="zh-CN" altLang="en-US" sz="1000">
                          <a:latin typeface="宋体" panose="02010600030101010101" pitchFamily="2" charset="-122"/>
                          <a:ea typeface="宋体" panose="02010600030101010101" pitchFamily="2" charset="-122"/>
                        </a:rPr>
                        <a:t>个方面确认机房已存在设备的利用方式</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en-US" altLang="zh-CN" sz="1000">
                          <a:latin typeface="宋体" panose="02010600030101010101" pitchFamily="2" charset="-122"/>
                          <a:ea typeface="宋体" panose="02010600030101010101" pitchFamily="2" charset="-122"/>
                        </a:rPr>
                        <a:t>2.《</a:t>
                      </a:r>
                      <a:r>
                        <a:rPr lang="zh-CN" altLang="en-US" sz="1000">
                          <a:latin typeface="宋体" panose="02010600030101010101" pitchFamily="2" charset="-122"/>
                          <a:ea typeface="宋体" panose="02010600030101010101" pitchFamily="2" charset="-122"/>
                        </a:rPr>
                        <a:t>机房环境调研总表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包含</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网络信息接入表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存储设备接入表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，并要求客户提供实施区域的</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网络拓扑图</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放入总表中，系统运维组开会讨论实施方案和细节</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806450">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运维人员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ts val="500"/>
                        </a:spcAft>
                      </a:pPr>
                      <a:r>
                        <a:rPr lang="zh-CN" altLang="en-US" sz="1000">
                          <a:latin typeface="宋体" panose="02010600030101010101" pitchFamily="2" charset="-122"/>
                          <a:ea typeface="宋体" panose="02010600030101010101" pitchFamily="2" charset="-122"/>
                        </a:rPr>
                        <a:t>项目经理</a:t>
                      </a:r>
                      <a:endParaRPr lang="zh-CN" altLang="en-US" sz="1000">
                        <a:latin typeface="宋体" panose="02010600030101010101" pitchFamily="2" charset="-122"/>
                        <a:ea typeface="宋体" panose="02010600030101010101" pitchFamily="2" charset="-122"/>
                      </a:endParaRPr>
                    </a:p>
                    <a:p>
                      <a:pPr marL="27305" indent="0" algn="ctr">
                        <a:spcAft>
                          <a:spcPts val="50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ts val="50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硬件参数选型清单</a:t>
                      </a:r>
                      <a:r>
                        <a:rPr lang="en-US" altLang="zh-CN" sz="1000">
                          <a:latin typeface="宋体" panose="02010600030101010101" pitchFamily="2" charset="-122"/>
                          <a:ea typeface="宋体" panose="02010600030101010101" pitchFamily="2" charset="-122"/>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zh-CN" altLang="en-US" sz="1000">
                          <a:latin typeface="宋体" panose="02010600030101010101" pitchFamily="2" charset="-122"/>
                          <a:ea typeface="宋体" panose="02010600030101010101" pitchFamily="2" charset="-122"/>
                        </a:rPr>
                        <a:t>项目经理：负责和客户沟通硬件设备预算和总体硬件需求，并与供应链相关人员确认采购的相关事项和供应商备货情况后</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zh-CN" altLang="en-US" sz="1000">
                          <a:latin typeface="宋体" panose="02010600030101010101" pitchFamily="2" charset="-122"/>
                          <a:ea typeface="宋体" panose="02010600030101010101" pitchFamily="2" charset="-122"/>
                        </a:rPr>
                        <a:t>运维人员：与项目经理共同制定硬件参数细节和按照机房环境计算耗材数量</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包含服务器、网络、存储、安全、耗材等</a:t>
                      </a:r>
                      <a:r>
                        <a:rPr lang="en-US" altLang="zh-CN" sz="1000">
                          <a:latin typeface="宋体" panose="02010600030101010101" pitchFamily="2" charset="-122"/>
                          <a:ea typeface="宋体" panose="02010600030101010101" pitchFamily="2" charset="-122"/>
                        </a:rPr>
                        <a:t>4</a:t>
                      </a:r>
                      <a:r>
                        <a:rPr lang="zh-CN" altLang="en-US" sz="1000">
                          <a:latin typeface="宋体" panose="02010600030101010101" pitchFamily="2" charset="-122"/>
                          <a:ea typeface="宋体" panose="02010600030101010101" pitchFamily="2" charset="-122"/>
                        </a:rPr>
                        <a:t>个维度多方面考虑</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en-US" altLang="zh-CN" sz="1000">
                          <a:solidFill>
                            <a:srgbClr val="FF0000"/>
                          </a:solidFill>
                          <a:latin typeface="宋体" panose="02010600030101010101" pitchFamily="2" charset="-122"/>
                          <a:ea typeface="宋体" panose="02010600030101010101" pitchFamily="2" charset="-122"/>
                        </a:rPr>
                        <a:t>2.</a:t>
                      </a:r>
                      <a:r>
                        <a:rPr lang="zh-CN" altLang="en-US" sz="1000">
                          <a:solidFill>
                            <a:srgbClr val="FF0000"/>
                          </a:solidFill>
                          <a:latin typeface="宋体" panose="02010600030101010101" pitchFamily="2" charset="-122"/>
                          <a:ea typeface="宋体" panose="02010600030101010101" pitchFamily="2" charset="-122"/>
                        </a:rPr>
                        <a:t>在耗材方面需要准确和有一定范围的预留，若为非新建机房，需要参照</a:t>
                      </a:r>
                      <a:r>
                        <a:rPr lang="en-US" altLang="zh-CN" sz="1000">
                          <a:solidFill>
                            <a:srgbClr val="FF0000"/>
                          </a:solidFill>
                          <a:latin typeface="宋体" panose="02010600030101010101" pitchFamily="2" charset="-122"/>
                          <a:ea typeface="宋体" panose="02010600030101010101" pitchFamily="2" charset="-122"/>
                        </a:rPr>
                        <a:t>《</a:t>
                      </a:r>
                      <a:r>
                        <a:rPr lang="zh-CN" altLang="en-US" sz="1000">
                          <a:solidFill>
                            <a:srgbClr val="FF0000"/>
                          </a:solidFill>
                          <a:latin typeface="宋体" panose="02010600030101010101" pitchFamily="2" charset="-122"/>
                          <a:ea typeface="宋体" panose="02010600030101010101" pitchFamily="2" charset="-122"/>
                        </a:rPr>
                        <a:t>机房环境调研总表</a:t>
                      </a:r>
                      <a:r>
                        <a:rPr lang="en-US" altLang="zh-CN" sz="1000">
                          <a:solidFill>
                            <a:srgbClr val="FF0000"/>
                          </a:solidFill>
                          <a:latin typeface="宋体" panose="02010600030101010101" pitchFamily="2" charset="-122"/>
                          <a:ea typeface="宋体" panose="02010600030101010101" pitchFamily="2" charset="-122"/>
                        </a:rPr>
                        <a:t>》</a:t>
                      </a:r>
                      <a:r>
                        <a:rPr lang="zh-CN" altLang="en-US" sz="1000">
                          <a:solidFill>
                            <a:srgbClr val="FF0000"/>
                          </a:solidFill>
                          <a:latin typeface="宋体" panose="02010600030101010101" pitchFamily="2" charset="-122"/>
                          <a:ea typeface="宋体" panose="02010600030101010101" pitchFamily="2" charset="-122"/>
                        </a:rPr>
                        <a:t>确认耗材可以匹配机房原设备接入方式</a:t>
                      </a:r>
                      <a:r>
                        <a:rPr lang="zh-CN" altLang="en-US" sz="1000" b="1">
                          <a:solidFill>
                            <a:srgbClr val="FF0000"/>
                          </a:solidFill>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并严格按照文档进行采购，避免出现由于耗材不足导致项目工期被大幅度拉长的问题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1788160">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运维人员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项目经理</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ts val="50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项目实施方案</a:t>
                      </a:r>
                      <a:r>
                        <a:rPr lang="en-US" altLang="zh-CN" sz="1000">
                          <a:latin typeface="宋体" panose="02010600030101010101" pitchFamily="2" charset="-122"/>
                          <a:ea typeface="宋体" panose="02010600030101010101" pitchFamily="2" charset="-122"/>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zh-CN" altLang="en-US" sz="1000">
                          <a:latin typeface="宋体" panose="02010600030101010101" pitchFamily="2" charset="-122"/>
                          <a:ea typeface="宋体" panose="02010600030101010101" pitchFamily="2" charset="-122"/>
                        </a:rPr>
                        <a:t>项目经理：负责与硬件设备厂商商务对接和协助运维人员和硬件设备厂商技术负责人技术细节对接，汇报总体方案给客户方，并返回项目实施周期信息</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zh-CN" altLang="en-US" sz="1000">
                          <a:latin typeface="宋体" panose="02010600030101010101" pitchFamily="2" charset="-122"/>
                          <a:ea typeface="宋体" panose="02010600030101010101" pitchFamily="2" charset="-122"/>
                        </a:rPr>
                        <a:t>运维人员：总体方案编写，与硬件设备厂商技术对齐</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若为非新建机房，根据</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机房环境调研总表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硬件参数选型清单</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信息定制方案，</a:t>
                      </a:r>
                      <a:r>
                        <a:rPr lang="zh-CN" altLang="en-US" sz="1000" b="1">
                          <a:solidFill>
                            <a:srgbClr val="FF0000"/>
                          </a:solidFill>
                          <a:latin typeface="宋体" panose="02010600030101010101" pitchFamily="2" charset="-122"/>
                          <a:ea typeface="宋体" panose="02010600030101010101" pitchFamily="2" charset="-122"/>
                        </a:rPr>
                        <a:t>若为新建机房，根据</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硬件参数选型清单</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定制方案，</a:t>
                      </a:r>
                      <a:r>
                        <a:rPr lang="zh-CN" altLang="en-US" sz="1000">
                          <a:solidFill>
                            <a:srgbClr val="FF0000"/>
                          </a:solidFill>
                          <a:latin typeface="宋体" panose="02010600030101010101" pitchFamily="2" charset="-122"/>
                          <a:ea typeface="宋体" panose="02010600030101010101" pitchFamily="2" charset="-122"/>
                        </a:rPr>
                        <a:t>定制方案时应当与硬件设备提供厂商确认硬件设备实施细节，确保设备接入和互联没有障碍和性能接入瓶颈导致无法达到项目预期性能需求</a:t>
                      </a:r>
                      <a:endParaRPr lang="zh-CN" altLang="en-US" sz="1000">
                        <a:solidFill>
                          <a:srgbClr val="FF0000"/>
                        </a:solidFill>
                        <a:latin typeface="宋体" panose="02010600030101010101" pitchFamily="2" charset="-122"/>
                        <a:ea typeface="宋体" panose="02010600030101010101" pitchFamily="2" charset="-122"/>
                      </a:endParaRPr>
                    </a:p>
                    <a:p>
                      <a:pPr marL="27305" indent="0" algn="l">
                        <a:spcAft>
                          <a:spcPts val="500"/>
                        </a:spcAft>
                      </a:pPr>
                      <a:r>
                        <a:rPr lang="en-US" altLang="zh-CN" sz="1000">
                          <a:latin typeface="宋体" panose="02010600030101010101" pitchFamily="2" charset="-122"/>
                          <a:ea typeface="宋体" panose="02010600030101010101" pitchFamily="2" charset="-122"/>
                        </a:rPr>
                        <a:t>2.《</a:t>
                      </a:r>
                      <a:r>
                        <a:rPr lang="zh-CN" altLang="en-US" sz="1000">
                          <a:latin typeface="宋体" panose="02010600030101010101" pitchFamily="2" charset="-122"/>
                          <a:ea typeface="宋体" panose="02010600030101010101" pitchFamily="2" charset="-122"/>
                        </a:rPr>
                        <a:t>项目实施方案</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包含</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设备清单</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耗材清单</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机柜设备摆放图</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计算中心架构图</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网络接入设计表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网络地址规划表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设备连线表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硬件设备初始化需求表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硬件设备初始化需求表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应当明确标注需要硬件设备厂商在上架设备时所需要做的操作，例如安装操作系统版本和配置、设备驱动、</a:t>
                      </a:r>
                      <a:r>
                        <a:rPr lang="en-US" altLang="zh-CN" sz="1000">
                          <a:latin typeface="宋体" panose="02010600030101010101" pitchFamily="2" charset="-122"/>
                          <a:ea typeface="宋体" panose="02010600030101010101" pitchFamily="2" charset="-122"/>
                        </a:rPr>
                        <a:t>IP</a:t>
                      </a:r>
                      <a:r>
                        <a:rPr lang="zh-CN" altLang="en-US" sz="1000">
                          <a:latin typeface="宋体" panose="02010600030101010101" pitchFamily="2" charset="-122"/>
                          <a:ea typeface="宋体" panose="02010600030101010101" pitchFamily="2" charset="-122"/>
                        </a:rPr>
                        <a:t>地址配置、存储路径挂载和使用方式等</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en-US" altLang="zh-CN" sz="1000">
                          <a:solidFill>
                            <a:srgbClr val="FF0000"/>
                          </a:solidFill>
                          <a:latin typeface="宋体" panose="02010600030101010101" pitchFamily="2" charset="-122"/>
                          <a:ea typeface="宋体" panose="02010600030101010101" pitchFamily="2" charset="-122"/>
                        </a:rPr>
                        <a:t>3.《</a:t>
                      </a:r>
                      <a:r>
                        <a:rPr lang="zh-CN" altLang="en-US" sz="1000">
                          <a:solidFill>
                            <a:srgbClr val="FF0000"/>
                          </a:solidFill>
                          <a:latin typeface="宋体" panose="02010600030101010101" pitchFamily="2" charset="-122"/>
                          <a:ea typeface="宋体" panose="02010600030101010101" pitchFamily="2" charset="-122"/>
                        </a:rPr>
                        <a:t>项目实施方案</a:t>
                      </a:r>
                      <a:r>
                        <a:rPr lang="en-US" altLang="zh-CN" sz="1000">
                          <a:solidFill>
                            <a:srgbClr val="FF0000"/>
                          </a:solidFill>
                          <a:latin typeface="宋体" panose="02010600030101010101" pitchFamily="2" charset="-122"/>
                          <a:ea typeface="宋体" panose="02010600030101010101" pitchFamily="2" charset="-122"/>
                        </a:rPr>
                        <a:t>》</a:t>
                      </a:r>
                      <a:r>
                        <a:rPr lang="zh-CN" altLang="en-US" sz="1000">
                          <a:solidFill>
                            <a:srgbClr val="FF0000"/>
                          </a:solidFill>
                          <a:latin typeface="宋体" panose="02010600030101010101" pitchFamily="2" charset="-122"/>
                          <a:ea typeface="宋体" panose="02010600030101010101" pitchFamily="2" charset="-122"/>
                        </a:rPr>
                        <a:t>完成后，应当由项目经理、运维人员、硬件设备厂商举行会议确认方案中实施细节没有问题并划分项目中工作边界、进场时间和实施工期，并由项目经理汇总</a:t>
                      </a:r>
                      <a:r>
                        <a:rPr lang="en-US" altLang="zh-CN" sz="1000">
                          <a:solidFill>
                            <a:srgbClr val="FF0000"/>
                          </a:solidFill>
                          <a:latin typeface="宋体" panose="02010600030101010101" pitchFamily="2" charset="-122"/>
                          <a:ea typeface="宋体" panose="02010600030101010101" pitchFamily="2" charset="-122"/>
                        </a:rPr>
                        <a:t>《</a:t>
                      </a:r>
                      <a:r>
                        <a:rPr lang="zh-CN" altLang="en-US" sz="1000">
                          <a:solidFill>
                            <a:srgbClr val="FF0000"/>
                          </a:solidFill>
                          <a:latin typeface="宋体" panose="02010600030101010101" pitchFamily="2" charset="-122"/>
                          <a:ea typeface="宋体" panose="02010600030101010101" pitchFamily="2" charset="-122"/>
                        </a:rPr>
                        <a:t>实施计划时间表</a:t>
                      </a:r>
                      <a:r>
                        <a:rPr lang="en-US" altLang="zh-CN" sz="1000">
                          <a:solidFill>
                            <a:srgbClr val="FF0000"/>
                          </a:solidFill>
                          <a:latin typeface="宋体" panose="02010600030101010101" pitchFamily="2" charset="-122"/>
                          <a:ea typeface="宋体" panose="02010600030101010101" pitchFamily="2" charset="-122"/>
                        </a:rPr>
                        <a:t>》</a:t>
                      </a:r>
                      <a:r>
                        <a:rPr lang="zh-CN" altLang="en-US" sz="1000">
                          <a:solidFill>
                            <a:srgbClr val="FF0000"/>
                          </a:solidFill>
                          <a:latin typeface="宋体" panose="02010600030101010101" pitchFamily="2" charset="-122"/>
                          <a:ea typeface="宋体" panose="02010600030101010101" pitchFamily="2" charset="-122"/>
                        </a:rPr>
                        <a:t>填写在</a:t>
                      </a:r>
                      <a:r>
                        <a:rPr lang="en-US" altLang="zh-CN" sz="1000">
                          <a:solidFill>
                            <a:srgbClr val="FF0000"/>
                          </a:solidFill>
                          <a:latin typeface="宋体" panose="02010600030101010101" pitchFamily="2" charset="-122"/>
                          <a:ea typeface="宋体" panose="02010600030101010101" pitchFamily="2" charset="-122"/>
                        </a:rPr>
                        <a:t>《</a:t>
                      </a:r>
                      <a:r>
                        <a:rPr lang="zh-CN" altLang="en-US" sz="1000">
                          <a:solidFill>
                            <a:srgbClr val="FF0000"/>
                          </a:solidFill>
                          <a:latin typeface="宋体" panose="02010600030101010101" pitchFamily="2" charset="-122"/>
                          <a:ea typeface="宋体" panose="02010600030101010101" pitchFamily="2" charset="-122"/>
                        </a:rPr>
                        <a:t>项目实施方案</a:t>
                      </a:r>
                      <a:r>
                        <a:rPr lang="en-US" altLang="zh-CN" sz="1000">
                          <a:solidFill>
                            <a:srgbClr val="FF0000"/>
                          </a:solidFill>
                          <a:latin typeface="宋体" panose="02010600030101010101" pitchFamily="2" charset="-122"/>
                          <a:ea typeface="宋体" panose="02010600030101010101" pitchFamily="2" charset="-122"/>
                        </a:rPr>
                        <a:t>》</a:t>
                      </a:r>
                      <a:r>
                        <a:rPr lang="zh-CN" altLang="en-US" sz="1000">
                          <a:solidFill>
                            <a:srgbClr val="FF0000"/>
                          </a:solidFill>
                          <a:latin typeface="宋体" panose="02010600030101010101" pitchFamily="2" charset="-122"/>
                          <a:ea typeface="宋体" panose="02010600030101010101" pitchFamily="2" charset="-122"/>
                        </a:rPr>
                        <a:t>中发送给客户方进行确认</a:t>
                      </a:r>
                      <a:endParaRPr lang="zh-CN" altLang="en-US" sz="1000">
                        <a:solidFill>
                          <a:srgbClr val="FF0000"/>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
        <p:nvSpPr>
          <p:cNvPr id="32" name="文本框 31"/>
          <p:cNvSpPr txBox="1"/>
          <p:nvPr/>
        </p:nvSpPr>
        <p:spPr>
          <a:xfrm>
            <a:off x="226060" y="132715"/>
            <a:ext cx="11804015" cy="768350"/>
          </a:xfrm>
          <a:prstGeom prst="rect">
            <a:avLst/>
          </a:prstGeom>
          <a:noFill/>
        </p:spPr>
        <p:txBody>
          <a:bodyPr wrap="square" rtlCol="0">
            <a:spAutoFit/>
          </a:bodyPr>
          <a:p>
            <a:pPr algn="l"/>
            <a:r>
              <a:rPr lang="zh-CN" altLang="en-US" sz="1200" b="1"/>
              <a:t>启动阶段</a:t>
            </a:r>
            <a:endParaRPr lang="zh-CN" altLang="en-US" sz="1200" b="1"/>
          </a:p>
          <a:p>
            <a:pPr algn="l"/>
            <a:endParaRPr lang="zh-CN" altLang="en-US" sz="1200" b="1"/>
          </a:p>
          <a:p>
            <a:r>
              <a:rPr lang="zh-CN" altLang="en-US" sz="1000">
                <a:latin typeface="宋体" panose="02010600030101010101" pitchFamily="2" charset="-122"/>
                <a:ea typeface="宋体" panose="02010600030101010101" pitchFamily="2" charset="-122"/>
              </a:rPr>
              <a:t>启动阶段表示项目在立项之初与客户沟通交流的重要阶段，主要工作内容为准备项目开展的各个重要文档，确认项目的总体交付方向，规划项目的交付细节</a:t>
            </a:r>
            <a:endParaRPr lang="zh-CN" altLang="en-US" sz="1000">
              <a:latin typeface="宋体" panose="02010600030101010101" pitchFamily="2" charset="-122"/>
              <a:ea typeface="宋体" panose="02010600030101010101" pitchFamily="2" charset="-122"/>
            </a:endParaRPr>
          </a:p>
          <a:p>
            <a:r>
              <a:rPr lang="zh-CN" altLang="en-US" sz="1000">
                <a:latin typeface="宋体" panose="02010600030101010101" pitchFamily="2" charset="-122"/>
                <a:ea typeface="宋体" panose="02010600030101010101" pitchFamily="2" charset="-122"/>
              </a:rPr>
              <a:t>在项目开始时由项目经理确认项目参与的人员，参与人员在项目启动会必须知道自己在项目中的大致工作内容和时间节点并有所准备，坚决避免出现需要对应人员介入时才临时通知的情况</a:t>
            </a:r>
            <a:endParaRPr lang="zh-CN" altLang="en-US" sz="100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 name="表格 30"/>
          <p:cNvGraphicFramePr/>
          <p:nvPr>
            <p:custDataLst>
              <p:tags r:id="rId1"/>
            </p:custDataLst>
          </p:nvPr>
        </p:nvGraphicFramePr>
        <p:xfrm>
          <a:off x="215900" y="822960"/>
          <a:ext cx="11802745" cy="5827395"/>
        </p:xfrm>
        <a:graphic>
          <a:graphicData uri="http://schemas.openxmlformats.org/drawingml/2006/table">
            <a:tbl>
              <a:tblPr/>
              <a:tblGrid>
                <a:gridCol w="666750"/>
                <a:gridCol w="638810"/>
                <a:gridCol w="632460"/>
                <a:gridCol w="624205"/>
                <a:gridCol w="699135"/>
                <a:gridCol w="1379220"/>
                <a:gridCol w="2228215"/>
                <a:gridCol w="4933950"/>
              </a:tblGrid>
              <a:tr h="360045">
                <a:tc>
                  <a:txBody>
                    <a:bodyPr/>
                    <a:p>
                      <a:pPr marL="41275" indent="0" algn="ctr"/>
                      <a:r>
                        <a:rPr lang="zh-CN" altLang="en-US" sz="1000" b="1">
                          <a:latin typeface="宋体" panose="02010600030101010101" pitchFamily="2" charset="-122"/>
                          <a:ea typeface="宋体" panose="02010600030101010101" pitchFamily="2" charset="-122"/>
                        </a:rPr>
                        <a:t>项目阶段</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提供人员</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辅助人员</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必要程度</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材料类型</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所需材料</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工作边界</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备注细节（所需材料按照表格排序为编写顺序）</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r>
              <a:tr h="945515">
                <a:tc rowSpan="4">
                  <a:txBody>
                    <a:bodyPr/>
                    <a:p>
                      <a:pPr marL="41275" indent="0" algn="ctr">
                        <a:spcAft>
                          <a:spcPts val="500"/>
                        </a:spcAft>
                      </a:pPr>
                      <a:r>
                        <a:rPr lang="zh-CN" altLang="en-US" sz="1000" b="1">
                          <a:latin typeface="宋体" panose="02010600030101010101" pitchFamily="2" charset="-122"/>
                          <a:ea typeface="宋体" panose="02010600030101010101" pitchFamily="2" charset="-122"/>
                        </a:rPr>
                        <a:t>准备阶段</a:t>
                      </a:r>
                      <a:endParaRPr lang="zh-CN" altLang="en-US" sz="1000" b="1">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运维人员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项目经理</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可选</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开发和测试环境信息</a:t>
                      </a:r>
                      <a:r>
                        <a:rPr lang="en-US" altLang="zh-CN" sz="1000">
                          <a:latin typeface="宋体" panose="02010600030101010101" pitchFamily="2" charset="-122"/>
                          <a:ea typeface="宋体" panose="02010600030101010101" pitchFamily="2" charset="-122"/>
                        </a:rPr>
                        <a:t>》</a:t>
                      </a:r>
                      <a:endParaRPr lang="zh-CN" altLang="en-US" sz="1000">
                        <a:latin typeface="宋体" panose="02010600030101010101" pitchFamily="2" charset="-122"/>
                        <a:ea typeface="宋体" panose="02010600030101010101" pitchFamily="2" charset="-122"/>
                        <a:hlinkClick r:id="rId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en-US" altLang="zh-CN" sz="1000">
                          <a:latin typeface="宋体" panose="02010600030101010101" pitchFamily="2" charset="-122"/>
                          <a:ea typeface="宋体" panose="02010600030101010101" pitchFamily="2" charset="-122"/>
                        </a:rPr>
                        <a:t>PMO</a:t>
                      </a:r>
                      <a:r>
                        <a:rPr lang="zh-CN" altLang="en-US" sz="1000">
                          <a:latin typeface="宋体" panose="02010600030101010101" pitchFamily="2" charset="-122"/>
                          <a:ea typeface="宋体" panose="02010600030101010101" pitchFamily="2" charset="-122"/>
                        </a:rPr>
                        <a:t>：负责和开发人员和产品经理确认资源需求情况</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zh-CN" altLang="en-US" sz="1000">
                          <a:latin typeface="宋体" panose="02010600030101010101" pitchFamily="2" charset="-122"/>
                          <a:ea typeface="宋体" panose="02010600030101010101" pitchFamily="2" charset="-122"/>
                        </a:rPr>
                        <a:t>运维人员：分配对应环境资源并交付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若项目需要独立于产品线的开发和测试环境，需要开发部门领导和产品经理确认环境需求后，</a:t>
                      </a:r>
                      <a:r>
                        <a:rPr lang="zh-CN" altLang="en-US" sz="1000" b="1">
                          <a:solidFill>
                            <a:srgbClr val="C00000"/>
                          </a:solidFill>
                          <a:latin typeface="宋体" panose="02010600030101010101" pitchFamily="2" charset="-122"/>
                          <a:ea typeface="宋体" panose="02010600030101010101" pitchFamily="2" charset="-122"/>
                        </a:rPr>
                        <a:t>提交钉钉流程虚拟机资源申请</a:t>
                      </a:r>
                      <a:r>
                        <a:rPr lang="zh-CN" altLang="en-US" sz="1000">
                          <a:latin typeface="宋体" panose="02010600030101010101" pitchFamily="2" charset="-122"/>
                          <a:ea typeface="宋体" panose="02010600030101010101" pitchFamily="2" charset="-122"/>
                        </a:rPr>
                        <a:t>https://xor88o.aliwork.com/APP_FHM6O9H8EWLKRATQ49GS/workbench/FORM-25849822210A4D919AEE4F5E85C204441T3V?ddtab=true</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en-US" altLang="zh-CN" sz="1000">
                          <a:latin typeface="宋体" panose="02010600030101010101" pitchFamily="2" charset="-122"/>
                          <a:ea typeface="宋体" panose="02010600030101010101" pitchFamily="2" charset="-122"/>
                        </a:rPr>
                        <a:t>2.</a:t>
                      </a:r>
                      <a:r>
                        <a:rPr lang="zh-CN" altLang="en-US" sz="1000">
                          <a:latin typeface="宋体" panose="02010600030101010101" pitchFamily="2" charset="-122"/>
                          <a:ea typeface="宋体" panose="02010600030101010101" pitchFamily="2" charset="-122"/>
                        </a:rPr>
                        <a:t>运维人员分配完资源后进行开发与测试环境交付，并提供</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开发和测试环境信息</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返回给开发相关人员、</a:t>
                      </a:r>
                      <a:r>
                        <a:rPr lang="zh-CN" altLang="en-US" sz="1000" b="1">
                          <a:solidFill>
                            <a:srgbClr val="FF0000"/>
                          </a:solidFill>
                          <a:latin typeface="宋体" panose="02010600030101010101" pitchFamily="2" charset="-122"/>
                          <a:ea typeface="宋体" panose="02010600030101010101" pitchFamily="2" charset="-122"/>
                        </a:rPr>
                        <a:t>产品经理和</a:t>
                      </a:r>
                      <a:r>
                        <a:rPr lang="en-US" altLang="zh-CN" sz="1000" b="1">
                          <a:solidFill>
                            <a:srgbClr val="FF0000"/>
                          </a:solidFill>
                          <a:latin typeface="宋体" panose="02010600030101010101" pitchFamily="2" charset="-122"/>
                          <a:ea typeface="宋体" panose="02010600030101010101" pitchFamily="2" charset="-122"/>
                        </a:rPr>
                        <a:t>PMO</a:t>
                      </a:r>
                      <a:r>
                        <a:rPr lang="zh-CN" altLang="en-US" sz="1000" b="1">
                          <a:solidFill>
                            <a:srgbClr val="FF0000"/>
                          </a:solidFill>
                          <a:latin typeface="宋体" panose="02010600030101010101" pitchFamily="2" charset="-122"/>
                          <a:ea typeface="宋体" panose="02010600030101010101" pitchFamily="2" charset="-122"/>
                        </a:rPr>
                        <a:t>，</a:t>
                      </a:r>
                      <a:r>
                        <a:rPr lang="zh-CN" altLang="en-US" sz="1000">
                          <a:solidFill>
                            <a:srgbClr val="FF0000"/>
                          </a:solidFill>
                          <a:latin typeface="宋体" panose="02010600030101010101" pitchFamily="2" charset="-122"/>
                          <a:ea typeface="宋体" panose="02010600030101010101" pitchFamily="2" charset="-122"/>
                        </a:rPr>
                        <a:t>并计算相关资源的总计使用成本在项目成本上</a:t>
                      </a:r>
                      <a:endParaRPr lang="zh-CN" altLang="en-US" sz="1000">
                        <a:solidFill>
                          <a:srgbClr val="FF0000"/>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1927225">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开发人员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ts val="500"/>
                        </a:spcAft>
                      </a:pPr>
                      <a:r>
                        <a:rPr lang="zh-CN" altLang="en-US" sz="1000">
                          <a:latin typeface="宋体" panose="02010600030101010101" pitchFamily="2" charset="-122"/>
                          <a:ea typeface="宋体" panose="02010600030101010101" pitchFamily="2" charset="-122"/>
                        </a:rPr>
                        <a:t>产品经理</a:t>
                      </a:r>
                      <a:endParaRPr lang="zh-CN" altLang="en-US" sz="1000">
                        <a:latin typeface="宋体" panose="02010600030101010101" pitchFamily="2" charset="-122"/>
                        <a:ea typeface="宋体" panose="02010600030101010101" pitchFamily="2" charset="-122"/>
                      </a:endParaRPr>
                    </a:p>
                    <a:p>
                      <a:pPr marL="41275" indent="0" algn="ctr">
                        <a:spcAft>
                          <a:spcPts val="500"/>
                        </a:spcAft>
                      </a:pPr>
                      <a:r>
                        <a:rPr lang="zh-CN" altLang="en-US" sz="1000">
                          <a:latin typeface="宋体" panose="02010600030101010101" pitchFamily="2" charset="-122"/>
                          <a:ea typeface="宋体" panose="02010600030101010101" pitchFamily="2" charset="-122"/>
                        </a:rPr>
                        <a:t>运维人员</a:t>
                      </a:r>
                      <a:endParaRPr lang="zh-CN" altLang="en-US" sz="1000">
                        <a:latin typeface="宋体" panose="02010600030101010101" pitchFamily="2" charset="-122"/>
                        <a:ea typeface="宋体" panose="02010600030101010101" pitchFamily="2" charset="-122"/>
                      </a:endParaRPr>
                    </a:p>
                    <a:p>
                      <a:pPr marL="41275" indent="0" algn="ctr">
                        <a:spcAft>
                          <a:spcPts val="500"/>
                        </a:spcAft>
                      </a:pPr>
                      <a:r>
                        <a:rPr lang="zh-CN" altLang="en-US" sz="1000">
                          <a:latin typeface="宋体" panose="02010600030101010101" pitchFamily="2" charset="-122"/>
                          <a:ea typeface="宋体" panose="02010600030101010101" pitchFamily="2" charset="-122"/>
                        </a:rPr>
                        <a:t>测试人员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rowSpan="3">
                  <a:txBody>
                    <a:bodyPr/>
                    <a:p>
                      <a:pPr marL="41275" indent="0" algn="ctr">
                        <a:spcAft>
                          <a:spcPts val="50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a:t>
                      </a:r>
                      <a:br>
                        <a:rPr lang="en-US" altLang="zh-CN" sz="1000">
                          <a:latin typeface="宋体" panose="02010600030101010101" pitchFamily="2" charset="-122"/>
                          <a:ea typeface="宋体" panose="02010600030101010101" pitchFamily="2" charset="-122"/>
                        </a:rPr>
                      </a:br>
                      <a:endParaRPr lang="en-US" altLang="zh-CN" sz="1000">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zh-CN" altLang="en-US" sz="1000">
                          <a:latin typeface="宋体" panose="02010600030101010101" pitchFamily="2" charset="-122"/>
                          <a:ea typeface="宋体" panose="02010600030101010101" pitchFamily="2" charset="-122"/>
                        </a:rPr>
                        <a:t>开发人员：根据要求填写</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对应需求，提交测试后不再</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zh-CN" altLang="en-US" sz="1000">
                          <a:latin typeface="宋体" panose="02010600030101010101" pitchFamily="2" charset="-122"/>
                          <a:ea typeface="宋体" panose="02010600030101010101" pitchFamily="2" charset="-122"/>
                        </a:rPr>
                        <a:t>产品经理：需要确认项目代码开发的分支名称和交付版本号，并审核表中填写的信息是否准确</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zh-CN" altLang="en-US" sz="1000">
                          <a:latin typeface="宋体" panose="02010600030101010101" pitchFamily="2" charset="-122"/>
                          <a:ea typeface="宋体" panose="02010600030101010101" pitchFamily="2" charset="-122"/>
                        </a:rPr>
                        <a:t>运维人员：确认信息是否完整，确认代码部署需求</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zh-CN" altLang="en-US" sz="1000">
                          <a:latin typeface="宋体" panose="02010600030101010101" pitchFamily="2" charset="-122"/>
                          <a:ea typeface="宋体" panose="02010600030101010101" pitchFamily="2" charset="-122"/>
                        </a:rPr>
                        <a:t>测试人员：和产品经理确认测试需求，安排测试时间节点</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在项目总开发需求完成后，</a:t>
                      </a:r>
                      <a:r>
                        <a:rPr lang="zh-CN" altLang="en-US" sz="1000" b="1">
                          <a:solidFill>
                            <a:srgbClr val="FF0000"/>
                          </a:solidFill>
                          <a:latin typeface="宋体" panose="02010600030101010101" pitchFamily="2" charset="-122"/>
                          <a:ea typeface="宋体" panose="02010600030101010101" pitchFamily="2" charset="-122"/>
                        </a:rPr>
                        <a:t>需在</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代码交付信息表</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中填入代码配置文件、数据库文件、代码仓库地址、代码分支、代码版本号、代码部署数据文件或文件存放地址、以及代码部署手册（代码部署手册应清晰明了的说明代码部署方式：包直接部署、</a:t>
                      </a:r>
                      <a:r>
                        <a:rPr lang="en-US" altLang="zh-CN" sz="1000" b="1">
                          <a:solidFill>
                            <a:srgbClr val="FF0000"/>
                          </a:solidFill>
                          <a:latin typeface="宋体" panose="02010600030101010101" pitchFamily="2" charset="-122"/>
                          <a:ea typeface="宋体" panose="02010600030101010101" pitchFamily="2" charset="-122"/>
                        </a:rPr>
                        <a:t>docker</a:t>
                      </a:r>
                      <a:r>
                        <a:rPr lang="zh-CN" altLang="en-US" sz="1000" b="1">
                          <a:solidFill>
                            <a:srgbClr val="FF0000"/>
                          </a:solidFill>
                          <a:latin typeface="宋体" panose="02010600030101010101" pitchFamily="2" charset="-122"/>
                          <a:ea typeface="宋体" panose="02010600030101010101" pitchFamily="2" charset="-122"/>
                        </a:rPr>
                        <a:t>部署或者</a:t>
                      </a:r>
                      <a:r>
                        <a:rPr lang="en-US" altLang="zh-CN" sz="1000" b="1">
                          <a:solidFill>
                            <a:srgbClr val="FF0000"/>
                          </a:solidFill>
                          <a:latin typeface="宋体" panose="02010600030101010101" pitchFamily="2" charset="-122"/>
                          <a:ea typeface="宋体" panose="02010600030101010101" pitchFamily="2" charset="-122"/>
                        </a:rPr>
                        <a:t>k8s</a:t>
                      </a:r>
                      <a:r>
                        <a:rPr lang="zh-CN" altLang="en-US" sz="1000" b="1">
                          <a:solidFill>
                            <a:srgbClr val="FF0000"/>
                          </a:solidFill>
                          <a:latin typeface="宋体" panose="02010600030101010101" pitchFamily="2" charset="-122"/>
                          <a:ea typeface="宋体" panose="02010600030101010101" pitchFamily="2" charset="-122"/>
                        </a:rPr>
                        <a:t>部署，提供完整的部署包文件）</a:t>
                      </a:r>
                      <a:endParaRPr lang="zh-CN" altLang="en-US" sz="1000" b="1">
                        <a:solidFill>
                          <a:srgbClr val="FF0000"/>
                        </a:solidFill>
                        <a:latin typeface="宋体" panose="02010600030101010101" pitchFamily="2" charset="-122"/>
                        <a:ea typeface="宋体" panose="02010600030101010101" pitchFamily="2" charset="-122"/>
                      </a:endParaRPr>
                    </a:p>
                    <a:p>
                      <a:pPr marL="41275" indent="0" algn="l">
                        <a:spcAft>
                          <a:spcPts val="500"/>
                        </a:spcAft>
                      </a:pPr>
                      <a:r>
                        <a:rPr lang="en-US" altLang="zh-CN" sz="1000">
                          <a:latin typeface="宋体" panose="02010600030101010101" pitchFamily="2" charset="-122"/>
                          <a:ea typeface="宋体" panose="02010600030101010101" pitchFamily="2" charset="-122"/>
                        </a:rPr>
                        <a:t>2.</a:t>
                      </a:r>
                      <a:r>
                        <a:rPr lang="zh-CN" altLang="en-US" sz="1000">
                          <a:latin typeface="宋体" panose="02010600030101010101" pitchFamily="2" charset="-122"/>
                          <a:ea typeface="宋体" panose="02010600030101010101" pitchFamily="2" charset="-122"/>
                        </a:rPr>
                        <a:t>开发人员自行部署或者向运维人员提交部署申请或者</a:t>
                      </a:r>
                      <a:r>
                        <a:rPr lang="en-US" altLang="zh-CN" sz="1000">
                          <a:latin typeface="宋体" panose="02010600030101010101" pitchFamily="2" charset="-122"/>
                          <a:ea typeface="宋体" panose="02010600030101010101" pitchFamily="2" charset="-122"/>
                        </a:rPr>
                        <a:t>CICD</a:t>
                      </a:r>
                      <a:r>
                        <a:rPr lang="zh-CN" altLang="en-US" sz="1000">
                          <a:latin typeface="宋体" panose="02010600030101010101" pitchFamily="2" charset="-122"/>
                          <a:ea typeface="宋体" panose="02010600030101010101" pitchFamily="2" charset="-122"/>
                        </a:rPr>
                        <a:t>流程化构建（邮件提交部署申请，</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信息提供不全时，运维人员将部署打回，直至补充完成为止，后续若添加服务也需要继续及时更新）</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en-US" altLang="zh-CN" sz="1000">
                          <a:latin typeface="宋体" panose="02010600030101010101" pitchFamily="2" charset="-122"/>
                          <a:ea typeface="宋体" panose="02010600030101010101" pitchFamily="2" charset="-122"/>
                        </a:rPr>
                        <a:t>3.</a:t>
                      </a:r>
                      <a:r>
                        <a:rPr lang="zh-CN" altLang="en-US" sz="1000">
                          <a:latin typeface="宋体" panose="02010600030101010101" pitchFamily="2" charset="-122"/>
                          <a:ea typeface="宋体" panose="02010600030101010101" pitchFamily="2" charset="-122"/>
                        </a:rPr>
                        <a:t>确认已在测试环境部署完成后，向测试人员发送请求测试的邮件，并在测试完成之前不再向代码分支合并新的代码，以确保后续交付代码的一致性</a:t>
                      </a:r>
                      <a:endParaRPr lang="zh-CN" altLang="en-US" sz="1000" b="1">
                        <a:solidFill>
                          <a:srgbClr val="FF0000"/>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806450">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测试人员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开发人员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zh-CN" altLang="en-US" sz="1000">
                          <a:latin typeface="宋体" panose="02010600030101010101" pitchFamily="2" charset="-122"/>
                          <a:ea typeface="宋体" panose="02010600030101010101" pitchFamily="2" charset="-122"/>
                        </a:rPr>
                        <a:t>测试人员：完成对应测试工作，邮件通知所有人测试结果</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zh-CN" altLang="en-US" sz="1000">
                          <a:latin typeface="宋体" panose="02010600030101010101" pitchFamily="2" charset="-122"/>
                          <a:ea typeface="宋体" panose="02010600030101010101" pitchFamily="2" charset="-122"/>
                        </a:rPr>
                        <a:t>开发人员：解决测试过程中出现的</a:t>
                      </a:r>
                      <a:r>
                        <a:rPr lang="en-US" altLang="zh-CN" sz="1000">
                          <a:latin typeface="宋体" panose="02010600030101010101" pitchFamily="2" charset="-122"/>
                          <a:ea typeface="宋体" panose="02010600030101010101" pitchFamily="2" charset="-122"/>
                        </a:rPr>
                        <a:t>bug</a:t>
                      </a:r>
                      <a:r>
                        <a:rPr lang="zh-CN" altLang="en-US" sz="1000">
                          <a:latin typeface="宋体" panose="02010600030101010101" pitchFamily="2" charset="-122"/>
                          <a:ea typeface="宋体" panose="02010600030101010101" pitchFamily="2" charset="-122"/>
                        </a:rPr>
                        <a:t>和测试问题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测试人员在测试前需要确认</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中信息与测试环境部署的代码一致性</a:t>
                      </a:r>
                      <a:endParaRPr lang="zh-CN" altLang="en-US" sz="1000">
                        <a:latin typeface="宋体" panose="02010600030101010101" pitchFamily="2" charset="-122"/>
                        <a:ea typeface="宋体" panose="02010600030101010101" pitchFamily="2" charset="-122"/>
                      </a:endParaRPr>
                    </a:p>
                    <a:p>
                      <a:pPr marL="41275" indent="0"/>
                      <a:r>
                        <a:rPr lang="en-US" altLang="zh-CN" sz="1000" b="1">
                          <a:solidFill>
                            <a:srgbClr val="FF0000"/>
                          </a:solidFill>
                          <a:latin typeface="宋体" panose="02010600030101010101" pitchFamily="2" charset="-122"/>
                          <a:ea typeface="宋体" panose="02010600030101010101" pitchFamily="2" charset="-122"/>
                        </a:rPr>
                        <a:t>2.</a:t>
                      </a:r>
                      <a:r>
                        <a:rPr lang="zh-CN" altLang="en-US" sz="1000" b="1">
                          <a:solidFill>
                            <a:srgbClr val="FF0000"/>
                          </a:solidFill>
                          <a:latin typeface="宋体" panose="02010600030101010101" pitchFamily="2" charset="-122"/>
                          <a:ea typeface="宋体" panose="02010600030101010101" pitchFamily="2" charset="-122"/>
                        </a:rPr>
                        <a:t>对部署的测试环境进行功能测试，测试功能点应包含产品自身的基础功能和根据</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项目产品需求清单</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中所提及的制定化功能</a:t>
                      </a:r>
                      <a:r>
                        <a:rPr lang="zh-CN" altLang="en-US" sz="1000">
                          <a:latin typeface="宋体" panose="02010600030101010101" pitchFamily="2" charset="-122"/>
                          <a:ea typeface="宋体" panose="02010600030101010101" pitchFamily="2" charset="-122"/>
                        </a:rPr>
                        <a:t>，并针对测试的功能出具问题报告和代码</a:t>
                      </a:r>
                      <a:r>
                        <a:rPr lang="en-US" altLang="zh-CN" sz="1000">
                          <a:latin typeface="宋体" panose="02010600030101010101" pitchFamily="2" charset="-122"/>
                          <a:ea typeface="宋体" panose="02010600030101010101" pitchFamily="2" charset="-122"/>
                        </a:rPr>
                        <a:t>bug</a:t>
                      </a:r>
                      <a:r>
                        <a:rPr lang="zh-CN" altLang="en-US" sz="1000">
                          <a:latin typeface="宋体" panose="02010600030101010101" pitchFamily="2" charset="-122"/>
                          <a:ea typeface="宋体" panose="02010600030101010101" pitchFamily="2" charset="-122"/>
                        </a:rPr>
                        <a:t>等级记录，待开发问题修复后，再次提出测试申请，并重复此步骤</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1788160">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运维人员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测试人员开发人员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zh-CN" altLang="en-US" sz="1000">
                          <a:latin typeface="宋体" panose="02010600030101010101" pitchFamily="2" charset="-122"/>
                          <a:ea typeface="宋体" panose="02010600030101010101" pitchFamily="2" charset="-122"/>
                        </a:rPr>
                        <a:t>测试人员：将本次测试的交付产物在报告中体现（如镜像文件，将所有项目添加统一的</a:t>
                      </a:r>
                      <a:r>
                        <a:rPr lang="en-US" altLang="zh-CN" sz="1000">
                          <a:latin typeface="宋体" panose="02010600030101010101" pitchFamily="2" charset="-122"/>
                          <a:ea typeface="宋体" panose="02010600030101010101" pitchFamily="2" charset="-122"/>
                        </a:rPr>
                        <a:t>tag</a:t>
                      </a:r>
                      <a:r>
                        <a:rPr lang="zh-CN" altLang="en-US" sz="1000">
                          <a:latin typeface="宋体" panose="02010600030101010101" pitchFamily="2" charset="-122"/>
                          <a:ea typeface="宋体" panose="02010600030101010101" pitchFamily="2" charset="-122"/>
                        </a:rPr>
                        <a:t>号后，打出镜像推送仓库，并则将本次测试的所有代码镜像列表列出，交付运维人员）</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zh-CN" altLang="en-US" sz="1000">
                          <a:latin typeface="宋体" panose="02010600030101010101" pitchFamily="2" charset="-122"/>
                          <a:ea typeface="宋体" panose="02010600030101010101" pitchFamily="2" charset="-122"/>
                        </a:rPr>
                        <a:t>运维人员：确认并接受交付产物，对缺少的信息进行确认和补充，并将部署物料总体打包并存档</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测试人员在测试代码达到项目需求的代码要求时，包含根据</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中的信息与产品经理进行沟通，</a:t>
                      </a:r>
                      <a:r>
                        <a:rPr lang="zh-CN" altLang="en-US" sz="1000" b="1">
                          <a:solidFill>
                            <a:srgbClr val="FF0000"/>
                          </a:solidFill>
                          <a:latin typeface="宋体" panose="02010600030101010101" pitchFamily="2" charset="-122"/>
                          <a:ea typeface="宋体" panose="02010600030101010101" pitchFamily="2" charset="-122"/>
                        </a:rPr>
                        <a:t>根据每次代码版本号在</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代码部署信息报告</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中记录部署包的相关信息（部署文件和非</a:t>
                      </a:r>
                      <a:r>
                        <a:rPr lang="en-US" altLang="zh-CN" sz="1000" b="1">
                          <a:solidFill>
                            <a:srgbClr val="FF0000"/>
                          </a:solidFill>
                          <a:latin typeface="宋体" panose="02010600030101010101" pitchFamily="2" charset="-122"/>
                          <a:ea typeface="宋体" panose="02010600030101010101" pitchFamily="2" charset="-122"/>
                        </a:rPr>
                        <a:t>docker</a:t>
                      </a:r>
                      <a:r>
                        <a:rPr lang="zh-CN" altLang="en-US" sz="1000" b="1">
                          <a:solidFill>
                            <a:srgbClr val="FF0000"/>
                          </a:solidFill>
                          <a:latin typeface="宋体" panose="02010600030101010101" pitchFamily="2" charset="-122"/>
                          <a:ea typeface="宋体" panose="02010600030101010101" pitchFamily="2" charset="-122"/>
                        </a:rPr>
                        <a:t>镜像包存放于特定的</a:t>
                      </a:r>
                      <a:r>
                        <a:rPr lang="en-US" altLang="zh-CN" sz="1000" b="1">
                          <a:solidFill>
                            <a:srgbClr val="FF0000"/>
                          </a:solidFill>
                          <a:latin typeface="宋体" panose="02010600030101010101" pitchFamily="2" charset="-122"/>
                          <a:ea typeface="宋体" panose="02010600030101010101" pitchFamily="2" charset="-122"/>
                        </a:rPr>
                        <a:t>FTP</a:t>
                      </a:r>
                      <a:r>
                        <a:rPr lang="zh-CN" altLang="en-US" sz="1000" b="1">
                          <a:solidFill>
                            <a:srgbClr val="FF0000"/>
                          </a:solidFill>
                          <a:latin typeface="宋体" panose="02010600030101010101" pitchFamily="2" charset="-122"/>
                          <a:ea typeface="宋体" panose="02010600030101010101" pitchFamily="2" charset="-122"/>
                        </a:rPr>
                        <a:t>目录、</a:t>
                      </a:r>
                      <a:r>
                        <a:rPr lang="en-US" altLang="zh-CN" sz="1000" b="1">
                          <a:solidFill>
                            <a:srgbClr val="FF0000"/>
                          </a:solidFill>
                          <a:latin typeface="宋体" panose="02010600030101010101" pitchFamily="2" charset="-122"/>
                          <a:ea typeface="宋体" panose="02010600030101010101" pitchFamily="2" charset="-122"/>
                        </a:rPr>
                        <a:t>docker</a:t>
                      </a:r>
                      <a:r>
                        <a:rPr lang="zh-CN" altLang="en-US" sz="1000" b="1">
                          <a:solidFill>
                            <a:srgbClr val="FF0000"/>
                          </a:solidFill>
                          <a:latin typeface="宋体" panose="02010600030101010101" pitchFamily="2" charset="-122"/>
                          <a:ea typeface="宋体" panose="02010600030101010101" pitchFamily="2" charset="-122"/>
                        </a:rPr>
                        <a:t>镜像记录打包的镜像仓库名称和版本号，镜像</a:t>
                      </a:r>
                      <a:r>
                        <a:rPr lang="en-US" altLang="zh-CN" sz="1000" b="1">
                          <a:solidFill>
                            <a:srgbClr val="FF0000"/>
                          </a:solidFill>
                          <a:latin typeface="宋体" panose="02010600030101010101" pitchFamily="2" charset="-122"/>
                          <a:ea typeface="宋体" panose="02010600030101010101" pitchFamily="2" charset="-122"/>
                        </a:rPr>
                        <a:t>tag</a:t>
                      </a:r>
                      <a:r>
                        <a:rPr lang="zh-CN" altLang="en-US" sz="1000" b="1">
                          <a:solidFill>
                            <a:srgbClr val="FF0000"/>
                          </a:solidFill>
                          <a:latin typeface="宋体" panose="02010600030101010101" pitchFamily="2" charset="-122"/>
                          <a:ea typeface="宋体" panose="02010600030101010101" pitchFamily="2" charset="-122"/>
                        </a:rPr>
                        <a:t>和版本号一致、例如</a:t>
                      </a:r>
                      <a:r>
                        <a:rPr lang="en-US" altLang="zh-CN" sz="1000" b="1">
                          <a:solidFill>
                            <a:srgbClr val="FF0000"/>
                          </a:solidFill>
                          <a:latin typeface="宋体" panose="02010600030101010101" pitchFamily="2" charset="-122"/>
                          <a:ea typeface="宋体" panose="02010600030101010101" pitchFamily="2" charset="-122"/>
                        </a:rPr>
                        <a:t>registry.cnbita.com:5000/leinaoyun-prd/usercenter:eias-v1.0</a:t>
                      </a:r>
                      <a:endParaRPr lang="en-US" altLang="zh-CN" sz="1000" b="1">
                        <a:solidFill>
                          <a:srgbClr val="FF0000"/>
                        </a:solidFill>
                        <a:latin typeface="宋体" panose="02010600030101010101" pitchFamily="2" charset="-122"/>
                        <a:ea typeface="宋体" panose="02010600030101010101" pitchFamily="2" charset="-122"/>
                      </a:endParaRPr>
                    </a:p>
                    <a:p>
                      <a:pPr marL="41275" indent="0" algn="l">
                        <a:spcAft>
                          <a:spcPts val="500"/>
                        </a:spcAft>
                      </a:pPr>
                      <a:r>
                        <a:rPr lang="en-US" altLang="zh-CN" sz="1000">
                          <a:latin typeface="宋体" panose="02010600030101010101" pitchFamily="2" charset="-122"/>
                          <a:ea typeface="宋体" panose="02010600030101010101" pitchFamily="2" charset="-122"/>
                        </a:rPr>
                        <a:t>2.</a:t>
                      </a:r>
                      <a:r>
                        <a:rPr lang="zh-CN" altLang="en-US" sz="1000">
                          <a:latin typeface="宋体" panose="02010600030101010101" pitchFamily="2" charset="-122"/>
                          <a:ea typeface="宋体" panose="02010600030101010101" pitchFamily="2" charset="-122"/>
                        </a:rPr>
                        <a:t>在下个版本中</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项目产品需求清单</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代码测试信息报告</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代码部署信息报告</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、和</a:t>
                      </a:r>
                      <a:r>
                        <a:rPr lang="en-US" altLang="zh-CN" sz="1000">
                          <a:latin typeface="宋体" panose="02010600030101010101" pitchFamily="2" charset="-122"/>
                          <a:ea typeface="宋体" panose="02010600030101010101" pitchFamily="2" charset="-122"/>
                        </a:rPr>
                        <a:t>FTP</a:t>
                      </a:r>
                      <a:r>
                        <a:rPr lang="zh-CN" altLang="en-US" sz="1000">
                          <a:latin typeface="宋体" panose="02010600030101010101" pitchFamily="2" charset="-122"/>
                          <a:ea typeface="宋体" panose="02010600030101010101" pitchFamily="2" charset="-122"/>
                        </a:rPr>
                        <a:t>目录重新创建，应带有项目和版本号信息，例如：</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-v1.0》</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-v1.1》</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-v1.2》</a:t>
                      </a:r>
                      <a:r>
                        <a:rPr lang="zh-CN" altLang="en-US" sz="1000">
                          <a:latin typeface="宋体" panose="02010600030101010101" pitchFamily="2" charset="-122"/>
                          <a:ea typeface="宋体" panose="02010600030101010101" pitchFamily="2" charset="-122"/>
                        </a:rPr>
                        <a:t>等、</a:t>
                      </a:r>
                      <a:r>
                        <a:rPr lang="zh-CN" altLang="en-US" sz="1000">
                          <a:solidFill>
                            <a:srgbClr val="FF0000"/>
                          </a:solidFill>
                          <a:latin typeface="宋体" panose="02010600030101010101" pitchFamily="2" charset="-122"/>
                          <a:ea typeface="宋体" panose="02010600030101010101" pitchFamily="2" charset="-122"/>
                        </a:rPr>
                        <a:t>内容记录版本更新的全量信息，并在文档中明显标注变更或新增的内容，确保可以任意回滚到任何版本</a:t>
                      </a:r>
                      <a:endParaRPr lang="zh-CN" altLang="en-US" sz="1000" b="1">
                        <a:solidFill>
                          <a:srgbClr val="FF0000"/>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
        <p:nvSpPr>
          <p:cNvPr id="32" name="文本框 31"/>
          <p:cNvSpPr txBox="1"/>
          <p:nvPr/>
        </p:nvSpPr>
        <p:spPr>
          <a:xfrm>
            <a:off x="226060" y="132715"/>
            <a:ext cx="11804015" cy="614045"/>
          </a:xfrm>
          <a:prstGeom prst="rect">
            <a:avLst/>
          </a:prstGeom>
          <a:noFill/>
        </p:spPr>
        <p:txBody>
          <a:bodyPr wrap="square" rtlCol="0">
            <a:spAutoFit/>
          </a:bodyPr>
          <a:p>
            <a:pPr algn="l"/>
            <a:r>
              <a:rPr lang="zh-CN" altLang="en-US" sz="1200" b="1"/>
              <a:t>准备阶段</a:t>
            </a:r>
            <a:endParaRPr lang="zh-CN" altLang="en-US" sz="1200" b="1"/>
          </a:p>
          <a:p>
            <a:pPr algn="l"/>
            <a:endParaRPr lang="zh-CN" altLang="en-US" sz="1200" b="1"/>
          </a:p>
          <a:p>
            <a:r>
              <a:rPr lang="zh-CN" altLang="en-US" sz="1000">
                <a:latin typeface="宋体" panose="02010600030101010101" pitchFamily="2" charset="-122"/>
                <a:ea typeface="宋体" panose="02010600030101010101" pitchFamily="2" charset="-122"/>
              </a:rPr>
              <a:t>准备阶段表示项目进入代码开发和测试部署以及硬件设备上架配置阶段，此阶段在项目交付中工作量最大，并且容易出现时间节点脱节的情况，需要各岗位人员及时沟通和协作</a:t>
            </a:r>
            <a:endParaRPr lang="zh-CN" altLang="en-US" sz="100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 name="表格 30"/>
          <p:cNvGraphicFramePr/>
          <p:nvPr>
            <p:custDataLst>
              <p:tags r:id="rId1"/>
            </p:custDataLst>
          </p:nvPr>
        </p:nvGraphicFramePr>
        <p:xfrm>
          <a:off x="215900" y="822960"/>
          <a:ext cx="11802745" cy="5810885"/>
        </p:xfrm>
        <a:graphic>
          <a:graphicData uri="http://schemas.openxmlformats.org/drawingml/2006/table">
            <a:tbl>
              <a:tblPr/>
              <a:tblGrid>
                <a:gridCol w="666750"/>
                <a:gridCol w="638810"/>
                <a:gridCol w="632460"/>
                <a:gridCol w="624205"/>
                <a:gridCol w="699135"/>
                <a:gridCol w="1379220"/>
                <a:gridCol w="2228215"/>
                <a:gridCol w="4933950"/>
              </a:tblGrid>
              <a:tr h="360045">
                <a:tc>
                  <a:txBody>
                    <a:bodyPr/>
                    <a:p>
                      <a:pPr marL="41275" indent="0" algn="ctr"/>
                      <a:r>
                        <a:rPr lang="zh-CN" altLang="en-US" sz="1000" b="1">
                          <a:latin typeface="宋体" panose="02010600030101010101" pitchFamily="2" charset="-122"/>
                          <a:ea typeface="宋体" panose="02010600030101010101" pitchFamily="2" charset="-122"/>
                        </a:rPr>
                        <a:t>项目阶段</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提供人员</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辅助人员</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必要程度</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材料类型</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所需材料</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工作边界</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备注细节（所需材料按照表格排序为编写顺序）</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r>
              <a:tr h="945515">
                <a:tc rowSpan="4">
                  <a:txBody>
                    <a:bodyPr/>
                    <a:p>
                      <a:pPr marL="41275" indent="0" algn="ctr">
                        <a:spcAft>
                          <a:spcPts val="500"/>
                        </a:spcAft>
                      </a:pPr>
                      <a:r>
                        <a:rPr lang="zh-CN" altLang="en-US" sz="1000" b="1">
                          <a:latin typeface="宋体" panose="02010600030101010101" pitchFamily="2" charset="-122"/>
                          <a:ea typeface="宋体" panose="02010600030101010101" pitchFamily="2" charset="-122"/>
                        </a:rPr>
                        <a:t>实施阶段</a:t>
                      </a:r>
                      <a:endParaRPr lang="zh-CN" altLang="en-US" sz="1000" b="1">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p>
                      <a:pPr marL="41275" indent="0" algn="ctr">
                        <a:spcAft>
                          <a:spcPct val="0"/>
                        </a:spcAft>
                      </a:pPr>
                      <a:r>
                        <a:rPr lang="en-US" altLang="zh-CN" sz="1000">
                          <a:latin typeface="宋体" panose="02010600030101010101" pitchFamily="2" charset="-122"/>
                          <a:ea typeface="宋体" panose="02010600030101010101" pitchFamily="2" charset="-122"/>
                        </a:rPr>
                        <a:t> </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项目经理</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运维人员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硬件验收文档</a:t>
                      </a:r>
                      <a:r>
                        <a:rPr lang="en-US" altLang="zh-CN" sz="1000">
                          <a:latin typeface="宋体" panose="02010600030101010101" pitchFamily="2" charset="-122"/>
                          <a:ea typeface="宋体" panose="02010600030101010101" pitchFamily="2" charset="-122"/>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zh-CN" altLang="en-US" sz="1000">
                          <a:latin typeface="宋体" panose="02010600030101010101" pitchFamily="2" charset="-122"/>
                          <a:ea typeface="宋体" panose="02010600030101010101" pitchFamily="2" charset="-122"/>
                        </a:rPr>
                        <a:t>项目经理：与硬件设备厂商在进场时索要</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硬件验收文档</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中包含的清单文件，并协调硬件厂商代表人员到场进行签字确认</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zh-CN" altLang="en-US" sz="1000">
                          <a:latin typeface="宋体" panose="02010600030101010101" pitchFamily="2" charset="-122"/>
                          <a:ea typeface="宋体" panose="02010600030101010101" pitchFamily="2" charset="-122"/>
                        </a:rPr>
                        <a:t>运维人员：配合硬件厂商人员按照硬件参数对设备进行拆箱验货，确认硬件参数一致，并进行拍照留档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在项目现场所有硬件设备到货后，确认硬件参数符合</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硬件参数选型清单</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中编写的硬件参数和客户招标文件参数，</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en-US" altLang="zh-CN" sz="1000">
                          <a:latin typeface="宋体" panose="02010600030101010101" pitchFamily="2" charset="-122"/>
                          <a:ea typeface="宋体" panose="02010600030101010101" pitchFamily="2" charset="-122"/>
                        </a:rPr>
                        <a:t>2.</a:t>
                      </a:r>
                      <a:r>
                        <a:rPr lang="zh-CN" altLang="en-US" sz="1000">
                          <a:latin typeface="宋体" panose="02010600030101010101" pitchFamily="2" charset="-122"/>
                          <a:ea typeface="宋体" panose="02010600030101010101" pitchFamily="2" charset="-122"/>
                        </a:rPr>
                        <a:t>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硬件验收文档</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包含</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硬件到货签收单</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硬件参数确认单</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硬件合格证</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厂商硬件质量合格报告</a:t>
                      </a:r>
                      <a:r>
                        <a:rPr lang="en-US" altLang="zh-CN" sz="1000">
                          <a:latin typeface="宋体" panose="02010600030101010101" pitchFamily="2" charset="-122"/>
                          <a:ea typeface="宋体" panose="02010600030101010101" pitchFamily="2" charset="-122"/>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1671320">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运维人员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项目经理</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硬件性能报告</a:t>
                      </a:r>
                      <a:r>
                        <a:rPr lang="en-US" altLang="zh-CN" sz="1000">
                          <a:latin typeface="宋体" panose="02010600030101010101" pitchFamily="2" charset="-122"/>
                          <a:ea typeface="宋体" panose="02010600030101010101" pitchFamily="2" charset="-122"/>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zh-CN" altLang="en-US" sz="1000">
                          <a:latin typeface="宋体" panose="02010600030101010101" pitchFamily="2" charset="-122"/>
                          <a:ea typeface="宋体" panose="02010600030101010101" pitchFamily="2" charset="-122"/>
                        </a:rPr>
                        <a:t>运维人员：根据</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项目实施方案</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，确保厂商人员在硬件上架过程符合方案中规定的对应机柜和连线位置，并完成硬件设备对应的初始化配置和性能测试，方案与实际情况有出入应当实时更新方案并归档</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zh-CN" altLang="en-US" sz="1000">
                          <a:latin typeface="宋体" panose="02010600030101010101" pitchFamily="2" charset="-122"/>
                          <a:ea typeface="宋体" panose="02010600030101010101" pitchFamily="2" charset="-122"/>
                        </a:rPr>
                        <a:t>项目经理：与厂商人员确认硬件上架完成的工作节点和周期，确保上架工作可以按时保质的完成</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ct val="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在项目现场所有硬件上架并部署后，运维人员协调硬件厂商人员，对供货的硬件：</a:t>
                      </a:r>
                      <a:r>
                        <a:rPr lang="zh-CN" altLang="en-US" sz="1000" b="1">
                          <a:solidFill>
                            <a:srgbClr val="FF0000"/>
                          </a:solidFill>
                          <a:latin typeface="宋体" panose="02010600030101010101" pitchFamily="2" charset="-122"/>
                          <a:ea typeface="宋体" panose="02010600030101010101" pitchFamily="2" charset="-122"/>
                        </a:rPr>
                        <a:t>例如</a:t>
                      </a:r>
                      <a:r>
                        <a:rPr lang="en-US" altLang="zh-CN" sz="1000" b="1">
                          <a:solidFill>
                            <a:srgbClr val="FF0000"/>
                          </a:solidFill>
                          <a:latin typeface="宋体" panose="02010600030101010101" pitchFamily="2" charset="-122"/>
                          <a:ea typeface="宋体" panose="02010600030101010101" pitchFamily="2" charset="-122"/>
                        </a:rPr>
                        <a:t>GPU</a:t>
                      </a:r>
                      <a:r>
                        <a:rPr lang="zh-CN" altLang="en-US" sz="1000" b="1">
                          <a:solidFill>
                            <a:srgbClr val="FF0000"/>
                          </a:solidFill>
                          <a:latin typeface="宋体" panose="02010600030101010101" pitchFamily="2" charset="-122"/>
                          <a:ea typeface="宋体" panose="02010600030101010101" pitchFamily="2" charset="-122"/>
                        </a:rPr>
                        <a:t>性能、存储读写性能进行性能测试，确保硬件指标达到项目正常运行的性能需求</a:t>
                      </a:r>
                      <a:endParaRPr lang="zh-CN" altLang="en-US" sz="1000" b="1">
                        <a:solidFill>
                          <a:srgbClr val="FF0000"/>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806450">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ct val="0"/>
                        </a:spcAft>
                      </a:pPr>
                      <a:r>
                        <a:rPr lang="zh-CN" altLang="en-US" sz="1000">
                          <a:solidFill>
                            <a:srgbClr val="172B4D"/>
                          </a:solidFill>
                          <a:latin typeface="宋体" panose="02010600030101010101" pitchFamily="2" charset="-122"/>
                          <a:ea typeface="宋体" panose="02010600030101010101" pitchFamily="2" charset="-122"/>
                        </a:rPr>
                        <a:t>测试人员</a:t>
                      </a:r>
                      <a:endParaRPr lang="zh-CN" altLang="en-US" sz="1000">
                        <a:solidFill>
                          <a:srgbClr val="172B4D"/>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ct val="0"/>
                        </a:spcAft>
                      </a:pPr>
                      <a:r>
                        <a:rPr lang="zh-CN" altLang="en-US" sz="1000">
                          <a:solidFill>
                            <a:srgbClr val="172B4D"/>
                          </a:solidFill>
                          <a:latin typeface="宋体" panose="02010600030101010101" pitchFamily="2" charset="-122"/>
                          <a:ea typeface="宋体" panose="02010600030101010101" pitchFamily="2" charset="-122"/>
                        </a:rPr>
                        <a:t>开发人员</a:t>
                      </a:r>
                      <a:endParaRPr lang="zh-CN" altLang="en-US" sz="1000">
                        <a:solidFill>
                          <a:srgbClr val="172B4D"/>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ct val="0"/>
                        </a:spcAft>
                      </a:pPr>
                      <a:r>
                        <a:rPr lang="en-US" altLang="zh-CN" sz="1000">
                          <a:solidFill>
                            <a:srgbClr val="172B4D"/>
                          </a:solidFill>
                          <a:latin typeface="宋体" panose="02010600030101010101" pitchFamily="2" charset="-122"/>
                          <a:ea typeface="宋体" panose="02010600030101010101" pitchFamily="2" charset="-122"/>
                        </a:rPr>
                        <a:t>  </a:t>
                      </a:r>
                      <a:r>
                        <a:rPr lang="zh-CN" altLang="en-US" sz="1000">
                          <a:solidFill>
                            <a:srgbClr val="172B4D"/>
                          </a:solidFill>
                          <a:latin typeface="宋体" panose="02010600030101010101" pitchFamily="2" charset="-122"/>
                          <a:ea typeface="宋体" panose="02010600030101010101" pitchFamily="2" charset="-122"/>
                        </a:rPr>
                        <a:t>必要</a:t>
                      </a:r>
                      <a:endParaRPr lang="zh-CN" altLang="en-US" sz="1000">
                        <a:solidFill>
                          <a:srgbClr val="172B4D"/>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ct val="0"/>
                        </a:spcAft>
                      </a:pPr>
                      <a:r>
                        <a:rPr lang="zh-CN" altLang="en-US" sz="1000">
                          <a:solidFill>
                            <a:srgbClr val="172B4D"/>
                          </a:solidFill>
                          <a:latin typeface="宋体" panose="02010600030101010101" pitchFamily="2" charset="-122"/>
                          <a:ea typeface="宋体" panose="02010600030101010101" pitchFamily="2" charset="-122"/>
                        </a:rPr>
                        <a:t>文档</a:t>
                      </a:r>
                      <a:endParaRPr lang="zh-CN" altLang="en-US" sz="1000">
                        <a:solidFill>
                          <a:srgbClr val="172B4D"/>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ct val="0"/>
                        </a:spcAft>
                      </a:pPr>
                      <a:r>
                        <a:rPr lang="en-US" altLang="zh-CN" sz="1000">
                          <a:latin typeface="宋体" panose="02010600030101010101" pitchFamily="2" charset="-122"/>
                          <a:ea typeface="宋体" panose="02010600030101010101" pitchFamily="2" charset="-122"/>
                        </a:rPr>
                        <a:t> </a:t>
                      </a:r>
                      <a:r>
                        <a:rPr lang="en-US" altLang="zh-CN" sz="1000">
                          <a:latin typeface="宋体" panose="02010600030101010101" pitchFamily="2" charset="-122"/>
                          <a:ea typeface="宋体" panose="02010600030101010101" pitchFamily="2" charset="-122"/>
                          <a:sym typeface="+mn-ea"/>
                        </a:rPr>
                        <a:t>《</a:t>
                      </a:r>
                      <a:r>
                        <a:rPr lang="zh-CN" altLang="en-US" sz="1000">
                          <a:latin typeface="宋体" panose="02010600030101010101" pitchFamily="2" charset="-122"/>
                          <a:ea typeface="宋体" panose="02010600030101010101" pitchFamily="2" charset="-122"/>
                          <a:sym typeface="+mn-ea"/>
                        </a:rPr>
                        <a:t>代码交付信息表</a:t>
                      </a:r>
                      <a:r>
                        <a:rPr lang="en-US" altLang="zh-CN" sz="1000">
                          <a:latin typeface="宋体" panose="02010600030101010101" pitchFamily="2" charset="-122"/>
                          <a:ea typeface="宋体" panose="02010600030101010101" pitchFamily="2" charset="-122"/>
                          <a:sym typeface="+mn-ea"/>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zh-CN" altLang="en-US" sz="1000">
                          <a:latin typeface="宋体" panose="02010600030101010101" pitchFamily="2" charset="-122"/>
                          <a:ea typeface="宋体" panose="02010600030101010101" pitchFamily="2" charset="-122"/>
                        </a:rPr>
                        <a:t>测试人员：完成对应测试工作，邮件通知所有人测试结果</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zh-CN" altLang="en-US" sz="1000">
                          <a:latin typeface="宋体" panose="02010600030101010101" pitchFamily="2" charset="-122"/>
                          <a:ea typeface="宋体" panose="02010600030101010101" pitchFamily="2" charset="-122"/>
                        </a:rPr>
                        <a:t>开发人员：解决测试过程中出现的</a:t>
                      </a:r>
                      <a:r>
                        <a:rPr lang="en-US" altLang="zh-CN" sz="1000">
                          <a:latin typeface="宋体" panose="02010600030101010101" pitchFamily="2" charset="-122"/>
                          <a:ea typeface="宋体" panose="02010600030101010101" pitchFamily="2" charset="-122"/>
                        </a:rPr>
                        <a:t>bug</a:t>
                      </a:r>
                      <a:r>
                        <a:rPr lang="zh-CN" altLang="en-US" sz="1000">
                          <a:latin typeface="宋体" panose="02010600030101010101" pitchFamily="2" charset="-122"/>
                          <a:ea typeface="宋体" panose="02010600030101010101" pitchFamily="2" charset="-122"/>
                        </a:rPr>
                        <a:t>和测试问题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测试人员在测试前需要确认</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代码交付信息表</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中信息与测试环境部署的代码一致性</a:t>
                      </a:r>
                      <a:endParaRPr lang="zh-CN" altLang="en-US" sz="1000">
                        <a:latin typeface="宋体" panose="02010600030101010101" pitchFamily="2" charset="-122"/>
                        <a:ea typeface="宋体" panose="02010600030101010101" pitchFamily="2" charset="-122"/>
                      </a:endParaRPr>
                    </a:p>
                    <a:p>
                      <a:pPr marL="27305" indent="0" algn="l"/>
                      <a:r>
                        <a:rPr lang="en-US" altLang="zh-CN" sz="1000" b="1">
                          <a:solidFill>
                            <a:srgbClr val="FF0000"/>
                          </a:solidFill>
                          <a:latin typeface="宋体" panose="02010600030101010101" pitchFamily="2" charset="-122"/>
                          <a:ea typeface="宋体" panose="02010600030101010101" pitchFamily="2" charset="-122"/>
                        </a:rPr>
                        <a:t>2.</a:t>
                      </a:r>
                      <a:r>
                        <a:rPr lang="zh-CN" altLang="en-US" sz="1000" b="1">
                          <a:solidFill>
                            <a:srgbClr val="FF0000"/>
                          </a:solidFill>
                          <a:latin typeface="宋体" panose="02010600030101010101" pitchFamily="2" charset="-122"/>
                          <a:ea typeface="宋体" panose="02010600030101010101" pitchFamily="2" charset="-122"/>
                        </a:rPr>
                        <a:t>对部署的测试环境进行功能测试，测试功能点应包含产品自身的基础功能和根据</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项目产品需求清单</a:t>
                      </a:r>
                      <a:r>
                        <a:rPr lang="en-US" altLang="zh-CN" sz="1000" b="1">
                          <a:solidFill>
                            <a:srgbClr val="FF0000"/>
                          </a:solidFill>
                          <a:latin typeface="宋体" panose="02010600030101010101" pitchFamily="2" charset="-122"/>
                          <a:ea typeface="宋体" panose="02010600030101010101" pitchFamily="2" charset="-122"/>
                        </a:rPr>
                        <a:t>》</a:t>
                      </a:r>
                      <a:r>
                        <a:rPr lang="zh-CN" altLang="en-US" sz="1000" b="1">
                          <a:solidFill>
                            <a:srgbClr val="FF0000"/>
                          </a:solidFill>
                          <a:latin typeface="宋体" panose="02010600030101010101" pitchFamily="2" charset="-122"/>
                          <a:ea typeface="宋体" panose="02010600030101010101" pitchFamily="2" charset="-122"/>
                        </a:rPr>
                        <a:t>中所提及的制定化功能</a:t>
                      </a:r>
                      <a:r>
                        <a:rPr lang="zh-CN" altLang="en-US" sz="1000">
                          <a:latin typeface="宋体" panose="02010600030101010101" pitchFamily="2" charset="-122"/>
                          <a:ea typeface="宋体" panose="02010600030101010101" pitchFamily="2" charset="-122"/>
                        </a:rPr>
                        <a:t>，并针对测试的功能出具问题报告和代码</a:t>
                      </a:r>
                      <a:r>
                        <a:rPr lang="en-US" altLang="zh-CN" sz="1000">
                          <a:latin typeface="宋体" panose="02010600030101010101" pitchFamily="2" charset="-122"/>
                          <a:ea typeface="宋体" panose="02010600030101010101" pitchFamily="2" charset="-122"/>
                        </a:rPr>
                        <a:t>bug</a:t>
                      </a:r>
                      <a:r>
                        <a:rPr lang="zh-CN" altLang="en-US" sz="1000">
                          <a:latin typeface="宋体" panose="02010600030101010101" pitchFamily="2" charset="-122"/>
                          <a:ea typeface="宋体" panose="02010600030101010101" pitchFamily="2" charset="-122"/>
                        </a:rPr>
                        <a:t>等级记录，待开发问题修复后，再次提出测试申请，并重复此步骤</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1788160">
                <a:tc vMerge="1">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测试人员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运维人员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ctr">
                        <a:spcAft>
                          <a:spcPct val="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项目现场信息表</a:t>
                      </a:r>
                      <a:r>
                        <a:rPr lang="en-US" altLang="zh-CN" sz="1000">
                          <a:latin typeface="宋体" panose="02010600030101010101" pitchFamily="2" charset="-122"/>
                          <a:ea typeface="宋体" panose="02010600030101010101" pitchFamily="2" charset="-122"/>
                        </a:rPr>
                        <a:t>》</a:t>
                      </a:r>
                      <a:endParaRPr lang="zh-CN" altLang="en-US" sz="1000">
                        <a:latin typeface="宋体" panose="02010600030101010101" pitchFamily="2" charset="-122"/>
                        <a:ea typeface="宋体" panose="02010600030101010101" pitchFamily="2" charset="-122"/>
                        <a:hlinkClick r:id="rId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ts val="500"/>
                        </a:spcAft>
                      </a:pPr>
                      <a:r>
                        <a:rPr lang="zh-CN" altLang="en-US" sz="1000">
                          <a:latin typeface="宋体" panose="02010600030101010101" pitchFamily="2" charset="-122"/>
                          <a:ea typeface="宋体" panose="02010600030101010101" pitchFamily="2" charset="-122"/>
                        </a:rPr>
                        <a:t>测试人员：测试人员需记录所有硬件设备的相关登录信息和远程方式以及业务系统的登录方式并交付运维人员进行归档</a:t>
                      </a:r>
                      <a:endParaRPr lang="zh-CN" altLang="en-US" sz="1000">
                        <a:latin typeface="宋体" panose="02010600030101010101" pitchFamily="2" charset="-122"/>
                        <a:ea typeface="宋体" panose="02010600030101010101" pitchFamily="2" charset="-122"/>
                      </a:endParaRPr>
                    </a:p>
                    <a:p>
                      <a:pPr marL="27305" indent="0" algn="l">
                        <a:spcAft>
                          <a:spcPts val="500"/>
                        </a:spcAft>
                      </a:pPr>
                      <a:r>
                        <a:rPr lang="zh-CN" altLang="en-US" sz="1000">
                          <a:latin typeface="宋体" panose="02010600030101010101" pitchFamily="2" charset="-122"/>
                          <a:ea typeface="宋体" panose="02010600030101010101" pitchFamily="2" charset="-122"/>
                        </a:rPr>
                        <a:t>运维人员：记录中间件登录方式和项目硬件基本配置、</a:t>
                      </a:r>
                      <a:r>
                        <a:rPr lang="en-US" altLang="zh-CN" sz="1000">
                          <a:latin typeface="宋体" panose="02010600030101010101" pitchFamily="2" charset="-122"/>
                          <a:ea typeface="宋体" panose="02010600030101010101" pitchFamily="2" charset="-122"/>
                        </a:rPr>
                        <a:t>IP</a:t>
                      </a:r>
                      <a:r>
                        <a:rPr lang="zh-CN" altLang="en-US" sz="1000">
                          <a:latin typeface="宋体" panose="02010600030101010101" pitchFamily="2" charset="-122"/>
                          <a:ea typeface="宋体" panose="02010600030101010101" pitchFamily="2" charset="-122"/>
                        </a:rPr>
                        <a:t>地址和硬件登录方式</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27305" indent="0" algn="l">
                        <a:spcAft>
                          <a:spcPct val="0"/>
                        </a:spcAft>
                      </a:pPr>
                      <a:r>
                        <a:rPr lang="en-US" altLang="zh-CN" sz="1000">
                          <a:latin typeface="宋体" panose="02010600030101010101" pitchFamily="2" charset="-122"/>
                          <a:ea typeface="宋体" panose="02010600030101010101" pitchFamily="2" charset="-122"/>
                        </a:rPr>
                        <a:t>1.</a:t>
                      </a:r>
                      <a:r>
                        <a:rPr lang="zh-CN" altLang="en-US" sz="1000">
                          <a:latin typeface="宋体" panose="02010600030101010101" pitchFamily="2" charset="-122"/>
                          <a:ea typeface="宋体" panose="02010600030101010101" pitchFamily="2" charset="-122"/>
                        </a:rPr>
                        <a:t>表中信息应当详细准确，确保后续项目现场的运维工作正常展开</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
        <p:nvSpPr>
          <p:cNvPr id="32" name="文本框 31"/>
          <p:cNvSpPr txBox="1"/>
          <p:nvPr/>
        </p:nvSpPr>
        <p:spPr>
          <a:xfrm>
            <a:off x="226060" y="132715"/>
            <a:ext cx="11804015" cy="614045"/>
          </a:xfrm>
          <a:prstGeom prst="rect">
            <a:avLst/>
          </a:prstGeom>
          <a:noFill/>
        </p:spPr>
        <p:txBody>
          <a:bodyPr wrap="square" rtlCol="0">
            <a:spAutoFit/>
          </a:bodyPr>
          <a:p>
            <a:pPr algn="l"/>
            <a:r>
              <a:rPr lang="zh-CN" altLang="en-US" sz="1200" b="1"/>
              <a:t>实施阶段</a:t>
            </a:r>
            <a:endParaRPr lang="zh-CN" altLang="en-US" sz="1200" b="1"/>
          </a:p>
          <a:p>
            <a:pPr algn="l"/>
            <a:endParaRPr lang="zh-CN" altLang="en-US" sz="1200" b="1"/>
          </a:p>
          <a:p>
            <a:r>
              <a:rPr lang="zh-CN" altLang="en-US" sz="1000">
                <a:latin typeface="宋体" panose="02010600030101010101" pitchFamily="2" charset="-122"/>
                <a:ea typeface="宋体" panose="02010600030101010101" pitchFamily="2" charset="-122"/>
              </a:rPr>
              <a:t>实施阶段表示项目中包含的软件和硬件物料已经准备完毕，具备在客户现场实施的充分条件，在项目经理与客户沟通好实施的时间节点后，开展进场的工作</a:t>
            </a:r>
            <a:endParaRPr lang="zh-CN" altLang="en-US" sz="100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 name="表格 30"/>
          <p:cNvGraphicFramePr/>
          <p:nvPr>
            <p:custDataLst>
              <p:tags r:id="rId1"/>
            </p:custDataLst>
          </p:nvPr>
        </p:nvGraphicFramePr>
        <p:xfrm>
          <a:off x="215900" y="822960"/>
          <a:ext cx="11802745" cy="5827395"/>
        </p:xfrm>
        <a:graphic>
          <a:graphicData uri="http://schemas.openxmlformats.org/drawingml/2006/table">
            <a:tbl>
              <a:tblPr/>
              <a:tblGrid>
                <a:gridCol w="666750"/>
                <a:gridCol w="638810"/>
                <a:gridCol w="632460"/>
                <a:gridCol w="624205"/>
                <a:gridCol w="699135"/>
                <a:gridCol w="1379220"/>
                <a:gridCol w="2228215"/>
                <a:gridCol w="4933950"/>
              </a:tblGrid>
              <a:tr h="360045">
                <a:tc>
                  <a:txBody>
                    <a:bodyPr/>
                    <a:p>
                      <a:pPr marL="41275" indent="0" algn="ctr"/>
                      <a:r>
                        <a:rPr lang="zh-CN" altLang="en-US" sz="1000" b="1">
                          <a:latin typeface="宋体" panose="02010600030101010101" pitchFamily="2" charset="-122"/>
                          <a:ea typeface="宋体" panose="02010600030101010101" pitchFamily="2" charset="-122"/>
                        </a:rPr>
                        <a:t>项目阶段</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提供人员</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辅助人员</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必要程度</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材料类型</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所需材料</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工作边界</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备注细节（所需材料按照表格排序为编写顺序）</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r>
              <a:tr h="1927225">
                <a:tc>
                  <a:txBody>
                    <a:bodyPr/>
                    <a:p>
                      <a:pPr marL="41275" indent="0" algn="l"/>
                      <a:r>
                        <a:rPr lang="zh-CN" altLang="en-US" sz="1000" b="1">
                          <a:latin typeface="宋体" panose="02010600030101010101" pitchFamily="2" charset="-122"/>
                          <a:ea typeface="宋体" panose="02010600030101010101" pitchFamily="2" charset="-122"/>
                        </a:rPr>
                        <a:t>交付阶段</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产品经理</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项目经理</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验收材料</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培训材料</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试运行报告</a:t>
                      </a:r>
                      <a:r>
                        <a:rPr lang="en-US" altLang="zh-CN" sz="1000">
                          <a:latin typeface="宋体" panose="02010600030101010101" pitchFamily="2" charset="-122"/>
                          <a:ea typeface="宋体" panose="02010600030101010101" pitchFamily="2" charset="-122"/>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zh-CN" altLang="en-US" sz="1000">
                          <a:latin typeface="宋体" panose="02010600030101010101" pitchFamily="2" charset="-122"/>
                          <a:ea typeface="宋体" panose="02010600030101010101" pitchFamily="2" charset="-122"/>
                        </a:rPr>
                        <a:t>产品经理：演示和培训工作</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zh-CN" altLang="en-US" sz="1000">
                          <a:latin typeface="宋体" panose="02010600030101010101" pitchFamily="2" charset="-122"/>
                          <a:ea typeface="宋体" panose="02010600030101010101" pitchFamily="2" charset="-122"/>
                        </a:rPr>
                        <a:t>项目经理：交接验收材料，推动项目验收工作</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ct val="0"/>
                        </a:spcAft>
                      </a:pPr>
                      <a:r>
                        <a:rPr lang="zh-CN" altLang="en-US" sz="1000">
                          <a:latin typeface="宋体" panose="02010600030101010101" pitchFamily="2" charset="-122"/>
                          <a:ea typeface="宋体" panose="02010600030101010101" pitchFamily="2" charset="-122"/>
                        </a:rPr>
                        <a:t>在测试人员测试完成确认可以进行项目交付后，产品经理应当对客户进行现场演示和培训，并提供相关材料以供客户参照使用，</a:t>
                      </a:r>
                      <a:r>
                        <a:rPr lang="zh-CN" altLang="en-US" sz="1000" b="1">
                          <a:solidFill>
                            <a:srgbClr val="FF0000"/>
                          </a:solidFill>
                          <a:latin typeface="宋体" panose="02010600030101010101" pitchFamily="2" charset="-122"/>
                          <a:ea typeface="宋体" panose="02010600030101010101" pitchFamily="2" charset="-122"/>
                        </a:rPr>
                        <a:t>材料应当内容详细和注释清晰，并根据前期记录相关信息文件准备验收材料</a:t>
                      </a:r>
                      <a:endParaRPr lang="zh-CN" altLang="en-US" sz="1000" b="1">
                        <a:solidFill>
                          <a:srgbClr val="FF0000"/>
                        </a:solidFill>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
        <p:nvSpPr>
          <p:cNvPr id="32" name="文本框 31"/>
          <p:cNvSpPr txBox="1"/>
          <p:nvPr/>
        </p:nvSpPr>
        <p:spPr>
          <a:xfrm>
            <a:off x="226060" y="132715"/>
            <a:ext cx="11804015" cy="614045"/>
          </a:xfrm>
          <a:prstGeom prst="rect">
            <a:avLst/>
          </a:prstGeom>
          <a:noFill/>
        </p:spPr>
        <p:txBody>
          <a:bodyPr wrap="square" rtlCol="0">
            <a:spAutoFit/>
          </a:bodyPr>
          <a:p>
            <a:pPr algn="l"/>
            <a:r>
              <a:rPr lang="zh-CN" altLang="en-US" sz="1200" b="1"/>
              <a:t>交付阶段</a:t>
            </a:r>
            <a:endParaRPr lang="zh-CN" altLang="en-US" sz="1200" b="1"/>
          </a:p>
          <a:p>
            <a:pPr algn="l"/>
            <a:endParaRPr lang="zh-CN" altLang="en-US" sz="1200" b="1"/>
          </a:p>
          <a:p>
            <a:r>
              <a:rPr lang="zh-CN" altLang="en-US" sz="1000">
                <a:latin typeface="宋体" panose="02010600030101010101" pitchFamily="2" charset="-122"/>
                <a:ea typeface="宋体" panose="02010600030101010101" pitchFamily="2" charset="-122"/>
              </a:rPr>
              <a:t>交付阶段表示项目进入验收阶段，将本次项目的所有资产和物料交付给客户方，并保障客户在试运行期间可以正常使用和展示对客户功能需求的满足</a:t>
            </a:r>
            <a:endParaRPr lang="zh-CN" altLang="en-US" sz="100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 name="表格 30"/>
          <p:cNvGraphicFramePr/>
          <p:nvPr>
            <p:custDataLst>
              <p:tags r:id="rId1"/>
            </p:custDataLst>
          </p:nvPr>
        </p:nvGraphicFramePr>
        <p:xfrm>
          <a:off x="215900" y="822960"/>
          <a:ext cx="11802745" cy="5827395"/>
        </p:xfrm>
        <a:graphic>
          <a:graphicData uri="http://schemas.openxmlformats.org/drawingml/2006/table">
            <a:tbl>
              <a:tblPr/>
              <a:tblGrid>
                <a:gridCol w="666750"/>
                <a:gridCol w="638810"/>
                <a:gridCol w="632460"/>
                <a:gridCol w="624205"/>
                <a:gridCol w="699135"/>
                <a:gridCol w="1379220"/>
                <a:gridCol w="2228215"/>
                <a:gridCol w="4933950"/>
              </a:tblGrid>
              <a:tr h="360045">
                <a:tc>
                  <a:txBody>
                    <a:bodyPr/>
                    <a:p>
                      <a:pPr marL="41275" indent="0" algn="ctr"/>
                      <a:r>
                        <a:rPr lang="zh-CN" altLang="en-US" sz="1000" b="1">
                          <a:latin typeface="宋体" panose="02010600030101010101" pitchFamily="2" charset="-122"/>
                          <a:ea typeface="宋体" panose="02010600030101010101" pitchFamily="2" charset="-122"/>
                        </a:rPr>
                        <a:t>项目阶段</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提供人员</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辅助人员</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必要程度</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材料类型</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所需材料</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工作边界</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c>
                  <a:txBody>
                    <a:bodyPr/>
                    <a:p>
                      <a:pPr marL="41275" indent="0" algn="ctr"/>
                      <a:r>
                        <a:rPr lang="zh-CN" altLang="en-US" sz="1000" b="1">
                          <a:latin typeface="宋体" panose="02010600030101010101" pitchFamily="2" charset="-122"/>
                          <a:ea typeface="宋体" panose="02010600030101010101" pitchFamily="2" charset="-122"/>
                        </a:rPr>
                        <a:t>备注细节（所需材料按照表格排序为编写顺序）</a:t>
                      </a:r>
                      <a:endParaRPr lang="zh-CN" altLang="en-US" sz="1000" b="1">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2">
                        <a:lumMod val="75000"/>
                      </a:schemeClr>
                    </a:solidFill>
                  </a:tcPr>
                </a:tc>
              </a:tr>
              <a:tr h="1927225">
                <a:tc>
                  <a:txBody>
                    <a:bodyPr/>
                    <a:p>
                      <a:pPr marL="41275" indent="0" algn="ctr">
                        <a:spcAft>
                          <a:spcPct val="0"/>
                        </a:spcAft>
                      </a:pPr>
                      <a:r>
                        <a:rPr lang="zh-CN" altLang="en-US" sz="1000">
                          <a:latin typeface="宋体" panose="02010600030101010101" pitchFamily="2" charset="-122"/>
                          <a:ea typeface="宋体" panose="02010600030101010101" pitchFamily="2" charset="-122"/>
                        </a:rPr>
                        <a:t>收尾阶段</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项目经理</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所有参与项目的主要人员</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必要</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zh-CN" altLang="en-US" sz="1000">
                          <a:latin typeface="宋体" panose="02010600030101010101" pitchFamily="2" charset="-122"/>
                          <a:ea typeface="宋体" panose="02010600030101010101" pitchFamily="2" charset="-122"/>
                        </a:rPr>
                        <a:t>文档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ctr">
                        <a:spcAft>
                          <a:spcPct val="0"/>
                        </a:spcAft>
                      </a:pP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会议纪要</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a:t>
                      </a:r>
                      <a:r>
                        <a:rPr lang="en-US" altLang="zh-CN" sz="1000">
                          <a:latin typeface="宋体" panose="02010600030101010101" pitchFamily="2" charset="-122"/>
                          <a:ea typeface="宋体" panose="02010600030101010101" pitchFamily="2" charset="-122"/>
                        </a:rPr>
                        <a:t>《</a:t>
                      </a:r>
                      <a:r>
                        <a:rPr lang="zh-CN" altLang="en-US" sz="1000">
                          <a:latin typeface="宋体" panose="02010600030101010101" pitchFamily="2" charset="-122"/>
                          <a:ea typeface="宋体" panose="02010600030101010101" pitchFamily="2" charset="-122"/>
                        </a:rPr>
                        <a:t>项目考核材料</a:t>
                      </a:r>
                      <a:r>
                        <a:rPr lang="en-US" altLang="zh-CN" sz="1000">
                          <a:latin typeface="宋体" panose="02010600030101010101" pitchFamily="2" charset="-122"/>
                          <a:ea typeface="宋体" panose="02010600030101010101" pitchFamily="2" charset="-122"/>
                        </a:rPr>
                        <a:t>》</a:t>
                      </a:r>
                      <a:endParaRPr lang="en-US" altLang="zh-CN"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ts val="500"/>
                        </a:spcAft>
                      </a:pPr>
                      <a:r>
                        <a:rPr lang="zh-CN" altLang="en-US" sz="1000">
                          <a:latin typeface="宋体" panose="02010600030101010101" pitchFamily="2" charset="-122"/>
                          <a:ea typeface="宋体" panose="02010600030101010101" pitchFamily="2" charset="-122"/>
                        </a:rPr>
                        <a:t>项目经理：统筹项目总结会，记录会议纪要，项目文档审核</a:t>
                      </a:r>
                      <a:endParaRPr lang="zh-CN" altLang="en-US" sz="1000">
                        <a:latin typeface="宋体" panose="02010600030101010101" pitchFamily="2" charset="-122"/>
                        <a:ea typeface="宋体" panose="02010600030101010101" pitchFamily="2" charset="-122"/>
                      </a:endParaRPr>
                    </a:p>
                    <a:p>
                      <a:pPr marL="41275" indent="0" algn="l">
                        <a:spcAft>
                          <a:spcPts val="500"/>
                        </a:spcAft>
                      </a:pPr>
                      <a:r>
                        <a:rPr lang="en-US" altLang="zh-CN" sz="1000">
                          <a:latin typeface="宋体" panose="02010600030101010101" pitchFamily="2" charset="-122"/>
                          <a:ea typeface="宋体" panose="02010600030101010101" pitchFamily="2" charset="-122"/>
                        </a:rPr>
                        <a:t>PMO</a:t>
                      </a:r>
                      <a:r>
                        <a:rPr lang="zh-CN" altLang="en-US" sz="1000">
                          <a:latin typeface="宋体" panose="02010600030101010101" pitchFamily="2" charset="-122"/>
                          <a:ea typeface="宋体" panose="02010600030101010101" pitchFamily="2" charset="-122"/>
                        </a:rPr>
                        <a:t>：项目所有文档归档，会议记录归档</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41275" indent="0" algn="l">
                        <a:spcAft>
                          <a:spcPct val="0"/>
                        </a:spcAft>
                      </a:pPr>
                      <a:r>
                        <a:rPr lang="zh-CN" altLang="en-US" sz="1000">
                          <a:latin typeface="宋体" panose="02010600030101010101" pitchFamily="2" charset="-122"/>
                          <a:ea typeface="宋体" panose="02010600030101010101" pitchFamily="2" charset="-122"/>
                        </a:rPr>
                        <a:t>项目验收并交付客户后，应当展开项目总结会，记录本次项目实施的相关问题和需要改进之处</a:t>
                      </a:r>
                      <a:endParaRPr lang="zh-CN" altLang="en-US" sz="1000">
                        <a:latin typeface="宋体" panose="02010600030101010101" pitchFamily="2" charset="-122"/>
                        <a:ea typeface="宋体" panose="02010600030101010101" pitchFamily="2" charset="-122"/>
                      </a:endParaRPr>
                    </a:p>
                  </a:txBody>
                  <a:tcPr marL="27305" marR="27305" marT="27305" marB="27305"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
        <p:nvSpPr>
          <p:cNvPr id="32" name="文本框 31"/>
          <p:cNvSpPr txBox="1"/>
          <p:nvPr/>
        </p:nvSpPr>
        <p:spPr>
          <a:xfrm>
            <a:off x="226060" y="132715"/>
            <a:ext cx="11804015" cy="614045"/>
          </a:xfrm>
          <a:prstGeom prst="rect">
            <a:avLst/>
          </a:prstGeom>
          <a:noFill/>
        </p:spPr>
        <p:txBody>
          <a:bodyPr wrap="square" rtlCol="0">
            <a:spAutoFit/>
          </a:bodyPr>
          <a:p>
            <a:pPr algn="l"/>
            <a:r>
              <a:rPr lang="zh-CN" altLang="en-US" sz="1200" b="1"/>
              <a:t>收尾阶段</a:t>
            </a:r>
            <a:endParaRPr lang="zh-CN" altLang="en-US" sz="1200" b="1"/>
          </a:p>
          <a:p>
            <a:pPr algn="l"/>
            <a:endParaRPr lang="zh-CN" altLang="en-US" sz="1200" b="1"/>
          </a:p>
          <a:p>
            <a:r>
              <a:rPr lang="zh-CN" altLang="en-US" sz="1000">
                <a:latin typeface="宋体" panose="02010600030101010101" pitchFamily="2" charset="-122"/>
                <a:ea typeface="宋体" panose="02010600030101010101" pitchFamily="2" charset="-122"/>
              </a:rPr>
              <a:t>收尾阶段表示对项目进行总结和所有材料归档，项目实施的过程做到有迹可循</a:t>
            </a:r>
            <a:endParaRPr lang="zh-CN" altLang="en-US" sz="1000">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TABLE_ENDDRAG_ORIGIN_RECT" val="929*518"/>
  <p:tag name="TABLE_ENDDRAG_RECT" val="19*10*929*518"/>
</p:tagLst>
</file>

<file path=ppt/tags/tag2.xml><?xml version="1.0" encoding="utf-8"?>
<p:tagLst xmlns:p="http://schemas.openxmlformats.org/presentationml/2006/main">
  <p:tag name="TABLE_ENDDRAG_ORIGIN_RECT" val="929*518"/>
  <p:tag name="TABLE_ENDDRAG_RECT" val="19*10*929*518"/>
</p:tagLst>
</file>

<file path=ppt/tags/tag3.xml><?xml version="1.0" encoding="utf-8"?>
<p:tagLst xmlns:p="http://schemas.openxmlformats.org/presentationml/2006/main">
  <p:tag name="TABLE_ENDDRAG_ORIGIN_RECT" val="929*518"/>
  <p:tag name="TABLE_ENDDRAG_RECT" val="19*10*929*518"/>
</p:tagLst>
</file>

<file path=ppt/tags/tag4.xml><?xml version="1.0" encoding="utf-8"?>
<p:tagLst xmlns:p="http://schemas.openxmlformats.org/presentationml/2006/main">
  <p:tag name="TABLE_ENDDRAG_ORIGIN_RECT" val="929*518"/>
  <p:tag name="TABLE_ENDDRAG_RECT" val="19*10*929*518"/>
</p:tagLst>
</file>

<file path=ppt/tags/tag5.xml><?xml version="1.0" encoding="utf-8"?>
<p:tagLst xmlns:p="http://schemas.openxmlformats.org/presentationml/2006/main">
  <p:tag name="TABLE_ENDDRAG_ORIGIN_RECT" val="929*518"/>
  <p:tag name="TABLE_ENDDRAG_RECT" val="19*10*929*518"/>
</p:tagLst>
</file>

<file path=ppt/tags/tag6.xml><?xml version="1.0" encoding="utf-8"?>
<p:tagLst xmlns:p="http://schemas.openxmlformats.org/presentationml/2006/main">
  <p:tag name="commondata" val="eyJoZGlkIjoiZTU3MzcwMGYyNTI5ZjhlOTE5ODU3M2ZmZTBlNWJiODM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5229</Words>
  <Application>WPS 演示</Application>
  <PresentationFormat>宽屏</PresentationFormat>
  <Paragraphs>418</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Night K</dc:creator>
  <cp:lastModifiedBy>默</cp:lastModifiedBy>
  <cp:revision>13</cp:revision>
  <dcterms:created xsi:type="dcterms:W3CDTF">2023-08-09T12:44:00Z</dcterms:created>
  <dcterms:modified xsi:type="dcterms:W3CDTF">2025-07-28T09:13:12Z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2052-12.1.0.21915</vt:lpwstr>
  </property>
</Properties>
</file>