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  <p:sldId id="268" r:id="rId12"/>
    <p:sldId id="267" r:id="rId13"/>
    <p:sldId id="272" r:id="rId14"/>
    <p:sldId id="270" r:id="rId15"/>
    <p:sldId id="273" r:id="rId16"/>
    <p:sldId id="271" r:id="rId17"/>
    <p:sldId id="274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图片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71176"/>
            <a:ext cx="9366284" cy="702917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图片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938" y="-7938"/>
            <a:ext cx="9161463" cy="68754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图片3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938" y="-7938"/>
            <a:ext cx="9161463" cy="68754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2291356"/>
            <a:ext cx="6286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5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000" b="1" dirty="0" err="1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gradle</a:t>
            </a:r>
            <a:r>
              <a:rPr lang="zh-CN" altLang="en-US" sz="5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平台改造</a:t>
            </a:r>
            <a:endParaRPr lang="en-US" altLang="zh-CN" sz="54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9256" y="5286388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2016.3.7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      蒋伟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306" y="0"/>
            <a:ext cx="4161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</a:rPr>
              <a:t>7</a:t>
            </a:r>
            <a:r>
              <a:rPr lang="en-US" altLang="zh-CN" sz="4000" b="1" dirty="0" smtClean="0">
                <a:solidFill>
                  <a:schemeClr val="accent6"/>
                </a:solidFill>
              </a:rPr>
              <a:t>.build.gradle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配置</a:t>
            </a:r>
            <a:endParaRPr lang="en-US" altLang="zh-CN" sz="4000" b="1" dirty="0" smtClean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142984"/>
            <a:ext cx="330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项目必备文件</a:t>
            </a:r>
            <a:r>
              <a:rPr lang="en-US" altLang="zh-CN" dirty="0" err="1" smtClean="0"/>
              <a:t>build.gradle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571612"/>
            <a:ext cx="4495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357430"/>
            <a:ext cx="3590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16" y="6215082"/>
            <a:ext cx="4038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71807" y="4071942"/>
            <a:ext cx="6372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8860" y="2895604"/>
            <a:ext cx="671514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9150" y="4572008"/>
            <a:ext cx="83248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71472" y="3845486"/>
            <a:ext cx="24513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指定生成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包的版本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2643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2143116"/>
            <a:ext cx="15632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指定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2571744"/>
            <a:ext cx="19130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1643050"/>
            <a:ext cx="12827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引入插件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472" y="3429000"/>
            <a:ext cx="17443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指定依赖关系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472" y="3000372"/>
            <a:ext cx="17443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指定编译编码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9" grpId="0" animBg="1"/>
      <p:bldP spid="7" grpId="0" animBg="1"/>
      <p:bldP spid="12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306" y="0"/>
            <a:ext cx="4802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</a:rPr>
              <a:t>8.Gradle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调用</a:t>
            </a:r>
            <a:r>
              <a:rPr lang="en-US" altLang="zh-CN" sz="4000" b="1" dirty="0" smtClean="0">
                <a:solidFill>
                  <a:schemeClr val="accent6"/>
                </a:solidFill>
              </a:rPr>
              <a:t>Ant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任务</a:t>
            </a:r>
            <a:endParaRPr lang="en-US" altLang="zh-CN" sz="4000" b="1" dirty="0" smtClean="0">
              <a:solidFill>
                <a:schemeClr val="accent6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8143932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500562" y="85723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引入</a:t>
            </a:r>
            <a:r>
              <a:rPr lang="en-US" altLang="zh-CN" b="1" dirty="0" smtClean="0">
                <a:solidFill>
                  <a:schemeClr val="bg1"/>
                </a:solidFill>
              </a:rPr>
              <a:t>maven</a:t>
            </a:r>
            <a:r>
              <a:rPr lang="zh-CN" altLang="en-US" b="1" dirty="0" smtClean="0">
                <a:solidFill>
                  <a:schemeClr val="bg1"/>
                </a:solidFill>
              </a:rPr>
              <a:t>仓库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71670" y="271462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定义</a:t>
            </a:r>
            <a:r>
              <a:rPr lang="en-US" altLang="zh-CN" b="1" dirty="0" err="1" smtClean="0">
                <a:solidFill>
                  <a:schemeClr val="bg1"/>
                </a:solidFill>
              </a:rPr>
              <a:t>gradle</a:t>
            </a:r>
            <a:r>
              <a:rPr lang="zh-CN" altLang="en-US" b="1" dirty="0" smtClean="0">
                <a:solidFill>
                  <a:schemeClr val="bg1"/>
                </a:solidFill>
              </a:rPr>
              <a:t>的</a:t>
            </a:r>
            <a:r>
              <a:rPr lang="en-US" altLang="zh-CN" b="1" dirty="0" err="1" smtClean="0">
                <a:solidFill>
                  <a:schemeClr val="bg1"/>
                </a:solidFill>
              </a:rPr>
              <a:t>scp</a:t>
            </a:r>
            <a:r>
              <a:rPr lang="zh-CN" altLang="en-US" b="1" dirty="0" smtClean="0">
                <a:solidFill>
                  <a:schemeClr val="bg1"/>
                </a:solidFill>
              </a:rPr>
              <a:t>任务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00496" y="307181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服务器连接参数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6248" y="342900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服务器目录位置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14744" y="371475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本地</a:t>
            </a:r>
            <a:r>
              <a:rPr lang="zh-CN" altLang="en-US" b="1" dirty="0" smtClean="0">
                <a:solidFill>
                  <a:schemeClr val="bg1"/>
                </a:solidFill>
              </a:rPr>
              <a:t>目录位置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86446" y="500063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文件过滤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28926" y="1857364"/>
            <a:ext cx="1973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定义</a:t>
            </a:r>
            <a:r>
              <a:rPr lang="en-US" altLang="zh-CN" b="1" dirty="0" smtClean="0">
                <a:solidFill>
                  <a:schemeClr val="bg1"/>
                </a:solidFill>
              </a:rPr>
              <a:t>ant</a:t>
            </a:r>
            <a:r>
              <a:rPr lang="zh-CN" altLang="en-US" b="1" dirty="0" smtClean="0">
                <a:solidFill>
                  <a:schemeClr val="bg1"/>
                </a:solidFill>
              </a:rPr>
              <a:t>的</a:t>
            </a:r>
            <a:r>
              <a:rPr lang="en-US" altLang="zh-CN" b="1" dirty="0" err="1" smtClean="0">
                <a:solidFill>
                  <a:schemeClr val="bg1"/>
                </a:solidFill>
              </a:rPr>
              <a:t>scp</a:t>
            </a:r>
            <a:r>
              <a:rPr lang="zh-CN" altLang="en-US" b="1" dirty="0" smtClean="0">
                <a:solidFill>
                  <a:schemeClr val="bg1"/>
                </a:solidFill>
              </a:rPr>
              <a:t>任务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29322" y="171448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依赖</a:t>
            </a:r>
            <a:r>
              <a:rPr lang="en-US" altLang="zh-CN" b="1" dirty="0" smtClean="0">
                <a:solidFill>
                  <a:schemeClr val="bg1"/>
                </a:solidFill>
              </a:rPr>
              <a:t>ant-</a:t>
            </a:r>
            <a:r>
              <a:rPr lang="en-US" altLang="zh-CN" b="1" dirty="0" err="1" smtClean="0">
                <a:solidFill>
                  <a:schemeClr val="bg1"/>
                </a:solidFill>
              </a:rPr>
              <a:t>jsch</a:t>
            </a:r>
            <a:r>
              <a:rPr lang="zh-CN" altLang="en-US" b="1" dirty="0" smtClean="0">
                <a:solidFill>
                  <a:schemeClr val="bg1"/>
                </a:solidFill>
              </a:rPr>
              <a:t>包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0496" y="114298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添加依赖配置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3306" y="0"/>
            <a:ext cx="3153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</a:rPr>
              <a:t>9</a:t>
            </a:r>
            <a:r>
              <a:rPr lang="en-US" altLang="zh-CN" sz="4000" b="1" dirty="0" smtClean="0">
                <a:solidFill>
                  <a:schemeClr val="accent6"/>
                </a:solidFill>
              </a:rPr>
              <a:t>.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自动化测试</a:t>
            </a:r>
            <a:endParaRPr lang="en-US" altLang="zh-CN" sz="4000" b="1" dirty="0" smtClean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071546"/>
            <a:ext cx="838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测试脚本有数据库操作都需要继承</a:t>
            </a:r>
            <a:r>
              <a:rPr lang="en-US" altLang="zh-CN" b="1" dirty="0" err="1" smtClean="0"/>
              <a:t>et.test.database.base.TestEnvironment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6715172" cy="415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3306" y="0"/>
            <a:ext cx="3153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</a:rPr>
              <a:t>9</a:t>
            </a:r>
            <a:r>
              <a:rPr lang="en-US" altLang="zh-CN" sz="4000" b="1" dirty="0" smtClean="0">
                <a:solidFill>
                  <a:schemeClr val="accent6"/>
                </a:solidFill>
              </a:rPr>
              <a:t>.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自动化测试</a:t>
            </a:r>
            <a:endParaRPr lang="en-US" altLang="zh-CN" sz="4000" b="1" dirty="0" smtClean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607" y="107154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配置测试使用数据库连接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72580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714348" y="1500174"/>
            <a:ext cx="605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et.test.database.base.DatabaseHelper</a:t>
            </a:r>
            <a:r>
              <a:rPr lang="zh-CN" altLang="en-US" dirty="0" smtClean="0"/>
              <a:t>类下对应的常量值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4348" y="3929066"/>
            <a:ext cx="7500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对于事务是支持的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已经引入了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SimpleNamingContextBuilder</a:t>
            </a:r>
            <a:r>
              <a:rPr lang="zh-CN" altLang="en-US" dirty="0" smtClean="0"/>
              <a:t>类，可以顺利的获取到了</a:t>
            </a:r>
            <a:r>
              <a:rPr lang="en-US" altLang="zh-CN" dirty="0" err="1" smtClean="0"/>
              <a:t>jndi</a:t>
            </a:r>
            <a:r>
              <a:rPr lang="zh-CN" altLang="en-US" dirty="0" smtClean="0"/>
              <a:t>连接。</a:t>
            </a:r>
            <a:endParaRPr lang="en-US" altLang="zh-CN" dirty="0" smtClean="0"/>
          </a:p>
          <a:p>
            <a:r>
              <a:rPr lang="zh-CN" altLang="en-US" b="1" dirty="0" smtClean="0"/>
              <a:t>只需要所有测试类都继承</a:t>
            </a:r>
            <a:r>
              <a:rPr lang="en-US" altLang="zh-CN" b="1" dirty="0" err="1" smtClean="0"/>
              <a:t>et.test.database.base.TestEnvironment</a:t>
            </a:r>
            <a:endParaRPr lang="en-US" altLang="zh-CN" b="1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3306" y="0"/>
            <a:ext cx="3272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</a:rPr>
              <a:t>10.Gradle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测试</a:t>
            </a:r>
            <a:endParaRPr lang="en-US" altLang="zh-CN" sz="4000" b="1" dirty="0" smtClean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000108"/>
            <a:ext cx="14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2485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929198"/>
            <a:ext cx="707236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3306" y="0"/>
            <a:ext cx="4301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</a:rPr>
              <a:t>10.Gradle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测试结果</a:t>
            </a:r>
            <a:endParaRPr lang="en-US" altLang="zh-CN" sz="4000" b="1" dirty="0" smtClean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000108"/>
            <a:ext cx="330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build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err="1" smtClean="0">
                <a:sym typeface="Wingdings" pitchFamily="2" charset="2"/>
              </a:rPr>
              <a:t>reportsindex.html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1643050"/>
            <a:ext cx="794746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43050"/>
            <a:ext cx="8311029" cy="417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3306" y="0"/>
            <a:ext cx="351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</a:rPr>
              <a:t>11.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缓存</a:t>
            </a:r>
            <a:r>
              <a:rPr lang="en-US" altLang="zh-CN" sz="4000" b="1" dirty="0" smtClean="0">
                <a:solidFill>
                  <a:schemeClr val="accent6"/>
                </a:solidFill>
              </a:rPr>
              <a:t>J2cache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6143636" y="4857760"/>
            <a:ext cx="1285884" cy="14287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1785918" y="4786322"/>
            <a:ext cx="1285884" cy="14287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28992" y="928670"/>
            <a:ext cx="2357454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28794" y="2428868"/>
            <a:ext cx="1071570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</a:p>
          <a:p>
            <a:pPr algn="ctr"/>
            <a:r>
              <a:rPr lang="en-US" altLang="zh-CN" dirty="0" err="1" smtClean="0"/>
              <a:t>Ehcache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15074" y="2357430"/>
            <a:ext cx="1071570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</a:p>
          <a:p>
            <a:pPr algn="ctr"/>
            <a:r>
              <a:rPr lang="en-US" altLang="zh-CN" dirty="0" err="1" smtClean="0"/>
              <a:t>Ehcache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000364" y="2500306"/>
            <a:ext cx="3214710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JGroups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1"/>
            <a:endCxn id="7" idx="0"/>
          </p:cNvCxnSpPr>
          <p:nvPr/>
        </p:nvCxnSpPr>
        <p:spPr>
          <a:xfrm rot="10800000" flipV="1">
            <a:off x="2464580" y="1285860"/>
            <a:ext cx="964413" cy="114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0"/>
          </p:cNvCxnSpPr>
          <p:nvPr/>
        </p:nvCxnSpPr>
        <p:spPr>
          <a:xfrm>
            <a:off x="5786446" y="1571612"/>
            <a:ext cx="964413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2"/>
            <a:endCxn id="4" idx="2"/>
          </p:cNvCxnSpPr>
          <p:nvPr/>
        </p:nvCxnSpPr>
        <p:spPr>
          <a:xfrm rot="16200000" flipH="1">
            <a:off x="3482570" y="2911074"/>
            <a:ext cx="1643074" cy="36790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2"/>
            <a:endCxn id="5" idx="1"/>
          </p:cNvCxnSpPr>
          <p:nvPr/>
        </p:nvCxnSpPr>
        <p:spPr>
          <a:xfrm rot="5400000">
            <a:off x="2018092" y="4339835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5" idx="4"/>
          </p:cNvCxnSpPr>
          <p:nvPr/>
        </p:nvCxnSpPr>
        <p:spPr>
          <a:xfrm rot="10800000" flipV="1">
            <a:off x="3071803" y="3857628"/>
            <a:ext cx="3679057" cy="16430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2"/>
            <a:endCxn id="4" idx="1"/>
          </p:cNvCxnSpPr>
          <p:nvPr/>
        </p:nvCxnSpPr>
        <p:spPr>
          <a:xfrm rot="16200000" flipH="1">
            <a:off x="6268652" y="4339834"/>
            <a:ext cx="1000132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3306" y="0"/>
            <a:ext cx="351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</a:rPr>
              <a:t>11.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缓存</a:t>
            </a:r>
            <a:r>
              <a:rPr lang="en-US" altLang="zh-CN" sz="4000" b="1" dirty="0" smtClean="0">
                <a:solidFill>
                  <a:schemeClr val="accent6"/>
                </a:solidFill>
              </a:rPr>
              <a:t>J2cache</a:t>
            </a:r>
          </a:p>
        </p:txBody>
      </p:sp>
      <p:sp>
        <p:nvSpPr>
          <p:cNvPr id="15" name="矩形 14"/>
          <p:cNvSpPr/>
          <p:nvPr/>
        </p:nvSpPr>
        <p:spPr>
          <a:xfrm>
            <a:off x="571472" y="92867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数据读取流程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1571604" y="2214578"/>
            <a:ext cx="2269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从 </a:t>
            </a:r>
            <a:r>
              <a:rPr lang="en-US" dirty="0" err="1" smtClean="0"/>
              <a:t>Ehcache</a:t>
            </a:r>
            <a:r>
              <a:rPr lang="en-US" dirty="0" smtClean="0"/>
              <a:t> </a:t>
            </a:r>
            <a:r>
              <a:rPr lang="zh-CN" altLang="en-US" dirty="0" smtClean="0"/>
              <a:t>读数据 </a:t>
            </a:r>
            <a:endParaRPr lang="zh-CN" altLang="en-US" dirty="0"/>
          </a:p>
        </p:txBody>
      </p:sp>
      <p:sp>
        <p:nvSpPr>
          <p:cNvPr id="18" name="流程图: 决策 17"/>
          <p:cNvSpPr/>
          <p:nvPr/>
        </p:nvSpPr>
        <p:spPr>
          <a:xfrm>
            <a:off x="428596" y="2357454"/>
            <a:ext cx="1643074" cy="8572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数据存在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72000" y="2928934"/>
            <a:ext cx="1942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从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zh-CN" altLang="en-US" dirty="0" smtClean="0"/>
              <a:t>读数据</a:t>
            </a:r>
            <a:endParaRPr lang="zh-CN" altLang="en-US" dirty="0"/>
          </a:p>
        </p:txBody>
      </p:sp>
      <p:cxnSp>
        <p:nvCxnSpPr>
          <p:cNvPr id="31" name="直接连接符 30"/>
          <p:cNvCxnSpPr>
            <a:endCxn id="18" idx="0"/>
          </p:cNvCxnSpPr>
          <p:nvPr/>
        </p:nvCxnSpPr>
        <p:spPr>
          <a:xfrm rot="5400000">
            <a:off x="1035819" y="2143140"/>
            <a:ext cx="428628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8" idx="2"/>
            <a:endCxn id="46" idx="0"/>
          </p:cNvCxnSpPr>
          <p:nvPr/>
        </p:nvCxnSpPr>
        <p:spPr>
          <a:xfrm rot="5400000">
            <a:off x="-250041" y="4714884"/>
            <a:ext cx="3000348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形状 43"/>
          <p:cNvCxnSpPr>
            <a:stCxn id="18" idx="3"/>
          </p:cNvCxnSpPr>
          <p:nvPr/>
        </p:nvCxnSpPr>
        <p:spPr>
          <a:xfrm>
            <a:off x="2071670" y="2786082"/>
            <a:ext cx="2143140" cy="35716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流程图: 联系 44"/>
          <p:cNvSpPr/>
          <p:nvPr/>
        </p:nvSpPr>
        <p:spPr>
          <a:xfrm>
            <a:off x="857224" y="1285884"/>
            <a:ext cx="785818" cy="6429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开始</a:t>
            </a:r>
            <a:endParaRPr lang="zh-CN" altLang="en-US" sz="1400" dirty="0"/>
          </a:p>
        </p:txBody>
      </p:sp>
      <p:sp>
        <p:nvSpPr>
          <p:cNvPr id="46" name="流程图: 联系 45"/>
          <p:cNvSpPr/>
          <p:nvPr/>
        </p:nvSpPr>
        <p:spPr>
          <a:xfrm>
            <a:off x="857224" y="6215058"/>
            <a:ext cx="785818" cy="6429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返回结果</a:t>
            </a:r>
            <a:endParaRPr lang="zh-CN" altLang="en-US" sz="1400" dirty="0"/>
          </a:p>
        </p:txBody>
      </p:sp>
      <p:cxnSp>
        <p:nvCxnSpPr>
          <p:cNvPr id="47" name="形状 46"/>
          <p:cNvCxnSpPr>
            <a:stCxn id="60" idx="3"/>
            <a:endCxn id="49" idx="0"/>
          </p:cNvCxnSpPr>
          <p:nvPr/>
        </p:nvCxnSpPr>
        <p:spPr>
          <a:xfrm>
            <a:off x="5072066" y="3571876"/>
            <a:ext cx="2178859" cy="42862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流程图: 可选过程 48"/>
          <p:cNvSpPr/>
          <p:nvPr/>
        </p:nvSpPr>
        <p:spPr>
          <a:xfrm>
            <a:off x="6215074" y="4000504"/>
            <a:ext cx="2071702" cy="7858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读取数据库</a:t>
            </a:r>
            <a:endParaRPr lang="zh-CN" altLang="en-US" dirty="0"/>
          </a:p>
        </p:txBody>
      </p:sp>
      <p:sp>
        <p:nvSpPr>
          <p:cNvPr id="53" name="流程图: 可选过程 52"/>
          <p:cNvSpPr/>
          <p:nvPr/>
        </p:nvSpPr>
        <p:spPr>
          <a:xfrm>
            <a:off x="3214678" y="4286256"/>
            <a:ext cx="2071702" cy="7858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数据写入</a:t>
            </a:r>
            <a:r>
              <a:rPr lang="en-US" altLang="zh-CN" dirty="0" smtClean="0"/>
              <a:t>L1</a:t>
            </a:r>
            <a:endParaRPr lang="zh-CN" altLang="en-US" dirty="0"/>
          </a:p>
        </p:txBody>
      </p:sp>
      <p:cxnSp>
        <p:nvCxnSpPr>
          <p:cNvPr id="54" name="直接连接符 53"/>
          <p:cNvCxnSpPr>
            <a:stCxn id="60" idx="2"/>
            <a:endCxn id="53" idx="0"/>
          </p:cNvCxnSpPr>
          <p:nvPr/>
        </p:nvCxnSpPr>
        <p:spPr>
          <a:xfrm rot="5400000">
            <a:off x="4107653" y="4143380"/>
            <a:ext cx="28575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流程图: 决策 59"/>
          <p:cNvSpPr/>
          <p:nvPr/>
        </p:nvSpPr>
        <p:spPr>
          <a:xfrm>
            <a:off x="3428992" y="3143248"/>
            <a:ext cx="1643074" cy="8572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数据存在</a:t>
            </a:r>
            <a:endParaRPr lang="zh-CN" altLang="en-US" dirty="0"/>
          </a:p>
        </p:txBody>
      </p:sp>
      <p:cxnSp>
        <p:nvCxnSpPr>
          <p:cNvPr id="69" name="肘形连接符 68"/>
          <p:cNvCxnSpPr>
            <a:stCxn id="53" idx="2"/>
          </p:cNvCxnSpPr>
          <p:nvPr/>
        </p:nvCxnSpPr>
        <p:spPr>
          <a:xfrm rot="5400000">
            <a:off x="2553877" y="3804050"/>
            <a:ext cx="428628" cy="296467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流程图: 可选过程 70"/>
          <p:cNvSpPr/>
          <p:nvPr/>
        </p:nvSpPr>
        <p:spPr>
          <a:xfrm>
            <a:off x="6215074" y="5143512"/>
            <a:ext cx="2071702" cy="7858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数据写入</a:t>
            </a:r>
            <a:r>
              <a:rPr lang="en-US" altLang="zh-CN" dirty="0" smtClean="0"/>
              <a:t>L1&amp;L2</a:t>
            </a:r>
            <a:endParaRPr lang="zh-CN" altLang="en-US" dirty="0"/>
          </a:p>
        </p:txBody>
      </p:sp>
      <p:cxnSp>
        <p:nvCxnSpPr>
          <p:cNvPr id="72" name="直接连接符 71"/>
          <p:cNvCxnSpPr>
            <a:stCxn id="49" idx="2"/>
            <a:endCxn id="71" idx="0"/>
          </p:cNvCxnSpPr>
          <p:nvPr/>
        </p:nvCxnSpPr>
        <p:spPr>
          <a:xfrm rot="5400000">
            <a:off x="7072330" y="4964917"/>
            <a:ext cx="35719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肘形连接符 68"/>
          <p:cNvCxnSpPr>
            <a:stCxn id="71" idx="2"/>
          </p:cNvCxnSpPr>
          <p:nvPr/>
        </p:nvCxnSpPr>
        <p:spPr>
          <a:xfrm rot="5400000">
            <a:off x="4161232" y="2982513"/>
            <a:ext cx="142877" cy="603651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3306" y="0"/>
            <a:ext cx="351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</a:rPr>
              <a:t>11.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缓存</a:t>
            </a:r>
            <a:r>
              <a:rPr lang="en-US" altLang="zh-CN" sz="4000" b="1" dirty="0" smtClean="0">
                <a:solidFill>
                  <a:schemeClr val="accent6"/>
                </a:solidFill>
              </a:rPr>
              <a:t>J2cache</a:t>
            </a:r>
          </a:p>
        </p:txBody>
      </p:sp>
      <p:sp>
        <p:nvSpPr>
          <p:cNvPr id="15" name="矩形 14"/>
          <p:cNvSpPr/>
          <p:nvPr/>
        </p:nvSpPr>
        <p:spPr>
          <a:xfrm>
            <a:off x="571472" y="928670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数据更新流程</a:t>
            </a:r>
            <a:endParaRPr lang="zh-CN" altLang="en-US" b="1" dirty="0"/>
          </a:p>
        </p:txBody>
      </p:sp>
      <p:sp>
        <p:nvSpPr>
          <p:cNvPr id="21" name="流程图: 联系 20"/>
          <p:cNvSpPr/>
          <p:nvPr/>
        </p:nvSpPr>
        <p:spPr>
          <a:xfrm>
            <a:off x="1500166" y="1357298"/>
            <a:ext cx="785818" cy="6429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开始</a:t>
            </a:r>
            <a:endParaRPr lang="zh-CN" altLang="en-US" sz="1400" dirty="0"/>
          </a:p>
        </p:txBody>
      </p:sp>
      <p:sp>
        <p:nvSpPr>
          <p:cNvPr id="23" name="流程图: 过程 22"/>
          <p:cNvSpPr/>
          <p:nvPr/>
        </p:nvSpPr>
        <p:spPr>
          <a:xfrm>
            <a:off x="500034" y="2428868"/>
            <a:ext cx="2786082" cy="428628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流程图: 可选过程 23"/>
          <p:cNvSpPr/>
          <p:nvPr/>
        </p:nvSpPr>
        <p:spPr>
          <a:xfrm>
            <a:off x="1000100" y="2714620"/>
            <a:ext cx="1785950" cy="5715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清除</a:t>
            </a:r>
            <a:r>
              <a:rPr lang="en-US" altLang="zh-CN" dirty="0" smtClean="0"/>
              <a:t>L1</a:t>
            </a:r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25" name="流程图: 可选过程 24"/>
          <p:cNvSpPr/>
          <p:nvPr/>
        </p:nvSpPr>
        <p:spPr>
          <a:xfrm>
            <a:off x="1000100" y="3714752"/>
            <a:ext cx="1785950" cy="5715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清除</a:t>
            </a:r>
            <a:r>
              <a:rPr lang="en-US" altLang="zh-CN" dirty="0" smtClean="0"/>
              <a:t>L2</a:t>
            </a:r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cxnSp>
        <p:nvCxnSpPr>
          <p:cNvPr id="27" name="直接箭头连接符 26"/>
          <p:cNvCxnSpPr>
            <a:stCxn id="21" idx="4"/>
            <a:endCxn id="24" idx="0"/>
          </p:cNvCxnSpPr>
          <p:nvPr/>
        </p:nvCxnSpPr>
        <p:spPr>
          <a:xfrm rot="5400000">
            <a:off x="1535885" y="235743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2"/>
            <a:endCxn id="25" idx="0"/>
          </p:cNvCxnSpPr>
          <p:nvPr/>
        </p:nvCxnSpPr>
        <p:spPr>
          <a:xfrm rot="5400000">
            <a:off x="1678761" y="350043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流程图: 可选过程 41"/>
          <p:cNvSpPr/>
          <p:nvPr/>
        </p:nvSpPr>
        <p:spPr>
          <a:xfrm>
            <a:off x="928662" y="4714884"/>
            <a:ext cx="1785950" cy="5715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发送组播命令通知其他节点</a:t>
            </a:r>
            <a:endParaRPr lang="en-US" altLang="zh-CN" dirty="0" smtClean="0"/>
          </a:p>
        </p:txBody>
      </p:sp>
      <p:cxnSp>
        <p:nvCxnSpPr>
          <p:cNvPr id="50" name="直接箭头连接符 49"/>
          <p:cNvCxnSpPr/>
          <p:nvPr/>
        </p:nvCxnSpPr>
        <p:spPr>
          <a:xfrm rot="5400000">
            <a:off x="1643836" y="449977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2" idx="2"/>
            <a:endCxn id="59" idx="0"/>
          </p:cNvCxnSpPr>
          <p:nvPr/>
        </p:nvCxnSpPr>
        <p:spPr>
          <a:xfrm rot="5400000">
            <a:off x="1535885" y="557214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流程图: 联系 58"/>
          <p:cNvSpPr/>
          <p:nvPr/>
        </p:nvSpPr>
        <p:spPr>
          <a:xfrm>
            <a:off x="1428728" y="5857892"/>
            <a:ext cx="785818" cy="6429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结束</a:t>
            </a:r>
            <a:endParaRPr lang="zh-CN" altLang="en-US" sz="1400" dirty="0"/>
          </a:p>
        </p:txBody>
      </p:sp>
      <p:sp>
        <p:nvSpPr>
          <p:cNvPr id="62" name="流程图: 过程 61"/>
          <p:cNvSpPr/>
          <p:nvPr/>
        </p:nvSpPr>
        <p:spPr>
          <a:xfrm>
            <a:off x="6143636" y="2071678"/>
            <a:ext cx="2786082" cy="428628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64" name="形状 63"/>
          <p:cNvCxnSpPr>
            <a:endCxn id="93" idx="0"/>
          </p:cNvCxnSpPr>
          <p:nvPr/>
        </p:nvCxnSpPr>
        <p:spPr>
          <a:xfrm flipV="1">
            <a:off x="2786050" y="2857496"/>
            <a:ext cx="4822065" cy="2143140"/>
          </a:xfrm>
          <a:prstGeom prst="curvedConnector4">
            <a:avLst>
              <a:gd name="adj1" fmla="val 40741"/>
              <a:gd name="adj2" fmla="val 176043"/>
            </a:avLst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29058" y="3143248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accent6"/>
                </a:solidFill>
              </a:rPr>
              <a:t>JGroups</a:t>
            </a:r>
            <a:endParaRPr lang="zh-CN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71670" y="6215082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/>
                </a:solidFill>
              </a:rPr>
              <a:t>T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omcat1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00958" y="592933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6"/>
                </a:solidFill>
              </a:rPr>
              <a:t>Tomcat_N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4" name="流程图: 可选过程 73"/>
          <p:cNvSpPr/>
          <p:nvPr/>
        </p:nvSpPr>
        <p:spPr>
          <a:xfrm>
            <a:off x="6715140" y="4071942"/>
            <a:ext cx="1785950" cy="5715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清除</a:t>
            </a:r>
            <a:r>
              <a:rPr lang="en-US" altLang="zh-CN" dirty="0" smtClean="0"/>
              <a:t>L1</a:t>
            </a:r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cxnSp>
        <p:nvCxnSpPr>
          <p:cNvPr id="76" name="直接箭头连接符 75"/>
          <p:cNvCxnSpPr>
            <a:stCxn id="93" idx="2"/>
            <a:endCxn id="74" idx="0"/>
          </p:cNvCxnSpPr>
          <p:nvPr/>
        </p:nvCxnSpPr>
        <p:spPr>
          <a:xfrm rot="5400000">
            <a:off x="7286644" y="375047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4" idx="2"/>
            <a:endCxn id="84" idx="0"/>
          </p:cNvCxnSpPr>
          <p:nvPr/>
        </p:nvCxnSpPr>
        <p:spPr>
          <a:xfrm rot="5400000">
            <a:off x="7358082" y="489347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流程图: 联系 83"/>
          <p:cNvSpPr/>
          <p:nvPr/>
        </p:nvSpPr>
        <p:spPr>
          <a:xfrm>
            <a:off x="7215206" y="5143512"/>
            <a:ext cx="785818" cy="6429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结束</a:t>
            </a:r>
            <a:endParaRPr lang="zh-CN" altLang="en-US" sz="1400" dirty="0"/>
          </a:p>
        </p:txBody>
      </p:sp>
      <p:sp>
        <p:nvSpPr>
          <p:cNvPr id="93" name="流程图: 可选过程 92"/>
          <p:cNvSpPr/>
          <p:nvPr/>
        </p:nvSpPr>
        <p:spPr>
          <a:xfrm>
            <a:off x="6715140" y="2857496"/>
            <a:ext cx="1785950" cy="5715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</a:t>
            </a:r>
            <a:r>
              <a:rPr lang="zh-CN" altLang="en-US" dirty="0" smtClean="0"/>
              <a:t>到清除缓存命令</a:t>
            </a:r>
            <a:endParaRPr lang="en-US" altLang="zh-CN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868" y="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</a:rPr>
              <a:t>1.Maven&amp;Gardle</a:t>
            </a:r>
            <a:endParaRPr lang="zh-CN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1285860"/>
            <a:ext cx="6643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Maven</a:t>
            </a:r>
            <a:r>
              <a:rPr lang="zh-CN" altLang="en-US" dirty="0" smtClean="0"/>
              <a:t>是</a:t>
            </a:r>
            <a:r>
              <a:rPr lang="zh-CN" altLang="en-US" dirty="0" smtClean="0"/>
              <a:t>基于项目对象模型</a:t>
            </a:r>
            <a:r>
              <a:rPr lang="en-US" altLang="zh-CN" dirty="0" smtClean="0"/>
              <a:t>(POM)</a:t>
            </a:r>
            <a:r>
              <a:rPr lang="zh-CN" altLang="en-US" dirty="0" smtClean="0"/>
              <a:t>，可以通过一小段描述信息来管理项目的构建，报告和文档的</a:t>
            </a:r>
            <a:r>
              <a:rPr lang="zh-CN" altLang="en-US" dirty="0" smtClean="0"/>
              <a:t>软件</a:t>
            </a:r>
            <a:r>
              <a:rPr lang="zh-CN" altLang="en-US" b="1" dirty="0" smtClean="0">
                <a:solidFill>
                  <a:srgbClr val="0070C0"/>
                </a:solidFill>
              </a:rPr>
              <a:t>项目管理工具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4348" y="2071678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0070C0"/>
                </a:solidFill>
              </a:rPr>
              <a:t>Gradle</a:t>
            </a:r>
            <a:r>
              <a:rPr lang="zh-CN" altLang="en-US" dirty="0" smtClean="0"/>
              <a:t>是一个基于</a:t>
            </a:r>
            <a:r>
              <a:rPr lang="en-US" altLang="zh-CN" dirty="0" smtClean="0"/>
              <a:t>Apache </a:t>
            </a:r>
            <a:r>
              <a:rPr lang="en-US" altLang="zh-CN" b="1" dirty="0" smtClean="0">
                <a:solidFill>
                  <a:srgbClr val="0070C0"/>
                </a:solidFill>
              </a:rPr>
              <a:t>Ant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Apache</a:t>
            </a:r>
            <a:r>
              <a:rPr lang="en-US" altLang="zh-CN" b="1" dirty="0" smtClean="0">
                <a:solidFill>
                  <a:srgbClr val="0070C0"/>
                </a:solidFill>
              </a:rPr>
              <a:t> Maven</a:t>
            </a:r>
            <a:r>
              <a:rPr lang="zh-CN" altLang="en-US" dirty="0" smtClean="0"/>
              <a:t>概念的</a:t>
            </a:r>
            <a:r>
              <a:rPr lang="zh-CN" altLang="en-US" b="1" dirty="0" smtClean="0">
                <a:solidFill>
                  <a:srgbClr val="0070C0"/>
                </a:solidFill>
              </a:rPr>
              <a:t>项目自动化建构工具</a:t>
            </a:r>
            <a:r>
              <a:rPr lang="zh-CN" altLang="en-US" dirty="0" smtClean="0"/>
              <a:t>。它使用一种基于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的特定领域语言</a:t>
            </a:r>
            <a:r>
              <a:rPr lang="en-US" altLang="zh-CN" dirty="0" smtClean="0"/>
              <a:t>(DSL)</a:t>
            </a:r>
            <a:r>
              <a:rPr lang="zh-CN" altLang="en-US" dirty="0" smtClean="0"/>
              <a:t>来声明项目设置，抛弃了基于</a:t>
            </a:r>
            <a:r>
              <a:rPr lang="en-US" altLang="zh-CN" b="1" dirty="0" smtClean="0">
                <a:solidFill>
                  <a:srgbClr val="0070C0"/>
                </a:solidFill>
              </a:rPr>
              <a:t>XML</a:t>
            </a:r>
            <a:r>
              <a:rPr lang="zh-CN" altLang="en-US" dirty="0" smtClean="0"/>
              <a:t>的各种繁琐配置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下载地址：</a:t>
            </a:r>
            <a:r>
              <a:rPr lang="en-US" altLang="zh-CN" dirty="0" smtClean="0"/>
              <a:t> https://downloads.gradle.org/distributions/gradle-2.11-bin.zip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5786" y="3425611"/>
            <a:ext cx="6500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0070C0"/>
                </a:solidFill>
              </a:rPr>
              <a:t>G</a:t>
            </a:r>
            <a:r>
              <a:rPr lang="en-US" b="1" dirty="0" err="1" smtClean="0">
                <a:solidFill>
                  <a:srgbClr val="0070C0"/>
                </a:solidFill>
              </a:rPr>
              <a:t>radle</a:t>
            </a:r>
            <a:r>
              <a:rPr lang="zh-CN" altLang="en-US" dirty="0" smtClean="0"/>
              <a:t>对</a:t>
            </a:r>
            <a:r>
              <a:rPr lang="zh-CN" altLang="en-US" b="1" dirty="0" smtClean="0">
                <a:solidFill>
                  <a:srgbClr val="0070C0"/>
                </a:solidFill>
              </a:rPr>
              <a:t>多工程的构建</a:t>
            </a:r>
            <a:r>
              <a:rPr lang="zh-CN" altLang="en-US" dirty="0" smtClean="0"/>
              <a:t>支持很出色，工程依赖</a:t>
            </a:r>
            <a:r>
              <a:rPr lang="zh-CN" altLang="en-US" dirty="0" smtClean="0"/>
              <a:t>是</a:t>
            </a:r>
            <a:r>
              <a:rPr lang="en-US" altLang="zh-CN" b="1" dirty="0" err="1" smtClean="0">
                <a:solidFill>
                  <a:srgbClr val="0070C0"/>
                </a:solidFill>
              </a:rPr>
              <a:t>G</a:t>
            </a:r>
            <a:r>
              <a:rPr lang="en-US" b="1" dirty="0" err="1" smtClean="0">
                <a:solidFill>
                  <a:srgbClr val="0070C0"/>
                </a:solidFill>
              </a:rPr>
              <a:t>radle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第一公民。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7224" y="421481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支持多方式依赖管理：包括</a:t>
            </a:r>
            <a:r>
              <a:rPr lang="zh-CN" altLang="en-US" dirty="0" smtClean="0"/>
              <a:t>从</a:t>
            </a:r>
            <a:r>
              <a:rPr lang="en-US" altLang="zh-CN" b="1" dirty="0" smtClean="0">
                <a:solidFill>
                  <a:srgbClr val="0070C0"/>
                </a:solidFill>
              </a:rPr>
              <a:t>maven</a:t>
            </a:r>
            <a:r>
              <a:rPr lang="zh-CN" altLang="en-US" b="1" dirty="0" smtClean="0">
                <a:solidFill>
                  <a:srgbClr val="0070C0"/>
                </a:solidFill>
              </a:rPr>
              <a:t>远程</a:t>
            </a:r>
            <a:r>
              <a:rPr lang="zh-CN" altLang="en-US" b="1" dirty="0" smtClean="0">
                <a:solidFill>
                  <a:srgbClr val="0070C0"/>
                </a:solidFill>
              </a:rPr>
              <a:t>仓库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rgbClr val="0070C0"/>
                </a:solidFill>
              </a:rPr>
              <a:t>nexus</a:t>
            </a:r>
            <a:r>
              <a:rPr lang="zh-CN" altLang="en-US" b="1" dirty="0" smtClean="0">
                <a:solidFill>
                  <a:srgbClr val="0070C0"/>
                </a:solidFill>
              </a:rPr>
              <a:t>私</a:t>
            </a:r>
            <a:r>
              <a:rPr lang="zh-CN" altLang="en-US" b="1" dirty="0" smtClean="0">
                <a:solidFill>
                  <a:srgbClr val="0070C0"/>
                </a:solidFill>
              </a:rPr>
              <a:t>服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ivy</a:t>
            </a:r>
            <a:r>
              <a:rPr lang="zh-CN" altLang="en-US" dirty="0" smtClean="0"/>
              <a:t>仓库以及本地文件系统的</a:t>
            </a:r>
            <a:r>
              <a:rPr lang="en-US" altLang="zh-CN" dirty="0" smtClean="0"/>
              <a:t>jars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dirs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8662" y="5143512"/>
            <a:ext cx="642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 </a:t>
            </a:r>
            <a:r>
              <a:rPr lang="en-US" altLang="zh-CN" b="1" dirty="0" err="1" smtClean="0">
                <a:solidFill>
                  <a:srgbClr val="0070C0"/>
                </a:solidFill>
              </a:rPr>
              <a:t>G</a:t>
            </a:r>
            <a:r>
              <a:rPr lang="en-US" b="1" dirty="0" err="1" smtClean="0">
                <a:solidFill>
                  <a:srgbClr val="0070C0"/>
                </a:solidFill>
              </a:rPr>
              <a:t>radle</a:t>
            </a:r>
            <a:r>
              <a:rPr lang="zh-CN" altLang="en-US" dirty="0" smtClean="0"/>
              <a:t>是第一个构建集成工具（</a:t>
            </a:r>
            <a:r>
              <a:rPr lang="en-US" dirty="0" smtClean="0"/>
              <a:t>the first build integration tool），</a:t>
            </a:r>
            <a:r>
              <a:rPr lang="zh-CN" altLang="en-US" dirty="0" smtClean="0"/>
              <a:t>与</a:t>
            </a:r>
            <a:r>
              <a:rPr lang="en-US" dirty="0" err="1" smtClean="0"/>
              <a:t>ant、maven、ivy</a:t>
            </a:r>
            <a:r>
              <a:rPr lang="zh-CN" altLang="en-US" dirty="0" smtClean="0"/>
              <a:t>有良好的相容相关性。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8075" y="0"/>
            <a:ext cx="4987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</a:rPr>
              <a:t>2.Gradle Eclipse </a:t>
            </a:r>
            <a:r>
              <a:rPr lang="en-US" altLang="zh-CN" sz="4000" b="1" dirty="0" err="1" smtClean="0">
                <a:solidFill>
                  <a:schemeClr val="accent6"/>
                </a:solidFill>
              </a:rPr>
              <a:t>plugin</a:t>
            </a:r>
            <a:endParaRPr lang="zh-CN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071546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插件安装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57364"/>
            <a:ext cx="4143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err="1" smtClean="0"/>
              <a:t>eclipse，</a:t>
            </a:r>
            <a:r>
              <a:rPr lang="en-US" altLang="zh-CN" b="1" dirty="0" err="1" smtClean="0"/>
              <a:t>Help</a:t>
            </a:r>
            <a:r>
              <a:rPr lang="en-US" altLang="zh-CN" b="1" dirty="0" smtClean="0"/>
              <a:t>--&gt;Install new software</a:t>
            </a:r>
            <a:r>
              <a:rPr lang="en-US" altLang="zh-CN" dirty="0" smtClean="0"/>
              <a:t>,</a:t>
            </a:r>
            <a:r>
              <a:rPr lang="zh-CN" altLang="en-US" dirty="0" smtClean="0"/>
              <a:t>输入 </a:t>
            </a:r>
            <a:r>
              <a:rPr lang="en-US" altLang="zh-CN" b="1" dirty="0" smtClean="0"/>
              <a:t>http://dist.springsource.com/release/TOOLS/gradle</a:t>
            </a:r>
            <a:endParaRPr lang="zh-CN" altLang="en-US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785926"/>
            <a:ext cx="4572032" cy="464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16" y="0"/>
            <a:ext cx="4987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</a:rPr>
              <a:t>2</a:t>
            </a:r>
            <a:r>
              <a:rPr lang="en-US" altLang="zh-CN" sz="4000" b="1" dirty="0" smtClean="0">
                <a:solidFill>
                  <a:schemeClr val="accent6"/>
                </a:solidFill>
              </a:rPr>
              <a:t>.Gradle Eclipse </a:t>
            </a:r>
            <a:r>
              <a:rPr lang="en-US" altLang="zh-CN" sz="4000" b="1" dirty="0" err="1" smtClean="0">
                <a:solidFill>
                  <a:schemeClr val="accent6"/>
                </a:solidFill>
              </a:rPr>
              <a:t>plugin</a:t>
            </a:r>
            <a:endParaRPr lang="zh-CN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071546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基本使用</a:t>
            </a:r>
            <a:endParaRPr lang="zh-CN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285860"/>
            <a:ext cx="6572296" cy="511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388" y="1643050"/>
            <a:ext cx="17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6"/>
                </a:solidFill>
              </a:rPr>
              <a:t>Gradle</a:t>
            </a:r>
            <a:r>
              <a:rPr lang="zh-CN" altLang="en-US" b="1" dirty="0" smtClean="0">
                <a:solidFill>
                  <a:schemeClr val="accent6"/>
                </a:solidFill>
              </a:rPr>
              <a:t>任务执行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0496" y="17859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</a:rPr>
              <a:t>项目选择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554" y="39290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</a:rPr>
              <a:t>任务选择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16" y="0"/>
            <a:ext cx="4987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</a:rPr>
              <a:t>2.Gradle Eclipse </a:t>
            </a:r>
            <a:r>
              <a:rPr lang="en-US" altLang="zh-CN" sz="4000" b="1" dirty="0" err="1" smtClean="0">
                <a:solidFill>
                  <a:schemeClr val="accent6"/>
                </a:solidFill>
              </a:rPr>
              <a:t>plugin</a:t>
            </a:r>
            <a:endParaRPr lang="zh-CN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071546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基本使用</a:t>
            </a:r>
            <a:endParaRPr lang="zh-CN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807249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929322" y="4714884"/>
            <a:ext cx="292895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打开执行任务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是否显示依赖管理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是否显示为</a:t>
            </a:r>
            <a:r>
              <a:rPr lang="en-US" altLang="zh-CN" dirty="0" err="1" smtClean="0">
                <a:solidFill>
                  <a:schemeClr val="bg1"/>
                </a:solidFill>
              </a:rPr>
              <a:t>Gradle</a:t>
            </a:r>
            <a:r>
              <a:rPr lang="zh-CN" altLang="en-US" dirty="0" smtClean="0">
                <a:solidFill>
                  <a:schemeClr val="bg1"/>
                </a:solidFill>
              </a:rPr>
              <a:t>工具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刷新依赖管理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刷新源码文件夹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刷新所有（推荐使用）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16" y="0"/>
            <a:ext cx="3632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</a:rPr>
              <a:t>3.SVN 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忽略文件</a:t>
            </a:r>
            <a:endParaRPr lang="zh-CN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357298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右键</a:t>
            </a:r>
            <a:r>
              <a:rPr lang="en-US" altLang="zh-CN" dirty="0" smtClean="0">
                <a:sym typeface="Wingdings" pitchFamily="2" charset="2"/>
              </a:rPr>
              <a:t>Team</a:t>
            </a:r>
            <a:r>
              <a:rPr lang="zh-CN" altLang="en-US" dirty="0" smtClean="0">
                <a:sym typeface="Wingdings" pitchFamily="2" charset="2"/>
              </a:rPr>
              <a:t>添加</a:t>
            </a:r>
            <a:r>
              <a:rPr lang="en-US" altLang="zh-CN" dirty="0" err="1" smtClean="0">
                <a:sym typeface="Wingdings" pitchFamily="2" charset="2"/>
              </a:rPr>
              <a:t>svn:ignore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178592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右键</a:t>
            </a:r>
            <a:r>
              <a:rPr lang="en-US" altLang="zh-CN" dirty="0" smtClean="0">
                <a:sym typeface="Wingdings" pitchFamily="2" charset="2"/>
              </a:rPr>
              <a:t>Team</a:t>
            </a:r>
            <a:r>
              <a:rPr lang="zh-CN" altLang="en-US" dirty="0" smtClean="0">
                <a:sym typeface="Wingdings" pitchFamily="2" charset="2"/>
              </a:rPr>
              <a:t>设置属性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2214554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3.window</a:t>
            </a:r>
            <a:r>
              <a:rPr lang="en-US" altLang="zh-CN" b="1" dirty="0" smtClean="0">
                <a:sym typeface="Wingdings" pitchFamily="2" charset="2"/>
              </a:rPr>
              <a:t>PreferencesTeamignore </a:t>
            </a:r>
            <a:r>
              <a:rPr lang="en-US" altLang="zh-CN" b="1" dirty="0" err="1" smtClean="0">
                <a:sym typeface="Wingdings" pitchFamily="2" charset="2"/>
              </a:rPr>
              <a:t>Resourceadd</a:t>
            </a:r>
            <a:r>
              <a:rPr lang="zh-CN" altLang="en-US" b="1" dirty="0" smtClean="0">
                <a:sym typeface="Wingdings" pitchFamily="2" charset="2"/>
              </a:rPr>
              <a:t> </a:t>
            </a:r>
            <a:r>
              <a:rPr lang="en-US" altLang="zh-CN" b="1" dirty="0" smtClean="0">
                <a:sym typeface="Wingdings" pitchFamily="2" charset="2"/>
              </a:rPr>
              <a:t>Pattern(</a:t>
            </a:r>
            <a:r>
              <a:rPr lang="zh-CN" altLang="en-US" b="1" dirty="0" smtClean="0">
                <a:sym typeface="Wingdings" pitchFamily="2" charset="2"/>
              </a:rPr>
              <a:t>推荐方式</a:t>
            </a:r>
            <a:r>
              <a:rPr lang="en-US" altLang="zh-CN" b="1" dirty="0" smtClean="0">
                <a:sym typeface="Wingdings" pitchFamily="2" charset="2"/>
              </a:rPr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000108"/>
            <a:ext cx="5953145" cy="555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286380" y="357187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</a:rPr>
              <a:t>需要加入忽略列表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8" grpId="0" build="allAtOnce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9058" y="0"/>
            <a:ext cx="3153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</a:rPr>
              <a:t>4.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多项目构建</a:t>
            </a:r>
            <a:endParaRPr lang="zh-CN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142984"/>
            <a:ext cx="4416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项目地址 </a:t>
            </a:r>
            <a:r>
              <a:rPr lang="en-US" altLang="zh-CN" dirty="0" smtClean="0"/>
              <a:t>http</a:t>
            </a:r>
            <a:r>
              <a:rPr lang="en-US" altLang="zh-CN" dirty="0" smtClean="0"/>
              <a:t>://103.10.84.37/svn/SIN/trunk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495446"/>
            <a:ext cx="6572296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1785926"/>
            <a:ext cx="12827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检出项目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285993"/>
            <a:ext cx="335758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删除原项目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</a:rPr>
              <a:t>不删除项目文件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449" y="2786058"/>
            <a:ext cx="191772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导入</a:t>
            </a:r>
            <a:r>
              <a:rPr lang="en-US" altLang="zh-CN" dirty="0" err="1" smtClean="0">
                <a:solidFill>
                  <a:schemeClr val="bg1"/>
                </a:solidFill>
              </a:rPr>
              <a:t>Gradle</a:t>
            </a:r>
            <a:r>
              <a:rPr lang="zh-CN" altLang="en-US" dirty="0" smtClean="0">
                <a:solidFill>
                  <a:schemeClr val="bg1"/>
                </a:solidFill>
              </a:rPr>
              <a:t>项目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7" y="1500174"/>
            <a:ext cx="664373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1500174"/>
            <a:ext cx="6572296" cy="489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9058" y="0"/>
            <a:ext cx="2638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</a:rPr>
              <a:t>5.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依赖管理</a:t>
            </a:r>
            <a:endParaRPr lang="zh-CN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</a:t>
            </a:r>
            <a:r>
              <a:rPr lang="en-US" altLang="zh-CN" b="1" dirty="0" smtClean="0"/>
              <a:t>epositories </a:t>
            </a:r>
            <a:r>
              <a:rPr lang="zh-CN" altLang="en-US" dirty="0" smtClean="0"/>
              <a:t>指定使用的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可填公服或私服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build.gradle</a:t>
            </a:r>
            <a:r>
              <a:rPr lang="en-US" altLang="zh-CN" dirty="0" smtClean="0"/>
              <a:t>)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48006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928934"/>
            <a:ext cx="750099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5" y="4214818"/>
            <a:ext cx="842968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1488032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dependencies</a:t>
            </a:r>
            <a:r>
              <a:rPr lang="zh-CN" altLang="en-US" dirty="0" smtClean="0"/>
              <a:t>指定依赖包，可以在不同时刻引用不同的依赖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build.gradle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306" y="0"/>
            <a:ext cx="4536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</a:rPr>
              <a:t>6.setting.gradle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配置</a:t>
            </a:r>
            <a:endParaRPr lang="en-US" altLang="zh-CN" sz="4000" b="1" dirty="0" smtClean="0">
              <a:solidFill>
                <a:schemeClr val="accent6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654367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1142984"/>
            <a:ext cx="308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多项目必备文件</a:t>
            </a:r>
            <a:r>
              <a:rPr lang="en-US" altLang="zh-CN" dirty="0" err="1" smtClean="0"/>
              <a:t>setting.gradle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2571744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Include </a:t>
            </a:r>
            <a:r>
              <a:rPr lang="zh-CN" altLang="en-US" dirty="0" smtClean="0"/>
              <a:t>指定多个子项目名称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5786" y="321468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子</a:t>
            </a:r>
            <a:r>
              <a:rPr lang="zh-CN" altLang="en-US" dirty="0" smtClean="0"/>
              <a:t>项目与子项目之间的依赖管理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3786190"/>
            <a:ext cx="851535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549</Words>
  <PresentationFormat>全屏显示(4:3)</PresentationFormat>
  <Paragraphs>105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24</cp:revision>
  <dcterms:created xsi:type="dcterms:W3CDTF">2016-03-07T02:13:51Z</dcterms:created>
  <dcterms:modified xsi:type="dcterms:W3CDTF">2016-03-07T09:28:17Z</dcterms:modified>
</cp:coreProperties>
</file>